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5"/>
  </p:notesMasterIdLst>
  <p:sldIdLst>
    <p:sldId id="256" r:id="rId2"/>
    <p:sldId id="257" r:id="rId3"/>
    <p:sldId id="258" r:id="rId4"/>
    <p:sldId id="28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Arial Narrow" panose="020B0606020202030204" pitchFamily="34" charset="0"/>
      <p:regular r:id="rId36"/>
      <p:bold r:id="rId37"/>
      <p:italic r:id="rId38"/>
      <p:boldItalic r:id="rId39"/>
    </p:embeddedFont>
    <p:embeddedFont>
      <p:font typeface="Quicksand" pitchFamily="2" charset="0"/>
      <p:regular r:id="rId40"/>
      <p:bold r:id="rId41"/>
    </p:embeddedFont>
    <p:embeddedFont>
      <p:font typeface="Roboto" panose="02000000000000000000" pitchFamily="2" charset="0"/>
      <p:regular r:id="rId42"/>
    </p:embeddedFont>
    <p:embeddedFont>
      <p:font typeface="Roboto Black" panose="02000000000000000000" pitchFamily="2" charset="0"/>
      <p:bold r:id="rId43"/>
      <p:boldItalic r:id="rId44"/>
    </p:embeddedFont>
    <p:embeddedFont>
      <p:font typeface="Trebuchet MS" panose="020B060302020202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a:srgbClr val="755A78"/>
    <a:srgbClr val="FFFFFF"/>
    <a:srgbClr val="C16470"/>
    <a:srgbClr val="F26522"/>
    <a:srgbClr val="EE2A7B"/>
    <a:srgbClr val="21409A"/>
    <a:srgbClr val="FBB040"/>
    <a:srgbClr val="E9A5F7"/>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877" autoAdjust="0"/>
  </p:normalViewPr>
  <p:slideViewPr>
    <p:cSldViewPr snapToGrid="0">
      <p:cViewPr varScale="1">
        <p:scale>
          <a:sx n="102" d="100"/>
          <a:sy n="102" d="100"/>
        </p:scale>
        <p:origin x="10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f6faff6882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2f6faff688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fbf0384dfe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2fbf0384df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d6114ba0a_1_3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fd6114ba0a_1_3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fd6114ba0a_1_4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fd6114ba0a_1_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fd6114ba0a_1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2fd6114ba0a_1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fdab7880b0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2fdab7880b0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0abca55d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0abca55db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g30abca55db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0abf3494ad_1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0abf3494ad_1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30abf3494ad_1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fc3561194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fc3561194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fc35611941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fd6114ba0a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fd6114ba0a_1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g2fd6114ba0a_1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0ab7a0e0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0ab7a0e0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30ab7a0e0d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2f6b5609cd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0" name="Google Shape;540;g2f6b5609cd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fc35611941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2fc35611941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30b5ae3081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30b5ae3081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g30b5ae3081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b004426d53f51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2b004426d53f51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g2b004426d53f51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30ab7a0e0da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30ab7a0e0da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g30ab7a0e0da_0_20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0ab7a0e0da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0ab7a0e0da_0_1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g30ab7a0e0da_0_1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0ab7a0e0da_0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30ab7a0e0da_0_1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30ab7a0e0da_0_1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fc495c30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2fc495c30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9" name="Google Shape;659;g2fc495c30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30ab7a0e0da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30ab7a0e0da_0_19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g30ab7a0e0da_0_19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0ae9fe82da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0ae9fe82da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g30ae9fe82da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ab7a0e0da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ab7a0e0da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g30ab7a0e0da_0_1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2fd8fbecc2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6" name="Google Shape;906;g2fd8fbecc2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fd6114ba0a_1_2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g2fd6114ba0a_1_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30ae9fe82da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30ae9fe82da_0_2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8" name="Google Shape;958;g30ae9fe82da_0_2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2fc35611941_0_5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2fc35611941_0_5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g2fc35611941_0_5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423506F1-F884-DCBF-8299-A9A3020347A4}"/>
            </a:ext>
          </a:extLst>
        </p:cNvPr>
        <p:cNvGrpSpPr/>
        <p:nvPr/>
      </p:nvGrpSpPr>
      <p:grpSpPr>
        <a:xfrm>
          <a:off x="0" y="0"/>
          <a:ext cx="0" cy="0"/>
          <a:chOff x="0" y="0"/>
          <a:chExt cx="0" cy="0"/>
        </a:xfrm>
      </p:grpSpPr>
      <p:sp>
        <p:nvSpPr>
          <p:cNvPr id="97" name="Google Shape;97;g30ab7a0e0da_0_126:notes">
            <a:extLst>
              <a:ext uri="{FF2B5EF4-FFF2-40B4-BE49-F238E27FC236}">
                <a16:creationId xmlns:a16="http://schemas.microsoft.com/office/drawing/2014/main" id="{677FF23C-50C2-24E7-64DB-06AEDDE9956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0ab7a0e0da_0_126:notes">
            <a:extLst>
              <a:ext uri="{FF2B5EF4-FFF2-40B4-BE49-F238E27FC236}">
                <a16:creationId xmlns:a16="http://schemas.microsoft.com/office/drawing/2014/main" id="{E8AE95E4-FBC5-E2AC-74C4-27FF84C8EB5F}"/>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30ab7a0e0da_0_126:notes">
            <a:extLst>
              <a:ext uri="{FF2B5EF4-FFF2-40B4-BE49-F238E27FC236}">
                <a16:creationId xmlns:a16="http://schemas.microsoft.com/office/drawing/2014/main" id="{DC9C213F-E963-830F-384B-C4520E210FA4}"/>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32867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0ab7a0e0da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0ab7a0e0da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g30ab7a0e0da_0_1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fd6114ba0a_1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2fd6114ba0a_1_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d6114ba0a_1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fd6114ba0a_1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f6faff688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f6faff688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fd6114ba0a_1_2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2fd6114ba0a_1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300"/>
              <a:buFont typeface="Trebuchet MS"/>
              <a:buNone/>
              <a:defRPr sz="6300">
                <a:latin typeface="Trebuchet MS"/>
                <a:ea typeface="Trebuchet MS"/>
                <a:cs typeface="Trebuchet MS"/>
                <a:sym typeface="Trebuchet MS"/>
              </a:defRPr>
            </a:lvl1pPr>
            <a:lvl2pPr lvl="1" algn="ctr">
              <a:spcBef>
                <a:spcPts val="0"/>
              </a:spcBef>
              <a:spcAft>
                <a:spcPts val="0"/>
              </a:spcAft>
              <a:buSzPts val="6900"/>
              <a:buFont typeface="Trebuchet MS"/>
              <a:buNone/>
              <a:defRPr sz="6900">
                <a:latin typeface="Trebuchet MS"/>
                <a:ea typeface="Trebuchet MS"/>
                <a:cs typeface="Trebuchet MS"/>
                <a:sym typeface="Trebuchet MS"/>
              </a:defRPr>
            </a:lvl2pPr>
            <a:lvl3pPr lvl="2" algn="ctr">
              <a:spcBef>
                <a:spcPts val="0"/>
              </a:spcBef>
              <a:spcAft>
                <a:spcPts val="0"/>
              </a:spcAft>
              <a:buSzPts val="6900"/>
              <a:buFont typeface="Trebuchet MS"/>
              <a:buNone/>
              <a:defRPr sz="6900">
                <a:latin typeface="Trebuchet MS"/>
                <a:ea typeface="Trebuchet MS"/>
                <a:cs typeface="Trebuchet MS"/>
                <a:sym typeface="Trebuchet MS"/>
              </a:defRPr>
            </a:lvl3pPr>
            <a:lvl4pPr lvl="3" algn="ctr">
              <a:spcBef>
                <a:spcPts val="0"/>
              </a:spcBef>
              <a:spcAft>
                <a:spcPts val="0"/>
              </a:spcAft>
              <a:buSzPts val="6900"/>
              <a:buFont typeface="Trebuchet MS"/>
              <a:buNone/>
              <a:defRPr sz="6900">
                <a:latin typeface="Trebuchet MS"/>
                <a:ea typeface="Trebuchet MS"/>
                <a:cs typeface="Trebuchet MS"/>
                <a:sym typeface="Trebuchet MS"/>
              </a:defRPr>
            </a:lvl4pPr>
            <a:lvl5pPr lvl="4" algn="ctr">
              <a:spcBef>
                <a:spcPts val="0"/>
              </a:spcBef>
              <a:spcAft>
                <a:spcPts val="0"/>
              </a:spcAft>
              <a:buSzPts val="6900"/>
              <a:buFont typeface="Trebuchet MS"/>
              <a:buNone/>
              <a:defRPr sz="6900">
                <a:latin typeface="Trebuchet MS"/>
                <a:ea typeface="Trebuchet MS"/>
                <a:cs typeface="Trebuchet MS"/>
                <a:sym typeface="Trebuchet MS"/>
              </a:defRPr>
            </a:lvl5pPr>
            <a:lvl6pPr lvl="5" algn="ctr">
              <a:spcBef>
                <a:spcPts val="0"/>
              </a:spcBef>
              <a:spcAft>
                <a:spcPts val="0"/>
              </a:spcAft>
              <a:buSzPts val="6900"/>
              <a:buFont typeface="Trebuchet MS"/>
              <a:buNone/>
              <a:defRPr sz="6900">
                <a:latin typeface="Trebuchet MS"/>
                <a:ea typeface="Trebuchet MS"/>
                <a:cs typeface="Trebuchet MS"/>
                <a:sym typeface="Trebuchet MS"/>
              </a:defRPr>
            </a:lvl6pPr>
            <a:lvl7pPr lvl="6" algn="ctr">
              <a:spcBef>
                <a:spcPts val="0"/>
              </a:spcBef>
              <a:spcAft>
                <a:spcPts val="0"/>
              </a:spcAft>
              <a:buSzPts val="6900"/>
              <a:buFont typeface="Trebuchet MS"/>
              <a:buNone/>
              <a:defRPr sz="6900">
                <a:latin typeface="Trebuchet MS"/>
                <a:ea typeface="Trebuchet MS"/>
                <a:cs typeface="Trebuchet MS"/>
                <a:sym typeface="Trebuchet MS"/>
              </a:defRPr>
            </a:lvl7pPr>
            <a:lvl8pPr lvl="7" algn="ctr">
              <a:spcBef>
                <a:spcPts val="0"/>
              </a:spcBef>
              <a:spcAft>
                <a:spcPts val="0"/>
              </a:spcAft>
              <a:buSzPts val="6900"/>
              <a:buFont typeface="Trebuchet MS"/>
              <a:buNone/>
              <a:defRPr sz="6900">
                <a:latin typeface="Trebuchet MS"/>
                <a:ea typeface="Trebuchet MS"/>
                <a:cs typeface="Trebuchet MS"/>
                <a:sym typeface="Trebuchet MS"/>
              </a:defRPr>
            </a:lvl8pPr>
            <a:lvl9pPr lvl="8" algn="ctr">
              <a:spcBef>
                <a:spcPts val="0"/>
              </a:spcBef>
              <a:spcAft>
                <a:spcPts val="0"/>
              </a:spcAft>
              <a:buSzPts val="6900"/>
              <a:buFont typeface="Trebuchet MS"/>
              <a:buNone/>
              <a:defRPr sz="6900">
                <a:latin typeface="Trebuchet MS"/>
                <a:ea typeface="Trebuchet MS"/>
                <a:cs typeface="Trebuchet MS"/>
                <a:sym typeface="Trebuchet MS"/>
              </a:defRPr>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1pPr>
            <a:lvl2pPr lvl="1"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2pPr>
            <a:lvl3pPr lvl="2"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3pPr>
            <a:lvl4pPr lvl="3"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4pPr>
            <a:lvl5pPr lvl="4"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5pPr>
            <a:lvl6pPr lvl="5"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6pPr>
            <a:lvl7pPr lvl="6"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7pPr>
            <a:lvl8pPr lvl="7"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8pPr>
            <a:lvl9pPr lvl="8" algn="ctr">
              <a:lnSpc>
                <a:spcPct val="100000"/>
              </a:lnSpc>
              <a:spcBef>
                <a:spcPts val="0"/>
              </a:spcBef>
              <a:spcAft>
                <a:spcPts val="0"/>
              </a:spcAft>
              <a:buSzPts val="3700"/>
              <a:buFont typeface="Trebuchet MS"/>
              <a:buNone/>
              <a:defRPr sz="3700">
                <a:latin typeface="Trebuchet MS"/>
                <a:ea typeface="Trebuchet MS"/>
                <a:cs typeface="Trebuchet MS"/>
                <a:sym typeface="Trebuchet MS"/>
              </a:defRPr>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txBox="1">
            <a:spLocks noGrp="1"/>
          </p:cNvSpPr>
          <p:nvPr>
            <p:ph type="title" idx="2"/>
          </p:nvPr>
        </p:nvSpPr>
        <p:spPr>
          <a:xfrm>
            <a:off x="0" y="0"/>
            <a:ext cx="12192000" cy="637800"/>
          </a:xfrm>
          <a:prstGeom prst="rect">
            <a:avLst/>
          </a:prstGeom>
          <a:solidFill>
            <a:srgbClr val="3A64AD"/>
          </a:solidFill>
          <a:ln>
            <a:noFill/>
          </a:ln>
        </p:spPr>
        <p:txBody>
          <a:bodyPr spcFirstLastPara="1" wrap="square" lIns="180000" tIns="72000" rIns="0" bIns="0" anchor="t" anchorCtr="0">
            <a:noAutofit/>
          </a:bodyPr>
          <a:lstStyle>
            <a:lvl1pPr lvl="0" algn="l">
              <a:lnSpc>
                <a:spcPct val="90000"/>
              </a:lnSpc>
              <a:spcBef>
                <a:spcPts val="0"/>
              </a:spcBef>
              <a:spcAft>
                <a:spcPts val="0"/>
              </a:spcAft>
              <a:buClr>
                <a:schemeClr val="lt1"/>
              </a:buClr>
              <a:buSzPts val="1800"/>
              <a:buFont typeface="Trebuchet MS"/>
              <a:buNone/>
              <a:defRPr b="1">
                <a:solidFill>
                  <a:schemeClr val="lt1"/>
                </a:solidFill>
                <a:latin typeface="Trebuchet MS"/>
                <a:ea typeface="Trebuchet MS"/>
                <a:cs typeface="Trebuchet MS"/>
                <a:sym typeface="Trebuchet MS"/>
              </a:defRPr>
            </a:lvl1pPr>
            <a:lvl2pPr lvl="1">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2pPr>
            <a:lvl3pPr lvl="2">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3pPr>
            <a:lvl4pPr lvl="3">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4pPr>
            <a:lvl5pPr lvl="4">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5pPr>
            <a:lvl6pPr lvl="5">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6pPr>
            <a:lvl7pPr lvl="6">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7pPr>
            <a:lvl8pPr lvl="7">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8pPr>
            <a:lvl9pPr lvl="8">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9pPr>
          </a:lstStyle>
          <a:p>
            <a:endParaRPr/>
          </a:p>
        </p:txBody>
      </p:sp>
      <p:sp>
        <p:nvSpPr>
          <p:cNvPr id="18" name="Google Shape;18;p2"/>
          <p:cNvSpPr/>
          <p:nvPr/>
        </p:nvSpPr>
        <p:spPr>
          <a:xfrm>
            <a:off x="0" y="6606250"/>
            <a:ext cx="12192000" cy="256500"/>
          </a:xfrm>
          <a:prstGeom prst="rect">
            <a:avLst/>
          </a:prstGeom>
          <a:solidFill>
            <a:srgbClr val="1F419A"/>
          </a:solidFill>
          <a:ln w="19050" cap="flat" cmpd="sng">
            <a:solidFill>
              <a:srgbClr val="3A64AD"/>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USCVIII - General Assembly - 17 October 2024 - Galzignano Terme (PD)</a:t>
            </a:r>
            <a:endParaRPr>
              <a:solidFill>
                <a:schemeClr val="l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2" name="Google Shape;52;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3" name="Google Shape;53;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50168" y="1030825"/>
            <a:ext cx="7204800" cy="780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2800"/>
              <a:buFont typeface="Trebuchet MS"/>
              <a:buNone/>
              <a:defRPr>
                <a:latin typeface="Trebuchet MS"/>
                <a:ea typeface="Trebuchet MS"/>
                <a:cs typeface="Trebuchet MS"/>
                <a:sym typeface="Trebuchet MS"/>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58" name="Google Shape;58;p13"/>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olo e contenuto" type="obj">
  <p:cSld name="OBJECT">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228600" y="1010150"/>
            <a:ext cx="11775300" cy="5005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1pPr>
            <a:lvl2pPr marL="914400" lvl="1"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2pPr>
            <a:lvl3pPr marL="1371600" lvl="2"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3pPr>
            <a:lvl4pPr marL="1828800" lvl="3"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4pPr>
            <a:lvl5pPr marL="2286000" lvl="4"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5pPr>
            <a:lvl6pPr marL="2743200" lvl="5"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6pPr>
            <a:lvl7pPr marL="3200400" lvl="6"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7pPr>
            <a:lvl8pPr marL="3657600" lvl="7" indent="-342900" algn="l">
              <a:lnSpc>
                <a:spcPct val="90000"/>
              </a:lnSpc>
              <a:spcBef>
                <a:spcPts val="1600"/>
              </a:spcBef>
              <a:spcAft>
                <a:spcPts val="0"/>
              </a:spcAft>
              <a:buClr>
                <a:schemeClr val="dk1"/>
              </a:buClr>
              <a:buSzPts val="1800"/>
              <a:buFont typeface="Trebuchet MS"/>
              <a:buChar char="○"/>
              <a:defRPr>
                <a:solidFill>
                  <a:schemeClr val="dk1"/>
                </a:solidFill>
                <a:latin typeface="Trebuchet MS"/>
                <a:ea typeface="Trebuchet MS"/>
                <a:cs typeface="Trebuchet MS"/>
                <a:sym typeface="Trebuchet MS"/>
              </a:defRPr>
            </a:lvl8pPr>
            <a:lvl9pPr marL="4114800" lvl="8" indent="-342900" algn="l">
              <a:lnSpc>
                <a:spcPct val="90000"/>
              </a:lnSpc>
              <a:spcBef>
                <a:spcPts val="1600"/>
              </a:spcBef>
              <a:spcAft>
                <a:spcPts val="1600"/>
              </a:spcAft>
              <a:buClr>
                <a:schemeClr val="dk1"/>
              </a:buClr>
              <a:buSzPts val="1800"/>
              <a:buFont typeface="Trebuchet MS"/>
              <a:buChar char="■"/>
              <a:defRPr>
                <a:solidFill>
                  <a:schemeClr val="dk1"/>
                </a:solidFill>
                <a:latin typeface="Trebuchet MS"/>
                <a:ea typeface="Trebuchet MS"/>
                <a:cs typeface="Trebuchet MS"/>
                <a:sym typeface="Trebuchet MS"/>
              </a:defRPr>
            </a:lvl9pPr>
          </a:lstStyle>
          <a:p>
            <a:endParaRPr/>
          </a:p>
        </p:txBody>
      </p:sp>
      <p:sp>
        <p:nvSpPr>
          <p:cNvPr id="61" name="Google Shape;61;p14"/>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lvl1pPr lvl="0" algn="l">
              <a:lnSpc>
                <a:spcPct val="90000"/>
              </a:lnSpc>
              <a:spcBef>
                <a:spcPts val="0"/>
              </a:spcBef>
              <a:spcAft>
                <a:spcPts val="0"/>
              </a:spcAft>
              <a:buClr>
                <a:schemeClr val="lt1"/>
              </a:buClr>
              <a:buSzPts val="1800"/>
              <a:buFont typeface="Trebuchet MS"/>
              <a:buNone/>
              <a:defRPr b="1">
                <a:solidFill>
                  <a:schemeClr val="lt1"/>
                </a:solidFill>
                <a:latin typeface="Trebuchet MS"/>
                <a:ea typeface="Trebuchet MS"/>
                <a:cs typeface="Trebuchet MS"/>
                <a:sym typeface="Trebuchet MS"/>
              </a:defRPr>
            </a:lvl1pPr>
            <a:lvl2pPr lvl="1">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2pPr>
            <a:lvl3pPr lvl="2">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3pPr>
            <a:lvl4pPr lvl="3">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4pPr>
            <a:lvl5pPr lvl="4">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5pPr>
            <a:lvl6pPr lvl="5">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6pPr>
            <a:lvl7pPr lvl="6">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7pPr>
            <a:lvl8pPr lvl="7">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8pPr>
            <a:lvl9pPr lvl="8">
              <a:spcBef>
                <a:spcPts val="0"/>
              </a:spcBef>
              <a:spcAft>
                <a:spcPts val="0"/>
              </a:spcAft>
              <a:buClr>
                <a:schemeClr val="lt1"/>
              </a:buClr>
              <a:buSzPts val="3700"/>
              <a:buFont typeface="Trebuchet MS"/>
              <a:buNone/>
              <a:defRPr b="1">
                <a:solidFill>
                  <a:schemeClr val="lt1"/>
                </a:solidFill>
                <a:latin typeface="Trebuchet MS"/>
                <a:ea typeface="Trebuchet MS"/>
                <a:cs typeface="Trebuchet MS"/>
                <a:sym typeface="Trebuchet MS"/>
              </a:defRPr>
            </a:lvl9pPr>
          </a:lstStyle>
          <a:p>
            <a:endParaRPr/>
          </a:p>
        </p:txBody>
      </p:sp>
      <p:sp>
        <p:nvSpPr>
          <p:cNvPr id="62" name="Google Shape;62;p14"/>
          <p:cNvSpPr/>
          <p:nvPr/>
        </p:nvSpPr>
        <p:spPr>
          <a:xfrm>
            <a:off x="0" y="6606250"/>
            <a:ext cx="12192000" cy="256500"/>
          </a:xfrm>
          <a:prstGeom prst="rect">
            <a:avLst/>
          </a:prstGeom>
          <a:solidFill>
            <a:srgbClr val="1F419A"/>
          </a:solidFill>
          <a:ln w="19050" cap="flat" cmpd="sng">
            <a:solidFill>
              <a:srgbClr val="3A64AD"/>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USCVIII - General Assembly - 17 October 2024 - Galzignano Terme (PD)</a:t>
            </a:r>
            <a:endParaRPr>
              <a:solidFill>
                <a:schemeClr val="lt1"/>
              </a:solidFill>
              <a:latin typeface="Trebuchet MS"/>
              <a:ea typeface="Trebuchet MS"/>
              <a:cs typeface="Trebuchet MS"/>
              <a:sym typeface="Trebuchet MS"/>
            </a:endParaRPr>
          </a:p>
        </p:txBody>
      </p:sp>
      <p:sp>
        <p:nvSpPr>
          <p:cNvPr id="63" name="Google Shape;63;p14"/>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lvl1pPr lvl="0">
              <a:buNone/>
              <a:defRPr sz="1600" b="1">
                <a:solidFill>
                  <a:schemeClr val="lt1"/>
                </a:solidFill>
                <a:latin typeface="Trebuchet MS"/>
                <a:ea typeface="Trebuchet MS"/>
                <a:cs typeface="Trebuchet MS"/>
                <a:sym typeface="Trebuchet MS"/>
              </a:defRPr>
            </a:lvl1pPr>
            <a:lvl2pPr lvl="1">
              <a:buNone/>
              <a:defRPr sz="1600" b="1">
                <a:solidFill>
                  <a:schemeClr val="lt1"/>
                </a:solidFill>
                <a:latin typeface="Trebuchet MS"/>
                <a:ea typeface="Trebuchet MS"/>
                <a:cs typeface="Trebuchet MS"/>
                <a:sym typeface="Trebuchet MS"/>
              </a:defRPr>
            </a:lvl2pPr>
            <a:lvl3pPr lvl="2">
              <a:buNone/>
              <a:defRPr sz="1600" b="1">
                <a:solidFill>
                  <a:schemeClr val="lt1"/>
                </a:solidFill>
                <a:latin typeface="Trebuchet MS"/>
                <a:ea typeface="Trebuchet MS"/>
                <a:cs typeface="Trebuchet MS"/>
                <a:sym typeface="Trebuchet MS"/>
              </a:defRPr>
            </a:lvl3pPr>
            <a:lvl4pPr lvl="3">
              <a:buNone/>
              <a:defRPr sz="1600" b="1">
                <a:solidFill>
                  <a:schemeClr val="lt1"/>
                </a:solidFill>
                <a:latin typeface="Trebuchet MS"/>
                <a:ea typeface="Trebuchet MS"/>
                <a:cs typeface="Trebuchet MS"/>
                <a:sym typeface="Trebuchet MS"/>
              </a:defRPr>
            </a:lvl4pPr>
            <a:lvl5pPr lvl="4">
              <a:buNone/>
              <a:defRPr sz="1600" b="1">
                <a:solidFill>
                  <a:schemeClr val="lt1"/>
                </a:solidFill>
                <a:latin typeface="Trebuchet MS"/>
                <a:ea typeface="Trebuchet MS"/>
                <a:cs typeface="Trebuchet MS"/>
                <a:sym typeface="Trebuchet MS"/>
              </a:defRPr>
            </a:lvl5pPr>
            <a:lvl6pPr lvl="5">
              <a:buNone/>
              <a:defRPr sz="1600" b="1">
                <a:solidFill>
                  <a:schemeClr val="lt1"/>
                </a:solidFill>
                <a:latin typeface="Trebuchet MS"/>
                <a:ea typeface="Trebuchet MS"/>
                <a:cs typeface="Trebuchet MS"/>
                <a:sym typeface="Trebuchet MS"/>
              </a:defRPr>
            </a:lvl6pPr>
            <a:lvl7pPr lvl="6">
              <a:buNone/>
              <a:defRPr sz="1600" b="1">
                <a:solidFill>
                  <a:schemeClr val="lt1"/>
                </a:solidFill>
                <a:latin typeface="Trebuchet MS"/>
                <a:ea typeface="Trebuchet MS"/>
                <a:cs typeface="Trebuchet MS"/>
                <a:sym typeface="Trebuchet MS"/>
              </a:defRPr>
            </a:lvl7pPr>
            <a:lvl8pPr lvl="7">
              <a:buNone/>
              <a:defRPr sz="1600" b="1">
                <a:solidFill>
                  <a:schemeClr val="lt1"/>
                </a:solidFill>
                <a:latin typeface="Trebuchet MS"/>
                <a:ea typeface="Trebuchet MS"/>
                <a:cs typeface="Trebuchet MS"/>
                <a:sym typeface="Trebuchet MS"/>
              </a:defRPr>
            </a:lvl8pPr>
            <a:lvl9pPr lvl="8">
              <a:buNone/>
              <a:defRPr sz="1600" b="1">
                <a:solidFill>
                  <a:schemeClr val="l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1" name="Google Shape;21;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4" name="Google Shape;24;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5" name="Google Shape;25;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8" name="Google Shape;28;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3" name="Google Shape;33;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6" name="Google Shape;36;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7" name="Google Shape;37;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40" name="Google Shape;40;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4" name="Google Shape;44;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5" name="Google Shape;45;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6" name="Google Shape;46;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9" name="Google Shape;49;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k-rns.github.io/workshop_data_reus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citation.crosscite.org/"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s://towardsdatascience.com/data-quality-considerations-for-machine-learning-models-dcbe9cab34cb"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doi.org/10.3390/s2313618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hyperlink" Target="https://agenda.infn.it/event/42629/contributions/239395/attachments/123838/181791/Presentazione%20NODO%20EOSC%20CoPER-CRUI.pdf"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hyperlink" Target="https://eur-lex.europa.eu/eli/reg/2022/1925/oj?locale=en" TargetMode="External"/><Relationship Id="rId13" Type="http://schemas.openxmlformats.org/officeDocument/2006/relationships/hyperlink" Target="https://eur-lex.europa.eu/eli/reco/2023/499/oj?locale=en" TargetMode="External"/><Relationship Id="rId3" Type="http://schemas.openxmlformats.org/officeDocument/2006/relationships/hyperlink" Target="https://eur-lex.europa.eu/eli/reco/2018/790/oj?locale=en" TargetMode="External"/><Relationship Id="rId7" Type="http://schemas.openxmlformats.org/officeDocument/2006/relationships/hyperlink" Target="https://eur-lex.europa.eu/eli/reg/2022/868/oj?locale=en" TargetMode="External"/><Relationship Id="rId12" Type="http://schemas.openxmlformats.org/officeDocument/2006/relationships/hyperlink" Target="https://eur-lex.europa.eu/eli/reg/2023/2854/oj?locale=en" TargetMode="External"/><Relationship Id="rId17" Type="http://schemas.openxmlformats.org/officeDocument/2006/relationships/hyperlink" Target="https://www.consilium.europa.eu/en/press/press-releases/2024/10/10/cyber-resilience-act-council-adopts-new-law-on-security-requirements-for-digital-products/" TargetMode="External"/><Relationship Id="rId2" Type="http://schemas.openxmlformats.org/officeDocument/2006/relationships/notesSlide" Target="../notesSlides/notesSlide19.xml"/><Relationship Id="rId16" Type="http://schemas.openxmlformats.org/officeDocument/2006/relationships/hyperlink" Target="https://eur-lex.europa.eu/eli/reg/2024/1689/oj?locale=en" TargetMode="External"/><Relationship Id="rId1" Type="http://schemas.openxmlformats.org/officeDocument/2006/relationships/slideLayout" Target="../slideLayouts/slideLayout13.xml"/><Relationship Id="rId6" Type="http://schemas.openxmlformats.org/officeDocument/2006/relationships/hyperlink" Target="https://eur-lex.europa.eu/eli/dir/2019/1024/oj?locale=en" TargetMode="External"/><Relationship Id="rId11" Type="http://schemas.openxmlformats.org/officeDocument/2006/relationships/hyperlink" Target="https://eur-lex.europa.eu/eli/reg_impl/2023/138/oj?locale=en" TargetMode="External"/><Relationship Id="rId5" Type="http://schemas.openxmlformats.org/officeDocument/2006/relationships/hyperlink" Target="http://data.europa.eu/eli/dir/2019/790/oj?locale=en" TargetMode="External"/><Relationship Id="rId15" Type="http://schemas.openxmlformats.org/officeDocument/2006/relationships/hyperlink" Target="https://eur-lex.europa.eu/eli/C/2024/3510/oj?locale=en" TargetMode="External"/><Relationship Id="rId10" Type="http://schemas.openxmlformats.org/officeDocument/2006/relationships/hyperlink" Target="https://eur-lex.europa.eu/eli/reco/2022/2415/oj?locale=en" TargetMode="External"/><Relationship Id="rId4" Type="http://schemas.openxmlformats.org/officeDocument/2006/relationships/hyperlink" Target="https://eur-lex.europa.eu/eli/reg/2018/1807/oj?locale=en" TargetMode="External"/><Relationship Id="rId9" Type="http://schemas.openxmlformats.org/officeDocument/2006/relationships/hyperlink" Target="https://eur-lex.europa.eu/eli/reg/2022/2065/oj?locale=en" TargetMode="External"/><Relationship Id="rId14" Type="http://schemas.openxmlformats.org/officeDocument/2006/relationships/hyperlink" Target="https://eur-lex.europa.eu/eli/reg/2024/903/oj?locale=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s://eur-lex.europa.eu/eli/C/2024/3510/oj"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s://www.mur.gov.it/sites/default/files/2023-04/Decreto%20Direttoriale%20n.%2042%20del%2014-03-2023.pdf" TargetMode="Externa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open-science.it/" TargetMode="External"/><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hyperlink" Target="https://www.skills4eosc.eu/" TargetMode="External"/><Relationship Id="rId4" Type="http://schemas.openxmlformats.org/officeDocument/2006/relationships/hyperlink" Target="https://www.icdi.it/en/" TargetMode="External"/><Relationship Id="rId9" Type="http://schemas.openxmlformats.org/officeDocument/2006/relationships/hyperlink" Target="https://www.icdi.it/en/activities/competence-centre/open-science-caf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home.infn.it/coper/openscience.html" TargetMode="External"/><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mailto:coper.openscience@lists.infn.i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isa.sp.unipi.it/about-aisa/"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s://aisa.sp.unipi.it/il-valore-della-ricerca-scienza-aperta-fra-pubblicita-e-pubblicazione-pisa-7-9-novembre-202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hyperlink" Target="https://www.coara-italia.i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agid.gov.it/"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s://hdl.handle.net/2122/1488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ata.ingv.it/"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s://www.earth-prints.org/" TargetMode="External"/><Relationship Id="rId5" Type="http://schemas.openxmlformats.org/officeDocument/2006/relationships/hyperlink" Target="https://istituto.ingv.it/it/open-science" TargetMode="Externa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hyperlink" Target="mailto:datamanagementoffice@ingv.it" TargetMode="External"/><Relationship Id="rId7"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mailto:mario.locati@ingv.it" TargetMode="External"/><Relationship Id="rId4" Type="http://schemas.openxmlformats.org/officeDocument/2006/relationships/hyperlink" Target="mailto:ufficiogestionedati@ingv.i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unesco.org/en/open-science/toolkit"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5334/dsj-2020-043"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hyperlink" Target="https://doi.org/10.1038/s41597-021-0089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k-rns.github.io/workshop_data_reuse/"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doi.org/10.1038/sdata.201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5"/>
          <p:cNvSpPr txBox="1">
            <a:spLocks noGrp="1"/>
          </p:cNvSpPr>
          <p:nvPr>
            <p:ph type="ctrTitle"/>
          </p:nvPr>
        </p:nvSpPr>
        <p:spPr>
          <a:xfrm>
            <a:off x="415611" y="992767"/>
            <a:ext cx="11360700" cy="2736900"/>
          </a:xfrm>
          <a:prstGeom prst="rect">
            <a:avLst/>
          </a:prstGeom>
        </p:spPr>
        <p:txBody>
          <a:bodyPr spcFirstLastPara="1" wrap="square" lIns="0" tIns="0" rIns="0" bIns="90000" anchor="b" anchorCtr="0">
            <a:noAutofit/>
          </a:bodyPr>
          <a:lstStyle/>
          <a:p>
            <a:pPr marL="0" lvl="0" indent="0" algn="ctr" rtl="0">
              <a:spcBef>
                <a:spcPts val="0"/>
              </a:spcBef>
              <a:spcAft>
                <a:spcPts val="0"/>
              </a:spcAft>
              <a:buNone/>
            </a:pPr>
            <a:r>
              <a:rPr lang="en-GB" sz="6700" dirty="0"/>
              <a:t>Italian Initiatives for</a:t>
            </a:r>
            <a:br>
              <a:rPr lang="en-GB" sz="6700" dirty="0"/>
            </a:br>
            <a:r>
              <a:rPr lang="en-GB" sz="6700" b="1" dirty="0"/>
              <a:t>Open Science</a:t>
            </a:r>
            <a:endParaRPr sz="6700" b="1" dirty="0"/>
          </a:p>
        </p:txBody>
      </p:sp>
      <p:sp>
        <p:nvSpPr>
          <p:cNvPr id="70" name="Google Shape;70;p15"/>
          <p:cNvSpPr txBox="1">
            <a:spLocks noGrp="1"/>
          </p:cNvSpPr>
          <p:nvPr>
            <p:ph type="subTitle" idx="1"/>
          </p:nvPr>
        </p:nvSpPr>
        <p:spPr>
          <a:xfrm>
            <a:off x="415600" y="4036425"/>
            <a:ext cx="11360700" cy="1016700"/>
          </a:xfrm>
          <a:prstGeom prst="rect">
            <a:avLst/>
          </a:prstGeom>
        </p:spPr>
        <p:txBody>
          <a:bodyPr spcFirstLastPara="1" wrap="square" lIns="0" tIns="0" rIns="0" bIns="90000" anchor="t" anchorCtr="0">
            <a:noAutofit/>
          </a:bodyPr>
          <a:lstStyle/>
          <a:p>
            <a:pPr marL="0" lvl="0" indent="0" algn="ctr" rtl="0">
              <a:spcBef>
                <a:spcPts val="0"/>
              </a:spcBef>
              <a:spcAft>
                <a:spcPts val="0"/>
              </a:spcAft>
              <a:buNone/>
            </a:pPr>
            <a:r>
              <a:rPr lang="en-GB" sz="3000" dirty="0">
                <a:solidFill>
                  <a:srgbClr val="3F3F3F"/>
                </a:solidFill>
              </a:rPr>
              <a:t>Mario Locati</a:t>
            </a:r>
            <a:br>
              <a:rPr lang="en-GB" sz="3000" dirty="0">
                <a:solidFill>
                  <a:srgbClr val="3F3F3F"/>
                </a:solidFill>
              </a:rPr>
            </a:br>
            <a:r>
              <a:rPr lang="en-GB" sz="3000" b="1" dirty="0">
                <a:solidFill>
                  <a:srgbClr val="3F3F3F"/>
                </a:solidFill>
                <a:latin typeface="Arial Narrow"/>
                <a:ea typeface="Arial Narrow"/>
                <a:cs typeface="Arial Narrow"/>
                <a:sym typeface="Arial Narrow"/>
              </a:rPr>
              <a:t>INGV Data Management Office</a:t>
            </a:r>
            <a:endParaRPr sz="3000" b="1" dirty="0">
              <a:solidFill>
                <a:srgbClr val="3F3F3F"/>
              </a:solidFill>
              <a:latin typeface="Arial Narrow"/>
              <a:ea typeface="Arial Narrow"/>
              <a:cs typeface="Arial Narrow"/>
              <a:sym typeface="Arial Narrow"/>
            </a:endParaRPr>
          </a:p>
        </p:txBody>
      </p:sp>
      <p:sp>
        <p:nvSpPr>
          <p:cNvPr id="71" name="Google Shape;71;p15"/>
          <p:cNvSpPr txBox="1">
            <a:spLocks noGrp="1"/>
          </p:cNvSpPr>
          <p:nvPr>
            <p:ph type="title" idx="2"/>
          </p:nvPr>
        </p:nvSpPr>
        <p:spPr>
          <a:xfrm>
            <a:off x="0" y="0"/>
            <a:ext cx="12192000" cy="637800"/>
          </a:xfrm>
          <a:prstGeom prst="rect">
            <a:avLst/>
          </a:prstGeom>
          <a:solidFill>
            <a:srgbClr val="1F419A"/>
          </a:solidFill>
        </p:spPr>
        <p:txBody>
          <a:bodyPr spcFirstLastPara="1" wrap="square" lIns="180000" tIns="72000" rIns="0" bIns="0" anchor="t" anchorCtr="0">
            <a:noAutofit/>
          </a:bodyPr>
          <a:lstStyle/>
          <a:p>
            <a:pPr marL="0" lvl="0" indent="0" algn="l" rtl="0">
              <a:spcBef>
                <a:spcPts val="0"/>
              </a:spcBef>
              <a:spcAft>
                <a:spcPts val="0"/>
              </a:spcAft>
              <a:buNone/>
            </a:pPr>
            <a:r>
              <a:rPr lang="en-GB"/>
              <a:t> </a:t>
            </a:r>
            <a:endParaRPr/>
          </a:p>
        </p:txBody>
      </p:sp>
      <p:grpSp>
        <p:nvGrpSpPr>
          <p:cNvPr id="72" name="Google Shape;72;p15"/>
          <p:cNvGrpSpPr/>
          <p:nvPr/>
        </p:nvGrpSpPr>
        <p:grpSpPr>
          <a:xfrm>
            <a:off x="0" y="23"/>
            <a:ext cx="942292" cy="637898"/>
            <a:chOff x="0" y="637788"/>
            <a:chExt cx="3585588" cy="2427313"/>
          </a:xfrm>
        </p:grpSpPr>
        <p:sp>
          <p:nvSpPr>
            <p:cNvPr id="73" name="Google Shape;73;p15"/>
            <p:cNvSpPr/>
            <p:nvPr/>
          </p:nvSpPr>
          <p:spPr>
            <a:xfrm>
              <a:off x="0" y="637800"/>
              <a:ext cx="1195200" cy="2427300"/>
            </a:xfrm>
            <a:prstGeom prst="rect">
              <a:avLst/>
            </a:prstGeom>
            <a:solidFill>
              <a:srgbClr val="0092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5"/>
            <p:cNvSpPr/>
            <p:nvPr/>
          </p:nvSpPr>
          <p:spPr>
            <a:xfrm>
              <a:off x="1195188" y="637788"/>
              <a:ext cx="1195200" cy="2427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p:nvPr/>
          </p:nvSpPr>
          <p:spPr>
            <a:xfrm>
              <a:off x="2390388" y="637800"/>
              <a:ext cx="1195200" cy="2427300"/>
            </a:xfrm>
            <a:prstGeom prst="rect">
              <a:avLst/>
            </a:prstGeom>
            <a:solidFill>
              <a:srgbClr val="CE2B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76" name="Google Shape;76;p15"/>
          <p:cNvPicPr preferRelativeResize="0"/>
          <p:nvPr/>
        </p:nvPicPr>
        <p:blipFill>
          <a:blip r:embed="rId3">
            <a:alphaModFix/>
          </a:blip>
          <a:stretch>
            <a:fillRect/>
          </a:stretch>
        </p:blipFill>
        <p:spPr>
          <a:xfrm>
            <a:off x="3939905" y="5053024"/>
            <a:ext cx="4312189" cy="825076"/>
          </a:xfrm>
          <a:prstGeom prst="rect">
            <a:avLst/>
          </a:prstGeom>
          <a:noFill/>
          <a:ln>
            <a:noFill/>
          </a:ln>
        </p:spPr>
      </p:pic>
      <p:sp>
        <p:nvSpPr>
          <p:cNvPr id="77" name="Google Shape;77;p15"/>
          <p:cNvSpPr/>
          <p:nvPr/>
        </p:nvSpPr>
        <p:spPr>
          <a:xfrm>
            <a:off x="314325" y="620325"/>
            <a:ext cx="313800" cy="3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FAIR by design vs FAIRification</a:t>
            </a:r>
            <a:endParaRPr/>
          </a:p>
        </p:txBody>
      </p:sp>
      <p:pic>
        <p:nvPicPr>
          <p:cNvPr id="208" name="Google Shape;208;p24"/>
          <p:cNvPicPr preferRelativeResize="0"/>
          <p:nvPr/>
        </p:nvPicPr>
        <p:blipFill rotWithShape="1">
          <a:blip r:embed="rId3">
            <a:alphaModFix/>
          </a:blip>
          <a:srcRect/>
          <a:stretch/>
        </p:blipFill>
        <p:spPr>
          <a:xfrm>
            <a:off x="389764" y="4823629"/>
            <a:ext cx="4939200" cy="1641598"/>
          </a:xfrm>
          <a:prstGeom prst="rect">
            <a:avLst/>
          </a:prstGeom>
          <a:noFill/>
          <a:ln>
            <a:noFill/>
          </a:ln>
        </p:spPr>
      </p:pic>
      <p:sp>
        <p:nvSpPr>
          <p:cNvPr id="209" name="Google Shape;209;p24"/>
          <p:cNvSpPr txBox="1"/>
          <p:nvPr/>
        </p:nvSpPr>
        <p:spPr>
          <a:xfrm>
            <a:off x="389764" y="1087467"/>
            <a:ext cx="4929000" cy="379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b="1" i="0" u="none" strike="noStrike" cap="none">
                <a:solidFill>
                  <a:srgbClr val="000000"/>
                </a:solidFill>
                <a:latin typeface="Calibri"/>
                <a:ea typeface="Calibri"/>
                <a:cs typeface="Calibri"/>
                <a:sym typeface="Calibri"/>
              </a:rPr>
              <a:t>FAIR-by-design</a:t>
            </a:r>
            <a:endParaRPr sz="3200" b="1" i="0" u="none" strike="noStrike" cap="none">
              <a:solidFill>
                <a:srgbClr val="000000"/>
              </a:solidFill>
              <a:latin typeface="Calibri"/>
              <a:ea typeface="Calibri"/>
              <a:cs typeface="Calibri"/>
              <a:sym typeface="Calibri"/>
            </a:endParaRPr>
          </a:p>
        </p:txBody>
      </p:sp>
      <p:grpSp>
        <p:nvGrpSpPr>
          <p:cNvPr id="210" name="Google Shape;210;p24"/>
          <p:cNvGrpSpPr/>
          <p:nvPr/>
        </p:nvGrpSpPr>
        <p:grpSpPr>
          <a:xfrm>
            <a:off x="116108" y="2794244"/>
            <a:ext cx="2757268" cy="1938514"/>
            <a:chOff x="-2379" y="-119579"/>
            <a:chExt cx="2757268" cy="1938514"/>
          </a:xfrm>
        </p:grpSpPr>
        <p:sp>
          <p:nvSpPr>
            <p:cNvPr id="211" name="Google Shape;211;p24"/>
            <p:cNvSpPr/>
            <p:nvPr/>
          </p:nvSpPr>
          <p:spPr>
            <a:xfrm>
              <a:off x="638876" y="150387"/>
              <a:ext cx="1473900" cy="1473900"/>
            </a:xfrm>
            <a:prstGeom prst="donut">
              <a:avLst>
                <a:gd name="adj" fmla="val 25000"/>
              </a:avLst>
            </a:prstGeom>
            <a:solidFill>
              <a:srgbClr val="95C11F"/>
            </a:solidFill>
            <a:ln w="19050" cap="flat" cmpd="sng">
              <a:solidFill>
                <a:srgbClr val="49711E"/>
              </a:solidFill>
              <a:prstDash val="solid"/>
              <a:round/>
              <a:headEnd type="none" w="sm" len="sm"/>
              <a:tailEnd type="none" w="sm" len="sm"/>
            </a:ln>
          </p:spPr>
          <p:txBody>
            <a:bodyPr spcFirstLastPara="1" wrap="square" lIns="91400" tIns="91400" rIns="91400" bIns="91400" anchor="ctr" anchorCtr="0">
              <a:noAutofit/>
            </a:bodyPr>
            <a:lstStyle/>
            <a:p>
              <a:pPr marL="0" marR="0" lvl="0" indent="0" algn="ctr" rtl="0">
                <a:spcBef>
                  <a:spcPts val="0"/>
                </a:spcBef>
                <a:spcAft>
                  <a:spcPts val="0"/>
                </a:spcAft>
                <a:buClr>
                  <a:srgbClr val="000000"/>
                </a:buClr>
                <a:buSzPts val="1000"/>
                <a:buFont typeface="Calibri"/>
                <a:buNone/>
              </a:pPr>
              <a:endParaRPr sz="1000" b="0" i="0" u="none" strike="noStrike" cap="none">
                <a:solidFill>
                  <a:srgbClr val="000000"/>
                </a:solidFill>
                <a:latin typeface="Quicksand"/>
                <a:ea typeface="Quicksand"/>
                <a:cs typeface="Quicksand"/>
                <a:sym typeface="Quicksand"/>
              </a:endParaRPr>
            </a:p>
          </p:txBody>
        </p:sp>
        <p:sp>
          <p:nvSpPr>
            <p:cNvPr id="212" name="Google Shape;212;p24"/>
            <p:cNvSpPr/>
            <p:nvPr/>
          </p:nvSpPr>
          <p:spPr>
            <a:xfrm rot="4500037">
              <a:off x="1108474" y="41963"/>
              <a:ext cx="618990" cy="535159"/>
            </a:xfrm>
            <a:prstGeom prst="triangle">
              <a:avLst>
                <a:gd name="adj" fmla="val 50000"/>
              </a:avLst>
            </a:prstGeom>
            <a:gradFill>
              <a:gsLst>
                <a:gs pos="0">
                  <a:srgbClr val="95C11F"/>
                </a:gs>
                <a:gs pos="100000">
                  <a:srgbClr val="FFFFFF"/>
                </a:gs>
              </a:gsLst>
              <a:lin ang="16200038" scaled="0"/>
            </a:gradFill>
            <a:ln w="19050" cap="flat" cmpd="sng">
              <a:solidFill>
                <a:srgbClr val="49711E"/>
              </a:solidFill>
              <a:prstDash val="solid"/>
              <a:round/>
              <a:headEnd type="none" w="sm" len="sm"/>
              <a:tailEnd type="none" w="sm" len="sm"/>
            </a:ln>
          </p:spPr>
          <p:txBody>
            <a:bodyPr spcFirstLastPara="1" wrap="square" lIns="91400" tIns="91400" rIns="91400" bIns="91400" anchor="ctr" anchorCtr="0">
              <a:noAutofit/>
            </a:bodyPr>
            <a:lstStyle/>
            <a:p>
              <a:pPr marL="0" marR="0" lvl="0" indent="0" algn="ctr" rtl="0">
                <a:spcBef>
                  <a:spcPts val="0"/>
                </a:spcBef>
                <a:spcAft>
                  <a:spcPts val="0"/>
                </a:spcAft>
                <a:buClr>
                  <a:srgbClr val="000000"/>
                </a:buClr>
                <a:buSzPts val="1000"/>
                <a:buFont typeface="Calibri"/>
                <a:buNone/>
              </a:pPr>
              <a:endParaRPr sz="1000" b="0" i="0" u="none" strike="noStrike" cap="none">
                <a:solidFill>
                  <a:srgbClr val="000000"/>
                </a:solidFill>
                <a:latin typeface="Quicksand"/>
                <a:ea typeface="Quicksand"/>
                <a:cs typeface="Quicksand"/>
                <a:sym typeface="Quicksand"/>
              </a:endParaRPr>
            </a:p>
          </p:txBody>
        </p:sp>
        <p:sp>
          <p:nvSpPr>
            <p:cNvPr id="213" name="Google Shape;213;p24"/>
            <p:cNvSpPr/>
            <p:nvPr/>
          </p:nvSpPr>
          <p:spPr>
            <a:xfrm rot="-898173">
              <a:off x="1126023" y="207511"/>
              <a:ext cx="58071" cy="351767"/>
            </a:xfrm>
            <a:prstGeom prst="rect">
              <a:avLst/>
            </a:prstGeom>
            <a:solidFill>
              <a:srgbClr val="95C11F"/>
            </a:solidFill>
            <a:ln>
              <a:noFill/>
            </a:ln>
          </p:spPr>
          <p:txBody>
            <a:bodyPr spcFirstLastPara="1" wrap="square" lIns="91400" tIns="91400" rIns="91400" bIns="91400" anchor="ctr" anchorCtr="0">
              <a:noAutofit/>
            </a:bodyPr>
            <a:lstStyle/>
            <a:p>
              <a:pPr marL="0" marR="0" lvl="0" indent="0" algn="ctr" rtl="0">
                <a:spcBef>
                  <a:spcPts val="0"/>
                </a:spcBef>
                <a:spcAft>
                  <a:spcPts val="0"/>
                </a:spcAft>
                <a:buClr>
                  <a:srgbClr val="000000"/>
                </a:buClr>
                <a:buSzPts val="1000"/>
                <a:buFont typeface="Calibri"/>
                <a:buNone/>
              </a:pPr>
              <a:endParaRPr sz="1000" b="0" i="0" u="none" strike="noStrike" cap="none">
                <a:solidFill>
                  <a:srgbClr val="000000"/>
                </a:solidFill>
                <a:latin typeface="Quicksand"/>
                <a:ea typeface="Quicksand"/>
                <a:cs typeface="Quicksand"/>
                <a:sym typeface="Quicksand"/>
              </a:endParaRPr>
            </a:p>
          </p:txBody>
        </p:sp>
        <p:sp>
          <p:nvSpPr>
            <p:cNvPr id="214" name="Google Shape;214;p24"/>
            <p:cNvSpPr/>
            <p:nvPr/>
          </p:nvSpPr>
          <p:spPr>
            <a:xfrm rot="-1799796">
              <a:off x="1588006" y="103528"/>
              <a:ext cx="957098" cy="241386"/>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PLAN</a:t>
              </a:r>
              <a:endParaRPr sz="1000" b="1" i="0" u="none" strike="noStrike" cap="none">
                <a:solidFill>
                  <a:srgbClr val="FFFFFF"/>
                </a:solidFill>
                <a:latin typeface="Quicksand"/>
                <a:ea typeface="Quicksand"/>
                <a:cs typeface="Quicksand"/>
                <a:sym typeface="Quicksand"/>
              </a:endParaRPr>
            </a:p>
          </p:txBody>
        </p:sp>
        <p:sp>
          <p:nvSpPr>
            <p:cNvPr id="215" name="Google Shape;215;p24"/>
            <p:cNvSpPr/>
            <p:nvPr/>
          </p:nvSpPr>
          <p:spPr>
            <a:xfrm rot="-900188">
              <a:off x="1782773" y="465462"/>
              <a:ext cx="957230" cy="241308"/>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GENERATE</a:t>
              </a:r>
              <a:endParaRPr sz="1000" b="1" i="0" u="none" strike="noStrike" cap="none">
                <a:solidFill>
                  <a:srgbClr val="FFFFFF"/>
                </a:solidFill>
                <a:latin typeface="Quicksand"/>
                <a:ea typeface="Quicksand"/>
                <a:cs typeface="Quicksand"/>
                <a:sym typeface="Quicksand"/>
              </a:endParaRPr>
            </a:p>
          </p:txBody>
        </p:sp>
        <p:sp>
          <p:nvSpPr>
            <p:cNvPr id="216" name="Google Shape;216;p24"/>
            <p:cNvSpPr/>
            <p:nvPr/>
          </p:nvSpPr>
          <p:spPr>
            <a:xfrm>
              <a:off x="1788125" y="905697"/>
              <a:ext cx="957300" cy="241500"/>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ARCHIVE</a:t>
              </a:r>
              <a:endParaRPr sz="1000" b="1" i="0" u="none" strike="noStrike" cap="none">
                <a:solidFill>
                  <a:srgbClr val="FFFFFF"/>
                </a:solidFill>
                <a:latin typeface="Quicksand"/>
                <a:ea typeface="Quicksand"/>
                <a:cs typeface="Quicksand"/>
                <a:sym typeface="Quicksand"/>
              </a:endParaRPr>
            </a:p>
          </p:txBody>
        </p:sp>
        <p:sp>
          <p:nvSpPr>
            <p:cNvPr id="217" name="Google Shape;217;p24"/>
            <p:cNvSpPr/>
            <p:nvPr/>
          </p:nvSpPr>
          <p:spPr>
            <a:xfrm rot="900188">
              <a:off x="1588028" y="1343498"/>
              <a:ext cx="957230" cy="241308"/>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PROCESS</a:t>
              </a:r>
              <a:endParaRPr sz="1000" b="1" i="0" u="none" strike="noStrike" cap="none">
                <a:solidFill>
                  <a:srgbClr val="FFFFFF"/>
                </a:solidFill>
                <a:latin typeface="Quicksand"/>
                <a:ea typeface="Quicksand"/>
                <a:cs typeface="Quicksand"/>
                <a:sym typeface="Quicksand"/>
              </a:endParaRPr>
            </a:p>
          </p:txBody>
        </p:sp>
        <p:sp>
          <p:nvSpPr>
            <p:cNvPr id="218" name="Google Shape;218;p24"/>
            <p:cNvSpPr/>
            <p:nvPr/>
          </p:nvSpPr>
          <p:spPr>
            <a:xfrm>
              <a:off x="886217" y="1577435"/>
              <a:ext cx="957300" cy="241500"/>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ANALYSIS</a:t>
              </a:r>
              <a:endParaRPr sz="1000" b="1" i="0" u="none" strike="noStrike" cap="none">
                <a:solidFill>
                  <a:srgbClr val="FFFFFF"/>
                </a:solidFill>
                <a:latin typeface="Quicksand"/>
                <a:ea typeface="Quicksand"/>
                <a:cs typeface="Quicksand"/>
                <a:sym typeface="Quicksand"/>
              </a:endParaRPr>
            </a:p>
          </p:txBody>
        </p:sp>
        <p:sp>
          <p:nvSpPr>
            <p:cNvPr id="219" name="Google Shape;219;p24"/>
            <p:cNvSpPr/>
            <p:nvPr/>
          </p:nvSpPr>
          <p:spPr>
            <a:xfrm rot="-900188">
              <a:off x="212129" y="1339235"/>
              <a:ext cx="957230" cy="241308"/>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INTERPRET</a:t>
              </a:r>
              <a:endParaRPr sz="1000" b="1" i="0" u="none" strike="noStrike" cap="none">
                <a:solidFill>
                  <a:srgbClr val="FFFFFF"/>
                </a:solidFill>
                <a:latin typeface="Quicksand"/>
                <a:ea typeface="Quicksand"/>
                <a:cs typeface="Quicksand"/>
                <a:sym typeface="Quicksand"/>
              </a:endParaRPr>
            </a:p>
          </p:txBody>
        </p:sp>
        <p:sp>
          <p:nvSpPr>
            <p:cNvPr id="220" name="Google Shape;220;p24"/>
            <p:cNvSpPr/>
            <p:nvPr/>
          </p:nvSpPr>
          <p:spPr>
            <a:xfrm>
              <a:off x="0" y="905697"/>
              <a:ext cx="957300" cy="241500"/>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VISUALISE</a:t>
              </a:r>
              <a:endParaRPr sz="1000" b="1" i="0" u="none" strike="noStrike" cap="none">
                <a:solidFill>
                  <a:srgbClr val="FFFFFF"/>
                </a:solidFill>
                <a:latin typeface="Quicksand"/>
                <a:ea typeface="Quicksand"/>
                <a:cs typeface="Quicksand"/>
                <a:sym typeface="Quicksand"/>
              </a:endParaRPr>
            </a:p>
          </p:txBody>
        </p:sp>
        <p:sp>
          <p:nvSpPr>
            <p:cNvPr id="221" name="Google Shape;221;p24"/>
            <p:cNvSpPr/>
            <p:nvPr/>
          </p:nvSpPr>
          <p:spPr>
            <a:xfrm rot="900188">
              <a:off x="12506" y="465490"/>
              <a:ext cx="957230" cy="241308"/>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SHARE</a:t>
              </a:r>
              <a:endParaRPr sz="1000" b="1" i="0" u="none" strike="noStrike" cap="none">
                <a:solidFill>
                  <a:srgbClr val="FFFFFF"/>
                </a:solidFill>
                <a:latin typeface="Quicksand"/>
                <a:ea typeface="Quicksand"/>
                <a:cs typeface="Quicksand"/>
                <a:sym typeface="Quicksand"/>
              </a:endParaRPr>
            </a:p>
          </p:txBody>
        </p:sp>
        <p:sp>
          <p:nvSpPr>
            <p:cNvPr id="222" name="Google Shape;222;p24"/>
            <p:cNvSpPr/>
            <p:nvPr/>
          </p:nvSpPr>
          <p:spPr>
            <a:xfrm rot="1800729">
              <a:off x="216165" y="103724"/>
              <a:ext cx="957248" cy="241386"/>
            </a:xfrm>
            <a:prstGeom prst="roundRect">
              <a:avLst>
                <a:gd name="adj" fmla="val 50000"/>
              </a:avLst>
            </a:prstGeom>
            <a:solidFill>
              <a:srgbClr val="0B75A9"/>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000"/>
                <a:buFont typeface="Quicksand"/>
                <a:buNone/>
              </a:pPr>
              <a:r>
                <a:rPr lang="en-GB" sz="1000" b="1" i="0" u="none" strike="noStrike" cap="none">
                  <a:solidFill>
                    <a:srgbClr val="FFFFFF"/>
                  </a:solidFill>
                  <a:latin typeface="Quicksand"/>
                  <a:ea typeface="Quicksand"/>
                  <a:cs typeface="Quicksand"/>
                  <a:sym typeface="Quicksand"/>
                </a:rPr>
                <a:t>REUSE</a:t>
              </a:r>
              <a:endParaRPr sz="1000" b="1" i="0" u="none" strike="noStrike" cap="none">
                <a:solidFill>
                  <a:srgbClr val="FFFFFF"/>
                </a:solidFill>
                <a:latin typeface="Quicksand"/>
                <a:ea typeface="Quicksand"/>
                <a:cs typeface="Quicksand"/>
                <a:sym typeface="Quicksand"/>
              </a:endParaRPr>
            </a:p>
          </p:txBody>
        </p:sp>
      </p:grpSp>
      <p:sp>
        <p:nvSpPr>
          <p:cNvPr id="223" name="Google Shape;223;p24"/>
          <p:cNvSpPr/>
          <p:nvPr/>
        </p:nvSpPr>
        <p:spPr>
          <a:xfrm>
            <a:off x="2973749" y="2186400"/>
            <a:ext cx="2686200" cy="2780100"/>
          </a:xfrm>
          <a:prstGeom prst="wedgeRectCallout">
            <a:avLst>
              <a:gd name="adj1" fmla="val -69063"/>
              <a:gd name="adj2" fmla="val -21220"/>
            </a:avLst>
          </a:prstGeom>
          <a:solidFill>
            <a:srgbClr val="FF9933"/>
          </a:solidFill>
          <a:ln w="12700" cap="flat" cmpd="sng">
            <a:solidFill>
              <a:srgbClr val="BA6F25"/>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24" name="Google Shape;224;p24"/>
          <p:cNvGrpSpPr/>
          <p:nvPr/>
        </p:nvGrpSpPr>
        <p:grpSpPr>
          <a:xfrm>
            <a:off x="3047087" y="2227608"/>
            <a:ext cx="2702381" cy="2659087"/>
            <a:chOff x="-75392" y="-47904"/>
            <a:chExt cx="2702381" cy="2659087"/>
          </a:xfrm>
        </p:grpSpPr>
        <p:pic>
          <p:nvPicPr>
            <p:cNvPr id="225" name="Google Shape;225;p24"/>
            <p:cNvPicPr preferRelativeResize="0"/>
            <p:nvPr/>
          </p:nvPicPr>
          <p:blipFill rotWithShape="1">
            <a:blip r:embed="rId4">
              <a:alphaModFix/>
            </a:blip>
            <a:srcRect/>
            <a:stretch/>
          </p:blipFill>
          <p:spPr>
            <a:xfrm rot="-962660">
              <a:off x="0" y="1956810"/>
              <a:ext cx="432126" cy="606468"/>
            </a:xfrm>
            <a:prstGeom prst="rect">
              <a:avLst/>
            </a:prstGeom>
            <a:noFill/>
            <a:ln>
              <a:noFill/>
            </a:ln>
          </p:spPr>
        </p:pic>
        <p:sp>
          <p:nvSpPr>
            <p:cNvPr id="226" name="Google Shape;226;p24"/>
            <p:cNvSpPr txBox="1"/>
            <p:nvPr/>
          </p:nvSpPr>
          <p:spPr>
            <a:xfrm>
              <a:off x="515289" y="2070086"/>
              <a:ext cx="1444200" cy="379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200" b="1" i="0" u="none" strike="noStrike" cap="none">
                  <a:solidFill>
                    <a:srgbClr val="FFFFFF"/>
                  </a:solidFill>
                  <a:latin typeface="Quicksand"/>
                  <a:ea typeface="Quicksand"/>
                  <a:cs typeface="Quicksand"/>
                  <a:sym typeface="Quicksand"/>
                </a:rPr>
                <a:t>Reusable</a:t>
              </a:r>
              <a:endParaRPr sz="2200" b="1" i="0" u="none" strike="noStrike" cap="none">
                <a:solidFill>
                  <a:srgbClr val="FFFFFF"/>
                </a:solidFill>
                <a:latin typeface="Quicksand"/>
                <a:ea typeface="Quicksand"/>
                <a:cs typeface="Quicksand"/>
                <a:sym typeface="Quicksand"/>
              </a:endParaRPr>
            </a:p>
          </p:txBody>
        </p:sp>
        <p:sp>
          <p:nvSpPr>
            <p:cNvPr id="227" name="Google Shape;227;p24"/>
            <p:cNvSpPr txBox="1"/>
            <p:nvPr/>
          </p:nvSpPr>
          <p:spPr>
            <a:xfrm>
              <a:off x="515289" y="1425813"/>
              <a:ext cx="2111700" cy="379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200" b="1" i="0" u="none" strike="noStrike" cap="none">
                  <a:solidFill>
                    <a:srgbClr val="FFFFFF"/>
                  </a:solidFill>
                  <a:latin typeface="Quicksand"/>
                  <a:ea typeface="Quicksand"/>
                  <a:cs typeface="Quicksand"/>
                  <a:sym typeface="Quicksand"/>
                </a:rPr>
                <a:t>Interoperable</a:t>
              </a:r>
              <a:endParaRPr sz="2200" b="1" i="0" u="none" strike="noStrike" cap="none">
                <a:solidFill>
                  <a:srgbClr val="FFFFFF"/>
                </a:solidFill>
                <a:latin typeface="Quicksand"/>
                <a:ea typeface="Quicksand"/>
                <a:cs typeface="Quicksand"/>
                <a:sym typeface="Quicksand"/>
              </a:endParaRPr>
            </a:p>
          </p:txBody>
        </p:sp>
        <p:sp>
          <p:nvSpPr>
            <p:cNvPr id="228" name="Google Shape;228;p24"/>
            <p:cNvSpPr txBox="1"/>
            <p:nvPr/>
          </p:nvSpPr>
          <p:spPr>
            <a:xfrm>
              <a:off x="515290" y="781540"/>
              <a:ext cx="1774800" cy="379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200" b="1" i="0" u="none" strike="noStrike" cap="none">
                  <a:solidFill>
                    <a:srgbClr val="FFFFFF"/>
                  </a:solidFill>
                  <a:latin typeface="Quicksand"/>
                  <a:ea typeface="Quicksand"/>
                  <a:cs typeface="Quicksand"/>
                  <a:sym typeface="Quicksand"/>
                </a:rPr>
                <a:t>Accessible</a:t>
              </a:r>
              <a:endParaRPr sz="2200" b="1" i="0" u="none" strike="noStrike" cap="none">
                <a:solidFill>
                  <a:srgbClr val="FFFFFF"/>
                </a:solidFill>
                <a:latin typeface="Quicksand"/>
                <a:ea typeface="Quicksand"/>
                <a:cs typeface="Quicksand"/>
                <a:sym typeface="Quicksand"/>
              </a:endParaRPr>
            </a:p>
          </p:txBody>
        </p:sp>
        <p:sp>
          <p:nvSpPr>
            <p:cNvPr id="229" name="Google Shape;229;p24"/>
            <p:cNvSpPr txBox="1"/>
            <p:nvPr/>
          </p:nvSpPr>
          <p:spPr>
            <a:xfrm>
              <a:off x="515289" y="137266"/>
              <a:ext cx="1774800" cy="379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200" b="1" i="0" u="none" strike="noStrike" cap="none">
                  <a:solidFill>
                    <a:srgbClr val="FFFFFF"/>
                  </a:solidFill>
                  <a:latin typeface="Quicksand"/>
                  <a:ea typeface="Quicksand"/>
                  <a:cs typeface="Quicksand"/>
                  <a:sym typeface="Quicksand"/>
                </a:rPr>
                <a:t>Findable</a:t>
              </a:r>
              <a:endParaRPr sz="2200" b="1" i="0" u="none" strike="noStrike" cap="none">
                <a:solidFill>
                  <a:srgbClr val="FFFFFF"/>
                </a:solidFill>
                <a:latin typeface="Quicksand"/>
                <a:ea typeface="Quicksand"/>
                <a:cs typeface="Quicksand"/>
                <a:sym typeface="Quicksand"/>
              </a:endParaRPr>
            </a:p>
          </p:txBody>
        </p:sp>
        <p:pic>
          <p:nvPicPr>
            <p:cNvPr id="230" name="Google Shape;230;p24"/>
            <p:cNvPicPr preferRelativeResize="0"/>
            <p:nvPr/>
          </p:nvPicPr>
          <p:blipFill rotWithShape="1">
            <a:blip r:embed="rId4">
              <a:alphaModFix/>
            </a:blip>
            <a:srcRect/>
            <a:stretch/>
          </p:blipFill>
          <p:spPr>
            <a:xfrm rot="-962660">
              <a:off x="0" y="1304541"/>
              <a:ext cx="432126" cy="606468"/>
            </a:xfrm>
            <a:prstGeom prst="rect">
              <a:avLst/>
            </a:prstGeom>
            <a:noFill/>
            <a:ln>
              <a:noFill/>
            </a:ln>
          </p:spPr>
        </p:pic>
        <p:pic>
          <p:nvPicPr>
            <p:cNvPr id="231" name="Google Shape;231;p24"/>
            <p:cNvPicPr preferRelativeResize="0"/>
            <p:nvPr/>
          </p:nvPicPr>
          <p:blipFill rotWithShape="1">
            <a:blip r:embed="rId4">
              <a:alphaModFix/>
            </a:blip>
            <a:srcRect/>
            <a:stretch/>
          </p:blipFill>
          <p:spPr>
            <a:xfrm rot="-962660">
              <a:off x="0" y="652269"/>
              <a:ext cx="432126" cy="606468"/>
            </a:xfrm>
            <a:prstGeom prst="rect">
              <a:avLst/>
            </a:prstGeom>
            <a:noFill/>
            <a:ln>
              <a:noFill/>
            </a:ln>
          </p:spPr>
        </p:pic>
        <p:pic>
          <p:nvPicPr>
            <p:cNvPr id="232" name="Google Shape;232;p24"/>
            <p:cNvPicPr preferRelativeResize="0"/>
            <p:nvPr/>
          </p:nvPicPr>
          <p:blipFill rotWithShape="1">
            <a:blip r:embed="rId4">
              <a:alphaModFix/>
            </a:blip>
            <a:srcRect/>
            <a:stretch/>
          </p:blipFill>
          <p:spPr>
            <a:xfrm rot="-962660">
              <a:off x="0" y="0"/>
              <a:ext cx="432126" cy="606468"/>
            </a:xfrm>
            <a:prstGeom prst="rect">
              <a:avLst/>
            </a:prstGeom>
            <a:noFill/>
            <a:ln>
              <a:noFill/>
            </a:ln>
          </p:spPr>
        </p:pic>
      </p:grpSp>
      <p:sp>
        <p:nvSpPr>
          <p:cNvPr id="233" name="Google Shape;233;p24"/>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10</a:t>
            </a:fld>
            <a:endParaRPr/>
          </a:p>
        </p:txBody>
      </p:sp>
      <p:grpSp>
        <p:nvGrpSpPr>
          <p:cNvPr id="234" name="Google Shape;234;p24"/>
          <p:cNvGrpSpPr/>
          <p:nvPr/>
        </p:nvGrpSpPr>
        <p:grpSpPr>
          <a:xfrm>
            <a:off x="5420500" y="597975"/>
            <a:ext cx="6597150" cy="5863961"/>
            <a:chOff x="5420500" y="597975"/>
            <a:chExt cx="6597150" cy="5863961"/>
          </a:xfrm>
        </p:grpSpPr>
        <p:pic>
          <p:nvPicPr>
            <p:cNvPr id="235" name="Google Shape;235;p24"/>
            <p:cNvPicPr preferRelativeResize="0"/>
            <p:nvPr/>
          </p:nvPicPr>
          <p:blipFill rotWithShape="1">
            <a:blip r:embed="rId5">
              <a:alphaModFix/>
            </a:blip>
            <a:srcRect/>
            <a:stretch/>
          </p:blipFill>
          <p:spPr>
            <a:xfrm>
              <a:off x="6472975" y="1962626"/>
              <a:ext cx="5544675" cy="2922200"/>
            </a:xfrm>
            <a:prstGeom prst="rect">
              <a:avLst/>
            </a:prstGeom>
            <a:noFill/>
            <a:ln>
              <a:noFill/>
            </a:ln>
          </p:spPr>
        </p:pic>
        <p:sp>
          <p:nvSpPr>
            <p:cNvPr id="236" name="Google Shape;236;p24"/>
            <p:cNvSpPr txBox="1"/>
            <p:nvPr/>
          </p:nvSpPr>
          <p:spPr>
            <a:xfrm>
              <a:off x="6669792" y="1087480"/>
              <a:ext cx="4929000" cy="379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200" b="1" i="0" u="none" strike="noStrike" cap="none">
                  <a:solidFill>
                    <a:srgbClr val="000000"/>
                  </a:solidFill>
                  <a:latin typeface="Calibri"/>
                  <a:ea typeface="Calibri"/>
                  <a:cs typeface="Calibri"/>
                  <a:sym typeface="Calibri"/>
                </a:rPr>
                <a:t>FAIRification</a:t>
              </a:r>
              <a:endParaRPr sz="3200" b="1" i="0" u="none" strike="noStrike" cap="none">
                <a:solidFill>
                  <a:srgbClr val="000000"/>
                </a:solidFill>
                <a:latin typeface="Calibri"/>
                <a:ea typeface="Calibri"/>
                <a:cs typeface="Calibri"/>
                <a:sym typeface="Calibri"/>
              </a:endParaRPr>
            </a:p>
          </p:txBody>
        </p:sp>
        <p:pic>
          <p:nvPicPr>
            <p:cNvPr id="237" name="Google Shape;237;p24"/>
            <p:cNvPicPr preferRelativeResize="0"/>
            <p:nvPr/>
          </p:nvPicPr>
          <p:blipFill rotWithShape="1">
            <a:blip r:embed="rId6">
              <a:alphaModFix/>
            </a:blip>
            <a:srcRect/>
            <a:stretch/>
          </p:blipFill>
          <p:spPr>
            <a:xfrm>
              <a:off x="6669792" y="4821241"/>
              <a:ext cx="4937518" cy="1640695"/>
            </a:xfrm>
            <a:prstGeom prst="rect">
              <a:avLst/>
            </a:prstGeom>
            <a:noFill/>
            <a:ln>
              <a:noFill/>
            </a:ln>
          </p:spPr>
        </p:pic>
        <p:pic>
          <p:nvPicPr>
            <p:cNvPr id="238" name="Google Shape;238;p24"/>
            <p:cNvPicPr preferRelativeResize="0"/>
            <p:nvPr/>
          </p:nvPicPr>
          <p:blipFill>
            <a:blip r:embed="rId7">
              <a:alphaModFix/>
            </a:blip>
            <a:stretch>
              <a:fillRect/>
            </a:stretch>
          </p:blipFill>
          <p:spPr>
            <a:xfrm>
              <a:off x="5420500" y="597975"/>
              <a:ext cx="1450500" cy="14505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Effort to implement FAIR data</a:t>
            </a:r>
            <a:endParaRPr/>
          </a:p>
        </p:txBody>
      </p:sp>
      <p:sp>
        <p:nvSpPr>
          <p:cNvPr id="244" name="Google Shape;244;p25"/>
          <p:cNvSpPr txBox="1"/>
          <p:nvPr/>
        </p:nvSpPr>
        <p:spPr>
          <a:xfrm>
            <a:off x="1511200" y="5831600"/>
            <a:ext cx="8792100" cy="3417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00000"/>
              </a:buClr>
              <a:buSzPts val="1800"/>
              <a:buFont typeface="Roboto"/>
              <a:buNone/>
            </a:pPr>
            <a:r>
              <a:rPr lang="en-GB" sz="2000" i="0" u="none" strike="noStrike" cap="none">
                <a:solidFill>
                  <a:srgbClr val="000000"/>
                </a:solidFill>
                <a:latin typeface="Trebuchet MS"/>
                <a:ea typeface="Trebuchet MS"/>
                <a:cs typeface="Trebuchet MS"/>
                <a:sym typeface="Trebuchet MS"/>
              </a:rPr>
              <a:t>Data management effort</a:t>
            </a:r>
            <a:endParaRPr sz="2000" i="0" u="none" strike="noStrike" cap="none">
              <a:solidFill>
                <a:srgbClr val="000000"/>
              </a:solidFill>
              <a:latin typeface="Trebuchet MS"/>
              <a:ea typeface="Trebuchet MS"/>
              <a:cs typeface="Trebuchet MS"/>
              <a:sym typeface="Trebuchet MS"/>
            </a:endParaRPr>
          </a:p>
        </p:txBody>
      </p:sp>
      <p:sp>
        <p:nvSpPr>
          <p:cNvPr id="245" name="Google Shape;245;p25"/>
          <p:cNvSpPr txBox="1"/>
          <p:nvPr/>
        </p:nvSpPr>
        <p:spPr>
          <a:xfrm>
            <a:off x="7787624" y="6350706"/>
            <a:ext cx="4301100" cy="1539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666666"/>
              </a:buClr>
              <a:buSzPts val="1000"/>
              <a:buFont typeface="Roboto"/>
              <a:buNone/>
            </a:pPr>
            <a:r>
              <a:rPr lang="en-GB" sz="1000" i="0" u="none" strike="noStrike" cap="none">
                <a:solidFill>
                  <a:srgbClr val="666666"/>
                </a:solidFill>
                <a:latin typeface="Trebuchet MS"/>
                <a:ea typeface="Trebuchet MS"/>
                <a:cs typeface="Trebuchet MS"/>
                <a:sym typeface="Trebuchet MS"/>
              </a:rPr>
              <a:t>Adapted from </a:t>
            </a:r>
            <a:r>
              <a:rPr lang="en-GB" sz="1000" i="0" u="sng" strike="noStrike" cap="none">
                <a:solidFill>
                  <a:srgbClr val="0563C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https://k-rns.github.io/workshop_data_reuse/</a:t>
            </a:r>
            <a:endParaRPr sz="1000" i="0" u="none" strike="noStrike" cap="none">
              <a:solidFill>
                <a:srgbClr val="000000"/>
              </a:solidFill>
              <a:latin typeface="Trebuchet MS"/>
              <a:ea typeface="Trebuchet MS"/>
              <a:cs typeface="Trebuchet MS"/>
              <a:sym typeface="Trebuchet MS"/>
            </a:endParaRPr>
          </a:p>
        </p:txBody>
      </p:sp>
      <p:cxnSp>
        <p:nvCxnSpPr>
          <p:cNvPr id="246" name="Google Shape;246;p25"/>
          <p:cNvCxnSpPr/>
          <p:nvPr/>
        </p:nvCxnSpPr>
        <p:spPr>
          <a:xfrm rot="10800000">
            <a:off x="1511237" y="1255665"/>
            <a:ext cx="0" cy="4556100"/>
          </a:xfrm>
          <a:prstGeom prst="straightConnector1">
            <a:avLst/>
          </a:prstGeom>
          <a:noFill/>
          <a:ln w="38100" cap="flat" cmpd="sng">
            <a:solidFill>
              <a:srgbClr val="44546A"/>
            </a:solidFill>
            <a:prstDash val="solid"/>
            <a:round/>
            <a:headEnd type="none" w="sm" len="sm"/>
            <a:tailEnd type="triangle" w="med" len="med"/>
          </a:ln>
        </p:spPr>
      </p:cxnSp>
      <p:cxnSp>
        <p:nvCxnSpPr>
          <p:cNvPr id="247" name="Google Shape;247;p25"/>
          <p:cNvCxnSpPr/>
          <p:nvPr/>
        </p:nvCxnSpPr>
        <p:spPr>
          <a:xfrm>
            <a:off x="1511609" y="5804016"/>
            <a:ext cx="9044700" cy="0"/>
          </a:xfrm>
          <a:prstGeom prst="straightConnector1">
            <a:avLst/>
          </a:prstGeom>
          <a:noFill/>
          <a:ln w="38100" cap="flat" cmpd="sng">
            <a:solidFill>
              <a:srgbClr val="44546A"/>
            </a:solidFill>
            <a:prstDash val="solid"/>
            <a:round/>
            <a:headEnd type="none" w="sm" len="sm"/>
            <a:tailEnd type="triangle" w="med" len="med"/>
          </a:ln>
        </p:spPr>
      </p:cxnSp>
      <p:sp>
        <p:nvSpPr>
          <p:cNvPr id="248" name="Google Shape;248;p25"/>
          <p:cNvSpPr/>
          <p:nvPr/>
        </p:nvSpPr>
        <p:spPr>
          <a:xfrm>
            <a:off x="1528405" y="1931173"/>
            <a:ext cx="9028789" cy="3879797"/>
          </a:xfrm>
          <a:custGeom>
            <a:avLst/>
            <a:gdLst/>
            <a:ahLst/>
            <a:cxnLst/>
            <a:rect l="l" t="t" r="r" b="b"/>
            <a:pathLst>
              <a:path w="327694" h="138194" extrusionOk="0">
                <a:moveTo>
                  <a:pt x="0" y="138194"/>
                </a:moveTo>
                <a:cubicBezTo>
                  <a:pt x="27170" y="136033"/>
                  <a:pt x="122472" y="131804"/>
                  <a:pt x="163020" y="125230"/>
                </a:cubicBezTo>
                <a:cubicBezTo>
                  <a:pt x="203568" y="118656"/>
                  <a:pt x="221221" y="109232"/>
                  <a:pt x="243288" y="98750"/>
                </a:cubicBezTo>
                <a:cubicBezTo>
                  <a:pt x="265355" y="88268"/>
                  <a:pt x="283238" y="73648"/>
                  <a:pt x="295421" y="62339"/>
                </a:cubicBezTo>
                <a:cubicBezTo>
                  <a:pt x="307604" y="51030"/>
                  <a:pt x="311006" y="41284"/>
                  <a:pt x="316385" y="30894"/>
                </a:cubicBezTo>
                <a:cubicBezTo>
                  <a:pt x="321764" y="20504"/>
                  <a:pt x="325809" y="5149"/>
                  <a:pt x="327694" y="0"/>
                </a:cubicBezTo>
              </a:path>
            </a:pathLst>
          </a:custGeom>
          <a:no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49" name="Google Shape;249;p25"/>
          <p:cNvSpPr txBox="1"/>
          <p:nvPr/>
        </p:nvSpPr>
        <p:spPr>
          <a:xfrm>
            <a:off x="1967925" y="4680619"/>
            <a:ext cx="1779000" cy="943800"/>
          </a:xfrm>
          <a:prstGeom prst="rect">
            <a:avLst/>
          </a:prstGeom>
          <a:solidFill>
            <a:srgbClr val="FFFFFF"/>
          </a:solidFill>
          <a:ln w="126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72000" tIns="72000" rIns="0" bIns="72000" anchor="t" anchorCtr="0">
            <a:noAutofit/>
          </a:bodyPr>
          <a:lstStyle/>
          <a:p>
            <a:pPr marL="0" marR="0" lvl="0" indent="0" algn="l" rtl="0">
              <a:spcBef>
                <a:spcPts val="0"/>
              </a:spcBef>
              <a:spcAft>
                <a:spcPts val="0"/>
              </a:spcAft>
              <a:buClr>
                <a:srgbClr val="000000"/>
              </a:buClr>
              <a:buSzPts val="2000"/>
              <a:buFont typeface="Roboto Black"/>
              <a:buNone/>
            </a:pPr>
            <a:r>
              <a:rPr lang="en-GB" sz="2100" b="1" i="0" u="none" strike="noStrike" cap="none">
                <a:solidFill>
                  <a:srgbClr val="000000"/>
                </a:solidFill>
                <a:latin typeface="Trebuchet MS"/>
                <a:ea typeface="Trebuchet MS"/>
                <a:cs typeface="Trebuchet MS"/>
                <a:sym typeface="Trebuchet MS"/>
              </a:rPr>
              <a:t>Findable</a:t>
            </a:r>
            <a:br>
              <a:rPr lang="en-GB" sz="1700" i="0" u="none" strike="noStrike" cap="none">
                <a:solidFill>
                  <a:srgbClr val="000000"/>
                </a:solidFill>
                <a:latin typeface="Trebuchet MS"/>
                <a:ea typeface="Trebuchet MS"/>
                <a:cs typeface="Trebuchet MS"/>
                <a:sym typeface="Trebuchet MS"/>
              </a:rPr>
            </a:br>
            <a:r>
              <a:rPr lang="en-GB" sz="1700" i="0" u="none" strike="noStrike" cap="none">
                <a:solidFill>
                  <a:srgbClr val="000000"/>
                </a:solidFill>
                <a:latin typeface="Trebuchet MS"/>
                <a:ea typeface="Trebuchet MS"/>
                <a:cs typeface="Trebuchet MS"/>
                <a:sym typeface="Trebuchet MS"/>
              </a:rPr>
              <a:t>Use of identifiers</a:t>
            </a:r>
            <a:br>
              <a:rPr lang="en-GB" sz="1700" i="0" u="none" strike="noStrike" cap="none">
                <a:solidFill>
                  <a:srgbClr val="000000"/>
                </a:solidFill>
                <a:latin typeface="Trebuchet MS"/>
                <a:ea typeface="Trebuchet MS"/>
                <a:cs typeface="Trebuchet MS"/>
                <a:sym typeface="Trebuchet MS"/>
              </a:rPr>
            </a:br>
            <a:r>
              <a:rPr lang="en-GB" sz="1700" i="0" u="none" strike="noStrike" cap="none">
                <a:solidFill>
                  <a:srgbClr val="000000"/>
                </a:solidFill>
                <a:latin typeface="Trebuchet MS"/>
                <a:ea typeface="Trebuchet MS"/>
                <a:cs typeface="Trebuchet MS"/>
                <a:sym typeface="Trebuchet MS"/>
              </a:rPr>
              <a:t>Rich metadata</a:t>
            </a:r>
            <a:endParaRPr sz="1700" i="0" u="none" strike="noStrike" cap="none">
              <a:solidFill>
                <a:srgbClr val="000000"/>
              </a:solidFill>
              <a:latin typeface="Trebuchet MS"/>
              <a:ea typeface="Trebuchet MS"/>
              <a:cs typeface="Trebuchet MS"/>
              <a:sym typeface="Trebuchet MS"/>
            </a:endParaRPr>
          </a:p>
        </p:txBody>
      </p:sp>
      <p:sp>
        <p:nvSpPr>
          <p:cNvPr id="250" name="Google Shape;250;p25"/>
          <p:cNvSpPr txBox="1"/>
          <p:nvPr/>
        </p:nvSpPr>
        <p:spPr>
          <a:xfrm>
            <a:off x="4510039" y="4440123"/>
            <a:ext cx="1848600" cy="943800"/>
          </a:xfrm>
          <a:prstGeom prst="rect">
            <a:avLst/>
          </a:prstGeom>
          <a:solidFill>
            <a:srgbClr val="FFFFFF"/>
          </a:solidFill>
          <a:ln w="126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72000" tIns="72000" rIns="0" bIns="72000" anchor="t" anchorCtr="0">
            <a:noAutofit/>
          </a:bodyPr>
          <a:lstStyle/>
          <a:p>
            <a:pPr marL="0" marR="0" lvl="0" indent="0" algn="l" rtl="0">
              <a:spcBef>
                <a:spcPts val="0"/>
              </a:spcBef>
              <a:spcAft>
                <a:spcPts val="0"/>
              </a:spcAft>
              <a:buClr>
                <a:srgbClr val="000000"/>
              </a:buClr>
              <a:buSzPts val="2000"/>
              <a:buFont typeface="Roboto Black"/>
              <a:buNone/>
            </a:pPr>
            <a:r>
              <a:rPr lang="en-GB" sz="1900" b="1" i="0" u="none" strike="noStrike" cap="none">
                <a:solidFill>
                  <a:srgbClr val="000000"/>
                </a:solidFill>
                <a:latin typeface="Trebuchet MS"/>
                <a:ea typeface="Trebuchet MS"/>
                <a:cs typeface="Trebuchet MS"/>
                <a:sym typeface="Trebuchet MS"/>
              </a:rPr>
              <a:t>Accessible</a:t>
            </a:r>
            <a:br>
              <a:rPr lang="en-GB" sz="1700" i="0" u="none" strike="noStrike" cap="none">
                <a:solidFill>
                  <a:srgbClr val="000000"/>
                </a:solidFill>
                <a:latin typeface="Trebuchet MS"/>
                <a:ea typeface="Trebuchet MS"/>
                <a:cs typeface="Trebuchet MS"/>
                <a:sym typeface="Trebuchet MS"/>
              </a:rPr>
            </a:br>
            <a:r>
              <a:rPr lang="en-GB" sz="1700" i="0" u="none" strike="noStrike" cap="none">
                <a:solidFill>
                  <a:srgbClr val="000000"/>
                </a:solidFill>
                <a:latin typeface="Trebuchet MS"/>
                <a:ea typeface="Trebuchet MS"/>
                <a:cs typeface="Trebuchet MS"/>
                <a:sym typeface="Trebuchet MS"/>
              </a:rPr>
              <a:t>Standard Access Protocols</a:t>
            </a:r>
            <a:endParaRPr sz="1700" i="0" u="none" strike="noStrike" cap="none">
              <a:solidFill>
                <a:srgbClr val="000000"/>
              </a:solidFill>
              <a:latin typeface="Trebuchet MS"/>
              <a:ea typeface="Trebuchet MS"/>
              <a:cs typeface="Trebuchet MS"/>
              <a:sym typeface="Trebuchet MS"/>
            </a:endParaRPr>
          </a:p>
        </p:txBody>
      </p:sp>
      <p:sp>
        <p:nvSpPr>
          <p:cNvPr id="251" name="Google Shape;251;p25"/>
          <p:cNvSpPr txBox="1"/>
          <p:nvPr/>
        </p:nvSpPr>
        <p:spPr>
          <a:xfrm>
            <a:off x="6956321" y="3090757"/>
            <a:ext cx="1953600" cy="1219500"/>
          </a:xfrm>
          <a:prstGeom prst="rect">
            <a:avLst/>
          </a:prstGeom>
          <a:solidFill>
            <a:srgbClr val="FFFFFF"/>
          </a:solidFill>
          <a:ln w="126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72000" tIns="72000" rIns="0" bIns="72000" anchor="t" anchorCtr="0">
            <a:noAutofit/>
          </a:bodyPr>
          <a:lstStyle/>
          <a:p>
            <a:pPr marL="0" marR="0" lvl="0" indent="0" algn="l" rtl="0">
              <a:spcBef>
                <a:spcPts val="0"/>
              </a:spcBef>
              <a:spcAft>
                <a:spcPts val="0"/>
              </a:spcAft>
              <a:buClr>
                <a:srgbClr val="000000"/>
              </a:buClr>
              <a:buSzPts val="2000"/>
              <a:buFont typeface="Roboto Black"/>
              <a:buNone/>
            </a:pPr>
            <a:r>
              <a:rPr lang="en-GB" sz="1900" b="1" i="0" u="none" strike="noStrike" cap="none">
                <a:solidFill>
                  <a:srgbClr val="000000"/>
                </a:solidFill>
                <a:latin typeface="Trebuchet MS"/>
                <a:ea typeface="Trebuchet MS"/>
                <a:cs typeface="Trebuchet MS"/>
                <a:sym typeface="Trebuchet MS"/>
              </a:rPr>
              <a:t>Reusable </a:t>
            </a:r>
            <a:endParaRPr sz="1900" i="0" u="none" strike="noStrike" cap="none">
              <a:solidFill>
                <a:srgbClr val="000000"/>
              </a:solidFill>
              <a:latin typeface="Trebuchet MS"/>
              <a:ea typeface="Trebuchet MS"/>
              <a:cs typeface="Trebuchet MS"/>
              <a:sym typeface="Trebuchet MS"/>
            </a:endParaRPr>
          </a:p>
          <a:p>
            <a:pPr marL="0" marR="0" lvl="0" indent="0" algn="l" rtl="0">
              <a:spcBef>
                <a:spcPts val="0"/>
              </a:spcBef>
              <a:spcAft>
                <a:spcPts val="0"/>
              </a:spcAft>
              <a:buClr>
                <a:srgbClr val="000000"/>
              </a:buClr>
              <a:buSzPts val="1800"/>
              <a:buFont typeface="Roboto"/>
              <a:buNone/>
            </a:pPr>
            <a:r>
              <a:rPr lang="en-GB" sz="1700" i="0" u="none" strike="noStrike" cap="none">
                <a:solidFill>
                  <a:srgbClr val="000000"/>
                </a:solidFill>
                <a:latin typeface="Trebuchet MS"/>
                <a:ea typeface="Trebuchet MS"/>
                <a:cs typeface="Trebuchet MS"/>
                <a:sym typeface="Trebuchet MS"/>
              </a:rPr>
              <a:t>Encoding formats,</a:t>
            </a:r>
            <a:br>
              <a:rPr lang="en-GB" sz="1700" i="0" u="none" strike="noStrike" cap="none">
                <a:solidFill>
                  <a:srgbClr val="000000"/>
                </a:solidFill>
                <a:latin typeface="Trebuchet MS"/>
                <a:ea typeface="Trebuchet MS"/>
                <a:cs typeface="Trebuchet MS"/>
                <a:sym typeface="Trebuchet MS"/>
              </a:rPr>
            </a:br>
            <a:r>
              <a:rPr lang="en-GB" sz="1700" i="0" u="none" strike="noStrike" cap="none">
                <a:solidFill>
                  <a:srgbClr val="000000"/>
                </a:solidFill>
                <a:latin typeface="Trebuchet MS"/>
                <a:ea typeface="Trebuchet MS"/>
                <a:cs typeface="Trebuchet MS"/>
                <a:sym typeface="Trebuchet MS"/>
              </a:rPr>
              <a:t>Provenance,</a:t>
            </a:r>
            <a:endParaRPr sz="1700" i="0" u="none" strike="noStrike" cap="none">
              <a:solidFill>
                <a:srgbClr val="000000"/>
              </a:solidFill>
              <a:latin typeface="Trebuchet MS"/>
              <a:ea typeface="Trebuchet MS"/>
              <a:cs typeface="Trebuchet MS"/>
              <a:sym typeface="Trebuchet MS"/>
            </a:endParaRPr>
          </a:p>
          <a:p>
            <a:pPr marL="0" marR="0" lvl="0" indent="0" algn="l" rtl="0">
              <a:spcBef>
                <a:spcPts val="0"/>
              </a:spcBef>
              <a:spcAft>
                <a:spcPts val="0"/>
              </a:spcAft>
              <a:buClr>
                <a:srgbClr val="000000"/>
              </a:buClr>
              <a:buSzPts val="1800"/>
              <a:buFont typeface="Roboto"/>
              <a:buNone/>
            </a:pPr>
            <a:r>
              <a:rPr lang="en-GB" sz="1700" i="0" u="none" strike="noStrike" cap="none">
                <a:solidFill>
                  <a:srgbClr val="000000"/>
                </a:solidFill>
                <a:latin typeface="Trebuchet MS"/>
                <a:ea typeface="Trebuchet MS"/>
                <a:cs typeface="Trebuchet MS"/>
                <a:sym typeface="Trebuchet MS"/>
              </a:rPr>
              <a:t>Licensing</a:t>
            </a:r>
            <a:endParaRPr sz="1700" i="0" u="none" strike="noStrike" cap="none">
              <a:solidFill>
                <a:srgbClr val="000000"/>
              </a:solidFill>
              <a:latin typeface="Trebuchet MS"/>
              <a:ea typeface="Trebuchet MS"/>
              <a:cs typeface="Trebuchet MS"/>
              <a:sym typeface="Trebuchet MS"/>
            </a:endParaRPr>
          </a:p>
        </p:txBody>
      </p:sp>
      <p:sp>
        <p:nvSpPr>
          <p:cNvPr id="252" name="Google Shape;252;p25"/>
          <p:cNvSpPr txBox="1"/>
          <p:nvPr/>
        </p:nvSpPr>
        <p:spPr>
          <a:xfrm>
            <a:off x="8293771" y="1312200"/>
            <a:ext cx="2040000" cy="1219500"/>
          </a:xfrm>
          <a:prstGeom prst="rect">
            <a:avLst/>
          </a:prstGeom>
          <a:solidFill>
            <a:srgbClr val="FFFFFF"/>
          </a:solidFill>
          <a:ln w="126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72000" tIns="72000" rIns="0" bIns="72000" anchor="t" anchorCtr="0">
            <a:noAutofit/>
          </a:bodyPr>
          <a:lstStyle/>
          <a:p>
            <a:pPr marL="0" marR="0" lvl="0" indent="0" algn="l" rtl="0">
              <a:spcBef>
                <a:spcPts val="0"/>
              </a:spcBef>
              <a:spcAft>
                <a:spcPts val="0"/>
              </a:spcAft>
              <a:buClr>
                <a:srgbClr val="000000"/>
              </a:buClr>
              <a:buSzPts val="2000"/>
              <a:buFont typeface="Roboto Black"/>
              <a:buNone/>
            </a:pPr>
            <a:r>
              <a:rPr lang="en-GB" sz="1900" b="1" i="0" u="none" strike="noStrike" cap="none">
                <a:solidFill>
                  <a:srgbClr val="000000"/>
                </a:solidFill>
                <a:latin typeface="Trebuchet MS"/>
                <a:ea typeface="Trebuchet MS"/>
                <a:cs typeface="Trebuchet MS"/>
                <a:sym typeface="Trebuchet MS"/>
              </a:rPr>
              <a:t>Interoperable</a:t>
            </a:r>
            <a:br>
              <a:rPr lang="en-GB" sz="1700" i="0" u="none" strike="noStrike" cap="none">
                <a:solidFill>
                  <a:srgbClr val="000000"/>
                </a:solidFill>
                <a:latin typeface="Trebuchet MS"/>
                <a:ea typeface="Trebuchet MS"/>
                <a:cs typeface="Trebuchet MS"/>
                <a:sym typeface="Trebuchet MS"/>
              </a:rPr>
            </a:br>
            <a:r>
              <a:rPr lang="en-GB" sz="1700" i="0" u="none" strike="noStrike" cap="none">
                <a:solidFill>
                  <a:srgbClr val="000000"/>
                </a:solidFill>
                <a:latin typeface="Trebuchet MS"/>
                <a:ea typeface="Trebuchet MS"/>
                <a:cs typeface="Trebuchet MS"/>
                <a:sym typeface="Trebuchet MS"/>
              </a:rPr>
              <a:t>Harmonization,</a:t>
            </a:r>
            <a:br>
              <a:rPr lang="en-GB" sz="1700" i="0" u="none" strike="noStrike" cap="none">
                <a:solidFill>
                  <a:srgbClr val="000000"/>
                </a:solidFill>
                <a:latin typeface="Trebuchet MS"/>
                <a:ea typeface="Trebuchet MS"/>
                <a:cs typeface="Trebuchet MS"/>
                <a:sym typeface="Trebuchet MS"/>
              </a:rPr>
            </a:br>
            <a:r>
              <a:rPr lang="en-GB" sz="1700" i="0" u="none" strike="noStrike" cap="none">
                <a:solidFill>
                  <a:srgbClr val="000000"/>
                </a:solidFill>
                <a:latin typeface="Trebuchet MS"/>
                <a:ea typeface="Trebuchet MS"/>
                <a:cs typeface="Trebuchet MS"/>
                <a:sym typeface="Trebuchet MS"/>
              </a:rPr>
              <a:t>Quality </a:t>
            </a:r>
            <a:r>
              <a:rPr lang="en-GB" sz="1700">
                <a:latin typeface="Trebuchet MS"/>
                <a:ea typeface="Trebuchet MS"/>
                <a:cs typeface="Trebuchet MS"/>
                <a:sym typeface="Trebuchet MS"/>
              </a:rPr>
              <a:t>control</a:t>
            </a:r>
            <a:r>
              <a:rPr lang="en-GB" sz="1700" i="0" u="none" strike="noStrike" cap="none">
                <a:solidFill>
                  <a:srgbClr val="000000"/>
                </a:solidFill>
                <a:latin typeface="Trebuchet MS"/>
                <a:ea typeface="Trebuchet MS"/>
                <a:cs typeface="Trebuchet MS"/>
                <a:sym typeface="Trebuchet MS"/>
              </a:rPr>
              <a:t>,</a:t>
            </a:r>
            <a:endParaRPr sz="1700" i="0" u="none" strike="noStrike" cap="none">
              <a:solidFill>
                <a:srgbClr val="000000"/>
              </a:solidFill>
              <a:latin typeface="Trebuchet MS"/>
              <a:ea typeface="Trebuchet MS"/>
              <a:cs typeface="Trebuchet MS"/>
              <a:sym typeface="Trebuchet MS"/>
            </a:endParaRPr>
          </a:p>
          <a:p>
            <a:pPr marL="0" marR="0" lvl="0" indent="0" algn="l" rtl="0">
              <a:spcBef>
                <a:spcPts val="0"/>
              </a:spcBef>
              <a:spcAft>
                <a:spcPts val="0"/>
              </a:spcAft>
              <a:buClr>
                <a:srgbClr val="000000"/>
              </a:buClr>
              <a:buSzPts val="1800"/>
              <a:buFont typeface="Roboto"/>
              <a:buNone/>
            </a:pPr>
            <a:r>
              <a:rPr lang="en-GB" sz="1700" i="0" u="none" strike="noStrike" cap="none">
                <a:solidFill>
                  <a:srgbClr val="000000"/>
                </a:solidFill>
                <a:latin typeface="Trebuchet MS"/>
                <a:ea typeface="Trebuchet MS"/>
                <a:cs typeface="Trebuchet MS"/>
                <a:sym typeface="Trebuchet MS"/>
              </a:rPr>
              <a:t>Machine-readable</a:t>
            </a:r>
            <a:endParaRPr sz="1700" i="0" u="none" strike="noStrike" cap="none">
              <a:solidFill>
                <a:srgbClr val="000000"/>
              </a:solidFill>
              <a:latin typeface="Trebuchet MS"/>
              <a:ea typeface="Trebuchet MS"/>
              <a:cs typeface="Trebuchet MS"/>
              <a:sym typeface="Trebuchet MS"/>
            </a:endParaRPr>
          </a:p>
        </p:txBody>
      </p:sp>
      <p:sp>
        <p:nvSpPr>
          <p:cNvPr id="253" name="Google Shape;253;p25"/>
          <p:cNvSpPr txBox="1"/>
          <p:nvPr/>
        </p:nvSpPr>
        <p:spPr>
          <a:xfrm rot="-5400000">
            <a:off x="-815391" y="3480125"/>
            <a:ext cx="4291200" cy="3156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00000"/>
              </a:buClr>
              <a:buSzPts val="1800"/>
              <a:buFont typeface="Roboto"/>
              <a:buNone/>
            </a:pPr>
            <a:r>
              <a:rPr lang="en-GB" sz="2000" i="0" u="none" strike="noStrike" cap="none">
                <a:solidFill>
                  <a:srgbClr val="000000"/>
                </a:solidFill>
                <a:latin typeface="Trebuchet MS"/>
                <a:ea typeface="Trebuchet MS"/>
                <a:cs typeface="Trebuchet MS"/>
                <a:sym typeface="Trebuchet MS"/>
              </a:rPr>
              <a:t>Value to Research Community</a:t>
            </a:r>
            <a:endParaRPr sz="2000" i="0" u="none" strike="noStrike" cap="none">
              <a:solidFill>
                <a:srgbClr val="000000"/>
              </a:solidFill>
              <a:latin typeface="Trebuchet MS"/>
              <a:ea typeface="Trebuchet MS"/>
              <a:cs typeface="Trebuchet MS"/>
              <a:sym typeface="Trebuchet MS"/>
            </a:endParaRPr>
          </a:p>
        </p:txBody>
      </p:sp>
      <p:sp>
        <p:nvSpPr>
          <p:cNvPr id="254" name="Google Shape;254;p25"/>
          <p:cNvSpPr/>
          <p:nvPr/>
        </p:nvSpPr>
        <p:spPr>
          <a:xfrm rot="1018530">
            <a:off x="10477078" y="1652943"/>
            <a:ext cx="238387" cy="310137"/>
          </a:xfrm>
          <a:prstGeom prst="triangle">
            <a:avLst>
              <a:gd name="adj" fmla="val 50000"/>
            </a:avLst>
          </a:prstGeom>
          <a:solidFill>
            <a:srgbClr val="FF0000"/>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55" name="Google Shape;255;p25"/>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6"/>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0" rIns="0" bIns="0" anchor="ctr" anchorCtr="0">
            <a:noAutofit/>
          </a:bodyPr>
          <a:lstStyle/>
          <a:p>
            <a:pPr marL="0" lvl="0" indent="0" algn="l" rtl="0">
              <a:lnSpc>
                <a:spcPct val="90000"/>
              </a:lnSpc>
              <a:spcBef>
                <a:spcPts val="0"/>
              </a:spcBef>
              <a:spcAft>
                <a:spcPts val="0"/>
              </a:spcAft>
              <a:buClr>
                <a:srgbClr val="B27F47"/>
              </a:buClr>
              <a:buSzPts val="3100"/>
              <a:buFont typeface="Arial"/>
              <a:buNone/>
            </a:pPr>
            <a:r>
              <a:rPr lang="en-GB"/>
              <a:t>Web services facilitate end users in their work flow</a:t>
            </a:r>
            <a:endParaRPr/>
          </a:p>
        </p:txBody>
      </p:sp>
      <p:sp>
        <p:nvSpPr>
          <p:cNvPr id="261" name="Google Shape;261;p26"/>
          <p:cNvSpPr/>
          <p:nvPr/>
        </p:nvSpPr>
        <p:spPr>
          <a:xfrm>
            <a:off x="315375" y="2536800"/>
            <a:ext cx="4680000" cy="2841900"/>
          </a:xfrm>
          <a:prstGeom prst="rect">
            <a:avLst/>
          </a:prstGeom>
          <a:solidFill>
            <a:srgbClr val="FF9933"/>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en-GB" sz="3000" b="1" i="0" u="none" strike="noStrike" cap="none">
                <a:solidFill>
                  <a:srgbClr val="FFFFFF"/>
                </a:solidFill>
                <a:latin typeface="Quicksand"/>
                <a:ea typeface="Quicksand"/>
                <a:cs typeface="Quicksand"/>
                <a:sym typeface="Quicksand"/>
              </a:rPr>
              <a:t>Data Provider</a:t>
            </a:r>
            <a:endParaRPr sz="3000" b="1" i="0" u="none" strike="noStrike" cap="none">
              <a:solidFill>
                <a:srgbClr val="FFFFFF"/>
              </a:solidFill>
              <a:latin typeface="Quicksand"/>
              <a:ea typeface="Quicksand"/>
              <a:cs typeface="Quicksand"/>
              <a:sym typeface="Quicksand"/>
            </a:endParaRPr>
          </a:p>
        </p:txBody>
      </p:sp>
      <p:sp>
        <p:nvSpPr>
          <p:cNvPr id="262" name="Google Shape;262;p26"/>
          <p:cNvSpPr/>
          <p:nvPr/>
        </p:nvSpPr>
        <p:spPr>
          <a:xfrm>
            <a:off x="7200323" y="2536800"/>
            <a:ext cx="4680000" cy="2841900"/>
          </a:xfrm>
          <a:prstGeom prst="rect">
            <a:avLst/>
          </a:prstGeom>
          <a:solidFill>
            <a:srgbClr val="005390"/>
          </a:solidFill>
          <a:ln>
            <a:noFill/>
          </a:ln>
        </p:spPr>
        <p:txBody>
          <a:bodyPr spcFirstLastPara="1" wrap="square" lIns="0" tIns="144000" rIns="0" bIns="0" anchor="t" anchorCtr="0">
            <a:noAutofit/>
          </a:bodyPr>
          <a:lstStyle/>
          <a:p>
            <a:pPr marL="0" marR="0" lvl="0" indent="0" algn="ctr" rtl="0">
              <a:spcBef>
                <a:spcPts val="0"/>
              </a:spcBef>
              <a:spcAft>
                <a:spcPts val="0"/>
              </a:spcAft>
              <a:buNone/>
            </a:pPr>
            <a:r>
              <a:rPr lang="en-GB" sz="3000" b="1">
                <a:solidFill>
                  <a:srgbClr val="FFFFFF"/>
                </a:solidFill>
                <a:latin typeface="Quicksand"/>
                <a:ea typeface="Quicksand"/>
                <a:cs typeface="Quicksand"/>
                <a:sym typeface="Quicksand"/>
              </a:rPr>
              <a:t>Data </a:t>
            </a:r>
            <a:r>
              <a:rPr lang="en-GB" sz="3000" b="1" i="0" u="none" strike="noStrike" cap="none">
                <a:solidFill>
                  <a:srgbClr val="FFFFFF"/>
                </a:solidFill>
                <a:latin typeface="Quicksand"/>
                <a:ea typeface="Quicksand"/>
                <a:cs typeface="Quicksand"/>
                <a:sym typeface="Quicksand"/>
              </a:rPr>
              <a:t>User</a:t>
            </a:r>
            <a:endParaRPr sz="3000" b="1" i="0" u="none" strike="noStrike" cap="none">
              <a:solidFill>
                <a:srgbClr val="FFFFFF"/>
              </a:solidFill>
              <a:latin typeface="Quicksand"/>
              <a:ea typeface="Quicksand"/>
              <a:cs typeface="Quicksand"/>
              <a:sym typeface="Quicksand"/>
            </a:endParaRPr>
          </a:p>
        </p:txBody>
      </p:sp>
      <p:sp>
        <p:nvSpPr>
          <p:cNvPr id="263" name="Google Shape;263;p26"/>
          <p:cNvSpPr/>
          <p:nvPr/>
        </p:nvSpPr>
        <p:spPr>
          <a:xfrm>
            <a:off x="7573774" y="3290209"/>
            <a:ext cx="1729800" cy="1764900"/>
          </a:xfrm>
          <a:prstGeom prst="rect">
            <a:avLst/>
          </a:prstGeom>
          <a:solidFill>
            <a:srgbClr val="7F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4" name="Google Shape;264;p26"/>
          <p:cNvPicPr preferRelativeResize="0"/>
          <p:nvPr/>
        </p:nvPicPr>
        <p:blipFill rotWithShape="1">
          <a:blip r:embed="rId3">
            <a:alphaModFix/>
          </a:blip>
          <a:srcRect/>
          <a:stretch/>
        </p:blipFill>
        <p:spPr>
          <a:xfrm>
            <a:off x="7724353" y="3458297"/>
            <a:ext cx="1428750" cy="1428750"/>
          </a:xfrm>
          <a:prstGeom prst="rect">
            <a:avLst/>
          </a:prstGeom>
          <a:noFill/>
          <a:ln>
            <a:noFill/>
          </a:ln>
        </p:spPr>
      </p:pic>
      <p:sp>
        <p:nvSpPr>
          <p:cNvPr id="265" name="Google Shape;265;p26"/>
          <p:cNvSpPr/>
          <p:nvPr/>
        </p:nvSpPr>
        <p:spPr>
          <a:xfrm>
            <a:off x="9806398" y="3289202"/>
            <a:ext cx="1729800" cy="1764900"/>
          </a:xfrm>
          <a:prstGeom prst="rect">
            <a:avLst/>
          </a:prstGeom>
          <a:solidFill>
            <a:srgbClr val="7FC9F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2600" b="1" i="0" u="none" strike="noStrike" cap="none">
                <a:solidFill>
                  <a:srgbClr val="000000"/>
                </a:solidFill>
                <a:latin typeface="Quicksand"/>
                <a:ea typeface="Quicksand"/>
                <a:cs typeface="Quicksand"/>
                <a:sym typeface="Quicksand"/>
              </a:rPr>
              <a:t>Output</a:t>
            </a:r>
            <a:endParaRPr sz="2600" b="1" i="0" u="none" strike="noStrike" cap="none">
              <a:solidFill>
                <a:srgbClr val="000000"/>
              </a:solidFill>
              <a:latin typeface="Quicksand"/>
              <a:ea typeface="Quicksand"/>
              <a:cs typeface="Quicksand"/>
              <a:sym typeface="Quicksand"/>
            </a:endParaRPr>
          </a:p>
        </p:txBody>
      </p:sp>
      <p:sp>
        <p:nvSpPr>
          <p:cNvPr id="266" name="Google Shape;266;p26"/>
          <p:cNvSpPr/>
          <p:nvPr/>
        </p:nvSpPr>
        <p:spPr>
          <a:xfrm rot="5400000">
            <a:off x="9303565" y="3983584"/>
            <a:ext cx="518400" cy="378300"/>
          </a:xfrm>
          <a:prstGeom prst="triangle">
            <a:avLst>
              <a:gd name="adj" fmla="val 50000"/>
            </a:avLst>
          </a:prstGeom>
          <a:solidFill>
            <a:srgbClr val="7FC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580875" y="3289202"/>
            <a:ext cx="1729800" cy="1764900"/>
          </a:xfrm>
          <a:prstGeom prst="rect">
            <a:avLst/>
          </a:prstGeom>
          <a:solidFill>
            <a:srgbClr val="FFD6AD"/>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2500" b="1" i="0" u="none" strike="noStrike" cap="none">
                <a:solidFill>
                  <a:srgbClr val="000000"/>
                </a:solidFill>
                <a:latin typeface="Quicksand"/>
                <a:ea typeface="Quicksand"/>
                <a:cs typeface="Quicksand"/>
                <a:sym typeface="Quicksand"/>
              </a:rPr>
              <a:t>Data &amp; Metadata</a:t>
            </a:r>
            <a:endParaRPr sz="2500" b="1" i="0" u="none" strike="noStrike" cap="none">
              <a:solidFill>
                <a:srgbClr val="000000"/>
              </a:solidFill>
              <a:latin typeface="Quicksand"/>
              <a:ea typeface="Quicksand"/>
              <a:cs typeface="Quicksand"/>
              <a:sym typeface="Quicksand"/>
            </a:endParaRPr>
          </a:p>
        </p:txBody>
      </p:sp>
      <p:sp>
        <p:nvSpPr>
          <p:cNvPr id="268" name="Google Shape;268;p26"/>
          <p:cNvSpPr/>
          <p:nvPr/>
        </p:nvSpPr>
        <p:spPr>
          <a:xfrm>
            <a:off x="2971963" y="3290209"/>
            <a:ext cx="1729800" cy="1764900"/>
          </a:xfrm>
          <a:prstGeom prst="rect">
            <a:avLst/>
          </a:prstGeom>
          <a:solidFill>
            <a:srgbClr val="FFD6AD"/>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2600" b="1">
                <a:latin typeface="Quicksand"/>
                <a:ea typeface="Quicksand"/>
                <a:cs typeface="Quicksand"/>
                <a:sym typeface="Quicksand"/>
              </a:rPr>
              <a:t>Web Service</a:t>
            </a:r>
            <a:endParaRPr sz="2600" b="1" i="0" u="none" strike="noStrike" cap="none">
              <a:solidFill>
                <a:srgbClr val="000000"/>
              </a:solidFill>
              <a:latin typeface="Quicksand"/>
              <a:ea typeface="Quicksand"/>
              <a:cs typeface="Quicksand"/>
              <a:sym typeface="Quicksand"/>
            </a:endParaRPr>
          </a:p>
        </p:txBody>
      </p:sp>
      <p:sp>
        <p:nvSpPr>
          <p:cNvPr id="269" name="Google Shape;269;p26"/>
          <p:cNvSpPr/>
          <p:nvPr/>
        </p:nvSpPr>
        <p:spPr>
          <a:xfrm rot="5400000">
            <a:off x="2397546" y="3982579"/>
            <a:ext cx="518400" cy="378300"/>
          </a:xfrm>
          <a:prstGeom prst="triangle">
            <a:avLst>
              <a:gd name="adj" fmla="val 50000"/>
            </a:avLst>
          </a:prstGeom>
          <a:solidFill>
            <a:srgbClr val="FFD6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txBox="1"/>
          <p:nvPr/>
        </p:nvSpPr>
        <p:spPr>
          <a:xfrm>
            <a:off x="316800" y="957424"/>
            <a:ext cx="11684400" cy="12930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i="0" u="none" strike="noStrike" cap="none">
                <a:solidFill>
                  <a:srgbClr val="000000"/>
                </a:solidFill>
                <a:latin typeface="Calibri"/>
                <a:ea typeface="Calibri"/>
                <a:cs typeface="Calibri"/>
                <a:sym typeface="Calibri"/>
              </a:rPr>
              <a:t>Reliable machine actionable Web Serv</a:t>
            </a:r>
            <a:r>
              <a:rPr lang="en-GB" sz="2800">
                <a:latin typeface="Calibri"/>
                <a:ea typeface="Calibri"/>
                <a:cs typeface="Calibri"/>
                <a:sym typeface="Calibri"/>
              </a:rPr>
              <a:t>ices </a:t>
            </a:r>
            <a:r>
              <a:rPr lang="en-GB" sz="2800" i="0" u="none" strike="noStrike" cap="none">
                <a:solidFill>
                  <a:srgbClr val="000000"/>
                </a:solidFill>
                <a:latin typeface="Calibri"/>
                <a:ea typeface="Calibri"/>
                <a:cs typeface="Calibri"/>
                <a:sym typeface="Calibri"/>
              </a:rPr>
              <a:t>allows user to:</a:t>
            </a:r>
            <a:endParaRPr sz="2800" i="0" u="none" strike="noStrike" cap="none">
              <a:solidFill>
                <a:srgbClr val="000000"/>
              </a:solidFill>
              <a:latin typeface="Calibri"/>
              <a:ea typeface="Calibri"/>
              <a:cs typeface="Calibri"/>
              <a:sym typeface="Calibri"/>
            </a:endParaRPr>
          </a:p>
          <a:p>
            <a:pPr marL="349965" marR="0" lvl="0" indent="-375365" algn="l" rtl="0">
              <a:spcBef>
                <a:spcPts val="0"/>
              </a:spcBef>
              <a:spcAft>
                <a:spcPts val="0"/>
              </a:spcAft>
              <a:buClr>
                <a:srgbClr val="000000"/>
              </a:buClr>
              <a:buSzPts val="2800"/>
              <a:buFont typeface="Calibri"/>
              <a:buChar char="•"/>
            </a:pPr>
            <a:r>
              <a:rPr lang="en-GB" sz="2800" i="0" u="none" strike="noStrike" cap="none">
                <a:solidFill>
                  <a:srgbClr val="000000"/>
                </a:solidFill>
                <a:latin typeface="Calibri"/>
                <a:ea typeface="Calibri"/>
                <a:cs typeface="Calibri"/>
                <a:sym typeface="Calibri"/>
              </a:rPr>
              <a:t>simplify their work flow, no need to build another data infrastructure</a:t>
            </a:r>
            <a:endParaRPr sz="2800" i="0" u="none" strike="noStrike" cap="none">
              <a:solidFill>
                <a:srgbClr val="000000"/>
              </a:solidFill>
              <a:latin typeface="Calibri"/>
              <a:ea typeface="Calibri"/>
              <a:cs typeface="Calibri"/>
              <a:sym typeface="Calibri"/>
            </a:endParaRPr>
          </a:p>
          <a:p>
            <a:pPr marL="349965" marR="0" lvl="0" indent="-375365" algn="l" rtl="0">
              <a:spcBef>
                <a:spcPts val="0"/>
              </a:spcBef>
              <a:spcAft>
                <a:spcPts val="0"/>
              </a:spcAft>
              <a:buClr>
                <a:srgbClr val="000000"/>
              </a:buClr>
              <a:buSzPts val="2800"/>
              <a:buFont typeface="Calibri"/>
              <a:buChar char="•"/>
            </a:pPr>
            <a:r>
              <a:rPr lang="en-GB" sz="2800" i="0" u="none" strike="noStrike" cap="none">
                <a:solidFill>
                  <a:srgbClr val="000000"/>
                </a:solidFill>
                <a:latin typeface="Calibri"/>
                <a:ea typeface="Calibri"/>
                <a:cs typeface="Calibri"/>
                <a:sym typeface="Calibri"/>
              </a:rPr>
              <a:t>ensure output based on the latest data</a:t>
            </a:r>
            <a:endParaRPr sz="2800" i="0" u="none" strike="noStrike" cap="none">
              <a:solidFill>
                <a:srgbClr val="000000"/>
              </a:solidFill>
              <a:latin typeface="Calibri"/>
              <a:ea typeface="Calibri"/>
              <a:cs typeface="Calibri"/>
              <a:sym typeface="Calibri"/>
            </a:endParaRPr>
          </a:p>
        </p:txBody>
      </p:sp>
      <p:sp>
        <p:nvSpPr>
          <p:cNvPr id="271" name="Google Shape;271;p26"/>
          <p:cNvSpPr/>
          <p:nvPr/>
        </p:nvSpPr>
        <p:spPr>
          <a:xfrm rot="-10660345">
            <a:off x="4520851" y="3482342"/>
            <a:ext cx="3177822" cy="1612149"/>
          </a:xfrm>
          <a:prstGeom prst="cloud">
            <a:avLst/>
          </a:prstGeom>
          <a:solidFill>
            <a:srgbClr val="F3F3F3"/>
          </a:solidFill>
          <a:ln w="9525"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26"/>
          <p:cNvSpPr txBox="1"/>
          <p:nvPr/>
        </p:nvSpPr>
        <p:spPr>
          <a:xfrm>
            <a:off x="4995375" y="3751400"/>
            <a:ext cx="22050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0" u="none" strike="noStrike" cap="none">
                <a:solidFill>
                  <a:srgbClr val="000000"/>
                </a:solidFill>
                <a:latin typeface="Quicksand"/>
                <a:ea typeface="Quicksand"/>
                <a:cs typeface="Quicksand"/>
                <a:sym typeface="Quicksand"/>
              </a:rPr>
              <a:t>internet</a:t>
            </a:r>
            <a:endParaRPr sz="2800" b="1" i="0" u="none" strike="noStrike" cap="none">
              <a:solidFill>
                <a:srgbClr val="000000"/>
              </a:solidFill>
              <a:latin typeface="Quicksand"/>
              <a:ea typeface="Quicksand"/>
              <a:cs typeface="Quicksand"/>
              <a:sym typeface="Quicksand"/>
            </a:endParaRPr>
          </a:p>
        </p:txBody>
      </p:sp>
      <p:pic>
        <p:nvPicPr>
          <p:cNvPr id="273" name="Google Shape;273;p26"/>
          <p:cNvPicPr preferRelativeResize="0"/>
          <p:nvPr/>
        </p:nvPicPr>
        <p:blipFill rotWithShape="1">
          <a:blip r:embed="rId4">
            <a:alphaModFix/>
          </a:blip>
          <a:srcRect/>
          <a:stretch/>
        </p:blipFill>
        <p:spPr>
          <a:xfrm>
            <a:off x="2191565" y="4199743"/>
            <a:ext cx="7838261" cy="2330148"/>
          </a:xfrm>
          <a:prstGeom prst="rect">
            <a:avLst/>
          </a:prstGeom>
          <a:noFill/>
          <a:ln>
            <a:noFill/>
          </a:ln>
        </p:spPr>
      </p:pic>
      <p:sp>
        <p:nvSpPr>
          <p:cNvPr id="274" name="Google Shape;274;p26"/>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7"/>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Citation of Research Outputs</a:t>
            </a:r>
            <a:endParaRPr/>
          </a:p>
        </p:txBody>
      </p:sp>
      <p:sp>
        <p:nvSpPr>
          <p:cNvPr id="280" name="Google Shape;280;p27"/>
          <p:cNvSpPr txBox="1"/>
          <p:nvPr/>
        </p:nvSpPr>
        <p:spPr>
          <a:xfrm>
            <a:off x="205925" y="1463275"/>
            <a:ext cx="6695700" cy="4330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2700">
                <a:solidFill>
                  <a:srgbClr val="000000"/>
                </a:solidFill>
                <a:latin typeface="Calibri"/>
                <a:ea typeface="Calibri"/>
                <a:cs typeface="Calibri"/>
                <a:sym typeface="Calibri"/>
              </a:rPr>
              <a:t>Citing </a:t>
            </a:r>
            <a:r>
              <a:rPr lang="en-GB" sz="2700">
                <a:latin typeface="Calibri"/>
                <a:ea typeface="Calibri"/>
                <a:cs typeface="Calibri"/>
                <a:sym typeface="Calibri"/>
              </a:rPr>
              <a:t>research outputs</a:t>
            </a:r>
            <a:r>
              <a:rPr lang="en-GB" sz="2700">
                <a:solidFill>
                  <a:srgbClr val="000000"/>
                </a:solidFill>
                <a:latin typeface="Calibri"/>
                <a:ea typeface="Calibri"/>
                <a:cs typeface="Calibri"/>
                <a:sym typeface="Calibri"/>
              </a:rPr>
              <a:t> is a compulsory</a:t>
            </a:r>
            <a:br>
              <a:rPr lang="en-GB" sz="2700">
                <a:solidFill>
                  <a:srgbClr val="000000"/>
                </a:solidFill>
                <a:latin typeface="Calibri"/>
                <a:ea typeface="Calibri"/>
                <a:cs typeface="Calibri"/>
                <a:sym typeface="Calibri"/>
              </a:rPr>
            </a:br>
            <a:r>
              <a:rPr lang="en-GB" sz="2700">
                <a:solidFill>
                  <a:srgbClr val="000000"/>
                </a:solidFill>
                <a:latin typeface="Calibri"/>
                <a:ea typeface="Calibri"/>
                <a:cs typeface="Calibri"/>
                <a:sym typeface="Calibri"/>
              </a:rPr>
              <a:t>requirement </a:t>
            </a:r>
            <a:r>
              <a:rPr lang="en-GB" sz="2700">
                <a:latin typeface="Calibri"/>
                <a:ea typeface="Calibri"/>
                <a:cs typeface="Calibri"/>
                <a:sym typeface="Calibri"/>
              </a:rPr>
              <a:t>in</a:t>
            </a:r>
            <a:r>
              <a:rPr lang="en-GB" sz="2700">
                <a:solidFill>
                  <a:srgbClr val="000000"/>
                </a:solidFill>
                <a:latin typeface="Calibri"/>
                <a:ea typeface="Calibri"/>
                <a:cs typeface="Calibri"/>
                <a:sym typeface="Calibri"/>
              </a:rPr>
              <a:t> </a:t>
            </a:r>
            <a:r>
              <a:rPr lang="en-GB" sz="2700">
                <a:latin typeface="Calibri"/>
                <a:ea typeface="Calibri"/>
                <a:cs typeface="Calibri"/>
                <a:sym typeface="Calibri"/>
              </a:rPr>
              <a:t>Creative Commons </a:t>
            </a:r>
            <a:r>
              <a:rPr lang="en-GB" sz="2700">
                <a:solidFill>
                  <a:srgbClr val="000000"/>
                </a:solidFill>
                <a:latin typeface="Calibri"/>
                <a:ea typeface="Calibri"/>
                <a:cs typeface="Calibri"/>
                <a:sym typeface="Calibri"/>
              </a:rPr>
              <a:t>licenses</a:t>
            </a:r>
            <a:br>
              <a:rPr lang="en-GB" sz="2700">
                <a:solidFill>
                  <a:srgbClr val="000000"/>
                </a:solidFill>
                <a:latin typeface="Calibri"/>
                <a:ea typeface="Calibri"/>
                <a:cs typeface="Calibri"/>
                <a:sym typeface="Calibri"/>
              </a:rPr>
            </a:br>
            <a:r>
              <a:rPr lang="en-GB" sz="2000">
                <a:solidFill>
                  <a:srgbClr val="000000"/>
                </a:solidFill>
                <a:latin typeface="Calibri"/>
                <a:ea typeface="Calibri"/>
                <a:cs typeface="Calibri"/>
                <a:sym typeface="Calibri"/>
              </a:rPr>
              <a:t>(</a:t>
            </a:r>
            <a:r>
              <a:rPr lang="en-GB" sz="2000">
                <a:latin typeface="Calibri"/>
                <a:ea typeface="Calibri"/>
                <a:cs typeface="Calibri"/>
                <a:sym typeface="Calibri"/>
              </a:rPr>
              <a:t>the</a:t>
            </a:r>
            <a:r>
              <a:rPr lang="en-GB" sz="2000">
                <a:solidFill>
                  <a:srgbClr val="000000"/>
                </a:solidFill>
                <a:latin typeface="Calibri"/>
                <a:ea typeface="Calibri"/>
                <a:cs typeface="Calibri"/>
                <a:sym typeface="Calibri"/>
              </a:rPr>
              <a:t> “BY” component)</a:t>
            </a:r>
            <a:endParaRPr sz="2700">
              <a:solidFill>
                <a:srgbClr val="000000"/>
              </a:solidFill>
              <a:latin typeface="Calibri"/>
              <a:ea typeface="Calibri"/>
              <a:cs typeface="Calibri"/>
              <a:sym typeface="Calibri"/>
            </a:endParaRPr>
          </a:p>
          <a:p>
            <a:pPr marL="0" lvl="0" indent="0" algn="l" rtl="0">
              <a:lnSpc>
                <a:spcPct val="90000"/>
              </a:lnSpc>
              <a:spcBef>
                <a:spcPts val="1982"/>
              </a:spcBef>
              <a:spcAft>
                <a:spcPts val="0"/>
              </a:spcAft>
              <a:buNone/>
            </a:pPr>
            <a:endParaRPr sz="2700">
              <a:latin typeface="Calibri"/>
              <a:ea typeface="Calibri"/>
              <a:cs typeface="Calibri"/>
              <a:sym typeface="Calibri"/>
            </a:endParaRPr>
          </a:p>
          <a:p>
            <a:pPr marL="0" lvl="0" indent="0" algn="l" rtl="0">
              <a:lnSpc>
                <a:spcPct val="90000"/>
              </a:lnSpc>
              <a:spcBef>
                <a:spcPts val="1982"/>
              </a:spcBef>
              <a:spcAft>
                <a:spcPts val="0"/>
              </a:spcAft>
              <a:buNone/>
            </a:pPr>
            <a:endParaRPr sz="2700">
              <a:latin typeface="Calibri"/>
              <a:ea typeface="Calibri"/>
              <a:cs typeface="Calibri"/>
              <a:sym typeface="Calibri"/>
            </a:endParaRPr>
          </a:p>
          <a:p>
            <a:pPr marL="0" lvl="0" indent="0" algn="l" rtl="0">
              <a:lnSpc>
                <a:spcPct val="90000"/>
              </a:lnSpc>
              <a:spcBef>
                <a:spcPts val="1983"/>
              </a:spcBef>
              <a:spcAft>
                <a:spcPts val="0"/>
              </a:spcAft>
              <a:buNone/>
            </a:pPr>
            <a:r>
              <a:rPr lang="en-GB" sz="2700">
                <a:solidFill>
                  <a:srgbClr val="000000"/>
                </a:solidFill>
                <a:latin typeface="Calibri"/>
                <a:ea typeface="Calibri"/>
                <a:cs typeface="Calibri"/>
                <a:sym typeface="Calibri"/>
              </a:rPr>
              <a:t>A bibliographic citation of</a:t>
            </a:r>
            <a:r>
              <a:rPr lang="en-GB" sz="2700">
                <a:latin typeface="Calibri"/>
                <a:ea typeface="Calibri"/>
                <a:cs typeface="Calibri"/>
                <a:sym typeface="Calibri"/>
              </a:rPr>
              <a:t> </a:t>
            </a:r>
            <a:r>
              <a:rPr lang="en-GB" sz="2700">
                <a:solidFill>
                  <a:srgbClr val="000000"/>
                </a:solidFill>
                <a:latin typeface="Calibri"/>
                <a:ea typeface="Calibri"/>
                <a:cs typeface="Calibri"/>
                <a:sym typeface="Calibri"/>
              </a:rPr>
              <a:t>any digital object associated to a</a:t>
            </a:r>
            <a:r>
              <a:rPr lang="en-GB" sz="2700">
                <a:latin typeface="Calibri"/>
                <a:ea typeface="Calibri"/>
                <a:cs typeface="Calibri"/>
                <a:sym typeface="Calibri"/>
              </a:rPr>
              <a:t> </a:t>
            </a:r>
            <a:r>
              <a:rPr lang="en-GB" sz="2700">
                <a:solidFill>
                  <a:srgbClr val="000000"/>
                </a:solidFill>
                <a:latin typeface="Calibri"/>
                <a:ea typeface="Calibri"/>
                <a:cs typeface="Calibri"/>
                <a:sym typeface="Calibri"/>
              </a:rPr>
              <a:t>DOI can be obtained</a:t>
            </a:r>
            <a:br>
              <a:rPr lang="en-GB" sz="2700">
                <a:solidFill>
                  <a:srgbClr val="000000"/>
                </a:solidFill>
                <a:latin typeface="Calibri"/>
                <a:ea typeface="Calibri"/>
                <a:cs typeface="Calibri"/>
                <a:sym typeface="Calibri"/>
              </a:rPr>
            </a:br>
            <a:r>
              <a:rPr lang="en-GB" sz="2700">
                <a:solidFill>
                  <a:srgbClr val="000000"/>
                </a:solidFill>
                <a:latin typeface="Calibri"/>
                <a:ea typeface="Calibri"/>
                <a:cs typeface="Calibri"/>
                <a:sym typeface="Calibri"/>
              </a:rPr>
              <a:t>entering the code at</a:t>
            </a:r>
            <a:endParaRPr sz="27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GB" sz="2700" b="1" u="sng">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https://citation.crosscite.org/</a:t>
            </a:r>
            <a:endParaRPr sz="2700" b="1">
              <a:solidFill>
                <a:srgbClr val="000000"/>
              </a:solidFill>
              <a:latin typeface="Calibri"/>
              <a:ea typeface="Calibri"/>
              <a:cs typeface="Calibri"/>
              <a:sym typeface="Calibri"/>
            </a:endParaRPr>
          </a:p>
        </p:txBody>
      </p:sp>
      <p:pic>
        <p:nvPicPr>
          <p:cNvPr id="281" name="Google Shape;281;p27"/>
          <p:cNvPicPr preferRelativeResize="0"/>
          <p:nvPr/>
        </p:nvPicPr>
        <p:blipFill rotWithShape="1">
          <a:blip r:embed="rId4">
            <a:alphaModFix/>
          </a:blip>
          <a:srcRect/>
          <a:stretch/>
        </p:blipFill>
        <p:spPr>
          <a:xfrm>
            <a:off x="6753350" y="790050"/>
            <a:ext cx="5438650" cy="5581975"/>
          </a:xfrm>
          <a:prstGeom prst="rect">
            <a:avLst/>
          </a:prstGeom>
          <a:noFill/>
          <a:ln>
            <a:noFill/>
          </a:ln>
        </p:spPr>
      </p:pic>
      <p:pic>
        <p:nvPicPr>
          <p:cNvPr id="282" name="Google Shape;282;p27"/>
          <p:cNvPicPr preferRelativeResize="0"/>
          <p:nvPr/>
        </p:nvPicPr>
        <p:blipFill>
          <a:blip r:embed="rId5">
            <a:alphaModFix/>
          </a:blip>
          <a:stretch>
            <a:fillRect/>
          </a:stretch>
        </p:blipFill>
        <p:spPr>
          <a:xfrm>
            <a:off x="205920" y="2577020"/>
            <a:ext cx="2256675" cy="789550"/>
          </a:xfrm>
          <a:prstGeom prst="rect">
            <a:avLst/>
          </a:prstGeom>
          <a:noFill/>
          <a:ln>
            <a:noFill/>
          </a:ln>
        </p:spPr>
      </p:pic>
      <p:sp>
        <p:nvSpPr>
          <p:cNvPr id="283" name="Google Shape;283;p27"/>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8"/>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Data Quality, a key to improve Machine Learning</a:t>
            </a:r>
            <a:endParaRPr/>
          </a:p>
        </p:txBody>
      </p:sp>
      <p:sp>
        <p:nvSpPr>
          <p:cNvPr id="289" name="Google Shape;289;p28"/>
          <p:cNvSpPr txBox="1"/>
          <p:nvPr/>
        </p:nvSpPr>
        <p:spPr>
          <a:xfrm>
            <a:off x="265100" y="931750"/>
            <a:ext cx="7098900" cy="909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2600">
                <a:solidFill>
                  <a:schemeClr val="dk1"/>
                </a:solidFill>
                <a:latin typeface="Calibri"/>
                <a:ea typeface="Calibri"/>
                <a:cs typeface="Calibri"/>
                <a:sym typeface="Calibri"/>
              </a:rPr>
              <a:t>Reduce the garbage in, garbage out for a</a:t>
            </a:r>
            <a:br>
              <a:rPr lang="en-GB" sz="2600">
                <a:solidFill>
                  <a:schemeClr val="dk1"/>
                </a:solidFill>
                <a:latin typeface="Calibri"/>
                <a:ea typeface="Calibri"/>
                <a:cs typeface="Calibri"/>
                <a:sym typeface="Calibri"/>
              </a:rPr>
            </a:br>
            <a:r>
              <a:rPr lang="en-GB" sz="2600">
                <a:solidFill>
                  <a:schemeClr val="dk1"/>
                </a:solidFill>
                <a:latin typeface="Calibri"/>
                <a:ea typeface="Calibri"/>
                <a:cs typeface="Calibri"/>
                <a:sym typeface="Calibri"/>
              </a:rPr>
              <a:t>better training of Machine Learning algorithms.</a:t>
            </a:r>
            <a:endParaRPr sz="2600">
              <a:solidFill>
                <a:schemeClr val="dk1"/>
              </a:solidFill>
              <a:latin typeface="Calibri"/>
              <a:ea typeface="Calibri"/>
              <a:cs typeface="Calibri"/>
              <a:sym typeface="Calibri"/>
            </a:endParaRPr>
          </a:p>
        </p:txBody>
      </p:sp>
      <p:sp>
        <p:nvSpPr>
          <p:cNvPr id="290" name="Google Shape;290;p28"/>
          <p:cNvSpPr txBox="1"/>
          <p:nvPr/>
        </p:nvSpPr>
        <p:spPr>
          <a:xfrm>
            <a:off x="271233" y="6020019"/>
            <a:ext cx="5977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i="0" u="none" strike="noStrike" cap="none">
                <a:solidFill>
                  <a:srgbClr val="000000"/>
                </a:solidFill>
                <a:latin typeface="Calibri"/>
                <a:ea typeface="Calibri"/>
                <a:cs typeface="Calibri"/>
                <a:sym typeface="Calibri"/>
              </a:rPr>
              <a:t>Andy McDonald, Data Quality Considerations for Machine Learning Models, </a:t>
            </a:r>
            <a:r>
              <a:rPr lang="en-GB" sz="100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https://towardsdatascience.com/data-quality-considerations-for-machine-learning-models-dcbe9cab34cb</a:t>
            </a:r>
            <a:endParaRPr sz="1000" i="0" u="none" strike="noStrike" cap="none">
              <a:solidFill>
                <a:srgbClr val="000000"/>
              </a:solidFill>
              <a:latin typeface="Calibri"/>
              <a:ea typeface="Calibri"/>
              <a:cs typeface="Calibri"/>
              <a:sym typeface="Calibri"/>
            </a:endParaRPr>
          </a:p>
        </p:txBody>
      </p:sp>
      <p:grpSp>
        <p:nvGrpSpPr>
          <p:cNvPr id="291" name="Google Shape;291;p28"/>
          <p:cNvGrpSpPr/>
          <p:nvPr/>
        </p:nvGrpSpPr>
        <p:grpSpPr>
          <a:xfrm>
            <a:off x="730200" y="2162528"/>
            <a:ext cx="4186535" cy="3397811"/>
            <a:chOff x="0" y="0"/>
            <a:chExt cx="4786800" cy="3884988"/>
          </a:xfrm>
        </p:grpSpPr>
        <p:sp>
          <p:nvSpPr>
            <p:cNvPr id="292" name="Google Shape;292;p28"/>
            <p:cNvSpPr/>
            <p:nvPr/>
          </p:nvSpPr>
          <p:spPr>
            <a:xfrm>
              <a:off x="0" y="914719"/>
              <a:ext cx="4786500" cy="3522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Normalisation</a:t>
              </a:r>
              <a:endParaRPr sz="1800" i="0" u="none" strike="noStrike" cap="none">
                <a:solidFill>
                  <a:srgbClr val="000000"/>
                </a:solidFill>
                <a:latin typeface="Calibri"/>
                <a:ea typeface="Calibri"/>
                <a:cs typeface="Calibri"/>
                <a:sym typeface="Calibri"/>
              </a:endParaRPr>
            </a:p>
          </p:txBody>
        </p:sp>
        <p:sp>
          <p:nvSpPr>
            <p:cNvPr id="293" name="Google Shape;293;p28"/>
            <p:cNvSpPr/>
            <p:nvPr/>
          </p:nvSpPr>
          <p:spPr>
            <a:xfrm>
              <a:off x="0" y="0"/>
              <a:ext cx="2317200" cy="6132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Train Data</a:t>
              </a:r>
              <a:endParaRPr sz="1800" i="0" u="none" strike="noStrike" cap="none">
                <a:solidFill>
                  <a:srgbClr val="000000"/>
                </a:solidFill>
                <a:latin typeface="Calibri"/>
                <a:ea typeface="Calibri"/>
                <a:cs typeface="Calibri"/>
                <a:sym typeface="Calibri"/>
              </a:endParaRPr>
            </a:p>
          </p:txBody>
        </p:sp>
        <p:sp>
          <p:nvSpPr>
            <p:cNvPr id="294" name="Google Shape;294;p28"/>
            <p:cNvSpPr/>
            <p:nvPr/>
          </p:nvSpPr>
          <p:spPr>
            <a:xfrm>
              <a:off x="2469600" y="0"/>
              <a:ext cx="2317200" cy="6132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Validation Data</a:t>
              </a:r>
              <a:br>
                <a:rPr lang="en-GB" sz="1800" i="0" u="none" strike="noStrike" cap="none">
                  <a:solidFill>
                    <a:srgbClr val="000000"/>
                  </a:solidFill>
                  <a:latin typeface="Calibri"/>
                  <a:ea typeface="Calibri"/>
                  <a:cs typeface="Calibri"/>
                  <a:sym typeface="Calibri"/>
                </a:rPr>
              </a:br>
              <a:r>
                <a:rPr lang="en-GB" sz="1800" i="0" u="none" strike="noStrike" cap="none">
                  <a:solidFill>
                    <a:srgbClr val="000000"/>
                  </a:solidFill>
                  <a:latin typeface="Calibri"/>
                  <a:ea typeface="Calibri"/>
                  <a:cs typeface="Calibri"/>
                  <a:sym typeface="Calibri"/>
                </a:rPr>
                <a:t>&amp; Test Data</a:t>
              </a:r>
              <a:endParaRPr sz="1800" i="0" u="none" strike="noStrike" cap="none">
                <a:solidFill>
                  <a:srgbClr val="000000"/>
                </a:solidFill>
                <a:latin typeface="Calibri"/>
                <a:ea typeface="Calibri"/>
                <a:cs typeface="Calibri"/>
                <a:sym typeface="Calibri"/>
              </a:endParaRPr>
            </a:p>
          </p:txBody>
        </p:sp>
        <p:sp>
          <p:nvSpPr>
            <p:cNvPr id="295" name="Google Shape;295;p28"/>
            <p:cNvSpPr/>
            <p:nvPr/>
          </p:nvSpPr>
          <p:spPr>
            <a:xfrm>
              <a:off x="360" y="3532188"/>
              <a:ext cx="4785900" cy="3528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Performance evaluation</a:t>
              </a:r>
              <a:endParaRPr sz="1800" i="0" u="none" strike="noStrike" cap="none">
                <a:solidFill>
                  <a:srgbClr val="000000"/>
                </a:solidFill>
                <a:latin typeface="Calibri"/>
                <a:ea typeface="Calibri"/>
                <a:cs typeface="Calibri"/>
                <a:sym typeface="Calibri"/>
              </a:endParaRPr>
            </a:p>
          </p:txBody>
        </p:sp>
        <p:sp>
          <p:nvSpPr>
            <p:cNvPr id="296" name="Google Shape;296;p28"/>
            <p:cNvSpPr/>
            <p:nvPr/>
          </p:nvSpPr>
          <p:spPr>
            <a:xfrm>
              <a:off x="1006103" y="1568973"/>
              <a:ext cx="2774400" cy="3528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Training</a:t>
              </a:r>
              <a:endParaRPr sz="1800" i="0" u="none" strike="noStrike" cap="none">
                <a:solidFill>
                  <a:srgbClr val="000000"/>
                </a:solidFill>
                <a:latin typeface="Calibri"/>
                <a:ea typeface="Calibri"/>
                <a:cs typeface="Calibri"/>
                <a:sym typeface="Calibri"/>
              </a:endParaRPr>
            </a:p>
          </p:txBody>
        </p:sp>
        <p:sp>
          <p:nvSpPr>
            <p:cNvPr id="297" name="Google Shape;297;p28"/>
            <p:cNvSpPr/>
            <p:nvPr/>
          </p:nvSpPr>
          <p:spPr>
            <a:xfrm>
              <a:off x="599141" y="2222187"/>
              <a:ext cx="3588300" cy="3522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Validation</a:t>
              </a:r>
              <a:endParaRPr sz="1800" i="0" u="none" strike="noStrike" cap="none">
                <a:solidFill>
                  <a:srgbClr val="000000"/>
                </a:solidFill>
                <a:latin typeface="Calibri"/>
                <a:ea typeface="Calibri"/>
                <a:cs typeface="Calibri"/>
                <a:sym typeface="Calibri"/>
              </a:endParaRPr>
            </a:p>
          </p:txBody>
        </p:sp>
        <p:sp>
          <p:nvSpPr>
            <p:cNvPr id="298" name="Google Shape;298;p28"/>
            <p:cNvSpPr/>
            <p:nvPr/>
          </p:nvSpPr>
          <p:spPr>
            <a:xfrm>
              <a:off x="598687" y="2875920"/>
              <a:ext cx="3589200" cy="352800"/>
            </a:xfrm>
            <a:prstGeom prst="rect">
              <a:avLst/>
            </a:prstGeom>
            <a:solidFill>
              <a:srgbClr val="FFFFCC"/>
            </a:solidFill>
            <a:ln w="12700" cap="flat" cmpd="sng">
              <a:solidFill>
                <a:srgbClr val="994C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GB" sz="1800" i="0" u="none" strike="noStrike" cap="none">
                  <a:solidFill>
                    <a:srgbClr val="000000"/>
                  </a:solidFill>
                  <a:latin typeface="Calibri"/>
                  <a:ea typeface="Calibri"/>
                  <a:cs typeface="Calibri"/>
                  <a:sym typeface="Calibri"/>
                </a:rPr>
                <a:t>Best model selection</a:t>
              </a:r>
              <a:endParaRPr sz="1800" i="0" u="none" strike="noStrike" cap="none">
                <a:solidFill>
                  <a:srgbClr val="000000"/>
                </a:solidFill>
                <a:latin typeface="Calibri"/>
                <a:ea typeface="Calibri"/>
                <a:cs typeface="Calibri"/>
                <a:sym typeface="Calibri"/>
              </a:endParaRPr>
            </a:p>
          </p:txBody>
        </p:sp>
        <p:sp>
          <p:nvSpPr>
            <p:cNvPr id="299" name="Google Shape;299;p28"/>
            <p:cNvSpPr/>
            <p:nvPr/>
          </p:nvSpPr>
          <p:spPr>
            <a:xfrm>
              <a:off x="1124529" y="914898"/>
              <a:ext cx="175532" cy="353228"/>
            </a:xfrm>
            <a:custGeom>
              <a:avLst/>
              <a:gdLst/>
              <a:ahLst/>
              <a:cxnLst/>
              <a:rect l="l" t="t" r="r" b="b"/>
              <a:pathLst>
                <a:path w="190796" h="501032" extrusionOk="0">
                  <a:moveTo>
                    <a:pt x="0" y="0"/>
                  </a:moveTo>
                  <a:lnTo>
                    <a:pt x="190796" y="0"/>
                  </a:lnTo>
                  <a:lnTo>
                    <a:pt x="190796" y="501032"/>
                  </a:lnTo>
                  <a:lnTo>
                    <a:pt x="0" y="501032"/>
                  </a:lnTo>
                  <a:lnTo>
                    <a:pt x="0" y="0"/>
                  </a:lnTo>
                  <a:close/>
                </a:path>
              </a:pathLst>
            </a:custGeom>
            <a:solidFill>
              <a:srgbClr val="F2AA84"/>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0" name="Google Shape;300;p28"/>
            <p:cNvSpPr/>
            <p:nvPr/>
          </p:nvSpPr>
          <p:spPr>
            <a:xfrm>
              <a:off x="1124529" y="613473"/>
              <a:ext cx="175532" cy="301918"/>
            </a:xfrm>
            <a:custGeom>
              <a:avLst/>
              <a:gdLst/>
              <a:ahLst/>
              <a:cxnLst/>
              <a:rect l="l" t="t" r="r" b="b"/>
              <a:pathLst>
                <a:path w="190796" h="428253" extrusionOk="0">
                  <a:moveTo>
                    <a:pt x="0" y="0"/>
                  </a:moveTo>
                  <a:lnTo>
                    <a:pt x="190796" y="0"/>
                  </a:lnTo>
                  <a:lnTo>
                    <a:pt x="190796" y="428253"/>
                  </a:lnTo>
                  <a:lnTo>
                    <a:pt x="0" y="428253"/>
                  </a:lnTo>
                  <a:lnTo>
                    <a:pt x="0" y="0"/>
                  </a:lnTo>
                  <a:close/>
                </a:path>
              </a:pathLst>
            </a:custGeom>
            <a:solidFill>
              <a:srgbClr val="F2AA84"/>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1" name="Google Shape;301;p28"/>
            <p:cNvSpPr/>
            <p:nvPr/>
          </p:nvSpPr>
          <p:spPr>
            <a:xfrm>
              <a:off x="996654" y="1267548"/>
              <a:ext cx="431423" cy="301918"/>
            </a:xfrm>
            <a:custGeom>
              <a:avLst/>
              <a:gdLst/>
              <a:ahLst/>
              <a:cxnLst/>
              <a:rect l="l" t="t" r="r" b="b"/>
              <a:pathLst>
                <a:path w="468938" h="428253" extrusionOk="0">
                  <a:moveTo>
                    <a:pt x="139071" y="0"/>
                  </a:moveTo>
                  <a:lnTo>
                    <a:pt x="329867" y="0"/>
                  </a:lnTo>
                  <a:lnTo>
                    <a:pt x="329867" y="224921"/>
                  </a:lnTo>
                  <a:lnTo>
                    <a:pt x="468938" y="224921"/>
                  </a:lnTo>
                  <a:lnTo>
                    <a:pt x="234469" y="428253"/>
                  </a:lnTo>
                  <a:lnTo>
                    <a:pt x="0" y="224921"/>
                  </a:lnTo>
                  <a:lnTo>
                    <a:pt x="139071" y="224921"/>
                  </a:lnTo>
                  <a:lnTo>
                    <a:pt x="139071" y="0"/>
                  </a:lnTo>
                  <a:close/>
                </a:path>
              </a:pathLst>
            </a:custGeom>
            <a:solidFill>
              <a:srgbClr val="F2AA84"/>
            </a:solidFill>
            <a:ln w="127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2" name="Google Shape;302;p28"/>
            <p:cNvSpPr/>
            <p:nvPr/>
          </p:nvSpPr>
          <p:spPr>
            <a:xfrm>
              <a:off x="4006684" y="914898"/>
              <a:ext cx="175532" cy="353228"/>
            </a:xfrm>
            <a:custGeom>
              <a:avLst/>
              <a:gdLst/>
              <a:ahLst/>
              <a:cxnLst/>
              <a:rect l="l" t="t" r="r" b="b"/>
              <a:pathLst>
                <a:path w="190796" h="501032" extrusionOk="0">
                  <a:moveTo>
                    <a:pt x="0" y="0"/>
                  </a:moveTo>
                  <a:lnTo>
                    <a:pt x="190796" y="0"/>
                  </a:lnTo>
                  <a:lnTo>
                    <a:pt x="190796" y="501032"/>
                  </a:lnTo>
                  <a:lnTo>
                    <a:pt x="0" y="501032"/>
                  </a:lnTo>
                  <a:lnTo>
                    <a:pt x="0" y="0"/>
                  </a:lnTo>
                  <a:close/>
                </a:path>
              </a:pathLst>
            </a:custGeom>
            <a:solidFill>
              <a:srgbClr val="E59EDD"/>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3" name="Google Shape;303;p28"/>
            <p:cNvSpPr/>
            <p:nvPr/>
          </p:nvSpPr>
          <p:spPr>
            <a:xfrm>
              <a:off x="4006684" y="613473"/>
              <a:ext cx="175532" cy="301918"/>
            </a:xfrm>
            <a:custGeom>
              <a:avLst/>
              <a:gdLst/>
              <a:ahLst/>
              <a:cxnLst/>
              <a:rect l="l" t="t" r="r" b="b"/>
              <a:pathLst>
                <a:path w="190796" h="428253" extrusionOk="0">
                  <a:moveTo>
                    <a:pt x="0" y="0"/>
                  </a:moveTo>
                  <a:lnTo>
                    <a:pt x="190796" y="0"/>
                  </a:lnTo>
                  <a:lnTo>
                    <a:pt x="190796" y="428253"/>
                  </a:lnTo>
                  <a:lnTo>
                    <a:pt x="0" y="428253"/>
                  </a:lnTo>
                  <a:lnTo>
                    <a:pt x="0" y="0"/>
                  </a:lnTo>
                  <a:close/>
                </a:path>
              </a:pathLst>
            </a:custGeom>
            <a:solidFill>
              <a:srgbClr val="E59EDD"/>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4" name="Google Shape;304;p28"/>
            <p:cNvSpPr/>
            <p:nvPr/>
          </p:nvSpPr>
          <p:spPr>
            <a:xfrm>
              <a:off x="3878809" y="1267548"/>
              <a:ext cx="431423" cy="957066"/>
            </a:xfrm>
            <a:custGeom>
              <a:avLst/>
              <a:gdLst/>
              <a:ahLst/>
              <a:cxnLst/>
              <a:rect l="l" t="t" r="r" b="b"/>
              <a:pathLst>
                <a:path w="468938" h="1357541" extrusionOk="0">
                  <a:moveTo>
                    <a:pt x="139071" y="0"/>
                  </a:moveTo>
                  <a:lnTo>
                    <a:pt x="329867" y="0"/>
                  </a:lnTo>
                  <a:lnTo>
                    <a:pt x="329867" y="1154209"/>
                  </a:lnTo>
                  <a:lnTo>
                    <a:pt x="468938" y="1154209"/>
                  </a:lnTo>
                  <a:lnTo>
                    <a:pt x="234469" y="1357541"/>
                  </a:lnTo>
                  <a:lnTo>
                    <a:pt x="0" y="1154209"/>
                  </a:lnTo>
                  <a:lnTo>
                    <a:pt x="139071" y="1154209"/>
                  </a:lnTo>
                  <a:lnTo>
                    <a:pt x="139071" y="0"/>
                  </a:lnTo>
                  <a:close/>
                </a:path>
              </a:pathLst>
            </a:custGeom>
            <a:solidFill>
              <a:srgbClr val="E59EDD"/>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5" name="Google Shape;305;p28"/>
            <p:cNvSpPr/>
            <p:nvPr/>
          </p:nvSpPr>
          <p:spPr>
            <a:xfrm>
              <a:off x="4472564" y="914898"/>
              <a:ext cx="175532" cy="353228"/>
            </a:xfrm>
            <a:custGeom>
              <a:avLst/>
              <a:gdLst/>
              <a:ahLst/>
              <a:cxnLst/>
              <a:rect l="l" t="t" r="r" b="b"/>
              <a:pathLst>
                <a:path w="190796" h="501032" extrusionOk="0">
                  <a:moveTo>
                    <a:pt x="0" y="0"/>
                  </a:moveTo>
                  <a:lnTo>
                    <a:pt x="190796" y="0"/>
                  </a:lnTo>
                  <a:lnTo>
                    <a:pt x="190796" y="501032"/>
                  </a:lnTo>
                  <a:lnTo>
                    <a:pt x="0" y="501032"/>
                  </a:lnTo>
                  <a:lnTo>
                    <a:pt x="0" y="0"/>
                  </a:lnTo>
                  <a:close/>
                </a:path>
              </a:pathLst>
            </a:custGeom>
            <a:solidFill>
              <a:srgbClr val="8ED973"/>
            </a:solidFill>
            <a:ln w="12700" cap="flat" cmpd="sng">
              <a:solidFill>
                <a:srgbClr val="4971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6" name="Google Shape;306;p28"/>
            <p:cNvSpPr/>
            <p:nvPr/>
          </p:nvSpPr>
          <p:spPr>
            <a:xfrm>
              <a:off x="4472564" y="613473"/>
              <a:ext cx="175532" cy="301918"/>
            </a:xfrm>
            <a:custGeom>
              <a:avLst/>
              <a:gdLst/>
              <a:ahLst/>
              <a:cxnLst/>
              <a:rect l="l" t="t" r="r" b="b"/>
              <a:pathLst>
                <a:path w="190796" h="428253" extrusionOk="0">
                  <a:moveTo>
                    <a:pt x="0" y="0"/>
                  </a:moveTo>
                  <a:lnTo>
                    <a:pt x="190796" y="0"/>
                  </a:lnTo>
                  <a:lnTo>
                    <a:pt x="190796" y="428253"/>
                  </a:lnTo>
                  <a:lnTo>
                    <a:pt x="0" y="428253"/>
                  </a:lnTo>
                  <a:lnTo>
                    <a:pt x="0" y="0"/>
                  </a:lnTo>
                  <a:close/>
                </a:path>
              </a:pathLst>
            </a:custGeom>
            <a:solidFill>
              <a:srgbClr val="8ED973"/>
            </a:solidFill>
            <a:ln w="12700" cap="flat" cmpd="sng">
              <a:solidFill>
                <a:srgbClr val="4971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7" name="Google Shape;307;p28"/>
            <p:cNvSpPr/>
            <p:nvPr/>
          </p:nvSpPr>
          <p:spPr>
            <a:xfrm>
              <a:off x="4344688" y="1267547"/>
              <a:ext cx="431423" cy="2267358"/>
            </a:xfrm>
            <a:custGeom>
              <a:avLst/>
              <a:gdLst/>
              <a:ahLst/>
              <a:cxnLst/>
              <a:rect l="l" t="t" r="r" b="b"/>
              <a:pathLst>
                <a:path w="468938" h="3216111" extrusionOk="0">
                  <a:moveTo>
                    <a:pt x="139071" y="0"/>
                  </a:moveTo>
                  <a:lnTo>
                    <a:pt x="329867" y="0"/>
                  </a:lnTo>
                  <a:lnTo>
                    <a:pt x="329867" y="3012779"/>
                  </a:lnTo>
                  <a:lnTo>
                    <a:pt x="468938" y="3012779"/>
                  </a:lnTo>
                  <a:lnTo>
                    <a:pt x="234469" y="3216111"/>
                  </a:lnTo>
                  <a:lnTo>
                    <a:pt x="0" y="3012779"/>
                  </a:lnTo>
                  <a:lnTo>
                    <a:pt x="139071" y="3012779"/>
                  </a:lnTo>
                  <a:lnTo>
                    <a:pt x="139071" y="0"/>
                  </a:lnTo>
                  <a:close/>
                </a:path>
              </a:pathLst>
            </a:custGeom>
            <a:solidFill>
              <a:srgbClr val="8ED973"/>
            </a:solidFill>
            <a:ln w="12700" cap="flat" cmpd="sng">
              <a:solidFill>
                <a:srgbClr val="49711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8" name="Google Shape;308;p28"/>
            <p:cNvSpPr/>
            <p:nvPr/>
          </p:nvSpPr>
          <p:spPr>
            <a:xfrm>
              <a:off x="2177667" y="653096"/>
              <a:ext cx="431100" cy="247500"/>
            </a:xfrm>
            <a:prstGeom prst="downArrow">
              <a:avLst>
                <a:gd name="adj1" fmla="val 40687"/>
                <a:gd name="adj2" fmla="val 4336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9" name="Google Shape;309;p28"/>
            <p:cNvSpPr/>
            <p:nvPr/>
          </p:nvSpPr>
          <p:spPr>
            <a:xfrm>
              <a:off x="2177667" y="1273687"/>
              <a:ext cx="431100" cy="247500"/>
            </a:xfrm>
            <a:prstGeom prst="downArrow">
              <a:avLst>
                <a:gd name="adj1" fmla="val 40687"/>
                <a:gd name="adj2" fmla="val 4336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0" name="Google Shape;310;p28"/>
            <p:cNvSpPr/>
            <p:nvPr/>
          </p:nvSpPr>
          <p:spPr>
            <a:xfrm>
              <a:off x="2177667" y="1934505"/>
              <a:ext cx="431100" cy="247500"/>
            </a:xfrm>
            <a:prstGeom prst="downArrow">
              <a:avLst>
                <a:gd name="adj1" fmla="val 40687"/>
                <a:gd name="adj2" fmla="val 4336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1" name="Google Shape;311;p28"/>
            <p:cNvSpPr/>
            <p:nvPr/>
          </p:nvSpPr>
          <p:spPr>
            <a:xfrm>
              <a:off x="2177667" y="2588617"/>
              <a:ext cx="431100" cy="247500"/>
            </a:xfrm>
            <a:prstGeom prst="downArrow">
              <a:avLst>
                <a:gd name="adj1" fmla="val 40687"/>
                <a:gd name="adj2" fmla="val 4336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2" name="Google Shape;312;p28"/>
            <p:cNvSpPr/>
            <p:nvPr/>
          </p:nvSpPr>
          <p:spPr>
            <a:xfrm>
              <a:off x="2177667" y="3249434"/>
              <a:ext cx="431100" cy="247500"/>
            </a:xfrm>
            <a:prstGeom prst="downArrow">
              <a:avLst>
                <a:gd name="adj1" fmla="val 40687"/>
                <a:gd name="adj2" fmla="val 4336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313" name="Google Shape;313;p28"/>
            <p:cNvGrpSpPr/>
            <p:nvPr/>
          </p:nvGrpSpPr>
          <p:grpSpPr>
            <a:xfrm>
              <a:off x="153726" y="1546229"/>
              <a:ext cx="1324306" cy="1065785"/>
              <a:chOff x="-92507" y="63"/>
              <a:chExt cx="1324306" cy="1065785"/>
            </a:xfrm>
          </p:grpSpPr>
          <p:sp>
            <p:nvSpPr>
              <p:cNvPr id="314" name="Google Shape;314;p28"/>
              <p:cNvSpPr/>
              <p:nvPr/>
            </p:nvSpPr>
            <p:spPr>
              <a:xfrm rot="-6300071">
                <a:off x="-150009" y="349242"/>
                <a:ext cx="777704" cy="477668"/>
              </a:xfrm>
              <a:prstGeom prst="curvedDownArrow">
                <a:avLst>
                  <a:gd name="adj1" fmla="val 25000"/>
                  <a:gd name="adj2" fmla="val 50000"/>
                  <a:gd name="adj3" fmla="val 25000"/>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nvGrpSpPr>
              <p:cNvPr id="315" name="Google Shape;315;p28"/>
              <p:cNvGrpSpPr/>
              <p:nvPr/>
            </p:nvGrpSpPr>
            <p:grpSpPr>
              <a:xfrm>
                <a:off x="396865" y="63"/>
                <a:ext cx="834934" cy="1065785"/>
                <a:chOff x="3" y="63"/>
                <a:chExt cx="834934" cy="1065785"/>
              </a:xfrm>
            </p:grpSpPr>
            <p:sp>
              <p:nvSpPr>
                <p:cNvPr id="316" name="Google Shape;316;p28"/>
                <p:cNvSpPr/>
                <p:nvPr/>
              </p:nvSpPr>
              <p:spPr>
                <a:xfrm rot="-5400000">
                  <a:off x="82549" y="538789"/>
                  <a:ext cx="421480" cy="421688"/>
                </a:xfrm>
                <a:custGeom>
                  <a:avLst/>
                  <a:gdLst/>
                  <a:ahLst/>
                  <a:cxnLst/>
                  <a:rect l="l" t="t" r="r" b="b"/>
                  <a:pathLst>
                    <a:path w="1636814" h="1637623" extrusionOk="0">
                      <a:moveTo>
                        <a:pt x="428995" y="270462"/>
                      </a:moveTo>
                      <a:cubicBezTo>
                        <a:pt x="477593" y="235987"/>
                        <a:pt x="530563" y="208134"/>
                        <a:pt x="586511" y="187634"/>
                      </a:cubicBezTo>
                      <a:lnTo>
                        <a:pt x="608086" y="24828"/>
                      </a:lnTo>
                      <a:lnTo>
                        <a:pt x="879767" y="0"/>
                      </a:lnTo>
                      <a:lnTo>
                        <a:pt x="930640" y="156701"/>
                      </a:lnTo>
                      <a:cubicBezTo>
                        <a:pt x="989371" y="166656"/>
                        <a:pt x="1046512" y="184381"/>
                        <a:pt x="1100566" y="209409"/>
                      </a:cubicBezTo>
                      <a:lnTo>
                        <a:pt x="1231430" y="109080"/>
                      </a:lnTo>
                      <a:lnTo>
                        <a:pt x="1441037" y="283693"/>
                      </a:lnTo>
                      <a:lnTo>
                        <a:pt x="1366352" y="430416"/>
                      </a:lnTo>
                      <a:cubicBezTo>
                        <a:pt x="1400775" y="479022"/>
                        <a:pt x="1428560" y="531990"/>
                        <a:pt x="1448972" y="587931"/>
                      </a:cubicBezTo>
                      <a:lnTo>
                        <a:pt x="1611782" y="609505"/>
                      </a:lnTo>
                      <a:lnTo>
                        <a:pt x="1636814" y="881186"/>
                      </a:lnTo>
                      <a:lnTo>
                        <a:pt x="1481338" y="931659"/>
                      </a:lnTo>
                      <a:cubicBezTo>
                        <a:pt x="1471451" y="990343"/>
                        <a:pt x="1453725" y="1047426"/>
                        <a:pt x="1428626" y="1101385"/>
                      </a:cubicBezTo>
                      <a:lnTo>
                        <a:pt x="1528953" y="1232240"/>
                      </a:lnTo>
                      <a:lnTo>
                        <a:pt x="1354341" y="1441857"/>
                      </a:lnTo>
                      <a:lnTo>
                        <a:pt x="1207618" y="1367161"/>
                      </a:lnTo>
                      <a:cubicBezTo>
                        <a:pt x="1159012" y="1401585"/>
                        <a:pt x="1106043" y="1429369"/>
                        <a:pt x="1050103" y="1449791"/>
                      </a:cubicBezTo>
                      <a:lnTo>
                        <a:pt x="1028529" y="1612592"/>
                      </a:lnTo>
                      <a:lnTo>
                        <a:pt x="756847" y="1637624"/>
                      </a:lnTo>
                      <a:lnTo>
                        <a:pt x="705964" y="1480718"/>
                      </a:lnTo>
                      <a:cubicBezTo>
                        <a:pt x="647224" y="1470841"/>
                        <a:pt x="590064" y="1453115"/>
                        <a:pt x="536039" y="1428017"/>
                      </a:cubicBezTo>
                      <a:lnTo>
                        <a:pt x="405184" y="1528343"/>
                      </a:lnTo>
                      <a:lnTo>
                        <a:pt x="195571" y="1353731"/>
                      </a:lnTo>
                      <a:lnTo>
                        <a:pt x="270462" y="1207008"/>
                      </a:lnTo>
                      <a:cubicBezTo>
                        <a:pt x="235902" y="1158459"/>
                        <a:pt x="208041" y="1105481"/>
                        <a:pt x="187634" y="1049493"/>
                      </a:cubicBezTo>
                      <a:lnTo>
                        <a:pt x="24828" y="1027919"/>
                      </a:lnTo>
                      <a:lnTo>
                        <a:pt x="0" y="756237"/>
                      </a:lnTo>
                      <a:lnTo>
                        <a:pt x="156701" y="705355"/>
                      </a:lnTo>
                      <a:cubicBezTo>
                        <a:pt x="166678" y="646633"/>
                        <a:pt x="184402" y="589493"/>
                        <a:pt x="209410" y="535429"/>
                      </a:cubicBezTo>
                      <a:lnTo>
                        <a:pt x="109080" y="404574"/>
                      </a:lnTo>
                      <a:lnTo>
                        <a:pt x="283690" y="194961"/>
                      </a:lnTo>
                      <a:lnTo>
                        <a:pt x="430419" y="269853"/>
                      </a:lnTo>
                      <a:lnTo>
                        <a:pt x="428995" y="270462"/>
                      </a:lnTo>
                      <a:close/>
                      <a:moveTo>
                        <a:pt x="600961" y="622125"/>
                      </a:moveTo>
                      <a:cubicBezTo>
                        <a:pt x="564042" y="666683"/>
                        <a:pt x="541170" y="721185"/>
                        <a:pt x="535226" y="778745"/>
                      </a:cubicBezTo>
                      <a:cubicBezTo>
                        <a:pt x="529281" y="836305"/>
                        <a:pt x="540535" y="894340"/>
                        <a:pt x="567566" y="945499"/>
                      </a:cubicBezTo>
                      <a:cubicBezTo>
                        <a:pt x="594589" y="996667"/>
                        <a:pt x="636184" y="1038673"/>
                        <a:pt x="687076" y="1066200"/>
                      </a:cubicBezTo>
                      <a:cubicBezTo>
                        <a:pt x="737968" y="1093737"/>
                        <a:pt x="795890" y="1105567"/>
                        <a:pt x="853507" y="1100185"/>
                      </a:cubicBezTo>
                      <a:cubicBezTo>
                        <a:pt x="911114" y="1094813"/>
                        <a:pt x="965845" y="1072477"/>
                        <a:pt x="1010774" y="1036006"/>
                      </a:cubicBezTo>
                      <a:cubicBezTo>
                        <a:pt x="1055694" y="999535"/>
                        <a:pt x="1088803" y="950566"/>
                        <a:pt x="1105900" y="895283"/>
                      </a:cubicBezTo>
                      <a:cubicBezTo>
                        <a:pt x="1122998" y="840000"/>
                        <a:pt x="1123321" y="780888"/>
                        <a:pt x="1106834" y="725424"/>
                      </a:cubicBezTo>
                      <a:cubicBezTo>
                        <a:pt x="1090346" y="669960"/>
                        <a:pt x="1057789" y="620620"/>
                        <a:pt x="1013270" y="583663"/>
                      </a:cubicBezTo>
                      <a:cubicBezTo>
                        <a:pt x="983675" y="559089"/>
                        <a:pt x="949538" y="540601"/>
                        <a:pt x="912790" y="529238"/>
                      </a:cubicBezTo>
                      <a:cubicBezTo>
                        <a:pt x="876052" y="517874"/>
                        <a:pt x="837429" y="513855"/>
                        <a:pt x="799138" y="517427"/>
                      </a:cubicBezTo>
                      <a:cubicBezTo>
                        <a:pt x="760847" y="521008"/>
                        <a:pt x="723633" y="532086"/>
                        <a:pt x="689629" y="550050"/>
                      </a:cubicBezTo>
                      <a:cubicBezTo>
                        <a:pt x="655625" y="568014"/>
                        <a:pt x="625488" y="592503"/>
                        <a:pt x="600961" y="622125"/>
                      </a:cubicBezTo>
                      <a:close/>
                    </a:path>
                  </a:pathLst>
                </a:custGeom>
                <a:solidFill>
                  <a:srgbClr val="F3751F"/>
                </a:solidFill>
                <a:ln w="9525" cap="flat" cmpd="sng">
                  <a:solidFill>
                    <a:srgbClr val="00376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17" name="Google Shape;317;p28"/>
                <p:cNvSpPr/>
                <p:nvPr/>
              </p:nvSpPr>
              <p:spPr>
                <a:xfrm rot="-5400000">
                  <a:off x="168" y="-101"/>
                  <a:ext cx="542789" cy="543119"/>
                </a:xfrm>
                <a:custGeom>
                  <a:avLst/>
                  <a:gdLst/>
                  <a:ahLst/>
                  <a:cxnLst/>
                  <a:rect l="l" t="t" r="r" b="b"/>
                  <a:pathLst>
                    <a:path w="2107920" h="2109199" extrusionOk="0">
                      <a:moveTo>
                        <a:pt x="896664" y="191276"/>
                      </a:moveTo>
                      <a:cubicBezTo>
                        <a:pt x="973188" y="177408"/>
                        <a:pt x="1051227" y="173784"/>
                        <a:pt x="1128712" y="180497"/>
                      </a:cubicBezTo>
                      <a:lnTo>
                        <a:pt x="1244222" y="0"/>
                      </a:lnTo>
                      <a:lnTo>
                        <a:pt x="1579226" y="120916"/>
                      </a:lnTo>
                      <a:lnTo>
                        <a:pt x="1552766" y="334267"/>
                      </a:lnTo>
                      <a:cubicBezTo>
                        <a:pt x="1616707" y="378516"/>
                        <a:pt x="1674485" y="431071"/>
                        <a:pt x="1724577" y="490549"/>
                      </a:cubicBezTo>
                      <a:lnTo>
                        <a:pt x="1934775" y="444338"/>
                      </a:lnTo>
                      <a:lnTo>
                        <a:pt x="2086128" y="766651"/>
                      </a:lnTo>
                      <a:lnTo>
                        <a:pt x="1916697" y="898772"/>
                      </a:lnTo>
                      <a:cubicBezTo>
                        <a:pt x="1930527" y="975249"/>
                        <a:pt x="1934108" y="1053220"/>
                        <a:pt x="1927327" y="1130639"/>
                      </a:cubicBezTo>
                      <a:lnTo>
                        <a:pt x="2107921" y="1246178"/>
                      </a:lnTo>
                      <a:lnTo>
                        <a:pt x="1987334" y="1581143"/>
                      </a:lnTo>
                      <a:lnTo>
                        <a:pt x="1775574" y="1554797"/>
                      </a:lnTo>
                      <a:cubicBezTo>
                        <a:pt x="1731454" y="1618691"/>
                        <a:pt x="1678934" y="1676365"/>
                        <a:pt x="1619421" y="1726257"/>
                      </a:cubicBezTo>
                      <a:lnTo>
                        <a:pt x="1665732" y="1936407"/>
                      </a:lnTo>
                      <a:lnTo>
                        <a:pt x="1343378" y="2087588"/>
                      </a:lnTo>
                      <a:lnTo>
                        <a:pt x="1211151" y="1918157"/>
                      </a:lnTo>
                      <a:cubicBezTo>
                        <a:pt x="1134647" y="1931968"/>
                        <a:pt x="1056646" y="1935511"/>
                        <a:pt x="979208" y="1928701"/>
                      </a:cubicBezTo>
                      <a:lnTo>
                        <a:pt x="863698" y="2109200"/>
                      </a:lnTo>
                      <a:lnTo>
                        <a:pt x="528580" y="1988518"/>
                      </a:lnTo>
                      <a:lnTo>
                        <a:pt x="555155" y="1774929"/>
                      </a:lnTo>
                      <a:cubicBezTo>
                        <a:pt x="491147" y="1730762"/>
                        <a:pt x="433359" y="1678194"/>
                        <a:pt x="383353" y="1618643"/>
                      </a:cubicBezTo>
                      <a:lnTo>
                        <a:pt x="173145" y="1664859"/>
                      </a:lnTo>
                      <a:lnTo>
                        <a:pt x="21793" y="1342542"/>
                      </a:lnTo>
                      <a:lnTo>
                        <a:pt x="191471" y="1210545"/>
                      </a:lnTo>
                      <a:cubicBezTo>
                        <a:pt x="177432" y="1134049"/>
                        <a:pt x="173774" y="1056021"/>
                        <a:pt x="180594" y="978554"/>
                      </a:cubicBezTo>
                      <a:lnTo>
                        <a:pt x="0" y="863015"/>
                      </a:lnTo>
                      <a:lnTo>
                        <a:pt x="120825" y="528168"/>
                      </a:lnTo>
                      <a:lnTo>
                        <a:pt x="334251" y="554702"/>
                      </a:lnTo>
                      <a:cubicBezTo>
                        <a:pt x="378514" y="490810"/>
                        <a:pt x="431063" y="433075"/>
                        <a:pt x="490518" y="383007"/>
                      </a:cubicBezTo>
                      <a:lnTo>
                        <a:pt x="444218" y="172853"/>
                      </a:lnTo>
                      <a:lnTo>
                        <a:pt x="766572" y="21673"/>
                      </a:lnTo>
                      <a:lnTo>
                        <a:pt x="898684" y="191343"/>
                      </a:lnTo>
                      <a:lnTo>
                        <a:pt x="896664" y="191276"/>
                      </a:lnTo>
                      <a:close/>
                      <a:moveTo>
                        <a:pt x="905618" y="702033"/>
                      </a:moveTo>
                      <a:cubicBezTo>
                        <a:pt x="837333" y="734285"/>
                        <a:pt x="780145" y="786054"/>
                        <a:pt x="741302" y="850804"/>
                      </a:cubicBezTo>
                      <a:cubicBezTo>
                        <a:pt x="702450" y="915546"/>
                        <a:pt x="683685" y="990355"/>
                        <a:pt x="687362" y="1065784"/>
                      </a:cubicBezTo>
                      <a:cubicBezTo>
                        <a:pt x="691039" y="1141203"/>
                        <a:pt x="717004" y="1213850"/>
                        <a:pt x="761962" y="1274543"/>
                      </a:cubicBezTo>
                      <a:cubicBezTo>
                        <a:pt x="806929" y="1335237"/>
                        <a:pt x="868880" y="1381242"/>
                        <a:pt x="939984" y="1406760"/>
                      </a:cubicBezTo>
                      <a:cubicBezTo>
                        <a:pt x="1011088" y="1432268"/>
                        <a:pt x="1088155" y="1436144"/>
                        <a:pt x="1161440" y="1417885"/>
                      </a:cubicBezTo>
                      <a:cubicBezTo>
                        <a:pt x="1234726" y="1399616"/>
                        <a:pt x="1300943" y="1360049"/>
                        <a:pt x="1351721" y="1304166"/>
                      </a:cubicBezTo>
                      <a:cubicBezTo>
                        <a:pt x="1402499" y="1248283"/>
                        <a:pt x="1435560" y="1178598"/>
                        <a:pt x="1446724" y="1103922"/>
                      </a:cubicBezTo>
                      <a:cubicBezTo>
                        <a:pt x="1457887" y="1029236"/>
                        <a:pt x="1446657" y="952922"/>
                        <a:pt x="1414444" y="884609"/>
                      </a:cubicBezTo>
                      <a:cubicBezTo>
                        <a:pt x="1393041" y="839203"/>
                        <a:pt x="1362885" y="798465"/>
                        <a:pt x="1325718" y="764708"/>
                      </a:cubicBezTo>
                      <a:cubicBezTo>
                        <a:pt x="1288551" y="730961"/>
                        <a:pt x="1245099" y="704853"/>
                        <a:pt x="1197845" y="687898"/>
                      </a:cubicBezTo>
                      <a:cubicBezTo>
                        <a:pt x="1150591" y="670944"/>
                        <a:pt x="1100452" y="663467"/>
                        <a:pt x="1050312" y="665886"/>
                      </a:cubicBezTo>
                      <a:cubicBezTo>
                        <a:pt x="1000173" y="668315"/>
                        <a:pt x="951005" y="680593"/>
                        <a:pt x="905618" y="702033"/>
                      </a:cubicBezTo>
                      <a:close/>
                    </a:path>
                  </a:pathLst>
                </a:custGeom>
                <a:solidFill>
                  <a:srgbClr val="099ACB"/>
                </a:solidFill>
                <a:ln w="9525" cap="flat" cmpd="sng">
                  <a:solidFill>
                    <a:srgbClr val="E572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18" name="Google Shape;318;p28"/>
                <p:cNvSpPr/>
                <p:nvPr/>
              </p:nvSpPr>
              <p:spPr>
                <a:xfrm rot="-5400000">
                  <a:off x="450517" y="406784"/>
                  <a:ext cx="264007" cy="264270"/>
                </a:xfrm>
                <a:custGeom>
                  <a:avLst/>
                  <a:gdLst/>
                  <a:ahLst/>
                  <a:cxnLst/>
                  <a:rect l="l" t="t" r="r" b="b"/>
                  <a:pathLst>
                    <a:path w="1025271" h="1026290" extrusionOk="0">
                      <a:moveTo>
                        <a:pt x="269034" y="169316"/>
                      </a:moveTo>
                      <a:cubicBezTo>
                        <a:pt x="299561" y="147828"/>
                        <a:pt x="332737" y="130388"/>
                        <a:pt x="367741" y="117424"/>
                      </a:cubicBezTo>
                      <a:lnTo>
                        <a:pt x="381372" y="15669"/>
                      </a:lnTo>
                      <a:lnTo>
                        <a:pt x="551707" y="0"/>
                      </a:lnTo>
                      <a:lnTo>
                        <a:pt x="583663" y="98298"/>
                      </a:lnTo>
                      <a:cubicBezTo>
                        <a:pt x="620487" y="104442"/>
                        <a:pt x="656301" y="115595"/>
                        <a:pt x="690096" y="131464"/>
                      </a:cubicBezTo>
                      <a:lnTo>
                        <a:pt x="771496" y="68580"/>
                      </a:lnTo>
                      <a:lnTo>
                        <a:pt x="902960" y="177870"/>
                      </a:lnTo>
                      <a:lnTo>
                        <a:pt x="856155" y="270053"/>
                      </a:lnTo>
                      <a:cubicBezTo>
                        <a:pt x="877738" y="300485"/>
                        <a:pt x="895121" y="333680"/>
                        <a:pt x="907847" y="368760"/>
                      </a:cubicBezTo>
                      <a:lnTo>
                        <a:pt x="1009602" y="382191"/>
                      </a:lnTo>
                      <a:lnTo>
                        <a:pt x="1025271" y="552526"/>
                      </a:lnTo>
                      <a:lnTo>
                        <a:pt x="926973" y="584473"/>
                      </a:lnTo>
                      <a:cubicBezTo>
                        <a:pt x="920648" y="621259"/>
                        <a:pt x="909495" y="657044"/>
                        <a:pt x="893807" y="690906"/>
                      </a:cubicBezTo>
                      <a:lnTo>
                        <a:pt x="956691" y="772316"/>
                      </a:lnTo>
                      <a:lnTo>
                        <a:pt x="848830" y="903780"/>
                      </a:lnTo>
                      <a:lnTo>
                        <a:pt x="756637" y="856974"/>
                      </a:lnTo>
                      <a:cubicBezTo>
                        <a:pt x="726167" y="878538"/>
                        <a:pt x="692982" y="895988"/>
                        <a:pt x="657939" y="908866"/>
                      </a:cubicBezTo>
                      <a:lnTo>
                        <a:pt x="644509" y="1010621"/>
                      </a:lnTo>
                      <a:lnTo>
                        <a:pt x="474174" y="1026290"/>
                      </a:lnTo>
                      <a:lnTo>
                        <a:pt x="441817" y="928602"/>
                      </a:lnTo>
                      <a:cubicBezTo>
                        <a:pt x="404984" y="922458"/>
                        <a:pt x="369180" y="911304"/>
                        <a:pt x="335385" y="895436"/>
                      </a:cubicBezTo>
                      <a:lnTo>
                        <a:pt x="253975" y="958320"/>
                      </a:lnTo>
                      <a:lnTo>
                        <a:pt x="122511" y="849030"/>
                      </a:lnTo>
                      <a:lnTo>
                        <a:pt x="169316" y="756847"/>
                      </a:lnTo>
                      <a:cubicBezTo>
                        <a:pt x="147676" y="726424"/>
                        <a:pt x="130216" y="693220"/>
                        <a:pt x="117424" y="658140"/>
                      </a:cubicBezTo>
                      <a:lnTo>
                        <a:pt x="15669" y="644709"/>
                      </a:lnTo>
                      <a:lnTo>
                        <a:pt x="0" y="474374"/>
                      </a:lnTo>
                      <a:lnTo>
                        <a:pt x="98298" y="442427"/>
                      </a:lnTo>
                      <a:cubicBezTo>
                        <a:pt x="104461" y="405632"/>
                        <a:pt x="115548" y="369827"/>
                        <a:pt x="131264" y="335994"/>
                      </a:cubicBezTo>
                      <a:lnTo>
                        <a:pt x="68380" y="254584"/>
                      </a:lnTo>
                      <a:lnTo>
                        <a:pt x="177870" y="123120"/>
                      </a:lnTo>
                      <a:lnTo>
                        <a:pt x="269853" y="169926"/>
                      </a:lnTo>
                      <a:lnTo>
                        <a:pt x="269034" y="169316"/>
                      </a:lnTo>
                      <a:close/>
                      <a:moveTo>
                        <a:pt x="376895" y="389925"/>
                      </a:moveTo>
                      <a:cubicBezTo>
                        <a:pt x="353787" y="417795"/>
                        <a:pt x="339462" y="451885"/>
                        <a:pt x="335718" y="487899"/>
                      </a:cubicBezTo>
                      <a:cubicBezTo>
                        <a:pt x="331984" y="523913"/>
                        <a:pt x="338995" y="560223"/>
                        <a:pt x="355883" y="592255"/>
                      </a:cubicBezTo>
                      <a:cubicBezTo>
                        <a:pt x="372770" y="624278"/>
                        <a:pt x="398774" y="650577"/>
                        <a:pt x="430606" y="667836"/>
                      </a:cubicBezTo>
                      <a:cubicBezTo>
                        <a:pt x="462429" y="685095"/>
                        <a:pt x="498662" y="692525"/>
                        <a:pt x="534714" y="689200"/>
                      </a:cubicBezTo>
                      <a:cubicBezTo>
                        <a:pt x="570767" y="685876"/>
                        <a:pt x="605028" y="671941"/>
                        <a:pt x="633165" y="649158"/>
                      </a:cubicBezTo>
                      <a:cubicBezTo>
                        <a:pt x="661302" y="626373"/>
                        <a:pt x="682047" y="595760"/>
                        <a:pt x="692801" y="561184"/>
                      </a:cubicBezTo>
                      <a:cubicBezTo>
                        <a:pt x="703545" y="526618"/>
                        <a:pt x="703802" y="489633"/>
                        <a:pt x="693544" y="454914"/>
                      </a:cubicBezTo>
                      <a:cubicBezTo>
                        <a:pt x="683285" y="420186"/>
                        <a:pt x="662959" y="389287"/>
                        <a:pt x="635146" y="366113"/>
                      </a:cubicBezTo>
                      <a:cubicBezTo>
                        <a:pt x="616639" y="350691"/>
                        <a:pt x="595274" y="339071"/>
                        <a:pt x="572262" y="331918"/>
                      </a:cubicBezTo>
                      <a:cubicBezTo>
                        <a:pt x="549259" y="324764"/>
                        <a:pt x="525075" y="322221"/>
                        <a:pt x="501082" y="324431"/>
                      </a:cubicBezTo>
                      <a:cubicBezTo>
                        <a:pt x="477088" y="326650"/>
                        <a:pt x="453771" y="333565"/>
                        <a:pt x="432464" y="344805"/>
                      </a:cubicBezTo>
                      <a:cubicBezTo>
                        <a:pt x="411156" y="356045"/>
                        <a:pt x="392268" y="371370"/>
                        <a:pt x="376895" y="389925"/>
                      </a:cubicBezTo>
                      <a:close/>
                    </a:path>
                  </a:pathLst>
                </a:custGeom>
                <a:solidFill>
                  <a:srgbClr val="F3751F"/>
                </a:solidFill>
                <a:ln w="9525" cap="flat" cmpd="sng">
                  <a:solidFill>
                    <a:srgbClr val="00376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19" name="Google Shape;319;p28"/>
                <p:cNvSpPr/>
                <p:nvPr/>
              </p:nvSpPr>
              <p:spPr>
                <a:xfrm rot="-5400000">
                  <a:off x="536239" y="95043"/>
                  <a:ext cx="298698" cy="298698"/>
                </a:xfrm>
                <a:custGeom>
                  <a:avLst/>
                  <a:gdLst/>
                  <a:ahLst/>
                  <a:cxnLst/>
                  <a:rect l="l" t="t" r="r" b="b"/>
                  <a:pathLst>
                    <a:path w="1159992" h="1159992" extrusionOk="0">
                      <a:moveTo>
                        <a:pt x="304390" y="191376"/>
                      </a:moveTo>
                      <a:cubicBezTo>
                        <a:pt x="338919" y="167087"/>
                        <a:pt x="376457" y="147371"/>
                        <a:pt x="416062" y="132721"/>
                      </a:cubicBezTo>
                      <a:lnTo>
                        <a:pt x="431482" y="17716"/>
                      </a:lnTo>
                      <a:lnTo>
                        <a:pt x="624202" y="0"/>
                      </a:lnTo>
                      <a:lnTo>
                        <a:pt x="660349" y="111100"/>
                      </a:lnTo>
                      <a:cubicBezTo>
                        <a:pt x="702021" y="118043"/>
                        <a:pt x="742540" y="130655"/>
                        <a:pt x="780774" y="148590"/>
                      </a:cubicBezTo>
                      <a:lnTo>
                        <a:pt x="872871" y="77514"/>
                      </a:lnTo>
                      <a:lnTo>
                        <a:pt x="1021614" y="201035"/>
                      </a:lnTo>
                      <a:lnTo>
                        <a:pt x="968655" y="305238"/>
                      </a:lnTo>
                      <a:cubicBezTo>
                        <a:pt x="993077" y="339633"/>
                        <a:pt x="1012746" y="377161"/>
                        <a:pt x="1027138" y="416795"/>
                      </a:cubicBezTo>
                      <a:lnTo>
                        <a:pt x="1142267" y="431978"/>
                      </a:lnTo>
                      <a:lnTo>
                        <a:pt x="1159993" y="624507"/>
                      </a:lnTo>
                      <a:lnTo>
                        <a:pt x="1048779" y="660616"/>
                      </a:lnTo>
                      <a:cubicBezTo>
                        <a:pt x="1041616" y="702193"/>
                        <a:pt x="1028995" y="742645"/>
                        <a:pt x="1011250" y="780917"/>
                      </a:cubicBezTo>
                      <a:lnTo>
                        <a:pt x="1082402" y="872928"/>
                      </a:lnTo>
                      <a:lnTo>
                        <a:pt x="960368" y="1021518"/>
                      </a:lnTo>
                      <a:lnTo>
                        <a:pt x="856069" y="968616"/>
                      </a:lnTo>
                      <a:cubicBezTo>
                        <a:pt x="821589" y="993000"/>
                        <a:pt x="784041" y="1012717"/>
                        <a:pt x="744398" y="1027271"/>
                      </a:cubicBezTo>
                      <a:lnTo>
                        <a:pt x="729196" y="1142286"/>
                      </a:lnTo>
                      <a:lnTo>
                        <a:pt x="536477" y="1159993"/>
                      </a:lnTo>
                      <a:lnTo>
                        <a:pt x="499872" y="1049588"/>
                      </a:lnTo>
                      <a:cubicBezTo>
                        <a:pt x="458200" y="1042645"/>
                        <a:pt x="417690" y="1030024"/>
                        <a:pt x="379447" y="1012089"/>
                      </a:cubicBezTo>
                      <a:lnTo>
                        <a:pt x="287350" y="1083164"/>
                      </a:lnTo>
                      <a:lnTo>
                        <a:pt x="138608" y="959644"/>
                      </a:lnTo>
                      <a:lnTo>
                        <a:pt x="191567" y="855450"/>
                      </a:lnTo>
                      <a:cubicBezTo>
                        <a:pt x="167078" y="821055"/>
                        <a:pt x="147333" y="783536"/>
                        <a:pt x="132855" y="743883"/>
                      </a:cubicBezTo>
                      <a:lnTo>
                        <a:pt x="17726" y="728701"/>
                      </a:lnTo>
                      <a:lnTo>
                        <a:pt x="0" y="536181"/>
                      </a:lnTo>
                      <a:lnTo>
                        <a:pt x="111214" y="500063"/>
                      </a:lnTo>
                      <a:cubicBezTo>
                        <a:pt x="118186" y="458476"/>
                        <a:pt x="130731" y="418014"/>
                        <a:pt x="148514" y="379762"/>
                      </a:cubicBezTo>
                      <a:lnTo>
                        <a:pt x="77362" y="287760"/>
                      </a:lnTo>
                      <a:lnTo>
                        <a:pt x="201235" y="139160"/>
                      </a:lnTo>
                      <a:lnTo>
                        <a:pt x="305305" y="192072"/>
                      </a:lnTo>
                      <a:lnTo>
                        <a:pt x="304390" y="191376"/>
                      </a:lnTo>
                      <a:close/>
                      <a:moveTo>
                        <a:pt x="426425" y="440722"/>
                      </a:moveTo>
                      <a:cubicBezTo>
                        <a:pt x="400278" y="472221"/>
                        <a:pt x="384067" y="510759"/>
                        <a:pt x="379838" y="551459"/>
                      </a:cubicBezTo>
                      <a:cubicBezTo>
                        <a:pt x="375599" y="592169"/>
                        <a:pt x="383543" y="633213"/>
                        <a:pt x="402650" y="669407"/>
                      </a:cubicBezTo>
                      <a:cubicBezTo>
                        <a:pt x="421757" y="705612"/>
                        <a:pt x="451171" y="735339"/>
                        <a:pt x="487185" y="754837"/>
                      </a:cubicBezTo>
                      <a:cubicBezTo>
                        <a:pt x="523199" y="774344"/>
                        <a:pt x="564185" y="782746"/>
                        <a:pt x="604971" y="778993"/>
                      </a:cubicBezTo>
                      <a:cubicBezTo>
                        <a:pt x="645766" y="775230"/>
                        <a:pt x="684524" y="759485"/>
                        <a:pt x="716356" y="733730"/>
                      </a:cubicBezTo>
                      <a:cubicBezTo>
                        <a:pt x="748198" y="707974"/>
                        <a:pt x="771677" y="673380"/>
                        <a:pt x="783831" y="634298"/>
                      </a:cubicBezTo>
                      <a:cubicBezTo>
                        <a:pt x="795995" y="595217"/>
                        <a:pt x="796290" y="553421"/>
                        <a:pt x="784679" y="514179"/>
                      </a:cubicBezTo>
                      <a:cubicBezTo>
                        <a:pt x="773068" y="474936"/>
                        <a:pt x="750075" y="440007"/>
                        <a:pt x="718604" y="413804"/>
                      </a:cubicBezTo>
                      <a:cubicBezTo>
                        <a:pt x="697668" y="396373"/>
                        <a:pt x="673494" y="383238"/>
                        <a:pt x="647462" y="375161"/>
                      </a:cubicBezTo>
                      <a:cubicBezTo>
                        <a:pt x="621430" y="367074"/>
                        <a:pt x="594065" y="364207"/>
                        <a:pt x="566928" y="366703"/>
                      </a:cubicBezTo>
                      <a:cubicBezTo>
                        <a:pt x="539782" y="369198"/>
                        <a:pt x="513397" y="377028"/>
                        <a:pt x="489290" y="389725"/>
                      </a:cubicBezTo>
                      <a:cubicBezTo>
                        <a:pt x="465182" y="402431"/>
                        <a:pt x="443817" y="419757"/>
                        <a:pt x="426425" y="440722"/>
                      </a:cubicBezTo>
                      <a:close/>
                    </a:path>
                  </a:pathLst>
                </a:custGeom>
                <a:solidFill>
                  <a:srgbClr val="F3751F"/>
                </a:solidFill>
                <a:ln w="9525" cap="flat" cmpd="sng">
                  <a:solidFill>
                    <a:srgbClr val="00376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0" name="Google Shape;320;p28"/>
                <p:cNvSpPr/>
                <p:nvPr/>
              </p:nvSpPr>
              <p:spPr>
                <a:xfrm rot="-5400000">
                  <a:off x="469985" y="758268"/>
                  <a:ext cx="307606" cy="307555"/>
                </a:xfrm>
                <a:custGeom>
                  <a:avLst/>
                  <a:gdLst/>
                  <a:ahLst/>
                  <a:cxnLst/>
                  <a:rect l="l" t="t" r="r" b="b"/>
                  <a:pathLst>
                    <a:path w="1194587" h="1194387" extrusionOk="0">
                      <a:moveTo>
                        <a:pt x="314215" y="198215"/>
                      </a:moveTo>
                      <a:cubicBezTo>
                        <a:pt x="349507" y="172841"/>
                        <a:pt x="388043" y="152305"/>
                        <a:pt x="428791" y="137160"/>
                      </a:cubicBezTo>
                      <a:lnTo>
                        <a:pt x="444664" y="18116"/>
                      </a:lnTo>
                      <a:lnTo>
                        <a:pt x="642271" y="0"/>
                      </a:lnTo>
                      <a:lnTo>
                        <a:pt x="679309" y="114167"/>
                      </a:lnTo>
                      <a:cubicBezTo>
                        <a:pt x="722059" y="121415"/>
                        <a:pt x="763664" y="134274"/>
                        <a:pt x="803041" y="152429"/>
                      </a:cubicBezTo>
                      <a:lnTo>
                        <a:pt x="898283" y="79572"/>
                      </a:lnTo>
                      <a:lnTo>
                        <a:pt x="1050912" y="206559"/>
                      </a:lnTo>
                      <a:lnTo>
                        <a:pt x="996372" y="313401"/>
                      </a:lnTo>
                      <a:cubicBezTo>
                        <a:pt x="1021794" y="348672"/>
                        <a:pt x="1042330" y="387210"/>
                        <a:pt x="1057427" y="427977"/>
                      </a:cubicBezTo>
                      <a:lnTo>
                        <a:pt x="1176271" y="443646"/>
                      </a:lnTo>
                      <a:lnTo>
                        <a:pt x="1194587" y="641452"/>
                      </a:lnTo>
                      <a:lnTo>
                        <a:pt x="1080421" y="678494"/>
                      </a:lnTo>
                      <a:cubicBezTo>
                        <a:pt x="1073201" y="721271"/>
                        <a:pt x="1060266" y="762895"/>
                        <a:pt x="1041959" y="802224"/>
                      </a:cubicBezTo>
                      <a:lnTo>
                        <a:pt x="1115016" y="897264"/>
                      </a:lnTo>
                      <a:lnTo>
                        <a:pt x="988028" y="1049893"/>
                      </a:lnTo>
                      <a:lnTo>
                        <a:pt x="880374" y="996372"/>
                      </a:lnTo>
                      <a:cubicBezTo>
                        <a:pt x="845035" y="1021680"/>
                        <a:pt x="806511" y="1042206"/>
                        <a:pt x="765800" y="1057427"/>
                      </a:cubicBezTo>
                      <a:lnTo>
                        <a:pt x="749926" y="1176271"/>
                      </a:lnTo>
                      <a:lnTo>
                        <a:pt x="552320" y="1194387"/>
                      </a:lnTo>
                      <a:lnTo>
                        <a:pt x="515282" y="1080221"/>
                      </a:lnTo>
                      <a:cubicBezTo>
                        <a:pt x="472509" y="1073067"/>
                        <a:pt x="430892" y="1060199"/>
                        <a:pt x="391549" y="1041959"/>
                      </a:cubicBezTo>
                      <a:lnTo>
                        <a:pt x="296308" y="1115016"/>
                      </a:lnTo>
                      <a:lnTo>
                        <a:pt x="143676" y="987828"/>
                      </a:lnTo>
                      <a:lnTo>
                        <a:pt x="198216" y="880986"/>
                      </a:lnTo>
                      <a:cubicBezTo>
                        <a:pt x="172754" y="845744"/>
                        <a:pt x="152214" y="807196"/>
                        <a:pt x="137164" y="766410"/>
                      </a:cubicBezTo>
                      <a:lnTo>
                        <a:pt x="18112" y="750741"/>
                      </a:lnTo>
                      <a:lnTo>
                        <a:pt x="0" y="553136"/>
                      </a:lnTo>
                      <a:lnTo>
                        <a:pt x="114168" y="515893"/>
                      </a:lnTo>
                      <a:cubicBezTo>
                        <a:pt x="121390" y="473173"/>
                        <a:pt x="134327" y="431625"/>
                        <a:pt x="152631" y="392363"/>
                      </a:cubicBezTo>
                      <a:lnTo>
                        <a:pt x="79571" y="297123"/>
                      </a:lnTo>
                      <a:lnTo>
                        <a:pt x="206560" y="144494"/>
                      </a:lnTo>
                      <a:lnTo>
                        <a:pt x="313402" y="199034"/>
                      </a:lnTo>
                      <a:lnTo>
                        <a:pt x="314215" y="198215"/>
                      </a:lnTo>
                      <a:close/>
                      <a:moveTo>
                        <a:pt x="439373" y="454028"/>
                      </a:moveTo>
                      <a:cubicBezTo>
                        <a:pt x="412401" y="486413"/>
                        <a:pt x="395641" y="526075"/>
                        <a:pt x="391212" y="567985"/>
                      </a:cubicBezTo>
                      <a:cubicBezTo>
                        <a:pt x="386783" y="609905"/>
                        <a:pt x="394885" y="652186"/>
                        <a:pt x="414492" y="689496"/>
                      </a:cubicBezTo>
                      <a:cubicBezTo>
                        <a:pt x="434099" y="726805"/>
                        <a:pt x="464330" y="757466"/>
                        <a:pt x="501364" y="777592"/>
                      </a:cubicBezTo>
                      <a:cubicBezTo>
                        <a:pt x="538396" y="797719"/>
                        <a:pt x="580566" y="806405"/>
                        <a:pt x="622538" y="802567"/>
                      </a:cubicBezTo>
                      <a:cubicBezTo>
                        <a:pt x="664511" y="798719"/>
                        <a:pt x="704399" y="782517"/>
                        <a:pt x="737161" y="755999"/>
                      </a:cubicBezTo>
                      <a:cubicBezTo>
                        <a:pt x="769921" y="729482"/>
                        <a:pt x="794082" y="693839"/>
                        <a:pt x="806586" y="653587"/>
                      </a:cubicBezTo>
                      <a:cubicBezTo>
                        <a:pt x="819089" y="613334"/>
                        <a:pt x="819375" y="570281"/>
                        <a:pt x="807405" y="529866"/>
                      </a:cubicBezTo>
                      <a:cubicBezTo>
                        <a:pt x="795436" y="489461"/>
                        <a:pt x="771750" y="453504"/>
                        <a:pt x="739344" y="426549"/>
                      </a:cubicBezTo>
                      <a:cubicBezTo>
                        <a:pt x="695914" y="390439"/>
                        <a:pt x="639921" y="373037"/>
                        <a:pt x="583671" y="378190"/>
                      </a:cubicBezTo>
                      <a:cubicBezTo>
                        <a:pt x="527422" y="383343"/>
                        <a:pt x="475519" y="410623"/>
                        <a:pt x="439373" y="454028"/>
                      </a:cubicBezTo>
                      <a:close/>
                    </a:path>
                  </a:pathLst>
                </a:custGeom>
                <a:solidFill>
                  <a:srgbClr val="099ACB"/>
                </a:solidFill>
                <a:ln w="9525" cap="flat" cmpd="sng">
                  <a:solidFill>
                    <a:srgbClr val="E57200"/>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grpSp>
      </p:grpSp>
      <p:grpSp>
        <p:nvGrpSpPr>
          <p:cNvPr id="321" name="Google Shape;321;p28"/>
          <p:cNvGrpSpPr/>
          <p:nvPr/>
        </p:nvGrpSpPr>
        <p:grpSpPr>
          <a:xfrm>
            <a:off x="8398514" y="384078"/>
            <a:ext cx="2716360" cy="2700725"/>
            <a:chOff x="8398514" y="536478"/>
            <a:chExt cx="2716360" cy="2700725"/>
          </a:xfrm>
        </p:grpSpPr>
        <p:sp>
          <p:nvSpPr>
            <p:cNvPr id="322" name="Google Shape;322;p28"/>
            <p:cNvSpPr/>
            <p:nvPr/>
          </p:nvSpPr>
          <p:spPr>
            <a:xfrm rot="3605580">
              <a:off x="8775480" y="884399"/>
              <a:ext cx="1962428" cy="2004884"/>
            </a:xfrm>
            <a:custGeom>
              <a:avLst/>
              <a:gdLst/>
              <a:ahLst/>
              <a:cxnLst/>
              <a:rect l="l" t="t" r="r" b="b"/>
              <a:pathLst>
                <a:path w="2788977" h="2849315" extrusionOk="0">
                  <a:moveTo>
                    <a:pt x="458818" y="1214510"/>
                  </a:moveTo>
                  <a:cubicBezTo>
                    <a:pt x="754722" y="701990"/>
                    <a:pt x="1162955" y="294756"/>
                    <a:pt x="1634465" y="5953"/>
                  </a:cubicBezTo>
                  <a:lnTo>
                    <a:pt x="1645330" y="0"/>
                  </a:lnTo>
                  <a:lnTo>
                    <a:pt x="2788977" y="1980854"/>
                  </a:lnTo>
                  <a:lnTo>
                    <a:pt x="2287571" y="2849315"/>
                  </a:lnTo>
                  <a:lnTo>
                    <a:pt x="277" y="2849315"/>
                  </a:lnTo>
                  <a:lnTo>
                    <a:pt x="0" y="2836929"/>
                  </a:lnTo>
                  <a:cubicBezTo>
                    <a:pt x="14356" y="2284187"/>
                    <a:pt x="162914" y="1727030"/>
                    <a:pt x="458818" y="1214510"/>
                  </a:cubicBezTo>
                  <a:close/>
                </a:path>
              </a:pathLst>
            </a:custGeom>
            <a:solidFill>
              <a:srgbClr val="FE8E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i="0" u="none" strike="noStrike" cap="none">
                <a:solidFill>
                  <a:srgbClr val="FFFFFF"/>
                </a:solidFill>
                <a:latin typeface="Quicksand"/>
                <a:ea typeface="Quicksand"/>
                <a:cs typeface="Quicksand"/>
                <a:sym typeface="Quicksand"/>
              </a:endParaRPr>
            </a:p>
          </p:txBody>
        </p:sp>
        <p:sp>
          <p:nvSpPr>
            <p:cNvPr id="323" name="Google Shape;323;p28"/>
            <p:cNvSpPr txBox="1"/>
            <p:nvPr/>
          </p:nvSpPr>
          <p:spPr>
            <a:xfrm>
              <a:off x="8399721" y="1230578"/>
              <a:ext cx="2315747" cy="134443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800" b="1" i="0" u="none" strike="noStrike" cap="none">
                  <a:solidFill>
                    <a:srgbClr val="FFFFFF"/>
                  </a:solidFill>
                  <a:latin typeface="Calibri"/>
                  <a:ea typeface="Calibri"/>
                  <a:cs typeface="Calibri"/>
                  <a:sym typeface="Calibri"/>
                </a:rPr>
                <a:t>COMPLETENESS</a:t>
              </a:r>
              <a:endParaRPr sz="1800" b="1">
                <a:latin typeface="Calibri"/>
                <a:ea typeface="Calibri"/>
                <a:cs typeface="Calibri"/>
                <a:sym typeface="Calibri"/>
              </a:endParaRPr>
            </a:p>
            <a:p>
              <a:pPr marL="0" marR="0" lvl="0" indent="0" algn="ctr" rtl="0">
                <a:lnSpc>
                  <a:spcPct val="100000"/>
                </a:lnSpc>
                <a:spcBef>
                  <a:spcPts val="1000"/>
                </a:spcBef>
                <a:spcAft>
                  <a:spcPts val="0"/>
                </a:spcAft>
                <a:buNone/>
              </a:pPr>
              <a:r>
                <a:rPr lang="en-GB" sz="1600" b="1" i="0" u="none" strike="noStrike" cap="none">
                  <a:solidFill>
                    <a:srgbClr val="FFFFFF"/>
                  </a:solidFill>
                  <a:latin typeface="Calibri"/>
                  <a:ea typeface="Calibri"/>
                  <a:cs typeface="Calibri"/>
                  <a:sym typeface="Calibri"/>
                </a:rPr>
                <a:t>Is all the required</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data present?</a:t>
              </a:r>
              <a:endParaRPr sz="1600" b="1" i="0" u="none" strike="noStrike" cap="none">
                <a:solidFill>
                  <a:srgbClr val="FFFFFF"/>
                </a:solidFill>
                <a:latin typeface="Calibri"/>
                <a:ea typeface="Calibri"/>
                <a:cs typeface="Calibri"/>
                <a:sym typeface="Calibri"/>
              </a:endParaRPr>
            </a:p>
          </p:txBody>
        </p:sp>
      </p:grpSp>
      <p:grpSp>
        <p:nvGrpSpPr>
          <p:cNvPr id="324" name="Google Shape;324;p28"/>
          <p:cNvGrpSpPr/>
          <p:nvPr/>
        </p:nvGrpSpPr>
        <p:grpSpPr>
          <a:xfrm>
            <a:off x="7996153" y="3922319"/>
            <a:ext cx="2719315" cy="2700725"/>
            <a:chOff x="7996153" y="4074719"/>
            <a:chExt cx="2719315" cy="2700725"/>
          </a:xfrm>
        </p:grpSpPr>
        <p:sp>
          <p:nvSpPr>
            <p:cNvPr id="325" name="Google Shape;325;p28"/>
            <p:cNvSpPr/>
            <p:nvPr/>
          </p:nvSpPr>
          <p:spPr>
            <a:xfrm rot="3605580">
              <a:off x="8373119" y="4422640"/>
              <a:ext cx="1962428" cy="2004884"/>
            </a:xfrm>
            <a:custGeom>
              <a:avLst/>
              <a:gdLst/>
              <a:ahLst/>
              <a:cxnLst/>
              <a:rect l="l" t="t" r="r" b="b"/>
              <a:pathLst>
                <a:path w="2788977" h="2849315" extrusionOk="0">
                  <a:moveTo>
                    <a:pt x="0" y="868461"/>
                  </a:moveTo>
                  <a:lnTo>
                    <a:pt x="501406" y="0"/>
                  </a:lnTo>
                  <a:lnTo>
                    <a:pt x="2788700" y="0"/>
                  </a:lnTo>
                  <a:lnTo>
                    <a:pt x="2788977" y="12386"/>
                  </a:lnTo>
                  <a:cubicBezTo>
                    <a:pt x="2774621" y="565128"/>
                    <a:pt x="2626063" y="1122285"/>
                    <a:pt x="2330159" y="1634805"/>
                  </a:cubicBezTo>
                  <a:cubicBezTo>
                    <a:pt x="2034255" y="2147325"/>
                    <a:pt x="1626022" y="2554559"/>
                    <a:pt x="1154512" y="2843362"/>
                  </a:cubicBezTo>
                  <a:lnTo>
                    <a:pt x="1143648" y="2849315"/>
                  </a:lnTo>
                  <a:lnTo>
                    <a:pt x="0" y="868461"/>
                  </a:lnTo>
                  <a:close/>
                </a:path>
              </a:pathLst>
            </a:custGeom>
            <a:solidFill>
              <a:srgbClr val="0945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i="0" u="none" strike="noStrike" cap="none">
                <a:solidFill>
                  <a:srgbClr val="FFFFFF"/>
                </a:solidFill>
                <a:latin typeface="Quicksand"/>
                <a:ea typeface="Quicksand"/>
                <a:cs typeface="Quicksand"/>
                <a:sym typeface="Quicksand"/>
              </a:endParaRPr>
            </a:p>
          </p:txBody>
        </p:sp>
        <p:sp>
          <p:nvSpPr>
            <p:cNvPr id="326" name="Google Shape;326;p28"/>
            <p:cNvSpPr txBox="1"/>
            <p:nvPr/>
          </p:nvSpPr>
          <p:spPr>
            <a:xfrm>
              <a:off x="8399721" y="4628015"/>
              <a:ext cx="2315747" cy="1449543"/>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800" b="1" i="0" u="none" strike="noStrike" cap="none">
                  <a:solidFill>
                    <a:srgbClr val="FFFFFF"/>
                  </a:solidFill>
                  <a:latin typeface="Calibri"/>
                  <a:ea typeface="Calibri"/>
                  <a:cs typeface="Calibri"/>
                  <a:sym typeface="Calibri"/>
                </a:rPr>
                <a:t>CONSISTENCY</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None/>
              </a:pPr>
              <a:r>
                <a:rPr lang="en-GB" sz="1600" b="1" i="0" u="none" strike="noStrike" cap="none">
                  <a:solidFill>
                    <a:srgbClr val="FFFFFF"/>
                  </a:solidFill>
                  <a:latin typeface="Calibri"/>
                  <a:ea typeface="Calibri"/>
                  <a:cs typeface="Calibri"/>
                  <a:sym typeface="Calibri"/>
                </a:rPr>
                <a:t>Is all the required</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data present?</a:t>
              </a:r>
              <a:endParaRPr sz="1600" b="1" i="0" u="none" strike="noStrike" cap="none">
                <a:solidFill>
                  <a:srgbClr val="FFFFFF"/>
                </a:solidFill>
                <a:latin typeface="Calibri"/>
                <a:ea typeface="Calibri"/>
                <a:cs typeface="Calibri"/>
                <a:sym typeface="Calibri"/>
              </a:endParaRPr>
            </a:p>
          </p:txBody>
        </p:sp>
      </p:grpSp>
      <p:grpSp>
        <p:nvGrpSpPr>
          <p:cNvPr id="327" name="Google Shape;327;p28"/>
          <p:cNvGrpSpPr/>
          <p:nvPr/>
        </p:nvGrpSpPr>
        <p:grpSpPr>
          <a:xfrm>
            <a:off x="9832071" y="2867421"/>
            <a:ext cx="2712366" cy="2694493"/>
            <a:chOff x="9832071" y="3019821"/>
            <a:chExt cx="2712366" cy="2694493"/>
          </a:xfrm>
        </p:grpSpPr>
        <p:sp>
          <p:nvSpPr>
            <p:cNvPr id="328" name="Google Shape;328;p28"/>
            <p:cNvSpPr/>
            <p:nvPr/>
          </p:nvSpPr>
          <p:spPr>
            <a:xfrm rot="3605580">
              <a:off x="10210433" y="3364977"/>
              <a:ext cx="1955643" cy="2004180"/>
            </a:xfrm>
            <a:custGeom>
              <a:avLst/>
              <a:gdLst/>
              <a:ahLst/>
              <a:cxnLst/>
              <a:rect l="l" t="t" r="r" b="b"/>
              <a:pathLst>
                <a:path w="2779334" h="2848314" extrusionOk="0">
                  <a:moveTo>
                    <a:pt x="0" y="1969796"/>
                  </a:moveTo>
                  <a:lnTo>
                    <a:pt x="1137262" y="0"/>
                  </a:lnTo>
                  <a:lnTo>
                    <a:pt x="1219836" y="50500"/>
                  </a:lnTo>
                  <a:cubicBezTo>
                    <a:pt x="2153366" y="654470"/>
                    <a:pt x="2702066" y="1646242"/>
                    <a:pt x="2775785" y="2689368"/>
                  </a:cubicBezTo>
                  <a:lnTo>
                    <a:pt x="2779334" y="2848314"/>
                  </a:lnTo>
                  <a:lnTo>
                    <a:pt x="580045" y="2848314"/>
                  </a:lnTo>
                  <a:lnTo>
                    <a:pt x="0" y="1969796"/>
                  </a:lnTo>
                  <a:close/>
                </a:path>
              </a:pathLst>
            </a:custGeom>
            <a:solidFill>
              <a:srgbClr val="870D3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i="0" u="none" strike="noStrike" cap="none">
                <a:solidFill>
                  <a:srgbClr val="FFFFFF"/>
                </a:solidFill>
                <a:latin typeface="Quicksand"/>
                <a:ea typeface="Quicksand"/>
                <a:cs typeface="Quicksand"/>
                <a:sym typeface="Quicksand"/>
              </a:endParaRPr>
            </a:p>
          </p:txBody>
        </p:sp>
        <p:sp>
          <p:nvSpPr>
            <p:cNvPr id="329" name="Google Shape;329;p28"/>
            <p:cNvSpPr txBox="1"/>
            <p:nvPr/>
          </p:nvSpPr>
          <p:spPr>
            <a:xfrm>
              <a:off x="10047476" y="3781963"/>
              <a:ext cx="1948133" cy="115457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800" b="1" i="0" u="none" strike="noStrike" cap="none">
                  <a:solidFill>
                    <a:srgbClr val="FFFFFF"/>
                  </a:solidFill>
                  <a:latin typeface="Calibri"/>
                  <a:ea typeface="Calibri"/>
                  <a:cs typeface="Calibri"/>
                  <a:sym typeface="Calibri"/>
                </a:rPr>
                <a:t>TIMELESS</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None/>
              </a:pPr>
              <a:r>
                <a:rPr lang="en-GB" sz="1600" b="1" i="0" u="none" strike="noStrike" cap="none">
                  <a:solidFill>
                    <a:srgbClr val="FFFFFF"/>
                  </a:solidFill>
                  <a:latin typeface="Calibri"/>
                  <a:ea typeface="Calibri"/>
                  <a:cs typeface="Calibri"/>
                  <a:sym typeface="Calibri"/>
                </a:rPr>
                <a:t>Is the data</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up to date?</a:t>
              </a:r>
              <a:endParaRPr sz="1600" b="1" i="0" u="none" strike="noStrike" cap="none">
                <a:solidFill>
                  <a:srgbClr val="FFFFFF"/>
                </a:solidFill>
                <a:latin typeface="Calibri"/>
                <a:ea typeface="Calibri"/>
                <a:cs typeface="Calibri"/>
                <a:sym typeface="Calibri"/>
              </a:endParaRPr>
            </a:p>
          </p:txBody>
        </p:sp>
      </p:grpSp>
      <p:grpSp>
        <p:nvGrpSpPr>
          <p:cNvPr id="330" name="Google Shape;330;p28"/>
          <p:cNvGrpSpPr/>
          <p:nvPr/>
        </p:nvGrpSpPr>
        <p:grpSpPr>
          <a:xfrm>
            <a:off x="6887509" y="2867425"/>
            <a:ext cx="2612205" cy="2844388"/>
            <a:chOff x="6887509" y="3019825"/>
            <a:chExt cx="2612205" cy="2844388"/>
          </a:xfrm>
        </p:grpSpPr>
        <p:sp>
          <p:nvSpPr>
            <p:cNvPr id="331" name="Google Shape;331;p28"/>
            <p:cNvSpPr/>
            <p:nvPr/>
          </p:nvSpPr>
          <p:spPr>
            <a:xfrm rot="3605580">
              <a:off x="7036921" y="3600586"/>
              <a:ext cx="2313382" cy="1682865"/>
            </a:xfrm>
            <a:custGeom>
              <a:avLst/>
              <a:gdLst/>
              <a:ahLst/>
              <a:cxnLst/>
              <a:rect l="l" t="t" r="r" b="b"/>
              <a:pathLst>
                <a:path w="3287748" h="2391666" extrusionOk="0">
                  <a:moveTo>
                    <a:pt x="0" y="1969797"/>
                  </a:moveTo>
                  <a:lnTo>
                    <a:pt x="1137263" y="0"/>
                  </a:lnTo>
                  <a:lnTo>
                    <a:pt x="2188101" y="63074"/>
                  </a:lnTo>
                  <a:lnTo>
                    <a:pt x="3287748" y="1967717"/>
                  </a:lnTo>
                  <a:lnTo>
                    <a:pt x="3148321" y="2044116"/>
                  </a:lnTo>
                  <a:cubicBezTo>
                    <a:pt x="2208088" y="2501837"/>
                    <a:pt x="1074839" y="2522534"/>
                    <a:pt x="85020" y="2016059"/>
                  </a:cubicBezTo>
                  <a:lnTo>
                    <a:pt x="0" y="1969797"/>
                  </a:lnTo>
                  <a:close/>
                </a:path>
              </a:pathLst>
            </a:custGeom>
            <a:solidFill>
              <a:srgbClr val="0E94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i="0" u="none" strike="noStrike" cap="none">
                <a:solidFill>
                  <a:srgbClr val="FFFFFF"/>
                </a:solidFill>
                <a:latin typeface="Quicksand"/>
                <a:ea typeface="Quicksand"/>
                <a:cs typeface="Quicksand"/>
                <a:sym typeface="Quicksand"/>
              </a:endParaRPr>
            </a:p>
          </p:txBody>
        </p:sp>
        <p:sp>
          <p:nvSpPr>
            <p:cNvPr id="332" name="Google Shape;332;p28"/>
            <p:cNvSpPr txBox="1"/>
            <p:nvPr/>
          </p:nvSpPr>
          <p:spPr>
            <a:xfrm>
              <a:off x="7112069" y="3778827"/>
              <a:ext cx="1965743" cy="115457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800" b="1" i="0" u="none" strike="noStrike" cap="none">
                  <a:solidFill>
                    <a:srgbClr val="FFFFFF"/>
                  </a:solidFill>
                  <a:latin typeface="Calibri"/>
                  <a:ea typeface="Calibri"/>
                  <a:cs typeface="Calibri"/>
                  <a:sym typeface="Calibri"/>
                </a:rPr>
                <a:t>VALIDITY</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None/>
              </a:pPr>
              <a:r>
                <a:rPr lang="en-GB" sz="1600" b="1" i="0" u="none" strike="noStrike" cap="none">
                  <a:solidFill>
                    <a:srgbClr val="FFFFFF"/>
                  </a:solidFill>
                  <a:latin typeface="Calibri"/>
                  <a:ea typeface="Calibri"/>
                  <a:cs typeface="Calibri"/>
                  <a:sym typeface="Calibri"/>
                </a:rPr>
                <a:t>Is the data</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valid?</a:t>
              </a:r>
              <a:endParaRPr sz="1600" b="1" i="0" u="none" strike="noStrike" cap="none">
                <a:solidFill>
                  <a:srgbClr val="FFFFFF"/>
                </a:solidFill>
                <a:latin typeface="Calibri"/>
                <a:ea typeface="Calibri"/>
                <a:cs typeface="Calibri"/>
                <a:sym typeface="Calibri"/>
              </a:endParaRPr>
            </a:p>
          </p:txBody>
        </p:sp>
      </p:grpSp>
      <p:grpSp>
        <p:nvGrpSpPr>
          <p:cNvPr id="333" name="Google Shape;333;p28"/>
          <p:cNvGrpSpPr/>
          <p:nvPr/>
        </p:nvGrpSpPr>
        <p:grpSpPr>
          <a:xfrm>
            <a:off x="9610963" y="1296014"/>
            <a:ext cx="2612204" cy="2844388"/>
            <a:chOff x="9610963" y="1448414"/>
            <a:chExt cx="2612204" cy="2844388"/>
          </a:xfrm>
        </p:grpSpPr>
        <p:sp>
          <p:nvSpPr>
            <p:cNvPr id="334" name="Google Shape;334;p28"/>
            <p:cNvSpPr/>
            <p:nvPr/>
          </p:nvSpPr>
          <p:spPr>
            <a:xfrm rot="3605580">
              <a:off x="9760374" y="2029176"/>
              <a:ext cx="2313382" cy="1682864"/>
            </a:xfrm>
            <a:custGeom>
              <a:avLst/>
              <a:gdLst/>
              <a:ahLst/>
              <a:cxnLst/>
              <a:rect l="l" t="t" r="r" b="b"/>
              <a:pathLst>
                <a:path w="3287748" h="2391664" extrusionOk="0">
                  <a:moveTo>
                    <a:pt x="0" y="423948"/>
                  </a:moveTo>
                  <a:lnTo>
                    <a:pt x="139426" y="347550"/>
                  </a:lnTo>
                  <a:cubicBezTo>
                    <a:pt x="1079659" y="-110170"/>
                    <a:pt x="2212909" y="-130869"/>
                    <a:pt x="3202727" y="375607"/>
                  </a:cubicBezTo>
                  <a:lnTo>
                    <a:pt x="3287748" y="421868"/>
                  </a:lnTo>
                  <a:lnTo>
                    <a:pt x="2150485" y="2391664"/>
                  </a:lnTo>
                  <a:lnTo>
                    <a:pt x="1099645" y="2328589"/>
                  </a:lnTo>
                  <a:lnTo>
                    <a:pt x="0" y="423948"/>
                  </a:lnTo>
                  <a:close/>
                </a:path>
              </a:pathLst>
            </a:custGeom>
            <a:solidFill>
              <a:srgbClr val="C6222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i="0" u="none" strike="noStrike" cap="none">
                <a:solidFill>
                  <a:srgbClr val="FFFFFF"/>
                </a:solidFill>
                <a:latin typeface="Quicksand"/>
                <a:ea typeface="Quicksand"/>
                <a:cs typeface="Quicksand"/>
                <a:sym typeface="Quicksand"/>
              </a:endParaRPr>
            </a:p>
          </p:txBody>
        </p:sp>
        <p:sp>
          <p:nvSpPr>
            <p:cNvPr id="335" name="Google Shape;335;p28"/>
            <p:cNvSpPr txBox="1"/>
            <p:nvPr/>
          </p:nvSpPr>
          <p:spPr>
            <a:xfrm>
              <a:off x="10047476" y="2362354"/>
              <a:ext cx="1948133" cy="115457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800" b="1" i="0" u="none" strike="noStrike" cap="none">
                  <a:solidFill>
                    <a:srgbClr val="FFFFFF"/>
                  </a:solidFill>
                  <a:latin typeface="Calibri"/>
                  <a:ea typeface="Calibri"/>
                  <a:cs typeface="Calibri"/>
                  <a:sym typeface="Calibri"/>
                </a:rPr>
                <a:t>ACCURACY</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None/>
              </a:pPr>
              <a:r>
                <a:rPr lang="en-GB" sz="1600" b="1" i="0" u="none" strike="noStrike" cap="none">
                  <a:solidFill>
                    <a:srgbClr val="FFFFFF"/>
                  </a:solidFill>
                  <a:latin typeface="Calibri"/>
                  <a:ea typeface="Calibri"/>
                  <a:cs typeface="Calibri"/>
                  <a:sym typeface="Calibri"/>
                </a:rPr>
                <a:t>How well does</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the data reflect</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reality?</a:t>
              </a:r>
              <a:endParaRPr sz="1600" b="1" i="0" u="none" strike="noStrike" cap="none">
                <a:solidFill>
                  <a:srgbClr val="FFFFFF"/>
                </a:solidFill>
                <a:latin typeface="Calibri"/>
                <a:ea typeface="Calibri"/>
                <a:cs typeface="Calibri"/>
                <a:sym typeface="Calibri"/>
              </a:endParaRPr>
            </a:p>
          </p:txBody>
        </p:sp>
      </p:grpSp>
      <p:grpSp>
        <p:nvGrpSpPr>
          <p:cNvPr id="336" name="Google Shape;336;p28"/>
          <p:cNvGrpSpPr/>
          <p:nvPr/>
        </p:nvGrpSpPr>
        <p:grpSpPr>
          <a:xfrm>
            <a:off x="6566599" y="1445201"/>
            <a:ext cx="2712366" cy="2694493"/>
            <a:chOff x="6566599" y="1597601"/>
            <a:chExt cx="2712366" cy="2694493"/>
          </a:xfrm>
        </p:grpSpPr>
        <p:sp>
          <p:nvSpPr>
            <p:cNvPr id="337" name="Google Shape;337;p28"/>
            <p:cNvSpPr/>
            <p:nvPr/>
          </p:nvSpPr>
          <p:spPr>
            <a:xfrm rot="3605580">
              <a:off x="6944959" y="1942759"/>
              <a:ext cx="1955644" cy="2004179"/>
            </a:xfrm>
            <a:custGeom>
              <a:avLst/>
              <a:gdLst/>
              <a:ahLst/>
              <a:cxnLst/>
              <a:rect l="l" t="t" r="r" b="b"/>
              <a:pathLst>
                <a:path w="2779336" h="2848313" extrusionOk="0">
                  <a:moveTo>
                    <a:pt x="0" y="0"/>
                  </a:moveTo>
                  <a:lnTo>
                    <a:pt x="2199293" y="0"/>
                  </a:lnTo>
                  <a:lnTo>
                    <a:pt x="2779336" y="878516"/>
                  </a:lnTo>
                  <a:lnTo>
                    <a:pt x="1642073" y="2848313"/>
                  </a:lnTo>
                  <a:lnTo>
                    <a:pt x="1559499" y="2797814"/>
                  </a:lnTo>
                  <a:cubicBezTo>
                    <a:pt x="625969" y="2193844"/>
                    <a:pt x="77269" y="1202073"/>
                    <a:pt x="3550" y="158946"/>
                  </a:cubicBezTo>
                  <a:lnTo>
                    <a:pt x="0" y="0"/>
                  </a:lnTo>
                  <a:close/>
                </a:path>
              </a:pathLst>
            </a:custGeom>
            <a:solidFill>
              <a:srgbClr val="3278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i="0" u="none" strike="noStrike" cap="none">
                <a:solidFill>
                  <a:srgbClr val="FFFFFF"/>
                </a:solidFill>
                <a:latin typeface="Quicksand"/>
                <a:ea typeface="Quicksand"/>
                <a:cs typeface="Quicksand"/>
                <a:sym typeface="Quicksand"/>
              </a:endParaRPr>
            </a:p>
          </p:txBody>
        </p:sp>
        <p:sp>
          <p:nvSpPr>
            <p:cNvPr id="338" name="Google Shape;338;p28"/>
            <p:cNvSpPr txBox="1"/>
            <p:nvPr/>
          </p:nvSpPr>
          <p:spPr>
            <a:xfrm>
              <a:off x="7112069" y="2359220"/>
              <a:ext cx="1965743" cy="1154571"/>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1800" b="1" i="0" u="none" strike="noStrike" cap="none">
                  <a:solidFill>
                    <a:srgbClr val="FFFFFF"/>
                  </a:solidFill>
                  <a:latin typeface="Calibri"/>
                  <a:ea typeface="Calibri"/>
                  <a:cs typeface="Calibri"/>
                  <a:sym typeface="Calibri"/>
                </a:rPr>
                <a:t>UNIQUENESS</a:t>
              </a:r>
              <a:endParaRPr sz="1800" b="1" i="0" u="none" strike="noStrike" cap="none">
                <a:solidFill>
                  <a:srgbClr val="000000"/>
                </a:solidFill>
                <a:latin typeface="Calibri"/>
                <a:ea typeface="Calibri"/>
                <a:cs typeface="Calibri"/>
                <a:sym typeface="Calibri"/>
              </a:endParaRPr>
            </a:p>
            <a:p>
              <a:pPr marL="0" marR="0" lvl="0" indent="0" algn="ctr" rtl="0">
                <a:lnSpc>
                  <a:spcPct val="100000"/>
                </a:lnSpc>
                <a:spcBef>
                  <a:spcPts val="1000"/>
                </a:spcBef>
                <a:spcAft>
                  <a:spcPts val="0"/>
                </a:spcAft>
                <a:buNone/>
              </a:pPr>
              <a:r>
                <a:rPr lang="en-GB" sz="1600" b="1" i="0" u="none" strike="noStrike" cap="none">
                  <a:solidFill>
                    <a:srgbClr val="FFFFFF"/>
                  </a:solidFill>
                  <a:latin typeface="Calibri"/>
                  <a:ea typeface="Calibri"/>
                  <a:cs typeface="Calibri"/>
                  <a:sym typeface="Calibri"/>
                </a:rPr>
                <a:t>Are all features</a:t>
              </a:r>
              <a:br>
                <a:rPr lang="en-GB" sz="1600" b="1" i="0" u="none" strike="noStrike" cap="none">
                  <a:solidFill>
                    <a:srgbClr val="FFFFFF"/>
                  </a:solidFill>
                  <a:latin typeface="Calibri"/>
                  <a:ea typeface="Calibri"/>
                  <a:cs typeface="Calibri"/>
                  <a:sym typeface="Calibri"/>
                </a:rPr>
              </a:br>
              <a:r>
                <a:rPr lang="en-GB" sz="1600" b="1" i="0" u="none" strike="noStrike" cap="none">
                  <a:solidFill>
                    <a:srgbClr val="FFFFFF"/>
                  </a:solidFill>
                  <a:latin typeface="Calibri"/>
                  <a:ea typeface="Calibri"/>
                  <a:cs typeface="Calibri"/>
                  <a:sym typeface="Calibri"/>
                </a:rPr>
                <a:t>unique?</a:t>
              </a:r>
              <a:endParaRPr sz="1600" b="1" i="0" u="none" strike="noStrike" cap="none">
                <a:solidFill>
                  <a:srgbClr val="FFFFFF"/>
                </a:solidFill>
                <a:latin typeface="Calibri"/>
                <a:ea typeface="Calibri"/>
                <a:cs typeface="Calibri"/>
                <a:sym typeface="Calibri"/>
              </a:endParaRPr>
            </a:p>
          </p:txBody>
        </p:sp>
      </p:grpSp>
      <p:grpSp>
        <p:nvGrpSpPr>
          <p:cNvPr id="339" name="Google Shape;339;p28"/>
          <p:cNvGrpSpPr/>
          <p:nvPr/>
        </p:nvGrpSpPr>
        <p:grpSpPr>
          <a:xfrm>
            <a:off x="6898050" y="2780524"/>
            <a:ext cx="5277600" cy="3627531"/>
            <a:chOff x="6898050" y="2780524"/>
            <a:chExt cx="5277600" cy="3627531"/>
          </a:xfrm>
        </p:grpSpPr>
        <p:sp>
          <p:nvSpPr>
            <p:cNvPr id="340" name="Google Shape;340;p28"/>
            <p:cNvSpPr txBox="1"/>
            <p:nvPr/>
          </p:nvSpPr>
          <p:spPr>
            <a:xfrm>
              <a:off x="6898050" y="6161755"/>
              <a:ext cx="5277600" cy="2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i="0" u="none" strike="noStrike" cap="none">
                  <a:solidFill>
                    <a:srgbClr val="000000"/>
                  </a:solidFill>
                  <a:latin typeface="Calibri"/>
                  <a:ea typeface="Calibri"/>
                  <a:cs typeface="Calibri"/>
                  <a:sym typeface="Calibri"/>
                </a:rPr>
                <a:t>Source: adapted from Karapanagiotis &amp; Krebber 2023, </a:t>
              </a:r>
              <a:r>
                <a:rPr lang="en-GB" sz="100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https://doi.org/10.3390/s23136187</a:t>
              </a:r>
              <a:endParaRPr sz="1000" i="0" u="none" strike="noStrike" cap="none">
                <a:solidFill>
                  <a:srgbClr val="000000"/>
                </a:solidFill>
                <a:latin typeface="Calibri"/>
                <a:ea typeface="Calibri"/>
                <a:cs typeface="Calibri"/>
                <a:sym typeface="Calibri"/>
              </a:endParaRPr>
            </a:p>
          </p:txBody>
        </p:sp>
        <p:sp>
          <p:nvSpPr>
            <p:cNvPr id="341" name="Google Shape;341;p28"/>
            <p:cNvSpPr txBox="1"/>
            <p:nvPr/>
          </p:nvSpPr>
          <p:spPr>
            <a:xfrm>
              <a:off x="8921661" y="2780524"/>
              <a:ext cx="1301100" cy="1453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GB" sz="2200" b="1" i="0" u="none" strike="noStrike" cap="none">
                  <a:solidFill>
                    <a:srgbClr val="000000"/>
                  </a:solidFill>
                  <a:latin typeface="Calibri"/>
                  <a:ea typeface="Calibri"/>
                  <a:cs typeface="Calibri"/>
                  <a:sym typeface="Calibri"/>
                </a:rPr>
                <a:t>DATA</a:t>
              </a:r>
              <a:br>
                <a:rPr lang="en-GB" sz="2200" b="1" i="0" u="none" strike="noStrike" cap="none">
                  <a:solidFill>
                    <a:srgbClr val="000000"/>
                  </a:solidFill>
                  <a:latin typeface="Calibri"/>
                  <a:ea typeface="Calibri"/>
                  <a:cs typeface="Calibri"/>
                  <a:sym typeface="Calibri"/>
                </a:rPr>
              </a:br>
              <a:r>
                <a:rPr lang="en-GB" sz="2200" b="1" i="0" u="none" strike="noStrike" cap="none">
                  <a:solidFill>
                    <a:srgbClr val="000000"/>
                  </a:solidFill>
                  <a:latin typeface="Calibri"/>
                  <a:ea typeface="Calibri"/>
                  <a:cs typeface="Calibri"/>
                  <a:sym typeface="Calibri"/>
                </a:rPr>
                <a:t>QUALITY</a:t>
              </a:r>
              <a:endParaRPr sz="2200" b="1" i="0" u="none" strike="noStrike" cap="none">
                <a:solidFill>
                  <a:srgbClr val="000000"/>
                </a:solidFill>
                <a:latin typeface="Calibri"/>
                <a:ea typeface="Calibri"/>
                <a:cs typeface="Calibri"/>
                <a:sym typeface="Calibri"/>
              </a:endParaRPr>
            </a:p>
          </p:txBody>
        </p:sp>
      </p:grpSp>
      <p:sp>
        <p:nvSpPr>
          <p:cNvPr id="342" name="Google Shape;342;p28"/>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3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9"/>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sz="3400"/>
              <a:t>Technology Sovereignty in practicing Open Science</a:t>
            </a:r>
            <a:endParaRPr sz="3400"/>
          </a:p>
        </p:txBody>
      </p:sp>
      <p:sp>
        <p:nvSpPr>
          <p:cNvPr id="348" name="Google Shape;348;p29"/>
          <p:cNvSpPr txBox="1"/>
          <p:nvPr/>
        </p:nvSpPr>
        <p:spPr>
          <a:xfrm>
            <a:off x="7682353" y="1442045"/>
            <a:ext cx="3060000" cy="1006200"/>
          </a:xfrm>
          <a:prstGeom prst="rect">
            <a:avLst/>
          </a:prstGeom>
          <a:solidFill>
            <a:srgbClr val="38761D"/>
          </a:solidFill>
          <a:ln w="19050" cap="flat" cmpd="sng">
            <a:solidFill>
              <a:srgbClr val="38761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200" b="1">
                <a:solidFill>
                  <a:srgbClr val="FFFFFF"/>
                </a:solidFill>
                <a:latin typeface="Calibri"/>
                <a:ea typeface="Calibri"/>
                <a:cs typeface="Calibri"/>
                <a:sym typeface="Calibri"/>
              </a:rPr>
              <a:t>How is your data</a:t>
            </a:r>
            <a:endParaRPr sz="2200" b="1">
              <a:solidFill>
                <a:srgbClr val="FFFFFF"/>
              </a:solidFill>
              <a:latin typeface="Calibri"/>
              <a:ea typeface="Calibri"/>
              <a:cs typeface="Calibri"/>
              <a:sym typeface="Calibri"/>
            </a:endParaRPr>
          </a:p>
          <a:p>
            <a:pPr marL="0" marR="0" lvl="0" indent="0" algn="ctr" rtl="0">
              <a:spcBef>
                <a:spcPts val="0"/>
              </a:spcBef>
              <a:spcAft>
                <a:spcPts val="0"/>
              </a:spcAft>
              <a:buNone/>
            </a:pPr>
            <a:r>
              <a:rPr lang="en-GB" sz="2200" b="1">
                <a:solidFill>
                  <a:srgbClr val="FFFFFF"/>
                </a:solidFill>
                <a:latin typeface="Calibri"/>
                <a:ea typeface="Calibri"/>
                <a:cs typeface="Calibri"/>
                <a:sym typeface="Calibri"/>
              </a:rPr>
              <a:t>associated to metadata?</a:t>
            </a:r>
            <a:endParaRPr sz="2200" b="1">
              <a:solidFill>
                <a:srgbClr val="FFFFFF"/>
              </a:solidFill>
              <a:latin typeface="Calibri"/>
              <a:ea typeface="Calibri"/>
              <a:cs typeface="Calibri"/>
              <a:sym typeface="Calibri"/>
            </a:endParaRPr>
          </a:p>
        </p:txBody>
      </p:sp>
      <p:sp>
        <p:nvSpPr>
          <p:cNvPr id="349" name="Google Shape;349;p29"/>
          <p:cNvSpPr txBox="1"/>
          <p:nvPr/>
        </p:nvSpPr>
        <p:spPr>
          <a:xfrm>
            <a:off x="1578075" y="1430400"/>
            <a:ext cx="3060000" cy="1006200"/>
          </a:xfrm>
          <a:prstGeom prst="rect">
            <a:avLst/>
          </a:prstGeom>
          <a:solidFill>
            <a:srgbClr val="980000"/>
          </a:solidFill>
          <a:ln w="19050" cap="flat" cmpd="sng">
            <a:solidFill>
              <a:srgbClr val="98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200" b="1">
                <a:solidFill>
                  <a:srgbClr val="FFFFFF"/>
                </a:solidFill>
                <a:latin typeface="Calibri"/>
                <a:ea typeface="Calibri"/>
                <a:cs typeface="Calibri"/>
                <a:sym typeface="Calibri"/>
              </a:rPr>
              <a:t>Where your outputs</a:t>
            </a:r>
            <a:endParaRPr sz="2200" b="1">
              <a:solidFill>
                <a:srgbClr val="FFFFFF"/>
              </a:solidFill>
              <a:latin typeface="Calibri"/>
              <a:ea typeface="Calibri"/>
              <a:cs typeface="Calibri"/>
              <a:sym typeface="Calibri"/>
            </a:endParaRPr>
          </a:p>
          <a:p>
            <a:pPr marL="0" marR="0" lvl="0" indent="0" algn="ctr" rtl="0">
              <a:spcBef>
                <a:spcPts val="0"/>
              </a:spcBef>
              <a:spcAft>
                <a:spcPts val="0"/>
              </a:spcAft>
              <a:buNone/>
            </a:pPr>
            <a:r>
              <a:rPr lang="en-GB" sz="2200" b="1">
                <a:solidFill>
                  <a:srgbClr val="FFFFFF"/>
                </a:solidFill>
                <a:latin typeface="Calibri"/>
                <a:ea typeface="Calibri"/>
                <a:cs typeface="Calibri"/>
                <a:sym typeface="Calibri"/>
              </a:rPr>
              <a:t>are published online?</a:t>
            </a:r>
            <a:endParaRPr sz="2200" b="1">
              <a:solidFill>
                <a:srgbClr val="FFFFFF"/>
              </a:solidFill>
              <a:latin typeface="Calibri"/>
              <a:ea typeface="Calibri"/>
              <a:cs typeface="Calibri"/>
              <a:sym typeface="Calibri"/>
            </a:endParaRPr>
          </a:p>
        </p:txBody>
      </p:sp>
      <p:grpSp>
        <p:nvGrpSpPr>
          <p:cNvPr id="350" name="Google Shape;350;p29"/>
          <p:cNvGrpSpPr/>
          <p:nvPr/>
        </p:nvGrpSpPr>
        <p:grpSpPr>
          <a:xfrm>
            <a:off x="206475" y="2436600"/>
            <a:ext cx="5637599" cy="1838461"/>
            <a:chOff x="282675" y="2665200"/>
            <a:chExt cx="5637599" cy="1838461"/>
          </a:xfrm>
        </p:grpSpPr>
        <p:sp>
          <p:nvSpPr>
            <p:cNvPr id="351" name="Google Shape;351;p29"/>
            <p:cNvSpPr txBox="1"/>
            <p:nvPr/>
          </p:nvSpPr>
          <p:spPr>
            <a:xfrm>
              <a:off x="282675" y="3311461"/>
              <a:ext cx="2733000" cy="1192200"/>
            </a:xfrm>
            <a:prstGeom prst="rect">
              <a:avLst/>
            </a:prstGeom>
            <a:solidFill>
              <a:srgbClr val="FCE5CD"/>
            </a:solidFill>
            <a:ln w="19050" cap="flat" cmpd="sng">
              <a:solidFill>
                <a:srgbClr val="98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980000"/>
                  </a:solidFill>
                  <a:latin typeface="Calibri"/>
                  <a:ea typeface="Calibri"/>
                  <a:cs typeface="Calibri"/>
                  <a:sym typeface="Calibri"/>
                </a:rPr>
                <a:t>Infrastructure</a:t>
              </a:r>
              <a:endParaRPr sz="2000" b="1">
                <a:solidFill>
                  <a:srgbClr val="980000"/>
                </a:solidFill>
                <a:latin typeface="Calibri"/>
                <a:ea typeface="Calibri"/>
                <a:cs typeface="Calibri"/>
                <a:sym typeface="Calibri"/>
              </a:endParaRPr>
            </a:p>
            <a:p>
              <a:pPr marL="0" marR="0" lvl="0" indent="0" algn="ctr" rtl="0">
                <a:spcBef>
                  <a:spcPts val="0"/>
                </a:spcBef>
                <a:spcAft>
                  <a:spcPts val="0"/>
                </a:spcAft>
                <a:buNone/>
              </a:pPr>
              <a:r>
                <a:rPr lang="en-GB" sz="2000" b="1">
                  <a:solidFill>
                    <a:srgbClr val="980000"/>
                  </a:solidFill>
                  <a:latin typeface="Calibri"/>
                  <a:ea typeface="Calibri"/>
                  <a:cs typeface="Calibri"/>
                  <a:sym typeface="Calibri"/>
                </a:rPr>
                <a:t>directly managed by</a:t>
              </a:r>
              <a:endParaRPr sz="2000" b="1">
                <a:solidFill>
                  <a:srgbClr val="980000"/>
                </a:solidFill>
                <a:latin typeface="Calibri"/>
                <a:ea typeface="Calibri"/>
                <a:cs typeface="Calibri"/>
                <a:sym typeface="Calibri"/>
              </a:endParaRPr>
            </a:p>
            <a:p>
              <a:pPr marL="0" marR="0" lvl="0" indent="0" algn="ctr" rtl="0">
                <a:spcBef>
                  <a:spcPts val="0"/>
                </a:spcBef>
                <a:spcAft>
                  <a:spcPts val="0"/>
                </a:spcAft>
                <a:buNone/>
              </a:pPr>
              <a:r>
                <a:rPr lang="en-GB" sz="2000" b="1">
                  <a:solidFill>
                    <a:srgbClr val="980000"/>
                  </a:solidFill>
                  <a:latin typeface="Calibri"/>
                  <a:ea typeface="Calibri"/>
                  <a:cs typeface="Calibri"/>
                  <a:sym typeface="Calibri"/>
                </a:rPr>
                <a:t>your organisation</a:t>
              </a:r>
              <a:endParaRPr sz="2000" b="1">
                <a:solidFill>
                  <a:srgbClr val="980000"/>
                </a:solidFill>
                <a:latin typeface="Calibri"/>
                <a:ea typeface="Calibri"/>
                <a:cs typeface="Calibri"/>
                <a:sym typeface="Calibri"/>
              </a:endParaRPr>
            </a:p>
          </p:txBody>
        </p:sp>
        <p:sp>
          <p:nvSpPr>
            <p:cNvPr id="352" name="Google Shape;352;p29"/>
            <p:cNvSpPr txBox="1"/>
            <p:nvPr/>
          </p:nvSpPr>
          <p:spPr>
            <a:xfrm>
              <a:off x="3187274" y="3311461"/>
              <a:ext cx="2733000" cy="1192200"/>
            </a:xfrm>
            <a:prstGeom prst="rect">
              <a:avLst/>
            </a:prstGeom>
            <a:solidFill>
              <a:srgbClr val="FCE5CD"/>
            </a:solidFill>
            <a:ln w="19050" cap="flat" cmpd="sng">
              <a:solidFill>
                <a:srgbClr val="98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dirty="0">
                  <a:solidFill>
                    <a:srgbClr val="980000"/>
                  </a:solidFill>
                  <a:latin typeface="Calibri"/>
                  <a:ea typeface="Calibri"/>
                  <a:cs typeface="Calibri"/>
                  <a:sym typeface="Calibri"/>
                </a:rPr>
                <a:t>Infrastructure</a:t>
              </a:r>
              <a:endParaRPr sz="2000" b="1" dirty="0">
                <a:solidFill>
                  <a:srgbClr val="980000"/>
                </a:solidFill>
                <a:latin typeface="Calibri"/>
                <a:ea typeface="Calibri"/>
                <a:cs typeface="Calibri"/>
                <a:sym typeface="Calibri"/>
              </a:endParaRPr>
            </a:p>
            <a:p>
              <a:pPr marL="0" marR="0" lvl="0" indent="0" algn="ctr" rtl="0">
                <a:spcBef>
                  <a:spcPts val="0"/>
                </a:spcBef>
                <a:spcAft>
                  <a:spcPts val="0"/>
                </a:spcAft>
                <a:buNone/>
              </a:pPr>
              <a:r>
                <a:rPr lang="en-GB" sz="2000" b="1" dirty="0">
                  <a:solidFill>
                    <a:srgbClr val="980000"/>
                  </a:solidFill>
                  <a:latin typeface="Calibri"/>
                  <a:ea typeface="Calibri"/>
                  <a:cs typeface="Calibri"/>
                  <a:sym typeface="Calibri"/>
                </a:rPr>
                <a:t>managed by</a:t>
              </a:r>
              <a:endParaRPr sz="2000" b="1" dirty="0">
                <a:solidFill>
                  <a:srgbClr val="980000"/>
                </a:solidFill>
                <a:latin typeface="Calibri"/>
                <a:ea typeface="Calibri"/>
                <a:cs typeface="Calibri"/>
                <a:sym typeface="Calibri"/>
              </a:endParaRPr>
            </a:p>
            <a:p>
              <a:pPr marL="0" marR="0" lvl="0" indent="0" algn="ctr" rtl="0">
                <a:spcBef>
                  <a:spcPts val="0"/>
                </a:spcBef>
                <a:spcAft>
                  <a:spcPts val="0"/>
                </a:spcAft>
                <a:buNone/>
              </a:pPr>
              <a:r>
                <a:rPr lang="en-GB" sz="2000" b="1" dirty="0">
                  <a:solidFill>
                    <a:srgbClr val="980000"/>
                  </a:solidFill>
                  <a:latin typeface="Calibri"/>
                  <a:ea typeface="Calibri"/>
                  <a:cs typeface="Calibri"/>
                  <a:sym typeface="Calibri"/>
                </a:rPr>
                <a:t>another organisation</a:t>
              </a:r>
              <a:endParaRPr sz="2000" b="1" dirty="0">
                <a:solidFill>
                  <a:srgbClr val="980000"/>
                </a:solidFill>
                <a:latin typeface="Calibri"/>
                <a:ea typeface="Calibri"/>
                <a:cs typeface="Calibri"/>
                <a:sym typeface="Calibri"/>
              </a:endParaRPr>
            </a:p>
          </p:txBody>
        </p:sp>
        <p:cxnSp>
          <p:nvCxnSpPr>
            <p:cNvPr id="353" name="Google Shape;353;p29"/>
            <p:cNvCxnSpPr>
              <a:stCxn id="349" idx="2"/>
              <a:endCxn id="351" idx="0"/>
            </p:cNvCxnSpPr>
            <p:nvPr/>
          </p:nvCxnSpPr>
          <p:spPr>
            <a:xfrm rot="5400000">
              <a:off x="2093625" y="2220750"/>
              <a:ext cx="646200" cy="1535100"/>
            </a:xfrm>
            <a:prstGeom prst="bentConnector3">
              <a:avLst>
                <a:gd name="adj1" fmla="val 50005"/>
              </a:avLst>
            </a:prstGeom>
            <a:noFill/>
            <a:ln w="38100" cap="flat" cmpd="sng">
              <a:solidFill>
                <a:srgbClr val="980000"/>
              </a:solidFill>
              <a:prstDash val="solid"/>
              <a:round/>
              <a:headEnd type="none" w="med" len="med"/>
              <a:tailEnd type="triangle" w="med" len="med"/>
            </a:ln>
          </p:spPr>
        </p:cxnSp>
        <p:cxnSp>
          <p:nvCxnSpPr>
            <p:cNvPr id="354" name="Google Shape;354;p29"/>
            <p:cNvCxnSpPr>
              <a:stCxn id="349" idx="2"/>
              <a:endCxn id="352" idx="0"/>
            </p:cNvCxnSpPr>
            <p:nvPr/>
          </p:nvCxnSpPr>
          <p:spPr>
            <a:xfrm rot="-5400000" flipH="1">
              <a:off x="3545925" y="2303550"/>
              <a:ext cx="646200" cy="1369500"/>
            </a:xfrm>
            <a:prstGeom prst="bentConnector3">
              <a:avLst>
                <a:gd name="adj1" fmla="val 50005"/>
              </a:avLst>
            </a:prstGeom>
            <a:noFill/>
            <a:ln w="38100" cap="flat" cmpd="sng">
              <a:solidFill>
                <a:srgbClr val="980000"/>
              </a:solidFill>
              <a:prstDash val="solid"/>
              <a:round/>
              <a:headEnd type="none" w="med" len="med"/>
              <a:tailEnd type="triangle" w="med" len="med"/>
            </a:ln>
          </p:spPr>
        </p:cxnSp>
      </p:grpSp>
      <p:grpSp>
        <p:nvGrpSpPr>
          <p:cNvPr id="355" name="Google Shape;355;p29"/>
          <p:cNvGrpSpPr/>
          <p:nvPr/>
        </p:nvGrpSpPr>
        <p:grpSpPr>
          <a:xfrm>
            <a:off x="206475" y="4275061"/>
            <a:ext cx="5648389" cy="1674262"/>
            <a:chOff x="282675" y="4503661"/>
            <a:chExt cx="5648389" cy="1674262"/>
          </a:xfrm>
        </p:grpSpPr>
        <p:sp>
          <p:nvSpPr>
            <p:cNvPr id="356" name="Google Shape;356;p29"/>
            <p:cNvSpPr txBox="1"/>
            <p:nvPr/>
          </p:nvSpPr>
          <p:spPr>
            <a:xfrm>
              <a:off x="282675" y="4985723"/>
              <a:ext cx="2733000" cy="1192200"/>
            </a:xfrm>
            <a:prstGeom prst="rect">
              <a:avLst/>
            </a:prstGeom>
            <a:solidFill>
              <a:srgbClr val="FCE5CD"/>
            </a:solidFill>
            <a:ln w="19050" cap="flat" cmpd="sng">
              <a:solidFill>
                <a:srgbClr val="98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980000"/>
                  </a:solidFill>
                  <a:latin typeface="Calibri"/>
                  <a:ea typeface="Calibri"/>
                  <a:cs typeface="Calibri"/>
                  <a:sym typeface="Calibri"/>
                </a:rPr>
                <a:t>Direct control on</a:t>
              </a:r>
              <a:br>
                <a:rPr lang="en-GB" sz="2000" b="1">
                  <a:solidFill>
                    <a:srgbClr val="980000"/>
                  </a:solidFill>
                  <a:latin typeface="Calibri"/>
                  <a:ea typeface="Calibri"/>
                  <a:cs typeface="Calibri"/>
                  <a:sym typeface="Calibri"/>
                </a:rPr>
              </a:br>
              <a:r>
                <a:rPr lang="en-GB" sz="2000" b="1">
                  <a:solidFill>
                    <a:srgbClr val="980000"/>
                  </a:solidFill>
                  <a:latin typeface="Calibri"/>
                  <a:ea typeface="Calibri"/>
                  <a:cs typeface="Calibri"/>
                  <a:sym typeface="Calibri"/>
                </a:rPr>
                <a:t>how outputs are made</a:t>
              </a:r>
              <a:br>
                <a:rPr lang="en-GB" sz="2000" b="1">
                  <a:solidFill>
                    <a:srgbClr val="980000"/>
                  </a:solidFill>
                  <a:latin typeface="Calibri"/>
                  <a:ea typeface="Calibri"/>
                  <a:cs typeface="Calibri"/>
                  <a:sym typeface="Calibri"/>
                </a:rPr>
              </a:br>
              <a:r>
                <a:rPr lang="en-GB" sz="2000" b="1">
                  <a:solidFill>
                    <a:srgbClr val="980000"/>
                  </a:solidFill>
                  <a:latin typeface="Calibri"/>
                  <a:ea typeface="Calibri"/>
                  <a:cs typeface="Calibri"/>
                  <a:sym typeface="Calibri"/>
                </a:rPr>
                <a:t>(publicly) accessible</a:t>
              </a:r>
              <a:endParaRPr sz="2000" b="1">
                <a:solidFill>
                  <a:srgbClr val="980000"/>
                </a:solidFill>
                <a:latin typeface="Calibri"/>
                <a:ea typeface="Calibri"/>
                <a:cs typeface="Calibri"/>
                <a:sym typeface="Calibri"/>
              </a:endParaRPr>
            </a:p>
          </p:txBody>
        </p:sp>
        <p:sp>
          <p:nvSpPr>
            <p:cNvPr id="357" name="Google Shape;357;p29"/>
            <p:cNvSpPr txBox="1"/>
            <p:nvPr/>
          </p:nvSpPr>
          <p:spPr>
            <a:xfrm>
              <a:off x="3198064" y="4985723"/>
              <a:ext cx="2733000" cy="1192200"/>
            </a:xfrm>
            <a:prstGeom prst="rect">
              <a:avLst/>
            </a:prstGeom>
            <a:solidFill>
              <a:srgbClr val="FCE5CD"/>
            </a:solidFill>
            <a:ln w="19050" cap="flat" cmpd="sng">
              <a:solidFill>
                <a:srgbClr val="9800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980000"/>
                  </a:solidFill>
                  <a:latin typeface="Calibri"/>
                  <a:ea typeface="Calibri"/>
                  <a:cs typeface="Calibri"/>
                  <a:sym typeface="Calibri"/>
                </a:rPr>
                <a:t>No direct control</a:t>
              </a:r>
              <a:endParaRPr sz="2000" b="1">
                <a:solidFill>
                  <a:srgbClr val="980000"/>
                </a:solidFill>
                <a:latin typeface="Calibri"/>
                <a:ea typeface="Calibri"/>
                <a:cs typeface="Calibri"/>
                <a:sym typeface="Calibri"/>
              </a:endParaRPr>
            </a:p>
            <a:p>
              <a:pPr marL="0" marR="0" lvl="0" indent="0" algn="ctr" rtl="0">
                <a:spcBef>
                  <a:spcPts val="0"/>
                </a:spcBef>
                <a:spcAft>
                  <a:spcPts val="0"/>
                </a:spcAft>
                <a:buNone/>
              </a:pPr>
              <a:r>
                <a:rPr lang="en-GB" sz="2000" b="1">
                  <a:solidFill>
                    <a:srgbClr val="980000"/>
                  </a:solidFill>
                  <a:latin typeface="Calibri"/>
                  <a:ea typeface="Calibri"/>
                  <a:cs typeface="Calibri"/>
                  <a:sym typeface="Calibri"/>
                </a:rPr>
                <a:t>on how outputs</a:t>
              </a:r>
              <a:endParaRPr sz="2000" b="1">
                <a:solidFill>
                  <a:srgbClr val="980000"/>
                </a:solidFill>
                <a:latin typeface="Calibri"/>
                <a:ea typeface="Calibri"/>
                <a:cs typeface="Calibri"/>
                <a:sym typeface="Calibri"/>
              </a:endParaRPr>
            </a:p>
            <a:p>
              <a:pPr marL="0" marR="0" lvl="0" indent="0" algn="ctr" rtl="0">
                <a:spcBef>
                  <a:spcPts val="0"/>
                </a:spcBef>
                <a:spcAft>
                  <a:spcPts val="0"/>
                </a:spcAft>
                <a:buNone/>
              </a:pPr>
              <a:r>
                <a:rPr lang="en-GB" sz="2000" b="1">
                  <a:solidFill>
                    <a:srgbClr val="980000"/>
                  </a:solidFill>
                  <a:latin typeface="Calibri"/>
                  <a:ea typeface="Calibri"/>
                  <a:cs typeface="Calibri"/>
                  <a:sym typeface="Calibri"/>
                </a:rPr>
                <a:t>are made accessible</a:t>
              </a:r>
              <a:endParaRPr sz="2000" b="1">
                <a:solidFill>
                  <a:srgbClr val="980000"/>
                </a:solidFill>
                <a:latin typeface="Calibri"/>
                <a:ea typeface="Calibri"/>
                <a:cs typeface="Calibri"/>
                <a:sym typeface="Calibri"/>
              </a:endParaRPr>
            </a:p>
          </p:txBody>
        </p:sp>
        <p:cxnSp>
          <p:nvCxnSpPr>
            <p:cNvPr id="358" name="Google Shape;358;p29"/>
            <p:cNvCxnSpPr>
              <a:stCxn id="351" idx="2"/>
              <a:endCxn id="356" idx="0"/>
            </p:cNvCxnSpPr>
            <p:nvPr/>
          </p:nvCxnSpPr>
          <p:spPr>
            <a:xfrm rot="-5400000" flipH="1">
              <a:off x="1408425" y="4744411"/>
              <a:ext cx="482100" cy="600"/>
            </a:xfrm>
            <a:prstGeom prst="bentConnector3">
              <a:avLst>
                <a:gd name="adj1" fmla="val 49996"/>
              </a:avLst>
            </a:prstGeom>
            <a:noFill/>
            <a:ln w="38100" cap="flat" cmpd="sng">
              <a:solidFill>
                <a:srgbClr val="980000"/>
              </a:solidFill>
              <a:prstDash val="solid"/>
              <a:round/>
              <a:headEnd type="none" w="med" len="med"/>
              <a:tailEnd type="triangle" w="med" len="med"/>
            </a:ln>
          </p:spPr>
        </p:cxnSp>
        <p:cxnSp>
          <p:nvCxnSpPr>
            <p:cNvPr id="359" name="Google Shape;359;p29"/>
            <p:cNvCxnSpPr>
              <a:stCxn id="352" idx="2"/>
              <a:endCxn id="357" idx="0"/>
            </p:cNvCxnSpPr>
            <p:nvPr/>
          </p:nvCxnSpPr>
          <p:spPr>
            <a:xfrm rot="-5400000" flipH="1">
              <a:off x="4318124" y="4739311"/>
              <a:ext cx="482100" cy="10800"/>
            </a:xfrm>
            <a:prstGeom prst="bentConnector3">
              <a:avLst>
                <a:gd name="adj1" fmla="val 49996"/>
              </a:avLst>
            </a:prstGeom>
            <a:noFill/>
            <a:ln w="38100" cap="flat" cmpd="sng">
              <a:solidFill>
                <a:srgbClr val="980000"/>
              </a:solidFill>
              <a:prstDash val="solid"/>
              <a:round/>
              <a:headEnd type="none" w="med" len="med"/>
              <a:tailEnd type="triangle" w="med" len="med"/>
            </a:ln>
          </p:spPr>
        </p:cxnSp>
      </p:grpSp>
      <p:grpSp>
        <p:nvGrpSpPr>
          <p:cNvPr id="360" name="Google Shape;360;p29"/>
          <p:cNvGrpSpPr/>
          <p:nvPr/>
        </p:nvGrpSpPr>
        <p:grpSpPr>
          <a:xfrm>
            <a:off x="6295039" y="4288860"/>
            <a:ext cx="5648389" cy="1660463"/>
            <a:chOff x="6192887" y="4517460"/>
            <a:chExt cx="5648389" cy="1660463"/>
          </a:xfrm>
        </p:grpSpPr>
        <p:sp>
          <p:nvSpPr>
            <p:cNvPr id="361" name="Google Shape;361;p29"/>
            <p:cNvSpPr txBox="1"/>
            <p:nvPr/>
          </p:nvSpPr>
          <p:spPr>
            <a:xfrm>
              <a:off x="6192887" y="4985723"/>
              <a:ext cx="2733000" cy="1192200"/>
            </a:xfrm>
            <a:prstGeom prst="rect">
              <a:avLst/>
            </a:prstGeom>
            <a:solidFill>
              <a:srgbClr val="D9EAD3"/>
            </a:solidFill>
            <a:ln w="19050" cap="flat" cmpd="sng">
              <a:solidFill>
                <a:srgbClr val="38761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38761D"/>
                  </a:solidFill>
                  <a:latin typeface="Calibri"/>
                  <a:ea typeface="Calibri"/>
                  <a:cs typeface="Calibri"/>
                  <a:sym typeface="Calibri"/>
                </a:rPr>
                <a:t>Direct control</a:t>
              </a:r>
              <a:br>
                <a:rPr lang="en-GB" sz="2000" b="1">
                  <a:solidFill>
                    <a:srgbClr val="38761D"/>
                  </a:solidFill>
                  <a:latin typeface="Calibri"/>
                  <a:ea typeface="Calibri"/>
                  <a:cs typeface="Calibri"/>
                  <a:sym typeface="Calibri"/>
                </a:rPr>
              </a:br>
              <a:r>
                <a:rPr lang="en-GB" sz="2000" b="1">
                  <a:solidFill>
                    <a:srgbClr val="38761D"/>
                  </a:solidFill>
                  <a:latin typeface="Calibri"/>
                  <a:ea typeface="Calibri"/>
                  <a:cs typeface="Calibri"/>
                  <a:sym typeface="Calibri"/>
                </a:rPr>
                <a:t>on the adopted</a:t>
              </a:r>
              <a:br>
                <a:rPr lang="en-GB" sz="2000" b="1">
                  <a:solidFill>
                    <a:srgbClr val="38761D"/>
                  </a:solidFill>
                  <a:latin typeface="Calibri"/>
                  <a:ea typeface="Calibri"/>
                  <a:cs typeface="Calibri"/>
                  <a:sym typeface="Calibri"/>
                </a:rPr>
              </a:br>
              <a:r>
                <a:rPr lang="en-GB" sz="2000" b="1">
                  <a:solidFill>
                    <a:srgbClr val="38761D"/>
                  </a:solidFill>
                  <a:latin typeface="Calibri"/>
                  <a:ea typeface="Calibri"/>
                  <a:cs typeface="Calibri"/>
                  <a:sym typeface="Calibri"/>
                </a:rPr>
                <a:t>metadata standard(s)</a:t>
              </a:r>
              <a:endParaRPr sz="2000" b="1">
                <a:solidFill>
                  <a:srgbClr val="38761D"/>
                </a:solidFill>
                <a:latin typeface="Calibri"/>
                <a:ea typeface="Calibri"/>
                <a:cs typeface="Calibri"/>
                <a:sym typeface="Calibri"/>
              </a:endParaRPr>
            </a:p>
          </p:txBody>
        </p:sp>
        <p:sp>
          <p:nvSpPr>
            <p:cNvPr id="362" name="Google Shape;362;p29"/>
            <p:cNvSpPr txBox="1"/>
            <p:nvPr/>
          </p:nvSpPr>
          <p:spPr>
            <a:xfrm>
              <a:off x="9108275" y="4985723"/>
              <a:ext cx="2733000" cy="1192200"/>
            </a:xfrm>
            <a:prstGeom prst="rect">
              <a:avLst/>
            </a:prstGeom>
            <a:solidFill>
              <a:srgbClr val="D9EAD3"/>
            </a:solidFill>
            <a:ln w="19050" cap="flat" cmpd="sng">
              <a:solidFill>
                <a:srgbClr val="38761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38761D"/>
                  </a:solidFill>
                  <a:latin typeface="Calibri"/>
                  <a:ea typeface="Calibri"/>
                  <a:cs typeface="Calibri"/>
                  <a:sym typeface="Calibri"/>
                </a:rPr>
                <a:t>No control</a:t>
              </a:r>
              <a:endParaRPr sz="2000" b="1">
                <a:solidFill>
                  <a:srgbClr val="38761D"/>
                </a:solidFill>
                <a:latin typeface="Calibri"/>
                <a:ea typeface="Calibri"/>
                <a:cs typeface="Calibri"/>
                <a:sym typeface="Calibri"/>
              </a:endParaRPr>
            </a:p>
            <a:p>
              <a:pPr marL="0" marR="0" lvl="0" indent="0" algn="ctr" rtl="0">
                <a:spcBef>
                  <a:spcPts val="0"/>
                </a:spcBef>
                <a:spcAft>
                  <a:spcPts val="0"/>
                </a:spcAft>
                <a:buNone/>
              </a:pPr>
              <a:r>
                <a:rPr lang="en-GB" sz="2000" b="1">
                  <a:solidFill>
                    <a:srgbClr val="38761D"/>
                  </a:solidFill>
                  <a:latin typeface="Calibri"/>
                  <a:ea typeface="Calibri"/>
                  <a:cs typeface="Calibri"/>
                  <a:sym typeface="Calibri"/>
                </a:rPr>
                <a:t>on metadata</a:t>
              </a:r>
              <a:endParaRPr sz="2000" b="1">
                <a:solidFill>
                  <a:srgbClr val="38761D"/>
                </a:solidFill>
                <a:latin typeface="Calibri"/>
                <a:ea typeface="Calibri"/>
                <a:cs typeface="Calibri"/>
                <a:sym typeface="Calibri"/>
              </a:endParaRPr>
            </a:p>
          </p:txBody>
        </p:sp>
        <p:cxnSp>
          <p:nvCxnSpPr>
            <p:cNvPr id="363" name="Google Shape;363;p29"/>
            <p:cNvCxnSpPr>
              <a:stCxn id="364" idx="2"/>
              <a:endCxn id="361" idx="0"/>
            </p:cNvCxnSpPr>
            <p:nvPr/>
          </p:nvCxnSpPr>
          <p:spPr>
            <a:xfrm rot="-5400000" flipH="1">
              <a:off x="7325537" y="4751310"/>
              <a:ext cx="468300" cy="600"/>
            </a:xfrm>
            <a:prstGeom prst="bentConnector3">
              <a:avLst>
                <a:gd name="adj1" fmla="val 49996"/>
              </a:avLst>
            </a:prstGeom>
            <a:noFill/>
            <a:ln w="38100" cap="flat" cmpd="sng">
              <a:solidFill>
                <a:srgbClr val="38761D"/>
              </a:solidFill>
              <a:prstDash val="solid"/>
              <a:round/>
              <a:headEnd type="none" w="med" len="med"/>
              <a:tailEnd type="triangle" w="med" len="med"/>
            </a:ln>
          </p:spPr>
        </p:cxnSp>
        <p:cxnSp>
          <p:nvCxnSpPr>
            <p:cNvPr id="365" name="Google Shape;365;p29"/>
            <p:cNvCxnSpPr>
              <a:stCxn id="366" idx="2"/>
              <a:endCxn id="362" idx="0"/>
            </p:cNvCxnSpPr>
            <p:nvPr/>
          </p:nvCxnSpPr>
          <p:spPr>
            <a:xfrm rot="-5400000" flipH="1">
              <a:off x="10232100" y="4743210"/>
              <a:ext cx="468300" cy="16800"/>
            </a:xfrm>
            <a:prstGeom prst="bentConnector3">
              <a:avLst>
                <a:gd name="adj1" fmla="val 49996"/>
              </a:avLst>
            </a:prstGeom>
            <a:noFill/>
            <a:ln w="38100" cap="flat" cmpd="sng">
              <a:solidFill>
                <a:srgbClr val="38761D"/>
              </a:solidFill>
              <a:prstDash val="solid"/>
              <a:round/>
              <a:headEnd type="none" w="med" len="med"/>
              <a:tailEnd type="triangle" w="med" len="med"/>
            </a:ln>
          </p:spPr>
        </p:cxnSp>
      </p:grpSp>
      <p:grpSp>
        <p:nvGrpSpPr>
          <p:cNvPr id="367" name="Google Shape;367;p29"/>
          <p:cNvGrpSpPr/>
          <p:nvPr/>
        </p:nvGrpSpPr>
        <p:grpSpPr>
          <a:xfrm>
            <a:off x="6295039" y="2448245"/>
            <a:ext cx="5631464" cy="1840615"/>
            <a:chOff x="6192887" y="2676845"/>
            <a:chExt cx="5631464" cy="1840615"/>
          </a:xfrm>
        </p:grpSpPr>
        <p:sp>
          <p:nvSpPr>
            <p:cNvPr id="364" name="Google Shape;364;p29"/>
            <p:cNvSpPr txBox="1"/>
            <p:nvPr/>
          </p:nvSpPr>
          <p:spPr>
            <a:xfrm>
              <a:off x="6192887" y="3325260"/>
              <a:ext cx="2733000" cy="1192200"/>
            </a:xfrm>
            <a:prstGeom prst="rect">
              <a:avLst/>
            </a:prstGeom>
            <a:solidFill>
              <a:srgbClr val="D9EAD3"/>
            </a:solidFill>
            <a:ln w="19050" cap="flat" cmpd="sng">
              <a:solidFill>
                <a:srgbClr val="38761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38761D"/>
                  </a:solidFill>
                  <a:latin typeface="Calibri"/>
                  <a:ea typeface="Calibri"/>
                  <a:cs typeface="Calibri"/>
                  <a:sym typeface="Calibri"/>
                </a:rPr>
                <a:t>Metadata managed directly by</a:t>
              </a:r>
              <a:endParaRPr sz="2000" b="1">
                <a:solidFill>
                  <a:srgbClr val="38761D"/>
                </a:solidFill>
                <a:latin typeface="Calibri"/>
                <a:ea typeface="Calibri"/>
                <a:cs typeface="Calibri"/>
                <a:sym typeface="Calibri"/>
              </a:endParaRPr>
            </a:p>
            <a:p>
              <a:pPr marL="0" marR="0" lvl="0" indent="0" algn="ctr" rtl="0">
                <a:spcBef>
                  <a:spcPts val="0"/>
                </a:spcBef>
                <a:spcAft>
                  <a:spcPts val="0"/>
                </a:spcAft>
                <a:buNone/>
              </a:pPr>
              <a:r>
                <a:rPr lang="en-GB" sz="2000" b="1">
                  <a:solidFill>
                    <a:srgbClr val="38761D"/>
                  </a:solidFill>
                  <a:latin typeface="Calibri"/>
                  <a:ea typeface="Calibri"/>
                  <a:cs typeface="Calibri"/>
                  <a:sym typeface="Calibri"/>
                </a:rPr>
                <a:t>your organisation</a:t>
              </a:r>
              <a:endParaRPr sz="2000" b="1">
                <a:solidFill>
                  <a:srgbClr val="38761D"/>
                </a:solidFill>
                <a:latin typeface="Calibri"/>
                <a:ea typeface="Calibri"/>
                <a:cs typeface="Calibri"/>
                <a:sym typeface="Calibri"/>
              </a:endParaRPr>
            </a:p>
          </p:txBody>
        </p:sp>
        <p:sp>
          <p:nvSpPr>
            <p:cNvPr id="366" name="Google Shape;366;p29"/>
            <p:cNvSpPr txBox="1"/>
            <p:nvPr/>
          </p:nvSpPr>
          <p:spPr>
            <a:xfrm>
              <a:off x="9091350" y="3325260"/>
              <a:ext cx="2733000" cy="1192200"/>
            </a:xfrm>
            <a:prstGeom prst="rect">
              <a:avLst/>
            </a:prstGeom>
            <a:solidFill>
              <a:srgbClr val="D9EAD3"/>
            </a:solidFill>
            <a:ln w="19050" cap="flat" cmpd="sng">
              <a:solidFill>
                <a:srgbClr val="38761D"/>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2000" b="1">
                  <a:solidFill>
                    <a:srgbClr val="38761D"/>
                  </a:solidFill>
                  <a:latin typeface="Calibri"/>
                  <a:ea typeface="Calibri"/>
                  <a:cs typeface="Calibri"/>
                  <a:sym typeface="Calibri"/>
                </a:rPr>
                <a:t>Metadata managed by</a:t>
              </a:r>
              <a:endParaRPr sz="2000" b="1">
                <a:solidFill>
                  <a:srgbClr val="38761D"/>
                </a:solidFill>
                <a:latin typeface="Calibri"/>
                <a:ea typeface="Calibri"/>
                <a:cs typeface="Calibri"/>
                <a:sym typeface="Calibri"/>
              </a:endParaRPr>
            </a:p>
            <a:p>
              <a:pPr marL="0" marR="0" lvl="0" indent="0" algn="ctr" rtl="0">
                <a:spcBef>
                  <a:spcPts val="0"/>
                </a:spcBef>
                <a:spcAft>
                  <a:spcPts val="0"/>
                </a:spcAft>
                <a:buNone/>
              </a:pPr>
              <a:r>
                <a:rPr lang="en-GB" sz="2000" b="1">
                  <a:solidFill>
                    <a:srgbClr val="38761D"/>
                  </a:solidFill>
                  <a:latin typeface="Calibri"/>
                  <a:ea typeface="Calibri"/>
                  <a:cs typeface="Calibri"/>
                  <a:sym typeface="Calibri"/>
                </a:rPr>
                <a:t>another organisation</a:t>
              </a:r>
              <a:endParaRPr sz="2000" b="1">
                <a:solidFill>
                  <a:srgbClr val="38761D"/>
                </a:solidFill>
                <a:latin typeface="Calibri"/>
                <a:ea typeface="Calibri"/>
                <a:cs typeface="Calibri"/>
                <a:sym typeface="Calibri"/>
              </a:endParaRPr>
            </a:p>
          </p:txBody>
        </p:sp>
        <p:cxnSp>
          <p:nvCxnSpPr>
            <p:cNvPr id="368" name="Google Shape;368;p29"/>
            <p:cNvCxnSpPr>
              <a:stCxn id="348" idx="2"/>
              <a:endCxn id="364" idx="0"/>
            </p:cNvCxnSpPr>
            <p:nvPr/>
          </p:nvCxnSpPr>
          <p:spPr>
            <a:xfrm rot="5400000">
              <a:off x="8010700" y="2225645"/>
              <a:ext cx="648300" cy="1550700"/>
            </a:xfrm>
            <a:prstGeom prst="bentConnector3">
              <a:avLst>
                <a:gd name="adj1" fmla="val 50009"/>
              </a:avLst>
            </a:prstGeom>
            <a:noFill/>
            <a:ln w="38100" cap="flat" cmpd="sng">
              <a:solidFill>
                <a:srgbClr val="38761D"/>
              </a:solidFill>
              <a:prstDash val="solid"/>
              <a:round/>
              <a:headEnd type="none" w="med" len="med"/>
              <a:tailEnd type="triangle" w="med" len="med"/>
            </a:ln>
          </p:spPr>
        </p:cxnSp>
        <p:cxnSp>
          <p:nvCxnSpPr>
            <p:cNvPr id="369" name="Google Shape;369;p29"/>
            <p:cNvCxnSpPr>
              <a:stCxn id="348" idx="2"/>
              <a:endCxn id="366" idx="0"/>
            </p:cNvCxnSpPr>
            <p:nvPr/>
          </p:nvCxnSpPr>
          <p:spPr>
            <a:xfrm rot="-5400000" flipH="1">
              <a:off x="9459850" y="2327195"/>
              <a:ext cx="648300" cy="1347600"/>
            </a:xfrm>
            <a:prstGeom prst="bentConnector3">
              <a:avLst>
                <a:gd name="adj1" fmla="val 50009"/>
              </a:avLst>
            </a:prstGeom>
            <a:noFill/>
            <a:ln w="38100" cap="flat" cmpd="sng">
              <a:solidFill>
                <a:srgbClr val="38761D"/>
              </a:solidFill>
              <a:prstDash val="solid"/>
              <a:round/>
              <a:headEnd type="none" w="med" len="med"/>
              <a:tailEnd type="triangle" w="med" len="med"/>
            </a:ln>
          </p:spPr>
        </p:cxnSp>
      </p:grpSp>
      <p:sp>
        <p:nvSpPr>
          <p:cNvPr id="370" name="Google Shape;370;p29"/>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grpSp>
        <p:nvGrpSpPr>
          <p:cNvPr id="376" name="Google Shape;376;p30"/>
          <p:cNvGrpSpPr/>
          <p:nvPr/>
        </p:nvGrpSpPr>
        <p:grpSpPr>
          <a:xfrm>
            <a:off x="1490550" y="4653450"/>
            <a:ext cx="9210900" cy="1801200"/>
            <a:chOff x="1490550" y="4653450"/>
            <a:chExt cx="9210900" cy="1801200"/>
          </a:xfrm>
        </p:grpSpPr>
        <p:sp>
          <p:nvSpPr>
            <p:cNvPr id="377" name="Google Shape;377;p30"/>
            <p:cNvSpPr/>
            <p:nvPr/>
          </p:nvSpPr>
          <p:spPr>
            <a:xfrm>
              <a:off x="1490550" y="4653450"/>
              <a:ext cx="9210900" cy="18012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lvl="0" indent="0" algn="l" rtl="0">
                <a:spcBef>
                  <a:spcPts val="0"/>
                </a:spcBef>
                <a:spcAft>
                  <a:spcPts val="0"/>
                </a:spcAft>
                <a:buNone/>
              </a:pPr>
              <a:endParaRPr sz="2600" b="1">
                <a:latin typeface="Trebuchet MS"/>
                <a:ea typeface="Trebuchet MS"/>
                <a:cs typeface="Trebuchet MS"/>
                <a:sym typeface="Trebuchet MS"/>
              </a:endParaRPr>
            </a:p>
          </p:txBody>
        </p:sp>
        <p:sp>
          <p:nvSpPr>
            <p:cNvPr id="378" name="Google Shape;378;p30"/>
            <p:cNvSpPr/>
            <p:nvPr/>
          </p:nvSpPr>
          <p:spPr>
            <a:xfrm>
              <a:off x="1724238" y="4846759"/>
              <a:ext cx="4172100" cy="1430100"/>
            </a:xfrm>
            <a:prstGeom prst="roundRect">
              <a:avLst>
                <a:gd name="adj" fmla="val 16667"/>
              </a:avLst>
            </a:prstGeom>
            <a:solidFill>
              <a:srgbClr val="CFE2F3"/>
            </a:solidFill>
            <a:ln w="9525" cap="flat" cmpd="sng">
              <a:solidFill>
                <a:srgbClr val="1F419A"/>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marL="0" lvl="0" indent="0" algn="ctr" rtl="0">
                <a:lnSpc>
                  <a:spcPct val="90000"/>
                </a:lnSpc>
                <a:spcBef>
                  <a:spcPts val="0"/>
                </a:spcBef>
                <a:spcAft>
                  <a:spcPts val="0"/>
                </a:spcAft>
                <a:buNone/>
              </a:pPr>
              <a:r>
                <a:rPr lang="en-GB" sz="2500" b="1">
                  <a:solidFill>
                    <a:schemeClr val="dk1"/>
                  </a:solidFill>
                  <a:latin typeface="Trebuchet MS"/>
                  <a:ea typeface="Trebuchet MS"/>
                  <a:cs typeface="Trebuchet MS"/>
                  <a:sym typeface="Trebuchet MS"/>
                </a:rPr>
                <a:t>European Research Area ERA</a:t>
              </a:r>
              <a:endParaRPr sz="2500" b="1">
                <a:solidFill>
                  <a:schemeClr val="dk1"/>
                </a:solidFill>
                <a:latin typeface="Trebuchet MS"/>
                <a:ea typeface="Trebuchet MS"/>
                <a:cs typeface="Trebuchet MS"/>
                <a:sym typeface="Trebuchet MS"/>
              </a:endParaRPr>
            </a:p>
            <a:p>
              <a:pPr marL="0" lvl="0" indent="0" algn="ctr" rtl="0">
                <a:lnSpc>
                  <a:spcPct val="90000"/>
                </a:lnSpc>
                <a:spcBef>
                  <a:spcPts val="0"/>
                </a:spcBef>
                <a:spcAft>
                  <a:spcPts val="0"/>
                </a:spcAft>
                <a:buNone/>
              </a:pPr>
              <a:r>
                <a:rPr lang="en-GB" sz="1800">
                  <a:solidFill>
                    <a:schemeClr val="dk1"/>
                  </a:solidFill>
                  <a:latin typeface="Trebuchet MS"/>
                  <a:ea typeface="Trebuchet MS"/>
                  <a:cs typeface="Trebuchet MS"/>
                  <a:sym typeface="Trebuchet MS"/>
                </a:rPr>
                <a:t>Directorate-General for</a:t>
              </a:r>
              <a:br>
                <a:rPr lang="en-GB" sz="1800">
                  <a:solidFill>
                    <a:schemeClr val="dk1"/>
                  </a:solidFill>
                  <a:latin typeface="Trebuchet MS"/>
                  <a:ea typeface="Trebuchet MS"/>
                  <a:cs typeface="Trebuchet MS"/>
                  <a:sym typeface="Trebuchet MS"/>
                </a:rPr>
              </a:br>
              <a:r>
                <a:rPr lang="en-GB" sz="1800">
                  <a:solidFill>
                    <a:schemeClr val="dk1"/>
                  </a:solidFill>
                  <a:latin typeface="Trebuchet MS"/>
                  <a:ea typeface="Trebuchet MS"/>
                  <a:cs typeface="Trebuchet MS"/>
                  <a:sym typeface="Trebuchet MS"/>
                </a:rPr>
                <a:t>Research and Innovation (RTD)</a:t>
              </a:r>
              <a:endParaRPr sz="2600" b="1">
                <a:latin typeface="Trebuchet MS"/>
                <a:ea typeface="Trebuchet MS"/>
                <a:cs typeface="Trebuchet MS"/>
                <a:sym typeface="Trebuchet MS"/>
              </a:endParaRPr>
            </a:p>
          </p:txBody>
        </p:sp>
        <p:sp>
          <p:nvSpPr>
            <p:cNvPr id="379" name="Google Shape;379;p30"/>
            <p:cNvSpPr/>
            <p:nvPr/>
          </p:nvSpPr>
          <p:spPr>
            <a:xfrm>
              <a:off x="6295663" y="4846759"/>
              <a:ext cx="4172100" cy="1430100"/>
            </a:xfrm>
            <a:prstGeom prst="roundRect">
              <a:avLst>
                <a:gd name="adj" fmla="val 16667"/>
              </a:avLst>
            </a:prstGeom>
            <a:solidFill>
              <a:srgbClr val="CFE2F3"/>
            </a:solidFill>
            <a:ln w="9525" cap="flat" cmpd="sng">
              <a:solidFill>
                <a:srgbClr val="1F419A"/>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2600" b="1">
                  <a:latin typeface="Trebuchet MS"/>
                  <a:ea typeface="Trebuchet MS"/>
                  <a:cs typeface="Trebuchet MS"/>
                  <a:sym typeface="Trebuchet MS"/>
                </a:rPr>
                <a:t>Single Market</a:t>
              </a:r>
              <a:endParaRPr sz="2600" b="1">
                <a:latin typeface="Trebuchet MS"/>
                <a:ea typeface="Trebuchet MS"/>
                <a:cs typeface="Trebuchet MS"/>
                <a:sym typeface="Trebuchet MS"/>
              </a:endParaRPr>
            </a:p>
          </p:txBody>
        </p:sp>
        <p:sp>
          <p:nvSpPr>
            <p:cNvPr id="380" name="Google Shape;380;p30"/>
            <p:cNvSpPr/>
            <p:nvPr/>
          </p:nvSpPr>
          <p:spPr>
            <a:xfrm>
              <a:off x="6600475" y="5521446"/>
              <a:ext cx="3615600" cy="535500"/>
            </a:xfrm>
            <a:prstGeom prst="roundRect">
              <a:avLst>
                <a:gd name="adj" fmla="val 16667"/>
              </a:avLst>
            </a:prstGeom>
            <a:solidFill>
              <a:srgbClr val="9FC5E8"/>
            </a:solidFill>
            <a:ln w="9525" cap="flat" cmpd="sng">
              <a:solidFill>
                <a:srgbClr val="1F419A"/>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2600" b="1">
                  <a:latin typeface="Trebuchet MS"/>
                  <a:ea typeface="Trebuchet MS"/>
                  <a:cs typeface="Trebuchet MS"/>
                  <a:sym typeface="Trebuchet MS"/>
                </a:rPr>
                <a:t>Digital Single Market</a:t>
              </a:r>
              <a:endParaRPr sz="2600" b="1">
                <a:latin typeface="Trebuchet MS"/>
                <a:ea typeface="Trebuchet MS"/>
                <a:cs typeface="Trebuchet MS"/>
                <a:sym typeface="Trebuchet MS"/>
              </a:endParaRPr>
            </a:p>
          </p:txBody>
        </p:sp>
      </p:grpSp>
      <p:sp>
        <p:nvSpPr>
          <p:cNvPr id="381" name="Google Shape;381;p30"/>
          <p:cNvSpPr/>
          <p:nvPr/>
        </p:nvSpPr>
        <p:spPr>
          <a:xfrm>
            <a:off x="4646550" y="3920800"/>
            <a:ext cx="2898900" cy="868200"/>
          </a:xfrm>
          <a:prstGeom prst="downArrow">
            <a:avLst>
              <a:gd name="adj1" fmla="val 50000"/>
              <a:gd name="adj2" fmla="val 50000"/>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2" name="Google Shape;382;p30"/>
          <p:cNvSpPr/>
          <p:nvPr/>
        </p:nvSpPr>
        <p:spPr>
          <a:xfrm>
            <a:off x="57150" y="2162175"/>
            <a:ext cx="12049200" cy="19908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lvl="0" indent="0" algn="ctr" rtl="0">
              <a:spcBef>
                <a:spcPts val="0"/>
              </a:spcBef>
              <a:spcAft>
                <a:spcPts val="0"/>
              </a:spcAft>
              <a:buNone/>
            </a:pPr>
            <a:r>
              <a:rPr lang="en-GB" sz="2600" b="1">
                <a:latin typeface="Trebuchet MS"/>
                <a:ea typeface="Trebuchet MS"/>
                <a:cs typeface="Trebuchet MS"/>
                <a:sym typeface="Trebuchet MS"/>
              </a:rPr>
              <a:t>DECISIONS</a:t>
            </a:r>
            <a:endParaRPr sz="2600" b="1">
              <a:latin typeface="Trebuchet MS"/>
              <a:ea typeface="Trebuchet MS"/>
              <a:cs typeface="Trebuchet MS"/>
              <a:sym typeface="Trebuchet MS"/>
            </a:endParaRPr>
          </a:p>
        </p:txBody>
      </p:sp>
      <p:sp>
        <p:nvSpPr>
          <p:cNvPr id="383" name="Google Shape;383;p30"/>
          <p:cNvSpPr txBox="1">
            <a:spLocks noGrp="1"/>
          </p:cNvSpPr>
          <p:nvPr>
            <p:ph type="title"/>
          </p:nvPr>
        </p:nvSpPr>
        <p:spPr>
          <a:xfrm>
            <a:off x="0" y="0"/>
            <a:ext cx="12192000" cy="637800"/>
          </a:xfrm>
          <a:prstGeom prst="rect">
            <a:avLst/>
          </a:prstGeom>
          <a:solidFill>
            <a:srgbClr val="1F419A"/>
          </a:solidFill>
        </p:spPr>
        <p:txBody>
          <a:bodyPr spcFirstLastPara="1" wrap="square" lIns="180000" tIns="72000" rIns="0" bIns="0" anchor="t" anchorCtr="0">
            <a:noAutofit/>
          </a:bodyPr>
          <a:lstStyle/>
          <a:p>
            <a:pPr marL="0" lvl="0" indent="0" algn="l" rtl="0">
              <a:spcBef>
                <a:spcPts val="0"/>
              </a:spcBef>
              <a:spcAft>
                <a:spcPts val="0"/>
              </a:spcAft>
              <a:buNone/>
            </a:pPr>
            <a:r>
              <a:rPr lang="en-GB"/>
              <a:t>European Union - Decisions</a:t>
            </a:r>
            <a:endParaRPr/>
          </a:p>
        </p:txBody>
      </p:sp>
      <p:grpSp>
        <p:nvGrpSpPr>
          <p:cNvPr id="384" name="Google Shape;384;p30"/>
          <p:cNvGrpSpPr/>
          <p:nvPr/>
        </p:nvGrpSpPr>
        <p:grpSpPr>
          <a:xfrm>
            <a:off x="295697" y="2302456"/>
            <a:ext cx="11600606" cy="1245600"/>
            <a:chOff x="402244" y="2607256"/>
            <a:chExt cx="11600606" cy="1245600"/>
          </a:xfrm>
        </p:grpSpPr>
        <p:sp>
          <p:nvSpPr>
            <p:cNvPr id="385" name="Google Shape;385;p30"/>
            <p:cNvSpPr/>
            <p:nvPr/>
          </p:nvSpPr>
          <p:spPr>
            <a:xfrm>
              <a:off x="402244" y="2607256"/>
              <a:ext cx="3746700" cy="1245600"/>
            </a:xfrm>
            <a:prstGeom prst="roundRect">
              <a:avLst>
                <a:gd name="adj" fmla="val 16667"/>
              </a:avLst>
            </a:prstGeom>
            <a:solidFill>
              <a:srgbClr val="1F419A"/>
            </a:solidFill>
            <a:ln>
              <a:noFill/>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GB" sz="2800" b="1">
                  <a:solidFill>
                    <a:schemeClr val="lt1"/>
                  </a:solidFill>
                  <a:latin typeface="Trebuchet MS"/>
                  <a:ea typeface="Trebuchet MS"/>
                  <a:cs typeface="Trebuchet MS"/>
                  <a:sym typeface="Trebuchet MS"/>
                </a:rPr>
                <a:t>Council</a:t>
              </a:r>
              <a:endParaRPr sz="28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Ministries of the EU Countries</a:t>
              </a:r>
              <a:br>
                <a:rPr lang="en-GB">
                  <a:solidFill>
                    <a:schemeClr val="lt1"/>
                  </a:solidFill>
                  <a:latin typeface="Trebuchet MS"/>
                  <a:ea typeface="Trebuchet MS"/>
                  <a:cs typeface="Trebuchet MS"/>
                  <a:sym typeface="Trebuchet MS"/>
                </a:rPr>
              </a:br>
              <a:r>
                <a:rPr lang="en-GB">
                  <a:solidFill>
                    <a:schemeClr val="lt1"/>
                  </a:solidFill>
                  <a:latin typeface="Trebuchet MS"/>
                  <a:ea typeface="Trebuchet MS"/>
                  <a:cs typeface="Trebuchet MS"/>
                  <a:sym typeface="Trebuchet MS"/>
                </a:rPr>
                <a:t>Negotiate legislation in conjunction with</a:t>
              </a:r>
              <a:br>
                <a:rPr lang="en-GB">
                  <a:solidFill>
                    <a:schemeClr val="lt1"/>
                  </a:solidFill>
                  <a:latin typeface="Trebuchet MS"/>
                  <a:ea typeface="Trebuchet MS"/>
                  <a:cs typeface="Trebuchet MS"/>
                  <a:sym typeface="Trebuchet MS"/>
                </a:rPr>
              </a:br>
              <a:r>
                <a:rPr lang="en-GB">
                  <a:solidFill>
                    <a:schemeClr val="lt1"/>
                  </a:solidFill>
                  <a:latin typeface="Trebuchet MS"/>
                  <a:ea typeface="Trebuchet MS"/>
                  <a:cs typeface="Trebuchet MS"/>
                  <a:sym typeface="Trebuchet MS"/>
                </a:rPr>
                <a:t>the EU Parliament</a:t>
              </a:r>
              <a:endParaRPr>
                <a:solidFill>
                  <a:schemeClr val="lt1"/>
                </a:solidFill>
                <a:latin typeface="Trebuchet MS"/>
                <a:ea typeface="Trebuchet MS"/>
                <a:cs typeface="Trebuchet MS"/>
                <a:sym typeface="Trebuchet MS"/>
              </a:endParaRPr>
            </a:p>
          </p:txBody>
        </p:sp>
        <p:sp>
          <p:nvSpPr>
            <p:cNvPr id="386" name="Google Shape;386;p30"/>
            <p:cNvSpPr/>
            <p:nvPr/>
          </p:nvSpPr>
          <p:spPr>
            <a:xfrm>
              <a:off x="4329197" y="2607256"/>
              <a:ext cx="3746700" cy="1245600"/>
            </a:xfrm>
            <a:prstGeom prst="roundRect">
              <a:avLst>
                <a:gd name="adj" fmla="val 16667"/>
              </a:avLst>
            </a:prstGeom>
            <a:solidFill>
              <a:srgbClr val="1F419A"/>
            </a:solidFill>
            <a:ln>
              <a:noFill/>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GB" sz="2600" b="1">
                  <a:solidFill>
                    <a:schemeClr val="lt1"/>
                  </a:solidFill>
                  <a:latin typeface="Trebuchet MS"/>
                  <a:ea typeface="Trebuchet MS"/>
                  <a:cs typeface="Trebuchet MS"/>
                  <a:sym typeface="Trebuchet MS"/>
                </a:rPr>
                <a:t>     Parliament</a:t>
              </a:r>
              <a:endParaRPr sz="26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Represents the interests of the Citizens</a:t>
              </a:r>
              <a:endParaRPr>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Legislative, Supervisory, Budgetary roles</a:t>
              </a:r>
              <a:endParaRPr>
                <a:solidFill>
                  <a:schemeClr val="lt1"/>
                </a:solidFill>
                <a:latin typeface="Trebuchet MS"/>
                <a:ea typeface="Trebuchet MS"/>
                <a:cs typeface="Trebuchet MS"/>
                <a:sym typeface="Trebuchet MS"/>
              </a:endParaRPr>
            </a:p>
          </p:txBody>
        </p:sp>
        <p:sp>
          <p:nvSpPr>
            <p:cNvPr id="387" name="Google Shape;387;p30"/>
            <p:cNvSpPr/>
            <p:nvPr/>
          </p:nvSpPr>
          <p:spPr>
            <a:xfrm>
              <a:off x="8256150" y="2607256"/>
              <a:ext cx="3746700" cy="1245600"/>
            </a:xfrm>
            <a:prstGeom prst="roundRect">
              <a:avLst>
                <a:gd name="adj" fmla="val 16667"/>
              </a:avLst>
            </a:prstGeom>
            <a:solidFill>
              <a:srgbClr val="1F419A"/>
            </a:solidFill>
            <a:ln>
              <a:noFill/>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GB" sz="2600" b="1">
                  <a:solidFill>
                    <a:schemeClr val="lt1"/>
                  </a:solidFill>
                  <a:latin typeface="Trebuchet MS"/>
                  <a:ea typeface="Trebuchet MS"/>
                  <a:cs typeface="Trebuchet MS"/>
                  <a:sym typeface="Trebuchet MS"/>
                </a:rPr>
                <a:t>      Commission</a:t>
              </a:r>
              <a:endParaRPr sz="26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Represents the interests of the Union</a:t>
              </a:r>
              <a:endParaRPr>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Legislative, Supervisory, Budgetary roles</a:t>
              </a:r>
              <a:endParaRPr>
                <a:solidFill>
                  <a:schemeClr val="lt1"/>
                </a:solidFill>
                <a:latin typeface="Trebuchet MS"/>
                <a:ea typeface="Trebuchet MS"/>
                <a:cs typeface="Trebuchet MS"/>
                <a:sym typeface="Trebuchet MS"/>
              </a:endParaRPr>
            </a:p>
          </p:txBody>
        </p:sp>
      </p:grpSp>
      <p:sp>
        <p:nvSpPr>
          <p:cNvPr id="388" name="Google Shape;388;p30"/>
          <p:cNvSpPr/>
          <p:nvPr/>
        </p:nvSpPr>
        <p:spPr>
          <a:xfrm>
            <a:off x="173650" y="910125"/>
            <a:ext cx="4401900" cy="947700"/>
          </a:xfrm>
          <a:prstGeom prst="roundRect">
            <a:avLst>
              <a:gd name="adj" fmla="val 16667"/>
            </a:avLst>
          </a:prstGeom>
          <a:solidFill>
            <a:srgbClr val="1F419A">
              <a:alpha val="84310"/>
            </a:srgbClr>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200" b="1">
                <a:solidFill>
                  <a:schemeClr val="lt1"/>
                </a:solidFill>
                <a:latin typeface="Trebuchet MS"/>
                <a:ea typeface="Trebuchet MS"/>
                <a:cs typeface="Trebuchet MS"/>
                <a:sym typeface="Trebuchet MS"/>
              </a:rPr>
              <a:t>European Council</a:t>
            </a:r>
            <a:endParaRPr sz="22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Represents the interests of National Governments</a:t>
            </a:r>
            <a:endParaRPr>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General political direction and priorities of the EU</a:t>
            </a:r>
            <a:endParaRPr>
              <a:solidFill>
                <a:schemeClr val="lt1"/>
              </a:solidFill>
              <a:latin typeface="Trebuchet MS"/>
              <a:ea typeface="Trebuchet MS"/>
              <a:cs typeface="Trebuchet MS"/>
              <a:sym typeface="Trebuchet MS"/>
            </a:endParaRPr>
          </a:p>
        </p:txBody>
      </p:sp>
      <p:cxnSp>
        <p:nvCxnSpPr>
          <p:cNvPr id="389" name="Google Shape;389;p30"/>
          <p:cNvCxnSpPr/>
          <p:nvPr/>
        </p:nvCxnSpPr>
        <p:spPr>
          <a:xfrm>
            <a:off x="2374600" y="1857725"/>
            <a:ext cx="0" cy="504600"/>
          </a:xfrm>
          <a:prstGeom prst="straightConnector1">
            <a:avLst/>
          </a:prstGeom>
          <a:noFill/>
          <a:ln w="114300" cap="flat" cmpd="sng">
            <a:solidFill>
              <a:srgbClr val="1F419A"/>
            </a:solidFill>
            <a:prstDash val="solid"/>
            <a:round/>
            <a:headEnd type="none" w="med" len="med"/>
            <a:tailEnd type="none" w="med" len="med"/>
          </a:ln>
        </p:spPr>
      </p:cxnSp>
      <p:sp>
        <p:nvSpPr>
          <p:cNvPr id="390" name="Google Shape;390;p30"/>
          <p:cNvSpPr/>
          <p:nvPr/>
        </p:nvSpPr>
        <p:spPr>
          <a:xfrm>
            <a:off x="5376600" y="4133950"/>
            <a:ext cx="1438800" cy="696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1" name="Google Shape;391;p30"/>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16</a:t>
            </a:fld>
            <a:endParaRPr/>
          </a:p>
        </p:txBody>
      </p:sp>
      <p:pic>
        <p:nvPicPr>
          <p:cNvPr id="392" name="Google Shape;392;p30"/>
          <p:cNvPicPr preferRelativeResize="0"/>
          <p:nvPr/>
        </p:nvPicPr>
        <p:blipFill>
          <a:blip r:embed="rId3">
            <a:alphaModFix/>
          </a:blip>
          <a:stretch>
            <a:fillRect/>
          </a:stretch>
        </p:blipFill>
        <p:spPr>
          <a:xfrm>
            <a:off x="957475" y="2338825"/>
            <a:ext cx="556125" cy="477049"/>
          </a:xfrm>
          <a:prstGeom prst="rect">
            <a:avLst/>
          </a:prstGeom>
          <a:noFill/>
          <a:ln>
            <a:noFill/>
          </a:ln>
        </p:spPr>
      </p:pic>
      <p:pic>
        <p:nvPicPr>
          <p:cNvPr id="393" name="Google Shape;393;p30"/>
          <p:cNvPicPr preferRelativeResize="0"/>
          <p:nvPr/>
        </p:nvPicPr>
        <p:blipFill>
          <a:blip r:embed="rId4">
            <a:alphaModFix/>
          </a:blip>
          <a:stretch>
            <a:fillRect/>
          </a:stretch>
        </p:blipFill>
        <p:spPr>
          <a:xfrm>
            <a:off x="4408177" y="2338824"/>
            <a:ext cx="1081205" cy="591063"/>
          </a:xfrm>
          <a:prstGeom prst="rect">
            <a:avLst/>
          </a:prstGeom>
          <a:noFill/>
          <a:ln>
            <a:noFill/>
          </a:ln>
        </p:spPr>
      </p:pic>
      <p:pic>
        <p:nvPicPr>
          <p:cNvPr id="394" name="Google Shape;394;p30"/>
          <p:cNvPicPr preferRelativeResize="0"/>
          <p:nvPr/>
        </p:nvPicPr>
        <p:blipFill>
          <a:blip r:embed="rId5">
            <a:alphaModFix/>
          </a:blip>
          <a:stretch>
            <a:fillRect/>
          </a:stretch>
        </p:blipFill>
        <p:spPr>
          <a:xfrm>
            <a:off x="8270692" y="2360233"/>
            <a:ext cx="1074328" cy="535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31"/>
          <p:cNvSpPr txBox="1">
            <a:spLocks noGrp="1"/>
          </p:cNvSpPr>
          <p:nvPr>
            <p:ph type="title"/>
          </p:nvPr>
        </p:nvSpPr>
        <p:spPr>
          <a:xfrm>
            <a:off x="0" y="0"/>
            <a:ext cx="12192000" cy="637800"/>
          </a:xfrm>
          <a:prstGeom prst="rect">
            <a:avLst/>
          </a:prstGeom>
          <a:solidFill>
            <a:srgbClr val="1F419A"/>
          </a:solidFill>
        </p:spPr>
        <p:txBody>
          <a:bodyPr spcFirstLastPara="1" wrap="square" lIns="180000" tIns="72000" rIns="0" bIns="0" anchor="t" anchorCtr="0">
            <a:noAutofit/>
          </a:bodyPr>
          <a:lstStyle/>
          <a:p>
            <a:pPr marL="0" lvl="0" indent="0" algn="l" rtl="0">
              <a:spcBef>
                <a:spcPts val="0"/>
              </a:spcBef>
              <a:spcAft>
                <a:spcPts val="0"/>
              </a:spcAft>
              <a:buNone/>
            </a:pPr>
            <a:r>
              <a:rPr lang="en-GB"/>
              <a:t>European Union - Strategy</a:t>
            </a:r>
            <a:endParaRPr/>
          </a:p>
        </p:txBody>
      </p:sp>
      <p:grpSp>
        <p:nvGrpSpPr>
          <p:cNvPr id="401" name="Google Shape;401;p31"/>
          <p:cNvGrpSpPr/>
          <p:nvPr/>
        </p:nvGrpSpPr>
        <p:grpSpPr>
          <a:xfrm>
            <a:off x="162300" y="3296750"/>
            <a:ext cx="11867400" cy="3170100"/>
            <a:chOff x="162300" y="3296750"/>
            <a:chExt cx="11867400" cy="3170100"/>
          </a:xfrm>
        </p:grpSpPr>
        <p:sp>
          <p:nvSpPr>
            <p:cNvPr id="402" name="Google Shape;402;p31"/>
            <p:cNvSpPr/>
            <p:nvPr/>
          </p:nvSpPr>
          <p:spPr>
            <a:xfrm>
              <a:off x="162300" y="3296750"/>
              <a:ext cx="11867400" cy="3170100"/>
            </a:xfrm>
            <a:prstGeom prst="roundRect">
              <a:avLst>
                <a:gd name="adj" fmla="val 9950"/>
              </a:avLst>
            </a:prstGeom>
            <a:solidFill>
              <a:srgbClr val="CFE2F3"/>
            </a:solidFill>
            <a:ln w="9525" cap="flat" cmpd="sng">
              <a:solidFill>
                <a:srgbClr val="1F419A"/>
              </a:solidFill>
              <a:prstDash val="solid"/>
              <a:round/>
              <a:headEnd type="none" w="sm" len="sm"/>
              <a:tailEnd type="none" w="sm" len="sm"/>
            </a:ln>
          </p:spPr>
          <p:txBody>
            <a:bodyPr spcFirstLastPara="1" wrap="square" lIns="0" tIns="126000" rIns="0" bIns="0" anchor="t" anchorCtr="0">
              <a:noAutofit/>
            </a:bodyPr>
            <a:lstStyle/>
            <a:p>
              <a:pPr marL="0" marR="1695450" lvl="0" indent="0" algn="ctr" rtl="0">
                <a:lnSpc>
                  <a:spcPct val="80000"/>
                </a:lnSpc>
                <a:spcBef>
                  <a:spcPts val="0"/>
                </a:spcBef>
                <a:spcAft>
                  <a:spcPts val="0"/>
                </a:spcAft>
                <a:buNone/>
              </a:pPr>
              <a:r>
                <a:rPr lang="en-GB" sz="2600" b="1">
                  <a:latin typeface="Trebuchet MS"/>
                  <a:ea typeface="Trebuchet MS"/>
                  <a:cs typeface="Trebuchet MS"/>
                  <a:sym typeface="Trebuchet MS"/>
                </a:rPr>
                <a:t>Common European Data Spaces</a:t>
              </a:r>
              <a:endParaRPr sz="2600" b="1">
                <a:latin typeface="Trebuchet MS"/>
                <a:ea typeface="Trebuchet MS"/>
                <a:cs typeface="Trebuchet MS"/>
                <a:sym typeface="Trebuchet MS"/>
              </a:endParaRPr>
            </a:p>
            <a:p>
              <a:pPr marL="0" marR="1695450" lvl="0" indent="0" algn="ctr" rtl="0">
                <a:lnSpc>
                  <a:spcPct val="80000"/>
                </a:lnSpc>
                <a:spcBef>
                  <a:spcPts val="0"/>
                </a:spcBef>
                <a:spcAft>
                  <a:spcPts val="0"/>
                </a:spcAft>
                <a:buNone/>
              </a:pPr>
              <a:r>
                <a:rPr lang="en-GB" sz="1700">
                  <a:latin typeface="Trebuchet MS"/>
                  <a:ea typeface="Trebuchet MS"/>
                  <a:cs typeface="Trebuchet MS"/>
                  <a:sym typeface="Trebuchet MS"/>
                </a:rPr>
                <a:t>Directorate-General for Communications Networks, Content and Technology (CNECT)</a:t>
              </a:r>
              <a:endParaRPr sz="1700">
                <a:latin typeface="Trebuchet MS"/>
                <a:ea typeface="Trebuchet MS"/>
                <a:cs typeface="Trebuchet MS"/>
                <a:sym typeface="Trebuchet MS"/>
              </a:endParaRPr>
            </a:p>
            <a:p>
              <a:pPr marL="0" marR="1387574"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ctr" rtl="0">
                <a:spcBef>
                  <a:spcPts val="0"/>
                </a:spcBef>
                <a:spcAft>
                  <a:spcPts val="0"/>
                </a:spcAft>
                <a:buNone/>
              </a:pPr>
              <a:endParaRPr sz="1800">
                <a:latin typeface="Trebuchet MS"/>
                <a:ea typeface="Trebuchet MS"/>
                <a:cs typeface="Trebuchet MS"/>
                <a:sym typeface="Trebuchet MS"/>
              </a:endParaRPr>
            </a:p>
            <a:p>
              <a:pPr marL="0" lvl="0" indent="0" algn="l" rtl="0">
                <a:spcBef>
                  <a:spcPts val="0"/>
                </a:spcBef>
                <a:spcAft>
                  <a:spcPts val="0"/>
                </a:spcAft>
                <a:buNone/>
              </a:pPr>
              <a:endParaRPr sz="1700">
                <a:latin typeface="Trebuchet MS"/>
                <a:ea typeface="Trebuchet MS"/>
                <a:cs typeface="Trebuchet MS"/>
                <a:sym typeface="Trebuchet MS"/>
              </a:endParaRPr>
            </a:p>
          </p:txBody>
        </p:sp>
        <p:pic>
          <p:nvPicPr>
            <p:cNvPr id="403" name="Google Shape;403;p31"/>
            <p:cNvPicPr preferRelativeResize="0"/>
            <p:nvPr/>
          </p:nvPicPr>
          <p:blipFill>
            <a:blip r:embed="rId3">
              <a:alphaModFix/>
            </a:blip>
            <a:stretch>
              <a:fillRect/>
            </a:stretch>
          </p:blipFill>
          <p:spPr>
            <a:xfrm>
              <a:off x="9728274" y="3377437"/>
              <a:ext cx="1245726" cy="678925"/>
            </a:xfrm>
            <a:prstGeom prst="rect">
              <a:avLst/>
            </a:prstGeom>
            <a:noFill/>
            <a:ln>
              <a:noFill/>
            </a:ln>
          </p:spPr>
        </p:pic>
      </p:grpSp>
      <p:grpSp>
        <p:nvGrpSpPr>
          <p:cNvPr id="404" name="Google Shape;404;p31"/>
          <p:cNvGrpSpPr/>
          <p:nvPr/>
        </p:nvGrpSpPr>
        <p:grpSpPr>
          <a:xfrm>
            <a:off x="619275" y="5323025"/>
            <a:ext cx="10364400" cy="983700"/>
            <a:chOff x="619275" y="5323025"/>
            <a:chExt cx="10364400" cy="983700"/>
          </a:xfrm>
        </p:grpSpPr>
        <p:sp>
          <p:nvSpPr>
            <p:cNvPr id="405" name="Google Shape;405;p31"/>
            <p:cNvSpPr/>
            <p:nvPr/>
          </p:nvSpPr>
          <p:spPr>
            <a:xfrm>
              <a:off x="619275" y="5323025"/>
              <a:ext cx="10364400" cy="983700"/>
            </a:xfrm>
            <a:prstGeom prst="roundRect">
              <a:avLst>
                <a:gd name="adj" fmla="val 16667"/>
              </a:avLst>
            </a:prstGeom>
            <a:solidFill>
              <a:schemeClr val="lt1"/>
            </a:solidFill>
            <a:ln w="9525" cap="flat" cmpd="sng">
              <a:solidFill>
                <a:srgbClr val="3D85C6"/>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91425" tIns="91425" rIns="91425" bIns="91425" anchor="ctr" anchorCtr="0">
              <a:noAutofit/>
            </a:bodyPr>
            <a:lstStyle/>
            <a:p>
              <a:pPr marL="0" marR="3771900" lvl="0" indent="0" algn="ctr" rtl="0">
                <a:spcBef>
                  <a:spcPts val="0"/>
                </a:spcBef>
                <a:spcAft>
                  <a:spcPts val="0"/>
                </a:spcAft>
                <a:buNone/>
              </a:pPr>
              <a:r>
                <a:rPr lang="en-GB" sz="2600" b="1">
                  <a:solidFill>
                    <a:srgbClr val="1A53A1"/>
                  </a:solidFill>
                  <a:latin typeface="Trebuchet MS"/>
                  <a:ea typeface="Trebuchet MS"/>
                  <a:cs typeface="Trebuchet MS"/>
                  <a:sym typeface="Trebuchet MS"/>
                </a:rPr>
                <a:t>European Open Science Cloud (EOSC)</a:t>
              </a:r>
              <a:endParaRPr sz="2600" b="1">
                <a:solidFill>
                  <a:srgbClr val="1A53A1"/>
                </a:solidFill>
                <a:latin typeface="Trebuchet MS"/>
                <a:ea typeface="Trebuchet MS"/>
                <a:cs typeface="Trebuchet MS"/>
                <a:sym typeface="Trebuchet MS"/>
              </a:endParaRPr>
            </a:p>
            <a:p>
              <a:pPr marL="0" marR="3771900" lvl="0" indent="0" algn="ctr" rtl="0">
                <a:spcBef>
                  <a:spcPts val="0"/>
                </a:spcBef>
                <a:spcAft>
                  <a:spcPts val="0"/>
                </a:spcAft>
                <a:buNone/>
              </a:pPr>
              <a:r>
                <a:rPr lang="en-GB" sz="1700">
                  <a:solidFill>
                    <a:srgbClr val="1A53A1"/>
                  </a:solidFill>
                  <a:latin typeface="Trebuchet MS"/>
                  <a:ea typeface="Trebuchet MS"/>
                  <a:cs typeface="Trebuchet MS"/>
                  <a:sym typeface="Trebuchet MS"/>
                </a:rPr>
                <a:t>Directorate-General for Research and Innovation (RTD)</a:t>
              </a:r>
              <a:endParaRPr sz="1700">
                <a:solidFill>
                  <a:srgbClr val="1A53A1"/>
                </a:solidFill>
                <a:latin typeface="Trebuchet MS"/>
                <a:ea typeface="Trebuchet MS"/>
                <a:cs typeface="Trebuchet MS"/>
                <a:sym typeface="Trebuchet MS"/>
              </a:endParaRPr>
            </a:p>
          </p:txBody>
        </p:sp>
        <p:sp>
          <p:nvSpPr>
            <p:cNvPr id="406" name="Google Shape;406;p31"/>
            <p:cNvSpPr/>
            <p:nvPr/>
          </p:nvSpPr>
          <p:spPr>
            <a:xfrm>
              <a:off x="7122475" y="5454895"/>
              <a:ext cx="3631800" cy="720300"/>
            </a:xfrm>
            <a:prstGeom prst="roundRect">
              <a:avLst>
                <a:gd name="adj" fmla="val 16667"/>
              </a:avLst>
            </a:prstGeom>
            <a:solidFill>
              <a:schemeClr val="lt1"/>
            </a:solidFill>
            <a:ln w="9525" cap="flat" cmpd="sng">
              <a:solidFill>
                <a:srgbClr val="3D85C6"/>
              </a:solidFill>
              <a:prstDash val="solid"/>
              <a:round/>
              <a:headEnd type="none" w="sm" len="sm"/>
              <a:tailEnd type="none" w="sm" len="sm"/>
            </a:ln>
            <a:effectLst>
              <a:outerShdw blurRad="114300" dist="38100" dir="2700000" algn="bl" rotWithShape="0">
                <a:srgbClr val="000000">
                  <a:alpha val="70000"/>
                </a:srgbClr>
              </a:outerShdw>
            </a:effectLst>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GB" sz="2200" b="1">
                  <a:solidFill>
                    <a:srgbClr val="1A53A1"/>
                  </a:solidFill>
                  <a:latin typeface="Trebuchet MS"/>
                  <a:ea typeface="Trebuchet MS"/>
                  <a:cs typeface="Trebuchet MS"/>
                  <a:sym typeface="Trebuchet MS"/>
                </a:rPr>
                <a:t>EOSC EU Node</a:t>
              </a:r>
              <a:endParaRPr sz="2200" b="1">
                <a:solidFill>
                  <a:srgbClr val="1A53A1"/>
                </a:solidFill>
                <a:latin typeface="Trebuchet MS"/>
                <a:ea typeface="Trebuchet MS"/>
                <a:cs typeface="Trebuchet MS"/>
                <a:sym typeface="Trebuchet MS"/>
              </a:endParaRPr>
            </a:p>
            <a:p>
              <a:pPr marL="0" lvl="0" indent="0" algn="ctr" rtl="0">
                <a:lnSpc>
                  <a:spcPct val="80000"/>
                </a:lnSpc>
                <a:spcBef>
                  <a:spcPts val="0"/>
                </a:spcBef>
                <a:spcAft>
                  <a:spcPts val="0"/>
                </a:spcAft>
                <a:buNone/>
              </a:pPr>
              <a:r>
                <a:rPr lang="en-GB" sz="1300">
                  <a:solidFill>
                    <a:srgbClr val="1A53A1"/>
                  </a:solidFill>
                  <a:latin typeface="Trebuchet MS"/>
                  <a:ea typeface="Trebuchet MS"/>
                  <a:cs typeface="Trebuchet MS"/>
                  <a:sym typeface="Trebuchet MS"/>
                </a:rPr>
                <a:t>Directorate-General for Communications Networks, Content and Technology (CNECT)</a:t>
              </a:r>
              <a:endParaRPr sz="1300">
                <a:solidFill>
                  <a:srgbClr val="1A53A1"/>
                </a:solidFill>
                <a:latin typeface="Trebuchet MS"/>
                <a:ea typeface="Trebuchet MS"/>
                <a:cs typeface="Trebuchet MS"/>
                <a:sym typeface="Trebuchet MS"/>
              </a:endParaRPr>
            </a:p>
          </p:txBody>
        </p:sp>
      </p:grpSp>
      <p:grpSp>
        <p:nvGrpSpPr>
          <p:cNvPr id="407" name="Google Shape;407;p31"/>
          <p:cNvGrpSpPr/>
          <p:nvPr/>
        </p:nvGrpSpPr>
        <p:grpSpPr>
          <a:xfrm>
            <a:off x="330150" y="4203350"/>
            <a:ext cx="11541642" cy="983700"/>
            <a:chOff x="330150" y="4127150"/>
            <a:chExt cx="11541642" cy="983700"/>
          </a:xfrm>
        </p:grpSpPr>
        <p:grpSp>
          <p:nvGrpSpPr>
            <p:cNvPr id="408" name="Google Shape;408;p31"/>
            <p:cNvGrpSpPr/>
            <p:nvPr/>
          </p:nvGrpSpPr>
          <p:grpSpPr>
            <a:xfrm>
              <a:off x="8078253" y="4127150"/>
              <a:ext cx="888000" cy="983700"/>
              <a:chOff x="8078253" y="2450750"/>
              <a:chExt cx="888000" cy="983700"/>
            </a:xfrm>
          </p:grpSpPr>
          <p:sp>
            <p:nvSpPr>
              <p:cNvPr id="409" name="Google Shape;409;p31"/>
              <p:cNvSpPr/>
              <p:nvPr/>
            </p:nvSpPr>
            <p:spPr>
              <a:xfrm>
                <a:off x="8078253"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Finance</a:t>
                </a:r>
                <a:endParaRPr sz="1000">
                  <a:latin typeface="Trebuchet MS"/>
                  <a:ea typeface="Trebuchet MS"/>
                  <a:cs typeface="Trebuchet MS"/>
                  <a:sym typeface="Trebuchet MS"/>
                </a:endParaRPr>
              </a:p>
            </p:txBody>
          </p:sp>
          <p:pic>
            <p:nvPicPr>
              <p:cNvPr id="410" name="Google Shape;410;p31"/>
              <p:cNvPicPr preferRelativeResize="0"/>
              <p:nvPr/>
            </p:nvPicPr>
            <p:blipFill>
              <a:blip r:embed="rId4">
                <a:alphaModFix/>
              </a:blip>
              <a:stretch>
                <a:fillRect/>
              </a:stretch>
            </p:blipFill>
            <p:spPr>
              <a:xfrm>
                <a:off x="8255553" y="2531475"/>
                <a:ext cx="533400" cy="609600"/>
              </a:xfrm>
              <a:prstGeom prst="rect">
                <a:avLst/>
              </a:prstGeom>
              <a:noFill/>
              <a:ln>
                <a:noFill/>
              </a:ln>
            </p:spPr>
          </p:pic>
        </p:grpSp>
        <p:grpSp>
          <p:nvGrpSpPr>
            <p:cNvPr id="411" name="Google Shape;411;p31"/>
            <p:cNvGrpSpPr/>
            <p:nvPr/>
          </p:nvGrpSpPr>
          <p:grpSpPr>
            <a:xfrm>
              <a:off x="10015279" y="4127150"/>
              <a:ext cx="888000" cy="983700"/>
              <a:chOff x="10015279" y="2450750"/>
              <a:chExt cx="888000" cy="983700"/>
            </a:xfrm>
          </p:grpSpPr>
          <p:sp>
            <p:nvSpPr>
              <p:cNvPr id="412" name="Google Shape;412;p31"/>
              <p:cNvSpPr/>
              <p:nvPr/>
            </p:nvSpPr>
            <p:spPr>
              <a:xfrm>
                <a:off x="10015279"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Energy</a:t>
                </a:r>
                <a:endParaRPr sz="1000">
                  <a:latin typeface="Trebuchet MS"/>
                  <a:ea typeface="Trebuchet MS"/>
                  <a:cs typeface="Trebuchet MS"/>
                  <a:sym typeface="Trebuchet MS"/>
                </a:endParaRPr>
              </a:p>
            </p:txBody>
          </p:sp>
          <p:pic>
            <p:nvPicPr>
              <p:cNvPr id="413" name="Google Shape;413;p31"/>
              <p:cNvPicPr preferRelativeResize="0"/>
              <p:nvPr/>
            </p:nvPicPr>
            <p:blipFill>
              <a:blip r:embed="rId5">
                <a:alphaModFix/>
              </a:blip>
              <a:stretch>
                <a:fillRect/>
              </a:stretch>
            </p:blipFill>
            <p:spPr>
              <a:xfrm>
                <a:off x="10202104" y="2507663"/>
                <a:ext cx="514350" cy="657225"/>
              </a:xfrm>
              <a:prstGeom prst="rect">
                <a:avLst/>
              </a:prstGeom>
              <a:noFill/>
              <a:ln>
                <a:noFill/>
              </a:ln>
            </p:spPr>
          </p:pic>
        </p:grpSp>
        <p:grpSp>
          <p:nvGrpSpPr>
            <p:cNvPr id="414" name="Google Shape;414;p31"/>
            <p:cNvGrpSpPr/>
            <p:nvPr/>
          </p:nvGrpSpPr>
          <p:grpSpPr>
            <a:xfrm>
              <a:off x="9046766" y="4127150"/>
              <a:ext cx="888000" cy="983700"/>
              <a:chOff x="9046766" y="2450750"/>
              <a:chExt cx="888000" cy="983700"/>
            </a:xfrm>
          </p:grpSpPr>
          <p:sp>
            <p:nvSpPr>
              <p:cNvPr id="415" name="Google Shape;415;p31"/>
              <p:cNvSpPr/>
              <p:nvPr/>
            </p:nvSpPr>
            <p:spPr>
              <a:xfrm>
                <a:off x="9046766"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Skills</a:t>
                </a:r>
                <a:endParaRPr sz="1000">
                  <a:latin typeface="Trebuchet MS"/>
                  <a:ea typeface="Trebuchet MS"/>
                  <a:cs typeface="Trebuchet MS"/>
                  <a:sym typeface="Trebuchet MS"/>
                </a:endParaRPr>
              </a:p>
            </p:txBody>
          </p:sp>
          <p:pic>
            <p:nvPicPr>
              <p:cNvPr id="416" name="Google Shape;416;p31"/>
              <p:cNvPicPr preferRelativeResize="0"/>
              <p:nvPr/>
            </p:nvPicPr>
            <p:blipFill>
              <a:blip r:embed="rId6">
                <a:alphaModFix/>
              </a:blip>
              <a:stretch>
                <a:fillRect/>
              </a:stretch>
            </p:blipFill>
            <p:spPr>
              <a:xfrm>
                <a:off x="9162153" y="2610230"/>
                <a:ext cx="657225" cy="542925"/>
              </a:xfrm>
              <a:prstGeom prst="rect">
                <a:avLst/>
              </a:prstGeom>
              <a:noFill/>
              <a:ln>
                <a:noFill/>
              </a:ln>
            </p:spPr>
          </p:pic>
        </p:grpSp>
        <p:grpSp>
          <p:nvGrpSpPr>
            <p:cNvPr id="417" name="Google Shape;417;p31"/>
            <p:cNvGrpSpPr/>
            <p:nvPr/>
          </p:nvGrpSpPr>
          <p:grpSpPr>
            <a:xfrm>
              <a:off x="10983792" y="4127150"/>
              <a:ext cx="888000" cy="983700"/>
              <a:chOff x="10983792" y="2450750"/>
              <a:chExt cx="888000" cy="983700"/>
            </a:xfrm>
          </p:grpSpPr>
          <p:sp>
            <p:nvSpPr>
              <p:cNvPr id="418" name="Google Shape;418;p31"/>
              <p:cNvSpPr/>
              <p:nvPr/>
            </p:nvSpPr>
            <p:spPr>
              <a:xfrm>
                <a:off x="10983792"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Media</a:t>
                </a:r>
                <a:endParaRPr sz="1000">
                  <a:latin typeface="Trebuchet MS"/>
                  <a:ea typeface="Trebuchet MS"/>
                  <a:cs typeface="Trebuchet MS"/>
                  <a:sym typeface="Trebuchet MS"/>
                </a:endParaRPr>
              </a:p>
            </p:txBody>
          </p:sp>
          <p:pic>
            <p:nvPicPr>
              <p:cNvPr id="419" name="Google Shape;419;p31"/>
              <p:cNvPicPr preferRelativeResize="0"/>
              <p:nvPr/>
            </p:nvPicPr>
            <p:blipFill>
              <a:blip r:embed="rId7">
                <a:alphaModFix/>
              </a:blip>
              <a:stretch>
                <a:fillRect/>
              </a:stretch>
            </p:blipFill>
            <p:spPr>
              <a:xfrm>
                <a:off x="11184904" y="2564813"/>
                <a:ext cx="485775" cy="542925"/>
              </a:xfrm>
              <a:prstGeom prst="rect">
                <a:avLst/>
              </a:prstGeom>
              <a:noFill/>
              <a:ln>
                <a:noFill/>
              </a:ln>
            </p:spPr>
          </p:pic>
        </p:grpSp>
        <p:grpSp>
          <p:nvGrpSpPr>
            <p:cNvPr id="420" name="Google Shape;420;p31"/>
            <p:cNvGrpSpPr/>
            <p:nvPr/>
          </p:nvGrpSpPr>
          <p:grpSpPr>
            <a:xfrm>
              <a:off x="7109740" y="4127150"/>
              <a:ext cx="888000" cy="983700"/>
              <a:chOff x="7109740" y="2450750"/>
              <a:chExt cx="888000" cy="983700"/>
            </a:xfrm>
          </p:grpSpPr>
          <p:sp>
            <p:nvSpPr>
              <p:cNvPr id="421" name="Google Shape;421;p31"/>
              <p:cNvSpPr/>
              <p:nvPr/>
            </p:nvSpPr>
            <p:spPr>
              <a:xfrm>
                <a:off x="7109740"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Public</a:t>
                </a:r>
                <a:br>
                  <a:rPr lang="en-GB" sz="1000">
                    <a:latin typeface="Trebuchet MS"/>
                    <a:ea typeface="Trebuchet MS"/>
                    <a:cs typeface="Trebuchet MS"/>
                    <a:sym typeface="Trebuchet MS"/>
                  </a:rPr>
                </a:br>
                <a:r>
                  <a:rPr lang="en-GB" sz="900">
                    <a:latin typeface="Trebuchet MS"/>
                    <a:ea typeface="Trebuchet MS"/>
                    <a:cs typeface="Trebuchet MS"/>
                    <a:sym typeface="Trebuchet MS"/>
                  </a:rPr>
                  <a:t>Administration</a:t>
                </a:r>
                <a:endParaRPr sz="900">
                  <a:latin typeface="Trebuchet MS"/>
                  <a:ea typeface="Trebuchet MS"/>
                  <a:cs typeface="Trebuchet MS"/>
                  <a:sym typeface="Trebuchet MS"/>
                </a:endParaRPr>
              </a:p>
            </p:txBody>
          </p:sp>
          <p:pic>
            <p:nvPicPr>
              <p:cNvPr id="422" name="Google Shape;422;p31"/>
              <p:cNvPicPr preferRelativeResize="0"/>
              <p:nvPr/>
            </p:nvPicPr>
            <p:blipFill>
              <a:blip r:embed="rId8">
                <a:alphaModFix/>
              </a:blip>
              <a:stretch>
                <a:fillRect/>
              </a:stretch>
            </p:blipFill>
            <p:spPr>
              <a:xfrm>
                <a:off x="7267990" y="2545348"/>
                <a:ext cx="571500" cy="542925"/>
              </a:xfrm>
              <a:prstGeom prst="rect">
                <a:avLst/>
              </a:prstGeom>
              <a:noFill/>
              <a:ln>
                <a:noFill/>
              </a:ln>
            </p:spPr>
          </p:pic>
        </p:grpSp>
        <p:grpSp>
          <p:nvGrpSpPr>
            <p:cNvPr id="423" name="Google Shape;423;p31"/>
            <p:cNvGrpSpPr/>
            <p:nvPr/>
          </p:nvGrpSpPr>
          <p:grpSpPr>
            <a:xfrm>
              <a:off x="6141227" y="4127150"/>
              <a:ext cx="888000" cy="983700"/>
              <a:chOff x="6141227" y="2450750"/>
              <a:chExt cx="888000" cy="983700"/>
            </a:xfrm>
          </p:grpSpPr>
          <p:sp>
            <p:nvSpPr>
              <p:cNvPr id="424" name="Google Shape;424;p31"/>
              <p:cNvSpPr/>
              <p:nvPr/>
            </p:nvSpPr>
            <p:spPr>
              <a:xfrm>
                <a:off x="6141227"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Security</a:t>
                </a:r>
                <a:endParaRPr sz="1000">
                  <a:latin typeface="Trebuchet MS"/>
                  <a:ea typeface="Trebuchet MS"/>
                  <a:cs typeface="Trebuchet MS"/>
                  <a:sym typeface="Trebuchet MS"/>
                </a:endParaRPr>
              </a:p>
            </p:txBody>
          </p:sp>
          <p:pic>
            <p:nvPicPr>
              <p:cNvPr id="425" name="Google Shape;425;p31"/>
              <p:cNvPicPr preferRelativeResize="0"/>
              <p:nvPr/>
            </p:nvPicPr>
            <p:blipFill>
              <a:blip r:embed="rId9">
                <a:alphaModFix/>
              </a:blip>
              <a:stretch>
                <a:fillRect/>
              </a:stretch>
            </p:blipFill>
            <p:spPr>
              <a:xfrm>
                <a:off x="6366152" y="2555288"/>
                <a:ext cx="438150" cy="561975"/>
              </a:xfrm>
              <a:prstGeom prst="rect">
                <a:avLst/>
              </a:prstGeom>
              <a:noFill/>
              <a:ln>
                <a:noFill/>
              </a:ln>
            </p:spPr>
          </p:pic>
        </p:grpSp>
        <p:grpSp>
          <p:nvGrpSpPr>
            <p:cNvPr id="426" name="Google Shape;426;p31"/>
            <p:cNvGrpSpPr/>
            <p:nvPr/>
          </p:nvGrpSpPr>
          <p:grpSpPr>
            <a:xfrm>
              <a:off x="5172714" y="4127150"/>
              <a:ext cx="888000" cy="983700"/>
              <a:chOff x="5172714" y="2450750"/>
              <a:chExt cx="888000" cy="983700"/>
            </a:xfrm>
          </p:grpSpPr>
          <p:sp>
            <p:nvSpPr>
              <p:cNvPr id="427" name="Google Shape;427;p31"/>
              <p:cNvSpPr/>
              <p:nvPr/>
            </p:nvSpPr>
            <p:spPr>
              <a:xfrm>
                <a:off x="5172714"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Green Deal</a:t>
                </a:r>
                <a:endParaRPr sz="1000">
                  <a:latin typeface="Trebuchet MS"/>
                  <a:ea typeface="Trebuchet MS"/>
                  <a:cs typeface="Trebuchet MS"/>
                  <a:sym typeface="Trebuchet MS"/>
                </a:endParaRPr>
              </a:p>
            </p:txBody>
          </p:sp>
          <p:pic>
            <p:nvPicPr>
              <p:cNvPr id="428" name="Google Shape;428;p31"/>
              <p:cNvPicPr preferRelativeResize="0"/>
              <p:nvPr/>
            </p:nvPicPr>
            <p:blipFill>
              <a:blip r:embed="rId10">
                <a:alphaModFix/>
              </a:blip>
              <a:stretch>
                <a:fillRect/>
              </a:stretch>
            </p:blipFill>
            <p:spPr>
              <a:xfrm>
                <a:off x="5340489" y="2560050"/>
                <a:ext cx="552450" cy="552450"/>
              </a:xfrm>
              <a:prstGeom prst="rect">
                <a:avLst/>
              </a:prstGeom>
              <a:noFill/>
              <a:ln>
                <a:noFill/>
              </a:ln>
            </p:spPr>
          </p:pic>
        </p:grpSp>
        <p:grpSp>
          <p:nvGrpSpPr>
            <p:cNvPr id="429" name="Google Shape;429;p31"/>
            <p:cNvGrpSpPr/>
            <p:nvPr/>
          </p:nvGrpSpPr>
          <p:grpSpPr>
            <a:xfrm>
              <a:off x="4204202" y="4127150"/>
              <a:ext cx="888000" cy="983700"/>
              <a:chOff x="4204202" y="2450750"/>
              <a:chExt cx="888000" cy="983700"/>
            </a:xfrm>
          </p:grpSpPr>
          <p:sp>
            <p:nvSpPr>
              <p:cNvPr id="430" name="Google Shape;430;p31"/>
              <p:cNvSpPr/>
              <p:nvPr/>
            </p:nvSpPr>
            <p:spPr>
              <a:xfrm>
                <a:off x="4204202"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Mobility</a:t>
                </a:r>
                <a:endParaRPr sz="1000">
                  <a:latin typeface="Trebuchet MS"/>
                  <a:ea typeface="Trebuchet MS"/>
                  <a:cs typeface="Trebuchet MS"/>
                  <a:sym typeface="Trebuchet MS"/>
                </a:endParaRPr>
              </a:p>
            </p:txBody>
          </p:sp>
          <p:pic>
            <p:nvPicPr>
              <p:cNvPr id="431" name="Google Shape;431;p31"/>
              <p:cNvPicPr preferRelativeResize="0"/>
              <p:nvPr/>
            </p:nvPicPr>
            <p:blipFill>
              <a:blip r:embed="rId11">
                <a:alphaModFix/>
              </a:blip>
              <a:stretch>
                <a:fillRect/>
              </a:stretch>
            </p:blipFill>
            <p:spPr>
              <a:xfrm>
                <a:off x="4433889" y="2531475"/>
                <a:ext cx="428625" cy="609600"/>
              </a:xfrm>
              <a:prstGeom prst="rect">
                <a:avLst/>
              </a:prstGeom>
              <a:noFill/>
              <a:ln>
                <a:noFill/>
              </a:ln>
            </p:spPr>
          </p:pic>
        </p:grpSp>
        <p:grpSp>
          <p:nvGrpSpPr>
            <p:cNvPr id="432" name="Google Shape;432;p31"/>
            <p:cNvGrpSpPr/>
            <p:nvPr/>
          </p:nvGrpSpPr>
          <p:grpSpPr>
            <a:xfrm>
              <a:off x="3235689" y="4127150"/>
              <a:ext cx="888000" cy="983700"/>
              <a:chOff x="3288964" y="2450750"/>
              <a:chExt cx="888000" cy="983700"/>
            </a:xfrm>
          </p:grpSpPr>
          <p:sp>
            <p:nvSpPr>
              <p:cNvPr id="433" name="Google Shape;433;p31"/>
              <p:cNvSpPr/>
              <p:nvPr/>
            </p:nvSpPr>
            <p:spPr>
              <a:xfrm>
                <a:off x="3288964"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Culture</a:t>
                </a:r>
                <a:endParaRPr sz="1000">
                  <a:latin typeface="Trebuchet MS"/>
                  <a:ea typeface="Trebuchet MS"/>
                  <a:cs typeface="Trebuchet MS"/>
                  <a:sym typeface="Trebuchet MS"/>
                </a:endParaRPr>
              </a:p>
            </p:txBody>
          </p:sp>
          <p:pic>
            <p:nvPicPr>
              <p:cNvPr id="434" name="Google Shape;434;p31"/>
              <p:cNvPicPr preferRelativeResize="0"/>
              <p:nvPr/>
            </p:nvPicPr>
            <p:blipFill>
              <a:blip r:embed="rId12">
                <a:alphaModFix/>
              </a:blip>
              <a:stretch>
                <a:fillRect/>
              </a:stretch>
            </p:blipFill>
            <p:spPr>
              <a:xfrm>
                <a:off x="3418639" y="2521950"/>
                <a:ext cx="628650" cy="628650"/>
              </a:xfrm>
              <a:prstGeom prst="rect">
                <a:avLst/>
              </a:prstGeom>
              <a:noFill/>
              <a:ln>
                <a:noFill/>
              </a:ln>
            </p:spPr>
          </p:pic>
        </p:grpSp>
        <p:grpSp>
          <p:nvGrpSpPr>
            <p:cNvPr id="435" name="Google Shape;435;p31"/>
            <p:cNvGrpSpPr/>
            <p:nvPr/>
          </p:nvGrpSpPr>
          <p:grpSpPr>
            <a:xfrm>
              <a:off x="2267176" y="4127150"/>
              <a:ext cx="888000" cy="983700"/>
              <a:chOff x="2286455" y="2450750"/>
              <a:chExt cx="888000" cy="983700"/>
            </a:xfrm>
          </p:grpSpPr>
          <p:sp>
            <p:nvSpPr>
              <p:cNvPr id="436" name="Google Shape;436;p31"/>
              <p:cNvSpPr/>
              <p:nvPr/>
            </p:nvSpPr>
            <p:spPr>
              <a:xfrm>
                <a:off x="2286455"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Agriculture</a:t>
                </a:r>
                <a:endParaRPr sz="1000">
                  <a:latin typeface="Trebuchet MS"/>
                  <a:ea typeface="Trebuchet MS"/>
                  <a:cs typeface="Trebuchet MS"/>
                  <a:sym typeface="Trebuchet MS"/>
                </a:endParaRPr>
              </a:p>
            </p:txBody>
          </p:sp>
          <p:pic>
            <p:nvPicPr>
              <p:cNvPr id="437" name="Google Shape;437;p31"/>
              <p:cNvPicPr preferRelativeResize="0"/>
              <p:nvPr/>
            </p:nvPicPr>
            <p:blipFill>
              <a:blip r:embed="rId13">
                <a:alphaModFix/>
              </a:blip>
              <a:stretch>
                <a:fillRect/>
              </a:stretch>
            </p:blipFill>
            <p:spPr>
              <a:xfrm>
                <a:off x="2411367" y="2521950"/>
                <a:ext cx="638175" cy="628650"/>
              </a:xfrm>
              <a:prstGeom prst="rect">
                <a:avLst/>
              </a:prstGeom>
              <a:noFill/>
              <a:ln>
                <a:noFill/>
              </a:ln>
            </p:spPr>
          </p:pic>
        </p:grpSp>
        <p:grpSp>
          <p:nvGrpSpPr>
            <p:cNvPr id="438" name="Google Shape;438;p31"/>
            <p:cNvGrpSpPr/>
            <p:nvPr/>
          </p:nvGrpSpPr>
          <p:grpSpPr>
            <a:xfrm>
              <a:off x="1298663" y="4127150"/>
              <a:ext cx="888000" cy="983700"/>
              <a:chOff x="1298663" y="2450750"/>
              <a:chExt cx="888000" cy="983700"/>
            </a:xfrm>
          </p:grpSpPr>
          <p:sp>
            <p:nvSpPr>
              <p:cNvPr id="439" name="Google Shape;439;p31"/>
              <p:cNvSpPr/>
              <p:nvPr/>
            </p:nvSpPr>
            <p:spPr>
              <a:xfrm>
                <a:off x="1298663"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900">
                    <a:latin typeface="Trebuchet MS"/>
                    <a:ea typeface="Trebuchet MS"/>
                    <a:cs typeface="Trebuchet MS"/>
                    <a:sym typeface="Trebuchet MS"/>
                  </a:rPr>
                  <a:t>Industrial &amp; Manufacturing</a:t>
                </a:r>
                <a:endParaRPr sz="900">
                  <a:latin typeface="Trebuchet MS"/>
                  <a:ea typeface="Trebuchet MS"/>
                  <a:cs typeface="Trebuchet MS"/>
                  <a:sym typeface="Trebuchet MS"/>
                </a:endParaRPr>
              </a:p>
            </p:txBody>
          </p:sp>
          <p:pic>
            <p:nvPicPr>
              <p:cNvPr id="440" name="Google Shape;440;p31"/>
              <p:cNvPicPr preferRelativeResize="0"/>
              <p:nvPr/>
            </p:nvPicPr>
            <p:blipFill>
              <a:blip r:embed="rId14">
                <a:alphaModFix/>
              </a:blip>
              <a:stretch>
                <a:fillRect/>
              </a:stretch>
            </p:blipFill>
            <p:spPr>
              <a:xfrm>
                <a:off x="1437863" y="2579100"/>
                <a:ext cx="609600" cy="514350"/>
              </a:xfrm>
              <a:prstGeom prst="rect">
                <a:avLst/>
              </a:prstGeom>
              <a:noFill/>
              <a:ln>
                <a:noFill/>
              </a:ln>
            </p:spPr>
          </p:pic>
        </p:grpSp>
        <p:grpSp>
          <p:nvGrpSpPr>
            <p:cNvPr id="441" name="Google Shape;441;p31"/>
            <p:cNvGrpSpPr/>
            <p:nvPr/>
          </p:nvGrpSpPr>
          <p:grpSpPr>
            <a:xfrm>
              <a:off x="330150" y="4127150"/>
              <a:ext cx="888000" cy="983700"/>
              <a:chOff x="330150" y="2450750"/>
              <a:chExt cx="888000" cy="983700"/>
            </a:xfrm>
          </p:grpSpPr>
          <p:sp>
            <p:nvSpPr>
              <p:cNvPr id="442" name="Google Shape;442;p31"/>
              <p:cNvSpPr/>
              <p:nvPr/>
            </p:nvSpPr>
            <p:spPr>
              <a:xfrm>
                <a:off x="330150" y="2450750"/>
                <a:ext cx="888000" cy="983700"/>
              </a:xfrm>
              <a:prstGeom prst="roundRect">
                <a:avLst>
                  <a:gd name="adj" fmla="val 16667"/>
                </a:avLst>
              </a:prstGeom>
              <a:solidFill>
                <a:schemeClr val="lt1"/>
              </a:solidFill>
              <a:ln w="9525" cap="flat" cmpd="sng">
                <a:solidFill>
                  <a:srgbClr val="9FC5E8"/>
                </a:solidFill>
                <a:prstDash val="solid"/>
                <a:round/>
                <a:headEnd type="none" w="sm" len="sm"/>
                <a:tailEnd type="none" w="sm" len="sm"/>
              </a:ln>
              <a:effectLst>
                <a:outerShdw blurRad="114300" dist="38100" dir="2700000" algn="bl" rotWithShape="0">
                  <a:srgbClr val="000000">
                    <a:alpha val="60000"/>
                  </a:srgbClr>
                </a:outerShdw>
              </a:effectLst>
            </p:spPr>
            <p:txBody>
              <a:bodyPr spcFirstLastPara="1" wrap="square" lIns="0" tIns="0" rIns="0" bIns="0" anchor="b" anchorCtr="0">
                <a:noAutofit/>
              </a:bodyPr>
              <a:lstStyle/>
              <a:p>
                <a:pPr marL="0" lvl="0" indent="0" algn="ctr" rtl="0">
                  <a:spcBef>
                    <a:spcPts val="0"/>
                  </a:spcBef>
                  <a:spcAft>
                    <a:spcPts val="0"/>
                  </a:spcAft>
                  <a:buNone/>
                </a:pPr>
                <a:r>
                  <a:rPr lang="en-GB" sz="1000">
                    <a:latin typeface="Trebuchet MS"/>
                    <a:ea typeface="Trebuchet MS"/>
                    <a:cs typeface="Trebuchet MS"/>
                    <a:sym typeface="Trebuchet MS"/>
                  </a:rPr>
                  <a:t>Health</a:t>
                </a:r>
                <a:endParaRPr sz="1000">
                  <a:latin typeface="Trebuchet MS"/>
                  <a:ea typeface="Trebuchet MS"/>
                  <a:cs typeface="Trebuchet MS"/>
                  <a:sym typeface="Trebuchet MS"/>
                </a:endParaRPr>
              </a:p>
            </p:txBody>
          </p:sp>
          <p:pic>
            <p:nvPicPr>
              <p:cNvPr id="443" name="Google Shape;443;p31"/>
              <p:cNvPicPr preferRelativeResize="0"/>
              <p:nvPr/>
            </p:nvPicPr>
            <p:blipFill>
              <a:blip r:embed="rId15">
                <a:alphaModFix/>
              </a:blip>
              <a:stretch>
                <a:fillRect/>
              </a:stretch>
            </p:blipFill>
            <p:spPr>
              <a:xfrm>
                <a:off x="450300" y="2560050"/>
                <a:ext cx="647700" cy="552450"/>
              </a:xfrm>
              <a:prstGeom prst="rect">
                <a:avLst/>
              </a:prstGeom>
              <a:noFill/>
              <a:ln>
                <a:noFill/>
              </a:ln>
            </p:spPr>
          </p:pic>
        </p:grpSp>
      </p:grpSp>
      <p:sp>
        <p:nvSpPr>
          <p:cNvPr id="444" name="Google Shape;444;p31"/>
          <p:cNvSpPr/>
          <p:nvPr/>
        </p:nvSpPr>
        <p:spPr>
          <a:xfrm>
            <a:off x="4538250" y="3051015"/>
            <a:ext cx="3115500" cy="327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700">
                <a:latin typeface="Trebuchet MS"/>
                <a:ea typeface="Trebuchet MS"/>
                <a:cs typeface="Trebuchet MS"/>
                <a:sym typeface="Trebuchet MS"/>
              </a:rPr>
              <a:t>Digital Programme Europe</a:t>
            </a:r>
            <a:endParaRPr sz="1700">
              <a:latin typeface="Trebuchet MS"/>
              <a:ea typeface="Trebuchet MS"/>
              <a:cs typeface="Trebuchet MS"/>
              <a:sym typeface="Trebuchet MS"/>
            </a:endParaRPr>
          </a:p>
        </p:txBody>
      </p:sp>
      <p:sp>
        <p:nvSpPr>
          <p:cNvPr id="445" name="Google Shape;445;p31"/>
          <p:cNvSpPr/>
          <p:nvPr/>
        </p:nvSpPr>
        <p:spPr>
          <a:xfrm>
            <a:off x="4671175" y="2368991"/>
            <a:ext cx="2898900" cy="720300"/>
          </a:xfrm>
          <a:prstGeom prst="downArrow">
            <a:avLst>
              <a:gd name="adj1" fmla="val 50000"/>
              <a:gd name="adj2" fmla="val 50000"/>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6" name="Google Shape;446;p31"/>
          <p:cNvSpPr/>
          <p:nvPr/>
        </p:nvSpPr>
        <p:spPr>
          <a:xfrm>
            <a:off x="1490550" y="767250"/>
            <a:ext cx="9210900" cy="1769700"/>
          </a:xfrm>
          <a:prstGeom prst="roundRect">
            <a:avLst>
              <a:gd name="adj" fmla="val 16667"/>
            </a:avLst>
          </a:prstGeom>
          <a:solidFill>
            <a:srgbClr val="D9D9D9"/>
          </a:solidFill>
          <a:ln w="9525" cap="flat" cmpd="sng">
            <a:solidFill>
              <a:schemeClr val="dk2"/>
            </a:solidFill>
            <a:prstDash val="solid"/>
            <a:round/>
            <a:headEnd type="none" w="sm" len="sm"/>
            <a:tailEnd type="none" w="sm" len="sm"/>
          </a:ln>
        </p:spPr>
        <p:txBody>
          <a:bodyPr spcFirstLastPara="1" wrap="square" lIns="0" tIns="0" rIns="0" bIns="0" anchor="b" anchorCtr="0">
            <a:noAutofit/>
          </a:bodyPr>
          <a:lstStyle/>
          <a:p>
            <a:pPr marL="0" lvl="0" indent="0" algn="l" rtl="0">
              <a:spcBef>
                <a:spcPts val="0"/>
              </a:spcBef>
              <a:spcAft>
                <a:spcPts val="0"/>
              </a:spcAft>
              <a:buNone/>
            </a:pPr>
            <a:endParaRPr sz="2600" b="1">
              <a:latin typeface="Trebuchet MS"/>
              <a:ea typeface="Trebuchet MS"/>
              <a:cs typeface="Trebuchet MS"/>
              <a:sym typeface="Trebuchet MS"/>
            </a:endParaRPr>
          </a:p>
        </p:txBody>
      </p:sp>
      <p:sp>
        <p:nvSpPr>
          <p:cNvPr id="447" name="Google Shape;447;p31"/>
          <p:cNvSpPr/>
          <p:nvPr/>
        </p:nvSpPr>
        <p:spPr>
          <a:xfrm>
            <a:off x="1724250" y="978950"/>
            <a:ext cx="4172100" cy="1307700"/>
          </a:xfrm>
          <a:prstGeom prst="roundRect">
            <a:avLst>
              <a:gd name="adj" fmla="val 16667"/>
            </a:avLst>
          </a:prstGeom>
          <a:solidFill>
            <a:srgbClr val="CFE2F3"/>
          </a:solidFill>
          <a:ln w="9525" cap="flat" cmpd="sng">
            <a:solidFill>
              <a:srgbClr val="1F419A"/>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GB" sz="2500" b="1">
                <a:solidFill>
                  <a:schemeClr val="dk1"/>
                </a:solidFill>
                <a:latin typeface="Trebuchet MS"/>
                <a:ea typeface="Trebuchet MS"/>
                <a:cs typeface="Trebuchet MS"/>
                <a:sym typeface="Trebuchet MS"/>
              </a:rPr>
              <a:t>European Research Area ERA</a:t>
            </a:r>
            <a:endParaRPr sz="2500" b="1">
              <a:solidFill>
                <a:schemeClr val="dk1"/>
              </a:solidFill>
              <a:latin typeface="Trebuchet MS"/>
              <a:ea typeface="Trebuchet MS"/>
              <a:cs typeface="Trebuchet MS"/>
              <a:sym typeface="Trebuchet MS"/>
            </a:endParaRPr>
          </a:p>
          <a:p>
            <a:pPr marL="0" lvl="0" indent="0" algn="ctr" rtl="0">
              <a:lnSpc>
                <a:spcPct val="90000"/>
              </a:lnSpc>
              <a:spcBef>
                <a:spcPts val="0"/>
              </a:spcBef>
              <a:spcAft>
                <a:spcPts val="0"/>
              </a:spcAft>
              <a:buNone/>
            </a:pPr>
            <a:r>
              <a:rPr lang="en-GB" sz="1600">
                <a:solidFill>
                  <a:schemeClr val="dk1"/>
                </a:solidFill>
                <a:latin typeface="Trebuchet MS"/>
                <a:ea typeface="Trebuchet MS"/>
                <a:cs typeface="Trebuchet MS"/>
                <a:sym typeface="Trebuchet MS"/>
              </a:rPr>
              <a:t>Directorate-General for</a:t>
            </a:r>
            <a:br>
              <a:rPr lang="en-GB" sz="1600">
                <a:solidFill>
                  <a:schemeClr val="dk1"/>
                </a:solidFill>
                <a:latin typeface="Trebuchet MS"/>
                <a:ea typeface="Trebuchet MS"/>
                <a:cs typeface="Trebuchet MS"/>
                <a:sym typeface="Trebuchet MS"/>
              </a:rPr>
            </a:br>
            <a:r>
              <a:rPr lang="en-GB" sz="1600">
                <a:solidFill>
                  <a:schemeClr val="dk1"/>
                </a:solidFill>
                <a:latin typeface="Trebuchet MS"/>
                <a:ea typeface="Trebuchet MS"/>
                <a:cs typeface="Trebuchet MS"/>
                <a:sym typeface="Trebuchet MS"/>
              </a:rPr>
              <a:t>Research and Innovation (RTD)</a:t>
            </a:r>
            <a:endParaRPr sz="2400" b="1">
              <a:latin typeface="Trebuchet MS"/>
              <a:ea typeface="Trebuchet MS"/>
              <a:cs typeface="Trebuchet MS"/>
              <a:sym typeface="Trebuchet MS"/>
            </a:endParaRPr>
          </a:p>
        </p:txBody>
      </p:sp>
      <p:sp>
        <p:nvSpPr>
          <p:cNvPr id="448" name="Google Shape;448;p31"/>
          <p:cNvSpPr/>
          <p:nvPr/>
        </p:nvSpPr>
        <p:spPr>
          <a:xfrm>
            <a:off x="6295675" y="978950"/>
            <a:ext cx="4172100" cy="1307700"/>
          </a:xfrm>
          <a:prstGeom prst="roundRect">
            <a:avLst>
              <a:gd name="adj" fmla="val 16667"/>
            </a:avLst>
          </a:prstGeom>
          <a:solidFill>
            <a:srgbClr val="CFE2F3"/>
          </a:solidFill>
          <a:ln w="9525" cap="flat" cmpd="sng">
            <a:solidFill>
              <a:srgbClr val="1F419A"/>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2600" b="1">
                <a:latin typeface="Trebuchet MS"/>
                <a:ea typeface="Trebuchet MS"/>
                <a:cs typeface="Trebuchet MS"/>
                <a:sym typeface="Trebuchet MS"/>
              </a:rPr>
              <a:t>Single Market</a:t>
            </a:r>
            <a:endParaRPr sz="2600" b="1">
              <a:latin typeface="Trebuchet MS"/>
              <a:ea typeface="Trebuchet MS"/>
              <a:cs typeface="Trebuchet MS"/>
              <a:sym typeface="Trebuchet MS"/>
            </a:endParaRPr>
          </a:p>
        </p:txBody>
      </p:sp>
      <p:sp>
        <p:nvSpPr>
          <p:cNvPr id="449" name="Google Shape;449;p31"/>
          <p:cNvSpPr/>
          <p:nvPr/>
        </p:nvSpPr>
        <p:spPr>
          <a:xfrm>
            <a:off x="6600475" y="1590148"/>
            <a:ext cx="3615600" cy="498900"/>
          </a:xfrm>
          <a:prstGeom prst="roundRect">
            <a:avLst>
              <a:gd name="adj" fmla="val 16667"/>
            </a:avLst>
          </a:prstGeom>
          <a:solidFill>
            <a:srgbClr val="9FC5E8"/>
          </a:solidFill>
          <a:ln w="9525" cap="flat" cmpd="sng">
            <a:solidFill>
              <a:srgbClr val="1F419A"/>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GB" sz="2600" b="1">
                <a:latin typeface="Trebuchet MS"/>
                <a:ea typeface="Trebuchet MS"/>
                <a:cs typeface="Trebuchet MS"/>
                <a:sym typeface="Trebuchet MS"/>
              </a:rPr>
              <a:t>Digital Single Market</a:t>
            </a:r>
            <a:endParaRPr sz="2600" b="1">
              <a:latin typeface="Trebuchet MS"/>
              <a:ea typeface="Trebuchet MS"/>
              <a:cs typeface="Trebuchet MS"/>
              <a:sym typeface="Trebuchet MS"/>
            </a:endParaRPr>
          </a:p>
        </p:txBody>
      </p:sp>
      <p:sp>
        <p:nvSpPr>
          <p:cNvPr id="450" name="Google Shape;450;p31"/>
          <p:cNvSpPr/>
          <p:nvPr/>
        </p:nvSpPr>
        <p:spPr>
          <a:xfrm>
            <a:off x="5401772" y="2489991"/>
            <a:ext cx="1438800" cy="696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51" name="Google Shape;451;p31"/>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pSp>
        <p:nvGrpSpPr>
          <p:cNvPr id="457" name="Google Shape;457;p32"/>
          <p:cNvGrpSpPr/>
          <p:nvPr/>
        </p:nvGrpSpPr>
        <p:grpSpPr>
          <a:xfrm>
            <a:off x="583752" y="2800360"/>
            <a:ext cx="9417323" cy="3408201"/>
            <a:chOff x="583752" y="2800360"/>
            <a:chExt cx="9417323" cy="3408201"/>
          </a:xfrm>
        </p:grpSpPr>
        <p:sp>
          <p:nvSpPr>
            <p:cNvPr id="458" name="Google Shape;458;p32"/>
            <p:cNvSpPr/>
            <p:nvPr/>
          </p:nvSpPr>
          <p:spPr>
            <a:xfrm>
              <a:off x="812895" y="4132429"/>
              <a:ext cx="9188180" cy="2076132"/>
            </a:xfrm>
            <a:custGeom>
              <a:avLst/>
              <a:gdLst/>
              <a:ahLst/>
              <a:cxnLst/>
              <a:rect l="l" t="t" r="r" b="b"/>
              <a:pathLst>
                <a:path w="22314" h="5042" extrusionOk="0">
                  <a:moveTo>
                    <a:pt x="0" y="5042"/>
                  </a:moveTo>
                  <a:lnTo>
                    <a:pt x="4865" y="0"/>
                  </a:lnTo>
                  <a:lnTo>
                    <a:pt x="22314" y="0"/>
                  </a:lnTo>
                  <a:lnTo>
                    <a:pt x="17448" y="5042"/>
                  </a:lnTo>
                  <a:lnTo>
                    <a:pt x="0" y="5042"/>
                  </a:lnTo>
                  <a:close/>
                </a:path>
              </a:pathLst>
            </a:custGeom>
            <a:solidFill>
              <a:srgbClr val="ABD3F3">
                <a:alpha val="4275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59" name="Google Shape;459;p32"/>
            <p:cNvSpPr txBox="1"/>
            <p:nvPr/>
          </p:nvSpPr>
          <p:spPr>
            <a:xfrm rot="-2749873">
              <a:off x="429783" y="5423059"/>
              <a:ext cx="1564638" cy="2323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000" u="none" strike="noStrike">
                  <a:solidFill>
                    <a:schemeClr val="dk1"/>
                  </a:solidFill>
                  <a:latin typeface="Trebuchet MS"/>
                  <a:ea typeface="Trebuchet MS"/>
                  <a:cs typeface="Trebuchet MS"/>
                  <a:sym typeface="Trebuchet MS"/>
                </a:rPr>
                <a:t>Institutional</a:t>
              </a:r>
              <a:endParaRPr sz="2000" u="none" strike="noStrike">
                <a:solidFill>
                  <a:schemeClr val="dk1"/>
                </a:solidFill>
                <a:latin typeface="Trebuchet MS"/>
                <a:ea typeface="Trebuchet MS"/>
                <a:cs typeface="Trebuchet MS"/>
                <a:sym typeface="Trebuchet MS"/>
              </a:endParaRPr>
            </a:p>
          </p:txBody>
        </p:sp>
        <p:sp>
          <p:nvSpPr>
            <p:cNvPr id="460" name="Google Shape;460;p32"/>
            <p:cNvSpPr/>
            <p:nvPr/>
          </p:nvSpPr>
          <p:spPr>
            <a:xfrm>
              <a:off x="4521278" y="5210026"/>
              <a:ext cx="1370774" cy="577710"/>
            </a:xfrm>
            <a:custGeom>
              <a:avLst/>
              <a:gdLst/>
              <a:ahLst/>
              <a:cxnLst/>
              <a:rect l="l" t="t" r="r" b="b"/>
              <a:pathLst>
                <a:path w="3329" h="1403" extrusionOk="0">
                  <a:moveTo>
                    <a:pt x="0" y="235"/>
                  </a:moveTo>
                  <a:cubicBezTo>
                    <a:pt x="0" y="105"/>
                    <a:pt x="105" y="0"/>
                    <a:pt x="234" y="0"/>
                  </a:cubicBezTo>
                  <a:lnTo>
                    <a:pt x="3096" y="0"/>
                  </a:lnTo>
                  <a:cubicBezTo>
                    <a:pt x="3225" y="0"/>
                    <a:pt x="3329" y="105"/>
                    <a:pt x="3329" y="235"/>
                  </a:cubicBezTo>
                  <a:lnTo>
                    <a:pt x="3329" y="1169"/>
                  </a:lnTo>
                  <a:cubicBezTo>
                    <a:pt x="3329" y="1299"/>
                    <a:pt x="3225" y="1403"/>
                    <a:pt x="3096" y="1403"/>
                  </a:cubicBezTo>
                  <a:lnTo>
                    <a:pt x="234" y="1403"/>
                  </a:lnTo>
                  <a:cubicBezTo>
                    <a:pt x="105" y="1403"/>
                    <a:pt x="0" y="1299"/>
                    <a:pt x="0" y="1169"/>
                  </a:cubicBezTo>
                  <a:lnTo>
                    <a:pt x="0" y="235"/>
                  </a:lnTo>
                  <a:close/>
                </a:path>
              </a:pathLst>
            </a:custGeom>
            <a:solidFill>
              <a:srgbClr val="808080"/>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61" name="Google Shape;461;p32"/>
            <p:cNvSpPr txBox="1"/>
            <p:nvPr/>
          </p:nvSpPr>
          <p:spPr>
            <a:xfrm>
              <a:off x="4521275" y="5313772"/>
              <a:ext cx="13563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Industry </a:t>
              </a:r>
              <a:endParaRPr sz="1300" u="none" strike="noStrike">
                <a:solidFill>
                  <a:srgbClr val="000000"/>
                </a:solidFill>
                <a:latin typeface="Trebuchet MS"/>
                <a:ea typeface="Trebuchet MS"/>
                <a:cs typeface="Trebuchet MS"/>
                <a:sym typeface="Trebuchet MS"/>
              </a:endParaRPr>
            </a:p>
          </p:txBody>
        </p:sp>
        <p:sp>
          <p:nvSpPr>
            <p:cNvPr id="462" name="Google Shape;462;p32"/>
            <p:cNvSpPr/>
            <p:nvPr/>
          </p:nvSpPr>
          <p:spPr>
            <a:xfrm>
              <a:off x="5348931" y="3985428"/>
              <a:ext cx="606122" cy="1225008"/>
            </a:xfrm>
            <a:custGeom>
              <a:avLst/>
              <a:gdLst/>
              <a:ahLst/>
              <a:cxnLst/>
              <a:rect l="l" t="t" r="r" b="b"/>
              <a:pathLst>
                <a:path w="1472" h="2975" extrusionOk="0">
                  <a:moveTo>
                    <a:pt x="95" y="2825"/>
                  </a:moveTo>
                  <a:lnTo>
                    <a:pt x="157" y="2698"/>
                  </a:lnTo>
                  <a:lnTo>
                    <a:pt x="126" y="2683"/>
                  </a:lnTo>
                  <a:lnTo>
                    <a:pt x="63" y="2809"/>
                  </a:lnTo>
                  <a:lnTo>
                    <a:pt x="95" y="2825"/>
                  </a:lnTo>
                  <a:moveTo>
                    <a:pt x="204" y="2603"/>
                  </a:moveTo>
                  <a:lnTo>
                    <a:pt x="267" y="2477"/>
                  </a:lnTo>
                  <a:lnTo>
                    <a:pt x="235" y="2461"/>
                  </a:lnTo>
                  <a:lnTo>
                    <a:pt x="173" y="2588"/>
                  </a:lnTo>
                  <a:lnTo>
                    <a:pt x="204" y="2603"/>
                  </a:lnTo>
                  <a:moveTo>
                    <a:pt x="314" y="2382"/>
                  </a:moveTo>
                  <a:lnTo>
                    <a:pt x="376" y="2256"/>
                  </a:lnTo>
                  <a:lnTo>
                    <a:pt x="344" y="2240"/>
                  </a:lnTo>
                  <a:lnTo>
                    <a:pt x="282" y="2366"/>
                  </a:lnTo>
                  <a:lnTo>
                    <a:pt x="314" y="2382"/>
                  </a:lnTo>
                  <a:moveTo>
                    <a:pt x="423" y="2161"/>
                  </a:moveTo>
                  <a:lnTo>
                    <a:pt x="485" y="2034"/>
                  </a:lnTo>
                  <a:lnTo>
                    <a:pt x="454" y="2019"/>
                  </a:lnTo>
                  <a:lnTo>
                    <a:pt x="391" y="2145"/>
                  </a:lnTo>
                  <a:lnTo>
                    <a:pt x="423" y="2161"/>
                  </a:lnTo>
                  <a:moveTo>
                    <a:pt x="532" y="1939"/>
                  </a:moveTo>
                  <a:lnTo>
                    <a:pt x="595" y="1813"/>
                  </a:lnTo>
                  <a:lnTo>
                    <a:pt x="563" y="1797"/>
                  </a:lnTo>
                  <a:lnTo>
                    <a:pt x="501" y="1924"/>
                  </a:lnTo>
                  <a:lnTo>
                    <a:pt x="532" y="1939"/>
                  </a:lnTo>
                  <a:moveTo>
                    <a:pt x="642" y="1718"/>
                  </a:moveTo>
                  <a:lnTo>
                    <a:pt x="704" y="1591"/>
                  </a:lnTo>
                  <a:lnTo>
                    <a:pt x="673" y="1576"/>
                  </a:lnTo>
                  <a:lnTo>
                    <a:pt x="610" y="1702"/>
                  </a:lnTo>
                  <a:lnTo>
                    <a:pt x="642" y="1718"/>
                  </a:lnTo>
                  <a:moveTo>
                    <a:pt x="751" y="1497"/>
                  </a:moveTo>
                  <a:lnTo>
                    <a:pt x="814" y="1370"/>
                  </a:lnTo>
                  <a:lnTo>
                    <a:pt x="782" y="1354"/>
                  </a:lnTo>
                  <a:lnTo>
                    <a:pt x="720" y="1481"/>
                  </a:lnTo>
                  <a:lnTo>
                    <a:pt x="751" y="1497"/>
                  </a:lnTo>
                  <a:moveTo>
                    <a:pt x="861" y="1275"/>
                  </a:moveTo>
                  <a:lnTo>
                    <a:pt x="923" y="1149"/>
                  </a:lnTo>
                  <a:lnTo>
                    <a:pt x="891" y="1133"/>
                  </a:lnTo>
                  <a:lnTo>
                    <a:pt x="829" y="1260"/>
                  </a:lnTo>
                  <a:lnTo>
                    <a:pt x="861" y="1275"/>
                  </a:lnTo>
                  <a:moveTo>
                    <a:pt x="970" y="1054"/>
                  </a:moveTo>
                  <a:lnTo>
                    <a:pt x="1032" y="927"/>
                  </a:lnTo>
                  <a:lnTo>
                    <a:pt x="1001" y="912"/>
                  </a:lnTo>
                  <a:lnTo>
                    <a:pt x="938" y="1038"/>
                  </a:lnTo>
                  <a:lnTo>
                    <a:pt x="970" y="1054"/>
                  </a:lnTo>
                  <a:moveTo>
                    <a:pt x="1079" y="832"/>
                  </a:moveTo>
                  <a:lnTo>
                    <a:pt x="1142" y="706"/>
                  </a:lnTo>
                  <a:lnTo>
                    <a:pt x="1110" y="690"/>
                  </a:lnTo>
                  <a:lnTo>
                    <a:pt x="1048" y="817"/>
                  </a:lnTo>
                  <a:lnTo>
                    <a:pt x="1079" y="832"/>
                  </a:lnTo>
                  <a:moveTo>
                    <a:pt x="1189" y="611"/>
                  </a:moveTo>
                  <a:lnTo>
                    <a:pt x="1251" y="485"/>
                  </a:lnTo>
                  <a:lnTo>
                    <a:pt x="1220" y="469"/>
                  </a:lnTo>
                  <a:lnTo>
                    <a:pt x="1157" y="595"/>
                  </a:lnTo>
                  <a:lnTo>
                    <a:pt x="1189" y="611"/>
                  </a:lnTo>
                  <a:moveTo>
                    <a:pt x="1298" y="390"/>
                  </a:moveTo>
                  <a:lnTo>
                    <a:pt x="1361" y="263"/>
                  </a:lnTo>
                  <a:lnTo>
                    <a:pt x="1329" y="247"/>
                  </a:lnTo>
                  <a:lnTo>
                    <a:pt x="1267" y="374"/>
                  </a:lnTo>
                  <a:lnTo>
                    <a:pt x="1298" y="390"/>
                  </a:lnTo>
                  <a:moveTo>
                    <a:pt x="1409" y="167"/>
                  </a:moveTo>
                  <a:lnTo>
                    <a:pt x="1409" y="166"/>
                  </a:lnTo>
                  <a:lnTo>
                    <a:pt x="1377" y="151"/>
                  </a:lnTo>
                  <a:lnTo>
                    <a:pt x="1377" y="152"/>
                  </a:lnTo>
                  <a:lnTo>
                    <a:pt x="1409" y="167"/>
                  </a:lnTo>
                  <a:moveTo>
                    <a:pt x="0" y="2739"/>
                  </a:moveTo>
                  <a:lnTo>
                    <a:pt x="1" y="2975"/>
                  </a:lnTo>
                  <a:lnTo>
                    <a:pt x="189" y="2832"/>
                  </a:lnTo>
                  <a:lnTo>
                    <a:pt x="0" y="2739"/>
                  </a:lnTo>
                  <a:moveTo>
                    <a:pt x="1472" y="238"/>
                  </a:moveTo>
                  <a:lnTo>
                    <a:pt x="1471" y="0"/>
                  </a:lnTo>
                  <a:lnTo>
                    <a:pt x="1282" y="143"/>
                  </a:lnTo>
                  <a:lnTo>
                    <a:pt x="1472" y="238"/>
                  </a:lnTo>
                  <a:close/>
                </a:path>
              </a:pathLst>
            </a:custGeom>
            <a:solidFill>
              <a:srgbClr val="272727"/>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63" name="Google Shape;463;p32"/>
            <p:cNvSpPr txBox="1"/>
            <p:nvPr/>
          </p:nvSpPr>
          <p:spPr>
            <a:xfrm>
              <a:off x="4535748" y="5501947"/>
              <a:ext cx="13563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Resources</a:t>
              </a:r>
              <a:endParaRPr sz="1300" u="none" strike="noStrike">
                <a:solidFill>
                  <a:srgbClr val="000000"/>
                </a:solidFill>
                <a:latin typeface="Trebuchet MS"/>
                <a:ea typeface="Trebuchet MS"/>
                <a:cs typeface="Trebuchet MS"/>
                <a:sym typeface="Trebuchet MS"/>
              </a:endParaRPr>
            </a:p>
          </p:txBody>
        </p:sp>
        <p:sp>
          <p:nvSpPr>
            <p:cNvPr id="464" name="Google Shape;464;p32"/>
            <p:cNvSpPr/>
            <p:nvPr/>
          </p:nvSpPr>
          <p:spPr>
            <a:xfrm>
              <a:off x="2469850" y="5211261"/>
              <a:ext cx="1236950" cy="576475"/>
            </a:xfrm>
            <a:custGeom>
              <a:avLst/>
              <a:gdLst/>
              <a:ahLst/>
              <a:cxnLst/>
              <a:rect l="l" t="t" r="r" b="b"/>
              <a:pathLst>
                <a:path w="3004" h="1400" extrusionOk="0">
                  <a:moveTo>
                    <a:pt x="0" y="234"/>
                  </a:moveTo>
                  <a:cubicBezTo>
                    <a:pt x="0" y="104"/>
                    <a:pt x="104" y="0"/>
                    <a:pt x="233" y="0"/>
                  </a:cubicBezTo>
                  <a:lnTo>
                    <a:pt x="2770" y="0"/>
                  </a:lnTo>
                  <a:cubicBezTo>
                    <a:pt x="2899" y="0"/>
                    <a:pt x="3004" y="104"/>
                    <a:pt x="3004" y="234"/>
                  </a:cubicBezTo>
                  <a:lnTo>
                    <a:pt x="3004" y="1167"/>
                  </a:lnTo>
                  <a:cubicBezTo>
                    <a:pt x="3004" y="1296"/>
                    <a:pt x="2899" y="1400"/>
                    <a:pt x="2770" y="1400"/>
                  </a:cubicBezTo>
                  <a:lnTo>
                    <a:pt x="233" y="1400"/>
                  </a:lnTo>
                  <a:cubicBezTo>
                    <a:pt x="104" y="1400"/>
                    <a:pt x="0" y="1296"/>
                    <a:pt x="0" y="1167"/>
                  </a:cubicBezTo>
                  <a:lnTo>
                    <a:pt x="0" y="234"/>
                  </a:lnTo>
                  <a:close/>
                </a:path>
              </a:pathLst>
            </a:custGeom>
            <a:solidFill>
              <a:srgbClr val="1EC08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65" name="Google Shape;465;p32"/>
            <p:cNvSpPr txBox="1"/>
            <p:nvPr/>
          </p:nvSpPr>
          <p:spPr>
            <a:xfrm>
              <a:off x="2469800" y="5313772"/>
              <a:ext cx="12369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Institutional </a:t>
              </a:r>
              <a:endParaRPr sz="1300" u="none" strike="noStrike">
                <a:solidFill>
                  <a:srgbClr val="000000"/>
                </a:solidFill>
                <a:latin typeface="Trebuchet MS"/>
                <a:ea typeface="Trebuchet MS"/>
                <a:cs typeface="Trebuchet MS"/>
                <a:sym typeface="Trebuchet MS"/>
              </a:endParaRPr>
            </a:p>
          </p:txBody>
        </p:sp>
        <p:sp>
          <p:nvSpPr>
            <p:cNvPr id="466" name="Google Shape;466;p32"/>
            <p:cNvSpPr/>
            <p:nvPr/>
          </p:nvSpPr>
          <p:spPr>
            <a:xfrm>
              <a:off x="3115090" y="3985016"/>
              <a:ext cx="283296" cy="1226655"/>
            </a:xfrm>
            <a:custGeom>
              <a:avLst/>
              <a:gdLst/>
              <a:ahLst/>
              <a:cxnLst/>
              <a:rect l="l" t="t" r="r" b="b"/>
              <a:pathLst>
                <a:path w="688" h="2979" extrusionOk="0">
                  <a:moveTo>
                    <a:pt x="116" y="2809"/>
                  </a:moveTo>
                  <a:lnTo>
                    <a:pt x="608" y="176"/>
                  </a:lnTo>
                  <a:lnTo>
                    <a:pt x="573" y="170"/>
                  </a:lnTo>
                  <a:lnTo>
                    <a:pt x="81" y="2802"/>
                  </a:lnTo>
                  <a:lnTo>
                    <a:pt x="116" y="2809"/>
                  </a:lnTo>
                  <a:moveTo>
                    <a:pt x="0" y="2751"/>
                  </a:moveTo>
                  <a:lnTo>
                    <a:pt x="66" y="2979"/>
                  </a:lnTo>
                  <a:lnTo>
                    <a:pt x="209" y="2790"/>
                  </a:lnTo>
                  <a:lnTo>
                    <a:pt x="0" y="2751"/>
                  </a:lnTo>
                  <a:moveTo>
                    <a:pt x="688" y="227"/>
                  </a:moveTo>
                  <a:lnTo>
                    <a:pt x="623" y="0"/>
                  </a:lnTo>
                  <a:lnTo>
                    <a:pt x="480" y="188"/>
                  </a:lnTo>
                  <a:lnTo>
                    <a:pt x="688" y="227"/>
                  </a:lnTo>
                  <a:close/>
                </a:path>
              </a:pathLst>
            </a:custGeom>
            <a:solidFill>
              <a:srgbClr val="1EC08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67" name="Google Shape;467;p32"/>
            <p:cNvSpPr txBox="1"/>
            <p:nvPr/>
          </p:nvSpPr>
          <p:spPr>
            <a:xfrm>
              <a:off x="2463576" y="5501947"/>
              <a:ext cx="12369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Resources</a:t>
              </a:r>
              <a:endParaRPr sz="1300" u="none" strike="noStrike">
                <a:solidFill>
                  <a:srgbClr val="000000"/>
                </a:solidFill>
                <a:latin typeface="Trebuchet MS"/>
                <a:ea typeface="Trebuchet MS"/>
                <a:cs typeface="Trebuchet MS"/>
                <a:sym typeface="Trebuchet MS"/>
              </a:endParaRPr>
            </a:p>
          </p:txBody>
        </p:sp>
        <p:sp>
          <p:nvSpPr>
            <p:cNvPr id="468" name="Google Shape;468;p32"/>
            <p:cNvSpPr/>
            <p:nvPr/>
          </p:nvSpPr>
          <p:spPr>
            <a:xfrm>
              <a:off x="5199871" y="2800360"/>
              <a:ext cx="304708" cy="2410075"/>
            </a:xfrm>
            <a:custGeom>
              <a:avLst/>
              <a:gdLst/>
              <a:ahLst/>
              <a:cxnLst/>
              <a:rect l="l" t="t" r="r" b="b"/>
              <a:pathLst>
                <a:path w="740" h="5853" extrusionOk="0">
                  <a:moveTo>
                    <a:pt x="119" y="5679"/>
                  </a:moveTo>
                  <a:lnTo>
                    <a:pt x="654" y="177"/>
                  </a:lnTo>
                  <a:lnTo>
                    <a:pt x="619" y="174"/>
                  </a:lnTo>
                  <a:lnTo>
                    <a:pt x="84" y="5676"/>
                  </a:lnTo>
                  <a:lnTo>
                    <a:pt x="119" y="5679"/>
                  </a:lnTo>
                  <a:moveTo>
                    <a:pt x="0" y="5632"/>
                  </a:moveTo>
                  <a:lnTo>
                    <a:pt x="85" y="5853"/>
                  </a:lnTo>
                  <a:lnTo>
                    <a:pt x="210" y="5653"/>
                  </a:lnTo>
                  <a:lnTo>
                    <a:pt x="0" y="5632"/>
                  </a:lnTo>
                  <a:moveTo>
                    <a:pt x="740" y="221"/>
                  </a:moveTo>
                  <a:lnTo>
                    <a:pt x="654" y="0"/>
                  </a:lnTo>
                  <a:lnTo>
                    <a:pt x="528" y="201"/>
                  </a:lnTo>
                  <a:lnTo>
                    <a:pt x="740" y="221"/>
                  </a:lnTo>
                  <a:close/>
                </a:path>
              </a:pathLst>
            </a:custGeom>
            <a:solidFill>
              <a:srgbClr val="4D4D4D"/>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sp>
        <p:nvSpPr>
          <p:cNvPr id="469" name="Google Shape;469;p32"/>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EOSC Federated “System of Systems”</a:t>
            </a:r>
            <a:endParaRPr/>
          </a:p>
        </p:txBody>
      </p:sp>
      <p:sp>
        <p:nvSpPr>
          <p:cNvPr id="470" name="Google Shape;470;p32"/>
          <p:cNvSpPr txBox="1"/>
          <p:nvPr/>
        </p:nvSpPr>
        <p:spPr>
          <a:xfrm>
            <a:off x="8530251" y="4897082"/>
            <a:ext cx="665348" cy="16059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100" b="0" u="none" strike="noStrike">
                <a:solidFill>
                  <a:srgbClr val="FFFFFF"/>
                </a:solidFill>
                <a:latin typeface="Calibri"/>
                <a:ea typeface="Calibri"/>
                <a:cs typeface="Calibri"/>
                <a:sym typeface="Calibri"/>
              </a:rPr>
              <a:t>Resources</a:t>
            </a:r>
            <a:endParaRPr sz="1100" b="0" u="none" strike="noStrike">
              <a:solidFill>
                <a:srgbClr val="000000"/>
              </a:solidFill>
              <a:latin typeface="Arial"/>
              <a:ea typeface="Arial"/>
              <a:cs typeface="Arial"/>
              <a:sym typeface="Arial"/>
            </a:endParaRPr>
          </a:p>
        </p:txBody>
      </p:sp>
      <p:grpSp>
        <p:nvGrpSpPr>
          <p:cNvPr id="471" name="Google Shape;471;p32"/>
          <p:cNvGrpSpPr/>
          <p:nvPr/>
        </p:nvGrpSpPr>
        <p:grpSpPr>
          <a:xfrm>
            <a:off x="659953" y="825487"/>
            <a:ext cx="10509731" cy="2562885"/>
            <a:chOff x="659953" y="825487"/>
            <a:chExt cx="10509731" cy="2562885"/>
          </a:xfrm>
        </p:grpSpPr>
        <p:sp>
          <p:nvSpPr>
            <p:cNvPr id="472" name="Google Shape;472;p32"/>
            <p:cNvSpPr/>
            <p:nvPr/>
          </p:nvSpPr>
          <p:spPr>
            <a:xfrm>
              <a:off x="938073" y="1642880"/>
              <a:ext cx="10231611" cy="1745485"/>
            </a:xfrm>
            <a:custGeom>
              <a:avLst/>
              <a:gdLst/>
              <a:ahLst/>
              <a:cxnLst/>
              <a:rect l="l" t="t" r="r" b="b"/>
              <a:pathLst>
                <a:path w="24848" h="4239" extrusionOk="0">
                  <a:moveTo>
                    <a:pt x="0" y="4239"/>
                  </a:moveTo>
                  <a:lnTo>
                    <a:pt x="4091" y="0"/>
                  </a:lnTo>
                  <a:lnTo>
                    <a:pt x="24848" y="0"/>
                  </a:lnTo>
                  <a:lnTo>
                    <a:pt x="20756" y="4239"/>
                  </a:lnTo>
                  <a:lnTo>
                    <a:pt x="0" y="4239"/>
                  </a:lnTo>
                  <a:close/>
                </a:path>
              </a:pathLst>
            </a:custGeom>
            <a:solidFill>
              <a:srgbClr val="034EA2">
                <a:alpha val="4275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73" name="Google Shape;473;p32"/>
            <p:cNvSpPr/>
            <p:nvPr/>
          </p:nvSpPr>
          <p:spPr>
            <a:xfrm>
              <a:off x="4707397" y="2062060"/>
              <a:ext cx="1597660" cy="719770"/>
            </a:xfrm>
            <a:custGeom>
              <a:avLst/>
              <a:gdLst/>
              <a:ahLst/>
              <a:cxnLst/>
              <a:rect l="l" t="t" r="r" b="b"/>
              <a:pathLst>
                <a:path w="3880" h="1748" extrusionOk="0">
                  <a:moveTo>
                    <a:pt x="0" y="0"/>
                  </a:moveTo>
                  <a:lnTo>
                    <a:pt x="3880" y="0"/>
                  </a:lnTo>
                  <a:lnTo>
                    <a:pt x="3880" y="1748"/>
                  </a:lnTo>
                  <a:lnTo>
                    <a:pt x="0" y="1748"/>
                  </a:lnTo>
                  <a:lnTo>
                    <a:pt x="0" y="0"/>
                  </a:ln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74" name="Google Shape;474;p32"/>
            <p:cNvSpPr/>
            <p:nvPr/>
          </p:nvSpPr>
          <p:spPr>
            <a:xfrm>
              <a:off x="4707397" y="2062060"/>
              <a:ext cx="1597248" cy="719359"/>
            </a:xfrm>
            <a:custGeom>
              <a:avLst/>
              <a:gdLst/>
              <a:ahLst/>
              <a:cxnLst/>
              <a:rect l="l" t="t" r="r" b="b"/>
              <a:pathLst>
                <a:path w="3879" h="1747" extrusionOk="0">
                  <a:moveTo>
                    <a:pt x="0" y="0"/>
                  </a:moveTo>
                  <a:lnTo>
                    <a:pt x="3879" y="0"/>
                  </a:lnTo>
                  <a:lnTo>
                    <a:pt x="3879" y="1747"/>
                  </a:lnTo>
                  <a:lnTo>
                    <a:pt x="0" y="1747"/>
                  </a:lnTo>
                  <a:lnTo>
                    <a:pt x="0" y="0"/>
                  </a:lnTo>
                  <a:close/>
                </a:path>
              </a:pathLst>
            </a:custGeom>
            <a:noFill/>
            <a:ln w="25200" cap="flat" cmpd="sng">
              <a:solidFill>
                <a:srgbClr val="034EA2"/>
              </a:solidFill>
              <a:prstDash val="solid"/>
              <a:miter lim="8000"/>
              <a:headEnd type="none" w="sm" len="sm"/>
              <a:tailEnd type="none" w="sm" len="sm"/>
            </a:ln>
          </p:spPr>
          <p:txBody>
            <a:bodyPr spcFirstLastPara="1" wrap="square" lIns="12600" tIns="12600" rIns="12600" bIns="126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75" name="Google Shape;475;p32"/>
            <p:cNvSpPr/>
            <p:nvPr/>
          </p:nvSpPr>
          <p:spPr>
            <a:xfrm>
              <a:off x="2346319" y="1966941"/>
              <a:ext cx="1426364" cy="905066"/>
            </a:xfrm>
            <a:custGeom>
              <a:avLst/>
              <a:gdLst/>
              <a:ahLst/>
              <a:cxnLst/>
              <a:rect l="l" t="t" r="r" b="b"/>
              <a:pathLst>
                <a:path w="3464" h="2198" extrusionOk="0">
                  <a:moveTo>
                    <a:pt x="0" y="367"/>
                  </a:moveTo>
                  <a:cubicBezTo>
                    <a:pt x="0" y="164"/>
                    <a:pt x="164" y="0"/>
                    <a:pt x="366" y="0"/>
                  </a:cubicBezTo>
                  <a:lnTo>
                    <a:pt x="3097" y="0"/>
                  </a:lnTo>
                  <a:cubicBezTo>
                    <a:pt x="3299" y="0"/>
                    <a:pt x="3464" y="164"/>
                    <a:pt x="3464" y="367"/>
                  </a:cubicBezTo>
                  <a:lnTo>
                    <a:pt x="3464" y="1832"/>
                  </a:lnTo>
                  <a:cubicBezTo>
                    <a:pt x="3464" y="2034"/>
                    <a:pt x="3299" y="2198"/>
                    <a:pt x="3097" y="2198"/>
                  </a:cubicBezTo>
                  <a:lnTo>
                    <a:pt x="366" y="2198"/>
                  </a:lnTo>
                  <a:cubicBezTo>
                    <a:pt x="164" y="2198"/>
                    <a:pt x="0" y="2034"/>
                    <a:pt x="0" y="1832"/>
                  </a:cubicBezTo>
                  <a:lnTo>
                    <a:pt x="0" y="367"/>
                  </a:lnTo>
                  <a:close/>
                </a:path>
              </a:pathLst>
            </a:custGeom>
            <a:solidFill>
              <a:srgbClr val="034EA2"/>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76" name="Google Shape;476;p32"/>
            <p:cNvSpPr/>
            <p:nvPr/>
          </p:nvSpPr>
          <p:spPr>
            <a:xfrm>
              <a:off x="3772272" y="2376651"/>
              <a:ext cx="916184" cy="88118"/>
            </a:xfrm>
            <a:custGeom>
              <a:avLst/>
              <a:gdLst/>
              <a:ahLst/>
              <a:cxnLst/>
              <a:rect l="l" t="t" r="r" b="b"/>
              <a:pathLst>
                <a:path w="2225" h="214" extrusionOk="0">
                  <a:moveTo>
                    <a:pt x="177" y="71"/>
                  </a:moveTo>
                  <a:lnTo>
                    <a:pt x="2049" y="73"/>
                  </a:lnTo>
                  <a:lnTo>
                    <a:pt x="2049" y="143"/>
                  </a:lnTo>
                  <a:lnTo>
                    <a:pt x="177" y="142"/>
                  </a:lnTo>
                  <a:lnTo>
                    <a:pt x="177" y="71"/>
                  </a:lnTo>
                  <a:moveTo>
                    <a:pt x="212" y="212"/>
                  </a:moveTo>
                  <a:lnTo>
                    <a:pt x="0" y="106"/>
                  </a:lnTo>
                  <a:lnTo>
                    <a:pt x="212" y="0"/>
                  </a:lnTo>
                  <a:lnTo>
                    <a:pt x="212" y="212"/>
                  </a:lnTo>
                  <a:moveTo>
                    <a:pt x="2013" y="1"/>
                  </a:moveTo>
                  <a:lnTo>
                    <a:pt x="2225" y="108"/>
                  </a:lnTo>
                  <a:lnTo>
                    <a:pt x="2013" y="214"/>
                  </a:lnTo>
                  <a:lnTo>
                    <a:pt x="2013" y="1"/>
                  </a:lnTo>
                  <a:close/>
                </a:path>
              </a:pathLst>
            </a:custGeom>
            <a:solidFill>
              <a:srgbClr val="034EA2"/>
            </a:solidFill>
            <a:ln>
              <a:noFill/>
            </a:ln>
          </p:spPr>
          <p:txBody>
            <a:bodyPr spcFirstLastPara="1" wrap="square" lIns="90000" tIns="32025" rIns="90000" bIns="32025"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77" name="Google Shape;477;p32"/>
            <p:cNvSpPr/>
            <p:nvPr/>
          </p:nvSpPr>
          <p:spPr>
            <a:xfrm>
              <a:off x="6872885" y="2139060"/>
              <a:ext cx="1190421" cy="577711"/>
            </a:xfrm>
            <a:custGeom>
              <a:avLst/>
              <a:gdLst/>
              <a:ahLst/>
              <a:cxnLst/>
              <a:rect l="l" t="t" r="r" b="b"/>
              <a:pathLst>
                <a:path w="2891" h="1403" extrusionOk="0">
                  <a:moveTo>
                    <a:pt x="0" y="234"/>
                  </a:moveTo>
                  <a:cubicBezTo>
                    <a:pt x="0" y="105"/>
                    <a:pt x="105" y="0"/>
                    <a:pt x="234" y="0"/>
                  </a:cubicBezTo>
                  <a:lnTo>
                    <a:pt x="2658" y="0"/>
                  </a:lnTo>
                  <a:cubicBezTo>
                    <a:pt x="2787" y="0"/>
                    <a:pt x="2891" y="105"/>
                    <a:pt x="2891" y="234"/>
                  </a:cubicBezTo>
                  <a:lnTo>
                    <a:pt x="2891" y="1170"/>
                  </a:lnTo>
                  <a:cubicBezTo>
                    <a:pt x="2891" y="1299"/>
                    <a:pt x="2787" y="1403"/>
                    <a:pt x="2658" y="1403"/>
                  </a:cubicBezTo>
                  <a:lnTo>
                    <a:pt x="234" y="1403"/>
                  </a:lnTo>
                  <a:cubicBezTo>
                    <a:pt x="105" y="1403"/>
                    <a:pt x="0" y="1299"/>
                    <a:pt x="0" y="1170"/>
                  </a:cubicBezTo>
                  <a:lnTo>
                    <a:pt x="0" y="234"/>
                  </a:lnTo>
                  <a:close/>
                </a:path>
              </a:pathLst>
            </a:custGeom>
            <a:solidFill>
              <a:srgbClr val="034EA2"/>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78" name="Google Shape;478;p32"/>
            <p:cNvSpPr/>
            <p:nvPr/>
          </p:nvSpPr>
          <p:spPr>
            <a:xfrm>
              <a:off x="6323998" y="2380768"/>
              <a:ext cx="549299" cy="88942"/>
            </a:xfrm>
            <a:custGeom>
              <a:avLst/>
              <a:gdLst/>
              <a:ahLst/>
              <a:cxnLst/>
              <a:rect l="l" t="t" r="r" b="b"/>
              <a:pathLst>
                <a:path w="1334" h="216" extrusionOk="0">
                  <a:moveTo>
                    <a:pt x="177" y="72"/>
                  </a:moveTo>
                  <a:lnTo>
                    <a:pt x="1158" y="75"/>
                  </a:lnTo>
                  <a:lnTo>
                    <a:pt x="1158" y="146"/>
                  </a:lnTo>
                  <a:lnTo>
                    <a:pt x="176" y="142"/>
                  </a:lnTo>
                  <a:lnTo>
                    <a:pt x="177" y="72"/>
                  </a:lnTo>
                  <a:moveTo>
                    <a:pt x="211" y="213"/>
                  </a:moveTo>
                  <a:lnTo>
                    <a:pt x="0" y="107"/>
                  </a:lnTo>
                  <a:lnTo>
                    <a:pt x="212" y="0"/>
                  </a:lnTo>
                  <a:lnTo>
                    <a:pt x="211" y="213"/>
                  </a:lnTo>
                  <a:moveTo>
                    <a:pt x="1123" y="3"/>
                  </a:moveTo>
                  <a:lnTo>
                    <a:pt x="1334" y="111"/>
                  </a:lnTo>
                  <a:lnTo>
                    <a:pt x="1122" y="216"/>
                  </a:lnTo>
                  <a:lnTo>
                    <a:pt x="1123" y="3"/>
                  </a:lnTo>
                  <a:close/>
                </a:path>
              </a:pathLst>
            </a:custGeom>
            <a:solidFill>
              <a:srgbClr val="034EA2"/>
            </a:solidFill>
            <a:ln>
              <a:noFill/>
            </a:ln>
          </p:spPr>
          <p:txBody>
            <a:bodyPr spcFirstLastPara="1" wrap="square" lIns="90000" tIns="32750" rIns="90000" bIns="3275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nvGrpSpPr>
            <p:cNvPr id="479" name="Google Shape;479;p32"/>
            <p:cNvGrpSpPr/>
            <p:nvPr/>
          </p:nvGrpSpPr>
          <p:grpSpPr>
            <a:xfrm>
              <a:off x="2588443" y="825487"/>
              <a:ext cx="8279409" cy="993484"/>
              <a:chOff x="2588443" y="825487"/>
              <a:chExt cx="8279409" cy="993484"/>
            </a:xfrm>
          </p:grpSpPr>
          <p:sp>
            <p:nvSpPr>
              <p:cNvPr id="480" name="Google Shape;480;p32"/>
              <p:cNvSpPr/>
              <p:nvPr/>
            </p:nvSpPr>
            <p:spPr>
              <a:xfrm>
                <a:off x="2588443" y="825487"/>
                <a:ext cx="8279409" cy="450474"/>
              </a:xfrm>
              <a:custGeom>
                <a:avLst/>
                <a:gdLst/>
                <a:ahLst/>
                <a:cxnLst/>
                <a:rect l="l" t="t" r="r" b="b"/>
                <a:pathLst>
                  <a:path w="20107" h="1094" extrusionOk="0">
                    <a:moveTo>
                      <a:pt x="0" y="0"/>
                    </a:moveTo>
                    <a:lnTo>
                      <a:pt x="20107" y="0"/>
                    </a:lnTo>
                    <a:lnTo>
                      <a:pt x="20107" y="1094"/>
                    </a:lnTo>
                    <a:lnTo>
                      <a:pt x="0" y="1094"/>
                    </a:lnTo>
                    <a:lnTo>
                      <a:pt x="0" y="0"/>
                    </a:lnTo>
                    <a:close/>
                  </a:path>
                </a:pathLst>
              </a:custGeom>
              <a:solidFill>
                <a:srgbClr val="FFB265"/>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81" name="Google Shape;481;p32"/>
              <p:cNvSpPr/>
              <p:nvPr/>
            </p:nvSpPr>
            <p:spPr>
              <a:xfrm>
                <a:off x="8940372" y="1257320"/>
                <a:ext cx="794711" cy="557533"/>
              </a:xfrm>
              <a:custGeom>
                <a:avLst/>
                <a:gdLst/>
                <a:ahLst/>
                <a:cxnLst/>
                <a:rect l="l" t="t" r="r" b="b"/>
                <a:pathLst>
                  <a:path w="1930" h="1354" extrusionOk="0">
                    <a:moveTo>
                      <a:pt x="0" y="677"/>
                    </a:moveTo>
                    <a:lnTo>
                      <a:pt x="482" y="677"/>
                    </a:lnTo>
                    <a:lnTo>
                      <a:pt x="482" y="0"/>
                    </a:lnTo>
                    <a:lnTo>
                      <a:pt x="1448" y="0"/>
                    </a:lnTo>
                    <a:lnTo>
                      <a:pt x="1448" y="677"/>
                    </a:lnTo>
                    <a:lnTo>
                      <a:pt x="1930" y="677"/>
                    </a:lnTo>
                    <a:lnTo>
                      <a:pt x="965" y="1354"/>
                    </a:lnTo>
                    <a:lnTo>
                      <a:pt x="0" y="677"/>
                    </a:lnTo>
                    <a:close/>
                  </a:path>
                </a:pathLst>
              </a:custGeom>
              <a:solidFill>
                <a:srgbClr val="FFB265"/>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82" name="Google Shape;482;p32"/>
              <p:cNvSpPr/>
              <p:nvPr/>
            </p:nvSpPr>
            <p:spPr>
              <a:xfrm>
                <a:off x="7026067" y="1257320"/>
                <a:ext cx="794711" cy="557533"/>
              </a:xfrm>
              <a:custGeom>
                <a:avLst/>
                <a:gdLst/>
                <a:ahLst/>
                <a:cxnLst/>
                <a:rect l="l" t="t" r="r" b="b"/>
                <a:pathLst>
                  <a:path w="1930" h="1354" extrusionOk="0">
                    <a:moveTo>
                      <a:pt x="0" y="677"/>
                    </a:moveTo>
                    <a:lnTo>
                      <a:pt x="482" y="677"/>
                    </a:lnTo>
                    <a:lnTo>
                      <a:pt x="482" y="0"/>
                    </a:lnTo>
                    <a:lnTo>
                      <a:pt x="1446" y="0"/>
                    </a:lnTo>
                    <a:lnTo>
                      <a:pt x="1446" y="677"/>
                    </a:lnTo>
                    <a:lnTo>
                      <a:pt x="1930" y="677"/>
                    </a:lnTo>
                    <a:lnTo>
                      <a:pt x="964" y="1354"/>
                    </a:lnTo>
                    <a:lnTo>
                      <a:pt x="0" y="677"/>
                    </a:lnTo>
                    <a:close/>
                  </a:path>
                </a:pathLst>
              </a:custGeom>
              <a:solidFill>
                <a:srgbClr val="FFB265"/>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83" name="Google Shape;483;p32"/>
              <p:cNvSpPr/>
              <p:nvPr/>
            </p:nvSpPr>
            <p:spPr>
              <a:xfrm>
                <a:off x="5162816" y="1261437"/>
                <a:ext cx="794711" cy="557533"/>
              </a:xfrm>
              <a:custGeom>
                <a:avLst/>
                <a:gdLst/>
                <a:ahLst/>
                <a:cxnLst/>
                <a:rect l="l" t="t" r="r" b="b"/>
                <a:pathLst>
                  <a:path w="1930" h="1354" extrusionOk="0">
                    <a:moveTo>
                      <a:pt x="0" y="676"/>
                    </a:moveTo>
                    <a:lnTo>
                      <a:pt x="484" y="676"/>
                    </a:lnTo>
                    <a:lnTo>
                      <a:pt x="484" y="0"/>
                    </a:lnTo>
                    <a:lnTo>
                      <a:pt x="1448" y="0"/>
                    </a:lnTo>
                    <a:lnTo>
                      <a:pt x="1448" y="676"/>
                    </a:lnTo>
                    <a:lnTo>
                      <a:pt x="1930" y="676"/>
                    </a:lnTo>
                    <a:lnTo>
                      <a:pt x="966" y="1354"/>
                    </a:lnTo>
                    <a:lnTo>
                      <a:pt x="0" y="676"/>
                    </a:lnTo>
                    <a:close/>
                  </a:path>
                </a:pathLst>
              </a:custGeom>
              <a:solidFill>
                <a:srgbClr val="FFB265"/>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84" name="Google Shape;484;p32"/>
              <p:cNvSpPr/>
              <p:nvPr/>
            </p:nvSpPr>
            <p:spPr>
              <a:xfrm>
                <a:off x="2705797" y="1256908"/>
                <a:ext cx="794711" cy="557533"/>
              </a:xfrm>
              <a:custGeom>
                <a:avLst/>
                <a:gdLst/>
                <a:ahLst/>
                <a:cxnLst/>
                <a:rect l="l" t="t" r="r" b="b"/>
                <a:pathLst>
                  <a:path w="1930" h="1354" extrusionOk="0">
                    <a:moveTo>
                      <a:pt x="0" y="676"/>
                    </a:moveTo>
                    <a:lnTo>
                      <a:pt x="482" y="676"/>
                    </a:lnTo>
                    <a:lnTo>
                      <a:pt x="482" y="0"/>
                    </a:lnTo>
                    <a:lnTo>
                      <a:pt x="1448" y="0"/>
                    </a:lnTo>
                    <a:lnTo>
                      <a:pt x="1448" y="676"/>
                    </a:lnTo>
                    <a:lnTo>
                      <a:pt x="1930" y="676"/>
                    </a:lnTo>
                    <a:lnTo>
                      <a:pt x="965" y="1354"/>
                    </a:lnTo>
                    <a:lnTo>
                      <a:pt x="0" y="676"/>
                    </a:lnTo>
                    <a:close/>
                  </a:path>
                </a:pathLst>
              </a:custGeom>
              <a:solidFill>
                <a:srgbClr val="FFB265"/>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485" name="Google Shape;485;p32"/>
              <p:cNvSpPr txBox="1"/>
              <p:nvPr/>
            </p:nvSpPr>
            <p:spPr>
              <a:xfrm>
                <a:off x="5760025" y="953343"/>
                <a:ext cx="1452900" cy="218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1800" b="1" u="none" strike="noStrike">
                    <a:solidFill>
                      <a:schemeClr val="dk1"/>
                    </a:solidFill>
                    <a:latin typeface="Trebuchet MS"/>
                    <a:ea typeface="Trebuchet MS"/>
                    <a:cs typeface="Trebuchet MS"/>
                    <a:sym typeface="Trebuchet MS"/>
                  </a:rPr>
                  <a:t>USERS</a:t>
                </a:r>
                <a:endParaRPr sz="1800" u="none" strike="noStrike">
                  <a:solidFill>
                    <a:schemeClr val="dk1"/>
                  </a:solidFill>
                  <a:latin typeface="Trebuchet MS"/>
                  <a:ea typeface="Trebuchet MS"/>
                  <a:cs typeface="Trebuchet MS"/>
                  <a:sym typeface="Trebuchet MS"/>
                </a:endParaRPr>
              </a:p>
            </p:txBody>
          </p:sp>
        </p:grpSp>
        <p:sp>
          <p:nvSpPr>
            <p:cNvPr id="486" name="Google Shape;486;p32"/>
            <p:cNvSpPr txBox="1"/>
            <p:nvPr/>
          </p:nvSpPr>
          <p:spPr>
            <a:xfrm>
              <a:off x="4727649" y="2186000"/>
              <a:ext cx="1564800" cy="232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600" b="1" u="none" strike="noStrike">
                  <a:solidFill>
                    <a:srgbClr val="034EA2"/>
                  </a:solidFill>
                  <a:latin typeface="Trebuchet MS"/>
                  <a:ea typeface="Trebuchet MS"/>
                  <a:cs typeface="Trebuchet MS"/>
                  <a:sym typeface="Trebuchet MS"/>
                </a:rPr>
                <a:t>EOSC EU </a:t>
              </a:r>
              <a:endParaRPr sz="1600" b="1" u="none" strike="noStrike">
                <a:solidFill>
                  <a:srgbClr val="000000"/>
                </a:solidFill>
                <a:latin typeface="Trebuchet MS"/>
                <a:ea typeface="Trebuchet MS"/>
                <a:cs typeface="Trebuchet MS"/>
                <a:sym typeface="Trebuchet MS"/>
              </a:endParaRPr>
            </a:p>
          </p:txBody>
        </p:sp>
        <p:sp>
          <p:nvSpPr>
            <p:cNvPr id="487" name="Google Shape;487;p32"/>
            <p:cNvSpPr txBox="1"/>
            <p:nvPr/>
          </p:nvSpPr>
          <p:spPr>
            <a:xfrm>
              <a:off x="4727644" y="2411228"/>
              <a:ext cx="1564800" cy="232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600" b="1" u="none" strike="noStrike">
                  <a:solidFill>
                    <a:srgbClr val="034EA2"/>
                  </a:solidFill>
                  <a:latin typeface="Trebuchet MS"/>
                  <a:ea typeface="Trebuchet MS"/>
                  <a:cs typeface="Trebuchet MS"/>
                  <a:sym typeface="Trebuchet MS"/>
                </a:rPr>
                <a:t>Node</a:t>
              </a:r>
              <a:endParaRPr sz="1600" b="1" u="none" strike="noStrike">
                <a:solidFill>
                  <a:srgbClr val="000000"/>
                </a:solidFill>
                <a:latin typeface="Trebuchet MS"/>
                <a:ea typeface="Trebuchet MS"/>
                <a:cs typeface="Trebuchet MS"/>
                <a:sym typeface="Trebuchet MS"/>
              </a:endParaRPr>
            </a:p>
          </p:txBody>
        </p:sp>
        <p:sp>
          <p:nvSpPr>
            <p:cNvPr id="488" name="Google Shape;488;p32"/>
            <p:cNvSpPr txBox="1"/>
            <p:nvPr/>
          </p:nvSpPr>
          <p:spPr>
            <a:xfrm>
              <a:off x="2346326" y="2154074"/>
              <a:ext cx="14265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EC Public </a:t>
              </a:r>
              <a:endParaRPr sz="1300" u="none" strike="noStrike">
                <a:solidFill>
                  <a:srgbClr val="000000"/>
                </a:solidFill>
                <a:latin typeface="Trebuchet MS"/>
                <a:ea typeface="Trebuchet MS"/>
                <a:cs typeface="Trebuchet MS"/>
                <a:sym typeface="Trebuchet MS"/>
              </a:endParaRPr>
            </a:p>
          </p:txBody>
        </p:sp>
        <p:sp>
          <p:nvSpPr>
            <p:cNvPr id="489" name="Google Shape;489;p32"/>
            <p:cNvSpPr txBox="1"/>
            <p:nvPr/>
          </p:nvSpPr>
          <p:spPr>
            <a:xfrm>
              <a:off x="2358950" y="2342274"/>
              <a:ext cx="14265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Administration </a:t>
              </a:r>
              <a:endParaRPr sz="1300" u="none" strike="noStrike">
                <a:solidFill>
                  <a:srgbClr val="000000"/>
                </a:solidFill>
                <a:latin typeface="Trebuchet MS"/>
                <a:ea typeface="Trebuchet MS"/>
                <a:cs typeface="Trebuchet MS"/>
                <a:sym typeface="Trebuchet MS"/>
              </a:endParaRPr>
            </a:p>
          </p:txBody>
        </p:sp>
        <p:sp>
          <p:nvSpPr>
            <p:cNvPr id="490" name="Google Shape;490;p32"/>
            <p:cNvSpPr txBox="1"/>
            <p:nvPr/>
          </p:nvSpPr>
          <p:spPr>
            <a:xfrm>
              <a:off x="2346321" y="2530849"/>
              <a:ext cx="14265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Services</a:t>
              </a:r>
              <a:endParaRPr sz="1300" u="none" strike="noStrike">
                <a:solidFill>
                  <a:srgbClr val="000000"/>
                </a:solidFill>
                <a:latin typeface="Trebuchet MS"/>
                <a:ea typeface="Trebuchet MS"/>
                <a:cs typeface="Trebuchet MS"/>
                <a:sym typeface="Trebuchet MS"/>
              </a:endParaRPr>
            </a:p>
          </p:txBody>
        </p:sp>
        <p:sp>
          <p:nvSpPr>
            <p:cNvPr id="491" name="Google Shape;491;p32"/>
            <p:cNvSpPr txBox="1"/>
            <p:nvPr/>
          </p:nvSpPr>
          <p:spPr>
            <a:xfrm>
              <a:off x="6872874" y="2248885"/>
              <a:ext cx="11904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Horizontal </a:t>
              </a:r>
              <a:endParaRPr sz="1300" u="none" strike="noStrike">
                <a:solidFill>
                  <a:srgbClr val="000000"/>
                </a:solidFill>
                <a:latin typeface="Trebuchet MS"/>
                <a:ea typeface="Trebuchet MS"/>
                <a:cs typeface="Trebuchet MS"/>
                <a:sym typeface="Trebuchet MS"/>
              </a:endParaRPr>
            </a:p>
          </p:txBody>
        </p:sp>
        <p:sp>
          <p:nvSpPr>
            <p:cNvPr id="492" name="Google Shape;492;p32"/>
            <p:cNvSpPr txBox="1"/>
            <p:nvPr/>
          </p:nvSpPr>
          <p:spPr>
            <a:xfrm>
              <a:off x="6878447" y="2437060"/>
              <a:ext cx="11904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300" u="none" strike="noStrike">
                  <a:solidFill>
                    <a:srgbClr val="FFFFFF"/>
                  </a:solidFill>
                  <a:latin typeface="Trebuchet MS"/>
                  <a:ea typeface="Trebuchet MS"/>
                  <a:cs typeface="Trebuchet MS"/>
                  <a:sym typeface="Trebuchet MS"/>
                </a:rPr>
                <a:t>Services</a:t>
              </a:r>
              <a:endParaRPr sz="1300" u="none" strike="noStrike">
                <a:solidFill>
                  <a:srgbClr val="000000"/>
                </a:solidFill>
                <a:latin typeface="Trebuchet MS"/>
                <a:ea typeface="Trebuchet MS"/>
                <a:cs typeface="Trebuchet MS"/>
                <a:sym typeface="Trebuchet MS"/>
              </a:endParaRPr>
            </a:p>
          </p:txBody>
        </p:sp>
        <p:sp>
          <p:nvSpPr>
            <p:cNvPr id="493" name="Google Shape;493;p32"/>
            <p:cNvSpPr txBox="1"/>
            <p:nvPr/>
          </p:nvSpPr>
          <p:spPr>
            <a:xfrm rot="-2801195">
              <a:off x="360785" y="2303736"/>
              <a:ext cx="2443335" cy="232172"/>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000" u="none" strike="noStrike">
                  <a:solidFill>
                    <a:schemeClr val="dk1"/>
                  </a:solidFill>
                  <a:latin typeface="Trebuchet MS"/>
                  <a:ea typeface="Trebuchet MS"/>
                  <a:cs typeface="Trebuchet MS"/>
                  <a:sym typeface="Trebuchet MS"/>
                </a:rPr>
                <a:t>European</a:t>
              </a:r>
              <a:endParaRPr sz="2000" u="none" strike="noStrike">
                <a:solidFill>
                  <a:schemeClr val="dk1"/>
                </a:solidFill>
                <a:latin typeface="Trebuchet MS"/>
                <a:ea typeface="Trebuchet MS"/>
                <a:cs typeface="Trebuchet MS"/>
                <a:sym typeface="Trebuchet MS"/>
              </a:endParaRPr>
            </a:p>
          </p:txBody>
        </p:sp>
      </p:grpSp>
      <p:grpSp>
        <p:nvGrpSpPr>
          <p:cNvPr id="494" name="Google Shape;494;p32"/>
          <p:cNvGrpSpPr/>
          <p:nvPr/>
        </p:nvGrpSpPr>
        <p:grpSpPr>
          <a:xfrm>
            <a:off x="902338" y="1966941"/>
            <a:ext cx="9350740" cy="4041498"/>
            <a:chOff x="902338" y="1966941"/>
            <a:chExt cx="9350740" cy="4041498"/>
          </a:xfrm>
        </p:grpSpPr>
        <p:sp>
          <p:nvSpPr>
            <p:cNvPr id="495" name="Google Shape;495;p32"/>
            <p:cNvSpPr/>
            <p:nvPr/>
          </p:nvSpPr>
          <p:spPr>
            <a:xfrm>
              <a:off x="1120074" y="3004185"/>
              <a:ext cx="9133003" cy="1949307"/>
            </a:xfrm>
            <a:custGeom>
              <a:avLst/>
              <a:gdLst/>
              <a:ahLst/>
              <a:cxnLst/>
              <a:rect l="l" t="t" r="r" b="b"/>
              <a:pathLst>
                <a:path w="22180" h="4734" extrusionOk="0">
                  <a:moveTo>
                    <a:pt x="0" y="4734"/>
                  </a:moveTo>
                  <a:lnTo>
                    <a:pt x="4568" y="0"/>
                  </a:lnTo>
                  <a:lnTo>
                    <a:pt x="22180" y="0"/>
                  </a:lnTo>
                  <a:lnTo>
                    <a:pt x="17612" y="4734"/>
                  </a:lnTo>
                  <a:lnTo>
                    <a:pt x="0" y="4734"/>
                  </a:lnTo>
                  <a:close/>
                </a:path>
              </a:pathLst>
            </a:custGeom>
            <a:solidFill>
              <a:srgbClr val="3492FB">
                <a:alpha val="4275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96" name="Google Shape;496;p32"/>
            <p:cNvSpPr/>
            <p:nvPr/>
          </p:nvSpPr>
          <p:spPr>
            <a:xfrm>
              <a:off x="8173248" y="1966941"/>
              <a:ext cx="1719129" cy="4041498"/>
            </a:xfrm>
            <a:custGeom>
              <a:avLst/>
              <a:gdLst/>
              <a:ahLst/>
              <a:cxnLst/>
              <a:rect l="l" t="t" r="r" b="b"/>
              <a:pathLst>
                <a:path w="4175" h="9815" extrusionOk="0">
                  <a:moveTo>
                    <a:pt x="0" y="0"/>
                  </a:moveTo>
                  <a:lnTo>
                    <a:pt x="4175" y="0"/>
                  </a:lnTo>
                  <a:lnTo>
                    <a:pt x="4175" y="9815"/>
                  </a:lnTo>
                  <a:lnTo>
                    <a:pt x="0" y="9815"/>
                  </a:lnTo>
                  <a:lnTo>
                    <a:pt x="0" y="0"/>
                  </a:lnTo>
                  <a:close/>
                </a:path>
              </a:pathLst>
            </a:custGeom>
            <a:solidFill>
              <a:srgbClr val="1EC08A">
                <a:alpha val="28630"/>
              </a:srgbClr>
            </a:solidFill>
            <a:ln w="9525" cap="flat" cmpd="sng">
              <a:solidFill>
                <a:srgbClr val="3492FB"/>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497" name="Google Shape;497;p32"/>
            <p:cNvSpPr txBox="1"/>
            <p:nvPr/>
          </p:nvSpPr>
          <p:spPr>
            <a:xfrm rot="-2873109">
              <a:off x="841598" y="3854148"/>
              <a:ext cx="1040979" cy="302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000" u="none" strike="noStrike">
                  <a:solidFill>
                    <a:schemeClr val="dk1"/>
                  </a:solidFill>
                  <a:latin typeface="Trebuchet MS"/>
                  <a:ea typeface="Trebuchet MS"/>
                  <a:cs typeface="Trebuchet MS"/>
                  <a:sym typeface="Trebuchet MS"/>
                </a:rPr>
                <a:t>National</a:t>
              </a:r>
              <a:endParaRPr sz="2000" u="none" strike="noStrike">
                <a:solidFill>
                  <a:schemeClr val="dk1"/>
                </a:solidFill>
                <a:latin typeface="Trebuchet MS"/>
                <a:ea typeface="Trebuchet MS"/>
                <a:cs typeface="Trebuchet MS"/>
                <a:sym typeface="Trebuchet MS"/>
              </a:endParaRPr>
            </a:p>
          </p:txBody>
        </p:sp>
        <p:sp>
          <p:nvSpPr>
            <p:cNvPr id="498" name="Google Shape;498;p32"/>
            <p:cNvSpPr txBox="1"/>
            <p:nvPr/>
          </p:nvSpPr>
          <p:spPr>
            <a:xfrm rot="-2872157">
              <a:off x="1046435" y="4053953"/>
              <a:ext cx="1059443" cy="3024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000" u="none" strike="noStrike">
                  <a:solidFill>
                    <a:schemeClr val="dk1"/>
                  </a:solidFill>
                  <a:latin typeface="Trebuchet MS"/>
                  <a:ea typeface="Trebuchet MS"/>
                  <a:cs typeface="Trebuchet MS"/>
                  <a:sym typeface="Trebuchet MS"/>
                </a:rPr>
                <a:t>Regional</a:t>
              </a:r>
              <a:endParaRPr sz="2000" u="none" strike="noStrike">
                <a:solidFill>
                  <a:schemeClr val="dk1"/>
                </a:solidFill>
                <a:latin typeface="Trebuchet MS"/>
                <a:ea typeface="Trebuchet MS"/>
                <a:cs typeface="Trebuchet MS"/>
                <a:sym typeface="Trebuchet MS"/>
              </a:endParaRPr>
            </a:p>
          </p:txBody>
        </p:sp>
        <p:sp>
          <p:nvSpPr>
            <p:cNvPr id="499" name="Google Shape;499;p32"/>
            <p:cNvSpPr/>
            <p:nvPr/>
          </p:nvSpPr>
          <p:spPr>
            <a:xfrm>
              <a:off x="2956971" y="3504483"/>
              <a:ext cx="920712" cy="469827"/>
            </a:xfrm>
            <a:custGeom>
              <a:avLst/>
              <a:gdLst/>
              <a:ahLst/>
              <a:cxnLst/>
              <a:rect l="l" t="t" r="r" b="b"/>
              <a:pathLst>
                <a:path w="2236" h="1141" extrusionOk="0">
                  <a:moveTo>
                    <a:pt x="0" y="0"/>
                  </a:moveTo>
                  <a:lnTo>
                    <a:pt x="2236" y="0"/>
                  </a:lnTo>
                  <a:lnTo>
                    <a:pt x="2236" y="1141"/>
                  </a:lnTo>
                  <a:lnTo>
                    <a:pt x="0" y="1141"/>
                  </a:lnTo>
                  <a:lnTo>
                    <a:pt x="0" y="0"/>
                  </a:lnTo>
                  <a:close/>
                </a:path>
              </a:pathLst>
            </a:custGeom>
            <a:solidFill>
              <a:schemeClr val="lt1"/>
            </a:solidFill>
            <a:ln w="12600" cap="flat" cmpd="sng">
              <a:solidFill>
                <a:srgbClr val="1C7CCA"/>
              </a:solidFill>
              <a:prstDash val="solid"/>
              <a:miter lim="8000"/>
              <a:headEnd type="none" w="sm" len="sm"/>
              <a:tailEnd type="none" w="sm" len="sm"/>
            </a:ln>
          </p:spPr>
          <p:txBody>
            <a:bodyPr spcFirstLastPara="1" wrap="square" lIns="6100" tIns="6100" rIns="6100" bIns="61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500" name="Google Shape;500;p32"/>
            <p:cNvSpPr/>
            <p:nvPr/>
          </p:nvSpPr>
          <p:spPr>
            <a:xfrm>
              <a:off x="5629757" y="3493365"/>
              <a:ext cx="897653" cy="483003"/>
            </a:xfrm>
            <a:custGeom>
              <a:avLst/>
              <a:gdLst/>
              <a:ahLst/>
              <a:cxnLst/>
              <a:rect l="l" t="t" r="r" b="b"/>
              <a:pathLst>
                <a:path w="2180" h="1173" extrusionOk="0">
                  <a:moveTo>
                    <a:pt x="0" y="0"/>
                  </a:moveTo>
                  <a:lnTo>
                    <a:pt x="2180" y="0"/>
                  </a:lnTo>
                  <a:lnTo>
                    <a:pt x="2180" y="1173"/>
                  </a:lnTo>
                  <a:lnTo>
                    <a:pt x="0" y="1173"/>
                  </a:lnTo>
                  <a:lnTo>
                    <a:pt x="0" y="0"/>
                  </a:lnTo>
                  <a:close/>
                </a:path>
              </a:pathLst>
            </a:custGeom>
            <a:solidFill>
              <a:schemeClr val="lt1"/>
            </a:solidFill>
            <a:ln w="12600" cap="flat" cmpd="sng">
              <a:solidFill>
                <a:srgbClr val="1C7CCA"/>
              </a:solidFill>
              <a:prstDash val="solid"/>
              <a:miter lim="8000"/>
              <a:headEnd type="none" w="sm" len="sm"/>
              <a:tailEnd type="none" w="sm" len="sm"/>
            </a:ln>
          </p:spPr>
          <p:txBody>
            <a:bodyPr spcFirstLastPara="1" wrap="square" lIns="6100" tIns="6100" rIns="6100" bIns="61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501" name="Google Shape;501;p32"/>
            <p:cNvSpPr/>
            <p:nvPr/>
          </p:nvSpPr>
          <p:spPr>
            <a:xfrm>
              <a:off x="3803978" y="2800360"/>
              <a:ext cx="1101890" cy="695475"/>
            </a:xfrm>
            <a:custGeom>
              <a:avLst/>
              <a:gdLst/>
              <a:ahLst/>
              <a:cxnLst/>
              <a:rect l="l" t="t" r="r" b="b"/>
              <a:pathLst>
                <a:path w="2676" h="1689" extrusionOk="0">
                  <a:moveTo>
                    <a:pt x="2518" y="79"/>
                  </a:moveTo>
                  <a:lnTo>
                    <a:pt x="2488" y="98"/>
                  </a:lnTo>
                  <a:lnTo>
                    <a:pt x="2507" y="128"/>
                  </a:lnTo>
                  <a:lnTo>
                    <a:pt x="2536" y="109"/>
                  </a:lnTo>
                  <a:lnTo>
                    <a:pt x="2518" y="79"/>
                  </a:lnTo>
                  <a:moveTo>
                    <a:pt x="2458" y="117"/>
                  </a:moveTo>
                  <a:lnTo>
                    <a:pt x="2428" y="136"/>
                  </a:lnTo>
                  <a:lnTo>
                    <a:pt x="2447" y="166"/>
                  </a:lnTo>
                  <a:lnTo>
                    <a:pt x="2477" y="147"/>
                  </a:lnTo>
                  <a:lnTo>
                    <a:pt x="2458" y="117"/>
                  </a:lnTo>
                  <a:moveTo>
                    <a:pt x="2398" y="155"/>
                  </a:moveTo>
                  <a:lnTo>
                    <a:pt x="2368" y="173"/>
                  </a:lnTo>
                  <a:lnTo>
                    <a:pt x="2387" y="203"/>
                  </a:lnTo>
                  <a:lnTo>
                    <a:pt x="2417" y="184"/>
                  </a:lnTo>
                  <a:lnTo>
                    <a:pt x="2398" y="155"/>
                  </a:lnTo>
                  <a:moveTo>
                    <a:pt x="2339" y="192"/>
                  </a:moveTo>
                  <a:lnTo>
                    <a:pt x="2309" y="211"/>
                  </a:lnTo>
                  <a:lnTo>
                    <a:pt x="2328" y="241"/>
                  </a:lnTo>
                  <a:lnTo>
                    <a:pt x="2357" y="222"/>
                  </a:lnTo>
                  <a:lnTo>
                    <a:pt x="2339" y="192"/>
                  </a:lnTo>
                  <a:moveTo>
                    <a:pt x="2279" y="230"/>
                  </a:moveTo>
                  <a:lnTo>
                    <a:pt x="2249" y="249"/>
                  </a:lnTo>
                  <a:lnTo>
                    <a:pt x="2268" y="279"/>
                  </a:lnTo>
                  <a:lnTo>
                    <a:pt x="2298" y="260"/>
                  </a:lnTo>
                  <a:lnTo>
                    <a:pt x="2279" y="230"/>
                  </a:lnTo>
                  <a:moveTo>
                    <a:pt x="2219" y="268"/>
                  </a:moveTo>
                  <a:lnTo>
                    <a:pt x="2189" y="286"/>
                  </a:lnTo>
                  <a:lnTo>
                    <a:pt x="2208" y="317"/>
                  </a:lnTo>
                  <a:lnTo>
                    <a:pt x="2238" y="297"/>
                  </a:lnTo>
                  <a:lnTo>
                    <a:pt x="2219" y="268"/>
                  </a:lnTo>
                  <a:moveTo>
                    <a:pt x="2160" y="306"/>
                  </a:moveTo>
                  <a:lnTo>
                    <a:pt x="2130" y="325"/>
                  </a:lnTo>
                  <a:lnTo>
                    <a:pt x="2149" y="355"/>
                  </a:lnTo>
                  <a:lnTo>
                    <a:pt x="2178" y="336"/>
                  </a:lnTo>
                  <a:lnTo>
                    <a:pt x="2160" y="306"/>
                  </a:lnTo>
                  <a:moveTo>
                    <a:pt x="2100" y="344"/>
                  </a:moveTo>
                  <a:lnTo>
                    <a:pt x="2070" y="363"/>
                  </a:lnTo>
                  <a:lnTo>
                    <a:pt x="2089" y="393"/>
                  </a:lnTo>
                  <a:lnTo>
                    <a:pt x="2119" y="374"/>
                  </a:lnTo>
                  <a:lnTo>
                    <a:pt x="2100" y="344"/>
                  </a:lnTo>
                  <a:moveTo>
                    <a:pt x="2040" y="381"/>
                  </a:moveTo>
                  <a:lnTo>
                    <a:pt x="2010" y="400"/>
                  </a:lnTo>
                  <a:lnTo>
                    <a:pt x="2029" y="430"/>
                  </a:lnTo>
                  <a:lnTo>
                    <a:pt x="2059" y="411"/>
                  </a:lnTo>
                  <a:lnTo>
                    <a:pt x="2040" y="381"/>
                  </a:lnTo>
                  <a:moveTo>
                    <a:pt x="1981" y="419"/>
                  </a:moveTo>
                  <a:lnTo>
                    <a:pt x="1951" y="438"/>
                  </a:lnTo>
                  <a:lnTo>
                    <a:pt x="1970" y="468"/>
                  </a:lnTo>
                  <a:lnTo>
                    <a:pt x="1999" y="449"/>
                  </a:lnTo>
                  <a:lnTo>
                    <a:pt x="1981" y="419"/>
                  </a:lnTo>
                  <a:moveTo>
                    <a:pt x="1921" y="457"/>
                  </a:moveTo>
                  <a:lnTo>
                    <a:pt x="1891" y="476"/>
                  </a:lnTo>
                  <a:lnTo>
                    <a:pt x="1910" y="505"/>
                  </a:lnTo>
                  <a:lnTo>
                    <a:pt x="1940" y="487"/>
                  </a:lnTo>
                  <a:lnTo>
                    <a:pt x="1921" y="457"/>
                  </a:lnTo>
                  <a:moveTo>
                    <a:pt x="1861" y="494"/>
                  </a:moveTo>
                  <a:lnTo>
                    <a:pt x="1831" y="513"/>
                  </a:lnTo>
                  <a:lnTo>
                    <a:pt x="1850" y="543"/>
                  </a:lnTo>
                  <a:lnTo>
                    <a:pt x="1880" y="524"/>
                  </a:lnTo>
                  <a:lnTo>
                    <a:pt x="1861" y="494"/>
                  </a:lnTo>
                  <a:moveTo>
                    <a:pt x="1802" y="532"/>
                  </a:moveTo>
                  <a:lnTo>
                    <a:pt x="1772" y="551"/>
                  </a:lnTo>
                  <a:lnTo>
                    <a:pt x="1790" y="581"/>
                  </a:lnTo>
                  <a:lnTo>
                    <a:pt x="1820" y="562"/>
                  </a:lnTo>
                  <a:lnTo>
                    <a:pt x="1802" y="532"/>
                  </a:lnTo>
                  <a:moveTo>
                    <a:pt x="1742" y="570"/>
                  </a:moveTo>
                  <a:lnTo>
                    <a:pt x="1712" y="589"/>
                  </a:lnTo>
                  <a:lnTo>
                    <a:pt x="1731" y="618"/>
                  </a:lnTo>
                  <a:lnTo>
                    <a:pt x="1761" y="600"/>
                  </a:lnTo>
                  <a:lnTo>
                    <a:pt x="1742" y="570"/>
                  </a:lnTo>
                  <a:moveTo>
                    <a:pt x="1682" y="607"/>
                  </a:moveTo>
                  <a:lnTo>
                    <a:pt x="1652" y="626"/>
                  </a:lnTo>
                  <a:lnTo>
                    <a:pt x="1671" y="656"/>
                  </a:lnTo>
                  <a:lnTo>
                    <a:pt x="1701" y="637"/>
                  </a:lnTo>
                  <a:lnTo>
                    <a:pt x="1682" y="607"/>
                  </a:lnTo>
                  <a:moveTo>
                    <a:pt x="1622" y="645"/>
                  </a:moveTo>
                  <a:lnTo>
                    <a:pt x="1593" y="664"/>
                  </a:lnTo>
                  <a:lnTo>
                    <a:pt x="1611" y="694"/>
                  </a:lnTo>
                  <a:lnTo>
                    <a:pt x="1641" y="675"/>
                  </a:lnTo>
                  <a:lnTo>
                    <a:pt x="1622" y="645"/>
                  </a:lnTo>
                  <a:moveTo>
                    <a:pt x="1563" y="683"/>
                  </a:moveTo>
                  <a:lnTo>
                    <a:pt x="1533" y="701"/>
                  </a:lnTo>
                  <a:lnTo>
                    <a:pt x="1552" y="731"/>
                  </a:lnTo>
                  <a:lnTo>
                    <a:pt x="1582" y="712"/>
                  </a:lnTo>
                  <a:lnTo>
                    <a:pt x="1563" y="683"/>
                  </a:lnTo>
                  <a:moveTo>
                    <a:pt x="1503" y="720"/>
                  </a:moveTo>
                  <a:lnTo>
                    <a:pt x="1473" y="739"/>
                  </a:lnTo>
                  <a:lnTo>
                    <a:pt x="1492" y="769"/>
                  </a:lnTo>
                  <a:lnTo>
                    <a:pt x="1522" y="750"/>
                  </a:lnTo>
                  <a:lnTo>
                    <a:pt x="1503" y="720"/>
                  </a:lnTo>
                  <a:moveTo>
                    <a:pt x="1443" y="758"/>
                  </a:moveTo>
                  <a:lnTo>
                    <a:pt x="1414" y="777"/>
                  </a:lnTo>
                  <a:lnTo>
                    <a:pt x="1432" y="807"/>
                  </a:lnTo>
                  <a:lnTo>
                    <a:pt x="1462" y="788"/>
                  </a:lnTo>
                  <a:lnTo>
                    <a:pt x="1443" y="758"/>
                  </a:lnTo>
                  <a:moveTo>
                    <a:pt x="1384" y="796"/>
                  </a:moveTo>
                  <a:lnTo>
                    <a:pt x="1354" y="814"/>
                  </a:lnTo>
                  <a:lnTo>
                    <a:pt x="1373" y="844"/>
                  </a:lnTo>
                  <a:lnTo>
                    <a:pt x="1403" y="825"/>
                  </a:lnTo>
                  <a:lnTo>
                    <a:pt x="1384" y="796"/>
                  </a:lnTo>
                  <a:moveTo>
                    <a:pt x="1324" y="833"/>
                  </a:moveTo>
                  <a:lnTo>
                    <a:pt x="1294" y="852"/>
                  </a:lnTo>
                  <a:lnTo>
                    <a:pt x="1313" y="882"/>
                  </a:lnTo>
                  <a:lnTo>
                    <a:pt x="1343" y="863"/>
                  </a:lnTo>
                  <a:lnTo>
                    <a:pt x="1324" y="833"/>
                  </a:lnTo>
                  <a:moveTo>
                    <a:pt x="1264" y="871"/>
                  </a:moveTo>
                  <a:lnTo>
                    <a:pt x="1235" y="890"/>
                  </a:lnTo>
                  <a:lnTo>
                    <a:pt x="1253" y="920"/>
                  </a:lnTo>
                  <a:lnTo>
                    <a:pt x="1283" y="901"/>
                  </a:lnTo>
                  <a:lnTo>
                    <a:pt x="1264" y="871"/>
                  </a:lnTo>
                  <a:moveTo>
                    <a:pt x="1205" y="909"/>
                  </a:moveTo>
                  <a:lnTo>
                    <a:pt x="1175" y="927"/>
                  </a:lnTo>
                  <a:lnTo>
                    <a:pt x="1194" y="957"/>
                  </a:lnTo>
                  <a:lnTo>
                    <a:pt x="1224" y="938"/>
                  </a:lnTo>
                  <a:lnTo>
                    <a:pt x="1205" y="909"/>
                  </a:lnTo>
                  <a:moveTo>
                    <a:pt x="1145" y="946"/>
                  </a:moveTo>
                  <a:lnTo>
                    <a:pt x="1115" y="965"/>
                  </a:lnTo>
                  <a:lnTo>
                    <a:pt x="1134" y="995"/>
                  </a:lnTo>
                  <a:lnTo>
                    <a:pt x="1164" y="976"/>
                  </a:lnTo>
                  <a:lnTo>
                    <a:pt x="1145" y="946"/>
                  </a:lnTo>
                  <a:moveTo>
                    <a:pt x="1085" y="984"/>
                  </a:moveTo>
                  <a:lnTo>
                    <a:pt x="1056" y="1003"/>
                  </a:lnTo>
                  <a:lnTo>
                    <a:pt x="1074" y="1032"/>
                  </a:lnTo>
                  <a:lnTo>
                    <a:pt x="1104" y="1014"/>
                  </a:lnTo>
                  <a:lnTo>
                    <a:pt x="1085" y="984"/>
                  </a:lnTo>
                  <a:moveTo>
                    <a:pt x="1026" y="1021"/>
                  </a:moveTo>
                  <a:lnTo>
                    <a:pt x="996" y="1040"/>
                  </a:lnTo>
                  <a:lnTo>
                    <a:pt x="1015" y="1070"/>
                  </a:lnTo>
                  <a:lnTo>
                    <a:pt x="1045" y="1051"/>
                  </a:lnTo>
                  <a:lnTo>
                    <a:pt x="1026" y="1021"/>
                  </a:lnTo>
                  <a:moveTo>
                    <a:pt x="966" y="1059"/>
                  </a:moveTo>
                  <a:lnTo>
                    <a:pt x="936" y="1078"/>
                  </a:lnTo>
                  <a:lnTo>
                    <a:pt x="955" y="1108"/>
                  </a:lnTo>
                  <a:lnTo>
                    <a:pt x="985" y="1089"/>
                  </a:lnTo>
                  <a:lnTo>
                    <a:pt x="966" y="1059"/>
                  </a:lnTo>
                  <a:moveTo>
                    <a:pt x="906" y="1097"/>
                  </a:moveTo>
                  <a:lnTo>
                    <a:pt x="877" y="1116"/>
                  </a:lnTo>
                  <a:lnTo>
                    <a:pt x="895" y="1145"/>
                  </a:lnTo>
                  <a:lnTo>
                    <a:pt x="925" y="1127"/>
                  </a:lnTo>
                  <a:lnTo>
                    <a:pt x="906" y="1097"/>
                  </a:lnTo>
                  <a:moveTo>
                    <a:pt x="847" y="1134"/>
                  </a:moveTo>
                  <a:lnTo>
                    <a:pt x="817" y="1153"/>
                  </a:lnTo>
                  <a:lnTo>
                    <a:pt x="836" y="1183"/>
                  </a:lnTo>
                  <a:lnTo>
                    <a:pt x="866" y="1164"/>
                  </a:lnTo>
                  <a:lnTo>
                    <a:pt x="847" y="1134"/>
                  </a:lnTo>
                  <a:moveTo>
                    <a:pt x="787" y="1172"/>
                  </a:moveTo>
                  <a:lnTo>
                    <a:pt x="757" y="1191"/>
                  </a:lnTo>
                  <a:lnTo>
                    <a:pt x="776" y="1221"/>
                  </a:lnTo>
                  <a:lnTo>
                    <a:pt x="806" y="1202"/>
                  </a:lnTo>
                  <a:lnTo>
                    <a:pt x="787" y="1172"/>
                  </a:lnTo>
                  <a:moveTo>
                    <a:pt x="727" y="1210"/>
                  </a:moveTo>
                  <a:lnTo>
                    <a:pt x="698" y="1228"/>
                  </a:lnTo>
                  <a:lnTo>
                    <a:pt x="716" y="1258"/>
                  </a:lnTo>
                  <a:lnTo>
                    <a:pt x="746" y="1239"/>
                  </a:lnTo>
                  <a:lnTo>
                    <a:pt x="727" y="1210"/>
                  </a:lnTo>
                  <a:moveTo>
                    <a:pt x="668" y="1247"/>
                  </a:moveTo>
                  <a:lnTo>
                    <a:pt x="638" y="1266"/>
                  </a:lnTo>
                  <a:lnTo>
                    <a:pt x="657" y="1296"/>
                  </a:lnTo>
                  <a:lnTo>
                    <a:pt x="687" y="1277"/>
                  </a:lnTo>
                  <a:lnTo>
                    <a:pt x="668" y="1247"/>
                  </a:lnTo>
                  <a:moveTo>
                    <a:pt x="608" y="1285"/>
                  </a:moveTo>
                  <a:lnTo>
                    <a:pt x="578" y="1304"/>
                  </a:lnTo>
                  <a:lnTo>
                    <a:pt x="597" y="1334"/>
                  </a:lnTo>
                  <a:lnTo>
                    <a:pt x="627" y="1315"/>
                  </a:lnTo>
                  <a:lnTo>
                    <a:pt x="608" y="1285"/>
                  </a:lnTo>
                  <a:moveTo>
                    <a:pt x="548" y="1323"/>
                  </a:moveTo>
                  <a:lnTo>
                    <a:pt x="519" y="1341"/>
                  </a:lnTo>
                  <a:lnTo>
                    <a:pt x="537" y="1371"/>
                  </a:lnTo>
                  <a:lnTo>
                    <a:pt x="567" y="1352"/>
                  </a:lnTo>
                  <a:lnTo>
                    <a:pt x="548" y="1323"/>
                  </a:lnTo>
                  <a:moveTo>
                    <a:pt x="488" y="1360"/>
                  </a:moveTo>
                  <a:lnTo>
                    <a:pt x="458" y="1379"/>
                  </a:lnTo>
                  <a:lnTo>
                    <a:pt x="477" y="1409"/>
                  </a:lnTo>
                  <a:lnTo>
                    <a:pt x="506" y="1390"/>
                  </a:lnTo>
                  <a:lnTo>
                    <a:pt x="488" y="1360"/>
                  </a:lnTo>
                  <a:moveTo>
                    <a:pt x="428" y="1398"/>
                  </a:moveTo>
                  <a:lnTo>
                    <a:pt x="398" y="1417"/>
                  </a:lnTo>
                  <a:lnTo>
                    <a:pt x="417" y="1447"/>
                  </a:lnTo>
                  <a:lnTo>
                    <a:pt x="447" y="1428"/>
                  </a:lnTo>
                  <a:lnTo>
                    <a:pt x="428" y="1398"/>
                  </a:lnTo>
                  <a:moveTo>
                    <a:pt x="368" y="1436"/>
                  </a:moveTo>
                  <a:lnTo>
                    <a:pt x="338" y="1454"/>
                  </a:lnTo>
                  <a:lnTo>
                    <a:pt x="357" y="1484"/>
                  </a:lnTo>
                  <a:lnTo>
                    <a:pt x="387" y="1465"/>
                  </a:lnTo>
                  <a:lnTo>
                    <a:pt x="368" y="1436"/>
                  </a:lnTo>
                  <a:moveTo>
                    <a:pt x="309" y="1473"/>
                  </a:moveTo>
                  <a:lnTo>
                    <a:pt x="279" y="1492"/>
                  </a:lnTo>
                  <a:lnTo>
                    <a:pt x="298" y="1522"/>
                  </a:lnTo>
                  <a:lnTo>
                    <a:pt x="327" y="1503"/>
                  </a:lnTo>
                  <a:lnTo>
                    <a:pt x="309" y="1473"/>
                  </a:lnTo>
                  <a:moveTo>
                    <a:pt x="249" y="1511"/>
                  </a:moveTo>
                  <a:lnTo>
                    <a:pt x="219" y="1530"/>
                  </a:lnTo>
                  <a:lnTo>
                    <a:pt x="238" y="1559"/>
                  </a:lnTo>
                  <a:lnTo>
                    <a:pt x="268" y="1541"/>
                  </a:lnTo>
                  <a:lnTo>
                    <a:pt x="249" y="1511"/>
                  </a:lnTo>
                  <a:moveTo>
                    <a:pt x="189" y="1548"/>
                  </a:moveTo>
                  <a:lnTo>
                    <a:pt x="159" y="1567"/>
                  </a:lnTo>
                  <a:lnTo>
                    <a:pt x="178" y="1597"/>
                  </a:lnTo>
                  <a:lnTo>
                    <a:pt x="208" y="1578"/>
                  </a:lnTo>
                  <a:lnTo>
                    <a:pt x="189" y="1548"/>
                  </a:lnTo>
                  <a:moveTo>
                    <a:pt x="2554" y="203"/>
                  </a:moveTo>
                  <a:lnTo>
                    <a:pt x="2676" y="0"/>
                  </a:lnTo>
                  <a:lnTo>
                    <a:pt x="2441" y="24"/>
                  </a:lnTo>
                  <a:lnTo>
                    <a:pt x="2554" y="203"/>
                  </a:lnTo>
                  <a:moveTo>
                    <a:pt x="123" y="1486"/>
                  </a:moveTo>
                  <a:lnTo>
                    <a:pt x="0" y="1689"/>
                  </a:lnTo>
                  <a:lnTo>
                    <a:pt x="236" y="1665"/>
                  </a:lnTo>
                  <a:lnTo>
                    <a:pt x="123" y="1486"/>
                  </a:lnTo>
                  <a:close/>
                </a:path>
              </a:pathLst>
            </a:custGeom>
            <a:solidFill>
              <a:srgbClr val="1C7CC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2" name="Google Shape;502;p32"/>
            <p:cNvSpPr/>
            <p:nvPr/>
          </p:nvSpPr>
          <p:spPr>
            <a:xfrm>
              <a:off x="8392309" y="3064715"/>
              <a:ext cx="895594" cy="540239"/>
            </a:xfrm>
            <a:custGeom>
              <a:avLst/>
              <a:gdLst/>
              <a:ahLst/>
              <a:cxnLst/>
              <a:rect l="l" t="t" r="r" b="b"/>
              <a:pathLst>
                <a:path w="2175" h="1312" extrusionOk="0">
                  <a:moveTo>
                    <a:pt x="0" y="0"/>
                  </a:moveTo>
                  <a:lnTo>
                    <a:pt x="2175" y="0"/>
                  </a:lnTo>
                  <a:lnTo>
                    <a:pt x="2175" y="1312"/>
                  </a:lnTo>
                  <a:lnTo>
                    <a:pt x="0" y="1312"/>
                  </a:lnTo>
                  <a:lnTo>
                    <a:pt x="0" y="0"/>
                  </a:lnTo>
                  <a:close/>
                </a:path>
              </a:pathLst>
            </a:custGeom>
            <a:solidFill>
              <a:schemeClr val="lt1"/>
            </a:solidFill>
            <a:ln w="12600" cap="flat" cmpd="sng">
              <a:solidFill>
                <a:srgbClr val="166165"/>
              </a:solidFill>
              <a:prstDash val="solid"/>
              <a:miter lim="8000"/>
              <a:headEnd type="none" w="sm" len="sm"/>
              <a:tailEnd type="none" w="sm" len="sm"/>
            </a:ln>
          </p:spPr>
          <p:txBody>
            <a:bodyPr spcFirstLastPara="1" wrap="square" lIns="6100" tIns="6100" rIns="6100" bIns="61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503" name="Google Shape;503;p32"/>
            <p:cNvSpPr/>
            <p:nvPr/>
          </p:nvSpPr>
          <p:spPr>
            <a:xfrm>
              <a:off x="3657800" y="4278195"/>
              <a:ext cx="1190420" cy="577710"/>
            </a:xfrm>
            <a:custGeom>
              <a:avLst/>
              <a:gdLst/>
              <a:ahLst/>
              <a:cxnLst/>
              <a:rect l="l" t="t" r="r" b="b"/>
              <a:pathLst>
                <a:path w="2891" h="1403" extrusionOk="0">
                  <a:moveTo>
                    <a:pt x="0" y="234"/>
                  </a:moveTo>
                  <a:cubicBezTo>
                    <a:pt x="0" y="105"/>
                    <a:pt x="105" y="0"/>
                    <a:pt x="234" y="0"/>
                  </a:cubicBezTo>
                  <a:lnTo>
                    <a:pt x="2657" y="0"/>
                  </a:lnTo>
                  <a:cubicBezTo>
                    <a:pt x="2786" y="0"/>
                    <a:pt x="2891" y="105"/>
                    <a:pt x="2891" y="234"/>
                  </a:cubicBezTo>
                  <a:lnTo>
                    <a:pt x="2891" y="1169"/>
                  </a:lnTo>
                  <a:cubicBezTo>
                    <a:pt x="2891" y="1298"/>
                    <a:pt x="2786" y="1403"/>
                    <a:pt x="2657" y="1403"/>
                  </a:cubicBezTo>
                  <a:lnTo>
                    <a:pt x="234" y="1403"/>
                  </a:lnTo>
                  <a:cubicBezTo>
                    <a:pt x="105" y="1403"/>
                    <a:pt x="0" y="1298"/>
                    <a:pt x="0" y="1169"/>
                  </a:cubicBezTo>
                  <a:lnTo>
                    <a:pt x="0" y="234"/>
                  </a:lnTo>
                  <a:close/>
                </a:path>
              </a:pathLst>
            </a:custGeom>
            <a:solidFill>
              <a:srgbClr val="3492F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4" name="Google Shape;504;p32"/>
            <p:cNvSpPr/>
            <p:nvPr/>
          </p:nvSpPr>
          <p:spPr>
            <a:xfrm>
              <a:off x="8289778" y="4546668"/>
              <a:ext cx="1119596" cy="646887"/>
            </a:xfrm>
            <a:custGeom>
              <a:avLst/>
              <a:gdLst/>
              <a:ahLst/>
              <a:cxnLst/>
              <a:rect l="l" t="t" r="r" b="b"/>
              <a:pathLst>
                <a:path w="2719" h="1571" extrusionOk="0">
                  <a:moveTo>
                    <a:pt x="0" y="263"/>
                  </a:moveTo>
                  <a:cubicBezTo>
                    <a:pt x="0" y="117"/>
                    <a:pt x="117" y="0"/>
                    <a:pt x="262" y="0"/>
                  </a:cubicBezTo>
                  <a:lnTo>
                    <a:pt x="2458" y="0"/>
                  </a:lnTo>
                  <a:cubicBezTo>
                    <a:pt x="2602" y="0"/>
                    <a:pt x="2719" y="117"/>
                    <a:pt x="2719" y="263"/>
                  </a:cubicBezTo>
                  <a:lnTo>
                    <a:pt x="2719" y="1309"/>
                  </a:lnTo>
                  <a:cubicBezTo>
                    <a:pt x="2719" y="1454"/>
                    <a:pt x="2602" y="1571"/>
                    <a:pt x="2458" y="1571"/>
                  </a:cubicBezTo>
                  <a:lnTo>
                    <a:pt x="262" y="1571"/>
                  </a:lnTo>
                  <a:cubicBezTo>
                    <a:pt x="117" y="1571"/>
                    <a:pt x="0" y="1454"/>
                    <a:pt x="0" y="1309"/>
                  </a:cubicBezTo>
                  <a:lnTo>
                    <a:pt x="0" y="263"/>
                  </a:lnTo>
                  <a:close/>
                </a:path>
              </a:pathLst>
            </a:custGeom>
            <a:solidFill>
              <a:srgbClr val="1E858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5" name="Google Shape;505;p32"/>
            <p:cNvSpPr/>
            <p:nvPr/>
          </p:nvSpPr>
          <p:spPr>
            <a:xfrm>
              <a:off x="3665212" y="3985016"/>
              <a:ext cx="296473" cy="293590"/>
            </a:xfrm>
            <a:custGeom>
              <a:avLst/>
              <a:gdLst/>
              <a:ahLst/>
              <a:cxnLst/>
              <a:rect l="l" t="t" r="r" b="b"/>
              <a:pathLst>
                <a:path w="720" h="713" extrusionOk="0">
                  <a:moveTo>
                    <a:pt x="582" y="601"/>
                  </a:moveTo>
                  <a:lnTo>
                    <a:pt x="482" y="502"/>
                  </a:lnTo>
                  <a:lnTo>
                    <a:pt x="507" y="477"/>
                  </a:lnTo>
                  <a:lnTo>
                    <a:pt x="607" y="576"/>
                  </a:lnTo>
                  <a:lnTo>
                    <a:pt x="582" y="601"/>
                  </a:lnTo>
                  <a:moveTo>
                    <a:pt x="406" y="428"/>
                  </a:moveTo>
                  <a:lnTo>
                    <a:pt x="306" y="328"/>
                  </a:lnTo>
                  <a:lnTo>
                    <a:pt x="330" y="303"/>
                  </a:lnTo>
                  <a:lnTo>
                    <a:pt x="431" y="403"/>
                  </a:lnTo>
                  <a:lnTo>
                    <a:pt x="406" y="428"/>
                  </a:lnTo>
                  <a:moveTo>
                    <a:pt x="230" y="254"/>
                  </a:moveTo>
                  <a:lnTo>
                    <a:pt x="130" y="154"/>
                  </a:lnTo>
                  <a:lnTo>
                    <a:pt x="155" y="129"/>
                  </a:lnTo>
                  <a:lnTo>
                    <a:pt x="255" y="229"/>
                  </a:lnTo>
                  <a:lnTo>
                    <a:pt x="230" y="254"/>
                  </a:lnTo>
                  <a:moveTo>
                    <a:pt x="644" y="489"/>
                  </a:moveTo>
                  <a:lnTo>
                    <a:pt x="720" y="713"/>
                  </a:lnTo>
                  <a:lnTo>
                    <a:pt x="495" y="639"/>
                  </a:lnTo>
                  <a:lnTo>
                    <a:pt x="644" y="489"/>
                  </a:lnTo>
                  <a:moveTo>
                    <a:pt x="76" y="225"/>
                  </a:moveTo>
                  <a:lnTo>
                    <a:pt x="0" y="0"/>
                  </a:lnTo>
                  <a:lnTo>
                    <a:pt x="225" y="74"/>
                  </a:lnTo>
                  <a:lnTo>
                    <a:pt x="76" y="225"/>
                  </a:lnTo>
                  <a:close/>
                </a:path>
              </a:pathLst>
            </a:custGeom>
            <a:solidFill>
              <a:srgbClr val="1C7CC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6" name="Google Shape;506;p32"/>
            <p:cNvSpPr/>
            <p:nvPr/>
          </p:nvSpPr>
          <p:spPr>
            <a:xfrm>
              <a:off x="4421218" y="2800360"/>
              <a:ext cx="863888" cy="1478245"/>
            </a:xfrm>
            <a:custGeom>
              <a:avLst/>
              <a:gdLst/>
              <a:ahLst/>
              <a:cxnLst/>
              <a:rect l="l" t="t" r="r" b="b"/>
              <a:pathLst>
                <a:path w="2098" h="3590" extrusionOk="0">
                  <a:moveTo>
                    <a:pt x="105" y="3447"/>
                  </a:moveTo>
                  <a:lnTo>
                    <a:pt x="2024" y="161"/>
                  </a:lnTo>
                  <a:lnTo>
                    <a:pt x="1994" y="144"/>
                  </a:lnTo>
                  <a:lnTo>
                    <a:pt x="74" y="3429"/>
                  </a:lnTo>
                  <a:lnTo>
                    <a:pt x="105" y="3447"/>
                  </a:lnTo>
                  <a:moveTo>
                    <a:pt x="16" y="3354"/>
                  </a:moveTo>
                  <a:lnTo>
                    <a:pt x="0" y="3590"/>
                  </a:lnTo>
                  <a:lnTo>
                    <a:pt x="199" y="3461"/>
                  </a:lnTo>
                  <a:lnTo>
                    <a:pt x="16" y="3354"/>
                  </a:lnTo>
                  <a:moveTo>
                    <a:pt x="2083" y="236"/>
                  </a:moveTo>
                  <a:lnTo>
                    <a:pt x="2098" y="0"/>
                  </a:lnTo>
                  <a:lnTo>
                    <a:pt x="1900" y="130"/>
                  </a:lnTo>
                  <a:lnTo>
                    <a:pt x="2083" y="236"/>
                  </a:lnTo>
                  <a:close/>
                </a:path>
              </a:pathLst>
            </a:custGeom>
            <a:solidFill>
              <a:srgbClr val="1C7CC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7" name="Google Shape;507;p32"/>
            <p:cNvSpPr/>
            <p:nvPr/>
          </p:nvSpPr>
          <p:spPr>
            <a:xfrm>
              <a:off x="8798724" y="3614425"/>
              <a:ext cx="92236" cy="932653"/>
            </a:xfrm>
            <a:custGeom>
              <a:avLst/>
              <a:gdLst/>
              <a:ahLst/>
              <a:cxnLst/>
              <a:rect l="l" t="t" r="r" b="b"/>
              <a:pathLst>
                <a:path w="224" h="2265" extrusionOk="0">
                  <a:moveTo>
                    <a:pt x="101" y="2089"/>
                  </a:moveTo>
                  <a:lnTo>
                    <a:pt x="88" y="176"/>
                  </a:lnTo>
                  <a:lnTo>
                    <a:pt x="124" y="176"/>
                  </a:lnTo>
                  <a:lnTo>
                    <a:pt x="136" y="2088"/>
                  </a:lnTo>
                  <a:lnTo>
                    <a:pt x="101" y="2089"/>
                  </a:lnTo>
                  <a:moveTo>
                    <a:pt x="224" y="2053"/>
                  </a:moveTo>
                  <a:lnTo>
                    <a:pt x="119" y="2265"/>
                  </a:lnTo>
                  <a:lnTo>
                    <a:pt x="11" y="2054"/>
                  </a:lnTo>
                  <a:lnTo>
                    <a:pt x="224" y="2053"/>
                  </a:lnTo>
                  <a:moveTo>
                    <a:pt x="0" y="212"/>
                  </a:moveTo>
                  <a:lnTo>
                    <a:pt x="105" y="0"/>
                  </a:lnTo>
                  <a:lnTo>
                    <a:pt x="212" y="211"/>
                  </a:lnTo>
                  <a:lnTo>
                    <a:pt x="0" y="212"/>
                  </a:lnTo>
                  <a:close/>
                </a:path>
              </a:pathLst>
            </a:custGeom>
            <a:solidFill>
              <a:srgbClr val="1E858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8" name="Google Shape;508;p32"/>
            <p:cNvSpPr/>
            <p:nvPr/>
          </p:nvSpPr>
          <p:spPr>
            <a:xfrm>
              <a:off x="6536470" y="3915016"/>
              <a:ext cx="1754541" cy="733358"/>
            </a:xfrm>
            <a:custGeom>
              <a:avLst/>
              <a:gdLst/>
              <a:ahLst/>
              <a:cxnLst/>
              <a:rect l="l" t="t" r="r" b="b"/>
              <a:pathLst>
                <a:path w="4261" h="1781" extrusionOk="0">
                  <a:moveTo>
                    <a:pt x="4091" y="1713"/>
                  </a:moveTo>
                  <a:lnTo>
                    <a:pt x="3961" y="1660"/>
                  </a:lnTo>
                  <a:lnTo>
                    <a:pt x="3974" y="1627"/>
                  </a:lnTo>
                  <a:lnTo>
                    <a:pt x="4104" y="1681"/>
                  </a:lnTo>
                  <a:lnTo>
                    <a:pt x="4091" y="1713"/>
                  </a:lnTo>
                  <a:moveTo>
                    <a:pt x="3863" y="1620"/>
                  </a:moveTo>
                  <a:lnTo>
                    <a:pt x="3732" y="1565"/>
                  </a:lnTo>
                  <a:lnTo>
                    <a:pt x="3745" y="1532"/>
                  </a:lnTo>
                  <a:lnTo>
                    <a:pt x="3876" y="1587"/>
                  </a:lnTo>
                  <a:lnTo>
                    <a:pt x="3863" y="1620"/>
                  </a:lnTo>
                  <a:moveTo>
                    <a:pt x="3633" y="1525"/>
                  </a:moveTo>
                  <a:lnTo>
                    <a:pt x="3503" y="1472"/>
                  </a:lnTo>
                  <a:lnTo>
                    <a:pt x="3516" y="1439"/>
                  </a:lnTo>
                  <a:lnTo>
                    <a:pt x="3646" y="1492"/>
                  </a:lnTo>
                  <a:lnTo>
                    <a:pt x="3633" y="1525"/>
                  </a:lnTo>
                  <a:moveTo>
                    <a:pt x="3405" y="1431"/>
                  </a:moveTo>
                  <a:lnTo>
                    <a:pt x="3274" y="1378"/>
                  </a:lnTo>
                  <a:lnTo>
                    <a:pt x="3287" y="1345"/>
                  </a:lnTo>
                  <a:lnTo>
                    <a:pt x="3418" y="1399"/>
                  </a:lnTo>
                  <a:lnTo>
                    <a:pt x="3405" y="1431"/>
                  </a:lnTo>
                  <a:moveTo>
                    <a:pt x="3176" y="1338"/>
                  </a:moveTo>
                  <a:lnTo>
                    <a:pt x="3045" y="1284"/>
                  </a:lnTo>
                  <a:lnTo>
                    <a:pt x="3059" y="1252"/>
                  </a:lnTo>
                  <a:lnTo>
                    <a:pt x="3189" y="1305"/>
                  </a:lnTo>
                  <a:lnTo>
                    <a:pt x="3176" y="1338"/>
                  </a:lnTo>
                  <a:moveTo>
                    <a:pt x="2948" y="1244"/>
                  </a:moveTo>
                  <a:lnTo>
                    <a:pt x="2817" y="1191"/>
                  </a:lnTo>
                  <a:lnTo>
                    <a:pt x="2830" y="1158"/>
                  </a:lnTo>
                  <a:lnTo>
                    <a:pt x="2961" y="1212"/>
                  </a:lnTo>
                  <a:lnTo>
                    <a:pt x="2948" y="1244"/>
                  </a:lnTo>
                  <a:moveTo>
                    <a:pt x="2719" y="1151"/>
                  </a:moveTo>
                  <a:lnTo>
                    <a:pt x="2588" y="1097"/>
                  </a:lnTo>
                  <a:lnTo>
                    <a:pt x="2602" y="1064"/>
                  </a:lnTo>
                  <a:lnTo>
                    <a:pt x="2732" y="1118"/>
                  </a:lnTo>
                  <a:lnTo>
                    <a:pt x="2719" y="1151"/>
                  </a:lnTo>
                  <a:moveTo>
                    <a:pt x="2491" y="1057"/>
                  </a:moveTo>
                  <a:lnTo>
                    <a:pt x="2360" y="1003"/>
                  </a:lnTo>
                  <a:lnTo>
                    <a:pt x="2373" y="971"/>
                  </a:lnTo>
                  <a:lnTo>
                    <a:pt x="2504" y="1024"/>
                  </a:lnTo>
                  <a:lnTo>
                    <a:pt x="2491" y="1057"/>
                  </a:lnTo>
                  <a:moveTo>
                    <a:pt x="2262" y="963"/>
                  </a:moveTo>
                  <a:lnTo>
                    <a:pt x="2131" y="910"/>
                  </a:lnTo>
                  <a:lnTo>
                    <a:pt x="2145" y="877"/>
                  </a:lnTo>
                  <a:lnTo>
                    <a:pt x="2275" y="931"/>
                  </a:lnTo>
                  <a:lnTo>
                    <a:pt x="2262" y="963"/>
                  </a:lnTo>
                  <a:moveTo>
                    <a:pt x="2034" y="870"/>
                  </a:moveTo>
                  <a:lnTo>
                    <a:pt x="1903" y="816"/>
                  </a:lnTo>
                  <a:lnTo>
                    <a:pt x="1916" y="784"/>
                  </a:lnTo>
                  <a:lnTo>
                    <a:pt x="2047" y="837"/>
                  </a:lnTo>
                  <a:lnTo>
                    <a:pt x="2034" y="870"/>
                  </a:lnTo>
                  <a:moveTo>
                    <a:pt x="1805" y="776"/>
                  </a:moveTo>
                  <a:lnTo>
                    <a:pt x="1674" y="723"/>
                  </a:lnTo>
                  <a:lnTo>
                    <a:pt x="1688" y="690"/>
                  </a:lnTo>
                  <a:lnTo>
                    <a:pt x="1818" y="743"/>
                  </a:lnTo>
                  <a:lnTo>
                    <a:pt x="1805" y="776"/>
                  </a:lnTo>
                  <a:moveTo>
                    <a:pt x="1576" y="682"/>
                  </a:moveTo>
                  <a:lnTo>
                    <a:pt x="1446" y="629"/>
                  </a:lnTo>
                  <a:lnTo>
                    <a:pt x="1459" y="596"/>
                  </a:lnTo>
                  <a:lnTo>
                    <a:pt x="1590" y="650"/>
                  </a:lnTo>
                  <a:lnTo>
                    <a:pt x="1576" y="682"/>
                  </a:lnTo>
                  <a:moveTo>
                    <a:pt x="1348" y="589"/>
                  </a:moveTo>
                  <a:lnTo>
                    <a:pt x="1217" y="535"/>
                  </a:lnTo>
                  <a:lnTo>
                    <a:pt x="1231" y="503"/>
                  </a:lnTo>
                  <a:lnTo>
                    <a:pt x="1361" y="556"/>
                  </a:lnTo>
                  <a:lnTo>
                    <a:pt x="1348" y="589"/>
                  </a:lnTo>
                  <a:moveTo>
                    <a:pt x="1119" y="495"/>
                  </a:moveTo>
                  <a:lnTo>
                    <a:pt x="989" y="442"/>
                  </a:lnTo>
                  <a:lnTo>
                    <a:pt x="1002" y="409"/>
                  </a:lnTo>
                  <a:lnTo>
                    <a:pt x="1133" y="463"/>
                  </a:lnTo>
                  <a:lnTo>
                    <a:pt x="1119" y="495"/>
                  </a:lnTo>
                  <a:moveTo>
                    <a:pt x="891" y="402"/>
                  </a:moveTo>
                  <a:lnTo>
                    <a:pt x="760" y="348"/>
                  </a:lnTo>
                  <a:lnTo>
                    <a:pt x="774" y="315"/>
                  </a:lnTo>
                  <a:lnTo>
                    <a:pt x="904" y="369"/>
                  </a:lnTo>
                  <a:lnTo>
                    <a:pt x="891" y="402"/>
                  </a:lnTo>
                  <a:moveTo>
                    <a:pt x="662" y="308"/>
                  </a:moveTo>
                  <a:lnTo>
                    <a:pt x="532" y="254"/>
                  </a:lnTo>
                  <a:lnTo>
                    <a:pt x="545" y="222"/>
                  </a:lnTo>
                  <a:lnTo>
                    <a:pt x="676" y="275"/>
                  </a:lnTo>
                  <a:lnTo>
                    <a:pt x="662" y="308"/>
                  </a:lnTo>
                  <a:moveTo>
                    <a:pt x="434" y="214"/>
                  </a:moveTo>
                  <a:lnTo>
                    <a:pt x="303" y="161"/>
                  </a:lnTo>
                  <a:lnTo>
                    <a:pt x="317" y="128"/>
                  </a:lnTo>
                  <a:lnTo>
                    <a:pt x="447" y="182"/>
                  </a:lnTo>
                  <a:lnTo>
                    <a:pt x="434" y="214"/>
                  </a:lnTo>
                  <a:moveTo>
                    <a:pt x="205" y="121"/>
                  </a:moveTo>
                  <a:lnTo>
                    <a:pt x="157" y="101"/>
                  </a:lnTo>
                  <a:lnTo>
                    <a:pt x="170" y="68"/>
                  </a:lnTo>
                  <a:lnTo>
                    <a:pt x="219" y="88"/>
                  </a:lnTo>
                  <a:lnTo>
                    <a:pt x="205" y="121"/>
                  </a:lnTo>
                  <a:moveTo>
                    <a:pt x="4105" y="1586"/>
                  </a:moveTo>
                  <a:lnTo>
                    <a:pt x="4261" y="1764"/>
                  </a:lnTo>
                  <a:lnTo>
                    <a:pt x="4025" y="1781"/>
                  </a:lnTo>
                  <a:lnTo>
                    <a:pt x="4105" y="1586"/>
                  </a:lnTo>
                  <a:moveTo>
                    <a:pt x="156" y="196"/>
                  </a:moveTo>
                  <a:lnTo>
                    <a:pt x="0" y="18"/>
                  </a:lnTo>
                  <a:lnTo>
                    <a:pt x="236" y="0"/>
                  </a:lnTo>
                  <a:lnTo>
                    <a:pt x="156" y="196"/>
                  </a:lnTo>
                  <a:close/>
                </a:path>
              </a:pathLst>
            </a:custGeom>
            <a:solidFill>
              <a:srgbClr val="1E858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09" name="Google Shape;509;p32"/>
            <p:cNvSpPr/>
            <p:nvPr/>
          </p:nvSpPr>
          <p:spPr>
            <a:xfrm>
              <a:off x="4821045" y="3940134"/>
              <a:ext cx="799652" cy="371826"/>
            </a:xfrm>
            <a:custGeom>
              <a:avLst/>
              <a:gdLst/>
              <a:ahLst/>
              <a:cxnLst/>
              <a:rect l="l" t="t" r="r" b="b"/>
              <a:pathLst>
                <a:path w="1942" h="903" extrusionOk="0">
                  <a:moveTo>
                    <a:pt x="168" y="837"/>
                  </a:moveTo>
                  <a:lnTo>
                    <a:pt x="296" y="778"/>
                  </a:lnTo>
                  <a:lnTo>
                    <a:pt x="281" y="746"/>
                  </a:lnTo>
                  <a:lnTo>
                    <a:pt x="153" y="805"/>
                  </a:lnTo>
                  <a:lnTo>
                    <a:pt x="168" y="837"/>
                  </a:lnTo>
                  <a:moveTo>
                    <a:pt x="392" y="734"/>
                  </a:moveTo>
                  <a:lnTo>
                    <a:pt x="521" y="676"/>
                  </a:lnTo>
                  <a:lnTo>
                    <a:pt x="506" y="644"/>
                  </a:lnTo>
                  <a:lnTo>
                    <a:pt x="378" y="702"/>
                  </a:lnTo>
                  <a:lnTo>
                    <a:pt x="392" y="734"/>
                  </a:lnTo>
                  <a:moveTo>
                    <a:pt x="617" y="632"/>
                  </a:moveTo>
                  <a:lnTo>
                    <a:pt x="745" y="573"/>
                  </a:lnTo>
                  <a:lnTo>
                    <a:pt x="731" y="541"/>
                  </a:lnTo>
                  <a:lnTo>
                    <a:pt x="602" y="600"/>
                  </a:lnTo>
                  <a:lnTo>
                    <a:pt x="617" y="632"/>
                  </a:lnTo>
                  <a:moveTo>
                    <a:pt x="842" y="530"/>
                  </a:moveTo>
                  <a:lnTo>
                    <a:pt x="970" y="471"/>
                  </a:lnTo>
                  <a:lnTo>
                    <a:pt x="955" y="439"/>
                  </a:lnTo>
                  <a:lnTo>
                    <a:pt x="827" y="497"/>
                  </a:lnTo>
                  <a:lnTo>
                    <a:pt x="842" y="530"/>
                  </a:lnTo>
                  <a:moveTo>
                    <a:pt x="1066" y="427"/>
                  </a:moveTo>
                  <a:lnTo>
                    <a:pt x="1195" y="369"/>
                  </a:lnTo>
                  <a:lnTo>
                    <a:pt x="1180" y="337"/>
                  </a:lnTo>
                  <a:lnTo>
                    <a:pt x="1052" y="395"/>
                  </a:lnTo>
                  <a:lnTo>
                    <a:pt x="1066" y="427"/>
                  </a:lnTo>
                  <a:moveTo>
                    <a:pt x="1292" y="325"/>
                  </a:moveTo>
                  <a:lnTo>
                    <a:pt x="1420" y="265"/>
                  </a:lnTo>
                  <a:lnTo>
                    <a:pt x="1406" y="233"/>
                  </a:lnTo>
                  <a:lnTo>
                    <a:pt x="1276" y="292"/>
                  </a:lnTo>
                  <a:lnTo>
                    <a:pt x="1292" y="325"/>
                  </a:lnTo>
                  <a:moveTo>
                    <a:pt x="1517" y="221"/>
                  </a:moveTo>
                  <a:lnTo>
                    <a:pt x="1645" y="163"/>
                  </a:lnTo>
                  <a:lnTo>
                    <a:pt x="1630" y="131"/>
                  </a:lnTo>
                  <a:lnTo>
                    <a:pt x="1502" y="189"/>
                  </a:lnTo>
                  <a:lnTo>
                    <a:pt x="1517" y="221"/>
                  </a:lnTo>
                  <a:moveTo>
                    <a:pt x="1741" y="119"/>
                  </a:moveTo>
                  <a:lnTo>
                    <a:pt x="1789" y="97"/>
                  </a:lnTo>
                  <a:lnTo>
                    <a:pt x="1774" y="65"/>
                  </a:lnTo>
                  <a:lnTo>
                    <a:pt x="1727" y="87"/>
                  </a:lnTo>
                  <a:lnTo>
                    <a:pt x="1741" y="119"/>
                  </a:lnTo>
                  <a:moveTo>
                    <a:pt x="148" y="710"/>
                  </a:moveTo>
                  <a:lnTo>
                    <a:pt x="0" y="894"/>
                  </a:lnTo>
                  <a:lnTo>
                    <a:pt x="236" y="903"/>
                  </a:lnTo>
                  <a:lnTo>
                    <a:pt x="148" y="710"/>
                  </a:lnTo>
                  <a:moveTo>
                    <a:pt x="1793" y="192"/>
                  </a:moveTo>
                  <a:lnTo>
                    <a:pt x="1942" y="8"/>
                  </a:lnTo>
                  <a:lnTo>
                    <a:pt x="1705" y="0"/>
                  </a:lnTo>
                  <a:lnTo>
                    <a:pt x="1793" y="192"/>
                  </a:lnTo>
                  <a:close/>
                </a:path>
              </a:pathLst>
            </a:custGeom>
            <a:solidFill>
              <a:srgbClr val="1C7CC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10" name="Google Shape;510;p32"/>
            <p:cNvSpPr/>
            <p:nvPr/>
          </p:nvSpPr>
          <p:spPr>
            <a:xfrm>
              <a:off x="5665993" y="2800360"/>
              <a:ext cx="308414" cy="683122"/>
            </a:xfrm>
            <a:custGeom>
              <a:avLst/>
              <a:gdLst/>
              <a:ahLst/>
              <a:cxnLst/>
              <a:rect l="l" t="t" r="r" b="b"/>
              <a:pathLst>
                <a:path w="749" h="1659" extrusionOk="0">
                  <a:moveTo>
                    <a:pt x="99" y="155"/>
                  </a:moveTo>
                  <a:lnTo>
                    <a:pt x="113" y="188"/>
                  </a:lnTo>
                  <a:lnTo>
                    <a:pt x="81" y="202"/>
                  </a:lnTo>
                  <a:lnTo>
                    <a:pt x="67" y="169"/>
                  </a:lnTo>
                  <a:lnTo>
                    <a:pt x="99" y="155"/>
                  </a:lnTo>
                  <a:moveTo>
                    <a:pt x="127" y="220"/>
                  </a:moveTo>
                  <a:lnTo>
                    <a:pt x="141" y="253"/>
                  </a:lnTo>
                  <a:lnTo>
                    <a:pt x="109" y="267"/>
                  </a:lnTo>
                  <a:lnTo>
                    <a:pt x="95" y="235"/>
                  </a:lnTo>
                  <a:lnTo>
                    <a:pt x="127" y="220"/>
                  </a:lnTo>
                  <a:moveTo>
                    <a:pt x="156" y="285"/>
                  </a:moveTo>
                  <a:lnTo>
                    <a:pt x="170" y="317"/>
                  </a:lnTo>
                  <a:lnTo>
                    <a:pt x="137" y="332"/>
                  </a:lnTo>
                  <a:lnTo>
                    <a:pt x="123" y="299"/>
                  </a:lnTo>
                  <a:lnTo>
                    <a:pt x="156" y="285"/>
                  </a:lnTo>
                  <a:moveTo>
                    <a:pt x="184" y="350"/>
                  </a:moveTo>
                  <a:lnTo>
                    <a:pt x="198" y="382"/>
                  </a:lnTo>
                  <a:lnTo>
                    <a:pt x="166" y="396"/>
                  </a:lnTo>
                  <a:lnTo>
                    <a:pt x="151" y="364"/>
                  </a:lnTo>
                  <a:lnTo>
                    <a:pt x="184" y="350"/>
                  </a:lnTo>
                  <a:moveTo>
                    <a:pt x="212" y="414"/>
                  </a:moveTo>
                  <a:lnTo>
                    <a:pt x="226" y="447"/>
                  </a:lnTo>
                  <a:lnTo>
                    <a:pt x="194" y="461"/>
                  </a:lnTo>
                  <a:lnTo>
                    <a:pt x="180" y="429"/>
                  </a:lnTo>
                  <a:lnTo>
                    <a:pt x="212" y="414"/>
                  </a:lnTo>
                  <a:moveTo>
                    <a:pt x="240" y="479"/>
                  </a:moveTo>
                  <a:lnTo>
                    <a:pt x="254" y="512"/>
                  </a:lnTo>
                  <a:lnTo>
                    <a:pt x="222" y="526"/>
                  </a:lnTo>
                  <a:lnTo>
                    <a:pt x="208" y="493"/>
                  </a:lnTo>
                  <a:lnTo>
                    <a:pt x="240" y="479"/>
                  </a:lnTo>
                  <a:moveTo>
                    <a:pt x="268" y="544"/>
                  </a:moveTo>
                  <a:lnTo>
                    <a:pt x="282" y="576"/>
                  </a:lnTo>
                  <a:lnTo>
                    <a:pt x="250" y="590"/>
                  </a:lnTo>
                  <a:lnTo>
                    <a:pt x="236" y="558"/>
                  </a:lnTo>
                  <a:lnTo>
                    <a:pt x="268" y="544"/>
                  </a:lnTo>
                  <a:moveTo>
                    <a:pt x="297" y="609"/>
                  </a:moveTo>
                  <a:lnTo>
                    <a:pt x="311" y="641"/>
                  </a:lnTo>
                  <a:lnTo>
                    <a:pt x="278" y="655"/>
                  </a:lnTo>
                  <a:lnTo>
                    <a:pt x="264" y="623"/>
                  </a:lnTo>
                  <a:lnTo>
                    <a:pt x="297" y="609"/>
                  </a:lnTo>
                  <a:moveTo>
                    <a:pt x="325" y="673"/>
                  </a:moveTo>
                  <a:lnTo>
                    <a:pt x="339" y="706"/>
                  </a:lnTo>
                  <a:lnTo>
                    <a:pt x="307" y="720"/>
                  </a:lnTo>
                  <a:lnTo>
                    <a:pt x="292" y="687"/>
                  </a:lnTo>
                  <a:lnTo>
                    <a:pt x="325" y="673"/>
                  </a:lnTo>
                  <a:moveTo>
                    <a:pt x="353" y="738"/>
                  </a:moveTo>
                  <a:lnTo>
                    <a:pt x="367" y="770"/>
                  </a:lnTo>
                  <a:lnTo>
                    <a:pt x="335" y="784"/>
                  </a:lnTo>
                  <a:lnTo>
                    <a:pt x="321" y="752"/>
                  </a:lnTo>
                  <a:lnTo>
                    <a:pt x="353" y="738"/>
                  </a:lnTo>
                  <a:moveTo>
                    <a:pt x="381" y="803"/>
                  </a:moveTo>
                  <a:lnTo>
                    <a:pt x="395" y="835"/>
                  </a:lnTo>
                  <a:lnTo>
                    <a:pt x="363" y="849"/>
                  </a:lnTo>
                  <a:lnTo>
                    <a:pt x="349" y="817"/>
                  </a:lnTo>
                  <a:lnTo>
                    <a:pt x="381" y="803"/>
                  </a:lnTo>
                  <a:moveTo>
                    <a:pt x="409" y="867"/>
                  </a:moveTo>
                  <a:lnTo>
                    <a:pt x="423" y="900"/>
                  </a:lnTo>
                  <a:lnTo>
                    <a:pt x="391" y="914"/>
                  </a:lnTo>
                  <a:lnTo>
                    <a:pt x="377" y="881"/>
                  </a:lnTo>
                  <a:lnTo>
                    <a:pt x="409" y="867"/>
                  </a:lnTo>
                  <a:moveTo>
                    <a:pt x="438" y="932"/>
                  </a:moveTo>
                  <a:lnTo>
                    <a:pt x="453" y="964"/>
                  </a:lnTo>
                  <a:lnTo>
                    <a:pt x="419" y="978"/>
                  </a:lnTo>
                  <a:lnTo>
                    <a:pt x="405" y="946"/>
                  </a:lnTo>
                  <a:lnTo>
                    <a:pt x="438" y="932"/>
                  </a:lnTo>
                  <a:moveTo>
                    <a:pt x="467" y="997"/>
                  </a:moveTo>
                  <a:lnTo>
                    <a:pt x="481" y="1029"/>
                  </a:lnTo>
                  <a:lnTo>
                    <a:pt x="447" y="1043"/>
                  </a:lnTo>
                  <a:lnTo>
                    <a:pt x="433" y="1011"/>
                  </a:lnTo>
                  <a:lnTo>
                    <a:pt x="467" y="997"/>
                  </a:lnTo>
                  <a:moveTo>
                    <a:pt x="495" y="1061"/>
                  </a:moveTo>
                  <a:lnTo>
                    <a:pt x="509" y="1094"/>
                  </a:lnTo>
                  <a:lnTo>
                    <a:pt x="477" y="1108"/>
                  </a:lnTo>
                  <a:lnTo>
                    <a:pt x="463" y="1075"/>
                  </a:lnTo>
                  <a:lnTo>
                    <a:pt x="495" y="1061"/>
                  </a:lnTo>
                  <a:moveTo>
                    <a:pt x="523" y="1126"/>
                  </a:moveTo>
                  <a:lnTo>
                    <a:pt x="537" y="1158"/>
                  </a:lnTo>
                  <a:lnTo>
                    <a:pt x="505" y="1172"/>
                  </a:lnTo>
                  <a:lnTo>
                    <a:pt x="491" y="1140"/>
                  </a:lnTo>
                  <a:lnTo>
                    <a:pt x="523" y="1126"/>
                  </a:lnTo>
                  <a:moveTo>
                    <a:pt x="551" y="1191"/>
                  </a:moveTo>
                  <a:lnTo>
                    <a:pt x="565" y="1223"/>
                  </a:lnTo>
                  <a:lnTo>
                    <a:pt x="533" y="1237"/>
                  </a:lnTo>
                  <a:lnTo>
                    <a:pt x="519" y="1205"/>
                  </a:lnTo>
                  <a:lnTo>
                    <a:pt x="551" y="1191"/>
                  </a:lnTo>
                  <a:moveTo>
                    <a:pt x="580" y="1255"/>
                  </a:moveTo>
                  <a:lnTo>
                    <a:pt x="594" y="1288"/>
                  </a:lnTo>
                  <a:lnTo>
                    <a:pt x="561" y="1302"/>
                  </a:lnTo>
                  <a:lnTo>
                    <a:pt x="547" y="1269"/>
                  </a:lnTo>
                  <a:lnTo>
                    <a:pt x="580" y="1255"/>
                  </a:lnTo>
                  <a:moveTo>
                    <a:pt x="608" y="1320"/>
                  </a:moveTo>
                  <a:lnTo>
                    <a:pt x="622" y="1352"/>
                  </a:lnTo>
                  <a:lnTo>
                    <a:pt x="589" y="1366"/>
                  </a:lnTo>
                  <a:lnTo>
                    <a:pt x="575" y="1334"/>
                  </a:lnTo>
                  <a:lnTo>
                    <a:pt x="608" y="1320"/>
                  </a:lnTo>
                  <a:moveTo>
                    <a:pt x="636" y="1385"/>
                  </a:moveTo>
                  <a:lnTo>
                    <a:pt x="650" y="1417"/>
                  </a:lnTo>
                  <a:lnTo>
                    <a:pt x="618" y="1431"/>
                  </a:lnTo>
                  <a:lnTo>
                    <a:pt x="604" y="1399"/>
                  </a:lnTo>
                  <a:lnTo>
                    <a:pt x="636" y="1385"/>
                  </a:lnTo>
                  <a:moveTo>
                    <a:pt x="664" y="1449"/>
                  </a:moveTo>
                  <a:lnTo>
                    <a:pt x="678" y="1482"/>
                  </a:lnTo>
                  <a:lnTo>
                    <a:pt x="646" y="1496"/>
                  </a:lnTo>
                  <a:lnTo>
                    <a:pt x="632" y="1463"/>
                  </a:lnTo>
                  <a:lnTo>
                    <a:pt x="664" y="1449"/>
                  </a:lnTo>
                  <a:moveTo>
                    <a:pt x="0" y="237"/>
                  </a:moveTo>
                  <a:lnTo>
                    <a:pt x="12" y="0"/>
                  </a:lnTo>
                  <a:lnTo>
                    <a:pt x="194" y="152"/>
                  </a:lnTo>
                  <a:lnTo>
                    <a:pt x="0" y="237"/>
                  </a:lnTo>
                  <a:moveTo>
                    <a:pt x="749" y="1423"/>
                  </a:moveTo>
                  <a:lnTo>
                    <a:pt x="736" y="1659"/>
                  </a:lnTo>
                  <a:lnTo>
                    <a:pt x="555" y="1508"/>
                  </a:lnTo>
                  <a:lnTo>
                    <a:pt x="749" y="1423"/>
                  </a:lnTo>
                  <a:close/>
                </a:path>
              </a:pathLst>
            </a:custGeom>
            <a:solidFill>
              <a:srgbClr val="1C7CCA"/>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11" name="Google Shape;511;p32"/>
            <p:cNvSpPr txBox="1"/>
            <p:nvPr/>
          </p:nvSpPr>
          <p:spPr>
            <a:xfrm rot="-5400000">
              <a:off x="8504925" y="4070450"/>
              <a:ext cx="2251500" cy="232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2000" u="none" strike="noStrike">
                  <a:solidFill>
                    <a:schemeClr val="dk1"/>
                  </a:solidFill>
                  <a:latin typeface="Trebuchet MS"/>
                  <a:ea typeface="Trebuchet MS"/>
                  <a:cs typeface="Trebuchet MS"/>
                  <a:sym typeface="Trebuchet MS"/>
                </a:rPr>
                <a:t>Thematic Cluster</a:t>
              </a:r>
              <a:endParaRPr sz="2000" u="none" strike="noStrike">
                <a:solidFill>
                  <a:schemeClr val="dk1"/>
                </a:solidFill>
                <a:latin typeface="Trebuchet MS"/>
                <a:ea typeface="Trebuchet MS"/>
                <a:cs typeface="Trebuchet MS"/>
                <a:sym typeface="Trebuchet MS"/>
              </a:endParaRPr>
            </a:p>
          </p:txBody>
        </p:sp>
        <p:sp>
          <p:nvSpPr>
            <p:cNvPr id="512" name="Google Shape;512;p32"/>
            <p:cNvSpPr txBox="1"/>
            <p:nvPr/>
          </p:nvSpPr>
          <p:spPr>
            <a:xfrm>
              <a:off x="2965678" y="3553072"/>
              <a:ext cx="8976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1C7CCA"/>
                  </a:solidFill>
                  <a:latin typeface="Trebuchet MS"/>
                  <a:ea typeface="Trebuchet MS"/>
                  <a:cs typeface="Trebuchet MS"/>
                  <a:sym typeface="Trebuchet MS"/>
                </a:rPr>
                <a:t>EOSC </a:t>
              </a:r>
              <a:endParaRPr u="none" strike="noStrike">
                <a:solidFill>
                  <a:srgbClr val="000000"/>
                </a:solidFill>
                <a:latin typeface="Trebuchet MS"/>
                <a:ea typeface="Trebuchet MS"/>
                <a:cs typeface="Trebuchet MS"/>
                <a:sym typeface="Trebuchet MS"/>
              </a:endParaRPr>
            </a:p>
          </p:txBody>
        </p:sp>
        <p:sp>
          <p:nvSpPr>
            <p:cNvPr id="513" name="Google Shape;513;p32"/>
            <p:cNvSpPr txBox="1"/>
            <p:nvPr/>
          </p:nvSpPr>
          <p:spPr>
            <a:xfrm>
              <a:off x="2956975" y="3741247"/>
              <a:ext cx="9162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1C7CCA"/>
                  </a:solidFill>
                  <a:latin typeface="Trebuchet MS"/>
                  <a:ea typeface="Trebuchet MS"/>
                  <a:cs typeface="Trebuchet MS"/>
                  <a:sym typeface="Trebuchet MS"/>
                </a:rPr>
                <a:t>Node A</a:t>
              </a:r>
              <a:endParaRPr u="none" strike="noStrike">
                <a:solidFill>
                  <a:srgbClr val="000000"/>
                </a:solidFill>
                <a:latin typeface="Trebuchet MS"/>
                <a:ea typeface="Trebuchet MS"/>
                <a:cs typeface="Trebuchet MS"/>
                <a:sym typeface="Trebuchet MS"/>
              </a:endParaRPr>
            </a:p>
          </p:txBody>
        </p:sp>
        <p:sp>
          <p:nvSpPr>
            <p:cNvPr id="514" name="Google Shape;514;p32"/>
            <p:cNvSpPr txBox="1"/>
            <p:nvPr/>
          </p:nvSpPr>
          <p:spPr>
            <a:xfrm>
              <a:off x="5626948" y="3549772"/>
              <a:ext cx="8976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1C7CCA"/>
                  </a:solidFill>
                  <a:latin typeface="Trebuchet MS"/>
                  <a:ea typeface="Trebuchet MS"/>
                  <a:cs typeface="Trebuchet MS"/>
                  <a:sym typeface="Trebuchet MS"/>
                </a:rPr>
                <a:t>EOSC </a:t>
              </a:r>
              <a:endParaRPr u="none" strike="noStrike">
                <a:solidFill>
                  <a:srgbClr val="000000"/>
                </a:solidFill>
                <a:latin typeface="Trebuchet MS"/>
                <a:ea typeface="Trebuchet MS"/>
                <a:cs typeface="Trebuchet MS"/>
                <a:sym typeface="Trebuchet MS"/>
              </a:endParaRPr>
            </a:p>
          </p:txBody>
        </p:sp>
        <p:sp>
          <p:nvSpPr>
            <p:cNvPr id="515" name="Google Shape;515;p32"/>
            <p:cNvSpPr txBox="1"/>
            <p:nvPr/>
          </p:nvSpPr>
          <p:spPr>
            <a:xfrm>
              <a:off x="5620699" y="3737947"/>
              <a:ext cx="8976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1C7CCA"/>
                  </a:solidFill>
                  <a:latin typeface="Trebuchet MS"/>
                  <a:ea typeface="Trebuchet MS"/>
                  <a:cs typeface="Trebuchet MS"/>
                  <a:sym typeface="Trebuchet MS"/>
                </a:rPr>
                <a:t>Node B</a:t>
              </a:r>
              <a:endParaRPr u="none" strike="noStrike">
                <a:solidFill>
                  <a:srgbClr val="000000"/>
                </a:solidFill>
                <a:latin typeface="Trebuchet MS"/>
                <a:ea typeface="Trebuchet MS"/>
                <a:cs typeface="Trebuchet MS"/>
                <a:sym typeface="Trebuchet MS"/>
              </a:endParaRPr>
            </a:p>
          </p:txBody>
        </p:sp>
        <p:sp>
          <p:nvSpPr>
            <p:cNvPr id="516" name="Google Shape;516;p32"/>
            <p:cNvSpPr txBox="1"/>
            <p:nvPr/>
          </p:nvSpPr>
          <p:spPr>
            <a:xfrm>
              <a:off x="8412349" y="3148697"/>
              <a:ext cx="8640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1E858B"/>
                  </a:solidFill>
                  <a:latin typeface="Trebuchet MS"/>
                  <a:ea typeface="Trebuchet MS"/>
                  <a:cs typeface="Trebuchet MS"/>
                  <a:sym typeface="Trebuchet MS"/>
                </a:rPr>
                <a:t>EOSC </a:t>
              </a:r>
              <a:endParaRPr u="none" strike="noStrike">
                <a:solidFill>
                  <a:srgbClr val="000000"/>
                </a:solidFill>
                <a:latin typeface="Trebuchet MS"/>
                <a:ea typeface="Trebuchet MS"/>
                <a:cs typeface="Trebuchet MS"/>
                <a:sym typeface="Trebuchet MS"/>
              </a:endParaRPr>
            </a:p>
          </p:txBody>
        </p:sp>
        <p:sp>
          <p:nvSpPr>
            <p:cNvPr id="517" name="Google Shape;517;p32"/>
            <p:cNvSpPr txBox="1"/>
            <p:nvPr/>
          </p:nvSpPr>
          <p:spPr>
            <a:xfrm>
              <a:off x="8419825" y="3336872"/>
              <a:ext cx="8640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1E858B"/>
                  </a:solidFill>
                  <a:latin typeface="Trebuchet MS"/>
                  <a:ea typeface="Trebuchet MS"/>
                  <a:cs typeface="Trebuchet MS"/>
                  <a:sym typeface="Trebuchet MS"/>
                </a:rPr>
                <a:t>Node X</a:t>
              </a:r>
              <a:endParaRPr u="none" strike="noStrike">
                <a:solidFill>
                  <a:srgbClr val="000000"/>
                </a:solidFill>
                <a:latin typeface="Trebuchet MS"/>
                <a:ea typeface="Trebuchet MS"/>
                <a:cs typeface="Trebuchet MS"/>
                <a:sym typeface="Trebuchet MS"/>
              </a:endParaRPr>
            </a:p>
          </p:txBody>
        </p:sp>
        <p:sp>
          <p:nvSpPr>
            <p:cNvPr id="518" name="Google Shape;518;p32"/>
            <p:cNvSpPr txBox="1"/>
            <p:nvPr/>
          </p:nvSpPr>
          <p:spPr>
            <a:xfrm>
              <a:off x="3666626" y="4379472"/>
              <a:ext cx="11544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FFFFFF"/>
                  </a:solidFill>
                  <a:latin typeface="Trebuchet MS"/>
                  <a:ea typeface="Trebuchet MS"/>
                  <a:cs typeface="Trebuchet MS"/>
                  <a:sym typeface="Trebuchet MS"/>
                </a:rPr>
                <a:t>National </a:t>
              </a:r>
              <a:endParaRPr u="none" strike="noStrike">
                <a:solidFill>
                  <a:srgbClr val="000000"/>
                </a:solidFill>
                <a:latin typeface="Trebuchet MS"/>
                <a:ea typeface="Trebuchet MS"/>
                <a:cs typeface="Trebuchet MS"/>
                <a:sym typeface="Trebuchet MS"/>
              </a:endParaRPr>
            </a:p>
          </p:txBody>
        </p:sp>
        <p:sp>
          <p:nvSpPr>
            <p:cNvPr id="519" name="Google Shape;519;p32"/>
            <p:cNvSpPr txBox="1"/>
            <p:nvPr/>
          </p:nvSpPr>
          <p:spPr>
            <a:xfrm>
              <a:off x="3666525" y="4567647"/>
              <a:ext cx="11544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FFFFFF"/>
                  </a:solidFill>
                  <a:latin typeface="Trebuchet MS"/>
                  <a:ea typeface="Trebuchet MS"/>
                  <a:cs typeface="Trebuchet MS"/>
                  <a:sym typeface="Trebuchet MS"/>
                </a:rPr>
                <a:t>Resources</a:t>
              </a:r>
              <a:endParaRPr u="none" strike="noStrike">
                <a:solidFill>
                  <a:srgbClr val="000000"/>
                </a:solidFill>
                <a:latin typeface="Trebuchet MS"/>
                <a:ea typeface="Trebuchet MS"/>
                <a:cs typeface="Trebuchet MS"/>
                <a:sym typeface="Trebuchet MS"/>
              </a:endParaRPr>
            </a:p>
          </p:txBody>
        </p:sp>
        <p:sp>
          <p:nvSpPr>
            <p:cNvPr id="520" name="Google Shape;520;p32"/>
            <p:cNvSpPr/>
            <p:nvPr/>
          </p:nvSpPr>
          <p:spPr>
            <a:xfrm>
              <a:off x="5548639" y="2777301"/>
              <a:ext cx="2844078" cy="584710"/>
            </a:xfrm>
            <a:custGeom>
              <a:avLst/>
              <a:gdLst/>
              <a:ahLst/>
              <a:cxnLst/>
              <a:rect l="l" t="t" r="r" b="b"/>
              <a:pathLst>
                <a:path w="6907" h="1420" extrusionOk="0">
                  <a:moveTo>
                    <a:pt x="176" y="80"/>
                  </a:moveTo>
                  <a:lnTo>
                    <a:pt x="211" y="87"/>
                  </a:lnTo>
                  <a:lnTo>
                    <a:pt x="205" y="121"/>
                  </a:lnTo>
                  <a:lnTo>
                    <a:pt x="170" y="115"/>
                  </a:lnTo>
                  <a:lnTo>
                    <a:pt x="176" y="80"/>
                  </a:lnTo>
                  <a:moveTo>
                    <a:pt x="246" y="93"/>
                  </a:moveTo>
                  <a:lnTo>
                    <a:pt x="280" y="100"/>
                  </a:lnTo>
                  <a:lnTo>
                    <a:pt x="274" y="134"/>
                  </a:lnTo>
                  <a:lnTo>
                    <a:pt x="239" y="128"/>
                  </a:lnTo>
                  <a:lnTo>
                    <a:pt x="246" y="93"/>
                  </a:lnTo>
                  <a:moveTo>
                    <a:pt x="315" y="106"/>
                  </a:moveTo>
                  <a:lnTo>
                    <a:pt x="350" y="113"/>
                  </a:lnTo>
                  <a:lnTo>
                    <a:pt x="343" y="147"/>
                  </a:lnTo>
                  <a:lnTo>
                    <a:pt x="309" y="141"/>
                  </a:lnTo>
                  <a:lnTo>
                    <a:pt x="315" y="106"/>
                  </a:lnTo>
                  <a:moveTo>
                    <a:pt x="384" y="119"/>
                  </a:moveTo>
                  <a:lnTo>
                    <a:pt x="419" y="126"/>
                  </a:lnTo>
                  <a:lnTo>
                    <a:pt x="413" y="160"/>
                  </a:lnTo>
                  <a:lnTo>
                    <a:pt x="378" y="154"/>
                  </a:lnTo>
                  <a:lnTo>
                    <a:pt x="384" y="119"/>
                  </a:lnTo>
                  <a:moveTo>
                    <a:pt x="454" y="132"/>
                  </a:moveTo>
                  <a:lnTo>
                    <a:pt x="489" y="139"/>
                  </a:lnTo>
                  <a:lnTo>
                    <a:pt x="482" y="173"/>
                  </a:lnTo>
                  <a:lnTo>
                    <a:pt x="447" y="167"/>
                  </a:lnTo>
                  <a:lnTo>
                    <a:pt x="454" y="132"/>
                  </a:lnTo>
                  <a:moveTo>
                    <a:pt x="523" y="145"/>
                  </a:moveTo>
                  <a:lnTo>
                    <a:pt x="558" y="151"/>
                  </a:lnTo>
                  <a:lnTo>
                    <a:pt x="551" y="186"/>
                  </a:lnTo>
                  <a:lnTo>
                    <a:pt x="517" y="180"/>
                  </a:lnTo>
                  <a:lnTo>
                    <a:pt x="523" y="145"/>
                  </a:lnTo>
                  <a:moveTo>
                    <a:pt x="593" y="158"/>
                  </a:moveTo>
                  <a:lnTo>
                    <a:pt x="627" y="164"/>
                  </a:lnTo>
                  <a:lnTo>
                    <a:pt x="621" y="199"/>
                  </a:lnTo>
                  <a:lnTo>
                    <a:pt x="586" y="193"/>
                  </a:lnTo>
                  <a:lnTo>
                    <a:pt x="593" y="158"/>
                  </a:lnTo>
                  <a:moveTo>
                    <a:pt x="662" y="171"/>
                  </a:moveTo>
                  <a:lnTo>
                    <a:pt x="697" y="177"/>
                  </a:lnTo>
                  <a:lnTo>
                    <a:pt x="690" y="212"/>
                  </a:lnTo>
                  <a:lnTo>
                    <a:pt x="655" y="206"/>
                  </a:lnTo>
                  <a:lnTo>
                    <a:pt x="662" y="171"/>
                  </a:lnTo>
                  <a:moveTo>
                    <a:pt x="731" y="184"/>
                  </a:moveTo>
                  <a:lnTo>
                    <a:pt x="766" y="190"/>
                  </a:lnTo>
                  <a:lnTo>
                    <a:pt x="759" y="225"/>
                  </a:lnTo>
                  <a:lnTo>
                    <a:pt x="725" y="219"/>
                  </a:lnTo>
                  <a:lnTo>
                    <a:pt x="731" y="184"/>
                  </a:lnTo>
                  <a:moveTo>
                    <a:pt x="801" y="197"/>
                  </a:moveTo>
                  <a:lnTo>
                    <a:pt x="835" y="203"/>
                  </a:lnTo>
                  <a:lnTo>
                    <a:pt x="829" y="238"/>
                  </a:lnTo>
                  <a:lnTo>
                    <a:pt x="794" y="231"/>
                  </a:lnTo>
                  <a:lnTo>
                    <a:pt x="801" y="197"/>
                  </a:lnTo>
                  <a:moveTo>
                    <a:pt x="870" y="210"/>
                  </a:moveTo>
                  <a:lnTo>
                    <a:pt x="905" y="216"/>
                  </a:lnTo>
                  <a:lnTo>
                    <a:pt x="898" y="251"/>
                  </a:lnTo>
                  <a:lnTo>
                    <a:pt x="864" y="244"/>
                  </a:lnTo>
                  <a:lnTo>
                    <a:pt x="870" y="210"/>
                  </a:lnTo>
                  <a:moveTo>
                    <a:pt x="939" y="223"/>
                  </a:moveTo>
                  <a:lnTo>
                    <a:pt x="974" y="229"/>
                  </a:lnTo>
                  <a:lnTo>
                    <a:pt x="968" y="264"/>
                  </a:lnTo>
                  <a:lnTo>
                    <a:pt x="933" y="257"/>
                  </a:lnTo>
                  <a:lnTo>
                    <a:pt x="939" y="223"/>
                  </a:lnTo>
                  <a:moveTo>
                    <a:pt x="1009" y="236"/>
                  </a:moveTo>
                  <a:lnTo>
                    <a:pt x="1043" y="242"/>
                  </a:lnTo>
                  <a:lnTo>
                    <a:pt x="1037" y="277"/>
                  </a:lnTo>
                  <a:lnTo>
                    <a:pt x="1002" y="270"/>
                  </a:lnTo>
                  <a:lnTo>
                    <a:pt x="1009" y="236"/>
                  </a:lnTo>
                  <a:moveTo>
                    <a:pt x="1078" y="249"/>
                  </a:moveTo>
                  <a:lnTo>
                    <a:pt x="1113" y="255"/>
                  </a:lnTo>
                  <a:lnTo>
                    <a:pt x="1106" y="290"/>
                  </a:lnTo>
                  <a:lnTo>
                    <a:pt x="1072" y="283"/>
                  </a:lnTo>
                  <a:lnTo>
                    <a:pt x="1078" y="249"/>
                  </a:lnTo>
                  <a:moveTo>
                    <a:pt x="1147" y="261"/>
                  </a:moveTo>
                  <a:lnTo>
                    <a:pt x="1182" y="268"/>
                  </a:lnTo>
                  <a:lnTo>
                    <a:pt x="1176" y="303"/>
                  </a:lnTo>
                  <a:lnTo>
                    <a:pt x="1141" y="296"/>
                  </a:lnTo>
                  <a:lnTo>
                    <a:pt x="1147" y="261"/>
                  </a:lnTo>
                  <a:moveTo>
                    <a:pt x="1217" y="274"/>
                  </a:moveTo>
                  <a:lnTo>
                    <a:pt x="1251" y="281"/>
                  </a:lnTo>
                  <a:lnTo>
                    <a:pt x="1245" y="316"/>
                  </a:lnTo>
                  <a:lnTo>
                    <a:pt x="1210" y="309"/>
                  </a:lnTo>
                  <a:lnTo>
                    <a:pt x="1217" y="274"/>
                  </a:lnTo>
                  <a:moveTo>
                    <a:pt x="1286" y="287"/>
                  </a:moveTo>
                  <a:lnTo>
                    <a:pt x="1321" y="294"/>
                  </a:lnTo>
                  <a:lnTo>
                    <a:pt x="1314" y="328"/>
                  </a:lnTo>
                  <a:lnTo>
                    <a:pt x="1280" y="322"/>
                  </a:lnTo>
                  <a:lnTo>
                    <a:pt x="1286" y="287"/>
                  </a:lnTo>
                  <a:moveTo>
                    <a:pt x="1355" y="300"/>
                  </a:moveTo>
                  <a:lnTo>
                    <a:pt x="1390" y="307"/>
                  </a:lnTo>
                  <a:lnTo>
                    <a:pt x="1384" y="341"/>
                  </a:lnTo>
                  <a:lnTo>
                    <a:pt x="1349" y="335"/>
                  </a:lnTo>
                  <a:lnTo>
                    <a:pt x="1355" y="300"/>
                  </a:lnTo>
                  <a:moveTo>
                    <a:pt x="1425" y="313"/>
                  </a:moveTo>
                  <a:lnTo>
                    <a:pt x="1460" y="320"/>
                  </a:lnTo>
                  <a:lnTo>
                    <a:pt x="1453" y="354"/>
                  </a:lnTo>
                  <a:lnTo>
                    <a:pt x="1418" y="348"/>
                  </a:lnTo>
                  <a:lnTo>
                    <a:pt x="1425" y="313"/>
                  </a:lnTo>
                  <a:moveTo>
                    <a:pt x="1494" y="326"/>
                  </a:moveTo>
                  <a:lnTo>
                    <a:pt x="1529" y="333"/>
                  </a:lnTo>
                  <a:lnTo>
                    <a:pt x="1522" y="367"/>
                  </a:lnTo>
                  <a:lnTo>
                    <a:pt x="1488" y="361"/>
                  </a:lnTo>
                  <a:lnTo>
                    <a:pt x="1494" y="326"/>
                  </a:lnTo>
                  <a:moveTo>
                    <a:pt x="1564" y="339"/>
                  </a:moveTo>
                  <a:lnTo>
                    <a:pt x="1598" y="346"/>
                  </a:lnTo>
                  <a:lnTo>
                    <a:pt x="1592" y="380"/>
                  </a:lnTo>
                  <a:lnTo>
                    <a:pt x="1557" y="374"/>
                  </a:lnTo>
                  <a:lnTo>
                    <a:pt x="1564" y="339"/>
                  </a:lnTo>
                  <a:moveTo>
                    <a:pt x="1633" y="352"/>
                  </a:moveTo>
                  <a:lnTo>
                    <a:pt x="1668" y="359"/>
                  </a:lnTo>
                  <a:lnTo>
                    <a:pt x="1661" y="393"/>
                  </a:lnTo>
                  <a:lnTo>
                    <a:pt x="1626" y="387"/>
                  </a:lnTo>
                  <a:lnTo>
                    <a:pt x="1633" y="352"/>
                  </a:lnTo>
                  <a:moveTo>
                    <a:pt x="1702" y="365"/>
                  </a:moveTo>
                  <a:lnTo>
                    <a:pt x="1737" y="371"/>
                  </a:lnTo>
                  <a:lnTo>
                    <a:pt x="1731" y="406"/>
                  </a:lnTo>
                  <a:lnTo>
                    <a:pt x="1696" y="400"/>
                  </a:lnTo>
                  <a:lnTo>
                    <a:pt x="1702" y="365"/>
                  </a:lnTo>
                  <a:moveTo>
                    <a:pt x="1772" y="378"/>
                  </a:moveTo>
                  <a:lnTo>
                    <a:pt x="1806" y="384"/>
                  </a:lnTo>
                  <a:lnTo>
                    <a:pt x="1800" y="419"/>
                  </a:lnTo>
                  <a:lnTo>
                    <a:pt x="1765" y="413"/>
                  </a:lnTo>
                  <a:lnTo>
                    <a:pt x="1772" y="378"/>
                  </a:lnTo>
                  <a:moveTo>
                    <a:pt x="1841" y="391"/>
                  </a:moveTo>
                  <a:lnTo>
                    <a:pt x="1876" y="397"/>
                  </a:lnTo>
                  <a:lnTo>
                    <a:pt x="1869" y="432"/>
                  </a:lnTo>
                  <a:lnTo>
                    <a:pt x="1835" y="426"/>
                  </a:lnTo>
                  <a:lnTo>
                    <a:pt x="1841" y="391"/>
                  </a:lnTo>
                  <a:moveTo>
                    <a:pt x="1910" y="404"/>
                  </a:moveTo>
                  <a:lnTo>
                    <a:pt x="1945" y="410"/>
                  </a:lnTo>
                  <a:lnTo>
                    <a:pt x="1939" y="445"/>
                  </a:lnTo>
                  <a:lnTo>
                    <a:pt x="1904" y="438"/>
                  </a:lnTo>
                  <a:lnTo>
                    <a:pt x="1910" y="404"/>
                  </a:lnTo>
                  <a:moveTo>
                    <a:pt x="1980" y="417"/>
                  </a:moveTo>
                  <a:lnTo>
                    <a:pt x="2014" y="423"/>
                  </a:lnTo>
                  <a:lnTo>
                    <a:pt x="2008" y="458"/>
                  </a:lnTo>
                  <a:lnTo>
                    <a:pt x="1973" y="451"/>
                  </a:lnTo>
                  <a:lnTo>
                    <a:pt x="1980" y="417"/>
                  </a:lnTo>
                  <a:moveTo>
                    <a:pt x="2049" y="430"/>
                  </a:moveTo>
                  <a:lnTo>
                    <a:pt x="2084" y="436"/>
                  </a:lnTo>
                  <a:lnTo>
                    <a:pt x="2077" y="471"/>
                  </a:lnTo>
                  <a:lnTo>
                    <a:pt x="2043" y="464"/>
                  </a:lnTo>
                  <a:lnTo>
                    <a:pt x="2049" y="430"/>
                  </a:lnTo>
                  <a:moveTo>
                    <a:pt x="2118" y="443"/>
                  </a:moveTo>
                  <a:lnTo>
                    <a:pt x="2153" y="449"/>
                  </a:lnTo>
                  <a:lnTo>
                    <a:pt x="2147" y="484"/>
                  </a:lnTo>
                  <a:lnTo>
                    <a:pt x="2112" y="477"/>
                  </a:lnTo>
                  <a:lnTo>
                    <a:pt x="2118" y="443"/>
                  </a:lnTo>
                  <a:moveTo>
                    <a:pt x="2188" y="456"/>
                  </a:moveTo>
                  <a:lnTo>
                    <a:pt x="2222" y="462"/>
                  </a:lnTo>
                  <a:lnTo>
                    <a:pt x="2216" y="497"/>
                  </a:lnTo>
                  <a:lnTo>
                    <a:pt x="2181" y="490"/>
                  </a:lnTo>
                  <a:lnTo>
                    <a:pt x="2188" y="456"/>
                  </a:lnTo>
                  <a:moveTo>
                    <a:pt x="2257" y="468"/>
                  </a:moveTo>
                  <a:lnTo>
                    <a:pt x="2292" y="475"/>
                  </a:lnTo>
                  <a:lnTo>
                    <a:pt x="2285" y="510"/>
                  </a:lnTo>
                  <a:lnTo>
                    <a:pt x="2251" y="503"/>
                  </a:lnTo>
                  <a:lnTo>
                    <a:pt x="2257" y="468"/>
                  </a:lnTo>
                  <a:moveTo>
                    <a:pt x="2327" y="481"/>
                  </a:moveTo>
                  <a:lnTo>
                    <a:pt x="2361" y="488"/>
                  </a:lnTo>
                  <a:lnTo>
                    <a:pt x="2355" y="523"/>
                  </a:lnTo>
                  <a:lnTo>
                    <a:pt x="2320" y="516"/>
                  </a:lnTo>
                  <a:lnTo>
                    <a:pt x="2327" y="481"/>
                  </a:lnTo>
                  <a:moveTo>
                    <a:pt x="2396" y="494"/>
                  </a:moveTo>
                  <a:lnTo>
                    <a:pt x="2431" y="501"/>
                  </a:lnTo>
                  <a:lnTo>
                    <a:pt x="2424" y="536"/>
                  </a:lnTo>
                  <a:lnTo>
                    <a:pt x="2389" y="529"/>
                  </a:lnTo>
                  <a:lnTo>
                    <a:pt x="2396" y="494"/>
                  </a:lnTo>
                  <a:moveTo>
                    <a:pt x="2465" y="507"/>
                  </a:moveTo>
                  <a:lnTo>
                    <a:pt x="2500" y="514"/>
                  </a:lnTo>
                  <a:lnTo>
                    <a:pt x="2493" y="548"/>
                  </a:lnTo>
                  <a:lnTo>
                    <a:pt x="2459" y="542"/>
                  </a:lnTo>
                  <a:lnTo>
                    <a:pt x="2465" y="507"/>
                  </a:lnTo>
                  <a:moveTo>
                    <a:pt x="2535" y="520"/>
                  </a:moveTo>
                  <a:lnTo>
                    <a:pt x="2569" y="527"/>
                  </a:lnTo>
                  <a:lnTo>
                    <a:pt x="2563" y="561"/>
                  </a:lnTo>
                  <a:lnTo>
                    <a:pt x="2528" y="555"/>
                  </a:lnTo>
                  <a:lnTo>
                    <a:pt x="2535" y="520"/>
                  </a:lnTo>
                  <a:moveTo>
                    <a:pt x="2604" y="533"/>
                  </a:moveTo>
                  <a:lnTo>
                    <a:pt x="2639" y="540"/>
                  </a:lnTo>
                  <a:lnTo>
                    <a:pt x="2632" y="575"/>
                  </a:lnTo>
                  <a:lnTo>
                    <a:pt x="2597" y="569"/>
                  </a:lnTo>
                  <a:lnTo>
                    <a:pt x="2604" y="533"/>
                  </a:lnTo>
                  <a:moveTo>
                    <a:pt x="2673" y="546"/>
                  </a:moveTo>
                  <a:lnTo>
                    <a:pt x="2708" y="553"/>
                  </a:lnTo>
                  <a:lnTo>
                    <a:pt x="2702" y="588"/>
                  </a:lnTo>
                  <a:lnTo>
                    <a:pt x="2667" y="582"/>
                  </a:lnTo>
                  <a:lnTo>
                    <a:pt x="2673" y="546"/>
                  </a:lnTo>
                  <a:moveTo>
                    <a:pt x="2743" y="559"/>
                  </a:moveTo>
                  <a:lnTo>
                    <a:pt x="2777" y="567"/>
                  </a:lnTo>
                  <a:lnTo>
                    <a:pt x="2771" y="601"/>
                  </a:lnTo>
                  <a:lnTo>
                    <a:pt x="2736" y="595"/>
                  </a:lnTo>
                  <a:lnTo>
                    <a:pt x="2743" y="559"/>
                  </a:lnTo>
                  <a:moveTo>
                    <a:pt x="2812" y="573"/>
                  </a:moveTo>
                  <a:lnTo>
                    <a:pt x="2847" y="579"/>
                  </a:lnTo>
                  <a:lnTo>
                    <a:pt x="2840" y="614"/>
                  </a:lnTo>
                  <a:lnTo>
                    <a:pt x="2806" y="608"/>
                  </a:lnTo>
                  <a:lnTo>
                    <a:pt x="2812" y="573"/>
                  </a:lnTo>
                  <a:moveTo>
                    <a:pt x="2881" y="586"/>
                  </a:moveTo>
                  <a:lnTo>
                    <a:pt x="2916" y="592"/>
                  </a:lnTo>
                  <a:lnTo>
                    <a:pt x="2910" y="627"/>
                  </a:lnTo>
                  <a:lnTo>
                    <a:pt x="2875" y="621"/>
                  </a:lnTo>
                  <a:lnTo>
                    <a:pt x="2881" y="586"/>
                  </a:lnTo>
                  <a:moveTo>
                    <a:pt x="2951" y="599"/>
                  </a:moveTo>
                  <a:lnTo>
                    <a:pt x="2985" y="605"/>
                  </a:lnTo>
                  <a:lnTo>
                    <a:pt x="2979" y="640"/>
                  </a:lnTo>
                  <a:lnTo>
                    <a:pt x="2944" y="634"/>
                  </a:lnTo>
                  <a:lnTo>
                    <a:pt x="2951" y="599"/>
                  </a:lnTo>
                  <a:moveTo>
                    <a:pt x="3020" y="612"/>
                  </a:moveTo>
                  <a:lnTo>
                    <a:pt x="3055" y="618"/>
                  </a:lnTo>
                  <a:lnTo>
                    <a:pt x="3048" y="653"/>
                  </a:lnTo>
                  <a:lnTo>
                    <a:pt x="3014" y="647"/>
                  </a:lnTo>
                  <a:lnTo>
                    <a:pt x="3020" y="612"/>
                  </a:lnTo>
                  <a:moveTo>
                    <a:pt x="3089" y="625"/>
                  </a:moveTo>
                  <a:lnTo>
                    <a:pt x="3124" y="631"/>
                  </a:lnTo>
                  <a:lnTo>
                    <a:pt x="3118" y="666"/>
                  </a:lnTo>
                  <a:lnTo>
                    <a:pt x="3083" y="659"/>
                  </a:lnTo>
                  <a:lnTo>
                    <a:pt x="3089" y="625"/>
                  </a:lnTo>
                  <a:moveTo>
                    <a:pt x="3159" y="638"/>
                  </a:moveTo>
                  <a:lnTo>
                    <a:pt x="3194" y="644"/>
                  </a:lnTo>
                  <a:lnTo>
                    <a:pt x="3187" y="679"/>
                  </a:lnTo>
                  <a:lnTo>
                    <a:pt x="3152" y="672"/>
                  </a:lnTo>
                  <a:lnTo>
                    <a:pt x="3159" y="638"/>
                  </a:lnTo>
                  <a:moveTo>
                    <a:pt x="3228" y="651"/>
                  </a:moveTo>
                  <a:lnTo>
                    <a:pt x="3263" y="657"/>
                  </a:lnTo>
                  <a:lnTo>
                    <a:pt x="3256" y="692"/>
                  </a:lnTo>
                  <a:lnTo>
                    <a:pt x="3222" y="685"/>
                  </a:lnTo>
                  <a:lnTo>
                    <a:pt x="3228" y="651"/>
                  </a:lnTo>
                  <a:moveTo>
                    <a:pt x="3298" y="664"/>
                  </a:moveTo>
                  <a:lnTo>
                    <a:pt x="3332" y="670"/>
                  </a:lnTo>
                  <a:lnTo>
                    <a:pt x="3326" y="705"/>
                  </a:lnTo>
                  <a:lnTo>
                    <a:pt x="3291" y="698"/>
                  </a:lnTo>
                  <a:lnTo>
                    <a:pt x="3298" y="664"/>
                  </a:lnTo>
                  <a:moveTo>
                    <a:pt x="3367" y="677"/>
                  </a:moveTo>
                  <a:lnTo>
                    <a:pt x="3402" y="683"/>
                  </a:lnTo>
                  <a:lnTo>
                    <a:pt x="3395" y="718"/>
                  </a:lnTo>
                  <a:lnTo>
                    <a:pt x="3360" y="711"/>
                  </a:lnTo>
                  <a:lnTo>
                    <a:pt x="3367" y="677"/>
                  </a:lnTo>
                  <a:moveTo>
                    <a:pt x="3436" y="689"/>
                  </a:moveTo>
                  <a:lnTo>
                    <a:pt x="3471" y="696"/>
                  </a:lnTo>
                  <a:lnTo>
                    <a:pt x="3464" y="731"/>
                  </a:lnTo>
                  <a:lnTo>
                    <a:pt x="3430" y="724"/>
                  </a:lnTo>
                  <a:lnTo>
                    <a:pt x="3436" y="689"/>
                  </a:lnTo>
                  <a:moveTo>
                    <a:pt x="3506" y="702"/>
                  </a:moveTo>
                  <a:lnTo>
                    <a:pt x="3540" y="709"/>
                  </a:lnTo>
                  <a:lnTo>
                    <a:pt x="3534" y="744"/>
                  </a:lnTo>
                  <a:lnTo>
                    <a:pt x="3499" y="737"/>
                  </a:lnTo>
                  <a:lnTo>
                    <a:pt x="3506" y="702"/>
                  </a:lnTo>
                  <a:moveTo>
                    <a:pt x="3575" y="715"/>
                  </a:moveTo>
                  <a:lnTo>
                    <a:pt x="3610" y="722"/>
                  </a:lnTo>
                  <a:lnTo>
                    <a:pt x="3603" y="756"/>
                  </a:lnTo>
                  <a:lnTo>
                    <a:pt x="3569" y="750"/>
                  </a:lnTo>
                  <a:lnTo>
                    <a:pt x="3575" y="715"/>
                  </a:lnTo>
                  <a:moveTo>
                    <a:pt x="3644" y="728"/>
                  </a:moveTo>
                  <a:lnTo>
                    <a:pt x="3679" y="735"/>
                  </a:lnTo>
                  <a:lnTo>
                    <a:pt x="3673" y="769"/>
                  </a:lnTo>
                  <a:lnTo>
                    <a:pt x="3638" y="763"/>
                  </a:lnTo>
                  <a:lnTo>
                    <a:pt x="3644" y="728"/>
                  </a:lnTo>
                  <a:moveTo>
                    <a:pt x="3714" y="741"/>
                  </a:moveTo>
                  <a:lnTo>
                    <a:pt x="3748" y="748"/>
                  </a:lnTo>
                  <a:lnTo>
                    <a:pt x="3742" y="782"/>
                  </a:lnTo>
                  <a:lnTo>
                    <a:pt x="3707" y="776"/>
                  </a:lnTo>
                  <a:lnTo>
                    <a:pt x="3714" y="741"/>
                  </a:lnTo>
                  <a:moveTo>
                    <a:pt x="3783" y="754"/>
                  </a:moveTo>
                  <a:lnTo>
                    <a:pt x="3818" y="761"/>
                  </a:lnTo>
                  <a:lnTo>
                    <a:pt x="3811" y="795"/>
                  </a:lnTo>
                  <a:lnTo>
                    <a:pt x="3777" y="789"/>
                  </a:lnTo>
                  <a:lnTo>
                    <a:pt x="3783" y="754"/>
                  </a:lnTo>
                  <a:moveTo>
                    <a:pt x="3852" y="767"/>
                  </a:moveTo>
                  <a:lnTo>
                    <a:pt x="3887" y="774"/>
                  </a:lnTo>
                  <a:lnTo>
                    <a:pt x="3881" y="808"/>
                  </a:lnTo>
                  <a:lnTo>
                    <a:pt x="3846" y="802"/>
                  </a:lnTo>
                  <a:lnTo>
                    <a:pt x="3852" y="767"/>
                  </a:lnTo>
                  <a:moveTo>
                    <a:pt x="3922" y="780"/>
                  </a:moveTo>
                  <a:lnTo>
                    <a:pt x="3956" y="786"/>
                  </a:lnTo>
                  <a:lnTo>
                    <a:pt x="3950" y="821"/>
                  </a:lnTo>
                  <a:lnTo>
                    <a:pt x="3915" y="815"/>
                  </a:lnTo>
                  <a:lnTo>
                    <a:pt x="3922" y="780"/>
                  </a:lnTo>
                  <a:moveTo>
                    <a:pt x="3991" y="793"/>
                  </a:moveTo>
                  <a:lnTo>
                    <a:pt x="4026" y="799"/>
                  </a:lnTo>
                  <a:lnTo>
                    <a:pt x="4019" y="834"/>
                  </a:lnTo>
                  <a:lnTo>
                    <a:pt x="3985" y="828"/>
                  </a:lnTo>
                  <a:lnTo>
                    <a:pt x="3991" y="793"/>
                  </a:lnTo>
                  <a:moveTo>
                    <a:pt x="4060" y="806"/>
                  </a:moveTo>
                  <a:lnTo>
                    <a:pt x="4095" y="812"/>
                  </a:lnTo>
                  <a:lnTo>
                    <a:pt x="4089" y="847"/>
                  </a:lnTo>
                  <a:lnTo>
                    <a:pt x="4054" y="841"/>
                  </a:lnTo>
                  <a:lnTo>
                    <a:pt x="4060" y="806"/>
                  </a:lnTo>
                  <a:moveTo>
                    <a:pt x="4130" y="819"/>
                  </a:moveTo>
                  <a:lnTo>
                    <a:pt x="4165" y="825"/>
                  </a:lnTo>
                  <a:lnTo>
                    <a:pt x="4158" y="860"/>
                  </a:lnTo>
                  <a:lnTo>
                    <a:pt x="4123" y="854"/>
                  </a:lnTo>
                  <a:lnTo>
                    <a:pt x="4130" y="819"/>
                  </a:lnTo>
                  <a:moveTo>
                    <a:pt x="4200" y="832"/>
                  </a:moveTo>
                  <a:lnTo>
                    <a:pt x="4235" y="838"/>
                  </a:lnTo>
                  <a:lnTo>
                    <a:pt x="4228" y="873"/>
                  </a:lnTo>
                  <a:lnTo>
                    <a:pt x="4194" y="866"/>
                  </a:lnTo>
                  <a:lnTo>
                    <a:pt x="4200" y="832"/>
                  </a:lnTo>
                  <a:moveTo>
                    <a:pt x="4270" y="845"/>
                  </a:moveTo>
                  <a:lnTo>
                    <a:pt x="4304" y="851"/>
                  </a:lnTo>
                  <a:lnTo>
                    <a:pt x="4298" y="886"/>
                  </a:lnTo>
                  <a:lnTo>
                    <a:pt x="4263" y="879"/>
                  </a:lnTo>
                  <a:lnTo>
                    <a:pt x="4270" y="845"/>
                  </a:lnTo>
                  <a:moveTo>
                    <a:pt x="4339" y="858"/>
                  </a:moveTo>
                  <a:lnTo>
                    <a:pt x="4374" y="864"/>
                  </a:lnTo>
                  <a:lnTo>
                    <a:pt x="4367" y="899"/>
                  </a:lnTo>
                  <a:lnTo>
                    <a:pt x="4332" y="892"/>
                  </a:lnTo>
                  <a:lnTo>
                    <a:pt x="4339" y="858"/>
                  </a:lnTo>
                  <a:moveTo>
                    <a:pt x="4408" y="871"/>
                  </a:moveTo>
                  <a:lnTo>
                    <a:pt x="4443" y="877"/>
                  </a:lnTo>
                  <a:lnTo>
                    <a:pt x="4437" y="912"/>
                  </a:lnTo>
                  <a:lnTo>
                    <a:pt x="4402" y="905"/>
                  </a:lnTo>
                  <a:lnTo>
                    <a:pt x="4408" y="871"/>
                  </a:lnTo>
                  <a:moveTo>
                    <a:pt x="4478" y="884"/>
                  </a:moveTo>
                  <a:lnTo>
                    <a:pt x="4512" y="890"/>
                  </a:lnTo>
                  <a:lnTo>
                    <a:pt x="4506" y="925"/>
                  </a:lnTo>
                  <a:lnTo>
                    <a:pt x="4471" y="918"/>
                  </a:lnTo>
                  <a:lnTo>
                    <a:pt x="4478" y="884"/>
                  </a:lnTo>
                  <a:moveTo>
                    <a:pt x="4547" y="896"/>
                  </a:moveTo>
                  <a:lnTo>
                    <a:pt x="4582" y="903"/>
                  </a:lnTo>
                  <a:lnTo>
                    <a:pt x="4575" y="938"/>
                  </a:lnTo>
                  <a:lnTo>
                    <a:pt x="4541" y="931"/>
                  </a:lnTo>
                  <a:lnTo>
                    <a:pt x="4547" y="896"/>
                  </a:lnTo>
                  <a:moveTo>
                    <a:pt x="4616" y="909"/>
                  </a:moveTo>
                  <a:lnTo>
                    <a:pt x="4651" y="916"/>
                  </a:lnTo>
                  <a:lnTo>
                    <a:pt x="4645" y="951"/>
                  </a:lnTo>
                  <a:lnTo>
                    <a:pt x="4610" y="944"/>
                  </a:lnTo>
                  <a:lnTo>
                    <a:pt x="4616" y="909"/>
                  </a:lnTo>
                  <a:moveTo>
                    <a:pt x="4686" y="922"/>
                  </a:moveTo>
                  <a:lnTo>
                    <a:pt x="4720" y="929"/>
                  </a:lnTo>
                  <a:lnTo>
                    <a:pt x="4714" y="964"/>
                  </a:lnTo>
                  <a:lnTo>
                    <a:pt x="4679" y="957"/>
                  </a:lnTo>
                  <a:lnTo>
                    <a:pt x="4686" y="922"/>
                  </a:lnTo>
                  <a:moveTo>
                    <a:pt x="4755" y="935"/>
                  </a:moveTo>
                  <a:lnTo>
                    <a:pt x="4790" y="942"/>
                  </a:lnTo>
                  <a:lnTo>
                    <a:pt x="4783" y="976"/>
                  </a:lnTo>
                  <a:lnTo>
                    <a:pt x="4749" y="970"/>
                  </a:lnTo>
                  <a:lnTo>
                    <a:pt x="4755" y="935"/>
                  </a:lnTo>
                  <a:moveTo>
                    <a:pt x="4824" y="948"/>
                  </a:moveTo>
                  <a:lnTo>
                    <a:pt x="4859" y="955"/>
                  </a:lnTo>
                  <a:lnTo>
                    <a:pt x="4853" y="989"/>
                  </a:lnTo>
                  <a:lnTo>
                    <a:pt x="4818" y="983"/>
                  </a:lnTo>
                  <a:lnTo>
                    <a:pt x="4824" y="948"/>
                  </a:lnTo>
                  <a:moveTo>
                    <a:pt x="4894" y="961"/>
                  </a:moveTo>
                  <a:lnTo>
                    <a:pt x="4928" y="968"/>
                  </a:lnTo>
                  <a:lnTo>
                    <a:pt x="4922" y="1002"/>
                  </a:lnTo>
                  <a:lnTo>
                    <a:pt x="4887" y="996"/>
                  </a:lnTo>
                  <a:lnTo>
                    <a:pt x="4894" y="961"/>
                  </a:lnTo>
                  <a:moveTo>
                    <a:pt x="4963" y="974"/>
                  </a:moveTo>
                  <a:lnTo>
                    <a:pt x="4998" y="981"/>
                  </a:lnTo>
                  <a:lnTo>
                    <a:pt x="4991" y="1015"/>
                  </a:lnTo>
                  <a:lnTo>
                    <a:pt x="4957" y="1009"/>
                  </a:lnTo>
                  <a:lnTo>
                    <a:pt x="4963" y="974"/>
                  </a:lnTo>
                  <a:moveTo>
                    <a:pt x="5033" y="987"/>
                  </a:moveTo>
                  <a:lnTo>
                    <a:pt x="5067" y="994"/>
                  </a:lnTo>
                  <a:lnTo>
                    <a:pt x="5061" y="1028"/>
                  </a:lnTo>
                  <a:lnTo>
                    <a:pt x="5026" y="1022"/>
                  </a:lnTo>
                  <a:lnTo>
                    <a:pt x="5033" y="987"/>
                  </a:lnTo>
                  <a:moveTo>
                    <a:pt x="5102" y="1000"/>
                  </a:moveTo>
                  <a:lnTo>
                    <a:pt x="5137" y="1006"/>
                  </a:lnTo>
                  <a:lnTo>
                    <a:pt x="5130" y="1041"/>
                  </a:lnTo>
                  <a:lnTo>
                    <a:pt x="5095" y="1035"/>
                  </a:lnTo>
                  <a:lnTo>
                    <a:pt x="5102" y="1000"/>
                  </a:lnTo>
                  <a:moveTo>
                    <a:pt x="5171" y="1013"/>
                  </a:moveTo>
                  <a:lnTo>
                    <a:pt x="5206" y="1019"/>
                  </a:lnTo>
                  <a:lnTo>
                    <a:pt x="5199" y="1054"/>
                  </a:lnTo>
                  <a:lnTo>
                    <a:pt x="5165" y="1048"/>
                  </a:lnTo>
                  <a:lnTo>
                    <a:pt x="5171" y="1013"/>
                  </a:lnTo>
                  <a:moveTo>
                    <a:pt x="5241" y="1026"/>
                  </a:moveTo>
                  <a:lnTo>
                    <a:pt x="5275" y="1032"/>
                  </a:lnTo>
                  <a:lnTo>
                    <a:pt x="5269" y="1067"/>
                  </a:lnTo>
                  <a:lnTo>
                    <a:pt x="5234" y="1061"/>
                  </a:lnTo>
                  <a:lnTo>
                    <a:pt x="5241" y="1026"/>
                  </a:lnTo>
                  <a:moveTo>
                    <a:pt x="5310" y="1039"/>
                  </a:moveTo>
                  <a:lnTo>
                    <a:pt x="5345" y="1045"/>
                  </a:lnTo>
                  <a:lnTo>
                    <a:pt x="5338" y="1080"/>
                  </a:lnTo>
                  <a:lnTo>
                    <a:pt x="5303" y="1073"/>
                  </a:lnTo>
                  <a:lnTo>
                    <a:pt x="5310" y="1039"/>
                  </a:lnTo>
                  <a:moveTo>
                    <a:pt x="5379" y="1052"/>
                  </a:moveTo>
                  <a:lnTo>
                    <a:pt x="5414" y="1058"/>
                  </a:lnTo>
                  <a:lnTo>
                    <a:pt x="5408" y="1093"/>
                  </a:lnTo>
                  <a:lnTo>
                    <a:pt x="5373" y="1086"/>
                  </a:lnTo>
                  <a:lnTo>
                    <a:pt x="5379" y="1052"/>
                  </a:lnTo>
                  <a:moveTo>
                    <a:pt x="5449" y="1065"/>
                  </a:moveTo>
                  <a:lnTo>
                    <a:pt x="5483" y="1071"/>
                  </a:lnTo>
                  <a:lnTo>
                    <a:pt x="5477" y="1106"/>
                  </a:lnTo>
                  <a:lnTo>
                    <a:pt x="5442" y="1099"/>
                  </a:lnTo>
                  <a:lnTo>
                    <a:pt x="5449" y="1065"/>
                  </a:lnTo>
                  <a:moveTo>
                    <a:pt x="5518" y="1078"/>
                  </a:moveTo>
                  <a:lnTo>
                    <a:pt x="5553" y="1084"/>
                  </a:lnTo>
                  <a:lnTo>
                    <a:pt x="5546" y="1119"/>
                  </a:lnTo>
                  <a:lnTo>
                    <a:pt x="5512" y="1112"/>
                  </a:lnTo>
                  <a:lnTo>
                    <a:pt x="5518" y="1078"/>
                  </a:lnTo>
                  <a:moveTo>
                    <a:pt x="5587" y="1091"/>
                  </a:moveTo>
                  <a:lnTo>
                    <a:pt x="5622" y="1097"/>
                  </a:lnTo>
                  <a:lnTo>
                    <a:pt x="5616" y="1132"/>
                  </a:lnTo>
                  <a:lnTo>
                    <a:pt x="5581" y="1125"/>
                  </a:lnTo>
                  <a:lnTo>
                    <a:pt x="5587" y="1091"/>
                  </a:lnTo>
                  <a:moveTo>
                    <a:pt x="5657" y="1104"/>
                  </a:moveTo>
                  <a:lnTo>
                    <a:pt x="5691" y="1110"/>
                  </a:lnTo>
                  <a:lnTo>
                    <a:pt x="5685" y="1145"/>
                  </a:lnTo>
                  <a:lnTo>
                    <a:pt x="5650" y="1138"/>
                  </a:lnTo>
                  <a:lnTo>
                    <a:pt x="5657" y="1104"/>
                  </a:lnTo>
                  <a:moveTo>
                    <a:pt x="5726" y="1116"/>
                  </a:moveTo>
                  <a:lnTo>
                    <a:pt x="5761" y="1123"/>
                  </a:lnTo>
                  <a:lnTo>
                    <a:pt x="5754" y="1158"/>
                  </a:lnTo>
                  <a:lnTo>
                    <a:pt x="5720" y="1151"/>
                  </a:lnTo>
                  <a:lnTo>
                    <a:pt x="5726" y="1116"/>
                  </a:lnTo>
                  <a:moveTo>
                    <a:pt x="5795" y="1129"/>
                  </a:moveTo>
                  <a:lnTo>
                    <a:pt x="5830" y="1136"/>
                  </a:lnTo>
                  <a:lnTo>
                    <a:pt x="5824" y="1171"/>
                  </a:lnTo>
                  <a:lnTo>
                    <a:pt x="5789" y="1164"/>
                  </a:lnTo>
                  <a:lnTo>
                    <a:pt x="5795" y="1129"/>
                  </a:lnTo>
                  <a:moveTo>
                    <a:pt x="5865" y="1142"/>
                  </a:moveTo>
                  <a:lnTo>
                    <a:pt x="5900" y="1149"/>
                  </a:lnTo>
                  <a:lnTo>
                    <a:pt x="5893" y="1183"/>
                  </a:lnTo>
                  <a:lnTo>
                    <a:pt x="5858" y="1177"/>
                  </a:lnTo>
                  <a:lnTo>
                    <a:pt x="5865" y="1142"/>
                  </a:lnTo>
                  <a:moveTo>
                    <a:pt x="5934" y="1155"/>
                  </a:moveTo>
                  <a:lnTo>
                    <a:pt x="5969" y="1162"/>
                  </a:lnTo>
                  <a:lnTo>
                    <a:pt x="5962" y="1196"/>
                  </a:lnTo>
                  <a:lnTo>
                    <a:pt x="5928" y="1190"/>
                  </a:lnTo>
                  <a:lnTo>
                    <a:pt x="5934" y="1155"/>
                  </a:lnTo>
                  <a:moveTo>
                    <a:pt x="6004" y="1168"/>
                  </a:moveTo>
                  <a:lnTo>
                    <a:pt x="6038" y="1175"/>
                  </a:lnTo>
                  <a:lnTo>
                    <a:pt x="6032" y="1209"/>
                  </a:lnTo>
                  <a:lnTo>
                    <a:pt x="5997" y="1203"/>
                  </a:lnTo>
                  <a:lnTo>
                    <a:pt x="6004" y="1168"/>
                  </a:lnTo>
                  <a:moveTo>
                    <a:pt x="6073" y="1181"/>
                  </a:moveTo>
                  <a:lnTo>
                    <a:pt x="6108" y="1188"/>
                  </a:lnTo>
                  <a:lnTo>
                    <a:pt x="6101" y="1222"/>
                  </a:lnTo>
                  <a:lnTo>
                    <a:pt x="6066" y="1216"/>
                  </a:lnTo>
                  <a:lnTo>
                    <a:pt x="6073" y="1181"/>
                  </a:lnTo>
                  <a:moveTo>
                    <a:pt x="6142" y="1194"/>
                  </a:moveTo>
                  <a:lnTo>
                    <a:pt x="6177" y="1201"/>
                  </a:lnTo>
                  <a:lnTo>
                    <a:pt x="6170" y="1235"/>
                  </a:lnTo>
                  <a:lnTo>
                    <a:pt x="6136" y="1229"/>
                  </a:lnTo>
                  <a:lnTo>
                    <a:pt x="6142" y="1194"/>
                  </a:lnTo>
                  <a:moveTo>
                    <a:pt x="6212" y="1207"/>
                  </a:moveTo>
                  <a:lnTo>
                    <a:pt x="6246" y="1213"/>
                  </a:lnTo>
                  <a:lnTo>
                    <a:pt x="6240" y="1248"/>
                  </a:lnTo>
                  <a:lnTo>
                    <a:pt x="6205" y="1242"/>
                  </a:lnTo>
                  <a:lnTo>
                    <a:pt x="6212" y="1207"/>
                  </a:lnTo>
                  <a:moveTo>
                    <a:pt x="6281" y="1220"/>
                  </a:moveTo>
                  <a:lnTo>
                    <a:pt x="6316" y="1226"/>
                  </a:lnTo>
                  <a:lnTo>
                    <a:pt x="6309" y="1261"/>
                  </a:lnTo>
                  <a:lnTo>
                    <a:pt x="6275" y="1255"/>
                  </a:lnTo>
                  <a:lnTo>
                    <a:pt x="6281" y="1220"/>
                  </a:lnTo>
                  <a:moveTo>
                    <a:pt x="6350" y="1233"/>
                  </a:moveTo>
                  <a:lnTo>
                    <a:pt x="6385" y="1239"/>
                  </a:lnTo>
                  <a:lnTo>
                    <a:pt x="6379" y="1274"/>
                  </a:lnTo>
                  <a:lnTo>
                    <a:pt x="6344" y="1268"/>
                  </a:lnTo>
                  <a:lnTo>
                    <a:pt x="6350" y="1233"/>
                  </a:lnTo>
                  <a:moveTo>
                    <a:pt x="6420" y="1246"/>
                  </a:moveTo>
                  <a:lnTo>
                    <a:pt x="6454" y="1252"/>
                  </a:lnTo>
                  <a:lnTo>
                    <a:pt x="6448" y="1287"/>
                  </a:lnTo>
                  <a:lnTo>
                    <a:pt x="6413" y="1281"/>
                  </a:lnTo>
                  <a:lnTo>
                    <a:pt x="6420" y="1246"/>
                  </a:lnTo>
                  <a:moveTo>
                    <a:pt x="6489" y="1259"/>
                  </a:moveTo>
                  <a:lnTo>
                    <a:pt x="6524" y="1265"/>
                  </a:lnTo>
                  <a:lnTo>
                    <a:pt x="6517" y="1300"/>
                  </a:lnTo>
                  <a:lnTo>
                    <a:pt x="6483" y="1293"/>
                  </a:lnTo>
                  <a:lnTo>
                    <a:pt x="6489" y="1259"/>
                  </a:lnTo>
                  <a:moveTo>
                    <a:pt x="6558" y="1272"/>
                  </a:moveTo>
                  <a:lnTo>
                    <a:pt x="6593" y="1278"/>
                  </a:lnTo>
                  <a:lnTo>
                    <a:pt x="6587" y="1313"/>
                  </a:lnTo>
                  <a:lnTo>
                    <a:pt x="6552" y="1306"/>
                  </a:lnTo>
                  <a:lnTo>
                    <a:pt x="6558" y="1272"/>
                  </a:lnTo>
                  <a:moveTo>
                    <a:pt x="6628" y="1285"/>
                  </a:moveTo>
                  <a:lnTo>
                    <a:pt x="6662" y="1291"/>
                  </a:lnTo>
                  <a:lnTo>
                    <a:pt x="6656" y="1326"/>
                  </a:lnTo>
                  <a:lnTo>
                    <a:pt x="6621" y="1319"/>
                  </a:lnTo>
                  <a:lnTo>
                    <a:pt x="6628" y="1285"/>
                  </a:lnTo>
                  <a:moveTo>
                    <a:pt x="6697" y="1298"/>
                  </a:moveTo>
                  <a:lnTo>
                    <a:pt x="6732" y="1304"/>
                  </a:lnTo>
                  <a:lnTo>
                    <a:pt x="6725" y="1339"/>
                  </a:lnTo>
                  <a:lnTo>
                    <a:pt x="6691" y="1332"/>
                  </a:lnTo>
                  <a:lnTo>
                    <a:pt x="6697" y="1298"/>
                  </a:lnTo>
                  <a:moveTo>
                    <a:pt x="188" y="208"/>
                  </a:moveTo>
                  <a:lnTo>
                    <a:pt x="0" y="65"/>
                  </a:lnTo>
                  <a:lnTo>
                    <a:pt x="227" y="0"/>
                  </a:lnTo>
                  <a:lnTo>
                    <a:pt x="188" y="208"/>
                  </a:lnTo>
                  <a:moveTo>
                    <a:pt x="6718" y="1212"/>
                  </a:moveTo>
                  <a:lnTo>
                    <a:pt x="6907" y="1355"/>
                  </a:lnTo>
                  <a:lnTo>
                    <a:pt x="6680" y="1420"/>
                  </a:lnTo>
                  <a:lnTo>
                    <a:pt x="6718" y="1212"/>
                  </a:lnTo>
                  <a:close/>
                </a:path>
              </a:pathLst>
            </a:custGeom>
            <a:solidFill>
              <a:srgbClr val="1E858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521" name="Google Shape;521;p32"/>
            <p:cNvSpPr txBox="1"/>
            <p:nvPr/>
          </p:nvSpPr>
          <p:spPr>
            <a:xfrm>
              <a:off x="8301000" y="4682547"/>
              <a:ext cx="11196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FFFFFF"/>
                  </a:solidFill>
                  <a:latin typeface="Trebuchet MS"/>
                  <a:ea typeface="Trebuchet MS"/>
                  <a:cs typeface="Trebuchet MS"/>
                  <a:sym typeface="Trebuchet MS"/>
                </a:rPr>
                <a:t>Thematic </a:t>
              </a:r>
              <a:endParaRPr u="none" strike="noStrike">
                <a:solidFill>
                  <a:srgbClr val="000000"/>
                </a:solidFill>
                <a:latin typeface="Trebuchet MS"/>
                <a:ea typeface="Trebuchet MS"/>
                <a:cs typeface="Trebuchet MS"/>
                <a:sym typeface="Trebuchet MS"/>
              </a:endParaRPr>
            </a:p>
          </p:txBody>
        </p:sp>
        <p:sp>
          <p:nvSpPr>
            <p:cNvPr id="522" name="Google Shape;522;p32"/>
            <p:cNvSpPr txBox="1"/>
            <p:nvPr/>
          </p:nvSpPr>
          <p:spPr>
            <a:xfrm>
              <a:off x="8300000" y="4871122"/>
              <a:ext cx="1101900" cy="160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u="none" strike="noStrike">
                  <a:solidFill>
                    <a:srgbClr val="FFFFFF"/>
                  </a:solidFill>
                  <a:latin typeface="Trebuchet MS"/>
                  <a:ea typeface="Trebuchet MS"/>
                  <a:cs typeface="Trebuchet MS"/>
                  <a:sym typeface="Trebuchet MS"/>
                </a:rPr>
                <a:t>Resources</a:t>
              </a:r>
              <a:endParaRPr u="none" strike="noStrike">
                <a:solidFill>
                  <a:srgbClr val="000000"/>
                </a:solidFill>
                <a:latin typeface="Trebuchet MS"/>
                <a:ea typeface="Trebuchet MS"/>
                <a:cs typeface="Trebuchet MS"/>
                <a:sym typeface="Trebuchet MS"/>
              </a:endParaRPr>
            </a:p>
          </p:txBody>
        </p:sp>
      </p:grpSp>
      <p:sp>
        <p:nvSpPr>
          <p:cNvPr id="523" name="Google Shape;523;p32"/>
          <p:cNvSpPr txBox="1"/>
          <p:nvPr/>
        </p:nvSpPr>
        <p:spPr>
          <a:xfrm>
            <a:off x="4621200" y="6287300"/>
            <a:ext cx="7521300" cy="3342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900">
                <a:latin typeface="Trebuchet MS"/>
                <a:ea typeface="Trebuchet MS"/>
                <a:cs typeface="Trebuchet MS"/>
                <a:sym typeface="Trebuchet MS"/>
              </a:rPr>
              <a:t>from "L’opportunità di creare un nodo nazionale italiano per l’EOSC Federation elemento chiave della Scienza Aperta" by Rossi G. (2024).</a:t>
            </a:r>
            <a:endParaRPr sz="900">
              <a:latin typeface="Trebuchet MS"/>
              <a:ea typeface="Trebuchet MS"/>
              <a:cs typeface="Trebuchet MS"/>
              <a:sym typeface="Trebuchet MS"/>
            </a:endParaRPr>
          </a:p>
          <a:p>
            <a:pPr marL="0" lvl="0" indent="0" algn="r" rtl="0">
              <a:spcBef>
                <a:spcPts val="0"/>
              </a:spcBef>
              <a:spcAft>
                <a:spcPts val="0"/>
              </a:spcAft>
              <a:buNone/>
            </a:pPr>
            <a:r>
              <a:rPr lang="en-GB" sz="900" u="sng">
                <a:solidFill>
                  <a:schemeClr val="hlink"/>
                </a:solidFill>
                <a:latin typeface="Trebuchet MS"/>
                <a:ea typeface="Trebuchet MS"/>
                <a:cs typeface="Trebuchet MS"/>
                <a:sym typeface="Trebuchet MS"/>
                <a:hlinkClick r:id="rId3"/>
              </a:rPr>
              <a:t>https://agenda.infn.it/event/42629/contributions/239395/attachments/123838/181791/Presentazione%20NODO%20EOSC%20CoPER-CRUI.pdf</a:t>
            </a:r>
            <a:endParaRPr sz="900">
              <a:latin typeface="Trebuchet MS"/>
              <a:ea typeface="Trebuchet MS"/>
              <a:cs typeface="Trebuchet MS"/>
              <a:sym typeface="Trebuchet MS"/>
            </a:endParaRPr>
          </a:p>
        </p:txBody>
      </p:sp>
      <p:sp>
        <p:nvSpPr>
          <p:cNvPr id="524" name="Google Shape;524;p32"/>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Google Shape;530;p33"/>
          <p:cNvGrpSpPr/>
          <p:nvPr/>
        </p:nvGrpSpPr>
        <p:grpSpPr>
          <a:xfrm>
            <a:off x="45325" y="1974601"/>
            <a:ext cx="11980500" cy="2568712"/>
            <a:chOff x="45325" y="1908078"/>
            <a:chExt cx="11980500" cy="2825581"/>
          </a:xfrm>
        </p:grpSpPr>
        <p:sp>
          <p:nvSpPr>
            <p:cNvPr id="531" name="Google Shape;531;p33"/>
            <p:cNvSpPr/>
            <p:nvPr/>
          </p:nvSpPr>
          <p:spPr>
            <a:xfrm>
              <a:off x="45325" y="1908078"/>
              <a:ext cx="11980500" cy="323700"/>
            </a:xfrm>
            <a:prstGeom prst="rect">
              <a:avLst/>
            </a:prstGeom>
            <a:solidFill>
              <a:srgbClr val="FFF2CC"/>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2" name="Google Shape;532;p33"/>
            <p:cNvSpPr/>
            <p:nvPr/>
          </p:nvSpPr>
          <p:spPr>
            <a:xfrm>
              <a:off x="45325" y="4409959"/>
              <a:ext cx="11980500" cy="323700"/>
            </a:xfrm>
            <a:prstGeom prst="rect">
              <a:avLst/>
            </a:prstGeom>
            <a:solidFill>
              <a:srgbClr val="FFF2CC"/>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3" name="Google Shape;533;p33"/>
            <p:cNvSpPr/>
            <p:nvPr/>
          </p:nvSpPr>
          <p:spPr>
            <a:xfrm>
              <a:off x="45325" y="2316161"/>
              <a:ext cx="11980500" cy="323700"/>
            </a:xfrm>
            <a:prstGeom prst="rect">
              <a:avLst/>
            </a:prstGeom>
            <a:solidFill>
              <a:srgbClr val="FFF2CC"/>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34" name="Google Shape;534;p33"/>
            <p:cNvSpPr/>
            <p:nvPr/>
          </p:nvSpPr>
          <p:spPr>
            <a:xfrm>
              <a:off x="45325" y="3986567"/>
              <a:ext cx="11980500" cy="323700"/>
            </a:xfrm>
            <a:prstGeom prst="rect">
              <a:avLst/>
            </a:prstGeom>
            <a:solidFill>
              <a:srgbClr val="FFF2CC"/>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sp>
        <p:nvSpPr>
          <p:cNvPr id="535" name="Google Shape;535;p33"/>
          <p:cNvSpPr txBox="1"/>
          <p:nvPr/>
        </p:nvSpPr>
        <p:spPr>
          <a:xfrm>
            <a:off x="152400" y="828675"/>
            <a:ext cx="11682000" cy="5676900"/>
          </a:xfrm>
          <a:prstGeom prst="rect">
            <a:avLst/>
          </a:prstGeom>
          <a:noFill/>
          <a:ln>
            <a:noFill/>
          </a:ln>
        </p:spPr>
        <p:txBody>
          <a:bodyPr spcFirstLastPara="1" wrap="square" lIns="0" tIns="0" rIns="0" bIns="0" anchor="t" anchorCtr="0">
            <a:noAutofit/>
          </a:bodyPr>
          <a:lstStyle/>
          <a:p>
            <a:pPr marL="269999" lvl="0" indent="-165100" algn="l" rtl="0">
              <a:lnSpc>
                <a:spcPts val="2000"/>
              </a:lnSpc>
              <a:spcBef>
                <a:spcPts val="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3"/>
              </a:rPr>
              <a:t>Recommendation (EU) 2018/790</a:t>
            </a:r>
            <a:r>
              <a:rPr lang="en-GB" sz="1100" dirty="0">
                <a:solidFill>
                  <a:schemeClr val="dk1"/>
                </a:solidFill>
                <a:latin typeface="Calibri"/>
                <a:ea typeface="Calibri"/>
                <a:cs typeface="Calibri"/>
                <a:sym typeface="Calibri"/>
              </a:rPr>
              <a:t> of the Commission 25/04/2018 on access to and preservation of scientific information.</a:t>
            </a:r>
            <a:endParaRPr sz="11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4"/>
              </a:rPr>
              <a:t>Regulation (EU) 2018/1807</a:t>
            </a:r>
            <a:r>
              <a:rPr lang="en-GB" sz="1100" dirty="0">
                <a:solidFill>
                  <a:schemeClr val="dk1"/>
                </a:solidFill>
                <a:latin typeface="Calibri"/>
                <a:ea typeface="Calibri"/>
                <a:cs typeface="Calibri"/>
                <a:sym typeface="Calibri"/>
              </a:rPr>
              <a:t> of the European Parliament and of the Council of 14/11/2018 on a framework for the free flow of non-personal data in the European Union.</a:t>
            </a:r>
            <a:endParaRPr sz="11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5"/>
              </a:rPr>
              <a:t>Directive (EU) 2019/790</a:t>
            </a:r>
            <a:r>
              <a:rPr lang="en-GB" sz="1100" dirty="0">
                <a:solidFill>
                  <a:schemeClr val="dk1"/>
                </a:solidFill>
                <a:latin typeface="Calibri"/>
                <a:ea typeface="Calibri"/>
                <a:cs typeface="Calibri"/>
                <a:sym typeface="Calibri"/>
              </a:rPr>
              <a:t> of the European Parliament and of the Council of 17/04/2019 on copyright and related rights in the Digital Single Market and amending Directives 96/9/EC and 2001/29/EC.</a:t>
            </a:r>
            <a:endParaRPr sz="11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6"/>
              </a:rPr>
              <a:t>Directive (EU) 2019/1024</a:t>
            </a:r>
            <a:r>
              <a:rPr lang="en-GB" sz="1100" dirty="0">
                <a:solidFill>
                  <a:schemeClr val="dk1"/>
                </a:solidFill>
                <a:latin typeface="Calibri"/>
                <a:ea typeface="Calibri"/>
                <a:cs typeface="Calibri"/>
                <a:sym typeface="Calibri"/>
              </a:rPr>
              <a:t> of the European Parliament and of the Council of 20/06/2019 on open data and the re-use of public sector information - </a:t>
            </a:r>
            <a:r>
              <a:rPr lang="en-GB" sz="1600" b="1" dirty="0">
                <a:solidFill>
                  <a:schemeClr val="dk1"/>
                </a:solidFill>
                <a:latin typeface="Calibri"/>
                <a:ea typeface="Calibri"/>
                <a:cs typeface="Calibri"/>
                <a:sym typeface="Calibri"/>
              </a:rPr>
              <a:t>Public Sector Information, PSI</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7"/>
              </a:rPr>
              <a:t>Regulation (EU) 2022/868</a:t>
            </a:r>
            <a:r>
              <a:rPr lang="en-GB" sz="1100" dirty="0">
                <a:solidFill>
                  <a:schemeClr val="dk1"/>
                </a:solidFill>
                <a:latin typeface="Calibri"/>
                <a:ea typeface="Calibri"/>
                <a:cs typeface="Calibri"/>
                <a:sym typeface="Calibri"/>
              </a:rPr>
              <a:t> of the European Parliament and of the Council of 30 May 2022 on European data governance and amending Regulation (EU) 2018/1724 - </a:t>
            </a:r>
            <a:r>
              <a:rPr lang="en-GB" sz="1600" b="1" dirty="0">
                <a:solidFill>
                  <a:schemeClr val="dk1"/>
                </a:solidFill>
                <a:latin typeface="Calibri"/>
                <a:ea typeface="Calibri"/>
                <a:cs typeface="Calibri"/>
                <a:sym typeface="Calibri"/>
              </a:rPr>
              <a:t>Data Governance Act</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8"/>
              </a:rPr>
              <a:t>Regulation (EU) 2022/1925</a:t>
            </a:r>
            <a:r>
              <a:rPr lang="en-GB" sz="1100" dirty="0">
                <a:solidFill>
                  <a:schemeClr val="dk1"/>
                </a:solidFill>
                <a:latin typeface="Calibri"/>
                <a:ea typeface="Calibri"/>
                <a:cs typeface="Calibri"/>
                <a:sym typeface="Calibri"/>
              </a:rPr>
              <a:t> of the European Parliament and of the Council of 14/09/2022 on contestable and fair markets in the digital sector - </a:t>
            </a:r>
            <a:r>
              <a:rPr lang="en-GB" sz="1600" b="1" dirty="0">
                <a:solidFill>
                  <a:schemeClr val="dk1"/>
                </a:solidFill>
                <a:latin typeface="Calibri"/>
                <a:ea typeface="Calibri"/>
                <a:cs typeface="Calibri"/>
                <a:sym typeface="Calibri"/>
              </a:rPr>
              <a:t>Digital Markets Act</a:t>
            </a:r>
            <a:endParaRPr sz="16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9"/>
              </a:rPr>
              <a:t>Regulation (EU) 2022/2065</a:t>
            </a:r>
            <a:r>
              <a:rPr lang="en-GB" sz="1100" dirty="0">
                <a:solidFill>
                  <a:schemeClr val="dk1"/>
                </a:solidFill>
                <a:latin typeface="Calibri"/>
                <a:ea typeface="Calibri"/>
                <a:cs typeface="Calibri"/>
                <a:sym typeface="Calibri"/>
              </a:rPr>
              <a:t> of the European Parliament and of the Council of 19/10/2022 on a Single Market For Digital Services and amending Directive 2000/31/EC - </a:t>
            </a:r>
            <a:r>
              <a:rPr lang="en-GB" sz="1600" b="1" dirty="0">
                <a:solidFill>
                  <a:schemeClr val="dk1"/>
                </a:solidFill>
                <a:latin typeface="Calibri"/>
                <a:ea typeface="Calibri"/>
                <a:cs typeface="Calibri"/>
                <a:sym typeface="Calibri"/>
              </a:rPr>
              <a:t>Digital Services Act</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0"/>
              </a:rPr>
              <a:t>Council Recommendation (EU) 2022/2415</a:t>
            </a:r>
            <a:r>
              <a:rPr lang="en-GB" sz="1100" dirty="0">
                <a:solidFill>
                  <a:schemeClr val="dk1"/>
                </a:solidFill>
                <a:latin typeface="Calibri"/>
                <a:ea typeface="Calibri"/>
                <a:cs typeface="Calibri"/>
                <a:sym typeface="Calibri"/>
              </a:rPr>
              <a:t> of 2/122022 on the guiding principles for knowledge valorisation.</a:t>
            </a:r>
            <a:endParaRPr sz="11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1"/>
              </a:rPr>
              <a:t>Regulation (EU) 2023/138</a:t>
            </a:r>
            <a:r>
              <a:rPr lang="en-GB" sz="1100" dirty="0">
                <a:solidFill>
                  <a:schemeClr val="dk1"/>
                </a:solidFill>
                <a:latin typeface="Calibri"/>
                <a:ea typeface="Calibri"/>
                <a:cs typeface="Calibri"/>
                <a:sym typeface="Calibri"/>
              </a:rPr>
              <a:t> of 21/12/2022 laying down a list of specific high-value datasets and the arrangements for their publication and re-use - </a:t>
            </a:r>
            <a:r>
              <a:rPr lang="en-GB" sz="1600" b="1" dirty="0">
                <a:solidFill>
                  <a:schemeClr val="dk1"/>
                </a:solidFill>
                <a:latin typeface="Calibri"/>
                <a:ea typeface="Calibri"/>
                <a:cs typeface="Calibri"/>
                <a:sym typeface="Calibri"/>
              </a:rPr>
              <a:t>High Value Datasets</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2"/>
              </a:rPr>
              <a:t>Regulation (EU) 2023/2854</a:t>
            </a:r>
            <a:r>
              <a:rPr lang="en-GB" sz="1100" dirty="0">
                <a:solidFill>
                  <a:schemeClr val="dk1"/>
                </a:solidFill>
                <a:latin typeface="Calibri"/>
                <a:ea typeface="Calibri"/>
                <a:cs typeface="Calibri"/>
                <a:sym typeface="Calibri"/>
              </a:rPr>
              <a:t> of the European Parliament and of the Council of 13 December 2023 on harmonised rules on fair access to and use of data - </a:t>
            </a:r>
            <a:r>
              <a:rPr lang="en-GB" sz="1600" b="1" dirty="0">
                <a:solidFill>
                  <a:schemeClr val="dk1"/>
                </a:solidFill>
                <a:latin typeface="Calibri"/>
                <a:ea typeface="Calibri"/>
                <a:cs typeface="Calibri"/>
                <a:sym typeface="Calibri"/>
              </a:rPr>
              <a:t>Data Act</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3"/>
              </a:rPr>
              <a:t>Recommendation (EU) 2023/499</a:t>
            </a:r>
            <a:r>
              <a:rPr lang="en-GB" sz="1100" dirty="0">
                <a:solidFill>
                  <a:schemeClr val="dk1"/>
                </a:solidFill>
                <a:latin typeface="Calibri"/>
                <a:ea typeface="Calibri"/>
                <a:cs typeface="Calibri"/>
                <a:sym typeface="Calibri"/>
              </a:rPr>
              <a:t> of the Commission 1/03/2023 on a Code of Practice on the management of intellectual assets for knowledge valorisation in the European Research Area.</a:t>
            </a:r>
            <a:endParaRPr sz="11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4"/>
              </a:rPr>
              <a:t>Regulation (EU) 2024/903</a:t>
            </a:r>
            <a:r>
              <a:rPr lang="en-GB" sz="1100" dirty="0">
                <a:solidFill>
                  <a:schemeClr val="dk1"/>
                </a:solidFill>
                <a:latin typeface="Calibri"/>
                <a:ea typeface="Calibri"/>
                <a:cs typeface="Calibri"/>
                <a:sym typeface="Calibri"/>
              </a:rPr>
              <a:t> of the European Parliament and of the Council of 13/03/2024 laying down measures for a high level of public sector interoperability - </a:t>
            </a:r>
            <a:r>
              <a:rPr lang="en-GB" sz="1600" b="1" dirty="0">
                <a:solidFill>
                  <a:schemeClr val="dk1"/>
                </a:solidFill>
                <a:latin typeface="Calibri"/>
                <a:ea typeface="Calibri"/>
                <a:cs typeface="Calibri"/>
                <a:sym typeface="Calibri"/>
              </a:rPr>
              <a:t>Interoperable Europe Act</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5"/>
              </a:rPr>
              <a:t>Recommendation C/2024/3510</a:t>
            </a:r>
            <a:r>
              <a:rPr lang="en-GB" sz="1100" dirty="0">
                <a:solidFill>
                  <a:schemeClr val="dk1"/>
                </a:solidFill>
                <a:latin typeface="Calibri"/>
                <a:ea typeface="Calibri"/>
                <a:cs typeface="Calibri"/>
                <a:sym typeface="Calibri"/>
              </a:rPr>
              <a:t> of Council 23/05/2024 on enhancing research security (ST/9097/2024/INIT).</a:t>
            </a:r>
            <a:endParaRPr sz="1100" dirty="0">
              <a:solidFill>
                <a:schemeClr val="dk1"/>
              </a:solidFill>
              <a:latin typeface="Calibri"/>
              <a:ea typeface="Calibri"/>
              <a:cs typeface="Calibri"/>
              <a:sym typeface="Calibri"/>
            </a:endParaRPr>
          </a:p>
          <a:p>
            <a:pPr marL="269999" lvl="0" indent="-165100" algn="l" rtl="0">
              <a:lnSpc>
                <a:spcPts val="2000"/>
              </a:lnSpc>
              <a:spcBef>
                <a:spcPts val="1000"/>
              </a:spcBef>
              <a:spcAft>
                <a:spcPts val="0"/>
              </a:spcAft>
              <a:buClr>
                <a:schemeClr val="dk1"/>
              </a:buClr>
              <a:buSzPts val="1100"/>
              <a:buFont typeface="Calibri"/>
              <a:buAutoNum type="arabicPeriod"/>
            </a:pPr>
            <a:r>
              <a:rPr lang="en-GB" sz="1100" u="sng" dirty="0">
                <a:solidFill>
                  <a:schemeClr val="hlink"/>
                </a:solidFill>
                <a:latin typeface="Calibri"/>
                <a:ea typeface="Calibri"/>
                <a:cs typeface="Calibri"/>
                <a:sym typeface="Calibri"/>
                <a:hlinkClick r:id="rId16"/>
              </a:rPr>
              <a:t>Regulation (EU) 2024/1689</a:t>
            </a:r>
            <a:r>
              <a:rPr lang="en-GB" sz="1100" dirty="0">
                <a:solidFill>
                  <a:schemeClr val="dk1"/>
                </a:solidFill>
                <a:latin typeface="Calibri"/>
                <a:ea typeface="Calibri"/>
                <a:cs typeface="Calibri"/>
                <a:sym typeface="Calibri"/>
              </a:rPr>
              <a:t> of the European Parliament and of the Council of 13/06/2024 laying down harmonised rules on artificial intelligence - </a:t>
            </a:r>
            <a:r>
              <a:rPr lang="en-GB" sz="1600" b="1" dirty="0">
                <a:solidFill>
                  <a:schemeClr val="dk1"/>
                </a:solidFill>
                <a:latin typeface="Calibri"/>
                <a:ea typeface="Calibri"/>
                <a:cs typeface="Calibri"/>
                <a:sym typeface="Calibri"/>
              </a:rPr>
              <a:t>Artificial Intelligence Act</a:t>
            </a:r>
            <a:endParaRPr dirty="0">
              <a:solidFill>
                <a:schemeClr val="dk1"/>
              </a:solidFill>
              <a:latin typeface="Calibri"/>
              <a:ea typeface="Calibri"/>
              <a:cs typeface="Calibri"/>
              <a:sym typeface="Calibri"/>
            </a:endParaRPr>
          </a:p>
          <a:p>
            <a:pPr marL="269999" lvl="0" indent="-165100" algn="l" rtl="0">
              <a:lnSpc>
                <a:spcPts val="2000"/>
              </a:lnSpc>
              <a:spcBef>
                <a:spcPts val="1000"/>
              </a:spcBef>
              <a:spcAft>
                <a:spcPts val="1000"/>
              </a:spcAft>
              <a:buClr>
                <a:schemeClr val="dk1"/>
              </a:buClr>
              <a:buSzPts val="1100"/>
              <a:buFont typeface="Calibri"/>
              <a:buAutoNum type="arabicPeriod"/>
            </a:pPr>
            <a:r>
              <a:rPr lang="en-GB" sz="1100" dirty="0">
                <a:solidFill>
                  <a:schemeClr val="dk1"/>
                </a:solidFill>
                <a:latin typeface="Calibri"/>
                <a:ea typeface="Calibri"/>
                <a:cs typeface="Calibri"/>
                <a:sym typeface="Calibri"/>
              </a:rPr>
              <a:t>(</a:t>
            </a:r>
            <a:r>
              <a:rPr lang="en-GB" sz="1100" u="sng" dirty="0">
                <a:solidFill>
                  <a:schemeClr val="hlink"/>
                </a:solidFill>
                <a:latin typeface="Calibri"/>
                <a:ea typeface="Calibri"/>
                <a:cs typeface="Calibri"/>
                <a:sym typeface="Calibri"/>
                <a:hlinkClick r:id="rId17"/>
              </a:rPr>
              <a:t>Currently being published</a:t>
            </a:r>
            <a:r>
              <a:rPr lang="en-GB" sz="1100" dirty="0">
                <a:solidFill>
                  <a:schemeClr val="dk1"/>
                </a:solidFill>
                <a:latin typeface="Calibri"/>
                <a:ea typeface="Calibri"/>
                <a:cs typeface="Calibri"/>
                <a:sym typeface="Calibri"/>
              </a:rPr>
              <a:t>) Horizontal cybersecurity requirements for products with digital elements - </a:t>
            </a:r>
            <a:r>
              <a:rPr lang="en-GB" sz="1600" b="1" dirty="0">
                <a:solidFill>
                  <a:schemeClr val="dk1"/>
                </a:solidFill>
                <a:latin typeface="Calibri"/>
                <a:ea typeface="Calibri"/>
                <a:cs typeface="Calibri"/>
                <a:sym typeface="Calibri"/>
              </a:rPr>
              <a:t>Cyber Resilience Act</a:t>
            </a:r>
            <a:endParaRPr sz="1600" dirty="0"/>
          </a:p>
        </p:txBody>
      </p:sp>
      <p:sp>
        <p:nvSpPr>
          <p:cNvPr id="536" name="Google Shape;536;p33"/>
          <p:cNvSpPr txBox="1">
            <a:spLocks noGrp="1"/>
          </p:cNvSpPr>
          <p:nvPr>
            <p:ph type="title"/>
          </p:nvPr>
        </p:nvSpPr>
        <p:spPr>
          <a:xfrm>
            <a:off x="0" y="0"/>
            <a:ext cx="12192000" cy="637800"/>
          </a:xfrm>
          <a:prstGeom prst="rect">
            <a:avLst/>
          </a:prstGeom>
          <a:solidFill>
            <a:srgbClr val="1F419A"/>
          </a:solidFill>
        </p:spPr>
        <p:txBody>
          <a:bodyPr spcFirstLastPara="1" wrap="square" lIns="180000" tIns="72000" rIns="0" bIns="0" anchor="t" anchorCtr="0">
            <a:noAutofit/>
          </a:bodyPr>
          <a:lstStyle/>
          <a:p>
            <a:pPr marL="0" lvl="0" indent="0" algn="l" rtl="0">
              <a:spcBef>
                <a:spcPts val="0"/>
              </a:spcBef>
              <a:spcAft>
                <a:spcPts val="0"/>
              </a:spcAft>
              <a:buNone/>
            </a:pPr>
            <a:r>
              <a:rPr lang="en-GB" dirty="0"/>
              <a:t>EU relevant legislation</a:t>
            </a:r>
            <a:endParaRPr dirty="0"/>
          </a:p>
        </p:txBody>
      </p:sp>
      <p:sp>
        <p:nvSpPr>
          <p:cNvPr id="537" name="Google Shape;537;p33"/>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body" idx="1"/>
          </p:nvPr>
        </p:nvSpPr>
        <p:spPr>
          <a:xfrm>
            <a:off x="1838100" y="2217450"/>
            <a:ext cx="9023100" cy="3569400"/>
          </a:xfrm>
          <a:prstGeom prst="rect">
            <a:avLst/>
          </a:prstGeom>
        </p:spPr>
        <p:txBody>
          <a:bodyPr spcFirstLastPara="1" wrap="square" lIns="0" tIns="0" rIns="0" bIns="0" anchor="t" anchorCtr="0">
            <a:noAutofit/>
          </a:bodyPr>
          <a:lstStyle/>
          <a:p>
            <a:pPr marL="552450" lvl="0" indent="-514350" algn="l" rtl="0">
              <a:lnSpc>
                <a:spcPct val="150000"/>
              </a:lnSpc>
              <a:spcBef>
                <a:spcPts val="1000"/>
              </a:spcBef>
              <a:spcAft>
                <a:spcPts val="0"/>
              </a:spcAft>
              <a:buSzPts val="3000"/>
              <a:buFont typeface="+mj-lt"/>
              <a:buAutoNum type="arabicPeriod"/>
            </a:pPr>
            <a:r>
              <a:rPr lang="en-GB" sz="3000" dirty="0"/>
              <a:t>Key elements of Open Science</a:t>
            </a:r>
            <a:endParaRPr sz="3000" dirty="0"/>
          </a:p>
          <a:p>
            <a:pPr marL="552450" lvl="0" indent="-514350" algn="l" rtl="0">
              <a:lnSpc>
                <a:spcPct val="150000"/>
              </a:lnSpc>
              <a:spcBef>
                <a:spcPts val="0"/>
              </a:spcBef>
              <a:spcAft>
                <a:spcPts val="0"/>
              </a:spcAft>
              <a:buSzPts val="3000"/>
              <a:buFont typeface="+mj-lt"/>
              <a:buAutoNum type="arabicPeriod"/>
            </a:pPr>
            <a:r>
              <a:rPr lang="en-GB" sz="3000" dirty="0"/>
              <a:t>European Union strategy on Open Science</a:t>
            </a:r>
            <a:endParaRPr sz="3000" dirty="0"/>
          </a:p>
          <a:p>
            <a:pPr marL="552450" lvl="0" indent="-514350" algn="l" rtl="0">
              <a:lnSpc>
                <a:spcPct val="150000"/>
              </a:lnSpc>
              <a:spcBef>
                <a:spcPts val="0"/>
              </a:spcBef>
              <a:spcAft>
                <a:spcPts val="0"/>
              </a:spcAft>
              <a:buSzPts val="3000"/>
              <a:buFont typeface="+mj-lt"/>
              <a:buAutoNum type="arabicPeriod"/>
            </a:pPr>
            <a:r>
              <a:rPr lang="en-GB" sz="3000" dirty="0"/>
              <a:t>Italian initiatives in Open Science</a:t>
            </a:r>
          </a:p>
          <a:p>
            <a:pPr marL="552450" lvl="0" indent="-514350" algn="l" rtl="0">
              <a:lnSpc>
                <a:spcPct val="150000"/>
              </a:lnSpc>
              <a:spcBef>
                <a:spcPts val="0"/>
              </a:spcBef>
              <a:spcAft>
                <a:spcPts val="0"/>
              </a:spcAft>
              <a:buSzPts val="3000"/>
              <a:buFont typeface="+mj-lt"/>
              <a:buAutoNum type="arabicPeriod"/>
            </a:pPr>
            <a:r>
              <a:rPr lang="en-GB" sz="3000" dirty="0"/>
              <a:t>Open Science at INGV</a:t>
            </a:r>
            <a:endParaRPr sz="3000" dirty="0"/>
          </a:p>
        </p:txBody>
      </p:sp>
      <p:sp>
        <p:nvSpPr>
          <p:cNvPr id="84" name="Google Shape;84;p16"/>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Index</a:t>
            </a:r>
            <a:endParaRPr/>
          </a:p>
        </p:txBody>
      </p:sp>
      <p:sp>
        <p:nvSpPr>
          <p:cNvPr id="85" name="Google Shape;85;p16"/>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4"/>
          <p:cNvSpPr/>
          <p:nvPr/>
        </p:nvSpPr>
        <p:spPr>
          <a:xfrm>
            <a:off x="350575" y="953650"/>
            <a:ext cx="3594300" cy="5565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chemeClr val="lt1"/>
                </a:solidFill>
                <a:latin typeface="Trebuchet MS"/>
                <a:ea typeface="Trebuchet MS"/>
                <a:cs typeface="Trebuchet MS"/>
                <a:sym typeface="Trebuchet MS"/>
              </a:rPr>
              <a:t>As open as possible,</a:t>
            </a:r>
            <a:endParaRPr sz="2300" b="1">
              <a:solidFill>
                <a:schemeClr val="lt1"/>
              </a:solidFill>
              <a:latin typeface="Trebuchet MS"/>
              <a:ea typeface="Trebuchet MS"/>
              <a:cs typeface="Trebuchet MS"/>
              <a:sym typeface="Trebuchet MS"/>
            </a:endParaRPr>
          </a:p>
        </p:txBody>
      </p:sp>
      <p:sp>
        <p:nvSpPr>
          <p:cNvPr id="543" name="Google Shape;543;p34"/>
          <p:cNvSpPr/>
          <p:nvPr/>
        </p:nvSpPr>
        <p:spPr>
          <a:xfrm>
            <a:off x="350575" y="1517922"/>
            <a:ext cx="3594300" cy="5565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chemeClr val="lt1"/>
                </a:solidFill>
                <a:latin typeface="Trebuchet MS"/>
                <a:ea typeface="Trebuchet MS"/>
                <a:cs typeface="Trebuchet MS"/>
                <a:sym typeface="Trebuchet MS"/>
              </a:rPr>
              <a:t>as closed as necessary</a:t>
            </a:r>
            <a:endParaRPr sz="2300" b="1">
              <a:solidFill>
                <a:schemeClr val="lt1"/>
              </a:solidFill>
              <a:latin typeface="Trebuchet MS"/>
              <a:ea typeface="Trebuchet MS"/>
              <a:cs typeface="Trebuchet MS"/>
              <a:sym typeface="Trebuchet MS"/>
            </a:endParaRPr>
          </a:p>
        </p:txBody>
      </p:sp>
      <p:sp>
        <p:nvSpPr>
          <p:cNvPr id="544" name="Google Shape;544;p34"/>
          <p:cNvSpPr txBox="1"/>
          <p:nvPr/>
        </p:nvSpPr>
        <p:spPr>
          <a:xfrm>
            <a:off x="239180" y="3223195"/>
            <a:ext cx="2798400" cy="2897700"/>
          </a:xfrm>
          <a:prstGeom prst="rect">
            <a:avLst/>
          </a:prstGeom>
          <a:noFill/>
          <a:ln>
            <a:noFill/>
          </a:ln>
        </p:spPr>
        <p:txBody>
          <a:bodyPr spcFirstLastPara="1" wrap="square" lIns="0" tIns="0" rIns="0" bIns="0" anchor="t" anchorCtr="0">
            <a:noAutofit/>
          </a:bodyPr>
          <a:lstStyle/>
          <a:p>
            <a:pPr marL="0" marR="0" lvl="0" indent="0" algn="l" rtl="0">
              <a:lnSpc>
                <a:spcPct val="114999"/>
              </a:lnSpc>
              <a:spcBef>
                <a:spcPts val="1196"/>
              </a:spcBef>
              <a:spcAft>
                <a:spcPts val="0"/>
              </a:spcAft>
              <a:buNone/>
            </a:pPr>
            <a:r>
              <a:rPr lang="en-GB" sz="2200" b="1" i="0" u="none" strike="noStrike" cap="none">
                <a:solidFill>
                  <a:srgbClr val="000000"/>
                </a:solidFill>
                <a:latin typeface="Calibri"/>
                <a:ea typeface="Calibri"/>
                <a:cs typeface="Calibri"/>
                <a:sym typeface="Calibri"/>
              </a:rPr>
              <a:t>Sharing</a:t>
            </a:r>
            <a:br>
              <a:rPr lang="en-GB" sz="2200" b="1" i="0" u="none" strike="noStrike" cap="none">
                <a:solidFill>
                  <a:srgbClr val="000000"/>
                </a:solidFill>
                <a:latin typeface="Calibri"/>
                <a:ea typeface="Calibri"/>
                <a:cs typeface="Calibri"/>
                <a:sym typeface="Calibri"/>
              </a:rPr>
            </a:br>
            <a:r>
              <a:rPr lang="en-GB" sz="2200" b="1" i="0" u="none" strike="noStrike" cap="none">
                <a:solidFill>
                  <a:srgbClr val="000000"/>
                </a:solidFill>
                <a:latin typeface="Calibri"/>
                <a:ea typeface="Calibri"/>
                <a:cs typeface="Calibri"/>
                <a:sym typeface="Calibri"/>
              </a:rPr>
              <a:t>limitations apply to:</a:t>
            </a:r>
            <a:endParaRPr sz="2200" i="0" u="none" strike="noStrike" cap="none">
              <a:solidFill>
                <a:srgbClr val="000000"/>
              </a:solidFill>
              <a:latin typeface="Calibri"/>
              <a:ea typeface="Calibri"/>
              <a:cs typeface="Calibri"/>
              <a:sym typeface="Calibri"/>
            </a:endParaRPr>
          </a:p>
          <a:p>
            <a:pPr marL="179999" marR="0" lvl="0" indent="-192699" algn="l" rtl="0">
              <a:lnSpc>
                <a:spcPct val="114999"/>
              </a:lnSpc>
              <a:spcBef>
                <a:spcPts val="1196"/>
              </a:spcBef>
              <a:spcAft>
                <a:spcPts val="0"/>
              </a:spcAft>
              <a:buClr>
                <a:srgbClr val="000000"/>
              </a:buClr>
              <a:buSzPts val="2200"/>
              <a:buFont typeface="Calibri"/>
              <a:buChar char="•"/>
            </a:pPr>
            <a:r>
              <a:rPr lang="en-GB" sz="2200" i="0" u="none" strike="noStrike" cap="none">
                <a:solidFill>
                  <a:srgbClr val="000000"/>
                </a:solidFill>
                <a:latin typeface="Calibri"/>
                <a:ea typeface="Calibri"/>
                <a:cs typeface="Calibri"/>
                <a:sym typeface="Calibri"/>
              </a:rPr>
              <a:t>Personal data</a:t>
            </a:r>
            <a:endParaRPr sz="2200" i="0" u="none" strike="noStrike" cap="none">
              <a:solidFill>
                <a:srgbClr val="000000"/>
              </a:solidFill>
              <a:latin typeface="Calibri"/>
              <a:ea typeface="Calibri"/>
              <a:cs typeface="Calibri"/>
              <a:sym typeface="Calibri"/>
            </a:endParaRPr>
          </a:p>
          <a:p>
            <a:pPr marL="179999" marR="0" lvl="0" indent="-192699" algn="l" rtl="0">
              <a:lnSpc>
                <a:spcPct val="114999"/>
              </a:lnSpc>
              <a:spcBef>
                <a:spcPts val="1196"/>
              </a:spcBef>
              <a:spcAft>
                <a:spcPts val="0"/>
              </a:spcAft>
              <a:buClr>
                <a:srgbClr val="000000"/>
              </a:buClr>
              <a:buSzPts val="2200"/>
              <a:buFont typeface="Calibri"/>
              <a:buChar char="•"/>
            </a:pPr>
            <a:r>
              <a:rPr lang="en-GB" sz="2200" i="0" u="none" strike="noStrike" cap="none">
                <a:solidFill>
                  <a:srgbClr val="000000"/>
                </a:solidFill>
                <a:latin typeface="Calibri"/>
                <a:ea typeface="Calibri"/>
                <a:cs typeface="Calibri"/>
                <a:sym typeface="Calibri"/>
              </a:rPr>
              <a:t>Data related to public security, defence and national security</a:t>
            </a:r>
            <a:endParaRPr sz="2200" i="0" u="none" strike="noStrike" cap="none">
              <a:solidFill>
                <a:srgbClr val="000000"/>
              </a:solidFill>
              <a:latin typeface="Calibri"/>
              <a:ea typeface="Calibri"/>
              <a:cs typeface="Calibri"/>
              <a:sym typeface="Calibri"/>
            </a:endParaRPr>
          </a:p>
        </p:txBody>
      </p:sp>
      <p:sp>
        <p:nvSpPr>
          <p:cNvPr id="545" name="Google Shape;545;p34"/>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Data that must not, should be, and must be shared</a:t>
            </a:r>
            <a:endParaRPr/>
          </a:p>
        </p:txBody>
      </p:sp>
      <p:grpSp>
        <p:nvGrpSpPr>
          <p:cNvPr id="546" name="Google Shape;546;p34"/>
          <p:cNvGrpSpPr/>
          <p:nvPr/>
        </p:nvGrpSpPr>
        <p:grpSpPr>
          <a:xfrm>
            <a:off x="4487624" y="922574"/>
            <a:ext cx="7482976" cy="5345776"/>
            <a:chOff x="4487624" y="922574"/>
            <a:chExt cx="7482976" cy="5345776"/>
          </a:xfrm>
        </p:grpSpPr>
        <p:sp>
          <p:nvSpPr>
            <p:cNvPr id="547" name="Google Shape;547;p34"/>
            <p:cNvSpPr txBox="1"/>
            <p:nvPr/>
          </p:nvSpPr>
          <p:spPr>
            <a:xfrm>
              <a:off x="8460600" y="922574"/>
              <a:ext cx="3510000" cy="4587679"/>
            </a:xfrm>
            <a:prstGeom prst="rect">
              <a:avLst/>
            </a:prstGeom>
            <a:noFill/>
            <a:ln>
              <a:noFill/>
            </a:ln>
          </p:spPr>
          <p:txBody>
            <a:bodyPr spcFirstLastPara="1" wrap="square" lIns="0" tIns="0" rIns="91425" bIns="0" anchor="t" anchorCtr="0">
              <a:noAutofit/>
            </a:bodyPr>
            <a:lstStyle/>
            <a:p>
              <a:pPr marL="0" lvl="0" indent="0" algn="l" rtl="0">
                <a:spcBef>
                  <a:spcPts val="0"/>
                </a:spcBef>
                <a:spcAft>
                  <a:spcPts val="0"/>
                </a:spcAft>
                <a:buNone/>
              </a:pPr>
              <a:r>
                <a:rPr lang="en-GB" sz="1600" b="1" dirty="0">
                  <a:latin typeface="Trebuchet MS"/>
                  <a:ea typeface="Trebuchet MS"/>
                  <a:cs typeface="Trebuchet MS"/>
                  <a:sym typeface="Trebuchet MS"/>
                </a:rPr>
                <a:t>Council Recommendation of</a:t>
              </a:r>
              <a:br>
                <a:rPr lang="en-GB" sz="1600" b="1" dirty="0">
                  <a:latin typeface="Trebuchet MS"/>
                  <a:ea typeface="Trebuchet MS"/>
                  <a:cs typeface="Trebuchet MS"/>
                  <a:sym typeface="Trebuchet MS"/>
                </a:rPr>
              </a:br>
              <a:r>
                <a:rPr lang="en-GB" sz="1600" b="1" dirty="0">
                  <a:latin typeface="Trebuchet MS"/>
                  <a:ea typeface="Trebuchet MS"/>
                  <a:cs typeface="Trebuchet MS"/>
                  <a:sym typeface="Trebuchet MS"/>
                </a:rPr>
                <a:t>23 May 2024 on</a:t>
              </a:r>
              <a:br>
                <a:rPr lang="en-GB" sz="1600" b="1" dirty="0">
                  <a:latin typeface="Trebuchet MS"/>
                  <a:ea typeface="Trebuchet MS"/>
                  <a:cs typeface="Trebuchet MS"/>
                  <a:sym typeface="Trebuchet MS"/>
                </a:rPr>
              </a:br>
              <a:r>
                <a:rPr lang="en-GB" sz="2000" b="1" dirty="0">
                  <a:latin typeface="Trebuchet MS"/>
                  <a:ea typeface="Trebuchet MS"/>
                  <a:cs typeface="Trebuchet MS"/>
                  <a:sym typeface="Trebuchet MS"/>
                </a:rPr>
                <a:t>enhancing research security</a:t>
              </a:r>
            </a:p>
            <a:p>
              <a:pPr marL="0" lvl="0" indent="0" algn="l" rtl="0">
                <a:spcBef>
                  <a:spcPts val="0"/>
                </a:spcBef>
                <a:spcAft>
                  <a:spcPts val="0"/>
                </a:spcAft>
                <a:buNone/>
              </a:pPr>
              <a:endParaRPr lang="en-GB" sz="1600" dirty="0">
                <a:latin typeface="Trebuchet MS"/>
                <a:ea typeface="Trebuchet MS"/>
                <a:cs typeface="Trebuchet MS"/>
                <a:sym typeface="Trebuchet MS"/>
              </a:endParaRPr>
            </a:p>
            <a:p>
              <a:pPr marL="0" lvl="0" indent="0" algn="l" rtl="0">
                <a:spcBef>
                  <a:spcPts val="0"/>
                </a:spcBef>
                <a:spcAft>
                  <a:spcPts val="0"/>
                </a:spcAft>
                <a:buNone/>
              </a:pPr>
              <a:r>
                <a:rPr lang="en-GB" sz="1600" i="1" dirty="0">
                  <a:latin typeface="Trebuchet MS"/>
                  <a:ea typeface="Trebuchet MS"/>
                  <a:cs typeface="Trebuchet MS"/>
                  <a:sym typeface="Trebuchet MS"/>
                </a:rPr>
                <a:t>[...] risk of undesirable transfer of critical knowledge and technology to third countries which might be used to strengthen these countries’ military capabilities and intelligence services, affecting the security of the Union and its Member States, or for purposes that are in violation of Union values and fundamental rights [...]</a:t>
              </a:r>
            </a:p>
            <a:p>
              <a:pPr marL="0" lvl="0" indent="0" algn="l" rtl="0">
                <a:spcBef>
                  <a:spcPts val="0"/>
                </a:spcBef>
                <a:spcAft>
                  <a:spcPts val="0"/>
                </a:spcAft>
                <a:buNone/>
              </a:pPr>
              <a:r>
                <a:rPr lang="en-GB" sz="1800" b="1" i="1" dirty="0">
                  <a:latin typeface="Trebuchet MS"/>
                  <a:ea typeface="Trebuchet MS"/>
                  <a:cs typeface="Trebuchet MS"/>
                  <a:sym typeface="Trebuchet MS"/>
                </a:rPr>
                <a:t>with academic freedom comes academic responsibility</a:t>
              </a:r>
              <a:r>
                <a:rPr lang="en-GB" sz="1600" i="1" dirty="0">
                  <a:latin typeface="Trebuchet MS"/>
                  <a:ea typeface="Trebuchet MS"/>
                  <a:cs typeface="Trebuchet MS"/>
                  <a:sym typeface="Trebuchet MS"/>
                </a:rPr>
                <a:t> [...]</a:t>
              </a:r>
            </a:p>
            <a:p>
              <a:pPr marL="0" lvl="0" indent="0" algn="l" rtl="0">
                <a:spcBef>
                  <a:spcPts val="0"/>
                </a:spcBef>
                <a:spcAft>
                  <a:spcPts val="0"/>
                </a:spcAft>
                <a:buNone/>
              </a:pPr>
              <a:endParaRPr lang="en-GB" sz="1200" i="1" dirty="0">
                <a:latin typeface="Trebuchet MS"/>
                <a:ea typeface="Trebuchet MS"/>
                <a:cs typeface="Trebuchet MS"/>
                <a:sym typeface="Trebuchet MS"/>
              </a:endParaRPr>
            </a:p>
            <a:p>
              <a:pPr marL="0" lvl="0" indent="0" algn="l" rtl="0">
                <a:spcBef>
                  <a:spcPts val="0"/>
                </a:spcBef>
                <a:spcAft>
                  <a:spcPts val="0"/>
                </a:spcAft>
                <a:buNone/>
              </a:pPr>
              <a:r>
                <a:rPr lang="en-GB" sz="1200" i="1" dirty="0">
                  <a:latin typeface="Trebuchet MS"/>
                  <a:ea typeface="Trebuchet MS"/>
                  <a:cs typeface="Trebuchet MS"/>
                  <a:sym typeface="Trebuchet MS"/>
                  <a:hlinkClick r:id="rId3"/>
                </a:rPr>
                <a:t>https://eur-lex.europa.eu/eli/C/2024/3510/oj</a:t>
              </a:r>
              <a:endParaRPr lang="en-GB" sz="1200" i="1" dirty="0">
                <a:latin typeface="Trebuchet MS"/>
                <a:ea typeface="Trebuchet MS"/>
                <a:cs typeface="Trebuchet MS"/>
                <a:sym typeface="Trebuchet MS"/>
              </a:endParaRPr>
            </a:p>
          </p:txBody>
        </p:sp>
        <p:pic>
          <p:nvPicPr>
            <p:cNvPr id="548" name="Google Shape;548;p34"/>
            <p:cNvPicPr preferRelativeResize="0"/>
            <p:nvPr/>
          </p:nvPicPr>
          <p:blipFill>
            <a:blip r:embed="rId4">
              <a:alphaModFix/>
            </a:blip>
            <a:stretch>
              <a:fillRect/>
            </a:stretch>
          </p:blipFill>
          <p:spPr>
            <a:xfrm>
              <a:off x="4487624" y="953651"/>
              <a:ext cx="3758850" cy="5314699"/>
            </a:xfrm>
            <a:prstGeom prst="rect">
              <a:avLst/>
            </a:prstGeom>
            <a:noFill/>
            <a:ln w="9525" cap="flat" cmpd="sng">
              <a:solidFill>
                <a:schemeClr val="dk2"/>
              </a:solidFill>
              <a:prstDash val="solid"/>
              <a:round/>
              <a:headEnd type="none" w="sm" len="sm"/>
              <a:tailEnd type="none" w="sm" len="sm"/>
            </a:ln>
            <a:effectLst>
              <a:outerShdw blurRad="114300" dist="38100" dir="2700000" algn="bl" rotWithShape="0">
                <a:srgbClr val="000000">
                  <a:alpha val="50000"/>
                </a:srgbClr>
              </a:outerShdw>
            </a:effectLst>
          </p:spPr>
        </p:pic>
      </p:grpSp>
      <p:sp>
        <p:nvSpPr>
          <p:cNvPr id="549" name="Google Shape;549;p34"/>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35"/>
          <p:cNvSpPr/>
          <p:nvPr/>
        </p:nvSpPr>
        <p:spPr>
          <a:xfrm>
            <a:off x="350575" y="953650"/>
            <a:ext cx="3594300" cy="5565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chemeClr val="lt1"/>
                </a:solidFill>
                <a:latin typeface="Trebuchet MS"/>
                <a:ea typeface="Trebuchet MS"/>
                <a:cs typeface="Trebuchet MS"/>
                <a:sym typeface="Trebuchet MS"/>
              </a:rPr>
              <a:t>As open as possible,</a:t>
            </a:r>
            <a:endParaRPr sz="2300" b="1">
              <a:solidFill>
                <a:schemeClr val="lt1"/>
              </a:solidFill>
              <a:latin typeface="Trebuchet MS"/>
              <a:ea typeface="Trebuchet MS"/>
              <a:cs typeface="Trebuchet MS"/>
              <a:sym typeface="Trebuchet MS"/>
            </a:endParaRPr>
          </a:p>
        </p:txBody>
      </p:sp>
      <p:sp>
        <p:nvSpPr>
          <p:cNvPr id="555" name="Google Shape;555;p35"/>
          <p:cNvSpPr/>
          <p:nvPr/>
        </p:nvSpPr>
        <p:spPr>
          <a:xfrm>
            <a:off x="350575" y="1517922"/>
            <a:ext cx="3594300" cy="556500"/>
          </a:xfrm>
          <a:prstGeom prst="rect">
            <a:avLst/>
          </a:prstGeom>
          <a:solidFill>
            <a:srgbClr val="CC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chemeClr val="lt1"/>
                </a:solidFill>
                <a:latin typeface="Trebuchet MS"/>
                <a:ea typeface="Trebuchet MS"/>
                <a:cs typeface="Trebuchet MS"/>
                <a:sym typeface="Trebuchet MS"/>
              </a:rPr>
              <a:t>as closed as necessary</a:t>
            </a:r>
            <a:endParaRPr sz="2300" b="1">
              <a:solidFill>
                <a:schemeClr val="lt1"/>
              </a:solidFill>
              <a:latin typeface="Trebuchet MS"/>
              <a:ea typeface="Trebuchet MS"/>
              <a:cs typeface="Trebuchet MS"/>
              <a:sym typeface="Trebuchet MS"/>
            </a:endParaRPr>
          </a:p>
        </p:txBody>
      </p:sp>
      <p:sp>
        <p:nvSpPr>
          <p:cNvPr id="556" name="Google Shape;556;p35"/>
          <p:cNvSpPr txBox="1"/>
          <p:nvPr/>
        </p:nvSpPr>
        <p:spPr>
          <a:xfrm>
            <a:off x="239180" y="3223195"/>
            <a:ext cx="2798400" cy="2897700"/>
          </a:xfrm>
          <a:prstGeom prst="rect">
            <a:avLst/>
          </a:prstGeom>
          <a:noFill/>
          <a:ln>
            <a:noFill/>
          </a:ln>
        </p:spPr>
        <p:txBody>
          <a:bodyPr spcFirstLastPara="1" wrap="square" lIns="0" tIns="0" rIns="0" bIns="0" anchor="t" anchorCtr="0">
            <a:noAutofit/>
          </a:bodyPr>
          <a:lstStyle/>
          <a:p>
            <a:pPr marL="0" marR="0" lvl="0" indent="0" algn="l" rtl="0">
              <a:lnSpc>
                <a:spcPct val="114999"/>
              </a:lnSpc>
              <a:spcBef>
                <a:spcPts val="1196"/>
              </a:spcBef>
              <a:spcAft>
                <a:spcPts val="0"/>
              </a:spcAft>
              <a:buNone/>
            </a:pPr>
            <a:r>
              <a:rPr lang="en-GB" sz="2200" b="1" i="0" u="none" strike="noStrike" cap="none">
                <a:solidFill>
                  <a:srgbClr val="000000"/>
                </a:solidFill>
                <a:latin typeface="Calibri"/>
                <a:ea typeface="Calibri"/>
                <a:cs typeface="Calibri"/>
                <a:sym typeface="Calibri"/>
              </a:rPr>
              <a:t>Sharing</a:t>
            </a:r>
            <a:br>
              <a:rPr lang="en-GB" sz="2200" b="1" i="0" u="none" strike="noStrike" cap="none">
                <a:solidFill>
                  <a:srgbClr val="000000"/>
                </a:solidFill>
                <a:latin typeface="Calibri"/>
                <a:ea typeface="Calibri"/>
                <a:cs typeface="Calibri"/>
                <a:sym typeface="Calibri"/>
              </a:rPr>
            </a:br>
            <a:r>
              <a:rPr lang="en-GB" sz="2200" b="1" i="0" u="none" strike="noStrike" cap="none">
                <a:solidFill>
                  <a:srgbClr val="000000"/>
                </a:solidFill>
                <a:latin typeface="Calibri"/>
                <a:ea typeface="Calibri"/>
                <a:cs typeface="Calibri"/>
                <a:sym typeface="Calibri"/>
              </a:rPr>
              <a:t>limitations apply to:</a:t>
            </a:r>
            <a:endParaRPr sz="2200" i="0" u="none" strike="noStrike" cap="none">
              <a:solidFill>
                <a:srgbClr val="000000"/>
              </a:solidFill>
              <a:latin typeface="Calibri"/>
              <a:ea typeface="Calibri"/>
              <a:cs typeface="Calibri"/>
              <a:sym typeface="Calibri"/>
            </a:endParaRPr>
          </a:p>
          <a:p>
            <a:pPr marL="179999" marR="0" lvl="0" indent="-192699" algn="l" rtl="0">
              <a:lnSpc>
                <a:spcPct val="114999"/>
              </a:lnSpc>
              <a:spcBef>
                <a:spcPts val="1196"/>
              </a:spcBef>
              <a:spcAft>
                <a:spcPts val="0"/>
              </a:spcAft>
              <a:buClr>
                <a:srgbClr val="000000"/>
              </a:buClr>
              <a:buSzPts val="2200"/>
              <a:buFont typeface="Calibri"/>
              <a:buChar char="•"/>
            </a:pPr>
            <a:r>
              <a:rPr lang="en-GB" sz="2200" i="0" u="none" strike="noStrike" cap="none">
                <a:solidFill>
                  <a:srgbClr val="000000"/>
                </a:solidFill>
                <a:latin typeface="Calibri"/>
                <a:ea typeface="Calibri"/>
                <a:cs typeface="Calibri"/>
                <a:sym typeface="Calibri"/>
              </a:rPr>
              <a:t>Personal data</a:t>
            </a:r>
            <a:endParaRPr sz="2200" i="0" u="none" strike="noStrike" cap="none">
              <a:solidFill>
                <a:srgbClr val="000000"/>
              </a:solidFill>
              <a:latin typeface="Calibri"/>
              <a:ea typeface="Calibri"/>
              <a:cs typeface="Calibri"/>
              <a:sym typeface="Calibri"/>
            </a:endParaRPr>
          </a:p>
          <a:p>
            <a:pPr marL="179999" marR="0" lvl="0" indent="-192699" algn="l" rtl="0">
              <a:lnSpc>
                <a:spcPct val="114999"/>
              </a:lnSpc>
              <a:spcBef>
                <a:spcPts val="1196"/>
              </a:spcBef>
              <a:spcAft>
                <a:spcPts val="0"/>
              </a:spcAft>
              <a:buClr>
                <a:srgbClr val="000000"/>
              </a:buClr>
              <a:buSzPts val="2200"/>
              <a:buFont typeface="Calibri"/>
              <a:buChar char="•"/>
            </a:pPr>
            <a:r>
              <a:rPr lang="en-GB" sz="2200" i="0" u="none" strike="noStrike" cap="none">
                <a:solidFill>
                  <a:srgbClr val="000000"/>
                </a:solidFill>
                <a:latin typeface="Calibri"/>
                <a:ea typeface="Calibri"/>
                <a:cs typeface="Calibri"/>
                <a:sym typeface="Calibri"/>
              </a:rPr>
              <a:t>Data related to public security, defence and national security</a:t>
            </a:r>
            <a:endParaRPr sz="2200" i="0" u="none" strike="noStrike" cap="none">
              <a:solidFill>
                <a:srgbClr val="000000"/>
              </a:solidFill>
              <a:latin typeface="Calibri"/>
              <a:ea typeface="Calibri"/>
              <a:cs typeface="Calibri"/>
              <a:sym typeface="Calibri"/>
            </a:endParaRPr>
          </a:p>
        </p:txBody>
      </p:sp>
      <p:grpSp>
        <p:nvGrpSpPr>
          <p:cNvPr id="557" name="Google Shape;557;p35"/>
          <p:cNvGrpSpPr/>
          <p:nvPr/>
        </p:nvGrpSpPr>
        <p:grpSpPr>
          <a:xfrm>
            <a:off x="4714475" y="504749"/>
            <a:ext cx="7151338" cy="5019600"/>
            <a:chOff x="4714475" y="504749"/>
            <a:chExt cx="7151338" cy="5019600"/>
          </a:xfrm>
        </p:grpSpPr>
        <p:grpSp>
          <p:nvGrpSpPr>
            <p:cNvPr id="558" name="Google Shape;558;p35"/>
            <p:cNvGrpSpPr/>
            <p:nvPr/>
          </p:nvGrpSpPr>
          <p:grpSpPr>
            <a:xfrm>
              <a:off x="6846213" y="504749"/>
              <a:ext cx="5019600" cy="5019600"/>
              <a:chOff x="0" y="0"/>
              <a:chExt cx="5019600" cy="5019600"/>
            </a:xfrm>
          </p:grpSpPr>
          <p:pic>
            <p:nvPicPr>
              <p:cNvPr id="559" name="Google Shape;559;p35"/>
              <p:cNvPicPr preferRelativeResize="0"/>
              <p:nvPr/>
            </p:nvPicPr>
            <p:blipFill rotWithShape="1">
              <a:blip r:embed="rId3">
                <a:alphaModFix/>
              </a:blip>
              <a:srcRect l="32224" t="30441" r="23547" b="30248"/>
              <a:stretch/>
            </p:blipFill>
            <p:spPr>
              <a:xfrm>
                <a:off x="238059" y="697590"/>
                <a:ext cx="4574174" cy="3721933"/>
              </a:xfrm>
              <a:prstGeom prst="rect">
                <a:avLst/>
              </a:prstGeom>
              <a:noFill/>
              <a:ln>
                <a:noFill/>
              </a:ln>
            </p:spPr>
          </p:pic>
          <p:sp>
            <p:nvSpPr>
              <p:cNvPr id="560" name="Google Shape;560;p35"/>
              <p:cNvSpPr/>
              <p:nvPr/>
            </p:nvSpPr>
            <p:spPr>
              <a:xfrm>
                <a:off x="1174224" y="1189153"/>
                <a:ext cx="2707800" cy="2707800"/>
              </a:xfrm>
              <a:prstGeom prst="ellipse">
                <a:avLst/>
              </a:prstGeom>
              <a:solidFill>
                <a:srgbClr val="034EA2"/>
              </a:solidFill>
              <a:ln w="12700" cap="flat" cmpd="sng">
                <a:solidFill>
                  <a:srgbClr val="BA6F2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txBox="1"/>
              <p:nvPr/>
            </p:nvSpPr>
            <p:spPr>
              <a:xfrm>
                <a:off x="1174224" y="2017064"/>
                <a:ext cx="2707800" cy="12711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3400" b="1" i="0" u="none" strike="noStrike" cap="none">
                    <a:solidFill>
                      <a:srgbClr val="FFFFFF"/>
                    </a:solidFill>
                    <a:latin typeface="Quicksand"/>
                    <a:ea typeface="Quicksand"/>
                    <a:cs typeface="Quicksand"/>
                    <a:sym typeface="Quicksand"/>
                  </a:rPr>
                  <a:t>High-value</a:t>
                </a:r>
                <a:endParaRPr sz="3400" b="1" i="0" u="none" strike="noStrike" cap="none">
                  <a:solidFill>
                    <a:srgbClr val="FFFFFF"/>
                  </a:solidFill>
                  <a:latin typeface="Quicksand"/>
                  <a:ea typeface="Quicksand"/>
                  <a:cs typeface="Quicksand"/>
                  <a:sym typeface="Quicksand"/>
                </a:endParaRPr>
              </a:p>
              <a:p>
                <a:pPr marL="0" marR="0" lvl="0" indent="0" algn="ctr" rtl="0">
                  <a:spcBef>
                    <a:spcPts val="0"/>
                  </a:spcBef>
                  <a:spcAft>
                    <a:spcPts val="0"/>
                  </a:spcAft>
                  <a:buNone/>
                </a:pPr>
                <a:r>
                  <a:rPr lang="en-GB" sz="3400" b="1" i="0" u="none" strike="noStrike" cap="none">
                    <a:solidFill>
                      <a:srgbClr val="FFFFFF"/>
                    </a:solidFill>
                    <a:latin typeface="Quicksand"/>
                    <a:ea typeface="Quicksand"/>
                    <a:cs typeface="Quicksand"/>
                    <a:sym typeface="Quicksand"/>
                  </a:rPr>
                  <a:t>Dataset</a:t>
                </a:r>
                <a:endParaRPr sz="3400" b="1" i="0" u="none" strike="noStrike" cap="none">
                  <a:solidFill>
                    <a:srgbClr val="FFFFFF"/>
                  </a:solidFill>
                  <a:latin typeface="Quicksand"/>
                  <a:ea typeface="Quicksand"/>
                  <a:cs typeface="Quicksand"/>
                  <a:sym typeface="Quicksand"/>
                </a:endParaRPr>
              </a:p>
            </p:txBody>
          </p:sp>
          <p:sp>
            <p:nvSpPr>
              <p:cNvPr id="562" name="Google Shape;562;p35"/>
              <p:cNvSpPr/>
              <p:nvPr/>
            </p:nvSpPr>
            <p:spPr>
              <a:xfrm>
                <a:off x="0" y="0"/>
                <a:ext cx="5019600" cy="5019600"/>
              </a:xfrm>
              <a:prstGeom prst="ellipse">
                <a:avLst/>
              </a:prstGeom>
              <a:noFill/>
              <a:ln w="2540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3" name="Google Shape;563;p35"/>
            <p:cNvSpPr txBox="1"/>
            <p:nvPr/>
          </p:nvSpPr>
          <p:spPr>
            <a:xfrm>
              <a:off x="4714475" y="1585475"/>
              <a:ext cx="3036000" cy="431400"/>
            </a:xfrm>
            <a:prstGeom prst="rect">
              <a:avLst/>
            </a:prstGeom>
            <a:noFill/>
            <a:ln>
              <a:noFill/>
            </a:ln>
          </p:spPr>
          <p:txBody>
            <a:bodyPr spcFirstLastPara="1" wrap="square" lIns="0" tIns="0" rIns="0" bIns="0" anchor="t" anchorCtr="0">
              <a:noAutofit/>
            </a:bodyPr>
            <a:lstStyle/>
            <a:p>
              <a:pPr marL="0" marR="0" lvl="0" indent="0" algn="l" rtl="0">
                <a:lnSpc>
                  <a:spcPct val="114999"/>
                </a:lnSpc>
                <a:spcBef>
                  <a:spcPts val="1195"/>
                </a:spcBef>
                <a:spcAft>
                  <a:spcPts val="0"/>
                </a:spcAft>
                <a:buNone/>
              </a:pPr>
              <a:r>
                <a:rPr lang="en-GB" sz="2200" b="1" i="0" u="none" strike="noStrike" cap="none">
                  <a:solidFill>
                    <a:srgbClr val="000000"/>
                  </a:solidFill>
                  <a:latin typeface="Calibri"/>
                  <a:ea typeface="Calibri"/>
                  <a:cs typeface="Calibri"/>
                  <a:sym typeface="Calibri"/>
                </a:rPr>
                <a:t>Sharing compulsory for:</a:t>
              </a:r>
              <a:endParaRPr sz="2200" b="1" i="0" u="none" strike="noStrike" cap="none">
                <a:solidFill>
                  <a:srgbClr val="000000"/>
                </a:solidFill>
                <a:latin typeface="Calibri"/>
                <a:ea typeface="Calibri"/>
                <a:cs typeface="Calibri"/>
                <a:sym typeface="Calibri"/>
              </a:endParaRPr>
            </a:p>
          </p:txBody>
        </p:sp>
      </p:grpSp>
      <p:sp>
        <p:nvSpPr>
          <p:cNvPr id="564" name="Google Shape;564;p35"/>
          <p:cNvSpPr txBox="1"/>
          <p:nvPr/>
        </p:nvSpPr>
        <p:spPr>
          <a:xfrm>
            <a:off x="6691575" y="4948425"/>
            <a:ext cx="5368500" cy="1362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700" i="0" u="none" strike="noStrike" cap="none" dirty="0">
                <a:solidFill>
                  <a:srgbClr val="000000"/>
                </a:solidFill>
                <a:latin typeface="Calibri"/>
                <a:ea typeface="Calibri"/>
                <a:cs typeface="Calibri"/>
                <a:sym typeface="Calibri"/>
              </a:rPr>
              <a:t>Re-usable dataset that may generate important </a:t>
            </a:r>
            <a:r>
              <a:rPr lang="en-GB" sz="1700" b="1" i="0" u="none" strike="noStrike" cap="none" dirty="0">
                <a:solidFill>
                  <a:srgbClr val="000000"/>
                </a:solidFill>
                <a:latin typeface="Calibri"/>
                <a:ea typeface="Calibri"/>
                <a:cs typeface="Calibri"/>
                <a:sym typeface="Calibri"/>
              </a:rPr>
              <a:t>benefits for society, the environment and the economy</a:t>
            </a:r>
            <a:r>
              <a:rPr lang="en-GB" sz="1700" i="0" u="none" strike="noStrike" cap="none" dirty="0">
                <a:solidFill>
                  <a:srgbClr val="000000"/>
                </a:solidFill>
                <a:latin typeface="Calibri"/>
                <a:ea typeface="Calibri"/>
                <a:cs typeface="Calibri"/>
                <a:sym typeface="Calibri"/>
              </a:rPr>
              <a:t>, in particular because of their suitability for the creation of value-added services, applications and new, high-quality and</a:t>
            </a:r>
            <a:br>
              <a:rPr lang="en-GB" sz="1700" i="0" u="none" strike="noStrike" cap="none" dirty="0">
                <a:solidFill>
                  <a:srgbClr val="000000"/>
                </a:solidFill>
                <a:latin typeface="Calibri"/>
                <a:ea typeface="Calibri"/>
                <a:cs typeface="Calibri"/>
                <a:sym typeface="Calibri"/>
              </a:rPr>
            </a:br>
            <a:r>
              <a:rPr lang="en-GB" sz="1700" i="0" u="none" strike="noStrike" cap="none" dirty="0">
                <a:solidFill>
                  <a:srgbClr val="000000"/>
                </a:solidFill>
                <a:latin typeface="Calibri"/>
                <a:ea typeface="Calibri"/>
                <a:cs typeface="Calibri"/>
                <a:sym typeface="Calibri"/>
              </a:rPr>
              <a:t>decent jobs for many potential beneficiaries.</a:t>
            </a:r>
            <a:endParaRPr sz="1700" i="0" u="none" strike="noStrike" cap="none" dirty="0">
              <a:solidFill>
                <a:srgbClr val="000000"/>
              </a:solidFill>
              <a:latin typeface="Calibri"/>
              <a:ea typeface="Calibri"/>
              <a:cs typeface="Calibri"/>
              <a:sym typeface="Calibri"/>
            </a:endParaRPr>
          </a:p>
        </p:txBody>
      </p:sp>
      <p:sp>
        <p:nvSpPr>
          <p:cNvPr id="565" name="Google Shape;565;p35"/>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Data that must not, should be, and must be shared</a:t>
            </a:r>
            <a:endParaRPr/>
          </a:p>
        </p:txBody>
      </p:sp>
      <p:sp>
        <p:nvSpPr>
          <p:cNvPr id="566" name="Google Shape;566;p35"/>
          <p:cNvSpPr txBox="1"/>
          <p:nvPr/>
        </p:nvSpPr>
        <p:spPr>
          <a:xfrm>
            <a:off x="3376500" y="3223200"/>
            <a:ext cx="3469800" cy="2897700"/>
          </a:xfrm>
          <a:prstGeom prst="rect">
            <a:avLst/>
          </a:prstGeom>
          <a:noFill/>
          <a:ln>
            <a:noFill/>
          </a:ln>
        </p:spPr>
        <p:txBody>
          <a:bodyPr spcFirstLastPara="1" wrap="square" lIns="0" tIns="0" rIns="0" bIns="0" anchor="t" anchorCtr="0">
            <a:noAutofit/>
          </a:bodyPr>
          <a:lstStyle/>
          <a:p>
            <a:pPr marL="0" marR="0" lvl="0" indent="0" algn="l" rtl="0">
              <a:lnSpc>
                <a:spcPct val="114999"/>
              </a:lnSpc>
              <a:spcBef>
                <a:spcPts val="1197"/>
              </a:spcBef>
              <a:spcAft>
                <a:spcPts val="0"/>
              </a:spcAft>
              <a:buNone/>
            </a:pPr>
            <a:r>
              <a:rPr lang="en-GB" sz="2200" b="1" i="0" u="none" strike="noStrike" cap="none">
                <a:solidFill>
                  <a:srgbClr val="000000"/>
                </a:solidFill>
                <a:latin typeface="Calibri"/>
                <a:ea typeface="Calibri"/>
                <a:cs typeface="Calibri"/>
                <a:sym typeface="Calibri"/>
              </a:rPr>
              <a:t>Sharing recommendation for:</a:t>
            </a:r>
            <a:endParaRPr sz="2200" i="0" u="none" strike="noStrike" cap="none">
              <a:solidFill>
                <a:srgbClr val="000000"/>
              </a:solidFill>
              <a:latin typeface="Calibri"/>
              <a:ea typeface="Calibri"/>
              <a:cs typeface="Calibri"/>
              <a:sym typeface="Calibri"/>
            </a:endParaRPr>
          </a:p>
          <a:p>
            <a:pPr marL="179999" marR="0" lvl="0" indent="-192699" algn="l" rtl="0">
              <a:lnSpc>
                <a:spcPct val="114999"/>
              </a:lnSpc>
              <a:spcBef>
                <a:spcPts val="1197"/>
              </a:spcBef>
              <a:spcAft>
                <a:spcPts val="0"/>
              </a:spcAft>
              <a:buClr>
                <a:srgbClr val="000000"/>
              </a:buClr>
              <a:buSzPts val="2200"/>
              <a:buFont typeface="Calibri"/>
              <a:buChar char="•"/>
            </a:pPr>
            <a:r>
              <a:rPr lang="en-GB" sz="2200" i="0" u="none" strike="noStrike" cap="none">
                <a:solidFill>
                  <a:srgbClr val="000000"/>
                </a:solidFill>
                <a:latin typeface="Calibri"/>
                <a:ea typeface="Calibri"/>
                <a:cs typeface="Calibri"/>
                <a:sym typeface="Calibri"/>
              </a:rPr>
              <a:t>Data generated using</a:t>
            </a:r>
            <a:br>
              <a:rPr lang="en-GB" sz="2200" i="0" u="none" strike="noStrike" cap="none">
                <a:solidFill>
                  <a:srgbClr val="000000"/>
                </a:solidFill>
                <a:latin typeface="Calibri"/>
                <a:ea typeface="Calibri"/>
                <a:cs typeface="Calibri"/>
                <a:sym typeface="Calibri"/>
              </a:rPr>
            </a:br>
            <a:r>
              <a:rPr lang="en-GB" sz="2200" i="0" u="none" strike="noStrike" cap="none">
                <a:solidFill>
                  <a:srgbClr val="000000"/>
                </a:solidFill>
                <a:latin typeface="Calibri"/>
                <a:ea typeface="Calibri"/>
                <a:cs typeface="Calibri"/>
                <a:sym typeface="Calibri"/>
              </a:rPr>
              <a:t>public fundings</a:t>
            </a:r>
            <a:endParaRPr sz="2200" i="0" u="none" strike="noStrike" cap="none">
              <a:solidFill>
                <a:srgbClr val="000000"/>
              </a:solidFill>
              <a:latin typeface="Calibri"/>
              <a:ea typeface="Calibri"/>
              <a:cs typeface="Calibri"/>
              <a:sym typeface="Calibri"/>
            </a:endParaRPr>
          </a:p>
          <a:p>
            <a:pPr marL="179999" marR="0" lvl="0" indent="-192699" algn="l" rtl="0">
              <a:lnSpc>
                <a:spcPct val="114999"/>
              </a:lnSpc>
              <a:spcBef>
                <a:spcPts val="1197"/>
              </a:spcBef>
              <a:spcAft>
                <a:spcPts val="0"/>
              </a:spcAft>
              <a:buClr>
                <a:srgbClr val="000000"/>
              </a:buClr>
              <a:buSzPts val="2200"/>
              <a:buFont typeface="Calibri"/>
              <a:buChar char="•"/>
            </a:pPr>
            <a:r>
              <a:rPr lang="en-GB" sz="2200" i="0" u="none" strike="noStrike" cap="none">
                <a:solidFill>
                  <a:srgbClr val="000000"/>
                </a:solidFill>
                <a:latin typeface="Calibri"/>
                <a:ea typeface="Calibri"/>
                <a:cs typeface="Calibri"/>
                <a:sym typeface="Calibri"/>
              </a:rPr>
              <a:t>No re-use limitations,</a:t>
            </a:r>
            <a:br>
              <a:rPr lang="en-GB" sz="2200">
                <a:latin typeface="Calibri"/>
                <a:ea typeface="Calibri"/>
                <a:cs typeface="Calibri"/>
                <a:sym typeface="Calibri"/>
              </a:rPr>
            </a:br>
            <a:r>
              <a:rPr lang="en-GB" sz="2200" i="0" u="none" strike="noStrike" cap="none">
                <a:solidFill>
                  <a:srgbClr val="000000"/>
                </a:solidFill>
                <a:latin typeface="Calibri"/>
                <a:ea typeface="Calibri"/>
                <a:cs typeface="Calibri"/>
                <a:sym typeface="Calibri"/>
              </a:rPr>
              <a:t>even for commercial purposes</a:t>
            </a:r>
            <a:endParaRPr sz="2200" i="0" u="none" strike="noStrike" cap="none">
              <a:solidFill>
                <a:srgbClr val="000000"/>
              </a:solidFill>
              <a:latin typeface="Calibri"/>
              <a:ea typeface="Calibri"/>
              <a:cs typeface="Calibri"/>
              <a:sym typeface="Calibri"/>
            </a:endParaRPr>
          </a:p>
        </p:txBody>
      </p:sp>
      <p:sp>
        <p:nvSpPr>
          <p:cNvPr id="567" name="Google Shape;567;p35"/>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6"/>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Italian plan for Open Science 2021-2027</a:t>
            </a:r>
            <a:endParaRPr/>
          </a:p>
        </p:txBody>
      </p:sp>
      <p:pic>
        <p:nvPicPr>
          <p:cNvPr id="574" name="Google Shape;574;p36"/>
          <p:cNvPicPr preferRelativeResize="0"/>
          <p:nvPr/>
        </p:nvPicPr>
        <p:blipFill>
          <a:blip r:embed="rId3">
            <a:alphaModFix/>
          </a:blip>
          <a:stretch>
            <a:fillRect/>
          </a:stretch>
        </p:blipFill>
        <p:spPr>
          <a:xfrm>
            <a:off x="173525" y="856575"/>
            <a:ext cx="2778600" cy="3931000"/>
          </a:xfrm>
          <a:prstGeom prst="rect">
            <a:avLst/>
          </a:prstGeom>
          <a:noFill/>
          <a:ln w="9525" cap="flat" cmpd="sng">
            <a:solidFill>
              <a:schemeClr val="dk2"/>
            </a:solidFill>
            <a:prstDash val="solid"/>
            <a:round/>
            <a:headEnd type="none" w="sm" len="sm"/>
            <a:tailEnd type="none" w="sm" len="sm"/>
          </a:ln>
          <a:effectLst>
            <a:outerShdw blurRad="114300" dist="38100" dir="2700000" algn="bl" rotWithShape="0">
              <a:srgbClr val="000000">
                <a:alpha val="50000"/>
              </a:srgbClr>
            </a:outerShdw>
          </a:effectLst>
        </p:spPr>
      </p:pic>
      <p:sp>
        <p:nvSpPr>
          <p:cNvPr id="575" name="Google Shape;575;p36"/>
          <p:cNvSpPr txBox="1"/>
          <p:nvPr/>
        </p:nvSpPr>
        <p:spPr>
          <a:xfrm>
            <a:off x="3140275" y="777523"/>
            <a:ext cx="7851000" cy="2755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GB" sz="2000">
                <a:latin typeface="Trebuchet MS"/>
                <a:ea typeface="Trebuchet MS"/>
                <a:cs typeface="Trebuchet MS"/>
                <a:sym typeface="Trebuchet MS"/>
              </a:rPr>
              <a:t>The Ministry of University and Research (MUR)</a:t>
            </a:r>
            <a:endParaRPr sz="2000">
              <a:latin typeface="Trebuchet MS"/>
              <a:ea typeface="Trebuchet MS"/>
              <a:cs typeface="Trebuchet MS"/>
              <a:sym typeface="Trebuchet MS"/>
            </a:endParaRPr>
          </a:p>
          <a:p>
            <a:pPr marL="0" lvl="0" indent="0" algn="l" rtl="0">
              <a:lnSpc>
                <a:spcPct val="115000"/>
              </a:lnSpc>
              <a:spcBef>
                <a:spcPts val="0"/>
              </a:spcBef>
              <a:spcAft>
                <a:spcPts val="0"/>
              </a:spcAft>
              <a:buNone/>
            </a:pPr>
            <a:r>
              <a:rPr lang="en-GB" sz="2000">
                <a:latin typeface="Trebuchet MS"/>
                <a:ea typeface="Trebuchet MS"/>
                <a:cs typeface="Trebuchet MS"/>
                <a:sym typeface="Trebuchet MS"/>
              </a:rPr>
              <a:t>selected 5 areas of intervention for the period 2021-2027:</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AutoNum type="arabicPeriod"/>
            </a:pPr>
            <a:r>
              <a:rPr lang="en-GB" sz="2000">
                <a:latin typeface="Trebuchet MS"/>
                <a:ea typeface="Trebuchet MS"/>
                <a:cs typeface="Trebuchet MS"/>
                <a:sym typeface="Trebuchet MS"/>
              </a:rPr>
              <a:t>Scientific publications</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AutoNum type="arabicPeriod"/>
            </a:pPr>
            <a:r>
              <a:rPr lang="en-GB" sz="2000">
                <a:latin typeface="Trebuchet MS"/>
                <a:ea typeface="Trebuchet MS"/>
                <a:cs typeface="Trebuchet MS"/>
                <a:sym typeface="Trebuchet MS"/>
              </a:rPr>
              <a:t>Scientific research data</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AutoNum type="arabicPeriod"/>
            </a:pPr>
            <a:r>
              <a:rPr lang="en-GB" sz="2000">
                <a:latin typeface="Trebuchet MS"/>
                <a:ea typeface="Trebuchet MS"/>
                <a:cs typeface="Trebuchet MS"/>
                <a:sym typeface="Trebuchet MS"/>
              </a:rPr>
              <a:t>Research evaluation</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AutoNum type="arabicPeriod"/>
            </a:pPr>
            <a:r>
              <a:rPr lang="en-GB" sz="2000">
                <a:latin typeface="Trebuchet MS"/>
                <a:ea typeface="Trebuchet MS"/>
                <a:cs typeface="Trebuchet MS"/>
                <a:sym typeface="Trebuchet MS"/>
              </a:rPr>
              <a:t>Open science, the community and European participation</a:t>
            </a:r>
            <a:endParaRPr sz="2000">
              <a:latin typeface="Trebuchet MS"/>
              <a:ea typeface="Trebuchet MS"/>
              <a:cs typeface="Trebuchet MS"/>
              <a:sym typeface="Trebuchet MS"/>
            </a:endParaRPr>
          </a:p>
          <a:p>
            <a:pPr marL="457200" lvl="0" indent="-355600" algn="l" rtl="0">
              <a:lnSpc>
                <a:spcPct val="115000"/>
              </a:lnSpc>
              <a:spcBef>
                <a:spcPts val="0"/>
              </a:spcBef>
              <a:spcAft>
                <a:spcPts val="0"/>
              </a:spcAft>
              <a:buSzPts val="2000"/>
              <a:buFont typeface="Trebuchet MS"/>
              <a:buAutoNum type="arabicPeriod"/>
            </a:pPr>
            <a:r>
              <a:rPr lang="en-GB" sz="2000">
                <a:latin typeface="Trebuchet MS"/>
                <a:ea typeface="Trebuchet MS"/>
                <a:cs typeface="Trebuchet MS"/>
                <a:sym typeface="Trebuchet MS"/>
              </a:rPr>
              <a:t>Open data from research on SARS-CoV-2 and COVID-19</a:t>
            </a:r>
            <a:endParaRPr sz="2000">
              <a:latin typeface="Trebuchet MS"/>
              <a:ea typeface="Trebuchet MS"/>
              <a:cs typeface="Trebuchet MS"/>
              <a:sym typeface="Trebuchet MS"/>
            </a:endParaRPr>
          </a:p>
        </p:txBody>
      </p:sp>
      <p:grpSp>
        <p:nvGrpSpPr>
          <p:cNvPr id="576" name="Google Shape;576;p36"/>
          <p:cNvGrpSpPr/>
          <p:nvPr/>
        </p:nvGrpSpPr>
        <p:grpSpPr>
          <a:xfrm>
            <a:off x="2010847" y="3723000"/>
            <a:ext cx="6550887" cy="2739226"/>
            <a:chOff x="1281288" y="3723000"/>
            <a:chExt cx="6550887" cy="2739226"/>
          </a:xfrm>
        </p:grpSpPr>
        <p:pic>
          <p:nvPicPr>
            <p:cNvPr id="577" name="Google Shape;577;p36"/>
            <p:cNvPicPr preferRelativeResize="0"/>
            <p:nvPr/>
          </p:nvPicPr>
          <p:blipFill>
            <a:blip r:embed="rId4">
              <a:alphaModFix/>
            </a:blip>
            <a:stretch>
              <a:fillRect/>
            </a:stretch>
          </p:blipFill>
          <p:spPr>
            <a:xfrm>
              <a:off x="1281288" y="3771451"/>
              <a:ext cx="1902476" cy="2690775"/>
            </a:xfrm>
            <a:prstGeom prst="rect">
              <a:avLst/>
            </a:prstGeom>
            <a:noFill/>
            <a:ln w="9525" cap="flat" cmpd="sng">
              <a:solidFill>
                <a:schemeClr val="dk2"/>
              </a:solidFill>
              <a:prstDash val="solid"/>
              <a:round/>
              <a:headEnd type="none" w="sm" len="sm"/>
              <a:tailEnd type="none" w="sm" len="sm"/>
            </a:ln>
          </p:spPr>
        </p:pic>
        <p:sp>
          <p:nvSpPr>
            <p:cNvPr id="578" name="Google Shape;578;p36"/>
            <p:cNvSpPr txBox="1"/>
            <p:nvPr/>
          </p:nvSpPr>
          <p:spPr>
            <a:xfrm>
              <a:off x="3312075" y="3723000"/>
              <a:ext cx="4520100" cy="258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800">
                  <a:latin typeface="Trebuchet MS"/>
                  <a:ea typeface="Trebuchet MS"/>
                  <a:cs typeface="Trebuchet MS"/>
                  <a:sym typeface="Trebuchet MS"/>
                </a:rPr>
                <a:t>Working group for the implementation of the National Programme for Open Science:</a:t>
              </a:r>
              <a:endParaRPr sz="1800">
                <a:latin typeface="Trebuchet MS"/>
                <a:ea typeface="Trebuchet MS"/>
                <a:cs typeface="Trebuchet MS"/>
                <a:sym typeface="Trebuchet MS"/>
              </a:endParaRPr>
            </a:p>
            <a:p>
              <a:pPr marL="269999" lvl="0" indent="-209550" algn="l" rtl="0">
                <a:spcBef>
                  <a:spcPts val="0"/>
                </a:spcBef>
                <a:spcAft>
                  <a:spcPts val="0"/>
                </a:spcAft>
                <a:buSzPts val="1800"/>
                <a:buFont typeface="Trebuchet MS"/>
                <a:buChar char="●"/>
              </a:pPr>
              <a:r>
                <a:rPr lang="en-GB" sz="1800">
                  <a:latin typeface="Trebuchet MS"/>
                  <a:ea typeface="Trebuchet MS"/>
                  <a:cs typeface="Trebuchet MS"/>
                  <a:sym typeface="Trebuchet MS"/>
                </a:rPr>
                <a:t>Donatella Castelli</a:t>
              </a:r>
              <a:endParaRPr sz="1800">
                <a:latin typeface="Trebuchet MS"/>
                <a:ea typeface="Trebuchet MS"/>
                <a:cs typeface="Trebuchet MS"/>
                <a:sym typeface="Trebuchet MS"/>
              </a:endParaRPr>
            </a:p>
            <a:p>
              <a:pPr marL="269999" lvl="0" indent="-209550" algn="l" rtl="0">
                <a:spcBef>
                  <a:spcPts val="0"/>
                </a:spcBef>
                <a:spcAft>
                  <a:spcPts val="0"/>
                </a:spcAft>
                <a:buSzPts val="1800"/>
                <a:buFont typeface="Trebuchet MS"/>
                <a:buChar char="●"/>
              </a:pPr>
              <a:r>
                <a:rPr lang="en-GB" sz="1800">
                  <a:latin typeface="Trebuchet MS"/>
                  <a:ea typeface="Trebuchet MS"/>
                  <a:cs typeface="Trebuchet MS"/>
                  <a:sym typeface="Trebuchet MS"/>
                </a:rPr>
                <a:t>Emma Lazzeri</a:t>
              </a:r>
              <a:endParaRPr sz="1800">
                <a:latin typeface="Trebuchet MS"/>
                <a:ea typeface="Trebuchet MS"/>
                <a:cs typeface="Trebuchet MS"/>
                <a:sym typeface="Trebuchet MS"/>
              </a:endParaRPr>
            </a:p>
            <a:p>
              <a:pPr marL="269999" lvl="0" indent="-209550" algn="l" rtl="0">
                <a:spcBef>
                  <a:spcPts val="0"/>
                </a:spcBef>
                <a:spcAft>
                  <a:spcPts val="0"/>
                </a:spcAft>
                <a:buSzPts val="1800"/>
                <a:buFont typeface="Trebuchet MS"/>
                <a:buChar char="●"/>
              </a:pPr>
              <a:r>
                <a:rPr lang="en-GB" sz="1800">
                  <a:latin typeface="Trebuchet MS"/>
                  <a:ea typeface="Trebuchet MS"/>
                  <a:cs typeface="Trebuchet MS"/>
                  <a:sym typeface="Trebuchet MS"/>
                </a:rPr>
                <a:t>Giorgio Rossi</a:t>
              </a:r>
              <a:endParaRPr sz="1800">
                <a:latin typeface="Trebuchet MS"/>
                <a:ea typeface="Trebuchet MS"/>
                <a:cs typeface="Trebuchet MS"/>
                <a:sym typeface="Trebuchet MS"/>
              </a:endParaRPr>
            </a:p>
            <a:p>
              <a:pPr marL="269999" lvl="0" indent="-209550" algn="l" rtl="0">
                <a:spcBef>
                  <a:spcPts val="0"/>
                </a:spcBef>
                <a:spcAft>
                  <a:spcPts val="0"/>
                </a:spcAft>
                <a:buSzPts val="1800"/>
                <a:buFont typeface="Trebuchet MS"/>
                <a:buChar char="●"/>
              </a:pPr>
              <a:r>
                <a:rPr lang="en-GB" sz="1800">
                  <a:latin typeface="Trebuchet MS"/>
                  <a:ea typeface="Trebuchet MS"/>
                  <a:cs typeface="Trebuchet MS"/>
                  <a:sym typeface="Trebuchet MS"/>
                </a:rPr>
                <a:t>Francesca Di Donato</a:t>
              </a:r>
              <a:endParaRPr sz="1800">
                <a:latin typeface="Trebuchet MS"/>
                <a:ea typeface="Trebuchet MS"/>
                <a:cs typeface="Trebuchet MS"/>
                <a:sym typeface="Trebuchet MS"/>
              </a:endParaRPr>
            </a:p>
            <a:p>
              <a:pPr marL="269999" lvl="0" indent="-209550" algn="l" rtl="0">
                <a:spcBef>
                  <a:spcPts val="0"/>
                </a:spcBef>
                <a:spcAft>
                  <a:spcPts val="0"/>
                </a:spcAft>
                <a:buSzPts val="1800"/>
                <a:buFont typeface="Trebuchet MS"/>
                <a:buChar char="●"/>
              </a:pPr>
              <a:r>
                <a:rPr lang="en-GB" sz="1800">
                  <a:latin typeface="Trebuchet MS"/>
                  <a:ea typeface="Trebuchet MS"/>
                  <a:cs typeface="Trebuchet MS"/>
                  <a:sym typeface="Trebuchet MS"/>
                </a:rPr>
                <a:t>Roberto Cimino</a:t>
              </a:r>
              <a:endParaRPr sz="1800">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GB" sz="1000" u="sng">
                  <a:solidFill>
                    <a:schemeClr val="hlink"/>
                  </a:solidFill>
                  <a:latin typeface="Trebuchet MS"/>
                  <a:ea typeface="Trebuchet MS"/>
                  <a:cs typeface="Trebuchet MS"/>
                  <a:sym typeface="Trebuchet MS"/>
                  <a:hlinkClick r:id="rId5"/>
                </a:rPr>
                <a:t>https://www.mur.gov.it/sites/default/files/2023-04/Decreto%20Direttoriale%20n.%2042%20del%2014-03-2023.pdf</a:t>
              </a:r>
              <a:endParaRPr sz="1000">
                <a:latin typeface="Trebuchet MS"/>
                <a:ea typeface="Trebuchet MS"/>
                <a:cs typeface="Trebuchet MS"/>
                <a:sym typeface="Trebuchet MS"/>
              </a:endParaRPr>
            </a:p>
          </p:txBody>
        </p:sp>
      </p:grpSp>
      <p:sp>
        <p:nvSpPr>
          <p:cNvPr id="579" name="Google Shape;579;p36"/>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22</a:t>
            </a:fld>
            <a:endParaRPr/>
          </a:p>
        </p:txBody>
      </p:sp>
      <p:grpSp>
        <p:nvGrpSpPr>
          <p:cNvPr id="580" name="Google Shape;580;p36"/>
          <p:cNvGrpSpPr/>
          <p:nvPr/>
        </p:nvGrpSpPr>
        <p:grpSpPr>
          <a:xfrm>
            <a:off x="7039675" y="3348975"/>
            <a:ext cx="4859700" cy="2919600"/>
            <a:chOff x="7039675" y="2205975"/>
            <a:chExt cx="4859700" cy="2919600"/>
          </a:xfrm>
        </p:grpSpPr>
        <p:sp>
          <p:nvSpPr>
            <p:cNvPr id="581" name="Google Shape;581;p36"/>
            <p:cNvSpPr/>
            <p:nvPr/>
          </p:nvSpPr>
          <p:spPr>
            <a:xfrm>
              <a:off x="7039675" y="2205975"/>
              <a:ext cx="4859700" cy="2919600"/>
            </a:xfrm>
            <a:prstGeom prst="rect">
              <a:avLst/>
            </a:prstGeom>
            <a:solidFill>
              <a:srgbClr val="1F419A"/>
            </a:solidFill>
            <a:ln>
              <a:noFill/>
            </a:ln>
            <a:effectLst>
              <a:outerShdw blurRad="114300" dist="38100" dir="2700000" algn="bl" rotWithShape="0">
                <a:srgbClr val="000000">
                  <a:alpha val="50000"/>
                </a:srgbClr>
              </a:outerShdw>
            </a:effectLst>
          </p:spPr>
          <p:txBody>
            <a:bodyPr spcFirstLastPara="1" wrap="square" lIns="0" tIns="0" rIns="0" bIns="144000" anchor="b" anchorCtr="0">
              <a:noAutofit/>
            </a:bodyPr>
            <a:lstStyle/>
            <a:p>
              <a:pPr marL="0" lvl="0" indent="0" algn="ctr" rtl="0">
                <a:spcBef>
                  <a:spcPts val="0"/>
                </a:spcBef>
                <a:spcAft>
                  <a:spcPts val="0"/>
                </a:spcAft>
                <a:buNone/>
              </a:pPr>
              <a:r>
                <a:rPr lang="en-GB" sz="1800" i="1">
                  <a:solidFill>
                    <a:schemeClr val="lt1"/>
                  </a:solidFill>
                  <a:latin typeface="Trebuchet MS"/>
                  <a:ea typeface="Trebuchet MS"/>
                  <a:cs typeface="Trebuchet MS"/>
                  <a:sym typeface="Trebuchet MS"/>
                </a:rPr>
                <a:t>[...] strengthening rapid exchange of data between researchers, including access to results and evidence at no charge to the user and Open Science [...]</a:t>
              </a:r>
              <a:endParaRPr sz="1800" i="1">
                <a:solidFill>
                  <a:schemeClr val="lt1"/>
                </a:solidFill>
                <a:latin typeface="Trebuchet MS"/>
                <a:ea typeface="Trebuchet MS"/>
                <a:cs typeface="Trebuchet MS"/>
                <a:sym typeface="Trebuchet MS"/>
              </a:endParaRPr>
            </a:p>
          </p:txBody>
        </p:sp>
        <p:pic>
          <p:nvPicPr>
            <p:cNvPr id="582" name="Google Shape;582;p36"/>
            <p:cNvPicPr preferRelativeResize="0"/>
            <p:nvPr/>
          </p:nvPicPr>
          <p:blipFill>
            <a:blip r:embed="rId6">
              <a:alphaModFix/>
            </a:blip>
            <a:stretch>
              <a:fillRect/>
            </a:stretch>
          </p:blipFill>
          <p:spPr>
            <a:xfrm>
              <a:off x="7237100" y="2330900"/>
              <a:ext cx="4388899" cy="1289500"/>
            </a:xfrm>
            <a:prstGeom prst="rect">
              <a:avLst/>
            </a:prstGeom>
            <a:noFill/>
            <a:ln>
              <a:noFill/>
            </a:ln>
          </p:spPr>
        </p:pic>
      </p:grpSp>
      <p:pic>
        <p:nvPicPr>
          <p:cNvPr id="583" name="Google Shape;583;p36"/>
          <p:cNvPicPr preferRelativeResize="0"/>
          <p:nvPr/>
        </p:nvPicPr>
        <p:blipFill>
          <a:blip r:embed="rId7">
            <a:alphaModFix/>
          </a:blip>
          <a:stretch>
            <a:fillRect/>
          </a:stretch>
        </p:blipFill>
        <p:spPr>
          <a:xfrm>
            <a:off x="10243450" y="700750"/>
            <a:ext cx="1811525" cy="1811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7"/>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Italian participation in EOSC</a:t>
            </a:r>
            <a:endParaRPr/>
          </a:p>
        </p:txBody>
      </p:sp>
      <p:sp>
        <p:nvSpPr>
          <p:cNvPr id="590" name="Google Shape;590;p37"/>
          <p:cNvSpPr/>
          <p:nvPr/>
        </p:nvSpPr>
        <p:spPr>
          <a:xfrm>
            <a:off x="1830325" y="2452525"/>
            <a:ext cx="1875000" cy="1621800"/>
          </a:xfrm>
          <a:prstGeom prst="triangle">
            <a:avLst>
              <a:gd name="adj" fmla="val 50000"/>
            </a:avLst>
          </a:prstGeom>
          <a:solidFill>
            <a:srgbClr val="1F419A"/>
          </a:solidFill>
          <a:ln>
            <a:noFill/>
          </a:ln>
        </p:spPr>
        <p:txBody>
          <a:bodyPr spcFirstLastPara="1" wrap="square" lIns="0" tIns="0" rIns="0" bIns="0" anchor="ctr" anchorCtr="0">
            <a:noAutofit/>
          </a:bodyPr>
          <a:lstStyle/>
          <a:p>
            <a:pPr marL="0" lvl="0" indent="0" algn="ctr" rtl="0">
              <a:spcBef>
                <a:spcPts val="0"/>
              </a:spcBef>
              <a:spcAft>
                <a:spcPts val="0"/>
              </a:spcAft>
              <a:buNone/>
            </a:pPr>
            <a:endParaRPr/>
          </a:p>
        </p:txBody>
      </p:sp>
      <p:sp>
        <p:nvSpPr>
          <p:cNvPr id="591" name="Google Shape;591;p37"/>
          <p:cNvSpPr txBox="1"/>
          <p:nvPr/>
        </p:nvSpPr>
        <p:spPr>
          <a:xfrm>
            <a:off x="1969825" y="3109490"/>
            <a:ext cx="1596000" cy="746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GB" sz="2000" b="1">
                <a:solidFill>
                  <a:schemeClr val="lt1"/>
                </a:solidFill>
                <a:latin typeface="Trebuchet MS"/>
                <a:ea typeface="Trebuchet MS"/>
                <a:cs typeface="Trebuchet MS"/>
                <a:sym typeface="Trebuchet MS"/>
              </a:rPr>
              <a:t>EOSC</a:t>
            </a:r>
            <a:endParaRPr sz="2000" b="1">
              <a:solidFill>
                <a:schemeClr val="lt1"/>
              </a:solidFill>
              <a:latin typeface="Trebuchet MS"/>
              <a:ea typeface="Trebuchet MS"/>
              <a:cs typeface="Trebuchet MS"/>
              <a:sym typeface="Trebuchet MS"/>
            </a:endParaRPr>
          </a:p>
          <a:p>
            <a:pPr marL="0" lvl="0" indent="0" algn="ctr" rtl="0">
              <a:spcBef>
                <a:spcPts val="0"/>
              </a:spcBef>
              <a:spcAft>
                <a:spcPts val="0"/>
              </a:spcAft>
              <a:buClr>
                <a:schemeClr val="dk1"/>
              </a:buClr>
              <a:buSzPts val="1100"/>
              <a:buFont typeface="Arial"/>
              <a:buNone/>
            </a:pPr>
            <a:r>
              <a:rPr lang="en-GB" sz="2000" b="1">
                <a:solidFill>
                  <a:schemeClr val="lt1"/>
                </a:solidFill>
                <a:latin typeface="Trebuchet MS"/>
                <a:ea typeface="Trebuchet MS"/>
                <a:cs typeface="Trebuchet MS"/>
                <a:sym typeface="Trebuchet MS"/>
              </a:rPr>
              <a:t>Tripartite</a:t>
            </a:r>
            <a:endParaRPr sz="20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sz="2000" b="1">
                <a:solidFill>
                  <a:schemeClr val="lt1"/>
                </a:solidFill>
                <a:latin typeface="Trebuchet MS"/>
                <a:ea typeface="Trebuchet MS"/>
                <a:cs typeface="Trebuchet MS"/>
                <a:sym typeface="Trebuchet MS"/>
              </a:rPr>
              <a:t>Governance</a:t>
            </a:r>
            <a:endParaRPr sz="2000" b="1">
              <a:solidFill>
                <a:schemeClr val="lt1"/>
              </a:solidFill>
              <a:latin typeface="Trebuchet MS"/>
              <a:ea typeface="Trebuchet MS"/>
              <a:cs typeface="Trebuchet MS"/>
              <a:sym typeface="Trebuchet MS"/>
            </a:endParaRPr>
          </a:p>
        </p:txBody>
      </p:sp>
      <p:sp>
        <p:nvSpPr>
          <p:cNvPr id="592" name="Google Shape;592;p37"/>
          <p:cNvSpPr/>
          <p:nvPr/>
        </p:nvSpPr>
        <p:spPr>
          <a:xfrm>
            <a:off x="1736049" y="4383820"/>
            <a:ext cx="2108700" cy="1621800"/>
          </a:xfrm>
          <a:prstGeom prst="roundRect">
            <a:avLst>
              <a:gd name="adj" fmla="val 16667"/>
            </a:avLst>
          </a:prstGeom>
          <a:solidFill>
            <a:srgbClr val="1D848A"/>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000" b="1">
                <a:solidFill>
                  <a:schemeClr val="lt1"/>
                </a:solidFill>
                <a:latin typeface="Trebuchet MS"/>
                <a:ea typeface="Trebuchet MS"/>
                <a:cs typeface="Trebuchet MS"/>
                <a:sym typeface="Trebuchet MS"/>
              </a:rPr>
              <a:t>Member States</a:t>
            </a:r>
            <a:endParaRPr sz="20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sz="2000" b="1">
                <a:solidFill>
                  <a:schemeClr val="lt1"/>
                </a:solidFill>
                <a:latin typeface="Trebuchet MS"/>
                <a:ea typeface="Trebuchet MS"/>
                <a:cs typeface="Trebuchet MS"/>
                <a:sym typeface="Trebuchet MS"/>
              </a:rPr>
              <a:t>&amp; Associated</a:t>
            </a:r>
            <a:endParaRPr sz="20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sz="2000" b="1">
                <a:solidFill>
                  <a:schemeClr val="lt1"/>
                </a:solidFill>
                <a:latin typeface="Trebuchet MS"/>
                <a:ea typeface="Trebuchet MS"/>
                <a:cs typeface="Trebuchet MS"/>
                <a:sym typeface="Trebuchet MS"/>
              </a:rPr>
              <a:t>Countries</a:t>
            </a:r>
            <a:endParaRPr sz="20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Involved in the</a:t>
            </a:r>
            <a:br>
              <a:rPr lang="en-GB">
                <a:solidFill>
                  <a:schemeClr val="lt1"/>
                </a:solidFill>
                <a:latin typeface="Trebuchet MS"/>
                <a:ea typeface="Trebuchet MS"/>
                <a:cs typeface="Trebuchet MS"/>
                <a:sym typeface="Trebuchet MS"/>
              </a:rPr>
            </a:br>
            <a:r>
              <a:rPr lang="en-GB">
                <a:solidFill>
                  <a:schemeClr val="lt1"/>
                </a:solidFill>
                <a:latin typeface="Trebuchet MS"/>
                <a:ea typeface="Trebuchet MS"/>
                <a:cs typeface="Trebuchet MS"/>
                <a:sym typeface="Trebuchet MS"/>
              </a:rPr>
              <a:t>EOSC Steering Board</a:t>
            </a:r>
            <a:endParaRPr>
              <a:solidFill>
                <a:schemeClr val="lt1"/>
              </a:solidFill>
              <a:latin typeface="Trebuchet MS"/>
              <a:ea typeface="Trebuchet MS"/>
              <a:cs typeface="Trebuchet MS"/>
              <a:sym typeface="Trebuchet MS"/>
            </a:endParaRPr>
          </a:p>
        </p:txBody>
      </p:sp>
      <p:sp>
        <p:nvSpPr>
          <p:cNvPr id="593" name="Google Shape;593;p37"/>
          <p:cNvSpPr/>
          <p:nvPr/>
        </p:nvSpPr>
        <p:spPr>
          <a:xfrm rot="3600140">
            <a:off x="3271886" y="1890796"/>
            <a:ext cx="2108549" cy="1621869"/>
          </a:xfrm>
          <a:prstGeom prst="roundRect">
            <a:avLst>
              <a:gd name="adj" fmla="val 16667"/>
            </a:avLst>
          </a:prstGeom>
          <a:solidFill>
            <a:srgbClr val="1D848A"/>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200" b="1">
                <a:solidFill>
                  <a:schemeClr val="lt1"/>
                </a:solidFill>
                <a:latin typeface="Trebuchet MS"/>
                <a:ea typeface="Trebuchet MS"/>
                <a:cs typeface="Trebuchet MS"/>
                <a:sym typeface="Trebuchet MS"/>
              </a:rPr>
              <a:t>EOSC</a:t>
            </a:r>
            <a:br>
              <a:rPr lang="en-GB" sz="2200" b="1">
                <a:solidFill>
                  <a:schemeClr val="lt1"/>
                </a:solidFill>
                <a:latin typeface="Trebuchet MS"/>
                <a:ea typeface="Trebuchet MS"/>
                <a:cs typeface="Trebuchet MS"/>
                <a:sym typeface="Trebuchet MS"/>
              </a:rPr>
            </a:br>
            <a:r>
              <a:rPr lang="en-GB" sz="2200" b="1">
                <a:solidFill>
                  <a:schemeClr val="lt1"/>
                </a:solidFill>
                <a:latin typeface="Trebuchet MS"/>
                <a:ea typeface="Trebuchet MS"/>
                <a:cs typeface="Trebuchet MS"/>
                <a:sym typeface="Trebuchet MS"/>
              </a:rPr>
              <a:t>Association</a:t>
            </a:r>
            <a:endParaRPr sz="22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Involved in the</a:t>
            </a:r>
            <a:br>
              <a:rPr lang="en-GB">
                <a:solidFill>
                  <a:schemeClr val="lt1"/>
                </a:solidFill>
                <a:latin typeface="Trebuchet MS"/>
                <a:ea typeface="Trebuchet MS"/>
                <a:cs typeface="Trebuchet MS"/>
                <a:sym typeface="Trebuchet MS"/>
              </a:rPr>
            </a:br>
            <a:r>
              <a:rPr lang="en-GB">
                <a:solidFill>
                  <a:schemeClr val="lt1"/>
                </a:solidFill>
                <a:latin typeface="Trebuchet MS"/>
                <a:ea typeface="Trebuchet MS"/>
                <a:cs typeface="Trebuchet MS"/>
                <a:sym typeface="Trebuchet MS"/>
              </a:rPr>
              <a:t>EOSC Steering Board</a:t>
            </a:r>
            <a:endParaRPr>
              <a:solidFill>
                <a:schemeClr val="lt1"/>
              </a:solidFill>
              <a:latin typeface="Trebuchet MS"/>
              <a:ea typeface="Trebuchet MS"/>
              <a:cs typeface="Trebuchet MS"/>
              <a:sym typeface="Trebuchet MS"/>
            </a:endParaRPr>
          </a:p>
        </p:txBody>
      </p:sp>
      <p:sp>
        <p:nvSpPr>
          <p:cNvPr id="594" name="Google Shape;594;p37"/>
          <p:cNvSpPr/>
          <p:nvPr/>
        </p:nvSpPr>
        <p:spPr>
          <a:xfrm rot="-3599717">
            <a:off x="154866" y="1897334"/>
            <a:ext cx="2108699" cy="1621869"/>
          </a:xfrm>
          <a:prstGeom prst="roundRect">
            <a:avLst>
              <a:gd name="adj" fmla="val 16667"/>
            </a:avLst>
          </a:prstGeom>
          <a:solidFill>
            <a:srgbClr val="1D848A"/>
          </a:solidFill>
          <a:ln>
            <a:noFill/>
          </a:ln>
        </p:spPr>
        <p:txBody>
          <a:bodyPr spcFirstLastPara="1" wrap="square" lIns="0" tIns="0" rIns="0" bIns="0" anchor="ctr" anchorCtr="0">
            <a:noAutofit/>
          </a:bodyPr>
          <a:lstStyle/>
          <a:p>
            <a:pPr marL="0" lvl="0" indent="0" algn="ctr" rtl="0">
              <a:spcBef>
                <a:spcPts val="0"/>
              </a:spcBef>
              <a:spcAft>
                <a:spcPts val="0"/>
              </a:spcAft>
              <a:buNone/>
            </a:pPr>
            <a:r>
              <a:rPr lang="en-GB" sz="2000" b="1">
                <a:solidFill>
                  <a:schemeClr val="lt1"/>
                </a:solidFill>
                <a:latin typeface="Trebuchet MS"/>
                <a:ea typeface="Trebuchet MS"/>
                <a:cs typeface="Trebuchet MS"/>
                <a:sym typeface="Trebuchet MS"/>
              </a:rPr>
              <a:t>European</a:t>
            </a:r>
            <a:br>
              <a:rPr lang="en-GB" sz="2000" b="1">
                <a:solidFill>
                  <a:schemeClr val="lt1"/>
                </a:solidFill>
                <a:latin typeface="Trebuchet MS"/>
                <a:ea typeface="Trebuchet MS"/>
                <a:cs typeface="Trebuchet MS"/>
                <a:sym typeface="Trebuchet MS"/>
              </a:rPr>
            </a:br>
            <a:r>
              <a:rPr lang="en-GB" sz="2000" b="1">
                <a:solidFill>
                  <a:schemeClr val="lt1"/>
                </a:solidFill>
                <a:latin typeface="Trebuchet MS"/>
                <a:ea typeface="Trebuchet MS"/>
                <a:cs typeface="Trebuchet MS"/>
                <a:sym typeface="Trebuchet MS"/>
              </a:rPr>
              <a:t>Commission</a:t>
            </a:r>
            <a:endParaRPr sz="2000" b="1">
              <a:solidFill>
                <a:schemeClr val="lt1"/>
              </a:solidFill>
              <a:latin typeface="Trebuchet MS"/>
              <a:ea typeface="Trebuchet MS"/>
              <a:cs typeface="Trebuchet MS"/>
              <a:sym typeface="Trebuchet MS"/>
            </a:endParaRPr>
          </a:p>
          <a:p>
            <a:pPr marL="0" lvl="0" indent="0" algn="ctr" rtl="0">
              <a:spcBef>
                <a:spcPts val="0"/>
              </a:spcBef>
              <a:spcAft>
                <a:spcPts val="0"/>
              </a:spcAft>
              <a:buNone/>
            </a:pPr>
            <a:r>
              <a:rPr lang="en-GB">
                <a:solidFill>
                  <a:schemeClr val="lt1"/>
                </a:solidFill>
                <a:latin typeface="Trebuchet MS"/>
                <a:ea typeface="Trebuchet MS"/>
                <a:cs typeface="Trebuchet MS"/>
                <a:sym typeface="Trebuchet MS"/>
              </a:rPr>
              <a:t>on behalf of the EU</a:t>
            </a:r>
            <a:endParaRPr>
              <a:solidFill>
                <a:schemeClr val="lt1"/>
              </a:solidFill>
              <a:latin typeface="Trebuchet MS"/>
              <a:ea typeface="Trebuchet MS"/>
              <a:cs typeface="Trebuchet MS"/>
              <a:sym typeface="Trebuchet MS"/>
            </a:endParaRPr>
          </a:p>
        </p:txBody>
      </p:sp>
      <p:sp>
        <p:nvSpPr>
          <p:cNvPr id="595" name="Google Shape;595;p37"/>
          <p:cNvSpPr/>
          <p:nvPr/>
        </p:nvSpPr>
        <p:spPr>
          <a:xfrm>
            <a:off x="2141750" y="1440375"/>
            <a:ext cx="1174500" cy="460800"/>
          </a:xfrm>
          <a:prstGeom prst="leftRightArrow">
            <a:avLst>
              <a:gd name="adj1" fmla="val 50000"/>
              <a:gd name="adj2" fmla="val 50000"/>
            </a:avLst>
          </a:prstGeom>
          <a:solidFill>
            <a:srgbClr val="1F419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6" name="Google Shape;596;p37"/>
          <p:cNvSpPr/>
          <p:nvPr/>
        </p:nvSpPr>
        <p:spPr>
          <a:xfrm rot="-3600165">
            <a:off x="3776610" y="4301608"/>
            <a:ext cx="1174298" cy="460744"/>
          </a:xfrm>
          <a:prstGeom prst="leftRightArrow">
            <a:avLst>
              <a:gd name="adj1" fmla="val 50000"/>
              <a:gd name="adj2" fmla="val 50000"/>
            </a:avLst>
          </a:prstGeom>
          <a:solidFill>
            <a:srgbClr val="1F419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7" name="Google Shape;597;p37"/>
          <p:cNvSpPr/>
          <p:nvPr/>
        </p:nvSpPr>
        <p:spPr>
          <a:xfrm rot="3600165" flipH="1">
            <a:off x="619969" y="4301608"/>
            <a:ext cx="1174298" cy="460744"/>
          </a:xfrm>
          <a:prstGeom prst="leftRightArrow">
            <a:avLst>
              <a:gd name="adj1" fmla="val 50000"/>
              <a:gd name="adj2" fmla="val 50000"/>
            </a:avLst>
          </a:prstGeom>
          <a:solidFill>
            <a:srgbClr val="1F419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598" name="Google Shape;598;p37"/>
          <p:cNvGrpSpPr/>
          <p:nvPr/>
        </p:nvGrpSpPr>
        <p:grpSpPr>
          <a:xfrm>
            <a:off x="5780500" y="876650"/>
            <a:ext cx="5833500" cy="1594500"/>
            <a:chOff x="6085300" y="724250"/>
            <a:chExt cx="5833500" cy="1594500"/>
          </a:xfrm>
        </p:grpSpPr>
        <p:sp>
          <p:nvSpPr>
            <p:cNvPr id="599" name="Google Shape;599;p37"/>
            <p:cNvSpPr/>
            <p:nvPr/>
          </p:nvSpPr>
          <p:spPr>
            <a:xfrm>
              <a:off x="6085300" y="724250"/>
              <a:ext cx="5833500" cy="1594500"/>
            </a:xfrm>
            <a:prstGeom prst="rect">
              <a:avLst/>
            </a:prstGeom>
            <a:solidFill>
              <a:srgbClr val="FFFFFF"/>
            </a:solidFill>
            <a:ln w="9525" cap="flat" cmpd="sng">
              <a:solidFill>
                <a:srgbClr val="595959"/>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00" name="Google Shape;600;p37"/>
            <p:cNvPicPr preferRelativeResize="0"/>
            <p:nvPr/>
          </p:nvPicPr>
          <p:blipFill>
            <a:blip r:embed="rId3">
              <a:alphaModFix/>
            </a:blip>
            <a:stretch>
              <a:fillRect/>
            </a:stretch>
          </p:blipFill>
          <p:spPr>
            <a:xfrm>
              <a:off x="6242137" y="879544"/>
              <a:ext cx="5437075" cy="1069678"/>
            </a:xfrm>
            <a:prstGeom prst="rect">
              <a:avLst/>
            </a:prstGeom>
            <a:noFill/>
            <a:ln>
              <a:noFill/>
            </a:ln>
          </p:spPr>
        </p:pic>
        <p:sp>
          <p:nvSpPr>
            <p:cNvPr id="601" name="Google Shape;601;p37"/>
            <p:cNvSpPr txBox="1"/>
            <p:nvPr/>
          </p:nvSpPr>
          <p:spPr>
            <a:xfrm>
              <a:off x="6272911" y="1945626"/>
              <a:ext cx="5631233" cy="302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700" dirty="0">
                  <a:solidFill>
                    <a:srgbClr val="595959"/>
                  </a:solidFill>
                  <a:latin typeface="Calibri"/>
                  <a:ea typeface="Calibri"/>
                  <a:cs typeface="Calibri"/>
                  <a:sym typeface="Calibri"/>
                </a:rPr>
                <a:t>Roma, 5 </a:t>
              </a:r>
              <a:r>
                <a:rPr lang="en-GB" sz="1700" dirty="0" err="1">
                  <a:solidFill>
                    <a:srgbClr val="595959"/>
                  </a:solidFill>
                  <a:latin typeface="Calibri"/>
                  <a:ea typeface="Calibri"/>
                  <a:cs typeface="Calibri"/>
                  <a:sym typeface="Calibri"/>
                </a:rPr>
                <a:t>giugno</a:t>
              </a:r>
              <a:r>
                <a:rPr lang="en-GB" sz="1700" dirty="0">
                  <a:solidFill>
                    <a:srgbClr val="595959"/>
                  </a:solidFill>
                  <a:latin typeface="Calibri"/>
                  <a:ea typeface="Calibri"/>
                  <a:cs typeface="Calibri"/>
                  <a:sym typeface="Calibri"/>
                </a:rPr>
                <a:t> 2023, https://open-science.it/de/itaeosc2023</a:t>
              </a:r>
              <a:endParaRPr sz="1700" dirty="0">
                <a:solidFill>
                  <a:srgbClr val="595959"/>
                </a:solidFill>
                <a:latin typeface="Calibri"/>
                <a:ea typeface="Calibri"/>
                <a:cs typeface="Calibri"/>
                <a:sym typeface="Calibri"/>
              </a:endParaRPr>
            </a:p>
          </p:txBody>
        </p:sp>
      </p:grpSp>
      <p:sp>
        <p:nvSpPr>
          <p:cNvPr id="602" name="Google Shape;602;p37"/>
          <p:cNvSpPr txBox="1"/>
          <p:nvPr/>
        </p:nvSpPr>
        <p:spPr>
          <a:xfrm>
            <a:off x="5788475" y="2728225"/>
            <a:ext cx="6312000" cy="3063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1600" b="1">
                <a:latin typeface="Trebuchet MS"/>
                <a:ea typeface="Trebuchet MS"/>
                <a:cs typeface="Trebuchet MS"/>
                <a:sym typeface="Trebuchet MS"/>
              </a:rPr>
              <a:t>Mandated Organisation</a:t>
            </a:r>
            <a:endParaRPr sz="1600" b="1">
              <a:latin typeface="Trebuchet MS"/>
              <a:ea typeface="Trebuchet MS"/>
              <a:cs typeface="Trebuchet MS"/>
              <a:sym typeface="Trebuchet MS"/>
            </a:endParaRPr>
          </a:p>
          <a:p>
            <a:pPr marL="0" lvl="0" indent="0" algn="l" rtl="0">
              <a:spcBef>
                <a:spcPts val="0"/>
              </a:spcBef>
              <a:spcAft>
                <a:spcPts val="0"/>
              </a:spcAft>
              <a:buNone/>
            </a:pPr>
            <a:r>
              <a:rPr lang="en-GB" sz="1600">
                <a:latin typeface="Trebuchet MS"/>
                <a:ea typeface="Trebuchet MS"/>
                <a:cs typeface="Trebuchet MS"/>
                <a:sym typeface="Trebuchet MS"/>
              </a:rPr>
              <a:t>Consortium GARR - ICDI, Italian Computing and Data Infrastructure</a:t>
            </a:r>
            <a:endParaRPr sz="1600">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GB" b="1">
                <a:latin typeface="Trebuchet MS"/>
                <a:ea typeface="Trebuchet MS"/>
                <a:cs typeface="Trebuchet MS"/>
                <a:sym typeface="Trebuchet MS"/>
              </a:rPr>
              <a:t>Members</a:t>
            </a:r>
            <a:endParaRPr b="1">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del Piem. Orientale</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della Tuscia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dell’Aquila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Bologna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Catania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Ferrara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Milano-Bicocca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Padova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Pisa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di Torino</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Università S.O. Ben. di Napoli</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Politecnico di Milano</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Politecnico di Torino</a:t>
            </a:r>
            <a:endParaRPr>
              <a:latin typeface="Trebuchet MS"/>
              <a:ea typeface="Trebuchet MS"/>
              <a:cs typeface="Trebuchet MS"/>
              <a:sym typeface="Trebuchet MS"/>
            </a:endParaRPr>
          </a:p>
        </p:txBody>
      </p:sp>
      <p:sp>
        <p:nvSpPr>
          <p:cNvPr id="603" name="Google Shape;603;p37"/>
          <p:cNvSpPr txBox="1"/>
          <p:nvPr/>
        </p:nvSpPr>
        <p:spPr>
          <a:xfrm>
            <a:off x="8380780" y="3649544"/>
            <a:ext cx="3846300" cy="2822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a:solidFill>
                  <a:schemeClr val="dk1"/>
                </a:solidFill>
                <a:latin typeface="Trebuchet MS"/>
                <a:ea typeface="Trebuchet MS"/>
                <a:cs typeface="Trebuchet MS"/>
                <a:sym typeface="Trebuchet MS"/>
              </a:rPr>
              <a:t>Area Science Park</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Consiglio Nazionale delle Ricerche (</a:t>
            </a:r>
            <a:r>
              <a:rPr lang="en-GB" b="1">
                <a:solidFill>
                  <a:schemeClr val="dk1"/>
                </a:solidFill>
                <a:latin typeface="Trebuchet MS"/>
                <a:ea typeface="Trebuchet MS"/>
                <a:cs typeface="Trebuchet MS"/>
                <a:sym typeface="Trebuchet MS"/>
              </a:rPr>
              <a:t>CNR</a:t>
            </a:r>
            <a:r>
              <a:rPr lang="en-GB">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Istituto Nazionale di Fisica Nucleare (</a:t>
            </a:r>
            <a:r>
              <a:rPr lang="en-GB" b="1">
                <a:solidFill>
                  <a:schemeClr val="dk1"/>
                </a:solidFill>
                <a:latin typeface="Trebuchet MS"/>
                <a:ea typeface="Trebuchet MS"/>
                <a:cs typeface="Trebuchet MS"/>
                <a:sym typeface="Trebuchet MS"/>
              </a:rPr>
              <a:t>INFN</a:t>
            </a:r>
            <a:r>
              <a:rPr lang="en-GB">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Istituto Nazionale di Astrofisica (</a:t>
            </a:r>
            <a:r>
              <a:rPr lang="en-GB" b="1">
                <a:solidFill>
                  <a:schemeClr val="dk1"/>
                </a:solidFill>
                <a:latin typeface="Trebuchet MS"/>
                <a:ea typeface="Trebuchet MS"/>
                <a:cs typeface="Trebuchet MS"/>
                <a:sym typeface="Trebuchet MS"/>
              </a:rPr>
              <a:t>INAF</a:t>
            </a:r>
            <a:r>
              <a:rPr lang="en-GB">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Istituto Nazionale di Geof. e Vulc. (</a:t>
            </a:r>
            <a:r>
              <a:rPr lang="en-GB" b="1">
                <a:solidFill>
                  <a:schemeClr val="dk1"/>
                </a:solidFill>
                <a:latin typeface="Trebuchet MS"/>
                <a:ea typeface="Trebuchet MS"/>
                <a:cs typeface="Trebuchet MS"/>
                <a:sym typeface="Trebuchet MS"/>
              </a:rPr>
              <a:t>INGV</a:t>
            </a:r>
            <a:r>
              <a:rPr lang="en-GB">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Istituto Nazionale di Oce. e di Geo. Sp. (</a:t>
            </a:r>
            <a:r>
              <a:rPr lang="en-GB" b="1">
                <a:solidFill>
                  <a:schemeClr val="dk1"/>
                </a:solidFill>
                <a:latin typeface="Trebuchet MS"/>
                <a:ea typeface="Trebuchet MS"/>
                <a:cs typeface="Trebuchet MS"/>
                <a:sym typeface="Trebuchet MS"/>
              </a:rPr>
              <a:t>OGS</a:t>
            </a:r>
            <a:r>
              <a:rPr lang="en-GB">
                <a:solidFill>
                  <a:schemeClr val="dk1"/>
                </a:solidFill>
                <a:latin typeface="Trebuchet MS"/>
                <a:ea typeface="Trebuchet MS"/>
                <a:cs typeface="Trebuchet MS"/>
                <a:sym typeface="Trebuchet MS"/>
              </a:rPr>
              <a:t>)</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Gran Sasso Science Institute (GSSI)</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Elettra-Sincrotrone Trieste S.C.p.A.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Scuola Intern. Sup. di Studi Avanzati (SISSA)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Scuola Normale Superiore di Pisa</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Consorzio per Va. Biologiche e Farm. (CVBF)</a:t>
            </a:r>
            <a:endParaRPr>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a:solidFill>
                  <a:schemeClr val="dk1"/>
                </a:solidFill>
                <a:latin typeface="Trebuchet MS"/>
                <a:ea typeface="Trebuchet MS"/>
                <a:cs typeface="Trebuchet MS"/>
                <a:sym typeface="Trebuchet MS"/>
              </a:rPr>
              <a:t>Trust IT Service provider for research</a:t>
            </a:r>
            <a:endParaRPr>
              <a:latin typeface="Trebuchet MS"/>
              <a:ea typeface="Trebuchet MS"/>
              <a:cs typeface="Trebuchet MS"/>
              <a:sym typeface="Trebuchet MS"/>
            </a:endParaRPr>
          </a:p>
        </p:txBody>
      </p:sp>
      <p:sp>
        <p:nvSpPr>
          <p:cNvPr id="604" name="Google Shape;604;p37"/>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8"/>
          <p:cNvSpPr/>
          <p:nvPr/>
        </p:nvSpPr>
        <p:spPr>
          <a:xfrm>
            <a:off x="6338938" y="5372212"/>
            <a:ext cx="5671200" cy="795600"/>
          </a:xfrm>
          <a:prstGeom prst="roundRect">
            <a:avLst>
              <a:gd name="adj" fmla="val 16667"/>
            </a:avLst>
          </a:prstGeom>
          <a:solidFill>
            <a:schemeClr val="lt2"/>
          </a:solidFill>
          <a:ln w="19050" cap="flat" cmpd="sng">
            <a:solidFill>
              <a:srgbClr val="999999"/>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GB" sz="2200">
                <a:solidFill>
                  <a:schemeClr val="dk1"/>
                </a:solidFill>
                <a:latin typeface="Trebuchet MS"/>
                <a:ea typeface="Trebuchet MS"/>
                <a:cs typeface="Trebuchet MS"/>
                <a:sym typeface="Trebuchet MS"/>
              </a:rPr>
              <a:t>Italian Community of Data Stewards (CIDS)</a:t>
            </a:r>
            <a:endParaRPr sz="2200">
              <a:solidFill>
                <a:schemeClr val="dk1"/>
              </a:solidFill>
              <a:latin typeface="Trebuchet MS"/>
              <a:ea typeface="Trebuchet MS"/>
              <a:cs typeface="Trebuchet MS"/>
              <a:sym typeface="Trebuchet MS"/>
            </a:endParaRPr>
          </a:p>
          <a:p>
            <a:pPr marL="0" lvl="0" indent="0" algn="l" rtl="0">
              <a:spcBef>
                <a:spcPts val="0"/>
              </a:spcBef>
              <a:spcAft>
                <a:spcPts val="0"/>
              </a:spcAft>
              <a:buNone/>
            </a:pPr>
            <a:r>
              <a:rPr lang="en-GB" u="sng">
                <a:solidFill>
                  <a:schemeClr val="accent5"/>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https://open-science.it/</a:t>
            </a:r>
            <a:endParaRPr/>
          </a:p>
        </p:txBody>
      </p:sp>
      <p:sp>
        <p:nvSpPr>
          <p:cNvPr id="611" name="Google Shape;611;p38"/>
          <p:cNvSpPr txBox="1">
            <a:spLocks noGrp="1"/>
          </p:cNvSpPr>
          <p:nvPr>
            <p:ph type="body" idx="1"/>
          </p:nvPr>
        </p:nvSpPr>
        <p:spPr>
          <a:xfrm>
            <a:off x="228600" y="857750"/>
            <a:ext cx="7803900" cy="27822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2500" b="1"/>
              <a:t>Forum</a:t>
            </a:r>
            <a:r>
              <a:rPr lang="en-GB" sz="2500"/>
              <a:t> </a:t>
            </a:r>
            <a:r>
              <a:rPr lang="en-GB" sz="2200"/>
              <a:t>created by representatives of major</a:t>
            </a:r>
            <a:endParaRPr sz="2200"/>
          </a:p>
          <a:p>
            <a:pPr marL="0" lvl="0" indent="0" algn="l" rtl="0">
              <a:lnSpc>
                <a:spcPct val="100000"/>
              </a:lnSpc>
              <a:spcBef>
                <a:spcPts val="0"/>
              </a:spcBef>
              <a:spcAft>
                <a:spcPts val="0"/>
              </a:spcAft>
              <a:buNone/>
            </a:pPr>
            <a:r>
              <a:rPr lang="en-GB" sz="2200"/>
              <a:t>Italian Research Infrastructures and e-Infrastructures,</a:t>
            </a:r>
            <a:endParaRPr sz="2200"/>
          </a:p>
          <a:p>
            <a:pPr marL="0" lvl="0" indent="0" algn="l" rtl="0">
              <a:lnSpc>
                <a:spcPct val="100000"/>
              </a:lnSpc>
              <a:spcBef>
                <a:spcPts val="0"/>
              </a:spcBef>
              <a:spcAft>
                <a:spcPts val="0"/>
              </a:spcAft>
              <a:buNone/>
            </a:pPr>
            <a:r>
              <a:rPr lang="en-GB" sz="2200"/>
              <a:t>with the aim of </a:t>
            </a:r>
            <a:r>
              <a:rPr lang="en-GB" sz="2200" b="1"/>
              <a:t>promoting synergies</a:t>
            </a:r>
            <a:r>
              <a:rPr lang="en-GB" sz="2200"/>
              <a:t> at national level,</a:t>
            </a:r>
            <a:endParaRPr sz="2200"/>
          </a:p>
          <a:p>
            <a:pPr marL="0" lvl="0" indent="0" algn="l" rtl="0">
              <a:lnSpc>
                <a:spcPct val="100000"/>
              </a:lnSpc>
              <a:spcBef>
                <a:spcPts val="0"/>
              </a:spcBef>
              <a:spcAft>
                <a:spcPts val="0"/>
              </a:spcAft>
              <a:buNone/>
            </a:pPr>
            <a:r>
              <a:rPr lang="en-GB" sz="2200"/>
              <a:t>and </a:t>
            </a:r>
            <a:r>
              <a:rPr lang="en-GB" sz="2200" b="1"/>
              <a:t>optimising</a:t>
            </a:r>
            <a:r>
              <a:rPr lang="en-GB" sz="2200"/>
              <a:t> the Italian participation to</a:t>
            </a:r>
            <a:endParaRPr sz="2200"/>
          </a:p>
          <a:p>
            <a:pPr marL="0" lvl="0" indent="0" algn="l" rtl="0">
              <a:lnSpc>
                <a:spcPct val="100000"/>
              </a:lnSpc>
              <a:spcBef>
                <a:spcPts val="0"/>
              </a:spcBef>
              <a:spcAft>
                <a:spcPts val="0"/>
              </a:spcAft>
              <a:buNone/>
            </a:pPr>
            <a:r>
              <a:rPr lang="en-GB" sz="2200"/>
              <a:t>European and global challenges in this field,</a:t>
            </a:r>
            <a:endParaRPr sz="2200"/>
          </a:p>
          <a:p>
            <a:pPr marL="0" lvl="0" indent="0" algn="l" rtl="0">
              <a:lnSpc>
                <a:spcPct val="100000"/>
              </a:lnSpc>
              <a:spcBef>
                <a:spcPts val="0"/>
              </a:spcBef>
              <a:spcAft>
                <a:spcPts val="0"/>
              </a:spcAft>
              <a:buNone/>
            </a:pPr>
            <a:r>
              <a:rPr lang="en-GB" sz="2200"/>
              <a:t>including the European Open Science Cloud (EOSC),</a:t>
            </a:r>
            <a:endParaRPr sz="2200"/>
          </a:p>
          <a:p>
            <a:pPr marL="0" lvl="0" indent="0" algn="l" rtl="0">
              <a:lnSpc>
                <a:spcPct val="100000"/>
              </a:lnSpc>
              <a:spcBef>
                <a:spcPts val="0"/>
              </a:spcBef>
              <a:spcAft>
                <a:spcPts val="0"/>
              </a:spcAft>
              <a:buNone/>
            </a:pPr>
            <a:r>
              <a:rPr lang="en-GB" sz="2200"/>
              <a:t>the European Data Infrastructure (EDI) and HPC.</a:t>
            </a:r>
            <a:endParaRPr sz="2200"/>
          </a:p>
          <a:p>
            <a:pPr marL="0" lvl="0" indent="0" algn="l" rtl="0">
              <a:lnSpc>
                <a:spcPct val="100000"/>
              </a:lnSpc>
              <a:spcBef>
                <a:spcPts val="0"/>
              </a:spcBef>
              <a:spcAft>
                <a:spcPts val="0"/>
              </a:spcAft>
              <a:buNone/>
            </a:pPr>
            <a:r>
              <a:rPr lang="en-GB" sz="2200" u="sng">
                <a:solidFill>
                  <a:schemeClr val="hlink"/>
                </a:solidFill>
                <a:hlinkClick r:id="rId4"/>
              </a:rPr>
              <a:t>https://www.icdi.it</a:t>
            </a:r>
            <a:endParaRPr sz="2200"/>
          </a:p>
        </p:txBody>
      </p:sp>
      <p:sp>
        <p:nvSpPr>
          <p:cNvPr id="612" name="Google Shape;612;p38"/>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ICDI, the Italian Computing and Data Infrastructure</a:t>
            </a:r>
            <a:endParaRPr/>
          </a:p>
        </p:txBody>
      </p:sp>
      <p:pic>
        <p:nvPicPr>
          <p:cNvPr id="613" name="Google Shape;613;p38"/>
          <p:cNvPicPr preferRelativeResize="0"/>
          <p:nvPr/>
        </p:nvPicPr>
        <p:blipFill>
          <a:blip r:embed="rId5">
            <a:alphaModFix/>
          </a:blip>
          <a:stretch>
            <a:fillRect/>
          </a:stretch>
        </p:blipFill>
        <p:spPr>
          <a:xfrm>
            <a:off x="10098900" y="789575"/>
            <a:ext cx="1905000" cy="1905000"/>
          </a:xfrm>
          <a:prstGeom prst="rect">
            <a:avLst/>
          </a:prstGeom>
          <a:noFill/>
          <a:ln>
            <a:noFill/>
          </a:ln>
        </p:spPr>
      </p:pic>
      <p:pic>
        <p:nvPicPr>
          <p:cNvPr id="614" name="Google Shape;614;p38"/>
          <p:cNvPicPr preferRelativeResize="0"/>
          <p:nvPr/>
        </p:nvPicPr>
        <p:blipFill>
          <a:blip r:embed="rId6">
            <a:alphaModFix/>
          </a:blip>
          <a:stretch>
            <a:fillRect/>
          </a:stretch>
        </p:blipFill>
        <p:spPr>
          <a:xfrm>
            <a:off x="10218362" y="2743671"/>
            <a:ext cx="1704538" cy="537300"/>
          </a:xfrm>
          <a:prstGeom prst="rect">
            <a:avLst/>
          </a:prstGeom>
          <a:noFill/>
          <a:ln>
            <a:noFill/>
          </a:ln>
        </p:spPr>
      </p:pic>
      <p:sp>
        <p:nvSpPr>
          <p:cNvPr id="615" name="Google Shape;615;p38"/>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24</a:t>
            </a:fld>
            <a:endParaRPr/>
          </a:p>
        </p:txBody>
      </p:sp>
      <p:grpSp>
        <p:nvGrpSpPr>
          <p:cNvPr id="616" name="Google Shape;616;p38"/>
          <p:cNvGrpSpPr/>
          <p:nvPr/>
        </p:nvGrpSpPr>
        <p:grpSpPr>
          <a:xfrm>
            <a:off x="228600" y="3318725"/>
            <a:ext cx="9984000" cy="3227825"/>
            <a:chOff x="228600" y="3318725"/>
            <a:chExt cx="9984000" cy="3227825"/>
          </a:xfrm>
        </p:grpSpPr>
        <p:pic>
          <p:nvPicPr>
            <p:cNvPr id="617" name="Google Shape;617;p38"/>
            <p:cNvPicPr preferRelativeResize="0"/>
            <p:nvPr/>
          </p:nvPicPr>
          <p:blipFill>
            <a:blip r:embed="rId7">
              <a:alphaModFix/>
            </a:blip>
            <a:stretch>
              <a:fillRect/>
            </a:stretch>
          </p:blipFill>
          <p:spPr>
            <a:xfrm>
              <a:off x="228600" y="5002400"/>
              <a:ext cx="5778452" cy="1300150"/>
            </a:xfrm>
            <a:prstGeom prst="rect">
              <a:avLst/>
            </a:prstGeom>
            <a:noFill/>
            <a:ln>
              <a:noFill/>
            </a:ln>
          </p:spPr>
        </p:pic>
        <p:pic>
          <p:nvPicPr>
            <p:cNvPr id="618" name="Google Shape;618;p38"/>
            <p:cNvPicPr preferRelativeResize="0"/>
            <p:nvPr/>
          </p:nvPicPr>
          <p:blipFill>
            <a:blip r:embed="rId8">
              <a:alphaModFix/>
            </a:blip>
            <a:stretch>
              <a:fillRect/>
            </a:stretch>
          </p:blipFill>
          <p:spPr>
            <a:xfrm>
              <a:off x="8030707" y="3318725"/>
              <a:ext cx="1688175" cy="1328475"/>
            </a:xfrm>
            <a:prstGeom prst="rect">
              <a:avLst/>
            </a:prstGeom>
            <a:noFill/>
            <a:ln>
              <a:noFill/>
            </a:ln>
          </p:spPr>
        </p:pic>
        <p:sp>
          <p:nvSpPr>
            <p:cNvPr id="619" name="Google Shape;619;p38"/>
            <p:cNvSpPr/>
            <p:nvPr/>
          </p:nvSpPr>
          <p:spPr>
            <a:xfrm>
              <a:off x="6817425" y="4105512"/>
              <a:ext cx="1113600" cy="363300"/>
            </a:xfrm>
            <a:prstGeom prst="leftRightArrow">
              <a:avLst>
                <a:gd name="adj1" fmla="val 50000"/>
                <a:gd name="adj2" fmla="val 73218"/>
              </a:avLst>
            </a:prstGeom>
            <a:solidFill>
              <a:srgbClr val="E3942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0" name="Google Shape;620;p38"/>
            <p:cNvSpPr/>
            <p:nvPr/>
          </p:nvSpPr>
          <p:spPr>
            <a:xfrm>
              <a:off x="259525" y="6338950"/>
              <a:ext cx="5778600" cy="207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u="sng">
                  <a:solidFill>
                    <a:schemeClr val="hlink"/>
                  </a:solidFill>
                  <a:hlinkClick r:id="rId9"/>
                </a:rPr>
                <a:t>https://www.icdi.it/en/activities/competence-centre/open-science-cafe</a:t>
              </a:r>
              <a:endParaRPr/>
            </a:p>
          </p:txBody>
        </p:sp>
        <p:sp>
          <p:nvSpPr>
            <p:cNvPr id="621" name="Google Shape;621;p38"/>
            <p:cNvSpPr/>
            <p:nvPr/>
          </p:nvSpPr>
          <p:spPr>
            <a:xfrm>
              <a:off x="7725900" y="4736750"/>
              <a:ext cx="2486700" cy="207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u="sng">
                  <a:solidFill>
                    <a:schemeClr val="accent5"/>
                  </a:solidFill>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https://www.skills4eosc.eu/</a:t>
              </a:r>
              <a:endParaRPr/>
            </a:p>
          </p:txBody>
        </p:sp>
        <p:sp>
          <p:nvSpPr>
            <p:cNvPr id="622" name="Google Shape;622;p38"/>
            <p:cNvSpPr/>
            <p:nvPr/>
          </p:nvSpPr>
          <p:spPr>
            <a:xfrm>
              <a:off x="1983725" y="4006250"/>
              <a:ext cx="4909800" cy="537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3000" b="1">
                  <a:solidFill>
                    <a:schemeClr val="dk1"/>
                  </a:solidFill>
                  <a:latin typeface="Trebuchet MS"/>
                  <a:ea typeface="Trebuchet MS"/>
                  <a:cs typeface="Trebuchet MS"/>
                  <a:sym typeface="Trebuchet MS"/>
                </a:rPr>
                <a:t>ICDI Competence Centre</a:t>
              </a:r>
              <a:endParaRPr>
                <a:latin typeface="Trebuchet MS"/>
                <a:ea typeface="Trebuchet MS"/>
                <a:cs typeface="Trebuchet MS"/>
                <a:sym typeface="Trebuchet M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39"/>
          <p:cNvSpPr txBox="1">
            <a:spLocks noGrp="1"/>
          </p:cNvSpPr>
          <p:nvPr>
            <p:ph type="body" idx="1"/>
          </p:nvPr>
        </p:nvSpPr>
        <p:spPr>
          <a:xfrm>
            <a:off x="228600" y="933950"/>
            <a:ext cx="8692800" cy="1849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Facilitate the cooperation among Public Research Institutions in the production of documents and joint actions for the promotion and support of Open Science policies in Italy.</a:t>
            </a:r>
            <a:endParaRPr/>
          </a:p>
          <a:p>
            <a:pPr marL="0" lvl="0" indent="0" algn="l" rtl="0">
              <a:spcBef>
                <a:spcPts val="1000"/>
              </a:spcBef>
              <a:spcAft>
                <a:spcPts val="0"/>
              </a:spcAft>
              <a:buNone/>
            </a:pPr>
            <a:r>
              <a:rPr lang="en-GB" u="sng">
                <a:solidFill>
                  <a:schemeClr val="hlink"/>
                </a:solidFill>
                <a:hlinkClick r:id="rId3"/>
              </a:rPr>
              <a:t>https://home.infn.it/coper/openscience.html</a:t>
            </a:r>
            <a:endParaRPr/>
          </a:p>
          <a:p>
            <a:pPr marL="0" lvl="0" indent="0" algn="l" rtl="0">
              <a:spcBef>
                <a:spcPts val="1000"/>
              </a:spcBef>
              <a:spcAft>
                <a:spcPts val="0"/>
              </a:spcAft>
              <a:buNone/>
            </a:pPr>
            <a:r>
              <a:rPr lang="en-GB" u="sng">
                <a:solidFill>
                  <a:schemeClr val="hlink"/>
                </a:solidFill>
                <a:hlinkClick r:id="rId4"/>
              </a:rPr>
              <a:t>coper.openscience@lists.infn.it</a:t>
            </a:r>
            <a:endParaRPr/>
          </a:p>
          <a:p>
            <a:pPr marL="0" lvl="0" indent="0" algn="l" rtl="0">
              <a:spcBef>
                <a:spcPts val="0"/>
              </a:spcBef>
              <a:spcAft>
                <a:spcPts val="0"/>
              </a:spcAft>
              <a:buNone/>
            </a:pPr>
            <a:endParaRPr/>
          </a:p>
        </p:txBody>
      </p:sp>
      <p:sp>
        <p:nvSpPr>
          <p:cNvPr id="629" name="Google Shape;629;p39"/>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CoPER, Open Science Working Group</a:t>
            </a:r>
            <a:endParaRPr/>
          </a:p>
        </p:txBody>
      </p:sp>
      <p:pic>
        <p:nvPicPr>
          <p:cNvPr id="630" name="Google Shape;630;p39"/>
          <p:cNvPicPr preferRelativeResize="0"/>
          <p:nvPr/>
        </p:nvPicPr>
        <p:blipFill>
          <a:blip r:embed="rId5">
            <a:alphaModFix/>
          </a:blip>
          <a:stretch>
            <a:fillRect/>
          </a:stretch>
        </p:blipFill>
        <p:spPr>
          <a:xfrm>
            <a:off x="4577755" y="3768300"/>
            <a:ext cx="6729226" cy="2776099"/>
          </a:xfrm>
          <a:prstGeom prst="rect">
            <a:avLst/>
          </a:prstGeom>
          <a:noFill/>
          <a:ln w="9525" cap="flat" cmpd="sng">
            <a:solidFill>
              <a:schemeClr val="dk2"/>
            </a:solidFill>
            <a:prstDash val="solid"/>
            <a:round/>
            <a:headEnd type="none" w="sm" len="sm"/>
            <a:tailEnd type="none" w="sm" len="sm"/>
          </a:ln>
        </p:spPr>
      </p:pic>
      <p:sp>
        <p:nvSpPr>
          <p:cNvPr id="631" name="Google Shape;631;p39"/>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25</a:t>
            </a:fld>
            <a:endParaRPr/>
          </a:p>
        </p:txBody>
      </p:sp>
      <p:pic>
        <p:nvPicPr>
          <p:cNvPr id="632" name="Google Shape;632;p39"/>
          <p:cNvPicPr preferRelativeResize="0"/>
          <p:nvPr/>
        </p:nvPicPr>
        <p:blipFill>
          <a:blip r:embed="rId6">
            <a:alphaModFix/>
          </a:blip>
          <a:stretch>
            <a:fillRect/>
          </a:stretch>
        </p:blipFill>
        <p:spPr>
          <a:xfrm>
            <a:off x="8823925" y="723300"/>
            <a:ext cx="3283976" cy="1784699"/>
          </a:xfrm>
          <a:prstGeom prst="rect">
            <a:avLst/>
          </a:prstGeom>
          <a:noFill/>
          <a:ln>
            <a:noFill/>
          </a:ln>
        </p:spPr>
      </p:pic>
      <p:pic>
        <p:nvPicPr>
          <p:cNvPr id="633" name="Google Shape;633;p39"/>
          <p:cNvPicPr preferRelativeResize="0"/>
          <p:nvPr/>
        </p:nvPicPr>
        <p:blipFill>
          <a:blip r:embed="rId7">
            <a:alphaModFix/>
          </a:blip>
          <a:stretch>
            <a:fillRect/>
          </a:stretch>
        </p:blipFill>
        <p:spPr>
          <a:xfrm>
            <a:off x="1605486" y="3768300"/>
            <a:ext cx="1961513" cy="2776100"/>
          </a:xfrm>
          <a:prstGeom prst="rect">
            <a:avLst/>
          </a:prstGeom>
          <a:noFill/>
          <a:ln w="9525" cap="flat" cmpd="sng">
            <a:solidFill>
              <a:schemeClr val="dk2"/>
            </a:solidFill>
            <a:prstDash val="solid"/>
            <a:round/>
            <a:headEnd type="none" w="sm" len="sm"/>
            <a:tailEnd type="none" w="sm" len="sm"/>
          </a:ln>
          <a:effectLst>
            <a:outerShdw blurRad="114300" dist="38100" dir="2700000" algn="bl" rotWithShape="0">
              <a:srgbClr val="000000">
                <a:alpha val="50000"/>
              </a:srgbClr>
            </a:outerShdw>
          </a:effectLst>
        </p:spPr>
      </p:pic>
      <p:sp>
        <p:nvSpPr>
          <p:cNvPr id="634" name="Google Shape;634;p39"/>
          <p:cNvSpPr txBox="1">
            <a:spLocks noGrp="1"/>
          </p:cNvSpPr>
          <p:nvPr>
            <p:ph type="body" idx="1"/>
          </p:nvPr>
        </p:nvSpPr>
        <p:spPr>
          <a:xfrm>
            <a:off x="834375" y="3154725"/>
            <a:ext cx="3606000" cy="5484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GB" sz="1800"/>
              <a:t>Guidelines on the monitoring of</a:t>
            </a:r>
            <a:endParaRPr sz="1800"/>
          </a:p>
          <a:p>
            <a:pPr marL="0" lvl="0" indent="0" algn="ctr" rtl="0">
              <a:lnSpc>
                <a:spcPct val="100000"/>
              </a:lnSpc>
              <a:spcBef>
                <a:spcPts val="0"/>
              </a:spcBef>
              <a:spcAft>
                <a:spcPts val="0"/>
              </a:spcAft>
              <a:buNone/>
            </a:pPr>
            <a:r>
              <a:rPr lang="en-GB" sz="1800"/>
              <a:t>Article Publication Charges (APC)</a:t>
            </a:r>
            <a:endParaRPr sz="1800"/>
          </a:p>
        </p:txBody>
      </p:sp>
      <p:sp>
        <p:nvSpPr>
          <p:cNvPr id="635" name="Google Shape;635;p39"/>
          <p:cNvSpPr txBox="1">
            <a:spLocks noGrp="1"/>
          </p:cNvSpPr>
          <p:nvPr>
            <p:ph type="body" idx="1"/>
          </p:nvPr>
        </p:nvSpPr>
        <p:spPr>
          <a:xfrm>
            <a:off x="4569828" y="3154725"/>
            <a:ext cx="6729300" cy="5484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GB" sz="1800"/>
              <a:t>Permanent monitoring of institutional Open Science policies</a:t>
            </a:r>
            <a:endParaRPr sz="1800"/>
          </a:p>
          <a:p>
            <a:pPr marL="0" lvl="0" indent="0" algn="ctr" rtl="0">
              <a:lnSpc>
                <a:spcPct val="100000"/>
              </a:lnSpc>
              <a:spcBef>
                <a:spcPts val="0"/>
              </a:spcBef>
              <a:spcAft>
                <a:spcPts val="0"/>
              </a:spcAft>
              <a:buNone/>
            </a:pPr>
            <a:r>
              <a:rPr lang="en-GB" sz="1700"/>
              <a:t>(e.g. open access to publications, open data, platforms, rewarding)</a:t>
            </a:r>
            <a:endParaRPr sz="1700"/>
          </a:p>
        </p:txBody>
      </p:sp>
      <p:sp>
        <p:nvSpPr>
          <p:cNvPr id="636" name="Google Shape;636;p39"/>
          <p:cNvSpPr/>
          <p:nvPr/>
        </p:nvSpPr>
        <p:spPr>
          <a:xfrm>
            <a:off x="1174650" y="4209025"/>
            <a:ext cx="9842700" cy="2003400"/>
          </a:xfrm>
          <a:prstGeom prst="rect">
            <a:avLst/>
          </a:prstGeom>
          <a:solidFill>
            <a:srgbClr val="EFEFEF"/>
          </a:solidFill>
          <a:ln w="9525" cap="flat" cmpd="sng">
            <a:solidFill>
              <a:schemeClr val="lt1"/>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GB" sz="2800">
                <a:solidFill>
                  <a:srgbClr val="D1363B"/>
                </a:solidFill>
                <a:latin typeface="Trebuchet MS"/>
                <a:ea typeface="Trebuchet MS"/>
                <a:cs typeface="Trebuchet MS"/>
                <a:sym typeface="Trebuchet MS"/>
              </a:rPr>
              <a:t>Next national conference [in Italian]</a:t>
            </a:r>
            <a:endParaRPr sz="2800">
              <a:solidFill>
                <a:srgbClr val="D1363B"/>
              </a:solidFill>
              <a:latin typeface="Trebuchet MS"/>
              <a:ea typeface="Trebuchet MS"/>
              <a:cs typeface="Trebuchet MS"/>
              <a:sym typeface="Trebuchet MS"/>
            </a:endParaRPr>
          </a:p>
          <a:p>
            <a:pPr marL="0" lvl="0" indent="0" algn="ctr" rtl="0">
              <a:spcBef>
                <a:spcPts val="0"/>
              </a:spcBef>
              <a:spcAft>
                <a:spcPts val="0"/>
              </a:spcAft>
              <a:buNone/>
            </a:pPr>
            <a:r>
              <a:rPr lang="en-GB" sz="2800" b="1">
                <a:solidFill>
                  <a:srgbClr val="D1363B"/>
                </a:solidFill>
                <a:latin typeface="Trebuchet MS"/>
                <a:ea typeface="Trebuchet MS"/>
                <a:cs typeface="Trebuchet MS"/>
                <a:sym typeface="Trebuchet MS"/>
              </a:rPr>
              <a:t>“A long way: the new challenges of Open Science”</a:t>
            </a:r>
            <a:endParaRPr sz="2800" b="1">
              <a:solidFill>
                <a:srgbClr val="D1363B"/>
              </a:solidFill>
              <a:latin typeface="Trebuchet MS"/>
              <a:ea typeface="Trebuchet MS"/>
              <a:cs typeface="Trebuchet MS"/>
              <a:sym typeface="Trebuchet MS"/>
            </a:endParaRPr>
          </a:p>
          <a:p>
            <a:pPr marL="0" lvl="0" indent="0" algn="ctr" rtl="0">
              <a:spcBef>
                <a:spcPts val="0"/>
              </a:spcBef>
              <a:spcAft>
                <a:spcPts val="0"/>
              </a:spcAft>
              <a:buNone/>
            </a:pPr>
            <a:r>
              <a:rPr lang="en-GB" sz="2800">
                <a:solidFill>
                  <a:srgbClr val="D1363B"/>
                </a:solidFill>
                <a:latin typeface="Trebuchet MS"/>
                <a:ea typeface="Trebuchet MS"/>
                <a:cs typeface="Trebuchet MS"/>
                <a:sym typeface="Trebuchet MS"/>
              </a:rPr>
              <a:t>27-28 November 2024, Frascati (RM)</a:t>
            </a:r>
            <a:endParaRPr sz="2800">
              <a:solidFill>
                <a:srgbClr val="D1363B"/>
              </a:solidFill>
              <a:latin typeface="Trebuchet MS"/>
              <a:ea typeface="Trebuchet MS"/>
              <a:cs typeface="Trebuchet MS"/>
              <a:sym typeface="Trebuchet MS"/>
            </a:endParaRPr>
          </a:p>
          <a:p>
            <a:pPr marL="0" lvl="0" indent="0" algn="ctr" rtl="0">
              <a:spcBef>
                <a:spcPts val="0"/>
              </a:spcBef>
              <a:spcAft>
                <a:spcPts val="0"/>
              </a:spcAft>
              <a:buNone/>
            </a:pPr>
            <a:r>
              <a:rPr lang="en-GB" sz="2800">
                <a:solidFill>
                  <a:srgbClr val="D1363B"/>
                </a:solidFill>
                <a:latin typeface="Trebuchet MS"/>
                <a:ea typeface="Trebuchet MS"/>
                <a:cs typeface="Trebuchet MS"/>
                <a:sym typeface="Trebuchet MS"/>
              </a:rPr>
              <a:t>https://agenda.infn.it/e/ConvegnoOpenscienceCoPER2024</a:t>
            </a:r>
            <a:endParaRPr sz="2800">
              <a:solidFill>
                <a:srgbClr val="D1363B"/>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0"/>
          <p:cNvSpPr txBox="1">
            <a:spLocks noGrp="1"/>
          </p:cNvSpPr>
          <p:nvPr>
            <p:ph type="body" idx="1"/>
          </p:nvPr>
        </p:nvSpPr>
        <p:spPr>
          <a:xfrm>
            <a:off x="228600" y="1010150"/>
            <a:ext cx="8219100" cy="4634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Encourage the values of open access to knowledge by:</a:t>
            </a:r>
            <a:endParaRPr/>
          </a:p>
          <a:p>
            <a:pPr marL="457200" lvl="0" indent="-342900" algn="l" rtl="0">
              <a:spcBef>
                <a:spcPts val="1000"/>
              </a:spcBef>
              <a:spcAft>
                <a:spcPts val="0"/>
              </a:spcAft>
              <a:buSzPts val="1800"/>
              <a:buChar char="●"/>
            </a:pPr>
            <a:r>
              <a:rPr lang="en-GB"/>
              <a:t>disseminate a culture of Open Science;</a:t>
            </a:r>
            <a:endParaRPr/>
          </a:p>
          <a:p>
            <a:pPr marL="457200" lvl="0" indent="-342900" algn="l" rtl="0">
              <a:spcBef>
                <a:spcPts val="1000"/>
              </a:spcBef>
              <a:spcAft>
                <a:spcPts val="0"/>
              </a:spcAft>
              <a:buSzPts val="1800"/>
              <a:buChar char="●"/>
            </a:pPr>
            <a:r>
              <a:rPr lang="en-GB"/>
              <a:t>publish studies on the implementation of its principles;</a:t>
            </a:r>
            <a:endParaRPr/>
          </a:p>
          <a:p>
            <a:pPr marL="457200" lvl="0" indent="-342900" algn="l" rtl="0">
              <a:spcBef>
                <a:spcPts val="1000"/>
              </a:spcBef>
              <a:spcAft>
                <a:spcPts val="0"/>
              </a:spcAft>
              <a:buSzPts val="1800"/>
              <a:buChar char="●"/>
            </a:pPr>
            <a:r>
              <a:rPr lang="en-GB"/>
              <a:t>provide staff training programs;</a:t>
            </a:r>
            <a:endParaRPr/>
          </a:p>
          <a:p>
            <a:pPr marL="457200" lvl="0" indent="-342900" algn="l" rtl="0">
              <a:spcBef>
                <a:spcPts val="1000"/>
              </a:spcBef>
              <a:spcAft>
                <a:spcPts val="0"/>
              </a:spcAft>
              <a:buSzPts val="1800"/>
              <a:buChar char="●"/>
            </a:pPr>
            <a:r>
              <a:rPr lang="en-GB"/>
              <a:t>organise conferences and seminars;</a:t>
            </a:r>
            <a:endParaRPr/>
          </a:p>
          <a:p>
            <a:pPr marL="457200" lvl="0" indent="-342900" algn="l" rtl="0">
              <a:spcBef>
                <a:spcPts val="1000"/>
              </a:spcBef>
              <a:spcAft>
                <a:spcPts val="0"/>
              </a:spcAft>
              <a:buSzPts val="1800"/>
              <a:buChar char="●"/>
            </a:pPr>
            <a:r>
              <a:rPr lang="en-GB"/>
              <a:t>engage international cooperation;</a:t>
            </a:r>
            <a:endParaRPr/>
          </a:p>
          <a:p>
            <a:pPr marL="457200" lvl="0" indent="-342900" algn="l" rtl="0">
              <a:spcBef>
                <a:spcPts val="1000"/>
              </a:spcBef>
              <a:spcAft>
                <a:spcPts val="0"/>
              </a:spcAft>
              <a:buSzPts val="1800"/>
              <a:buChar char="●"/>
            </a:pPr>
            <a:r>
              <a:rPr lang="en-GB"/>
              <a:t>promote participation in international projects;</a:t>
            </a:r>
            <a:endParaRPr/>
          </a:p>
          <a:p>
            <a:pPr marL="457200" lvl="0" indent="-342900" algn="l" rtl="0">
              <a:spcBef>
                <a:spcPts val="1000"/>
              </a:spcBef>
              <a:spcAft>
                <a:spcPts val="0"/>
              </a:spcAft>
              <a:buSzPts val="1800"/>
              <a:buChar char="●"/>
            </a:pPr>
            <a:r>
              <a:rPr lang="en-GB"/>
              <a:t>raise awareness among decision makers.</a:t>
            </a:r>
            <a:endParaRPr/>
          </a:p>
          <a:p>
            <a:pPr marL="0" lvl="0" indent="0" algn="l" rtl="0">
              <a:spcBef>
                <a:spcPts val="1000"/>
              </a:spcBef>
              <a:spcAft>
                <a:spcPts val="0"/>
              </a:spcAft>
              <a:buNone/>
            </a:pPr>
            <a:endParaRPr/>
          </a:p>
          <a:p>
            <a:pPr marL="0" lvl="0" indent="0" algn="l" rtl="0">
              <a:spcBef>
                <a:spcPts val="1000"/>
              </a:spcBef>
              <a:spcAft>
                <a:spcPts val="1000"/>
              </a:spcAft>
              <a:buNone/>
            </a:pPr>
            <a:r>
              <a:rPr lang="en-GB" u="sng">
                <a:solidFill>
                  <a:schemeClr val="hlink"/>
                </a:solidFill>
                <a:hlinkClick r:id="rId3"/>
              </a:rPr>
              <a:t>https://aisa.sp.unipi.it/about-aisa/</a:t>
            </a:r>
            <a:endParaRPr/>
          </a:p>
        </p:txBody>
      </p:sp>
      <p:sp>
        <p:nvSpPr>
          <p:cNvPr id="643" name="Google Shape;643;p40"/>
          <p:cNvSpPr txBox="1">
            <a:spLocks noGrp="1"/>
          </p:cNvSpPr>
          <p:nvPr>
            <p:ph type="title"/>
          </p:nvPr>
        </p:nvSpPr>
        <p:spPr>
          <a:xfrm>
            <a:off x="0" y="0"/>
            <a:ext cx="12192000" cy="637800"/>
          </a:xfrm>
          <a:prstGeom prst="rect">
            <a:avLst/>
          </a:prstGeom>
        </p:spPr>
        <p:txBody>
          <a:bodyPr spcFirstLastPara="1" wrap="square" lIns="180000" tIns="0" rIns="0" bIns="0" anchor="ctr" anchorCtr="0">
            <a:noAutofit/>
          </a:bodyPr>
          <a:lstStyle/>
          <a:p>
            <a:pPr marL="0" lvl="0" indent="0" algn="l" rtl="0">
              <a:spcBef>
                <a:spcPts val="0"/>
              </a:spcBef>
              <a:spcAft>
                <a:spcPts val="0"/>
              </a:spcAft>
              <a:buNone/>
            </a:pPr>
            <a:r>
              <a:rPr lang="en-GB" sz="3300"/>
              <a:t>AISA, Italian association for the promotion of Open Science</a:t>
            </a:r>
            <a:endParaRPr sz="3300"/>
          </a:p>
        </p:txBody>
      </p:sp>
      <p:grpSp>
        <p:nvGrpSpPr>
          <p:cNvPr id="644" name="Google Shape;644;p40"/>
          <p:cNvGrpSpPr/>
          <p:nvPr/>
        </p:nvGrpSpPr>
        <p:grpSpPr>
          <a:xfrm>
            <a:off x="10095511" y="856496"/>
            <a:ext cx="1834881" cy="2035190"/>
            <a:chOff x="7162943" y="979763"/>
            <a:chExt cx="1555907" cy="1725761"/>
          </a:xfrm>
        </p:grpSpPr>
        <p:grpSp>
          <p:nvGrpSpPr>
            <p:cNvPr id="645" name="Google Shape;645;p40"/>
            <p:cNvGrpSpPr/>
            <p:nvPr/>
          </p:nvGrpSpPr>
          <p:grpSpPr>
            <a:xfrm>
              <a:off x="7177109" y="1493065"/>
              <a:ext cx="1530316" cy="968117"/>
              <a:chOff x="717612" y="2541412"/>
              <a:chExt cx="3927916" cy="2484900"/>
            </a:xfrm>
          </p:grpSpPr>
          <p:sp>
            <p:nvSpPr>
              <p:cNvPr id="646" name="Google Shape;646;p40"/>
              <p:cNvSpPr/>
              <p:nvPr/>
            </p:nvSpPr>
            <p:spPr>
              <a:xfrm>
                <a:off x="1622815" y="3449571"/>
                <a:ext cx="674700" cy="674700"/>
              </a:xfrm>
              <a:prstGeom prst="ellipse">
                <a:avLst/>
              </a:prstGeom>
              <a:solidFill>
                <a:srgbClr val="F1A02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7" name="Google Shape;647;p40"/>
              <p:cNvSpPr/>
              <p:nvPr/>
            </p:nvSpPr>
            <p:spPr>
              <a:xfrm>
                <a:off x="717612" y="2541412"/>
                <a:ext cx="2484900" cy="2484900"/>
              </a:xfrm>
              <a:prstGeom prst="donut">
                <a:avLst>
                  <a:gd name="adj" fmla="val 17075"/>
                </a:avLst>
              </a:prstGeom>
              <a:solidFill>
                <a:srgbClr val="3F68A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8" name="Google Shape;648;p40"/>
              <p:cNvSpPr/>
              <p:nvPr/>
            </p:nvSpPr>
            <p:spPr>
              <a:xfrm rot="5400000">
                <a:off x="2498727" y="2704339"/>
                <a:ext cx="2121600" cy="2172000"/>
              </a:xfrm>
              <a:prstGeom prst="blockArc">
                <a:avLst>
                  <a:gd name="adj1" fmla="val 10800000"/>
                  <a:gd name="adj2" fmla="val 12513"/>
                  <a:gd name="adj3" fmla="val 19570"/>
                </a:avLst>
              </a:prstGeom>
              <a:solidFill>
                <a:srgbClr val="3F68A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9" name="Google Shape;649;p40"/>
              <p:cNvSpPr/>
              <p:nvPr/>
            </p:nvSpPr>
            <p:spPr>
              <a:xfrm>
                <a:off x="2543363" y="4436160"/>
                <a:ext cx="1040700" cy="414300"/>
              </a:xfrm>
              <a:prstGeom prst="rect">
                <a:avLst/>
              </a:prstGeom>
              <a:solidFill>
                <a:srgbClr val="4867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0" name="Google Shape;650;p40"/>
              <p:cNvSpPr/>
              <p:nvPr/>
            </p:nvSpPr>
            <p:spPr>
              <a:xfrm>
                <a:off x="3451036" y="2729552"/>
                <a:ext cx="119400" cy="414300"/>
              </a:xfrm>
              <a:prstGeom prst="rect">
                <a:avLst/>
              </a:prstGeom>
              <a:solidFill>
                <a:srgbClr val="4867A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51" name="Google Shape;651;p40"/>
            <p:cNvSpPr/>
            <p:nvPr/>
          </p:nvSpPr>
          <p:spPr>
            <a:xfrm>
              <a:off x="7162943" y="979763"/>
              <a:ext cx="1555907" cy="197177"/>
            </a:xfrm>
            <a:prstGeom prst="rect">
              <a:avLst/>
            </a:prstGeom>
            <a:solidFill>
              <a:srgbClr val="F1A02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2" name="Google Shape;652;p40"/>
            <p:cNvSpPr/>
            <p:nvPr/>
          </p:nvSpPr>
          <p:spPr>
            <a:xfrm>
              <a:off x="7162943" y="2508348"/>
              <a:ext cx="1555907" cy="197177"/>
            </a:xfrm>
            <a:prstGeom prst="rect">
              <a:avLst/>
            </a:prstGeom>
            <a:solidFill>
              <a:srgbClr val="F1A02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653" name="Google Shape;653;p40"/>
          <p:cNvSpPr txBox="1">
            <a:spLocks noGrp="1"/>
          </p:cNvSpPr>
          <p:nvPr>
            <p:ph type="body" idx="1"/>
          </p:nvPr>
        </p:nvSpPr>
        <p:spPr>
          <a:xfrm>
            <a:off x="10095500" y="1109075"/>
            <a:ext cx="1834800" cy="246900"/>
          </a:xfrm>
          <a:prstGeom prst="rect">
            <a:avLst/>
          </a:prstGeom>
        </p:spPr>
        <p:txBody>
          <a:bodyPr spcFirstLastPara="1" wrap="square" lIns="0" tIns="0" rIns="0" bIns="0" anchor="t" anchorCtr="0">
            <a:noAutofit/>
          </a:bodyPr>
          <a:lstStyle/>
          <a:p>
            <a:pPr marL="0" lvl="0" indent="0" algn="ctr" rtl="0">
              <a:spcBef>
                <a:spcPts val="1000"/>
              </a:spcBef>
              <a:spcAft>
                <a:spcPts val="1600"/>
              </a:spcAft>
              <a:buNone/>
            </a:pPr>
            <a:r>
              <a:rPr lang="en-GB" sz="2000" b="1">
                <a:solidFill>
                  <a:srgbClr val="4867A2"/>
                </a:solidFill>
                <a:latin typeface="Arial"/>
                <a:ea typeface="Arial"/>
                <a:cs typeface="Arial"/>
                <a:sym typeface="Arial"/>
              </a:rPr>
              <a:t>AISA onlus</a:t>
            </a:r>
            <a:endParaRPr sz="2000" b="1">
              <a:solidFill>
                <a:srgbClr val="4867A2"/>
              </a:solidFill>
              <a:latin typeface="Arial"/>
              <a:ea typeface="Arial"/>
              <a:cs typeface="Arial"/>
              <a:sym typeface="Arial"/>
            </a:endParaRPr>
          </a:p>
        </p:txBody>
      </p:sp>
      <p:sp>
        <p:nvSpPr>
          <p:cNvPr id="654" name="Google Shape;654;p40"/>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26</a:t>
            </a:fld>
            <a:endParaRPr/>
          </a:p>
        </p:txBody>
      </p:sp>
      <p:sp>
        <p:nvSpPr>
          <p:cNvPr id="655" name="Google Shape;655;p40"/>
          <p:cNvSpPr/>
          <p:nvPr/>
        </p:nvSpPr>
        <p:spPr>
          <a:xfrm>
            <a:off x="1174650" y="4228490"/>
            <a:ext cx="9842700" cy="2003400"/>
          </a:xfrm>
          <a:prstGeom prst="rect">
            <a:avLst/>
          </a:prstGeom>
          <a:solidFill>
            <a:srgbClr val="EFEFEF"/>
          </a:solidFill>
          <a:ln w="9525" cap="flat" cmpd="sng">
            <a:solidFill>
              <a:schemeClr val="lt1"/>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marL="0" lvl="0" indent="0" algn="ctr" rtl="0">
              <a:spcBef>
                <a:spcPts val="0"/>
              </a:spcBef>
              <a:spcAft>
                <a:spcPts val="0"/>
              </a:spcAft>
              <a:buNone/>
            </a:pPr>
            <a:r>
              <a:rPr lang="en-GB" sz="2800" dirty="0">
                <a:solidFill>
                  <a:srgbClr val="3F68A4"/>
                </a:solidFill>
                <a:latin typeface="Trebuchet MS"/>
                <a:ea typeface="Trebuchet MS"/>
                <a:cs typeface="Trebuchet MS"/>
                <a:sym typeface="Trebuchet MS"/>
              </a:rPr>
              <a:t>Next national conference [in Italian]</a:t>
            </a:r>
            <a:endParaRPr sz="2800" dirty="0">
              <a:solidFill>
                <a:srgbClr val="3F68A4"/>
              </a:solidFill>
              <a:latin typeface="Trebuchet MS"/>
              <a:ea typeface="Trebuchet MS"/>
              <a:cs typeface="Trebuchet MS"/>
              <a:sym typeface="Trebuchet MS"/>
            </a:endParaRPr>
          </a:p>
          <a:p>
            <a:pPr marL="0" lvl="0" indent="0" algn="ctr" rtl="0">
              <a:spcBef>
                <a:spcPts val="0"/>
              </a:spcBef>
              <a:spcAft>
                <a:spcPts val="0"/>
              </a:spcAft>
              <a:buNone/>
            </a:pPr>
            <a:r>
              <a:rPr lang="en-GB" sz="2800" b="1" dirty="0">
                <a:solidFill>
                  <a:srgbClr val="3F68A4"/>
                </a:solidFill>
                <a:latin typeface="Trebuchet MS"/>
                <a:ea typeface="Trebuchet MS"/>
                <a:cs typeface="Trebuchet MS"/>
                <a:sym typeface="Trebuchet MS"/>
              </a:rPr>
              <a:t>“The value of research:</a:t>
            </a:r>
            <a:br>
              <a:rPr lang="en-GB" sz="2800" b="1" dirty="0">
                <a:solidFill>
                  <a:srgbClr val="3F68A4"/>
                </a:solidFill>
                <a:latin typeface="Trebuchet MS"/>
                <a:ea typeface="Trebuchet MS"/>
                <a:cs typeface="Trebuchet MS"/>
                <a:sym typeface="Trebuchet MS"/>
              </a:rPr>
            </a:br>
            <a:r>
              <a:rPr lang="en-GB" sz="2800" b="1" dirty="0">
                <a:solidFill>
                  <a:srgbClr val="3F68A4"/>
                </a:solidFill>
                <a:latin typeface="Trebuchet MS"/>
                <a:ea typeface="Trebuchet MS"/>
                <a:cs typeface="Trebuchet MS"/>
                <a:sym typeface="Trebuchet MS"/>
              </a:rPr>
              <a:t>open science between advertising and publication”</a:t>
            </a:r>
            <a:endParaRPr sz="2800" b="1" dirty="0">
              <a:solidFill>
                <a:srgbClr val="3F68A4"/>
              </a:solidFill>
              <a:latin typeface="Trebuchet MS"/>
              <a:ea typeface="Trebuchet MS"/>
              <a:cs typeface="Trebuchet MS"/>
              <a:sym typeface="Trebuchet MS"/>
            </a:endParaRPr>
          </a:p>
          <a:p>
            <a:pPr marL="0" lvl="0" indent="0" algn="ctr" rtl="0">
              <a:spcBef>
                <a:spcPts val="0"/>
              </a:spcBef>
              <a:spcAft>
                <a:spcPts val="0"/>
              </a:spcAft>
              <a:buNone/>
            </a:pPr>
            <a:r>
              <a:rPr lang="en-GB" sz="2800" dirty="0">
                <a:solidFill>
                  <a:srgbClr val="3F68A4"/>
                </a:solidFill>
                <a:latin typeface="Trebuchet MS"/>
                <a:ea typeface="Trebuchet MS"/>
                <a:cs typeface="Trebuchet MS"/>
                <a:sym typeface="Trebuchet MS"/>
              </a:rPr>
              <a:t>7-8 Novembe</a:t>
            </a:r>
            <a:r>
              <a:rPr lang="en-GB" sz="2800" dirty="0">
                <a:solidFill>
                  <a:srgbClr val="4867A2"/>
                </a:solidFill>
                <a:latin typeface="Trebuchet MS"/>
                <a:ea typeface="Trebuchet MS"/>
                <a:cs typeface="Trebuchet MS"/>
                <a:sym typeface="Trebuchet MS"/>
              </a:rPr>
              <a:t>r 2024, Pisa</a:t>
            </a:r>
            <a:endParaRPr sz="2800" dirty="0">
              <a:solidFill>
                <a:srgbClr val="4867A2"/>
              </a:solidFill>
              <a:latin typeface="Trebuchet MS"/>
              <a:ea typeface="Trebuchet MS"/>
              <a:cs typeface="Trebuchet MS"/>
              <a:sym typeface="Trebuchet MS"/>
            </a:endParaRPr>
          </a:p>
          <a:p>
            <a:pPr marL="0" lvl="0" indent="0" algn="ctr" rtl="0">
              <a:spcBef>
                <a:spcPts val="0"/>
              </a:spcBef>
              <a:spcAft>
                <a:spcPts val="0"/>
              </a:spcAft>
              <a:buNone/>
            </a:pPr>
            <a:r>
              <a:rPr lang="en-GB" u="sng" dirty="0">
                <a:solidFill>
                  <a:schemeClr val="hlink"/>
                </a:solidFill>
                <a:latin typeface="Trebuchet MS"/>
                <a:ea typeface="Trebuchet MS"/>
                <a:cs typeface="Trebuchet MS"/>
                <a:sym typeface="Trebuchet MS"/>
                <a:hlinkClick r:id="rId4"/>
              </a:rPr>
              <a:t>https://aisa.sp.unipi.it/il-valore-della-ricerca-scienza-aperta-fra-pubblicita-e-pubblicazione-pisa-7-9-novembre-2024/</a:t>
            </a:r>
            <a:endParaRPr dirty="0">
              <a:solidFill>
                <a:srgbClr val="4867A2"/>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41"/>
          <p:cNvSpPr/>
          <p:nvPr/>
        </p:nvSpPr>
        <p:spPr>
          <a:xfrm>
            <a:off x="5756155" y="3564975"/>
            <a:ext cx="5705213" cy="482402"/>
          </a:xfrm>
          <a:custGeom>
            <a:avLst/>
            <a:gdLst/>
            <a:ahLst/>
            <a:cxnLst/>
            <a:rect l="l" t="t" r="r" b="b"/>
            <a:pathLst>
              <a:path w="10059" h="1664" extrusionOk="0">
                <a:moveTo>
                  <a:pt x="543" y="832"/>
                </a:moveTo>
                <a:lnTo>
                  <a:pt x="0" y="0"/>
                </a:lnTo>
                <a:lnTo>
                  <a:pt x="9322" y="0"/>
                </a:lnTo>
                <a:lnTo>
                  <a:pt x="10059" y="832"/>
                </a:lnTo>
                <a:lnTo>
                  <a:pt x="9322" y="1664"/>
                </a:lnTo>
                <a:lnTo>
                  <a:pt x="0" y="1664"/>
                </a:lnTo>
                <a:lnTo>
                  <a:pt x="543" y="832"/>
                </a:lnTo>
                <a:close/>
              </a:path>
            </a:pathLst>
          </a:custGeom>
          <a:solidFill>
            <a:srgbClr val="5171FF"/>
          </a:solidFill>
          <a:ln>
            <a:noFill/>
          </a:ln>
        </p:spPr>
        <p:txBody>
          <a:bodyPr spcFirstLastPara="1" wrap="square" lIns="90000" tIns="45000" rIns="90000" bIns="45000" anchor="ctr" anchorCtr="1">
            <a:noAutofit/>
          </a:bodyPr>
          <a:lstStyle/>
          <a:p>
            <a:pPr marL="0" lvl="0" indent="0" algn="ctr" rtl="0">
              <a:spcBef>
                <a:spcPts val="0"/>
              </a:spcBef>
              <a:spcAft>
                <a:spcPts val="0"/>
              </a:spcAft>
              <a:buClr>
                <a:schemeClr val="dk1"/>
              </a:buClr>
              <a:buFont typeface="Arial"/>
              <a:buNone/>
            </a:pPr>
            <a:r>
              <a:rPr lang="en-GB" sz="2350" b="1">
                <a:solidFill>
                  <a:schemeClr val="lt1"/>
                </a:solidFill>
                <a:latin typeface="Trebuchet MS"/>
                <a:ea typeface="Trebuchet MS"/>
                <a:cs typeface="Trebuchet MS"/>
                <a:sym typeface="Trebuchet MS"/>
              </a:rPr>
              <a:t>MEMBER</a:t>
            </a:r>
            <a:endParaRPr sz="1800" b="0" u="none" strike="noStrike">
              <a:solidFill>
                <a:srgbClr val="000000"/>
              </a:solidFill>
              <a:latin typeface="Arial"/>
              <a:ea typeface="Arial"/>
              <a:cs typeface="Arial"/>
              <a:sym typeface="Arial"/>
            </a:endParaRPr>
          </a:p>
        </p:txBody>
      </p:sp>
      <p:sp>
        <p:nvSpPr>
          <p:cNvPr id="662" name="Google Shape;662;p41"/>
          <p:cNvSpPr txBox="1">
            <a:spLocks noGrp="1"/>
          </p:cNvSpPr>
          <p:nvPr>
            <p:ph type="body" idx="1"/>
          </p:nvPr>
        </p:nvSpPr>
        <p:spPr>
          <a:xfrm>
            <a:off x="228599" y="933950"/>
            <a:ext cx="7762461" cy="183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2200" dirty="0"/>
              <a:t>70 Italian organisations signed the</a:t>
            </a:r>
            <a:br>
              <a:rPr lang="en-GB" sz="2200" dirty="0"/>
            </a:br>
            <a:r>
              <a:rPr lang="en-GB" sz="2200" dirty="0"/>
              <a:t>Agreement on Reforming Research Assessment (ARRA).</a:t>
            </a:r>
            <a:endParaRPr sz="2200" dirty="0"/>
          </a:p>
          <a:p>
            <a:pPr marL="0" lvl="0" indent="0" algn="l" rtl="0">
              <a:spcBef>
                <a:spcPts val="1000"/>
              </a:spcBef>
              <a:spcAft>
                <a:spcPts val="0"/>
              </a:spcAft>
              <a:buNone/>
            </a:pPr>
            <a:r>
              <a:rPr lang="en-GB" sz="2200" dirty="0"/>
              <a:t>50 Italian Research are member and participate</a:t>
            </a:r>
            <a:br>
              <a:rPr lang="en-GB" sz="2200" dirty="0"/>
            </a:br>
            <a:r>
              <a:rPr lang="en-GB" sz="2200" dirty="0"/>
              <a:t>to the COARA National Chapter activities.</a:t>
            </a:r>
            <a:endParaRPr sz="2200" dirty="0"/>
          </a:p>
          <a:p>
            <a:pPr marL="0" lvl="0" indent="0" algn="l" rtl="0">
              <a:spcBef>
                <a:spcPts val="1000"/>
              </a:spcBef>
              <a:spcAft>
                <a:spcPts val="1000"/>
              </a:spcAft>
              <a:buNone/>
            </a:pPr>
            <a:r>
              <a:rPr lang="en-GB" sz="2200" dirty="0"/>
              <a:t>11 Italian organisations adopted and shared an action plan.</a:t>
            </a:r>
            <a:endParaRPr sz="2200" dirty="0"/>
          </a:p>
        </p:txBody>
      </p:sp>
      <p:sp>
        <p:nvSpPr>
          <p:cNvPr id="663" name="Google Shape;663;p41"/>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COARA, Coalition for Advancing Research Assessment</a:t>
            </a:r>
            <a:endParaRPr/>
          </a:p>
        </p:txBody>
      </p:sp>
      <p:sp>
        <p:nvSpPr>
          <p:cNvPr id="664" name="Google Shape;664;p41"/>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27</a:t>
            </a:fld>
            <a:endParaRPr/>
          </a:p>
        </p:txBody>
      </p:sp>
      <p:pic>
        <p:nvPicPr>
          <p:cNvPr id="665" name="Google Shape;665;p41"/>
          <p:cNvPicPr preferRelativeResize="0"/>
          <p:nvPr/>
        </p:nvPicPr>
        <p:blipFill>
          <a:blip r:embed="rId3">
            <a:alphaModFix/>
          </a:blip>
          <a:stretch>
            <a:fillRect/>
          </a:stretch>
        </p:blipFill>
        <p:spPr>
          <a:xfrm>
            <a:off x="8400700" y="765000"/>
            <a:ext cx="3538300" cy="1039725"/>
          </a:xfrm>
          <a:prstGeom prst="rect">
            <a:avLst/>
          </a:prstGeom>
          <a:noFill/>
          <a:ln>
            <a:noFill/>
          </a:ln>
        </p:spPr>
      </p:pic>
      <p:sp>
        <p:nvSpPr>
          <p:cNvPr id="666" name="Google Shape;666;p41"/>
          <p:cNvSpPr/>
          <p:nvPr/>
        </p:nvSpPr>
        <p:spPr>
          <a:xfrm>
            <a:off x="525575" y="3564975"/>
            <a:ext cx="4094441" cy="482402"/>
          </a:xfrm>
          <a:custGeom>
            <a:avLst/>
            <a:gdLst/>
            <a:ahLst/>
            <a:cxnLst/>
            <a:rect l="l" t="t" r="r" b="b"/>
            <a:pathLst>
              <a:path w="10059" h="1664" extrusionOk="0">
                <a:moveTo>
                  <a:pt x="543" y="832"/>
                </a:moveTo>
                <a:lnTo>
                  <a:pt x="0" y="0"/>
                </a:lnTo>
                <a:lnTo>
                  <a:pt x="9322" y="0"/>
                </a:lnTo>
                <a:lnTo>
                  <a:pt x="10059" y="832"/>
                </a:lnTo>
                <a:lnTo>
                  <a:pt x="9322" y="1664"/>
                </a:lnTo>
                <a:lnTo>
                  <a:pt x="0" y="1664"/>
                </a:lnTo>
                <a:lnTo>
                  <a:pt x="543" y="832"/>
                </a:lnTo>
                <a:close/>
              </a:path>
            </a:pathLst>
          </a:custGeom>
          <a:solidFill>
            <a:srgbClr val="C3DDF1"/>
          </a:solidFill>
          <a:ln>
            <a:noFill/>
          </a:ln>
        </p:spPr>
        <p:txBody>
          <a:bodyPr spcFirstLastPara="1" wrap="square" lIns="90000" tIns="45000" rIns="90000" bIns="45000" anchor="ctr" anchorCtr="1">
            <a:noAutofit/>
          </a:bodyPr>
          <a:lstStyle/>
          <a:p>
            <a:pPr marL="0" lvl="0" indent="0" algn="ctr" rtl="0">
              <a:spcBef>
                <a:spcPts val="0"/>
              </a:spcBef>
              <a:spcAft>
                <a:spcPts val="0"/>
              </a:spcAft>
              <a:buClr>
                <a:schemeClr val="dk1"/>
              </a:buClr>
              <a:buFont typeface="Arial"/>
              <a:buNone/>
            </a:pPr>
            <a:r>
              <a:rPr lang="en-GB" sz="2350" b="1">
                <a:solidFill>
                  <a:schemeClr val="dk1"/>
                </a:solidFill>
                <a:latin typeface="Trebuchet MS"/>
                <a:ea typeface="Trebuchet MS"/>
                <a:cs typeface="Trebuchet MS"/>
                <a:sym typeface="Trebuchet MS"/>
              </a:rPr>
              <a:t>SIGNATORY</a:t>
            </a:r>
            <a:endParaRPr sz="1800" b="0" u="none" strike="noStrike">
              <a:solidFill>
                <a:schemeClr val="dk1"/>
              </a:solidFill>
              <a:latin typeface="Arial"/>
              <a:ea typeface="Arial"/>
              <a:cs typeface="Arial"/>
              <a:sym typeface="Arial"/>
            </a:endParaRPr>
          </a:p>
        </p:txBody>
      </p:sp>
      <p:grpSp>
        <p:nvGrpSpPr>
          <p:cNvPr id="667" name="Google Shape;667;p41"/>
          <p:cNvGrpSpPr/>
          <p:nvPr/>
        </p:nvGrpSpPr>
        <p:grpSpPr>
          <a:xfrm>
            <a:off x="2263010" y="3036163"/>
            <a:ext cx="583560" cy="582480"/>
            <a:chOff x="2221039" y="2299345"/>
            <a:chExt cx="583560" cy="582480"/>
          </a:xfrm>
        </p:grpSpPr>
        <p:sp>
          <p:nvSpPr>
            <p:cNvPr id="668" name="Google Shape;668;p41"/>
            <p:cNvSpPr/>
            <p:nvPr/>
          </p:nvSpPr>
          <p:spPr>
            <a:xfrm>
              <a:off x="2221039" y="2299345"/>
              <a:ext cx="583560" cy="582480"/>
            </a:xfrm>
            <a:custGeom>
              <a:avLst/>
              <a:gdLst/>
              <a:ahLst/>
              <a:cxnLst/>
              <a:rect l="l" t="t" r="r" b="b"/>
              <a:pathLst>
                <a:path w="1621" h="1618" extrusionOk="0">
                  <a:moveTo>
                    <a:pt x="811" y="1618"/>
                  </a:moveTo>
                  <a:cubicBezTo>
                    <a:pt x="1258" y="1618"/>
                    <a:pt x="1621" y="1255"/>
                    <a:pt x="1621" y="809"/>
                  </a:cubicBezTo>
                  <a:cubicBezTo>
                    <a:pt x="1621" y="362"/>
                    <a:pt x="1258" y="0"/>
                    <a:pt x="811" y="0"/>
                  </a:cubicBezTo>
                  <a:cubicBezTo>
                    <a:pt x="364" y="0"/>
                    <a:pt x="0" y="362"/>
                    <a:pt x="0" y="809"/>
                  </a:cubicBezTo>
                  <a:cubicBezTo>
                    <a:pt x="0" y="1255"/>
                    <a:pt x="364" y="1618"/>
                    <a:pt x="811" y="1618"/>
                  </a:cubicBezTo>
                  <a:close/>
                </a:path>
              </a:pathLst>
            </a:custGeom>
            <a:solidFill>
              <a:srgbClr val="C3DDF1"/>
            </a:solidFill>
            <a:ln w="38100" cap="flat" cmpd="sng">
              <a:solidFill>
                <a:schemeClr val="lt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69" name="Google Shape;669;p41"/>
            <p:cNvSpPr/>
            <p:nvPr/>
          </p:nvSpPr>
          <p:spPr>
            <a:xfrm>
              <a:off x="2384839" y="2517505"/>
              <a:ext cx="192960" cy="14040"/>
            </a:xfrm>
            <a:custGeom>
              <a:avLst/>
              <a:gdLst/>
              <a:ahLst/>
              <a:cxnLst/>
              <a:rect l="l" t="t" r="r" b="b"/>
              <a:pathLst>
                <a:path w="536" h="39" extrusionOk="0">
                  <a:moveTo>
                    <a:pt x="0" y="0"/>
                  </a:moveTo>
                  <a:lnTo>
                    <a:pt x="536" y="0"/>
                  </a:lnTo>
                  <a:lnTo>
                    <a:pt x="536" y="39"/>
                  </a:lnTo>
                  <a:lnTo>
                    <a:pt x="0" y="39"/>
                  </a:lnTo>
                  <a:lnTo>
                    <a:pt x="0" y="0"/>
                  </a:lnTo>
                  <a:close/>
                </a:path>
              </a:pathLst>
            </a:custGeom>
            <a:solidFill>
              <a:srgbClr val="FFFFFF"/>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70" name="Google Shape;670;p41"/>
            <p:cNvSpPr/>
            <p:nvPr/>
          </p:nvSpPr>
          <p:spPr>
            <a:xfrm>
              <a:off x="2333719" y="2365585"/>
              <a:ext cx="291600" cy="402840"/>
            </a:xfrm>
            <a:custGeom>
              <a:avLst/>
              <a:gdLst/>
              <a:ahLst/>
              <a:cxnLst/>
              <a:rect l="l" t="t" r="r" b="b"/>
              <a:pathLst>
                <a:path w="810" h="1119" extrusionOk="0">
                  <a:moveTo>
                    <a:pt x="747" y="690"/>
                  </a:moveTo>
                  <a:lnTo>
                    <a:pt x="747" y="1057"/>
                  </a:lnTo>
                  <a:lnTo>
                    <a:pt x="62" y="1057"/>
                  </a:lnTo>
                  <a:lnTo>
                    <a:pt x="62" y="158"/>
                  </a:lnTo>
                  <a:lnTo>
                    <a:pt x="135" y="158"/>
                  </a:lnTo>
                  <a:lnTo>
                    <a:pt x="135" y="189"/>
                  </a:lnTo>
                  <a:cubicBezTo>
                    <a:pt x="135" y="210"/>
                    <a:pt x="153" y="228"/>
                    <a:pt x="175" y="228"/>
                  </a:cubicBezTo>
                  <a:cubicBezTo>
                    <a:pt x="198" y="228"/>
                    <a:pt x="216" y="210"/>
                    <a:pt x="216" y="189"/>
                  </a:cubicBezTo>
                  <a:lnTo>
                    <a:pt x="216" y="158"/>
                  </a:lnTo>
                  <a:lnTo>
                    <a:pt x="364" y="158"/>
                  </a:lnTo>
                  <a:lnTo>
                    <a:pt x="364" y="189"/>
                  </a:lnTo>
                  <a:cubicBezTo>
                    <a:pt x="364" y="210"/>
                    <a:pt x="382" y="228"/>
                    <a:pt x="404" y="228"/>
                  </a:cubicBezTo>
                  <a:cubicBezTo>
                    <a:pt x="426" y="228"/>
                    <a:pt x="445" y="210"/>
                    <a:pt x="445" y="189"/>
                  </a:cubicBezTo>
                  <a:lnTo>
                    <a:pt x="445" y="158"/>
                  </a:lnTo>
                  <a:lnTo>
                    <a:pt x="604" y="158"/>
                  </a:lnTo>
                  <a:lnTo>
                    <a:pt x="604" y="189"/>
                  </a:lnTo>
                  <a:cubicBezTo>
                    <a:pt x="604" y="210"/>
                    <a:pt x="622" y="228"/>
                    <a:pt x="644" y="228"/>
                  </a:cubicBezTo>
                  <a:cubicBezTo>
                    <a:pt x="666" y="228"/>
                    <a:pt x="684" y="210"/>
                    <a:pt x="684" y="189"/>
                  </a:cubicBezTo>
                  <a:lnTo>
                    <a:pt x="684" y="158"/>
                  </a:lnTo>
                  <a:lnTo>
                    <a:pt x="747" y="158"/>
                  </a:lnTo>
                  <a:lnTo>
                    <a:pt x="747" y="380"/>
                  </a:lnTo>
                  <a:lnTo>
                    <a:pt x="810" y="299"/>
                  </a:lnTo>
                  <a:lnTo>
                    <a:pt x="810" y="96"/>
                  </a:lnTo>
                  <a:lnTo>
                    <a:pt x="684" y="96"/>
                  </a:lnTo>
                  <a:lnTo>
                    <a:pt x="684" y="40"/>
                  </a:lnTo>
                  <a:cubicBezTo>
                    <a:pt x="684" y="18"/>
                    <a:pt x="666" y="0"/>
                    <a:pt x="644" y="0"/>
                  </a:cubicBezTo>
                  <a:cubicBezTo>
                    <a:pt x="622" y="0"/>
                    <a:pt x="604" y="18"/>
                    <a:pt x="604" y="40"/>
                  </a:cubicBezTo>
                  <a:lnTo>
                    <a:pt x="604" y="96"/>
                  </a:lnTo>
                  <a:lnTo>
                    <a:pt x="445" y="96"/>
                  </a:lnTo>
                  <a:lnTo>
                    <a:pt x="445" y="40"/>
                  </a:lnTo>
                  <a:cubicBezTo>
                    <a:pt x="445" y="18"/>
                    <a:pt x="426" y="0"/>
                    <a:pt x="404" y="0"/>
                  </a:cubicBezTo>
                  <a:cubicBezTo>
                    <a:pt x="382" y="0"/>
                    <a:pt x="364" y="18"/>
                    <a:pt x="364" y="40"/>
                  </a:cubicBezTo>
                  <a:lnTo>
                    <a:pt x="364" y="96"/>
                  </a:lnTo>
                  <a:lnTo>
                    <a:pt x="216" y="96"/>
                  </a:lnTo>
                  <a:lnTo>
                    <a:pt x="216" y="40"/>
                  </a:lnTo>
                  <a:cubicBezTo>
                    <a:pt x="216" y="18"/>
                    <a:pt x="198" y="0"/>
                    <a:pt x="175" y="0"/>
                  </a:cubicBezTo>
                  <a:cubicBezTo>
                    <a:pt x="153" y="0"/>
                    <a:pt x="135" y="18"/>
                    <a:pt x="135" y="40"/>
                  </a:cubicBezTo>
                  <a:lnTo>
                    <a:pt x="135" y="96"/>
                  </a:lnTo>
                  <a:lnTo>
                    <a:pt x="0" y="96"/>
                  </a:lnTo>
                  <a:lnTo>
                    <a:pt x="0" y="1119"/>
                  </a:lnTo>
                  <a:lnTo>
                    <a:pt x="810" y="1119"/>
                  </a:lnTo>
                  <a:lnTo>
                    <a:pt x="810" y="609"/>
                  </a:lnTo>
                  <a:lnTo>
                    <a:pt x="747" y="690"/>
                  </a:ln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71" name="Google Shape;671;p41"/>
            <p:cNvSpPr/>
            <p:nvPr/>
          </p:nvSpPr>
          <p:spPr>
            <a:xfrm>
              <a:off x="2385285" y="2554945"/>
              <a:ext cx="136800" cy="13680"/>
            </a:xfrm>
            <a:custGeom>
              <a:avLst/>
              <a:gdLst/>
              <a:ahLst/>
              <a:cxnLst/>
              <a:rect l="l" t="t" r="r" b="b"/>
              <a:pathLst>
                <a:path w="380" h="38" extrusionOk="0">
                  <a:moveTo>
                    <a:pt x="0" y="0"/>
                  </a:moveTo>
                  <a:lnTo>
                    <a:pt x="380" y="0"/>
                  </a:lnTo>
                  <a:lnTo>
                    <a:pt x="380" y="38"/>
                  </a:lnTo>
                  <a:lnTo>
                    <a:pt x="0" y="38"/>
                  </a:lnTo>
                  <a:lnTo>
                    <a:pt x="0" y="0"/>
                  </a:lnTo>
                  <a:close/>
                </a:path>
              </a:pathLst>
            </a:custGeom>
            <a:solidFill>
              <a:srgbClr val="FFFFFF"/>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72" name="Google Shape;672;p41"/>
            <p:cNvSpPr/>
            <p:nvPr/>
          </p:nvSpPr>
          <p:spPr>
            <a:xfrm>
              <a:off x="2484828" y="2676265"/>
              <a:ext cx="32400" cy="34560"/>
            </a:xfrm>
            <a:custGeom>
              <a:avLst/>
              <a:gdLst/>
              <a:ahLst/>
              <a:cxnLst/>
              <a:rect l="l" t="t" r="r" b="b"/>
              <a:pathLst>
                <a:path w="90" h="96" extrusionOk="0">
                  <a:moveTo>
                    <a:pt x="90" y="54"/>
                  </a:moveTo>
                  <a:lnTo>
                    <a:pt x="17" y="0"/>
                  </a:lnTo>
                  <a:lnTo>
                    <a:pt x="0" y="96"/>
                  </a:lnTo>
                  <a:lnTo>
                    <a:pt x="90" y="54"/>
                  </a:lnTo>
                  <a:close/>
                </a:path>
              </a:pathLst>
            </a:custGeom>
            <a:solidFill>
              <a:srgbClr val="FFFFFF"/>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73" name="Google Shape;673;p41"/>
            <p:cNvSpPr/>
            <p:nvPr/>
          </p:nvSpPr>
          <p:spPr>
            <a:xfrm>
              <a:off x="2498239" y="2458105"/>
              <a:ext cx="187560" cy="227520"/>
            </a:xfrm>
            <a:custGeom>
              <a:avLst/>
              <a:gdLst/>
              <a:ahLst/>
              <a:cxnLst/>
              <a:rect l="l" t="t" r="r" b="b"/>
              <a:pathLst>
                <a:path w="521" h="632" extrusionOk="0">
                  <a:moveTo>
                    <a:pt x="521" y="64"/>
                  </a:moveTo>
                  <a:lnTo>
                    <a:pt x="84" y="632"/>
                  </a:lnTo>
                  <a:lnTo>
                    <a:pt x="0" y="569"/>
                  </a:lnTo>
                  <a:lnTo>
                    <a:pt x="437" y="0"/>
                  </a:lnTo>
                  <a:lnTo>
                    <a:pt x="521" y="64"/>
                  </a:ln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grpSp>
      <p:sp>
        <p:nvSpPr>
          <p:cNvPr id="674" name="Google Shape;674;p41"/>
          <p:cNvSpPr/>
          <p:nvPr/>
        </p:nvSpPr>
        <p:spPr>
          <a:xfrm>
            <a:off x="3408170" y="2422825"/>
            <a:ext cx="46800" cy="46080"/>
          </a:xfrm>
          <a:custGeom>
            <a:avLst/>
            <a:gdLst/>
            <a:ahLst/>
            <a:cxnLst/>
            <a:rect l="l" t="t" r="r" b="b"/>
            <a:pathLst>
              <a:path w="130" h="128" extrusionOk="0">
                <a:moveTo>
                  <a:pt x="107" y="12"/>
                </a:moveTo>
                <a:cubicBezTo>
                  <a:pt x="85" y="-5"/>
                  <a:pt x="53" y="-3"/>
                  <a:pt x="38" y="15"/>
                </a:cubicBezTo>
                <a:lnTo>
                  <a:pt x="0" y="64"/>
                </a:lnTo>
                <a:lnTo>
                  <a:pt x="85" y="128"/>
                </a:lnTo>
                <a:lnTo>
                  <a:pt x="123" y="79"/>
                </a:lnTo>
                <a:cubicBezTo>
                  <a:pt x="138" y="60"/>
                  <a:pt x="131" y="30"/>
                  <a:pt x="107" y="12"/>
                </a:cubicBezTo>
                <a:close/>
              </a:path>
            </a:pathLst>
          </a:custGeom>
          <a:solidFill>
            <a:srgbClr val="FFFFFF"/>
          </a:solidFill>
          <a:ln>
            <a:noFill/>
          </a:ln>
        </p:spPr>
        <p:txBody>
          <a:bodyPr spcFirstLastPara="1" wrap="square" lIns="90000" tIns="1075" rIns="90000" bIns="1075"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grpSp>
        <p:nvGrpSpPr>
          <p:cNvPr id="675" name="Google Shape;675;p41"/>
          <p:cNvGrpSpPr/>
          <p:nvPr/>
        </p:nvGrpSpPr>
        <p:grpSpPr>
          <a:xfrm>
            <a:off x="611016" y="4160325"/>
            <a:ext cx="1800000" cy="2350655"/>
            <a:chOff x="212575" y="3550725"/>
            <a:chExt cx="1800000" cy="2350655"/>
          </a:xfrm>
        </p:grpSpPr>
        <p:sp>
          <p:nvSpPr>
            <p:cNvPr id="676" name="Google Shape;676;p41"/>
            <p:cNvSpPr/>
            <p:nvPr/>
          </p:nvSpPr>
          <p:spPr>
            <a:xfrm>
              <a:off x="212575" y="3550725"/>
              <a:ext cx="1800000" cy="2110500"/>
            </a:xfrm>
            <a:prstGeom prst="roundRect">
              <a:avLst>
                <a:gd name="adj" fmla="val 16667"/>
              </a:avLst>
            </a:prstGeom>
            <a:solidFill>
              <a:srgbClr val="DFEEFA"/>
            </a:solidFill>
            <a:ln>
              <a:noFill/>
            </a:ln>
          </p:spPr>
          <p:txBody>
            <a:bodyPr spcFirstLastPara="1" wrap="square" lIns="0" tIns="36000" rIns="0" bIns="0" anchor="t" anchorCtr="0">
              <a:noAutofit/>
            </a:bodyPr>
            <a:lstStyle/>
            <a:p>
              <a:pPr marL="0" lvl="0" indent="0" algn="ctr" rtl="0">
                <a:spcBef>
                  <a:spcPts val="0"/>
                </a:spcBef>
                <a:spcAft>
                  <a:spcPts val="0"/>
                </a:spcAft>
                <a:buClr>
                  <a:schemeClr val="dk1"/>
                </a:buClr>
                <a:buSzPts val="1100"/>
                <a:buFont typeface="Arial"/>
                <a:buNone/>
              </a:pPr>
              <a:r>
                <a:rPr lang="en-GB" b="1">
                  <a:solidFill>
                    <a:schemeClr val="dk1"/>
                  </a:solidFill>
                  <a:latin typeface="Trebuchet MS"/>
                  <a:ea typeface="Trebuchet MS"/>
                  <a:cs typeface="Trebuchet MS"/>
                  <a:sym typeface="Trebuchet MS"/>
                </a:rPr>
                <a:t>ENDORSE PUBLICLY</a:t>
              </a:r>
              <a:endParaRPr b="1">
                <a:solidFill>
                  <a:schemeClr val="dk1"/>
                </a:solidFill>
                <a:latin typeface="Trebuchet MS"/>
                <a:ea typeface="Trebuchet MS"/>
                <a:cs typeface="Trebuchet MS"/>
                <a:sym typeface="Trebuchet MS"/>
              </a:endParaRPr>
            </a:p>
            <a:p>
              <a:pPr marL="0" lvl="0" indent="0" algn="ctr" rtl="0">
                <a:spcBef>
                  <a:spcPts val="1000"/>
                </a:spcBef>
                <a:spcAft>
                  <a:spcPts val="0"/>
                </a:spcAft>
                <a:buClr>
                  <a:schemeClr val="dk1"/>
                </a:buClr>
                <a:buSzPts val="1100"/>
                <a:buFont typeface="Arial"/>
                <a:buNone/>
              </a:pPr>
              <a:r>
                <a:rPr lang="en-GB">
                  <a:solidFill>
                    <a:schemeClr val="dk1"/>
                  </a:solidFill>
                  <a:latin typeface="Trebuchet MS"/>
                  <a:ea typeface="Trebuchet MS"/>
                  <a:cs typeface="Trebuchet MS"/>
                  <a:sym typeface="Trebuchet MS"/>
                </a:rPr>
                <a:t>Publicly signal the need and your willingness to reform the current ways of research assessment.</a:t>
              </a:r>
              <a:endParaRPr>
                <a:latin typeface="Trebuchet MS"/>
                <a:ea typeface="Trebuchet MS"/>
                <a:cs typeface="Trebuchet MS"/>
                <a:sym typeface="Trebuchet MS"/>
              </a:endParaRPr>
            </a:p>
          </p:txBody>
        </p:sp>
        <p:grpSp>
          <p:nvGrpSpPr>
            <p:cNvPr id="677" name="Google Shape;677;p41"/>
            <p:cNvGrpSpPr/>
            <p:nvPr/>
          </p:nvGrpSpPr>
          <p:grpSpPr>
            <a:xfrm>
              <a:off x="825295" y="5326460"/>
              <a:ext cx="574560" cy="574920"/>
              <a:chOff x="1279370" y="5825185"/>
              <a:chExt cx="574560" cy="574920"/>
            </a:xfrm>
          </p:grpSpPr>
          <p:sp>
            <p:nvSpPr>
              <p:cNvPr id="678" name="Google Shape;678;p41"/>
              <p:cNvSpPr/>
              <p:nvPr/>
            </p:nvSpPr>
            <p:spPr>
              <a:xfrm>
                <a:off x="1330974" y="5876351"/>
                <a:ext cx="471300" cy="47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79" name="Google Shape;679;p41"/>
              <p:cNvGrpSpPr/>
              <p:nvPr/>
            </p:nvGrpSpPr>
            <p:grpSpPr>
              <a:xfrm>
                <a:off x="1279370" y="5825185"/>
                <a:ext cx="574560" cy="574920"/>
                <a:chOff x="1279370" y="5825185"/>
                <a:chExt cx="574560" cy="574920"/>
              </a:xfrm>
            </p:grpSpPr>
            <p:sp>
              <p:nvSpPr>
                <p:cNvPr id="680" name="Google Shape;680;p41"/>
                <p:cNvSpPr/>
                <p:nvPr/>
              </p:nvSpPr>
              <p:spPr>
                <a:xfrm>
                  <a:off x="1279370" y="5825185"/>
                  <a:ext cx="574560" cy="574920"/>
                </a:xfrm>
                <a:custGeom>
                  <a:avLst/>
                  <a:gdLst/>
                  <a:ahLst/>
                  <a:cxnLst/>
                  <a:rect l="l" t="t" r="r" b="b"/>
                  <a:pathLst>
                    <a:path w="1596" h="1597" extrusionOk="0">
                      <a:moveTo>
                        <a:pt x="798" y="1597"/>
                      </a:moveTo>
                      <a:cubicBezTo>
                        <a:pt x="585" y="1597"/>
                        <a:pt x="385" y="1513"/>
                        <a:pt x="234" y="1362"/>
                      </a:cubicBezTo>
                      <a:cubicBezTo>
                        <a:pt x="83" y="1212"/>
                        <a:pt x="0" y="1011"/>
                        <a:pt x="0" y="798"/>
                      </a:cubicBezTo>
                      <a:cubicBezTo>
                        <a:pt x="0" y="585"/>
                        <a:pt x="83" y="385"/>
                        <a:pt x="234" y="234"/>
                      </a:cubicBezTo>
                      <a:cubicBezTo>
                        <a:pt x="385" y="83"/>
                        <a:pt x="585" y="0"/>
                        <a:pt x="798" y="0"/>
                      </a:cubicBezTo>
                      <a:cubicBezTo>
                        <a:pt x="1011" y="0"/>
                        <a:pt x="1212" y="83"/>
                        <a:pt x="1362" y="234"/>
                      </a:cubicBezTo>
                      <a:cubicBezTo>
                        <a:pt x="1513" y="385"/>
                        <a:pt x="1596" y="585"/>
                        <a:pt x="1596" y="798"/>
                      </a:cubicBezTo>
                      <a:cubicBezTo>
                        <a:pt x="1596" y="1011"/>
                        <a:pt x="1513" y="1212"/>
                        <a:pt x="1362" y="1362"/>
                      </a:cubicBezTo>
                      <a:cubicBezTo>
                        <a:pt x="1212" y="1513"/>
                        <a:pt x="1011" y="1597"/>
                        <a:pt x="798" y="1597"/>
                      </a:cubicBezTo>
                      <a:moveTo>
                        <a:pt x="798" y="48"/>
                      </a:moveTo>
                      <a:cubicBezTo>
                        <a:pt x="598" y="48"/>
                        <a:pt x="409" y="126"/>
                        <a:pt x="268" y="268"/>
                      </a:cubicBezTo>
                      <a:cubicBezTo>
                        <a:pt x="126" y="409"/>
                        <a:pt x="47" y="598"/>
                        <a:pt x="47" y="798"/>
                      </a:cubicBezTo>
                      <a:cubicBezTo>
                        <a:pt x="47" y="999"/>
                        <a:pt x="126" y="1187"/>
                        <a:pt x="268" y="1329"/>
                      </a:cubicBezTo>
                      <a:cubicBezTo>
                        <a:pt x="409" y="1470"/>
                        <a:pt x="598" y="1548"/>
                        <a:pt x="798" y="1548"/>
                      </a:cubicBezTo>
                      <a:cubicBezTo>
                        <a:pt x="999" y="1548"/>
                        <a:pt x="1187" y="1470"/>
                        <a:pt x="1329" y="1329"/>
                      </a:cubicBezTo>
                      <a:cubicBezTo>
                        <a:pt x="1470" y="1187"/>
                        <a:pt x="1548" y="999"/>
                        <a:pt x="1548" y="798"/>
                      </a:cubicBezTo>
                      <a:cubicBezTo>
                        <a:pt x="1548" y="598"/>
                        <a:pt x="1470" y="409"/>
                        <a:pt x="1329" y="268"/>
                      </a:cubicBezTo>
                      <a:cubicBezTo>
                        <a:pt x="1187" y="126"/>
                        <a:pt x="999" y="48"/>
                        <a:pt x="798" y="48"/>
                      </a:cubicBezTo>
                      <a:close/>
                    </a:path>
                  </a:pathLst>
                </a:custGeom>
                <a:solidFill>
                  <a:srgbClr val="5E17E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1" name="Google Shape;681;p41"/>
                <p:cNvSpPr/>
                <p:nvPr/>
              </p:nvSpPr>
              <p:spPr>
                <a:xfrm>
                  <a:off x="1321130" y="5867305"/>
                  <a:ext cx="489960" cy="489600"/>
                </a:xfrm>
                <a:custGeom>
                  <a:avLst/>
                  <a:gdLst/>
                  <a:ahLst/>
                  <a:cxnLst/>
                  <a:rect l="l" t="t" r="r" b="b"/>
                  <a:pathLst>
                    <a:path w="1361" h="1360" extrusionOk="0">
                      <a:moveTo>
                        <a:pt x="681" y="1360"/>
                      </a:moveTo>
                      <a:cubicBezTo>
                        <a:pt x="499" y="1360"/>
                        <a:pt x="328" y="1290"/>
                        <a:pt x="199" y="1161"/>
                      </a:cubicBezTo>
                      <a:cubicBezTo>
                        <a:pt x="71" y="1033"/>
                        <a:pt x="0" y="861"/>
                        <a:pt x="0" y="680"/>
                      </a:cubicBezTo>
                      <a:cubicBezTo>
                        <a:pt x="0" y="498"/>
                        <a:pt x="71" y="327"/>
                        <a:pt x="199" y="199"/>
                      </a:cubicBezTo>
                      <a:cubicBezTo>
                        <a:pt x="328" y="70"/>
                        <a:pt x="499" y="0"/>
                        <a:pt x="681" y="0"/>
                      </a:cubicBezTo>
                      <a:cubicBezTo>
                        <a:pt x="862" y="0"/>
                        <a:pt x="1034" y="70"/>
                        <a:pt x="1162" y="199"/>
                      </a:cubicBezTo>
                      <a:cubicBezTo>
                        <a:pt x="1291" y="327"/>
                        <a:pt x="1361" y="498"/>
                        <a:pt x="1361" y="680"/>
                      </a:cubicBezTo>
                      <a:cubicBezTo>
                        <a:pt x="1361" y="861"/>
                        <a:pt x="1291" y="1033"/>
                        <a:pt x="1162" y="1161"/>
                      </a:cubicBezTo>
                      <a:cubicBezTo>
                        <a:pt x="1034" y="1290"/>
                        <a:pt x="862" y="1360"/>
                        <a:pt x="681" y="1360"/>
                      </a:cubicBezTo>
                      <a:moveTo>
                        <a:pt x="681" y="40"/>
                      </a:moveTo>
                      <a:cubicBezTo>
                        <a:pt x="510" y="40"/>
                        <a:pt x="349" y="107"/>
                        <a:pt x="228" y="227"/>
                      </a:cubicBezTo>
                      <a:cubicBezTo>
                        <a:pt x="107" y="348"/>
                        <a:pt x="41" y="509"/>
                        <a:pt x="41" y="680"/>
                      </a:cubicBezTo>
                      <a:cubicBezTo>
                        <a:pt x="41" y="850"/>
                        <a:pt x="107" y="1011"/>
                        <a:pt x="228" y="1132"/>
                      </a:cubicBezTo>
                      <a:cubicBezTo>
                        <a:pt x="349" y="1253"/>
                        <a:pt x="510" y="1319"/>
                        <a:pt x="681" y="1319"/>
                      </a:cubicBezTo>
                      <a:cubicBezTo>
                        <a:pt x="851" y="1319"/>
                        <a:pt x="1012" y="1253"/>
                        <a:pt x="1133" y="1132"/>
                      </a:cubicBezTo>
                      <a:cubicBezTo>
                        <a:pt x="1254" y="1011"/>
                        <a:pt x="1320" y="850"/>
                        <a:pt x="1320" y="680"/>
                      </a:cubicBezTo>
                      <a:cubicBezTo>
                        <a:pt x="1320" y="509"/>
                        <a:pt x="1254" y="348"/>
                        <a:pt x="1133" y="227"/>
                      </a:cubicBezTo>
                      <a:cubicBezTo>
                        <a:pt x="1012" y="107"/>
                        <a:pt x="851" y="40"/>
                        <a:pt x="681" y="40"/>
                      </a:cubicBezTo>
                      <a:close/>
                    </a:path>
                  </a:pathLst>
                </a:custGeom>
                <a:solidFill>
                  <a:srgbClr val="0D3AF3">
                    <a:alpha val="4980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2" name="Google Shape;682;p41"/>
                <p:cNvSpPr/>
                <p:nvPr/>
              </p:nvSpPr>
              <p:spPr>
                <a:xfrm>
                  <a:off x="1541810" y="5957665"/>
                  <a:ext cx="156240" cy="93960"/>
                </a:xfrm>
                <a:custGeom>
                  <a:avLst/>
                  <a:gdLst/>
                  <a:ahLst/>
                  <a:cxnLst/>
                  <a:rect l="l" t="t" r="r" b="b"/>
                  <a:pathLst>
                    <a:path w="434" h="261" extrusionOk="0">
                      <a:moveTo>
                        <a:pt x="35" y="13"/>
                      </a:moveTo>
                      <a:cubicBezTo>
                        <a:pt x="23" y="17"/>
                        <a:pt x="11" y="22"/>
                        <a:pt x="0" y="27"/>
                      </a:cubicBezTo>
                      <a:lnTo>
                        <a:pt x="11" y="58"/>
                      </a:lnTo>
                      <a:cubicBezTo>
                        <a:pt x="22" y="53"/>
                        <a:pt x="33" y="49"/>
                        <a:pt x="45" y="44"/>
                      </a:cubicBezTo>
                      <a:cubicBezTo>
                        <a:pt x="194" y="-1"/>
                        <a:pt x="354" y="93"/>
                        <a:pt x="403" y="255"/>
                      </a:cubicBezTo>
                      <a:cubicBezTo>
                        <a:pt x="404" y="257"/>
                        <a:pt x="404" y="259"/>
                        <a:pt x="405" y="261"/>
                      </a:cubicBezTo>
                      <a:lnTo>
                        <a:pt x="434" y="251"/>
                      </a:lnTo>
                      <a:cubicBezTo>
                        <a:pt x="433" y="249"/>
                        <a:pt x="433" y="248"/>
                        <a:pt x="432" y="246"/>
                      </a:cubicBezTo>
                      <a:cubicBezTo>
                        <a:pt x="377" y="66"/>
                        <a:pt x="200" y="-38"/>
                        <a:pt x="35" y="13"/>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3" name="Google Shape;683;p41"/>
                <p:cNvSpPr/>
                <p:nvPr/>
              </p:nvSpPr>
              <p:spPr>
                <a:xfrm>
                  <a:off x="1551170" y="5988625"/>
                  <a:ext cx="118440" cy="72000"/>
                </a:xfrm>
                <a:custGeom>
                  <a:avLst/>
                  <a:gdLst/>
                  <a:ahLst/>
                  <a:cxnLst/>
                  <a:rect l="l" t="t" r="r" b="b"/>
                  <a:pathLst>
                    <a:path w="329" h="200" extrusionOk="0">
                      <a:moveTo>
                        <a:pt x="27" y="10"/>
                      </a:moveTo>
                      <a:cubicBezTo>
                        <a:pt x="18" y="12"/>
                        <a:pt x="8" y="16"/>
                        <a:pt x="0" y="20"/>
                      </a:cubicBezTo>
                      <a:lnTo>
                        <a:pt x="9" y="49"/>
                      </a:lnTo>
                      <a:cubicBezTo>
                        <a:pt x="18" y="45"/>
                        <a:pt x="27" y="42"/>
                        <a:pt x="36" y="39"/>
                      </a:cubicBezTo>
                      <a:cubicBezTo>
                        <a:pt x="148" y="4"/>
                        <a:pt x="261" y="73"/>
                        <a:pt x="299" y="195"/>
                      </a:cubicBezTo>
                      <a:cubicBezTo>
                        <a:pt x="299" y="197"/>
                        <a:pt x="300" y="198"/>
                        <a:pt x="300" y="200"/>
                      </a:cubicBezTo>
                      <a:lnTo>
                        <a:pt x="329" y="191"/>
                      </a:lnTo>
                      <a:cubicBezTo>
                        <a:pt x="329" y="189"/>
                        <a:pt x="328" y="188"/>
                        <a:pt x="327" y="186"/>
                      </a:cubicBezTo>
                      <a:cubicBezTo>
                        <a:pt x="286" y="50"/>
                        <a:pt x="151" y="-28"/>
                        <a:pt x="27" y="10"/>
                      </a:cubicBezTo>
                      <a:close/>
                    </a:path>
                  </a:pathLst>
                </a:custGeom>
                <a:solidFill>
                  <a:srgbClr val="737373"/>
                </a:solidFill>
                <a:ln>
                  <a:noFill/>
                </a:ln>
              </p:spPr>
              <p:txBody>
                <a:bodyPr spcFirstLastPara="1" wrap="square" lIns="90000" tIns="27000" rIns="90000" bIns="27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4" name="Google Shape;684;p41"/>
                <p:cNvSpPr/>
                <p:nvPr/>
              </p:nvSpPr>
              <p:spPr>
                <a:xfrm>
                  <a:off x="1559450" y="6017065"/>
                  <a:ext cx="83880" cy="52200"/>
                </a:xfrm>
                <a:custGeom>
                  <a:avLst/>
                  <a:gdLst/>
                  <a:ahLst/>
                  <a:cxnLst/>
                  <a:rect l="l" t="t" r="r" b="b"/>
                  <a:pathLst>
                    <a:path w="233" h="145" extrusionOk="0">
                      <a:moveTo>
                        <a:pt x="19" y="6"/>
                      </a:moveTo>
                      <a:cubicBezTo>
                        <a:pt x="12" y="9"/>
                        <a:pt x="6" y="11"/>
                        <a:pt x="0" y="14"/>
                      </a:cubicBezTo>
                      <a:lnTo>
                        <a:pt x="9" y="42"/>
                      </a:lnTo>
                      <a:cubicBezTo>
                        <a:pt x="15" y="39"/>
                        <a:pt x="21" y="37"/>
                        <a:pt x="28" y="35"/>
                      </a:cubicBezTo>
                      <a:cubicBezTo>
                        <a:pt x="109" y="14"/>
                        <a:pt x="172" y="53"/>
                        <a:pt x="203" y="141"/>
                      </a:cubicBezTo>
                      <a:cubicBezTo>
                        <a:pt x="203" y="142"/>
                        <a:pt x="204" y="144"/>
                        <a:pt x="204" y="145"/>
                      </a:cubicBezTo>
                      <a:lnTo>
                        <a:pt x="233" y="135"/>
                      </a:lnTo>
                      <a:cubicBezTo>
                        <a:pt x="233" y="134"/>
                        <a:pt x="233" y="133"/>
                        <a:pt x="233" y="132"/>
                      </a:cubicBezTo>
                      <a:cubicBezTo>
                        <a:pt x="203" y="36"/>
                        <a:pt x="108" y="-21"/>
                        <a:pt x="19" y="6"/>
                      </a:cubicBezTo>
                      <a:close/>
                    </a:path>
                  </a:pathLst>
                </a:custGeom>
                <a:solidFill>
                  <a:srgbClr val="737373"/>
                </a:solidFill>
                <a:ln>
                  <a:noFill/>
                </a:ln>
              </p:spPr>
              <p:txBody>
                <a:bodyPr spcFirstLastPara="1" wrap="square" lIns="90000" tIns="7200" rIns="90000" bIns="72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5" name="Google Shape;685;p41"/>
                <p:cNvSpPr/>
                <p:nvPr/>
              </p:nvSpPr>
              <p:spPr>
                <a:xfrm>
                  <a:off x="1467650" y="6181945"/>
                  <a:ext cx="123120" cy="90000"/>
                </a:xfrm>
                <a:custGeom>
                  <a:avLst/>
                  <a:gdLst/>
                  <a:ahLst/>
                  <a:cxnLst/>
                  <a:rect l="l" t="t" r="r" b="b"/>
                  <a:pathLst>
                    <a:path w="342" h="250" extrusionOk="0">
                      <a:moveTo>
                        <a:pt x="93" y="0"/>
                      </a:moveTo>
                      <a:cubicBezTo>
                        <a:pt x="66" y="84"/>
                        <a:pt x="42" y="167"/>
                        <a:pt x="0" y="250"/>
                      </a:cubicBezTo>
                      <a:cubicBezTo>
                        <a:pt x="155" y="250"/>
                        <a:pt x="188" y="249"/>
                        <a:pt x="342" y="249"/>
                      </a:cubicBezTo>
                      <a:cubicBezTo>
                        <a:pt x="314" y="195"/>
                        <a:pt x="291" y="137"/>
                        <a:pt x="273" y="83"/>
                      </a:cubicBezTo>
                      <a:cubicBezTo>
                        <a:pt x="208" y="72"/>
                        <a:pt x="149" y="48"/>
                        <a:pt x="93" y="0"/>
                      </a:cubicBezTo>
                      <a:moveTo>
                        <a:pt x="104" y="47"/>
                      </a:moveTo>
                      <a:lnTo>
                        <a:pt x="128" y="64"/>
                      </a:lnTo>
                      <a:cubicBezTo>
                        <a:pt x="107" y="141"/>
                        <a:pt x="68" y="207"/>
                        <a:pt x="38" y="231"/>
                      </a:cubicBezTo>
                      <a:cubicBezTo>
                        <a:pt x="61" y="173"/>
                        <a:pt x="79" y="133"/>
                        <a:pt x="104" y="47"/>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6" name="Google Shape;686;p41"/>
                <p:cNvSpPr/>
                <p:nvPr/>
              </p:nvSpPr>
              <p:spPr>
                <a:xfrm>
                  <a:off x="1450370" y="6032905"/>
                  <a:ext cx="243720" cy="166320"/>
                </a:xfrm>
                <a:custGeom>
                  <a:avLst/>
                  <a:gdLst/>
                  <a:ahLst/>
                  <a:cxnLst/>
                  <a:rect l="l" t="t" r="r" b="b"/>
                  <a:pathLst>
                    <a:path w="677" h="462" extrusionOk="0">
                      <a:moveTo>
                        <a:pt x="4" y="0"/>
                      </a:moveTo>
                      <a:cubicBezTo>
                        <a:pt x="-19" y="165"/>
                        <a:pt x="61" y="333"/>
                        <a:pt x="215" y="415"/>
                      </a:cubicBezTo>
                      <a:cubicBezTo>
                        <a:pt x="371" y="497"/>
                        <a:pt x="555" y="468"/>
                        <a:pt x="677" y="357"/>
                      </a:cubicBezTo>
                      <a:lnTo>
                        <a:pt x="4" y="0"/>
                      </a:lnTo>
                      <a:moveTo>
                        <a:pt x="39" y="69"/>
                      </a:moveTo>
                      <a:lnTo>
                        <a:pt x="97" y="101"/>
                      </a:lnTo>
                      <a:cubicBezTo>
                        <a:pt x="98" y="198"/>
                        <a:pt x="123" y="252"/>
                        <a:pt x="156" y="328"/>
                      </a:cubicBezTo>
                      <a:cubicBezTo>
                        <a:pt x="87" y="259"/>
                        <a:pt x="40" y="176"/>
                        <a:pt x="39" y="69"/>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7" name="Google Shape;687;p41"/>
                <p:cNvSpPr/>
                <p:nvPr/>
              </p:nvSpPr>
              <p:spPr>
                <a:xfrm>
                  <a:off x="1564130" y="6074305"/>
                  <a:ext cx="24840" cy="32040"/>
                </a:xfrm>
                <a:custGeom>
                  <a:avLst/>
                  <a:gdLst/>
                  <a:ahLst/>
                  <a:cxnLst/>
                  <a:rect l="l" t="t" r="r" b="b"/>
                  <a:pathLst>
                    <a:path w="69" h="89" extrusionOk="0">
                      <a:moveTo>
                        <a:pt x="39" y="0"/>
                      </a:moveTo>
                      <a:lnTo>
                        <a:pt x="69" y="15"/>
                      </a:lnTo>
                      <a:lnTo>
                        <a:pt x="30" y="89"/>
                      </a:lnTo>
                      <a:lnTo>
                        <a:pt x="0" y="73"/>
                      </a:lnTo>
                      <a:lnTo>
                        <a:pt x="39" y="0"/>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88" name="Google Shape;688;p41"/>
                <p:cNvSpPr/>
                <p:nvPr/>
              </p:nvSpPr>
              <p:spPr>
                <a:xfrm>
                  <a:off x="1572050" y="6060985"/>
                  <a:ext cx="25920" cy="27360"/>
                </a:xfrm>
                <a:custGeom>
                  <a:avLst/>
                  <a:gdLst/>
                  <a:ahLst/>
                  <a:cxnLst/>
                  <a:rect l="l" t="t" r="r" b="b"/>
                  <a:pathLst>
                    <a:path w="72" h="76" extrusionOk="0">
                      <a:moveTo>
                        <a:pt x="66" y="55"/>
                      </a:moveTo>
                      <a:cubicBezTo>
                        <a:pt x="57" y="74"/>
                        <a:pt x="34" y="82"/>
                        <a:pt x="17" y="73"/>
                      </a:cubicBezTo>
                      <a:cubicBezTo>
                        <a:pt x="0" y="64"/>
                        <a:pt x="-5" y="41"/>
                        <a:pt x="4" y="22"/>
                      </a:cubicBezTo>
                      <a:cubicBezTo>
                        <a:pt x="14" y="3"/>
                        <a:pt x="36" y="-6"/>
                        <a:pt x="54" y="4"/>
                      </a:cubicBezTo>
                      <a:cubicBezTo>
                        <a:pt x="71" y="13"/>
                        <a:pt x="77" y="36"/>
                        <a:pt x="66" y="55"/>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grpSp>
      </p:grpSp>
      <p:grpSp>
        <p:nvGrpSpPr>
          <p:cNvPr id="689" name="Google Shape;689;p41"/>
          <p:cNvGrpSpPr/>
          <p:nvPr/>
        </p:nvGrpSpPr>
        <p:grpSpPr>
          <a:xfrm>
            <a:off x="8288672" y="3037603"/>
            <a:ext cx="583560" cy="582480"/>
            <a:chOff x="7806290" y="2300785"/>
            <a:chExt cx="583560" cy="582480"/>
          </a:xfrm>
        </p:grpSpPr>
        <p:sp>
          <p:nvSpPr>
            <p:cNvPr id="690" name="Google Shape;690;p41"/>
            <p:cNvSpPr/>
            <p:nvPr/>
          </p:nvSpPr>
          <p:spPr>
            <a:xfrm>
              <a:off x="7806290" y="2300785"/>
              <a:ext cx="583560" cy="582480"/>
            </a:xfrm>
            <a:custGeom>
              <a:avLst/>
              <a:gdLst/>
              <a:ahLst/>
              <a:cxnLst/>
              <a:rect l="l" t="t" r="r" b="b"/>
              <a:pathLst>
                <a:path w="1621" h="1618" extrusionOk="0">
                  <a:moveTo>
                    <a:pt x="810" y="1618"/>
                  </a:moveTo>
                  <a:cubicBezTo>
                    <a:pt x="1257" y="1618"/>
                    <a:pt x="1621" y="1256"/>
                    <a:pt x="1621" y="810"/>
                  </a:cubicBezTo>
                  <a:cubicBezTo>
                    <a:pt x="1621" y="363"/>
                    <a:pt x="1257" y="0"/>
                    <a:pt x="810" y="0"/>
                  </a:cubicBezTo>
                  <a:cubicBezTo>
                    <a:pt x="363" y="0"/>
                    <a:pt x="0" y="363"/>
                    <a:pt x="0" y="810"/>
                  </a:cubicBezTo>
                  <a:cubicBezTo>
                    <a:pt x="0" y="1256"/>
                    <a:pt x="363" y="1618"/>
                    <a:pt x="810" y="1618"/>
                  </a:cubicBezTo>
                  <a:close/>
                </a:path>
              </a:pathLst>
            </a:custGeom>
            <a:solidFill>
              <a:srgbClr val="5171FF"/>
            </a:solidFill>
            <a:ln w="38100" cap="flat" cmpd="sng">
              <a:solidFill>
                <a:schemeClr val="lt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691" name="Google Shape;691;p41"/>
            <p:cNvSpPr/>
            <p:nvPr/>
          </p:nvSpPr>
          <p:spPr>
            <a:xfrm>
              <a:off x="8130650" y="2646025"/>
              <a:ext cx="16200" cy="16200"/>
            </a:xfrm>
            <a:custGeom>
              <a:avLst/>
              <a:gdLst/>
              <a:ahLst/>
              <a:cxnLst/>
              <a:rect l="l" t="t" r="r" b="b"/>
              <a:pathLst>
                <a:path w="45" h="45" extrusionOk="0">
                  <a:moveTo>
                    <a:pt x="0" y="27"/>
                  </a:moveTo>
                  <a:lnTo>
                    <a:pt x="45" y="25"/>
                  </a:lnTo>
                  <a:lnTo>
                    <a:pt x="45" y="0"/>
                  </a:lnTo>
                  <a:lnTo>
                    <a:pt x="0" y="0"/>
                  </a:lnTo>
                  <a:lnTo>
                    <a:pt x="0" y="24"/>
                  </a:lnTo>
                  <a:lnTo>
                    <a:pt x="0" y="27"/>
                  </a:lnTo>
                  <a:moveTo>
                    <a:pt x="44" y="21"/>
                  </a:moveTo>
                  <a:lnTo>
                    <a:pt x="45" y="23"/>
                  </a:lnTo>
                  <a:lnTo>
                    <a:pt x="45" y="22"/>
                  </a:lnTo>
                  <a:lnTo>
                    <a:pt x="22" y="45"/>
                  </a:lnTo>
                  <a:lnTo>
                    <a:pt x="0" y="22"/>
                  </a:lnTo>
                  <a:lnTo>
                    <a:pt x="0" y="25"/>
                  </a:lnTo>
                  <a:lnTo>
                    <a:pt x="45" y="22"/>
                  </a:lnTo>
                  <a:lnTo>
                    <a:pt x="44" y="21"/>
                  </a:lnTo>
                  <a:close/>
                </a:path>
              </a:pathLst>
            </a:custGeom>
            <a:solidFill>
              <a:srgbClr val="FFFFFF"/>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92" name="Google Shape;692;p41"/>
            <p:cNvSpPr/>
            <p:nvPr/>
          </p:nvSpPr>
          <p:spPr>
            <a:xfrm>
              <a:off x="8166290" y="2462425"/>
              <a:ext cx="95760" cy="113040"/>
            </a:xfrm>
            <a:custGeom>
              <a:avLst/>
              <a:gdLst/>
              <a:ahLst/>
              <a:cxnLst/>
              <a:rect l="l" t="t" r="r" b="b"/>
              <a:pathLst>
                <a:path w="266" h="314" extrusionOk="0">
                  <a:moveTo>
                    <a:pt x="133" y="270"/>
                  </a:moveTo>
                  <a:cubicBezTo>
                    <a:pt x="157" y="270"/>
                    <a:pt x="179" y="258"/>
                    <a:pt x="194" y="239"/>
                  </a:cubicBezTo>
                  <a:cubicBezTo>
                    <a:pt x="211" y="218"/>
                    <a:pt x="222" y="189"/>
                    <a:pt x="222" y="157"/>
                  </a:cubicBezTo>
                  <a:cubicBezTo>
                    <a:pt x="222" y="124"/>
                    <a:pt x="218" y="94"/>
                    <a:pt x="206" y="74"/>
                  </a:cubicBezTo>
                  <a:cubicBezTo>
                    <a:pt x="194" y="56"/>
                    <a:pt x="172" y="45"/>
                    <a:pt x="133" y="45"/>
                  </a:cubicBezTo>
                  <a:cubicBezTo>
                    <a:pt x="94" y="45"/>
                    <a:pt x="72" y="56"/>
                    <a:pt x="60" y="74"/>
                  </a:cubicBezTo>
                  <a:cubicBezTo>
                    <a:pt x="47" y="94"/>
                    <a:pt x="43" y="124"/>
                    <a:pt x="43" y="157"/>
                  </a:cubicBezTo>
                  <a:cubicBezTo>
                    <a:pt x="43" y="189"/>
                    <a:pt x="54" y="218"/>
                    <a:pt x="71" y="239"/>
                  </a:cubicBezTo>
                  <a:cubicBezTo>
                    <a:pt x="87" y="258"/>
                    <a:pt x="109" y="270"/>
                    <a:pt x="133" y="270"/>
                  </a:cubicBezTo>
                  <a:moveTo>
                    <a:pt x="228" y="266"/>
                  </a:moveTo>
                  <a:cubicBezTo>
                    <a:pt x="204" y="297"/>
                    <a:pt x="171" y="314"/>
                    <a:pt x="133" y="314"/>
                  </a:cubicBezTo>
                  <a:cubicBezTo>
                    <a:pt x="95" y="314"/>
                    <a:pt x="61" y="297"/>
                    <a:pt x="37" y="266"/>
                  </a:cubicBezTo>
                  <a:cubicBezTo>
                    <a:pt x="14" y="238"/>
                    <a:pt x="0" y="200"/>
                    <a:pt x="0" y="157"/>
                  </a:cubicBezTo>
                  <a:cubicBezTo>
                    <a:pt x="0" y="116"/>
                    <a:pt x="4" y="78"/>
                    <a:pt x="23" y="50"/>
                  </a:cubicBezTo>
                  <a:cubicBezTo>
                    <a:pt x="43" y="19"/>
                    <a:pt x="77" y="0"/>
                    <a:pt x="133" y="0"/>
                  </a:cubicBezTo>
                  <a:cubicBezTo>
                    <a:pt x="189" y="0"/>
                    <a:pt x="222" y="19"/>
                    <a:pt x="242" y="50"/>
                  </a:cubicBezTo>
                  <a:cubicBezTo>
                    <a:pt x="261" y="78"/>
                    <a:pt x="266" y="116"/>
                    <a:pt x="266" y="157"/>
                  </a:cubicBezTo>
                  <a:cubicBezTo>
                    <a:pt x="266" y="200"/>
                    <a:pt x="252" y="238"/>
                    <a:pt x="228" y="266"/>
                  </a:cubicBez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93" name="Google Shape;693;p41"/>
            <p:cNvSpPr/>
            <p:nvPr/>
          </p:nvSpPr>
          <p:spPr>
            <a:xfrm>
              <a:off x="8162690" y="2575825"/>
              <a:ext cx="135000" cy="114120"/>
            </a:xfrm>
            <a:custGeom>
              <a:avLst/>
              <a:gdLst/>
              <a:ahLst/>
              <a:cxnLst/>
              <a:rect l="l" t="t" r="r" b="b"/>
              <a:pathLst>
                <a:path w="375" h="317" extrusionOk="0">
                  <a:moveTo>
                    <a:pt x="330" y="215"/>
                  </a:moveTo>
                  <a:cubicBezTo>
                    <a:pt x="329" y="154"/>
                    <a:pt x="325" y="116"/>
                    <a:pt x="308" y="92"/>
                  </a:cubicBezTo>
                  <a:cubicBezTo>
                    <a:pt x="292" y="70"/>
                    <a:pt x="262" y="58"/>
                    <a:pt x="210" y="48"/>
                  </a:cubicBezTo>
                  <a:cubicBezTo>
                    <a:pt x="198" y="57"/>
                    <a:pt x="176" y="69"/>
                    <a:pt x="142" y="69"/>
                  </a:cubicBezTo>
                  <a:cubicBezTo>
                    <a:pt x="109" y="69"/>
                    <a:pt x="87" y="57"/>
                    <a:pt x="75" y="48"/>
                  </a:cubicBezTo>
                  <a:cubicBezTo>
                    <a:pt x="41" y="54"/>
                    <a:pt x="17" y="62"/>
                    <a:pt x="0" y="72"/>
                  </a:cubicBezTo>
                  <a:cubicBezTo>
                    <a:pt x="6" y="55"/>
                    <a:pt x="9" y="37"/>
                    <a:pt x="11" y="19"/>
                  </a:cubicBezTo>
                  <a:cubicBezTo>
                    <a:pt x="30" y="12"/>
                    <a:pt x="52" y="7"/>
                    <a:pt x="78" y="2"/>
                  </a:cubicBezTo>
                  <a:lnTo>
                    <a:pt x="91" y="0"/>
                  </a:lnTo>
                  <a:lnTo>
                    <a:pt x="99" y="10"/>
                  </a:lnTo>
                  <a:cubicBezTo>
                    <a:pt x="99" y="10"/>
                    <a:pt x="111" y="25"/>
                    <a:pt x="142" y="25"/>
                  </a:cubicBezTo>
                  <a:cubicBezTo>
                    <a:pt x="174" y="25"/>
                    <a:pt x="186" y="10"/>
                    <a:pt x="186" y="10"/>
                  </a:cubicBezTo>
                  <a:lnTo>
                    <a:pt x="194" y="0"/>
                  </a:lnTo>
                  <a:lnTo>
                    <a:pt x="207" y="2"/>
                  </a:lnTo>
                  <a:cubicBezTo>
                    <a:pt x="278" y="15"/>
                    <a:pt x="319" y="33"/>
                    <a:pt x="344" y="66"/>
                  </a:cubicBezTo>
                  <a:cubicBezTo>
                    <a:pt x="368" y="100"/>
                    <a:pt x="373" y="145"/>
                    <a:pt x="374" y="214"/>
                  </a:cubicBezTo>
                  <a:lnTo>
                    <a:pt x="374" y="217"/>
                  </a:lnTo>
                  <a:cubicBezTo>
                    <a:pt x="374" y="225"/>
                    <a:pt x="375" y="233"/>
                    <a:pt x="375" y="233"/>
                  </a:cubicBezTo>
                  <a:lnTo>
                    <a:pt x="372" y="243"/>
                  </a:lnTo>
                  <a:cubicBezTo>
                    <a:pt x="372" y="244"/>
                    <a:pt x="335" y="317"/>
                    <a:pt x="142" y="317"/>
                  </a:cubicBezTo>
                  <a:cubicBezTo>
                    <a:pt x="135" y="317"/>
                    <a:pt x="129" y="317"/>
                    <a:pt x="122" y="317"/>
                  </a:cubicBezTo>
                  <a:cubicBezTo>
                    <a:pt x="119" y="302"/>
                    <a:pt x="115" y="287"/>
                    <a:pt x="110" y="272"/>
                  </a:cubicBezTo>
                  <a:cubicBezTo>
                    <a:pt x="120" y="273"/>
                    <a:pt x="131" y="273"/>
                    <a:pt x="142" y="273"/>
                  </a:cubicBezTo>
                  <a:cubicBezTo>
                    <a:pt x="281" y="273"/>
                    <a:pt x="321" y="238"/>
                    <a:pt x="330" y="227"/>
                  </a:cubicBezTo>
                  <a:cubicBezTo>
                    <a:pt x="330" y="221"/>
                    <a:pt x="330" y="220"/>
                    <a:pt x="330" y="217"/>
                  </a:cubicBezTo>
                  <a:lnTo>
                    <a:pt x="330" y="215"/>
                  </a:ln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94" name="Google Shape;694;p41"/>
            <p:cNvSpPr/>
            <p:nvPr/>
          </p:nvSpPr>
          <p:spPr>
            <a:xfrm>
              <a:off x="8046410" y="2502385"/>
              <a:ext cx="113040" cy="133200"/>
            </a:xfrm>
            <a:custGeom>
              <a:avLst/>
              <a:gdLst/>
              <a:ahLst/>
              <a:cxnLst/>
              <a:rect l="l" t="t" r="r" b="b"/>
              <a:pathLst>
                <a:path w="314" h="370" extrusionOk="0">
                  <a:moveTo>
                    <a:pt x="157" y="326"/>
                  </a:moveTo>
                  <a:cubicBezTo>
                    <a:pt x="188" y="326"/>
                    <a:pt x="215" y="311"/>
                    <a:pt x="235" y="287"/>
                  </a:cubicBezTo>
                  <a:cubicBezTo>
                    <a:pt x="256" y="261"/>
                    <a:pt x="270" y="225"/>
                    <a:pt x="270" y="184"/>
                  </a:cubicBezTo>
                  <a:cubicBezTo>
                    <a:pt x="270" y="143"/>
                    <a:pt x="265" y="106"/>
                    <a:pt x="249" y="81"/>
                  </a:cubicBezTo>
                  <a:cubicBezTo>
                    <a:pt x="233" y="58"/>
                    <a:pt x="206" y="44"/>
                    <a:pt x="157" y="44"/>
                  </a:cubicBezTo>
                  <a:cubicBezTo>
                    <a:pt x="108" y="44"/>
                    <a:pt x="81" y="58"/>
                    <a:pt x="65" y="81"/>
                  </a:cubicBezTo>
                  <a:cubicBezTo>
                    <a:pt x="49" y="106"/>
                    <a:pt x="45" y="143"/>
                    <a:pt x="45" y="184"/>
                  </a:cubicBezTo>
                  <a:cubicBezTo>
                    <a:pt x="45" y="225"/>
                    <a:pt x="58" y="261"/>
                    <a:pt x="79" y="287"/>
                  </a:cubicBezTo>
                  <a:cubicBezTo>
                    <a:pt x="99" y="311"/>
                    <a:pt x="127" y="326"/>
                    <a:pt x="157" y="326"/>
                  </a:cubicBezTo>
                  <a:moveTo>
                    <a:pt x="269" y="314"/>
                  </a:moveTo>
                  <a:cubicBezTo>
                    <a:pt x="241" y="349"/>
                    <a:pt x="201" y="370"/>
                    <a:pt x="157" y="370"/>
                  </a:cubicBezTo>
                  <a:cubicBezTo>
                    <a:pt x="114" y="370"/>
                    <a:pt x="74" y="349"/>
                    <a:pt x="45" y="314"/>
                  </a:cubicBezTo>
                  <a:cubicBezTo>
                    <a:pt x="18" y="281"/>
                    <a:pt x="0" y="235"/>
                    <a:pt x="0" y="184"/>
                  </a:cubicBezTo>
                  <a:cubicBezTo>
                    <a:pt x="0" y="136"/>
                    <a:pt x="7" y="91"/>
                    <a:pt x="29" y="57"/>
                  </a:cubicBezTo>
                  <a:cubicBezTo>
                    <a:pt x="52" y="21"/>
                    <a:pt x="91" y="0"/>
                    <a:pt x="157" y="0"/>
                  </a:cubicBezTo>
                  <a:cubicBezTo>
                    <a:pt x="223" y="0"/>
                    <a:pt x="263" y="21"/>
                    <a:pt x="286" y="57"/>
                  </a:cubicBezTo>
                  <a:cubicBezTo>
                    <a:pt x="308" y="91"/>
                    <a:pt x="314" y="136"/>
                    <a:pt x="314" y="184"/>
                  </a:cubicBezTo>
                  <a:cubicBezTo>
                    <a:pt x="314" y="235"/>
                    <a:pt x="297" y="281"/>
                    <a:pt x="269" y="314"/>
                  </a:cubicBez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95" name="Google Shape;695;p41"/>
            <p:cNvSpPr/>
            <p:nvPr/>
          </p:nvSpPr>
          <p:spPr>
            <a:xfrm>
              <a:off x="8003570" y="2638105"/>
              <a:ext cx="198720" cy="135000"/>
            </a:xfrm>
            <a:custGeom>
              <a:avLst/>
              <a:gdLst/>
              <a:ahLst/>
              <a:cxnLst/>
              <a:rect l="l" t="t" r="r" b="b"/>
              <a:pathLst>
                <a:path w="552" h="375" extrusionOk="0">
                  <a:moveTo>
                    <a:pt x="507" y="255"/>
                  </a:moveTo>
                  <a:cubicBezTo>
                    <a:pt x="506" y="180"/>
                    <a:pt x="502" y="133"/>
                    <a:pt x="480" y="103"/>
                  </a:cubicBezTo>
                  <a:cubicBezTo>
                    <a:pt x="460" y="76"/>
                    <a:pt x="422" y="60"/>
                    <a:pt x="356" y="48"/>
                  </a:cubicBezTo>
                  <a:cubicBezTo>
                    <a:pt x="343" y="58"/>
                    <a:pt x="317" y="74"/>
                    <a:pt x="276" y="74"/>
                  </a:cubicBezTo>
                  <a:cubicBezTo>
                    <a:pt x="235" y="74"/>
                    <a:pt x="209" y="58"/>
                    <a:pt x="196" y="48"/>
                  </a:cubicBezTo>
                  <a:cubicBezTo>
                    <a:pt x="131" y="60"/>
                    <a:pt x="93" y="76"/>
                    <a:pt x="73" y="103"/>
                  </a:cubicBezTo>
                  <a:cubicBezTo>
                    <a:pt x="51" y="132"/>
                    <a:pt x="46" y="178"/>
                    <a:pt x="44" y="250"/>
                  </a:cubicBezTo>
                  <a:lnTo>
                    <a:pt x="44" y="252"/>
                  </a:lnTo>
                  <a:cubicBezTo>
                    <a:pt x="44" y="257"/>
                    <a:pt x="44" y="262"/>
                    <a:pt x="44" y="271"/>
                  </a:cubicBezTo>
                  <a:cubicBezTo>
                    <a:pt x="55" y="285"/>
                    <a:pt x="103" y="331"/>
                    <a:pt x="276" y="331"/>
                  </a:cubicBezTo>
                  <a:cubicBezTo>
                    <a:pt x="449" y="331"/>
                    <a:pt x="497" y="285"/>
                    <a:pt x="508" y="271"/>
                  </a:cubicBezTo>
                  <a:cubicBezTo>
                    <a:pt x="508" y="265"/>
                    <a:pt x="508" y="261"/>
                    <a:pt x="507" y="258"/>
                  </a:cubicBezTo>
                  <a:lnTo>
                    <a:pt x="507" y="255"/>
                  </a:lnTo>
                  <a:moveTo>
                    <a:pt x="515" y="78"/>
                  </a:moveTo>
                  <a:cubicBezTo>
                    <a:pt x="544" y="117"/>
                    <a:pt x="550" y="171"/>
                    <a:pt x="552" y="254"/>
                  </a:cubicBezTo>
                  <a:lnTo>
                    <a:pt x="552" y="258"/>
                  </a:lnTo>
                  <a:cubicBezTo>
                    <a:pt x="552" y="267"/>
                    <a:pt x="552" y="276"/>
                    <a:pt x="552" y="277"/>
                  </a:cubicBezTo>
                  <a:lnTo>
                    <a:pt x="549" y="288"/>
                  </a:lnTo>
                  <a:cubicBezTo>
                    <a:pt x="549" y="288"/>
                    <a:pt x="506" y="375"/>
                    <a:pt x="276" y="375"/>
                  </a:cubicBezTo>
                  <a:cubicBezTo>
                    <a:pt x="46" y="375"/>
                    <a:pt x="3" y="288"/>
                    <a:pt x="2" y="288"/>
                  </a:cubicBezTo>
                  <a:lnTo>
                    <a:pt x="0" y="277"/>
                  </a:lnTo>
                  <a:cubicBezTo>
                    <a:pt x="0" y="273"/>
                    <a:pt x="0" y="263"/>
                    <a:pt x="1" y="252"/>
                  </a:cubicBezTo>
                  <a:lnTo>
                    <a:pt x="1" y="249"/>
                  </a:lnTo>
                  <a:cubicBezTo>
                    <a:pt x="2" y="167"/>
                    <a:pt x="9" y="115"/>
                    <a:pt x="37" y="77"/>
                  </a:cubicBezTo>
                  <a:cubicBezTo>
                    <a:pt x="67" y="37"/>
                    <a:pt x="115" y="17"/>
                    <a:pt x="199" y="2"/>
                  </a:cubicBezTo>
                  <a:lnTo>
                    <a:pt x="212" y="0"/>
                  </a:lnTo>
                  <a:lnTo>
                    <a:pt x="220" y="10"/>
                  </a:lnTo>
                  <a:cubicBezTo>
                    <a:pt x="220" y="11"/>
                    <a:pt x="235" y="30"/>
                    <a:pt x="276" y="30"/>
                  </a:cubicBezTo>
                  <a:cubicBezTo>
                    <a:pt x="317" y="30"/>
                    <a:pt x="332" y="11"/>
                    <a:pt x="332" y="10"/>
                  </a:cubicBezTo>
                  <a:lnTo>
                    <a:pt x="341" y="0"/>
                  </a:lnTo>
                  <a:lnTo>
                    <a:pt x="354" y="2"/>
                  </a:lnTo>
                  <a:cubicBezTo>
                    <a:pt x="438" y="17"/>
                    <a:pt x="486" y="38"/>
                    <a:pt x="515" y="78"/>
                  </a:cubicBez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96" name="Google Shape;696;p41"/>
            <p:cNvSpPr/>
            <p:nvPr/>
          </p:nvSpPr>
          <p:spPr>
            <a:xfrm>
              <a:off x="7943810" y="2462425"/>
              <a:ext cx="96120" cy="113040"/>
            </a:xfrm>
            <a:custGeom>
              <a:avLst/>
              <a:gdLst/>
              <a:ahLst/>
              <a:cxnLst/>
              <a:rect l="l" t="t" r="r" b="b"/>
              <a:pathLst>
                <a:path w="267" h="314" extrusionOk="0">
                  <a:moveTo>
                    <a:pt x="133" y="270"/>
                  </a:moveTo>
                  <a:cubicBezTo>
                    <a:pt x="109" y="270"/>
                    <a:pt x="87" y="258"/>
                    <a:pt x="71" y="239"/>
                  </a:cubicBezTo>
                  <a:cubicBezTo>
                    <a:pt x="54" y="218"/>
                    <a:pt x="44" y="189"/>
                    <a:pt x="44" y="157"/>
                  </a:cubicBezTo>
                  <a:cubicBezTo>
                    <a:pt x="44" y="124"/>
                    <a:pt x="47" y="94"/>
                    <a:pt x="61" y="74"/>
                  </a:cubicBezTo>
                  <a:cubicBezTo>
                    <a:pt x="72" y="56"/>
                    <a:pt x="94" y="45"/>
                    <a:pt x="133" y="45"/>
                  </a:cubicBezTo>
                  <a:cubicBezTo>
                    <a:pt x="172" y="45"/>
                    <a:pt x="194" y="56"/>
                    <a:pt x="205" y="74"/>
                  </a:cubicBezTo>
                  <a:cubicBezTo>
                    <a:pt x="219" y="94"/>
                    <a:pt x="222" y="124"/>
                    <a:pt x="222" y="157"/>
                  </a:cubicBezTo>
                  <a:cubicBezTo>
                    <a:pt x="222" y="189"/>
                    <a:pt x="211" y="218"/>
                    <a:pt x="194" y="239"/>
                  </a:cubicBezTo>
                  <a:cubicBezTo>
                    <a:pt x="178" y="258"/>
                    <a:pt x="156" y="270"/>
                    <a:pt x="133" y="270"/>
                  </a:cubicBezTo>
                  <a:moveTo>
                    <a:pt x="38" y="266"/>
                  </a:moveTo>
                  <a:cubicBezTo>
                    <a:pt x="62" y="297"/>
                    <a:pt x="96" y="314"/>
                    <a:pt x="133" y="314"/>
                  </a:cubicBezTo>
                  <a:cubicBezTo>
                    <a:pt x="170" y="314"/>
                    <a:pt x="204" y="297"/>
                    <a:pt x="229" y="266"/>
                  </a:cubicBezTo>
                  <a:cubicBezTo>
                    <a:pt x="252" y="238"/>
                    <a:pt x="267" y="200"/>
                    <a:pt x="267" y="157"/>
                  </a:cubicBezTo>
                  <a:cubicBezTo>
                    <a:pt x="267" y="116"/>
                    <a:pt x="261" y="78"/>
                    <a:pt x="243" y="50"/>
                  </a:cubicBezTo>
                  <a:cubicBezTo>
                    <a:pt x="223" y="19"/>
                    <a:pt x="189" y="0"/>
                    <a:pt x="133" y="0"/>
                  </a:cubicBezTo>
                  <a:cubicBezTo>
                    <a:pt x="77" y="0"/>
                    <a:pt x="43" y="19"/>
                    <a:pt x="23" y="50"/>
                  </a:cubicBezTo>
                  <a:cubicBezTo>
                    <a:pt x="5" y="78"/>
                    <a:pt x="0" y="116"/>
                    <a:pt x="0" y="157"/>
                  </a:cubicBezTo>
                  <a:cubicBezTo>
                    <a:pt x="0" y="200"/>
                    <a:pt x="14" y="238"/>
                    <a:pt x="38" y="266"/>
                  </a:cubicBez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sp>
          <p:nvSpPr>
            <p:cNvPr id="697" name="Google Shape;697;p41"/>
            <p:cNvSpPr/>
            <p:nvPr/>
          </p:nvSpPr>
          <p:spPr>
            <a:xfrm>
              <a:off x="7908530" y="2575825"/>
              <a:ext cx="134640" cy="114120"/>
            </a:xfrm>
            <a:custGeom>
              <a:avLst/>
              <a:gdLst/>
              <a:ahLst/>
              <a:cxnLst/>
              <a:rect l="l" t="t" r="r" b="b"/>
              <a:pathLst>
                <a:path w="374" h="317" extrusionOk="0">
                  <a:moveTo>
                    <a:pt x="44" y="215"/>
                  </a:moveTo>
                  <a:cubicBezTo>
                    <a:pt x="44" y="154"/>
                    <a:pt x="48" y="116"/>
                    <a:pt x="66" y="92"/>
                  </a:cubicBezTo>
                  <a:cubicBezTo>
                    <a:pt x="82" y="70"/>
                    <a:pt x="111" y="58"/>
                    <a:pt x="164" y="48"/>
                  </a:cubicBezTo>
                  <a:cubicBezTo>
                    <a:pt x="175" y="57"/>
                    <a:pt x="198" y="69"/>
                    <a:pt x="231" y="69"/>
                  </a:cubicBezTo>
                  <a:cubicBezTo>
                    <a:pt x="265" y="69"/>
                    <a:pt x="287" y="57"/>
                    <a:pt x="299" y="48"/>
                  </a:cubicBezTo>
                  <a:cubicBezTo>
                    <a:pt x="332" y="54"/>
                    <a:pt x="356" y="62"/>
                    <a:pt x="374" y="72"/>
                  </a:cubicBezTo>
                  <a:cubicBezTo>
                    <a:pt x="368" y="55"/>
                    <a:pt x="365" y="37"/>
                    <a:pt x="363" y="19"/>
                  </a:cubicBezTo>
                  <a:cubicBezTo>
                    <a:pt x="344" y="12"/>
                    <a:pt x="322" y="7"/>
                    <a:pt x="296" y="2"/>
                  </a:cubicBezTo>
                  <a:lnTo>
                    <a:pt x="283" y="0"/>
                  </a:lnTo>
                  <a:lnTo>
                    <a:pt x="275" y="10"/>
                  </a:lnTo>
                  <a:cubicBezTo>
                    <a:pt x="275" y="10"/>
                    <a:pt x="264" y="25"/>
                    <a:pt x="231" y="25"/>
                  </a:cubicBezTo>
                  <a:cubicBezTo>
                    <a:pt x="199" y="25"/>
                    <a:pt x="187" y="10"/>
                    <a:pt x="187" y="10"/>
                  </a:cubicBezTo>
                  <a:lnTo>
                    <a:pt x="179" y="0"/>
                  </a:lnTo>
                  <a:lnTo>
                    <a:pt x="166" y="2"/>
                  </a:lnTo>
                  <a:cubicBezTo>
                    <a:pt x="95" y="15"/>
                    <a:pt x="55" y="33"/>
                    <a:pt x="31" y="66"/>
                  </a:cubicBezTo>
                  <a:cubicBezTo>
                    <a:pt x="6" y="100"/>
                    <a:pt x="1" y="145"/>
                    <a:pt x="0" y="214"/>
                  </a:cubicBezTo>
                  <a:lnTo>
                    <a:pt x="0" y="217"/>
                  </a:lnTo>
                  <a:cubicBezTo>
                    <a:pt x="0" y="225"/>
                    <a:pt x="0" y="233"/>
                    <a:pt x="0" y="233"/>
                  </a:cubicBezTo>
                  <a:lnTo>
                    <a:pt x="2" y="243"/>
                  </a:lnTo>
                  <a:cubicBezTo>
                    <a:pt x="2" y="244"/>
                    <a:pt x="39" y="317"/>
                    <a:pt x="231" y="317"/>
                  </a:cubicBezTo>
                  <a:cubicBezTo>
                    <a:pt x="238" y="317"/>
                    <a:pt x="245" y="317"/>
                    <a:pt x="251" y="317"/>
                  </a:cubicBezTo>
                  <a:cubicBezTo>
                    <a:pt x="254" y="302"/>
                    <a:pt x="259" y="287"/>
                    <a:pt x="265" y="272"/>
                  </a:cubicBezTo>
                  <a:cubicBezTo>
                    <a:pt x="254" y="273"/>
                    <a:pt x="243" y="273"/>
                    <a:pt x="231" y="273"/>
                  </a:cubicBezTo>
                  <a:cubicBezTo>
                    <a:pt x="93" y="273"/>
                    <a:pt x="53" y="238"/>
                    <a:pt x="43" y="227"/>
                  </a:cubicBezTo>
                  <a:cubicBezTo>
                    <a:pt x="43" y="221"/>
                    <a:pt x="44" y="220"/>
                    <a:pt x="44" y="217"/>
                  </a:cubicBezTo>
                  <a:lnTo>
                    <a:pt x="44" y="215"/>
                  </a:lnTo>
                  <a:close/>
                </a:path>
              </a:pathLst>
            </a:custGeom>
            <a:solidFill>
              <a:srgbClr val="FFFFFF"/>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000000"/>
                </a:solidFill>
                <a:latin typeface="Arial"/>
                <a:ea typeface="Arial"/>
                <a:cs typeface="Arial"/>
                <a:sym typeface="Arial"/>
              </a:endParaRPr>
            </a:p>
          </p:txBody>
        </p:sp>
      </p:grpSp>
      <p:grpSp>
        <p:nvGrpSpPr>
          <p:cNvPr id="698" name="Google Shape;698;p41"/>
          <p:cNvGrpSpPr/>
          <p:nvPr/>
        </p:nvGrpSpPr>
        <p:grpSpPr>
          <a:xfrm>
            <a:off x="2592216" y="4160325"/>
            <a:ext cx="1800000" cy="2350655"/>
            <a:chOff x="2193775" y="3550725"/>
            <a:chExt cx="1800000" cy="2350655"/>
          </a:xfrm>
        </p:grpSpPr>
        <p:sp>
          <p:nvSpPr>
            <p:cNvPr id="699" name="Google Shape;699;p41"/>
            <p:cNvSpPr/>
            <p:nvPr/>
          </p:nvSpPr>
          <p:spPr>
            <a:xfrm>
              <a:off x="2193775" y="3550725"/>
              <a:ext cx="1800000" cy="2110500"/>
            </a:xfrm>
            <a:prstGeom prst="roundRect">
              <a:avLst>
                <a:gd name="adj" fmla="val 16667"/>
              </a:avLst>
            </a:prstGeom>
            <a:solidFill>
              <a:srgbClr val="DFEEFA"/>
            </a:solidFill>
            <a:ln>
              <a:noFill/>
            </a:ln>
          </p:spPr>
          <p:txBody>
            <a:bodyPr spcFirstLastPara="1" wrap="square" lIns="0" tIns="36000" rIns="0" bIns="0" anchor="t" anchorCtr="0">
              <a:noAutofit/>
            </a:bodyPr>
            <a:lstStyle/>
            <a:p>
              <a:pPr marL="0" lvl="0" indent="0" algn="ctr" rtl="0">
                <a:spcBef>
                  <a:spcPts val="0"/>
                </a:spcBef>
                <a:spcAft>
                  <a:spcPts val="0"/>
                </a:spcAft>
                <a:buClr>
                  <a:schemeClr val="dk1"/>
                </a:buClr>
                <a:buSzPts val="1100"/>
                <a:buFont typeface="Arial"/>
                <a:buNone/>
              </a:pPr>
              <a:r>
                <a:rPr lang="en-GB" b="1">
                  <a:solidFill>
                    <a:schemeClr val="dk1"/>
                  </a:solidFill>
                  <a:latin typeface="Trebuchet MS"/>
                  <a:ea typeface="Trebuchet MS"/>
                  <a:cs typeface="Trebuchet MS"/>
                  <a:sym typeface="Trebuchet MS"/>
                </a:rPr>
                <a:t>ACHIEVE CHANGE</a:t>
              </a:r>
              <a:endParaRPr b="1">
                <a:solidFill>
                  <a:schemeClr val="dk1"/>
                </a:solidFill>
                <a:latin typeface="Trebuchet MS"/>
                <a:ea typeface="Trebuchet MS"/>
                <a:cs typeface="Trebuchet MS"/>
                <a:sym typeface="Trebuchet MS"/>
              </a:endParaRPr>
            </a:p>
            <a:p>
              <a:pPr marL="0" lvl="0" indent="0" algn="ctr" rtl="0">
                <a:spcBef>
                  <a:spcPts val="1000"/>
                </a:spcBef>
                <a:spcAft>
                  <a:spcPts val="0"/>
                </a:spcAft>
                <a:buClr>
                  <a:schemeClr val="dk1"/>
                </a:buClr>
                <a:buSzPts val="1100"/>
                <a:buFont typeface="Arial"/>
                <a:buNone/>
              </a:pPr>
              <a:r>
                <a:rPr lang="en-GB">
                  <a:solidFill>
                    <a:schemeClr val="dk1"/>
                  </a:solidFill>
                  <a:latin typeface="Trebuchet MS"/>
                  <a:ea typeface="Trebuchet MS"/>
                  <a:cs typeface="Trebuchet MS"/>
                  <a:sym typeface="Trebuchet MS"/>
                </a:rPr>
                <a:t>Implement the</a:t>
              </a:r>
              <a:br>
                <a:rPr lang="en-GB">
                  <a:solidFill>
                    <a:schemeClr val="dk1"/>
                  </a:solidFill>
                  <a:latin typeface="Trebuchet MS"/>
                  <a:ea typeface="Trebuchet MS"/>
                  <a:cs typeface="Trebuchet MS"/>
                  <a:sym typeface="Trebuchet MS"/>
                </a:rPr>
              </a:br>
              <a:r>
                <a:rPr lang="en-GB">
                  <a:solidFill>
                    <a:schemeClr val="dk1"/>
                  </a:solidFill>
                  <a:latin typeface="Trebuchet MS"/>
                  <a:ea typeface="Trebuchet MS"/>
                  <a:cs typeface="Trebuchet MS"/>
                  <a:sym typeface="Trebuchet MS"/>
                </a:rPr>
                <a:t>10 CoARA commitments in your organisation by implementing an action plan.</a:t>
              </a:r>
              <a:endParaRPr>
                <a:solidFill>
                  <a:schemeClr val="dk1"/>
                </a:solidFill>
                <a:latin typeface="Trebuchet MS"/>
                <a:ea typeface="Trebuchet MS"/>
                <a:cs typeface="Trebuchet MS"/>
                <a:sym typeface="Trebuchet MS"/>
              </a:endParaRPr>
            </a:p>
          </p:txBody>
        </p:sp>
        <p:grpSp>
          <p:nvGrpSpPr>
            <p:cNvPr id="700" name="Google Shape;700;p41"/>
            <p:cNvGrpSpPr/>
            <p:nvPr/>
          </p:nvGrpSpPr>
          <p:grpSpPr>
            <a:xfrm>
              <a:off x="2806495" y="5326460"/>
              <a:ext cx="574560" cy="574920"/>
              <a:chOff x="2634770" y="5825185"/>
              <a:chExt cx="574560" cy="574920"/>
            </a:xfrm>
          </p:grpSpPr>
          <p:sp>
            <p:nvSpPr>
              <p:cNvPr id="701" name="Google Shape;701;p41"/>
              <p:cNvSpPr/>
              <p:nvPr/>
            </p:nvSpPr>
            <p:spPr>
              <a:xfrm>
                <a:off x="2686041" y="5876351"/>
                <a:ext cx="471300" cy="47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02" name="Google Shape;702;p41"/>
              <p:cNvGrpSpPr/>
              <p:nvPr/>
            </p:nvGrpSpPr>
            <p:grpSpPr>
              <a:xfrm>
                <a:off x="2634770" y="5825185"/>
                <a:ext cx="574560" cy="574920"/>
                <a:chOff x="2634770" y="5825185"/>
                <a:chExt cx="574560" cy="574920"/>
              </a:xfrm>
            </p:grpSpPr>
            <p:sp>
              <p:nvSpPr>
                <p:cNvPr id="703" name="Google Shape;703;p41"/>
                <p:cNvSpPr/>
                <p:nvPr/>
              </p:nvSpPr>
              <p:spPr>
                <a:xfrm>
                  <a:off x="2634770" y="5825185"/>
                  <a:ext cx="574560" cy="574920"/>
                </a:xfrm>
                <a:custGeom>
                  <a:avLst/>
                  <a:gdLst/>
                  <a:ahLst/>
                  <a:cxnLst/>
                  <a:rect l="l" t="t" r="r" b="b"/>
                  <a:pathLst>
                    <a:path w="1596" h="1597" extrusionOk="0">
                      <a:moveTo>
                        <a:pt x="798" y="1597"/>
                      </a:moveTo>
                      <a:cubicBezTo>
                        <a:pt x="585" y="1597"/>
                        <a:pt x="384" y="1513"/>
                        <a:pt x="234" y="1362"/>
                      </a:cubicBezTo>
                      <a:cubicBezTo>
                        <a:pt x="83" y="1212"/>
                        <a:pt x="0" y="1011"/>
                        <a:pt x="0" y="798"/>
                      </a:cubicBezTo>
                      <a:cubicBezTo>
                        <a:pt x="0" y="585"/>
                        <a:pt x="83" y="385"/>
                        <a:pt x="234" y="234"/>
                      </a:cubicBezTo>
                      <a:cubicBezTo>
                        <a:pt x="384" y="83"/>
                        <a:pt x="585" y="0"/>
                        <a:pt x="798" y="0"/>
                      </a:cubicBezTo>
                      <a:cubicBezTo>
                        <a:pt x="1011" y="0"/>
                        <a:pt x="1211" y="83"/>
                        <a:pt x="1363" y="234"/>
                      </a:cubicBezTo>
                      <a:cubicBezTo>
                        <a:pt x="1513" y="385"/>
                        <a:pt x="1596" y="585"/>
                        <a:pt x="1596" y="798"/>
                      </a:cubicBezTo>
                      <a:cubicBezTo>
                        <a:pt x="1596" y="1011"/>
                        <a:pt x="1513" y="1212"/>
                        <a:pt x="1363" y="1362"/>
                      </a:cubicBezTo>
                      <a:cubicBezTo>
                        <a:pt x="1211" y="1513"/>
                        <a:pt x="1011" y="1597"/>
                        <a:pt x="798" y="1597"/>
                      </a:cubicBezTo>
                      <a:moveTo>
                        <a:pt x="798" y="48"/>
                      </a:moveTo>
                      <a:cubicBezTo>
                        <a:pt x="598" y="48"/>
                        <a:pt x="409" y="126"/>
                        <a:pt x="267" y="268"/>
                      </a:cubicBezTo>
                      <a:cubicBezTo>
                        <a:pt x="126" y="409"/>
                        <a:pt x="48" y="598"/>
                        <a:pt x="48" y="798"/>
                      </a:cubicBezTo>
                      <a:cubicBezTo>
                        <a:pt x="48" y="999"/>
                        <a:pt x="126" y="1187"/>
                        <a:pt x="267" y="1329"/>
                      </a:cubicBezTo>
                      <a:cubicBezTo>
                        <a:pt x="409" y="1470"/>
                        <a:pt x="598" y="1548"/>
                        <a:pt x="798" y="1548"/>
                      </a:cubicBezTo>
                      <a:cubicBezTo>
                        <a:pt x="998" y="1548"/>
                        <a:pt x="1187" y="1470"/>
                        <a:pt x="1328" y="1329"/>
                      </a:cubicBezTo>
                      <a:cubicBezTo>
                        <a:pt x="1471" y="1187"/>
                        <a:pt x="1549" y="999"/>
                        <a:pt x="1549" y="798"/>
                      </a:cubicBezTo>
                      <a:cubicBezTo>
                        <a:pt x="1549" y="598"/>
                        <a:pt x="1471" y="409"/>
                        <a:pt x="1328" y="268"/>
                      </a:cubicBezTo>
                      <a:cubicBezTo>
                        <a:pt x="1187" y="126"/>
                        <a:pt x="998" y="48"/>
                        <a:pt x="798" y="48"/>
                      </a:cubicBezTo>
                      <a:close/>
                    </a:path>
                  </a:pathLst>
                </a:custGeom>
                <a:solidFill>
                  <a:srgbClr val="5E17E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04" name="Google Shape;704;p41"/>
                <p:cNvSpPr/>
                <p:nvPr/>
              </p:nvSpPr>
              <p:spPr>
                <a:xfrm>
                  <a:off x="2677610" y="5867305"/>
                  <a:ext cx="489960" cy="489600"/>
                </a:xfrm>
                <a:custGeom>
                  <a:avLst/>
                  <a:gdLst/>
                  <a:ahLst/>
                  <a:cxnLst/>
                  <a:rect l="l" t="t" r="r" b="b"/>
                  <a:pathLst>
                    <a:path w="1361" h="1360" extrusionOk="0">
                      <a:moveTo>
                        <a:pt x="680" y="1360"/>
                      </a:moveTo>
                      <a:cubicBezTo>
                        <a:pt x="498" y="1360"/>
                        <a:pt x="327" y="1290"/>
                        <a:pt x="199" y="1161"/>
                      </a:cubicBezTo>
                      <a:cubicBezTo>
                        <a:pt x="70" y="1033"/>
                        <a:pt x="0" y="861"/>
                        <a:pt x="0" y="680"/>
                      </a:cubicBezTo>
                      <a:cubicBezTo>
                        <a:pt x="0" y="498"/>
                        <a:pt x="70" y="327"/>
                        <a:pt x="199" y="199"/>
                      </a:cubicBezTo>
                      <a:cubicBezTo>
                        <a:pt x="327" y="70"/>
                        <a:pt x="498" y="0"/>
                        <a:pt x="680" y="0"/>
                      </a:cubicBezTo>
                      <a:cubicBezTo>
                        <a:pt x="862" y="0"/>
                        <a:pt x="1033" y="70"/>
                        <a:pt x="1161" y="199"/>
                      </a:cubicBezTo>
                      <a:cubicBezTo>
                        <a:pt x="1290" y="327"/>
                        <a:pt x="1361" y="498"/>
                        <a:pt x="1361" y="680"/>
                      </a:cubicBezTo>
                      <a:cubicBezTo>
                        <a:pt x="1361" y="861"/>
                        <a:pt x="1290" y="1033"/>
                        <a:pt x="1161" y="1161"/>
                      </a:cubicBezTo>
                      <a:cubicBezTo>
                        <a:pt x="1033" y="1290"/>
                        <a:pt x="862" y="1360"/>
                        <a:pt x="680" y="1360"/>
                      </a:cubicBezTo>
                      <a:moveTo>
                        <a:pt x="680" y="40"/>
                      </a:moveTo>
                      <a:cubicBezTo>
                        <a:pt x="509" y="40"/>
                        <a:pt x="349" y="107"/>
                        <a:pt x="228" y="227"/>
                      </a:cubicBezTo>
                      <a:cubicBezTo>
                        <a:pt x="107" y="348"/>
                        <a:pt x="41" y="509"/>
                        <a:pt x="41" y="680"/>
                      </a:cubicBezTo>
                      <a:cubicBezTo>
                        <a:pt x="41" y="850"/>
                        <a:pt x="107" y="1011"/>
                        <a:pt x="228" y="1132"/>
                      </a:cubicBezTo>
                      <a:cubicBezTo>
                        <a:pt x="349" y="1253"/>
                        <a:pt x="509" y="1319"/>
                        <a:pt x="680" y="1319"/>
                      </a:cubicBezTo>
                      <a:cubicBezTo>
                        <a:pt x="851" y="1319"/>
                        <a:pt x="1011" y="1253"/>
                        <a:pt x="1132" y="1132"/>
                      </a:cubicBezTo>
                      <a:cubicBezTo>
                        <a:pt x="1253" y="1011"/>
                        <a:pt x="1320" y="850"/>
                        <a:pt x="1320" y="680"/>
                      </a:cubicBezTo>
                      <a:cubicBezTo>
                        <a:pt x="1320" y="509"/>
                        <a:pt x="1253" y="348"/>
                        <a:pt x="1132" y="227"/>
                      </a:cubicBezTo>
                      <a:cubicBezTo>
                        <a:pt x="1011" y="107"/>
                        <a:pt x="851" y="40"/>
                        <a:pt x="680" y="40"/>
                      </a:cubicBezTo>
                      <a:close/>
                    </a:path>
                  </a:pathLst>
                </a:custGeom>
                <a:solidFill>
                  <a:srgbClr val="0D3AF3">
                    <a:alpha val="4980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05" name="Google Shape;705;p41"/>
                <p:cNvSpPr/>
                <p:nvPr/>
              </p:nvSpPr>
              <p:spPr>
                <a:xfrm>
                  <a:off x="2847170" y="6045505"/>
                  <a:ext cx="135360" cy="136080"/>
                </a:xfrm>
                <a:custGeom>
                  <a:avLst/>
                  <a:gdLst/>
                  <a:ahLst/>
                  <a:cxnLst/>
                  <a:rect l="l" t="t" r="r" b="b"/>
                  <a:pathLst>
                    <a:path w="376" h="378" extrusionOk="0">
                      <a:moveTo>
                        <a:pt x="343" y="239"/>
                      </a:moveTo>
                      <a:cubicBezTo>
                        <a:pt x="345" y="231"/>
                        <a:pt x="352" y="226"/>
                        <a:pt x="360" y="225"/>
                      </a:cubicBezTo>
                      <a:lnTo>
                        <a:pt x="372" y="225"/>
                      </a:lnTo>
                      <a:cubicBezTo>
                        <a:pt x="377" y="201"/>
                        <a:pt x="377" y="177"/>
                        <a:pt x="372" y="152"/>
                      </a:cubicBezTo>
                      <a:lnTo>
                        <a:pt x="360" y="152"/>
                      </a:lnTo>
                      <a:cubicBezTo>
                        <a:pt x="352" y="152"/>
                        <a:pt x="345" y="147"/>
                        <a:pt x="343" y="139"/>
                      </a:cubicBezTo>
                      <a:cubicBezTo>
                        <a:pt x="340" y="131"/>
                        <a:pt x="337" y="122"/>
                        <a:pt x="333" y="113"/>
                      </a:cubicBezTo>
                      <a:cubicBezTo>
                        <a:pt x="329" y="107"/>
                        <a:pt x="330" y="98"/>
                        <a:pt x="336" y="92"/>
                      </a:cubicBezTo>
                      <a:lnTo>
                        <a:pt x="344" y="84"/>
                      </a:lnTo>
                      <a:cubicBezTo>
                        <a:pt x="330" y="64"/>
                        <a:pt x="313" y="46"/>
                        <a:pt x="293" y="33"/>
                      </a:cubicBezTo>
                      <a:lnTo>
                        <a:pt x="285" y="41"/>
                      </a:lnTo>
                      <a:cubicBezTo>
                        <a:pt x="279" y="46"/>
                        <a:pt x="270" y="47"/>
                        <a:pt x="263" y="44"/>
                      </a:cubicBezTo>
                      <a:cubicBezTo>
                        <a:pt x="255" y="39"/>
                        <a:pt x="246" y="36"/>
                        <a:pt x="237" y="33"/>
                      </a:cubicBezTo>
                      <a:cubicBezTo>
                        <a:pt x="230" y="31"/>
                        <a:pt x="224" y="24"/>
                        <a:pt x="224" y="16"/>
                      </a:cubicBezTo>
                      <a:lnTo>
                        <a:pt x="224" y="4"/>
                      </a:lnTo>
                      <a:cubicBezTo>
                        <a:pt x="201" y="-1"/>
                        <a:pt x="176" y="-1"/>
                        <a:pt x="152" y="4"/>
                      </a:cubicBezTo>
                      <a:lnTo>
                        <a:pt x="152" y="16"/>
                      </a:lnTo>
                      <a:cubicBezTo>
                        <a:pt x="152" y="24"/>
                        <a:pt x="147" y="31"/>
                        <a:pt x="139" y="33"/>
                      </a:cubicBezTo>
                      <a:cubicBezTo>
                        <a:pt x="130" y="36"/>
                        <a:pt x="122" y="39"/>
                        <a:pt x="114" y="44"/>
                      </a:cubicBezTo>
                      <a:cubicBezTo>
                        <a:pt x="107" y="47"/>
                        <a:pt x="98" y="46"/>
                        <a:pt x="92" y="41"/>
                      </a:cubicBezTo>
                      <a:lnTo>
                        <a:pt x="84" y="33"/>
                      </a:lnTo>
                      <a:cubicBezTo>
                        <a:pt x="64" y="46"/>
                        <a:pt x="46" y="64"/>
                        <a:pt x="32" y="84"/>
                      </a:cubicBezTo>
                      <a:lnTo>
                        <a:pt x="41" y="92"/>
                      </a:lnTo>
                      <a:cubicBezTo>
                        <a:pt x="47" y="98"/>
                        <a:pt x="48" y="107"/>
                        <a:pt x="44" y="113"/>
                      </a:cubicBezTo>
                      <a:cubicBezTo>
                        <a:pt x="39" y="122"/>
                        <a:pt x="35" y="131"/>
                        <a:pt x="33" y="139"/>
                      </a:cubicBezTo>
                      <a:cubicBezTo>
                        <a:pt x="31" y="147"/>
                        <a:pt x="24" y="152"/>
                        <a:pt x="16" y="152"/>
                      </a:cubicBezTo>
                      <a:lnTo>
                        <a:pt x="3" y="152"/>
                      </a:lnTo>
                      <a:cubicBezTo>
                        <a:pt x="-1" y="177"/>
                        <a:pt x="-1" y="201"/>
                        <a:pt x="3" y="225"/>
                      </a:cubicBezTo>
                      <a:lnTo>
                        <a:pt x="16" y="225"/>
                      </a:lnTo>
                      <a:cubicBezTo>
                        <a:pt x="24" y="226"/>
                        <a:pt x="31" y="231"/>
                        <a:pt x="33" y="239"/>
                      </a:cubicBezTo>
                      <a:cubicBezTo>
                        <a:pt x="35" y="248"/>
                        <a:pt x="39" y="256"/>
                        <a:pt x="44" y="264"/>
                      </a:cubicBezTo>
                      <a:cubicBezTo>
                        <a:pt x="48" y="271"/>
                        <a:pt x="47" y="280"/>
                        <a:pt x="41" y="286"/>
                      </a:cubicBezTo>
                      <a:lnTo>
                        <a:pt x="32" y="294"/>
                      </a:lnTo>
                      <a:cubicBezTo>
                        <a:pt x="46" y="315"/>
                        <a:pt x="64" y="332"/>
                        <a:pt x="84" y="346"/>
                      </a:cubicBezTo>
                      <a:lnTo>
                        <a:pt x="92" y="337"/>
                      </a:lnTo>
                      <a:cubicBezTo>
                        <a:pt x="98" y="332"/>
                        <a:pt x="107" y="330"/>
                        <a:pt x="114" y="334"/>
                      </a:cubicBezTo>
                      <a:cubicBezTo>
                        <a:pt x="122" y="338"/>
                        <a:pt x="130" y="342"/>
                        <a:pt x="139" y="345"/>
                      </a:cubicBezTo>
                      <a:cubicBezTo>
                        <a:pt x="147" y="347"/>
                        <a:pt x="152" y="354"/>
                        <a:pt x="152" y="362"/>
                      </a:cubicBezTo>
                      <a:lnTo>
                        <a:pt x="152" y="374"/>
                      </a:lnTo>
                      <a:cubicBezTo>
                        <a:pt x="176" y="379"/>
                        <a:pt x="201" y="379"/>
                        <a:pt x="224" y="374"/>
                      </a:cubicBezTo>
                      <a:lnTo>
                        <a:pt x="224" y="362"/>
                      </a:lnTo>
                      <a:cubicBezTo>
                        <a:pt x="224" y="354"/>
                        <a:pt x="230" y="347"/>
                        <a:pt x="237" y="345"/>
                      </a:cubicBezTo>
                      <a:cubicBezTo>
                        <a:pt x="246" y="342"/>
                        <a:pt x="255" y="338"/>
                        <a:pt x="263" y="334"/>
                      </a:cubicBezTo>
                      <a:cubicBezTo>
                        <a:pt x="270" y="330"/>
                        <a:pt x="279" y="332"/>
                        <a:pt x="285" y="337"/>
                      </a:cubicBezTo>
                      <a:lnTo>
                        <a:pt x="293" y="346"/>
                      </a:lnTo>
                      <a:cubicBezTo>
                        <a:pt x="313" y="332"/>
                        <a:pt x="330" y="315"/>
                        <a:pt x="344" y="294"/>
                      </a:cubicBezTo>
                      <a:lnTo>
                        <a:pt x="336" y="286"/>
                      </a:lnTo>
                      <a:cubicBezTo>
                        <a:pt x="330" y="280"/>
                        <a:pt x="329" y="271"/>
                        <a:pt x="333" y="264"/>
                      </a:cubicBezTo>
                      <a:cubicBezTo>
                        <a:pt x="337" y="256"/>
                        <a:pt x="340" y="248"/>
                        <a:pt x="343" y="239"/>
                      </a:cubicBezTo>
                      <a:moveTo>
                        <a:pt x="188" y="283"/>
                      </a:moveTo>
                      <a:cubicBezTo>
                        <a:pt x="136" y="283"/>
                        <a:pt x="95" y="241"/>
                        <a:pt x="95" y="189"/>
                      </a:cubicBezTo>
                      <a:cubicBezTo>
                        <a:pt x="95" y="136"/>
                        <a:pt x="136" y="95"/>
                        <a:pt x="188" y="95"/>
                      </a:cubicBezTo>
                      <a:cubicBezTo>
                        <a:pt x="240" y="95"/>
                        <a:pt x="282" y="136"/>
                        <a:pt x="282" y="189"/>
                      </a:cubicBezTo>
                      <a:cubicBezTo>
                        <a:pt x="282" y="241"/>
                        <a:pt x="240" y="283"/>
                        <a:pt x="188" y="283"/>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06" name="Google Shape;706;p41"/>
                <p:cNvSpPr/>
                <p:nvPr/>
              </p:nvSpPr>
              <p:spPr>
                <a:xfrm>
                  <a:off x="3170690" y="6200665"/>
                  <a:ext cx="12960" cy="12600"/>
                </a:xfrm>
                <a:custGeom>
                  <a:avLst/>
                  <a:gdLst/>
                  <a:ahLst/>
                  <a:cxnLst/>
                  <a:rect l="l" t="t" r="r" b="b"/>
                  <a:pathLst>
                    <a:path w="36" h="35" extrusionOk="0">
                      <a:moveTo>
                        <a:pt x="0" y="24"/>
                      </a:moveTo>
                      <a:cubicBezTo>
                        <a:pt x="9" y="28"/>
                        <a:pt x="18" y="32"/>
                        <a:pt x="26" y="35"/>
                      </a:cubicBezTo>
                      <a:lnTo>
                        <a:pt x="36" y="10"/>
                      </a:lnTo>
                      <a:cubicBezTo>
                        <a:pt x="28" y="7"/>
                        <a:pt x="20" y="3"/>
                        <a:pt x="12" y="0"/>
                      </a:cubicBezTo>
                      <a:lnTo>
                        <a:pt x="0" y="24"/>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07" name="Google Shape;707;p41"/>
                <p:cNvSpPr/>
                <p:nvPr/>
              </p:nvSpPr>
              <p:spPr>
                <a:xfrm>
                  <a:off x="3153410" y="6191305"/>
                  <a:ext cx="13320" cy="13680"/>
                </a:xfrm>
                <a:custGeom>
                  <a:avLst/>
                  <a:gdLst/>
                  <a:ahLst/>
                  <a:cxnLst/>
                  <a:rect l="l" t="t" r="r" b="b"/>
                  <a:pathLst>
                    <a:path w="37" h="38" extrusionOk="0">
                      <a:moveTo>
                        <a:pt x="0" y="22"/>
                      </a:moveTo>
                      <a:cubicBezTo>
                        <a:pt x="8" y="28"/>
                        <a:pt x="16" y="33"/>
                        <a:pt x="24" y="38"/>
                      </a:cubicBezTo>
                      <a:lnTo>
                        <a:pt x="37" y="14"/>
                      </a:lnTo>
                      <a:cubicBezTo>
                        <a:pt x="30" y="10"/>
                        <a:pt x="23" y="5"/>
                        <a:pt x="16" y="0"/>
                      </a:cubicBezTo>
                      <a:lnTo>
                        <a:pt x="0" y="22"/>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08" name="Google Shape;708;p41"/>
                <p:cNvSpPr/>
                <p:nvPr/>
              </p:nvSpPr>
              <p:spPr>
                <a:xfrm>
                  <a:off x="3137930" y="6179425"/>
                  <a:ext cx="13680" cy="14040"/>
                </a:xfrm>
                <a:custGeom>
                  <a:avLst/>
                  <a:gdLst/>
                  <a:ahLst/>
                  <a:cxnLst/>
                  <a:rect l="l" t="t" r="r" b="b"/>
                  <a:pathLst>
                    <a:path w="38" h="39" extrusionOk="0">
                      <a:moveTo>
                        <a:pt x="38" y="17"/>
                      </a:moveTo>
                      <a:cubicBezTo>
                        <a:pt x="32" y="12"/>
                        <a:pt x="26" y="6"/>
                        <a:pt x="19" y="0"/>
                      </a:cubicBezTo>
                      <a:lnTo>
                        <a:pt x="0" y="19"/>
                      </a:lnTo>
                      <a:cubicBezTo>
                        <a:pt x="7" y="26"/>
                        <a:pt x="14" y="32"/>
                        <a:pt x="21" y="39"/>
                      </a:cubicBezTo>
                      <a:lnTo>
                        <a:pt x="38" y="17"/>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09" name="Google Shape;709;p41"/>
                <p:cNvSpPr/>
                <p:nvPr/>
              </p:nvSpPr>
              <p:spPr>
                <a:xfrm>
                  <a:off x="3124970" y="6165385"/>
                  <a:ext cx="13680" cy="13680"/>
                </a:xfrm>
                <a:custGeom>
                  <a:avLst/>
                  <a:gdLst/>
                  <a:ahLst/>
                  <a:cxnLst/>
                  <a:rect l="l" t="t" r="r" b="b"/>
                  <a:pathLst>
                    <a:path w="38" h="38" extrusionOk="0">
                      <a:moveTo>
                        <a:pt x="38" y="20"/>
                      </a:moveTo>
                      <a:cubicBezTo>
                        <a:pt x="32" y="14"/>
                        <a:pt x="27" y="7"/>
                        <a:pt x="22" y="0"/>
                      </a:cubicBezTo>
                      <a:lnTo>
                        <a:pt x="0" y="16"/>
                      </a:lnTo>
                      <a:cubicBezTo>
                        <a:pt x="5" y="23"/>
                        <a:pt x="11" y="31"/>
                        <a:pt x="17" y="38"/>
                      </a:cubicBezTo>
                      <a:lnTo>
                        <a:pt x="38" y="20"/>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0" name="Google Shape;710;p41"/>
                <p:cNvSpPr/>
                <p:nvPr/>
              </p:nvSpPr>
              <p:spPr>
                <a:xfrm>
                  <a:off x="3114890" y="6149185"/>
                  <a:ext cx="12960" cy="13320"/>
                </a:xfrm>
                <a:custGeom>
                  <a:avLst/>
                  <a:gdLst/>
                  <a:ahLst/>
                  <a:cxnLst/>
                  <a:rect l="l" t="t" r="r" b="b"/>
                  <a:pathLst>
                    <a:path w="36" h="37" extrusionOk="0">
                      <a:moveTo>
                        <a:pt x="36" y="23"/>
                      </a:moveTo>
                      <a:cubicBezTo>
                        <a:pt x="32" y="16"/>
                        <a:pt x="28" y="9"/>
                        <a:pt x="24" y="0"/>
                      </a:cubicBezTo>
                      <a:lnTo>
                        <a:pt x="0" y="13"/>
                      </a:lnTo>
                      <a:cubicBezTo>
                        <a:pt x="4" y="21"/>
                        <a:pt x="8" y="29"/>
                        <a:pt x="13" y="37"/>
                      </a:cubicBezTo>
                      <a:lnTo>
                        <a:pt x="36" y="23"/>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1" name="Google Shape;711;p41"/>
                <p:cNvSpPr/>
                <p:nvPr/>
              </p:nvSpPr>
              <p:spPr>
                <a:xfrm>
                  <a:off x="2802890" y="6131905"/>
                  <a:ext cx="12600" cy="12240"/>
                </a:xfrm>
                <a:custGeom>
                  <a:avLst/>
                  <a:gdLst/>
                  <a:ahLst/>
                  <a:cxnLst/>
                  <a:rect l="l" t="t" r="r" b="b"/>
                  <a:pathLst>
                    <a:path w="35" h="34" extrusionOk="0">
                      <a:moveTo>
                        <a:pt x="35" y="24"/>
                      </a:moveTo>
                      <a:cubicBezTo>
                        <a:pt x="32" y="16"/>
                        <a:pt x="29" y="8"/>
                        <a:pt x="27" y="0"/>
                      </a:cubicBezTo>
                      <a:lnTo>
                        <a:pt x="0" y="7"/>
                      </a:lnTo>
                      <a:cubicBezTo>
                        <a:pt x="3" y="16"/>
                        <a:pt x="6" y="25"/>
                        <a:pt x="9" y="34"/>
                      </a:cubicBezTo>
                      <a:lnTo>
                        <a:pt x="35" y="24"/>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2" name="Google Shape;712;p41"/>
                <p:cNvSpPr/>
                <p:nvPr/>
              </p:nvSpPr>
              <p:spPr>
                <a:xfrm>
                  <a:off x="2799290" y="6113545"/>
                  <a:ext cx="11160" cy="11160"/>
                </a:xfrm>
                <a:custGeom>
                  <a:avLst/>
                  <a:gdLst/>
                  <a:ahLst/>
                  <a:cxnLst/>
                  <a:rect l="l" t="t" r="r" b="b"/>
                  <a:pathLst>
                    <a:path w="31" h="31" extrusionOk="0">
                      <a:moveTo>
                        <a:pt x="0" y="3"/>
                      </a:moveTo>
                      <a:cubicBezTo>
                        <a:pt x="1" y="12"/>
                        <a:pt x="3" y="22"/>
                        <a:pt x="4" y="31"/>
                      </a:cubicBezTo>
                      <a:lnTo>
                        <a:pt x="31" y="27"/>
                      </a:lnTo>
                      <a:cubicBezTo>
                        <a:pt x="30" y="18"/>
                        <a:pt x="28" y="9"/>
                        <a:pt x="28" y="0"/>
                      </a:cubicBezTo>
                      <a:lnTo>
                        <a:pt x="0" y="3"/>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3" name="Google Shape;713;p41"/>
                <p:cNvSpPr/>
                <p:nvPr/>
              </p:nvSpPr>
              <p:spPr>
                <a:xfrm>
                  <a:off x="2798930" y="5963065"/>
                  <a:ext cx="263160" cy="141840"/>
                </a:xfrm>
                <a:custGeom>
                  <a:avLst/>
                  <a:gdLst/>
                  <a:ahLst/>
                  <a:cxnLst/>
                  <a:rect l="l" t="t" r="r" b="b"/>
                  <a:pathLst>
                    <a:path w="731" h="394" extrusionOk="0">
                      <a:moveTo>
                        <a:pt x="27" y="393"/>
                      </a:moveTo>
                      <a:lnTo>
                        <a:pt x="27" y="391"/>
                      </a:lnTo>
                      <a:cubicBezTo>
                        <a:pt x="27" y="227"/>
                        <a:pt x="159" y="95"/>
                        <a:pt x="322" y="95"/>
                      </a:cubicBezTo>
                      <a:lnTo>
                        <a:pt x="597" y="95"/>
                      </a:lnTo>
                      <a:lnTo>
                        <a:pt x="597" y="162"/>
                      </a:lnTo>
                      <a:lnTo>
                        <a:pt x="731" y="81"/>
                      </a:lnTo>
                      <a:lnTo>
                        <a:pt x="597" y="0"/>
                      </a:lnTo>
                      <a:lnTo>
                        <a:pt x="597" y="68"/>
                      </a:lnTo>
                      <a:lnTo>
                        <a:pt x="322" y="68"/>
                      </a:lnTo>
                      <a:cubicBezTo>
                        <a:pt x="144" y="68"/>
                        <a:pt x="0" y="212"/>
                        <a:pt x="0" y="391"/>
                      </a:cubicBezTo>
                      <a:lnTo>
                        <a:pt x="0" y="394"/>
                      </a:lnTo>
                      <a:lnTo>
                        <a:pt x="27" y="393"/>
                      </a:ln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4" name="Google Shape;714;p41"/>
                <p:cNvSpPr/>
                <p:nvPr/>
              </p:nvSpPr>
              <p:spPr>
                <a:xfrm>
                  <a:off x="2767610" y="6122185"/>
                  <a:ext cx="263160" cy="141480"/>
                </a:xfrm>
                <a:custGeom>
                  <a:avLst/>
                  <a:gdLst/>
                  <a:ahLst/>
                  <a:cxnLst/>
                  <a:rect l="l" t="t" r="r" b="b"/>
                  <a:pathLst>
                    <a:path w="731" h="393" extrusionOk="0">
                      <a:moveTo>
                        <a:pt x="134" y="326"/>
                      </a:moveTo>
                      <a:lnTo>
                        <a:pt x="409" y="326"/>
                      </a:lnTo>
                      <a:cubicBezTo>
                        <a:pt x="586" y="326"/>
                        <a:pt x="730" y="181"/>
                        <a:pt x="731" y="3"/>
                      </a:cubicBezTo>
                      <a:lnTo>
                        <a:pt x="731" y="0"/>
                      </a:lnTo>
                      <a:lnTo>
                        <a:pt x="704" y="1"/>
                      </a:lnTo>
                      <a:lnTo>
                        <a:pt x="704" y="3"/>
                      </a:lnTo>
                      <a:cubicBezTo>
                        <a:pt x="704" y="166"/>
                        <a:pt x="571" y="299"/>
                        <a:pt x="409" y="299"/>
                      </a:cubicBezTo>
                      <a:lnTo>
                        <a:pt x="134" y="299"/>
                      </a:lnTo>
                      <a:lnTo>
                        <a:pt x="134" y="232"/>
                      </a:lnTo>
                      <a:lnTo>
                        <a:pt x="0" y="313"/>
                      </a:lnTo>
                      <a:lnTo>
                        <a:pt x="134" y="393"/>
                      </a:lnTo>
                      <a:lnTo>
                        <a:pt x="134" y="326"/>
                      </a:ln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5" name="Google Shape;715;p41"/>
                <p:cNvSpPr/>
                <p:nvPr/>
              </p:nvSpPr>
              <p:spPr>
                <a:xfrm>
                  <a:off x="3019250" y="6102385"/>
                  <a:ext cx="10800" cy="11160"/>
                </a:xfrm>
                <a:custGeom>
                  <a:avLst/>
                  <a:gdLst/>
                  <a:ahLst/>
                  <a:cxnLst/>
                  <a:rect l="l" t="t" r="r" b="b"/>
                  <a:pathLst>
                    <a:path w="30" h="31" extrusionOk="0">
                      <a:moveTo>
                        <a:pt x="30" y="28"/>
                      </a:moveTo>
                      <a:cubicBezTo>
                        <a:pt x="30" y="19"/>
                        <a:pt x="29" y="9"/>
                        <a:pt x="27" y="0"/>
                      </a:cubicBezTo>
                      <a:lnTo>
                        <a:pt x="0" y="5"/>
                      </a:lnTo>
                      <a:cubicBezTo>
                        <a:pt x="2" y="13"/>
                        <a:pt x="3" y="22"/>
                        <a:pt x="3" y="31"/>
                      </a:cubicBezTo>
                      <a:lnTo>
                        <a:pt x="30" y="28"/>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6" name="Google Shape;716;p41"/>
                <p:cNvSpPr/>
                <p:nvPr/>
              </p:nvSpPr>
              <p:spPr>
                <a:xfrm>
                  <a:off x="3014210" y="6082945"/>
                  <a:ext cx="12600" cy="12240"/>
                </a:xfrm>
                <a:custGeom>
                  <a:avLst/>
                  <a:gdLst/>
                  <a:ahLst/>
                  <a:cxnLst/>
                  <a:rect l="l" t="t" r="r" b="b"/>
                  <a:pathLst>
                    <a:path w="35" h="34" extrusionOk="0">
                      <a:moveTo>
                        <a:pt x="35" y="27"/>
                      </a:moveTo>
                      <a:cubicBezTo>
                        <a:pt x="32" y="18"/>
                        <a:pt x="29" y="8"/>
                        <a:pt x="26" y="0"/>
                      </a:cubicBezTo>
                      <a:lnTo>
                        <a:pt x="0" y="9"/>
                      </a:lnTo>
                      <a:cubicBezTo>
                        <a:pt x="4" y="17"/>
                        <a:pt x="6" y="25"/>
                        <a:pt x="8" y="34"/>
                      </a:cubicBezTo>
                      <a:lnTo>
                        <a:pt x="35" y="27"/>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7" name="Google Shape;717;p41"/>
                <p:cNvSpPr/>
                <p:nvPr/>
              </p:nvSpPr>
              <p:spPr>
                <a:xfrm>
                  <a:off x="3006290" y="6064585"/>
                  <a:ext cx="13320" cy="13320"/>
                </a:xfrm>
                <a:custGeom>
                  <a:avLst/>
                  <a:gdLst/>
                  <a:ahLst/>
                  <a:cxnLst/>
                  <a:rect l="l" t="t" r="r" b="b"/>
                  <a:pathLst>
                    <a:path w="37" h="37" extrusionOk="0">
                      <a:moveTo>
                        <a:pt x="37" y="25"/>
                      </a:moveTo>
                      <a:cubicBezTo>
                        <a:pt x="33" y="16"/>
                        <a:pt x="29" y="8"/>
                        <a:pt x="24" y="0"/>
                      </a:cubicBezTo>
                      <a:lnTo>
                        <a:pt x="0" y="13"/>
                      </a:lnTo>
                      <a:cubicBezTo>
                        <a:pt x="5" y="21"/>
                        <a:pt x="9" y="29"/>
                        <a:pt x="12" y="37"/>
                      </a:cubicBezTo>
                      <a:lnTo>
                        <a:pt x="37" y="25"/>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8" name="Google Shape;718;p41"/>
                <p:cNvSpPr/>
                <p:nvPr/>
              </p:nvSpPr>
              <p:spPr>
                <a:xfrm>
                  <a:off x="2995850" y="6048025"/>
                  <a:ext cx="13680" cy="13680"/>
                </a:xfrm>
                <a:custGeom>
                  <a:avLst/>
                  <a:gdLst/>
                  <a:ahLst/>
                  <a:cxnLst/>
                  <a:rect l="l" t="t" r="r" b="b"/>
                  <a:pathLst>
                    <a:path w="38" h="38" extrusionOk="0">
                      <a:moveTo>
                        <a:pt x="38" y="22"/>
                      </a:moveTo>
                      <a:cubicBezTo>
                        <a:pt x="33" y="15"/>
                        <a:pt x="27" y="7"/>
                        <a:pt x="21" y="0"/>
                      </a:cubicBezTo>
                      <a:lnTo>
                        <a:pt x="0" y="18"/>
                      </a:lnTo>
                      <a:cubicBezTo>
                        <a:pt x="5" y="24"/>
                        <a:pt x="11" y="31"/>
                        <a:pt x="16" y="38"/>
                      </a:cubicBezTo>
                      <a:lnTo>
                        <a:pt x="38" y="22"/>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19" name="Google Shape;719;p41"/>
                <p:cNvSpPr/>
                <p:nvPr/>
              </p:nvSpPr>
              <p:spPr>
                <a:xfrm>
                  <a:off x="2982530" y="6033985"/>
                  <a:ext cx="14040" cy="13680"/>
                </a:xfrm>
                <a:custGeom>
                  <a:avLst/>
                  <a:gdLst/>
                  <a:ahLst/>
                  <a:cxnLst/>
                  <a:rect l="l" t="t" r="r" b="b"/>
                  <a:pathLst>
                    <a:path w="39" h="38" extrusionOk="0">
                      <a:moveTo>
                        <a:pt x="0" y="21"/>
                      </a:moveTo>
                      <a:cubicBezTo>
                        <a:pt x="7" y="26"/>
                        <a:pt x="14" y="32"/>
                        <a:pt x="20" y="38"/>
                      </a:cubicBezTo>
                      <a:lnTo>
                        <a:pt x="39" y="19"/>
                      </a:lnTo>
                      <a:cubicBezTo>
                        <a:pt x="32" y="12"/>
                        <a:pt x="26" y="5"/>
                        <a:pt x="18" y="0"/>
                      </a:cubicBezTo>
                      <a:lnTo>
                        <a:pt x="0" y="21"/>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20" name="Google Shape;720;p41"/>
                <p:cNvSpPr/>
                <p:nvPr/>
              </p:nvSpPr>
              <p:spPr>
                <a:xfrm>
                  <a:off x="2967410" y="6022465"/>
                  <a:ext cx="13680" cy="13320"/>
                </a:xfrm>
                <a:custGeom>
                  <a:avLst/>
                  <a:gdLst/>
                  <a:ahLst/>
                  <a:cxnLst/>
                  <a:rect l="l" t="t" r="r" b="b"/>
                  <a:pathLst>
                    <a:path w="38" h="37" extrusionOk="0">
                      <a:moveTo>
                        <a:pt x="38" y="15"/>
                      </a:moveTo>
                      <a:cubicBezTo>
                        <a:pt x="30" y="9"/>
                        <a:pt x="23" y="4"/>
                        <a:pt x="15" y="0"/>
                      </a:cubicBezTo>
                      <a:lnTo>
                        <a:pt x="0" y="23"/>
                      </a:lnTo>
                      <a:cubicBezTo>
                        <a:pt x="8" y="27"/>
                        <a:pt x="16" y="32"/>
                        <a:pt x="23" y="37"/>
                      </a:cubicBezTo>
                      <a:lnTo>
                        <a:pt x="38" y="15"/>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21" name="Google Shape;721;p41"/>
                <p:cNvSpPr/>
                <p:nvPr/>
              </p:nvSpPr>
              <p:spPr>
                <a:xfrm>
                  <a:off x="2950850" y="6013825"/>
                  <a:ext cx="12960" cy="12960"/>
                </a:xfrm>
                <a:custGeom>
                  <a:avLst/>
                  <a:gdLst/>
                  <a:ahLst/>
                  <a:cxnLst/>
                  <a:rect l="l" t="t" r="r" b="b"/>
                  <a:pathLst>
                    <a:path w="36" h="36" extrusionOk="0">
                      <a:moveTo>
                        <a:pt x="36" y="11"/>
                      </a:moveTo>
                      <a:cubicBezTo>
                        <a:pt x="27" y="7"/>
                        <a:pt x="18" y="4"/>
                        <a:pt x="9" y="0"/>
                      </a:cubicBezTo>
                      <a:lnTo>
                        <a:pt x="0" y="26"/>
                      </a:lnTo>
                      <a:cubicBezTo>
                        <a:pt x="8" y="29"/>
                        <a:pt x="17" y="32"/>
                        <a:pt x="25" y="36"/>
                      </a:cubicBezTo>
                      <a:lnTo>
                        <a:pt x="36" y="11"/>
                      </a:ln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grpSp>
      </p:grpSp>
      <p:grpSp>
        <p:nvGrpSpPr>
          <p:cNvPr id="722" name="Google Shape;722;p41"/>
          <p:cNvGrpSpPr/>
          <p:nvPr/>
        </p:nvGrpSpPr>
        <p:grpSpPr>
          <a:xfrm>
            <a:off x="9661375" y="4160325"/>
            <a:ext cx="1800000" cy="2350655"/>
            <a:chOff x="10118575" y="3550725"/>
            <a:chExt cx="1800000" cy="2350655"/>
          </a:xfrm>
        </p:grpSpPr>
        <p:sp>
          <p:nvSpPr>
            <p:cNvPr id="723" name="Google Shape;723;p41"/>
            <p:cNvSpPr/>
            <p:nvPr/>
          </p:nvSpPr>
          <p:spPr>
            <a:xfrm>
              <a:off x="10118575" y="3550725"/>
              <a:ext cx="1800000" cy="2110500"/>
            </a:xfrm>
            <a:prstGeom prst="roundRect">
              <a:avLst>
                <a:gd name="adj" fmla="val 16667"/>
              </a:avLst>
            </a:prstGeom>
            <a:solidFill>
              <a:srgbClr val="5171FF"/>
            </a:solidFill>
            <a:ln>
              <a:noFill/>
            </a:ln>
          </p:spPr>
          <p:txBody>
            <a:bodyPr spcFirstLastPara="1" wrap="square" lIns="0" tIns="36000" rIns="0" bIns="0" anchor="t" anchorCtr="0">
              <a:noAutofit/>
            </a:bodyPr>
            <a:lstStyle/>
            <a:p>
              <a:pPr marL="0" lvl="0" indent="0" algn="ctr" rtl="0">
                <a:spcBef>
                  <a:spcPts val="0"/>
                </a:spcBef>
                <a:spcAft>
                  <a:spcPts val="0"/>
                </a:spcAft>
                <a:buClr>
                  <a:schemeClr val="dk1"/>
                </a:buClr>
                <a:buSzPts val="1100"/>
                <a:buFont typeface="Arial"/>
                <a:buNone/>
              </a:pPr>
              <a:r>
                <a:rPr lang="en-GB" sz="1600" b="1">
                  <a:solidFill>
                    <a:schemeClr val="lt1"/>
                  </a:solidFill>
                  <a:latin typeface="Trebuchet MS"/>
                  <a:ea typeface="Trebuchet MS"/>
                  <a:cs typeface="Trebuchet MS"/>
                  <a:sym typeface="Trebuchet MS"/>
                </a:rPr>
                <a:t>NETWORK</a:t>
              </a:r>
              <a:br>
                <a:rPr lang="en-GB" sz="1600" b="1">
                  <a:solidFill>
                    <a:schemeClr val="lt1"/>
                  </a:solidFill>
                  <a:latin typeface="Trebuchet MS"/>
                  <a:ea typeface="Trebuchet MS"/>
                  <a:cs typeface="Trebuchet MS"/>
                  <a:sym typeface="Trebuchet MS"/>
                </a:rPr>
              </a:br>
              <a:r>
                <a:rPr lang="en-GB" sz="1600" b="1">
                  <a:solidFill>
                    <a:schemeClr val="lt1"/>
                  </a:solidFill>
                  <a:latin typeface="Trebuchet MS"/>
                  <a:ea typeface="Trebuchet MS"/>
                  <a:cs typeface="Trebuchet MS"/>
                  <a:sym typeface="Trebuchet MS"/>
                </a:rPr>
                <a:t>AND LEARN</a:t>
              </a:r>
              <a:endParaRPr sz="1600" b="1">
                <a:solidFill>
                  <a:schemeClr val="lt1"/>
                </a:solidFill>
                <a:latin typeface="Trebuchet MS"/>
                <a:ea typeface="Trebuchet MS"/>
                <a:cs typeface="Trebuchet MS"/>
                <a:sym typeface="Trebuchet MS"/>
              </a:endParaRPr>
            </a:p>
            <a:p>
              <a:pPr marL="0" lvl="0" indent="0" algn="ctr" rtl="0">
                <a:spcBef>
                  <a:spcPts val="1000"/>
                </a:spcBef>
                <a:spcAft>
                  <a:spcPts val="0"/>
                </a:spcAft>
                <a:buClr>
                  <a:schemeClr val="dk1"/>
                </a:buClr>
                <a:buSzPts val="1100"/>
                <a:buFont typeface="Arial"/>
                <a:buNone/>
              </a:pPr>
              <a:r>
                <a:rPr lang="en-GB">
                  <a:solidFill>
                    <a:schemeClr val="lt1"/>
                  </a:solidFill>
                  <a:latin typeface="Trebuchet MS"/>
                  <a:ea typeface="Trebuchet MS"/>
                  <a:cs typeface="Trebuchet MS"/>
                  <a:sym typeface="Trebuchet MS"/>
                </a:rPr>
                <a:t>Interact and share best practices with the CoARA network of members</a:t>
              </a:r>
              <a:endParaRPr>
                <a:solidFill>
                  <a:schemeClr val="lt1"/>
                </a:solidFill>
                <a:latin typeface="Trebuchet MS"/>
                <a:ea typeface="Trebuchet MS"/>
                <a:cs typeface="Trebuchet MS"/>
                <a:sym typeface="Trebuchet MS"/>
              </a:endParaRPr>
            </a:p>
          </p:txBody>
        </p:sp>
        <p:grpSp>
          <p:nvGrpSpPr>
            <p:cNvPr id="724" name="Google Shape;724;p41"/>
            <p:cNvGrpSpPr/>
            <p:nvPr/>
          </p:nvGrpSpPr>
          <p:grpSpPr>
            <a:xfrm>
              <a:off x="10731115" y="5326460"/>
              <a:ext cx="574920" cy="574920"/>
              <a:chOff x="9140450" y="5825185"/>
              <a:chExt cx="574920" cy="574920"/>
            </a:xfrm>
          </p:grpSpPr>
          <p:sp>
            <p:nvSpPr>
              <p:cNvPr id="725" name="Google Shape;725;p41"/>
              <p:cNvSpPr/>
              <p:nvPr/>
            </p:nvSpPr>
            <p:spPr>
              <a:xfrm>
                <a:off x="9191804" y="5876088"/>
                <a:ext cx="471300" cy="47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26" name="Google Shape;726;p41"/>
              <p:cNvGrpSpPr/>
              <p:nvPr/>
            </p:nvGrpSpPr>
            <p:grpSpPr>
              <a:xfrm>
                <a:off x="9140450" y="5825185"/>
                <a:ext cx="574920" cy="574920"/>
                <a:chOff x="9140450" y="5825185"/>
                <a:chExt cx="574920" cy="574920"/>
              </a:xfrm>
            </p:grpSpPr>
            <p:sp>
              <p:nvSpPr>
                <p:cNvPr id="727" name="Google Shape;727;p41"/>
                <p:cNvSpPr/>
                <p:nvPr/>
              </p:nvSpPr>
              <p:spPr>
                <a:xfrm>
                  <a:off x="9140450" y="5825185"/>
                  <a:ext cx="574920" cy="574920"/>
                </a:xfrm>
                <a:custGeom>
                  <a:avLst/>
                  <a:gdLst/>
                  <a:ahLst/>
                  <a:cxnLst/>
                  <a:rect l="l" t="t" r="r" b="b"/>
                  <a:pathLst>
                    <a:path w="1597" h="1597" extrusionOk="0">
                      <a:moveTo>
                        <a:pt x="799" y="1597"/>
                      </a:moveTo>
                      <a:cubicBezTo>
                        <a:pt x="586" y="1597"/>
                        <a:pt x="385" y="1513"/>
                        <a:pt x="234" y="1362"/>
                      </a:cubicBezTo>
                      <a:cubicBezTo>
                        <a:pt x="84" y="1212"/>
                        <a:pt x="0" y="1011"/>
                        <a:pt x="0" y="798"/>
                      </a:cubicBezTo>
                      <a:cubicBezTo>
                        <a:pt x="0" y="585"/>
                        <a:pt x="84" y="385"/>
                        <a:pt x="234" y="234"/>
                      </a:cubicBezTo>
                      <a:cubicBezTo>
                        <a:pt x="385" y="83"/>
                        <a:pt x="586" y="0"/>
                        <a:pt x="799" y="0"/>
                      </a:cubicBezTo>
                      <a:cubicBezTo>
                        <a:pt x="1012" y="0"/>
                        <a:pt x="1212" y="83"/>
                        <a:pt x="1363" y="234"/>
                      </a:cubicBezTo>
                      <a:cubicBezTo>
                        <a:pt x="1514" y="385"/>
                        <a:pt x="1597" y="585"/>
                        <a:pt x="1597" y="798"/>
                      </a:cubicBezTo>
                      <a:cubicBezTo>
                        <a:pt x="1597" y="1011"/>
                        <a:pt x="1514" y="1212"/>
                        <a:pt x="1363" y="1362"/>
                      </a:cubicBezTo>
                      <a:cubicBezTo>
                        <a:pt x="1212" y="1513"/>
                        <a:pt x="1012" y="1597"/>
                        <a:pt x="799" y="1597"/>
                      </a:cubicBezTo>
                      <a:moveTo>
                        <a:pt x="799" y="48"/>
                      </a:moveTo>
                      <a:cubicBezTo>
                        <a:pt x="598" y="48"/>
                        <a:pt x="410" y="126"/>
                        <a:pt x="268" y="268"/>
                      </a:cubicBezTo>
                      <a:cubicBezTo>
                        <a:pt x="126" y="409"/>
                        <a:pt x="48" y="598"/>
                        <a:pt x="48" y="798"/>
                      </a:cubicBezTo>
                      <a:cubicBezTo>
                        <a:pt x="48" y="999"/>
                        <a:pt x="126" y="1187"/>
                        <a:pt x="268" y="1329"/>
                      </a:cubicBezTo>
                      <a:cubicBezTo>
                        <a:pt x="410" y="1470"/>
                        <a:pt x="598" y="1548"/>
                        <a:pt x="799" y="1548"/>
                      </a:cubicBezTo>
                      <a:cubicBezTo>
                        <a:pt x="999" y="1548"/>
                        <a:pt x="1187" y="1470"/>
                        <a:pt x="1329" y="1329"/>
                      </a:cubicBezTo>
                      <a:cubicBezTo>
                        <a:pt x="1471" y="1187"/>
                        <a:pt x="1549" y="999"/>
                        <a:pt x="1549" y="798"/>
                      </a:cubicBezTo>
                      <a:cubicBezTo>
                        <a:pt x="1549" y="598"/>
                        <a:pt x="1471" y="409"/>
                        <a:pt x="1329" y="268"/>
                      </a:cubicBezTo>
                      <a:cubicBezTo>
                        <a:pt x="1187" y="126"/>
                        <a:pt x="999" y="48"/>
                        <a:pt x="799" y="48"/>
                      </a:cubicBezTo>
                      <a:close/>
                    </a:path>
                  </a:pathLst>
                </a:custGeom>
                <a:solidFill>
                  <a:srgbClr val="5E17E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28" name="Google Shape;728;p41"/>
                <p:cNvSpPr/>
                <p:nvPr/>
              </p:nvSpPr>
              <p:spPr>
                <a:xfrm>
                  <a:off x="9182570" y="5867305"/>
                  <a:ext cx="489960" cy="489600"/>
                </a:xfrm>
                <a:custGeom>
                  <a:avLst/>
                  <a:gdLst/>
                  <a:ahLst/>
                  <a:cxnLst/>
                  <a:rect l="l" t="t" r="r" b="b"/>
                  <a:pathLst>
                    <a:path w="1361" h="1360" extrusionOk="0">
                      <a:moveTo>
                        <a:pt x="681" y="1360"/>
                      </a:moveTo>
                      <a:cubicBezTo>
                        <a:pt x="499" y="1360"/>
                        <a:pt x="328" y="1290"/>
                        <a:pt x="199" y="1161"/>
                      </a:cubicBezTo>
                      <a:cubicBezTo>
                        <a:pt x="71" y="1033"/>
                        <a:pt x="0" y="861"/>
                        <a:pt x="0" y="680"/>
                      </a:cubicBezTo>
                      <a:cubicBezTo>
                        <a:pt x="0" y="498"/>
                        <a:pt x="71" y="327"/>
                        <a:pt x="199" y="199"/>
                      </a:cubicBezTo>
                      <a:cubicBezTo>
                        <a:pt x="328" y="70"/>
                        <a:pt x="499" y="0"/>
                        <a:pt x="681" y="0"/>
                      </a:cubicBezTo>
                      <a:cubicBezTo>
                        <a:pt x="862" y="0"/>
                        <a:pt x="1033" y="70"/>
                        <a:pt x="1162" y="199"/>
                      </a:cubicBezTo>
                      <a:cubicBezTo>
                        <a:pt x="1290" y="327"/>
                        <a:pt x="1361" y="498"/>
                        <a:pt x="1361" y="680"/>
                      </a:cubicBezTo>
                      <a:cubicBezTo>
                        <a:pt x="1361" y="861"/>
                        <a:pt x="1290" y="1033"/>
                        <a:pt x="1162" y="1161"/>
                      </a:cubicBezTo>
                      <a:cubicBezTo>
                        <a:pt x="1033" y="1290"/>
                        <a:pt x="862" y="1360"/>
                        <a:pt x="681" y="1360"/>
                      </a:cubicBezTo>
                      <a:moveTo>
                        <a:pt x="681" y="40"/>
                      </a:moveTo>
                      <a:cubicBezTo>
                        <a:pt x="509" y="40"/>
                        <a:pt x="349" y="107"/>
                        <a:pt x="228" y="227"/>
                      </a:cubicBezTo>
                      <a:cubicBezTo>
                        <a:pt x="107" y="348"/>
                        <a:pt x="41" y="509"/>
                        <a:pt x="41" y="680"/>
                      </a:cubicBezTo>
                      <a:cubicBezTo>
                        <a:pt x="41" y="850"/>
                        <a:pt x="107" y="1011"/>
                        <a:pt x="228" y="1132"/>
                      </a:cubicBezTo>
                      <a:cubicBezTo>
                        <a:pt x="349" y="1253"/>
                        <a:pt x="509" y="1319"/>
                        <a:pt x="681" y="1319"/>
                      </a:cubicBezTo>
                      <a:cubicBezTo>
                        <a:pt x="851" y="1319"/>
                        <a:pt x="1012" y="1253"/>
                        <a:pt x="1133" y="1132"/>
                      </a:cubicBezTo>
                      <a:cubicBezTo>
                        <a:pt x="1254" y="1011"/>
                        <a:pt x="1320" y="850"/>
                        <a:pt x="1320" y="680"/>
                      </a:cubicBezTo>
                      <a:cubicBezTo>
                        <a:pt x="1320" y="509"/>
                        <a:pt x="1254" y="348"/>
                        <a:pt x="1133" y="227"/>
                      </a:cubicBezTo>
                      <a:cubicBezTo>
                        <a:pt x="1012" y="107"/>
                        <a:pt x="851" y="40"/>
                        <a:pt x="681" y="40"/>
                      </a:cubicBezTo>
                      <a:close/>
                    </a:path>
                  </a:pathLst>
                </a:custGeom>
                <a:solidFill>
                  <a:srgbClr val="0D3AF3">
                    <a:alpha val="4980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29" name="Google Shape;729;p41"/>
                <p:cNvSpPr/>
                <p:nvPr/>
              </p:nvSpPr>
              <p:spPr>
                <a:xfrm>
                  <a:off x="9420890" y="5933545"/>
                  <a:ext cx="28800" cy="28800"/>
                </a:xfrm>
                <a:custGeom>
                  <a:avLst/>
                  <a:gdLst/>
                  <a:ahLst/>
                  <a:cxnLst/>
                  <a:rect l="l" t="t" r="r" b="b"/>
                  <a:pathLst>
                    <a:path w="80" h="80" extrusionOk="0">
                      <a:moveTo>
                        <a:pt x="80" y="40"/>
                      </a:moveTo>
                      <a:cubicBezTo>
                        <a:pt x="80" y="62"/>
                        <a:pt x="62" y="80"/>
                        <a:pt x="40" y="80"/>
                      </a:cubicBezTo>
                      <a:cubicBezTo>
                        <a:pt x="17" y="80"/>
                        <a:pt x="0" y="62"/>
                        <a:pt x="0" y="40"/>
                      </a:cubicBezTo>
                      <a:cubicBezTo>
                        <a:pt x="0" y="18"/>
                        <a:pt x="17" y="0"/>
                        <a:pt x="40" y="0"/>
                      </a:cubicBezTo>
                      <a:cubicBezTo>
                        <a:pt x="62" y="0"/>
                        <a:pt x="80" y="18"/>
                        <a:pt x="80" y="4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0" name="Google Shape;730;p41"/>
                <p:cNvSpPr/>
                <p:nvPr/>
              </p:nvSpPr>
              <p:spPr>
                <a:xfrm>
                  <a:off x="9312530" y="5972785"/>
                  <a:ext cx="29160" cy="28800"/>
                </a:xfrm>
                <a:custGeom>
                  <a:avLst/>
                  <a:gdLst/>
                  <a:ahLst/>
                  <a:cxnLst/>
                  <a:rect l="l" t="t" r="r" b="b"/>
                  <a:pathLst>
                    <a:path w="81" h="80" extrusionOk="0">
                      <a:moveTo>
                        <a:pt x="72" y="14"/>
                      </a:moveTo>
                      <a:cubicBezTo>
                        <a:pt x="86" y="31"/>
                        <a:pt x="84" y="56"/>
                        <a:pt x="67" y="71"/>
                      </a:cubicBezTo>
                      <a:cubicBezTo>
                        <a:pt x="50" y="85"/>
                        <a:pt x="25" y="83"/>
                        <a:pt x="10" y="66"/>
                      </a:cubicBezTo>
                      <a:cubicBezTo>
                        <a:pt x="-4" y="49"/>
                        <a:pt x="-2" y="23"/>
                        <a:pt x="15" y="9"/>
                      </a:cubicBezTo>
                      <a:cubicBezTo>
                        <a:pt x="32" y="-5"/>
                        <a:pt x="57" y="-3"/>
                        <a:pt x="72" y="14"/>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1" name="Google Shape;731;p41"/>
                <p:cNvSpPr/>
                <p:nvPr/>
              </p:nvSpPr>
              <p:spPr>
                <a:xfrm>
                  <a:off x="9255290" y="6071785"/>
                  <a:ext cx="29520" cy="29160"/>
                </a:xfrm>
                <a:custGeom>
                  <a:avLst/>
                  <a:gdLst/>
                  <a:ahLst/>
                  <a:cxnLst/>
                  <a:rect l="l" t="t" r="r" b="b"/>
                  <a:pathLst>
                    <a:path w="82" h="81" extrusionOk="0">
                      <a:moveTo>
                        <a:pt x="48" y="0"/>
                      </a:moveTo>
                      <a:cubicBezTo>
                        <a:pt x="70" y="4"/>
                        <a:pt x="85" y="25"/>
                        <a:pt x="81" y="47"/>
                      </a:cubicBezTo>
                      <a:cubicBezTo>
                        <a:pt x="77" y="69"/>
                        <a:pt x="56" y="84"/>
                        <a:pt x="34" y="80"/>
                      </a:cubicBezTo>
                      <a:cubicBezTo>
                        <a:pt x="13" y="76"/>
                        <a:pt x="-3" y="55"/>
                        <a:pt x="1" y="34"/>
                      </a:cubicBezTo>
                      <a:cubicBezTo>
                        <a:pt x="5" y="11"/>
                        <a:pt x="26" y="-3"/>
                        <a:pt x="48" y="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2" name="Google Shape;732;p41"/>
                <p:cNvSpPr/>
                <p:nvPr/>
              </p:nvSpPr>
              <p:spPr>
                <a:xfrm>
                  <a:off x="9275450" y="6184105"/>
                  <a:ext cx="28800" cy="29160"/>
                </a:xfrm>
                <a:custGeom>
                  <a:avLst/>
                  <a:gdLst/>
                  <a:ahLst/>
                  <a:cxnLst/>
                  <a:rect l="l" t="t" r="r" b="b"/>
                  <a:pathLst>
                    <a:path w="80" h="81" extrusionOk="0">
                      <a:moveTo>
                        <a:pt x="75" y="20"/>
                      </a:moveTo>
                      <a:cubicBezTo>
                        <a:pt x="86" y="40"/>
                        <a:pt x="80" y="65"/>
                        <a:pt x="60" y="76"/>
                      </a:cubicBezTo>
                      <a:cubicBezTo>
                        <a:pt x="41" y="87"/>
                        <a:pt x="16" y="80"/>
                        <a:pt x="5" y="61"/>
                      </a:cubicBezTo>
                      <a:cubicBezTo>
                        <a:pt x="-6" y="42"/>
                        <a:pt x="1" y="17"/>
                        <a:pt x="20" y="6"/>
                      </a:cubicBezTo>
                      <a:cubicBezTo>
                        <a:pt x="40" y="-5"/>
                        <a:pt x="64" y="1"/>
                        <a:pt x="75" y="2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3" name="Google Shape;733;p41"/>
                <p:cNvSpPr/>
                <p:nvPr/>
              </p:nvSpPr>
              <p:spPr>
                <a:xfrm>
                  <a:off x="9363290" y="6257905"/>
                  <a:ext cx="29160" cy="28800"/>
                </a:xfrm>
                <a:custGeom>
                  <a:avLst/>
                  <a:gdLst/>
                  <a:ahLst/>
                  <a:cxnLst/>
                  <a:rect l="l" t="t" r="r" b="b"/>
                  <a:pathLst>
                    <a:path w="81" h="80" extrusionOk="0">
                      <a:moveTo>
                        <a:pt x="55" y="2"/>
                      </a:moveTo>
                      <a:cubicBezTo>
                        <a:pt x="75" y="10"/>
                        <a:pt x="86" y="33"/>
                        <a:pt x="78" y="54"/>
                      </a:cubicBezTo>
                      <a:cubicBezTo>
                        <a:pt x="71" y="75"/>
                        <a:pt x="48" y="86"/>
                        <a:pt x="27" y="78"/>
                      </a:cubicBezTo>
                      <a:cubicBezTo>
                        <a:pt x="5" y="70"/>
                        <a:pt x="-5" y="47"/>
                        <a:pt x="2" y="26"/>
                      </a:cubicBezTo>
                      <a:cubicBezTo>
                        <a:pt x="10" y="6"/>
                        <a:pt x="33" y="-5"/>
                        <a:pt x="55" y="2"/>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4" name="Google Shape;734;p41"/>
                <p:cNvSpPr/>
                <p:nvPr/>
              </p:nvSpPr>
              <p:spPr>
                <a:xfrm>
                  <a:off x="9528530" y="5972425"/>
                  <a:ext cx="28800" cy="29160"/>
                </a:xfrm>
                <a:custGeom>
                  <a:avLst/>
                  <a:gdLst/>
                  <a:ahLst/>
                  <a:cxnLst/>
                  <a:rect l="l" t="t" r="r" b="b"/>
                  <a:pathLst>
                    <a:path w="80" h="81" extrusionOk="0">
                      <a:moveTo>
                        <a:pt x="66" y="10"/>
                      </a:moveTo>
                      <a:cubicBezTo>
                        <a:pt x="83" y="24"/>
                        <a:pt x="85" y="49"/>
                        <a:pt x="71" y="67"/>
                      </a:cubicBezTo>
                      <a:cubicBezTo>
                        <a:pt x="57" y="84"/>
                        <a:pt x="31" y="86"/>
                        <a:pt x="14" y="72"/>
                      </a:cubicBezTo>
                      <a:cubicBezTo>
                        <a:pt x="-3" y="57"/>
                        <a:pt x="-5" y="32"/>
                        <a:pt x="9" y="15"/>
                      </a:cubicBezTo>
                      <a:cubicBezTo>
                        <a:pt x="23" y="-2"/>
                        <a:pt x="49" y="-5"/>
                        <a:pt x="66" y="1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5" name="Google Shape;735;p41"/>
                <p:cNvSpPr/>
                <p:nvPr/>
              </p:nvSpPr>
              <p:spPr>
                <a:xfrm>
                  <a:off x="9585770" y="6071425"/>
                  <a:ext cx="29160" cy="29160"/>
                </a:xfrm>
                <a:custGeom>
                  <a:avLst/>
                  <a:gdLst/>
                  <a:ahLst/>
                  <a:cxnLst/>
                  <a:rect l="l" t="t" r="r" b="b"/>
                  <a:pathLst>
                    <a:path w="81" h="81" extrusionOk="0">
                      <a:moveTo>
                        <a:pt x="80" y="34"/>
                      </a:moveTo>
                      <a:cubicBezTo>
                        <a:pt x="84" y="56"/>
                        <a:pt x="70" y="77"/>
                        <a:pt x="47" y="81"/>
                      </a:cubicBezTo>
                      <a:cubicBezTo>
                        <a:pt x="25" y="84"/>
                        <a:pt x="5" y="70"/>
                        <a:pt x="1" y="48"/>
                      </a:cubicBezTo>
                      <a:cubicBezTo>
                        <a:pt x="-3" y="25"/>
                        <a:pt x="12" y="5"/>
                        <a:pt x="33" y="1"/>
                      </a:cubicBezTo>
                      <a:cubicBezTo>
                        <a:pt x="55" y="-3"/>
                        <a:pt x="76" y="12"/>
                        <a:pt x="80" y="34"/>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6" name="Google Shape;736;p41"/>
                <p:cNvSpPr/>
                <p:nvPr/>
              </p:nvSpPr>
              <p:spPr>
                <a:xfrm>
                  <a:off x="9285530" y="5965945"/>
                  <a:ext cx="299160" cy="294480"/>
                </a:xfrm>
                <a:custGeom>
                  <a:avLst/>
                  <a:gdLst/>
                  <a:ahLst/>
                  <a:cxnLst/>
                  <a:rect l="l" t="t" r="r" b="b"/>
                  <a:pathLst>
                    <a:path w="831" h="818" extrusionOk="0">
                      <a:moveTo>
                        <a:pt x="699" y="675"/>
                      </a:moveTo>
                      <a:cubicBezTo>
                        <a:pt x="720" y="675"/>
                        <a:pt x="735" y="670"/>
                        <a:pt x="745" y="664"/>
                      </a:cubicBezTo>
                      <a:cubicBezTo>
                        <a:pt x="751" y="660"/>
                        <a:pt x="755" y="656"/>
                        <a:pt x="757" y="654"/>
                      </a:cubicBezTo>
                      <a:cubicBezTo>
                        <a:pt x="758" y="653"/>
                        <a:pt x="758" y="652"/>
                        <a:pt x="759" y="651"/>
                      </a:cubicBezTo>
                      <a:lnTo>
                        <a:pt x="793" y="591"/>
                      </a:lnTo>
                      <a:cubicBezTo>
                        <a:pt x="794" y="590"/>
                        <a:pt x="794" y="589"/>
                        <a:pt x="794" y="589"/>
                      </a:cubicBezTo>
                      <a:cubicBezTo>
                        <a:pt x="796" y="585"/>
                        <a:pt x="797" y="579"/>
                        <a:pt x="797" y="571"/>
                      </a:cubicBezTo>
                      <a:cubicBezTo>
                        <a:pt x="797" y="559"/>
                        <a:pt x="794" y="543"/>
                        <a:pt x="782" y="524"/>
                      </a:cubicBezTo>
                      <a:cubicBezTo>
                        <a:pt x="772" y="508"/>
                        <a:pt x="757" y="491"/>
                        <a:pt x="734" y="470"/>
                      </a:cubicBezTo>
                      <a:cubicBezTo>
                        <a:pt x="773" y="454"/>
                        <a:pt x="796" y="438"/>
                        <a:pt x="811" y="423"/>
                      </a:cubicBezTo>
                      <a:cubicBezTo>
                        <a:pt x="828" y="406"/>
                        <a:pt x="832" y="389"/>
                        <a:pt x="831" y="380"/>
                      </a:cubicBezTo>
                      <a:lnTo>
                        <a:pt x="831" y="379"/>
                      </a:lnTo>
                      <a:cubicBezTo>
                        <a:pt x="831" y="378"/>
                        <a:pt x="831" y="377"/>
                        <a:pt x="831" y="376"/>
                      </a:cubicBezTo>
                      <a:lnTo>
                        <a:pt x="819" y="308"/>
                      </a:lnTo>
                      <a:lnTo>
                        <a:pt x="819" y="306"/>
                      </a:lnTo>
                      <a:cubicBezTo>
                        <a:pt x="816" y="299"/>
                        <a:pt x="811" y="287"/>
                        <a:pt x="795" y="277"/>
                      </a:cubicBezTo>
                      <a:cubicBezTo>
                        <a:pt x="777" y="265"/>
                        <a:pt x="747" y="255"/>
                        <a:pt x="696" y="253"/>
                      </a:cubicBezTo>
                      <a:cubicBezTo>
                        <a:pt x="718" y="212"/>
                        <a:pt x="724" y="182"/>
                        <a:pt x="724" y="161"/>
                      </a:cubicBezTo>
                      <a:cubicBezTo>
                        <a:pt x="724" y="147"/>
                        <a:pt x="722" y="137"/>
                        <a:pt x="718" y="130"/>
                      </a:cubicBezTo>
                      <a:cubicBezTo>
                        <a:pt x="715" y="126"/>
                        <a:pt x="714" y="123"/>
                        <a:pt x="712" y="121"/>
                      </a:cubicBezTo>
                      <a:cubicBezTo>
                        <a:pt x="711" y="120"/>
                        <a:pt x="710" y="119"/>
                        <a:pt x="710" y="119"/>
                      </a:cubicBezTo>
                      <a:lnTo>
                        <a:pt x="657" y="75"/>
                      </a:lnTo>
                      <a:cubicBezTo>
                        <a:pt x="656" y="75"/>
                        <a:pt x="656" y="74"/>
                        <a:pt x="656" y="74"/>
                      </a:cubicBezTo>
                      <a:cubicBezTo>
                        <a:pt x="656" y="74"/>
                        <a:pt x="655" y="73"/>
                        <a:pt x="654" y="73"/>
                      </a:cubicBezTo>
                      <a:lnTo>
                        <a:pt x="654" y="73"/>
                      </a:lnTo>
                      <a:cubicBezTo>
                        <a:pt x="649" y="70"/>
                        <a:pt x="640" y="66"/>
                        <a:pt x="627" y="66"/>
                      </a:cubicBezTo>
                      <a:cubicBezTo>
                        <a:pt x="614" y="66"/>
                        <a:pt x="599" y="69"/>
                        <a:pt x="579" y="79"/>
                      </a:cubicBezTo>
                      <a:cubicBezTo>
                        <a:pt x="564" y="85"/>
                        <a:pt x="547" y="96"/>
                        <a:pt x="526" y="111"/>
                      </a:cubicBezTo>
                      <a:cubicBezTo>
                        <a:pt x="516" y="64"/>
                        <a:pt x="502" y="37"/>
                        <a:pt x="488" y="21"/>
                      </a:cubicBezTo>
                      <a:cubicBezTo>
                        <a:pt x="474" y="5"/>
                        <a:pt x="460" y="1"/>
                        <a:pt x="453" y="0"/>
                      </a:cubicBezTo>
                      <a:cubicBezTo>
                        <a:pt x="452" y="0"/>
                        <a:pt x="451" y="0"/>
                        <a:pt x="451" y="0"/>
                      </a:cubicBezTo>
                      <a:lnTo>
                        <a:pt x="382" y="0"/>
                      </a:lnTo>
                      <a:cubicBezTo>
                        <a:pt x="381" y="0"/>
                        <a:pt x="380" y="0"/>
                        <a:pt x="379" y="0"/>
                      </a:cubicBezTo>
                      <a:cubicBezTo>
                        <a:pt x="372" y="1"/>
                        <a:pt x="358" y="5"/>
                        <a:pt x="345" y="21"/>
                      </a:cubicBezTo>
                      <a:cubicBezTo>
                        <a:pt x="330" y="37"/>
                        <a:pt x="316" y="65"/>
                        <a:pt x="306" y="112"/>
                      </a:cubicBezTo>
                      <a:cubicBezTo>
                        <a:pt x="285" y="96"/>
                        <a:pt x="268" y="86"/>
                        <a:pt x="253" y="79"/>
                      </a:cubicBezTo>
                      <a:cubicBezTo>
                        <a:pt x="233" y="70"/>
                        <a:pt x="218" y="66"/>
                        <a:pt x="205" y="66"/>
                      </a:cubicBezTo>
                      <a:cubicBezTo>
                        <a:pt x="191" y="66"/>
                        <a:pt x="182" y="71"/>
                        <a:pt x="178" y="73"/>
                      </a:cubicBezTo>
                      <a:cubicBezTo>
                        <a:pt x="178" y="74"/>
                        <a:pt x="178" y="74"/>
                        <a:pt x="177" y="74"/>
                      </a:cubicBezTo>
                      <a:lnTo>
                        <a:pt x="176" y="75"/>
                      </a:lnTo>
                      <a:lnTo>
                        <a:pt x="175" y="75"/>
                      </a:lnTo>
                      <a:lnTo>
                        <a:pt x="122" y="119"/>
                      </a:lnTo>
                      <a:cubicBezTo>
                        <a:pt x="122" y="120"/>
                        <a:pt x="121" y="120"/>
                        <a:pt x="121" y="120"/>
                      </a:cubicBezTo>
                      <a:cubicBezTo>
                        <a:pt x="121" y="121"/>
                        <a:pt x="121" y="121"/>
                        <a:pt x="121" y="121"/>
                      </a:cubicBezTo>
                      <a:lnTo>
                        <a:pt x="120" y="122"/>
                      </a:lnTo>
                      <a:cubicBezTo>
                        <a:pt x="118" y="123"/>
                        <a:pt x="116" y="126"/>
                        <a:pt x="114" y="130"/>
                      </a:cubicBezTo>
                      <a:cubicBezTo>
                        <a:pt x="110" y="137"/>
                        <a:pt x="107" y="148"/>
                        <a:pt x="107" y="162"/>
                      </a:cubicBezTo>
                      <a:cubicBezTo>
                        <a:pt x="107" y="183"/>
                        <a:pt x="114" y="212"/>
                        <a:pt x="136" y="254"/>
                      </a:cubicBezTo>
                      <a:cubicBezTo>
                        <a:pt x="84" y="256"/>
                        <a:pt x="54" y="266"/>
                        <a:pt x="36" y="278"/>
                      </a:cubicBezTo>
                      <a:cubicBezTo>
                        <a:pt x="21" y="288"/>
                        <a:pt x="15" y="300"/>
                        <a:pt x="13" y="306"/>
                      </a:cubicBezTo>
                      <a:cubicBezTo>
                        <a:pt x="12" y="307"/>
                        <a:pt x="12" y="308"/>
                        <a:pt x="12" y="309"/>
                      </a:cubicBezTo>
                      <a:lnTo>
                        <a:pt x="0" y="376"/>
                      </a:lnTo>
                      <a:cubicBezTo>
                        <a:pt x="0" y="378"/>
                        <a:pt x="0" y="379"/>
                        <a:pt x="0" y="379"/>
                      </a:cubicBezTo>
                      <a:cubicBezTo>
                        <a:pt x="0" y="380"/>
                        <a:pt x="0" y="380"/>
                        <a:pt x="0" y="381"/>
                      </a:cubicBezTo>
                      <a:cubicBezTo>
                        <a:pt x="0" y="390"/>
                        <a:pt x="4" y="406"/>
                        <a:pt x="20" y="423"/>
                      </a:cubicBezTo>
                      <a:cubicBezTo>
                        <a:pt x="35" y="438"/>
                        <a:pt x="58" y="454"/>
                        <a:pt x="97" y="470"/>
                      </a:cubicBezTo>
                      <a:cubicBezTo>
                        <a:pt x="74" y="491"/>
                        <a:pt x="59" y="509"/>
                        <a:pt x="50" y="525"/>
                      </a:cubicBezTo>
                      <a:cubicBezTo>
                        <a:pt x="38" y="544"/>
                        <a:pt x="34" y="560"/>
                        <a:pt x="34" y="572"/>
                      </a:cubicBezTo>
                      <a:cubicBezTo>
                        <a:pt x="34" y="579"/>
                        <a:pt x="36" y="585"/>
                        <a:pt x="37" y="589"/>
                      </a:cubicBezTo>
                      <a:cubicBezTo>
                        <a:pt x="38" y="590"/>
                        <a:pt x="38" y="591"/>
                        <a:pt x="38" y="592"/>
                      </a:cubicBezTo>
                      <a:lnTo>
                        <a:pt x="73" y="652"/>
                      </a:lnTo>
                      <a:cubicBezTo>
                        <a:pt x="73" y="653"/>
                        <a:pt x="74" y="654"/>
                        <a:pt x="74" y="654"/>
                      </a:cubicBezTo>
                      <a:cubicBezTo>
                        <a:pt x="77" y="657"/>
                        <a:pt x="81" y="661"/>
                        <a:pt x="86" y="665"/>
                      </a:cubicBezTo>
                      <a:cubicBezTo>
                        <a:pt x="96" y="671"/>
                        <a:pt x="112" y="676"/>
                        <a:pt x="133" y="676"/>
                      </a:cubicBezTo>
                      <a:cubicBezTo>
                        <a:pt x="152" y="676"/>
                        <a:pt x="176" y="672"/>
                        <a:pt x="208" y="662"/>
                      </a:cubicBezTo>
                      <a:cubicBezTo>
                        <a:pt x="206" y="678"/>
                        <a:pt x="205" y="693"/>
                        <a:pt x="205" y="705"/>
                      </a:cubicBezTo>
                      <a:cubicBezTo>
                        <a:pt x="205" y="740"/>
                        <a:pt x="213" y="761"/>
                        <a:pt x="221" y="775"/>
                      </a:cubicBezTo>
                      <a:cubicBezTo>
                        <a:pt x="227" y="784"/>
                        <a:pt x="234" y="789"/>
                        <a:pt x="239" y="791"/>
                      </a:cubicBezTo>
                      <a:cubicBezTo>
                        <a:pt x="240" y="792"/>
                        <a:pt x="241" y="792"/>
                        <a:pt x="241" y="792"/>
                      </a:cubicBezTo>
                      <a:lnTo>
                        <a:pt x="306" y="816"/>
                      </a:lnTo>
                      <a:cubicBezTo>
                        <a:pt x="307" y="816"/>
                        <a:pt x="308" y="816"/>
                        <a:pt x="309" y="816"/>
                      </a:cubicBezTo>
                      <a:cubicBezTo>
                        <a:pt x="311" y="817"/>
                        <a:pt x="314" y="818"/>
                        <a:pt x="318" y="818"/>
                      </a:cubicBezTo>
                      <a:lnTo>
                        <a:pt x="318" y="818"/>
                      </a:lnTo>
                      <a:cubicBezTo>
                        <a:pt x="328" y="818"/>
                        <a:pt x="345" y="814"/>
                        <a:pt x="363" y="799"/>
                      </a:cubicBezTo>
                      <a:cubicBezTo>
                        <a:pt x="379" y="787"/>
                        <a:pt x="397" y="768"/>
                        <a:pt x="416" y="737"/>
                      </a:cubicBezTo>
                      <a:cubicBezTo>
                        <a:pt x="435" y="767"/>
                        <a:pt x="453" y="786"/>
                        <a:pt x="469" y="798"/>
                      </a:cubicBezTo>
                      <a:cubicBezTo>
                        <a:pt x="487" y="813"/>
                        <a:pt x="504" y="817"/>
                        <a:pt x="514" y="817"/>
                      </a:cubicBezTo>
                      <a:lnTo>
                        <a:pt x="514" y="817"/>
                      </a:lnTo>
                      <a:cubicBezTo>
                        <a:pt x="518" y="817"/>
                        <a:pt x="521" y="816"/>
                        <a:pt x="523" y="816"/>
                      </a:cubicBezTo>
                      <a:cubicBezTo>
                        <a:pt x="524" y="816"/>
                        <a:pt x="525" y="816"/>
                        <a:pt x="526" y="815"/>
                      </a:cubicBezTo>
                      <a:lnTo>
                        <a:pt x="591" y="792"/>
                      </a:lnTo>
                      <a:cubicBezTo>
                        <a:pt x="591" y="792"/>
                        <a:pt x="592" y="791"/>
                        <a:pt x="593" y="791"/>
                      </a:cubicBezTo>
                      <a:cubicBezTo>
                        <a:pt x="598" y="788"/>
                        <a:pt x="604" y="783"/>
                        <a:pt x="611" y="774"/>
                      </a:cubicBezTo>
                      <a:cubicBezTo>
                        <a:pt x="619" y="761"/>
                        <a:pt x="627" y="740"/>
                        <a:pt x="627" y="705"/>
                      </a:cubicBezTo>
                      <a:cubicBezTo>
                        <a:pt x="627" y="692"/>
                        <a:pt x="626" y="678"/>
                        <a:pt x="623" y="661"/>
                      </a:cubicBezTo>
                      <a:cubicBezTo>
                        <a:pt x="656" y="671"/>
                        <a:pt x="680" y="675"/>
                        <a:pt x="699" y="675"/>
                      </a:cubicBezTo>
                      <a:moveTo>
                        <a:pt x="466" y="693"/>
                      </a:moveTo>
                      <a:lnTo>
                        <a:pt x="500" y="784"/>
                      </a:lnTo>
                      <a:cubicBezTo>
                        <a:pt x="496" y="783"/>
                        <a:pt x="491" y="780"/>
                        <a:pt x="486" y="776"/>
                      </a:cubicBezTo>
                      <a:cubicBezTo>
                        <a:pt x="471" y="764"/>
                        <a:pt x="451" y="742"/>
                        <a:pt x="428" y="702"/>
                      </a:cubicBezTo>
                      <a:cubicBezTo>
                        <a:pt x="425" y="695"/>
                        <a:pt x="416" y="693"/>
                        <a:pt x="409" y="697"/>
                      </a:cubicBezTo>
                      <a:cubicBezTo>
                        <a:pt x="406" y="698"/>
                        <a:pt x="404" y="701"/>
                        <a:pt x="403" y="703"/>
                      </a:cubicBezTo>
                      <a:cubicBezTo>
                        <a:pt x="380" y="744"/>
                        <a:pt x="361" y="765"/>
                        <a:pt x="346" y="776"/>
                      </a:cubicBezTo>
                      <a:cubicBezTo>
                        <a:pt x="341" y="780"/>
                        <a:pt x="336" y="783"/>
                        <a:pt x="332" y="785"/>
                      </a:cubicBezTo>
                      <a:lnTo>
                        <a:pt x="366" y="694"/>
                      </a:lnTo>
                      <a:lnTo>
                        <a:pt x="275" y="660"/>
                      </a:lnTo>
                      <a:lnTo>
                        <a:pt x="241" y="752"/>
                      </a:lnTo>
                      <a:cubicBezTo>
                        <a:pt x="237" y="744"/>
                        <a:pt x="234" y="729"/>
                        <a:pt x="234" y="705"/>
                      </a:cubicBezTo>
                      <a:cubicBezTo>
                        <a:pt x="234" y="689"/>
                        <a:pt x="236" y="668"/>
                        <a:pt x="240" y="643"/>
                      </a:cubicBezTo>
                      <a:lnTo>
                        <a:pt x="240" y="643"/>
                      </a:lnTo>
                      <a:lnTo>
                        <a:pt x="240" y="642"/>
                      </a:lnTo>
                      <a:lnTo>
                        <a:pt x="240" y="641"/>
                      </a:lnTo>
                      <a:cubicBezTo>
                        <a:pt x="241" y="641"/>
                        <a:pt x="241" y="641"/>
                        <a:pt x="241" y="640"/>
                      </a:cubicBezTo>
                      <a:lnTo>
                        <a:pt x="241" y="640"/>
                      </a:lnTo>
                      <a:cubicBezTo>
                        <a:pt x="241" y="640"/>
                        <a:pt x="240" y="640"/>
                        <a:pt x="240" y="639"/>
                      </a:cubicBezTo>
                      <a:lnTo>
                        <a:pt x="240" y="639"/>
                      </a:lnTo>
                      <a:lnTo>
                        <a:pt x="240" y="638"/>
                      </a:lnTo>
                      <a:cubicBezTo>
                        <a:pt x="240" y="637"/>
                        <a:pt x="240" y="637"/>
                        <a:pt x="240" y="637"/>
                      </a:cubicBezTo>
                      <a:lnTo>
                        <a:pt x="240" y="636"/>
                      </a:lnTo>
                      <a:lnTo>
                        <a:pt x="240" y="636"/>
                      </a:lnTo>
                      <a:cubicBezTo>
                        <a:pt x="240" y="635"/>
                        <a:pt x="240" y="635"/>
                        <a:pt x="240" y="635"/>
                      </a:cubicBezTo>
                      <a:lnTo>
                        <a:pt x="239" y="635"/>
                      </a:lnTo>
                      <a:cubicBezTo>
                        <a:pt x="239" y="634"/>
                        <a:pt x="239" y="634"/>
                        <a:pt x="239" y="634"/>
                      </a:cubicBezTo>
                      <a:cubicBezTo>
                        <a:pt x="239" y="633"/>
                        <a:pt x="238" y="633"/>
                        <a:pt x="238" y="633"/>
                      </a:cubicBezTo>
                      <a:lnTo>
                        <a:pt x="238" y="633"/>
                      </a:lnTo>
                      <a:cubicBezTo>
                        <a:pt x="238" y="632"/>
                        <a:pt x="238" y="632"/>
                        <a:pt x="238" y="632"/>
                      </a:cubicBezTo>
                      <a:lnTo>
                        <a:pt x="237" y="632"/>
                      </a:lnTo>
                      <a:cubicBezTo>
                        <a:pt x="237" y="631"/>
                        <a:pt x="237" y="631"/>
                        <a:pt x="237" y="631"/>
                      </a:cubicBezTo>
                      <a:lnTo>
                        <a:pt x="236" y="631"/>
                      </a:lnTo>
                      <a:lnTo>
                        <a:pt x="236" y="630"/>
                      </a:lnTo>
                      <a:lnTo>
                        <a:pt x="236" y="629"/>
                      </a:lnTo>
                      <a:cubicBezTo>
                        <a:pt x="235" y="629"/>
                        <a:pt x="235" y="629"/>
                        <a:pt x="235" y="629"/>
                      </a:cubicBezTo>
                      <a:cubicBezTo>
                        <a:pt x="234" y="629"/>
                        <a:pt x="234" y="629"/>
                        <a:pt x="234" y="629"/>
                      </a:cubicBezTo>
                      <a:lnTo>
                        <a:pt x="234" y="628"/>
                      </a:lnTo>
                      <a:cubicBezTo>
                        <a:pt x="233" y="628"/>
                        <a:pt x="233" y="628"/>
                        <a:pt x="233" y="628"/>
                      </a:cubicBezTo>
                      <a:lnTo>
                        <a:pt x="233" y="628"/>
                      </a:lnTo>
                      <a:cubicBezTo>
                        <a:pt x="232" y="628"/>
                        <a:pt x="232" y="628"/>
                        <a:pt x="232" y="628"/>
                      </a:cubicBezTo>
                      <a:cubicBezTo>
                        <a:pt x="232" y="627"/>
                        <a:pt x="232" y="627"/>
                        <a:pt x="231" y="627"/>
                      </a:cubicBezTo>
                      <a:lnTo>
                        <a:pt x="230" y="627"/>
                      </a:lnTo>
                      <a:lnTo>
                        <a:pt x="230" y="627"/>
                      </a:lnTo>
                      <a:lnTo>
                        <a:pt x="229" y="627"/>
                      </a:lnTo>
                      <a:lnTo>
                        <a:pt x="229" y="627"/>
                      </a:lnTo>
                      <a:cubicBezTo>
                        <a:pt x="228" y="627"/>
                        <a:pt x="228" y="627"/>
                        <a:pt x="227" y="627"/>
                      </a:cubicBezTo>
                      <a:lnTo>
                        <a:pt x="227" y="627"/>
                      </a:lnTo>
                      <a:lnTo>
                        <a:pt x="226" y="627"/>
                      </a:lnTo>
                      <a:lnTo>
                        <a:pt x="226" y="627"/>
                      </a:lnTo>
                      <a:cubicBezTo>
                        <a:pt x="225" y="627"/>
                        <a:pt x="225" y="627"/>
                        <a:pt x="225" y="627"/>
                      </a:cubicBezTo>
                      <a:lnTo>
                        <a:pt x="224" y="627"/>
                      </a:lnTo>
                      <a:lnTo>
                        <a:pt x="223" y="627"/>
                      </a:lnTo>
                      <a:lnTo>
                        <a:pt x="223" y="627"/>
                      </a:lnTo>
                      <a:cubicBezTo>
                        <a:pt x="222" y="627"/>
                        <a:pt x="222" y="627"/>
                        <a:pt x="222" y="627"/>
                      </a:cubicBezTo>
                      <a:lnTo>
                        <a:pt x="221" y="627"/>
                      </a:lnTo>
                      <a:cubicBezTo>
                        <a:pt x="180" y="643"/>
                        <a:pt x="152" y="647"/>
                        <a:pt x="133" y="647"/>
                      </a:cubicBezTo>
                      <a:cubicBezTo>
                        <a:pt x="125" y="647"/>
                        <a:pt x="118" y="646"/>
                        <a:pt x="113" y="645"/>
                      </a:cubicBezTo>
                      <a:lnTo>
                        <a:pt x="198" y="596"/>
                      </a:lnTo>
                      <a:lnTo>
                        <a:pt x="149" y="512"/>
                      </a:lnTo>
                      <a:lnTo>
                        <a:pt x="64" y="561"/>
                      </a:lnTo>
                      <a:cubicBezTo>
                        <a:pt x="66" y="555"/>
                        <a:pt x="69" y="549"/>
                        <a:pt x="74" y="540"/>
                      </a:cubicBezTo>
                      <a:cubicBezTo>
                        <a:pt x="84" y="524"/>
                        <a:pt x="102" y="503"/>
                        <a:pt x="135" y="477"/>
                      </a:cubicBezTo>
                      <a:lnTo>
                        <a:pt x="135" y="476"/>
                      </a:lnTo>
                      <a:lnTo>
                        <a:pt x="135" y="476"/>
                      </a:lnTo>
                      <a:cubicBezTo>
                        <a:pt x="136" y="476"/>
                        <a:pt x="136" y="475"/>
                        <a:pt x="136" y="474"/>
                      </a:cubicBezTo>
                      <a:lnTo>
                        <a:pt x="137" y="474"/>
                      </a:lnTo>
                      <a:lnTo>
                        <a:pt x="137" y="473"/>
                      </a:lnTo>
                      <a:cubicBezTo>
                        <a:pt x="138" y="473"/>
                        <a:pt x="138" y="473"/>
                        <a:pt x="138" y="472"/>
                      </a:cubicBezTo>
                      <a:cubicBezTo>
                        <a:pt x="138" y="472"/>
                        <a:pt x="139" y="471"/>
                        <a:pt x="139" y="470"/>
                      </a:cubicBezTo>
                      <a:lnTo>
                        <a:pt x="139" y="470"/>
                      </a:lnTo>
                      <a:lnTo>
                        <a:pt x="139" y="469"/>
                      </a:lnTo>
                      <a:lnTo>
                        <a:pt x="139" y="469"/>
                      </a:lnTo>
                      <a:lnTo>
                        <a:pt x="139" y="468"/>
                      </a:lnTo>
                      <a:lnTo>
                        <a:pt x="139" y="467"/>
                      </a:lnTo>
                      <a:cubicBezTo>
                        <a:pt x="140" y="467"/>
                        <a:pt x="140" y="467"/>
                        <a:pt x="140" y="466"/>
                      </a:cubicBezTo>
                      <a:lnTo>
                        <a:pt x="140" y="466"/>
                      </a:lnTo>
                      <a:lnTo>
                        <a:pt x="140" y="465"/>
                      </a:lnTo>
                      <a:lnTo>
                        <a:pt x="140" y="465"/>
                      </a:lnTo>
                      <a:cubicBezTo>
                        <a:pt x="140" y="464"/>
                        <a:pt x="140" y="464"/>
                        <a:pt x="139" y="464"/>
                      </a:cubicBezTo>
                      <a:lnTo>
                        <a:pt x="139" y="463"/>
                      </a:lnTo>
                      <a:lnTo>
                        <a:pt x="139" y="462"/>
                      </a:lnTo>
                      <a:lnTo>
                        <a:pt x="139" y="462"/>
                      </a:lnTo>
                      <a:lnTo>
                        <a:pt x="139" y="461"/>
                      </a:lnTo>
                      <a:lnTo>
                        <a:pt x="139" y="461"/>
                      </a:lnTo>
                      <a:cubicBezTo>
                        <a:pt x="139" y="460"/>
                        <a:pt x="139" y="460"/>
                        <a:pt x="139" y="460"/>
                      </a:cubicBezTo>
                      <a:cubicBezTo>
                        <a:pt x="138" y="460"/>
                        <a:pt x="138" y="460"/>
                        <a:pt x="138" y="459"/>
                      </a:cubicBezTo>
                      <a:lnTo>
                        <a:pt x="137" y="459"/>
                      </a:lnTo>
                      <a:cubicBezTo>
                        <a:pt x="137" y="458"/>
                        <a:pt x="137" y="458"/>
                        <a:pt x="137" y="458"/>
                      </a:cubicBezTo>
                      <a:lnTo>
                        <a:pt x="137" y="458"/>
                      </a:lnTo>
                      <a:cubicBezTo>
                        <a:pt x="137" y="457"/>
                        <a:pt x="137" y="457"/>
                        <a:pt x="136" y="457"/>
                      </a:cubicBezTo>
                      <a:cubicBezTo>
                        <a:pt x="136" y="456"/>
                        <a:pt x="136" y="456"/>
                        <a:pt x="136" y="456"/>
                      </a:cubicBezTo>
                      <a:cubicBezTo>
                        <a:pt x="135" y="456"/>
                        <a:pt x="135" y="456"/>
                        <a:pt x="135" y="456"/>
                      </a:cubicBezTo>
                      <a:cubicBezTo>
                        <a:pt x="135" y="455"/>
                        <a:pt x="135" y="455"/>
                        <a:pt x="135" y="455"/>
                      </a:cubicBezTo>
                      <a:cubicBezTo>
                        <a:pt x="135" y="454"/>
                        <a:pt x="134" y="454"/>
                        <a:pt x="134" y="454"/>
                      </a:cubicBezTo>
                      <a:lnTo>
                        <a:pt x="133" y="454"/>
                      </a:lnTo>
                      <a:lnTo>
                        <a:pt x="133" y="454"/>
                      </a:lnTo>
                      <a:cubicBezTo>
                        <a:pt x="133" y="453"/>
                        <a:pt x="132" y="453"/>
                        <a:pt x="132" y="453"/>
                      </a:cubicBezTo>
                      <a:lnTo>
                        <a:pt x="132" y="453"/>
                      </a:lnTo>
                      <a:lnTo>
                        <a:pt x="131" y="453"/>
                      </a:lnTo>
                      <a:lnTo>
                        <a:pt x="131" y="452"/>
                      </a:lnTo>
                      <a:cubicBezTo>
                        <a:pt x="130" y="452"/>
                        <a:pt x="130" y="452"/>
                        <a:pt x="130" y="452"/>
                      </a:cubicBezTo>
                      <a:cubicBezTo>
                        <a:pt x="79" y="435"/>
                        <a:pt x="54" y="417"/>
                        <a:pt x="41" y="404"/>
                      </a:cubicBezTo>
                      <a:cubicBezTo>
                        <a:pt x="39" y="401"/>
                        <a:pt x="37" y="399"/>
                        <a:pt x="35" y="396"/>
                      </a:cubicBezTo>
                      <a:lnTo>
                        <a:pt x="132" y="414"/>
                      </a:lnTo>
                      <a:lnTo>
                        <a:pt x="149" y="319"/>
                      </a:lnTo>
                      <a:lnTo>
                        <a:pt x="52" y="302"/>
                      </a:lnTo>
                      <a:cubicBezTo>
                        <a:pt x="53" y="301"/>
                        <a:pt x="55" y="300"/>
                        <a:pt x="56" y="299"/>
                      </a:cubicBezTo>
                      <a:cubicBezTo>
                        <a:pt x="71" y="291"/>
                        <a:pt x="100" y="282"/>
                        <a:pt x="155" y="282"/>
                      </a:cubicBezTo>
                      <a:cubicBezTo>
                        <a:pt x="156" y="282"/>
                        <a:pt x="158" y="282"/>
                        <a:pt x="160" y="282"/>
                      </a:cubicBezTo>
                      <a:lnTo>
                        <a:pt x="161" y="282"/>
                      </a:lnTo>
                      <a:lnTo>
                        <a:pt x="162" y="282"/>
                      </a:lnTo>
                      <a:lnTo>
                        <a:pt x="163" y="282"/>
                      </a:lnTo>
                      <a:lnTo>
                        <a:pt x="164" y="281"/>
                      </a:lnTo>
                      <a:lnTo>
                        <a:pt x="164" y="281"/>
                      </a:lnTo>
                      <a:cubicBezTo>
                        <a:pt x="165" y="281"/>
                        <a:pt x="166" y="281"/>
                        <a:pt x="166" y="281"/>
                      </a:cubicBezTo>
                      <a:lnTo>
                        <a:pt x="166" y="281"/>
                      </a:lnTo>
                      <a:cubicBezTo>
                        <a:pt x="167" y="281"/>
                        <a:pt x="167" y="280"/>
                        <a:pt x="167" y="280"/>
                      </a:cubicBezTo>
                      <a:lnTo>
                        <a:pt x="168" y="280"/>
                      </a:lnTo>
                      <a:lnTo>
                        <a:pt x="168" y="279"/>
                      </a:lnTo>
                      <a:lnTo>
                        <a:pt x="168" y="279"/>
                      </a:lnTo>
                      <a:lnTo>
                        <a:pt x="169" y="279"/>
                      </a:lnTo>
                      <a:lnTo>
                        <a:pt x="170" y="278"/>
                      </a:lnTo>
                      <a:lnTo>
                        <a:pt x="170" y="278"/>
                      </a:lnTo>
                      <a:lnTo>
                        <a:pt x="171" y="278"/>
                      </a:lnTo>
                      <a:cubicBezTo>
                        <a:pt x="171" y="277"/>
                        <a:pt x="171" y="277"/>
                        <a:pt x="171" y="277"/>
                      </a:cubicBezTo>
                      <a:lnTo>
                        <a:pt x="171" y="277"/>
                      </a:lnTo>
                      <a:cubicBezTo>
                        <a:pt x="172" y="276"/>
                        <a:pt x="172" y="276"/>
                        <a:pt x="172" y="276"/>
                      </a:cubicBezTo>
                      <a:cubicBezTo>
                        <a:pt x="172" y="275"/>
                        <a:pt x="172" y="275"/>
                        <a:pt x="172" y="275"/>
                      </a:cubicBezTo>
                      <a:lnTo>
                        <a:pt x="172" y="275"/>
                      </a:lnTo>
                      <a:cubicBezTo>
                        <a:pt x="173" y="274"/>
                        <a:pt x="173" y="274"/>
                        <a:pt x="173" y="274"/>
                      </a:cubicBezTo>
                      <a:lnTo>
                        <a:pt x="174" y="274"/>
                      </a:lnTo>
                      <a:cubicBezTo>
                        <a:pt x="174" y="273"/>
                        <a:pt x="174" y="273"/>
                        <a:pt x="174" y="272"/>
                      </a:cubicBezTo>
                      <a:lnTo>
                        <a:pt x="174" y="272"/>
                      </a:lnTo>
                      <a:lnTo>
                        <a:pt x="174" y="271"/>
                      </a:lnTo>
                      <a:lnTo>
                        <a:pt x="174" y="271"/>
                      </a:lnTo>
                      <a:lnTo>
                        <a:pt x="174" y="270"/>
                      </a:lnTo>
                      <a:lnTo>
                        <a:pt x="175" y="270"/>
                      </a:lnTo>
                      <a:cubicBezTo>
                        <a:pt x="175" y="269"/>
                        <a:pt x="175" y="269"/>
                        <a:pt x="175" y="269"/>
                      </a:cubicBezTo>
                      <a:cubicBezTo>
                        <a:pt x="175" y="268"/>
                        <a:pt x="175" y="268"/>
                        <a:pt x="175" y="268"/>
                      </a:cubicBezTo>
                      <a:cubicBezTo>
                        <a:pt x="175" y="267"/>
                        <a:pt x="175" y="267"/>
                        <a:pt x="175" y="267"/>
                      </a:cubicBezTo>
                      <a:lnTo>
                        <a:pt x="175" y="266"/>
                      </a:lnTo>
                      <a:cubicBezTo>
                        <a:pt x="175" y="266"/>
                        <a:pt x="174" y="266"/>
                        <a:pt x="174" y="265"/>
                      </a:cubicBezTo>
                      <a:lnTo>
                        <a:pt x="174" y="264"/>
                      </a:lnTo>
                      <a:lnTo>
                        <a:pt x="174" y="264"/>
                      </a:lnTo>
                      <a:cubicBezTo>
                        <a:pt x="174" y="263"/>
                        <a:pt x="174" y="263"/>
                        <a:pt x="174" y="263"/>
                      </a:cubicBezTo>
                      <a:lnTo>
                        <a:pt x="174" y="262"/>
                      </a:lnTo>
                      <a:lnTo>
                        <a:pt x="174" y="262"/>
                      </a:lnTo>
                      <a:cubicBezTo>
                        <a:pt x="174" y="262"/>
                        <a:pt x="173" y="262"/>
                        <a:pt x="173" y="261"/>
                      </a:cubicBezTo>
                      <a:lnTo>
                        <a:pt x="173" y="260"/>
                      </a:lnTo>
                      <a:lnTo>
                        <a:pt x="172" y="260"/>
                      </a:lnTo>
                      <a:cubicBezTo>
                        <a:pt x="143" y="211"/>
                        <a:pt x="136" y="179"/>
                        <a:pt x="136" y="162"/>
                      </a:cubicBezTo>
                      <a:cubicBezTo>
                        <a:pt x="136" y="160"/>
                        <a:pt x="136" y="159"/>
                        <a:pt x="136" y="157"/>
                      </a:cubicBezTo>
                      <a:lnTo>
                        <a:pt x="199" y="232"/>
                      </a:lnTo>
                      <a:lnTo>
                        <a:pt x="273" y="170"/>
                      </a:lnTo>
                      <a:lnTo>
                        <a:pt x="210" y="95"/>
                      </a:lnTo>
                      <a:cubicBezTo>
                        <a:pt x="218" y="96"/>
                        <a:pt x="227" y="99"/>
                        <a:pt x="241" y="105"/>
                      </a:cubicBezTo>
                      <a:cubicBezTo>
                        <a:pt x="257" y="112"/>
                        <a:pt x="279" y="126"/>
                        <a:pt x="306" y="149"/>
                      </a:cubicBezTo>
                      <a:cubicBezTo>
                        <a:pt x="308" y="151"/>
                        <a:pt x="312" y="153"/>
                        <a:pt x="315" y="153"/>
                      </a:cubicBezTo>
                      <a:cubicBezTo>
                        <a:pt x="319" y="153"/>
                        <a:pt x="323" y="151"/>
                        <a:pt x="326" y="147"/>
                      </a:cubicBezTo>
                      <a:cubicBezTo>
                        <a:pt x="327" y="146"/>
                        <a:pt x="328" y="144"/>
                        <a:pt x="328" y="142"/>
                      </a:cubicBezTo>
                      <a:cubicBezTo>
                        <a:pt x="329" y="142"/>
                        <a:pt x="329" y="141"/>
                        <a:pt x="329" y="140"/>
                      </a:cubicBezTo>
                      <a:cubicBezTo>
                        <a:pt x="339" y="81"/>
                        <a:pt x="354" y="53"/>
                        <a:pt x="366" y="40"/>
                      </a:cubicBezTo>
                      <a:cubicBezTo>
                        <a:pt x="366" y="39"/>
                        <a:pt x="367" y="38"/>
                        <a:pt x="368" y="38"/>
                      </a:cubicBezTo>
                      <a:lnTo>
                        <a:pt x="368" y="135"/>
                      </a:lnTo>
                      <a:lnTo>
                        <a:pt x="464" y="135"/>
                      </a:lnTo>
                      <a:lnTo>
                        <a:pt x="464" y="38"/>
                      </a:lnTo>
                      <a:cubicBezTo>
                        <a:pt x="466" y="39"/>
                        <a:pt x="467" y="41"/>
                        <a:pt x="469" y="42"/>
                      </a:cubicBezTo>
                      <a:cubicBezTo>
                        <a:pt x="479" y="56"/>
                        <a:pt x="494" y="84"/>
                        <a:pt x="503" y="140"/>
                      </a:cubicBezTo>
                      <a:cubicBezTo>
                        <a:pt x="503" y="141"/>
                        <a:pt x="504" y="142"/>
                        <a:pt x="504" y="142"/>
                      </a:cubicBezTo>
                      <a:lnTo>
                        <a:pt x="504" y="143"/>
                      </a:lnTo>
                      <a:cubicBezTo>
                        <a:pt x="504" y="143"/>
                        <a:pt x="504" y="144"/>
                        <a:pt x="505" y="145"/>
                      </a:cubicBezTo>
                      <a:cubicBezTo>
                        <a:pt x="505" y="146"/>
                        <a:pt x="506" y="146"/>
                        <a:pt x="506" y="146"/>
                      </a:cubicBezTo>
                      <a:cubicBezTo>
                        <a:pt x="506" y="147"/>
                        <a:pt x="506" y="147"/>
                        <a:pt x="506" y="147"/>
                      </a:cubicBezTo>
                      <a:cubicBezTo>
                        <a:pt x="506" y="147"/>
                        <a:pt x="507" y="148"/>
                        <a:pt x="508" y="148"/>
                      </a:cubicBezTo>
                      <a:cubicBezTo>
                        <a:pt x="508" y="149"/>
                        <a:pt x="508" y="149"/>
                        <a:pt x="508" y="149"/>
                      </a:cubicBezTo>
                      <a:cubicBezTo>
                        <a:pt x="509" y="150"/>
                        <a:pt x="510" y="150"/>
                        <a:pt x="512" y="151"/>
                      </a:cubicBezTo>
                      <a:cubicBezTo>
                        <a:pt x="513" y="151"/>
                        <a:pt x="514" y="151"/>
                        <a:pt x="514" y="151"/>
                      </a:cubicBezTo>
                      <a:lnTo>
                        <a:pt x="515" y="151"/>
                      </a:lnTo>
                      <a:cubicBezTo>
                        <a:pt x="516" y="151"/>
                        <a:pt x="516" y="152"/>
                        <a:pt x="517" y="152"/>
                      </a:cubicBezTo>
                      <a:lnTo>
                        <a:pt x="517" y="152"/>
                      </a:lnTo>
                      <a:lnTo>
                        <a:pt x="518" y="151"/>
                      </a:lnTo>
                      <a:cubicBezTo>
                        <a:pt x="518" y="151"/>
                        <a:pt x="519" y="151"/>
                        <a:pt x="520" y="151"/>
                      </a:cubicBezTo>
                      <a:cubicBezTo>
                        <a:pt x="520" y="151"/>
                        <a:pt x="521" y="151"/>
                        <a:pt x="522" y="151"/>
                      </a:cubicBezTo>
                      <a:lnTo>
                        <a:pt x="524" y="150"/>
                      </a:lnTo>
                      <a:cubicBezTo>
                        <a:pt x="525" y="149"/>
                        <a:pt x="526" y="149"/>
                        <a:pt x="526" y="149"/>
                      </a:cubicBezTo>
                      <a:cubicBezTo>
                        <a:pt x="553" y="126"/>
                        <a:pt x="575" y="112"/>
                        <a:pt x="591" y="104"/>
                      </a:cubicBezTo>
                      <a:cubicBezTo>
                        <a:pt x="604" y="98"/>
                        <a:pt x="614" y="95"/>
                        <a:pt x="622" y="95"/>
                      </a:cubicBezTo>
                      <a:lnTo>
                        <a:pt x="559" y="170"/>
                      </a:lnTo>
                      <a:lnTo>
                        <a:pt x="633" y="231"/>
                      </a:lnTo>
                      <a:lnTo>
                        <a:pt x="696" y="157"/>
                      </a:lnTo>
                      <a:cubicBezTo>
                        <a:pt x="696" y="158"/>
                        <a:pt x="696" y="159"/>
                        <a:pt x="696" y="161"/>
                      </a:cubicBezTo>
                      <a:cubicBezTo>
                        <a:pt x="696" y="178"/>
                        <a:pt x="689" y="210"/>
                        <a:pt x="660" y="260"/>
                      </a:cubicBezTo>
                      <a:lnTo>
                        <a:pt x="659" y="260"/>
                      </a:lnTo>
                      <a:lnTo>
                        <a:pt x="659" y="260"/>
                      </a:lnTo>
                      <a:cubicBezTo>
                        <a:pt x="659" y="261"/>
                        <a:pt x="658" y="261"/>
                        <a:pt x="658" y="261"/>
                      </a:cubicBezTo>
                      <a:cubicBezTo>
                        <a:pt x="658" y="262"/>
                        <a:pt x="658" y="262"/>
                        <a:pt x="658" y="262"/>
                      </a:cubicBezTo>
                      <a:lnTo>
                        <a:pt x="658" y="263"/>
                      </a:lnTo>
                      <a:lnTo>
                        <a:pt x="658" y="263"/>
                      </a:lnTo>
                      <a:lnTo>
                        <a:pt x="658" y="264"/>
                      </a:lnTo>
                      <a:lnTo>
                        <a:pt x="658" y="264"/>
                      </a:lnTo>
                      <a:cubicBezTo>
                        <a:pt x="657" y="264"/>
                        <a:pt x="657" y="265"/>
                        <a:pt x="657" y="266"/>
                      </a:cubicBezTo>
                      <a:lnTo>
                        <a:pt x="657" y="267"/>
                      </a:lnTo>
                      <a:lnTo>
                        <a:pt x="657" y="267"/>
                      </a:lnTo>
                      <a:lnTo>
                        <a:pt x="657" y="268"/>
                      </a:lnTo>
                      <a:lnTo>
                        <a:pt x="657" y="268"/>
                      </a:lnTo>
                      <a:cubicBezTo>
                        <a:pt x="657" y="269"/>
                        <a:pt x="658" y="269"/>
                        <a:pt x="658" y="270"/>
                      </a:cubicBezTo>
                      <a:lnTo>
                        <a:pt x="658" y="270"/>
                      </a:lnTo>
                      <a:lnTo>
                        <a:pt x="658" y="271"/>
                      </a:lnTo>
                      <a:lnTo>
                        <a:pt x="658" y="271"/>
                      </a:lnTo>
                      <a:cubicBezTo>
                        <a:pt x="658" y="272"/>
                        <a:pt x="658" y="272"/>
                        <a:pt x="658" y="272"/>
                      </a:cubicBezTo>
                      <a:lnTo>
                        <a:pt x="658" y="273"/>
                      </a:lnTo>
                      <a:cubicBezTo>
                        <a:pt x="659" y="273"/>
                        <a:pt x="659" y="273"/>
                        <a:pt x="659" y="273"/>
                      </a:cubicBezTo>
                      <a:cubicBezTo>
                        <a:pt x="659" y="274"/>
                        <a:pt x="659" y="274"/>
                        <a:pt x="660" y="274"/>
                      </a:cubicBezTo>
                      <a:lnTo>
                        <a:pt x="660" y="275"/>
                      </a:lnTo>
                      <a:lnTo>
                        <a:pt x="660" y="275"/>
                      </a:lnTo>
                      <a:lnTo>
                        <a:pt x="661" y="276"/>
                      </a:lnTo>
                      <a:cubicBezTo>
                        <a:pt x="661" y="277"/>
                        <a:pt x="661" y="277"/>
                        <a:pt x="661" y="277"/>
                      </a:cubicBezTo>
                      <a:lnTo>
                        <a:pt x="662" y="277"/>
                      </a:lnTo>
                      <a:lnTo>
                        <a:pt x="662" y="278"/>
                      </a:lnTo>
                      <a:lnTo>
                        <a:pt x="663" y="278"/>
                      </a:lnTo>
                      <a:lnTo>
                        <a:pt x="664" y="278"/>
                      </a:lnTo>
                      <a:cubicBezTo>
                        <a:pt x="664" y="279"/>
                        <a:pt x="664" y="279"/>
                        <a:pt x="664" y="279"/>
                      </a:cubicBezTo>
                      <a:lnTo>
                        <a:pt x="664" y="279"/>
                      </a:lnTo>
                      <a:lnTo>
                        <a:pt x="665" y="279"/>
                      </a:lnTo>
                      <a:cubicBezTo>
                        <a:pt x="665" y="279"/>
                        <a:pt x="665" y="280"/>
                        <a:pt x="666" y="280"/>
                      </a:cubicBezTo>
                      <a:cubicBezTo>
                        <a:pt x="666" y="280"/>
                        <a:pt x="667" y="281"/>
                        <a:pt x="668" y="281"/>
                      </a:cubicBezTo>
                      <a:lnTo>
                        <a:pt x="668" y="281"/>
                      </a:lnTo>
                      <a:cubicBezTo>
                        <a:pt x="669" y="281"/>
                        <a:pt x="669" y="281"/>
                        <a:pt x="669" y="281"/>
                      </a:cubicBezTo>
                      <a:cubicBezTo>
                        <a:pt x="670" y="281"/>
                        <a:pt x="670" y="281"/>
                        <a:pt x="670" y="281"/>
                      </a:cubicBezTo>
                      <a:lnTo>
                        <a:pt x="671" y="281"/>
                      </a:lnTo>
                      <a:cubicBezTo>
                        <a:pt x="672" y="281"/>
                        <a:pt x="672" y="281"/>
                        <a:pt x="672" y="281"/>
                      </a:cubicBezTo>
                      <a:cubicBezTo>
                        <a:pt x="674" y="281"/>
                        <a:pt x="676" y="281"/>
                        <a:pt x="677" y="281"/>
                      </a:cubicBezTo>
                      <a:cubicBezTo>
                        <a:pt x="737" y="281"/>
                        <a:pt x="766" y="292"/>
                        <a:pt x="779" y="301"/>
                      </a:cubicBezTo>
                      <a:cubicBezTo>
                        <a:pt x="780" y="301"/>
                        <a:pt x="780" y="301"/>
                        <a:pt x="780" y="301"/>
                      </a:cubicBezTo>
                      <a:lnTo>
                        <a:pt x="683" y="318"/>
                      </a:lnTo>
                      <a:lnTo>
                        <a:pt x="700" y="413"/>
                      </a:lnTo>
                      <a:lnTo>
                        <a:pt x="796" y="396"/>
                      </a:lnTo>
                      <a:cubicBezTo>
                        <a:pt x="794" y="398"/>
                        <a:pt x="793" y="400"/>
                        <a:pt x="790" y="403"/>
                      </a:cubicBezTo>
                      <a:cubicBezTo>
                        <a:pt x="778" y="417"/>
                        <a:pt x="752" y="434"/>
                        <a:pt x="702" y="452"/>
                      </a:cubicBezTo>
                      <a:lnTo>
                        <a:pt x="701" y="452"/>
                      </a:lnTo>
                      <a:lnTo>
                        <a:pt x="701" y="452"/>
                      </a:lnTo>
                      <a:lnTo>
                        <a:pt x="700" y="452"/>
                      </a:lnTo>
                      <a:lnTo>
                        <a:pt x="700" y="453"/>
                      </a:lnTo>
                      <a:lnTo>
                        <a:pt x="699" y="453"/>
                      </a:lnTo>
                      <a:lnTo>
                        <a:pt x="699" y="453"/>
                      </a:lnTo>
                      <a:lnTo>
                        <a:pt x="698" y="454"/>
                      </a:lnTo>
                      <a:lnTo>
                        <a:pt x="697" y="454"/>
                      </a:lnTo>
                      <a:lnTo>
                        <a:pt x="697" y="455"/>
                      </a:lnTo>
                      <a:lnTo>
                        <a:pt x="696" y="455"/>
                      </a:lnTo>
                      <a:cubicBezTo>
                        <a:pt x="696" y="456"/>
                        <a:pt x="696" y="456"/>
                        <a:pt x="696" y="456"/>
                      </a:cubicBezTo>
                      <a:lnTo>
                        <a:pt x="696" y="456"/>
                      </a:lnTo>
                      <a:cubicBezTo>
                        <a:pt x="695" y="457"/>
                        <a:pt x="695" y="457"/>
                        <a:pt x="695" y="457"/>
                      </a:cubicBezTo>
                      <a:lnTo>
                        <a:pt x="695" y="457"/>
                      </a:lnTo>
                      <a:cubicBezTo>
                        <a:pt x="695" y="458"/>
                        <a:pt x="695" y="458"/>
                        <a:pt x="694" y="458"/>
                      </a:cubicBezTo>
                      <a:lnTo>
                        <a:pt x="694" y="458"/>
                      </a:lnTo>
                      <a:cubicBezTo>
                        <a:pt x="694" y="459"/>
                        <a:pt x="694" y="459"/>
                        <a:pt x="693" y="459"/>
                      </a:cubicBezTo>
                      <a:cubicBezTo>
                        <a:pt x="693" y="460"/>
                        <a:pt x="693" y="460"/>
                        <a:pt x="693" y="460"/>
                      </a:cubicBezTo>
                      <a:lnTo>
                        <a:pt x="693" y="461"/>
                      </a:lnTo>
                      <a:lnTo>
                        <a:pt x="693" y="461"/>
                      </a:lnTo>
                      <a:lnTo>
                        <a:pt x="693" y="462"/>
                      </a:lnTo>
                      <a:lnTo>
                        <a:pt x="693" y="462"/>
                      </a:lnTo>
                      <a:cubicBezTo>
                        <a:pt x="693" y="463"/>
                        <a:pt x="692" y="463"/>
                        <a:pt x="692" y="464"/>
                      </a:cubicBezTo>
                      <a:lnTo>
                        <a:pt x="692" y="465"/>
                      </a:lnTo>
                      <a:lnTo>
                        <a:pt x="692" y="465"/>
                      </a:lnTo>
                      <a:lnTo>
                        <a:pt x="692" y="466"/>
                      </a:lnTo>
                      <a:lnTo>
                        <a:pt x="692" y="466"/>
                      </a:lnTo>
                      <a:cubicBezTo>
                        <a:pt x="692" y="467"/>
                        <a:pt x="693" y="467"/>
                        <a:pt x="693" y="468"/>
                      </a:cubicBezTo>
                      <a:lnTo>
                        <a:pt x="693" y="468"/>
                      </a:lnTo>
                      <a:lnTo>
                        <a:pt x="693" y="469"/>
                      </a:lnTo>
                      <a:lnTo>
                        <a:pt x="693" y="469"/>
                      </a:lnTo>
                      <a:lnTo>
                        <a:pt x="693" y="470"/>
                      </a:lnTo>
                      <a:cubicBezTo>
                        <a:pt x="693" y="470"/>
                        <a:pt x="694" y="471"/>
                        <a:pt x="694" y="472"/>
                      </a:cubicBezTo>
                      <a:lnTo>
                        <a:pt x="694" y="472"/>
                      </a:lnTo>
                      <a:cubicBezTo>
                        <a:pt x="695" y="473"/>
                        <a:pt x="695" y="473"/>
                        <a:pt x="695" y="473"/>
                      </a:cubicBezTo>
                      <a:cubicBezTo>
                        <a:pt x="695" y="473"/>
                        <a:pt x="695" y="474"/>
                        <a:pt x="696" y="474"/>
                      </a:cubicBezTo>
                      <a:cubicBezTo>
                        <a:pt x="696" y="474"/>
                        <a:pt x="696" y="475"/>
                        <a:pt x="697" y="475"/>
                      </a:cubicBezTo>
                      <a:lnTo>
                        <a:pt x="697" y="476"/>
                      </a:lnTo>
                      <a:lnTo>
                        <a:pt x="697" y="476"/>
                      </a:lnTo>
                      <a:cubicBezTo>
                        <a:pt x="730" y="502"/>
                        <a:pt x="747" y="523"/>
                        <a:pt x="757" y="539"/>
                      </a:cubicBezTo>
                      <a:cubicBezTo>
                        <a:pt x="763" y="548"/>
                        <a:pt x="766" y="555"/>
                        <a:pt x="767" y="561"/>
                      </a:cubicBezTo>
                      <a:lnTo>
                        <a:pt x="683" y="512"/>
                      </a:lnTo>
                      <a:lnTo>
                        <a:pt x="634" y="595"/>
                      </a:lnTo>
                      <a:lnTo>
                        <a:pt x="719" y="644"/>
                      </a:lnTo>
                      <a:cubicBezTo>
                        <a:pt x="714" y="645"/>
                        <a:pt x="707" y="647"/>
                        <a:pt x="699" y="647"/>
                      </a:cubicBezTo>
                      <a:cubicBezTo>
                        <a:pt x="680" y="647"/>
                        <a:pt x="652" y="642"/>
                        <a:pt x="611" y="627"/>
                      </a:cubicBezTo>
                      <a:lnTo>
                        <a:pt x="610" y="627"/>
                      </a:lnTo>
                      <a:lnTo>
                        <a:pt x="610" y="625"/>
                      </a:lnTo>
                      <a:lnTo>
                        <a:pt x="609" y="625"/>
                      </a:lnTo>
                      <a:lnTo>
                        <a:pt x="609" y="625"/>
                      </a:lnTo>
                      <a:cubicBezTo>
                        <a:pt x="608" y="625"/>
                        <a:pt x="608" y="625"/>
                        <a:pt x="608" y="625"/>
                      </a:cubicBezTo>
                      <a:cubicBezTo>
                        <a:pt x="607" y="625"/>
                        <a:pt x="607" y="625"/>
                        <a:pt x="607" y="625"/>
                      </a:cubicBezTo>
                      <a:lnTo>
                        <a:pt x="606" y="625"/>
                      </a:lnTo>
                      <a:lnTo>
                        <a:pt x="606" y="625"/>
                      </a:lnTo>
                      <a:lnTo>
                        <a:pt x="605" y="625"/>
                      </a:lnTo>
                      <a:cubicBezTo>
                        <a:pt x="604" y="625"/>
                        <a:pt x="604" y="625"/>
                        <a:pt x="604" y="625"/>
                      </a:cubicBezTo>
                      <a:lnTo>
                        <a:pt x="603" y="625"/>
                      </a:lnTo>
                      <a:lnTo>
                        <a:pt x="603" y="625"/>
                      </a:lnTo>
                      <a:lnTo>
                        <a:pt x="602" y="625"/>
                      </a:lnTo>
                      <a:lnTo>
                        <a:pt x="602" y="627"/>
                      </a:lnTo>
                      <a:cubicBezTo>
                        <a:pt x="601" y="627"/>
                        <a:pt x="601" y="627"/>
                        <a:pt x="601" y="627"/>
                      </a:cubicBezTo>
                      <a:cubicBezTo>
                        <a:pt x="600" y="627"/>
                        <a:pt x="600" y="627"/>
                        <a:pt x="600" y="627"/>
                      </a:cubicBezTo>
                      <a:lnTo>
                        <a:pt x="599" y="627"/>
                      </a:lnTo>
                      <a:lnTo>
                        <a:pt x="599" y="628"/>
                      </a:lnTo>
                      <a:lnTo>
                        <a:pt x="598" y="628"/>
                      </a:lnTo>
                      <a:lnTo>
                        <a:pt x="598" y="628"/>
                      </a:lnTo>
                      <a:lnTo>
                        <a:pt x="597" y="628"/>
                      </a:lnTo>
                      <a:cubicBezTo>
                        <a:pt x="597" y="629"/>
                        <a:pt x="597" y="629"/>
                        <a:pt x="596" y="629"/>
                      </a:cubicBezTo>
                      <a:lnTo>
                        <a:pt x="596" y="629"/>
                      </a:lnTo>
                      <a:cubicBezTo>
                        <a:pt x="596" y="629"/>
                        <a:pt x="596" y="630"/>
                        <a:pt x="595" y="630"/>
                      </a:cubicBezTo>
                      <a:lnTo>
                        <a:pt x="595" y="631"/>
                      </a:lnTo>
                      <a:lnTo>
                        <a:pt x="595" y="631"/>
                      </a:lnTo>
                      <a:cubicBezTo>
                        <a:pt x="595" y="631"/>
                        <a:pt x="594" y="631"/>
                        <a:pt x="594" y="632"/>
                      </a:cubicBezTo>
                      <a:lnTo>
                        <a:pt x="594" y="632"/>
                      </a:lnTo>
                      <a:lnTo>
                        <a:pt x="594" y="633"/>
                      </a:lnTo>
                      <a:lnTo>
                        <a:pt x="593" y="633"/>
                      </a:lnTo>
                      <a:lnTo>
                        <a:pt x="593" y="634"/>
                      </a:lnTo>
                      <a:cubicBezTo>
                        <a:pt x="592" y="634"/>
                        <a:pt x="592" y="635"/>
                        <a:pt x="592" y="635"/>
                      </a:cubicBezTo>
                      <a:lnTo>
                        <a:pt x="592" y="635"/>
                      </a:lnTo>
                      <a:lnTo>
                        <a:pt x="592" y="636"/>
                      </a:lnTo>
                      <a:lnTo>
                        <a:pt x="592" y="636"/>
                      </a:lnTo>
                      <a:cubicBezTo>
                        <a:pt x="592" y="637"/>
                        <a:pt x="592" y="637"/>
                        <a:pt x="592" y="637"/>
                      </a:cubicBezTo>
                      <a:lnTo>
                        <a:pt x="592" y="638"/>
                      </a:lnTo>
                      <a:lnTo>
                        <a:pt x="591" y="639"/>
                      </a:lnTo>
                      <a:lnTo>
                        <a:pt x="591" y="639"/>
                      </a:lnTo>
                      <a:cubicBezTo>
                        <a:pt x="591" y="640"/>
                        <a:pt x="591" y="640"/>
                        <a:pt x="591" y="640"/>
                      </a:cubicBezTo>
                      <a:lnTo>
                        <a:pt x="591" y="641"/>
                      </a:lnTo>
                      <a:lnTo>
                        <a:pt x="591" y="641"/>
                      </a:lnTo>
                      <a:cubicBezTo>
                        <a:pt x="592" y="641"/>
                        <a:pt x="592" y="642"/>
                        <a:pt x="592" y="642"/>
                      </a:cubicBezTo>
                      <a:cubicBezTo>
                        <a:pt x="592" y="643"/>
                        <a:pt x="592" y="643"/>
                        <a:pt x="592" y="643"/>
                      </a:cubicBezTo>
                      <a:cubicBezTo>
                        <a:pt x="596" y="668"/>
                        <a:pt x="598" y="689"/>
                        <a:pt x="598" y="705"/>
                      </a:cubicBezTo>
                      <a:cubicBezTo>
                        <a:pt x="598" y="728"/>
                        <a:pt x="595" y="743"/>
                        <a:pt x="591" y="752"/>
                      </a:cubicBezTo>
                      <a:lnTo>
                        <a:pt x="557" y="660"/>
                      </a:lnTo>
                      <a:lnTo>
                        <a:pt x="466" y="693"/>
                      </a:ln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7" name="Google Shape;737;p41"/>
                <p:cNvSpPr/>
                <p:nvPr/>
              </p:nvSpPr>
              <p:spPr>
                <a:xfrm>
                  <a:off x="9565970" y="6184105"/>
                  <a:ext cx="29160" cy="29160"/>
                </a:xfrm>
                <a:custGeom>
                  <a:avLst/>
                  <a:gdLst/>
                  <a:ahLst/>
                  <a:cxnLst/>
                  <a:rect l="l" t="t" r="r" b="b"/>
                  <a:pathLst>
                    <a:path w="81" h="81" extrusionOk="0">
                      <a:moveTo>
                        <a:pt x="61" y="5"/>
                      </a:moveTo>
                      <a:cubicBezTo>
                        <a:pt x="80" y="16"/>
                        <a:pt x="87" y="42"/>
                        <a:pt x="75" y="61"/>
                      </a:cubicBezTo>
                      <a:cubicBezTo>
                        <a:pt x="64" y="80"/>
                        <a:pt x="40" y="86"/>
                        <a:pt x="20" y="75"/>
                      </a:cubicBezTo>
                      <a:cubicBezTo>
                        <a:pt x="1" y="64"/>
                        <a:pt x="-6" y="40"/>
                        <a:pt x="5" y="20"/>
                      </a:cubicBezTo>
                      <a:cubicBezTo>
                        <a:pt x="16" y="1"/>
                        <a:pt x="41" y="-6"/>
                        <a:pt x="61" y="5"/>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38" name="Google Shape;738;p41"/>
                <p:cNvSpPr/>
                <p:nvPr/>
              </p:nvSpPr>
              <p:spPr>
                <a:xfrm>
                  <a:off x="9477770" y="6257545"/>
                  <a:ext cx="29520" cy="29160"/>
                </a:xfrm>
                <a:custGeom>
                  <a:avLst/>
                  <a:gdLst/>
                  <a:ahLst/>
                  <a:cxnLst/>
                  <a:rect l="l" t="t" r="r" b="b"/>
                  <a:pathLst>
                    <a:path w="82" h="81" extrusionOk="0">
                      <a:moveTo>
                        <a:pt x="79" y="27"/>
                      </a:moveTo>
                      <a:cubicBezTo>
                        <a:pt x="87" y="47"/>
                        <a:pt x="76" y="70"/>
                        <a:pt x="55" y="78"/>
                      </a:cubicBezTo>
                      <a:cubicBezTo>
                        <a:pt x="34" y="86"/>
                        <a:pt x="11" y="75"/>
                        <a:pt x="3" y="54"/>
                      </a:cubicBezTo>
                      <a:cubicBezTo>
                        <a:pt x="-5" y="33"/>
                        <a:pt x="6" y="10"/>
                        <a:pt x="28" y="3"/>
                      </a:cubicBezTo>
                      <a:cubicBezTo>
                        <a:pt x="49" y="-5"/>
                        <a:pt x="72" y="6"/>
                        <a:pt x="79" y="27"/>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grpSp>
      </p:grpSp>
      <p:grpSp>
        <p:nvGrpSpPr>
          <p:cNvPr id="739" name="Google Shape;739;p41"/>
          <p:cNvGrpSpPr/>
          <p:nvPr/>
        </p:nvGrpSpPr>
        <p:grpSpPr>
          <a:xfrm>
            <a:off x="7680175" y="4160325"/>
            <a:ext cx="1800000" cy="2350655"/>
            <a:chOff x="8137375" y="3550725"/>
            <a:chExt cx="1800000" cy="2350655"/>
          </a:xfrm>
        </p:grpSpPr>
        <p:sp>
          <p:nvSpPr>
            <p:cNvPr id="740" name="Google Shape;740;p41"/>
            <p:cNvSpPr/>
            <p:nvPr/>
          </p:nvSpPr>
          <p:spPr>
            <a:xfrm>
              <a:off x="8137375" y="3550725"/>
              <a:ext cx="1800000" cy="2110500"/>
            </a:xfrm>
            <a:prstGeom prst="roundRect">
              <a:avLst>
                <a:gd name="adj" fmla="val 16667"/>
              </a:avLst>
            </a:prstGeom>
            <a:solidFill>
              <a:srgbClr val="5171FF"/>
            </a:solidFill>
            <a:ln>
              <a:noFill/>
            </a:ln>
          </p:spPr>
          <p:txBody>
            <a:bodyPr spcFirstLastPara="1" wrap="square" lIns="0" tIns="36000" rIns="0" bIns="0" anchor="t" anchorCtr="0">
              <a:noAutofit/>
            </a:bodyPr>
            <a:lstStyle/>
            <a:p>
              <a:pPr marL="0" lvl="0" indent="0" algn="ctr" rtl="0">
                <a:spcBef>
                  <a:spcPts val="0"/>
                </a:spcBef>
                <a:spcAft>
                  <a:spcPts val="0"/>
                </a:spcAft>
                <a:buClr>
                  <a:schemeClr val="dk1"/>
                </a:buClr>
                <a:buSzPts val="1100"/>
                <a:buFont typeface="Arial"/>
                <a:buNone/>
              </a:pPr>
              <a:r>
                <a:rPr lang="en-GB" sz="1600" b="1">
                  <a:solidFill>
                    <a:schemeClr val="lt1"/>
                  </a:solidFill>
                  <a:latin typeface="Trebuchet MS"/>
                  <a:ea typeface="Trebuchet MS"/>
                  <a:cs typeface="Trebuchet MS"/>
                  <a:sym typeface="Trebuchet MS"/>
                </a:rPr>
                <a:t>HAVE A VOICE</a:t>
              </a:r>
              <a:endParaRPr sz="1600" b="1">
                <a:solidFill>
                  <a:schemeClr val="lt1"/>
                </a:solidFill>
                <a:latin typeface="Trebuchet MS"/>
                <a:ea typeface="Trebuchet MS"/>
                <a:cs typeface="Trebuchet MS"/>
                <a:sym typeface="Trebuchet MS"/>
              </a:endParaRPr>
            </a:p>
            <a:p>
              <a:pPr marL="0" lvl="0" indent="0" algn="ctr" rtl="0">
                <a:spcBef>
                  <a:spcPts val="1000"/>
                </a:spcBef>
                <a:spcAft>
                  <a:spcPts val="0"/>
                </a:spcAft>
                <a:buClr>
                  <a:schemeClr val="dk1"/>
                </a:buClr>
                <a:buSzPts val="1100"/>
                <a:buFont typeface="Arial"/>
                <a:buNone/>
              </a:pPr>
              <a:r>
                <a:rPr lang="en-GB">
                  <a:solidFill>
                    <a:schemeClr val="lt1"/>
                  </a:solidFill>
                  <a:latin typeface="Trebuchet MS"/>
                  <a:ea typeface="Trebuchet MS"/>
                  <a:cs typeface="Trebuchet MS"/>
                  <a:sym typeface="Trebuchet MS"/>
                </a:rPr>
                <a:t>Shape CoARA’s strategy by participating in governance and decision-making</a:t>
              </a:r>
              <a:endParaRPr>
                <a:solidFill>
                  <a:schemeClr val="lt1"/>
                </a:solidFill>
                <a:latin typeface="Trebuchet MS"/>
                <a:ea typeface="Trebuchet MS"/>
                <a:cs typeface="Trebuchet MS"/>
                <a:sym typeface="Trebuchet MS"/>
              </a:endParaRPr>
            </a:p>
          </p:txBody>
        </p:sp>
        <p:grpSp>
          <p:nvGrpSpPr>
            <p:cNvPr id="741" name="Google Shape;741;p41"/>
            <p:cNvGrpSpPr/>
            <p:nvPr/>
          </p:nvGrpSpPr>
          <p:grpSpPr>
            <a:xfrm>
              <a:off x="8749915" y="5326460"/>
              <a:ext cx="574920" cy="574920"/>
              <a:chOff x="7957490" y="5825185"/>
              <a:chExt cx="574920" cy="574920"/>
            </a:xfrm>
          </p:grpSpPr>
          <p:sp>
            <p:nvSpPr>
              <p:cNvPr id="742" name="Google Shape;742;p41"/>
              <p:cNvSpPr/>
              <p:nvPr/>
            </p:nvSpPr>
            <p:spPr>
              <a:xfrm>
                <a:off x="8010042" y="5876576"/>
                <a:ext cx="471300" cy="47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43" name="Google Shape;743;p41"/>
              <p:cNvGrpSpPr/>
              <p:nvPr/>
            </p:nvGrpSpPr>
            <p:grpSpPr>
              <a:xfrm>
                <a:off x="7957490" y="5825185"/>
                <a:ext cx="574920" cy="574920"/>
                <a:chOff x="7957490" y="5825185"/>
                <a:chExt cx="574920" cy="574920"/>
              </a:xfrm>
            </p:grpSpPr>
            <p:sp>
              <p:nvSpPr>
                <p:cNvPr id="744" name="Google Shape;744;p41"/>
                <p:cNvSpPr/>
                <p:nvPr/>
              </p:nvSpPr>
              <p:spPr>
                <a:xfrm>
                  <a:off x="7957490" y="5825185"/>
                  <a:ext cx="574920" cy="574920"/>
                </a:xfrm>
                <a:custGeom>
                  <a:avLst/>
                  <a:gdLst/>
                  <a:ahLst/>
                  <a:cxnLst/>
                  <a:rect l="l" t="t" r="r" b="b"/>
                  <a:pathLst>
                    <a:path w="1597" h="1597" extrusionOk="0">
                      <a:moveTo>
                        <a:pt x="798" y="1597"/>
                      </a:moveTo>
                      <a:cubicBezTo>
                        <a:pt x="585" y="1597"/>
                        <a:pt x="385" y="1513"/>
                        <a:pt x="234" y="1362"/>
                      </a:cubicBezTo>
                      <a:cubicBezTo>
                        <a:pt x="83" y="1212"/>
                        <a:pt x="0" y="1011"/>
                        <a:pt x="0" y="798"/>
                      </a:cubicBezTo>
                      <a:cubicBezTo>
                        <a:pt x="0" y="585"/>
                        <a:pt x="83" y="385"/>
                        <a:pt x="234" y="234"/>
                      </a:cubicBezTo>
                      <a:cubicBezTo>
                        <a:pt x="385" y="83"/>
                        <a:pt x="585" y="0"/>
                        <a:pt x="798" y="0"/>
                      </a:cubicBezTo>
                      <a:cubicBezTo>
                        <a:pt x="1011" y="0"/>
                        <a:pt x="1212" y="83"/>
                        <a:pt x="1362" y="234"/>
                      </a:cubicBezTo>
                      <a:cubicBezTo>
                        <a:pt x="1513" y="385"/>
                        <a:pt x="1597" y="585"/>
                        <a:pt x="1597" y="798"/>
                      </a:cubicBezTo>
                      <a:cubicBezTo>
                        <a:pt x="1597" y="1011"/>
                        <a:pt x="1513" y="1212"/>
                        <a:pt x="1362" y="1362"/>
                      </a:cubicBezTo>
                      <a:cubicBezTo>
                        <a:pt x="1212" y="1513"/>
                        <a:pt x="1011" y="1597"/>
                        <a:pt x="798" y="1597"/>
                      </a:cubicBezTo>
                      <a:moveTo>
                        <a:pt x="798" y="48"/>
                      </a:moveTo>
                      <a:cubicBezTo>
                        <a:pt x="598" y="48"/>
                        <a:pt x="409" y="126"/>
                        <a:pt x="268" y="268"/>
                      </a:cubicBezTo>
                      <a:cubicBezTo>
                        <a:pt x="126" y="409"/>
                        <a:pt x="48" y="598"/>
                        <a:pt x="48" y="798"/>
                      </a:cubicBezTo>
                      <a:cubicBezTo>
                        <a:pt x="48" y="999"/>
                        <a:pt x="126" y="1187"/>
                        <a:pt x="268" y="1329"/>
                      </a:cubicBezTo>
                      <a:cubicBezTo>
                        <a:pt x="409" y="1470"/>
                        <a:pt x="598" y="1548"/>
                        <a:pt x="798" y="1548"/>
                      </a:cubicBezTo>
                      <a:cubicBezTo>
                        <a:pt x="999" y="1548"/>
                        <a:pt x="1187" y="1470"/>
                        <a:pt x="1329" y="1329"/>
                      </a:cubicBezTo>
                      <a:cubicBezTo>
                        <a:pt x="1470" y="1187"/>
                        <a:pt x="1548" y="999"/>
                        <a:pt x="1548" y="798"/>
                      </a:cubicBezTo>
                      <a:cubicBezTo>
                        <a:pt x="1548" y="598"/>
                        <a:pt x="1470" y="409"/>
                        <a:pt x="1329" y="268"/>
                      </a:cubicBezTo>
                      <a:cubicBezTo>
                        <a:pt x="1187" y="126"/>
                        <a:pt x="999" y="48"/>
                        <a:pt x="798" y="48"/>
                      </a:cubicBezTo>
                      <a:close/>
                    </a:path>
                  </a:pathLst>
                </a:custGeom>
                <a:solidFill>
                  <a:srgbClr val="5E17E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45" name="Google Shape;745;p41"/>
                <p:cNvSpPr/>
                <p:nvPr/>
              </p:nvSpPr>
              <p:spPr>
                <a:xfrm>
                  <a:off x="8000330" y="5867305"/>
                  <a:ext cx="488880" cy="489600"/>
                </a:xfrm>
                <a:custGeom>
                  <a:avLst/>
                  <a:gdLst/>
                  <a:ahLst/>
                  <a:cxnLst/>
                  <a:rect l="l" t="t" r="r" b="b"/>
                  <a:pathLst>
                    <a:path w="1358" h="1360" extrusionOk="0">
                      <a:moveTo>
                        <a:pt x="679" y="1360"/>
                      </a:moveTo>
                      <a:cubicBezTo>
                        <a:pt x="497" y="1360"/>
                        <a:pt x="327" y="1290"/>
                        <a:pt x="199" y="1161"/>
                      </a:cubicBezTo>
                      <a:cubicBezTo>
                        <a:pt x="71" y="1033"/>
                        <a:pt x="0" y="861"/>
                        <a:pt x="0" y="680"/>
                      </a:cubicBezTo>
                      <a:cubicBezTo>
                        <a:pt x="0" y="498"/>
                        <a:pt x="71" y="327"/>
                        <a:pt x="199" y="199"/>
                      </a:cubicBezTo>
                      <a:cubicBezTo>
                        <a:pt x="327" y="70"/>
                        <a:pt x="497" y="0"/>
                        <a:pt x="679" y="0"/>
                      </a:cubicBezTo>
                      <a:cubicBezTo>
                        <a:pt x="860" y="0"/>
                        <a:pt x="1031" y="70"/>
                        <a:pt x="1159" y="199"/>
                      </a:cubicBezTo>
                      <a:cubicBezTo>
                        <a:pt x="1288" y="327"/>
                        <a:pt x="1358" y="498"/>
                        <a:pt x="1358" y="680"/>
                      </a:cubicBezTo>
                      <a:cubicBezTo>
                        <a:pt x="1358" y="861"/>
                        <a:pt x="1288" y="1033"/>
                        <a:pt x="1159" y="1161"/>
                      </a:cubicBezTo>
                      <a:cubicBezTo>
                        <a:pt x="1031" y="1290"/>
                        <a:pt x="860" y="1360"/>
                        <a:pt x="679" y="1360"/>
                      </a:cubicBezTo>
                      <a:moveTo>
                        <a:pt x="679" y="40"/>
                      </a:moveTo>
                      <a:cubicBezTo>
                        <a:pt x="508" y="40"/>
                        <a:pt x="348" y="107"/>
                        <a:pt x="228" y="227"/>
                      </a:cubicBezTo>
                      <a:cubicBezTo>
                        <a:pt x="107" y="348"/>
                        <a:pt x="41" y="509"/>
                        <a:pt x="41" y="680"/>
                      </a:cubicBezTo>
                      <a:cubicBezTo>
                        <a:pt x="41" y="850"/>
                        <a:pt x="107" y="1011"/>
                        <a:pt x="228" y="1132"/>
                      </a:cubicBezTo>
                      <a:cubicBezTo>
                        <a:pt x="348" y="1253"/>
                        <a:pt x="508" y="1319"/>
                        <a:pt x="679" y="1319"/>
                      </a:cubicBezTo>
                      <a:cubicBezTo>
                        <a:pt x="849" y="1319"/>
                        <a:pt x="1009" y="1253"/>
                        <a:pt x="1130" y="1132"/>
                      </a:cubicBezTo>
                      <a:cubicBezTo>
                        <a:pt x="1251" y="1011"/>
                        <a:pt x="1317" y="850"/>
                        <a:pt x="1317" y="680"/>
                      </a:cubicBezTo>
                      <a:cubicBezTo>
                        <a:pt x="1317" y="509"/>
                        <a:pt x="1251" y="348"/>
                        <a:pt x="1130" y="227"/>
                      </a:cubicBezTo>
                      <a:cubicBezTo>
                        <a:pt x="1009" y="107"/>
                        <a:pt x="849" y="40"/>
                        <a:pt x="679" y="40"/>
                      </a:cubicBezTo>
                      <a:close/>
                    </a:path>
                  </a:pathLst>
                </a:custGeom>
                <a:solidFill>
                  <a:srgbClr val="0D3AF3">
                    <a:alpha val="4980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46" name="Google Shape;746;p41"/>
                <p:cNvSpPr/>
                <p:nvPr/>
              </p:nvSpPr>
              <p:spPr>
                <a:xfrm>
                  <a:off x="8200850" y="5937865"/>
                  <a:ext cx="108360" cy="157320"/>
                </a:xfrm>
                <a:custGeom>
                  <a:avLst/>
                  <a:gdLst/>
                  <a:ahLst/>
                  <a:cxnLst/>
                  <a:rect l="l" t="t" r="r" b="b"/>
                  <a:pathLst>
                    <a:path w="301" h="437" extrusionOk="0">
                      <a:moveTo>
                        <a:pt x="301" y="232"/>
                      </a:moveTo>
                      <a:lnTo>
                        <a:pt x="301" y="232"/>
                      </a:lnTo>
                      <a:lnTo>
                        <a:pt x="301" y="104"/>
                      </a:lnTo>
                      <a:cubicBezTo>
                        <a:pt x="301" y="82"/>
                        <a:pt x="283" y="64"/>
                        <a:pt x="261" y="64"/>
                      </a:cubicBezTo>
                      <a:cubicBezTo>
                        <a:pt x="257" y="64"/>
                        <a:pt x="254" y="65"/>
                        <a:pt x="251" y="65"/>
                      </a:cubicBezTo>
                      <a:lnTo>
                        <a:pt x="251" y="54"/>
                      </a:lnTo>
                      <a:cubicBezTo>
                        <a:pt x="251" y="33"/>
                        <a:pt x="233" y="15"/>
                        <a:pt x="211" y="15"/>
                      </a:cubicBezTo>
                      <a:cubicBezTo>
                        <a:pt x="205" y="15"/>
                        <a:pt x="199" y="16"/>
                        <a:pt x="195" y="18"/>
                      </a:cubicBezTo>
                      <a:cubicBezTo>
                        <a:pt x="187" y="7"/>
                        <a:pt x="175" y="0"/>
                        <a:pt x="161" y="0"/>
                      </a:cubicBezTo>
                      <a:cubicBezTo>
                        <a:pt x="143" y="0"/>
                        <a:pt x="127" y="13"/>
                        <a:pt x="123" y="31"/>
                      </a:cubicBezTo>
                      <a:cubicBezTo>
                        <a:pt x="119" y="30"/>
                        <a:pt x="115" y="29"/>
                        <a:pt x="111" y="29"/>
                      </a:cubicBezTo>
                      <a:cubicBezTo>
                        <a:pt x="90" y="29"/>
                        <a:pt x="72" y="47"/>
                        <a:pt x="72" y="69"/>
                      </a:cubicBezTo>
                      <a:lnTo>
                        <a:pt x="72" y="147"/>
                      </a:lnTo>
                      <a:cubicBezTo>
                        <a:pt x="65" y="139"/>
                        <a:pt x="57" y="134"/>
                        <a:pt x="47" y="132"/>
                      </a:cubicBezTo>
                      <a:cubicBezTo>
                        <a:pt x="32" y="130"/>
                        <a:pt x="19" y="136"/>
                        <a:pt x="10" y="147"/>
                      </a:cubicBezTo>
                      <a:cubicBezTo>
                        <a:pt x="-9" y="170"/>
                        <a:pt x="4" y="198"/>
                        <a:pt x="12" y="216"/>
                      </a:cubicBezTo>
                      <a:lnTo>
                        <a:pt x="14" y="220"/>
                      </a:lnTo>
                      <a:cubicBezTo>
                        <a:pt x="16" y="226"/>
                        <a:pt x="19" y="233"/>
                        <a:pt x="22" y="240"/>
                      </a:cubicBezTo>
                      <a:cubicBezTo>
                        <a:pt x="41" y="282"/>
                        <a:pt x="59" y="326"/>
                        <a:pt x="105" y="347"/>
                      </a:cubicBezTo>
                      <a:cubicBezTo>
                        <a:pt x="103" y="369"/>
                        <a:pt x="99" y="395"/>
                        <a:pt x="92" y="422"/>
                      </a:cubicBezTo>
                      <a:lnTo>
                        <a:pt x="128" y="387"/>
                      </a:lnTo>
                      <a:cubicBezTo>
                        <a:pt x="131" y="377"/>
                        <a:pt x="132" y="366"/>
                        <a:pt x="132" y="356"/>
                      </a:cubicBezTo>
                      <a:cubicBezTo>
                        <a:pt x="143" y="358"/>
                        <a:pt x="155" y="360"/>
                        <a:pt x="167" y="360"/>
                      </a:cubicBezTo>
                      <a:cubicBezTo>
                        <a:pt x="193" y="360"/>
                        <a:pt x="215" y="357"/>
                        <a:pt x="231" y="352"/>
                      </a:cubicBezTo>
                      <a:cubicBezTo>
                        <a:pt x="233" y="377"/>
                        <a:pt x="238" y="406"/>
                        <a:pt x="246" y="437"/>
                      </a:cubicBezTo>
                      <a:cubicBezTo>
                        <a:pt x="248" y="435"/>
                        <a:pt x="249" y="433"/>
                        <a:pt x="251" y="430"/>
                      </a:cubicBezTo>
                      <a:cubicBezTo>
                        <a:pt x="256" y="423"/>
                        <a:pt x="263" y="418"/>
                        <a:pt x="270" y="413"/>
                      </a:cubicBezTo>
                      <a:cubicBezTo>
                        <a:pt x="263" y="386"/>
                        <a:pt x="260" y="360"/>
                        <a:pt x="259" y="339"/>
                      </a:cubicBezTo>
                      <a:cubicBezTo>
                        <a:pt x="291" y="316"/>
                        <a:pt x="300" y="280"/>
                        <a:pt x="301" y="232"/>
                      </a:cubicBezTo>
                      <a:moveTo>
                        <a:pt x="167" y="330"/>
                      </a:moveTo>
                      <a:cubicBezTo>
                        <a:pt x="92" y="330"/>
                        <a:pt x="73" y="285"/>
                        <a:pt x="48" y="228"/>
                      </a:cubicBezTo>
                      <a:cubicBezTo>
                        <a:pt x="45" y="220"/>
                        <a:pt x="42" y="214"/>
                        <a:pt x="39" y="206"/>
                      </a:cubicBezTo>
                      <a:lnTo>
                        <a:pt x="38" y="203"/>
                      </a:lnTo>
                      <a:cubicBezTo>
                        <a:pt x="30" y="186"/>
                        <a:pt x="25" y="173"/>
                        <a:pt x="32" y="164"/>
                      </a:cubicBezTo>
                      <a:cubicBezTo>
                        <a:pt x="35" y="159"/>
                        <a:pt x="41" y="159"/>
                        <a:pt x="42" y="159"/>
                      </a:cubicBezTo>
                      <a:cubicBezTo>
                        <a:pt x="44" y="159"/>
                        <a:pt x="48" y="161"/>
                        <a:pt x="50" y="167"/>
                      </a:cubicBezTo>
                      <a:lnTo>
                        <a:pt x="72" y="224"/>
                      </a:lnTo>
                      <a:cubicBezTo>
                        <a:pt x="74" y="231"/>
                        <a:pt x="81" y="234"/>
                        <a:pt x="88" y="233"/>
                      </a:cubicBezTo>
                      <a:cubicBezTo>
                        <a:pt x="94" y="232"/>
                        <a:pt x="99" y="226"/>
                        <a:pt x="99" y="219"/>
                      </a:cubicBezTo>
                      <a:lnTo>
                        <a:pt x="99" y="68"/>
                      </a:lnTo>
                      <a:cubicBezTo>
                        <a:pt x="100" y="62"/>
                        <a:pt x="105" y="57"/>
                        <a:pt x="111" y="57"/>
                      </a:cubicBezTo>
                      <a:cubicBezTo>
                        <a:pt x="117" y="57"/>
                        <a:pt x="122" y="62"/>
                        <a:pt x="122" y="68"/>
                      </a:cubicBezTo>
                      <a:lnTo>
                        <a:pt x="122" y="158"/>
                      </a:lnTo>
                      <a:cubicBezTo>
                        <a:pt x="123" y="165"/>
                        <a:pt x="129" y="170"/>
                        <a:pt x="136" y="170"/>
                      </a:cubicBezTo>
                      <a:cubicBezTo>
                        <a:pt x="143" y="170"/>
                        <a:pt x="149" y="165"/>
                        <a:pt x="150" y="158"/>
                      </a:cubicBezTo>
                      <a:lnTo>
                        <a:pt x="150" y="41"/>
                      </a:lnTo>
                      <a:cubicBezTo>
                        <a:pt x="150" y="34"/>
                        <a:pt x="155" y="29"/>
                        <a:pt x="161" y="29"/>
                      </a:cubicBezTo>
                      <a:cubicBezTo>
                        <a:pt x="167" y="29"/>
                        <a:pt x="173" y="34"/>
                        <a:pt x="173" y="41"/>
                      </a:cubicBezTo>
                      <a:lnTo>
                        <a:pt x="172" y="158"/>
                      </a:lnTo>
                      <a:cubicBezTo>
                        <a:pt x="172" y="166"/>
                        <a:pt x="178" y="173"/>
                        <a:pt x="186" y="173"/>
                      </a:cubicBezTo>
                      <a:cubicBezTo>
                        <a:pt x="194" y="173"/>
                        <a:pt x="201" y="166"/>
                        <a:pt x="201" y="158"/>
                      </a:cubicBezTo>
                      <a:lnTo>
                        <a:pt x="201" y="50"/>
                      </a:lnTo>
                      <a:cubicBezTo>
                        <a:pt x="202" y="46"/>
                        <a:pt x="207" y="44"/>
                        <a:pt x="211" y="44"/>
                      </a:cubicBezTo>
                      <a:cubicBezTo>
                        <a:pt x="217" y="44"/>
                        <a:pt x="222" y="48"/>
                        <a:pt x="222" y="54"/>
                      </a:cubicBezTo>
                      <a:lnTo>
                        <a:pt x="222" y="158"/>
                      </a:lnTo>
                      <a:cubicBezTo>
                        <a:pt x="222" y="166"/>
                        <a:pt x="228" y="173"/>
                        <a:pt x="236" y="173"/>
                      </a:cubicBezTo>
                      <a:cubicBezTo>
                        <a:pt x="244" y="173"/>
                        <a:pt x="251" y="166"/>
                        <a:pt x="251" y="158"/>
                      </a:cubicBezTo>
                      <a:lnTo>
                        <a:pt x="251" y="103"/>
                      </a:lnTo>
                      <a:cubicBezTo>
                        <a:pt x="251" y="97"/>
                        <a:pt x="256" y="92"/>
                        <a:pt x="261" y="92"/>
                      </a:cubicBezTo>
                      <a:cubicBezTo>
                        <a:pt x="267" y="92"/>
                        <a:pt x="272" y="97"/>
                        <a:pt x="272" y="104"/>
                      </a:cubicBezTo>
                      <a:lnTo>
                        <a:pt x="272" y="229"/>
                      </a:lnTo>
                      <a:cubicBezTo>
                        <a:pt x="272" y="298"/>
                        <a:pt x="257" y="330"/>
                        <a:pt x="167" y="330"/>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47" name="Google Shape;747;p41"/>
                <p:cNvSpPr/>
                <p:nvPr/>
              </p:nvSpPr>
              <p:spPr>
                <a:xfrm>
                  <a:off x="8296250" y="6046225"/>
                  <a:ext cx="108360" cy="186120"/>
                </a:xfrm>
                <a:custGeom>
                  <a:avLst/>
                  <a:gdLst/>
                  <a:ahLst/>
                  <a:cxnLst/>
                  <a:rect l="l" t="t" r="r" b="b"/>
                  <a:pathLst>
                    <a:path w="301" h="517" extrusionOk="0">
                      <a:moveTo>
                        <a:pt x="261" y="63"/>
                      </a:moveTo>
                      <a:cubicBezTo>
                        <a:pt x="258" y="63"/>
                        <a:pt x="254" y="64"/>
                        <a:pt x="250" y="64"/>
                      </a:cubicBezTo>
                      <a:lnTo>
                        <a:pt x="250" y="53"/>
                      </a:lnTo>
                      <a:cubicBezTo>
                        <a:pt x="250" y="32"/>
                        <a:pt x="233" y="14"/>
                        <a:pt x="211" y="14"/>
                      </a:cubicBezTo>
                      <a:cubicBezTo>
                        <a:pt x="206" y="14"/>
                        <a:pt x="200" y="15"/>
                        <a:pt x="195" y="17"/>
                      </a:cubicBezTo>
                      <a:cubicBezTo>
                        <a:pt x="187" y="6"/>
                        <a:pt x="175" y="0"/>
                        <a:pt x="162" y="0"/>
                      </a:cubicBezTo>
                      <a:cubicBezTo>
                        <a:pt x="143" y="0"/>
                        <a:pt x="128" y="12"/>
                        <a:pt x="123" y="30"/>
                      </a:cubicBezTo>
                      <a:cubicBezTo>
                        <a:pt x="120" y="29"/>
                        <a:pt x="116" y="28"/>
                        <a:pt x="111" y="28"/>
                      </a:cubicBezTo>
                      <a:cubicBezTo>
                        <a:pt x="90" y="28"/>
                        <a:pt x="71" y="46"/>
                        <a:pt x="71" y="68"/>
                      </a:cubicBezTo>
                      <a:lnTo>
                        <a:pt x="71" y="145"/>
                      </a:lnTo>
                      <a:cubicBezTo>
                        <a:pt x="64" y="137"/>
                        <a:pt x="56" y="132"/>
                        <a:pt x="46" y="131"/>
                      </a:cubicBezTo>
                      <a:cubicBezTo>
                        <a:pt x="32" y="129"/>
                        <a:pt x="18" y="134"/>
                        <a:pt x="9" y="146"/>
                      </a:cubicBezTo>
                      <a:cubicBezTo>
                        <a:pt x="-9" y="169"/>
                        <a:pt x="3" y="196"/>
                        <a:pt x="12" y="215"/>
                      </a:cubicBezTo>
                      <a:lnTo>
                        <a:pt x="13" y="218"/>
                      </a:lnTo>
                      <a:cubicBezTo>
                        <a:pt x="16" y="225"/>
                        <a:pt x="19" y="231"/>
                        <a:pt x="22" y="238"/>
                      </a:cubicBezTo>
                      <a:cubicBezTo>
                        <a:pt x="40" y="281"/>
                        <a:pt x="59" y="325"/>
                        <a:pt x="105" y="346"/>
                      </a:cubicBezTo>
                      <a:cubicBezTo>
                        <a:pt x="100" y="388"/>
                        <a:pt x="90" y="443"/>
                        <a:pt x="66" y="495"/>
                      </a:cubicBezTo>
                      <a:cubicBezTo>
                        <a:pt x="62" y="502"/>
                        <a:pt x="66" y="511"/>
                        <a:pt x="73" y="514"/>
                      </a:cubicBezTo>
                      <a:cubicBezTo>
                        <a:pt x="75" y="515"/>
                        <a:pt x="77" y="516"/>
                        <a:pt x="79" y="516"/>
                      </a:cubicBezTo>
                      <a:cubicBezTo>
                        <a:pt x="85" y="516"/>
                        <a:pt x="90" y="513"/>
                        <a:pt x="93" y="508"/>
                      </a:cubicBezTo>
                      <a:cubicBezTo>
                        <a:pt x="117" y="455"/>
                        <a:pt x="129" y="400"/>
                        <a:pt x="133" y="356"/>
                      </a:cubicBezTo>
                      <a:cubicBezTo>
                        <a:pt x="144" y="358"/>
                        <a:pt x="155" y="359"/>
                        <a:pt x="168" y="359"/>
                      </a:cubicBezTo>
                      <a:cubicBezTo>
                        <a:pt x="194" y="359"/>
                        <a:pt x="215" y="356"/>
                        <a:pt x="232" y="351"/>
                      </a:cubicBezTo>
                      <a:cubicBezTo>
                        <a:pt x="236" y="396"/>
                        <a:pt x="248" y="453"/>
                        <a:pt x="273" y="509"/>
                      </a:cubicBezTo>
                      <a:cubicBezTo>
                        <a:pt x="276" y="514"/>
                        <a:pt x="281" y="517"/>
                        <a:pt x="286" y="517"/>
                      </a:cubicBezTo>
                      <a:cubicBezTo>
                        <a:pt x="288" y="517"/>
                        <a:pt x="291" y="516"/>
                        <a:pt x="293" y="515"/>
                      </a:cubicBezTo>
                      <a:cubicBezTo>
                        <a:pt x="300" y="511"/>
                        <a:pt x="303" y="503"/>
                        <a:pt x="300" y="496"/>
                      </a:cubicBezTo>
                      <a:cubicBezTo>
                        <a:pt x="273" y="440"/>
                        <a:pt x="263" y="382"/>
                        <a:pt x="261" y="339"/>
                      </a:cubicBezTo>
                      <a:cubicBezTo>
                        <a:pt x="292" y="317"/>
                        <a:pt x="301" y="281"/>
                        <a:pt x="301" y="233"/>
                      </a:cubicBezTo>
                      <a:lnTo>
                        <a:pt x="301" y="233"/>
                      </a:lnTo>
                      <a:lnTo>
                        <a:pt x="301" y="103"/>
                      </a:lnTo>
                      <a:cubicBezTo>
                        <a:pt x="300" y="81"/>
                        <a:pt x="283" y="63"/>
                        <a:pt x="261" y="63"/>
                      </a:cubicBezTo>
                      <a:moveTo>
                        <a:pt x="272" y="227"/>
                      </a:moveTo>
                      <a:cubicBezTo>
                        <a:pt x="272" y="297"/>
                        <a:pt x="257" y="329"/>
                        <a:pt x="167" y="329"/>
                      </a:cubicBezTo>
                      <a:cubicBezTo>
                        <a:pt x="91" y="329"/>
                        <a:pt x="72" y="283"/>
                        <a:pt x="47" y="226"/>
                      </a:cubicBezTo>
                      <a:cubicBezTo>
                        <a:pt x="44" y="219"/>
                        <a:pt x="42" y="212"/>
                        <a:pt x="39" y="205"/>
                      </a:cubicBezTo>
                      <a:lnTo>
                        <a:pt x="38" y="202"/>
                      </a:lnTo>
                      <a:cubicBezTo>
                        <a:pt x="29" y="184"/>
                        <a:pt x="24" y="171"/>
                        <a:pt x="31" y="163"/>
                      </a:cubicBezTo>
                      <a:cubicBezTo>
                        <a:pt x="35" y="158"/>
                        <a:pt x="40" y="158"/>
                        <a:pt x="41" y="158"/>
                      </a:cubicBezTo>
                      <a:cubicBezTo>
                        <a:pt x="43" y="158"/>
                        <a:pt x="47" y="160"/>
                        <a:pt x="50" y="165"/>
                      </a:cubicBezTo>
                      <a:lnTo>
                        <a:pt x="71" y="222"/>
                      </a:lnTo>
                      <a:cubicBezTo>
                        <a:pt x="73" y="229"/>
                        <a:pt x="81" y="233"/>
                        <a:pt x="87" y="231"/>
                      </a:cubicBezTo>
                      <a:cubicBezTo>
                        <a:pt x="94" y="230"/>
                        <a:pt x="99" y="225"/>
                        <a:pt x="99" y="218"/>
                      </a:cubicBezTo>
                      <a:lnTo>
                        <a:pt x="99" y="67"/>
                      </a:lnTo>
                      <a:cubicBezTo>
                        <a:pt x="99" y="61"/>
                        <a:pt x="104" y="56"/>
                        <a:pt x="110" y="56"/>
                      </a:cubicBezTo>
                      <a:cubicBezTo>
                        <a:pt x="116" y="56"/>
                        <a:pt x="120" y="61"/>
                        <a:pt x="120" y="67"/>
                      </a:cubicBezTo>
                      <a:lnTo>
                        <a:pt x="120" y="157"/>
                      </a:lnTo>
                      <a:cubicBezTo>
                        <a:pt x="122" y="163"/>
                        <a:pt x="128" y="168"/>
                        <a:pt x="134" y="168"/>
                      </a:cubicBezTo>
                      <a:cubicBezTo>
                        <a:pt x="142" y="168"/>
                        <a:pt x="148" y="163"/>
                        <a:pt x="149" y="157"/>
                      </a:cubicBezTo>
                      <a:lnTo>
                        <a:pt x="149" y="40"/>
                      </a:lnTo>
                      <a:cubicBezTo>
                        <a:pt x="149" y="33"/>
                        <a:pt x="154" y="28"/>
                        <a:pt x="160" y="28"/>
                      </a:cubicBezTo>
                      <a:cubicBezTo>
                        <a:pt x="167" y="28"/>
                        <a:pt x="172" y="33"/>
                        <a:pt x="172" y="40"/>
                      </a:cubicBezTo>
                      <a:lnTo>
                        <a:pt x="172" y="157"/>
                      </a:lnTo>
                      <a:cubicBezTo>
                        <a:pt x="172" y="164"/>
                        <a:pt x="178" y="171"/>
                        <a:pt x="186" y="171"/>
                      </a:cubicBezTo>
                      <a:cubicBezTo>
                        <a:pt x="194" y="171"/>
                        <a:pt x="200" y="164"/>
                        <a:pt x="200" y="157"/>
                      </a:cubicBezTo>
                      <a:lnTo>
                        <a:pt x="201" y="49"/>
                      </a:lnTo>
                      <a:cubicBezTo>
                        <a:pt x="203" y="45"/>
                        <a:pt x="207" y="43"/>
                        <a:pt x="211" y="43"/>
                      </a:cubicBezTo>
                      <a:cubicBezTo>
                        <a:pt x="217" y="43"/>
                        <a:pt x="222" y="47"/>
                        <a:pt x="222" y="53"/>
                      </a:cubicBezTo>
                      <a:lnTo>
                        <a:pt x="222" y="157"/>
                      </a:lnTo>
                      <a:cubicBezTo>
                        <a:pt x="222" y="164"/>
                        <a:pt x="228" y="171"/>
                        <a:pt x="236" y="171"/>
                      </a:cubicBezTo>
                      <a:cubicBezTo>
                        <a:pt x="244" y="171"/>
                        <a:pt x="250" y="164"/>
                        <a:pt x="250" y="157"/>
                      </a:cubicBezTo>
                      <a:lnTo>
                        <a:pt x="250" y="102"/>
                      </a:lnTo>
                      <a:cubicBezTo>
                        <a:pt x="251" y="97"/>
                        <a:pt x="256" y="91"/>
                        <a:pt x="261" y="91"/>
                      </a:cubicBezTo>
                      <a:cubicBezTo>
                        <a:pt x="267" y="91"/>
                        <a:pt x="272" y="97"/>
                        <a:pt x="272" y="103"/>
                      </a:cubicBezTo>
                      <a:lnTo>
                        <a:pt x="272" y="227"/>
                      </a:ln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48" name="Google Shape;748;p41"/>
                <p:cNvSpPr/>
                <p:nvPr/>
              </p:nvSpPr>
              <p:spPr>
                <a:xfrm>
                  <a:off x="8090330" y="5989345"/>
                  <a:ext cx="108000" cy="142920"/>
                </a:xfrm>
                <a:custGeom>
                  <a:avLst/>
                  <a:gdLst/>
                  <a:ahLst/>
                  <a:cxnLst/>
                  <a:rect l="l" t="t" r="r" b="b"/>
                  <a:pathLst>
                    <a:path w="300" h="397" extrusionOk="0">
                      <a:moveTo>
                        <a:pt x="300" y="193"/>
                      </a:moveTo>
                      <a:lnTo>
                        <a:pt x="300" y="104"/>
                      </a:lnTo>
                      <a:cubicBezTo>
                        <a:pt x="300" y="82"/>
                        <a:pt x="282" y="64"/>
                        <a:pt x="261" y="64"/>
                      </a:cubicBezTo>
                      <a:cubicBezTo>
                        <a:pt x="258" y="64"/>
                        <a:pt x="254" y="65"/>
                        <a:pt x="250" y="65"/>
                      </a:cubicBezTo>
                      <a:lnTo>
                        <a:pt x="250" y="54"/>
                      </a:lnTo>
                      <a:cubicBezTo>
                        <a:pt x="250" y="32"/>
                        <a:pt x="232" y="15"/>
                        <a:pt x="211" y="15"/>
                      </a:cubicBezTo>
                      <a:cubicBezTo>
                        <a:pt x="205" y="15"/>
                        <a:pt x="200" y="16"/>
                        <a:pt x="194" y="18"/>
                      </a:cubicBezTo>
                      <a:cubicBezTo>
                        <a:pt x="187" y="7"/>
                        <a:pt x="175" y="0"/>
                        <a:pt x="162" y="0"/>
                      </a:cubicBezTo>
                      <a:cubicBezTo>
                        <a:pt x="143" y="0"/>
                        <a:pt x="127" y="13"/>
                        <a:pt x="123" y="31"/>
                      </a:cubicBezTo>
                      <a:cubicBezTo>
                        <a:pt x="119" y="30"/>
                        <a:pt x="114" y="29"/>
                        <a:pt x="111" y="29"/>
                      </a:cubicBezTo>
                      <a:cubicBezTo>
                        <a:pt x="89" y="29"/>
                        <a:pt x="71" y="47"/>
                        <a:pt x="71" y="69"/>
                      </a:cubicBezTo>
                      <a:lnTo>
                        <a:pt x="71" y="146"/>
                      </a:lnTo>
                      <a:cubicBezTo>
                        <a:pt x="65" y="138"/>
                        <a:pt x="56" y="133"/>
                        <a:pt x="46" y="132"/>
                      </a:cubicBezTo>
                      <a:cubicBezTo>
                        <a:pt x="32" y="129"/>
                        <a:pt x="18" y="135"/>
                        <a:pt x="9" y="147"/>
                      </a:cubicBezTo>
                      <a:cubicBezTo>
                        <a:pt x="-9" y="170"/>
                        <a:pt x="3" y="198"/>
                        <a:pt x="12" y="216"/>
                      </a:cubicBezTo>
                      <a:lnTo>
                        <a:pt x="14" y="219"/>
                      </a:lnTo>
                      <a:cubicBezTo>
                        <a:pt x="17" y="225"/>
                        <a:pt x="19" y="233"/>
                        <a:pt x="22" y="239"/>
                      </a:cubicBezTo>
                      <a:cubicBezTo>
                        <a:pt x="40" y="282"/>
                        <a:pt x="59" y="326"/>
                        <a:pt x="104" y="347"/>
                      </a:cubicBezTo>
                      <a:cubicBezTo>
                        <a:pt x="103" y="362"/>
                        <a:pt x="101" y="378"/>
                        <a:pt x="97" y="396"/>
                      </a:cubicBezTo>
                      <a:cubicBezTo>
                        <a:pt x="102" y="395"/>
                        <a:pt x="106" y="395"/>
                        <a:pt x="110" y="395"/>
                      </a:cubicBezTo>
                      <a:cubicBezTo>
                        <a:pt x="115" y="395"/>
                        <a:pt x="120" y="395"/>
                        <a:pt x="126" y="397"/>
                      </a:cubicBezTo>
                      <a:cubicBezTo>
                        <a:pt x="128" y="383"/>
                        <a:pt x="131" y="368"/>
                        <a:pt x="132" y="355"/>
                      </a:cubicBezTo>
                      <a:cubicBezTo>
                        <a:pt x="143" y="357"/>
                        <a:pt x="154" y="359"/>
                        <a:pt x="167" y="359"/>
                      </a:cubicBezTo>
                      <a:cubicBezTo>
                        <a:pt x="170" y="359"/>
                        <a:pt x="174" y="359"/>
                        <a:pt x="177" y="359"/>
                      </a:cubicBezTo>
                      <a:cubicBezTo>
                        <a:pt x="184" y="349"/>
                        <a:pt x="192" y="339"/>
                        <a:pt x="198" y="329"/>
                      </a:cubicBezTo>
                      <a:cubicBezTo>
                        <a:pt x="189" y="330"/>
                        <a:pt x="178" y="330"/>
                        <a:pt x="167" y="330"/>
                      </a:cubicBezTo>
                      <a:cubicBezTo>
                        <a:pt x="91" y="330"/>
                        <a:pt x="72" y="284"/>
                        <a:pt x="48" y="228"/>
                      </a:cubicBezTo>
                      <a:cubicBezTo>
                        <a:pt x="45" y="220"/>
                        <a:pt x="42" y="214"/>
                        <a:pt x="39" y="207"/>
                      </a:cubicBezTo>
                      <a:lnTo>
                        <a:pt x="38" y="203"/>
                      </a:lnTo>
                      <a:cubicBezTo>
                        <a:pt x="30" y="186"/>
                        <a:pt x="25" y="172"/>
                        <a:pt x="32" y="163"/>
                      </a:cubicBezTo>
                      <a:cubicBezTo>
                        <a:pt x="35" y="159"/>
                        <a:pt x="40" y="159"/>
                        <a:pt x="41" y="159"/>
                      </a:cubicBezTo>
                      <a:cubicBezTo>
                        <a:pt x="44" y="159"/>
                        <a:pt x="48" y="160"/>
                        <a:pt x="50" y="166"/>
                      </a:cubicBezTo>
                      <a:lnTo>
                        <a:pt x="71" y="223"/>
                      </a:lnTo>
                      <a:cubicBezTo>
                        <a:pt x="73" y="230"/>
                        <a:pt x="81" y="233"/>
                        <a:pt x="87" y="233"/>
                      </a:cubicBezTo>
                      <a:cubicBezTo>
                        <a:pt x="94" y="231"/>
                        <a:pt x="99" y="225"/>
                        <a:pt x="99" y="218"/>
                      </a:cubicBezTo>
                      <a:lnTo>
                        <a:pt x="99" y="68"/>
                      </a:lnTo>
                      <a:cubicBezTo>
                        <a:pt x="99" y="62"/>
                        <a:pt x="104" y="57"/>
                        <a:pt x="110" y="57"/>
                      </a:cubicBezTo>
                      <a:cubicBezTo>
                        <a:pt x="115" y="57"/>
                        <a:pt x="120" y="62"/>
                        <a:pt x="120" y="67"/>
                      </a:cubicBezTo>
                      <a:lnTo>
                        <a:pt x="120" y="158"/>
                      </a:lnTo>
                      <a:cubicBezTo>
                        <a:pt x="122" y="164"/>
                        <a:pt x="127" y="169"/>
                        <a:pt x="134" y="169"/>
                      </a:cubicBezTo>
                      <a:cubicBezTo>
                        <a:pt x="142" y="169"/>
                        <a:pt x="147" y="164"/>
                        <a:pt x="149" y="158"/>
                      </a:cubicBezTo>
                      <a:lnTo>
                        <a:pt x="149" y="41"/>
                      </a:lnTo>
                      <a:cubicBezTo>
                        <a:pt x="149" y="34"/>
                        <a:pt x="154" y="29"/>
                        <a:pt x="160" y="29"/>
                      </a:cubicBezTo>
                      <a:cubicBezTo>
                        <a:pt x="166" y="29"/>
                        <a:pt x="172" y="34"/>
                        <a:pt x="172" y="41"/>
                      </a:cubicBezTo>
                      <a:lnTo>
                        <a:pt x="172" y="158"/>
                      </a:lnTo>
                      <a:cubicBezTo>
                        <a:pt x="172" y="166"/>
                        <a:pt x="178" y="172"/>
                        <a:pt x="186" y="172"/>
                      </a:cubicBezTo>
                      <a:cubicBezTo>
                        <a:pt x="194" y="172"/>
                        <a:pt x="200" y="166"/>
                        <a:pt x="200" y="158"/>
                      </a:cubicBezTo>
                      <a:lnTo>
                        <a:pt x="201" y="50"/>
                      </a:lnTo>
                      <a:cubicBezTo>
                        <a:pt x="203" y="46"/>
                        <a:pt x="207" y="43"/>
                        <a:pt x="211" y="43"/>
                      </a:cubicBezTo>
                      <a:cubicBezTo>
                        <a:pt x="216" y="43"/>
                        <a:pt x="221" y="48"/>
                        <a:pt x="221" y="54"/>
                      </a:cubicBezTo>
                      <a:lnTo>
                        <a:pt x="221" y="158"/>
                      </a:lnTo>
                      <a:cubicBezTo>
                        <a:pt x="221" y="166"/>
                        <a:pt x="228" y="172"/>
                        <a:pt x="236" y="172"/>
                      </a:cubicBezTo>
                      <a:cubicBezTo>
                        <a:pt x="244" y="172"/>
                        <a:pt x="250" y="166"/>
                        <a:pt x="250" y="158"/>
                      </a:cubicBezTo>
                      <a:lnTo>
                        <a:pt x="250" y="103"/>
                      </a:lnTo>
                      <a:cubicBezTo>
                        <a:pt x="251" y="97"/>
                        <a:pt x="255" y="93"/>
                        <a:pt x="261" y="93"/>
                      </a:cubicBezTo>
                      <a:cubicBezTo>
                        <a:pt x="267" y="93"/>
                        <a:pt x="271" y="97"/>
                        <a:pt x="271" y="104"/>
                      </a:cubicBezTo>
                      <a:lnTo>
                        <a:pt x="271" y="205"/>
                      </a:lnTo>
                      <a:cubicBezTo>
                        <a:pt x="279" y="198"/>
                        <a:pt x="290" y="193"/>
                        <a:pt x="300" y="193"/>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49" name="Google Shape;749;p41"/>
                <p:cNvSpPr/>
                <p:nvPr/>
              </p:nvSpPr>
              <p:spPr>
                <a:xfrm>
                  <a:off x="8079890" y="6069265"/>
                  <a:ext cx="180720" cy="198360"/>
                </a:xfrm>
                <a:custGeom>
                  <a:avLst/>
                  <a:gdLst/>
                  <a:ahLst/>
                  <a:cxnLst/>
                  <a:rect l="l" t="t" r="r" b="b"/>
                  <a:pathLst>
                    <a:path w="502" h="551" extrusionOk="0">
                      <a:moveTo>
                        <a:pt x="59" y="427"/>
                      </a:moveTo>
                      <a:cubicBezTo>
                        <a:pt x="62" y="428"/>
                        <a:pt x="65" y="429"/>
                        <a:pt x="68" y="429"/>
                      </a:cubicBezTo>
                      <a:cubicBezTo>
                        <a:pt x="72" y="429"/>
                        <a:pt x="76" y="428"/>
                        <a:pt x="80" y="426"/>
                      </a:cubicBezTo>
                      <a:lnTo>
                        <a:pt x="103" y="415"/>
                      </a:lnTo>
                      <a:cubicBezTo>
                        <a:pt x="108" y="420"/>
                        <a:pt x="114" y="425"/>
                        <a:pt x="122" y="427"/>
                      </a:cubicBezTo>
                      <a:cubicBezTo>
                        <a:pt x="126" y="428"/>
                        <a:pt x="130" y="429"/>
                        <a:pt x="134" y="429"/>
                      </a:cubicBezTo>
                      <a:cubicBezTo>
                        <a:pt x="136" y="429"/>
                        <a:pt x="137" y="429"/>
                        <a:pt x="139" y="429"/>
                      </a:cubicBezTo>
                      <a:lnTo>
                        <a:pt x="189" y="525"/>
                      </a:lnTo>
                      <a:cubicBezTo>
                        <a:pt x="197" y="541"/>
                        <a:pt x="215" y="551"/>
                        <a:pt x="232" y="551"/>
                      </a:cubicBezTo>
                      <a:cubicBezTo>
                        <a:pt x="239" y="551"/>
                        <a:pt x="246" y="549"/>
                        <a:pt x="253" y="546"/>
                      </a:cubicBezTo>
                      <a:cubicBezTo>
                        <a:pt x="265" y="540"/>
                        <a:pt x="273" y="530"/>
                        <a:pt x="277" y="517"/>
                      </a:cubicBezTo>
                      <a:cubicBezTo>
                        <a:pt x="281" y="505"/>
                        <a:pt x="280" y="493"/>
                        <a:pt x="274" y="482"/>
                      </a:cubicBezTo>
                      <a:lnTo>
                        <a:pt x="224" y="385"/>
                      </a:lnTo>
                      <a:cubicBezTo>
                        <a:pt x="235" y="376"/>
                        <a:pt x="239" y="361"/>
                        <a:pt x="236" y="348"/>
                      </a:cubicBezTo>
                      <a:cubicBezTo>
                        <a:pt x="329" y="315"/>
                        <a:pt x="483" y="345"/>
                        <a:pt x="485" y="346"/>
                      </a:cubicBezTo>
                      <a:cubicBezTo>
                        <a:pt x="490" y="348"/>
                        <a:pt x="495" y="345"/>
                        <a:pt x="499" y="341"/>
                      </a:cubicBezTo>
                      <a:cubicBezTo>
                        <a:pt x="503" y="337"/>
                        <a:pt x="503" y="331"/>
                        <a:pt x="500" y="326"/>
                      </a:cubicBezTo>
                      <a:lnTo>
                        <a:pt x="343" y="8"/>
                      </a:lnTo>
                      <a:cubicBezTo>
                        <a:pt x="341" y="3"/>
                        <a:pt x="336" y="0"/>
                        <a:pt x="331" y="0"/>
                      </a:cubicBezTo>
                      <a:cubicBezTo>
                        <a:pt x="325" y="0"/>
                        <a:pt x="320" y="3"/>
                        <a:pt x="317" y="8"/>
                      </a:cubicBezTo>
                      <a:cubicBezTo>
                        <a:pt x="317" y="9"/>
                        <a:pt x="305" y="35"/>
                        <a:pt x="285" y="71"/>
                      </a:cubicBezTo>
                      <a:cubicBezTo>
                        <a:pt x="257" y="118"/>
                        <a:pt x="215" y="181"/>
                        <a:pt x="169" y="213"/>
                      </a:cubicBezTo>
                      <a:cubicBezTo>
                        <a:pt x="164" y="208"/>
                        <a:pt x="158" y="205"/>
                        <a:pt x="152" y="202"/>
                      </a:cubicBezTo>
                      <a:cubicBezTo>
                        <a:pt x="141" y="199"/>
                        <a:pt x="129" y="200"/>
                        <a:pt x="120" y="205"/>
                      </a:cubicBezTo>
                      <a:lnTo>
                        <a:pt x="59" y="237"/>
                      </a:lnTo>
                      <a:cubicBezTo>
                        <a:pt x="41" y="245"/>
                        <a:pt x="33" y="266"/>
                        <a:pt x="37" y="284"/>
                      </a:cubicBezTo>
                      <a:lnTo>
                        <a:pt x="14" y="295"/>
                      </a:lnTo>
                      <a:cubicBezTo>
                        <a:pt x="1" y="301"/>
                        <a:pt x="-4" y="318"/>
                        <a:pt x="3" y="331"/>
                      </a:cubicBezTo>
                      <a:lnTo>
                        <a:pt x="44" y="414"/>
                      </a:lnTo>
                      <a:cubicBezTo>
                        <a:pt x="47" y="420"/>
                        <a:pt x="52" y="426"/>
                        <a:pt x="59" y="427"/>
                      </a:cubicBezTo>
                      <a:moveTo>
                        <a:pt x="248" y="495"/>
                      </a:moveTo>
                      <a:cubicBezTo>
                        <a:pt x="251" y="499"/>
                        <a:pt x="251" y="504"/>
                        <a:pt x="250" y="508"/>
                      </a:cubicBezTo>
                      <a:cubicBezTo>
                        <a:pt x="248" y="513"/>
                        <a:pt x="245" y="517"/>
                        <a:pt x="240" y="519"/>
                      </a:cubicBezTo>
                      <a:cubicBezTo>
                        <a:pt x="230" y="524"/>
                        <a:pt x="219" y="520"/>
                        <a:pt x="213" y="511"/>
                      </a:cubicBezTo>
                      <a:lnTo>
                        <a:pt x="165" y="418"/>
                      </a:lnTo>
                      <a:lnTo>
                        <a:pt x="199" y="400"/>
                      </a:lnTo>
                      <a:lnTo>
                        <a:pt x="248" y="495"/>
                      </a:lnTo>
                      <a:moveTo>
                        <a:pt x="331" y="46"/>
                      </a:moveTo>
                      <a:lnTo>
                        <a:pt x="462" y="313"/>
                      </a:lnTo>
                      <a:cubicBezTo>
                        <a:pt x="453" y="311"/>
                        <a:pt x="441" y="310"/>
                        <a:pt x="428" y="309"/>
                      </a:cubicBezTo>
                      <a:lnTo>
                        <a:pt x="313" y="79"/>
                      </a:lnTo>
                      <a:cubicBezTo>
                        <a:pt x="320" y="67"/>
                        <a:pt x="326" y="56"/>
                        <a:pt x="331" y="46"/>
                      </a:cubicBezTo>
                      <a:moveTo>
                        <a:pt x="296" y="108"/>
                      </a:moveTo>
                      <a:lnTo>
                        <a:pt x="395" y="305"/>
                      </a:lnTo>
                      <a:cubicBezTo>
                        <a:pt x="341" y="301"/>
                        <a:pt x="276" y="302"/>
                        <a:pt x="224" y="321"/>
                      </a:cubicBezTo>
                      <a:lnTo>
                        <a:pt x="183" y="237"/>
                      </a:lnTo>
                      <a:cubicBezTo>
                        <a:pt x="228" y="207"/>
                        <a:pt x="267" y="154"/>
                        <a:pt x="296" y="108"/>
                      </a:cubicBezTo>
                      <a:moveTo>
                        <a:pt x="72" y="262"/>
                      </a:moveTo>
                      <a:lnTo>
                        <a:pt x="133" y="231"/>
                      </a:lnTo>
                      <a:cubicBezTo>
                        <a:pt x="135" y="230"/>
                        <a:pt x="137" y="229"/>
                        <a:pt x="139" y="229"/>
                      </a:cubicBezTo>
                      <a:cubicBezTo>
                        <a:pt x="140" y="229"/>
                        <a:pt x="142" y="229"/>
                        <a:pt x="142" y="230"/>
                      </a:cubicBezTo>
                      <a:cubicBezTo>
                        <a:pt x="146" y="231"/>
                        <a:pt x="149" y="233"/>
                        <a:pt x="150" y="236"/>
                      </a:cubicBezTo>
                      <a:lnTo>
                        <a:pt x="206" y="348"/>
                      </a:lnTo>
                      <a:cubicBezTo>
                        <a:pt x="209" y="356"/>
                        <a:pt x="207" y="363"/>
                        <a:pt x="200" y="367"/>
                      </a:cubicBezTo>
                      <a:lnTo>
                        <a:pt x="139" y="398"/>
                      </a:lnTo>
                      <a:cubicBezTo>
                        <a:pt x="137" y="400"/>
                        <a:pt x="133" y="400"/>
                        <a:pt x="129" y="399"/>
                      </a:cubicBezTo>
                      <a:cubicBezTo>
                        <a:pt x="126" y="398"/>
                        <a:pt x="123" y="395"/>
                        <a:pt x="122" y="392"/>
                      </a:cubicBezTo>
                      <a:lnTo>
                        <a:pt x="65" y="280"/>
                      </a:lnTo>
                      <a:cubicBezTo>
                        <a:pt x="62" y="274"/>
                        <a:pt x="65" y="266"/>
                        <a:pt x="72" y="262"/>
                      </a:cubicBezTo>
                      <a:moveTo>
                        <a:pt x="49" y="310"/>
                      </a:moveTo>
                      <a:lnTo>
                        <a:pt x="88" y="389"/>
                      </a:lnTo>
                      <a:lnTo>
                        <a:pt x="69" y="400"/>
                      </a:lnTo>
                      <a:lnTo>
                        <a:pt x="29" y="319"/>
                      </a:lnTo>
                      <a:lnTo>
                        <a:pt x="49" y="310"/>
                      </a:ln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50" name="Google Shape;750;p41"/>
                <p:cNvSpPr/>
                <p:nvPr/>
              </p:nvSpPr>
              <p:spPr>
                <a:xfrm>
                  <a:off x="8237570" y="6076465"/>
                  <a:ext cx="32400" cy="31320"/>
                </a:xfrm>
                <a:custGeom>
                  <a:avLst/>
                  <a:gdLst/>
                  <a:ahLst/>
                  <a:cxnLst/>
                  <a:rect l="l" t="t" r="r" b="b"/>
                  <a:pathLst>
                    <a:path w="90" h="87" extrusionOk="0">
                      <a:moveTo>
                        <a:pt x="86" y="5"/>
                      </a:moveTo>
                      <a:cubicBezTo>
                        <a:pt x="80" y="-2"/>
                        <a:pt x="71" y="-2"/>
                        <a:pt x="65" y="4"/>
                      </a:cubicBezTo>
                      <a:lnTo>
                        <a:pt x="5" y="62"/>
                      </a:lnTo>
                      <a:cubicBezTo>
                        <a:pt x="-1" y="68"/>
                        <a:pt x="-1" y="76"/>
                        <a:pt x="4" y="82"/>
                      </a:cubicBezTo>
                      <a:cubicBezTo>
                        <a:pt x="7" y="86"/>
                        <a:pt x="10" y="87"/>
                        <a:pt x="14" y="87"/>
                      </a:cubicBezTo>
                      <a:cubicBezTo>
                        <a:pt x="18" y="87"/>
                        <a:pt x="21" y="86"/>
                        <a:pt x="24" y="82"/>
                      </a:cubicBezTo>
                      <a:lnTo>
                        <a:pt x="85" y="24"/>
                      </a:lnTo>
                      <a:cubicBezTo>
                        <a:pt x="91" y="20"/>
                        <a:pt x="91" y="10"/>
                        <a:pt x="86" y="5"/>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51" name="Google Shape;751;p41"/>
                <p:cNvSpPr/>
                <p:nvPr/>
              </p:nvSpPr>
              <p:spPr>
                <a:xfrm>
                  <a:off x="8245850" y="6104905"/>
                  <a:ext cx="36720" cy="21600"/>
                </a:xfrm>
                <a:custGeom>
                  <a:avLst/>
                  <a:gdLst/>
                  <a:ahLst/>
                  <a:cxnLst/>
                  <a:rect l="l" t="t" r="r" b="b"/>
                  <a:pathLst>
                    <a:path w="102" h="60" extrusionOk="0">
                      <a:moveTo>
                        <a:pt x="15" y="60"/>
                      </a:moveTo>
                      <a:cubicBezTo>
                        <a:pt x="17" y="60"/>
                        <a:pt x="18" y="59"/>
                        <a:pt x="20" y="59"/>
                      </a:cubicBezTo>
                      <a:lnTo>
                        <a:pt x="93" y="27"/>
                      </a:lnTo>
                      <a:cubicBezTo>
                        <a:pt x="100" y="24"/>
                        <a:pt x="104" y="15"/>
                        <a:pt x="100" y="8"/>
                      </a:cubicBezTo>
                      <a:cubicBezTo>
                        <a:pt x="97" y="1"/>
                        <a:pt x="89" y="-3"/>
                        <a:pt x="82" y="1"/>
                      </a:cubicBezTo>
                      <a:lnTo>
                        <a:pt x="9" y="32"/>
                      </a:lnTo>
                      <a:cubicBezTo>
                        <a:pt x="2" y="35"/>
                        <a:pt x="-2" y="44"/>
                        <a:pt x="2" y="51"/>
                      </a:cubicBezTo>
                      <a:cubicBezTo>
                        <a:pt x="4" y="57"/>
                        <a:pt x="9" y="60"/>
                        <a:pt x="15" y="6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52" name="Google Shape;752;p41"/>
                <p:cNvSpPr/>
                <p:nvPr/>
              </p:nvSpPr>
              <p:spPr>
                <a:xfrm>
                  <a:off x="8253770" y="6132985"/>
                  <a:ext cx="40680" cy="12600"/>
                </a:xfrm>
                <a:custGeom>
                  <a:avLst/>
                  <a:gdLst/>
                  <a:ahLst/>
                  <a:cxnLst/>
                  <a:rect l="l" t="t" r="r" b="b"/>
                  <a:pathLst>
                    <a:path w="113" h="35" extrusionOk="0">
                      <a:moveTo>
                        <a:pt x="98" y="0"/>
                      </a:moveTo>
                      <a:lnTo>
                        <a:pt x="14" y="6"/>
                      </a:lnTo>
                      <a:cubicBezTo>
                        <a:pt x="6" y="7"/>
                        <a:pt x="0" y="13"/>
                        <a:pt x="0" y="21"/>
                      </a:cubicBezTo>
                      <a:cubicBezTo>
                        <a:pt x="1" y="28"/>
                        <a:pt x="7" y="35"/>
                        <a:pt x="14" y="35"/>
                      </a:cubicBezTo>
                      <a:lnTo>
                        <a:pt x="16" y="35"/>
                      </a:lnTo>
                      <a:lnTo>
                        <a:pt x="99" y="28"/>
                      </a:lnTo>
                      <a:cubicBezTo>
                        <a:pt x="107" y="28"/>
                        <a:pt x="113" y="22"/>
                        <a:pt x="113" y="14"/>
                      </a:cubicBezTo>
                      <a:cubicBezTo>
                        <a:pt x="113" y="5"/>
                        <a:pt x="106" y="-1"/>
                        <a:pt x="98" y="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grpSp>
      </p:grpSp>
      <p:grpSp>
        <p:nvGrpSpPr>
          <p:cNvPr id="753" name="Google Shape;753;p41"/>
          <p:cNvGrpSpPr/>
          <p:nvPr/>
        </p:nvGrpSpPr>
        <p:grpSpPr>
          <a:xfrm>
            <a:off x="5698975" y="4160325"/>
            <a:ext cx="1800000" cy="2350655"/>
            <a:chOff x="6156175" y="3550725"/>
            <a:chExt cx="1800000" cy="2350655"/>
          </a:xfrm>
        </p:grpSpPr>
        <p:sp>
          <p:nvSpPr>
            <p:cNvPr id="754" name="Google Shape;754;p41"/>
            <p:cNvSpPr/>
            <p:nvPr/>
          </p:nvSpPr>
          <p:spPr>
            <a:xfrm>
              <a:off x="6156175" y="3550725"/>
              <a:ext cx="1800000" cy="2110500"/>
            </a:xfrm>
            <a:prstGeom prst="roundRect">
              <a:avLst>
                <a:gd name="adj" fmla="val 16667"/>
              </a:avLst>
            </a:prstGeom>
            <a:solidFill>
              <a:srgbClr val="5171FF"/>
            </a:solidFill>
            <a:ln>
              <a:noFill/>
            </a:ln>
          </p:spPr>
          <p:txBody>
            <a:bodyPr spcFirstLastPara="1" wrap="square" lIns="0" tIns="36000" rIns="0" bIns="0" anchor="t" anchorCtr="0">
              <a:noAutofit/>
            </a:bodyPr>
            <a:lstStyle/>
            <a:p>
              <a:pPr marL="0" lvl="0" indent="0" algn="ctr" rtl="0">
                <a:spcBef>
                  <a:spcPts val="0"/>
                </a:spcBef>
                <a:spcAft>
                  <a:spcPts val="0"/>
                </a:spcAft>
                <a:buClr>
                  <a:schemeClr val="dk1"/>
                </a:buClr>
                <a:buSzPts val="1100"/>
                <a:buFont typeface="Arial"/>
                <a:buNone/>
              </a:pPr>
              <a:r>
                <a:rPr lang="en-GB" sz="1600" b="1">
                  <a:solidFill>
                    <a:schemeClr val="lt1"/>
                  </a:solidFill>
                  <a:latin typeface="Trebuchet MS"/>
                  <a:ea typeface="Trebuchet MS"/>
                  <a:cs typeface="Trebuchet MS"/>
                  <a:sym typeface="Trebuchet MS"/>
                </a:rPr>
                <a:t>JOIN THE COMMUNITIES</a:t>
              </a:r>
              <a:endParaRPr sz="1600" b="1">
                <a:solidFill>
                  <a:schemeClr val="lt1"/>
                </a:solidFill>
                <a:latin typeface="Trebuchet MS"/>
                <a:ea typeface="Trebuchet MS"/>
                <a:cs typeface="Trebuchet MS"/>
                <a:sym typeface="Trebuchet MS"/>
              </a:endParaRPr>
            </a:p>
            <a:p>
              <a:pPr marL="0" lvl="0" indent="0" algn="ctr" rtl="0">
                <a:spcBef>
                  <a:spcPts val="1000"/>
                </a:spcBef>
                <a:spcAft>
                  <a:spcPts val="0"/>
                </a:spcAft>
                <a:buClr>
                  <a:schemeClr val="dk1"/>
                </a:buClr>
                <a:buSzPts val="1100"/>
                <a:buFont typeface="Arial"/>
                <a:buNone/>
              </a:pPr>
              <a:r>
                <a:rPr lang="en-GB">
                  <a:solidFill>
                    <a:schemeClr val="lt1"/>
                  </a:solidFill>
                  <a:latin typeface="Trebuchet MS"/>
                  <a:ea typeface="Trebuchet MS"/>
                  <a:cs typeface="Trebuchet MS"/>
                  <a:sym typeface="Trebuchet MS"/>
                </a:rPr>
                <a:t>Benefit from communities of practice; join Working Groups and National Chapters</a:t>
              </a:r>
              <a:endParaRPr>
                <a:solidFill>
                  <a:schemeClr val="lt1"/>
                </a:solidFill>
                <a:latin typeface="Trebuchet MS"/>
                <a:ea typeface="Trebuchet MS"/>
                <a:cs typeface="Trebuchet MS"/>
                <a:sym typeface="Trebuchet MS"/>
              </a:endParaRPr>
            </a:p>
          </p:txBody>
        </p:sp>
        <p:grpSp>
          <p:nvGrpSpPr>
            <p:cNvPr id="755" name="Google Shape;755;p41"/>
            <p:cNvGrpSpPr/>
            <p:nvPr/>
          </p:nvGrpSpPr>
          <p:grpSpPr>
            <a:xfrm>
              <a:off x="6768715" y="5326460"/>
              <a:ext cx="574920" cy="574920"/>
              <a:chOff x="6774170" y="5825185"/>
              <a:chExt cx="574920" cy="574920"/>
            </a:xfrm>
          </p:grpSpPr>
          <p:sp>
            <p:nvSpPr>
              <p:cNvPr id="756" name="Google Shape;756;p41"/>
              <p:cNvSpPr/>
              <p:nvPr/>
            </p:nvSpPr>
            <p:spPr>
              <a:xfrm>
                <a:off x="6826473" y="5876070"/>
                <a:ext cx="471300" cy="4713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57" name="Google Shape;757;p41"/>
              <p:cNvGrpSpPr/>
              <p:nvPr/>
            </p:nvGrpSpPr>
            <p:grpSpPr>
              <a:xfrm>
                <a:off x="6774170" y="5825185"/>
                <a:ext cx="574920" cy="574920"/>
                <a:chOff x="6774170" y="5825185"/>
                <a:chExt cx="574920" cy="574920"/>
              </a:xfrm>
            </p:grpSpPr>
            <p:sp>
              <p:nvSpPr>
                <p:cNvPr id="758" name="Google Shape;758;p41"/>
                <p:cNvSpPr/>
                <p:nvPr/>
              </p:nvSpPr>
              <p:spPr>
                <a:xfrm>
                  <a:off x="6774170" y="5825185"/>
                  <a:ext cx="574920" cy="574920"/>
                </a:xfrm>
                <a:custGeom>
                  <a:avLst/>
                  <a:gdLst/>
                  <a:ahLst/>
                  <a:cxnLst/>
                  <a:rect l="l" t="t" r="r" b="b"/>
                  <a:pathLst>
                    <a:path w="1597" h="1597" extrusionOk="0">
                      <a:moveTo>
                        <a:pt x="798" y="1597"/>
                      </a:moveTo>
                      <a:cubicBezTo>
                        <a:pt x="586" y="1597"/>
                        <a:pt x="385" y="1513"/>
                        <a:pt x="234" y="1362"/>
                      </a:cubicBezTo>
                      <a:cubicBezTo>
                        <a:pt x="83" y="1212"/>
                        <a:pt x="0" y="1011"/>
                        <a:pt x="0" y="798"/>
                      </a:cubicBezTo>
                      <a:cubicBezTo>
                        <a:pt x="0" y="585"/>
                        <a:pt x="83" y="385"/>
                        <a:pt x="234" y="234"/>
                      </a:cubicBezTo>
                      <a:cubicBezTo>
                        <a:pt x="385" y="83"/>
                        <a:pt x="586" y="0"/>
                        <a:pt x="798" y="0"/>
                      </a:cubicBezTo>
                      <a:cubicBezTo>
                        <a:pt x="1011" y="0"/>
                        <a:pt x="1212" y="83"/>
                        <a:pt x="1363" y="234"/>
                      </a:cubicBezTo>
                      <a:cubicBezTo>
                        <a:pt x="1513" y="385"/>
                        <a:pt x="1597" y="585"/>
                        <a:pt x="1597" y="798"/>
                      </a:cubicBezTo>
                      <a:cubicBezTo>
                        <a:pt x="1597" y="1011"/>
                        <a:pt x="1513" y="1212"/>
                        <a:pt x="1363" y="1362"/>
                      </a:cubicBezTo>
                      <a:cubicBezTo>
                        <a:pt x="1212" y="1513"/>
                        <a:pt x="1011" y="1597"/>
                        <a:pt x="798" y="1597"/>
                      </a:cubicBezTo>
                      <a:moveTo>
                        <a:pt x="798" y="48"/>
                      </a:moveTo>
                      <a:cubicBezTo>
                        <a:pt x="598" y="48"/>
                        <a:pt x="410" y="126"/>
                        <a:pt x="268" y="268"/>
                      </a:cubicBezTo>
                      <a:cubicBezTo>
                        <a:pt x="126" y="409"/>
                        <a:pt x="48" y="598"/>
                        <a:pt x="48" y="798"/>
                      </a:cubicBezTo>
                      <a:cubicBezTo>
                        <a:pt x="48" y="999"/>
                        <a:pt x="126" y="1187"/>
                        <a:pt x="268" y="1329"/>
                      </a:cubicBezTo>
                      <a:cubicBezTo>
                        <a:pt x="410" y="1470"/>
                        <a:pt x="598" y="1548"/>
                        <a:pt x="798" y="1548"/>
                      </a:cubicBezTo>
                      <a:cubicBezTo>
                        <a:pt x="999" y="1548"/>
                        <a:pt x="1188" y="1470"/>
                        <a:pt x="1329" y="1329"/>
                      </a:cubicBezTo>
                      <a:cubicBezTo>
                        <a:pt x="1471" y="1187"/>
                        <a:pt x="1549" y="999"/>
                        <a:pt x="1549" y="798"/>
                      </a:cubicBezTo>
                      <a:cubicBezTo>
                        <a:pt x="1549" y="598"/>
                        <a:pt x="1471" y="409"/>
                        <a:pt x="1329" y="268"/>
                      </a:cubicBezTo>
                      <a:cubicBezTo>
                        <a:pt x="1188" y="126"/>
                        <a:pt x="999" y="48"/>
                        <a:pt x="798" y="48"/>
                      </a:cubicBezTo>
                      <a:close/>
                    </a:path>
                  </a:pathLst>
                </a:custGeom>
                <a:solidFill>
                  <a:srgbClr val="5E17EB"/>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59" name="Google Shape;759;p41"/>
                <p:cNvSpPr/>
                <p:nvPr/>
              </p:nvSpPr>
              <p:spPr>
                <a:xfrm>
                  <a:off x="6817010" y="5867305"/>
                  <a:ext cx="489960" cy="489600"/>
                </a:xfrm>
                <a:custGeom>
                  <a:avLst/>
                  <a:gdLst/>
                  <a:ahLst/>
                  <a:cxnLst/>
                  <a:rect l="l" t="t" r="r" b="b"/>
                  <a:pathLst>
                    <a:path w="1361" h="1360" extrusionOk="0">
                      <a:moveTo>
                        <a:pt x="681" y="1360"/>
                      </a:moveTo>
                      <a:cubicBezTo>
                        <a:pt x="499" y="1360"/>
                        <a:pt x="328" y="1290"/>
                        <a:pt x="199" y="1161"/>
                      </a:cubicBezTo>
                      <a:cubicBezTo>
                        <a:pt x="71" y="1033"/>
                        <a:pt x="0" y="861"/>
                        <a:pt x="0" y="680"/>
                      </a:cubicBezTo>
                      <a:cubicBezTo>
                        <a:pt x="0" y="498"/>
                        <a:pt x="71" y="327"/>
                        <a:pt x="199" y="199"/>
                      </a:cubicBezTo>
                      <a:cubicBezTo>
                        <a:pt x="328" y="70"/>
                        <a:pt x="499" y="0"/>
                        <a:pt x="681" y="0"/>
                      </a:cubicBezTo>
                      <a:cubicBezTo>
                        <a:pt x="863" y="0"/>
                        <a:pt x="1034" y="70"/>
                        <a:pt x="1162" y="199"/>
                      </a:cubicBezTo>
                      <a:cubicBezTo>
                        <a:pt x="1291" y="327"/>
                        <a:pt x="1361" y="498"/>
                        <a:pt x="1361" y="680"/>
                      </a:cubicBezTo>
                      <a:cubicBezTo>
                        <a:pt x="1361" y="861"/>
                        <a:pt x="1291" y="1033"/>
                        <a:pt x="1162" y="1161"/>
                      </a:cubicBezTo>
                      <a:cubicBezTo>
                        <a:pt x="1034" y="1290"/>
                        <a:pt x="863" y="1360"/>
                        <a:pt x="681" y="1360"/>
                      </a:cubicBezTo>
                      <a:moveTo>
                        <a:pt x="681" y="40"/>
                      </a:moveTo>
                      <a:cubicBezTo>
                        <a:pt x="510" y="40"/>
                        <a:pt x="350" y="107"/>
                        <a:pt x="228" y="227"/>
                      </a:cubicBezTo>
                      <a:cubicBezTo>
                        <a:pt x="107" y="348"/>
                        <a:pt x="41" y="509"/>
                        <a:pt x="41" y="680"/>
                      </a:cubicBezTo>
                      <a:cubicBezTo>
                        <a:pt x="41" y="850"/>
                        <a:pt x="107" y="1011"/>
                        <a:pt x="228" y="1132"/>
                      </a:cubicBezTo>
                      <a:cubicBezTo>
                        <a:pt x="350" y="1253"/>
                        <a:pt x="510" y="1319"/>
                        <a:pt x="681" y="1319"/>
                      </a:cubicBezTo>
                      <a:cubicBezTo>
                        <a:pt x="852" y="1319"/>
                        <a:pt x="1012" y="1253"/>
                        <a:pt x="1133" y="1132"/>
                      </a:cubicBezTo>
                      <a:cubicBezTo>
                        <a:pt x="1254" y="1011"/>
                        <a:pt x="1320" y="850"/>
                        <a:pt x="1320" y="680"/>
                      </a:cubicBezTo>
                      <a:cubicBezTo>
                        <a:pt x="1320" y="509"/>
                        <a:pt x="1254" y="348"/>
                        <a:pt x="1133" y="227"/>
                      </a:cubicBezTo>
                      <a:cubicBezTo>
                        <a:pt x="1012" y="107"/>
                        <a:pt x="852" y="40"/>
                        <a:pt x="681" y="40"/>
                      </a:cubicBezTo>
                      <a:close/>
                    </a:path>
                  </a:pathLst>
                </a:custGeom>
                <a:solidFill>
                  <a:srgbClr val="0D3AF3">
                    <a:alpha val="49800"/>
                  </a:srgbClr>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0" name="Google Shape;760;p41"/>
                <p:cNvSpPr/>
                <p:nvPr/>
              </p:nvSpPr>
              <p:spPr>
                <a:xfrm>
                  <a:off x="7052810" y="5961265"/>
                  <a:ext cx="7200" cy="29880"/>
                </a:xfrm>
                <a:custGeom>
                  <a:avLst/>
                  <a:gdLst/>
                  <a:ahLst/>
                  <a:cxnLst/>
                  <a:rect l="l" t="t" r="r" b="b"/>
                  <a:pathLst>
                    <a:path w="20" h="83" extrusionOk="0">
                      <a:moveTo>
                        <a:pt x="11" y="83"/>
                      </a:moveTo>
                      <a:cubicBezTo>
                        <a:pt x="6" y="83"/>
                        <a:pt x="0" y="79"/>
                        <a:pt x="0" y="73"/>
                      </a:cubicBezTo>
                      <a:lnTo>
                        <a:pt x="0" y="10"/>
                      </a:lnTo>
                      <a:cubicBezTo>
                        <a:pt x="0" y="4"/>
                        <a:pt x="6" y="0"/>
                        <a:pt x="11" y="0"/>
                      </a:cubicBezTo>
                      <a:cubicBezTo>
                        <a:pt x="16" y="0"/>
                        <a:pt x="20" y="4"/>
                        <a:pt x="20" y="10"/>
                      </a:cubicBezTo>
                      <a:lnTo>
                        <a:pt x="20" y="73"/>
                      </a:lnTo>
                      <a:cubicBezTo>
                        <a:pt x="20" y="79"/>
                        <a:pt x="16" y="83"/>
                        <a:pt x="11" y="83"/>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1" name="Google Shape;761;p41"/>
                <p:cNvSpPr/>
                <p:nvPr/>
              </p:nvSpPr>
              <p:spPr>
                <a:xfrm>
                  <a:off x="7013570" y="5966665"/>
                  <a:ext cx="15480" cy="29880"/>
                </a:xfrm>
                <a:custGeom>
                  <a:avLst/>
                  <a:gdLst/>
                  <a:ahLst/>
                  <a:cxnLst/>
                  <a:rect l="l" t="t" r="r" b="b"/>
                  <a:pathLst>
                    <a:path w="43" h="83" extrusionOk="0">
                      <a:moveTo>
                        <a:pt x="33" y="83"/>
                      </a:moveTo>
                      <a:cubicBezTo>
                        <a:pt x="29" y="83"/>
                        <a:pt x="25" y="81"/>
                        <a:pt x="24" y="77"/>
                      </a:cubicBezTo>
                      <a:lnTo>
                        <a:pt x="1" y="13"/>
                      </a:lnTo>
                      <a:cubicBezTo>
                        <a:pt x="-2" y="8"/>
                        <a:pt x="1" y="2"/>
                        <a:pt x="6" y="0"/>
                      </a:cubicBezTo>
                      <a:cubicBezTo>
                        <a:pt x="11" y="-2"/>
                        <a:pt x="17" y="1"/>
                        <a:pt x="19" y="6"/>
                      </a:cubicBezTo>
                      <a:lnTo>
                        <a:pt x="42" y="70"/>
                      </a:lnTo>
                      <a:cubicBezTo>
                        <a:pt x="45" y="75"/>
                        <a:pt x="41" y="81"/>
                        <a:pt x="36" y="83"/>
                      </a:cubicBezTo>
                      <a:cubicBezTo>
                        <a:pt x="35" y="83"/>
                        <a:pt x="34" y="83"/>
                        <a:pt x="33" y="83"/>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2" name="Google Shape;762;p41"/>
                <p:cNvSpPr/>
                <p:nvPr/>
              </p:nvSpPr>
              <p:spPr>
                <a:xfrm>
                  <a:off x="6977210" y="5985385"/>
                  <a:ext cx="22680" cy="25560"/>
                </a:xfrm>
                <a:custGeom>
                  <a:avLst/>
                  <a:gdLst/>
                  <a:ahLst/>
                  <a:cxnLst/>
                  <a:rect l="l" t="t" r="r" b="b"/>
                  <a:pathLst>
                    <a:path w="63" h="71" extrusionOk="0">
                      <a:moveTo>
                        <a:pt x="53" y="71"/>
                      </a:moveTo>
                      <a:cubicBezTo>
                        <a:pt x="50" y="71"/>
                        <a:pt x="47" y="70"/>
                        <a:pt x="46" y="67"/>
                      </a:cubicBezTo>
                      <a:lnTo>
                        <a:pt x="3" y="16"/>
                      </a:lnTo>
                      <a:cubicBezTo>
                        <a:pt x="-1" y="12"/>
                        <a:pt x="0" y="6"/>
                        <a:pt x="4" y="3"/>
                      </a:cubicBezTo>
                      <a:cubicBezTo>
                        <a:pt x="8" y="-1"/>
                        <a:pt x="14" y="-1"/>
                        <a:pt x="18" y="4"/>
                      </a:cubicBezTo>
                      <a:lnTo>
                        <a:pt x="61" y="55"/>
                      </a:lnTo>
                      <a:cubicBezTo>
                        <a:pt x="64" y="59"/>
                        <a:pt x="63" y="65"/>
                        <a:pt x="59" y="69"/>
                      </a:cubicBezTo>
                      <a:cubicBezTo>
                        <a:pt x="58" y="70"/>
                        <a:pt x="55" y="71"/>
                        <a:pt x="53" y="71"/>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3" name="Google Shape;763;p41"/>
                <p:cNvSpPr/>
                <p:nvPr/>
              </p:nvSpPr>
              <p:spPr>
                <a:xfrm>
                  <a:off x="6952370" y="6010225"/>
                  <a:ext cx="28800" cy="19800"/>
                </a:xfrm>
                <a:custGeom>
                  <a:avLst/>
                  <a:gdLst/>
                  <a:ahLst/>
                  <a:cxnLst/>
                  <a:rect l="l" t="t" r="r" b="b"/>
                  <a:pathLst>
                    <a:path w="80" h="55" extrusionOk="0">
                      <a:moveTo>
                        <a:pt x="70" y="55"/>
                      </a:moveTo>
                      <a:cubicBezTo>
                        <a:pt x="69" y="55"/>
                        <a:pt x="67" y="55"/>
                        <a:pt x="65" y="54"/>
                      </a:cubicBezTo>
                      <a:lnTo>
                        <a:pt x="5" y="19"/>
                      </a:lnTo>
                      <a:cubicBezTo>
                        <a:pt x="0" y="16"/>
                        <a:pt x="-1" y="10"/>
                        <a:pt x="1" y="5"/>
                      </a:cubicBezTo>
                      <a:cubicBezTo>
                        <a:pt x="4" y="0"/>
                        <a:pt x="10" y="-1"/>
                        <a:pt x="15" y="1"/>
                      </a:cubicBezTo>
                      <a:lnTo>
                        <a:pt x="76" y="36"/>
                      </a:lnTo>
                      <a:cubicBezTo>
                        <a:pt x="80" y="39"/>
                        <a:pt x="82" y="46"/>
                        <a:pt x="79" y="50"/>
                      </a:cubicBezTo>
                      <a:cubicBezTo>
                        <a:pt x="77" y="54"/>
                        <a:pt x="74" y="55"/>
                        <a:pt x="70" y="55"/>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4" name="Google Shape;764;p41"/>
                <p:cNvSpPr/>
                <p:nvPr/>
              </p:nvSpPr>
              <p:spPr>
                <a:xfrm>
                  <a:off x="7135250" y="6017065"/>
                  <a:ext cx="25920" cy="18000"/>
                </a:xfrm>
                <a:custGeom>
                  <a:avLst/>
                  <a:gdLst/>
                  <a:ahLst/>
                  <a:cxnLst/>
                  <a:rect l="l" t="t" r="r" b="b"/>
                  <a:pathLst>
                    <a:path w="72" h="50" extrusionOk="0">
                      <a:moveTo>
                        <a:pt x="10" y="50"/>
                      </a:moveTo>
                      <a:cubicBezTo>
                        <a:pt x="7" y="50"/>
                        <a:pt x="4" y="48"/>
                        <a:pt x="1" y="44"/>
                      </a:cubicBezTo>
                      <a:cubicBezTo>
                        <a:pt x="-1" y="40"/>
                        <a:pt x="1" y="34"/>
                        <a:pt x="5" y="31"/>
                      </a:cubicBezTo>
                      <a:lnTo>
                        <a:pt x="58" y="1"/>
                      </a:lnTo>
                      <a:cubicBezTo>
                        <a:pt x="62" y="-2"/>
                        <a:pt x="68" y="0"/>
                        <a:pt x="71" y="5"/>
                      </a:cubicBezTo>
                      <a:cubicBezTo>
                        <a:pt x="74" y="9"/>
                        <a:pt x="72" y="16"/>
                        <a:pt x="67" y="19"/>
                      </a:cubicBezTo>
                      <a:lnTo>
                        <a:pt x="16" y="48"/>
                      </a:lnTo>
                      <a:cubicBezTo>
                        <a:pt x="14" y="49"/>
                        <a:pt x="12" y="50"/>
                        <a:pt x="10" y="50"/>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5" name="Google Shape;765;p41"/>
                <p:cNvSpPr/>
                <p:nvPr/>
              </p:nvSpPr>
              <p:spPr>
                <a:xfrm>
                  <a:off x="7115090" y="5987905"/>
                  <a:ext cx="21960" cy="24840"/>
                </a:xfrm>
                <a:custGeom>
                  <a:avLst/>
                  <a:gdLst/>
                  <a:ahLst/>
                  <a:cxnLst/>
                  <a:rect l="l" t="t" r="r" b="b"/>
                  <a:pathLst>
                    <a:path w="61" h="69" extrusionOk="0">
                      <a:moveTo>
                        <a:pt x="10" y="69"/>
                      </a:moveTo>
                      <a:cubicBezTo>
                        <a:pt x="9" y="69"/>
                        <a:pt x="6" y="68"/>
                        <a:pt x="3" y="67"/>
                      </a:cubicBezTo>
                      <a:cubicBezTo>
                        <a:pt x="-1" y="63"/>
                        <a:pt x="-1" y="57"/>
                        <a:pt x="2" y="53"/>
                      </a:cubicBezTo>
                      <a:lnTo>
                        <a:pt x="44" y="3"/>
                      </a:lnTo>
                      <a:cubicBezTo>
                        <a:pt x="48" y="-1"/>
                        <a:pt x="54" y="-1"/>
                        <a:pt x="58" y="2"/>
                      </a:cubicBezTo>
                      <a:cubicBezTo>
                        <a:pt x="62" y="5"/>
                        <a:pt x="63" y="12"/>
                        <a:pt x="59" y="16"/>
                      </a:cubicBezTo>
                      <a:lnTo>
                        <a:pt x="18" y="65"/>
                      </a:lnTo>
                      <a:cubicBezTo>
                        <a:pt x="16" y="67"/>
                        <a:pt x="13" y="69"/>
                        <a:pt x="10" y="69"/>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6" name="Google Shape;766;p41"/>
                <p:cNvSpPr/>
                <p:nvPr/>
              </p:nvSpPr>
              <p:spPr>
                <a:xfrm>
                  <a:off x="7084130" y="5968465"/>
                  <a:ext cx="15480" cy="30240"/>
                </a:xfrm>
                <a:custGeom>
                  <a:avLst/>
                  <a:gdLst/>
                  <a:ahLst/>
                  <a:cxnLst/>
                  <a:rect l="l" t="t" r="r" b="b"/>
                  <a:pathLst>
                    <a:path w="43" h="84" extrusionOk="0">
                      <a:moveTo>
                        <a:pt x="10" y="84"/>
                      </a:moveTo>
                      <a:cubicBezTo>
                        <a:pt x="9" y="84"/>
                        <a:pt x="7" y="83"/>
                        <a:pt x="6" y="83"/>
                      </a:cubicBezTo>
                      <a:cubicBezTo>
                        <a:pt x="1" y="81"/>
                        <a:pt x="-1" y="75"/>
                        <a:pt x="1" y="70"/>
                      </a:cubicBezTo>
                      <a:lnTo>
                        <a:pt x="24" y="6"/>
                      </a:lnTo>
                      <a:cubicBezTo>
                        <a:pt x="26" y="1"/>
                        <a:pt x="32" y="-1"/>
                        <a:pt x="37" y="0"/>
                      </a:cubicBezTo>
                      <a:cubicBezTo>
                        <a:pt x="42" y="2"/>
                        <a:pt x="45" y="8"/>
                        <a:pt x="42" y="13"/>
                      </a:cubicBezTo>
                      <a:lnTo>
                        <a:pt x="20" y="76"/>
                      </a:lnTo>
                      <a:cubicBezTo>
                        <a:pt x="18" y="81"/>
                        <a:pt x="14" y="84"/>
                        <a:pt x="10" y="84"/>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7" name="Google Shape;767;p41"/>
                <p:cNvSpPr/>
                <p:nvPr/>
              </p:nvSpPr>
              <p:spPr>
                <a:xfrm>
                  <a:off x="6986210" y="6009865"/>
                  <a:ext cx="141120" cy="34200"/>
                </a:xfrm>
                <a:custGeom>
                  <a:avLst/>
                  <a:gdLst/>
                  <a:ahLst/>
                  <a:cxnLst/>
                  <a:rect l="l" t="t" r="r" b="b"/>
                  <a:pathLst>
                    <a:path w="392" h="95" extrusionOk="0">
                      <a:moveTo>
                        <a:pt x="382" y="95"/>
                      </a:moveTo>
                      <a:cubicBezTo>
                        <a:pt x="380" y="95"/>
                        <a:pt x="378" y="94"/>
                        <a:pt x="376" y="93"/>
                      </a:cubicBezTo>
                      <a:cubicBezTo>
                        <a:pt x="327" y="45"/>
                        <a:pt x="264" y="20"/>
                        <a:pt x="196" y="20"/>
                      </a:cubicBezTo>
                      <a:cubicBezTo>
                        <a:pt x="129" y="20"/>
                        <a:pt x="65" y="45"/>
                        <a:pt x="17" y="93"/>
                      </a:cubicBezTo>
                      <a:cubicBezTo>
                        <a:pt x="13" y="96"/>
                        <a:pt x="7" y="96"/>
                        <a:pt x="3" y="92"/>
                      </a:cubicBezTo>
                      <a:cubicBezTo>
                        <a:pt x="-1" y="89"/>
                        <a:pt x="-1" y="82"/>
                        <a:pt x="3" y="78"/>
                      </a:cubicBezTo>
                      <a:cubicBezTo>
                        <a:pt x="55" y="28"/>
                        <a:pt x="124" y="0"/>
                        <a:pt x="196" y="0"/>
                      </a:cubicBezTo>
                      <a:cubicBezTo>
                        <a:pt x="269" y="0"/>
                        <a:pt x="338" y="28"/>
                        <a:pt x="389" y="78"/>
                      </a:cubicBezTo>
                      <a:cubicBezTo>
                        <a:pt x="393" y="82"/>
                        <a:pt x="393" y="89"/>
                        <a:pt x="390" y="92"/>
                      </a:cubicBezTo>
                      <a:cubicBezTo>
                        <a:pt x="388" y="94"/>
                        <a:pt x="385" y="95"/>
                        <a:pt x="382" y="95"/>
                      </a:cubicBezTo>
                      <a:close/>
                    </a:path>
                  </a:pathLst>
                </a:custGeom>
                <a:solidFill>
                  <a:srgbClr val="737373"/>
                </a:solidFill>
                <a:ln>
                  <a:noFill/>
                </a:ln>
              </p:spPr>
              <p:txBody>
                <a:bodyPr spcFirstLastPara="1" wrap="square" lIns="90000" tIns="0" rIns="90000" bIns="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8" name="Google Shape;768;p41"/>
                <p:cNvSpPr/>
                <p:nvPr/>
              </p:nvSpPr>
              <p:spPr>
                <a:xfrm>
                  <a:off x="6982970" y="6180145"/>
                  <a:ext cx="147600" cy="58680"/>
                </a:xfrm>
                <a:custGeom>
                  <a:avLst/>
                  <a:gdLst/>
                  <a:ahLst/>
                  <a:cxnLst/>
                  <a:rect l="l" t="t" r="r" b="b"/>
                  <a:pathLst>
                    <a:path w="410" h="163" extrusionOk="0">
                      <a:moveTo>
                        <a:pt x="204" y="163"/>
                      </a:moveTo>
                      <a:cubicBezTo>
                        <a:pt x="56" y="163"/>
                        <a:pt x="0" y="120"/>
                        <a:pt x="0" y="120"/>
                      </a:cubicBezTo>
                      <a:cubicBezTo>
                        <a:pt x="11" y="87"/>
                        <a:pt x="29" y="40"/>
                        <a:pt x="52" y="20"/>
                      </a:cubicBezTo>
                      <a:cubicBezTo>
                        <a:pt x="105" y="-27"/>
                        <a:pt x="131" y="24"/>
                        <a:pt x="204" y="24"/>
                      </a:cubicBezTo>
                      <a:cubicBezTo>
                        <a:pt x="278" y="24"/>
                        <a:pt x="304" y="-27"/>
                        <a:pt x="357" y="20"/>
                      </a:cubicBezTo>
                      <a:cubicBezTo>
                        <a:pt x="381" y="42"/>
                        <a:pt x="400" y="91"/>
                        <a:pt x="410" y="124"/>
                      </a:cubicBezTo>
                      <a:cubicBezTo>
                        <a:pt x="410" y="124"/>
                        <a:pt x="372" y="163"/>
                        <a:pt x="204" y="163"/>
                      </a:cubicBezTo>
                      <a:close/>
                    </a:path>
                  </a:pathLst>
                </a:custGeom>
                <a:solidFill>
                  <a:srgbClr val="737373"/>
                </a:solidFill>
                <a:ln>
                  <a:noFill/>
                </a:ln>
              </p:spPr>
              <p:txBody>
                <a:bodyPr spcFirstLastPara="1" wrap="square" lIns="90000" tIns="13675" rIns="90000" bIns="13675"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69" name="Google Shape;769;p41"/>
                <p:cNvSpPr/>
                <p:nvPr/>
              </p:nvSpPr>
              <p:spPr>
                <a:xfrm>
                  <a:off x="7011410" y="6055945"/>
                  <a:ext cx="90360" cy="113400"/>
                </a:xfrm>
                <a:custGeom>
                  <a:avLst/>
                  <a:gdLst/>
                  <a:ahLst/>
                  <a:cxnLst/>
                  <a:rect l="l" t="t" r="r" b="b"/>
                  <a:pathLst>
                    <a:path w="251" h="315" extrusionOk="0">
                      <a:moveTo>
                        <a:pt x="251" y="157"/>
                      </a:moveTo>
                      <a:cubicBezTo>
                        <a:pt x="251" y="244"/>
                        <a:pt x="195" y="315"/>
                        <a:pt x="126" y="315"/>
                      </a:cubicBezTo>
                      <a:cubicBezTo>
                        <a:pt x="56" y="315"/>
                        <a:pt x="0" y="244"/>
                        <a:pt x="0" y="157"/>
                      </a:cubicBezTo>
                      <a:cubicBezTo>
                        <a:pt x="0" y="71"/>
                        <a:pt x="56" y="0"/>
                        <a:pt x="126" y="0"/>
                      </a:cubicBezTo>
                      <a:cubicBezTo>
                        <a:pt x="195" y="0"/>
                        <a:pt x="251" y="71"/>
                        <a:pt x="251" y="157"/>
                      </a:cubicBezTo>
                      <a:close/>
                    </a:path>
                  </a:pathLst>
                </a:custGeom>
                <a:solidFill>
                  <a:srgbClr val="737373"/>
                </a:solidFill>
                <a:ln>
                  <a:noFill/>
                </a:ln>
              </p:spPr>
              <p:txBody>
                <a:bodyPr spcFirstLastPara="1" wrap="square" lIns="90000" tIns="45000" rIns="90000" bIns="450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70" name="Google Shape;770;p41"/>
                <p:cNvSpPr/>
                <p:nvPr/>
              </p:nvSpPr>
              <p:spPr>
                <a:xfrm>
                  <a:off x="6919610" y="6050905"/>
                  <a:ext cx="69840" cy="87480"/>
                </a:xfrm>
                <a:custGeom>
                  <a:avLst/>
                  <a:gdLst/>
                  <a:ahLst/>
                  <a:cxnLst/>
                  <a:rect l="l" t="t" r="r" b="b"/>
                  <a:pathLst>
                    <a:path w="194" h="243" extrusionOk="0">
                      <a:moveTo>
                        <a:pt x="194" y="122"/>
                      </a:moveTo>
                      <a:cubicBezTo>
                        <a:pt x="194" y="189"/>
                        <a:pt x="151" y="243"/>
                        <a:pt x="97" y="243"/>
                      </a:cubicBezTo>
                      <a:cubicBezTo>
                        <a:pt x="43" y="243"/>
                        <a:pt x="0" y="189"/>
                        <a:pt x="0" y="122"/>
                      </a:cubicBezTo>
                      <a:cubicBezTo>
                        <a:pt x="0" y="55"/>
                        <a:pt x="43" y="0"/>
                        <a:pt x="97" y="0"/>
                      </a:cubicBezTo>
                      <a:cubicBezTo>
                        <a:pt x="151" y="0"/>
                        <a:pt x="194" y="55"/>
                        <a:pt x="194" y="122"/>
                      </a:cubicBezTo>
                      <a:close/>
                    </a:path>
                  </a:pathLst>
                </a:custGeom>
                <a:solidFill>
                  <a:srgbClr val="737373"/>
                </a:solidFill>
                <a:ln>
                  <a:noFill/>
                </a:ln>
              </p:spPr>
              <p:txBody>
                <a:bodyPr spcFirstLastPara="1" wrap="square" lIns="90000" tIns="42475" rIns="90000" bIns="42475"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71" name="Google Shape;771;p41"/>
                <p:cNvSpPr/>
                <p:nvPr/>
              </p:nvSpPr>
              <p:spPr>
                <a:xfrm>
                  <a:off x="7123730" y="6050905"/>
                  <a:ext cx="69840" cy="87480"/>
                </a:xfrm>
                <a:custGeom>
                  <a:avLst/>
                  <a:gdLst/>
                  <a:ahLst/>
                  <a:cxnLst/>
                  <a:rect l="l" t="t" r="r" b="b"/>
                  <a:pathLst>
                    <a:path w="194" h="243" extrusionOk="0">
                      <a:moveTo>
                        <a:pt x="194" y="122"/>
                      </a:moveTo>
                      <a:cubicBezTo>
                        <a:pt x="194" y="189"/>
                        <a:pt x="151" y="243"/>
                        <a:pt x="97" y="243"/>
                      </a:cubicBezTo>
                      <a:cubicBezTo>
                        <a:pt x="43" y="243"/>
                        <a:pt x="0" y="189"/>
                        <a:pt x="0" y="122"/>
                      </a:cubicBezTo>
                      <a:cubicBezTo>
                        <a:pt x="0" y="55"/>
                        <a:pt x="43" y="0"/>
                        <a:pt x="97" y="0"/>
                      </a:cubicBezTo>
                      <a:cubicBezTo>
                        <a:pt x="151" y="0"/>
                        <a:pt x="194" y="55"/>
                        <a:pt x="194" y="122"/>
                      </a:cubicBezTo>
                      <a:close/>
                    </a:path>
                  </a:pathLst>
                </a:custGeom>
                <a:solidFill>
                  <a:srgbClr val="737373"/>
                </a:solidFill>
                <a:ln>
                  <a:noFill/>
                </a:ln>
              </p:spPr>
              <p:txBody>
                <a:bodyPr spcFirstLastPara="1" wrap="square" lIns="90000" tIns="42475" rIns="90000" bIns="42475"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72" name="Google Shape;772;p41"/>
                <p:cNvSpPr/>
                <p:nvPr/>
              </p:nvSpPr>
              <p:spPr>
                <a:xfrm>
                  <a:off x="7102130" y="6147025"/>
                  <a:ext cx="113760" cy="46800"/>
                </a:xfrm>
                <a:custGeom>
                  <a:avLst/>
                  <a:gdLst/>
                  <a:ahLst/>
                  <a:cxnLst/>
                  <a:rect l="l" t="t" r="r" b="b"/>
                  <a:pathLst>
                    <a:path w="316" h="130" extrusionOk="0">
                      <a:moveTo>
                        <a:pt x="274" y="15"/>
                      </a:moveTo>
                      <a:cubicBezTo>
                        <a:pt x="233" y="-22"/>
                        <a:pt x="213" y="19"/>
                        <a:pt x="157" y="19"/>
                      </a:cubicBezTo>
                      <a:cubicBezTo>
                        <a:pt x="100" y="19"/>
                        <a:pt x="80" y="-22"/>
                        <a:pt x="39" y="15"/>
                      </a:cubicBezTo>
                      <a:cubicBezTo>
                        <a:pt x="29" y="24"/>
                        <a:pt x="11" y="43"/>
                        <a:pt x="0" y="60"/>
                      </a:cubicBezTo>
                      <a:cubicBezTo>
                        <a:pt x="17" y="64"/>
                        <a:pt x="33" y="73"/>
                        <a:pt x="48" y="87"/>
                      </a:cubicBezTo>
                      <a:cubicBezTo>
                        <a:pt x="57" y="95"/>
                        <a:pt x="66" y="106"/>
                        <a:pt x="75" y="121"/>
                      </a:cubicBezTo>
                      <a:cubicBezTo>
                        <a:pt x="206" y="152"/>
                        <a:pt x="316" y="95"/>
                        <a:pt x="316" y="95"/>
                      </a:cubicBezTo>
                      <a:cubicBezTo>
                        <a:pt x="308" y="70"/>
                        <a:pt x="293" y="32"/>
                        <a:pt x="274" y="15"/>
                      </a:cubicBezTo>
                      <a:close/>
                    </a:path>
                  </a:pathLst>
                </a:custGeom>
                <a:solidFill>
                  <a:srgbClr val="737373"/>
                </a:solidFill>
                <a:ln>
                  <a:noFill/>
                </a:ln>
              </p:spPr>
              <p:txBody>
                <a:bodyPr spcFirstLastPara="1" wrap="square" lIns="90000" tIns="1800" rIns="90000" bIns="18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sp>
              <p:nvSpPr>
                <p:cNvPr id="773" name="Google Shape;773;p41"/>
                <p:cNvSpPr/>
                <p:nvPr/>
              </p:nvSpPr>
              <p:spPr>
                <a:xfrm>
                  <a:off x="6897650" y="6147025"/>
                  <a:ext cx="113040" cy="45720"/>
                </a:xfrm>
                <a:custGeom>
                  <a:avLst/>
                  <a:gdLst/>
                  <a:ahLst/>
                  <a:cxnLst/>
                  <a:rect l="l" t="t" r="r" b="b"/>
                  <a:pathLst>
                    <a:path w="314" h="127" extrusionOk="0">
                      <a:moveTo>
                        <a:pt x="267" y="87"/>
                      </a:moveTo>
                      <a:cubicBezTo>
                        <a:pt x="282" y="73"/>
                        <a:pt x="298" y="64"/>
                        <a:pt x="314" y="60"/>
                      </a:cubicBezTo>
                      <a:cubicBezTo>
                        <a:pt x="303" y="43"/>
                        <a:pt x="286" y="24"/>
                        <a:pt x="276" y="15"/>
                      </a:cubicBezTo>
                      <a:cubicBezTo>
                        <a:pt x="235" y="-22"/>
                        <a:pt x="215" y="19"/>
                        <a:pt x="158" y="19"/>
                      </a:cubicBezTo>
                      <a:cubicBezTo>
                        <a:pt x="101" y="19"/>
                        <a:pt x="81" y="-22"/>
                        <a:pt x="41" y="15"/>
                      </a:cubicBezTo>
                      <a:cubicBezTo>
                        <a:pt x="23" y="31"/>
                        <a:pt x="8" y="67"/>
                        <a:pt x="0" y="92"/>
                      </a:cubicBezTo>
                      <a:cubicBezTo>
                        <a:pt x="0" y="92"/>
                        <a:pt x="107" y="146"/>
                        <a:pt x="241" y="120"/>
                      </a:cubicBezTo>
                      <a:cubicBezTo>
                        <a:pt x="249" y="106"/>
                        <a:pt x="258" y="95"/>
                        <a:pt x="267" y="87"/>
                      </a:cubicBezTo>
                      <a:close/>
                    </a:path>
                  </a:pathLst>
                </a:custGeom>
                <a:solidFill>
                  <a:srgbClr val="737373"/>
                </a:solidFill>
                <a:ln>
                  <a:noFill/>
                </a:ln>
              </p:spPr>
              <p:txBody>
                <a:bodyPr spcFirstLastPara="1" wrap="square" lIns="90000" tIns="700" rIns="90000" bIns="700" anchor="t" anchorCtr="0">
                  <a:noAutofit/>
                </a:bodyPr>
                <a:lstStyle/>
                <a:p>
                  <a:pPr marL="0" marR="0" lvl="0" indent="0" algn="l" rtl="0">
                    <a:spcBef>
                      <a:spcPts val="0"/>
                    </a:spcBef>
                    <a:spcAft>
                      <a:spcPts val="0"/>
                    </a:spcAft>
                    <a:buNone/>
                  </a:pPr>
                  <a:endParaRPr sz="1800" b="0" u="none" strike="noStrike">
                    <a:solidFill>
                      <a:srgbClr val="FFFFFF"/>
                    </a:solidFill>
                    <a:latin typeface="Arial"/>
                    <a:ea typeface="Arial"/>
                    <a:cs typeface="Arial"/>
                    <a:sym typeface="Arial"/>
                  </a:endParaRPr>
                </a:p>
              </p:txBody>
            </p:sp>
          </p:grpSp>
        </p:grpSp>
      </p:grpSp>
      <p:sp>
        <p:nvSpPr>
          <p:cNvPr id="774" name="Google Shape;774;p41"/>
          <p:cNvSpPr/>
          <p:nvPr/>
        </p:nvSpPr>
        <p:spPr>
          <a:xfrm>
            <a:off x="4959775" y="3683225"/>
            <a:ext cx="358500" cy="358500"/>
          </a:xfrm>
          <a:prstGeom prst="mathPlus">
            <a:avLst>
              <a:gd name="adj1" fmla="val 23520"/>
            </a:avLst>
          </a:prstGeom>
          <a:solidFill>
            <a:srgbClr val="5171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5" name="Google Shape;775;p41"/>
          <p:cNvSpPr txBox="1">
            <a:spLocks noGrp="1"/>
          </p:cNvSpPr>
          <p:nvPr>
            <p:ph type="body" idx="1"/>
          </p:nvPr>
        </p:nvSpPr>
        <p:spPr>
          <a:xfrm>
            <a:off x="4537771" y="3296150"/>
            <a:ext cx="1203600" cy="482400"/>
          </a:xfrm>
          <a:prstGeom prst="rect">
            <a:avLst/>
          </a:prstGeom>
        </p:spPr>
        <p:txBody>
          <a:bodyPr spcFirstLastPara="1" wrap="square" lIns="0" tIns="0" rIns="0" bIns="0" anchor="t" anchorCtr="0">
            <a:noAutofit/>
          </a:bodyPr>
          <a:lstStyle/>
          <a:p>
            <a:pPr marL="0" lvl="0" indent="0" algn="ctr" rtl="0">
              <a:lnSpc>
                <a:spcPct val="80000"/>
              </a:lnSpc>
              <a:spcBef>
                <a:spcPts val="0"/>
              </a:spcBef>
              <a:spcAft>
                <a:spcPts val="0"/>
              </a:spcAft>
              <a:buNone/>
            </a:pPr>
            <a:r>
              <a:rPr lang="en-GB" sz="1500">
                <a:solidFill>
                  <a:srgbClr val="5171FF"/>
                </a:solidFill>
              </a:rPr>
              <a:t>optional</a:t>
            </a:r>
            <a:endParaRPr sz="1500">
              <a:solidFill>
                <a:srgbClr val="5171FF"/>
              </a:solidFill>
            </a:endParaRPr>
          </a:p>
          <a:p>
            <a:pPr marL="0" lvl="0" indent="0" algn="ctr" rtl="0">
              <a:lnSpc>
                <a:spcPct val="80000"/>
              </a:lnSpc>
              <a:spcBef>
                <a:spcPts val="0"/>
              </a:spcBef>
              <a:spcAft>
                <a:spcPts val="0"/>
              </a:spcAft>
              <a:buNone/>
            </a:pPr>
            <a:r>
              <a:rPr lang="en-GB" sz="1500">
                <a:solidFill>
                  <a:srgbClr val="5171FF"/>
                </a:solidFill>
              </a:rPr>
              <a:t>membership</a:t>
            </a:r>
            <a:endParaRPr sz="1500">
              <a:solidFill>
                <a:srgbClr val="5171FF"/>
              </a:solidFill>
            </a:endParaRPr>
          </a:p>
        </p:txBody>
      </p:sp>
      <p:sp>
        <p:nvSpPr>
          <p:cNvPr id="776" name="Google Shape;776;p41"/>
          <p:cNvSpPr txBox="1">
            <a:spLocks noGrp="1"/>
          </p:cNvSpPr>
          <p:nvPr>
            <p:ph type="body" idx="1"/>
          </p:nvPr>
        </p:nvSpPr>
        <p:spPr>
          <a:xfrm>
            <a:off x="8400800" y="1967350"/>
            <a:ext cx="3538200" cy="482400"/>
          </a:xfrm>
          <a:prstGeom prst="rect">
            <a:avLst/>
          </a:prstGeom>
        </p:spPr>
        <p:txBody>
          <a:bodyPr spcFirstLastPara="1" wrap="square" lIns="0" tIns="0" rIns="0" bIns="0" anchor="t" anchorCtr="0">
            <a:noAutofit/>
          </a:bodyPr>
          <a:lstStyle/>
          <a:p>
            <a:pPr marL="0" lvl="0" indent="0" algn="ctr" rtl="0">
              <a:spcBef>
                <a:spcPts val="0"/>
              </a:spcBef>
              <a:spcAft>
                <a:spcPts val="1000"/>
              </a:spcAft>
              <a:buNone/>
            </a:pPr>
            <a:r>
              <a:rPr lang="en-GB" sz="1900" u="sng">
                <a:solidFill>
                  <a:schemeClr val="accent5"/>
                </a:solidFill>
                <a:hlinkClick r:id="rId4">
                  <a:extLst>
                    <a:ext uri="{A12FA001-AC4F-418D-AE19-62706E023703}">
                      <ahyp:hlinkClr xmlns:ahyp="http://schemas.microsoft.com/office/drawing/2018/hyperlinkcolor" val="tx"/>
                    </a:ext>
                  </a:extLst>
                </a:hlinkClick>
              </a:rPr>
              <a:t>https://www.coara-italia.it/</a:t>
            </a:r>
            <a:endParaRPr/>
          </a:p>
        </p:txBody>
      </p:sp>
      <p:sp>
        <p:nvSpPr>
          <p:cNvPr id="2" name="Google Shape;655;p40">
            <a:extLst>
              <a:ext uri="{FF2B5EF4-FFF2-40B4-BE49-F238E27FC236}">
                <a16:creationId xmlns:a16="http://schemas.microsoft.com/office/drawing/2014/main" id="{95998632-5F77-B9E1-5DB0-959706E0F8BB}"/>
              </a:ext>
            </a:extLst>
          </p:cNvPr>
          <p:cNvSpPr/>
          <p:nvPr/>
        </p:nvSpPr>
        <p:spPr>
          <a:xfrm>
            <a:off x="1534538" y="4451744"/>
            <a:ext cx="9122924" cy="1296141"/>
          </a:xfrm>
          <a:prstGeom prst="rect">
            <a:avLst/>
          </a:prstGeom>
          <a:solidFill>
            <a:srgbClr val="EFEFEF"/>
          </a:solidFill>
          <a:ln w="9525" cap="flat" cmpd="sng">
            <a:solidFill>
              <a:schemeClr val="lt1"/>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lvl="0" algn="ctr"/>
            <a:r>
              <a:rPr lang="en-GB" sz="2800" dirty="0">
                <a:solidFill>
                  <a:srgbClr val="3F68A4"/>
                </a:solidFill>
                <a:latin typeface="Trebuchet MS"/>
                <a:ea typeface="Trebuchet MS"/>
                <a:cs typeface="Trebuchet MS"/>
                <a:sym typeface="Trebuchet MS"/>
              </a:rPr>
              <a:t>General Assembly of the Italian Chapter of </a:t>
            </a:r>
            <a:r>
              <a:rPr lang="en-GB" sz="2800" dirty="0" err="1">
                <a:solidFill>
                  <a:srgbClr val="3F68A4"/>
                </a:solidFill>
                <a:latin typeface="Trebuchet MS"/>
                <a:ea typeface="Trebuchet MS"/>
                <a:cs typeface="Trebuchet MS"/>
                <a:sym typeface="Trebuchet MS"/>
              </a:rPr>
              <a:t>CoARA</a:t>
            </a:r>
            <a:br>
              <a:rPr lang="en-GB" sz="2800" dirty="0">
                <a:solidFill>
                  <a:srgbClr val="3F68A4"/>
                </a:solidFill>
                <a:latin typeface="Trebuchet MS"/>
                <a:ea typeface="Trebuchet MS"/>
                <a:cs typeface="Trebuchet MS"/>
                <a:sym typeface="Trebuchet MS"/>
              </a:rPr>
            </a:br>
            <a:r>
              <a:rPr lang="en-GB" sz="2800" dirty="0">
                <a:solidFill>
                  <a:srgbClr val="3F68A4"/>
                </a:solidFill>
                <a:latin typeface="Trebuchet MS"/>
                <a:ea typeface="Trebuchet MS"/>
                <a:cs typeface="Trebuchet MS"/>
                <a:sym typeface="Trebuchet MS"/>
              </a:rPr>
              <a:t>11 October</a:t>
            </a:r>
            <a:r>
              <a:rPr lang="en-GB" sz="2800" dirty="0">
                <a:solidFill>
                  <a:srgbClr val="4867A2"/>
                </a:solidFill>
                <a:latin typeface="Trebuchet MS"/>
                <a:ea typeface="Trebuchet MS"/>
                <a:cs typeface="Trebuchet MS"/>
                <a:sym typeface="Trebuchet MS"/>
              </a:rPr>
              <a:t> 2024, online</a:t>
            </a:r>
            <a:endParaRPr sz="2800" dirty="0">
              <a:solidFill>
                <a:srgbClr val="4867A2"/>
              </a:solidFill>
              <a:latin typeface="Trebuchet MS"/>
              <a:ea typeface="Trebuchet MS"/>
              <a:cs typeface="Trebuchet MS"/>
              <a:sym typeface="Trebuchet MS"/>
            </a:endParaRPr>
          </a:p>
        </p:txBody>
      </p:sp>
      <p:sp>
        <p:nvSpPr>
          <p:cNvPr id="3" name="Google Shape;655;p40">
            <a:extLst>
              <a:ext uri="{FF2B5EF4-FFF2-40B4-BE49-F238E27FC236}">
                <a16:creationId xmlns:a16="http://schemas.microsoft.com/office/drawing/2014/main" id="{D72659BE-7C75-3CD1-2FF0-0EFBE6703B12}"/>
              </a:ext>
            </a:extLst>
          </p:cNvPr>
          <p:cNvSpPr/>
          <p:nvPr/>
        </p:nvSpPr>
        <p:spPr>
          <a:xfrm>
            <a:off x="3583845" y="2747744"/>
            <a:ext cx="5024310" cy="1296141"/>
          </a:xfrm>
          <a:prstGeom prst="rect">
            <a:avLst/>
          </a:prstGeom>
          <a:solidFill>
            <a:srgbClr val="EFEFEF"/>
          </a:solidFill>
          <a:ln w="9525" cap="flat" cmpd="sng">
            <a:solidFill>
              <a:schemeClr val="lt1"/>
            </a:solidFill>
            <a:prstDash val="solid"/>
            <a:round/>
            <a:headEnd type="none" w="sm" len="sm"/>
            <a:tailEnd type="none" w="sm" len="sm"/>
          </a:ln>
          <a:effectLst>
            <a:outerShdw blurRad="114300" dist="38100" dir="2700000" algn="bl" rotWithShape="0">
              <a:srgbClr val="000000">
                <a:alpha val="50000"/>
              </a:srgbClr>
            </a:outerShdw>
          </a:effectLst>
        </p:spPr>
        <p:txBody>
          <a:bodyPr spcFirstLastPara="1" wrap="square" lIns="0" tIns="0" rIns="0" bIns="0" anchor="ctr" anchorCtr="0">
            <a:noAutofit/>
          </a:bodyPr>
          <a:lstStyle/>
          <a:p>
            <a:pPr lvl="0" algn="ctr"/>
            <a:r>
              <a:rPr lang="en-GB" sz="2800" dirty="0">
                <a:solidFill>
                  <a:srgbClr val="3F68A4"/>
                </a:solidFill>
                <a:latin typeface="Trebuchet MS"/>
                <a:ea typeface="Trebuchet MS"/>
                <a:cs typeface="Trebuchet MS"/>
                <a:sym typeface="Trebuchet MS"/>
              </a:rPr>
              <a:t>Under discussion at INAF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42"/>
          <p:cNvSpPr txBox="1">
            <a:spLocks noGrp="1"/>
          </p:cNvSpPr>
          <p:nvPr>
            <p:ph type="body" idx="1"/>
          </p:nvPr>
        </p:nvSpPr>
        <p:spPr>
          <a:xfrm>
            <a:off x="228600" y="1010150"/>
            <a:ext cx="9120900" cy="29670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GB" sz="2200"/>
              <a:t>Technical agency of the Presidency of the Council of Ministers</a:t>
            </a:r>
            <a:endParaRPr sz="2200"/>
          </a:p>
          <a:p>
            <a:pPr marL="0" lvl="0" indent="0" algn="l" rtl="0">
              <a:lnSpc>
                <a:spcPct val="100000"/>
              </a:lnSpc>
              <a:spcBef>
                <a:spcPts val="0"/>
              </a:spcBef>
              <a:spcAft>
                <a:spcPts val="0"/>
              </a:spcAft>
              <a:buNone/>
            </a:pPr>
            <a:r>
              <a:rPr lang="en-GB" sz="2200"/>
              <a:t>that guarantees the achievement of the objectives of the</a:t>
            </a:r>
            <a:br>
              <a:rPr lang="en-GB" sz="2200"/>
            </a:br>
            <a:r>
              <a:rPr lang="en-GB" sz="2200" b="1"/>
              <a:t>Italian Digital Agenda</a:t>
            </a:r>
            <a:r>
              <a:rPr lang="en-GB" sz="2200"/>
              <a:t>, coordinating </a:t>
            </a:r>
            <a:r>
              <a:rPr lang="en-GB" sz="2200" b="1"/>
              <a:t>Italian Public Administrations</a:t>
            </a:r>
            <a:r>
              <a:rPr lang="en-GB" sz="2200"/>
              <a:t>.</a:t>
            </a:r>
            <a:endParaRPr sz="2200"/>
          </a:p>
          <a:p>
            <a:pPr marL="0" lvl="0" indent="0" algn="l" rtl="0">
              <a:lnSpc>
                <a:spcPct val="100000"/>
              </a:lnSpc>
              <a:spcBef>
                <a:spcPts val="0"/>
              </a:spcBef>
              <a:spcAft>
                <a:spcPts val="0"/>
              </a:spcAft>
              <a:buNone/>
            </a:pPr>
            <a:r>
              <a:rPr lang="en-GB" sz="2200" u="sng">
                <a:solidFill>
                  <a:schemeClr val="hlink"/>
                </a:solidFill>
                <a:hlinkClick r:id="rId3"/>
              </a:rPr>
              <a:t>https://www.agid.gov.it/</a:t>
            </a:r>
            <a:endParaRPr sz="2200"/>
          </a:p>
          <a:p>
            <a:pPr marL="0" lvl="0" indent="0" algn="l" rtl="0">
              <a:lnSpc>
                <a:spcPct val="100000"/>
              </a:lnSpc>
              <a:spcBef>
                <a:spcPts val="0"/>
              </a:spcBef>
              <a:spcAft>
                <a:spcPts val="0"/>
              </a:spcAft>
              <a:buNone/>
            </a:pPr>
            <a:endParaRPr sz="2200"/>
          </a:p>
          <a:p>
            <a:pPr marL="0" lvl="0" indent="0" algn="l" rtl="0">
              <a:lnSpc>
                <a:spcPct val="115000"/>
              </a:lnSpc>
              <a:spcBef>
                <a:spcPts val="0"/>
              </a:spcBef>
              <a:spcAft>
                <a:spcPts val="0"/>
              </a:spcAft>
              <a:buNone/>
            </a:pPr>
            <a:r>
              <a:rPr lang="en-GB" sz="2200"/>
              <a:t>Areas of intervention:</a:t>
            </a:r>
            <a:endParaRPr sz="2200"/>
          </a:p>
          <a:p>
            <a:pPr marL="457200" lvl="0" indent="-368300" algn="l" rtl="0">
              <a:lnSpc>
                <a:spcPct val="115000"/>
              </a:lnSpc>
              <a:spcBef>
                <a:spcPts val="0"/>
              </a:spcBef>
              <a:spcAft>
                <a:spcPts val="0"/>
              </a:spcAft>
              <a:buSzPts val="2200"/>
              <a:buChar char="●"/>
            </a:pPr>
            <a:r>
              <a:rPr lang="en-GB" sz="2200"/>
              <a:t>Digital transition</a:t>
            </a:r>
            <a:endParaRPr sz="2200"/>
          </a:p>
          <a:p>
            <a:pPr marL="457200" lvl="0" indent="-368300" algn="l" rtl="0">
              <a:lnSpc>
                <a:spcPct val="115000"/>
              </a:lnSpc>
              <a:spcBef>
                <a:spcPts val="0"/>
              </a:spcBef>
              <a:spcAft>
                <a:spcPts val="0"/>
              </a:spcAft>
              <a:buSzPts val="2200"/>
              <a:buChar char="●"/>
            </a:pPr>
            <a:r>
              <a:rPr lang="en-GB" sz="2200"/>
              <a:t>Digital skills and education</a:t>
            </a:r>
            <a:endParaRPr sz="2200"/>
          </a:p>
          <a:p>
            <a:pPr marL="457200" lvl="0" indent="-368300" algn="l" rtl="0">
              <a:lnSpc>
                <a:spcPct val="115000"/>
              </a:lnSpc>
              <a:spcBef>
                <a:spcPts val="0"/>
              </a:spcBef>
              <a:spcAft>
                <a:spcPts val="0"/>
              </a:spcAft>
              <a:buSzPts val="2200"/>
              <a:buChar char="●"/>
            </a:pPr>
            <a:r>
              <a:rPr lang="en-GB" sz="2200"/>
              <a:t>Monitoring and Surveillance</a:t>
            </a:r>
            <a:endParaRPr sz="2200"/>
          </a:p>
        </p:txBody>
      </p:sp>
      <p:sp>
        <p:nvSpPr>
          <p:cNvPr id="783" name="Google Shape;783;p42"/>
          <p:cNvSpPr txBox="1">
            <a:spLocks noGrp="1"/>
          </p:cNvSpPr>
          <p:nvPr>
            <p:ph type="title"/>
          </p:nvPr>
        </p:nvSpPr>
        <p:spPr>
          <a:xfrm>
            <a:off x="0" y="0"/>
            <a:ext cx="12192000" cy="637800"/>
          </a:xfrm>
          <a:prstGeom prst="rect">
            <a:avLst/>
          </a:prstGeom>
        </p:spPr>
        <p:txBody>
          <a:bodyPr spcFirstLastPara="1" wrap="square" lIns="180000" tIns="0" rIns="0" bIns="0" anchor="ctr" anchorCtr="0">
            <a:noAutofit/>
          </a:bodyPr>
          <a:lstStyle/>
          <a:p>
            <a:pPr marL="0" lvl="0" indent="0" algn="l" rtl="0">
              <a:spcBef>
                <a:spcPts val="0"/>
              </a:spcBef>
              <a:spcAft>
                <a:spcPts val="0"/>
              </a:spcAft>
              <a:buNone/>
            </a:pPr>
            <a:r>
              <a:rPr lang="en-GB"/>
              <a:t>AgID, the Agency for Digital Italy</a:t>
            </a:r>
            <a:endParaRPr/>
          </a:p>
        </p:txBody>
      </p:sp>
      <p:sp>
        <p:nvSpPr>
          <p:cNvPr id="784" name="Google Shape;784;p42"/>
          <p:cNvSpPr txBox="1"/>
          <p:nvPr/>
        </p:nvSpPr>
        <p:spPr>
          <a:xfrm>
            <a:off x="4715250" y="2350647"/>
            <a:ext cx="7437300" cy="4063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a:latin typeface="Trebuchet MS"/>
                <a:ea typeface="Trebuchet MS"/>
                <a:cs typeface="Trebuchet MS"/>
                <a:sym typeface="Trebuchet MS"/>
              </a:rPr>
              <a:t>Guidelines:</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Accessibility of IT tools</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Open data and re-use of Public Sector Information</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Design websites and digital services</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Management electronic documents</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Management of the National Index of Digital Domiciles</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e-procurement</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Interoperability standards and technologies</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Acquisition and reuse of software</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Implementation of the eIDAS regulation</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Cybersecurity</a:t>
            </a:r>
            <a:endParaRPr sz="2200">
              <a:latin typeface="Trebuchet MS"/>
              <a:ea typeface="Trebuchet MS"/>
              <a:cs typeface="Trebuchet MS"/>
              <a:sym typeface="Trebuchet MS"/>
            </a:endParaRPr>
          </a:p>
          <a:p>
            <a:pPr marL="360000" lvl="0" indent="-330200" algn="l" rtl="0">
              <a:spcBef>
                <a:spcPts val="0"/>
              </a:spcBef>
              <a:spcAft>
                <a:spcPts val="0"/>
              </a:spcAft>
              <a:buSzPts val="2200"/>
              <a:buFont typeface="Trebuchet MS"/>
              <a:buChar char="●"/>
            </a:pPr>
            <a:r>
              <a:rPr lang="en-GB" sz="2200">
                <a:latin typeface="Trebuchet MS"/>
                <a:ea typeface="Trebuchet MS"/>
                <a:cs typeface="Trebuchet MS"/>
                <a:sym typeface="Trebuchet MS"/>
              </a:rPr>
              <a:t>SPID, public digital identity system</a:t>
            </a:r>
            <a:endParaRPr sz="2200">
              <a:latin typeface="Trebuchet MS"/>
              <a:ea typeface="Trebuchet MS"/>
              <a:cs typeface="Trebuchet MS"/>
              <a:sym typeface="Trebuchet MS"/>
            </a:endParaRPr>
          </a:p>
        </p:txBody>
      </p:sp>
      <p:pic>
        <p:nvPicPr>
          <p:cNvPr id="785" name="Google Shape;785;p42"/>
          <p:cNvPicPr preferRelativeResize="0"/>
          <p:nvPr/>
        </p:nvPicPr>
        <p:blipFill>
          <a:blip r:embed="rId4">
            <a:alphaModFix/>
          </a:blip>
          <a:stretch>
            <a:fillRect/>
          </a:stretch>
        </p:blipFill>
        <p:spPr>
          <a:xfrm>
            <a:off x="8912550" y="873149"/>
            <a:ext cx="2983600" cy="726125"/>
          </a:xfrm>
          <a:prstGeom prst="rect">
            <a:avLst/>
          </a:prstGeom>
          <a:noFill/>
          <a:ln>
            <a:noFill/>
          </a:ln>
        </p:spPr>
      </p:pic>
      <p:sp>
        <p:nvSpPr>
          <p:cNvPr id="786" name="Google Shape;786;p42"/>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43"/>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Open Science at INGV</a:t>
            </a:r>
            <a:endParaRPr/>
          </a:p>
        </p:txBody>
      </p:sp>
      <p:grpSp>
        <p:nvGrpSpPr>
          <p:cNvPr id="793" name="Google Shape;793;p43"/>
          <p:cNvGrpSpPr/>
          <p:nvPr/>
        </p:nvGrpSpPr>
        <p:grpSpPr>
          <a:xfrm>
            <a:off x="274847" y="1125160"/>
            <a:ext cx="11560316" cy="5210714"/>
            <a:chOff x="156950" y="1924014"/>
            <a:chExt cx="9584874" cy="4320300"/>
          </a:xfrm>
        </p:grpSpPr>
        <p:cxnSp>
          <p:nvCxnSpPr>
            <p:cNvPr id="794" name="Google Shape;794;p43"/>
            <p:cNvCxnSpPr/>
            <p:nvPr/>
          </p:nvCxnSpPr>
          <p:spPr>
            <a:xfrm rot="10800000">
              <a:off x="891075"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795" name="Google Shape;795;p43"/>
            <p:cNvCxnSpPr/>
            <p:nvPr/>
          </p:nvCxnSpPr>
          <p:spPr>
            <a:xfrm rot="10800000">
              <a:off x="6030717"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796" name="Google Shape;796;p43"/>
            <p:cNvCxnSpPr/>
            <p:nvPr/>
          </p:nvCxnSpPr>
          <p:spPr>
            <a:xfrm rot="10800000">
              <a:off x="156950"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797" name="Google Shape;797;p43"/>
            <p:cNvCxnSpPr/>
            <p:nvPr/>
          </p:nvCxnSpPr>
          <p:spPr>
            <a:xfrm rot="10800000">
              <a:off x="1625392"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798" name="Google Shape;798;p43"/>
            <p:cNvCxnSpPr/>
            <p:nvPr/>
          </p:nvCxnSpPr>
          <p:spPr>
            <a:xfrm rot="10800000">
              <a:off x="3093833"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799" name="Google Shape;799;p43"/>
            <p:cNvCxnSpPr/>
            <p:nvPr/>
          </p:nvCxnSpPr>
          <p:spPr>
            <a:xfrm rot="10800000">
              <a:off x="3828054"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0" name="Google Shape;800;p43"/>
            <p:cNvCxnSpPr/>
            <p:nvPr/>
          </p:nvCxnSpPr>
          <p:spPr>
            <a:xfrm rot="10800000">
              <a:off x="4562275"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1" name="Google Shape;801;p43"/>
            <p:cNvCxnSpPr/>
            <p:nvPr/>
          </p:nvCxnSpPr>
          <p:spPr>
            <a:xfrm rot="10800000">
              <a:off x="5296496"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2" name="Google Shape;802;p43"/>
            <p:cNvCxnSpPr/>
            <p:nvPr/>
          </p:nvCxnSpPr>
          <p:spPr>
            <a:xfrm rot="10800000">
              <a:off x="2359612"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3" name="Google Shape;803;p43"/>
            <p:cNvCxnSpPr/>
            <p:nvPr/>
          </p:nvCxnSpPr>
          <p:spPr>
            <a:xfrm rot="10800000">
              <a:off x="6767836"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4" name="Google Shape;804;p43"/>
            <p:cNvCxnSpPr/>
            <p:nvPr/>
          </p:nvCxnSpPr>
          <p:spPr>
            <a:xfrm rot="10800000">
              <a:off x="7510434"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5" name="Google Shape;805;p43"/>
            <p:cNvCxnSpPr/>
            <p:nvPr/>
          </p:nvCxnSpPr>
          <p:spPr>
            <a:xfrm rot="10800000">
              <a:off x="8254431"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6" name="Google Shape;806;p43"/>
            <p:cNvCxnSpPr/>
            <p:nvPr/>
          </p:nvCxnSpPr>
          <p:spPr>
            <a:xfrm rot="10800000">
              <a:off x="8998428" y="1924014"/>
              <a:ext cx="0" cy="4320300"/>
            </a:xfrm>
            <a:prstGeom prst="straightConnector1">
              <a:avLst/>
            </a:prstGeom>
            <a:noFill/>
            <a:ln w="9525" cap="flat" cmpd="sng">
              <a:solidFill>
                <a:srgbClr val="595959"/>
              </a:solidFill>
              <a:prstDash val="dash"/>
              <a:round/>
              <a:headEnd type="none" w="sm" len="sm"/>
              <a:tailEnd type="none" w="sm" len="sm"/>
            </a:ln>
          </p:spPr>
        </p:cxnSp>
        <p:cxnSp>
          <p:nvCxnSpPr>
            <p:cNvPr id="807" name="Google Shape;807;p43"/>
            <p:cNvCxnSpPr/>
            <p:nvPr/>
          </p:nvCxnSpPr>
          <p:spPr>
            <a:xfrm rot="10800000">
              <a:off x="9741824" y="1924014"/>
              <a:ext cx="0" cy="4320300"/>
            </a:xfrm>
            <a:prstGeom prst="straightConnector1">
              <a:avLst/>
            </a:prstGeom>
            <a:noFill/>
            <a:ln w="9525" cap="flat" cmpd="sng">
              <a:solidFill>
                <a:srgbClr val="595959"/>
              </a:solidFill>
              <a:prstDash val="dash"/>
              <a:round/>
              <a:headEnd type="none" w="sm" len="sm"/>
              <a:tailEnd type="none" w="sm" len="sm"/>
            </a:ln>
          </p:spPr>
        </p:cxnSp>
      </p:grpSp>
      <p:sp>
        <p:nvSpPr>
          <p:cNvPr id="808" name="Google Shape;808;p43"/>
          <p:cNvSpPr txBox="1"/>
          <p:nvPr/>
        </p:nvSpPr>
        <p:spPr>
          <a:xfrm>
            <a:off x="1265532" y="1661745"/>
            <a:ext cx="2811600" cy="2097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Accordo con CRUI per assegnare DOI DataCite</a:t>
            </a:r>
            <a:endParaRPr sz="1033" i="0" u="none" strike="noStrike" cap="none">
              <a:solidFill>
                <a:srgbClr val="000000"/>
              </a:solidFill>
              <a:latin typeface="Arial Narrow"/>
              <a:ea typeface="Arial Narrow"/>
              <a:cs typeface="Arial Narrow"/>
              <a:sym typeface="Arial Narrow"/>
            </a:endParaRPr>
          </a:p>
        </p:txBody>
      </p:sp>
      <p:grpSp>
        <p:nvGrpSpPr>
          <p:cNvPr id="809" name="Google Shape;809;p43"/>
          <p:cNvGrpSpPr/>
          <p:nvPr/>
        </p:nvGrpSpPr>
        <p:grpSpPr>
          <a:xfrm>
            <a:off x="1065350" y="1761367"/>
            <a:ext cx="10769383" cy="189961"/>
            <a:chOff x="812391" y="975012"/>
            <a:chExt cx="8192760" cy="157500"/>
          </a:xfrm>
        </p:grpSpPr>
        <p:sp>
          <p:nvSpPr>
            <p:cNvPr id="810" name="Google Shape;810;p43"/>
            <p:cNvSpPr/>
            <p:nvPr/>
          </p:nvSpPr>
          <p:spPr>
            <a:xfrm>
              <a:off x="812391" y="975012"/>
              <a:ext cx="157500" cy="157500"/>
            </a:xfrm>
            <a:prstGeom prst="ellipse">
              <a:avLst/>
            </a:prstGeom>
            <a:solidFill>
              <a:srgbClr val="44A8C4"/>
            </a:solidFill>
            <a:ln w="9525" cap="flat" cmpd="sng">
              <a:solidFill>
                <a:srgbClr val="44A8C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11" name="Google Shape;811;p43"/>
            <p:cNvCxnSpPr/>
            <p:nvPr/>
          </p:nvCxnSpPr>
          <p:spPr>
            <a:xfrm>
              <a:off x="900350" y="1053815"/>
              <a:ext cx="8104800" cy="0"/>
            </a:xfrm>
            <a:prstGeom prst="straightConnector1">
              <a:avLst/>
            </a:prstGeom>
            <a:noFill/>
            <a:ln w="38100" cap="flat" cmpd="sng">
              <a:solidFill>
                <a:srgbClr val="44A8C4"/>
              </a:solidFill>
              <a:prstDash val="solid"/>
              <a:round/>
              <a:headEnd type="none" w="sm" len="sm"/>
              <a:tailEnd type="none" w="sm" len="sm"/>
            </a:ln>
          </p:spPr>
        </p:cxnSp>
      </p:grpSp>
      <p:sp>
        <p:nvSpPr>
          <p:cNvPr id="812" name="Google Shape;812;p43"/>
          <p:cNvSpPr txBox="1"/>
          <p:nvPr/>
        </p:nvSpPr>
        <p:spPr>
          <a:xfrm>
            <a:off x="1013081" y="1386390"/>
            <a:ext cx="3240300" cy="2097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Adesione Berlin Declaration</a:t>
            </a:r>
            <a:r>
              <a:rPr lang="en-GB" sz="1033" i="0" u="none" strike="noStrike" cap="none">
                <a:solidFill>
                  <a:srgbClr val="000000"/>
                </a:solidFill>
                <a:latin typeface="Arial Narrow"/>
                <a:ea typeface="Arial Narrow"/>
                <a:cs typeface="Arial Narrow"/>
                <a:sym typeface="Arial Narrow"/>
              </a:rPr>
              <a:t> su Open Access</a:t>
            </a:r>
            <a:endParaRPr sz="1033" i="0" u="none" strike="noStrike" cap="none">
              <a:solidFill>
                <a:srgbClr val="000000"/>
              </a:solidFill>
              <a:latin typeface="Arial Narrow"/>
              <a:ea typeface="Arial Narrow"/>
              <a:cs typeface="Arial Narrow"/>
              <a:sym typeface="Arial Narrow"/>
            </a:endParaRPr>
          </a:p>
        </p:txBody>
      </p:sp>
      <p:grpSp>
        <p:nvGrpSpPr>
          <p:cNvPr id="813" name="Google Shape;813;p43"/>
          <p:cNvGrpSpPr/>
          <p:nvPr/>
        </p:nvGrpSpPr>
        <p:grpSpPr>
          <a:xfrm>
            <a:off x="827307" y="1494726"/>
            <a:ext cx="11007905" cy="189961"/>
            <a:chOff x="614991" y="678252"/>
            <a:chExt cx="8390171" cy="157500"/>
          </a:xfrm>
        </p:grpSpPr>
        <p:sp>
          <p:nvSpPr>
            <p:cNvPr id="814" name="Google Shape;814;p43"/>
            <p:cNvSpPr/>
            <p:nvPr/>
          </p:nvSpPr>
          <p:spPr>
            <a:xfrm>
              <a:off x="614991" y="678252"/>
              <a:ext cx="157500" cy="157500"/>
            </a:xfrm>
            <a:prstGeom prst="ellipse">
              <a:avLst/>
            </a:prstGeom>
            <a:solidFill>
              <a:srgbClr val="44A8C4"/>
            </a:solidFill>
            <a:ln w="9525" cap="flat" cmpd="sng">
              <a:solidFill>
                <a:srgbClr val="44A8C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15" name="Google Shape;815;p43"/>
            <p:cNvCxnSpPr/>
            <p:nvPr/>
          </p:nvCxnSpPr>
          <p:spPr>
            <a:xfrm>
              <a:off x="752163" y="754806"/>
              <a:ext cx="8253000" cy="0"/>
            </a:xfrm>
            <a:prstGeom prst="straightConnector1">
              <a:avLst/>
            </a:prstGeom>
            <a:noFill/>
            <a:ln w="38100" cap="flat" cmpd="sng">
              <a:solidFill>
                <a:srgbClr val="44A8C4"/>
              </a:solidFill>
              <a:prstDash val="solid"/>
              <a:round/>
              <a:headEnd type="none" w="sm" len="sm"/>
              <a:tailEnd type="none" w="sm" len="sm"/>
            </a:ln>
          </p:spPr>
        </p:cxnSp>
      </p:grpSp>
      <p:sp>
        <p:nvSpPr>
          <p:cNvPr id="816" name="Google Shape;816;p43"/>
          <p:cNvSpPr txBox="1"/>
          <p:nvPr/>
        </p:nvSpPr>
        <p:spPr>
          <a:xfrm>
            <a:off x="1740087" y="1920248"/>
            <a:ext cx="2971500" cy="2097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Adesione </a:t>
            </a:r>
            <a:r>
              <a:rPr lang="en-GB" sz="1033" i="0" u="none" strike="noStrike" cap="none">
                <a:solidFill>
                  <a:srgbClr val="000000"/>
                </a:solidFill>
                <a:latin typeface="Arial Narrow"/>
                <a:ea typeface="Arial Narrow"/>
                <a:cs typeface="Arial Narrow"/>
                <a:sym typeface="Arial Narrow"/>
              </a:rPr>
              <a:t>Position Statement su Open Access</a:t>
            </a:r>
            <a:endParaRPr sz="1033" i="0" u="none" strike="noStrike" cap="none">
              <a:solidFill>
                <a:srgbClr val="000000"/>
              </a:solidFill>
              <a:latin typeface="Arial Narrow"/>
              <a:ea typeface="Arial Narrow"/>
              <a:cs typeface="Arial Narrow"/>
              <a:sym typeface="Arial Narrow"/>
            </a:endParaRPr>
          </a:p>
        </p:txBody>
      </p:sp>
      <p:grpSp>
        <p:nvGrpSpPr>
          <p:cNvPr id="817" name="Google Shape;817;p43"/>
          <p:cNvGrpSpPr/>
          <p:nvPr/>
        </p:nvGrpSpPr>
        <p:grpSpPr>
          <a:xfrm>
            <a:off x="1559712" y="2028037"/>
            <a:ext cx="10276704" cy="189961"/>
            <a:chOff x="1222244" y="1232239"/>
            <a:chExt cx="7773603" cy="157500"/>
          </a:xfrm>
        </p:grpSpPr>
        <p:sp>
          <p:nvSpPr>
            <p:cNvPr id="818" name="Google Shape;818;p43"/>
            <p:cNvSpPr/>
            <p:nvPr/>
          </p:nvSpPr>
          <p:spPr>
            <a:xfrm>
              <a:off x="1222244" y="1232239"/>
              <a:ext cx="157500" cy="157500"/>
            </a:xfrm>
            <a:prstGeom prst="ellipse">
              <a:avLst/>
            </a:prstGeom>
            <a:solidFill>
              <a:srgbClr val="44A8C4"/>
            </a:solidFill>
            <a:ln w="9525" cap="flat" cmpd="sng">
              <a:solidFill>
                <a:srgbClr val="44A8C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19" name="Google Shape;819;p43"/>
            <p:cNvCxnSpPr/>
            <p:nvPr/>
          </p:nvCxnSpPr>
          <p:spPr>
            <a:xfrm>
              <a:off x="1340148" y="1305763"/>
              <a:ext cx="7655700" cy="0"/>
            </a:xfrm>
            <a:prstGeom prst="straightConnector1">
              <a:avLst/>
            </a:prstGeom>
            <a:noFill/>
            <a:ln w="38100" cap="flat" cmpd="sng">
              <a:solidFill>
                <a:srgbClr val="44A8C4"/>
              </a:solidFill>
              <a:prstDash val="solid"/>
              <a:round/>
              <a:headEnd type="none" w="sm" len="sm"/>
              <a:tailEnd type="none" w="sm" len="sm"/>
            </a:ln>
          </p:spPr>
        </p:cxnSp>
      </p:grpSp>
      <p:sp>
        <p:nvSpPr>
          <p:cNvPr id="820" name="Google Shape;820;p43"/>
          <p:cNvSpPr txBox="1"/>
          <p:nvPr/>
        </p:nvSpPr>
        <p:spPr>
          <a:xfrm>
            <a:off x="3257955" y="2292154"/>
            <a:ext cx="933600" cy="1728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Censimento Dati</a:t>
            </a:r>
            <a:endParaRPr sz="1033" i="0" u="none" strike="noStrike" cap="none">
              <a:solidFill>
                <a:srgbClr val="000000"/>
              </a:solidFill>
              <a:latin typeface="Arial Narrow"/>
              <a:ea typeface="Arial Narrow"/>
              <a:cs typeface="Arial Narrow"/>
              <a:sym typeface="Arial Narrow"/>
            </a:endParaRPr>
          </a:p>
        </p:txBody>
      </p:sp>
      <p:sp>
        <p:nvSpPr>
          <p:cNvPr id="821" name="Google Shape;821;p43"/>
          <p:cNvSpPr txBox="1"/>
          <p:nvPr/>
        </p:nvSpPr>
        <p:spPr>
          <a:xfrm>
            <a:off x="357638" y="1111360"/>
            <a:ext cx="1600500" cy="1953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Gruppo di lavoro informale</a:t>
            </a:r>
            <a:endParaRPr sz="1033" i="0" u="none" strike="noStrike" cap="none">
              <a:solidFill>
                <a:srgbClr val="000000"/>
              </a:solidFill>
              <a:latin typeface="Arial Narrow"/>
              <a:ea typeface="Arial Narrow"/>
              <a:cs typeface="Arial Narrow"/>
              <a:sym typeface="Arial Narrow"/>
            </a:endParaRPr>
          </a:p>
        </p:txBody>
      </p:sp>
      <p:grpSp>
        <p:nvGrpSpPr>
          <p:cNvPr id="822" name="Google Shape;822;p43"/>
          <p:cNvGrpSpPr/>
          <p:nvPr/>
        </p:nvGrpSpPr>
        <p:grpSpPr>
          <a:xfrm>
            <a:off x="179803" y="1222625"/>
            <a:ext cx="2157724" cy="195405"/>
            <a:chOff x="78147" y="432465"/>
            <a:chExt cx="1789009" cy="162014"/>
          </a:xfrm>
        </p:grpSpPr>
        <p:cxnSp>
          <p:nvCxnSpPr>
            <p:cNvPr id="823" name="Google Shape;823;p43"/>
            <p:cNvCxnSpPr/>
            <p:nvPr/>
          </p:nvCxnSpPr>
          <p:spPr>
            <a:xfrm>
              <a:off x="162603" y="515782"/>
              <a:ext cx="1645200" cy="0"/>
            </a:xfrm>
            <a:prstGeom prst="straightConnector1">
              <a:avLst/>
            </a:prstGeom>
            <a:noFill/>
            <a:ln w="38100" cap="flat" cmpd="sng">
              <a:solidFill>
                <a:srgbClr val="FF0000"/>
              </a:solidFill>
              <a:prstDash val="solid"/>
              <a:round/>
              <a:headEnd type="none" w="sm" len="sm"/>
              <a:tailEnd type="none" w="sm" len="sm"/>
            </a:ln>
          </p:spPr>
        </p:cxnSp>
        <p:sp>
          <p:nvSpPr>
            <p:cNvPr id="824" name="Google Shape;824;p43"/>
            <p:cNvSpPr/>
            <p:nvPr/>
          </p:nvSpPr>
          <p:spPr>
            <a:xfrm>
              <a:off x="78147" y="436979"/>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825" name="Google Shape;825;p43"/>
            <p:cNvSpPr/>
            <p:nvPr/>
          </p:nvSpPr>
          <p:spPr>
            <a:xfrm>
              <a:off x="1709656" y="432465"/>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pSp>
      <p:grpSp>
        <p:nvGrpSpPr>
          <p:cNvPr id="826" name="Google Shape;826;p43"/>
          <p:cNvGrpSpPr/>
          <p:nvPr/>
        </p:nvGrpSpPr>
        <p:grpSpPr>
          <a:xfrm>
            <a:off x="2565022" y="2294675"/>
            <a:ext cx="656313" cy="195405"/>
            <a:chOff x="2055777" y="1494381"/>
            <a:chExt cx="544161" cy="162014"/>
          </a:xfrm>
        </p:grpSpPr>
        <p:sp>
          <p:nvSpPr>
            <p:cNvPr id="827" name="Google Shape;827;p43"/>
            <p:cNvSpPr/>
            <p:nvPr/>
          </p:nvSpPr>
          <p:spPr>
            <a:xfrm>
              <a:off x="2055777" y="1498895"/>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828" name="Google Shape;828;p43"/>
            <p:cNvSpPr/>
            <p:nvPr/>
          </p:nvSpPr>
          <p:spPr>
            <a:xfrm>
              <a:off x="2442438" y="1494381"/>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29" name="Google Shape;829;p43"/>
            <p:cNvCxnSpPr/>
            <p:nvPr/>
          </p:nvCxnSpPr>
          <p:spPr>
            <a:xfrm>
              <a:off x="2140233" y="1577698"/>
              <a:ext cx="447900" cy="0"/>
            </a:xfrm>
            <a:prstGeom prst="straightConnector1">
              <a:avLst/>
            </a:prstGeom>
            <a:noFill/>
            <a:ln w="38100" cap="flat" cmpd="sng">
              <a:solidFill>
                <a:srgbClr val="FF0000"/>
              </a:solidFill>
              <a:prstDash val="solid"/>
              <a:round/>
              <a:headEnd type="none" w="sm" len="sm"/>
              <a:tailEnd type="none" w="sm" len="sm"/>
            </a:ln>
          </p:spPr>
        </p:cxnSp>
      </p:grpSp>
      <p:grpSp>
        <p:nvGrpSpPr>
          <p:cNvPr id="830" name="Google Shape;830;p43"/>
          <p:cNvGrpSpPr/>
          <p:nvPr/>
        </p:nvGrpSpPr>
        <p:grpSpPr>
          <a:xfrm>
            <a:off x="8235832" y="747456"/>
            <a:ext cx="3749361" cy="211671"/>
            <a:chOff x="339872" y="3618659"/>
            <a:chExt cx="3108665" cy="175500"/>
          </a:xfrm>
        </p:grpSpPr>
        <p:sp>
          <p:nvSpPr>
            <p:cNvPr id="831" name="Google Shape;831;p43"/>
            <p:cNvSpPr/>
            <p:nvPr/>
          </p:nvSpPr>
          <p:spPr>
            <a:xfrm>
              <a:off x="2056121" y="3647593"/>
              <a:ext cx="143100" cy="143100"/>
            </a:xfrm>
            <a:prstGeom prst="rect">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i="0" u="none" strike="noStrike" cap="none">
                <a:solidFill>
                  <a:srgbClr val="000000"/>
                </a:solidFill>
                <a:latin typeface="Calibri"/>
                <a:ea typeface="Calibri"/>
                <a:cs typeface="Calibri"/>
                <a:sym typeface="Calibri"/>
              </a:endParaRPr>
            </a:p>
          </p:txBody>
        </p:sp>
        <p:sp>
          <p:nvSpPr>
            <p:cNvPr id="832" name="Google Shape;832;p43"/>
            <p:cNvSpPr/>
            <p:nvPr/>
          </p:nvSpPr>
          <p:spPr>
            <a:xfrm>
              <a:off x="339872" y="3644830"/>
              <a:ext cx="143100" cy="143100"/>
            </a:xfrm>
            <a:prstGeom prst="rect">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00" i="0" u="none" strike="noStrike" cap="none">
                <a:solidFill>
                  <a:srgbClr val="000000"/>
                </a:solidFill>
                <a:latin typeface="Calibri"/>
                <a:ea typeface="Calibri"/>
                <a:cs typeface="Calibri"/>
                <a:sym typeface="Calibri"/>
              </a:endParaRPr>
            </a:p>
          </p:txBody>
        </p:sp>
        <p:sp>
          <p:nvSpPr>
            <p:cNvPr id="833" name="Google Shape;833;p43"/>
            <p:cNvSpPr txBox="1"/>
            <p:nvPr/>
          </p:nvSpPr>
          <p:spPr>
            <a:xfrm>
              <a:off x="512950" y="3626350"/>
              <a:ext cx="1513200" cy="167400"/>
            </a:xfrm>
            <a:prstGeom prst="rect">
              <a:avLst/>
            </a:pr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600">
                  <a:solidFill>
                    <a:srgbClr val="3E3E40"/>
                  </a:solidFill>
                  <a:latin typeface="Trebuchet MS"/>
                  <a:ea typeface="Trebuchet MS"/>
                  <a:cs typeface="Trebuchet MS"/>
                  <a:sym typeface="Trebuchet MS"/>
                </a:rPr>
                <a:t>temporary actions</a:t>
              </a:r>
              <a:endParaRPr sz="1600" i="0" u="none" strike="noStrike" cap="none">
                <a:solidFill>
                  <a:srgbClr val="3E3E40"/>
                </a:solidFill>
                <a:latin typeface="Trebuchet MS"/>
                <a:ea typeface="Trebuchet MS"/>
                <a:cs typeface="Trebuchet MS"/>
                <a:sym typeface="Trebuchet MS"/>
              </a:endParaRPr>
            </a:p>
          </p:txBody>
        </p:sp>
        <p:sp>
          <p:nvSpPr>
            <p:cNvPr id="834" name="Google Shape;834;p43"/>
            <p:cNvSpPr txBox="1"/>
            <p:nvPr/>
          </p:nvSpPr>
          <p:spPr>
            <a:xfrm>
              <a:off x="2235338" y="3618659"/>
              <a:ext cx="1213200" cy="175500"/>
            </a:xfrm>
            <a:prstGeom prst="rect">
              <a:avLst/>
            </a:prstGeom>
            <a:solidFill>
              <a:srgbClr val="FFFFFF"/>
            </a:solidFill>
            <a:ln>
              <a:noFill/>
            </a:ln>
          </p:spPr>
          <p:txBody>
            <a:bodyPr spcFirstLastPara="1" wrap="square" lIns="0" tIns="0" rIns="0" bIns="0" anchor="ctr" anchorCtr="0">
              <a:noAutofit/>
            </a:bodyPr>
            <a:lstStyle/>
            <a:p>
              <a:pPr marL="0" marR="0" lvl="0" indent="0" algn="l" rtl="0">
                <a:spcBef>
                  <a:spcPts val="0"/>
                </a:spcBef>
                <a:spcAft>
                  <a:spcPts val="0"/>
                </a:spcAft>
                <a:buNone/>
              </a:pPr>
              <a:r>
                <a:rPr lang="en-GB" sz="1600">
                  <a:solidFill>
                    <a:srgbClr val="3E3E40"/>
                  </a:solidFill>
                  <a:latin typeface="Trebuchet MS"/>
                  <a:ea typeface="Trebuchet MS"/>
                  <a:cs typeface="Trebuchet MS"/>
                  <a:sym typeface="Trebuchet MS"/>
                </a:rPr>
                <a:t>ongoing actions</a:t>
              </a:r>
              <a:endParaRPr sz="1600" i="0" u="none" strike="noStrike" cap="none">
                <a:solidFill>
                  <a:srgbClr val="3E3E40"/>
                </a:solidFill>
                <a:latin typeface="Trebuchet MS"/>
                <a:ea typeface="Trebuchet MS"/>
                <a:cs typeface="Trebuchet MS"/>
                <a:sym typeface="Trebuchet MS"/>
              </a:endParaRPr>
            </a:p>
          </p:txBody>
        </p:sp>
      </p:grpSp>
      <p:grpSp>
        <p:nvGrpSpPr>
          <p:cNvPr id="835" name="Google Shape;835;p43"/>
          <p:cNvGrpSpPr/>
          <p:nvPr/>
        </p:nvGrpSpPr>
        <p:grpSpPr>
          <a:xfrm>
            <a:off x="354334" y="6070214"/>
            <a:ext cx="11480826" cy="338679"/>
            <a:chOff x="222854" y="6024050"/>
            <a:chExt cx="9518967" cy="280805"/>
          </a:xfrm>
        </p:grpSpPr>
        <p:sp>
          <p:nvSpPr>
            <p:cNvPr id="836" name="Google Shape;836;p43"/>
            <p:cNvSpPr txBox="1"/>
            <p:nvPr/>
          </p:nvSpPr>
          <p:spPr>
            <a:xfrm>
              <a:off x="6030725" y="6024050"/>
              <a:ext cx="7371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2020</a:t>
              </a:r>
              <a:endParaRPr sz="1833" b="1" i="0" u="none" strike="noStrike" cap="none">
                <a:solidFill>
                  <a:srgbClr val="3E3E40"/>
                </a:solidFill>
                <a:latin typeface="Trebuchet MS"/>
                <a:ea typeface="Trebuchet MS"/>
                <a:cs typeface="Trebuchet MS"/>
                <a:sym typeface="Trebuchet MS"/>
              </a:endParaRPr>
            </a:p>
          </p:txBody>
        </p:sp>
        <p:sp>
          <p:nvSpPr>
            <p:cNvPr id="837" name="Google Shape;837;p43"/>
            <p:cNvSpPr txBox="1"/>
            <p:nvPr/>
          </p:nvSpPr>
          <p:spPr>
            <a:xfrm>
              <a:off x="222854" y="6024055"/>
              <a:ext cx="606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2012</a:t>
              </a:r>
              <a:endParaRPr sz="1833" b="1" i="0" u="none" strike="noStrike" cap="none">
                <a:solidFill>
                  <a:srgbClr val="3E3E40"/>
                </a:solidFill>
                <a:latin typeface="Trebuchet MS"/>
                <a:ea typeface="Trebuchet MS"/>
                <a:cs typeface="Trebuchet MS"/>
                <a:sym typeface="Trebuchet MS"/>
              </a:endParaRPr>
            </a:p>
          </p:txBody>
        </p:sp>
        <p:sp>
          <p:nvSpPr>
            <p:cNvPr id="838" name="Google Shape;838;p43"/>
            <p:cNvSpPr txBox="1"/>
            <p:nvPr/>
          </p:nvSpPr>
          <p:spPr>
            <a:xfrm>
              <a:off x="958263" y="6024055"/>
              <a:ext cx="606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2013</a:t>
              </a:r>
              <a:endParaRPr sz="1833" b="1" i="0" u="none" strike="noStrike" cap="none">
                <a:solidFill>
                  <a:srgbClr val="3E3E40"/>
                </a:solidFill>
                <a:latin typeface="Trebuchet MS"/>
                <a:ea typeface="Trebuchet MS"/>
                <a:cs typeface="Trebuchet MS"/>
                <a:sym typeface="Trebuchet MS"/>
              </a:endParaRPr>
            </a:p>
          </p:txBody>
        </p:sp>
        <p:sp>
          <p:nvSpPr>
            <p:cNvPr id="839" name="Google Shape;839;p43"/>
            <p:cNvSpPr txBox="1"/>
            <p:nvPr/>
          </p:nvSpPr>
          <p:spPr>
            <a:xfrm>
              <a:off x="1693671" y="6024054"/>
              <a:ext cx="606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2014</a:t>
              </a:r>
              <a:endParaRPr sz="1833" b="1" i="0" u="none" strike="noStrike" cap="none">
                <a:solidFill>
                  <a:srgbClr val="3E3E40"/>
                </a:solidFill>
                <a:latin typeface="Trebuchet MS"/>
                <a:ea typeface="Trebuchet MS"/>
                <a:cs typeface="Trebuchet MS"/>
                <a:sym typeface="Trebuchet MS"/>
              </a:endParaRPr>
            </a:p>
          </p:txBody>
        </p:sp>
        <p:sp>
          <p:nvSpPr>
            <p:cNvPr id="840" name="Google Shape;840;p43"/>
            <p:cNvSpPr txBox="1"/>
            <p:nvPr/>
          </p:nvSpPr>
          <p:spPr>
            <a:xfrm>
              <a:off x="2360975" y="6024050"/>
              <a:ext cx="7347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2015</a:t>
              </a:r>
              <a:endParaRPr sz="1833" b="1" i="0" u="none" strike="noStrike" cap="none">
                <a:solidFill>
                  <a:srgbClr val="3E3E40"/>
                </a:solidFill>
                <a:latin typeface="Trebuchet MS"/>
                <a:ea typeface="Trebuchet MS"/>
                <a:cs typeface="Trebuchet MS"/>
                <a:sym typeface="Trebuchet MS"/>
              </a:endParaRPr>
            </a:p>
          </p:txBody>
        </p:sp>
        <p:sp>
          <p:nvSpPr>
            <p:cNvPr id="841" name="Google Shape;841;p43"/>
            <p:cNvSpPr txBox="1"/>
            <p:nvPr/>
          </p:nvSpPr>
          <p:spPr>
            <a:xfrm>
              <a:off x="3093250" y="6024050"/>
              <a:ext cx="7347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2016</a:t>
              </a:r>
              <a:endParaRPr sz="1833" b="1" i="0" u="none" strike="noStrike" cap="none">
                <a:solidFill>
                  <a:srgbClr val="3E3E40"/>
                </a:solidFill>
                <a:latin typeface="Trebuchet MS"/>
                <a:ea typeface="Trebuchet MS"/>
                <a:cs typeface="Trebuchet MS"/>
                <a:sym typeface="Trebuchet MS"/>
              </a:endParaRPr>
            </a:p>
          </p:txBody>
        </p:sp>
        <p:sp>
          <p:nvSpPr>
            <p:cNvPr id="842" name="Google Shape;842;p43"/>
            <p:cNvSpPr txBox="1"/>
            <p:nvPr/>
          </p:nvSpPr>
          <p:spPr>
            <a:xfrm>
              <a:off x="3831200" y="6024050"/>
              <a:ext cx="7311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2017</a:t>
              </a:r>
              <a:endParaRPr sz="1833" b="1" i="0" u="none" strike="noStrike" cap="none">
                <a:solidFill>
                  <a:srgbClr val="3E3E40"/>
                </a:solidFill>
                <a:latin typeface="Trebuchet MS"/>
                <a:ea typeface="Trebuchet MS"/>
                <a:cs typeface="Trebuchet MS"/>
                <a:sym typeface="Trebuchet MS"/>
              </a:endParaRPr>
            </a:p>
          </p:txBody>
        </p:sp>
        <p:sp>
          <p:nvSpPr>
            <p:cNvPr id="843" name="Google Shape;843;p43"/>
            <p:cNvSpPr txBox="1"/>
            <p:nvPr/>
          </p:nvSpPr>
          <p:spPr>
            <a:xfrm>
              <a:off x="4562475" y="6024050"/>
              <a:ext cx="7311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2018</a:t>
              </a:r>
              <a:endParaRPr sz="1833" b="1" i="0" u="none" strike="noStrike" cap="none">
                <a:solidFill>
                  <a:srgbClr val="3E3E40"/>
                </a:solidFill>
                <a:latin typeface="Trebuchet MS"/>
                <a:ea typeface="Trebuchet MS"/>
                <a:cs typeface="Trebuchet MS"/>
                <a:sym typeface="Trebuchet MS"/>
              </a:endParaRPr>
            </a:p>
          </p:txBody>
        </p:sp>
        <p:sp>
          <p:nvSpPr>
            <p:cNvPr id="844" name="Google Shape;844;p43"/>
            <p:cNvSpPr txBox="1"/>
            <p:nvPr/>
          </p:nvSpPr>
          <p:spPr>
            <a:xfrm>
              <a:off x="5293625" y="6024050"/>
              <a:ext cx="7371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2019</a:t>
              </a:r>
              <a:endParaRPr sz="1833" b="1" i="0" u="none" strike="noStrike" cap="none">
                <a:solidFill>
                  <a:srgbClr val="3E3E40"/>
                </a:solidFill>
                <a:latin typeface="Trebuchet MS"/>
                <a:ea typeface="Trebuchet MS"/>
                <a:cs typeface="Trebuchet MS"/>
                <a:sym typeface="Trebuchet MS"/>
              </a:endParaRPr>
            </a:p>
          </p:txBody>
        </p:sp>
        <p:sp>
          <p:nvSpPr>
            <p:cNvPr id="845" name="Google Shape;845;p43"/>
            <p:cNvSpPr txBox="1"/>
            <p:nvPr/>
          </p:nvSpPr>
          <p:spPr>
            <a:xfrm>
              <a:off x="6772225" y="6024050"/>
              <a:ext cx="744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2021</a:t>
              </a:r>
              <a:endParaRPr sz="1833" b="1" i="0" u="none" strike="noStrike" cap="none">
                <a:solidFill>
                  <a:srgbClr val="3E3E40"/>
                </a:solidFill>
                <a:latin typeface="Trebuchet MS"/>
                <a:ea typeface="Trebuchet MS"/>
                <a:cs typeface="Trebuchet MS"/>
                <a:sym typeface="Trebuchet MS"/>
              </a:endParaRPr>
            </a:p>
          </p:txBody>
        </p:sp>
        <p:sp>
          <p:nvSpPr>
            <p:cNvPr id="846" name="Google Shape;846;p43"/>
            <p:cNvSpPr txBox="1"/>
            <p:nvPr/>
          </p:nvSpPr>
          <p:spPr>
            <a:xfrm>
              <a:off x="7510275" y="6024050"/>
              <a:ext cx="744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202</a:t>
              </a:r>
              <a:r>
                <a:rPr lang="en-GB" sz="1833" b="1">
                  <a:solidFill>
                    <a:srgbClr val="3E3E40"/>
                  </a:solidFill>
                  <a:latin typeface="Trebuchet MS"/>
                  <a:ea typeface="Trebuchet MS"/>
                  <a:cs typeface="Trebuchet MS"/>
                  <a:sym typeface="Trebuchet MS"/>
                </a:rPr>
                <a:t>2</a:t>
              </a:r>
              <a:endParaRPr sz="1833" b="1" i="0" u="none" strike="noStrike" cap="none">
                <a:solidFill>
                  <a:srgbClr val="3E3E40"/>
                </a:solidFill>
                <a:latin typeface="Trebuchet MS"/>
                <a:ea typeface="Trebuchet MS"/>
                <a:cs typeface="Trebuchet MS"/>
                <a:sym typeface="Trebuchet MS"/>
              </a:endParaRPr>
            </a:p>
          </p:txBody>
        </p:sp>
        <p:sp>
          <p:nvSpPr>
            <p:cNvPr id="847" name="Google Shape;847;p43"/>
            <p:cNvSpPr txBox="1"/>
            <p:nvPr/>
          </p:nvSpPr>
          <p:spPr>
            <a:xfrm>
              <a:off x="8254425" y="6024050"/>
              <a:ext cx="744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202</a:t>
              </a:r>
              <a:r>
                <a:rPr lang="en-GB" sz="1833" b="1">
                  <a:solidFill>
                    <a:srgbClr val="3E3E40"/>
                  </a:solidFill>
                  <a:latin typeface="Trebuchet MS"/>
                  <a:ea typeface="Trebuchet MS"/>
                  <a:cs typeface="Trebuchet MS"/>
                  <a:sym typeface="Trebuchet MS"/>
                </a:rPr>
                <a:t>3</a:t>
              </a:r>
              <a:endParaRPr sz="1833" b="1" i="0" u="none" strike="noStrike" cap="none">
                <a:solidFill>
                  <a:srgbClr val="3E3E40"/>
                </a:solidFill>
                <a:latin typeface="Trebuchet MS"/>
                <a:ea typeface="Trebuchet MS"/>
                <a:cs typeface="Trebuchet MS"/>
                <a:sym typeface="Trebuchet MS"/>
              </a:endParaRPr>
            </a:p>
          </p:txBody>
        </p:sp>
        <p:sp>
          <p:nvSpPr>
            <p:cNvPr id="848" name="Google Shape;848;p43"/>
            <p:cNvSpPr txBox="1"/>
            <p:nvPr/>
          </p:nvSpPr>
          <p:spPr>
            <a:xfrm>
              <a:off x="8997821" y="6024050"/>
              <a:ext cx="744000" cy="2808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33" b="1" i="0" u="none" strike="noStrike" cap="none">
                  <a:solidFill>
                    <a:srgbClr val="3E3E40"/>
                  </a:solidFill>
                  <a:latin typeface="Trebuchet MS"/>
                  <a:ea typeface="Trebuchet MS"/>
                  <a:cs typeface="Trebuchet MS"/>
                  <a:sym typeface="Trebuchet MS"/>
                </a:rPr>
                <a:t>202</a:t>
              </a:r>
              <a:r>
                <a:rPr lang="en-GB" sz="1833" b="1">
                  <a:solidFill>
                    <a:srgbClr val="3E3E40"/>
                  </a:solidFill>
                  <a:latin typeface="Trebuchet MS"/>
                  <a:ea typeface="Trebuchet MS"/>
                  <a:cs typeface="Trebuchet MS"/>
                  <a:sym typeface="Trebuchet MS"/>
                </a:rPr>
                <a:t>4</a:t>
              </a:r>
              <a:endParaRPr sz="1833" b="1" i="0" u="none" strike="noStrike" cap="none">
                <a:solidFill>
                  <a:srgbClr val="3E3E40"/>
                </a:solidFill>
                <a:latin typeface="Trebuchet MS"/>
                <a:ea typeface="Trebuchet MS"/>
                <a:cs typeface="Trebuchet MS"/>
                <a:sym typeface="Trebuchet MS"/>
              </a:endParaRPr>
            </a:p>
          </p:txBody>
        </p:sp>
      </p:grpSp>
      <p:grpSp>
        <p:nvGrpSpPr>
          <p:cNvPr id="849" name="Google Shape;849;p43"/>
          <p:cNvGrpSpPr/>
          <p:nvPr/>
        </p:nvGrpSpPr>
        <p:grpSpPr>
          <a:xfrm>
            <a:off x="3279116" y="2458510"/>
            <a:ext cx="8563761" cy="1636734"/>
            <a:chOff x="3482208" y="2743401"/>
            <a:chExt cx="7721361" cy="1475731"/>
          </a:xfrm>
        </p:grpSpPr>
        <p:sp>
          <p:nvSpPr>
            <p:cNvPr id="850" name="Google Shape;850;p43"/>
            <p:cNvSpPr txBox="1"/>
            <p:nvPr/>
          </p:nvSpPr>
          <p:spPr>
            <a:xfrm>
              <a:off x="5276228" y="3477753"/>
              <a:ext cx="2066400" cy="1908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R</a:t>
              </a:r>
              <a:r>
                <a:rPr lang="en-GB" sz="1033" i="0" u="none" strike="noStrike" cap="none">
                  <a:solidFill>
                    <a:srgbClr val="000000"/>
                  </a:solidFill>
                  <a:latin typeface="Arial Narrow"/>
                  <a:ea typeface="Arial Narrow"/>
                  <a:cs typeface="Arial Narrow"/>
                  <a:sym typeface="Arial Narrow"/>
                </a:rPr>
                <a:t>egole Open Access per pubblicazioni</a:t>
              </a:r>
              <a:endParaRPr sz="1033" i="0" u="none" strike="noStrike" cap="none">
                <a:solidFill>
                  <a:srgbClr val="000000"/>
                </a:solidFill>
                <a:latin typeface="Arial Narrow"/>
                <a:ea typeface="Arial Narrow"/>
                <a:cs typeface="Arial Narrow"/>
                <a:sym typeface="Arial Narrow"/>
              </a:endParaRPr>
            </a:p>
          </p:txBody>
        </p:sp>
        <p:sp>
          <p:nvSpPr>
            <p:cNvPr id="851" name="Google Shape;851;p43"/>
            <p:cNvSpPr/>
            <p:nvPr/>
          </p:nvSpPr>
          <p:spPr>
            <a:xfrm>
              <a:off x="5096409" y="3567018"/>
              <a:ext cx="171300" cy="1713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852" name="Google Shape;852;p43"/>
            <p:cNvSpPr txBox="1"/>
            <p:nvPr/>
          </p:nvSpPr>
          <p:spPr>
            <a:xfrm>
              <a:off x="4395061" y="2986634"/>
              <a:ext cx="1577400" cy="1761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Principi della Politica dei Dati</a:t>
              </a:r>
              <a:endParaRPr sz="1033" i="0" u="none" strike="noStrike" cap="none">
                <a:solidFill>
                  <a:srgbClr val="000000"/>
                </a:solidFill>
                <a:latin typeface="Arial Narrow"/>
                <a:ea typeface="Arial Narrow"/>
                <a:cs typeface="Arial Narrow"/>
                <a:sym typeface="Arial Narrow"/>
              </a:endParaRPr>
            </a:p>
          </p:txBody>
        </p:sp>
        <p:sp>
          <p:nvSpPr>
            <p:cNvPr id="853" name="Google Shape;853;p43"/>
            <p:cNvSpPr/>
            <p:nvPr/>
          </p:nvSpPr>
          <p:spPr>
            <a:xfrm>
              <a:off x="4226956" y="3081295"/>
              <a:ext cx="171300" cy="1713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854" name="Google Shape;854;p43"/>
            <p:cNvSpPr txBox="1"/>
            <p:nvPr/>
          </p:nvSpPr>
          <p:spPr>
            <a:xfrm>
              <a:off x="5091593" y="3306575"/>
              <a:ext cx="909000" cy="1890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Censimento dati</a:t>
              </a:r>
              <a:endParaRPr sz="1033" i="0" u="none" strike="noStrike" cap="none">
                <a:solidFill>
                  <a:srgbClr val="000000"/>
                </a:solidFill>
                <a:latin typeface="Arial Narrow"/>
                <a:ea typeface="Arial Narrow"/>
                <a:cs typeface="Arial Narrow"/>
                <a:sym typeface="Arial Narrow"/>
              </a:endParaRPr>
            </a:p>
          </p:txBody>
        </p:sp>
        <p:sp>
          <p:nvSpPr>
            <p:cNvPr id="855" name="Google Shape;855;p43"/>
            <p:cNvSpPr txBox="1"/>
            <p:nvPr/>
          </p:nvSpPr>
          <p:spPr>
            <a:xfrm>
              <a:off x="6109750" y="3943650"/>
              <a:ext cx="1577400" cy="1557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Attuazione della P</a:t>
              </a:r>
              <a:r>
                <a:rPr lang="en-GB" sz="1033" i="0" u="none" strike="noStrike" cap="none">
                  <a:solidFill>
                    <a:srgbClr val="000000"/>
                  </a:solidFill>
                  <a:latin typeface="Arial Narrow"/>
                  <a:ea typeface="Arial Narrow"/>
                  <a:cs typeface="Arial Narrow"/>
                  <a:sym typeface="Arial Narrow"/>
                </a:rPr>
                <a:t>olitica dei dati</a:t>
              </a:r>
              <a:endParaRPr sz="1033" i="0" u="none" strike="noStrike" cap="none">
                <a:solidFill>
                  <a:srgbClr val="000000"/>
                </a:solidFill>
                <a:latin typeface="Arial Narrow"/>
                <a:ea typeface="Arial Narrow"/>
                <a:cs typeface="Arial Narrow"/>
                <a:sym typeface="Arial Narrow"/>
              </a:endParaRPr>
            </a:p>
          </p:txBody>
        </p:sp>
        <p:sp>
          <p:nvSpPr>
            <p:cNvPr id="856" name="Google Shape;856;p43"/>
            <p:cNvSpPr/>
            <p:nvPr/>
          </p:nvSpPr>
          <p:spPr>
            <a:xfrm>
              <a:off x="5937587" y="4047832"/>
              <a:ext cx="171300" cy="1713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pSp>
          <p:nvGrpSpPr>
            <p:cNvPr id="857" name="Google Shape;857;p43"/>
            <p:cNvGrpSpPr/>
            <p:nvPr/>
          </p:nvGrpSpPr>
          <p:grpSpPr>
            <a:xfrm>
              <a:off x="4468717" y="3321702"/>
              <a:ext cx="591721" cy="176174"/>
              <a:chOff x="3555217" y="2204748"/>
              <a:chExt cx="544161" cy="162014"/>
            </a:xfrm>
          </p:grpSpPr>
          <p:sp>
            <p:nvSpPr>
              <p:cNvPr id="858" name="Google Shape;858;p43"/>
              <p:cNvSpPr/>
              <p:nvPr/>
            </p:nvSpPr>
            <p:spPr>
              <a:xfrm>
                <a:off x="3555217" y="2209262"/>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859" name="Google Shape;859;p43"/>
              <p:cNvSpPr/>
              <p:nvPr/>
            </p:nvSpPr>
            <p:spPr>
              <a:xfrm>
                <a:off x="3941879" y="2204748"/>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60" name="Google Shape;860;p43"/>
              <p:cNvCxnSpPr/>
              <p:nvPr/>
            </p:nvCxnSpPr>
            <p:spPr>
              <a:xfrm>
                <a:off x="3639674" y="2288065"/>
                <a:ext cx="447900" cy="0"/>
              </a:xfrm>
              <a:prstGeom prst="straightConnector1">
                <a:avLst/>
              </a:prstGeom>
              <a:noFill/>
              <a:ln w="38100" cap="flat" cmpd="sng">
                <a:solidFill>
                  <a:srgbClr val="FF0000"/>
                </a:solidFill>
                <a:prstDash val="solid"/>
                <a:round/>
                <a:headEnd type="none" w="sm" len="sm"/>
                <a:tailEnd type="none" w="sm" len="sm"/>
              </a:ln>
            </p:spPr>
          </p:cxnSp>
        </p:grpSp>
        <p:sp>
          <p:nvSpPr>
            <p:cNvPr id="861" name="Google Shape;861;p43"/>
            <p:cNvSpPr txBox="1"/>
            <p:nvPr/>
          </p:nvSpPr>
          <p:spPr>
            <a:xfrm>
              <a:off x="3634639" y="2743401"/>
              <a:ext cx="1645500" cy="1908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GdL</a:t>
              </a:r>
              <a:r>
                <a:rPr lang="en-GB" sz="1033" i="0" u="none" strike="noStrike" cap="none">
                  <a:solidFill>
                    <a:srgbClr val="000000"/>
                  </a:solidFill>
                  <a:latin typeface="Arial Narrow"/>
                  <a:ea typeface="Arial Narrow"/>
                  <a:cs typeface="Arial Narrow"/>
                  <a:sym typeface="Arial Narrow"/>
                </a:rPr>
                <a:t> redazione Politica dei Dati</a:t>
              </a:r>
              <a:endParaRPr sz="1033" i="0" u="none" strike="noStrike" cap="none">
                <a:solidFill>
                  <a:srgbClr val="000000"/>
                </a:solidFill>
                <a:latin typeface="Arial Narrow"/>
                <a:ea typeface="Arial Narrow"/>
                <a:cs typeface="Arial Narrow"/>
                <a:sym typeface="Arial Narrow"/>
              </a:endParaRPr>
            </a:p>
          </p:txBody>
        </p:sp>
        <p:sp>
          <p:nvSpPr>
            <p:cNvPr id="862" name="Google Shape;862;p43"/>
            <p:cNvSpPr txBox="1"/>
            <p:nvPr/>
          </p:nvSpPr>
          <p:spPr>
            <a:xfrm>
              <a:off x="6060283" y="3713156"/>
              <a:ext cx="1150200" cy="1908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Adesione </a:t>
              </a:r>
              <a:r>
                <a:rPr lang="en-GB" sz="1033" i="0" u="none" strike="noStrike" cap="none">
                  <a:solidFill>
                    <a:srgbClr val="000000"/>
                  </a:solidFill>
                  <a:latin typeface="Arial Narrow"/>
                  <a:ea typeface="Arial Narrow"/>
                  <a:cs typeface="Arial Narrow"/>
                  <a:sym typeface="Arial Narrow"/>
                </a:rPr>
                <a:t>DORA</a:t>
              </a:r>
              <a:endParaRPr sz="1033" i="0" u="none" strike="noStrike" cap="none">
                <a:solidFill>
                  <a:srgbClr val="000000"/>
                </a:solidFill>
                <a:latin typeface="Arial Narrow"/>
                <a:ea typeface="Arial Narrow"/>
                <a:cs typeface="Arial Narrow"/>
                <a:sym typeface="Arial Narrow"/>
              </a:endParaRPr>
            </a:p>
          </p:txBody>
        </p:sp>
        <p:grpSp>
          <p:nvGrpSpPr>
            <p:cNvPr id="863" name="Google Shape;863;p43"/>
            <p:cNvGrpSpPr/>
            <p:nvPr/>
          </p:nvGrpSpPr>
          <p:grpSpPr>
            <a:xfrm>
              <a:off x="5870219" y="3807425"/>
              <a:ext cx="5333350" cy="171265"/>
              <a:chOff x="4844074" y="2656868"/>
              <a:chExt cx="4904681" cy="157500"/>
            </a:xfrm>
          </p:grpSpPr>
          <p:sp>
            <p:nvSpPr>
              <p:cNvPr id="864" name="Google Shape;864;p43"/>
              <p:cNvSpPr/>
              <p:nvPr/>
            </p:nvSpPr>
            <p:spPr>
              <a:xfrm>
                <a:off x="4844074" y="2656868"/>
                <a:ext cx="157500" cy="1575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65" name="Google Shape;865;p43"/>
              <p:cNvCxnSpPr/>
              <p:nvPr/>
            </p:nvCxnSpPr>
            <p:spPr>
              <a:xfrm>
                <a:off x="4918454" y="2732104"/>
                <a:ext cx="4830300" cy="0"/>
              </a:xfrm>
              <a:prstGeom prst="straightConnector1">
                <a:avLst/>
              </a:prstGeom>
              <a:noFill/>
              <a:ln w="38100" cap="flat" cmpd="sng">
                <a:solidFill>
                  <a:srgbClr val="44A8C4"/>
                </a:solidFill>
                <a:prstDash val="solid"/>
                <a:round/>
                <a:headEnd type="none" w="sm" len="sm"/>
                <a:tailEnd type="none" w="sm" len="sm"/>
              </a:ln>
            </p:spPr>
          </p:cxnSp>
        </p:grpSp>
        <p:cxnSp>
          <p:nvCxnSpPr>
            <p:cNvPr id="866" name="Google Shape;866;p43"/>
            <p:cNvCxnSpPr/>
            <p:nvPr/>
          </p:nvCxnSpPr>
          <p:spPr>
            <a:xfrm>
              <a:off x="6103500" y="4130072"/>
              <a:ext cx="5091900" cy="0"/>
            </a:xfrm>
            <a:prstGeom prst="straightConnector1">
              <a:avLst/>
            </a:prstGeom>
            <a:noFill/>
            <a:ln w="38100" cap="flat" cmpd="sng">
              <a:solidFill>
                <a:srgbClr val="44A8C4"/>
              </a:solidFill>
              <a:prstDash val="solid"/>
              <a:round/>
              <a:headEnd type="none" w="sm" len="sm"/>
              <a:tailEnd type="none" w="sm" len="sm"/>
            </a:ln>
          </p:spPr>
        </p:cxnSp>
        <p:cxnSp>
          <p:nvCxnSpPr>
            <p:cNvPr id="867" name="Google Shape;867;p43"/>
            <p:cNvCxnSpPr/>
            <p:nvPr/>
          </p:nvCxnSpPr>
          <p:spPr>
            <a:xfrm>
              <a:off x="5234250" y="3649026"/>
              <a:ext cx="5967300" cy="0"/>
            </a:xfrm>
            <a:prstGeom prst="straightConnector1">
              <a:avLst/>
            </a:prstGeom>
            <a:noFill/>
            <a:ln w="38100" cap="flat" cmpd="sng">
              <a:solidFill>
                <a:srgbClr val="44A8C4"/>
              </a:solidFill>
              <a:prstDash val="solid"/>
              <a:round/>
              <a:headEnd type="none" w="sm" len="sm"/>
              <a:tailEnd type="none" w="sm" len="sm"/>
            </a:ln>
          </p:spPr>
        </p:cxnSp>
        <p:cxnSp>
          <p:nvCxnSpPr>
            <p:cNvPr id="868" name="Google Shape;868;p43"/>
            <p:cNvCxnSpPr/>
            <p:nvPr/>
          </p:nvCxnSpPr>
          <p:spPr>
            <a:xfrm>
              <a:off x="4384821" y="3168136"/>
              <a:ext cx="6816900" cy="0"/>
            </a:xfrm>
            <a:prstGeom prst="straightConnector1">
              <a:avLst/>
            </a:prstGeom>
            <a:noFill/>
            <a:ln w="38100" cap="flat" cmpd="sng">
              <a:solidFill>
                <a:srgbClr val="44A8C4"/>
              </a:solidFill>
              <a:prstDash val="solid"/>
              <a:round/>
              <a:headEnd type="none" w="sm" len="sm"/>
              <a:tailEnd type="none" w="sm" len="sm"/>
            </a:ln>
          </p:spPr>
        </p:cxnSp>
        <p:grpSp>
          <p:nvGrpSpPr>
            <p:cNvPr id="869" name="Google Shape;869;p43"/>
            <p:cNvGrpSpPr/>
            <p:nvPr/>
          </p:nvGrpSpPr>
          <p:grpSpPr>
            <a:xfrm>
              <a:off x="3482208" y="2840888"/>
              <a:ext cx="2566515" cy="171266"/>
              <a:chOff x="2648000" y="1689803"/>
              <a:chExt cx="2360231" cy="157500"/>
            </a:xfrm>
          </p:grpSpPr>
          <p:sp>
            <p:nvSpPr>
              <p:cNvPr id="870" name="Google Shape;870;p43"/>
              <p:cNvSpPr/>
              <p:nvPr/>
            </p:nvSpPr>
            <p:spPr>
              <a:xfrm>
                <a:off x="2648000" y="1689803"/>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sp>
            <p:nvSpPr>
              <p:cNvPr id="871" name="Google Shape;871;p43"/>
              <p:cNvSpPr/>
              <p:nvPr/>
            </p:nvSpPr>
            <p:spPr>
              <a:xfrm>
                <a:off x="4850730" y="1689803"/>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72" name="Google Shape;872;p43"/>
              <p:cNvCxnSpPr/>
              <p:nvPr/>
            </p:nvCxnSpPr>
            <p:spPr>
              <a:xfrm>
                <a:off x="2805605" y="1768605"/>
                <a:ext cx="2045400" cy="0"/>
              </a:xfrm>
              <a:prstGeom prst="straightConnector1">
                <a:avLst/>
              </a:prstGeom>
              <a:noFill/>
              <a:ln w="38100" cap="flat" cmpd="sng">
                <a:solidFill>
                  <a:srgbClr val="FF0000"/>
                </a:solidFill>
                <a:prstDash val="solid"/>
                <a:round/>
                <a:headEnd type="none" w="sm" len="sm"/>
                <a:tailEnd type="none" w="sm" len="sm"/>
              </a:ln>
            </p:spPr>
          </p:cxnSp>
        </p:grpSp>
      </p:grpSp>
      <p:grpSp>
        <p:nvGrpSpPr>
          <p:cNvPr id="873" name="Google Shape;873;p43"/>
          <p:cNvGrpSpPr/>
          <p:nvPr/>
        </p:nvGrpSpPr>
        <p:grpSpPr>
          <a:xfrm>
            <a:off x="6283758" y="4068583"/>
            <a:ext cx="5567007" cy="1373374"/>
            <a:chOff x="5139050" y="2992902"/>
            <a:chExt cx="4615709" cy="1138690"/>
          </a:xfrm>
        </p:grpSpPr>
        <p:sp>
          <p:nvSpPr>
            <p:cNvPr id="874" name="Google Shape;874;p43"/>
            <p:cNvSpPr txBox="1"/>
            <p:nvPr/>
          </p:nvSpPr>
          <p:spPr>
            <a:xfrm>
              <a:off x="5311564" y="2992902"/>
              <a:ext cx="1057800" cy="1575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Ufficio Gestione Dati</a:t>
              </a:r>
              <a:endParaRPr sz="1033" i="0" u="none" strike="noStrike" cap="none">
                <a:solidFill>
                  <a:srgbClr val="000000"/>
                </a:solidFill>
                <a:latin typeface="Arial Narrow"/>
                <a:ea typeface="Arial Narrow"/>
                <a:cs typeface="Arial Narrow"/>
                <a:sym typeface="Arial Narrow"/>
              </a:endParaRPr>
            </a:p>
          </p:txBody>
        </p:sp>
        <p:sp>
          <p:nvSpPr>
            <p:cNvPr id="875" name="Google Shape;875;p43"/>
            <p:cNvSpPr txBox="1"/>
            <p:nvPr/>
          </p:nvSpPr>
          <p:spPr>
            <a:xfrm>
              <a:off x="7124325" y="3655587"/>
              <a:ext cx="1169400" cy="1575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Conformità INSPIRE</a:t>
              </a:r>
              <a:endParaRPr sz="1033" i="0" u="none" strike="noStrike" cap="none">
                <a:solidFill>
                  <a:srgbClr val="000000"/>
                </a:solidFill>
                <a:latin typeface="Arial Narrow"/>
                <a:ea typeface="Arial Narrow"/>
                <a:cs typeface="Arial Narrow"/>
                <a:sym typeface="Arial Narrow"/>
              </a:endParaRPr>
            </a:p>
          </p:txBody>
        </p:sp>
        <p:grpSp>
          <p:nvGrpSpPr>
            <p:cNvPr id="876" name="Google Shape;876;p43"/>
            <p:cNvGrpSpPr/>
            <p:nvPr/>
          </p:nvGrpSpPr>
          <p:grpSpPr>
            <a:xfrm>
              <a:off x="5139050" y="3078742"/>
              <a:ext cx="4609605" cy="157500"/>
              <a:chOff x="5139050" y="3196387"/>
              <a:chExt cx="4609605" cy="157500"/>
            </a:xfrm>
          </p:grpSpPr>
          <p:sp>
            <p:nvSpPr>
              <p:cNvPr id="877" name="Google Shape;877;p43"/>
              <p:cNvSpPr/>
              <p:nvPr/>
            </p:nvSpPr>
            <p:spPr>
              <a:xfrm>
                <a:off x="5139050" y="3196387"/>
                <a:ext cx="157500" cy="1575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78" name="Google Shape;878;p43"/>
              <p:cNvCxnSpPr/>
              <p:nvPr/>
            </p:nvCxnSpPr>
            <p:spPr>
              <a:xfrm>
                <a:off x="5296655" y="3275190"/>
                <a:ext cx="4452000" cy="0"/>
              </a:xfrm>
              <a:prstGeom prst="straightConnector1">
                <a:avLst/>
              </a:prstGeom>
              <a:noFill/>
              <a:ln w="38100" cap="flat" cmpd="sng">
                <a:solidFill>
                  <a:srgbClr val="44A8C4"/>
                </a:solidFill>
                <a:prstDash val="solid"/>
                <a:round/>
                <a:headEnd type="none" w="sm" len="sm"/>
                <a:tailEnd type="none" w="sm" len="sm"/>
              </a:ln>
            </p:spPr>
          </p:cxnSp>
        </p:grpSp>
        <p:sp>
          <p:nvSpPr>
            <p:cNvPr id="879" name="Google Shape;879;p43"/>
            <p:cNvSpPr txBox="1"/>
            <p:nvPr/>
          </p:nvSpPr>
          <p:spPr>
            <a:xfrm>
              <a:off x="6696957" y="3424749"/>
              <a:ext cx="807000" cy="1755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i="0" u="none" strike="noStrike" cap="none">
                  <a:solidFill>
                    <a:srgbClr val="000000"/>
                  </a:solidFill>
                  <a:latin typeface="Arial Narrow"/>
                  <a:ea typeface="Arial Narrow"/>
                  <a:cs typeface="Arial Narrow"/>
                  <a:sym typeface="Arial Narrow"/>
                </a:rPr>
                <a:t>Registro Dati</a:t>
              </a:r>
              <a:endParaRPr sz="1033" i="0" u="none" strike="noStrike" cap="none">
                <a:solidFill>
                  <a:srgbClr val="000000"/>
                </a:solidFill>
                <a:latin typeface="Arial Narrow"/>
                <a:ea typeface="Arial Narrow"/>
                <a:cs typeface="Arial Narrow"/>
                <a:sym typeface="Arial Narrow"/>
              </a:endParaRPr>
            </a:p>
          </p:txBody>
        </p:sp>
        <p:grpSp>
          <p:nvGrpSpPr>
            <p:cNvPr id="880" name="Google Shape;880;p43"/>
            <p:cNvGrpSpPr/>
            <p:nvPr/>
          </p:nvGrpSpPr>
          <p:grpSpPr>
            <a:xfrm>
              <a:off x="6534691" y="3520910"/>
              <a:ext cx="3207845" cy="157500"/>
              <a:chOff x="6534691" y="3688244"/>
              <a:chExt cx="3207845" cy="157500"/>
            </a:xfrm>
          </p:grpSpPr>
          <p:sp>
            <p:nvSpPr>
              <p:cNvPr id="881" name="Google Shape;881;p43"/>
              <p:cNvSpPr/>
              <p:nvPr/>
            </p:nvSpPr>
            <p:spPr>
              <a:xfrm>
                <a:off x="6534691" y="3688244"/>
                <a:ext cx="157500" cy="1575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82" name="Google Shape;882;p43"/>
              <p:cNvCxnSpPr/>
              <p:nvPr/>
            </p:nvCxnSpPr>
            <p:spPr>
              <a:xfrm>
                <a:off x="6669036" y="3767047"/>
                <a:ext cx="3073500" cy="0"/>
              </a:xfrm>
              <a:prstGeom prst="straightConnector1">
                <a:avLst/>
              </a:prstGeom>
              <a:noFill/>
              <a:ln w="38100" cap="flat" cmpd="sng">
                <a:solidFill>
                  <a:srgbClr val="44A8C4"/>
                </a:solidFill>
                <a:prstDash val="solid"/>
                <a:round/>
                <a:headEnd type="none" w="sm" len="sm"/>
                <a:tailEnd type="none" w="sm" len="sm"/>
              </a:ln>
            </p:spPr>
          </p:cxnSp>
        </p:grpSp>
        <p:grpSp>
          <p:nvGrpSpPr>
            <p:cNvPr id="883" name="Google Shape;883;p43"/>
            <p:cNvGrpSpPr/>
            <p:nvPr/>
          </p:nvGrpSpPr>
          <p:grpSpPr>
            <a:xfrm>
              <a:off x="6973562" y="3741995"/>
              <a:ext cx="2781196" cy="157500"/>
              <a:chOff x="6973562" y="3945164"/>
              <a:chExt cx="2781196" cy="157500"/>
            </a:xfrm>
          </p:grpSpPr>
          <p:sp>
            <p:nvSpPr>
              <p:cNvPr id="884" name="Google Shape;884;p43"/>
              <p:cNvSpPr/>
              <p:nvPr/>
            </p:nvSpPr>
            <p:spPr>
              <a:xfrm>
                <a:off x="6973562" y="3945164"/>
                <a:ext cx="157500" cy="1575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85" name="Google Shape;885;p43"/>
              <p:cNvCxnSpPr/>
              <p:nvPr/>
            </p:nvCxnSpPr>
            <p:spPr>
              <a:xfrm>
                <a:off x="6988459" y="4023957"/>
                <a:ext cx="2766300" cy="0"/>
              </a:xfrm>
              <a:prstGeom prst="straightConnector1">
                <a:avLst/>
              </a:prstGeom>
              <a:noFill/>
              <a:ln w="38100" cap="flat" cmpd="sng">
                <a:solidFill>
                  <a:srgbClr val="44A8C4"/>
                </a:solidFill>
                <a:prstDash val="solid"/>
                <a:round/>
                <a:headEnd type="none" w="sm" len="sm"/>
                <a:tailEnd type="none" w="sm" len="sm"/>
              </a:ln>
            </p:spPr>
          </p:cxnSp>
        </p:grpSp>
        <p:sp>
          <p:nvSpPr>
            <p:cNvPr id="886" name="Google Shape;886;p43"/>
            <p:cNvSpPr txBox="1"/>
            <p:nvPr/>
          </p:nvSpPr>
          <p:spPr>
            <a:xfrm>
              <a:off x="5985950" y="3214831"/>
              <a:ext cx="1169400" cy="1620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Partecipazione a ICDI</a:t>
              </a:r>
              <a:endParaRPr sz="1033" i="0" u="none" strike="noStrike" cap="none">
                <a:solidFill>
                  <a:srgbClr val="000000"/>
                </a:solidFill>
                <a:latin typeface="Arial Narrow"/>
                <a:ea typeface="Arial Narrow"/>
                <a:cs typeface="Arial Narrow"/>
                <a:sym typeface="Arial Narrow"/>
              </a:endParaRPr>
            </a:p>
          </p:txBody>
        </p:sp>
        <p:grpSp>
          <p:nvGrpSpPr>
            <p:cNvPr id="887" name="Google Shape;887;p43"/>
            <p:cNvGrpSpPr/>
            <p:nvPr/>
          </p:nvGrpSpPr>
          <p:grpSpPr>
            <a:xfrm>
              <a:off x="5830562" y="3299826"/>
              <a:ext cx="3924196" cy="157500"/>
              <a:chOff x="5830562" y="3450906"/>
              <a:chExt cx="3924196" cy="157500"/>
            </a:xfrm>
          </p:grpSpPr>
          <p:sp>
            <p:nvSpPr>
              <p:cNvPr id="888" name="Google Shape;888;p43"/>
              <p:cNvSpPr/>
              <p:nvPr/>
            </p:nvSpPr>
            <p:spPr>
              <a:xfrm>
                <a:off x="5830562" y="3450906"/>
                <a:ext cx="157500" cy="1575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89" name="Google Shape;889;p43"/>
              <p:cNvCxnSpPr/>
              <p:nvPr/>
            </p:nvCxnSpPr>
            <p:spPr>
              <a:xfrm>
                <a:off x="5845459" y="3529699"/>
                <a:ext cx="3909300" cy="0"/>
              </a:xfrm>
              <a:prstGeom prst="straightConnector1">
                <a:avLst/>
              </a:prstGeom>
              <a:noFill/>
              <a:ln w="38100" cap="flat" cmpd="sng">
                <a:solidFill>
                  <a:srgbClr val="44A8C4"/>
                </a:solidFill>
                <a:prstDash val="solid"/>
                <a:round/>
                <a:headEnd type="none" w="sm" len="sm"/>
                <a:tailEnd type="none" w="sm" len="sm"/>
              </a:ln>
            </p:spPr>
          </p:cxnSp>
        </p:grpSp>
        <p:sp>
          <p:nvSpPr>
            <p:cNvPr id="890" name="Google Shape;890;p43"/>
            <p:cNvSpPr txBox="1"/>
            <p:nvPr/>
          </p:nvSpPr>
          <p:spPr>
            <a:xfrm>
              <a:off x="7776684" y="3882100"/>
              <a:ext cx="1326900" cy="2262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GdL Open Science CoPER</a:t>
              </a:r>
              <a:endParaRPr sz="1033" i="0" u="none" strike="noStrike" cap="none">
                <a:solidFill>
                  <a:srgbClr val="000000"/>
                </a:solidFill>
                <a:latin typeface="Arial Narrow"/>
                <a:ea typeface="Arial Narrow"/>
                <a:cs typeface="Arial Narrow"/>
                <a:sym typeface="Arial Narrow"/>
              </a:endParaRPr>
            </a:p>
          </p:txBody>
        </p:sp>
        <p:grpSp>
          <p:nvGrpSpPr>
            <p:cNvPr id="891" name="Google Shape;891;p43"/>
            <p:cNvGrpSpPr/>
            <p:nvPr/>
          </p:nvGrpSpPr>
          <p:grpSpPr>
            <a:xfrm>
              <a:off x="7659362" y="3974092"/>
              <a:ext cx="2095396" cy="157500"/>
              <a:chOff x="7659362" y="4183028"/>
              <a:chExt cx="2095396" cy="157500"/>
            </a:xfrm>
          </p:grpSpPr>
          <p:sp>
            <p:nvSpPr>
              <p:cNvPr id="892" name="Google Shape;892;p43"/>
              <p:cNvSpPr/>
              <p:nvPr/>
            </p:nvSpPr>
            <p:spPr>
              <a:xfrm>
                <a:off x="7659362" y="4183028"/>
                <a:ext cx="157500" cy="1575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893" name="Google Shape;893;p43"/>
              <p:cNvCxnSpPr/>
              <p:nvPr/>
            </p:nvCxnSpPr>
            <p:spPr>
              <a:xfrm>
                <a:off x="7674259" y="4261822"/>
                <a:ext cx="2080500" cy="0"/>
              </a:xfrm>
              <a:prstGeom prst="straightConnector1">
                <a:avLst/>
              </a:prstGeom>
              <a:noFill/>
              <a:ln w="38100" cap="flat" cmpd="sng">
                <a:solidFill>
                  <a:srgbClr val="44A8C4"/>
                </a:solidFill>
                <a:prstDash val="solid"/>
                <a:round/>
                <a:headEnd type="none" w="sm" len="sm"/>
                <a:tailEnd type="none" w="sm" len="sm"/>
              </a:ln>
            </p:spPr>
          </p:cxnSp>
        </p:grpSp>
      </p:grpSp>
      <p:grpSp>
        <p:nvGrpSpPr>
          <p:cNvPr id="894" name="Google Shape;894;p43"/>
          <p:cNvGrpSpPr/>
          <p:nvPr/>
        </p:nvGrpSpPr>
        <p:grpSpPr>
          <a:xfrm>
            <a:off x="9089126" y="5528775"/>
            <a:ext cx="2758387" cy="476515"/>
            <a:chOff x="8720698" y="5511650"/>
            <a:chExt cx="2487050" cy="429641"/>
          </a:xfrm>
        </p:grpSpPr>
        <p:sp>
          <p:nvSpPr>
            <p:cNvPr id="895" name="Google Shape;895;p43"/>
            <p:cNvSpPr txBox="1"/>
            <p:nvPr/>
          </p:nvSpPr>
          <p:spPr>
            <a:xfrm>
              <a:off x="8720698" y="5511650"/>
              <a:ext cx="1018800" cy="1890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Adesione a COARA</a:t>
              </a:r>
              <a:endParaRPr sz="1033" i="0" u="none" strike="noStrike" cap="none">
                <a:solidFill>
                  <a:srgbClr val="000000"/>
                </a:solidFill>
                <a:latin typeface="Arial Narrow"/>
                <a:ea typeface="Arial Narrow"/>
                <a:cs typeface="Arial Narrow"/>
                <a:sym typeface="Arial Narrow"/>
              </a:endParaRPr>
            </a:p>
          </p:txBody>
        </p:sp>
        <p:sp>
          <p:nvSpPr>
            <p:cNvPr id="896" name="Google Shape;896;p43"/>
            <p:cNvSpPr/>
            <p:nvPr/>
          </p:nvSpPr>
          <p:spPr>
            <a:xfrm>
              <a:off x="9760163" y="5512325"/>
              <a:ext cx="171300" cy="171300"/>
            </a:xfrm>
            <a:prstGeom prst="ellipse">
              <a:avLst/>
            </a:prstGeom>
            <a:solidFill>
              <a:srgbClr val="44A8C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grpSp>
          <p:nvGrpSpPr>
            <p:cNvPr id="897" name="Google Shape;897;p43"/>
            <p:cNvGrpSpPr/>
            <p:nvPr/>
          </p:nvGrpSpPr>
          <p:grpSpPr>
            <a:xfrm>
              <a:off x="8764064" y="5752409"/>
              <a:ext cx="2439238" cy="188881"/>
              <a:chOff x="7505325" y="4425229"/>
              <a:chExt cx="2243184" cy="173700"/>
            </a:xfrm>
          </p:grpSpPr>
          <p:sp>
            <p:nvSpPr>
              <p:cNvPr id="898" name="Google Shape;898;p43"/>
              <p:cNvSpPr txBox="1"/>
              <p:nvPr/>
            </p:nvSpPr>
            <p:spPr>
              <a:xfrm>
                <a:off x="7505325" y="4425229"/>
                <a:ext cx="1079700" cy="173700"/>
              </a:xfrm>
              <a:prstGeom prst="rect">
                <a:avLst/>
              </a:pr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r>
                  <a:rPr lang="en-GB" sz="1033">
                    <a:latin typeface="Arial Narrow"/>
                    <a:ea typeface="Arial Narrow"/>
                    <a:cs typeface="Arial Narrow"/>
                    <a:sym typeface="Arial Narrow"/>
                  </a:rPr>
                  <a:t>GdL agg. Politica Dati</a:t>
                </a:r>
                <a:endParaRPr sz="1033" i="0" u="none" strike="noStrike" cap="none">
                  <a:solidFill>
                    <a:srgbClr val="000000"/>
                  </a:solidFill>
                  <a:latin typeface="Arial Narrow"/>
                  <a:ea typeface="Arial Narrow"/>
                  <a:cs typeface="Arial Narrow"/>
                  <a:sym typeface="Arial Narrow"/>
                </a:endParaRPr>
              </a:p>
            </p:txBody>
          </p:sp>
          <p:grpSp>
            <p:nvGrpSpPr>
              <p:cNvPr id="899" name="Google Shape;899;p43"/>
              <p:cNvGrpSpPr/>
              <p:nvPr/>
            </p:nvGrpSpPr>
            <p:grpSpPr>
              <a:xfrm>
                <a:off x="8568712" y="4425525"/>
                <a:ext cx="1179796" cy="157500"/>
                <a:chOff x="8568712" y="4377118"/>
                <a:chExt cx="1179796" cy="157500"/>
              </a:xfrm>
            </p:grpSpPr>
            <p:sp>
              <p:nvSpPr>
                <p:cNvPr id="900" name="Google Shape;900;p43"/>
                <p:cNvSpPr/>
                <p:nvPr/>
              </p:nvSpPr>
              <p:spPr>
                <a:xfrm>
                  <a:off x="8568712" y="4377118"/>
                  <a:ext cx="157500" cy="157500"/>
                </a:xfrm>
                <a:prstGeom prst="ellipse">
                  <a:avLst/>
                </a:prstGeom>
                <a:solidFill>
                  <a:srgbClr val="FF0000"/>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b="0" i="0" u="none" strike="noStrike" cap="none">
                    <a:solidFill>
                      <a:srgbClr val="000000"/>
                    </a:solidFill>
                    <a:latin typeface="Calibri"/>
                    <a:ea typeface="Calibri"/>
                    <a:cs typeface="Calibri"/>
                    <a:sym typeface="Calibri"/>
                  </a:endParaRPr>
                </a:p>
              </p:txBody>
            </p:sp>
            <p:cxnSp>
              <p:nvCxnSpPr>
                <p:cNvPr id="901" name="Google Shape;901;p43"/>
                <p:cNvCxnSpPr/>
                <p:nvPr/>
              </p:nvCxnSpPr>
              <p:spPr>
                <a:xfrm>
                  <a:off x="8583609" y="4455912"/>
                  <a:ext cx="1164900" cy="0"/>
                </a:xfrm>
                <a:prstGeom prst="straightConnector1">
                  <a:avLst/>
                </a:prstGeom>
                <a:noFill/>
                <a:ln w="38100" cap="flat" cmpd="sng">
                  <a:solidFill>
                    <a:srgbClr val="FF0000"/>
                  </a:solidFill>
                  <a:prstDash val="solid"/>
                  <a:round/>
                  <a:headEnd type="none" w="sm" len="sm"/>
                  <a:tailEnd type="none" w="sm" len="sm"/>
                </a:ln>
              </p:spPr>
            </p:cxnSp>
          </p:grpSp>
        </p:grpSp>
        <p:cxnSp>
          <p:nvCxnSpPr>
            <p:cNvPr id="902" name="Google Shape;902;p43"/>
            <p:cNvCxnSpPr/>
            <p:nvPr/>
          </p:nvCxnSpPr>
          <p:spPr>
            <a:xfrm>
              <a:off x="9917148" y="5597973"/>
              <a:ext cx="1290600" cy="0"/>
            </a:xfrm>
            <a:prstGeom prst="straightConnector1">
              <a:avLst/>
            </a:prstGeom>
            <a:noFill/>
            <a:ln w="38100" cap="flat" cmpd="sng">
              <a:solidFill>
                <a:srgbClr val="44A8C4"/>
              </a:solidFill>
              <a:prstDash val="solid"/>
              <a:round/>
              <a:headEnd type="none" w="sm" len="sm"/>
              <a:tailEnd type="none" w="sm" len="sm"/>
            </a:ln>
          </p:spPr>
        </p:cxnSp>
      </p:grpSp>
      <p:sp>
        <p:nvSpPr>
          <p:cNvPr id="903" name="Google Shape;903;p43"/>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228600" y="1109736"/>
            <a:ext cx="11775300" cy="1410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solidFill>
                  <a:srgbClr val="666666"/>
                </a:solidFill>
              </a:rPr>
              <a:t>Scientific knowledge of all kinds should be </a:t>
            </a:r>
            <a:r>
              <a:rPr lang="en-GB" b="1" dirty="0"/>
              <a:t>openly shared as early as is practical</a:t>
            </a:r>
            <a:br>
              <a:rPr lang="en-GB" b="1" dirty="0"/>
            </a:br>
            <a:r>
              <a:rPr lang="en-GB" b="1" dirty="0"/>
              <a:t>in the discovery process</a:t>
            </a:r>
            <a:r>
              <a:rPr lang="en-GB" dirty="0">
                <a:solidFill>
                  <a:srgbClr val="666666"/>
                </a:solidFill>
              </a:rPr>
              <a:t>. This includes making research data and results freely available to the public and </a:t>
            </a:r>
            <a:r>
              <a:rPr lang="en-GB" b="1" dirty="0"/>
              <a:t>encouraging collaboration </a:t>
            </a:r>
            <a:r>
              <a:rPr lang="en-GB" dirty="0">
                <a:solidFill>
                  <a:srgbClr val="666666"/>
                </a:solidFill>
              </a:rPr>
              <a:t>among scientists and</a:t>
            </a:r>
            <a:br>
              <a:rPr lang="en-GB" dirty="0">
                <a:solidFill>
                  <a:srgbClr val="666666"/>
                </a:solidFill>
              </a:rPr>
            </a:br>
            <a:r>
              <a:rPr lang="en-GB" dirty="0">
                <a:solidFill>
                  <a:srgbClr val="666666"/>
                </a:solidFill>
              </a:rPr>
              <a:t>with the public. </a:t>
            </a:r>
            <a:r>
              <a:rPr lang="en-GB" sz="2000" dirty="0">
                <a:solidFill>
                  <a:srgbClr val="0E94CE"/>
                </a:solidFill>
              </a:rPr>
              <a:t>Michael Nielsen, Reinventing Discovery, 2011</a:t>
            </a:r>
            <a:endParaRPr sz="2000" dirty="0">
              <a:solidFill>
                <a:srgbClr val="0E94CE"/>
              </a:solidFill>
            </a:endParaRPr>
          </a:p>
        </p:txBody>
      </p:sp>
      <p:sp>
        <p:nvSpPr>
          <p:cNvPr id="92" name="Google Shape;92;p17"/>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dirty="0"/>
              <a:t>Definition(s) of Open Science</a:t>
            </a:r>
            <a:endParaRPr dirty="0"/>
          </a:p>
        </p:txBody>
      </p:sp>
      <p:sp>
        <p:nvSpPr>
          <p:cNvPr id="93" name="Google Shape;93;p17"/>
          <p:cNvSpPr txBox="1">
            <a:spLocks noGrp="1"/>
          </p:cNvSpPr>
          <p:nvPr>
            <p:ph type="body" idx="1"/>
          </p:nvPr>
        </p:nvSpPr>
        <p:spPr>
          <a:xfrm>
            <a:off x="228600" y="2862336"/>
            <a:ext cx="11775300" cy="135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dirty="0">
                <a:solidFill>
                  <a:srgbClr val="666666"/>
                </a:solidFill>
              </a:rPr>
              <a:t>Practice of science in such a way that others can collaborate and contribute,</a:t>
            </a:r>
            <a:br>
              <a:rPr lang="en-GB" dirty="0">
                <a:solidFill>
                  <a:srgbClr val="666666"/>
                </a:solidFill>
              </a:rPr>
            </a:br>
            <a:r>
              <a:rPr lang="en-GB" dirty="0">
                <a:solidFill>
                  <a:srgbClr val="666666"/>
                </a:solidFill>
              </a:rPr>
              <a:t>where research data, lab notes and other research processes are freely available, </a:t>
            </a:r>
            <a:r>
              <a:rPr lang="en-GB" b="1" dirty="0"/>
              <a:t>under terms that enable reuse, redistribution and reproduction</a:t>
            </a:r>
            <a:r>
              <a:rPr lang="en-GB" dirty="0">
                <a:solidFill>
                  <a:srgbClr val="666666"/>
                </a:solidFill>
              </a:rPr>
              <a:t> of the research and its underlying </a:t>
            </a:r>
            <a:r>
              <a:rPr lang="en-GB" b="1" dirty="0">
                <a:solidFill>
                  <a:schemeClr val="tx1"/>
                </a:solidFill>
              </a:rPr>
              <a:t>data and methods</a:t>
            </a:r>
            <a:r>
              <a:rPr lang="en-GB" dirty="0">
                <a:solidFill>
                  <a:srgbClr val="666666"/>
                </a:solidFill>
              </a:rPr>
              <a:t>. </a:t>
            </a:r>
            <a:r>
              <a:rPr lang="en-GB" sz="2000" dirty="0">
                <a:solidFill>
                  <a:srgbClr val="0E94CE"/>
                </a:solidFill>
              </a:rPr>
              <a:t>EC Project Foster, 2017-2019</a:t>
            </a:r>
            <a:endParaRPr sz="2000" dirty="0">
              <a:solidFill>
                <a:srgbClr val="0E94CE"/>
              </a:solidFill>
            </a:endParaRPr>
          </a:p>
        </p:txBody>
      </p:sp>
      <p:sp>
        <p:nvSpPr>
          <p:cNvPr id="94" name="Google Shape;94;p17"/>
          <p:cNvSpPr txBox="1">
            <a:spLocks noGrp="1"/>
          </p:cNvSpPr>
          <p:nvPr>
            <p:ph type="body" idx="1"/>
          </p:nvPr>
        </p:nvSpPr>
        <p:spPr>
          <a:xfrm>
            <a:off x="228600" y="4691136"/>
            <a:ext cx="11876100" cy="14103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dirty="0">
                <a:solidFill>
                  <a:srgbClr val="666666"/>
                </a:solidFill>
              </a:rPr>
              <a:t>Open science is a set of </a:t>
            </a:r>
            <a:r>
              <a:rPr lang="en-GB" b="1" dirty="0"/>
              <a:t>principles and practices</a:t>
            </a:r>
            <a:r>
              <a:rPr lang="en-GB" dirty="0">
                <a:solidFill>
                  <a:srgbClr val="666666"/>
                </a:solidFill>
              </a:rPr>
              <a:t> that aim to make scientific research from all fields accessible to everyone for the </a:t>
            </a:r>
            <a:r>
              <a:rPr lang="en-GB" b="1" dirty="0"/>
              <a:t>benefit of scientists and society</a:t>
            </a:r>
            <a:r>
              <a:rPr lang="en-GB" dirty="0">
                <a:solidFill>
                  <a:srgbClr val="666666"/>
                </a:solidFill>
              </a:rPr>
              <a:t> as a whole. Not only scientific knowledge should be accessible, but also the </a:t>
            </a:r>
            <a:r>
              <a:rPr lang="en-GB" b="1" dirty="0"/>
              <a:t>production</a:t>
            </a:r>
            <a:br>
              <a:rPr lang="en-GB" b="1" dirty="0"/>
            </a:br>
            <a:r>
              <a:rPr lang="en-GB" b="1" dirty="0"/>
              <a:t>of that knowledge itself</a:t>
            </a:r>
            <a:r>
              <a:rPr lang="en-GB" dirty="0">
                <a:solidFill>
                  <a:srgbClr val="666666"/>
                </a:solidFill>
              </a:rPr>
              <a:t> is inclusive, equitable and sustainable. </a:t>
            </a:r>
            <a:r>
              <a:rPr lang="en-GB" sz="2000" dirty="0">
                <a:solidFill>
                  <a:srgbClr val="0E94CE"/>
                </a:solidFill>
              </a:rPr>
              <a:t>UNESCO, 2021</a:t>
            </a:r>
            <a:endParaRPr sz="2000" dirty="0">
              <a:solidFill>
                <a:srgbClr val="0E94CE"/>
              </a:solidFill>
            </a:endParaRPr>
          </a:p>
        </p:txBody>
      </p:sp>
      <p:sp>
        <p:nvSpPr>
          <p:cNvPr id="95" name="Google Shape;95;p17"/>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44"/>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0" rIns="0" bIns="0" anchor="ctr" anchorCtr="0">
            <a:noAutofit/>
          </a:bodyPr>
          <a:lstStyle/>
          <a:p>
            <a:pPr marL="0" lvl="0" indent="0" algn="l" rtl="0">
              <a:lnSpc>
                <a:spcPct val="90000"/>
              </a:lnSpc>
              <a:spcBef>
                <a:spcPts val="0"/>
              </a:spcBef>
              <a:spcAft>
                <a:spcPts val="0"/>
              </a:spcAft>
              <a:buClr>
                <a:srgbClr val="B27F47"/>
              </a:buClr>
              <a:buSzPts val="3100"/>
              <a:buFont typeface="Arial"/>
              <a:buNone/>
            </a:pPr>
            <a:r>
              <a:rPr lang="en-GB" sz="3000"/>
              <a:t>A differentiated path depending on the type of Research Output</a:t>
            </a:r>
            <a:endParaRPr sz="3000"/>
          </a:p>
        </p:txBody>
      </p:sp>
      <p:grpSp>
        <p:nvGrpSpPr>
          <p:cNvPr id="909" name="Google Shape;909;p44"/>
          <p:cNvGrpSpPr/>
          <p:nvPr/>
        </p:nvGrpSpPr>
        <p:grpSpPr>
          <a:xfrm>
            <a:off x="4310317" y="3152124"/>
            <a:ext cx="4062271" cy="1446301"/>
            <a:chOff x="3913139" y="3494218"/>
            <a:chExt cx="3658714" cy="1302622"/>
          </a:xfrm>
        </p:grpSpPr>
        <p:sp>
          <p:nvSpPr>
            <p:cNvPr id="910" name="Google Shape;910;p44"/>
            <p:cNvSpPr txBox="1"/>
            <p:nvPr/>
          </p:nvSpPr>
          <p:spPr>
            <a:xfrm>
              <a:off x="4568223" y="4065242"/>
              <a:ext cx="955800" cy="627000"/>
            </a:xfrm>
            <a:prstGeom prst="rect">
              <a:avLst/>
            </a:prstGeom>
            <a:solidFill>
              <a:srgbClr val="1A53A1"/>
            </a:solidFill>
            <a:ln w="19050" cap="flat" cmpd="sng">
              <a:solidFill>
                <a:srgbClr val="1A53A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Data</a:t>
              </a:r>
              <a:endParaRPr sz="1800" b="1">
                <a:solidFill>
                  <a:srgbClr val="FFFFFF"/>
                </a:solidFill>
                <a:latin typeface="Calibri"/>
                <a:ea typeface="Calibri"/>
                <a:cs typeface="Calibri"/>
                <a:sym typeface="Calibri"/>
              </a:endParaRPr>
            </a:p>
          </p:txBody>
        </p:sp>
        <p:cxnSp>
          <p:nvCxnSpPr>
            <p:cNvPr id="911" name="Google Shape;911;p44"/>
            <p:cNvCxnSpPr>
              <a:stCxn id="912" idx="3"/>
              <a:endCxn id="910" idx="1"/>
            </p:cNvCxnSpPr>
            <p:nvPr/>
          </p:nvCxnSpPr>
          <p:spPr>
            <a:xfrm>
              <a:off x="3913139" y="3494218"/>
              <a:ext cx="655200" cy="884400"/>
            </a:xfrm>
            <a:prstGeom prst="bentConnector3">
              <a:avLst>
                <a:gd name="adj1" fmla="val 49991"/>
              </a:avLst>
            </a:prstGeom>
            <a:noFill/>
            <a:ln w="28575" cap="flat" cmpd="sng">
              <a:solidFill>
                <a:srgbClr val="1A53A1"/>
              </a:solidFill>
              <a:prstDash val="solid"/>
              <a:miter lim="800000"/>
              <a:headEnd type="none" w="sm" len="sm"/>
              <a:tailEnd type="triangle" w="med" len="med"/>
            </a:ln>
          </p:spPr>
        </p:cxnSp>
        <p:sp>
          <p:nvSpPr>
            <p:cNvPr id="913" name="Google Shape;913;p44"/>
            <p:cNvSpPr txBox="1"/>
            <p:nvPr/>
          </p:nvSpPr>
          <p:spPr>
            <a:xfrm>
              <a:off x="5922154" y="3955340"/>
              <a:ext cx="1649700" cy="841500"/>
            </a:xfrm>
            <a:prstGeom prst="rect">
              <a:avLst/>
            </a:prstGeom>
            <a:solidFill>
              <a:srgbClr val="1A53A1"/>
            </a:solidFill>
            <a:ln w="19050" cap="flat" cmpd="sng">
              <a:solidFill>
                <a:srgbClr val="1A53A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Data &amp; Metadata published</a:t>
              </a: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GB" sz="1800">
                  <a:solidFill>
                    <a:srgbClr val="FFFFFF"/>
                  </a:solidFill>
                  <a:latin typeface="Calibri"/>
                  <a:ea typeface="Calibri"/>
                  <a:cs typeface="Calibri"/>
                  <a:sym typeface="Calibri"/>
                </a:rPr>
                <a:t>(DOI Data)</a:t>
              </a:r>
              <a:endParaRPr sz="1800">
                <a:solidFill>
                  <a:srgbClr val="FFFFFF"/>
                </a:solidFill>
                <a:latin typeface="Calibri"/>
                <a:ea typeface="Calibri"/>
                <a:cs typeface="Calibri"/>
                <a:sym typeface="Calibri"/>
              </a:endParaRPr>
            </a:p>
          </p:txBody>
        </p:sp>
        <p:cxnSp>
          <p:nvCxnSpPr>
            <p:cNvPr id="914" name="Google Shape;914;p44"/>
            <p:cNvCxnSpPr>
              <a:stCxn id="910" idx="3"/>
              <a:endCxn id="913" idx="1"/>
            </p:cNvCxnSpPr>
            <p:nvPr/>
          </p:nvCxnSpPr>
          <p:spPr>
            <a:xfrm rot="10800000" flipH="1">
              <a:off x="5524023" y="4376042"/>
              <a:ext cx="398100" cy="2700"/>
            </a:xfrm>
            <a:prstGeom prst="bentConnector3">
              <a:avLst>
                <a:gd name="adj1" fmla="val 50004"/>
              </a:avLst>
            </a:prstGeom>
            <a:noFill/>
            <a:ln w="28575" cap="flat" cmpd="sng">
              <a:solidFill>
                <a:srgbClr val="1A53A1"/>
              </a:solidFill>
              <a:prstDash val="solid"/>
              <a:miter lim="800000"/>
              <a:headEnd type="none" w="sm" len="sm"/>
              <a:tailEnd type="triangle" w="med" len="med"/>
            </a:ln>
          </p:spPr>
        </p:cxnSp>
        <p:sp>
          <p:nvSpPr>
            <p:cNvPr id="915" name="Google Shape;915;p44"/>
            <p:cNvSpPr txBox="1"/>
            <p:nvPr/>
          </p:nvSpPr>
          <p:spPr>
            <a:xfrm>
              <a:off x="5916171" y="3697843"/>
              <a:ext cx="1554000" cy="2907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00" i="1">
                  <a:latin typeface="Calibri"/>
                  <a:ea typeface="Calibri"/>
                  <a:cs typeface="Calibri"/>
                  <a:sym typeface="Calibri"/>
                </a:rPr>
                <a:t>short time</a:t>
              </a:r>
              <a:endParaRPr sz="1800" i="1">
                <a:solidFill>
                  <a:srgbClr val="000000"/>
                </a:solidFill>
                <a:latin typeface="Calibri"/>
                <a:ea typeface="Calibri"/>
                <a:cs typeface="Calibri"/>
                <a:sym typeface="Calibri"/>
              </a:endParaRPr>
            </a:p>
          </p:txBody>
        </p:sp>
      </p:grpSp>
      <p:grpSp>
        <p:nvGrpSpPr>
          <p:cNvPr id="916" name="Google Shape;916;p44"/>
          <p:cNvGrpSpPr/>
          <p:nvPr/>
        </p:nvGrpSpPr>
        <p:grpSpPr>
          <a:xfrm>
            <a:off x="4310317" y="1685743"/>
            <a:ext cx="5083081" cy="1514891"/>
            <a:chOff x="3913139" y="2173511"/>
            <a:chExt cx="4578115" cy="1364398"/>
          </a:xfrm>
        </p:grpSpPr>
        <p:sp>
          <p:nvSpPr>
            <p:cNvPr id="917" name="Google Shape;917;p44"/>
            <p:cNvSpPr txBox="1"/>
            <p:nvPr/>
          </p:nvSpPr>
          <p:spPr>
            <a:xfrm>
              <a:off x="5226850" y="2569522"/>
              <a:ext cx="955800" cy="348300"/>
            </a:xfrm>
            <a:prstGeom prst="rect">
              <a:avLst/>
            </a:prstGeom>
            <a:solidFill>
              <a:srgbClr val="1A53A1"/>
            </a:solidFill>
            <a:ln w="19050" cap="flat" cmpd="sng">
              <a:solidFill>
                <a:srgbClr val="1A53A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Paper</a:t>
              </a:r>
              <a:endParaRPr sz="1800" b="1">
                <a:solidFill>
                  <a:srgbClr val="FFFFFF"/>
                </a:solidFill>
                <a:latin typeface="Calibri"/>
                <a:ea typeface="Calibri"/>
                <a:cs typeface="Calibri"/>
                <a:sym typeface="Calibri"/>
              </a:endParaRPr>
            </a:p>
          </p:txBody>
        </p:sp>
        <p:cxnSp>
          <p:nvCxnSpPr>
            <p:cNvPr id="918" name="Google Shape;918;p44"/>
            <p:cNvCxnSpPr>
              <a:stCxn id="912" idx="3"/>
              <a:endCxn id="917" idx="1"/>
            </p:cNvCxnSpPr>
            <p:nvPr/>
          </p:nvCxnSpPr>
          <p:spPr>
            <a:xfrm rot="10800000" flipH="1">
              <a:off x="3913139" y="2743618"/>
              <a:ext cx="1313700" cy="750600"/>
            </a:xfrm>
            <a:prstGeom prst="bentConnector3">
              <a:avLst>
                <a:gd name="adj1" fmla="val 24303"/>
              </a:avLst>
            </a:prstGeom>
            <a:noFill/>
            <a:ln w="28575" cap="flat" cmpd="sng">
              <a:solidFill>
                <a:srgbClr val="1A53A1"/>
              </a:solidFill>
              <a:prstDash val="solid"/>
              <a:miter lim="800000"/>
              <a:headEnd type="none" w="sm" len="sm"/>
              <a:tailEnd type="triangle" w="med" len="med"/>
            </a:ln>
          </p:spPr>
        </p:cxnSp>
        <p:sp>
          <p:nvSpPr>
            <p:cNvPr id="919" name="Google Shape;919;p44"/>
            <p:cNvSpPr/>
            <p:nvPr/>
          </p:nvSpPr>
          <p:spPr>
            <a:xfrm>
              <a:off x="6293754" y="2173511"/>
              <a:ext cx="2197500" cy="1140000"/>
            </a:xfrm>
            <a:prstGeom prst="rightArrow">
              <a:avLst>
                <a:gd name="adj1" fmla="val 51848"/>
                <a:gd name="adj2" fmla="val 62435"/>
              </a:avLst>
            </a:prstGeom>
            <a:solidFill>
              <a:srgbClr val="C9DAF8"/>
            </a:solidFill>
            <a:ln w="9525" cap="flat" cmpd="sng">
              <a:solidFill>
                <a:srgbClr val="1A53A1"/>
              </a:solidFill>
              <a:prstDash val="solid"/>
              <a:round/>
              <a:headEnd type="none" w="sm" len="sm"/>
              <a:tailEnd type="none" w="sm" len="sm"/>
            </a:ln>
          </p:spPr>
          <p:txBody>
            <a:bodyPr spcFirstLastPara="1" wrap="square" lIns="91425" tIns="45700" rIns="0" bIns="45700" anchor="ctr" anchorCtr="0">
              <a:noAutofit/>
            </a:bodyPr>
            <a:lstStyle/>
            <a:p>
              <a:pPr marL="0" marR="0" lvl="0" indent="0" algn="ctr" rtl="0">
                <a:spcBef>
                  <a:spcPts val="0"/>
                </a:spcBef>
                <a:spcAft>
                  <a:spcPts val="0"/>
                </a:spcAft>
                <a:buNone/>
              </a:pPr>
              <a:r>
                <a:rPr lang="en-GB" sz="1700" b="1" i="1">
                  <a:solidFill>
                    <a:srgbClr val="1A53A1"/>
                  </a:solidFill>
                  <a:latin typeface="Calibri"/>
                  <a:ea typeface="Calibri"/>
                  <a:cs typeface="Calibri"/>
                  <a:sym typeface="Calibri"/>
                </a:rPr>
                <a:t>Peer-review and</a:t>
              </a:r>
              <a:endParaRPr sz="1700" b="1" i="1">
                <a:solidFill>
                  <a:srgbClr val="1A53A1"/>
                </a:solidFill>
                <a:latin typeface="Calibri"/>
                <a:ea typeface="Calibri"/>
                <a:cs typeface="Calibri"/>
                <a:sym typeface="Calibri"/>
              </a:endParaRPr>
            </a:p>
            <a:p>
              <a:pPr marL="0" marR="0" lvl="0" indent="0" algn="ctr" rtl="0">
                <a:spcBef>
                  <a:spcPts val="0"/>
                </a:spcBef>
                <a:spcAft>
                  <a:spcPts val="0"/>
                </a:spcAft>
                <a:buNone/>
              </a:pPr>
              <a:r>
                <a:rPr lang="en-GB" sz="1700" b="1" i="1">
                  <a:solidFill>
                    <a:srgbClr val="1A53A1"/>
                  </a:solidFill>
                  <a:latin typeface="Calibri"/>
                  <a:ea typeface="Calibri"/>
                  <a:cs typeface="Calibri"/>
                  <a:sym typeface="Calibri"/>
                </a:rPr>
                <a:t>publication process</a:t>
              </a:r>
              <a:endParaRPr sz="1700" b="1" i="1">
                <a:solidFill>
                  <a:srgbClr val="1A53A1"/>
                </a:solidFill>
                <a:latin typeface="Calibri"/>
                <a:ea typeface="Calibri"/>
                <a:cs typeface="Calibri"/>
                <a:sym typeface="Calibri"/>
              </a:endParaRPr>
            </a:p>
          </p:txBody>
        </p:sp>
        <p:sp>
          <p:nvSpPr>
            <p:cNvPr id="920" name="Google Shape;920;p44"/>
            <p:cNvSpPr txBox="1"/>
            <p:nvPr/>
          </p:nvSpPr>
          <p:spPr>
            <a:xfrm>
              <a:off x="5692308" y="3105009"/>
              <a:ext cx="2354100" cy="432900"/>
            </a:xfrm>
            <a:prstGeom prst="rect">
              <a:avLst/>
            </a:prstGeom>
            <a:noFill/>
            <a:ln>
              <a:noFill/>
            </a:ln>
          </p:spPr>
          <p:txBody>
            <a:bodyPr spcFirstLastPara="1" wrap="square" lIns="0" tIns="0" rIns="0" bIns="0" anchor="t" anchorCtr="0">
              <a:noAutofit/>
            </a:bodyPr>
            <a:lstStyle/>
            <a:p>
              <a:pPr marL="0" marR="0" lvl="0" indent="0" algn="ctr" rtl="0">
                <a:lnSpc>
                  <a:spcPct val="80000"/>
                </a:lnSpc>
                <a:spcBef>
                  <a:spcPts val="0"/>
                </a:spcBef>
                <a:spcAft>
                  <a:spcPts val="0"/>
                </a:spcAft>
                <a:buNone/>
              </a:pPr>
              <a:r>
                <a:rPr lang="en-GB" sz="1700" i="1">
                  <a:latin typeface="Calibri"/>
                  <a:ea typeface="Calibri"/>
                  <a:cs typeface="Calibri"/>
                  <a:sym typeface="Calibri"/>
                </a:rPr>
                <a:t>may take a long</a:t>
              </a:r>
              <a:r>
                <a:rPr lang="en-GB" sz="1700" i="1">
                  <a:solidFill>
                    <a:srgbClr val="000000"/>
                  </a:solidFill>
                  <a:latin typeface="Calibri"/>
                  <a:ea typeface="Calibri"/>
                  <a:cs typeface="Calibri"/>
                  <a:sym typeface="Calibri"/>
                </a:rPr>
                <a:t> time</a:t>
              </a:r>
              <a:br>
                <a:rPr lang="en-GB" sz="1700" i="1">
                  <a:solidFill>
                    <a:srgbClr val="000000"/>
                  </a:solidFill>
                  <a:latin typeface="Calibri"/>
                  <a:ea typeface="Calibri"/>
                  <a:cs typeface="Calibri"/>
                  <a:sym typeface="Calibri"/>
                </a:rPr>
              </a:br>
              <a:r>
                <a:rPr lang="en-GB" sz="1700" i="1">
                  <a:solidFill>
                    <a:srgbClr val="000000"/>
                  </a:solidFill>
                  <a:latin typeface="Calibri"/>
                  <a:ea typeface="Calibri"/>
                  <a:cs typeface="Calibri"/>
                  <a:sym typeface="Calibri"/>
                </a:rPr>
                <a:t>(from months up to years)</a:t>
              </a:r>
              <a:endParaRPr sz="1700" i="1">
                <a:solidFill>
                  <a:srgbClr val="000000"/>
                </a:solidFill>
                <a:latin typeface="Calibri"/>
                <a:ea typeface="Calibri"/>
                <a:cs typeface="Calibri"/>
                <a:sym typeface="Calibri"/>
              </a:endParaRPr>
            </a:p>
          </p:txBody>
        </p:sp>
      </p:grpSp>
      <p:grpSp>
        <p:nvGrpSpPr>
          <p:cNvPr id="921" name="Google Shape;921;p44"/>
          <p:cNvGrpSpPr/>
          <p:nvPr/>
        </p:nvGrpSpPr>
        <p:grpSpPr>
          <a:xfrm>
            <a:off x="97522" y="2650563"/>
            <a:ext cx="4212795" cy="991942"/>
            <a:chOff x="42650" y="3042483"/>
            <a:chExt cx="3794285" cy="893400"/>
          </a:xfrm>
        </p:grpSpPr>
        <p:sp>
          <p:nvSpPr>
            <p:cNvPr id="922" name="Google Shape;922;p44"/>
            <p:cNvSpPr txBox="1"/>
            <p:nvPr/>
          </p:nvSpPr>
          <p:spPr>
            <a:xfrm>
              <a:off x="996151" y="3042483"/>
              <a:ext cx="1327500" cy="893400"/>
            </a:xfrm>
            <a:prstGeom prst="rect">
              <a:avLst/>
            </a:prstGeom>
            <a:solidFill>
              <a:srgbClr val="1A53A1"/>
            </a:solidFill>
            <a:ln w="19050" cap="flat" cmpd="sng">
              <a:solidFill>
                <a:srgbClr val="1A53A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Research or Monitoring</a:t>
              </a: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GB" sz="1800" b="1">
                  <a:solidFill>
                    <a:srgbClr val="FFFFFF"/>
                  </a:solidFill>
                  <a:latin typeface="Calibri"/>
                  <a:ea typeface="Calibri"/>
                  <a:cs typeface="Calibri"/>
                  <a:sym typeface="Calibri"/>
                </a:rPr>
                <a:t>Activities</a:t>
              </a:r>
              <a:endParaRPr sz="1800" b="1">
                <a:solidFill>
                  <a:srgbClr val="FFFFFF"/>
                </a:solidFill>
                <a:latin typeface="Calibri"/>
                <a:ea typeface="Calibri"/>
                <a:cs typeface="Calibri"/>
                <a:sym typeface="Calibri"/>
              </a:endParaRPr>
            </a:p>
          </p:txBody>
        </p:sp>
        <p:sp>
          <p:nvSpPr>
            <p:cNvPr id="912" name="Google Shape;912;p44"/>
            <p:cNvSpPr txBox="1"/>
            <p:nvPr/>
          </p:nvSpPr>
          <p:spPr>
            <a:xfrm>
              <a:off x="2827735" y="3320068"/>
              <a:ext cx="1009200" cy="348300"/>
            </a:xfrm>
            <a:prstGeom prst="rect">
              <a:avLst/>
            </a:prstGeom>
            <a:solidFill>
              <a:srgbClr val="1A53A1"/>
            </a:solidFill>
            <a:ln w="19050" cap="flat" cmpd="sng">
              <a:solidFill>
                <a:srgbClr val="1A53A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Findings</a:t>
              </a:r>
              <a:endParaRPr sz="1800" b="1">
                <a:solidFill>
                  <a:srgbClr val="FFFFFF"/>
                </a:solidFill>
                <a:latin typeface="Calibri"/>
                <a:ea typeface="Calibri"/>
                <a:cs typeface="Calibri"/>
                <a:sym typeface="Calibri"/>
              </a:endParaRPr>
            </a:p>
          </p:txBody>
        </p:sp>
        <p:cxnSp>
          <p:nvCxnSpPr>
            <p:cNvPr id="923" name="Google Shape;923;p44"/>
            <p:cNvCxnSpPr>
              <a:stCxn id="922" idx="3"/>
              <a:endCxn id="912" idx="1"/>
            </p:cNvCxnSpPr>
            <p:nvPr/>
          </p:nvCxnSpPr>
          <p:spPr>
            <a:xfrm>
              <a:off x="2323651" y="3489183"/>
              <a:ext cx="504000" cy="5100"/>
            </a:xfrm>
            <a:prstGeom prst="straightConnector1">
              <a:avLst/>
            </a:prstGeom>
            <a:noFill/>
            <a:ln w="28575" cap="flat" cmpd="sng">
              <a:solidFill>
                <a:srgbClr val="1A53A1"/>
              </a:solidFill>
              <a:prstDash val="solid"/>
              <a:miter lim="800000"/>
              <a:headEnd type="none" w="sm" len="sm"/>
              <a:tailEnd type="triangle" w="med" len="med"/>
            </a:ln>
          </p:spPr>
        </p:cxnSp>
        <p:sp>
          <p:nvSpPr>
            <p:cNvPr id="924" name="Google Shape;924;p44"/>
            <p:cNvSpPr txBox="1"/>
            <p:nvPr/>
          </p:nvSpPr>
          <p:spPr>
            <a:xfrm>
              <a:off x="42650" y="3256950"/>
              <a:ext cx="875700" cy="496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00" i="1">
                  <a:latin typeface="Calibri"/>
                  <a:ea typeface="Calibri"/>
                  <a:cs typeface="Calibri"/>
                  <a:sym typeface="Calibri"/>
                </a:rPr>
                <a:t>Working</a:t>
              </a:r>
              <a:br>
                <a:rPr lang="en-GB" sz="1800" i="1">
                  <a:latin typeface="Calibri"/>
                  <a:ea typeface="Calibri"/>
                  <a:cs typeface="Calibri"/>
                  <a:sym typeface="Calibri"/>
                </a:rPr>
              </a:br>
              <a:r>
                <a:rPr lang="en-GB" sz="1800" i="1">
                  <a:latin typeface="Calibri"/>
                  <a:ea typeface="Calibri"/>
                  <a:cs typeface="Calibri"/>
                  <a:sym typeface="Calibri"/>
                </a:rPr>
                <a:t>Group 1</a:t>
              </a:r>
              <a:endParaRPr sz="1800" i="1">
                <a:solidFill>
                  <a:srgbClr val="000000"/>
                </a:solidFill>
                <a:latin typeface="Calibri"/>
                <a:ea typeface="Calibri"/>
                <a:cs typeface="Calibri"/>
                <a:sym typeface="Calibri"/>
              </a:endParaRPr>
            </a:p>
          </p:txBody>
        </p:sp>
      </p:grpSp>
      <p:grpSp>
        <p:nvGrpSpPr>
          <p:cNvPr id="925" name="Google Shape;925;p44"/>
          <p:cNvGrpSpPr/>
          <p:nvPr/>
        </p:nvGrpSpPr>
        <p:grpSpPr>
          <a:xfrm>
            <a:off x="5608896" y="4598425"/>
            <a:ext cx="4250236" cy="1107842"/>
            <a:chOff x="5006510" y="4796840"/>
            <a:chExt cx="3828007" cy="997786"/>
          </a:xfrm>
        </p:grpSpPr>
        <p:sp>
          <p:nvSpPr>
            <p:cNvPr id="926" name="Google Shape;926;p44"/>
            <p:cNvSpPr txBox="1"/>
            <p:nvPr/>
          </p:nvSpPr>
          <p:spPr>
            <a:xfrm>
              <a:off x="5993832" y="5167626"/>
              <a:ext cx="1358400" cy="627000"/>
            </a:xfrm>
            <a:prstGeom prst="rect">
              <a:avLst/>
            </a:prstGeom>
            <a:solidFill>
              <a:srgbClr val="FCE5CD"/>
            </a:solidFill>
            <a:ln w="19050" cap="flat" cmpd="sng">
              <a:solidFill>
                <a:srgbClr val="E572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Research</a:t>
              </a:r>
              <a:br>
                <a:rPr lang="en-GB" sz="1800">
                  <a:solidFill>
                    <a:srgbClr val="000000"/>
                  </a:solidFill>
                  <a:latin typeface="Calibri"/>
                  <a:ea typeface="Calibri"/>
                  <a:cs typeface="Calibri"/>
                  <a:sym typeface="Calibri"/>
                </a:rPr>
              </a:br>
              <a:r>
                <a:rPr lang="en-GB" sz="1800">
                  <a:solidFill>
                    <a:srgbClr val="000000"/>
                  </a:solidFill>
                  <a:latin typeface="Calibri"/>
                  <a:ea typeface="Calibri"/>
                  <a:cs typeface="Calibri"/>
                  <a:sym typeface="Calibri"/>
                </a:rPr>
                <a:t>Activity</a:t>
              </a:r>
              <a:endParaRPr sz="1800">
                <a:solidFill>
                  <a:srgbClr val="000000"/>
                </a:solidFill>
                <a:latin typeface="Calibri"/>
                <a:ea typeface="Calibri"/>
                <a:cs typeface="Calibri"/>
                <a:sym typeface="Calibri"/>
              </a:endParaRPr>
            </a:p>
          </p:txBody>
        </p:sp>
        <p:cxnSp>
          <p:nvCxnSpPr>
            <p:cNvPr id="927" name="Google Shape;927;p44"/>
            <p:cNvCxnSpPr>
              <a:stCxn id="913" idx="2"/>
              <a:endCxn id="926" idx="0"/>
            </p:cNvCxnSpPr>
            <p:nvPr/>
          </p:nvCxnSpPr>
          <p:spPr>
            <a:xfrm>
              <a:off x="6670799" y="4796840"/>
              <a:ext cx="2100" cy="370800"/>
            </a:xfrm>
            <a:prstGeom prst="straightConnector1">
              <a:avLst/>
            </a:prstGeom>
            <a:noFill/>
            <a:ln w="28575" cap="flat" cmpd="sng">
              <a:solidFill>
                <a:srgbClr val="E57200"/>
              </a:solidFill>
              <a:prstDash val="solid"/>
              <a:miter lim="800000"/>
              <a:headEnd type="none" w="sm" len="sm"/>
              <a:tailEnd type="triangle" w="med" len="med"/>
            </a:ln>
          </p:spPr>
        </p:cxnSp>
        <p:sp>
          <p:nvSpPr>
            <p:cNvPr id="928" name="Google Shape;928;p44"/>
            <p:cNvSpPr txBox="1"/>
            <p:nvPr/>
          </p:nvSpPr>
          <p:spPr>
            <a:xfrm>
              <a:off x="7816017" y="5312493"/>
              <a:ext cx="1018500" cy="348300"/>
            </a:xfrm>
            <a:prstGeom prst="rect">
              <a:avLst/>
            </a:prstGeom>
            <a:solidFill>
              <a:srgbClr val="FCE5CD"/>
            </a:solidFill>
            <a:ln w="19050" cap="flat" cmpd="sng">
              <a:solidFill>
                <a:srgbClr val="E572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Findings</a:t>
              </a:r>
              <a:endParaRPr sz="1800">
                <a:solidFill>
                  <a:srgbClr val="000000"/>
                </a:solidFill>
                <a:latin typeface="Calibri"/>
                <a:ea typeface="Calibri"/>
                <a:cs typeface="Calibri"/>
                <a:sym typeface="Calibri"/>
              </a:endParaRPr>
            </a:p>
          </p:txBody>
        </p:sp>
        <p:cxnSp>
          <p:nvCxnSpPr>
            <p:cNvPr id="929" name="Google Shape;929;p44"/>
            <p:cNvCxnSpPr>
              <a:stCxn id="926" idx="3"/>
              <a:endCxn id="928" idx="1"/>
            </p:cNvCxnSpPr>
            <p:nvPr/>
          </p:nvCxnSpPr>
          <p:spPr>
            <a:xfrm>
              <a:off x="7352232" y="5481126"/>
              <a:ext cx="463800" cy="5400"/>
            </a:xfrm>
            <a:prstGeom prst="straightConnector1">
              <a:avLst/>
            </a:prstGeom>
            <a:noFill/>
            <a:ln w="28575" cap="flat" cmpd="sng">
              <a:solidFill>
                <a:srgbClr val="E57200"/>
              </a:solidFill>
              <a:prstDash val="solid"/>
              <a:miter lim="800000"/>
              <a:headEnd type="none" w="sm" len="sm"/>
              <a:tailEnd type="triangle" w="med" len="med"/>
            </a:ln>
          </p:spPr>
        </p:cxnSp>
        <p:sp>
          <p:nvSpPr>
            <p:cNvPr id="930" name="Google Shape;930;p44"/>
            <p:cNvSpPr txBox="1"/>
            <p:nvPr/>
          </p:nvSpPr>
          <p:spPr>
            <a:xfrm>
              <a:off x="5006510" y="5244575"/>
              <a:ext cx="875700" cy="496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1800" i="1">
                  <a:latin typeface="Calibri"/>
                  <a:ea typeface="Calibri"/>
                  <a:cs typeface="Calibri"/>
                  <a:sym typeface="Calibri"/>
                </a:rPr>
                <a:t>Working</a:t>
              </a:r>
              <a:br>
                <a:rPr lang="en-GB" sz="1800" i="1">
                  <a:latin typeface="Calibri"/>
                  <a:ea typeface="Calibri"/>
                  <a:cs typeface="Calibri"/>
                  <a:sym typeface="Calibri"/>
                </a:rPr>
              </a:br>
              <a:r>
                <a:rPr lang="en-GB" sz="1800" i="1">
                  <a:latin typeface="Calibri"/>
                  <a:ea typeface="Calibri"/>
                  <a:cs typeface="Calibri"/>
                  <a:sym typeface="Calibri"/>
                </a:rPr>
                <a:t>Group 2</a:t>
              </a:r>
              <a:endParaRPr sz="1800" i="1">
                <a:solidFill>
                  <a:srgbClr val="000000"/>
                </a:solidFill>
                <a:latin typeface="Calibri"/>
                <a:ea typeface="Calibri"/>
                <a:cs typeface="Calibri"/>
                <a:sym typeface="Calibri"/>
              </a:endParaRPr>
            </a:p>
          </p:txBody>
        </p:sp>
      </p:grpSp>
      <p:grpSp>
        <p:nvGrpSpPr>
          <p:cNvPr id="931" name="Google Shape;931;p44"/>
          <p:cNvGrpSpPr/>
          <p:nvPr/>
        </p:nvGrpSpPr>
        <p:grpSpPr>
          <a:xfrm>
            <a:off x="8373178" y="1661234"/>
            <a:ext cx="2654382" cy="2470134"/>
            <a:chOff x="6228550" y="1127815"/>
            <a:chExt cx="1966500" cy="1830000"/>
          </a:xfrm>
        </p:grpSpPr>
        <p:sp>
          <p:nvSpPr>
            <p:cNvPr id="932" name="Google Shape;932;p44"/>
            <p:cNvSpPr txBox="1"/>
            <p:nvPr/>
          </p:nvSpPr>
          <p:spPr>
            <a:xfrm>
              <a:off x="7007050" y="1127815"/>
              <a:ext cx="1188000" cy="974400"/>
            </a:xfrm>
            <a:prstGeom prst="rect">
              <a:avLst/>
            </a:prstGeom>
            <a:solidFill>
              <a:srgbClr val="1A53A1"/>
            </a:solidFill>
            <a:ln w="19050" cap="flat" cmpd="sng">
              <a:solidFill>
                <a:srgbClr val="1A53A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rgbClr val="FFFFFF"/>
                  </a:solidFill>
                  <a:latin typeface="Calibri"/>
                  <a:ea typeface="Calibri"/>
                  <a:cs typeface="Calibri"/>
                  <a:sym typeface="Calibri"/>
                </a:rPr>
                <a:t>Paper</a:t>
              </a: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GB" sz="1800" b="1">
                  <a:solidFill>
                    <a:srgbClr val="FFFFFF"/>
                  </a:solidFill>
                  <a:latin typeface="Calibri"/>
                  <a:ea typeface="Calibri"/>
                  <a:cs typeface="Calibri"/>
                  <a:sym typeface="Calibri"/>
                </a:rPr>
                <a:t>Published</a:t>
              </a:r>
              <a:endParaRPr sz="1800" b="1">
                <a:solidFill>
                  <a:srgbClr val="FFFFFF"/>
                </a:solidFill>
                <a:latin typeface="Calibri"/>
                <a:ea typeface="Calibri"/>
                <a:cs typeface="Calibri"/>
                <a:sym typeface="Calibri"/>
              </a:endParaRPr>
            </a:p>
            <a:p>
              <a:pPr marL="0" marR="0" lvl="0" indent="0" algn="ctr" rtl="0">
                <a:spcBef>
                  <a:spcPts val="0"/>
                </a:spcBef>
                <a:spcAft>
                  <a:spcPts val="0"/>
                </a:spcAft>
                <a:buNone/>
              </a:pPr>
              <a:r>
                <a:rPr lang="en-GB" sz="1800">
                  <a:solidFill>
                    <a:srgbClr val="FFFFFF"/>
                  </a:solidFill>
                  <a:latin typeface="Calibri"/>
                  <a:ea typeface="Calibri"/>
                  <a:cs typeface="Calibri"/>
                  <a:sym typeface="Calibri"/>
                </a:rPr>
                <a:t>(DOI paper + DOI data)</a:t>
              </a:r>
              <a:endParaRPr sz="1800">
                <a:solidFill>
                  <a:srgbClr val="FFFFFF"/>
                </a:solidFill>
                <a:latin typeface="Calibri"/>
                <a:ea typeface="Calibri"/>
                <a:cs typeface="Calibri"/>
                <a:sym typeface="Calibri"/>
              </a:endParaRPr>
            </a:p>
          </p:txBody>
        </p:sp>
        <p:cxnSp>
          <p:nvCxnSpPr>
            <p:cNvPr id="933" name="Google Shape;933;p44"/>
            <p:cNvCxnSpPr>
              <a:endCxn id="932" idx="2"/>
            </p:cNvCxnSpPr>
            <p:nvPr/>
          </p:nvCxnSpPr>
          <p:spPr>
            <a:xfrm rot="10800000" flipH="1">
              <a:off x="6228550" y="2102215"/>
              <a:ext cx="1372500" cy="855600"/>
            </a:xfrm>
            <a:prstGeom prst="bentConnector2">
              <a:avLst/>
            </a:prstGeom>
            <a:noFill/>
            <a:ln w="38100" cap="flat" cmpd="sng">
              <a:solidFill>
                <a:srgbClr val="1A53A1"/>
              </a:solidFill>
              <a:prstDash val="solid"/>
              <a:miter lim="800000"/>
              <a:headEnd type="triangle" w="sm" len="sm"/>
              <a:tailEnd type="triangle" w="med" len="med"/>
            </a:ln>
          </p:spPr>
        </p:cxnSp>
      </p:grpSp>
      <p:grpSp>
        <p:nvGrpSpPr>
          <p:cNvPr id="934" name="Google Shape;934;p44"/>
          <p:cNvGrpSpPr/>
          <p:nvPr/>
        </p:nvGrpSpPr>
        <p:grpSpPr>
          <a:xfrm>
            <a:off x="9859132" y="2318857"/>
            <a:ext cx="2191878" cy="3816334"/>
            <a:chOff x="7329419" y="1617571"/>
            <a:chExt cx="1623854" cy="2824822"/>
          </a:xfrm>
        </p:grpSpPr>
        <p:sp>
          <p:nvSpPr>
            <p:cNvPr id="935" name="Google Shape;935;p44"/>
            <p:cNvSpPr txBox="1"/>
            <p:nvPr/>
          </p:nvSpPr>
          <p:spPr>
            <a:xfrm>
              <a:off x="8056873" y="3427950"/>
              <a:ext cx="896400" cy="286500"/>
            </a:xfrm>
            <a:prstGeom prst="rect">
              <a:avLst/>
            </a:prstGeom>
            <a:solidFill>
              <a:srgbClr val="FCE5CD"/>
            </a:solidFill>
            <a:ln w="19050" cap="flat" cmpd="sng">
              <a:solidFill>
                <a:srgbClr val="E572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Paper</a:t>
              </a:r>
              <a:endParaRPr sz="1800">
                <a:solidFill>
                  <a:srgbClr val="000000"/>
                </a:solidFill>
                <a:latin typeface="Calibri"/>
                <a:ea typeface="Calibri"/>
                <a:cs typeface="Calibri"/>
                <a:sym typeface="Calibri"/>
              </a:endParaRPr>
            </a:p>
          </p:txBody>
        </p:sp>
        <p:sp>
          <p:nvSpPr>
            <p:cNvPr id="936" name="Google Shape;936;p44"/>
            <p:cNvSpPr txBox="1"/>
            <p:nvPr/>
          </p:nvSpPr>
          <p:spPr>
            <a:xfrm>
              <a:off x="8056873" y="3926693"/>
              <a:ext cx="896400" cy="515700"/>
            </a:xfrm>
            <a:prstGeom prst="rect">
              <a:avLst/>
            </a:prstGeom>
            <a:solidFill>
              <a:srgbClr val="FCE5CD"/>
            </a:solidFill>
            <a:ln w="19050" cap="flat" cmpd="sng">
              <a:solidFill>
                <a:srgbClr val="E5720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000000"/>
                  </a:solidFill>
                  <a:latin typeface="Calibri"/>
                  <a:ea typeface="Calibri"/>
                  <a:cs typeface="Calibri"/>
                  <a:sym typeface="Calibri"/>
                </a:rPr>
                <a:t>Output Data</a:t>
              </a:r>
              <a:endParaRPr sz="1800">
                <a:solidFill>
                  <a:srgbClr val="000000"/>
                </a:solidFill>
                <a:latin typeface="Calibri"/>
                <a:ea typeface="Calibri"/>
                <a:cs typeface="Calibri"/>
                <a:sym typeface="Calibri"/>
              </a:endParaRPr>
            </a:p>
          </p:txBody>
        </p:sp>
        <p:cxnSp>
          <p:nvCxnSpPr>
            <p:cNvPr id="937" name="Google Shape;937;p44"/>
            <p:cNvCxnSpPr>
              <a:stCxn id="928" idx="3"/>
              <a:endCxn id="936" idx="1"/>
            </p:cNvCxnSpPr>
            <p:nvPr/>
          </p:nvCxnSpPr>
          <p:spPr>
            <a:xfrm>
              <a:off x="7329419" y="3871795"/>
              <a:ext cx="727500" cy="312600"/>
            </a:xfrm>
            <a:prstGeom prst="bentConnector3">
              <a:avLst>
                <a:gd name="adj1" fmla="val 49997"/>
              </a:avLst>
            </a:prstGeom>
            <a:noFill/>
            <a:ln w="28575" cap="flat" cmpd="sng">
              <a:solidFill>
                <a:srgbClr val="E57200"/>
              </a:solidFill>
              <a:prstDash val="solid"/>
              <a:miter lim="800000"/>
              <a:headEnd type="none" w="sm" len="sm"/>
              <a:tailEnd type="triangle" w="med" len="med"/>
            </a:ln>
          </p:spPr>
        </p:cxnSp>
        <p:cxnSp>
          <p:nvCxnSpPr>
            <p:cNvPr id="938" name="Google Shape;938;p44"/>
            <p:cNvCxnSpPr>
              <a:stCxn id="928" idx="3"/>
              <a:endCxn id="935" idx="1"/>
            </p:cNvCxnSpPr>
            <p:nvPr/>
          </p:nvCxnSpPr>
          <p:spPr>
            <a:xfrm rot="10800000" flipH="1">
              <a:off x="7329419" y="3571195"/>
              <a:ext cx="727500" cy="300600"/>
            </a:xfrm>
            <a:prstGeom prst="bentConnector3">
              <a:avLst>
                <a:gd name="adj1" fmla="val 49997"/>
              </a:avLst>
            </a:prstGeom>
            <a:noFill/>
            <a:ln w="28575" cap="flat" cmpd="sng">
              <a:solidFill>
                <a:srgbClr val="E57200"/>
              </a:solidFill>
              <a:prstDash val="solid"/>
              <a:miter lim="800000"/>
              <a:headEnd type="none" w="sm" len="sm"/>
              <a:tailEnd type="triangle" w="med" len="med"/>
            </a:ln>
          </p:spPr>
        </p:cxnSp>
        <p:cxnSp>
          <p:nvCxnSpPr>
            <p:cNvPr id="939" name="Google Shape;939;p44"/>
            <p:cNvCxnSpPr>
              <a:stCxn id="932" idx="3"/>
            </p:cNvCxnSpPr>
            <p:nvPr/>
          </p:nvCxnSpPr>
          <p:spPr>
            <a:xfrm>
              <a:off x="8195049" y="1617571"/>
              <a:ext cx="309900" cy="1810500"/>
            </a:xfrm>
            <a:prstGeom prst="bentConnector2">
              <a:avLst/>
            </a:prstGeom>
            <a:noFill/>
            <a:ln w="28575" cap="flat" cmpd="sng">
              <a:solidFill>
                <a:srgbClr val="1F419A"/>
              </a:solidFill>
              <a:prstDash val="solid"/>
              <a:miter lim="800000"/>
              <a:headEnd type="none" w="sm" len="sm"/>
              <a:tailEnd type="triangle" w="med" len="med"/>
            </a:ln>
          </p:spPr>
        </p:cxnSp>
      </p:grpSp>
      <p:sp>
        <p:nvSpPr>
          <p:cNvPr id="940" name="Google Shape;940;p44"/>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45"/>
          <p:cNvPicPr preferRelativeResize="0"/>
          <p:nvPr/>
        </p:nvPicPr>
        <p:blipFill rotWithShape="1">
          <a:blip r:embed="rId3">
            <a:alphaModFix/>
          </a:blip>
          <a:srcRect b="14661"/>
          <a:stretch/>
        </p:blipFill>
        <p:spPr>
          <a:xfrm>
            <a:off x="6716550" y="4483325"/>
            <a:ext cx="5470025" cy="2105350"/>
          </a:xfrm>
          <a:prstGeom prst="rect">
            <a:avLst/>
          </a:prstGeom>
          <a:noFill/>
          <a:ln>
            <a:noFill/>
          </a:ln>
        </p:spPr>
      </p:pic>
      <p:sp>
        <p:nvSpPr>
          <p:cNvPr id="946" name="Google Shape;946;p45"/>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0" rIns="0" bIns="0" anchor="ctr" anchorCtr="0">
            <a:noAutofit/>
          </a:bodyPr>
          <a:lstStyle/>
          <a:p>
            <a:pPr marL="0" lvl="0" indent="0" algn="l" rtl="0">
              <a:lnSpc>
                <a:spcPct val="90000"/>
              </a:lnSpc>
              <a:spcBef>
                <a:spcPts val="0"/>
              </a:spcBef>
              <a:spcAft>
                <a:spcPts val="0"/>
              </a:spcAft>
              <a:buClr>
                <a:srgbClr val="B27F47"/>
              </a:buClr>
              <a:buSzPts val="3100"/>
              <a:buFont typeface="Arial"/>
              <a:buNone/>
            </a:pPr>
            <a:r>
              <a:rPr lang="en-GB"/>
              <a:t>INGV Open Science policy</a:t>
            </a:r>
            <a:endParaRPr/>
          </a:p>
        </p:txBody>
      </p:sp>
      <p:sp>
        <p:nvSpPr>
          <p:cNvPr id="947" name="Google Shape;947;p45"/>
          <p:cNvSpPr txBox="1"/>
          <p:nvPr/>
        </p:nvSpPr>
        <p:spPr>
          <a:xfrm>
            <a:off x="152520" y="2047857"/>
            <a:ext cx="11801400" cy="12468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900" dirty="0">
                <a:latin typeface="Calibri"/>
                <a:ea typeface="Calibri"/>
                <a:cs typeface="Calibri"/>
                <a:sym typeface="Calibri"/>
              </a:rPr>
              <a:t>Adapts existing</a:t>
            </a:r>
            <a:r>
              <a:rPr lang="en-GB" sz="1900" i="0" u="none" strike="noStrike" cap="none" dirty="0">
                <a:solidFill>
                  <a:srgbClr val="000000"/>
                </a:solidFill>
                <a:latin typeface="Calibri"/>
                <a:ea typeface="Calibri"/>
                <a:cs typeface="Calibri"/>
                <a:sym typeface="Calibri"/>
              </a:rPr>
              <a:t> Data Regulations</a:t>
            </a:r>
            <a:r>
              <a:rPr lang="en-GB" sz="1900" dirty="0">
                <a:latin typeface="Calibri"/>
                <a:ea typeface="Calibri"/>
                <a:cs typeface="Calibri"/>
                <a:sym typeface="Calibri"/>
              </a:rPr>
              <a:t> and </a:t>
            </a:r>
            <a:r>
              <a:rPr lang="en-GB" sz="1900" i="0" u="none" strike="noStrike" cap="none" dirty="0">
                <a:solidFill>
                  <a:srgbClr val="000000"/>
                </a:solidFill>
                <a:latin typeface="Calibri"/>
                <a:ea typeface="Calibri"/>
                <a:cs typeface="Calibri"/>
                <a:sym typeface="Calibri"/>
              </a:rPr>
              <a:t>Open Science paradigm and FAIR data principles</a:t>
            </a:r>
            <a:br>
              <a:rPr lang="en-GB" sz="1900" dirty="0">
                <a:latin typeface="Calibri"/>
                <a:ea typeface="Calibri"/>
                <a:cs typeface="Calibri"/>
                <a:sym typeface="Calibri"/>
              </a:rPr>
            </a:br>
            <a:r>
              <a:rPr lang="en-GB" sz="1900" i="0" u="none" strike="noStrike" cap="none" dirty="0">
                <a:solidFill>
                  <a:srgbClr val="000000"/>
                </a:solidFill>
                <a:latin typeface="Calibri"/>
                <a:ea typeface="Calibri"/>
                <a:cs typeface="Calibri"/>
                <a:sym typeface="Calibri"/>
              </a:rPr>
              <a:t>to its own environment and practices, providing its employees with: </a:t>
            </a:r>
            <a:endParaRPr sz="1800" i="0" u="none" strike="noStrike" cap="none" dirty="0">
              <a:solidFill>
                <a:srgbClr val="000000"/>
              </a:solidFill>
              <a:latin typeface="Calibri"/>
              <a:ea typeface="Calibri"/>
              <a:cs typeface="Calibri"/>
              <a:sym typeface="Calibri"/>
            </a:endParaRPr>
          </a:p>
          <a:p>
            <a:pPr marL="283878" marR="0" lvl="0" indent="-283878" algn="l" rtl="0">
              <a:lnSpc>
                <a:spcPct val="150000"/>
              </a:lnSpc>
              <a:spcBef>
                <a:spcPts val="0"/>
              </a:spcBef>
              <a:spcAft>
                <a:spcPts val="0"/>
              </a:spcAft>
              <a:buClr>
                <a:srgbClr val="000000"/>
              </a:buClr>
              <a:buSzPts val="1800"/>
              <a:buFont typeface="Arial"/>
              <a:buChar char="●"/>
            </a:pPr>
            <a:r>
              <a:rPr lang="en-GB" sz="1800" i="0" u="none" strike="noStrike" cap="none" dirty="0">
                <a:solidFill>
                  <a:srgbClr val="000000"/>
                </a:solidFill>
                <a:latin typeface="Calibri"/>
                <a:ea typeface="Calibri"/>
                <a:cs typeface="Calibri"/>
                <a:sym typeface="Calibri"/>
              </a:rPr>
              <a:t>A </a:t>
            </a:r>
            <a:r>
              <a:rPr lang="en-GB" sz="1800" b="1" i="0" u="none" strike="noStrike" cap="none" dirty="0">
                <a:solidFill>
                  <a:srgbClr val="000000"/>
                </a:solidFill>
                <a:latin typeface="Calibri"/>
                <a:ea typeface="Calibri"/>
                <a:cs typeface="Calibri"/>
                <a:sym typeface="Calibri"/>
              </a:rPr>
              <a:t>translation layer</a:t>
            </a:r>
            <a:r>
              <a:rPr lang="en-GB" sz="1800" i="0" u="none" strike="noStrike" cap="none" dirty="0">
                <a:solidFill>
                  <a:srgbClr val="000000"/>
                </a:solidFill>
                <a:latin typeface="Calibri"/>
                <a:ea typeface="Calibri"/>
                <a:cs typeface="Calibri"/>
                <a:sym typeface="Calibri"/>
              </a:rPr>
              <a:t> to the complex external legal framework related to data</a:t>
            </a:r>
            <a:endParaRPr sz="1800" i="0" u="none" strike="noStrike" cap="none" dirty="0">
              <a:solidFill>
                <a:srgbClr val="000000"/>
              </a:solidFill>
              <a:latin typeface="Calibri"/>
              <a:ea typeface="Calibri"/>
              <a:cs typeface="Calibri"/>
              <a:sym typeface="Calibri"/>
            </a:endParaRPr>
          </a:p>
        </p:txBody>
      </p:sp>
      <p:sp>
        <p:nvSpPr>
          <p:cNvPr id="948" name="Google Shape;948;p45"/>
          <p:cNvSpPr txBox="1"/>
          <p:nvPr/>
        </p:nvSpPr>
        <p:spPr>
          <a:xfrm>
            <a:off x="152525" y="3343250"/>
            <a:ext cx="11524500" cy="2724300"/>
          </a:xfrm>
          <a:prstGeom prst="rect">
            <a:avLst/>
          </a:prstGeom>
          <a:noFill/>
          <a:ln>
            <a:noFill/>
          </a:ln>
        </p:spPr>
        <p:txBody>
          <a:bodyPr spcFirstLastPara="1" wrap="square" lIns="91425" tIns="45700" rIns="91425" bIns="45700" anchor="t" anchorCtr="0">
            <a:spAutoFit/>
          </a:bodyPr>
          <a:lstStyle/>
          <a:p>
            <a:pPr marL="283878" marR="0" lvl="0" indent="-283878" algn="l" rtl="0">
              <a:lnSpc>
                <a:spcPct val="150000"/>
              </a:lnSpc>
              <a:spcBef>
                <a:spcPts val="0"/>
              </a:spcBef>
              <a:spcAft>
                <a:spcPts val="0"/>
              </a:spcAft>
              <a:buClr>
                <a:srgbClr val="000000"/>
              </a:buClr>
              <a:buSzPts val="1800"/>
              <a:buFont typeface="Arial"/>
              <a:buChar char="●"/>
            </a:pPr>
            <a:r>
              <a:rPr lang="en-GB" sz="1800" i="0" u="none" strike="noStrike" cap="none">
                <a:solidFill>
                  <a:srgbClr val="000000"/>
                </a:solidFill>
                <a:latin typeface="Calibri"/>
                <a:ea typeface="Calibri"/>
                <a:cs typeface="Calibri"/>
                <a:sym typeface="Calibri"/>
              </a:rPr>
              <a:t>A clear framework facilitating the adoption of </a:t>
            </a:r>
            <a:r>
              <a:rPr lang="en-GB" sz="1800" b="1" i="0" u="none" strike="noStrike" cap="none">
                <a:solidFill>
                  <a:srgbClr val="000000"/>
                </a:solidFill>
                <a:latin typeface="Calibri"/>
                <a:ea typeface="Calibri"/>
                <a:cs typeface="Calibri"/>
                <a:sym typeface="Calibri"/>
              </a:rPr>
              <a:t>Research Data Management</a:t>
            </a:r>
            <a:endParaRPr sz="1800" i="0" u="none" strike="noStrike" cap="none">
              <a:solidFill>
                <a:srgbClr val="000000"/>
              </a:solidFill>
              <a:latin typeface="Calibri"/>
              <a:ea typeface="Calibri"/>
              <a:cs typeface="Calibri"/>
              <a:sym typeface="Calibri"/>
            </a:endParaRPr>
          </a:p>
          <a:p>
            <a:pPr marL="283878" marR="0" lvl="0" indent="-283878" algn="l" rtl="0">
              <a:lnSpc>
                <a:spcPct val="150000"/>
              </a:lnSpc>
              <a:spcBef>
                <a:spcPts val="0"/>
              </a:spcBef>
              <a:spcAft>
                <a:spcPts val="0"/>
              </a:spcAft>
              <a:buClr>
                <a:srgbClr val="000000"/>
              </a:buClr>
              <a:buSzPts val="1800"/>
              <a:buFont typeface="Arial"/>
              <a:buChar char="●"/>
            </a:pPr>
            <a:r>
              <a:rPr lang="en-GB" sz="1800" b="1" i="0" u="none" strike="noStrike" cap="none">
                <a:solidFill>
                  <a:srgbClr val="000000"/>
                </a:solidFill>
                <a:latin typeface="Calibri"/>
                <a:ea typeface="Calibri"/>
                <a:cs typeface="Calibri"/>
                <a:sym typeface="Calibri"/>
              </a:rPr>
              <a:t>Guidelines for peculiarities</a:t>
            </a:r>
            <a:r>
              <a:rPr lang="en-GB" sz="1800" i="0" u="none" strike="noStrike" cap="none">
                <a:solidFill>
                  <a:srgbClr val="000000"/>
                </a:solidFill>
                <a:latin typeface="Calibri"/>
                <a:ea typeface="Calibri"/>
                <a:cs typeface="Calibri"/>
                <a:sym typeface="Calibri"/>
              </a:rPr>
              <a:t> not covered by any external framework</a:t>
            </a:r>
            <a:endParaRPr sz="1800" i="0" u="none" strike="noStrike" cap="none">
              <a:solidFill>
                <a:srgbClr val="000000"/>
              </a:solidFill>
              <a:latin typeface="Calibri"/>
              <a:ea typeface="Calibri"/>
              <a:cs typeface="Calibri"/>
              <a:sym typeface="Calibri"/>
            </a:endParaRPr>
          </a:p>
          <a:p>
            <a:pPr marL="283878" marR="0" lvl="0" indent="-283878" algn="l" rtl="0">
              <a:lnSpc>
                <a:spcPct val="150000"/>
              </a:lnSpc>
              <a:spcBef>
                <a:spcPts val="0"/>
              </a:spcBef>
              <a:spcAft>
                <a:spcPts val="0"/>
              </a:spcAft>
              <a:buClr>
                <a:srgbClr val="000000"/>
              </a:buClr>
              <a:buSzPts val="1800"/>
              <a:buFont typeface="Arial"/>
              <a:buChar char="●"/>
            </a:pPr>
            <a:r>
              <a:rPr lang="en-GB" sz="1800" i="0" u="none" strike="noStrike" cap="none">
                <a:solidFill>
                  <a:srgbClr val="000000"/>
                </a:solidFill>
                <a:latin typeface="Calibri"/>
                <a:ea typeface="Calibri"/>
                <a:cs typeface="Calibri"/>
                <a:sym typeface="Calibri"/>
              </a:rPr>
              <a:t>Identify </a:t>
            </a:r>
            <a:r>
              <a:rPr lang="en-GB" sz="1800" b="1" i="0" u="none" strike="noStrike" cap="none">
                <a:solidFill>
                  <a:srgbClr val="000000"/>
                </a:solidFill>
                <a:latin typeface="Calibri"/>
                <a:ea typeface="Calibri"/>
                <a:cs typeface="Calibri"/>
                <a:sym typeface="Calibri"/>
              </a:rPr>
              <a:t>roles, and responsibilities</a:t>
            </a:r>
            <a:endParaRPr sz="1800" i="0" u="none" strike="noStrike" cap="none">
              <a:solidFill>
                <a:srgbClr val="000000"/>
              </a:solidFill>
              <a:latin typeface="Calibri"/>
              <a:ea typeface="Calibri"/>
              <a:cs typeface="Calibri"/>
              <a:sym typeface="Calibri"/>
            </a:endParaRPr>
          </a:p>
          <a:p>
            <a:pPr marL="283878" marR="0" lvl="0" indent="-283878" algn="l" rtl="0">
              <a:lnSpc>
                <a:spcPct val="150000"/>
              </a:lnSpc>
              <a:spcBef>
                <a:spcPts val="0"/>
              </a:spcBef>
              <a:spcAft>
                <a:spcPts val="0"/>
              </a:spcAft>
              <a:buClr>
                <a:srgbClr val="000000"/>
              </a:buClr>
              <a:buSzPts val="1800"/>
              <a:buFont typeface="Arial"/>
              <a:buChar char="●"/>
            </a:pPr>
            <a:r>
              <a:rPr lang="en-GB" sz="1800">
                <a:latin typeface="Calibri"/>
                <a:ea typeface="Calibri"/>
                <a:cs typeface="Calibri"/>
                <a:sym typeface="Calibri"/>
              </a:rPr>
              <a:t>E</a:t>
            </a:r>
            <a:r>
              <a:rPr lang="en-GB" sz="1800" i="0" u="none" strike="noStrike" cap="none">
                <a:solidFill>
                  <a:srgbClr val="000000"/>
                </a:solidFill>
                <a:latin typeface="Calibri"/>
                <a:ea typeface="Calibri"/>
                <a:cs typeface="Calibri"/>
                <a:sym typeface="Calibri"/>
              </a:rPr>
              <a:t>stablish a </a:t>
            </a:r>
            <a:r>
              <a:rPr lang="en-GB" sz="1800" b="1" i="0" u="none" strike="noStrike" cap="none">
                <a:solidFill>
                  <a:srgbClr val="000000"/>
                </a:solidFill>
                <a:latin typeface="Calibri"/>
                <a:ea typeface="Calibri"/>
                <a:cs typeface="Calibri"/>
                <a:sym typeface="Calibri"/>
              </a:rPr>
              <a:t>Data Registry</a:t>
            </a:r>
            <a:r>
              <a:rPr lang="en-GB" sz="1800" i="0" u="none" strike="noStrike" cap="none">
                <a:solidFill>
                  <a:srgbClr val="000000"/>
                </a:solidFill>
                <a:latin typeface="Calibri"/>
                <a:ea typeface="Calibri"/>
                <a:cs typeface="Calibri"/>
                <a:sym typeface="Calibri"/>
              </a:rPr>
              <a:t>, a list describing all data shared</a:t>
            </a:r>
            <a:endParaRPr sz="1800" i="0" u="none" strike="noStrike" cap="none">
              <a:solidFill>
                <a:srgbClr val="000000"/>
              </a:solidFill>
              <a:latin typeface="Calibri"/>
              <a:ea typeface="Calibri"/>
              <a:cs typeface="Calibri"/>
              <a:sym typeface="Calibri"/>
            </a:endParaRPr>
          </a:p>
          <a:p>
            <a:pPr marL="283878" marR="0" lvl="0" indent="-283878" algn="l" rtl="0">
              <a:lnSpc>
                <a:spcPct val="150000"/>
              </a:lnSpc>
              <a:spcBef>
                <a:spcPts val="0"/>
              </a:spcBef>
              <a:spcAft>
                <a:spcPts val="0"/>
              </a:spcAft>
              <a:buClr>
                <a:srgbClr val="000000"/>
              </a:buClr>
              <a:buSzPts val="1800"/>
              <a:buFont typeface="Arial"/>
              <a:buChar char="●"/>
            </a:pPr>
            <a:r>
              <a:rPr lang="en-GB" sz="1800" b="1" i="0" u="none" strike="noStrike" cap="none">
                <a:solidFill>
                  <a:srgbClr val="000000"/>
                </a:solidFill>
                <a:latin typeface="Calibri"/>
                <a:ea typeface="Calibri"/>
                <a:cs typeface="Calibri"/>
                <a:sym typeface="Calibri"/>
              </a:rPr>
              <a:t>Practical rules </a:t>
            </a:r>
            <a:r>
              <a:rPr lang="en-GB" sz="1800" i="0" u="none" strike="noStrike" cap="none">
                <a:solidFill>
                  <a:srgbClr val="000000"/>
                </a:solidFill>
                <a:latin typeface="Calibri"/>
                <a:ea typeface="Calibri"/>
                <a:cs typeface="Calibri"/>
                <a:sym typeface="Calibri"/>
              </a:rPr>
              <a:t>on how to share data internally and externally</a:t>
            </a:r>
            <a:endParaRPr sz="1800" i="0" u="none" strike="noStrike" cap="none">
              <a:solidFill>
                <a:srgbClr val="000000"/>
              </a:solidFill>
              <a:latin typeface="Calibri"/>
              <a:ea typeface="Calibri"/>
              <a:cs typeface="Calibri"/>
              <a:sym typeface="Calibri"/>
            </a:endParaRPr>
          </a:p>
          <a:p>
            <a:pPr marL="283878" marR="0" lvl="0" indent="-283878" algn="l" rtl="0">
              <a:lnSpc>
                <a:spcPct val="100000"/>
              </a:lnSpc>
              <a:spcBef>
                <a:spcPts val="0"/>
              </a:spcBef>
              <a:spcAft>
                <a:spcPts val="0"/>
              </a:spcAft>
              <a:buClr>
                <a:srgbClr val="000000"/>
              </a:buClr>
              <a:buSzPts val="1800"/>
              <a:buFont typeface="Arial"/>
              <a:buChar char="●"/>
            </a:pPr>
            <a:r>
              <a:rPr lang="en-GB" sz="1800" i="0" u="none" strike="noStrike" cap="none">
                <a:solidFill>
                  <a:srgbClr val="000000"/>
                </a:solidFill>
                <a:latin typeface="Calibri"/>
                <a:ea typeface="Calibri"/>
                <a:cs typeface="Calibri"/>
                <a:sym typeface="Calibri"/>
              </a:rPr>
              <a:t>Predefined and </a:t>
            </a:r>
            <a:r>
              <a:rPr lang="en-GB" sz="1800" b="1" i="0" u="none" strike="noStrike" cap="none">
                <a:solidFill>
                  <a:srgbClr val="000000"/>
                </a:solidFill>
                <a:latin typeface="Calibri"/>
                <a:ea typeface="Calibri"/>
                <a:cs typeface="Calibri"/>
                <a:sym typeface="Calibri"/>
              </a:rPr>
              <a:t>ready-to-use solutions</a:t>
            </a:r>
            <a:r>
              <a:rPr lang="en-GB" sz="1800" i="0" u="none" strike="noStrike" cap="none">
                <a:solidFill>
                  <a:srgbClr val="000000"/>
                </a:solidFill>
                <a:latin typeface="Calibri"/>
                <a:ea typeface="Calibri"/>
                <a:cs typeface="Calibri"/>
                <a:sym typeface="Calibri"/>
              </a:rPr>
              <a:t> covering</a:t>
            </a:r>
            <a:br>
              <a:rPr lang="en-GB" sz="1800" i="0" u="none" strike="noStrike" cap="none">
                <a:solidFill>
                  <a:srgbClr val="000000"/>
                </a:solidFill>
                <a:latin typeface="Calibri"/>
                <a:ea typeface="Calibri"/>
                <a:cs typeface="Calibri"/>
                <a:sym typeface="Calibri"/>
              </a:rPr>
            </a:br>
            <a:r>
              <a:rPr lang="en-GB" sz="1800" i="0" u="none" strike="noStrike" cap="none">
                <a:solidFill>
                  <a:srgbClr val="000000"/>
                </a:solidFill>
                <a:latin typeface="Calibri"/>
                <a:ea typeface="Calibri"/>
                <a:cs typeface="Calibri"/>
                <a:sym typeface="Calibri"/>
              </a:rPr>
              <a:t>Accountability, Provenance, Licensing, Preservation</a:t>
            </a:r>
            <a:endParaRPr sz="1800" i="0" u="none" strike="noStrike" cap="none">
              <a:solidFill>
                <a:srgbClr val="000000"/>
              </a:solidFill>
              <a:latin typeface="Calibri"/>
              <a:ea typeface="Calibri"/>
              <a:cs typeface="Calibri"/>
              <a:sym typeface="Calibri"/>
            </a:endParaRPr>
          </a:p>
        </p:txBody>
      </p:sp>
      <p:sp>
        <p:nvSpPr>
          <p:cNvPr id="949" name="Google Shape;949;p45"/>
          <p:cNvSpPr txBox="1"/>
          <p:nvPr/>
        </p:nvSpPr>
        <p:spPr>
          <a:xfrm>
            <a:off x="1739751" y="904850"/>
            <a:ext cx="9250500" cy="446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GB" sz="3000" b="1">
                <a:latin typeface="Calibri"/>
                <a:ea typeface="Calibri"/>
                <a:cs typeface="Calibri"/>
                <a:sym typeface="Calibri"/>
              </a:rPr>
              <a:t>Principles  +  Open Access  +  Data Policy Implementation</a:t>
            </a:r>
            <a:endParaRPr sz="3000" b="1">
              <a:latin typeface="Calibri"/>
              <a:ea typeface="Calibri"/>
              <a:cs typeface="Calibri"/>
              <a:sym typeface="Calibri"/>
            </a:endParaRPr>
          </a:p>
        </p:txBody>
      </p:sp>
      <p:sp>
        <p:nvSpPr>
          <p:cNvPr id="950" name="Google Shape;950;p45"/>
          <p:cNvSpPr txBox="1"/>
          <p:nvPr/>
        </p:nvSpPr>
        <p:spPr>
          <a:xfrm>
            <a:off x="7500325" y="4069650"/>
            <a:ext cx="4223700" cy="343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000" u="sng">
                <a:solidFill>
                  <a:schemeClr val="hlink"/>
                </a:solidFill>
                <a:latin typeface="Trebuchet MS"/>
                <a:ea typeface="Trebuchet MS"/>
                <a:cs typeface="Trebuchet MS"/>
                <a:sym typeface="Trebuchet MS"/>
                <a:hlinkClick r:id="rId4"/>
              </a:rPr>
              <a:t>https://hdl.handle.net/2122/14886</a:t>
            </a:r>
            <a:endParaRPr sz="2000">
              <a:solidFill>
                <a:srgbClr val="FF0000"/>
              </a:solidFill>
              <a:latin typeface="Trebuchet MS"/>
              <a:ea typeface="Trebuchet MS"/>
              <a:cs typeface="Trebuchet MS"/>
              <a:sym typeface="Trebuchet MS"/>
            </a:endParaRPr>
          </a:p>
        </p:txBody>
      </p:sp>
      <p:sp>
        <p:nvSpPr>
          <p:cNvPr id="951" name="Google Shape;951;p45"/>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31</a:t>
            </a:fld>
            <a:endParaRPr/>
          </a:p>
        </p:txBody>
      </p:sp>
      <p:sp>
        <p:nvSpPr>
          <p:cNvPr id="952" name="Google Shape;952;p45"/>
          <p:cNvSpPr txBox="1"/>
          <p:nvPr/>
        </p:nvSpPr>
        <p:spPr>
          <a:xfrm>
            <a:off x="6364181" y="1275050"/>
            <a:ext cx="4347000" cy="4464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000">
                <a:latin typeface="Calibri"/>
                <a:ea typeface="Calibri"/>
                <a:cs typeface="Calibri"/>
                <a:sym typeface="Calibri"/>
              </a:rPr>
              <a:t>2018</a:t>
            </a:r>
            <a:endParaRPr sz="3000">
              <a:latin typeface="Calibri"/>
              <a:ea typeface="Calibri"/>
              <a:cs typeface="Calibri"/>
              <a:sym typeface="Calibri"/>
            </a:endParaRPr>
          </a:p>
        </p:txBody>
      </p:sp>
      <p:sp>
        <p:nvSpPr>
          <p:cNvPr id="953" name="Google Shape;953;p45"/>
          <p:cNvSpPr txBox="1"/>
          <p:nvPr/>
        </p:nvSpPr>
        <p:spPr>
          <a:xfrm>
            <a:off x="3830120" y="1275050"/>
            <a:ext cx="1943700" cy="4464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000">
                <a:latin typeface="Calibri"/>
                <a:ea typeface="Calibri"/>
                <a:cs typeface="Calibri"/>
                <a:sym typeface="Calibri"/>
              </a:rPr>
              <a:t>2017</a:t>
            </a:r>
            <a:endParaRPr sz="3000">
              <a:latin typeface="Calibri"/>
              <a:ea typeface="Calibri"/>
              <a:cs typeface="Calibri"/>
              <a:sym typeface="Calibri"/>
            </a:endParaRPr>
          </a:p>
        </p:txBody>
      </p:sp>
      <p:sp>
        <p:nvSpPr>
          <p:cNvPr id="954" name="Google Shape;954;p45"/>
          <p:cNvSpPr txBox="1"/>
          <p:nvPr/>
        </p:nvSpPr>
        <p:spPr>
          <a:xfrm>
            <a:off x="1759749" y="1275050"/>
            <a:ext cx="1479900" cy="446400"/>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GB" sz="3000">
                <a:latin typeface="Calibri"/>
                <a:ea typeface="Calibri"/>
                <a:cs typeface="Calibri"/>
                <a:sym typeface="Calibri"/>
              </a:rPr>
              <a:t>2016</a:t>
            </a:r>
            <a:endParaRPr sz="30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5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9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4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4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4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46"/>
          <p:cNvSpPr txBox="1">
            <a:spLocks noGrp="1"/>
          </p:cNvSpPr>
          <p:nvPr>
            <p:ph type="body" idx="1"/>
          </p:nvPr>
        </p:nvSpPr>
        <p:spPr>
          <a:xfrm>
            <a:off x="381000" y="1032032"/>
            <a:ext cx="7145400" cy="15090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b="1"/>
              <a:t>Data Management Office</a:t>
            </a:r>
            <a:r>
              <a:rPr lang="en-GB"/>
              <a:t>, established in 2018</a:t>
            </a:r>
            <a:endParaRPr/>
          </a:p>
          <a:p>
            <a:pPr marL="457200" lvl="0" indent="-342900" algn="l" rtl="0">
              <a:spcBef>
                <a:spcPts val="1600"/>
              </a:spcBef>
              <a:spcAft>
                <a:spcPts val="0"/>
              </a:spcAft>
              <a:buSzPts val="1800"/>
              <a:buChar char="●"/>
            </a:pPr>
            <a:r>
              <a:rPr lang="en-GB"/>
              <a:t>coordinate Open Data through the institutional metadata catalogue “INGV Data Registry”</a:t>
            </a:r>
            <a:br>
              <a:rPr lang="en-GB"/>
            </a:br>
            <a:r>
              <a:rPr lang="en-GB" u="sng">
                <a:solidFill>
                  <a:schemeClr val="hlink"/>
                </a:solidFill>
                <a:hlinkClick r:id="rId3"/>
              </a:rPr>
              <a:t>https://data.ingv.it/</a:t>
            </a:r>
            <a:endParaRPr/>
          </a:p>
        </p:txBody>
      </p:sp>
      <p:sp>
        <p:nvSpPr>
          <p:cNvPr id="961" name="Google Shape;961;p46"/>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Institutional groups that put the policy into practice</a:t>
            </a:r>
            <a:endParaRPr/>
          </a:p>
        </p:txBody>
      </p:sp>
      <p:sp>
        <p:nvSpPr>
          <p:cNvPr id="962" name="Google Shape;962;p46"/>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32</a:t>
            </a:fld>
            <a:endParaRPr/>
          </a:p>
        </p:txBody>
      </p:sp>
      <p:pic>
        <p:nvPicPr>
          <p:cNvPr id="963" name="Google Shape;963;p46"/>
          <p:cNvPicPr preferRelativeResize="0"/>
          <p:nvPr/>
        </p:nvPicPr>
        <p:blipFill>
          <a:blip r:embed="rId4">
            <a:alphaModFix/>
          </a:blip>
          <a:stretch>
            <a:fillRect/>
          </a:stretch>
        </p:blipFill>
        <p:spPr>
          <a:xfrm>
            <a:off x="7819176" y="790200"/>
            <a:ext cx="4220423" cy="5411224"/>
          </a:xfrm>
          <a:prstGeom prst="rect">
            <a:avLst/>
          </a:prstGeom>
          <a:noFill/>
          <a:ln w="9525" cap="flat" cmpd="sng">
            <a:solidFill>
              <a:schemeClr val="dk2"/>
            </a:solidFill>
            <a:prstDash val="solid"/>
            <a:round/>
            <a:headEnd type="none" w="sm" len="sm"/>
            <a:tailEnd type="none" w="sm" len="sm"/>
          </a:ln>
        </p:spPr>
      </p:pic>
      <p:sp>
        <p:nvSpPr>
          <p:cNvPr id="964" name="Google Shape;964;p46"/>
          <p:cNvSpPr txBox="1"/>
          <p:nvPr/>
        </p:nvSpPr>
        <p:spPr>
          <a:xfrm>
            <a:off x="7819200" y="6240354"/>
            <a:ext cx="4220400" cy="358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800" u="sng">
                <a:solidFill>
                  <a:schemeClr val="hlink"/>
                </a:solidFill>
                <a:latin typeface="Trebuchet MS"/>
                <a:ea typeface="Trebuchet MS"/>
                <a:cs typeface="Trebuchet MS"/>
                <a:sym typeface="Trebuchet MS"/>
                <a:hlinkClick r:id="rId5"/>
              </a:rPr>
              <a:t>https://istituto.ingv.it/it/open-science</a:t>
            </a:r>
            <a:endParaRPr sz="1800">
              <a:latin typeface="Trebuchet MS"/>
              <a:ea typeface="Trebuchet MS"/>
              <a:cs typeface="Trebuchet MS"/>
              <a:sym typeface="Trebuchet MS"/>
            </a:endParaRPr>
          </a:p>
        </p:txBody>
      </p:sp>
      <p:sp>
        <p:nvSpPr>
          <p:cNvPr id="965" name="Google Shape;965;p46"/>
          <p:cNvSpPr txBox="1">
            <a:spLocks noGrp="1"/>
          </p:cNvSpPr>
          <p:nvPr>
            <p:ph type="body" idx="1"/>
          </p:nvPr>
        </p:nvSpPr>
        <p:spPr>
          <a:xfrm>
            <a:off x="381000" y="2972245"/>
            <a:ext cx="7145400" cy="1509000"/>
          </a:xfrm>
          <a:prstGeom prst="rect">
            <a:avLst/>
          </a:prstGeom>
        </p:spPr>
        <p:txBody>
          <a:bodyPr spcFirstLastPara="1" wrap="square" lIns="0" tIns="0" rIns="0" bIns="0" anchor="t" anchorCtr="0">
            <a:noAutofit/>
          </a:bodyPr>
          <a:lstStyle/>
          <a:p>
            <a:pPr marL="0" lvl="0" indent="0" algn="l" rtl="0">
              <a:spcBef>
                <a:spcPts val="1000"/>
              </a:spcBef>
              <a:spcAft>
                <a:spcPts val="0"/>
              </a:spcAft>
              <a:buNone/>
            </a:pPr>
            <a:r>
              <a:rPr lang="en-GB" b="1" dirty="0"/>
              <a:t>Open Access Commission</a:t>
            </a:r>
            <a:r>
              <a:rPr lang="en-GB" dirty="0"/>
              <a:t>, established in 2021</a:t>
            </a:r>
            <a:endParaRPr dirty="0"/>
          </a:p>
          <a:p>
            <a:pPr marL="457200" lvl="0" indent="-342900" algn="l" rtl="0">
              <a:spcBef>
                <a:spcPts val="1600"/>
              </a:spcBef>
              <a:spcAft>
                <a:spcPts val="0"/>
              </a:spcAft>
              <a:buSzPts val="1800"/>
              <a:buChar char="●"/>
            </a:pPr>
            <a:r>
              <a:rPr lang="en-GB" dirty="0"/>
              <a:t>coordinate Open Access (OA) through the institutional repository "Earth-Prints" </a:t>
            </a:r>
            <a:r>
              <a:rPr lang="en-GB" u="sng" dirty="0">
                <a:solidFill>
                  <a:schemeClr val="hlink"/>
                </a:solidFill>
                <a:hlinkClick r:id="rId6"/>
              </a:rPr>
              <a:t>https://www.earth-prints.org/</a:t>
            </a:r>
            <a:endParaRPr dirty="0"/>
          </a:p>
        </p:txBody>
      </p:sp>
      <p:sp>
        <p:nvSpPr>
          <p:cNvPr id="966" name="Google Shape;966;p46"/>
          <p:cNvSpPr txBox="1">
            <a:spLocks noGrp="1"/>
          </p:cNvSpPr>
          <p:nvPr>
            <p:ph type="body" idx="1"/>
          </p:nvPr>
        </p:nvSpPr>
        <p:spPr>
          <a:xfrm>
            <a:off x="381000" y="4966775"/>
            <a:ext cx="7145400" cy="1273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a:t>Currently discussing new groups for:</a:t>
            </a:r>
            <a:endParaRPr/>
          </a:p>
          <a:p>
            <a:pPr marL="457200" lvl="0" indent="-342900" algn="l" rtl="0">
              <a:spcBef>
                <a:spcPts val="1000"/>
              </a:spcBef>
              <a:spcAft>
                <a:spcPts val="0"/>
              </a:spcAft>
              <a:buSzPts val="1800"/>
              <a:buChar char="●"/>
            </a:pPr>
            <a:r>
              <a:rPr lang="en-GB"/>
              <a:t>Open Software</a:t>
            </a:r>
            <a:endParaRPr/>
          </a:p>
          <a:p>
            <a:pPr marL="457200" lvl="0" indent="-342900" algn="l" rtl="0">
              <a:spcBef>
                <a:spcPts val="1000"/>
              </a:spcBef>
              <a:spcAft>
                <a:spcPts val="1600"/>
              </a:spcAft>
              <a:buSzPts val="1800"/>
              <a:buChar char="●"/>
            </a:pPr>
            <a:r>
              <a:rPr lang="en-GB"/>
              <a:t>Open Research Infrastructures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p47"/>
          <p:cNvSpPr txBox="1">
            <a:spLocks noGrp="1"/>
          </p:cNvSpPr>
          <p:nvPr>
            <p:ph type="body" idx="1"/>
          </p:nvPr>
        </p:nvSpPr>
        <p:spPr>
          <a:xfrm>
            <a:off x="228600" y="1231550"/>
            <a:ext cx="11775300" cy="3955500"/>
          </a:xfrm>
          <a:prstGeom prst="rect">
            <a:avLst/>
          </a:prstGeom>
        </p:spPr>
        <p:txBody>
          <a:bodyPr spcFirstLastPara="1" wrap="square" lIns="0" tIns="0" rIns="0" bIns="0" anchor="ctr" anchorCtr="0">
            <a:noAutofit/>
          </a:bodyPr>
          <a:lstStyle/>
          <a:p>
            <a:pPr marL="0" lvl="0" indent="0" algn="ctr" rtl="0">
              <a:lnSpc>
                <a:spcPct val="150000"/>
              </a:lnSpc>
              <a:spcBef>
                <a:spcPts val="1000"/>
              </a:spcBef>
              <a:spcAft>
                <a:spcPts val="0"/>
              </a:spcAft>
              <a:buNone/>
            </a:pPr>
            <a:r>
              <a:rPr lang="en-GB" sz="3800" i="1" dirty="0"/>
              <a:t>Thank you for your attention!</a:t>
            </a:r>
            <a:endParaRPr sz="3800" i="1" dirty="0"/>
          </a:p>
          <a:p>
            <a:pPr marL="0" lvl="0" indent="0" algn="ctr" rtl="0">
              <a:lnSpc>
                <a:spcPct val="150000"/>
              </a:lnSpc>
              <a:spcBef>
                <a:spcPts val="1600"/>
              </a:spcBef>
              <a:spcAft>
                <a:spcPts val="0"/>
              </a:spcAft>
              <a:buNone/>
            </a:pPr>
            <a:r>
              <a:rPr lang="en-GB" sz="2600" u="sng" dirty="0">
                <a:solidFill>
                  <a:schemeClr val="hlink"/>
                </a:solidFill>
                <a:hlinkClick r:id="rId3"/>
              </a:rPr>
              <a:t>datamanagementoffice@ingv.it</a:t>
            </a:r>
            <a:br>
              <a:rPr lang="en-GB" sz="2600" u="sng" dirty="0">
                <a:solidFill>
                  <a:schemeClr val="hlink"/>
                </a:solidFill>
              </a:rPr>
            </a:br>
            <a:r>
              <a:rPr lang="en-GB" sz="2600" u="sng" dirty="0">
                <a:solidFill>
                  <a:schemeClr val="hlink"/>
                </a:solidFill>
                <a:hlinkClick r:id="rId4"/>
              </a:rPr>
              <a:t>ufficiogestionedati@ingv.it</a:t>
            </a:r>
            <a:endParaRPr lang="en-GB" sz="2600" u="sng" dirty="0">
              <a:solidFill>
                <a:schemeClr val="hlink"/>
              </a:solidFill>
            </a:endParaRPr>
          </a:p>
          <a:p>
            <a:pPr marL="0" lvl="0" indent="0" algn="ctr" rtl="0">
              <a:lnSpc>
                <a:spcPct val="150000"/>
              </a:lnSpc>
              <a:spcBef>
                <a:spcPts val="1600"/>
              </a:spcBef>
              <a:spcAft>
                <a:spcPts val="0"/>
              </a:spcAft>
              <a:buNone/>
            </a:pPr>
            <a:r>
              <a:rPr lang="en-GB" sz="2600" i="1" dirty="0"/>
              <a:t> </a:t>
            </a:r>
            <a:endParaRPr sz="2600" i="1" dirty="0"/>
          </a:p>
          <a:p>
            <a:pPr marL="0" lvl="0" indent="0" algn="ctr" rtl="0">
              <a:lnSpc>
                <a:spcPct val="150000"/>
              </a:lnSpc>
              <a:spcBef>
                <a:spcPts val="1600"/>
              </a:spcBef>
              <a:spcAft>
                <a:spcPts val="1600"/>
              </a:spcAft>
              <a:buNone/>
            </a:pPr>
            <a:r>
              <a:rPr lang="en-GB" sz="2600" u="sng" dirty="0">
                <a:solidFill>
                  <a:schemeClr val="hlink"/>
                </a:solidFill>
                <a:hlinkClick r:id="rId5"/>
              </a:rPr>
              <a:t>mario.locati@ingv.it</a:t>
            </a:r>
            <a:endParaRPr sz="2600" dirty="0"/>
          </a:p>
        </p:txBody>
      </p:sp>
      <p:sp>
        <p:nvSpPr>
          <p:cNvPr id="973" name="Google Shape;973;p47"/>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 </a:t>
            </a:r>
            <a:endParaRPr/>
          </a:p>
        </p:txBody>
      </p:sp>
      <p:sp>
        <p:nvSpPr>
          <p:cNvPr id="974" name="Google Shape;974;p47"/>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33</a:t>
            </a:fld>
            <a:endParaRPr/>
          </a:p>
        </p:txBody>
      </p:sp>
      <p:pic>
        <p:nvPicPr>
          <p:cNvPr id="975" name="Google Shape;975;p47"/>
          <p:cNvPicPr preferRelativeResize="0"/>
          <p:nvPr/>
        </p:nvPicPr>
        <p:blipFill>
          <a:blip r:embed="rId6">
            <a:alphaModFix/>
          </a:blip>
          <a:stretch>
            <a:fillRect/>
          </a:stretch>
        </p:blipFill>
        <p:spPr>
          <a:xfrm>
            <a:off x="4260914" y="5675591"/>
            <a:ext cx="3925191" cy="751029"/>
          </a:xfrm>
          <a:prstGeom prst="rect">
            <a:avLst/>
          </a:prstGeom>
          <a:noFill/>
          <a:ln>
            <a:noFill/>
          </a:ln>
        </p:spPr>
      </p:pic>
      <p:pic>
        <p:nvPicPr>
          <p:cNvPr id="2" name="Google Shape;282;p27">
            <a:extLst>
              <a:ext uri="{FF2B5EF4-FFF2-40B4-BE49-F238E27FC236}">
                <a16:creationId xmlns:a16="http://schemas.microsoft.com/office/drawing/2014/main" id="{248B10D0-5193-FFF9-F0C0-70948D4E8A9D}"/>
              </a:ext>
            </a:extLst>
          </p:cNvPr>
          <p:cNvPicPr preferRelativeResize="0"/>
          <p:nvPr/>
        </p:nvPicPr>
        <p:blipFill>
          <a:blip r:embed="rId7">
            <a:alphaModFix/>
          </a:blip>
          <a:stretch>
            <a:fillRect/>
          </a:stretch>
        </p:blipFill>
        <p:spPr>
          <a:xfrm>
            <a:off x="10953728" y="6104742"/>
            <a:ext cx="1049352" cy="333764"/>
          </a:xfrm>
          <a:prstGeom prst="rect">
            <a:avLst/>
          </a:prstGeom>
          <a:noFill/>
          <a:ln>
            <a:noFill/>
          </a:ln>
        </p:spPr>
      </p:pic>
      <p:sp>
        <p:nvSpPr>
          <p:cNvPr id="3" name="Google Shape;947;p45">
            <a:extLst>
              <a:ext uri="{FF2B5EF4-FFF2-40B4-BE49-F238E27FC236}">
                <a16:creationId xmlns:a16="http://schemas.microsoft.com/office/drawing/2014/main" id="{A9C9A8A3-348D-2288-FF6F-D4E02C50A0C5}"/>
              </a:ext>
            </a:extLst>
          </p:cNvPr>
          <p:cNvSpPr txBox="1"/>
          <p:nvPr/>
        </p:nvSpPr>
        <p:spPr>
          <a:xfrm>
            <a:off x="11017616" y="5682777"/>
            <a:ext cx="988123" cy="459673"/>
          </a:xfrm>
          <a:prstGeom prst="rect">
            <a:avLst/>
          </a:prstGeom>
          <a:noFill/>
          <a:ln>
            <a:noFill/>
          </a:ln>
        </p:spPr>
        <p:txBody>
          <a:bodyPr spcFirstLastPara="1" wrap="none" lIns="0" tIns="0" rIns="0" bIns="0" anchor="t" anchorCtr="0">
            <a:noAutofit/>
          </a:bodyPr>
          <a:lstStyle/>
          <a:p>
            <a:pPr marL="0" marR="0" lvl="0" indent="0" algn="l" rtl="0">
              <a:lnSpc>
                <a:spcPct val="150000"/>
              </a:lnSpc>
              <a:spcBef>
                <a:spcPts val="0"/>
              </a:spcBef>
              <a:spcAft>
                <a:spcPts val="0"/>
              </a:spcAft>
              <a:buNone/>
            </a:pPr>
            <a:r>
              <a:rPr lang="en-US" sz="1900" dirty="0">
                <a:latin typeface="Calibri"/>
                <a:ea typeface="Calibri"/>
                <a:cs typeface="Calibri"/>
                <a:sym typeface="Calibri"/>
              </a:rPr>
              <a:t>CC BY 4.0</a:t>
            </a:r>
            <a:endParaRPr sz="180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a:extLst>
            <a:ext uri="{FF2B5EF4-FFF2-40B4-BE49-F238E27FC236}">
              <a16:creationId xmlns:a16="http://schemas.microsoft.com/office/drawing/2014/main" id="{F38E3CC7-1D52-BBC3-FFF2-B8E5183A9C96}"/>
            </a:ext>
          </a:extLst>
        </p:cNvPr>
        <p:cNvGrpSpPr/>
        <p:nvPr/>
      </p:nvGrpSpPr>
      <p:grpSpPr>
        <a:xfrm>
          <a:off x="0" y="0"/>
          <a:ext cx="0" cy="0"/>
          <a:chOff x="0" y="0"/>
          <a:chExt cx="0" cy="0"/>
        </a:xfrm>
      </p:grpSpPr>
      <p:pic>
        <p:nvPicPr>
          <p:cNvPr id="101" name="Google Shape;101;p18">
            <a:extLst>
              <a:ext uri="{FF2B5EF4-FFF2-40B4-BE49-F238E27FC236}">
                <a16:creationId xmlns:a16="http://schemas.microsoft.com/office/drawing/2014/main" id="{851D2D17-84C8-7E85-C05B-D2A19AC53A4E}"/>
              </a:ext>
            </a:extLst>
          </p:cNvPr>
          <p:cNvPicPr preferRelativeResize="0"/>
          <p:nvPr/>
        </p:nvPicPr>
        <p:blipFill>
          <a:blip r:embed="rId3">
            <a:alphaModFix/>
          </a:blip>
          <a:stretch>
            <a:fillRect/>
          </a:stretch>
        </p:blipFill>
        <p:spPr>
          <a:xfrm>
            <a:off x="73225" y="759430"/>
            <a:ext cx="5463687" cy="5760000"/>
          </a:xfrm>
          <a:prstGeom prst="rect">
            <a:avLst/>
          </a:prstGeom>
          <a:noFill/>
          <a:ln>
            <a:noFill/>
          </a:ln>
        </p:spPr>
      </p:pic>
      <p:sp>
        <p:nvSpPr>
          <p:cNvPr id="102" name="Google Shape;102;p18">
            <a:extLst>
              <a:ext uri="{FF2B5EF4-FFF2-40B4-BE49-F238E27FC236}">
                <a16:creationId xmlns:a16="http://schemas.microsoft.com/office/drawing/2014/main" id="{CA7D28C8-E03F-BBC8-96C1-FADDA4C4BADC}"/>
              </a:ext>
            </a:extLst>
          </p:cNvPr>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UNESCO Recommendation on Open Science</a:t>
            </a:r>
            <a:endParaRPr/>
          </a:p>
        </p:txBody>
      </p:sp>
      <p:pic>
        <p:nvPicPr>
          <p:cNvPr id="103" name="Google Shape;103;p18">
            <a:extLst>
              <a:ext uri="{FF2B5EF4-FFF2-40B4-BE49-F238E27FC236}">
                <a16:creationId xmlns:a16="http://schemas.microsoft.com/office/drawing/2014/main" id="{E723F7FA-D808-B82A-F2DC-F7CEDAAEA8B1}"/>
              </a:ext>
            </a:extLst>
          </p:cNvPr>
          <p:cNvPicPr preferRelativeResize="0"/>
          <p:nvPr/>
        </p:nvPicPr>
        <p:blipFill>
          <a:blip r:embed="rId4">
            <a:alphaModFix/>
          </a:blip>
          <a:stretch>
            <a:fillRect/>
          </a:stretch>
        </p:blipFill>
        <p:spPr>
          <a:xfrm>
            <a:off x="72311" y="759430"/>
            <a:ext cx="5465513" cy="5760000"/>
          </a:xfrm>
          <a:prstGeom prst="rect">
            <a:avLst/>
          </a:prstGeom>
          <a:noFill/>
          <a:ln>
            <a:noFill/>
          </a:ln>
        </p:spPr>
      </p:pic>
      <p:pic>
        <p:nvPicPr>
          <p:cNvPr id="104" name="Google Shape;104;p18">
            <a:extLst>
              <a:ext uri="{FF2B5EF4-FFF2-40B4-BE49-F238E27FC236}">
                <a16:creationId xmlns:a16="http://schemas.microsoft.com/office/drawing/2014/main" id="{C780333F-3B79-4D7C-717D-F408EDE34EF6}"/>
              </a:ext>
            </a:extLst>
          </p:cNvPr>
          <p:cNvPicPr preferRelativeResize="0"/>
          <p:nvPr/>
        </p:nvPicPr>
        <p:blipFill>
          <a:blip r:embed="rId5">
            <a:alphaModFix/>
          </a:blip>
          <a:stretch>
            <a:fillRect/>
          </a:stretch>
        </p:blipFill>
        <p:spPr>
          <a:xfrm>
            <a:off x="72443" y="759430"/>
            <a:ext cx="5465251" cy="5760000"/>
          </a:xfrm>
          <a:prstGeom prst="rect">
            <a:avLst/>
          </a:prstGeom>
          <a:noFill/>
          <a:ln>
            <a:noFill/>
          </a:ln>
        </p:spPr>
      </p:pic>
      <p:pic>
        <p:nvPicPr>
          <p:cNvPr id="105" name="Google Shape;105;p18">
            <a:extLst>
              <a:ext uri="{FF2B5EF4-FFF2-40B4-BE49-F238E27FC236}">
                <a16:creationId xmlns:a16="http://schemas.microsoft.com/office/drawing/2014/main" id="{927D08FF-943D-BAA6-3C6B-4D2A234B7672}"/>
              </a:ext>
            </a:extLst>
          </p:cNvPr>
          <p:cNvPicPr preferRelativeResize="0"/>
          <p:nvPr/>
        </p:nvPicPr>
        <p:blipFill>
          <a:blip r:embed="rId6">
            <a:alphaModFix/>
          </a:blip>
          <a:stretch>
            <a:fillRect/>
          </a:stretch>
        </p:blipFill>
        <p:spPr>
          <a:xfrm>
            <a:off x="73225" y="759430"/>
            <a:ext cx="5463687" cy="5760000"/>
          </a:xfrm>
          <a:prstGeom prst="rect">
            <a:avLst/>
          </a:prstGeom>
          <a:noFill/>
          <a:ln>
            <a:noFill/>
          </a:ln>
        </p:spPr>
      </p:pic>
      <p:pic>
        <p:nvPicPr>
          <p:cNvPr id="106" name="Google Shape;106;p18">
            <a:extLst>
              <a:ext uri="{FF2B5EF4-FFF2-40B4-BE49-F238E27FC236}">
                <a16:creationId xmlns:a16="http://schemas.microsoft.com/office/drawing/2014/main" id="{A57195D2-C69D-F633-3A7D-F0C17BB652DC}"/>
              </a:ext>
            </a:extLst>
          </p:cNvPr>
          <p:cNvPicPr preferRelativeResize="0"/>
          <p:nvPr/>
        </p:nvPicPr>
        <p:blipFill>
          <a:blip r:embed="rId7">
            <a:alphaModFix/>
          </a:blip>
          <a:stretch>
            <a:fillRect/>
          </a:stretch>
        </p:blipFill>
        <p:spPr>
          <a:xfrm>
            <a:off x="73225" y="759430"/>
            <a:ext cx="5463687" cy="5760000"/>
          </a:xfrm>
          <a:prstGeom prst="rect">
            <a:avLst/>
          </a:prstGeom>
          <a:noFill/>
          <a:ln>
            <a:noFill/>
          </a:ln>
        </p:spPr>
      </p:pic>
      <p:pic>
        <p:nvPicPr>
          <p:cNvPr id="107" name="Google Shape;107;p18">
            <a:extLst>
              <a:ext uri="{FF2B5EF4-FFF2-40B4-BE49-F238E27FC236}">
                <a16:creationId xmlns:a16="http://schemas.microsoft.com/office/drawing/2014/main" id="{B50441EA-5F6C-29DB-2837-666498A02934}"/>
              </a:ext>
            </a:extLst>
          </p:cNvPr>
          <p:cNvPicPr preferRelativeResize="0"/>
          <p:nvPr/>
        </p:nvPicPr>
        <p:blipFill>
          <a:blip r:embed="rId8">
            <a:alphaModFix/>
          </a:blip>
          <a:stretch>
            <a:fillRect/>
          </a:stretch>
        </p:blipFill>
        <p:spPr>
          <a:xfrm>
            <a:off x="73225" y="759430"/>
            <a:ext cx="5463687" cy="5760000"/>
          </a:xfrm>
          <a:prstGeom prst="rect">
            <a:avLst/>
          </a:prstGeom>
          <a:noFill/>
          <a:ln>
            <a:noFill/>
          </a:ln>
        </p:spPr>
      </p:pic>
      <p:pic>
        <p:nvPicPr>
          <p:cNvPr id="108" name="Google Shape;108;p18">
            <a:extLst>
              <a:ext uri="{FF2B5EF4-FFF2-40B4-BE49-F238E27FC236}">
                <a16:creationId xmlns:a16="http://schemas.microsoft.com/office/drawing/2014/main" id="{FB811007-3DE4-8BF5-2305-A769310B5FA0}"/>
              </a:ext>
            </a:extLst>
          </p:cNvPr>
          <p:cNvPicPr preferRelativeResize="0"/>
          <p:nvPr/>
        </p:nvPicPr>
        <p:blipFill>
          <a:blip r:embed="rId9">
            <a:alphaModFix/>
          </a:blip>
          <a:stretch>
            <a:fillRect/>
          </a:stretch>
        </p:blipFill>
        <p:spPr>
          <a:xfrm>
            <a:off x="72311" y="759430"/>
            <a:ext cx="5465513" cy="5760000"/>
          </a:xfrm>
          <a:prstGeom prst="rect">
            <a:avLst/>
          </a:prstGeom>
          <a:noFill/>
          <a:ln>
            <a:noFill/>
          </a:ln>
        </p:spPr>
      </p:pic>
      <p:pic>
        <p:nvPicPr>
          <p:cNvPr id="109" name="Google Shape;109;p18">
            <a:extLst>
              <a:ext uri="{FF2B5EF4-FFF2-40B4-BE49-F238E27FC236}">
                <a16:creationId xmlns:a16="http://schemas.microsoft.com/office/drawing/2014/main" id="{B37ADCB8-EF3A-69C3-22DC-FF2C0F1F58C0}"/>
              </a:ext>
            </a:extLst>
          </p:cNvPr>
          <p:cNvPicPr preferRelativeResize="0"/>
          <p:nvPr/>
        </p:nvPicPr>
        <p:blipFill>
          <a:blip r:embed="rId10">
            <a:alphaModFix/>
          </a:blip>
          <a:stretch>
            <a:fillRect/>
          </a:stretch>
        </p:blipFill>
        <p:spPr>
          <a:xfrm>
            <a:off x="73225" y="759430"/>
            <a:ext cx="5463687" cy="5760000"/>
          </a:xfrm>
          <a:prstGeom prst="rect">
            <a:avLst/>
          </a:prstGeom>
          <a:noFill/>
          <a:ln>
            <a:noFill/>
          </a:ln>
        </p:spPr>
      </p:pic>
      <p:pic>
        <p:nvPicPr>
          <p:cNvPr id="110" name="Google Shape;110;p18">
            <a:extLst>
              <a:ext uri="{FF2B5EF4-FFF2-40B4-BE49-F238E27FC236}">
                <a16:creationId xmlns:a16="http://schemas.microsoft.com/office/drawing/2014/main" id="{74BF9015-FA56-64EC-9D56-FA882F3FE139}"/>
              </a:ext>
            </a:extLst>
          </p:cNvPr>
          <p:cNvPicPr preferRelativeResize="0"/>
          <p:nvPr/>
        </p:nvPicPr>
        <p:blipFill>
          <a:blip r:embed="rId11">
            <a:alphaModFix/>
          </a:blip>
          <a:stretch>
            <a:fillRect/>
          </a:stretch>
        </p:blipFill>
        <p:spPr>
          <a:xfrm>
            <a:off x="73225" y="759430"/>
            <a:ext cx="5463687" cy="5760000"/>
          </a:xfrm>
          <a:prstGeom prst="rect">
            <a:avLst/>
          </a:prstGeom>
          <a:noFill/>
          <a:ln>
            <a:noFill/>
          </a:ln>
        </p:spPr>
      </p:pic>
      <p:sp>
        <p:nvSpPr>
          <p:cNvPr id="113" name="Google Shape;113;p18">
            <a:extLst>
              <a:ext uri="{FF2B5EF4-FFF2-40B4-BE49-F238E27FC236}">
                <a16:creationId xmlns:a16="http://schemas.microsoft.com/office/drawing/2014/main" id="{1DD9C7C6-01C7-DDCC-318B-865994550AED}"/>
              </a:ext>
            </a:extLst>
          </p:cNvPr>
          <p:cNvSpPr txBox="1"/>
          <p:nvPr/>
        </p:nvSpPr>
        <p:spPr>
          <a:xfrm>
            <a:off x="7546200" y="6374900"/>
            <a:ext cx="4569600" cy="22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200" u="sng">
                <a:solidFill>
                  <a:schemeClr val="hlink"/>
                </a:solidFill>
                <a:hlinkClick r:id="rId12"/>
              </a:rPr>
              <a:t>https://www.unesco.org/en/open-science/toolkit</a:t>
            </a:r>
            <a:endParaRPr sz="1200"/>
          </a:p>
        </p:txBody>
      </p:sp>
      <p:sp>
        <p:nvSpPr>
          <p:cNvPr id="114" name="Google Shape;114;p18">
            <a:extLst>
              <a:ext uri="{FF2B5EF4-FFF2-40B4-BE49-F238E27FC236}">
                <a16:creationId xmlns:a16="http://schemas.microsoft.com/office/drawing/2014/main" id="{CDABD423-C668-AE46-28F1-E7D7887F9510}"/>
              </a:ext>
            </a:extLst>
          </p:cNvPr>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4</a:t>
            </a:fld>
            <a:endParaRPr/>
          </a:p>
        </p:txBody>
      </p:sp>
      <p:grpSp>
        <p:nvGrpSpPr>
          <p:cNvPr id="70" name="Group 69">
            <a:extLst>
              <a:ext uri="{FF2B5EF4-FFF2-40B4-BE49-F238E27FC236}">
                <a16:creationId xmlns:a16="http://schemas.microsoft.com/office/drawing/2014/main" id="{B6212C0E-084C-CF57-4CCD-49FB660C11C0}"/>
              </a:ext>
            </a:extLst>
          </p:cNvPr>
          <p:cNvGrpSpPr/>
          <p:nvPr/>
        </p:nvGrpSpPr>
        <p:grpSpPr>
          <a:xfrm>
            <a:off x="8993829" y="1041125"/>
            <a:ext cx="3074346" cy="5002766"/>
            <a:chOff x="8993829" y="1041125"/>
            <a:chExt cx="3074346" cy="5002766"/>
          </a:xfrm>
        </p:grpSpPr>
        <p:sp>
          <p:nvSpPr>
            <p:cNvPr id="16" name="Google Shape;144;p20">
              <a:extLst>
                <a:ext uri="{FF2B5EF4-FFF2-40B4-BE49-F238E27FC236}">
                  <a16:creationId xmlns:a16="http://schemas.microsoft.com/office/drawing/2014/main" id="{047925C0-2543-AEEF-02BD-4BA41DAB79F3}"/>
                </a:ext>
              </a:extLst>
            </p:cNvPr>
            <p:cNvSpPr txBox="1"/>
            <p:nvPr/>
          </p:nvSpPr>
          <p:spPr>
            <a:xfrm>
              <a:off x="9904093" y="1041125"/>
              <a:ext cx="2164081" cy="43260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2600" b="1" i="0" u="none" strike="noStrike" cap="none" dirty="0">
                  <a:solidFill>
                    <a:srgbClr val="1F419A"/>
                  </a:solidFill>
                  <a:latin typeface="Trebuchet MS" panose="020B0603020202020204" pitchFamily="34" charset="0"/>
                  <a:ea typeface="Calibri"/>
                  <a:cs typeface="Calibri"/>
                  <a:sym typeface="Calibri"/>
                </a:rPr>
                <a:t>PRINCIPLES</a:t>
              </a:r>
              <a:endParaRPr sz="2000" i="0" u="none" strike="noStrike" cap="none" dirty="0">
                <a:solidFill>
                  <a:srgbClr val="000000"/>
                </a:solidFill>
                <a:latin typeface="Trebuchet MS" panose="020B0603020202020204" pitchFamily="34" charset="0"/>
                <a:ea typeface="Calibri"/>
                <a:cs typeface="Calibri"/>
                <a:sym typeface="Calibri"/>
              </a:endParaRPr>
            </a:p>
          </p:txBody>
        </p:sp>
        <p:cxnSp>
          <p:nvCxnSpPr>
            <p:cNvPr id="38" name="Straight Connector 37">
              <a:extLst>
                <a:ext uri="{FF2B5EF4-FFF2-40B4-BE49-F238E27FC236}">
                  <a16:creationId xmlns:a16="http://schemas.microsoft.com/office/drawing/2014/main" id="{6C03CE93-164F-3713-2796-FB2942C5D410}"/>
                </a:ext>
              </a:extLst>
            </p:cNvPr>
            <p:cNvCxnSpPr>
              <a:cxnSpLocks/>
            </p:cNvCxnSpPr>
            <p:nvPr/>
          </p:nvCxnSpPr>
          <p:spPr>
            <a:xfrm flipH="1" flipV="1">
              <a:off x="8993829" y="3887749"/>
              <a:ext cx="957891" cy="1121178"/>
            </a:xfrm>
            <a:prstGeom prst="line">
              <a:avLst/>
            </a:prstGeom>
            <a:ln w="38100">
              <a:solidFill>
                <a:srgbClr val="755A7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55A217C-675C-D713-FCF3-DAB4B91D90BA}"/>
                </a:ext>
              </a:extLst>
            </p:cNvPr>
            <p:cNvCxnSpPr>
              <a:cxnSpLocks/>
            </p:cNvCxnSpPr>
            <p:nvPr/>
          </p:nvCxnSpPr>
          <p:spPr>
            <a:xfrm flipH="1" flipV="1">
              <a:off x="8993829" y="3887749"/>
              <a:ext cx="957891" cy="344239"/>
            </a:xfrm>
            <a:prstGeom prst="line">
              <a:avLst/>
            </a:prstGeom>
            <a:ln w="38100">
              <a:solidFill>
                <a:srgbClr val="C1647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562592-1E76-E85C-F35A-3546FA64311D}"/>
                </a:ext>
              </a:extLst>
            </p:cNvPr>
            <p:cNvCxnSpPr>
              <a:cxnSpLocks/>
            </p:cNvCxnSpPr>
            <p:nvPr/>
          </p:nvCxnSpPr>
          <p:spPr>
            <a:xfrm flipH="1">
              <a:off x="8993829" y="3455049"/>
              <a:ext cx="957891" cy="432700"/>
            </a:xfrm>
            <a:prstGeom prst="line">
              <a:avLst/>
            </a:prstGeom>
            <a:ln w="38100">
              <a:solidFill>
                <a:srgbClr val="F2652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1AE1A38-6033-E938-442F-E6B38C60B639}"/>
                </a:ext>
              </a:extLst>
            </p:cNvPr>
            <p:cNvCxnSpPr>
              <a:cxnSpLocks/>
            </p:cNvCxnSpPr>
            <p:nvPr/>
          </p:nvCxnSpPr>
          <p:spPr>
            <a:xfrm flipH="1" flipV="1">
              <a:off x="8993829" y="3887749"/>
              <a:ext cx="957891" cy="1898118"/>
            </a:xfrm>
            <a:prstGeom prst="line">
              <a:avLst/>
            </a:prstGeom>
            <a:ln w="38100">
              <a:solidFill>
                <a:srgbClr val="27AAE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31BB21-6CF8-835D-7951-BC969031E80E}"/>
                </a:ext>
              </a:extLst>
            </p:cNvPr>
            <p:cNvCxnSpPr>
              <a:cxnSpLocks/>
            </p:cNvCxnSpPr>
            <p:nvPr/>
          </p:nvCxnSpPr>
          <p:spPr>
            <a:xfrm flipV="1">
              <a:off x="8993829" y="2678110"/>
              <a:ext cx="957891" cy="1209639"/>
            </a:xfrm>
            <a:prstGeom prst="line">
              <a:avLst/>
            </a:prstGeom>
            <a:ln w="38100">
              <a:solidFill>
                <a:srgbClr val="EE2A7B"/>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94250E2-62EB-FA54-DF1D-C491A9771D1D}"/>
                </a:ext>
              </a:extLst>
            </p:cNvPr>
            <p:cNvCxnSpPr>
              <a:cxnSpLocks/>
            </p:cNvCxnSpPr>
            <p:nvPr/>
          </p:nvCxnSpPr>
          <p:spPr>
            <a:xfrm flipV="1">
              <a:off x="8993829" y="1901171"/>
              <a:ext cx="957891" cy="1986578"/>
            </a:xfrm>
            <a:prstGeom prst="line">
              <a:avLst/>
            </a:prstGeom>
            <a:ln w="38100">
              <a:solidFill>
                <a:srgbClr val="21409A"/>
              </a:solidFill>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id="{672874E4-85ED-E6BD-8F8C-C2D6B8A7AA6B}"/>
                </a:ext>
              </a:extLst>
            </p:cNvPr>
            <p:cNvSpPr/>
            <p:nvPr/>
          </p:nvSpPr>
          <p:spPr>
            <a:xfrm>
              <a:off x="9904095" y="1643147"/>
              <a:ext cx="2164080" cy="516048"/>
            </a:xfrm>
            <a:prstGeom prst="roundRect">
              <a:avLst>
                <a:gd name="adj" fmla="val 50000"/>
              </a:avLst>
            </a:prstGeom>
            <a:solidFill>
              <a:srgbClr val="21409A"/>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600"/>
                </a:lnSpc>
              </a:pPr>
              <a:r>
                <a:rPr lang="en-GB" dirty="0">
                  <a:latin typeface="Trebuchet MS" panose="020B0603020202020204" pitchFamily="34" charset="0"/>
                </a:rPr>
                <a:t>Transparency, scrutiny,</a:t>
              </a:r>
            </a:p>
            <a:p>
              <a:pPr algn="ctr">
                <a:lnSpc>
                  <a:spcPts val="1600"/>
                </a:lnSpc>
              </a:pPr>
              <a:r>
                <a:rPr lang="en-GB" dirty="0">
                  <a:latin typeface="Trebuchet MS" panose="020B0603020202020204" pitchFamily="34" charset="0"/>
                </a:rPr>
                <a:t>critique, reproducibility</a:t>
              </a:r>
            </a:p>
          </p:txBody>
        </p:sp>
        <p:sp>
          <p:nvSpPr>
            <p:cNvPr id="60" name="Rectangle: Rounded Corners 59">
              <a:extLst>
                <a:ext uri="{FF2B5EF4-FFF2-40B4-BE49-F238E27FC236}">
                  <a16:creationId xmlns:a16="http://schemas.microsoft.com/office/drawing/2014/main" id="{C2461258-A744-78A4-381E-A93A0796DDBB}"/>
                </a:ext>
              </a:extLst>
            </p:cNvPr>
            <p:cNvSpPr/>
            <p:nvPr/>
          </p:nvSpPr>
          <p:spPr>
            <a:xfrm>
              <a:off x="9904095" y="2420086"/>
              <a:ext cx="2164080" cy="516048"/>
            </a:xfrm>
            <a:prstGeom prst="roundRect">
              <a:avLst>
                <a:gd name="adj" fmla="val 50000"/>
              </a:avLst>
            </a:prstGeom>
            <a:solidFill>
              <a:srgbClr val="EE2A7B"/>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a:latin typeface="Trebuchet MS" panose="020B0603020202020204" pitchFamily="34" charset="0"/>
                </a:rPr>
                <a:t>Equality of opportunities</a:t>
              </a:r>
              <a:endParaRPr lang="en-GB" dirty="0">
                <a:latin typeface="Trebuchet MS" panose="020B0603020202020204" pitchFamily="34" charset="0"/>
              </a:endParaRPr>
            </a:p>
          </p:txBody>
        </p:sp>
        <p:sp>
          <p:nvSpPr>
            <p:cNvPr id="61" name="Rectangle: Rounded Corners 60">
              <a:extLst>
                <a:ext uri="{FF2B5EF4-FFF2-40B4-BE49-F238E27FC236}">
                  <a16:creationId xmlns:a16="http://schemas.microsoft.com/office/drawing/2014/main" id="{38073652-958A-8441-5162-60B0960F5076}"/>
                </a:ext>
              </a:extLst>
            </p:cNvPr>
            <p:cNvSpPr/>
            <p:nvPr/>
          </p:nvSpPr>
          <p:spPr>
            <a:xfrm>
              <a:off x="9904095" y="3197025"/>
              <a:ext cx="2164080" cy="516048"/>
            </a:xfrm>
            <a:prstGeom prst="roundRect">
              <a:avLst>
                <a:gd name="adj" fmla="val 50000"/>
              </a:avLst>
            </a:prstGeom>
            <a:solidFill>
              <a:srgbClr val="F2652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dirty="0">
                  <a:latin typeface="Trebuchet MS" panose="020B0603020202020204" pitchFamily="34" charset="0"/>
                </a:rPr>
                <a:t>Responsibility, respect,</a:t>
              </a:r>
            </a:p>
            <a:p>
              <a:pPr algn="ctr"/>
              <a:r>
                <a:rPr lang="en-GB" dirty="0">
                  <a:latin typeface="Trebuchet MS" panose="020B0603020202020204" pitchFamily="34" charset="0"/>
                </a:rPr>
                <a:t>accountability</a:t>
              </a:r>
            </a:p>
          </p:txBody>
        </p:sp>
        <p:sp>
          <p:nvSpPr>
            <p:cNvPr id="62" name="Rectangle: Rounded Corners 61">
              <a:extLst>
                <a:ext uri="{FF2B5EF4-FFF2-40B4-BE49-F238E27FC236}">
                  <a16:creationId xmlns:a16="http://schemas.microsoft.com/office/drawing/2014/main" id="{85C3B892-6BFB-FC24-4C41-CB0C2568FB2B}"/>
                </a:ext>
              </a:extLst>
            </p:cNvPr>
            <p:cNvSpPr/>
            <p:nvPr/>
          </p:nvSpPr>
          <p:spPr>
            <a:xfrm>
              <a:off x="9904095" y="3973964"/>
              <a:ext cx="2164080" cy="516048"/>
            </a:xfrm>
            <a:prstGeom prst="roundRect">
              <a:avLst>
                <a:gd name="adj" fmla="val 50000"/>
              </a:avLst>
            </a:prstGeom>
            <a:solidFill>
              <a:srgbClr val="C1647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GB" dirty="0">
                  <a:latin typeface="Trebuchet MS" panose="020B0603020202020204" pitchFamily="34" charset="0"/>
                </a:rPr>
                <a:t>Collaboration,</a:t>
              </a:r>
            </a:p>
            <a:p>
              <a:pPr algn="ctr">
                <a:lnSpc>
                  <a:spcPts val="1500"/>
                </a:lnSpc>
              </a:pPr>
              <a:r>
                <a:rPr lang="en-GB" dirty="0">
                  <a:latin typeface="Trebuchet MS" panose="020B0603020202020204" pitchFamily="34" charset="0"/>
                </a:rPr>
                <a:t>participation, inclusion</a:t>
              </a:r>
            </a:p>
          </p:txBody>
        </p:sp>
        <p:sp>
          <p:nvSpPr>
            <p:cNvPr id="63" name="Rectangle: Rounded Corners 62">
              <a:extLst>
                <a:ext uri="{FF2B5EF4-FFF2-40B4-BE49-F238E27FC236}">
                  <a16:creationId xmlns:a16="http://schemas.microsoft.com/office/drawing/2014/main" id="{8D9AD872-D84D-9AD8-7DD1-2F04B16632AC}"/>
                </a:ext>
              </a:extLst>
            </p:cNvPr>
            <p:cNvSpPr/>
            <p:nvPr/>
          </p:nvSpPr>
          <p:spPr>
            <a:xfrm>
              <a:off x="9904095" y="4750903"/>
              <a:ext cx="2164080" cy="516048"/>
            </a:xfrm>
            <a:prstGeom prst="roundRect">
              <a:avLst>
                <a:gd name="adj" fmla="val 50000"/>
              </a:avLst>
            </a:prstGeom>
            <a:solidFill>
              <a:srgbClr val="755A78"/>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a:latin typeface="Trebuchet MS" panose="020B0603020202020204" pitchFamily="34" charset="0"/>
                </a:rPr>
                <a:t>Flexibility</a:t>
              </a:r>
              <a:endParaRPr lang="en-GB" dirty="0">
                <a:latin typeface="Trebuchet MS" panose="020B0603020202020204" pitchFamily="34" charset="0"/>
              </a:endParaRPr>
            </a:p>
          </p:txBody>
        </p:sp>
        <p:sp>
          <p:nvSpPr>
            <p:cNvPr id="64" name="Rectangle: Rounded Corners 63">
              <a:extLst>
                <a:ext uri="{FF2B5EF4-FFF2-40B4-BE49-F238E27FC236}">
                  <a16:creationId xmlns:a16="http://schemas.microsoft.com/office/drawing/2014/main" id="{29E8B858-C498-E3D0-70BB-699D93FBD2D7}"/>
                </a:ext>
              </a:extLst>
            </p:cNvPr>
            <p:cNvSpPr/>
            <p:nvPr/>
          </p:nvSpPr>
          <p:spPr>
            <a:xfrm>
              <a:off x="9904095" y="5527843"/>
              <a:ext cx="2164080" cy="516048"/>
            </a:xfrm>
            <a:prstGeom prst="roundRect">
              <a:avLst>
                <a:gd name="adj" fmla="val 50000"/>
              </a:avLst>
            </a:prstGeom>
            <a:solidFill>
              <a:srgbClr val="27AAE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dirty="0">
                  <a:latin typeface="Trebuchet MS" panose="020B0603020202020204" pitchFamily="34" charset="0"/>
                </a:rPr>
                <a:t>Sustainability</a:t>
              </a:r>
            </a:p>
          </p:txBody>
        </p:sp>
      </p:grpSp>
      <p:grpSp>
        <p:nvGrpSpPr>
          <p:cNvPr id="69" name="Group 68">
            <a:extLst>
              <a:ext uri="{FF2B5EF4-FFF2-40B4-BE49-F238E27FC236}">
                <a16:creationId xmlns:a16="http://schemas.microsoft.com/office/drawing/2014/main" id="{743530CA-AB5B-00BC-B2FE-CC53C938DB92}"/>
              </a:ext>
            </a:extLst>
          </p:cNvPr>
          <p:cNvGrpSpPr/>
          <p:nvPr/>
        </p:nvGrpSpPr>
        <p:grpSpPr>
          <a:xfrm>
            <a:off x="6141720" y="1041125"/>
            <a:ext cx="3455624" cy="4557288"/>
            <a:chOff x="6141720" y="1041125"/>
            <a:chExt cx="3455624" cy="4557288"/>
          </a:xfrm>
        </p:grpSpPr>
        <p:sp>
          <p:nvSpPr>
            <p:cNvPr id="15" name="Google Shape;144;p20">
              <a:extLst>
                <a:ext uri="{FF2B5EF4-FFF2-40B4-BE49-F238E27FC236}">
                  <a16:creationId xmlns:a16="http://schemas.microsoft.com/office/drawing/2014/main" id="{A528D14A-2C7D-9BA0-305B-D0F9EB7E05BF}"/>
                </a:ext>
              </a:extLst>
            </p:cNvPr>
            <p:cNvSpPr txBox="1"/>
            <p:nvPr/>
          </p:nvSpPr>
          <p:spPr>
            <a:xfrm>
              <a:off x="6141720" y="1041125"/>
              <a:ext cx="1900444" cy="43260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GB" sz="2600" b="1" i="0" u="none" strike="noStrike" cap="none" dirty="0">
                  <a:solidFill>
                    <a:srgbClr val="1F419A"/>
                  </a:solidFill>
                  <a:latin typeface="Trebuchet MS" panose="020B0603020202020204" pitchFamily="34" charset="0"/>
                  <a:ea typeface="Calibri"/>
                  <a:cs typeface="Calibri"/>
                  <a:sym typeface="Calibri"/>
                </a:rPr>
                <a:t>VALUES</a:t>
              </a:r>
              <a:endParaRPr sz="2000" i="0" u="none" strike="noStrike" cap="none" dirty="0">
                <a:solidFill>
                  <a:srgbClr val="000000"/>
                </a:solidFill>
                <a:latin typeface="Trebuchet MS" panose="020B0603020202020204" pitchFamily="34" charset="0"/>
                <a:ea typeface="Calibri"/>
                <a:cs typeface="Calibri"/>
                <a:sym typeface="Calibri"/>
              </a:endParaRPr>
            </a:p>
          </p:txBody>
        </p:sp>
        <p:cxnSp>
          <p:nvCxnSpPr>
            <p:cNvPr id="25" name="Straight Connector 24">
              <a:extLst>
                <a:ext uri="{FF2B5EF4-FFF2-40B4-BE49-F238E27FC236}">
                  <a16:creationId xmlns:a16="http://schemas.microsoft.com/office/drawing/2014/main" id="{3BEB7B18-71FA-6606-7AFC-2AD534903092}"/>
                </a:ext>
              </a:extLst>
            </p:cNvPr>
            <p:cNvCxnSpPr>
              <a:cxnSpLocks/>
            </p:cNvCxnSpPr>
            <p:nvPr/>
          </p:nvCxnSpPr>
          <p:spPr>
            <a:xfrm>
              <a:off x="8042165" y="2461064"/>
              <a:ext cx="878533" cy="1426684"/>
            </a:xfrm>
            <a:prstGeom prst="line">
              <a:avLst/>
            </a:prstGeom>
            <a:ln w="38100">
              <a:solidFill>
                <a:srgbClr val="FBB04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BD2E2C-AA7D-0EB6-8607-F5F4B434C5DF}"/>
                </a:ext>
              </a:extLst>
            </p:cNvPr>
            <p:cNvCxnSpPr>
              <a:cxnSpLocks/>
            </p:cNvCxnSpPr>
            <p:nvPr/>
          </p:nvCxnSpPr>
          <p:spPr>
            <a:xfrm>
              <a:off x="8042165" y="3420839"/>
              <a:ext cx="878533" cy="466910"/>
            </a:xfrm>
            <a:prstGeom prst="line">
              <a:avLst/>
            </a:prstGeom>
            <a:ln w="38100">
              <a:solidFill>
                <a:srgbClr val="E9A5F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84287D6-1908-C192-DE9A-DEA20C93B7BE}"/>
                </a:ext>
              </a:extLst>
            </p:cNvPr>
            <p:cNvCxnSpPr>
              <a:cxnSpLocks/>
            </p:cNvCxnSpPr>
            <p:nvPr/>
          </p:nvCxnSpPr>
          <p:spPr>
            <a:xfrm flipV="1">
              <a:off x="8042165" y="3887749"/>
              <a:ext cx="878533" cy="492865"/>
            </a:xfrm>
            <a:prstGeom prst="line">
              <a:avLst/>
            </a:prstGeom>
            <a:ln w="38100">
              <a:solidFill>
                <a:srgbClr val="ED1C2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0F5708-2AC4-11DE-D4A6-C9901A9EF1DE}"/>
                </a:ext>
              </a:extLst>
            </p:cNvPr>
            <p:cNvCxnSpPr>
              <a:cxnSpLocks/>
            </p:cNvCxnSpPr>
            <p:nvPr/>
          </p:nvCxnSpPr>
          <p:spPr>
            <a:xfrm flipV="1">
              <a:off x="8042165" y="3887749"/>
              <a:ext cx="878533" cy="1452640"/>
            </a:xfrm>
            <a:prstGeom prst="line">
              <a:avLst/>
            </a:prstGeom>
            <a:ln w="38100">
              <a:solidFill>
                <a:srgbClr val="662D91"/>
              </a:solidFill>
            </a:ln>
          </p:spPr>
          <p:style>
            <a:lnRef idx="1">
              <a:schemeClr val="accent1"/>
            </a:lnRef>
            <a:fillRef idx="0">
              <a:schemeClr val="accent1"/>
            </a:fillRef>
            <a:effectRef idx="0">
              <a:schemeClr val="accent1"/>
            </a:effectRef>
            <a:fontRef idx="minor">
              <a:schemeClr val="tx1"/>
            </a:fontRef>
          </p:style>
        </p:cxnSp>
        <p:pic>
          <p:nvPicPr>
            <p:cNvPr id="58" name="Google Shape;101;p18">
              <a:extLst>
                <a:ext uri="{FF2B5EF4-FFF2-40B4-BE49-F238E27FC236}">
                  <a16:creationId xmlns:a16="http://schemas.microsoft.com/office/drawing/2014/main" id="{E0EC2498-B83B-F6BC-4423-9CA5DAB3849E}"/>
                </a:ext>
              </a:extLst>
            </p:cNvPr>
            <p:cNvPicPr preferRelativeResize="0"/>
            <p:nvPr/>
          </p:nvPicPr>
          <p:blipFill>
            <a:blip r:embed="rId3">
              <a:alphaModFix/>
            </a:blip>
            <a:srcRect l="43935" t="39547" r="32635" b="39657"/>
            <a:stretch/>
          </p:blipFill>
          <p:spPr>
            <a:xfrm>
              <a:off x="8317184" y="3266494"/>
              <a:ext cx="1280160" cy="1197872"/>
            </a:xfrm>
            <a:prstGeom prst="rect">
              <a:avLst/>
            </a:prstGeom>
            <a:noFill/>
            <a:ln>
              <a:noFill/>
            </a:ln>
          </p:spPr>
        </p:pic>
        <p:sp>
          <p:nvSpPr>
            <p:cNvPr id="65" name="Rectangle: Rounded Corners 64">
              <a:extLst>
                <a:ext uri="{FF2B5EF4-FFF2-40B4-BE49-F238E27FC236}">
                  <a16:creationId xmlns:a16="http://schemas.microsoft.com/office/drawing/2014/main" id="{C23AA3E5-7EA9-9616-260A-06215787A960}"/>
                </a:ext>
              </a:extLst>
            </p:cNvPr>
            <p:cNvSpPr/>
            <p:nvPr/>
          </p:nvSpPr>
          <p:spPr>
            <a:xfrm>
              <a:off x="6141720" y="2203040"/>
              <a:ext cx="1938545" cy="516048"/>
            </a:xfrm>
            <a:prstGeom prst="roundRect">
              <a:avLst>
                <a:gd name="adj" fmla="val 50000"/>
              </a:avLst>
            </a:prstGeom>
            <a:solidFill>
              <a:srgbClr val="FBB040"/>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700" dirty="0">
                  <a:latin typeface="Trebuchet MS" panose="020B0603020202020204" pitchFamily="34" charset="0"/>
                </a:rPr>
                <a:t>Quality, integrity</a:t>
              </a:r>
            </a:p>
          </p:txBody>
        </p:sp>
        <p:sp>
          <p:nvSpPr>
            <p:cNvPr id="66" name="Rectangle: Rounded Corners 65">
              <a:extLst>
                <a:ext uri="{FF2B5EF4-FFF2-40B4-BE49-F238E27FC236}">
                  <a16:creationId xmlns:a16="http://schemas.microsoft.com/office/drawing/2014/main" id="{D83E41CB-5323-80F1-66AF-A91C68C0B795}"/>
                </a:ext>
              </a:extLst>
            </p:cNvPr>
            <p:cNvSpPr/>
            <p:nvPr/>
          </p:nvSpPr>
          <p:spPr>
            <a:xfrm>
              <a:off x="6141720" y="3162815"/>
              <a:ext cx="1938545" cy="516048"/>
            </a:xfrm>
            <a:prstGeom prst="roundRect">
              <a:avLst>
                <a:gd name="adj" fmla="val 50000"/>
              </a:avLst>
            </a:prstGeom>
            <a:solidFill>
              <a:srgbClr val="E9A5F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700" dirty="0">
                  <a:latin typeface="Trebuchet MS" panose="020B0603020202020204" pitchFamily="34" charset="0"/>
                </a:rPr>
                <a:t>Collective benefit</a:t>
              </a:r>
            </a:p>
          </p:txBody>
        </p:sp>
        <p:sp>
          <p:nvSpPr>
            <p:cNvPr id="67" name="Rectangle: Rounded Corners 66">
              <a:extLst>
                <a:ext uri="{FF2B5EF4-FFF2-40B4-BE49-F238E27FC236}">
                  <a16:creationId xmlns:a16="http://schemas.microsoft.com/office/drawing/2014/main" id="{A5F92BA9-630E-EDEB-BFF3-FCE01FAE76A2}"/>
                </a:ext>
              </a:extLst>
            </p:cNvPr>
            <p:cNvSpPr/>
            <p:nvPr/>
          </p:nvSpPr>
          <p:spPr>
            <a:xfrm>
              <a:off x="6141720" y="4122590"/>
              <a:ext cx="1938545" cy="516048"/>
            </a:xfrm>
            <a:prstGeom prst="roundRect">
              <a:avLst>
                <a:gd name="adj" fmla="val 50000"/>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700" dirty="0">
                  <a:latin typeface="Trebuchet MS" panose="020B0603020202020204" pitchFamily="34" charset="0"/>
                </a:rPr>
                <a:t>Equity, fairness</a:t>
              </a:r>
            </a:p>
          </p:txBody>
        </p:sp>
        <p:sp>
          <p:nvSpPr>
            <p:cNvPr id="68" name="Rectangle: Rounded Corners 67">
              <a:extLst>
                <a:ext uri="{FF2B5EF4-FFF2-40B4-BE49-F238E27FC236}">
                  <a16:creationId xmlns:a16="http://schemas.microsoft.com/office/drawing/2014/main" id="{EEBCEBD9-208C-B1F0-B3B1-7A283DC8BE6F}"/>
                </a:ext>
              </a:extLst>
            </p:cNvPr>
            <p:cNvSpPr/>
            <p:nvPr/>
          </p:nvSpPr>
          <p:spPr>
            <a:xfrm>
              <a:off x="6141720" y="5082365"/>
              <a:ext cx="1938545" cy="516048"/>
            </a:xfrm>
            <a:prstGeom prst="roundRect">
              <a:avLst>
                <a:gd name="adj" fmla="val 50000"/>
              </a:avLst>
            </a:prstGeom>
            <a:solidFill>
              <a:srgbClr val="662D9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36000" rIns="0" bIns="0" rtlCol="0" anchor="ctr"/>
            <a:lstStyle/>
            <a:p>
              <a:pPr algn="ctr">
                <a:lnSpc>
                  <a:spcPts val="1600"/>
                </a:lnSpc>
              </a:pPr>
              <a:r>
                <a:rPr lang="en-GB" sz="1700" dirty="0">
                  <a:latin typeface="Trebuchet MS" panose="020B0603020202020204" pitchFamily="34" charset="0"/>
                </a:rPr>
                <a:t>Diversity,</a:t>
              </a:r>
            </a:p>
            <a:p>
              <a:pPr algn="ctr">
                <a:lnSpc>
                  <a:spcPts val="1600"/>
                </a:lnSpc>
              </a:pPr>
              <a:r>
                <a:rPr lang="en-GB" sz="1700" dirty="0">
                  <a:latin typeface="Trebuchet MS" panose="020B0603020202020204" pitchFamily="34" charset="0"/>
                </a:rPr>
                <a:t>inclusiveness</a:t>
              </a:r>
            </a:p>
          </p:txBody>
        </p:sp>
      </p:grpSp>
    </p:spTree>
    <p:extLst>
      <p:ext uri="{BB962C8B-B14F-4D97-AF65-F5344CB8AC3E}">
        <p14:creationId xmlns:p14="http://schemas.microsoft.com/office/powerpoint/2010/main" val="228012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0" y="0"/>
            <a:ext cx="12192000" cy="637800"/>
          </a:xfrm>
          <a:prstGeom prst="rect">
            <a:avLst/>
          </a:prstGeom>
        </p:spPr>
        <p:txBody>
          <a:bodyPr spcFirstLastPara="1" wrap="square" lIns="180000" tIns="72000" rIns="0" bIns="0" anchor="t" anchorCtr="0">
            <a:noAutofit/>
          </a:bodyPr>
          <a:lstStyle/>
          <a:p>
            <a:pPr marL="0" lvl="0" indent="0" algn="l" rtl="0">
              <a:spcBef>
                <a:spcPts val="0"/>
              </a:spcBef>
              <a:spcAft>
                <a:spcPts val="0"/>
              </a:spcAft>
              <a:buNone/>
            </a:pPr>
            <a:r>
              <a:rPr lang="en-GB"/>
              <a:t>Components of Open Science</a:t>
            </a:r>
            <a:endParaRPr/>
          </a:p>
        </p:txBody>
      </p:sp>
      <p:pic>
        <p:nvPicPr>
          <p:cNvPr id="121" name="Google Shape;121;p19"/>
          <p:cNvPicPr preferRelativeResize="0"/>
          <p:nvPr/>
        </p:nvPicPr>
        <p:blipFill>
          <a:blip r:embed="rId3">
            <a:alphaModFix/>
          </a:blip>
          <a:stretch>
            <a:fillRect/>
          </a:stretch>
        </p:blipFill>
        <p:spPr>
          <a:xfrm>
            <a:off x="2590800" y="790200"/>
            <a:ext cx="6955058" cy="5631351"/>
          </a:xfrm>
          <a:prstGeom prst="rect">
            <a:avLst/>
          </a:prstGeom>
          <a:noFill/>
          <a:ln>
            <a:noFill/>
          </a:ln>
          <a:effectLst>
            <a:outerShdw blurRad="114300" dist="38100" dir="2700000" algn="bl" rotWithShape="0">
              <a:srgbClr val="000000">
                <a:alpha val="50000"/>
              </a:srgbClr>
            </a:outerShdw>
          </a:effectLst>
        </p:spPr>
      </p:pic>
      <p:sp>
        <p:nvSpPr>
          <p:cNvPr id="122" name="Google Shape;122;p19"/>
          <p:cNvSpPr txBox="1">
            <a:spLocks noGrp="1"/>
          </p:cNvSpPr>
          <p:nvPr>
            <p:ph type="body" idx="1"/>
          </p:nvPr>
        </p:nvSpPr>
        <p:spPr>
          <a:xfrm>
            <a:off x="2638625" y="776025"/>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Data</a:t>
            </a:r>
            <a:endParaRPr sz="2000" b="1"/>
          </a:p>
        </p:txBody>
      </p:sp>
      <p:sp>
        <p:nvSpPr>
          <p:cNvPr id="123" name="Google Shape;123;p19"/>
          <p:cNvSpPr txBox="1">
            <a:spLocks noGrp="1"/>
          </p:cNvSpPr>
          <p:nvPr>
            <p:ph type="body" idx="1"/>
          </p:nvPr>
        </p:nvSpPr>
        <p:spPr>
          <a:xfrm>
            <a:off x="4403406" y="776025"/>
            <a:ext cx="15771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Publications</a:t>
            </a:r>
            <a:endParaRPr sz="2000" b="1"/>
          </a:p>
        </p:txBody>
      </p:sp>
      <p:sp>
        <p:nvSpPr>
          <p:cNvPr id="124" name="Google Shape;124;p19"/>
          <p:cNvSpPr txBox="1">
            <a:spLocks noGrp="1"/>
          </p:cNvSpPr>
          <p:nvPr>
            <p:ph type="body" idx="1"/>
          </p:nvPr>
        </p:nvSpPr>
        <p:spPr>
          <a:xfrm>
            <a:off x="6194775" y="776025"/>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Policies</a:t>
            </a:r>
            <a:endParaRPr sz="2000" b="1"/>
          </a:p>
        </p:txBody>
      </p:sp>
      <p:sp>
        <p:nvSpPr>
          <p:cNvPr id="125" name="Google Shape;125;p19"/>
          <p:cNvSpPr txBox="1">
            <a:spLocks noGrp="1"/>
          </p:cNvSpPr>
          <p:nvPr>
            <p:ph type="body" idx="1"/>
          </p:nvPr>
        </p:nvSpPr>
        <p:spPr>
          <a:xfrm>
            <a:off x="7934750" y="776025"/>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Evaluation</a:t>
            </a:r>
            <a:endParaRPr sz="2000" b="1"/>
          </a:p>
        </p:txBody>
      </p:sp>
      <p:sp>
        <p:nvSpPr>
          <p:cNvPr id="126" name="Google Shape;126;p19"/>
          <p:cNvSpPr txBox="1">
            <a:spLocks noGrp="1"/>
          </p:cNvSpPr>
          <p:nvPr>
            <p:ph type="body" idx="1"/>
          </p:nvPr>
        </p:nvSpPr>
        <p:spPr>
          <a:xfrm>
            <a:off x="2714825" y="2169248"/>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Platform</a:t>
            </a:r>
            <a:endParaRPr sz="2000" b="1"/>
          </a:p>
        </p:txBody>
      </p:sp>
      <p:sp>
        <p:nvSpPr>
          <p:cNvPr id="127" name="Google Shape;127;p19"/>
          <p:cNvSpPr txBox="1">
            <a:spLocks noGrp="1"/>
          </p:cNvSpPr>
          <p:nvPr>
            <p:ph type="body" idx="1"/>
          </p:nvPr>
        </p:nvSpPr>
        <p:spPr>
          <a:xfrm>
            <a:off x="4485250" y="2397848"/>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Peer</a:t>
            </a:r>
            <a:endParaRPr sz="2000" b="1"/>
          </a:p>
          <a:p>
            <a:pPr marL="0" lvl="0" indent="0" algn="ctr" rtl="0">
              <a:lnSpc>
                <a:spcPct val="100000"/>
              </a:lnSpc>
              <a:spcBef>
                <a:spcPts val="0"/>
              </a:spcBef>
              <a:spcAft>
                <a:spcPts val="0"/>
              </a:spcAft>
              <a:buNone/>
            </a:pPr>
            <a:r>
              <a:rPr lang="en-GB" sz="2000" b="1"/>
              <a:t>Review</a:t>
            </a:r>
            <a:endParaRPr sz="2000" b="1"/>
          </a:p>
        </p:txBody>
      </p:sp>
      <p:sp>
        <p:nvSpPr>
          <p:cNvPr id="128" name="Google Shape;128;p19"/>
          <p:cNvSpPr txBox="1">
            <a:spLocks noGrp="1"/>
          </p:cNvSpPr>
          <p:nvPr>
            <p:ph type="body" idx="1"/>
          </p:nvPr>
        </p:nvSpPr>
        <p:spPr>
          <a:xfrm>
            <a:off x="6246169" y="2169248"/>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Software</a:t>
            </a:r>
            <a:endParaRPr sz="2000" b="1"/>
          </a:p>
        </p:txBody>
      </p:sp>
      <p:sp>
        <p:nvSpPr>
          <p:cNvPr id="129" name="Google Shape;129;p19"/>
          <p:cNvSpPr txBox="1">
            <a:spLocks noGrp="1"/>
          </p:cNvSpPr>
          <p:nvPr>
            <p:ph type="body" idx="1"/>
          </p:nvPr>
        </p:nvSpPr>
        <p:spPr>
          <a:xfrm>
            <a:off x="8010950" y="2169248"/>
            <a:ext cx="15144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Hardware</a:t>
            </a:r>
            <a:endParaRPr sz="2000" b="1"/>
          </a:p>
        </p:txBody>
      </p:sp>
      <p:sp>
        <p:nvSpPr>
          <p:cNvPr id="130" name="Google Shape;130;p19"/>
          <p:cNvSpPr txBox="1">
            <a:spLocks noGrp="1"/>
          </p:cNvSpPr>
          <p:nvPr>
            <p:ph type="body" idx="1"/>
          </p:nvPr>
        </p:nvSpPr>
        <p:spPr>
          <a:xfrm>
            <a:off x="2638625" y="3676750"/>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Notebook</a:t>
            </a:r>
            <a:endParaRPr sz="2000" b="1"/>
          </a:p>
        </p:txBody>
      </p:sp>
      <p:sp>
        <p:nvSpPr>
          <p:cNvPr id="131" name="Google Shape;131;p19"/>
          <p:cNvSpPr txBox="1">
            <a:spLocks noGrp="1"/>
          </p:cNvSpPr>
          <p:nvPr>
            <p:ph type="body" idx="1"/>
          </p:nvPr>
        </p:nvSpPr>
        <p:spPr>
          <a:xfrm>
            <a:off x="4508125" y="3676750"/>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dirty="0"/>
              <a:t>Open</a:t>
            </a:r>
            <a:br>
              <a:rPr lang="en-GB" sz="2000" dirty="0"/>
            </a:br>
            <a:r>
              <a:rPr lang="en-GB" sz="2000" b="1" dirty="0"/>
              <a:t>Education</a:t>
            </a:r>
            <a:endParaRPr sz="2000" b="1" dirty="0"/>
          </a:p>
        </p:txBody>
      </p:sp>
      <p:sp>
        <p:nvSpPr>
          <p:cNvPr id="132" name="Google Shape;132;p19"/>
          <p:cNvSpPr txBox="1">
            <a:spLocks noGrp="1"/>
          </p:cNvSpPr>
          <p:nvPr>
            <p:ph type="body" idx="1"/>
          </p:nvPr>
        </p:nvSpPr>
        <p:spPr>
          <a:xfrm>
            <a:off x="6251814" y="3676750"/>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dirty="0"/>
              <a:t>Open</a:t>
            </a:r>
            <a:br>
              <a:rPr lang="en-GB" sz="2000" dirty="0"/>
            </a:br>
            <a:r>
              <a:rPr lang="en-GB" sz="2000" b="1" dirty="0"/>
              <a:t>License</a:t>
            </a:r>
            <a:endParaRPr sz="2000" b="1" dirty="0"/>
          </a:p>
        </p:txBody>
      </p:sp>
      <p:sp>
        <p:nvSpPr>
          <p:cNvPr id="133" name="Google Shape;133;p19"/>
          <p:cNvSpPr txBox="1">
            <a:spLocks noGrp="1"/>
          </p:cNvSpPr>
          <p:nvPr>
            <p:ph type="body" idx="1"/>
          </p:nvPr>
        </p:nvSpPr>
        <p:spPr>
          <a:xfrm>
            <a:off x="7667450" y="3543400"/>
            <a:ext cx="1945956"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dirty="0"/>
              <a:t>Open</a:t>
            </a:r>
            <a:br>
              <a:rPr lang="en-GB" sz="2000" dirty="0"/>
            </a:br>
            <a:r>
              <a:rPr lang="en-GB" sz="2000" b="1" dirty="0"/>
              <a:t>Infrastructure</a:t>
            </a:r>
            <a:endParaRPr sz="2000" b="1" dirty="0"/>
          </a:p>
        </p:txBody>
      </p:sp>
      <p:sp>
        <p:nvSpPr>
          <p:cNvPr id="134" name="Google Shape;134;p19"/>
          <p:cNvSpPr txBox="1">
            <a:spLocks noGrp="1"/>
          </p:cNvSpPr>
          <p:nvPr>
            <p:ph type="body" idx="1"/>
          </p:nvPr>
        </p:nvSpPr>
        <p:spPr>
          <a:xfrm>
            <a:off x="2651028" y="5124300"/>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 </a:t>
            </a:r>
            <a:r>
              <a:rPr lang="en-GB" sz="2000" b="1"/>
              <a:t>Networks</a:t>
            </a:r>
            <a:endParaRPr sz="2000" b="1"/>
          </a:p>
        </p:txBody>
      </p:sp>
      <p:sp>
        <p:nvSpPr>
          <p:cNvPr id="135" name="Google Shape;135;p19"/>
          <p:cNvSpPr txBox="1">
            <a:spLocks noGrp="1"/>
          </p:cNvSpPr>
          <p:nvPr>
            <p:ph type="body" idx="1"/>
          </p:nvPr>
        </p:nvSpPr>
        <p:spPr>
          <a:xfrm>
            <a:off x="4495722" y="5124300"/>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a:t>
            </a:r>
            <a:br>
              <a:rPr lang="en-GB" sz="2000"/>
            </a:br>
            <a:r>
              <a:rPr lang="en-GB" sz="2000" b="1"/>
              <a:t>Protocols</a:t>
            </a:r>
            <a:endParaRPr sz="2000" b="1"/>
          </a:p>
        </p:txBody>
      </p:sp>
      <p:sp>
        <p:nvSpPr>
          <p:cNvPr id="136" name="Google Shape;136;p19"/>
          <p:cNvSpPr txBox="1">
            <a:spLocks noGrp="1"/>
          </p:cNvSpPr>
          <p:nvPr>
            <p:ph type="body" idx="1"/>
          </p:nvPr>
        </p:nvSpPr>
        <p:spPr>
          <a:xfrm>
            <a:off x="6243744" y="5124300"/>
            <a:ext cx="14178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GB" sz="2000" b="1"/>
              <a:t>Citizen Science</a:t>
            </a:r>
            <a:endParaRPr sz="2000" b="1"/>
          </a:p>
        </p:txBody>
      </p:sp>
      <p:sp>
        <p:nvSpPr>
          <p:cNvPr id="137" name="Google Shape;137;p19"/>
          <p:cNvSpPr txBox="1">
            <a:spLocks noGrp="1"/>
          </p:cNvSpPr>
          <p:nvPr>
            <p:ph type="body" idx="1"/>
          </p:nvPr>
        </p:nvSpPr>
        <p:spPr>
          <a:xfrm>
            <a:off x="7698753" y="5048100"/>
            <a:ext cx="1859400" cy="1206600"/>
          </a:xfrm>
          <a:prstGeom prst="rect">
            <a:avLst/>
          </a:prstGeom>
        </p:spPr>
        <p:txBody>
          <a:bodyPr spcFirstLastPara="1" wrap="square" lIns="0" tIns="0" rIns="0" bIns="0" anchor="ctr" anchorCtr="0">
            <a:noAutofit/>
          </a:bodyPr>
          <a:lstStyle/>
          <a:p>
            <a:pPr marL="0" lvl="0" indent="0" algn="ctr" rtl="0">
              <a:lnSpc>
                <a:spcPct val="100000"/>
              </a:lnSpc>
              <a:spcBef>
                <a:spcPts val="0"/>
              </a:spcBef>
              <a:spcAft>
                <a:spcPts val="0"/>
              </a:spcAft>
              <a:buNone/>
            </a:pPr>
            <a:r>
              <a:rPr lang="en-GB" sz="2000"/>
              <a:t>Open </a:t>
            </a:r>
            <a:r>
              <a:rPr lang="en-GB" sz="2000" b="1"/>
              <a:t>Reproducibility</a:t>
            </a:r>
            <a:endParaRPr sz="2000" b="1"/>
          </a:p>
        </p:txBody>
      </p:sp>
      <p:sp>
        <p:nvSpPr>
          <p:cNvPr id="138" name="Google Shape;138;p19"/>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dirty="0"/>
              <a:t>CARE principles, society and value-driven data strategy</a:t>
            </a:r>
            <a:endParaRPr dirty="0"/>
          </a:p>
        </p:txBody>
      </p:sp>
      <p:sp>
        <p:nvSpPr>
          <p:cNvPr id="144" name="Google Shape;144;p20"/>
          <p:cNvSpPr txBox="1"/>
          <p:nvPr/>
        </p:nvSpPr>
        <p:spPr>
          <a:xfrm>
            <a:off x="192375" y="798922"/>
            <a:ext cx="11487300" cy="678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GB" sz="2600" b="1" i="0" u="none" strike="noStrike" cap="none" dirty="0">
                <a:solidFill>
                  <a:srgbClr val="1F419A"/>
                </a:solidFill>
                <a:latin typeface="Trebuchet MS" panose="020B0603020202020204" pitchFamily="34" charset="0"/>
                <a:ea typeface="Calibri"/>
                <a:cs typeface="Calibri"/>
                <a:sym typeface="Calibri"/>
              </a:rPr>
              <a:t>Collective benefit</a:t>
            </a:r>
            <a:br>
              <a:rPr lang="en-GB" sz="1800" i="0" u="none" strike="noStrike" cap="none" dirty="0">
                <a:solidFill>
                  <a:srgbClr val="000000"/>
                </a:solidFill>
                <a:latin typeface="Trebuchet MS" panose="020B0603020202020204" pitchFamily="34" charset="0"/>
                <a:ea typeface="Calibri"/>
                <a:cs typeface="Calibri"/>
                <a:sym typeface="Calibri"/>
              </a:rPr>
            </a:br>
            <a:r>
              <a:rPr lang="en-GB" sz="2000" i="0" u="none" strike="noStrike" cap="none" dirty="0">
                <a:solidFill>
                  <a:srgbClr val="000000"/>
                </a:solidFill>
                <a:latin typeface="Trebuchet MS" panose="020B0603020202020204" pitchFamily="34" charset="0"/>
                <a:ea typeface="Calibri"/>
                <a:cs typeface="Calibri"/>
                <a:sym typeface="Calibri"/>
              </a:rPr>
              <a:t>Society should benefit from data and Research aligns with the </a:t>
            </a:r>
            <a:r>
              <a:rPr lang="en-GB" sz="2000" b="1" i="0" u="none" strike="noStrike" cap="none" dirty="0">
                <a:solidFill>
                  <a:srgbClr val="000000"/>
                </a:solidFill>
                <a:latin typeface="Trebuchet MS" panose="020B0603020202020204" pitchFamily="34" charset="0"/>
                <a:ea typeface="Calibri"/>
                <a:cs typeface="Calibri"/>
                <a:sym typeface="Calibri"/>
              </a:rPr>
              <a:t>needs and goals of the community</a:t>
            </a:r>
            <a:r>
              <a:rPr lang="en-GB" sz="2000" i="0" u="none" strike="noStrike" cap="none" dirty="0">
                <a:solidFill>
                  <a:srgbClr val="000000"/>
                </a:solidFill>
                <a:latin typeface="Trebuchet MS" panose="020B0603020202020204" pitchFamily="34" charset="0"/>
                <a:ea typeface="Calibri"/>
                <a:cs typeface="Calibri"/>
                <a:sym typeface="Calibri"/>
              </a:rPr>
              <a:t>.</a:t>
            </a:r>
            <a:endParaRPr sz="2000" i="0" u="none" strike="noStrike" cap="none" dirty="0">
              <a:solidFill>
                <a:srgbClr val="000000"/>
              </a:solidFill>
              <a:latin typeface="Trebuchet MS" panose="020B0603020202020204" pitchFamily="34" charset="0"/>
              <a:ea typeface="Calibri"/>
              <a:cs typeface="Calibri"/>
              <a:sym typeface="Calibri"/>
            </a:endParaRPr>
          </a:p>
        </p:txBody>
      </p:sp>
      <p:sp>
        <p:nvSpPr>
          <p:cNvPr id="145" name="Google Shape;145;p20"/>
          <p:cNvSpPr txBox="1"/>
          <p:nvPr/>
        </p:nvSpPr>
        <p:spPr>
          <a:xfrm>
            <a:off x="118833" y="6019635"/>
            <a:ext cx="4846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i="0" u="none" strike="noStrike" cap="none">
                <a:solidFill>
                  <a:srgbClr val="000000"/>
                </a:solidFill>
                <a:latin typeface="Calibri"/>
                <a:ea typeface="Calibri"/>
                <a:cs typeface="Calibri"/>
                <a:sym typeface="Calibri"/>
              </a:rPr>
              <a:t>Source: Carroll et al. 2020, </a:t>
            </a:r>
            <a:r>
              <a:rPr lang="en-GB" sz="100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https://doi.org/10.5334/dsj-2020-043</a:t>
            </a:r>
            <a:br>
              <a:rPr lang="en-GB" sz="1000" i="0" u="none" strike="noStrike" cap="none">
                <a:solidFill>
                  <a:srgbClr val="000000"/>
                </a:solidFill>
                <a:latin typeface="Calibri"/>
                <a:ea typeface="Calibri"/>
                <a:cs typeface="Calibri"/>
                <a:sym typeface="Calibri"/>
              </a:rPr>
            </a:br>
            <a:r>
              <a:rPr lang="en-GB" sz="1000" i="0" u="none" strike="noStrike" cap="none">
                <a:solidFill>
                  <a:srgbClr val="000000"/>
                </a:solidFill>
                <a:latin typeface="Calibri"/>
                <a:ea typeface="Calibri"/>
                <a:cs typeface="Calibri"/>
                <a:sym typeface="Calibri"/>
              </a:rPr>
              <a:t>Carroll et al. 2021, </a:t>
            </a:r>
            <a:r>
              <a:rPr lang="en-GB" sz="100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https://doi.org/10.1038/s41597-021-00892-0</a:t>
            </a:r>
            <a:endParaRPr sz="1000" i="0" u="none" strike="noStrike" cap="none">
              <a:solidFill>
                <a:srgbClr val="000000"/>
              </a:solidFill>
              <a:latin typeface="Calibri"/>
              <a:ea typeface="Calibri"/>
              <a:cs typeface="Calibri"/>
              <a:sym typeface="Calibri"/>
            </a:endParaRPr>
          </a:p>
        </p:txBody>
      </p:sp>
      <p:sp>
        <p:nvSpPr>
          <p:cNvPr id="147" name="Google Shape;147;p20"/>
          <p:cNvSpPr txBox="1"/>
          <p:nvPr/>
        </p:nvSpPr>
        <p:spPr>
          <a:xfrm>
            <a:off x="192375" y="1543547"/>
            <a:ext cx="11487300" cy="447608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699"/>
              </a:spcBef>
              <a:spcAft>
                <a:spcPts val="0"/>
              </a:spcAft>
              <a:buNone/>
            </a:pPr>
            <a:r>
              <a:rPr lang="en-GB" sz="2600" b="1" i="0" u="none" strike="noStrike" cap="none" dirty="0">
                <a:solidFill>
                  <a:srgbClr val="1F419A"/>
                </a:solidFill>
                <a:latin typeface="Trebuchet MS" panose="020B0603020202020204" pitchFamily="34" charset="0"/>
                <a:ea typeface="Calibri"/>
                <a:cs typeface="Calibri"/>
                <a:sym typeface="Calibri"/>
              </a:rPr>
              <a:t>Authority to control</a:t>
            </a:r>
            <a:br>
              <a:rPr lang="en-GB" sz="1800" i="0" u="none" strike="noStrike" cap="none" dirty="0">
                <a:solidFill>
                  <a:srgbClr val="000000"/>
                </a:solidFill>
                <a:latin typeface="Trebuchet MS" panose="020B0603020202020204" pitchFamily="34" charset="0"/>
                <a:ea typeface="Calibri"/>
                <a:cs typeface="Calibri"/>
                <a:sym typeface="Calibri"/>
              </a:rPr>
            </a:br>
            <a:r>
              <a:rPr lang="en-GB" sz="2000" i="0" u="none" strike="noStrike" cap="none" dirty="0">
                <a:solidFill>
                  <a:srgbClr val="000000"/>
                </a:solidFill>
                <a:latin typeface="Trebuchet MS" panose="020B0603020202020204" pitchFamily="34" charset="0"/>
                <a:ea typeface="Calibri"/>
                <a:cs typeface="Calibri"/>
                <a:sym typeface="Calibri"/>
              </a:rPr>
              <a:t>Society must have the power to make decisions regarding </a:t>
            </a:r>
            <a:r>
              <a:rPr lang="en-GB" sz="2000" b="1" i="0" u="none" strike="noStrike" cap="none" dirty="0">
                <a:solidFill>
                  <a:srgbClr val="000000"/>
                </a:solidFill>
                <a:latin typeface="Trebuchet MS" panose="020B0603020202020204" pitchFamily="34" charset="0"/>
                <a:ea typeface="Calibri"/>
                <a:cs typeface="Calibri"/>
                <a:sym typeface="Calibri"/>
              </a:rPr>
              <a:t>data governance</a:t>
            </a:r>
            <a:r>
              <a:rPr lang="en-GB" sz="2000" i="0" u="none" strike="noStrike" cap="none" dirty="0">
                <a:solidFill>
                  <a:srgbClr val="000000"/>
                </a:solidFill>
                <a:latin typeface="Trebuchet MS" panose="020B0603020202020204" pitchFamily="34" charset="0"/>
                <a:ea typeface="Calibri"/>
                <a:cs typeface="Calibri"/>
                <a:sym typeface="Calibri"/>
              </a:rPr>
              <a:t> and</a:t>
            </a:r>
            <a:br>
              <a:rPr lang="en-GB" sz="2000" i="0" u="none" strike="noStrike" cap="none" dirty="0">
                <a:solidFill>
                  <a:srgbClr val="000000"/>
                </a:solidFill>
                <a:latin typeface="Trebuchet MS" panose="020B0603020202020204" pitchFamily="34" charset="0"/>
                <a:ea typeface="Calibri"/>
                <a:cs typeface="Calibri"/>
                <a:sym typeface="Calibri"/>
              </a:rPr>
            </a:br>
            <a:r>
              <a:rPr lang="en-GB" sz="2000" i="0" u="none" strike="noStrike" cap="none" dirty="0">
                <a:solidFill>
                  <a:srgbClr val="000000"/>
                </a:solidFill>
                <a:latin typeface="Trebuchet MS" panose="020B0603020202020204" pitchFamily="34" charset="0"/>
                <a:ea typeface="Calibri"/>
                <a:cs typeface="Calibri"/>
                <a:sym typeface="Calibri"/>
              </a:rPr>
              <a:t>how they are represented in the data. Data must be </a:t>
            </a:r>
            <a:r>
              <a:rPr lang="en-GB" sz="2000" b="1" i="0" u="none" strike="noStrike" cap="none" dirty="0">
                <a:solidFill>
                  <a:srgbClr val="000000"/>
                </a:solidFill>
                <a:latin typeface="Trebuchet MS" panose="020B0603020202020204" pitchFamily="34" charset="0"/>
                <a:ea typeface="Calibri"/>
                <a:cs typeface="Calibri"/>
                <a:sym typeface="Calibri"/>
              </a:rPr>
              <a:t>accessible to society</a:t>
            </a:r>
            <a:r>
              <a:rPr lang="en-GB" sz="2000" i="0" u="none" strike="noStrike" cap="none" dirty="0">
                <a:solidFill>
                  <a:srgbClr val="000000"/>
                </a:solidFill>
                <a:latin typeface="Trebuchet MS" panose="020B0603020202020204" pitchFamily="34" charset="0"/>
                <a:ea typeface="Calibri"/>
                <a:cs typeface="Calibri"/>
                <a:sym typeface="Calibri"/>
              </a:rPr>
              <a:t>.</a:t>
            </a:r>
            <a:endParaRPr sz="2000" i="0" u="none" strike="noStrike" cap="none" dirty="0">
              <a:solidFill>
                <a:srgbClr val="000000"/>
              </a:solidFill>
              <a:latin typeface="Trebuchet MS" panose="020B0603020202020204" pitchFamily="34" charset="0"/>
              <a:ea typeface="Calibri"/>
              <a:cs typeface="Calibri"/>
              <a:sym typeface="Calibri"/>
            </a:endParaRPr>
          </a:p>
          <a:p>
            <a:pPr marL="0" marR="0" lvl="0" indent="0" algn="l" rtl="0">
              <a:lnSpc>
                <a:spcPct val="100000"/>
              </a:lnSpc>
              <a:spcBef>
                <a:spcPts val="1699"/>
              </a:spcBef>
              <a:spcAft>
                <a:spcPts val="0"/>
              </a:spcAft>
              <a:buNone/>
            </a:pPr>
            <a:r>
              <a:rPr lang="en-GB" sz="2600" b="1" i="0" u="none" strike="noStrike" cap="none" dirty="0">
                <a:solidFill>
                  <a:srgbClr val="1F419A"/>
                </a:solidFill>
                <a:latin typeface="Trebuchet MS" panose="020B0603020202020204" pitchFamily="34" charset="0"/>
                <a:ea typeface="Calibri"/>
                <a:cs typeface="Calibri"/>
                <a:sym typeface="Calibri"/>
              </a:rPr>
              <a:t>Responsibility</a:t>
            </a:r>
            <a:br>
              <a:rPr lang="en-GB" sz="1800" i="0" u="none" strike="noStrike" cap="none" dirty="0">
                <a:solidFill>
                  <a:srgbClr val="000000"/>
                </a:solidFill>
                <a:latin typeface="Trebuchet MS" panose="020B0603020202020204" pitchFamily="34" charset="0"/>
                <a:ea typeface="Calibri"/>
                <a:cs typeface="Calibri"/>
                <a:sym typeface="Calibri"/>
              </a:rPr>
            </a:br>
            <a:r>
              <a:rPr lang="en-GB" sz="2000" b="1" i="0" u="none" strike="noStrike" cap="none" dirty="0">
                <a:solidFill>
                  <a:srgbClr val="000000"/>
                </a:solidFill>
                <a:latin typeface="Trebuchet MS" panose="020B0603020202020204" pitchFamily="34" charset="0"/>
                <a:ea typeface="Calibri"/>
                <a:cs typeface="Calibri"/>
                <a:sym typeface="Calibri"/>
              </a:rPr>
              <a:t>Researchers are accountable to society</a:t>
            </a:r>
            <a:r>
              <a:rPr lang="en-GB" sz="2000" i="0" u="none" strike="noStrike" cap="none" dirty="0">
                <a:solidFill>
                  <a:srgbClr val="000000"/>
                </a:solidFill>
                <a:latin typeface="Trebuchet MS" panose="020B0603020202020204" pitchFamily="34" charset="0"/>
                <a:ea typeface="Calibri"/>
                <a:cs typeface="Calibri"/>
                <a:sym typeface="Calibri"/>
              </a:rPr>
              <a:t> and must be able to demonstrate how their use of data produced by society benefits the society and their self-determination. Evidence of benefits must be shared and resources must be grounded supporting </a:t>
            </a:r>
            <a:r>
              <a:rPr lang="en-GB" sz="2000" b="1" i="0" u="none" strike="noStrike" cap="none" dirty="0">
                <a:solidFill>
                  <a:srgbClr val="000000"/>
                </a:solidFill>
                <a:latin typeface="Trebuchet MS" panose="020B0603020202020204" pitchFamily="34" charset="0"/>
                <a:ea typeface="Calibri"/>
                <a:cs typeface="Calibri"/>
                <a:sym typeface="Calibri"/>
              </a:rPr>
              <a:t>multiple languages and world-views</a:t>
            </a:r>
            <a:r>
              <a:rPr lang="en-GB" sz="2000" i="0" u="none" strike="noStrike" cap="none" dirty="0">
                <a:solidFill>
                  <a:srgbClr val="000000"/>
                </a:solidFill>
                <a:latin typeface="Trebuchet MS" panose="020B0603020202020204" pitchFamily="34" charset="0"/>
                <a:ea typeface="Calibri"/>
                <a:cs typeface="Calibri"/>
                <a:sym typeface="Calibri"/>
              </a:rPr>
              <a:t>.</a:t>
            </a:r>
            <a:endParaRPr sz="2000" i="0" u="none" strike="noStrike" cap="none" dirty="0">
              <a:solidFill>
                <a:srgbClr val="000000"/>
              </a:solidFill>
              <a:latin typeface="Trebuchet MS" panose="020B0603020202020204" pitchFamily="34" charset="0"/>
              <a:ea typeface="Calibri"/>
              <a:cs typeface="Calibri"/>
              <a:sym typeface="Calibri"/>
            </a:endParaRPr>
          </a:p>
          <a:p>
            <a:pPr marL="0" marR="0" lvl="0" indent="0" algn="l" rtl="0">
              <a:lnSpc>
                <a:spcPct val="100000"/>
              </a:lnSpc>
              <a:spcBef>
                <a:spcPts val="1699"/>
              </a:spcBef>
              <a:spcAft>
                <a:spcPts val="0"/>
              </a:spcAft>
              <a:buNone/>
            </a:pPr>
            <a:r>
              <a:rPr lang="en-GB" sz="2600" b="1" i="0" u="none" strike="noStrike" cap="none" dirty="0">
                <a:solidFill>
                  <a:srgbClr val="1F419A"/>
                </a:solidFill>
                <a:latin typeface="Trebuchet MS" panose="020B0603020202020204" pitchFamily="34" charset="0"/>
                <a:ea typeface="Calibri"/>
                <a:cs typeface="Calibri"/>
                <a:sym typeface="Calibri"/>
              </a:rPr>
              <a:t>Ethics</a:t>
            </a:r>
            <a:br>
              <a:rPr lang="en-GB" sz="1800" i="0" u="none" strike="noStrike" cap="none" dirty="0">
                <a:solidFill>
                  <a:srgbClr val="000000"/>
                </a:solidFill>
                <a:latin typeface="Trebuchet MS" panose="020B0603020202020204" pitchFamily="34" charset="0"/>
                <a:ea typeface="Calibri"/>
                <a:cs typeface="Calibri"/>
                <a:sym typeface="Calibri"/>
              </a:rPr>
            </a:br>
            <a:r>
              <a:rPr lang="en-GB" sz="2000" i="0" u="none" strike="noStrike" cap="none" dirty="0">
                <a:solidFill>
                  <a:srgbClr val="000000"/>
                </a:solidFill>
                <a:latin typeface="Trebuchet MS" panose="020B0603020202020204" pitchFamily="34" charset="0"/>
                <a:ea typeface="Calibri"/>
                <a:cs typeface="Calibri"/>
                <a:sym typeface="Calibri"/>
              </a:rPr>
              <a:t>Society </a:t>
            </a:r>
            <a:r>
              <a:rPr lang="en-GB" sz="2000" b="1" i="0" u="none" strike="noStrike" cap="none" dirty="0">
                <a:solidFill>
                  <a:srgbClr val="000000"/>
                </a:solidFill>
                <a:latin typeface="Trebuchet MS" panose="020B0603020202020204" pitchFamily="34" charset="0"/>
                <a:ea typeface="Calibri"/>
                <a:cs typeface="Calibri"/>
                <a:sym typeface="Calibri"/>
              </a:rPr>
              <a:t>rights and well-being</a:t>
            </a:r>
            <a:r>
              <a:rPr lang="en-GB" sz="2000" i="0" u="none" strike="noStrike" cap="none" dirty="0">
                <a:solidFill>
                  <a:srgbClr val="000000"/>
                </a:solidFill>
                <a:latin typeface="Trebuchet MS" panose="020B0603020202020204" pitchFamily="34" charset="0"/>
                <a:ea typeface="Calibri"/>
                <a:cs typeface="Calibri"/>
                <a:sym typeface="Calibri"/>
              </a:rPr>
              <a:t> are central during all stages of</a:t>
            </a:r>
            <a:r>
              <a:rPr lang="en-GB" sz="2000" dirty="0">
                <a:latin typeface="Trebuchet MS" panose="020B0603020202020204" pitchFamily="34" charset="0"/>
                <a:ea typeface="Calibri"/>
                <a:cs typeface="Calibri"/>
                <a:sym typeface="Calibri"/>
              </a:rPr>
              <a:t> </a:t>
            </a:r>
            <a:r>
              <a:rPr lang="en-GB" sz="2000" i="0" u="none" strike="noStrike" cap="none" dirty="0">
                <a:solidFill>
                  <a:srgbClr val="000000"/>
                </a:solidFill>
                <a:latin typeface="Trebuchet MS" panose="020B0603020202020204" pitchFamily="34" charset="0"/>
                <a:ea typeface="Calibri"/>
                <a:cs typeface="Calibri"/>
                <a:sym typeface="Calibri"/>
              </a:rPr>
              <a:t>the</a:t>
            </a:r>
            <a:br>
              <a:rPr lang="en-GB" sz="2000" i="0" u="none" strike="noStrike" cap="none" dirty="0">
                <a:solidFill>
                  <a:srgbClr val="000000"/>
                </a:solidFill>
                <a:latin typeface="Trebuchet MS" panose="020B0603020202020204" pitchFamily="34" charset="0"/>
                <a:ea typeface="Calibri"/>
                <a:cs typeface="Calibri"/>
                <a:sym typeface="Calibri"/>
              </a:rPr>
            </a:br>
            <a:r>
              <a:rPr lang="en-GB" sz="2000" i="0" u="none" strike="noStrike" cap="none" dirty="0">
                <a:solidFill>
                  <a:srgbClr val="000000"/>
                </a:solidFill>
                <a:latin typeface="Trebuchet MS" panose="020B0603020202020204" pitchFamily="34" charset="0"/>
                <a:ea typeface="Calibri"/>
                <a:cs typeface="Calibri"/>
                <a:sym typeface="Calibri"/>
              </a:rPr>
              <a:t>data life-cycle. </a:t>
            </a:r>
            <a:r>
              <a:rPr lang="en-GB" sz="2000" b="1" i="0" u="none" strike="noStrike" cap="none" dirty="0">
                <a:solidFill>
                  <a:srgbClr val="000000"/>
                </a:solidFill>
                <a:latin typeface="Trebuchet MS" panose="020B0603020202020204" pitchFamily="34" charset="0"/>
                <a:ea typeface="Calibri"/>
                <a:cs typeface="Calibri"/>
                <a:sym typeface="Calibri"/>
              </a:rPr>
              <a:t>Risk assessments</a:t>
            </a:r>
            <a:r>
              <a:rPr lang="en-GB" sz="2000" i="0" u="none" strike="noStrike" cap="none" dirty="0">
                <a:solidFill>
                  <a:srgbClr val="000000"/>
                </a:solidFill>
                <a:latin typeface="Trebuchet MS" panose="020B0603020202020204" pitchFamily="34" charset="0"/>
                <a:ea typeface="Calibri"/>
                <a:cs typeface="Calibri"/>
                <a:sym typeface="Calibri"/>
              </a:rPr>
              <a:t> must be considered from</a:t>
            </a:r>
            <a:r>
              <a:rPr lang="en-GB" sz="2000" dirty="0">
                <a:latin typeface="Trebuchet MS" panose="020B0603020202020204" pitchFamily="34" charset="0"/>
                <a:ea typeface="Calibri"/>
                <a:cs typeface="Calibri"/>
                <a:sym typeface="Calibri"/>
              </a:rPr>
              <a:t> </a:t>
            </a:r>
            <a:r>
              <a:rPr lang="en-GB" sz="2000" i="0" u="none" strike="noStrike" cap="none" dirty="0">
                <a:solidFill>
                  <a:srgbClr val="000000"/>
                </a:solidFill>
                <a:latin typeface="Trebuchet MS" panose="020B0603020202020204" pitchFamily="34" charset="0"/>
                <a:ea typeface="Calibri"/>
                <a:cs typeface="Calibri"/>
                <a:sym typeface="Calibri"/>
              </a:rPr>
              <a:t>the</a:t>
            </a:r>
            <a:br>
              <a:rPr lang="en-GB" sz="2000" i="0" u="none" strike="noStrike" cap="none" dirty="0">
                <a:solidFill>
                  <a:srgbClr val="000000"/>
                </a:solidFill>
                <a:latin typeface="Trebuchet MS" panose="020B0603020202020204" pitchFamily="34" charset="0"/>
                <a:ea typeface="Calibri"/>
                <a:cs typeface="Calibri"/>
                <a:sym typeface="Calibri"/>
              </a:rPr>
            </a:br>
            <a:r>
              <a:rPr lang="en-GB" sz="2000" i="0" u="none" strike="noStrike" cap="none" dirty="0">
                <a:solidFill>
                  <a:srgbClr val="000000"/>
                </a:solidFill>
                <a:latin typeface="Trebuchet MS" panose="020B0603020202020204" pitchFamily="34" charset="0"/>
                <a:ea typeface="Calibri"/>
                <a:cs typeface="Calibri"/>
                <a:sym typeface="Calibri"/>
              </a:rPr>
              <a:t>society perspective. </a:t>
            </a:r>
            <a:endParaRPr sz="2000" i="0" u="none" strike="noStrike" cap="none" dirty="0">
              <a:solidFill>
                <a:srgbClr val="000000"/>
              </a:solidFill>
              <a:latin typeface="Trebuchet MS" panose="020B0603020202020204" pitchFamily="34" charset="0"/>
              <a:ea typeface="Calibri"/>
              <a:cs typeface="Calibri"/>
              <a:sym typeface="Calibri"/>
            </a:endParaRPr>
          </a:p>
        </p:txBody>
      </p:sp>
      <p:sp>
        <p:nvSpPr>
          <p:cNvPr id="148" name="Google Shape;148;p20"/>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6</a:t>
            </a:fld>
            <a:endParaRPr/>
          </a:p>
        </p:txBody>
      </p:sp>
      <p:pic>
        <p:nvPicPr>
          <p:cNvPr id="2" name="Google Shape;146;p20"/>
          <p:cNvPicPr preferRelativeResize="0"/>
          <p:nvPr/>
        </p:nvPicPr>
        <p:blipFill rotWithShape="1">
          <a:blip r:embed="rId5">
            <a:alphaModFix/>
          </a:blip>
          <a:srcRect/>
          <a:stretch/>
        </p:blipFill>
        <p:spPr>
          <a:xfrm>
            <a:off x="8435601" y="4594327"/>
            <a:ext cx="3592876" cy="1842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1"/>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Research Data Life Cycle</a:t>
            </a:r>
            <a:endParaRPr/>
          </a:p>
        </p:txBody>
      </p:sp>
      <p:grpSp>
        <p:nvGrpSpPr>
          <p:cNvPr id="154" name="Google Shape;154;p21"/>
          <p:cNvGrpSpPr/>
          <p:nvPr/>
        </p:nvGrpSpPr>
        <p:grpSpPr>
          <a:xfrm>
            <a:off x="76476" y="1473143"/>
            <a:ext cx="6019524" cy="4231563"/>
            <a:chOff x="-6063" y="-296203"/>
            <a:chExt cx="6832686" cy="4803193"/>
          </a:xfrm>
        </p:grpSpPr>
        <p:sp>
          <p:nvSpPr>
            <p:cNvPr id="155" name="Google Shape;155;p21"/>
            <p:cNvSpPr/>
            <p:nvPr/>
          </p:nvSpPr>
          <p:spPr>
            <a:xfrm>
              <a:off x="1583100" y="372654"/>
              <a:ext cx="3652200" cy="3652200"/>
            </a:xfrm>
            <a:prstGeom prst="donut">
              <a:avLst>
                <a:gd name="adj" fmla="val 25000"/>
              </a:avLst>
            </a:prstGeom>
            <a:solidFill>
              <a:srgbClr val="95C11F"/>
            </a:solidFill>
            <a:ln w="19050" cap="flat" cmpd="sng">
              <a:solidFill>
                <a:srgbClr val="38761D"/>
              </a:solidFill>
              <a:prstDash val="solid"/>
              <a:round/>
              <a:headEnd type="none" w="sm" len="sm"/>
              <a:tailEnd type="none" w="sm" len="sm"/>
            </a:ln>
          </p:spPr>
          <p:txBody>
            <a:bodyPr spcFirstLastPara="1" wrap="square" lIns="91400" tIns="91400" rIns="91400" bIns="914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21"/>
            <p:cNvSpPr/>
            <p:nvPr/>
          </p:nvSpPr>
          <p:spPr>
            <a:xfrm rot="4500086">
              <a:off x="2746572" y="103600"/>
              <a:ext cx="1533648" cy="1326467"/>
            </a:xfrm>
            <a:prstGeom prst="triangle">
              <a:avLst>
                <a:gd name="adj" fmla="val 50000"/>
              </a:avLst>
            </a:prstGeom>
            <a:gradFill>
              <a:gsLst>
                <a:gs pos="0">
                  <a:srgbClr val="95C11F"/>
                </a:gs>
                <a:gs pos="100000">
                  <a:srgbClr val="FFFFFF"/>
                </a:gs>
              </a:gsLst>
              <a:lin ang="16200038" scaled="0"/>
            </a:gradFill>
            <a:ln w="19050" cap="flat" cmpd="sng">
              <a:solidFill>
                <a:srgbClr val="38761D"/>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00" tIns="91400" rIns="91400" bIns="914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21"/>
            <p:cNvSpPr/>
            <p:nvPr/>
          </p:nvSpPr>
          <p:spPr>
            <a:xfrm rot="-894495">
              <a:off x="2790192" y="514351"/>
              <a:ext cx="143428" cy="871486"/>
            </a:xfrm>
            <a:prstGeom prst="rect">
              <a:avLst/>
            </a:prstGeom>
            <a:solidFill>
              <a:srgbClr val="95C11F"/>
            </a:solidFill>
            <a:ln>
              <a:noFill/>
            </a:ln>
          </p:spPr>
          <p:txBody>
            <a:bodyPr spcFirstLastPara="1" wrap="square" lIns="91400" tIns="91400" rIns="91400" bIns="914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8" name="Google Shape;158;p21"/>
            <p:cNvSpPr/>
            <p:nvPr/>
          </p:nvSpPr>
          <p:spPr>
            <a:xfrm rot="-1799579">
              <a:off x="3935003" y="256588"/>
              <a:ext cx="2371703" cy="597828"/>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PLAN</a:t>
              </a:r>
              <a:endParaRPr sz="1800" b="1" i="0" u="none" strike="noStrike" cap="none">
                <a:solidFill>
                  <a:srgbClr val="FFFFFF"/>
                </a:solidFill>
                <a:latin typeface="Quicksand"/>
                <a:ea typeface="Quicksand"/>
                <a:cs typeface="Quicksand"/>
                <a:sym typeface="Quicksand"/>
              </a:endParaRPr>
            </a:p>
          </p:txBody>
        </p:sp>
        <p:sp>
          <p:nvSpPr>
            <p:cNvPr id="159" name="Google Shape;159;p21"/>
            <p:cNvSpPr/>
            <p:nvPr/>
          </p:nvSpPr>
          <p:spPr>
            <a:xfrm rot="-900282">
              <a:off x="4417686" y="1153345"/>
              <a:ext cx="2371973" cy="597887"/>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GENERATE</a:t>
              </a:r>
              <a:endParaRPr sz="1800" b="1" i="0" u="none" strike="noStrike" cap="none">
                <a:solidFill>
                  <a:srgbClr val="FFFFFF"/>
                </a:solidFill>
                <a:latin typeface="Quicksand"/>
                <a:ea typeface="Quicksand"/>
                <a:cs typeface="Quicksand"/>
                <a:sym typeface="Quicksand"/>
              </a:endParaRPr>
            </a:p>
          </p:txBody>
        </p:sp>
        <p:sp>
          <p:nvSpPr>
            <p:cNvPr id="160" name="Google Shape;160;p21"/>
            <p:cNvSpPr/>
            <p:nvPr/>
          </p:nvSpPr>
          <p:spPr>
            <a:xfrm>
              <a:off x="4430866" y="2244267"/>
              <a:ext cx="2371800" cy="598200"/>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ARCHIVE</a:t>
              </a:r>
              <a:endParaRPr sz="1800" b="1" i="0" u="none" strike="noStrike" cap="none">
                <a:solidFill>
                  <a:srgbClr val="FFFFFF"/>
                </a:solidFill>
                <a:latin typeface="Quicksand"/>
                <a:ea typeface="Quicksand"/>
                <a:cs typeface="Quicksand"/>
                <a:sym typeface="Quicksand"/>
              </a:endParaRPr>
            </a:p>
          </p:txBody>
        </p:sp>
        <p:sp>
          <p:nvSpPr>
            <p:cNvPr id="161" name="Google Shape;161;p21"/>
            <p:cNvSpPr/>
            <p:nvPr/>
          </p:nvSpPr>
          <p:spPr>
            <a:xfrm rot="900282">
              <a:off x="3934947" y="3329107"/>
              <a:ext cx="2371973" cy="597887"/>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PROCESS</a:t>
              </a:r>
              <a:endParaRPr sz="1800" b="1" i="0" u="none" strike="noStrike" cap="none">
                <a:solidFill>
                  <a:srgbClr val="FFFFFF"/>
                </a:solidFill>
                <a:latin typeface="Quicksand"/>
                <a:ea typeface="Quicksand"/>
                <a:cs typeface="Quicksand"/>
                <a:sym typeface="Quicksand"/>
              </a:endParaRPr>
            </a:p>
          </p:txBody>
        </p:sp>
        <p:sp>
          <p:nvSpPr>
            <p:cNvPr id="162" name="Google Shape;162;p21"/>
            <p:cNvSpPr/>
            <p:nvPr/>
          </p:nvSpPr>
          <p:spPr>
            <a:xfrm>
              <a:off x="2195995" y="3908790"/>
              <a:ext cx="2371800" cy="598200"/>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ANALYSIS</a:t>
              </a:r>
              <a:endParaRPr sz="1800" b="1" i="0" u="none" strike="noStrike" cap="none">
                <a:solidFill>
                  <a:srgbClr val="FFFFFF"/>
                </a:solidFill>
                <a:latin typeface="Quicksand"/>
                <a:ea typeface="Quicksand"/>
                <a:cs typeface="Quicksand"/>
                <a:sym typeface="Quicksand"/>
              </a:endParaRPr>
            </a:p>
          </p:txBody>
        </p:sp>
        <p:sp>
          <p:nvSpPr>
            <p:cNvPr id="163" name="Google Shape;163;p21"/>
            <p:cNvSpPr/>
            <p:nvPr/>
          </p:nvSpPr>
          <p:spPr>
            <a:xfrm rot="-900282">
              <a:off x="525727" y="3318502"/>
              <a:ext cx="2371973" cy="597887"/>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INTERPRET</a:t>
              </a:r>
              <a:endParaRPr sz="1800" b="1" i="0" u="none" strike="noStrike" cap="none">
                <a:solidFill>
                  <a:srgbClr val="FFFFFF"/>
                </a:solidFill>
                <a:latin typeface="Quicksand"/>
                <a:ea typeface="Quicksand"/>
                <a:cs typeface="Quicksand"/>
                <a:sym typeface="Quicksand"/>
              </a:endParaRPr>
            </a:p>
          </p:txBody>
        </p:sp>
        <p:sp>
          <p:nvSpPr>
            <p:cNvPr id="164" name="Google Shape;164;p21"/>
            <p:cNvSpPr/>
            <p:nvPr/>
          </p:nvSpPr>
          <p:spPr>
            <a:xfrm>
              <a:off x="0" y="2244267"/>
              <a:ext cx="2371800" cy="598200"/>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VISUALISE</a:t>
              </a:r>
              <a:endParaRPr sz="1800" b="1" i="0" u="none" strike="noStrike" cap="none">
                <a:solidFill>
                  <a:srgbClr val="FFFFFF"/>
                </a:solidFill>
                <a:latin typeface="Quicksand"/>
                <a:ea typeface="Quicksand"/>
                <a:cs typeface="Quicksand"/>
                <a:sym typeface="Quicksand"/>
              </a:endParaRPr>
            </a:p>
          </p:txBody>
        </p:sp>
        <p:sp>
          <p:nvSpPr>
            <p:cNvPr id="165" name="Google Shape;165;p21"/>
            <p:cNvSpPr/>
            <p:nvPr/>
          </p:nvSpPr>
          <p:spPr>
            <a:xfrm rot="900282">
              <a:off x="30900" y="1153456"/>
              <a:ext cx="2371973" cy="597887"/>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SHARE</a:t>
              </a:r>
              <a:endParaRPr sz="1800" b="1" i="0" u="none" strike="noStrike" cap="none">
                <a:solidFill>
                  <a:srgbClr val="FFFFFF"/>
                </a:solidFill>
                <a:latin typeface="Quicksand"/>
                <a:ea typeface="Quicksand"/>
                <a:cs typeface="Quicksand"/>
                <a:sym typeface="Quicksand"/>
              </a:endParaRPr>
            </a:p>
          </p:txBody>
        </p:sp>
        <p:sp>
          <p:nvSpPr>
            <p:cNvPr id="166" name="Google Shape;166;p21"/>
            <p:cNvSpPr/>
            <p:nvPr/>
          </p:nvSpPr>
          <p:spPr>
            <a:xfrm rot="1800332">
              <a:off x="535589" y="256808"/>
              <a:ext cx="2372003" cy="597978"/>
            </a:xfrm>
            <a:prstGeom prst="roundRect">
              <a:avLst>
                <a:gd name="adj" fmla="val 50000"/>
              </a:avLst>
            </a:prstGeom>
            <a:solidFill>
              <a:srgbClr val="2B65AF"/>
            </a:solid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0" tIns="0" rIns="0" bIns="0" anchor="ctr" anchorCtr="0">
              <a:noAutofit/>
            </a:bodyPr>
            <a:lstStyle/>
            <a:p>
              <a:pPr marL="0" marR="0" lvl="0" indent="0" algn="ctr" rtl="0">
                <a:spcBef>
                  <a:spcPts val="0"/>
                </a:spcBef>
                <a:spcAft>
                  <a:spcPts val="0"/>
                </a:spcAft>
                <a:buClr>
                  <a:srgbClr val="FFFFFF"/>
                </a:buClr>
                <a:buSzPts val="1800"/>
                <a:buFont typeface="Quicksand"/>
                <a:buNone/>
              </a:pPr>
              <a:r>
                <a:rPr lang="en-GB" sz="1800" b="1" i="0" u="none" strike="noStrike" cap="none">
                  <a:solidFill>
                    <a:srgbClr val="FFFFFF"/>
                  </a:solidFill>
                  <a:latin typeface="Quicksand"/>
                  <a:ea typeface="Quicksand"/>
                  <a:cs typeface="Quicksand"/>
                  <a:sym typeface="Quicksand"/>
                </a:rPr>
                <a:t>REUSE</a:t>
              </a:r>
              <a:endParaRPr sz="1800" b="1" i="0" u="none" strike="noStrike" cap="none">
                <a:solidFill>
                  <a:srgbClr val="FFFFFF"/>
                </a:solidFill>
                <a:latin typeface="Quicksand"/>
                <a:ea typeface="Quicksand"/>
                <a:cs typeface="Quicksand"/>
                <a:sym typeface="Quicksand"/>
              </a:endParaRPr>
            </a:p>
          </p:txBody>
        </p:sp>
      </p:grpSp>
      <p:sp>
        <p:nvSpPr>
          <p:cNvPr id="167" name="Google Shape;167;p21"/>
          <p:cNvSpPr txBox="1"/>
          <p:nvPr/>
        </p:nvSpPr>
        <p:spPr>
          <a:xfrm>
            <a:off x="6193499" y="1799025"/>
            <a:ext cx="5774700" cy="43515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GB" sz="2000" dirty="0">
                <a:solidFill>
                  <a:schemeClr val="dk1"/>
                </a:solidFill>
                <a:latin typeface="Trebuchet MS" panose="020B0603020202020204" pitchFamily="34" charset="0"/>
                <a:ea typeface="Calibri"/>
                <a:cs typeface="Calibri"/>
                <a:sym typeface="Calibri"/>
              </a:rPr>
              <a:t>Research Data Management involves: </a:t>
            </a:r>
            <a:endParaRPr sz="2000" dirty="0">
              <a:solidFill>
                <a:schemeClr val="dk1"/>
              </a:solidFill>
              <a:latin typeface="Trebuchet MS" panose="020B0603020202020204" pitchFamily="34" charset="0"/>
              <a:ea typeface="Calibri"/>
              <a:cs typeface="Calibri"/>
              <a:sym typeface="Calibri"/>
            </a:endParaRPr>
          </a:p>
          <a:p>
            <a:pPr marL="457200" lvl="0" indent="-368300" algn="l" rtl="0">
              <a:lnSpc>
                <a:spcPct val="150000"/>
              </a:lnSpc>
              <a:spcBef>
                <a:spcPts val="1000"/>
              </a:spcBef>
              <a:spcAft>
                <a:spcPts val="0"/>
              </a:spcAft>
              <a:buClr>
                <a:schemeClr val="dk1"/>
              </a:buClr>
              <a:buSzPts val="2200"/>
              <a:buFont typeface="Roboto"/>
              <a:buChar char="●"/>
            </a:pPr>
            <a:r>
              <a:rPr lang="en-GB" sz="2000" b="1" dirty="0">
                <a:solidFill>
                  <a:srgbClr val="2B65AF"/>
                </a:solidFill>
                <a:latin typeface="Trebuchet MS" panose="020B0603020202020204" pitchFamily="34" charset="0"/>
                <a:ea typeface="Calibri"/>
                <a:cs typeface="Calibri"/>
                <a:sym typeface="Calibri"/>
              </a:rPr>
              <a:t>Scientific Community</a:t>
            </a:r>
            <a:r>
              <a:rPr lang="en-GB" sz="2000" b="1" dirty="0">
                <a:solidFill>
                  <a:schemeClr val="dk1"/>
                </a:solidFill>
                <a:latin typeface="Trebuchet MS" panose="020B0603020202020204" pitchFamily="34" charset="0"/>
                <a:ea typeface="Calibri"/>
                <a:cs typeface="Calibri"/>
                <a:sym typeface="Calibri"/>
              </a:rPr>
              <a:t> </a:t>
            </a:r>
            <a:r>
              <a:rPr lang="en-GB" sz="2000" dirty="0">
                <a:solidFill>
                  <a:schemeClr val="dk1"/>
                </a:solidFill>
                <a:latin typeface="Trebuchet MS" panose="020B0603020202020204" pitchFamily="34" charset="0"/>
                <a:ea typeface="Calibri"/>
                <a:cs typeface="Calibri"/>
                <a:sym typeface="Calibri"/>
              </a:rPr>
              <a:t>for data generation and</a:t>
            </a:r>
            <a:br>
              <a:rPr lang="en-GB" sz="2000" dirty="0">
                <a:solidFill>
                  <a:schemeClr val="dk1"/>
                </a:solidFill>
                <a:latin typeface="Trebuchet MS" panose="020B0603020202020204" pitchFamily="34" charset="0"/>
                <a:ea typeface="Calibri"/>
                <a:cs typeface="Calibri"/>
                <a:sym typeface="Calibri"/>
              </a:rPr>
            </a:br>
            <a:r>
              <a:rPr lang="en-GB" sz="2000" dirty="0">
                <a:solidFill>
                  <a:schemeClr val="dk1"/>
                </a:solidFill>
                <a:latin typeface="Trebuchet MS" panose="020B0603020202020204" pitchFamily="34" charset="0"/>
                <a:ea typeface="Calibri"/>
                <a:cs typeface="Calibri"/>
                <a:sym typeface="Calibri"/>
              </a:rPr>
              <a:t>curation (</a:t>
            </a:r>
            <a:r>
              <a:rPr lang="en-GB" sz="2000" b="1" dirty="0">
                <a:solidFill>
                  <a:srgbClr val="2B65AF"/>
                </a:solidFill>
                <a:latin typeface="Trebuchet MS" panose="020B0603020202020204" pitchFamily="34" charset="0"/>
                <a:ea typeface="Calibri"/>
                <a:cs typeface="Calibri"/>
                <a:sym typeface="Calibri"/>
              </a:rPr>
              <a:t>Data Providers</a:t>
            </a:r>
            <a:r>
              <a:rPr lang="en-GB" sz="2000" dirty="0">
                <a:solidFill>
                  <a:srgbClr val="2B65AF"/>
                </a:solidFill>
                <a:latin typeface="Trebuchet MS" panose="020B0603020202020204" pitchFamily="34" charset="0"/>
                <a:ea typeface="Calibri"/>
                <a:cs typeface="Calibri"/>
                <a:sym typeface="Calibri"/>
              </a:rPr>
              <a:t> </a:t>
            </a:r>
            <a:r>
              <a:rPr lang="en-GB" sz="2000" dirty="0">
                <a:solidFill>
                  <a:schemeClr val="dk1"/>
                </a:solidFill>
                <a:latin typeface="Trebuchet MS" panose="020B0603020202020204" pitchFamily="34" charset="0"/>
                <a:ea typeface="Calibri"/>
                <a:cs typeface="Calibri"/>
                <a:sym typeface="Calibri"/>
              </a:rPr>
              <a:t>and </a:t>
            </a:r>
            <a:r>
              <a:rPr lang="en-GB" sz="2000" b="1" dirty="0">
                <a:solidFill>
                  <a:srgbClr val="2B65AF"/>
                </a:solidFill>
                <a:latin typeface="Trebuchet MS" panose="020B0603020202020204" pitchFamily="34" charset="0"/>
                <a:ea typeface="Calibri"/>
                <a:cs typeface="Calibri"/>
                <a:sym typeface="Calibri"/>
              </a:rPr>
              <a:t>Data Curators</a:t>
            </a:r>
            <a:r>
              <a:rPr lang="en-GB" sz="2000" dirty="0">
                <a:solidFill>
                  <a:schemeClr val="dk1"/>
                </a:solidFill>
                <a:latin typeface="Trebuchet MS" panose="020B0603020202020204" pitchFamily="34" charset="0"/>
                <a:ea typeface="Calibri"/>
                <a:cs typeface="Calibri"/>
                <a:sym typeface="Calibri"/>
              </a:rPr>
              <a:t>)</a:t>
            </a:r>
            <a:endParaRPr sz="2000" dirty="0">
              <a:solidFill>
                <a:schemeClr val="dk1"/>
              </a:solidFill>
              <a:latin typeface="Trebuchet MS" panose="020B0603020202020204" pitchFamily="34" charset="0"/>
              <a:ea typeface="Calibri"/>
              <a:cs typeface="Calibri"/>
              <a:sym typeface="Calibri"/>
            </a:endParaRPr>
          </a:p>
          <a:p>
            <a:pPr marL="457200" lvl="0" indent="-368300" algn="l" rtl="0">
              <a:lnSpc>
                <a:spcPct val="150000"/>
              </a:lnSpc>
              <a:spcBef>
                <a:spcPts val="1000"/>
              </a:spcBef>
              <a:spcAft>
                <a:spcPts val="0"/>
              </a:spcAft>
              <a:buClr>
                <a:schemeClr val="dk1"/>
              </a:buClr>
              <a:buSzPts val="2200"/>
              <a:buFont typeface="Roboto"/>
              <a:buChar char="●"/>
            </a:pPr>
            <a:r>
              <a:rPr lang="en-GB" sz="2000" b="1" dirty="0">
                <a:solidFill>
                  <a:srgbClr val="2B65AF"/>
                </a:solidFill>
                <a:latin typeface="Trebuchet MS" panose="020B0603020202020204" pitchFamily="34" charset="0"/>
                <a:ea typeface="Calibri"/>
                <a:cs typeface="Calibri"/>
                <a:sym typeface="Calibri"/>
              </a:rPr>
              <a:t>Technological Community</a:t>
            </a:r>
            <a:r>
              <a:rPr lang="en-GB" sz="2000" b="1" dirty="0">
                <a:solidFill>
                  <a:schemeClr val="dk1"/>
                </a:solidFill>
                <a:latin typeface="Trebuchet MS" panose="020B0603020202020204" pitchFamily="34" charset="0"/>
                <a:ea typeface="Calibri"/>
                <a:cs typeface="Calibri"/>
                <a:sym typeface="Calibri"/>
              </a:rPr>
              <a:t> </a:t>
            </a:r>
            <a:r>
              <a:rPr lang="en-GB" sz="2000" dirty="0">
                <a:solidFill>
                  <a:schemeClr val="dk1"/>
                </a:solidFill>
                <a:latin typeface="Trebuchet MS" panose="020B0603020202020204" pitchFamily="34" charset="0"/>
                <a:ea typeface="Calibri"/>
                <a:cs typeface="Calibri"/>
                <a:sym typeface="Calibri"/>
              </a:rPr>
              <a:t>for making data</a:t>
            </a:r>
            <a:br>
              <a:rPr lang="en-GB" sz="2000" dirty="0">
                <a:solidFill>
                  <a:schemeClr val="dk1"/>
                </a:solidFill>
                <a:latin typeface="Trebuchet MS" panose="020B0603020202020204" pitchFamily="34" charset="0"/>
                <a:ea typeface="Calibri"/>
                <a:cs typeface="Calibri"/>
                <a:sym typeface="Calibri"/>
              </a:rPr>
            </a:br>
            <a:r>
              <a:rPr lang="en-GB" sz="2000" dirty="0">
                <a:solidFill>
                  <a:schemeClr val="dk1"/>
                </a:solidFill>
                <a:latin typeface="Trebuchet MS" panose="020B0603020202020204" pitchFamily="34" charset="0"/>
                <a:ea typeface="Calibri"/>
                <a:cs typeface="Calibri"/>
                <a:sym typeface="Calibri"/>
              </a:rPr>
              <a:t>Interoperable (</a:t>
            </a:r>
            <a:r>
              <a:rPr lang="en-GB" sz="2000" b="1" dirty="0">
                <a:solidFill>
                  <a:srgbClr val="2B65AF"/>
                </a:solidFill>
                <a:latin typeface="Trebuchet MS" panose="020B0603020202020204" pitchFamily="34" charset="0"/>
                <a:ea typeface="Calibri"/>
                <a:cs typeface="Calibri"/>
                <a:sym typeface="Calibri"/>
              </a:rPr>
              <a:t>IT</a:t>
            </a:r>
            <a:r>
              <a:rPr lang="en-GB" sz="2000" dirty="0">
                <a:solidFill>
                  <a:schemeClr val="dk1"/>
                </a:solidFill>
                <a:latin typeface="Trebuchet MS" panose="020B0603020202020204" pitchFamily="34" charset="0"/>
                <a:ea typeface="Calibri"/>
                <a:cs typeface="Calibri"/>
                <a:sym typeface="Calibri"/>
              </a:rPr>
              <a:t> and </a:t>
            </a:r>
            <a:r>
              <a:rPr lang="en-GB" sz="2000" b="1" dirty="0">
                <a:solidFill>
                  <a:srgbClr val="2B65AF"/>
                </a:solidFill>
                <a:latin typeface="Trebuchet MS" panose="020B0603020202020204" pitchFamily="34" charset="0"/>
                <a:ea typeface="Calibri"/>
                <a:cs typeface="Calibri"/>
                <a:sym typeface="Calibri"/>
              </a:rPr>
              <a:t>Data Stewards</a:t>
            </a:r>
            <a:r>
              <a:rPr lang="en-GB" sz="2000" dirty="0">
                <a:solidFill>
                  <a:schemeClr val="dk1"/>
                </a:solidFill>
                <a:latin typeface="Trebuchet MS" panose="020B0603020202020204" pitchFamily="34" charset="0"/>
                <a:ea typeface="Calibri"/>
                <a:cs typeface="Calibri"/>
                <a:sym typeface="Calibri"/>
              </a:rPr>
              <a:t>)</a:t>
            </a:r>
            <a:endParaRPr sz="2000" dirty="0">
              <a:solidFill>
                <a:schemeClr val="dk1"/>
              </a:solidFill>
              <a:latin typeface="Trebuchet MS" panose="020B0603020202020204" pitchFamily="34" charset="0"/>
              <a:ea typeface="Calibri"/>
              <a:cs typeface="Calibri"/>
              <a:sym typeface="Calibri"/>
            </a:endParaRPr>
          </a:p>
          <a:p>
            <a:pPr marL="457200" lvl="0" indent="-368300" algn="l" rtl="0">
              <a:lnSpc>
                <a:spcPct val="150000"/>
              </a:lnSpc>
              <a:spcBef>
                <a:spcPts val="1000"/>
              </a:spcBef>
              <a:spcAft>
                <a:spcPts val="0"/>
              </a:spcAft>
              <a:buClr>
                <a:schemeClr val="dk1"/>
              </a:buClr>
              <a:buSzPts val="2200"/>
              <a:buFont typeface="Roboto"/>
              <a:buChar char="●"/>
            </a:pPr>
            <a:r>
              <a:rPr lang="en-GB" sz="2000" dirty="0">
                <a:solidFill>
                  <a:schemeClr val="dk1"/>
                </a:solidFill>
                <a:latin typeface="Trebuchet MS" panose="020B0603020202020204" pitchFamily="34" charset="0"/>
                <a:ea typeface="Calibri"/>
                <a:cs typeface="Calibri"/>
                <a:sym typeface="Calibri"/>
              </a:rPr>
              <a:t>Governance and DMP (</a:t>
            </a:r>
            <a:r>
              <a:rPr lang="en-GB" sz="2000" b="1" dirty="0">
                <a:solidFill>
                  <a:srgbClr val="2B65AF"/>
                </a:solidFill>
                <a:latin typeface="Trebuchet MS" panose="020B0603020202020204" pitchFamily="34" charset="0"/>
                <a:ea typeface="Calibri"/>
                <a:cs typeface="Calibri"/>
                <a:sym typeface="Calibri"/>
              </a:rPr>
              <a:t>Data Managers</a:t>
            </a:r>
            <a:r>
              <a:rPr lang="en-GB" sz="2000" dirty="0">
                <a:solidFill>
                  <a:schemeClr val="dk1"/>
                </a:solidFill>
                <a:latin typeface="Trebuchet MS" panose="020B0603020202020204" pitchFamily="34" charset="0"/>
                <a:ea typeface="Calibri"/>
                <a:cs typeface="Calibri"/>
                <a:sym typeface="Calibri"/>
              </a:rPr>
              <a:t>)</a:t>
            </a:r>
            <a:endParaRPr sz="2000" dirty="0">
              <a:solidFill>
                <a:schemeClr val="dk1"/>
              </a:solidFill>
              <a:latin typeface="Trebuchet MS" panose="020B0603020202020204" pitchFamily="34" charset="0"/>
              <a:ea typeface="Calibri"/>
              <a:cs typeface="Calibri"/>
              <a:sym typeface="Calibri"/>
            </a:endParaRPr>
          </a:p>
          <a:p>
            <a:pPr marL="457200" lvl="0" indent="-368300" algn="l" rtl="0">
              <a:lnSpc>
                <a:spcPct val="150000"/>
              </a:lnSpc>
              <a:spcBef>
                <a:spcPts val="1000"/>
              </a:spcBef>
              <a:spcAft>
                <a:spcPts val="1000"/>
              </a:spcAft>
              <a:buClr>
                <a:srgbClr val="2B65AF"/>
              </a:buClr>
              <a:buSzPts val="2200"/>
              <a:buFont typeface="Calibri"/>
              <a:buChar char="●"/>
            </a:pPr>
            <a:r>
              <a:rPr lang="en-GB" sz="2000" b="1" dirty="0">
                <a:solidFill>
                  <a:srgbClr val="2B65AF"/>
                </a:solidFill>
                <a:latin typeface="Trebuchet MS" panose="020B0603020202020204" pitchFamily="34" charset="0"/>
                <a:ea typeface="Calibri"/>
                <a:cs typeface="Calibri"/>
                <a:sym typeface="Calibri"/>
              </a:rPr>
              <a:t>Financial Managers</a:t>
            </a:r>
            <a:endParaRPr sz="2000" dirty="0">
              <a:solidFill>
                <a:schemeClr val="dk1"/>
              </a:solidFill>
              <a:latin typeface="Trebuchet MS" panose="020B0603020202020204" pitchFamily="34" charset="0"/>
              <a:ea typeface="Calibri"/>
              <a:cs typeface="Calibri"/>
              <a:sym typeface="Calibri"/>
            </a:endParaRPr>
          </a:p>
        </p:txBody>
      </p:sp>
      <p:sp>
        <p:nvSpPr>
          <p:cNvPr id="168" name="Google Shape;168;p21"/>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Open Science: efficient access and use of data</a:t>
            </a:r>
            <a:endParaRPr/>
          </a:p>
        </p:txBody>
      </p:sp>
      <p:sp>
        <p:nvSpPr>
          <p:cNvPr id="174" name="Google Shape;174;p22"/>
          <p:cNvSpPr txBox="1"/>
          <p:nvPr/>
        </p:nvSpPr>
        <p:spPr>
          <a:xfrm>
            <a:off x="7330758" y="6370132"/>
            <a:ext cx="4809600" cy="1539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666666"/>
              </a:buClr>
              <a:buSzPts val="1000"/>
              <a:buFont typeface="Quicksand"/>
              <a:buNone/>
            </a:pPr>
            <a:r>
              <a:rPr lang="en-GB" sz="1000" i="0" u="none" strike="noStrike" cap="none">
                <a:solidFill>
                  <a:srgbClr val="666666"/>
                </a:solidFill>
                <a:latin typeface="Trebuchet MS"/>
                <a:ea typeface="Trebuchet MS"/>
                <a:cs typeface="Trebuchet MS"/>
                <a:sym typeface="Trebuchet MS"/>
              </a:rPr>
              <a:t>Adapted from </a:t>
            </a:r>
            <a:r>
              <a:rPr lang="en-GB" sz="1000" i="0" u="sng" strike="noStrike" cap="none">
                <a:solidFill>
                  <a:srgbClr val="0563C1"/>
                </a:solidFill>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https://k-rns.github.io/workshop_data_reuse/</a:t>
            </a:r>
            <a:endParaRPr sz="1000" i="0" u="none" strike="noStrike" cap="none">
              <a:solidFill>
                <a:srgbClr val="000000"/>
              </a:solidFill>
              <a:latin typeface="Trebuchet MS"/>
              <a:ea typeface="Trebuchet MS"/>
              <a:cs typeface="Trebuchet MS"/>
              <a:sym typeface="Trebuchet MS"/>
            </a:endParaRPr>
          </a:p>
        </p:txBody>
      </p:sp>
      <p:sp>
        <p:nvSpPr>
          <p:cNvPr id="175" name="Google Shape;175;p22"/>
          <p:cNvSpPr txBox="1"/>
          <p:nvPr/>
        </p:nvSpPr>
        <p:spPr>
          <a:xfrm>
            <a:off x="261125" y="1051600"/>
            <a:ext cx="11628300" cy="1382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a:solidFill>
                  <a:srgbClr val="000000"/>
                </a:solidFill>
                <a:latin typeface="Calibri"/>
                <a:ea typeface="Calibri"/>
                <a:cs typeface="Calibri"/>
                <a:sym typeface="Calibri"/>
              </a:rPr>
              <a:t>Adopting the </a:t>
            </a:r>
            <a:r>
              <a:rPr lang="en-GB" sz="2400" b="1" i="0" u="none" strike="noStrike" cap="none">
                <a:solidFill>
                  <a:srgbClr val="000000"/>
                </a:solidFill>
                <a:latin typeface="Calibri"/>
                <a:ea typeface="Calibri"/>
                <a:cs typeface="Calibri"/>
                <a:sym typeface="Calibri"/>
              </a:rPr>
              <a:t>Open Science</a:t>
            </a:r>
            <a:r>
              <a:rPr lang="en-GB" sz="2400" i="0" u="none" strike="noStrike" cap="none">
                <a:solidFill>
                  <a:srgbClr val="000000"/>
                </a:solidFill>
                <a:latin typeface="Calibri"/>
                <a:ea typeface="Calibri"/>
                <a:cs typeface="Calibri"/>
                <a:sym typeface="Calibri"/>
              </a:rPr>
              <a:t> paradigm should increase the </a:t>
            </a:r>
            <a:r>
              <a:rPr lang="en-GB" sz="2400" b="1" i="0" u="none" strike="noStrike" cap="none">
                <a:solidFill>
                  <a:srgbClr val="000000"/>
                </a:solidFill>
                <a:latin typeface="Calibri"/>
                <a:ea typeface="Calibri"/>
                <a:cs typeface="Calibri"/>
                <a:sym typeface="Calibri"/>
              </a:rPr>
              <a:t>efficiency</a:t>
            </a:r>
            <a:r>
              <a:rPr lang="en-GB" sz="2400" i="0" u="none" strike="noStrike" cap="none">
                <a:solidFill>
                  <a:srgbClr val="000000"/>
                </a:solidFill>
                <a:latin typeface="Calibri"/>
                <a:ea typeface="Calibri"/>
                <a:cs typeface="Calibri"/>
                <a:sym typeface="Calibri"/>
              </a:rPr>
              <a:t> in accessing and using Research outputs, taking advantage of modern </a:t>
            </a:r>
            <a:r>
              <a:rPr lang="en-GB" sz="2400" b="1" i="0" u="none" strike="noStrike" cap="none">
                <a:solidFill>
                  <a:srgbClr val="000000"/>
                </a:solidFill>
                <a:latin typeface="Calibri"/>
                <a:ea typeface="Calibri"/>
                <a:cs typeface="Calibri"/>
                <a:sym typeface="Calibri"/>
              </a:rPr>
              <a:t>communication and analysis technologies</a:t>
            </a:r>
            <a:r>
              <a:rPr lang="en-GB" sz="2400" i="0" u="none" strike="noStrike" cap="none">
                <a:solidFill>
                  <a:srgbClr val="000000"/>
                </a:solidFill>
                <a:latin typeface="Calibri"/>
                <a:ea typeface="Calibri"/>
                <a:cs typeface="Calibri"/>
                <a:sym typeface="Calibri"/>
              </a:rPr>
              <a:t>.</a:t>
            </a:r>
            <a:endParaRPr sz="2400" i="0" u="none" strike="noStrike" cap="none">
              <a:solidFill>
                <a:srgbClr val="000000"/>
              </a:solidFill>
              <a:latin typeface="Calibri"/>
              <a:ea typeface="Calibri"/>
              <a:cs typeface="Calibri"/>
              <a:sym typeface="Calibri"/>
            </a:endParaRPr>
          </a:p>
          <a:p>
            <a:pPr marL="0" marR="0" lvl="0" indent="0" algn="l" rtl="0">
              <a:lnSpc>
                <a:spcPct val="100000"/>
              </a:lnSpc>
              <a:spcBef>
                <a:spcPts val="1415"/>
              </a:spcBef>
              <a:spcAft>
                <a:spcPts val="0"/>
              </a:spcAft>
              <a:buNone/>
            </a:pPr>
            <a:r>
              <a:rPr lang="en-GB" sz="2400" i="0" u="none" strike="noStrike" cap="none">
                <a:solidFill>
                  <a:srgbClr val="000000"/>
                </a:solidFill>
                <a:latin typeface="Calibri"/>
                <a:ea typeface="Calibri"/>
                <a:cs typeface="Calibri"/>
                <a:sym typeface="Calibri"/>
              </a:rPr>
              <a:t>The </a:t>
            </a:r>
            <a:r>
              <a:rPr lang="en-GB" sz="2400" b="1" i="0" u="none" strike="noStrike" cap="none">
                <a:solidFill>
                  <a:srgbClr val="000000"/>
                </a:solidFill>
                <a:latin typeface="Calibri"/>
                <a:ea typeface="Calibri"/>
                <a:cs typeface="Calibri"/>
                <a:sym typeface="Calibri"/>
              </a:rPr>
              <a:t>less manual actions</a:t>
            </a:r>
            <a:r>
              <a:rPr lang="en-GB" sz="2400" i="0" u="none" strike="noStrike" cap="none">
                <a:solidFill>
                  <a:srgbClr val="000000"/>
                </a:solidFill>
                <a:latin typeface="Calibri"/>
                <a:ea typeface="Calibri"/>
                <a:cs typeface="Calibri"/>
                <a:sym typeface="Calibri"/>
              </a:rPr>
              <a:t> are required, the more efficient the overall system is.</a:t>
            </a:r>
            <a:endParaRPr sz="2400" i="0" u="none" strike="noStrike" cap="none">
              <a:solidFill>
                <a:srgbClr val="000000"/>
              </a:solidFill>
              <a:latin typeface="Calibri"/>
              <a:ea typeface="Calibri"/>
              <a:cs typeface="Calibri"/>
              <a:sym typeface="Calibri"/>
            </a:endParaRPr>
          </a:p>
        </p:txBody>
      </p:sp>
      <p:sp>
        <p:nvSpPr>
          <p:cNvPr id="176" name="Google Shape;176;p22"/>
          <p:cNvSpPr/>
          <p:nvPr/>
        </p:nvSpPr>
        <p:spPr>
          <a:xfrm>
            <a:off x="1328734" y="3080472"/>
            <a:ext cx="2657400" cy="2000100"/>
          </a:xfrm>
          <a:prstGeom prst="flowChartAlternateProcess">
            <a:avLst/>
          </a:prstGeom>
          <a:solidFill>
            <a:srgbClr val="6AA84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2200" b="1" i="0" u="none" strike="noStrike" cap="none">
                <a:solidFill>
                  <a:srgbClr val="FFFFFF"/>
                </a:solidFill>
                <a:latin typeface="Quicksand"/>
                <a:ea typeface="Quicksand"/>
                <a:cs typeface="Quicksand"/>
                <a:sym typeface="Quicksand"/>
              </a:rPr>
              <a:t>MACHINE ACTIONABLE</a:t>
            </a:r>
            <a:endParaRPr sz="2200" b="1" i="0" u="none" strike="noStrike" cap="none">
              <a:solidFill>
                <a:srgbClr val="FFFFFF"/>
              </a:solidFill>
              <a:latin typeface="Quicksand"/>
              <a:ea typeface="Quicksand"/>
              <a:cs typeface="Quicksand"/>
              <a:sym typeface="Quicksand"/>
            </a:endParaRPr>
          </a:p>
          <a:p>
            <a:pPr marL="0" marR="0" lvl="0" indent="0" algn="ctr" rtl="0">
              <a:spcBef>
                <a:spcPts val="0"/>
              </a:spcBef>
              <a:spcAft>
                <a:spcPts val="0"/>
              </a:spcAft>
              <a:buNone/>
            </a:pPr>
            <a:r>
              <a:rPr lang="en-GB" sz="2200" b="1" i="0" u="none" strike="noStrike" cap="none">
                <a:solidFill>
                  <a:srgbClr val="FFFFFF"/>
                </a:solidFill>
                <a:latin typeface="Quicksand"/>
                <a:ea typeface="Quicksand"/>
                <a:cs typeface="Quicksand"/>
                <a:sym typeface="Quicksand"/>
              </a:rPr>
              <a:t>SERVICES TO ACCESS DATA</a:t>
            </a:r>
            <a:endParaRPr sz="2200" b="1" i="0" u="none" strike="noStrike" cap="none">
              <a:solidFill>
                <a:srgbClr val="FFFFFF"/>
              </a:solidFill>
              <a:latin typeface="Quicksand"/>
              <a:ea typeface="Quicksand"/>
              <a:cs typeface="Quicksand"/>
              <a:sym typeface="Quicksand"/>
            </a:endParaRPr>
          </a:p>
        </p:txBody>
      </p:sp>
      <p:grpSp>
        <p:nvGrpSpPr>
          <p:cNvPr id="177" name="Google Shape;177;p22"/>
          <p:cNvGrpSpPr/>
          <p:nvPr/>
        </p:nvGrpSpPr>
        <p:grpSpPr>
          <a:xfrm>
            <a:off x="4157791" y="3080472"/>
            <a:ext cx="3266869" cy="2000100"/>
            <a:chOff x="4157791" y="3232872"/>
            <a:chExt cx="3266869" cy="2000100"/>
          </a:xfrm>
        </p:grpSpPr>
        <p:sp>
          <p:nvSpPr>
            <p:cNvPr id="178" name="Google Shape;178;p22"/>
            <p:cNvSpPr/>
            <p:nvPr/>
          </p:nvSpPr>
          <p:spPr>
            <a:xfrm>
              <a:off x="4767260" y="3232872"/>
              <a:ext cx="2657400" cy="2000100"/>
            </a:xfrm>
            <a:prstGeom prst="flowChartAlternateProcess">
              <a:avLst/>
            </a:prstGeom>
            <a:solidFill>
              <a:srgbClr val="6AA84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2200" b="1" i="0" u="none" strike="noStrike" cap="none">
                  <a:solidFill>
                    <a:srgbClr val="FFFFFF"/>
                  </a:solidFill>
                  <a:latin typeface="Quicksand"/>
                  <a:ea typeface="Quicksand"/>
                  <a:cs typeface="Quicksand"/>
                  <a:sym typeface="Quicksand"/>
                </a:rPr>
                <a:t>MACHINE READABLE</a:t>
              </a:r>
              <a:br>
                <a:rPr lang="en-GB" sz="2200" b="1" i="0" u="none" strike="noStrike" cap="none">
                  <a:solidFill>
                    <a:srgbClr val="FFFFFF"/>
                  </a:solidFill>
                  <a:latin typeface="Quicksand"/>
                  <a:ea typeface="Quicksand"/>
                  <a:cs typeface="Quicksand"/>
                  <a:sym typeface="Quicksand"/>
                </a:rPr>
              </a:br>
              <a:r>
                <a:rPr lang="en-GB" sz="2200" b="1" i="0" u="none" strike="noStrike" cap="none">
                  <a:solidFill>
                    <a:srgbClr val="FFFFFF"/>
                  </a:solidFill>
                  <a:latin typeface="Quicksand"/>
                  <a:ea typeface="Quicksand"/>
                  <a:cs typeface="Quicksand"/>
                  <a:sym typeface="Quicksand"/>
                </a:rPr>
                <a:t>DATA ENCODINGS</a:t>
              </a:r>
              <a:endParaRPr sz="2200" b="1" i="0" u="none" strike="noStrike" cap="none">
                <a:solidFill>
                  <a:srgbClr val="FFFFFF"/>
                </a:solidFill>
                <a:latin typeface="Quicksand"/>
                <a:ea typeface="Quicksand"/>
                <a:cs typeface="Quicksand"/>
                <a:sym typeface="Quicksand"/>
              </a:endParaRPr>
            </a:p>
          </p:txBody>
        </p:sp>
        <p:sp>
          <p:nvSpPr>
            <p:cNvPr id="179" name="Google Shape;179;p22"/>
            <p:cNvSpPr/>
            <p:nvPr/>
          </p:nvSpPr>
          <p:spPr>
            <a:xfrm rot="5400000">
              <a:off x="3957691" y="4013988"/>
              <a:ext cx="838200" cy="438000"/>
            </a:xfrm>
            <a:prstGeom prst="triangle">
              <a:avLst>
                <a:gd name="adj"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22"/>
          <p:cNvGrpSpPr/>
          <p:nvPr/>
        </p:nvGrpSpPr>
        <p:grpSpPr>
          <a:xfrm>
            <a:off x="7596318" y="3080472"/>
            <a:ext cx="3266868" cy="2000100"/>
            <a:chOff x="7596318" y="3232872"/>
            <a:chExt cx="3266868" cy="2000100"/>
          </a:xfrm>
        </p:grpSpPr>
        <p:sp>
          <p:nvSpPr>
            <p:cNvPr id="181" name="Google Shape;181;p22"/>
            <p:cNvSpPr/>
            <p:nvPr/>
          </p:nvSpPr>
          <p:spPr>
            <a:xfrm>
              <a:off x="8205786" y="3232872"/>
              <a:ext cx="2657400" cy="2000100"/>
            </a:xfrm>
            <a:prstGeom prst="flowChartAlternateProcess">
              <a:avLst/>
            </a:prstGeom>
            <a:solidFill>
              <a:srgbClr val="6AA84F"/>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GB" sz="2200" b="1" i="0" u="none" strike="noStrike" cap="none">
                  <a:solidFill>
                    <a:srgbClr val="FFFFFF"/>
                  </a:solidFill>
                  <a:latin typeface="Quicksand"/>
                  <a:ea typeface="Quicksand"/>
                  <a:cs typeface="Quicksand"/>
                  <a:sym typeface="Quicksand"/>
                </a:rPr>
                <a:t>MACHINE INTERPRETABLE DATA</a:t>
              </a:r>
              <a:endParaRPr sz="2200" b="1" i="0" u="none" strike="noStrike" cap="none">
                <a:solidFill>
                  <a:srgbClr val="FFFFFF"/>
                </a:solidFill>
                <a:latin typeface="Quicksand"/>
                <a:ea typeface="Quicksand"/>
                <a:cs typeface="Quicksand"/>
                <a:sym typeface="Quicksand"/>
              </a:endParaRPr>
            </a:p>
          </p:txBody>
        </p:sp>
        <p:sp>
          <p:nvSpPr>
            <p:cNvPr id="182" name="Google Shape;182;p22"/>
            <p:cNvSpPr/>
            <p:nvPr/>
          </p:nvSpPr>
          <p:spPr>
            <a:xfrm rot="5400000">
              <a:off x="7396218" y="4013988"/>
              <a:ext cx="838200" cy="438000"/>
            </a:xfrm>
            <a:prstGeom prst="triangle">
              <a:avLst>
                <a:gd name="adj" fmla="val 50000"/>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22"/>
          <p:cNvSpPr txBox="1"/>
          <p:nvPr/>
        </p:nvSpPr>
        <p:spPr>
          <a:xfrm>
            <a:off x="346846" y="5490250"/>
            <a:ext cx="11244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i="0" u="none" strike="noStrike" cap="none">
                <a:solidFill>
                  <a:srgbClr val="000000"/>
                </a:solidFill>
                <a:latin typeface="Calibri"/>
                <a:ea typeface="Calibri"/>
                <a:cs typeface="Calibri"/>
                <a:sym typeface="Calibri"/>
              </a:rPr>
              <a:t>The goal can be achieved adopting the </a:t>
            </a:r>
            <a:r>
              <a:rPr lang="en-GB" sz="2400" b="1" i="0" u="none" strike="noStrike" cap="none">
                <a:solidFill>
                  <a:srgbClr val="000000"/>
                </a:solidFill>
                <a:latin typeface="Calibri"/>
                <a:ea typeface="Calibri"/>
                <a:cs typeface="Calibri"/>
                <a:sym typeface="Calibri"/>
              </a:rPr>
              <a:t>FAIR data principles</a:t>
            </a:r>
            <a:r>
              <a:rPr lang="en-GB" sz="2400" i="0" u="none" strike="noStrike" cap="none">
                <a:solidFill>
                  <a:srgbClr val="000000"/>
                </a:solidFill>
                <a:latin typeface="Calibri"/>
                <a:ea typeface="Calibri"/>
                <a:cs typeface="Calibri"/>
                <a:sym typeface="Calibri"/>
              </a:rPr>
              <a:t>.</a:t>
            </a:r>
            <a:endParaRPr sz="2400" i="0" u="none" strike="noStrike" cap="none">
              <a:solidFill>
                <a:srgbClr val="000000"/>
              </a:solidFill>
              <a:latin typeface="Calibri"/>
              <a:ea typeface="Calibri"/>
              <a:cs typeface="Calibri"/>
              <a:sym typeface="Calibri"/>
            </a:endParaRPr>
          </a:p>
        </p:txBody>
      </p:sp>
      <p:sp>
        <p:nvSpPr>
          <p:cNvPr id="184" name="Google Shape;184;p22"/>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0" y="0"/>
            <a:ext cx="12192000" cy="637800"/>
          </a:xfrm>
          <a:prstGeom prst="rect">
            <a:avLst/>
          </a:prstGeom>
          <a:solidFill>
            <a:srgbClr val="1F419A"/>
          </a:solidFill>
          <a:ln>
            <a:noFill/>
          </a:ln>
        </p:spPr>
        <p:txBody>
          <a:bodyPr spcFirstLastPara="1" wrap="square" lIns="180000" tIns="72000" rIns="0" bIns="0" anchor="t" anchorCtr="0">
            <a:noAutofit/>
          </a:bodyPr>
          <a:lstStyle/>
          <a:p>
            <a:pPr marL="0" lvl="0" indent="0" algn="l" rtl="0">
              <a:lnSpc>
                <a:spcPct val="90000"/>
              </a:lnSpc>
              <a:spcBef>
                <a:spcPts val="0"/>
              </a:spcBef>
              <a:spcAft>
                <a:spcPts val="0"/>
              </a:spcAft>
              <a:buClr>
                <a:srgbClr val="B27F47"/>
              </a:buClr>
              <a:buSzPts val="3100"/>
              <a:buFont typeface="Arial"/>
              <a:buNone/>
            </a:pPr>
            <a:r>
              <a:rPr lang="en-GB"/>
              <a:t>FAIR data principles</a:t>
            </a:r>
            <a:endParaRPr/>
          </a:p>
        </p:txBody>
      </p:sp>
      <p:pic>
        <p:nvPicPr>
          <p:cNvPr id="190" name="Google Shape;190;p23"/>
          <p:cNvPicPr preferRelativeResize="0"/>
          <p:nvPr/>
        </p:nvPicPr>
        <p:blipFill rotWithShape="1">
          <a:blip r:embed="rId3">
            <a:alphaModFix/>
          </a:blip>
          <a:srcRect r="81143"/>
          <a:stretch/>
        </p:blipFill>
        <p:spPr>
          <a:xfrm>
            <a:off x="1600200" y="1298475"/>
            <a:ext cx="1709849" cy="2828925"/>
          </a:xfrm>
          <a:prstGeom prst="rect">
            <a:avLst/>
          </a:prstGeom>
          <a:noFill/>
          <a:ln>
            <a:noFill/>
          </a:ln>
        </p:spPr>
      </p:pic>
      <p:sp>
        <p:nvSpPr>
          <p:cNvPr id="191" name="Google Shape;191;p23"/>
          <p:cNvSpPr txBox="1"/>
          <p:nvPr/>
        </p:nvSpPr>
        <p:spPr>
          <a:xfrm>
            <a:off x="117225" y="4330000"/>
            <a:ext cx="12074700" cy="38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b="1" dirty="0">
                <a:latin typeface="Calibri"/>
                <a:ea typeface="Calibri"/>
                <a:cs typeface="Calibri"/>
                <a:sym typeface="Calibri"/>
              </a:rPr>
              <a:t>Findable</a:t>
            </a:r>
            <a:r>
              <a:rPr lang="en-GB" sz="2200" dirty="0">
                <a:latin typeface="Calibri"/>
                <a:ea typeface="Calibri"/>
                <a:cs typeface="Calibri"/>
                <a:sym typeface="Calibri"/>
              </a:rPr>
              <a:t>: easy to find by humans and computers thanks to metadata and unique persistent identifiers</a:t>
            </a:r>
            <a:endParaRPr sz="2200" dirty="0">
              <a:latin typeface="Calibri"/>
              <a:ea typeface="Calibri"/>
              <a:cs typeface="Calibri"/>
              <a:sym typeface="Calibri"/>
            </a:endParaRPr>
          </a:p>
        </p:txBody>
      </p:sp>
      <p:grpSp>
        <p:nvGrpSpPr>
          <p:cNvPr id="192" name="Google Shape;192;p23"/>
          <p:cNvGrpSpPr/>
          <p:nvPr/>
        </p:nvGrpSpPr>
        <p:grpSpPr>
          <a:xfrm>
            <a:off x="117225" y="1298475"/>
            <a:ext cx="12074700" cy="3818938"/>
            <a:chOff x="117225" y="1908075"/>
            <a:chExt cx="12074700" cy="3818938"/>
          </a:xfrm>
        </p:grpSpPr>
        <p:pic>
          <p:nvPicPr>
            <p:cNvPr id="193" name="Google Shape;193;p23"/>
            <p:cNvPicPr preferRelativeResize="0"/>
            <p:nvPr/>
          </p:nvPicPr>
          <p:blipFill rotWithShape="1">
            <a:blip r:embed="rId3">
              <a:alphaModFix/>
            </a:blip>
            <a:srcRect r="52854"/>
            <a:stretch/>
          </p:blipFill>
          <p:spPr>
            <a:xfrm>
              <a:off x="1600200" y="1908075"/>
              <a:ext cx="4275125" cy="2828925"/>
            </a:xfrm>
            <a:prstGeom prst="rect">
              <a:avLst/>
            </a:prstGeom>
            <a:noFill/>
            <a:ln>
              <a:noFill/>
            </a:ln>
          </p:spPr>
        </p:pic>
        <p:sp>
          <p:nvSpPr>
            <p:cNvPr id="194" name="Google Shape;194;p23"/>
            <p:cNvSpPr txBox="1"/>
            <p:nvPr/>
          </p:nvSpPr>
          <p:spPr>
            <a:xfrm>
              <a:off x="117225" y="5386813"/>
              <a:ext cx="12074700" cy="34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b="1" dirty="0">
                  <a:latin typeface="Calibri"/>
                  <a:ea typeface="Calibri"/>
                  <a:cs typeface="Calibri"/>
                  <a:sym typeface="Calibri"/>
                </a:rPr>
                <a:t>Accessible</a:t>
              </a:r>
              <a:r>
                <a:rPr lang="en-GB" sz="2200" dirty="0">
                  <a:latin typeface="Calibri"/>
                  <a:ea typeface="Calibri"/>
                  <a:cs typeface="Calibri"/>
                  <a:sym typeface="Calibri"/>
                </a:rPr>
                <a:t>: stored for easy access and downloading</a:t>
              </a:r>
              <a:endParaRPr sz="2200" dirty="0">
                <a:latin typeface="Calibri"/>
                <a:ea typeface="Calibri"/>
                <a:cs typeface="Calibri"/>
                <a:sym typeface="Calibri"/>
              </a:endParaRPr>
            </a:p>
          </p:txBody>
        </p:sp>
      </p:grpSp>
      <p:grpSp>
        <p:nvGrpSpPr>
          <p:cNvPr id="195" name="Google Shape;195;p23"/>
          <p:cNvGrpSpPr/>
          <p:nvPr/>
        </p:nvGrpSpPr>
        <p:grpSpPr>
          <a:xfrm>
            <a:off x="117225" y="1298475"/>
            <a:ext cx="12074700" cy="4321249"/>
            <a:chOff x="117225" y="1908075"/>
            <a:chExt cx="12074700" cy="4321249"/>
          </a:xfrm>
        </p:grpSpPr>
        <p:sp>
          <p:nvSpPr>
            <p:cNvPr id="196" name="Google Shape;196;p23"/>
            <p:cNvSpPr txBox="1"/>
            <p:nvPr/>
          </p:nvSpPr>
          <p:spPr>
            <a:xfrm>
              <a:off x="117225" y="5839924"/>
              <a:ext cx="12074700" cy="38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b="1" dirty="0">
                  <a:latin typeface="Calibri"/>
                  <a:ea typeface="Calibri"/>
                  <a:cs typeface="Calibri"/>
                  <a:sym typeface="Calibri"/>
                </a:rPr>
                <a:t>Interoperable</a:t>
              </a:r>
              <a:r>
                <a:rPr lang="en-GB" sz="2200" dirty="0">
                  <a:latin typeface="Calibri"/>
                  <a:ea typeface="Calibri"/>
                  <a:cs typeface="Calibri"/>
                  <a:sym typeface="Calibri"/>
                </a:rPr>
                <a:t>: ready to be combined with other datasets by humans and computer systems</a:t>
              </a:r>
              <a:endParaRPr sz="2200" dirty="0">
                <a:latin typeface="Calibri"/>
                <a:ea typeface="Calibri"/>
                <a:cs typeface="Calibri"/>
                <a:sym typeface="Calibri"/>
              </a:endParaRPr>
            </a:p>
          </p:txBody>
        </p:sp>
        <p:pic>
          <p:nvPicPr>
            <p:cNvPr id="197" name="Google Shape;197;p23"/>
            <p:cNvPicPr preferRelativeResize="0"/>
            <p:nvPr/>
          </p:nvPicPr>
          <p:blipFill rotWithShape="1">
            <a:blip r:embed="rId3">
              <a:alphaModFix/>
            </a:blip>
            <a:srcRect r="25478"/>
            <a:stretch/>
          </p:blipFill>
          <p:spPr>
            <a:xfrm>
              <a:off x="1600200" y="1908075"/>
              <a:ext cx="6757674" cy="2828925"/>
            </a:xfrm>
            <a:prstGeom prst="rect">
              <a:avLst/>
            </a:prstGeom>
            <a:noFill/>
            <a:ln>
              <a:noFill/>
            </a:ln>
          </p:spPr>
        </p:pic>
      </p:grpSp>
      <p:grpSp>
        <p:nvGrpSpPr>
          <p:cNvPr id="198" name="Google Shape;198;p23"/>
          <p:cNvGrpSpPr/>
          <p:nvPr/>
        </p:nvGrpSpPr>
        <p:grpSpPr>
          <a:xfrm>
            <a:off x="117225" y="1298475"/>
            <a:ext cx="11716500" cy="4778449"/>
            <a:chOff x="117225" y="1908075"/>
            <a:chExt cx="11716500" cy="4778449"/>
          </a:xfrm>
        </p:grpSpPr>
        <p:sp>
          <p:nvSpPr>
            <p:cNvPr id="199" name="Google Shape;199;p23"/>
            <p:cNvSpPr txBox="1"/>
            <p:nvPr/>
          </p:nvSpPr>
          <p:spPr>
            <a:xfrm>
              <a:off x="117225" y="6297124"/>
              <a:ext cx="11716500" cy="389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2200" b="1" dirty="0">
                  <a:latin typeface="Calibri"/>
                  <a:ea typeface="Calibri"/>
                  <a:cs typeface="Calibri"/>
                  <a:sym typeface="Calibri"/>
                </a:rPr>
                <a:t>Re-usable</a:t>
              </a:r>
              <a:r>
                <a:rPr lang="en-GB" sz="2200" dirty="0">
                  <a:latin typeface="Calibri"/>
                  <a:ea typeface="Calibri"/>
                  <a:cs typeface="Calibri"/>
                  <a:sym typeface="Calibri"/>
                </a:rPr>
                <a:t>: ready for reuse thanks to detailed, accurate documentation and clear usage license</a:t>
              </a:r>
              <a:endParaRPr sz="2200" dirty="0">
                <a:latin typeface="Calibri"/>
                <a:ea typeface="Calibri"/>
                <a:cs typeface="Calibri"/>
                <a:sym typeface="Calibri"/>
              </a:endParaRPr>
            </a:p>
          </p:txBody>
        </p:sp>
        <p:pic>
          <p:nvPicPr>
            <p:cNvPr id="200" name="Google Shape;200;p23"/>
            <p:cNvPicPr preferRelativeResize="0"/>
            <p:nvPr/>
          </p:nvPicPr>
          <p:blipFill rotWithShape="1">
            <a:blip r:embed="rId3">
              <a:alphaModFix/>
            </a:blip>
            <a:srcRect/>
            <a:stretch/>
          </p:blipFill>
          <p:spPr>
            <a:xfrm>
              <a:off x="1600200" y="1908075"/>
              <a:ext cx="9068126" cy="2828925"/>
            </a:xfrm>
            <a:prstGeom prst="rect">
              <a:avLst/>
            </a:prstGeom>
            <a:noFill/>
            <a:ln>
              <a:noFill/>
            </a:ln>
          </p:spPr>
        </p:pic>
      </p:grpSp>
      <p:sp>
        <p:nvSpPr>
          <p:cNvPr id="201" name="Google Shape;201;p23"/>
          <p:cNvSpPr txBox="1"/>
          <p:nvPr/>
        </p:nvSpPr>
        <p:spPr>
          <a:xfrm>
            <a:off x="9868525" y="6235125"/>
            <a:ext cx="2237100" cy="272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GB" sz="1300" u="sng">
                <a:solidFill>
                  <a:schemeClr val="hlink"/>
                </a:solidFill>
                <a:latin typeface="Trebuchet MS"/>
                <a:ea typeface="Trebuchet MS"/>
                <a:cs typeface="Trebuchet MS"/>
                <a:sym typeface="Trebuchet MS"/>
                <a:hlinkClick r:id="rId4"/>
              </a:rPr>
              <a:t>Wilkinson et al., 2016</a:t>
            </a:r>
            <a:endParaRPr sz="1300">
              <a:latin typeface="Trebuchet MS"/>
              <a:ea typeface="Trebuchet MS"/>
              <a:cs typeface="Trebuchet MS"/>
              <a:sym typeface="Trebuchet MS"/>
            </a:endParaRPr>
          </a:p>
        </p:txBody>
      </p:sp>
      <p:sp>
        <p:nvSpPr>
          <p:cNvPr id="202" name="Google Shape;202;p23"/>
          <p:cNvSpPr txBox="1">
            <a:spLocks noGrp="1"/>
          </p:cNvSpPr>
          <p:nvPr>
            <p:ph type="sldNum" idx="12"/>
          </p:nvPr>
        </p:nvSpPr>
        <p:spPr>
          <a:xfrm>
            <a:off x="11409050" y="6601630"/>
            <a:ext cx="731700" cy="2565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3369</Words>
  <Application>Microsoft Office PowerPoint</Application>
  <PresentationFormat>Widescreen</PresentationFormat>
  <Paragraphs>570</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 Narrow</vt:lpstr>
      <vt:lpstr>Roboto Black</vt:lpstr>
      <vt:lpstr>Arial</vt:lpstr>
      <vt:lpstr>Roboto</vt:lpstr>
      <vt:lpstr>Trebuchet MS</vt:lpstr>
      <vt:lpstr>Quicksand</vt:lpstr>
      <vt:lpstr>Calibri</vt:lpstr>
      <vt:lpstr>Simple Light</vt:lpstr>
      <vt:lpstr>Italian Initiatives for Open Science</vt:lpstr>
      <vt:lpstr>Index</vt:lpstr>
      <vt:lpstr>Definition(s) of Open Science</vt:lpstr>
      <vt:lpstr>UNESCO Recommendation on Open Science</vt:lpstr>
      <vt:lpstr>Components of Open Science</vt:lpstr>
      <vt:lpstr>CARE principles, society and value-driven data strategy</vt:lpstr>
      <vt:lpstr>Research Data Life Cycle</vt:lpstr>
      <vt:lpstr>Open Science: efficient access and use of data</vt:lpstr>
      <vt:lpstr>FAIR data principles</vt:lpstr>
      <vt:lpstr>FAIR by design vs FAIRification</vt:lpstr>
      <vt:lpstr>Effort to implement FAIR data</vt:lpstr>
      <vt:lpstr>Web services facilitate end users in their work flow</vt:lpstr>
      <vt:lpstr>Citation of Research Outputs</vt:lpstr>
      <vt:lpstr>Data Quality, a key to improve Machine Learning</vt:lpstr>
      <vt:lpstr>Technology Sovereignty in practicing Open Science</vt:lpstr>
      <vt:lpstr>European Union - Decisions</vt:lpstr>
      <vt:lpstr>European Union - Strategy</vt:lpstr>
      <vt:lpstr>EOSC Federated “System of Systems”</vt:lpstr>
      <vt:lpstr>EU relevant legislation</vt:lpstr>
      <vt:lpstr>Data that must not, should be, and must be shared</vt:lpstr>
      <vt:lpstr>Data that must not, should be, and must be shared</vt:lpstr>
      <vt:lpstr>Italian plan for Open Science 2021-2027</vt:lpstr>
      <vt:lpstr>Italian participation in EOSC</vt:lpstr>
      <vt:lpstr>ICDI, the Italian Computing and Data Infrastructure</vt:lpstr>
      <vt:lpstr>CoPER, Open Science Working Group</vt:lpstr>
      <vt:lpstr>AISA, Italian association for the promotion of Open Science</vt:lpstr>
      <vt:lpstr>COARA, Coalition for Advancing Research Assessment</vt:lpstr>
      <vt:lpstr>AgID, the Agency for Digital Italy</vt:lpstr>
      <vt:lpstr>Open Science at INGV</vt:lpstr>
      <vt:lpstr>A differentiated path depending on the type of Research Output</vt:lpstr>
      <vt:lpstr>INGV Open Science policy</vt:lpstr>
      <vt:lpstr>Institutional groups that put the policy into practice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Mario Locati</cp:lastModifiedBy>
  <cp:revision>8</cp:revision>
  <dcterms:modified xsi:type="dcterms:W3CDTF">2024-10-18T08:54:45Z</dcterms:modified>
</cp:coreProperties>
</file>