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3" r:id="rId3"/>
    <p:sldId id="304" r:id="rId4"/>
    <p:sldId id="305" r:id="rId5"/>
    <p:sldId id="306" r:id="rId6"/>
    <p:sldId id="310" r:id="rId7"/>
    <p:sldId id="309" r:id="rId8"/>
    <p:sldId id="307" r:id="rId9"/>
    <p:sldId id="489" r:id="rId10"/>
    <p:sldId id="261" r:id="rId11"/>
    <p:sldId id="490" r:id="rId12"/>
    <p:sldId id="491" r:id="rId13"/>
    <p:sldId id="494" r:id="rId14"/>
    <p:sldId id="492" r:id="rId15"/>
    <p:sldId id="4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B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81" d="100"/>
          <a:sy n="81" d="100"/>
        </p:scale>
        <p:origin x="262" y="34"/>
      </p:cViewPr>
      <p:guideLst/>
    </p:cSldViewPr>
  </p:slideViewPr>
  <p:notesTextViewPr>
    <p:cViewPr>
      <p:scale>
        <a:sx n="1" d="1"/>
        <a:sy n="1" d="1"/>
      </p:scale>
      <p:origin x="0" y="0"/>
    </p:cViewPr>
  </p:notesTextViewPr>
  <p:sorterViewPr>
    <p:cViewPr>
      <p:scale>
        <a:sx n="100" d="100"/>
        <a:sy n="100" d="100"/>
      </p:scale>
      <p:origin x="0" y="-48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26AFF-0BFF-4556-B6EF-24687D80FB1A}"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21FFD-B7AE-4E56-8260-B2CAC1669497}" type="slidenum">
              <a:rPr lang="en-US" smtClean="0"/>
              <a:t>‹#›</a:t>
            </a:fld>
            <a:endParaRPr lang="en-US"/>
          </a:p>
        </p:txBody>
      </p:sp>
    </p:spTree>
    <p:extLst>
      <p:ext uri="{BB962C8B-B14F-4D97-AF65-F5344CB8AC3E}">
        <p14:creationId xmlns:p14="http://schemas.microsoft.com/office/powerpoint/2010/main" val="1681233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9F42-7CE5-444F-A297-CC1497694C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33854A-0B73-410E-BFAE-A12C33715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5BD8E6AB-F35B-4B61-83DB-0245E566E47F}"/>
              </a:ext>
            </a:extLst>
          </p:cNvPr>
          <p:cNvSpPr txBox="1">
            <a:spLocks/>
          </p:cNvSpPr>
          <p:nvPr userDrawn="1"/>
        </p:nvSpPr>
        <p:spPr>
          <a:xfrm>
            <a:off x="9236014" y="6426812"/>
            <a:ext cx="197688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Anna Di Giorgio INAF IAPS</a:t>
            </a:r>
          </a:p>
        </p:txBody>
      </p:sp>
      <p:sp>
        <p:nvSpPr>
          <p:cNvPr id="12" name="Slide Number Placeholder 5">
            <a:extLst>
              <a:ext uri="{FF2B5EF4-FFF2-40B4-BE49-F238E27FC236}">
                <a16:creationId xmlns:a16="http://schemas.microsoft.com/office/drawing/2014/main" id="{322C9248-0D6D-442D-ACD7-84B7CAECB0C1}"/>
              </a:ext>
            </a:extLst>
          </p:cNvPr>
          <p:cNvSpPr txBox="1">
            <a:spLocks/>
          </p:cNvSpPr>
          <p:nvPr userDrawn="1"/>
        </p:nvSpPr>
        <p:spPr>
          <a:xfrm>
            <a:off x="5980981" y="6471439"/>
            <a:ext cx="437072" cy="27587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047DA-D234-4FBA-B451-35A2FE65CFBA}" type="slidenum">
              <a:rPr lang="en-US" smtClean="0"/>
              <a:pPr/>
              <a:t>‹#›</a:t>
            </a:fld>
            <a:endParaRPr lang="en-US" dirty="0"/>
          </a:p>
        </p:txBody>
      </p:sp>
    </p:spTree>
    <p:extLst>
      <p:ext uri="{BB962C8B-B14F-4D97-AF65-F5344CB8AC3E}">
        <p14:creationId xmlns:p14="http://schemas.microsoft.com/office/powerpoint/2010/main" val="184328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6FC0E-182F-49FD-AE5B-A18DA58166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906B92-2699-4487-ABE9-2A933FE22C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671CB-CFCB-4103-AFEF-6F7F2D44A9DA}"/>
              </a:ext>
            </a:extLst>
          </p:cNvPr>
          <p:cNvSpPr>
            <a:spLocks noGrp="1"/>
          </p:cNvSpPr>
          <p:nvPr>
            <p:ph type="dt" sz="half" idx="10"/>
          </p:nvPr>
        </p:nvSpPr>
        <p:spPr>
          <a:xfrm>
            <a:off x="838200" y="6356350"/>
            <a:ext cx="2743200" cy="365125"/>
          </a:xfrm>
          <a:prstGeom prst="rect">
            <a:avLst/>
          </a:prstGeom>
        </p:spPr>
        <p:txBody>
          <a:bodyPr/>
          <a:lstStyle/>
          <a:p>
            <a:fld id="{658C21C5-B8EE-4BDC-A01A-C42567680499}" type="datetimeFigureOut">
              <a:rPr lang="en-US" smtClean="0"/>
              <a:t>10/17/2024</a:t>
            </a:fld>
            <a:endParaRPr lang="en-US"/>
          </a:p>
        </p:txBody>
      </p:sp>
      <p:sp>
        <p:nvSpPr>
          <p:cNvPr id="5" name="Footer Placeholder 4">
            <a:extLst>
              <a:ext uri="{FF2B5EF4-FFF2-40B4-BE49-F238E27FC236}">
                <a16:creationId xmlns:a16="http://schemas.microsoft.com/office/drawing/2014/main" id="{2C557206-E1E3-41EB-AD50-8DA6802E32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50FE21-F9CC-4E9C-BD9E-99BA828A857F}"/>
              </a:ext>
            </a:extLst>
          </p:cNvPr>
          <p:cNvSpPr>
            <a:spLocks noGrp="1"/>
          </p:cNvSpPr>
          <p:nvPr>
            <p:ph type="sldNum" sz="quarter" idx="12"/>
          </p:nvPr>
        </p:nvSpPr>
        <p:spPr>
          <a:xfrm>
            <a:off x="8610600" y="6356350"/>
            <a:ext cx="2743200" cy="365125"/>
          </a:xfrm>
          <a:prstGeom prst="rect">
            <a:avLst/>
          </a:prstGeom>
        </p:spPr>
        <p:txBody>
          <a:bodyPr/>
          <a:lstStyle/>
          <a:p>
            <a:fld id="{F17047DA-D234-4FBA-B451-35A2FE65CFBA}" type="slidenum">
              <a:rPr lang="en-US" smtClean="0"/>
              <a:t>‹#›</a:t>
            </a:fld>
            <a:endParaRPr lang="en-US"/>
          </a:p>
        </p:txBody>
      </p:sp>
    </p:spTree>
    <p:extLst>
      <p:ext uri="{BB962C8B-B14F-4D97-AF65-F5344CB8AC3E}">
        <p14:creationId xmlns:p14="http://schemas.microsoft.com/office/powerpoint/2010/main" val="406951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10D076-F8EC-4A94-8AD5-DA5D487ACB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01E534-8E08-4172-877E-2E7D857C9D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42039-2EA7-47B0-AFBF-0904265B8061}"/>
              </a:ext>
            </a:extLst>
          </p:cNvPr>
          <p:cNvSpPr>
            <a:spLocks noGrp="1"/>
          </p:cNvSpPr>
          <p:nvPr>
            <p:ph type="dt" sz="half" idx="10"/>
          </p:nvPr>
        </p:nvSpPr>
        <p:spPr>
          <a:xfrm>
            <a:off x="838200" y="6356350"/>
            <a:ext cx="2743200" cy="365125"/>
          </a:xfrm>
          <a:prstGeom prst="rect">
            <a:avLst/>
          </a:prstGeom>
        </p:spPr>
        <p:txBody>
          <a:bodyPr/>
          <a:lstStyle/>
          <a:p>
            <a:fld id="{658C21C5-B8EE-4BDC-A01A-C42567680499}" type="datetimeFigureOut">
              <a:rPr lang="en-US" smtClean="0"/>
              <a:t>10/17/2024</a:t>
            </a:fld>
            <a:endParaRPr lang="en-US"/>
          </a:p>
        </p:txBody>
      </p:sp>
      <p:sp>
        <p:nvSpPr>
          <p:cNvPr id="5" name="Footer Placeholder 4">
            <a:extLst>
              <a:ext uri="{FF2B5EF4-FFF2-40B4-BE49-F238E27FC236}">
                <a16:creationId xmlns:a16="http://schemas.microsoft.com/office/drawing/2014/main" id="{6B82B5A1-FC03-43FB-ACFA-8AB1BC4563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C685AB-6710-4D5A-83FD-71C5CE9620D6}"/>
              </a:ext>
            </a:extLst>
          </p:cNvPr>
          <p:cNvSpPr>
            <a:spLocks noGrp="1"/>
          </p:cNvSpPr>
          <p:nvPr>
            <p:ph type="sldNum" sz="quarter" idx="12"/>
          </p:nvPr>
        </p:nvSpPr>
        <p:spPr>
          <a:xfrm>
            <a:off x="8610600" y="6356350"/>
            <a:ext cx="2743200" cy="365125"/>
          </a:xfrm>
          <a:prstGeom prst="rect">
            <a:avLst/>
          </a:prstGeom>
        </p:spPr>
        <p:txBody>
          <a:bodyPr/>
          <a:lstStyle/>
          <a:p>
            <a:fld id="{F17047DA-D234-4FBA-B451-35A2FE65CFBA}" type="slidenum">
              <a:rPr lang="en-US" smtClean="0"/>
              <a:t>‹#›</a:t>
            </a:fld>
            <a:endParaRPr lang="en-US"/>
          </a:p>
        </p:txBody>
      </p:sp>
    </p:spTree>
    <p:extLst>
      <p:ext uri="{BB962C8B-B14F-4D97-AF65-F5344CB8AC3E}">
        <p14:creationId xmlns:p14="http://schemas.microsoft.com/office/powerpoint/2010/main" val="3323023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15600" y="593366"/>
            <a:ext cx="113608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11296609" y="6217622"/>
            <a:ext cx="731600" cy="5247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268281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6640-E668-4D57-B3BB-23AC98FE45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3F31E8-6400-4CCB-B85A-EB5AC683DE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282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A5A5-EA0D-4D33-A544-0E6B823901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3037A6-E91B-46C1-9086-80AEE79C5B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1885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9B46-055D-4A78-A238-785CBB9117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C2CEB-0B95-4795-9336-CFD30AE425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473DCD-8EFC-4562-B5E9-3E3AB09EF4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52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FD72D-928D-40E3-B256-C883269A0D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FFE163-42EA-412A-B037-7CDF6894E2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8003BB-88B2-406E-8E4D-322D0040D4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F7FCBA-CE00-4EE5-9DD9-7B0D80991D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3CF1CC-32D5-4AE8-B839-51770577E1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909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E6A3-DE48-4508-94C7-7586D0B63AB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292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365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BB7A-D8FF-44C2-81D7-C8972E9726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D67193-7EB2-4351-BEAD-1DB8781F2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A0E4F7-787A-4CAF-91A1-0B2512D329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A80E22-BBD9-437D-A6AC-3CCC3D46F4D4}"/>
              </a:ext>
            </a:extLst>
          </p:cNvPr>
          <p:cNvSpPr>
            <a:spLocks noGrp="1"/>
          </p:cNvSpPr>
          <p:nvPr>
            <p:ph type="dt" sz="half" idx="10"/>
          </p:nvPr>
        </p:nvSpPr>
        <p:spPr>
          <a:xfrm>
            <a:off x="838200" y="6356350"/>
            <a:ext cx="2743200" cy="365125"/>
          </a:xfrm>
          <a:prstGeom prst="rect">
            <a:avLst/>
          </a:prstGeom>
        </p:spPr>
        <p:txBody>
          <a:bodyPr/>
          <a:lstStyle/>
          <a:p>
            <a:fld id="{658C21C5-B8EE-4BDC-A01A-C42567680499}" type="datetimeFigureOut">
              <a:rPr lang="en-US" smtClean="0"/>
              <a:t>10/17/2024</a:t>
            </a:fld>
            <a:endParaRPr lang="en-US"/>
          </a:p>
        </p:txBody>
      </p:sp>
      <p:sp>
        <p:nvSpPr>
          <p:cNvPr id="6" name="Footer Placeholder 5">
            <a:extLst>
              <a:ext uri="{FF2B5EF4-FFF2-40B4-BE49-F238E27FC236}">
                <a16:creationId xmlns:a16="http://schemas.microsoft.com/office/drawing/2014/main" id="{5D6E2294-7437-4D4E-87A2-BF747355B4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EF1337-0AB1-47A8-9EF1-0E88ABD05D01}"/>
              </a:ext>
            </a:extLst>
          </p:cNvPr>
          <p:cNvSpPr>
            <a:spLocks noGrp="1"/>
          </p:cNvSpPr>
          <p:nvPr>
            <p:ph type="sldNum" sz="quarter" idx="12"/>
          </p:nvPr>
        </p:nvSpPr>
        <p:spPr>
          <a:xfrm>
            <a:off x="8610600" y="6356350"/>
            <a:ext cx="2743200" cy="365125"/>
          </a:xfrm>
          <a:prstGeom prst="rect">
            <a:avLst/>
          </a:prstGeom>
        </p:spPr>
        <p:txBody>
          <a:bodyPr/>
          <a:lstStyle/>
          <a:p>
            <a:fld id="{F17047DA-D234-4FBA-B451-35A2FE65CFBA}" type="slidenum">
              <a:rPr lang="en-US" smtClean="0"/>
              <a:t>‹#›</a:t>
            </a:fld>
            <a:endParaRPr lang="en-US"/>
          </a:p>
        </p:txBody>
      </p:sp>
    </p:spTree>
    <p:extLst>
      <p:ext uri="{BB962C8B-B14F-4D97-AF65-F5344CB8AC3E}">
        <p14:creationId xmlns:p14="http://schemas.microsoft.com/office/powerpoint/2010/main" val="4248802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D97AF-004E-4FF8-841B-6371A1BE4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3AEEBE-29C7-476F-98C9-1638E527D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A75E9C-7A58-4007-8298-CCAEC934CE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0C719D-3066-402C-AC62-DBD40D436E6A}"/>
              </a:ext>
            </a:extLst>
          </p:cNvPr>
          <p:cNvSpPr>
            <a:spLocks noGrp="1"/>
          </p:cNvSpPr>
          <p:nvPr>
            <p:ph type="dt" sz="half" idx="10"/>
          </p:nvPr>
        </p:nvSpPr>
        <p:spPr>
          <a:xfrm>
            <a:off x="838200" y="6356350"/>
            <a:ext cx="2743200" cy="365125"/>
          </a:xfrm>
          <a:prstGeom prst="rect">
            <a:avLst/>
          </a:prstGeom>
        </p:spPr>
        <p:txBody>
          <a:bodyPr/>
          <a:lstStyle/>
          <a:p>
            <a:fld id="{658C21C5-B8EE-4BDC-A01A-C42567680499}" type="datetimeFigureOut">
              <a:rPr lang="en-US" smtClean="0"/>
              <a:t>10/17/2024</a:t>
            </a:fld>
            <a:endParaRPr lang="en-US"/>
          </a:p>
        </p:txBody>
      </p:sp>
      <p:sp>
        <p:nvSpPr>
          <p:cNvPr id="6" name="Footer Placeholder 5">
            <a:extLst>
              <a:ext uri="{FF2B5EF4-FFF2-40B4-BE49-F238E27FC236}">
                <a16:creationId xmlns:a16="http://schemas.microsoft.com/office/drawing/2014/main" id="{21AEF44B-44BC-47E1-81A8-114A2D2B61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DA73D62-B842-4FD2-86DF-96C679441996}"/>
              </a:ext>
            </a:extLst>
          </p:cNvPr>
          <p:cNvSpPr>
            <a:spLocks noGrp="1"/>
          </p:cNvSpPr>
          <p:nvPr>
            <p:ph type="sldNum" sz="quarter" idx="12"/>
          </p:nvPr>
        </p:nvSpPr>
        <p:spPr>
          <a:xfrm>
            <a:off x="8610600" y="6356350"/>
            <a:ext cx="2743200" cy="365125"/>
          </a:xfrm>
          <a:prstGeom prst="rect">
            <a:avLst/>
          </a:prstGeom>
        </p:spPr>
        <p:txBody>
          <a:bodyPr/>
          <a:lstStyle/>
          <a:p>
            <a:fld id="{F17047DA-D234-4FBA-B451-35A2FE65CFBA}" type="slidenum">
              <a:rPr lang="en-US" smtClean="0"/>
              <a:t>‹#›</a:t>
            </a:fld>
            <a:endParaRPr lang="en-US"/>
          </a:p>
        </p:txBody>
      </p:sp>
    </p:spTree>
    <p:extLst>
      <p:ext uri="{BB962C8B-B14F-4D97-AF65-F5344CB8AC3E}">
        <p14:creationId xmlns:p14="http://schemas.microsoft.com/office/powerpoint/2010/main" val="255373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chemeClr val="accent1">
                <a:lumMod val="5000"/>
                <a:lumOff val="95000"/>
              </a:schemeClr>
            </a:gs>
            <a:gs pos="40000">
              <a:schemeClr val="accent1">
                <a:lumMod val="45000"/>
                <a:lumOff val="55000"/>
              </a:schemeClr>
            </a:gs>
            <a:gs pos="79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6D606-3E68-443B-90EA-720EF0C436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C0AF0D-39F3-4258-81B2-B14E319AE2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picture containing schematic&#10;&#10;Description automatically generated">
            <a:extLst>
              <a:ext uri="{FF2B5EF4-FFF2-40B4-BE49-F238E27FC236}">
                <a16:creationId xmlns:a16="http://schemas.microsoft.com/office/drawing/2014/main" id="{069C4602-6EFD-4789-B312-C324050F673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454" y="0"/>
            <a:ext cx="1499491" cy="978209"/>
          </a:xfrm>
          <a:prstGeom prst="rect">
            <a:avLst/>
          </a:prstGeom>
        </p:spPr>
      </p:pic>
      <p:cxnSp>
        <p:nvCxnSpPr>
          <p:cNvPr id="10" name="Straight Connector 9">
            <a:extLst>
              <a:ext uri="{FF2B5EF4-FFF2-40B4-BE49-F238E27FC236}">
                <a16:creationId xmlns:a16="http://schemas.microsoft.com/office/drawing/2014/main" id="{5E33CA18-A609-47AC-AC97-C8863424F06B}"/>
              </a:ext>
            </a:extLst>
          </p:cNvPr>
          <p:cNvCxnSpPr>
            <a:cxnSpLocks/>
          </p:cNvCxnSpPr>
          <p:nvPr userDrawn="1"/>
        </p:nvCxnSpPr>
        <p:spPr>
          <a:xfrm>
            <a:off x="40257" y="6356350"/>
            <a:ext cx="12002219"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4" name="Date Placeholder 3">
            <a:extLst>
              <a:ext uri="{FF2B5EF4-FFF2-40B4-BE49-F238E27FC236}">
                <a16:creationId xmlns:a16="http://schemas.microsoft.com/office/drawing/2014/main" id="{735CB150-0D0D-4680-B7A9-922243997967}"/>
              </a:ext>
            </a:extLst>
          </p:cNvPr>
          <p:cNvSpPr txBox="1">
            <a:spLocks/>
          </p:cNvSpPr>
          <p:nvPr userDrawn="1"/>
        </p:nvSpPr>
        <p:spPr>
          <a:xfrm>
            <a:off x="795070" y="642681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INAF USC VIII General Assembly 2024</a:t>
            </a:r>
          </a:p>
        </p:txBody>
      </p:sp>
      <p:sp>
        <p:nvSpPr>
          <p:cNvPr id="16" name="Slide Number Placeholder 5">
            <a:extLst>
              <a:ext uri="{FF2B5EF4-FFF2-40B4-BE49-F238E27FC236}">
                <a16:creationId xmlns:a16="http://schemas.microsoft.com/office/drawing/2014/main" id="{2A10ED10-B4B6-422F-9D05-E8C5144771C6}"/>
              </a:ext>
            </a:extLst>
          </p:cNvPr>
          <p:cNvSpPr txBox="1">
            <a:spLocks/>
          </p:cNvSpPr>
          <p:nvPr userDrawn="1"/>
        </p:nvSpPr>
        <p:spPr>
          <a:xfrm>
            <a:off x="9236014" y="6426812"/>
            <a:ext cx="197688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Anna Di Giorgio INAF IAPS</a:t>
            </a:r>
          </a:p>
        </p:txBody>
      </p:sp>
      <p:sp>
        <p:nvSpPr>
          <p:cNvPr id="18" name="Slide Number Placeholder 5">
            <a:extLst>
              <a:ext uri="{FF2B5EF4-FFF2-40B4-BE49-F238E27FC236}">
                <a16:creationId xmlns:a16="http://schemas.microsoft.com/office/drawing/2014/main" id="{D3B12D79-4FCF-4CC2-B69F-DA3116F1EC5E}"/>
              </a:ext>
            </a:extLst>
          </p:cNvPr>
          <p:cNvSpPr txBox="1">
            <a:spLocks/>
          </p:cNvSpPr>
          <p:nvPr userDrawn="1"/>
        </p:nvSpPr>
        <p:spPr>
          <a:xfrm>
            <a:off x="5980981" y="6471439"/>
            <a:ext cx="437072" cy="27587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047DA-D234-4FBA-B451-35A2FE65CFBA}" type="slidenum">
              <a:rPr lang="en-US" smtClean="0"/>
              <a:pPr/>
              <a:t>‹#›</a:t>
            </a:fld>
            <a:endParaRPr lang="en-US" dirty="0"/>
          </a:p>
        </p:txBody>
      </p:sp>
      <p:pic>
        <p:nvPicPr>
          <p:cNvPr id="4" name="Picture 3">
            <a:extLst>
              <a:ext uri="{FF2B5EF4-FFF2-40B4-BE49-F238E27FC236}">
                <a16:creationId xmlns:a16="http://schemas.microsoft.com/office/drawing/2014/main" id="{310E39CE-3405-1ECA-FC85-1E5ACB68A9E6}"/>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668000" y="0"/>
            <a:ext cx="1512849" cy="654759"/>
          </a:xfrm>
          <a:prstGeom prst="rect">
            <a:avLst/>
          </a:prstGeom>
          <a:noFill/>
        </p:spPr>
      </p:pic>
    </p:spTree>
    <p:extLst>
      <p:ext uri="{BB962C8B-B14F-4D97-AF65-F5344CB8AC3E}">
        <p14:creationId xmlns:p14="http://schemas.microsoft.com/office/powerpoint/2010/main" val="136319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connectivity.esa.int/"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D17790-AB84-4C0A-B9AD-C7B8E9B5552B}"/>
              </a:ext>
            </a:extLst>
          </p:cNvPr>
          <p:cNvSpPr txBox="1"/>
          <p:nvPr/>
        </p:nvSpPr>
        <p:spPr>
          <a:xfrm>
            <a:off x="1517715" y="1244467"/>
            <a:ext cx="8993171" cy="2554545"/>
          </a:xfrm>
          <a:prstGeom prst="rect">
            <a:avLst/>
          </a:prstGeom>
          <a:noFill/>
        </p:spPr>
        <p:txBody>
          <a:bodyPr wrap="square">
            <a:spAutoFit/>
          </a:bodyPr>
          <a:lstStyle/>
          <a:p>
            <a:pPr algn="ctr"/>
            <a:r>
              <a:rPr lang="en-US" sz="4000" b="1" i="0" u="none" strike="noStrike" dirty="0">
                <a:solidFill>
                  <a:srgbClr val="0099CC"/>
                </a:solidFill>
                <a:effectLst/>
              </a:rPr>
              <a:t>Fault-Detection, Isolation and Recovery (FDIR) Techniques in space: </a:t>
            </a:r>
          </a:p>
          <a:p>
            <a:pPr algn="ctr"/>
            <a:r>
              <a:rPr lang="en-US" sz="4000" b="1" i="0" u="none" strike="noStrike" dirty="0">
                <a:solidFill>
                  <a:srgbClr val="0099CC"/>
                </a:solidFill>
                <a:effectLst/>
              </a:rPr>
              <a:t>onboard autonomous decisions to obtain a safe, efficient, and maintainable system </a:t>
            </a:r>
            <a:endParaRPr lang="en-US" sz="4000" b="1" dirty="0"/>
          </a:p>
        </p:txBody>
      </p:sp>
      <p:sp>
        <p:nvSpPr>
          <p:cNvPr id="7" name="TextBox 6">
            <a:extLst>
              <a:ext uri="{FF2B5EF4-FFF2-40B4-BE49-F238E27FC236}">
                <a16:creationId xmlns:a16="http://schemas.microsoft.com/office/drawing/2014/main" id="{23FD67AF-F5FD-4856-A2C0-4E751FBA8D3F}"/>
              </a:ext>
            </a:extLst>
          </p:cNvPr>
          <p:cNvSpPr txBox="1"/>
          <p:nvPr/>
        </p:nvSpPr>
        <p:spPr>
          <a:xfrm>
            <a:off x="3048000" y="4242072"/>
            <a:ext cx="6096000" cy="1077218"/>
          </a:xfrm>
          <a:prstGeom prst="rect">
            <a:avLst/>
          </a:prstGeom>
          <a:noFill/>
        </p:spPr>
        <p:txBody>
          <a:bodyPr wrap="square">
            <a:spAutoFit/>
          </a:bodyPr>
          <a:lstStyle/>
          <a:p>
            <a:pPr algn="ctr"/>
            <a:r>
              <a:rPr lang="en-US" sz="3200" b="1" i="0" u="none" strike="noStrike" dirty="0">
                <a:solidFill>
                  <a:srgbClr val="0099CC"/>
                </a:solidFill>
                <a:effectLst/>
              </a:rPr>
              <a:t>Anna Maria Di Giorgio</a:t>
            </a:r>
          </a:p>
          <a:p>
            <a:pPr algn="ctr"/>
            <a:r>
              <a:rPr lang="en-US" sz="3200" b="1" dirty="0">
                <a:solidFill>
                  <a:srgbClr val="0099CC"/>
                </a:solidFill>
              </a:rPr>
              <a:t>INAF IAPS</a:t>
            </a:r>
            <a:endParaRPr lang="en-US" sz="3200" b="1" dirty="0"/>
          </a:p>
        </p:txBody>
      </p:sp>
    </p:spTree>
    <p:extLst>
      <p:ext uri="{BB962C8B-B14F-4D97-AF65-F5344CB8AC3E}">
        <p14:creationId xmlns:p14="http://schemas.microsoft.com/office/powerpoint/2010/main" val="1317729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7DFF06-C8C6-40FA-A659-E7781D058E80}"/>
              </a:ext>
            </a:extLst>
          </p:cNvPr>
          <p:cNvSpPr txBox="1"/>
          <p:nvPr/>
        </p:nvSpPr>
        <p:spPr>
          <a:xfrm>
            <a:off x="304465" y="591835"/>
            <a:ext cx="5563871" cy="5370701"/>
          </a:xfrm>
          <a:prstGeom prst="rect">
            <a:avLst/>
          </a:prstGeom>
          <a:noFill/>
        </p:spPr>
        <p:txBody>
          <a:bodyPr wrap="square" rtlCol="0">
            <a:spAutoFit/>
          </a:bodyPr>
          <a:lstStyle/>
          <a:p>
            <a:endParaRPr lang="en-US" sz="1600" dirty="0"/>
          </a:p>
          <a:p>
            <a:endParaRPr lang="en-US" sz="1000" dirty="0"/>
          </a:p>
          <a:p>
            <a:pPr>
              <a:spcAft>
                <a:spcPts val="600"/>
              </a:spcAft>
            </a:pPr>
            <a:r>
              <a:rPr lang="en-US" sz="2200" dirty="0"/>
              <a:t>Embedded into the Herschel HIFI/SPIRE ASW there was a Sequencer,  called VM sequencer,  which was running  inside Interrupt Service Routines activated by a timer.</a:t>
            </a:r>
          </a:p>
          <a:p>
            <a:pPr>
              <a:spcAft>
                <a:spcPts val="600"/>
              </a:spcAft>
            </a:pPr>
            <a:r>
              <a:rPr lang="en-US" sz="2200" dirty="0"/>
              <a:t>At every interrupt, the VM interpreter executed a block of instructions of a program stored into a table located into the VM memory.</a:t>
            </a:r>
          </a:p>
          <a:p>
            <a:pPr>
              <a:spcAft>
                <a:spcPts val="600"/>
              </a:spcAft>
            </a:pPr>
            <a:endParaRPr lang="en-US" sz="1100" dirty="0"/>
          </a:p>
          <a:p>
            <a:pPr>
              <a:spcAft>
                <a:spcPts val="600"/>
              </a:spcAft>
            </a:pPr>
            <a:r>
              <a:rPr lang="en-US" sz="2200" dirty="0">
                <a:sym typeface="Wingdings" panose="05000000000000000000" pitchFamily="2" charset="2"/>
              </a:rPr>
              <a:t>The procedures were written in the specific VM language, compiled on ground and stored as tables in the onboard memory.</a:t>
            </a:r>
          </a:p>
          <a:p>
            <a:pPr>
              <a:spcAft>
                <a:spcPts val="600"/>
              </a:spcAft>
            </a:pPr>
            <a:r>
              <a:rPr lang="en-US" sz="2200" dirty="0">
                <a:sym typeface="Wingdings" panose="05000000000000000000" pitchFamily="2" charset="2"/>
              </a:rPr>
              <a:t>The precision in the timing of the commands depends on the use of HW or SW timers.</a:t>
            </a:r>
          </a:p>
        </p:txBody>
      </p:sp>
      <p:graphicFrame>
        <p:nvGraphicFramePr>
          <p:cNvPr id="3" name="Table 2">
            <a:extLst>
              <a:ext uri="{FF2B5EF4-FFF2-40B4-BE49-F238E27FC236}">
                <a16:creationId xmlns:a16="http://schemas.microsoft.com/office/drawing/2014/main" id="{6E2146D6-7A1A-4784-AA95-C45A333F9317}"/>
              </a:ext>
            </a:extLst>
          </p:cNvPr>
          <p:cNvGraphicFramePr>
            <a:graphicFrameLocks noGrp="1"/>
          </p:cNvGraphicFramePr>
          <p:nvPr>
            <p:extLst>
              <p:ext uri="{D42A27DB-BD31-4B8C-83A1-F6EECF244321}">
                <p14:modId xmlns:p14="http://schemas.microsoft.com/office/powerpoint/2010/main" val="3048504249"/>
              </p:ext>
            </p:extLst>
          </p:nvPr>
        </p:nvGraphicFramePr>
        <p:xfrm>
          <a:off x="5919540" y="1064335"/>
          <a:ext cx="6079855" cy="4954997"/>
        </p:xfrm>
        <a:graphic>
          <a:graphicData uri="http://schemas.openxmlformats.org/drawingml/2006/table">
            <a:tbl>
              <a:tblPr>
                <a:tableStyleId>{5C22544A-7EE6-4342-B048-85BDC9FD1C3A}</a:tableStyleId>
              </a:tblPr>
              <a:tblGrid>
                <a:gridCol w="661401">
                  <a:extLst>
                    <a:ext uri="{9D8B030D-6E8A-4147-A177-3AD203B41FA5}">
                      <a16:colId xmlns:a16="http://schemas.microsoft.com/office/drawing/2014/main" val="813429235"/>
                    </a:ext>
                  </a:extLst>
                </a:gridCol>
                <a:gridCol w="771146">
                  <a:extLst>
                    <a:ext uri="{9D8B030D-6E8A-4147-A177-3AD203B41FA5}">
                      <a16:colId xmlns:a16="http://schemas.microsoft.com/office/drawing/2014/main" val="1041174027"/>
                    </a:ext>
                  </a:extLst>
                </a:gridCol>
                <a:gridCol w="2409670">
                  <a:extLst>
                    <a:ext uri="{9D8B030D-6E8A-4147-A177-3AD203B41FA5}">
                      <a16:colId xmlns:a16="http://schemas.microsoft.com/office/drawing/2014/main" val="2495309256"/>
                    </a:ext>
                  </a:extLst>
                </a:gridCol>
                <a:gridCol w="2237638">
                  <a:extLst>
                    <a:ext uri="{9D8B030D-6E8A-4147-A177-3AD203B41FA5}">
                      <a16:colId xmlns:a16="http://schemas.microsoft.com/office/drawing/2014/main" val="436776660"/>
                    </a:ext>
                  </a:extLst>
                </a:gridCol>
              </a:tblGrid>
              <a:tr h="319344">
                <a:tc>
                  <a:txBody>
                    <a:bodyPr/>
                    <a:lstStyle/>
                    <a:p>
                      <a:pPr marL="0" marR="0" algn="just">
                        <a:spcBef>
                          <a:spcPts val="0"/>
                        </a:spcBef>
                        <a:spcAft>
                          <a:spcPts val="0"/>
                        </a:spcAft>
                      </a:pPr>
                      <a:r>
                        <a:rPr lang="en-US" sz="1000" dirty="0">
                          <a:effectLst/>
                        </a:rPr>
                        <a:t>Instr.</a:t>
                      </a:r>
                      <a:br>
                        <a:rPr lang="en-US" sz="1000" dirty="0">
                          <a:effectLst/>
                        </a:rPr>
                      </a:br>
                      <a:r>
                        <a:rPr lang="en-US" sz="1000" dirty="0">
                          <a:effectLst/>
                        </a:rPr>
                        <a:t>code (hex)</a:t>
                      </a:r>
                      <a:endParaRPr lang="en-US" sz="1000" dirty="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dirty="0">
                          <a:effectLst/>
                        </a:rPr>
                        <a:t>VM </a:t>
                      </a:r>
                      <a:r>
                        <a:rPr lang="en-US" sz="1000" dirty="0" err="1">
                          <a:effectLst/>
                        </a:rPr>
                        <a:t>asm</a:t>
                      </a:r>
                      <a:endParaRPr lang="en-US" sz="1000" dirty="0">
                        <a:effectLst/>
                      </a:endParaRPr>
                    </a:p>
                    <a:p>
                      <a:pPr marL="0" marR="0" algn="just">
                        <a:spcBef>
                          <a:spcPts val="0"/>
                        </a:spcBef>
                        <a:spcAft>
                          <a:spcPts val="0"/>
                        </a:spcAft>
                      </a:pPr>
                      <a:r>
                        <a:rPr lang="en-US" sz="1000" dirty="0">
                          <a:effectLst/>
                        </a:rPr>
                        <a:t>Mnemonic</a:t>
                      </a:r>
                      <a:endParaRPr lang="en-US" sz="1000" dirty="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dirty="0">
                          <a:effectLst/>
                        </a:rPr>
                        <a:t>Description</a:t>
                      </a:r>
                    </a:p>
                    <a:p>
                      <a:pPr marL="0" marR="0" algn="just">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Notes</a:t>
                      </a:r>
                      <a:endParaRPr lang="en-US" sz="100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3874200706"/>
                  </a:ext>
                </a:extLst>
              </a:tr>
              <a:tr h="159672">
                <a:tc gridSpan="3">
                  <a:txBody>
                    <a:bodyPr/>
                    <a:lstStyle/>
                    <a:p>
                      <a:pPr marL="0" marR="0" algn="just">
                        <a:spcBef>
                          <a:spcPts val="0"/>
                        </a:spcBef>
                        <a:spcAft>
                          <a:spcPts val="0"/>
                        </a:spcAft>
                      </a:pPr>
                      <a:r>
                        <a:rPr lang="en-US" sz="1000">
                          <a:effectLst/>
                        </a:rPr>
                        <a:t>Critical instructions</a:t>
                      </a:r>
                      <a:endParaRPr lang="en-US" sz="1000">
                        <a:effectLst/>
                        <a:latin typeface="Times New Roman" panose="02020603050405020304" pitchFamily="18" charset="0"/>
                        <a:ea typeface="Times New Roman" panose="02020603050405020304" pitchFamily="18" charset="0"/>
                      </a:endParaRPr>
                    </a:p>
                  </a:txBody>
                  <a:tcPr marL="39332" marR="39332" marT="0" marB="0"/>
                </a:tc>
                <a:tc hMerge="1">
                  <a:txBody>
                    <a:bodyPr/>
                    <a:lstStyle/>
                    <a:p>
                      <a:endParaRPr lang="en-US"/>
                    </a:p>
                  </a:txBody>
                  <a:tcPr/>
                </a:tc>
                <a:tc hMerge="1">
                  <a:txBody>
                    <a:bodyPr/>
                    <a:lstStyle/>
                    <a:p>
                      <a:endParaRPr lang="en-US"/>
                    </a:p>
                  </a:txBody>
                  <a:tcPr/>
                </a:tc>
                <a:tc>
                  <a:txBody>
                    <a:bodyPr/>
                    <a:lstStyle/>
                    <a:p>
                      <a:pPr marL="0" marR="0" algn="just">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2170797749"/>
                  </a:ext>
                </a:extLst>
              </a:tr>
              <a:tr h="159672">
                <a:tc>
                  <a:txBody>
                    <a:bodyPr/>
                    <a:lstStyle/>
                    <a:p>
                      <a:pPr marL="0" marR="0" algn="just">
                        <a:spcBef>
                          <a:spcPts val="0"/>
                        </a:spcBef>
                        <a:spcAft>
                          <a:spcPts val="0"/>
                        </a:spcAft>
                      </a:pPr>
                      <a:r>
                        <a:rPr lang="en-US" sz="1000" dirty="0">
                          <a:effectLst/>
                        </a:rPr>
                        <a:t>(7)</a:t>
                      </a:r>
                      <a:endParaRPr lang="en-US" sz="1000" dirty="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CMD </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Send_Command(addr, code)	</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Send command to output I/F port</a:t>
                      </a:r>
                      <a:endParaRPr lang="en-US" sz="100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124066237"/>
                  </a:ext>
                </a:extLst>
              </a:tr>
              <a:tr h="319344">
                <a:tc>
                  <a:txBody>
                    <a:bodyPr/>
                    <a:lstStyle/>
                    <a:p>
                      <a:pPr marL="0" marR="0" algn="just">
                        <a:spcBef>
                          <a:spcPts val="0"/>
                        </a:spcBef>
                        <a:spcAft>
                          <a:spcPts val="0"/>
                        </a:spcAft>
                      </a:pPr>
                      <a:r>
                        <a:rPr lang="en-US" sz="1000" dirty="0">
                          <a:effectLst/>
                        </a:rPr>
                        <a:t>0</a:t>
                      </a:r>
                      <a:endParaRPr lang="en-US" sz="1000" dirty="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RCMD</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Send_Command_Reg(addr,  reg) </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Send command code/R[reg] to output I/F port</a:t>
                      </a:r>
                      <a:endParaRPr lang="en-US" sz="100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2500991394"/>
                  </a:ext>
                </a:extLst>
              </a:tr>
              <a:tr h="319344">
                <a:tc>
                  <a:txBody>
                    <a:bodyPr/>
                    <a:lstStyle/>
                    <a:p>
                      <a:pPr marL="0" marR="0" algn="just">
                        <a:spcBef>
                          <a:spcPts val="0"/>
                        </a:spcBef>
                        <a:spcAft>
                          <a:spcPts val="0"/>
                        </a:spcAft>
                      </a:pPr>
                      <a:r>
                        <a:rPr lang="en-US" sz="1000" dirty="0">
                          <a:effectLst/>
                        </a:rPr>
                        <a:t>4</a:t>
                      </a:r>
                      <a:endParaRPr lang="en-US" sz="1000" dirty="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RSND</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dirty="0" err="1">
                          <a:effectLst/>
                        </a:rPr>
                        <a:t>Send_Reg</a:t>
                      </a:r>
                      <a:r>
                        <a:rPr lang="en-US" sz="1000" dirty="0">
                          <a:effectLst/>
                        </a:rPr>
                        <a:t> _Command ( reg)  </a:t>
                      </a:r>
                      <a:endParaRPr lang="en-US" sz="1000" dirty="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Send command R[reg]  to output I/F port</a:t>
                      </a:r>
                      <a:endParaRPr lang="en-US" sz="100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3807864202"/>
                  </a:ext>
                </a:extLst>
              </a:tr>
              <a:tr h="159672">
                <a:tc>
                  <a:txBody>
                    <a:bodyPr/>
                    <a:lstStyle/>
                    <a:p>
                      <a:pPr marL="0" marR="0" algn="just">
                        <a:spcBef>
                          <a:spcPts val="0"/>
                        </a:spcBef>
                        <a:spcAft>
                          <a:spcPts val="0"/>
                        </a:spcAft>
                      </a:pPr>
                      <a:r>
                        <a:rPr lang="en-US" sz="1000">
                          <a:effectLst/>
                        </a:rPr>
                        <a:t>1</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MTX</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Mutex(OnOff)	</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Lock/Unlock output I/F port</a:t>
                      </a:r>
                      <a:endParaRPr lang="en-US" sz="100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184502257"/>
                  </a:ext>
                </a:extLst>
              </a:tr>
              <a:tr h="164837">
                <a:tc>
                  <a:txBody>
                    <a:bodyPr/>
                    <a:lstStyle/>
                    <a:p>
                      <a:pPr marL="0" marR="0" algn="just">
                        <a:spcBef>
                          <a:spcPts val="0"/>
                        </a:spcBef>
                        <a:spcAft>
                          <a:spcPts val="0"/>
                        </a:spcAft>
                      </a:pPr>
                      <a:r>
                        <a:rPr lang="en-US" sz="1000">
                          <a:effectLst/>
                        </a:rPr>
                        <a:t>2</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dirty="0">
                          <a:effectLst/>
                        </a:rPr>
                        <a:t>NOP</a:t>
                      </a:r>
                      <a:endParaRPr lang="en-US" sz="1000" dirty="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dirty="0">
                          <a:effectLst/>
                        </a:rPr>
                        <a:t>NOP()		</a:t>
                      </a:r>
                      <a:endParaRPr lang="en-US" sz="1000" dirty="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No operation</a:t>
                      </a:r>
                      <a:endParaRPr lang="en-US" sz="100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1325358769"/>
                  </a:ext>
                </a:extLst>
              </a:tr>
              <a:tr h="159672">
                <a:tc gridSpan="3">
                  <a:txBody>
                    <a:bodyPr/>
                    <a:lstStyle/>
                    <a:p>
                      <a:pPr marL="0" marR="0" algn="just">
                        <a:spcBef>
                          <a:spcPts val="0"/>
                        </a:spcBef>
                        <a:spcAft>
                          <a:spcPts val="0"/>
                        </a:spcAft>
                      </a:pPr>
                      <a:r>
                        <a:rPr lang="en-US" sz="1000">
                          <a:effectLst/>
                        </a:rPr>
                        <a:t>Non critical instructions</a:t>
                      </a:r>
                      <a:endParaRPr lang="en-US" sz="1000">
                        <a:effectLst/>
                        <a:latin typeface="Times New Roman" panose="02020603050405020304" pitchFamily="18" charset="0"/>
                        <a:ea typeface="Times New Roman" panose="02020603050405020304" pitchFamily="18" charset="0"/>
                      </a:endParaRPr>
                    </a:p>
                  </a:txBody>
                  <a:tcPr marL="39332" marR="39332" marT="0" marB="0"/>
                </a:tc>
                <a:tc hMerge="1">
                  <a:txBody>
                    <a:bodyPr/>
                    <a:lstStyle/>
                    <a:p>
                      <a:endParaRPr lang="en-US"/>
                    </a:p>
                  </a:txBody>
                  <a:tcPr/>
                </a:tc>
                <a:tc hMerge="1">
                  <a:txBody>
                    <a:bodyPr/>
                    <a:lstStyle/>
                    <a:p>
                      <a:endParaRPr lang="en-US"/>
                    </a:p>
                  </a:txBody>
                  <a:tcPr/>
                </a:tc>
                <a:tc>
                  <a:txBody>
                    <a:bodyPr/>
                    <a:lstStyle/>
                    <a:p>
                      <a:pPr marL="0" marR="0" algn="just">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3769838563"/>
                  </a:ext>
                </a:extLst>
              </a:tr>
              <a:tr h="159672">
                <a:tc>
                  <a:txBody>
                    <a:bodyPr/>
                    <a:lstStyle/>
                    <a:p>
                      <a:pPr marL="0" marR="0" algn="just">
                        <a:spcBef>
                          <a:spcPts val="0"/>
                        </a:spcBef>
                        <a:spcAft>
                          <a:spcPts val="0"/>
                        </a:spcAft>
                      </a:pPr>
                      <a:r>
                        <a:rPr lang="en-US" sz="1000">
                          <a:effectLst/>
                        </a:rPr>
                        <a:t>8</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TIM</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Set_Timer(val). </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Set counter value [us] for next Interrupt</a:t>
                      </a:r>
                      <a:endParaRPr lang="en-US" sz="100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3438576614"/>
                  </a:ext>
                </a:extLst>
              </a:tr>
              <a:tr h="159672">
                <a:tc>
                  <a:txBody>
                    <a:bodyPr/>
                    <a:lstStyle/>
                    <a:p>
                      <a:pPr marL="0" marR="0" algn="just">
                        <a:spcBef>
                          <a:spcPts val="0"/>
                        </a:spcBef>
                        <a:spcAft>
                          <a:spcPts val="0"/>
                        </a:spcAft>
                      </a:pPr>
                      <a:r>
                        <a:rPr lang="en-US" sz="1000" dirty="0">
                          <a:effectLst/>
                        </a:rPr>
                        <a:t>12</a:t>
                      </a:r>
                      <a:endParaRPr lang="en-US" sz="1000" dirty="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RSET</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Set_Register(reg, val32)	</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R[reg] = val32</a:t>
                      </a:r>
                      <a:endParaRPr lang="en-US" sz="100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4181930299"/>
                  </a:ext>
                </a:extLst>
              </a:tr>
              <a:tr h="159672">
                <a:tc>
                  <a:txBody>
                    <a:bodyPr/>
                    <a:lstStyle/>
                    <a:p>
                      <a:pPr marL="0" marR="0" algn="just">
                        <a:spcBef>
                          <a:spcPts val="0"/>
                        </a:spcBef>
                        <a:spcAft>
                          <a:spcPts val="0"/>
                        </a:spcAft>
                      </a:pPr>
                      <a:r>
                        <a:rPr lang="en-US" sz="1000">
                          <a:effectLst/>
                        </a:rPr>
                        <a:t>13</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RADD</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Add_To_Reg(reg, va32)	</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R[reg] = R[reg] + val32</a:t>
                      </a:r>
                      <a:endParaRPr lang="en-US" sz="100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3108011170"/>
                  </a:ext>
                </a:extLst>
              </a:tr>
              <a:tr h="159672">
                <a:tc>
                  <a:txBody>
                    <a:bodyPr/>
                    <a:lstStyle/>
                    <a:p>
                      <a:pPr marL="0" marR="0" algn="just">
                        <a:spcBef>
                          <a:spcPts val="0"/>
                        </a:spcBef>
                        <a:spcAft>
                          <a:spcPts val="0"/>
                        </a:spcAft>
                      </a:pPr>
                      <a:r>
                        <a:rPr lang="en-US" sz="1000">
                          <a:effectLst/>
                        </a:rPr>
                        <a:t>14</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RSUB</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Sub_To_Reg(reg, val32)	</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R[reg] = R[reg] – val32</a:t>
                      </a:r>
                      <a:endParaRPr lang="en-US" sz="100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3957432995"/>
                  </a:ext>
                </a:extLst>
              </a:tr>
              <a:tr h="159672">
                <a:tc>
                  <a:txBody>
                    <a:bodyPr/>
                    <a:lstStyle/>
                    <a:p>
                      <a:pPr marL="0" marR="0" algn="just">
                        <a:spcBef>
                          <a:spcPts val="0"/>
                        </a:spcBef>
                        <a:spcAft>
                          <a:spcPts val="0"/>
                        </a:spcAft>
                      </a:pPr>
                      <a:r>
                        <a:rPr lang="en-US" sz="1000">
                          <a:effectLst/>
                        </a:rPr>
                        <a:t>15</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RMUL</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Multiply_To_Reg(reg, val32)</a:t>
                      </a:r>
                      <a:r>
                        <a:rPr lang="en-US" sz="1000" baseline="30000">
                          <a:effectLst/>
                        </a:rPr>
                        <a:t>   </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R[reg] = R[reg] * val32</a:t>
                      </a:r>
                      <a:endParaRPr lang="en-US" sz="100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4248686249"/>
                  </a:ext>
                </a:extLst>
              </a:tr>
              <a:tr h="159672">
                <a:tc>
                  <a:txBody>
                    <a:bodyPr/>
                    <a:lstStyle/>
                    <a:p>
                      <a:pPr marL="0" marR="0" algn="just">
                        <a:spcBef>
                          <a:spcPts val="0"/>
                        </a:spcBef>
                        <a:spcAft>
                          <a:spcPts val="0"/>
                        </a:spcAft>
                      </a:pPr>
                      <a:r>
                        <a:rPr lang="en-US" sz="1000">
                          <a:effectLst/>
                        </a:rPr>
                        <a:t>16</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RDIV</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Divide_To_Reg(reg, val32)</a:t>
                      </a:r>
                      <a:r>
                        <a:rPr lang="en-US" sz="1000" baseline="30000">
                          <a:effectLst/>
                        </a:rPr>
                        <a:t>	</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R[reg] = R[reg] / val32</a:t>
                      </a:r>
                      <a:endParaRPr lang="en-US" sz="100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3944351362"/>
                  </a:ext>
                </a:extLst>
              </a:tr>
              <a:tr h="319344">
                <a:tc>
                  <a:txBody>
                    <a:bodyPr/>
                    <a:lstStyle/>
                    <a:p>
                      <a:pPr marL="0" marR="0" algn="just">
                        <a:spcBef>
                          <a:spcPts val="0"/>
                        </a:spcBef>
                        <a:spcAft>
                          <a:spcPts val="0"/>
                        </a:spcAft>
                      </a:pPr>
                      <a:r>
                        <a:rPr lang="en-US" sz="1000" dirty="0">
                          <a:effectLst/>
                        </a:rPr>
                        <a:t>24</a:t>
                      </a:r>
                      <a:endParaRPr lang="en-US" sz="1000" dirty="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RRDV</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dirty="0" err="1">
                          <a:effectLst/>
                        </a:rPr>
                        <a:t>Divide_Register_To_Register</a:t>
                      </a:r>
                      <a:r>
                        <a:rPr lang="en-US" sz="1000" dirty="0">
                          <a:effectLst/>
                        </a:rPr>
                        <a:t>(r1,r2,r3) 	</a:t>
                      </a:r>
                      <a:endParaRPr lang="en-US" sz="1000" dirty="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dirty="0">
                          <a:effectLst/>
                        </a:rPr>
                        <a:t>R[r1]=R[r2]/R[r3]</a:t>
                      </a:r>
                      <a:endParaRPr lang="en-US" sz="1000" dirty="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3799090055"/>
                  </a:ext>
                </a:extLst>
              </a:tr>
              <a:tr h="159672">
                <a:tc>
                  <a:txBody>
                    <a:bodyPr/>
                    <a:lstStyle/>
                    <a:p>
                      <a:pPr marL="0" marR="0" algn="just">
                        <a:spcBef>
                          <a:spcPts val="0"/>
                        </a:spcBef>
                        <a:spcAft>
                          <a:spcPts val="0"/>
                        </a:spcAft>
                      </a:pPr>
                      <a:r>
                        <a:rPr lang="en-US" sz="1000">
                          <a:effectLst/>
                        </a:rPr>
                        <a:t>30</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JMPR</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dirty="0" err="1">
                          <a:effectLst/>
                        </a:rPr>
                        <a:t>Jmp_Relative</a:t>
                      </a:r>
                      <a:r>
                        <a:rPr lang="en-US" sz="1000" dirty="0">
                          <a:effectLst/>
                        </a:rPr>
                        <a:t>(</a:t>
                      </a:r>
                      <a:r>
                        <a:rPr lang="en-US" sz="1000" dirty="0" err="1">
                          <a:effectLst/>
                        </a:rPr>
                        <a:t>vmAddr</a:t>
                      </a: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dirty="0">
                          <a:effectLst/>
                        </a:rPr>
                        <a:t>PC = PC + </a:t>
                      </a:r>
                      <a:r>
                        <a:rPr lang="en-US" sz="1000" dirty="0" err="1">
                          <a:effectLst/>
                        </a:rPr>
                        <a:t>vmAddr</a:t>
                      </a:r>
                      <a:endParaRPr lang="en-US" sz="1000" dirty="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3006179640"/>
                  </a:ext>
                </a:extLst>
              </a:tr>
              <a:tr h="319344">
                <a:tc>
                  <a:txBody>
                    <a:bodyPr/>
                    <a:lstStyle/>
                    <a:p>
                      <a:pPr marL="0" marR="0" algn="just">
                        <a:spcBef>
                          <a:spcPts val="0"/>
                        </a:spcBef>
                        <a:spcAft>
                          <a:spcPts val="0"/>
                        </a:spcAft>
                      </a:pPr>
                      <a:r>
                        <a:rPr lang="en-US" sz="1000" dirty="0">
                          <a:effectLst/>
                        </a:rPr>
                        <a:t>40</a:t>
                      </a:r>
                      <a:endParaRPr lang="en-US" sz="1000" dirty="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CALL</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Call_Subr(vmAddr) </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dirty="0">
                          <a:effectLst/>
                        </a:rPr>
                        <a:t>PC = </a:t>
                      </a:r>
                      <a:r>
                        <a:rPr lang="en-US" sz="1000" dirty="0" err="1">
                          <a:effectLst/>
                        </a:rPr>
                        <a:t>vmAddr</a:t>
                      </a:r>
                      <a:r>
                        <a:rPr lang="en-US" sz="1000" dirty="0">
                          <a:effectLst/>
                        </a:rPr>
                        <a:t> (remember the present PC)</a:t>
                      </a:r>
                      <a:endParaRPr lang="en-US" sz="1000" dirty="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3951241147"/>
                  </a:ext>
                </a:extLst>
              </a:tr>
              <a:tr h="159672">
                <a:tc>
                  <a:txBody>
                    <a:bodyPr/>
                    <a:lstStyle/>
                    <a:p>
                      <a:pPr marL="0" marR="0" algn="just" defTabSz="914400" rtl="0" eaLnBrk="1" latinLnBrk="0" hangingPunct="1">
                        <a:spcBef>
                          <a:spcPts val="0"/>
                        </a:spcBef>
                        <a:spcAft>
                          <a:spcPts val="0"/>
                        </a:spcAft>
                      </a:pPr>
                      <a:r>
                        <a:rPr lang="en-US" sz="1000" kern="1200" dirty="0">
                          <a:solidFill>
                            <a:schemeClr val="dk1"/>
                          </a:solidFill>
                          <a:effectLst/>
                          <a:latin typeface="+mn-lt"/>
                          <a:ea typeface="+mn-ea"/>
                          <a:cs typeface="+mn-cs"/>
                        </a:rPr>
                        <a:t>41</a:t>
                      </a:r>
                    </a:p>
                  </a:txBody>
                  <a:tcPr marL="39332" marR="39332" marT="0" marB="0"/>
                </a:tc>
                <a:tc>
                  <a:txBody>
                    <a:bodyPr/>
                    <a:lstStyle/>
                    <a:p>
                      <a:pPr marL="0" marR="0" algn="just" defTabSz="914400" rtl="0" eaLnBrk="1" latinLnBrk="0" hangingPunct="1">
                        <a:spcBef>
                          <a:spcPts val="0"/>
                        </a:spcBef>
                        <a:spcAft>
                          <a:spcPts val="0"/>
                        </a:spcAft>
                      </a:pPr>
                      <a:r>
                        <a:rPr lang="en-US" sz="1000" kern="1200" dirty="0">
                          <a:solidFill>
                            <a:schemeClr val="dk1"/>
                          </a:solidFill>
                          <a:effectLst/>
                          <a:latin typeface="+mn-lt"/>
                          <a:ea typeface="+mn-ea"/>
                          <a:cs typeface="+mn-cs"/>
                        </a:rPr>
                        <a:t>RET</a:t>
                      </a:r>
                    </a:p>
                  </a:txBody>
                  <a:tcPr marL="39332" marR="39332" marT="0" marB="0"/>
                </a:tc>
                <a:tc>
                  <a:txBody>
                    <a:bodyPr/>
                    <a:lstStyle/>
                    <a:p>
                      <a:pPr marL="0" marR="0" algn="just" defTabSz="914400" rtl="0" eaLnBrk="1" latinLnBrk="0" hangingPunct="1">
                        <a:spcBef>
                          <a:spcPts val="0"/>
                        </a:spcBef>
                        <a:spcAft>
                          <a:spcPts val="0"/>
                        </a:spcAft>
                      </a:pPr>
                      <a:r>
                        <a:rPr lang="en-US" sz="1000" kern="1200" dirty="0">
                          <a:solidFill>
                            <a:schemeClr val="dk1"/>
                          </a:solidFill>
                          <a:effectLst/>
                          <a:latin typeface="+mn-lt"/>
                          <a:ea typeface="+mn-ea"/>
                          <a:cs typeface="+mn-cs"/>
                        </a:rPr>
                        <a:t>Return()		</a:t>
                      </a:r>
                    </a:p>
                  </a:txBody>
                  <a:tcPr marL="39332" marR="39332" marT="0" marB="0"/>
                </a:tc>
                <a:tc>
                  <a:txBody>
                    <a:bodyPr/>
                    <a:lstStyle/>
                    <a:p>
                      <a:pPr marL="0" marR="0" algn="just" defTabSz="914400" rtl="0" eaLnBrk="1" latinLnBrk="0" hangingPunct="1">
                        <a:spcBef>
                          <a:spcPts val="0"/>
                        </a:spcBef>
                        <a:spcAft>
                          <a:spcPts val="0"/>
                        </a:spcAft>
                      </a:pPr>
                      <a:r>
                        <a:rPr lang="en-US" sz="1000" kern="1200" dirty="0">
                          <a:solidFill>
                            <a:schemeClr val="dk1"/>
                          </a:solidFill>
                          <a:effectLst/>
                          <a:latin typeface="+mn-lt"/>
                          <a:ea typeface="+mn-ea"/>
                          <a:cs typeface="+mn-cs"/>
                        </a:rPr>
                        <a:t>Return from subroutine</a:t>
                      </a:r>
                    </a:p>
                  </a:txBody>
                  <a:tcPr marL="39332" marR="39332" marT="0" marB="0"/>
                </a:tc>
                <a:extLst>
                  <a:ext uri="{0D108BD9-81ED-4DB2-BD59-A6C34878D82A}">
                    <a16:rowId xmlns:a16="http://schemas.microsoft.com/office/drawing/2014/main" val="3872864618"/>
                  </a:ext>
                </a:extLst>
              </a:tr>
              <a:tr h="319344">
                <a:tc>
                  <a:txBody>
                    <a:bodyPr/>
                    <a:lstStyle/>
                    <a:p>
                      <a:pPr marL="0" marR="0" algn="just">
                        <a:spcBef>
                          <a:spcPts val="0"/>
                        </a:spcBef>
                        <a:spcAft>
                          <a:spcPts val="0"/>
                        </a:spcAft>
                      </a:pPr>
                      <a:r>
                        <a:rPr lang="en-US" sz="1000" dirty="0">
                          <a:effectLst/>
                        </a:rPr>
                        <a:t>48</a:t>
                      </a:r>
                      <a:endParaRPr lang="en-US" sz="1000" dirty="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WRT</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dirty="0">
                          <a:effectLst/>
                        </a:rPr>
                        <a:t>Write(reg)		</a:t>
                      </a:r>
                      <a:endParaRPr lang="en-US" sz="1000" dirty="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dirty="0">
                          <a:effectLst/>
                        </a:rPr>
                        <a:t>Write R[reg] to shared memory locations</a:t>
                      </a:r>
                      <a:endParaRPr lang="en-US" sz="1000" dirty="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106419247"/>
                  </a:ext>
                </a:extLst>
              </a:tr>
              <a:tr h="638688">
                <a:tc>
                  <a:txBody>
                    <a:bodyPr/>
                    <a:lstStyle/>
                    <a:p>
                      <a:pPr marL="0" marR="0" algn="just">
                        <a:spcBef>
                          <a:spcPts val="0"/>
                        </a:spcBef>
                        <a:spcAft>
                          <a:spcPts val="0"/>
                        </a:spcAft>
                      </a:pPr>
                      <a:r>
                        <a:rPr lang="en-US" sz="1000" dirty="0">
                          <a:effectLst/>
                        </a:rPr>
                        <a:t>53</a:t>
                      </a:r>
                      <a:endParaRPr lang="en-US" sz="1000" dirty="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EVNT</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Send_Event(Nreg, reg)</a:t>
                      </a:r>
                      <a:r>
                        <a:rPr lang="en-US" sz="1000" baseline="30000">
                          <a:effectLst/>
                        </a:rPr>
                        <a:t> 5</a:t>
                      </a:r>
                      <a:r>
                        <a:rPr lang="en-US" sz="1000">
                          <a:effectLst/>
                        </a:rPr>
                        <a:t>	</a:t>
                      </a:r>
                    </a:p>
                    <a:p>
                      <a:pPr marL="0" marR="0" algn="just">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dirty="0">
                          <a:effectLst/>
                        </a:rPr>
                        <a:t>Send OS event with R[reg] = Event ID</a:t>
                      </a:r>
                    </a:p>
                    <a:p>
                      <a:pPr marL="0" marR="0" algn="just">
                        <a:spcBef>
                          <a:spcPts val="0"/>
                        </a:spcBef>
                        <a:spcAft>
                          <a:spcPts val="0"/>
                        </a:spcAft>
                      </a:pPr>
                      <a:r>
                        <a:rPr lang="en-US" sz="1000" dirty="0">
                          <a:effectLst/>
                        </a:rPr>
                        <a:t>R[reg+1] = parameter #1</a:t>
                      </a:r>
                    </a:p>
                    <a:p>
                      <a:pPr marL="0" marR="0" algn="just">
                        <a:spcBef>
                          <a:spcPts val="0"/>
                        </a:spcBef>
                        <a:spcAft>
                          <a:spcPts val="0"/>
                        </a:spcAft>
                      </a:pPr>
                      <a:r>
                        <a:rPr lang="en-US" sz="1000" dirty="0">
                          <a:effectLst/>
                        </a:rPr>
                        <a:t>....</a:t>
                      </a:r>
                    </a:p>
                    <a:p>
                      <a:pPr marL="0" marR="0" algn="just">
                        <a:spcBef>
                          <a:spcPts val="0"/>
                        </a:spcBef>
                        <a:spcAft>
                          <a:spcPts val="0"/>
                        </a:spcAft>
                      </a:pPr>
                      <a:r>
                        <a:rPr lang="en-US" sz="1000" dirty="0">
                          <a:effectLst/>
                        </a:rPr>
                        <a:t>R[reg+Nreg-1] = parameter #(Nreg-1)</a:t>
                      </a:r>
                      <a:endParaRPr lang="en-US" sz="1000" dirty="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1175253384"/>
                  </a:ext>
                </a:extLst>
              </a:tr>
              <a:tr h="319344">
                <a:tc>
                  <a:txBody>
                    <a:bodyPr/>
                    <a:lstStyle/>
                    <a:p>
                      <a:pPr marL="0" marR="0" algn="just">
                        <a:spcBef>
                          <a:spcPts val="0"/>
                        </a:spcBef>
                        <a:spcAft>
                          <a:spcPts val="0"/>
                        </a:spcAft>
                      </a:pPr>
                      <a:r>
                        <a:rPr lang="en-US" sz="1000">
                          <a:effectLst/>
                        </a:rPr>
                        <a:t>7F</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a:effectLst/>
                        </a:rPr>
                        <a:t>END</a:t>
                      </a:r>
                      <a:endParaRPr lang="en-US" sz="100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dirty="0">
                          <a:effectLst/>
                        </a:rPr>
                        <a:t>End				</a:t>
                      </a:r>
                      <a:endParaRPr lang="en-US" sz="1000" dirty="0">
                        <a:effectLst/>
                        <a:latin typeface="Times New Roman" panose="02020603050405020304" pitchFamily="18" charset="0"/>
                        <a:ea typeface="Times New Roman" panose="02020603050405020304" pitchFamily="18" charset="0"/>
                      </a:endParaRPr>
                    </a:p>
                  </a:txBody>
                  <a:tcPr marL="39332" marR="39332" marT="0" marB="0"/>
                </a:tc>
                <a:tc>
                  <a:txBody>
                    <a:bodyPr/>
                    <a:lstStyle/>
                    <a:p>
                      <a:pPr marL="0" marR="0" algn="just">
                        <a:spcBef>
                          <a:spcPts val="0"/>
                        </a:spcBef>
                        <a:spcAft>
                          <a:spcPts val="0"/>
                        </a:spcAft>
                      </a:pPr>
                      <a:r>
                        <a:rPr lang="en-US" sz="1000" dirty="0">
                          <a:effectLst/>
                        </a:rPr>
                        <a:t>End current VM program</a:t>
                      </a:r>
                      <a:endParaRPr lang="en-US" sz="1000" dirty="0">
                        <a:effectLst/>
                        <a:latin typeface="Times New Roman" panose="02020603050405020304" pitchFamily="18" charset="0"/>
                        <a:ea typeface="Times New Roman" panose="02020603050405020304" pitchFamily="18" charset="0"/>
                      </a:endParaRPr>
                    </a:p>
                  </a:txBody>
                  <a:tcPr marL="39332" marR="39332" marT="0" marB="0"/>
                </a:tc>
                <a:extLst>
                  <a:ext uri="{0D108BD9-81ED-4DB2-BD59-A6C34878D82A}">
                    <a16:rowId xmlns:a16="http://schemas.microsoft.com/office/drawing/2014/main" val="1734036020"/>
                  </a:ext>
                </a:extLst>
              </a:tr>
            </a:tbl>
          </a:graphicData>
        </a:graphic>
      </p:graphicFrame>
      <p:sp>
        <p:nvSpPr>
          <p:cNvPr id="8" name="Date Placeholder 3">
            <a:extLst>
              <a:ext uri="{FF2B5EF4-FFF2-40B4-BE49-F238E27FC236}">
                <a16:creationId xmlns:a16="http://schemas.microsoft.com/office/drawing/2014/main" id="{6703440C-8671-445D-A3E8-855632F2DBD5}"/>
              </a:ext>
            </a:extLst>
          </p:cNvPr>
          <p:cNvSpPr>
            <a:spLocks noGrp="1"/>
          </p:cNvSpPr>
          <p:nvPr>
            <p:ph type="dt" sz="half" idx="10"/>
          </p:nvPr>
        </p:nvSpPr>
        <p:spPr>
          <a:xfrm>
            <a:off x="838200" y="6356350"/>
            <a:ext cx="355092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18/06/2019</a:t>
            </a:r>
            <a:endParaRPr lang="en-US" dirty="0"/>
          </a:p>
        </p:txBody>
      </p:sp>
      <p:sp>
        <p:nvSpPr>
          <p:cNvPr id="9" name="Footer Placeholder 4">
            <a:extLst>
              <a:ext uri="{FF2B5EF4-FFF2-40B4-BE49-F238E27FC236}">
                <a16:creationId xmlns:a16="http://schemas.microsoft.com/office/drawing/2014/main" id="{14B46051-6407-4071-820F-C7D40BD2D5EF}"/>
              </a:ext>
            </a:extLst>
          </p:cNvPr>
          <p:cNvSpPr>
            <a:spLocks noGrp="1"/>
          </p:cNvSpPr>
          <p:nvPr>
            <p:ph type="ftr" sz="quarter" idx="11"/>
          </p:nvPr>
        </p:nvSpPr>
        <p:spPr>
          <a:xfrm>
            <a:off x="4602480" y="6356350"/>
            <a:ext cx="355092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ARIEL Consortium meeting – Warsaw CBK</a:t>
            </a:r>
            <a:endParaRPr lang="en-US" dirty="0"/>
          </a:p>
        </p:txBody>
      </p:sp>
      <p:sp>
        <p:nvSpPr>
          <p:cNvPr id="10" name="Slide Number Placeholder 5">
            <a:extLst>
              <a:ext uri="{FF2B5EF4-FFF2-40B4-BE49-F238E27FC236}">
                <a16:creationId xmlns:a16="http://schemas.microsoft.com/office/drawing/2014/main" id="{550CD84E-583E-4B4E-9D1A-EC58C050299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254C5F-DD0A-4274-9500-CAACF681C2D4}" type="slidenum">
              <a:rPr lang="en-US" smtClean="0"/>
              <a:pPr/>
              <a:t>10</a:t>
            </a:fld>
            <a:endParaRPr lang="en-US"/>
          </a:p>
        </p:txBody>
      </p:sp>
      <p:sp>
        <p:nvSpPr>
          <p:cNvPr id="5" name="TextBox 4">
            <a:extLst>
              <a:ext uri="{FF2B5EF4-FFF2-40B4-BE49-F238E27FC236}">
                <a16:creationId xmlns:a16="http://schemas.microsoft.com/office/drawing/2014/main" id="{A6BD7B1E-5BA5-B1E0-7CA6-0F03F32D2AEF}"/>
              </a:ext>
            </a:extLst>
          </p:cNvPr>
          <p:cNvSpPr txBox="1"/>
          <p:nvPr/>
        </p:nvSpPr>
        <p:spPr>
          <a:xfrm>
            <a:off x="2198113" y="198021"/>
            <a:ext cx="9459084" cy="584775"/>
          </a:xfrm>
          <a:prstGeom prst="rect">
            <a:avLst/>
          </a:prstGeom>
          <a:noFill/>
        </p:spPr>
        <p:txBody>
          <a:bodyPr wrap="square">
            <a:spAutoFit/>
          </a:bodyPr>
          <a:lstStyle/>
          <a:p>
            <a:r>
              <a:rPr lang="en-US" sz="3200" b="1" dirty="0"/>
              <a:t>Sequencer implementation – the Herschel experience</a:t>
            </a:r>
          </a:p>
        </p:txBody>
      </p:sp>
    </p:spTree>
    <p:extLst>
      <p:ext uri="{BB962C8B-B14F-4D97-AF65-F5344CB8AC3E}">
        <p14:creationId xmlns:p14="http://schemas.microsoft.com/office/powerpoint/2010/main" val="158127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2B0440-B65F-79D4-F739-7E708456D39B}"/>
              </a:ext>
            </a:extLst>
          </p:cNvPr>
          <p:cNvSpPr txBox="1"/>
          <p:nvPr/>
        </p:nvSpPr>
        <p:spPr>
          <a:xfrm>
            <a:off x="633909" y="1292004"/>
            <a:ext cx="11023288" cy="4401205"/>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000" dirty="0"/>
              <a:t>On-Board Control Procedures (OBCPs) are used as a supplement to the payload software, to act as intelligent procedures for routine on-board operations and to increase payload on-board autonomy.</a:t>
            </a:r>
          </a:p>
          <a:p>
            <a:pPr marL="342900" indent="-342900">
              <a:spcAft>
                <a:spcPts val="600"/>
              </a:spcAft>
              <a:buFont typeface="Arial" panose="020B0604020202020204" pitchFamily="34" charset="0"/>
              <a:buChar char="•"/>
            </a:pPr>
            <a:r>
              <a:rPr lang="en-US" sz="2000" dirty="0"/>
              <a:t>OBCPs are self-contained procedures which can be loaded into a dedicated storage area of the ICU memory at any time prior or during the mission. The OBCP development is completely independent from the ICU ASW apart from the fact that the services to load and execute </a:t>
            </a:r>
          </a:p>
          <a:p>
            <a:pPr marL="342900" indent="-342900">
              <a:spcAft>
                <a:spcPts val="600"/>
              </a:spcAft>
              <a:buFont typeface="Arial" panose="020B0604020202020204" pitchFamily="34" charset="0"/>
              <a:buChar char="•"/>
            </a:pPr>
            <a:r>
              <a:rPr lang="en-US" sz="2000" dirty="0"/>
              <a:t>OBCPs are needed. Thus OBCPs provide a useful means to implement operational sequences which are known in detail only at a late stage of the project (e.g. P/L mode switching) with a high flexibility to modify them, if necessary, even during the mission.</a:t>
            </a:r>
          </a:p>
          <a:p>
            <a:pPr marL="342900" indent="-342900">
              <a:spcAft>
                <a:spcPts val="600"/>
              </a:spcAft>
              <a:buFont typeface="Arial" panose="020B0604020202020204" pitchFamily="34" charset="0"/>
              <a:buChar char="•"/>
            </a:pPr>
            <a:r>
              <a:rPr lang="en-US" sz="2000" dirty="0"/>
              <a:t>Additionally OBCPs provide flexibility to re-execute regularly operations (by a single command) that are previously uploaded once and thus avoid repetition of uploading the same sequence of commands and saving bandwidth.</a:t>
            </a:r>
          </a:p>
          <a:p>
            <a:pPr marL="342900" indent="-342900">
              <a:spcAft>
                <a:spcPts val="600"/>
              </a:spcAft>
              <a:buFont typeface="Arial" panose="020B0604020202020204" pitchFamily="34" charset="0"/>
              <a:buChar char="•"/>
            </a:pPr>
            <a:r>
              <a:rPr lang="en-US" sz="2000" dirty="0"/>
              <a:t>As a consequence OBCP design and development must remain as simple as possible in order to shorten their development process. </a:t>
            </a:r>
            <a:r>
              <a:rPr lang="en-US" sz="2000" dirty="0">
                <a:sym typeface="Wingdings" panose="05000000000000000000" pitchFamily="2" charset="2"/>
              </a:rPr>
              <a:t>ESA tool</a:t>
            </a:r>
            <a:endParaRPr lang="en-US" sz="2000" dirty="0"/>
          </a:p>
        </p:txBody>
      </p:sp>
      <p:sp>
        <p:nvSpPr>
          <p:cNvPr id="6" name="TextBox 5">
            <a:extLst>
              <a:ext uri="{FF2B5EF4-FFF2-40B4-BE49-F238E27FC236}">
                <a16:creationId xmlns:a16="http://schemas.microsoft.com/office/drawing/2014/main" id="{C0729311-6F67-EE0B-8D16-D4494970F0B5}"/>
              </a:ext>
            </a:extLst>
          </p:cNvPr>
          <p:cNvSpPr txBox="1"/>
          <p:nvPr/>
        </p:nvSpPr>
        <p:spPr>
          <a:xfrm>
            <a:off x="2198113" y="198021"/>
            <a:ext cx="9459084" cy="584775"/>
          </a:xfrm>
          <a:prstGeom prst="rect">
            <a:avLst/>
          </a:prstGeom>
          <a:noFill/>
        </p:spPr>
        <p:txBody>
          <a:bodyPr wrap="square">
            <a:spAutoFit/>
          </a:bodyPr>
          <a:lstStyle/>
          <a:p>
            <a:r>
              <a:rPr lang="en-US" sz="3200" b="1" dirty="0"/>
              <a:t>Sequencer implementation – OBCPs in PLATO</a:t>
            </a:r>
          </a:p>
        </p:txBody>
      </p:sp>
    </p:spTree>
    <p:extLst>
      <p:ext uri="{BB962C8B-B14F-4D97-AF65-F5344CB8AC3E}">
        <p14:creationId xmlns:p14="http://schemas.microsoft.com/office/powerpoint/2010/main" val="516260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68B94D-0C53-F7E9-C35F-59E2A5E25959}"/>
              </a:ext>
            </a:extLst>
          </p:cNvPr>
          <p:cNvPicPr>
            <a:picLocks noChangeAspect="1"/>
          </p:cNvPicPr>
          <p:nvPr/>
        </p:nvPicPr>
        <p:blipFill>
          <a:blip r:embed="rId2"/>
          <a:stretch>
            <a:fillRect/>
          </a:stretch>
        </p:blipFill>
        <p:spPr>
          <a:xfrm>
            <a:off x="2737419" y="0"/>
            <a:ext cx="9454581" cy="6858000"/>
          </a:xfrm>
          <a:prstGeom prst="rect">
            <a:avLst/>
          </a:prstGeom>
        </p:spPr>
      </p:pic>
      <p:sp>
        <p:nvSpPr>
          <p:cNvPr id="6" name="TextBox 5">
            <a:extLst>
              <a:ext uri="{FF2B5EF4-FFF2-40B4-BE49-F238E27FC236}">
                <a16:creationId xmlns:a16="http://schemas.microsoft.com/office/drawing/2014/main" id="{2B3927F3-77F1-C19B-241C-ABE00C5CB5D9}"/>
              </a:ext>
            </a:extLst>
          </p:cNvPr>
          <p:cNvSpPr txBox="1"/>
          <p:nvPr/>
        </p:nvSpPr>
        <p:spPr>
          <a:xfrm>
            <a:off x="36569" y="1119998"/>
            <a:ext cx="2901297" cy="2062103"/>
          </a:xfrm>
          <a:prstGeom prst="rect">
            <a:avLst/>
          </a:prstGeom>
          <a:noFill/>
        </p:spPr>
        <p:txBody>
          <a:bodyPr wrap="square">
            <a:spAutoFit/>
          </a:bodyPr>
          <a:lstStyle/>
          <a:p>
            <a:r>
              <a:rPr lang="en-US" sz="3200" b="1" dirty="0"/>
              <a:t>PLATO Payload OBCP development approach </a:t>
            </a:r>
          </a:p>
        </p:txBody>
      </p:sp>
      <p:sp>
        <p:nvSpPr>
          <p:cNvPr id="8" name="TextBox 7">
            <a:extLst>
              <a:ext uri="{FF2B5EF4-FFF2-40B4-BE49-F238E27FC236}">
                <a16:creationId xmlns:a16="http://schemas.microsoft.com/office/drawing/2014/main" id="{68A8BC5D-ACBC-920C-81CC-17E905008CFF}"/>
              </a:ext>
            </a:extLst>
          </p:cNvPr>
          <p:cNvSpPr txBox="1"/>
          <p:nvPr/>
        </p:nvSpPr>
        <p:spPr>
          <a:xfrm>
            <a:off x="36569" y="3286436"/>
            <a:ext cx="2487848" cy="3139321"/>
          </a:xfrm>
          <a:prstGeom prst="rect">
            <a:avLst/>
          </a:prstGeom>
          <a:noFill/>
        </p:spPr>
        <p:txBody>
          <a:bodyPr wrap="square">
            <a:spAutoFit/>
          </a:bodyPr>
          <a:lstStyle/>
          <a:p>
            <a:r>
              <a:rPr lang="en-US" dirty="0"/>
              <a:t>In the validation phase the OBCP is tested in a representative environment.</a:t>
            </a:r>
          </a:p>
          <a:p>
            <a:endParaRPr lang="en-US" dirty="0"/>
          </a:p>
          <a:p>
            <a:r>
              <a:rPr lang="en-US" dirty="0"/>
              <a:t>Depending on the field of application the validation can be performed as part of a system level functional test activity.</a:t>
            </a:r>
          </a:p>
        </p:txBody>
      </p:sp>
    </p:spTree>
    <p:extLst>
      <p:ext uri="{BB962C8B-B14F-4D97-AF65-F5344CB8AC3E}">
        <p14:creationId xmlns:p14="http://schemas.microsoft.com/office/powerpoint/2010/main" val="157729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04CF4-4AF2-4F2D-0F9C-DAC31F61979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8EAA0CD-2924-4B94-E629-7A464CC0EBAB}"/>
              </a:ext>
            </a:extLst>
          </p:cNvPr>
          <p:cNvSpPr txBox="1"/>
          <p:nvPr/>
        </p:nvSpPr>
        <p:spPr>
          <a:xfrm>
            <a:off x="2198113" y="198021"/>
            <a:ext cx="9459084" cy="584775"/>
          </a:xfrm>
          <a:prstGeom prst="rect">
            <a:avLst/>
          </a:prstGeom>
          <a:noFill/>
        </p:spPr>
        <p:txBody>
          <a:bodyPr wrap="square">
            <a:spAutoFit/>
          </a:bodyPr>
          <a:lstStyle/>
          <a:p>
            <a:r>
              <a:rPr lang="en-US" sz="3200" b="1" dirty="0"/>
              <a:t>FDIR in space: future perspectives</a:t>
            </a:r>
          </a:p>
        </p:txBody>
      </p:sp>
      <p:sp>
        <p:nvSpPr>
          <p:cNvPr id="6" name="TextBox 5">
            <a:extLst>
              <a:ext uri="{FF2B5EF4-FFF2-40B4-BE49-F238E27FC236}">
                <a16:creationId xmlns:a16="http://schemas.microsoft.com/office/drawing/2014/main" id="{4F68AC95-73A2-341F-1B11-E6D307C057C0}"/>
              </a:ext>
            </a:extLst>
          </p:cNvPr>
          <p:cNvSpPr txBox="1"/>
          <p:nvPr/>
        </p:nvSpPr>
        <p:spPr>
          <a:xfrm>
            <a:off x="278091" y="981285"/>
            <a:ext cx="11151909" cy="923330"/>
          </a:xfrm>
          <a:prstGeom prst="rect">
            <a:avLst/>
          </a:prstGeom>
          <a:noFill/>
        </p:spPr>
        <p:txBody>
          <a:bodyPr wrap="square">
            <a:spAutoFit/>
          </a:bodyPr>
          <a:lstStyle/>
          <a:p>
            <a:r>
              <a:rPr lang="en-US" sz="1800" b="1" i="0" dirty="0">
                <a:solidFill>
                  <a:srgbClr val="000000"/>
                </a:solidFill>
                <a:effectLst/>
                <a:latin typeface="Arial" panose="020B0604020202020204" pitchFamily="34" charset="0"/>
              </a:rPr>
              <a:t>SMART-FDIR: use of Artificial Intelligence in the implementation of a Satellite FDIR</a:t>
            </a:r>
            <a:r>
              <a:rPr lang="en-US" dirty="0"/>
              <a:t> </a:t>
            </a:r>
          </a:p>
          <a:p>
            <a:r>
              <a:rPr lang="en-US" sz="1800" b="0" i="0" dirty="0">
                <a:solidFill>
                  <a:srgbClr val="000000"/>
                </a:solidFill>
                <a:effectLst/>
                <a:latin typeface="Arial" panose="020B0604020202020204" pitchFamily="34" charset="0"/>
              </a:rPr>
              <a:t>Alenia </a:t>
            </a:r>
            <a:r>
              <a:rPr lang="en-US" sz="1800" b="0" i="0" dirty="0" err="1">
                <a:solidFill>
                  <a:srgbClr val="000000"/>
                </a:solidFill>
                <a:effectLst/>
                <a:latin typeface="Arial" panose="020B0604020202020204" pitchFamily="34" charset="0"/>
              </a:rPr>
              <a:t>Spazio</a:t>
            </a:r>
            <a:r>
              <a:rPr lang="en-US" sz="1800" b="0" i="0" dirty="0">
                <a:solidFill>
                  <a:srgbClr val="000000"/>
                </a:solidFill>
                <a:effectLst/>
                <a:latin typeface="Arial" panose="020B0604020202020204" pitchFamily="34" charset="0"/>
              </a:rPr>
              <a:t> S.p.A. Software &amp; Simulation Architectures</a:t>
            </a:r>
            <a:r>
              <a:rPr lang="en-US" dirty="0"/>
              <a:t> + </a:t>
            </a:r>
            <a:r>
              <a:rPr lang="it-IT" sz="1800" b="0" i="0" dirty="0">
                <a:solidFill>
                  <a:srgbClr val="000000"/>
                </a:solidFill>
                <a:effectLst/>
                <a:latin typeface="Arial" panose="020B0604020202020204" pitchFamily="34" charset="0"/>
              </a:rPr>
              <a:t>Dipartimento di Ingegneria Aerospaziale Politecnico di Milano - 2003</a:t>
            </a:r>
            <a:endParaRPr lang="en-US" sz="1400" i="1" dirty="0"/>
          </a:p>
        </p:txBody>
      </p:sp>
      <p:pic>
        <p:nvPicPr>
          <p:cNvPr id="12" name="Picture 11">
            <a:extLst>
              <a:ext uri="{FF2B5EF4-FFF2-40B4-BE49-F238E27FC236}">
                <a16:creationId xmlns:a16="http://schemas.microsoft.com/office/drawing/2014/main" id="{2028EC48-8AD4-BB60-F198-4C47C60E460D}"/>
              </a:ext>
            </a:extLst>
          </p:cNvPr>
          <p:cNvPicPr>
            <a:picLocks noChangeAspect="1"/>
          </p:cNvPicPr>
          <p:nvPr/>
        </p:nvPicPr>
        <p:blipFill>
          <a:blip r:embed="rId2"/>
          <a:stretch>
            <a:fillRect/>
          </a:stretch>
        </p:blipFill>
        <p:spPr>
          <a:xfrm>
            <a:off x="6141562" y="1904615"/>
            <a:ext cx="5899390" cy="4367504"/>
          </a:xfrm>
          <a:prstGeom prst="rect">
            <a:avLst/>
          </a:prstGeom>
        </p:spPr>
      </p:pic>
      <p:sp>
        <p:nvSpPr>
          <p:cNvPr id="3" name="TextBox 2">
            <a:extLst>
              <a:ext uri="{FF2B5EF4-FFF2-40B4-BE49-F238E27FC236}">
                <a16:creationId xmlns:a16="http://schemas.microsoft.com/office/drawing/2014/main" id="{02585245-A78F-6CF5-6154-EA6F2C5DC0A6}"/>
              </a:ext>
            </a:extLst>
          </p:cNvPr>
          <p:cNvSpPr txBox="1"/>
          <p:nvPr/>
        </p:nvSpPr>
        <p:spPr>
          <a:xfrm>
            <a:off x="98981" y="1848454"/>
            <a:ext cx="6042581" cy="4770537"/>
          </a:xfrm>
          <a:prstGeom prst="rect">
            <a:avLst/>
          </a:prstGeom>
          <a:noFill/>
        </p:spPr>
        <p:txBody>
          <a:bodyPr wrap="square">
            <a:spAutoFit/>
          </a:bodyPr>
          <a:lstStyle/>
          <a:p>
            <a:r>
              <a:rPr lang="en-US" sz="1600" i="1" dirty="0"/>
              <a:t>Nowadays space activities are characterized by increased constraints in terms of on-board computing power and functional complexity combined with reduction of costs and schedule.</a:t>
            </a:r>
          </a:p>
          <a:p>
            <a:r>
              <a:rPr lang="en-US" sz="1600" i="1" dirty="0"/>
              <a:t>This scenario necessarily originates impacts on the on-board software with particular emphases to the interfaces between on-board software and system/mission level requirements.</a:t>
            </a:r>
          </a:p>
          <a:p>
            <a:r>
              <a:rPr lang="en-US" sz="1600" i="1" dirty="0"/>
              <a:t>The questions are: How can the effectiveness of Space System Software design be improved?  How can we increase sophistication in the area of autonomy and failure tolerance, maintaining the necessary quality with acceptable risks?</a:t>
            </a:r>
          </a:p>
          <a:p>
            <a:endParaRPr lang="en-US" sz="1600" i="1" dirty="0"/>
          </a:p>
          <a:p>
            <a:r>
              <a:rPr lang="en-US" sz="1600" i="1" dirty="0">
                <a:sym typeface="Wingdings" panose="05000000000000000000" pitchFamily="2" charset="2"/>
              </a:rPr>
              <a:t> </a:t>
            </a:r>
            <a:r>
              <a:rPr lang="en-US" sz="1600" i="1" dirty="0"/>
              <a:t>This study well demonstrates that Space System Software design can be improved: we can increase sophistication in the area of autonomy and failure tolerance, maintaining the necessary quality with acceptable risks. Artificial Intelligence technology with well defined development guidelines, has to be really considered for the development of a Satellite On-Board FDIR Software with </a:t>
            </a:r>
            <a:r>
              <a:rPr lang="en-US" sz="1600" i="1" dirty="0" err="1"/>
              <a:t>realtime</a:t>
            </a:r>
            <a:r>
              <a:rPr lang="en-US" sz="1600" i="1" dirty="0"/>
              <a:t> performances, robustness architecture, auto-learning &amp; decision making capabilities.</a:t>
            </a:r>
          </a:p>
        </p:txBody>
      </p:sp>
    </p:spTree>
    <p:extLst>
      <p:ext uri="{BB962C8B-B14F-4D97-AF65-F5344CB8AC3E}">
        <p14:creationId xmlns:p14="http://schemas.microsoft.com/office/powerpoint/2010/main" val="3680246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A2A15-3B57-DBDC-0D65-D3CAFEA7E0DD}"/>
              </a:ext>
            </a:extLst>
          </p:cNvPr>
          <p:cNvSpPr txBox="1"/>
          <p:nvPr/>
        </p:nvSpPr>
        <p:spPr>
          <a:xfrm>
            <a:off x="2198113" y="198021"/>
            <a:ext cx="9459084" cy="584775"/>
          </a:xfrm>
          <a:prstGeom prst="rect">
            <a:avLst/>
          </a:prstGeom>
          <a:noFill/>
        </p:spPr>
        <p:txBody>
          <a:bodyPr wrap="square">
            <a:spAutoFit/>
          </a:bodyPr>
          <a:lstStyle/>
          <a:p>
            <a:r>
              <a:rPr lang="en-US" sz="3200" b="1" dirty="0"/>
              <a:t>FDIR in space: future perspectives</a:t>
            </a:r>
          </a:p>
        </p:txBody>
      </p:sp>
      <p:sp>
        <p:nvSpPr>
          <p:cNvPr id="8" name="TextBox 7">
            <a:extLst>
              <a:ext uri="{FF2B5EF4-FFF2-40B4-BE49-F238E27FC236}">
                <a16:creationId xmlns:a16="http://schemas.microsoft.com/office/drawing/2014/main" id="{B5D6288A-7E4D-AEC8-69BC-FC1A0C9188FC}"/>
              </a:ext>
            </a:extLst>
          </p:cNvPr>
          <p:cNvSpPr txBox="1"/>
          <p:nvPr/>
        </p:nvSpPr>
        <p:spPr>
          <a:xfrm>
            <a:off x="498441" y="1432941"/>
            <a:ext cx="7735872" cy="830997"/>
          </a:xfrm>
          <a:prstGeom prst="rect">
            <a:avLst/>
          </a:prstGeom>
          <a:noFill/>
        </p:spPr>
        <p:txBody>
          <a:bodyPr wrap="square">
            <a:spAutoFit/>
          </a:bodyPr>
          <a:lstStyle/>
          <a:p>
            <a:r>
              <a:rPr lang="en-US" sz="2400" b="1" dirty="0">
                <a:solidFill>
                  <a:schemeClr val="accent1"/>
                </a:solidFill>
              </a:rPr>
              <a:t>Health-AI</a:t>
            </a:r>
          </a:p>
          <a:p>
            <a:r>
              <a:rPr lang="en-US" sz="2400" b="1" dirty="0">
                <a:solidFill>
                  <a:schemeClr val="accent1"/>
                </a:solidFill>
              </a:rPr>
              <a:t>On-Board Health Monitoring System For Satcom</a:t>
            </a:r>
          </a:p>
        </p:txBody>
      </p:sp>
      <p:sp>
        <p:nvSpPr>
          <p:cNvPr id="17" name="TextBox 16">
            <a:extLst>
              <a:ext uri="{FF2B5EF4-FFF2-40B4-BE49-F238E27FC236}">
                <a16:creationId xmlns:a16="http://schemas.microsoft.com/office/drawing/2014/main" id="{877138BE-E5A9-5950-9DD4-67E5B06A2C71}"/>
              </a:ext>
            </a:extLst>
          </p:cNvPr>
          <p:cNvSpPr txBox="1"/>
          <p:nvPr/>
        </p:nvSpPr>
        <p:spPr>
          <a:xfrm>
            <a:off x="500574" y="2228517"/>
            <a:ext cx="11156623" cy="2554545"/>
          </a:xfrm>
          <a:prstGeom prst="rect">
            <a:avLst/>
          </a:prstGeom>
          <a:noFill/>
        </p:spPr>
        <p:txBody>
          <a:bodyPr wrap="square">
            <a:spAutoFit/>
          </a:bodyPr>
          <a:lstStyle/>
          <a:p>
            <a:r>
              <a:rPr lang="en-US" sz="1600" dirty="0"/>
              <a:t>Objectives</a:t>
            </a:r>
          </a:p>
          <a:p>
            <a:r>
              <a:rPr lang="en-US" sz="1600" dirty="0"/>
              <a:t>Traditional implementations of Failure Detection, Isolation and Recovery (FDIR) systems rely on monitoring fixed thresholds. As these thresholds are defined before launch, they are conservative and include margins. Moreover, satellite ageing alters the sub-systems’ </a:t>
            </a:r>
            <a:r>
              <a:rPr lang="en-US" sz="1600" dirty="0" err="1"/>
              <a:t>behaviour</a:t>
            </a:r>
            <a:r>
              <a:rPr lang="en-US" sz="1600" dirty="0"/>
              <a:t> and requires adaptation in detection and classification rules. Conversely, </a:t>
            </a:r>
            <a:r>
              <a:rPr lang="en-US" sz="1600" u="sng" dirty="0">
                <a:solidFill>
                  <a:srgbClr val="C00000"/>
                </a:solidFill>
              </a:rPr>
              <a:t>data-centric approaches powered by Artificial Intelligence (AI) algorithms can improve anomaly detection timeliness, enable onboard anomaly classification, predictive health monitoring, and a reduced dependency on ground operations</a:t>
            </a:r>
            <a:r>
              <a:rPr lang="en-US" sz="1600" dirty="0"/>
              <a:t>.</a:t>
            </a:r>
          </a:p>
          <a:p>
            <a:endParaRPr lang="en-US" sz="1600" dirty="0"/>
          </a:p>
          <a:p>
            <a:r>
              <a:rPr lang="en-US" sz="1600" dirty="0"/>
              <a:t>The Health-AI project develops an innovative AI-powered FDIR system, exploiting recent innovations and developments in Deep Learning technology. The underlying objective is to improve the health monitoring of the different platform sub-systems and software elements of the spacecraft, including ADCS, EPS, and OBC.</a:t>
            </a:r>
          </a:p>
        </p:txBody>
      </p:sp>
      <p:sp>
        <p:nvSpPr>
          <p:cNvPr id="22" name="Rectangle 21">
            <a:extLst>
              <a:ext uri="{FF2B5EF4-FFF2-40B4-BE49-F238E27FC236}">
                <a16:creationId xmlns:a16="http://schemas.microsoft.com/office/drawing/2014/main" id="{73428385-3D37-1371-26ED-B6414941919C}"/>
              </a:ext>
            </a:extLst>
          </p:cNvPr>
          <p:cNvSpPr/>
          <p:nvPr/>
        </p:nvSpPr>
        <p:spPr>
          <a:xfrm>
            <a:off x="2549948" y="896084"/>
            <a:ext cx="4011106" cy="7352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3FCC9C6-52DF-B843-1694-6F5603CE2434}"/>
              </a:ext>
            </a:extLst>
          </p:cNvPr>
          <p:cNvPicPr>
            <a:picLocks noChangeAspect="1"/>
          </p:cNvPicPr>
          <p:nvPr/>
        </p:nvPicPr>
        <p:blipFill>
          <a:blip r:embed="rId2"/>
          <a:stretch>
            <a:fillRect/>
          </a:stretch>
        </p:blipFill>
        <p:spPr>
          <a:xfrm>
            <a:off x="1725105" y="4856442"/>
            <a:ext cx="7843101" cy="1803537"/>
          </a:xfrm>
          <a:prstGeom prst="rect">
            <a:avLst/>
          </a:prstGeom>
        </p:spPr>
      </p:pic>
      <p:pic>
        <p:nvPicPr>
          <p:cNvPr id="1026" name="Picture 2">
            <a:hlinkClick r:id="rId3"/>
            <a:extLst>
              <a:ext uri="{FF2B5EF4-FFF2-40B4-BE49-F238E27FC236}">
                <a16:creationId xmlns:a16="http://schemas.microsoft.com/office/drawing/2014/main" id="{A6F2A5B3-3C47-7233-BAB1-5D23417CAD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0890" y="1024728"/>
            <a:ext cx="2930164" cy="5684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D5DCDB5-29C5-436D-8E68-156A8D92AD67}"/>
              </a:ext>
            </a:extLst>
          </p:cNvPr>
          <p:cNvSpPr txBox="1"/>
          <p:nvPr/>
        </p:nvSpPr>
        <p:spPr>
          <a:xfrm>
            <a:off x="2687722" y="1069990"/>
            <a:ext cx="805394" cy="553998"/>
          </a:xfrm>
          <a:prstGeom prst="rect">
            <a:avLst/>
          </a:prstGeom>
          <a:noFill/>
        </p:spPr>
        <p:txBody>
          <a:bodyPr wrap="square" rtlCol="0">
            <a:spAutoFit/>
          </a:bodyPr>
          <a:lstStyle/>
          <a:p>
            <a:r>
              <a:rPr lang="en-US" sz="3000" b="1" dirty="0">
                <a:solidFill>
                  <a:schemeClr val="bg1">
                    <a:lumMod val="95000"/>
                  </a:schemeClr>
                </a:solidFill>
              </a:rPr>
              <a:t>ESA</a:t>
            </a:r>
          </a:p>
        </p:txBody>
      </p:sp>
    </p:spTree>
    <p:extLst>
      <p:ext uri="{BB962C8B-B14F-4D97-AF65-F5344CB8AC3E}">
        <p14:creationId xmlns:p14="http://schemas.microsoft.com/office/powerpoint/2010/main" val="2961163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A68786-8AA0-7814-9963-2CAA1292D895}"/>
              </a:ext>
            </a:extLst>
          </p:cNvPr>
          <p:cNvPicPr>
            <a:picLocks noChangeAspect="1"/>
          </p:cNvPicPr>
          <p:nvPr/>
        </p:nvPicPr>
        <p:blipFill>
          <a:blip r:embed="rId2"/>
          <a:stretch>
            <a:fillRect/>
          </a:stretch>
        </p:blipFill>
        <p:spPr>
          <a:xfrm>
            <a:off x="0" y="1517199"/>
            <a:ext cx="12250132" cy="2705220"/>
          </a:xfrm>
          <a:prstGeom prst="rect">
            <a:avLst/>
          </a:prstGeom>
        </p:spPr>
      </p:pic>
      <p:sp>
        <p:nvSpPr>
          <p:cNvPr id="4" name="TextBox 3">
            <a:extLst>
              <a:ext uri="{FF2B5EF4-FFF2-40B4-BE49-F238E27FC236}">
                <a16:creationId xmlns:a16="http://schemas.microsoft.com/office/drawing/2014/main" id="{3B471A5D-F1AB-6D39-B8AE-F4BA02BCC0DB}"/>
              </a:ext>
            </a:extLst>
          </p:cNvPr>
          <p:cNvSpPr txBox="1"/>
          <p:nvPr/>
        </p:nvSpPr>
        <p:spPr>
          <a:xfrm>
            <a:off x="2138706" y="134735"/>
            <a:ext cx="7735872" cy="830997"/>
          </a:xfrm>
          <a:prstGeom prst="rect">
            <a:avLst/>
          </a:prstGeom>
          <a:noFill/>
        </p:spPr>
        <p:txBody>
          <a:bodyPr wrap="square">
            <a:spAutoFit/>
          </a:bodyPr>
          <a:lstStyle/>
          <a:p>
            <a:r>
              <a:rPr lang="en-US" sz="2400" b="1" dirty="0">
                <a:solidFill>
                  <a:schemeClr val="accent1"/>
                </a:solidFill>
              </a:rPr>
              <a:t>Health-AI</a:t>
            </a:r>
          </a:p>
          <a:p>
            <a:r>
              <a:rPr lang="en-US" sz="2400" b="1" dirty="0">
                <a:solidFill>
                  <a:schemeClr val="accent1"/>
                </a:solidFill>
              </a:rPr>
              <a:t>On-Board Health Monitoring System For Satcom</a:t>
            </a:r>
          </a:p>
        </p:txBody>
      </p:sp>
      <p:pic>
        <p:nvPicPr>
          <p:cNvPr id="9" name="Picture 8">
            <a:extLst>
              <a:ext uri="{FF2B5EF4-FFF2-40B4-BE49-F238E27FC236}">
                <a16:creationId xmlns:a16="http://schemas.microsoft.com/office/drawing/2014/main" id="{30E705A1-685D-2BB6-20D0-191AD455FDAD}"/>
              </a:ext>
            </a:extLst>
          </p:cNvPr>
          <p:cNvPicPr>
            <a:picLocks noChangeAspect="1"/>
          </p:cNvPicPr>
          <p:nvPr/>
        </p:nvPicPr>
        <p:blipFill>
          <a:blip r:embed="rId3"/>
          <a:stretch>
            <a:fillRect/>
          </a:stretch>
        </p:blipFill>
        <p:spPr>
          <a:xfrm>
            <a:off x="2700190" y="4294907"/>
            <a:ext cx="6612903" cy="2091788"/>
          </a:xfrm>
          <a:prstGeom prst="rect">
            <a:avLst/>
          </a:prstGeom>
        </p:spPr>
      </p:pic>
    </p:spTree>
    <p:extLst>
      <p:ext uri="{BB962C8B-B14F-4D97-AF65-F5344CB8AC3E}">
        <p14:creationId xmlns:p14="http://schemas.microsoft.com/office/powerpoint/2010/main" val="239977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65302-79F5-1491-76BA-68D67769D307}"/>
            </a:ext>
          </a:extLst>
        </p:cNvPr>
        <p:cNvGrpSpPr/>
        <p:nvPr/>
      </p:nvGrpSpPr>
      <p:grpSpPr>
        <a:xfrm>
          <a:off x="0" y="0"/>
          <a:ext cx="0" cy="0"/>
          <a:chOff x="0" y="0"/>
          <a:chExt cx="0" cy="0"/>
        </a:xfrm>
      </p:grpSpPr>
      <p:sp>
        <p:nvSpPr>
          <p:cNvPr id="15361" name="Rectangle 1">
            <a:extLst>
              <a:ext uri="{FF2B5EF4-FFF2-40B4-BE49-F238E27FC236}">
                <a16:creationId xmlns:a16="http://schemas.microsoft.com/office/drawing/2014/main" id="{AC11EDD4-BE2C-B957-9593-2AD55D8702E7}"/>
              </a:ext>
            </a:extLst>
          </p:cNvPr>
          <p:cNvSpPr>
            <a:spLocks noChangeArrowheads="1"/>
          </p:cNvSpPr>
          <p:nvPr/>
        </p:nvSpPr>
        <p:spPr bwMode="auto">
          <a:xfrm>
            <a:off x="2135560" y="188640"/>
            <a:ext cx="78488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it-IT" sz="2800" b="1" dirty="0" err="1"/>
              <a:t>Introduction</a:t>
            </a:r>
            <a:endParaRPr lang="it-IT" sz="2800" b="1" dirty="0">
              <a:latin typeface="Arial" pitchFamily="34" charset="0"/>
              <a:cs typeface="Arial" pitchFamily="34" charset="0"/>
            </a:endParaRPr>
          </a:p>
        </p:txBody>
      </p:sp>
      <p:sp>
        <p:nvSpPr>
          <p:cNvPr id="21" name="Rectangle 3">
            <a:extLst>
              <a:ext uri="{FF2B5EF4-FFF2-40B4-BE49-F238E27FC236}">
                <a16:creationId xmlns:a16="http://schemas.microsoft.com/office/drawing/2014/main" id="{2E523266-94BB-C36F-BA79-2DDB38FF307A}"/>
              </a:ext>
            </a:extLst>
          </p:cNvPr>
          <p:cNvSpPr>
            <a:spLocks noChangeArrowheads="1"/>
          </p:cNvSpPr>
          <p:nvPr/>
        </p:nvSpPr>
        <p:spPr bwMode="auto">
          <a:xfrm>
            <a:off x="912290" y="2061545"/>
            <a:ext cx="950432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000" b="1" dirty="0">
                <a:latin typeface="Arial" pitchFamily="34" charset="0"/>
                <a:cs typeface="Arial" pitchFamily="34" charset="0"/>
              </a:rPr>
              <a:t>On-board Fault Detection, Isolation and Recovery (FDIR) systems aim at </a:t>
            </a:r>
          </a:p>
          <a:p>
            <a:pPr marL="285750" indent="-285750" algn="just">
              <a:buFontTx/>
              <a:buChar char="-"/>
            </a:pPr>
            <a:r>
              <a:rPr lang="en-US" sz="2000" b="1" dirty="0">
                <a:latin typeface="Arial" pitchFamily="34" charset="0"/>
                <a:cs typeface="Arial" pitchFamily="34" charset="0"/>
              </a:rPr>
              <a:t>maintaining the safe spacecraft/payload operation even when faults occur. </a:t>
            </a:r>
          </a:p>
          <a:p>
            <a:pPr marL="285750" indent="-285750" algn="just">
              <a:buFontTx/>
              <a:buChar char="-"/>
            </a:pPr>
            <a:r>
              <a:rPr lang="en-US" sz="2000" b="1" dirty="0">
                <a:latin typeface="Arial" pitchFamily="34" charset="0"/>
                <a:cs typeface="Arial" pitchFamily="34" charset="0"/>
              </a:rPr>
              <a:t>Limiting service interruptions with reduced ground operations. </a:t>
            </a:r>
          </a:p>
          <a:p>
            <a:pPr algn="just"/>
            <a:endParaRPr lang="en-US" sz="2000" b="1" dirty="0">
              <a:latin typeface="Arial" pitchFamily="34" charset="0"/>
              <a:cs typeface="Arial" pitchFamily="34" charset="0"/>
            </a:endParaRPr>
          </a:p>
          <a:p>
            <a:pPr algn="just"/>
            <a:r>
              <a:rPr lang="en-US" sz="2000" b="1" dirty="0">
                <a:latin typeface="Arial" pitchFamily="34" charset="0"/>
                <a:cs typeface="Arial" pitchFamily="34" charset="0"/>
              </a:rPr>
              <a:t>FDIR is the means to detect off-nominal conditions, isolate the problem to a</a:t>
            </a:r>
          </a:p>
          <a:p>
            <a:pPr algn="just"/>
            <a:r>
              <a:rPr lang="en-US" sz="2000" b="1" dirty="0">
                <a:latin typeface="Arial" pitchFamily="34" charset="0"/>
                <a:cs typeface="Arial" pitchFamily="34" charset="0"/>
              </a:rPr>
              <a:t>specific subsystem/component, and recover of systems and capabilities. </a:t>
            </a:r>
          </a:p>
          <a:p>
            <a:pPr algn="just"/>
            <a:endParaRPr lang="en-US" sz="2000" b="1" dirty="0">
              <a:latin typeface="Arial" pitchFamily="34" charset="0"/>
              <a:cs typeface="Arial" pitchFamily="34" charset="0"/>
            </a:endParaRPr>
          </a:p>
          <a:p>
            <a:pPr algn="just"/>
            <a:r>
              <a:rPr lang="en-US" sz="2000" b="1" dirty="0">
                <a:latin typeface="Arial" pitchFamily="34" charset="0"/>
                <a:cs typeface="Arial" pitchFamily="34" charset="0"/>
              </a:rPr>
              <a:t>FDIR is considered as an operational function that contributes to the autonomy of the system.</a:t>
            </a:r>
          </a:p>
        </p:txBody>
      </p:sp>
    </p:spTree>
    <p:extLst>
      <p:ext uri="{BB962C8B-B14F-4D97-AF65-F5344CB8AC3E}">
        <p14:creationId xmlns:p14="http://schemas.microsoft.com/office/powerpoint/2010/main" val="23963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D79EC-CC5F-8568-7E2E-4C5209C20FB1}"/>
            </a:ext>
          </a:extLst>
        </p:cNvPr>
        <p:cNvGrpSpPr/>
        <p:nvPr/>
      </p:nvGrpSpPr>
      <p:grpSpPr>
        <a:xfrm>
          <a:off x="0" y="0"/>
          <a:ext cx="0" cy="0"/>
          <a:chOff x="0" y="0"/>
          <a:chExt cx="0" cy="0"/>
        </a:xfrm>
      </p:grpSpPr>
      <p:sp>
        <p:nvSpPr>
          <p:cNvPr id="15361" name="Rectangle 1">
            <a:extLst>
              <a:ext uri="{FF2B5EF4-FFF2-40B4-BE49-F238E27FC236}">
                <a16:creationId xmlns:a16="http://schemas.microsoft.com/office/drawing/2014/main" id="{B3D7C250-A142-916A-362B-614CCEACAC4C}"/>
              </a:ext>
            </a:extLst>
          </p:cNvPr>
          <p:cNvSpPr>
            <a:spLocks noChangeArrowheads="1"/>
          </p:cNvSpPr>
          <p:nvPr/>
        </p:nvSpPr>
        <p:spPr bwMode="auto">
          <a:xfrm>
            <a:off x="2135560" y="188640"/>
            <a:ext cx="78488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it-IT" sz="2800" b="1" dirty="0" err="1"/>
              <a:t>Introduction</a:t>
            </a:r>
            <a:endParaRPr lang="it-IT" sz="2800" b="1" dirty="0">
              <a:latin typeface="Arial" pitchFamily="34" charset="0"/>
              <a:cs typeface="Arial" pitchFamily="34" charset="0"/>
            </a:endParaRPr>
          </a:p>
        </p:txBody>
      </p:sp>
      <p:sp>
        <p:nvSpPr>
          <p:cNvPr id="21" name="Rectangle 3">
            <a:extLst>
              <a:ext uri="{FF2B5EF4-FFF2-40B4-BE49-F238E27FC236}">
                <a16:creationId xmlns:a16="http://schemas.microsoft.com/office/drawing/2014/main" id="{8F8985EC-B577-8111-AEAC-E2D1A3C69C0D}"/>
              </a:ext>
            </a:extLst>
          </p:cNvPr>
          <p:cNvSpPr>
            <a:spLocks noChangeArrowheads="1"/>
          </p:cNvSpPr>
          <p:nvPr/>
        </p:nvSpPr>
        <p:spPr bwMode="auto">
          <a:xfrm>
            <a:off x="851016" y="1551344"/>
            <a:ext cx="950432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000" b="1" dirty="0">
                <a:latin typeface="Arial" pitchFamily="34" charset="0"/>
                <a:cs typeface="Arial" pitchFamily="34" charset="0"/>
              </a:rPr>
              <a:t>A fault can be defined as an unpermitted deviation of at least one characteristic property or parameter of the system from the standard condition. </a:t>
            </a:r>
          </a:p>
          <a:p>
            <a:pPr algn="just"/>
            <a:endParaRPr lang="en-US" sz="2000" b="1" dirty="0">
              <a:latin typeface="Arial" pitchFamily="34" charset="0"/>
              <a:cs typeface="Arial" pitchFamily="34" charset="0"/>
            </a:endParaRPr>
          </a:p>
          <a:p>
            <a:pPr algn="just"/>
            <a:r>
              <a:rPr lang="en-US" sz="2000" b="1" dirty="0">
                <a:latin typeface="Arial" pitchFamily="34" charset="0"/>
                <a:cs typeface="Arial" pitchFamily="34" charset="0"/>
              </a:rPr>
              <a:t>Such malfunctions may occur in sensors, actuators or other devices and affect adversely the local or global behavior of the system. </a:t>
            </a:r>
          </a:p>
          <a:p>
            <a:pPr algn="just"/>
            <a:endParaRPr lang="en-US" sz="2000" b="1" dirty="0">
              <a:latin typeface="Arial" pitchFamily="34" charset="0"/>
              <a:cs typeface="Arial" pitchFamily="34" charset="0"/>
            </a:endParaRPr>
          </a:p>
          <a:p>
            <a:pPr algn="just"/>
            <a:r>
              <a:rPr lang="en-US" sz="2000" b="1" dirty="0">
                <a:latin typeface="Arial" pitchFamily="34" charset="0"/>
                <a:cs typeface="Arial" pitchFamily="34" charset="0"/>
              </a:rPr>
              <a:t>• Early detection of abnormal situations, i.e. detection delay should be minimized.</a:t>
            </a:r>
          </a:p>
          <a:p>
            <a:pPr algn="just"/>
            <a:r>
              <a:rPr lang="en-US" sz="2000" b="1" dirty="0">
                <a:latin typeface="Arial" pitchFamily="34" charset="0"/>
                <a:cs typeface="Arial" pitchFamily="34" charset="0"/>
              </a:rPr>
              <a:t>•  Good ability to discriminate between different failures (</a:t>
            </a:r>
            <a:r>
              <a:rPr lang="en-US" sz="2000" b="1" dirty="0" err="1">
                <a:latin typeface="Arial" pitchFamily="34" charset="0"/>
                <a:cs typeface="Arial" pitchFamily="34" charset="0"/>
              </a:rPr>
              <a:t>isolability</a:t>
            </a:r>
            <a:r>
              <a:rPr lang="en-US" sz="2000" b="1" dirty="0">
                <a:latin typeface="Arial" pitchFamily="34" charset="0"/>
                <a:cs typeface="Arial" pitchFamily="34" charset="0"/>
              </a:rPr>
              <a:t>).</a:t>
            </a:r>
          </a:p>
          <a:p>
            <a:pPr algn="just"/>
            <a:r>
              <a:rPr lang="en-US" sz="2000" b="1" dirty="0">
                <a:latin typeface="Arial" pitchFamily="34" charset="0"/>
                <a:cs typeface="Arial" pitchFamily="34" charset="0"/>
              </a:rPr>
              <a:t>• Good robustness to various noise and uncertainties sources, and their propagation through the system.</a:t>
            </a:r>
          </a:p>
          <a:p>
            <a:pPr algn="just"/>
            <a:r>
              <a:rPr lang="en-US" sz="2000" b="1" dirty="0">
                <a:latin typeface="Arial" pitchFamily="34" charset="0"/>
                <a:cs typeface="Arial" pitchFamily="34" charset="0"/>
              </a:rPr>
              <a:t>• High sensitivity and performance, i.e. high detection rate and low false alarm rate.</a:t>
            </a:r>
          </a:p>
        </p:txBody>
      </p:sp>
    </p:spTree>
    <p:extLst>
      <p:ext uri="{BB962C8B-B14F-4D97-AF65-F5344CB8AC3E}">
        <p14:creationId xmlns:p14="http://schemas.microsoft.com/office/powerpoint/2010/main" val="209536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98731A-7CDB-B307-49F1-8924AFA9CCAE}"/>
              </a:ext>
            </a:extLst>
          </p:cNvPr>
          <p:cNvSpPr txBox="1"/>
          <p:nvPr/>
        </p:nvSpPr>
        <p:spPr>
          <a:xfrm>
            <a:off x="488988" y="1140455"/>
            <a:ext cx="10915768" cy="5247590"/>
          </a:xfrm>
          <a:prstGeom prst="rect">
            <a:avLst/>
          </a:prstGeom>
          <a:noFill/>
        </p:spPr>
        <p:txBody>
          <a:bodyPr wrap="square">
            <a:spAutoFit/>
          </a:bodyPr>
          <a:lstStyle/>
          <a:p>
            <a:pPr>
              <a:spcAft>
                <a:spcPts val="600"/>
              </a:spcAft>
            </a:pPr>
            <a:r>
              <a:rPr lang="en-US" sz="2000" u="sng" dirty="0">
                <a:solidFill>
                  <a:srgbClr val="0070C0"/>
                </a:solidFill>
              </a:rPr>
              <a:t>Detection:</a:t>
            </a:r>
            <a:r>
              <a:rPr lang="en-US" sz="2000" dirty="0"/>
              <a:t>	Process to detect a fault.</a:t>
            </a:r>
          </a:p>
          <a:p>
            <a:pPr>
              <a:spcAft>
                <a:spcPts val="600"/>
              </a:spcAft>
            </a:pPr>
            <a:r>
              <a:rPr lang="en-US" sz="2000" dirty="0"/>
              <a:t>In most cases detection will be made by housekeeping from on-board sensors and parameter values. On board algorithm in the control SW will raise a TM event to inform ground of any out of limit values or internal instrument command failures </a:t>
            </a:r>
            <a:r>
              <a:rPr lang="en-US" sz="2000" dirty="0">
                <a:sym typeface="Wingdings" panose="05000000000000000000" pitchFamily="2" charset="2"/>
              </a:rPr>
              <a:t> </a:t>
            </a:r>
            <a:r>
              <a:rPr lang="en-US" sz="2000" dirty="0"/>
              <a:t>Ground operators can detect failures by performing analysis of TM and science data. </a:t>
            </a:r>
          </a:p>
          <a:p>
            <a:pPr>
              <a:spcAft>
                <a:spcPts val="600"/>
              </a:spcAft>
            </a:pPr>
            <a:r>
              <a:rPr lang="en-US" sz="2000" u="sng" dirty="0">
                <a:solidFill>
                  <a:srgbClr val="0070C0"/>
                </a:solidFill>
              </a:rPr>
              <a:t>Isolation:</a:t>
            </a:r>
            <a:r>
              <a:rPr lang="en-US" sz="2000" dirty="0"/>
              <a:t>	Process to determine the fault location.</a:t>
            </a:r>
          </a:p>
          <a:p>
            <a:pPr>
              <a:spcAft>
                <a:spcPts val="600"/>
              </a:spcAft>
            </a:pPr>
            <a:r>
              <a:rPr lang="en-US" sz="2000" dirty="0"/>
              <a:t>The Control SW algorithm will provide sufficient information in the event report to determine the unit and location of the failure </a:t>
            </a:r>
            <a:r>
              <a:rPr lang="en-US" sz="2000" dirty="0">
                <a:sym typeface="Wingdings" panose="05000000000000000000" pitchFamily="2" charset="2"/>
              </a:rPr>
              <a:t> </a:t>
            </a:r>
            <a:r>
              <a:rPr lang="en-US" sz="2000" dirty="0"/>
              <a:t>Ground Operation monitoring on TM/data analysis</a:t>
            </a:r>
          </a:p>
          <a:p>
            <a:pPr>
              <a:spcAft>
                <a:spcPts val="600"/>
              </a:spcAft>
            </a:pPr>
            <a:r>
              <a:rPr lang="en-US" sz="2000" u="sng" dirty="0">
                <a:solidFill>
                  <a:srgbClr val="0070C0"/>
                </a:solidFill>
              </a:rPr>
              <a:t>Diagnostic</a:t>
            </a:r>
            <a:r>
              <a:rPr lang="en-US" sz="2000" dirty="0"/>
              <a:t>:	Process of determining the root cause of a fault.</a:t>
            </a:r>
          </a:p>
          <a:p>
            <a:pPr>
              <a:spcAft>
                <a:spcPts val="600"/>
              </a:spcAft>
            </a:pPr>
            <a:r>
              <a:rPr lang="en-US" sz="2000" dirty="0"/>
              <a:t>In case of major faults, not recoverable with onboard interventions, ground intervention and data analysis is required. The purpose of the onboard FDIR is to provide the operator with knowledge and guidance to ease the post failure analysis and prepare the recovery if needed.</a:t>
            </a:r>
          </a:p>
          <a:p>
            <a:pPr>
              <a:spcAft>
                <a:spcPts val="600"/>
              </a:spcAft>
            </a:pPr>
            <a:r>
              <a:rPr lang="en-US" sz="2000" u="sng" dirty="0">
                <a:solidFill>
                  <a:srgbClr val="0070C0"/>
                </a:solidFill>
              </a:rPr>
              <a:t>Response: </a:t>
            </a:r>
            <a:r>
              <a:rPr lang="en-US" sz="2000" dirty="0"/>
              <a:t>	Action(s) performed to make the instrument safe after an anomaly has been detected.</a:t>
            </a:r>
          </a:p>
          <a:p>
            <a:pPr>
              <a:spcAft>
                <a:spcPts val="600"/>
              </a:spcAft>
            </a:pPr>
            <a:r>
              <a:rPr lang="en-US" sz="2000" dirty="0"/>
              <a:t>The control units have inbuilt functionality of being able to execute autonomous actions to make the instrument units safe. </a:t>
            </a:r>
          </a:p>
        </p:txBody>
      </p:sp>
      <p:sp>
        <p:nvSpPr>
          <p:cNvPr id="4" name="TextBox 3">
            <a:extLst>
              <a:ext uri="{FF2B5EF4-FFF2-40B4-BE49-F238E27FC236}">
                <a16:creationId xmlns:a16="http://schemas.microsoft.com/office/drawing/2014/main" id="{5C9A3E31-FD3D-C506-3A68-286690E0E8AF}"/>
              </a:ext>
            </a:extLst>
          </p:cNvPr>
          <p:cNvSpPr txBox="1"/>
          <p:nvPr/>
        </p:nvSpPr>
        <p:spPr>
          <a:xfrm>
            <a:off x="1869471" y="118951"/>
            <a:ext cx="9378210" cy="1569660"/>
          </a:xfrm>
          <a:prstGeom prst="rect">
            <a:avLst/>
          </a:prstGeom>
          <a:noFill/>
        </p:spPr>
        <p:txBody>
          <a:bodyPr wrap="square">
            <a:spAutoFit/>
          </a:bodyPr>
          <a:lstStyle/>
          <a:p>
            <a:r>
              <a:rPr lang="en-US" sz="3200" dirty="0"/>
              <a:t>Fault management on board a space instrument - definitions</a:t>
            </a:r>
          </a:p>
          <a:p>
            <a:endParaRPr lang="en-US" sz="3200" dirty="0"/>
          </a:p>
        </p:txBody>
      </p:sp>
    </p:spTree>
    <p:extLst>
      <p:ext uri="{BB962C8B-B14F-4D97-AF65-F5344CB8AC3E}">
        <p14:creationId xmlns:p14="http://schemas.microsoft.com/office/powerpoint/2010/main" val="2490006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BAEA68-801F-D135-73C1-9341FBCFEE99}"/>
              </a:ext>
            </a:extLst>
          </p:cNvPr>
          <p:cNvSpPr txBox="1"/>
          <p:nvPr/>
        </p:nvSpPr>
        <p:spPr>
          <a:xfrm>
            <a:off x="472159" y="1106412"/>
            <a:ext cx="11134550" cy="5201424"/>
          </a:xfrm>
          <a:prstGeom prst="rect">
            <a:avLst/>
          </a:prstGeom>
          <a:noFill/>
        </p:spPr>
        <p:txBody>
          <a:bodyPr wrap="square">
            <a:spAutoFit/>
          </a:bodyPr>
          <a:lstStyle/>
          <a:p>
            <a:pPr>
              <a:spcAft>
                <a:spcPts val="600"/>
              </a:spcAft>
            </a:pPr>
            <a:r>
              <a:rPr lang="en-US" sz="2400" i="1" dirty="0">
                <a:solidFill>
                  <a:srgbClr val="0070C0"/>
                </a:solidFill>
              </a:rPr>
              <a:t>Top level recommendations for the fault management on board a space instrument:</a:t>
            </a:r>
          </a:p>
          <a:p>
            <a:pPr marL="342900" indent="-342900" defTabSz="342900">
              <a:spcAft>
                <a:spcPts val="600"/>
              </a:spcAft>
              <a:buFontTx/>
              <a:buChar char="-"/>
            </a:pPr>
            <a:r>
              <a:rPr lang="en-US" sz="2400" dirty="0"/>
              <a:t>All instrument subsystems shall ensure that their critical functionality and performance can be monitored; HW shall supply sensors to provide the necessary HK telemetry, whilst SW shall provide status parameters as an output of regular health checks. </a:t>
            </a:r>
          </a:p>
          <a:p>
            <a:pPr marL="342900" indent="-342900" defTabSz="342900">
              <a:spcAft>
                <a:spcPts val="600"/>
              </a:spcAft>
              <a:buFontTx/>
              <a:buChar char="-"/>
            </a:pPr>
            <a:r>
              <a:rPr lang="en-US" sz="2400" dirty="0"/>
              <a:t>All instrument subsystems shall be designed to not allow failures to propagate from one function/unit to another function/unit.</a:t>
            </a:r>
          </a:p>
          <a:p>
            <a:pPr marL="342900" indent="-342900" defTabSz="342900">
              <a:spcAft>
                <a:spcPts val="600"/>
              </a:spcAft>
              <a:buFontTx/>
              <a:buChar char="-"/>
            </a:pPr>
            <a:r>
              <a:rPr lang="en-US" sz="2400" dirty="0"/>
              <a:t>Each automatic action following failure detection shall be justified through FMEA by:</a:t>
            </a:r>
          </a:p>
          <a:p>
            <a:pPr marL="800100" lvl="1" indent="-342900" defTabSz="342900">
              <a:buFont typeface="Arial" panose="020B0604020202020204" pitchFamily="34" charset="0"/>
              <a:buChar char="•"/>
            </a:pPr>
            <a:r>
              <a:rPr lang="en-US" sz="2400" dirty="0"/>
              <a:t>the risk of failure propagation inside the Subsystem (as propagation to the redundant function)</a:t>
            </a:r>
          </a:p>
          <a:p>
            <a:pPr marL="800100" lvl="1" indent="-342900" defTabSz="342900">
              <a:buFont typeface="Arial" panose="020B0604020202020204" pitchFamily="34" charset="0"/>
              <a:buChar char="•"/>
            </a:pPr>
            <a:r>
              <a:rPr lang="en-US" sz="2400" dirty="0"/>
              <a:t>the risk of failure propagation to other Subsystem of the Satellite</a:t>
            </a:r>
          </a:p>
          <a:p>
            <a:pPr marL="800100" lvl="1" indent="-342900" defTabSz="342900">
              <a:buFont typeface="Arial" panose="020B0604020202020204" pitchFamily="34" charset="0"/>
              <a:buChar char="•"/>
            </a:pPr>
            <a:r>
              <a:rPr lang="en-US" sz="2400" dirty="0"/>
              <a:t>the risk of Subsystem permanent damage leading to the loss or the degradation of the mission (such as temperature out of safety range).</a:t>
            </a:r>
          </a:p>
        </p:txBody>
      </p:sp>
      <p:sp>
        <p:nvSpPr>
          <p:cNvPr id="5" name="TextBox 4">
            <a:extLst>
              <a:ext uri="{FF2B5EF4-FFF2-40B4-BE49-F238E27FC236}">
                <a16:creationId xmlns:a16="http://schemas.microsoft.com/office/drawing/2014/main" id="{9FA3BD2A-7F4D-4C2F-8ECE-1176DB353C88}"/>
              </a:ext>
            </a:extLst>
          </p:cNvPr>
          <p:cNvSpPr txBox="1"/>
          <p:nvPr/>
        </p:nvSpPr>
        <p:spPr>
          <a:xfrm>
            <a:off x="2284597" y="388222"/>
            <a:ext cx="8822839" cy="1077218"/>
          </a:xfrm>
          <a:prstGeom prst="rect">
            <a:avLst/>
          </a:prstGeom>
          <a:noFill/>
        </p:spPr>
        <p:txBody>
          <a:bodyPr wrap="square">
            <a:spAutoFit/>
          </a:bodyPr>
          <a:lstStyle/>
          <a:p>
            <a:r>
              <a:rPr lang="en-US" sz="3200" dirty="0"/>
              <a:t>Fault management on board a space instrument - 1</a:t>
            </a:r>
          </a:p>
          <a:p>
            <a:endParaRPr lang="en-US" sz="3200" dirty="0"/>
          </a:p>
        </p:txBody>
      </p:sp>
    </p:spTree>
    <p:extLst>
      <p:ext uri="{BB962C8B-B14F-4D97-AF65-F5344CB8AC3E}">
        <p14:creationId xmlns:p14="http://schemas.microsoft.com/office/powerpoint/2010/main" val="231710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4DECD-675E-23DC-A424-D1E99189665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C734875-F282-213D-F36F-59068EEB462D}"/>
              </a:ext>
            </a:extLst>
          </p:cNvPr>
          <p:cNvSpPr txBox="1"/>
          <p:nvPr/>
        </p:nvSpPr>
        <p:spPr>
          <a:xfrm>
            <a:off x="472159" y="1120676"/>
            <a:ext cx="10911092" cy="5940088"/>
          </a:xfrm>
          <a:prstGeom prst="rect">
            <a:avLst/>
          </a:prstGeom>
          <a:noFill/>
        </p:spPr>
        <p:txBody>
          <a:bodyPr wrap="square">
            <a:spAutoFit/>
          </a:bodyPr>
          <a:lstStyle/>
          <a:p>
            <a:pPr>
              <a:tabLst>
                <a:tab pos="285750" algn="l"/>
              </a:tabLst>
            </a:pPr>
            <a:r>
              <a:rPr lang="en-US" sz="2000" dirty="0"/>
              <a:t>The instrument shall be set-up for self-monitoring by the internal Control Unit. However, the spacecraft will also be responsible for higher level monitoring activities</a:t>
            </a:r>
          </a:p>
          <a:p>
            <a:pPr marL="800100" lvl="1" indent="-342900">
              <a:buFont typeface="Arial" panose="020B0604020202020204" pitchFamily="34" charset="0"/>
              <a:buChar char="•"/>
            </a:pPr>
            <a:r>
              <a:rPr lang="en-US" sz="2000" dirty="0"/>
              <a:t>In case of any relevant fault conditions, external to the instrument, the S/C shall command the Instrument Control SW to perform a mode transition to a safe mode (including a possible power off of the whole instrument). </a:t>
            </a:r>
          </a:p>
          <a:p>
            <a:pPr marL="800100" lvl="1" indent="-342900">
              <a:buFont typeface="Arial" panose="020B0604020202020204" pitchFamily="34" charset="0"/>
              <a:buChar char="•"/>
            </a:pPr>
            <a:r>
              <a:rPr lang="en-US" sz="2000" dirty="0"/>
              <a:t>The S/C shall monitor the various S/C temperature sensors which are located throughout the PLM and SVM and ensure that the instrument I/F temperatures remain within their operational or non-operational limits depending on the operating mode. </a:t>
            </a:r>
          </a:p>
          <a:p>
            <a:pPr marL="800100" lvl="1" indent="-342900">
              <a:buFont typeface="Arial" panose="020B0604020202020204" pitchFamily="34" charset="0"/>
              <a:buChar char="•"/>
            </a:pPr>
            <a:r>
              <a:rPr lang="en-US" sz="2000" dirty="0"/>
              <a:t>In the case that the Instrument is in a safe mode, it shall be the S/C responsibility to ensure the survival heaters are activated (if necessary) to keep all sub-units within their non-operational temperature limits.</a:t>
            </a:r>
          </a:p>
          <a:p>
            <a:pPr marL="800100" lvl="1" indent="-342900">
              <a:buFont typeface="Arial" panose="020B0604020202020204" pitchFamily="34" charset="0"/>
              <a:buChar char="•"/>
            </a:pPr>
            <a:r>
              <a:rPr lang="en-US" sz="2000" dirty="0"/>
              <a:t>If the S/C loses communication with the Instrument Control Unit </a:t>
            </a:r>
          </a:p>
          <a:p>
            <a:pPr lvl="2"/>
            <a:r>
              <a:rPr lang="en-US" sz="2000" dirty="0">
                <a:sym typeface="Wingdings" panose="05000000000000000000" pitchFamily="2" charset="2"/>
              </a:rPr>
              <a:t> not possible </a:t>
            </a:r>
            <a:r>
              <a:rPr lang="en-US" sz="2000" dirty="0"/>
              <a:t>to continue with science operations </a:t>
            </a:r>
          </a:p>
          <a:p>
            <a:pPr lvl="2"/>
            <a:r>
              <a:rPr lang="en-US" sz="2000" dirty="0">
                <a:sym typeface="Wingdings" panose="05000000000000000000" pitchFamily="2" charset="2"/>
              </a:rPr>
              <a:t> </a:t>
            </a:r>
            <a:r>
              <a:rPr lang="en-US" sz="2000" dirty="0"/>
              <a:t>the S/C should remove the primary power from the unit. </a:t>
            </a:r>
          </a:p>
          <a:p>
            <a:pPr marL="800100" lvl="1" indent="-342900">
              <a:buFont typeface="Arial" panose="020B0604020202020204" pitchFamily="34" charset="0"/>
              <a:buChar char="•"/>
            </a:pPr>
            <a:r>
              <a:rPr lang="en-US" sz="2000" dirty="0"/>
              <a:t>The power to the Control Unit and to other (not all) sub-units is under the control of the S/C</a:t>
            </a:r>
          </a:p>
          <a:p>
            <a:pPr marL="969963" lvl="1" indent="-512763"/>
            <a:r>
              <a:rPr lang="en-US" sz="2000" dirty="0">
                <a:sym typeface="Wingdings" panose="05000000000000000000" pitchFamily="2" charset="2"/>
              </a:rPr>
              <a:t>	</a:t>
            </a:r>
            <a:r>
              <a:rPr lang="en-US" sz="2000" dirty="0"/>
              <a:t>if the instrument level FDIR requires a sub-unit switch off, the Control SW sends request to S/C for power to be removed from the other sub-unit. </a:t>
            </a:r>
          </a:p>
          <a:p>
            <a:pPr marL="800100" lvl="1" indent="-342900">
              <a:buFont typeface="Arial" panose="020B0604020202020204" pitchFamily="34" charset="0"/>
              <a:buChar char="•"/>
            </a:pPr>
            <a:endParaRPr lang="en-US" sz="2000" dirty="0"/>
          </a:p>
          <a:p>
            <a:endParaRPr lang="en-US" sz="2000" dirty="0"/>
          </a:p>
        </p:txBody>
      </p:sp>
      <p:sp>
        <p:nvSpPr>
          <p:cNvPr id="5" name="TextBox 4">
            <a:extLst>
              <a:ext uri="{FF2B5EF4-FFF2-40B4-BE49-F238E27FC236}">
                <a16:creationId xmlns:a16="http://schemas.microsoft.com/office/drawing/2014/main" id="{8DBDE8B4-7A94-D432-3BCD-FB4494348CB8}"/>
              </a:ext>
            </a:extLst>
          </p:cNvPr>
          <p:cNvSpPr txBox="1"/>
          <p:nvPr/>
        </p:nvSpPr>
        <p:spPr>
          <a:xfrm>
            <a:off x="2284597" y="388222"/>
            <a:ext cx="9030402" cy="1077218"/>
          </a:xfrm>
          <a:prstGeom prst="rect">
            <a:avLst/>
          </a:prstGeom>
          <a:noFill/>
        </p:spPr>
        <p:txBody>
          <a:bodyPr wrap="square">
            <a:spAutoFit/>
          </a:bodyPr>
          <a:lstStyle/>
          <a:p>
            <a:r>
              <a:rPr lang="en-US" sz="3200" dirty="0"/>
              <a:t>The Spacecraft role in the instrument FDIR actuation</a:t>
            </a:r>
          </a:p>
          <a:p>
            <a:endParaRPr lang="en-US" sz="3200" dirty="0"/>
          </a:p>
        </p:txBody>
      </p:sp>
    </p:spTree>
    <p:extLst>
      <p:ext uri="{BB962C8B-B14F-4D97-AF65-F5344CB8AC3E}">
        <p14:creationId xmlns:p14="http://schemas.microsoft.com/office/powerpoint/2010/main" val="199413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B025B-D61B-0464-E279-3280E1D86F4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1EB0B52-A48B-CE8A-6BC0-E1EC852B265C}"/>
              </a:ext>
            </a:extLst>
          </p:cNvPr>
          <p:cNvSpPr txBox="1"/>
          <p:nvPr/>
        </p:nvSpPr>
        <p:spPr>
          <a:xfrm>
            <a:off x="595574" y="1283361"/>
            <a:ext cx="10911092" cy="5324535"/>
          </a:xfrm>
          <a:prstGeom prst="rect">
            <a:avLst/>
          </a:prstGeom>
          <a:noFill/>
        </p:spPr>
        <p:txBody>
          <a:bodyPr wrap="square">
            <a:spAutoFit/>
          </a:bodyPr>
          <a:lstStyle/>
          <a:p>
            <a:r>
              <a:rPr lang="en-US" sz="2000" dirty="0"/>
              <a:t>In the case of a confirmed out-of-limit of critical HK parameters related to the Focal Plan arrays/electronics, the first preference would be for the Control SW to request that only the power of the relevant unit is turned off, keeping all other (if any) FPA units on and able to carry on science acquisition. This will allow to remain in the science acquisition mode and continue with the pre-loaded operations sequence in an “degraded” Science operations mode.</a:t>
            </a:r>
          </a:p>
          <a:p>
            <a:endParaRPr lang="en-US" sz="2000" dirty="0"/>
          </a:p>
          <a:p>
            <a:pPr defTabSz="285750"/>
            <a:r>
              <a:rPr lang="en-US" sz="2000" dirty="0"/>
              <a:t>For situations where simply powering off one of the subsystems is not sufficient to continue performing science operations successfully and safely and where the subsystems safety may be at risk, the Control SW  shall place the instrument into one of the defined a safe modes. In these modes the instrument will no longer execute any of its pre-loaded sequences nor accept new ones </a:t>
            </a:r>
            <a:r>
              <a:rPr lang="en-US" sz="2000" dirty="0">
                <a:sym typeface="Wingdings" panose="05000000000000000000" pitchFamily="2" charset="2"/>
              </a:rPr>
              <a:t> ground intervention is needed</a:t>
            </a:r>
          </a:p>
          <a:p>
            <a:pPr defTabSz="285750"/>
            <a:endParaRPr lang="en-US" sz="2000" dirty="0">
              <a:sym typeface="Wingdings" panose="05000000000000000000" pitchFamily="2" charset="2"/>
            </a:endParaRPr>
          </a:p>
          <a:p>
            <a:pPr defTabSz="285750"/>
            <a:r>
              <a:rPr lang="en-US" sz="2000" dirty="0"/>
              <a:t>In the event that it is not safe for even the Control Unit to remain on (not a preferred situation due to the loss of internal instrument monitoring), which may be either due to a Control Unit failure or a serious external failure, the Control SW will initiate the switch-off of all instrument sub-units followed by the S/C gracefully powering off the Control unit itself.</a:t>
            </a:r>
          </a:p>
          <a:p>
            <a:pPr defTabSz="285750"/>
            <a:endParaRPr lang="en-US" sz="2000" dirty="0"/>
          </a:p>
        </p:txBody>
      </p:sp>
      <p:sp>
        <p:nvSpPr>
          <p:cNvPr id="2" name="TextBox 1">
            <a:extLst>
              <a:ext uri="{FF2B5EF4-FFF2-40B4-BE49-F238E27FC236}">
                <a16:creationId xmlns:a16="http://schemas.microsoft.com/office/drawing/2014/main" id="{9F4B9F44-F3A1-4909-4541-15FD5C45A8E8}"/>
              </a:ext>
            </a:extLst>
          </p:cNvPr>
          <p:cNvSpPr txBox="1"/>
          <p:nvPr/>
        </p:nvSpPr>
        <p:spPr>
          <a:xfrm>
            <a:off x="2183620" y="377002"/>
            <a:ext cx="9030402" cy="1077218"/>
          </a:xfrm>
          <a:prstGeom prst="rect">
            <a:avLst/>
          </a:prstGeom>
          <a:noFill/>
        </p:spPr>
        <p:txBody>
          <a:bodyPr wrap="square">
            <a:spAutoFit/>
          </a:bodyPr>
          <a:lstStyle/>
          <a:p>
            <a:r>
              <a:rPr lang="en-US" sz="3200" dirty="0"/>
              <a:t>Science operations priorities</a:t>
            </a:r>
          </a:p>
          <a:p>
            <a:endParaRPr lang="en-US" sz="3200" dirty="0"/>
          </a:p>
        </p:txBody>
      </p:sp>
    </p:spTree>
    <p:extLst>
      <p:ext uri="{BB962C8B-B14F-4D97-AF65-F5344CB8AC3E}">
        <p14:creationId xmlns:p14="http://schemas.microsoft.com/office/powerpoint/2010/main" val="579074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A9469-C21A-BB25-65BE-B24E08C753D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CAD472-C61A-198E-1C08-C71F23CC3301}"/>
              </a:ext>
            </a:extLst>
          </p:cNvPr>
          <p:cNvSpPr txBox="1"/>
          <p:nvPr/>
        </p:nvSpPr>
        <p:spPr>
          <a:xfrm>
            <a:off x="640454" y="1124769"/>
            <a:ext cx="10911092" cy="5262979"/>
          </a:xfrm>
          <a:prstGeom prst="rect">
            <a:avLst/>
          </a:prstGeom>
          <a:noFill/>
        </p:spPr>
        <p:txBody>
          <a:bodyPr wrap="square">
            <a:spAutoFit/>
          </a:bodyPr>
          <a:lstStyle/>
          <a:p>
            <a:endParaRPr lang="en-US" dirty="0"/>
          </a:p>
          <a:p>
            <a:pPr>
              <a:tabLst>
                <a:tab pos="285750" algn="l"/>
              </a:tabLst>
            </a:pPr>
            <a:r>
              <a:rPr lang="en-US" sz="2400" dirty="0"/>
              <a:t>Different approaches, depending on the redundancy architecture adopted onboard.</a:t>
            </a:r>
          </a:p>
          <a:p>
            <a:pPr>
              <a:tabLst>
                <a:tab pos="285750" algn="l"/>
              </a:tabLst>
            </a:pPr>
            <a:r>
              <a:rPr lang="en-US" dirty="0"/>
              <a:t> </a:t>
            </a:r>
          </a:p>
          <a:p>
            <a:pPr>
              <a:tabLst>
                <a:tab pos="285750" algn="l"/>
              </a:tabLst>
            </a:pPr>
            <a:r>
              <a:rPr lang="en-US" sz="2000" dirty="0">
                <a:solidFill>
                  <a:srgbClr val="0070C0"/>
                </a:solidFill>
              </a:rPr>
              <a:t>Cold redundancy: </a:t>
            </a:r>
            <a:r>
              <a:rPr lang="en-US" sz="2000" b="0" i="0" dirty="0">
                <a:solidFill>
                  <a:srgbClr val="4A4A4A"/>
                </a:solidFill>
                <a:effectLst/>
              </a:rPr>
              <a:t>redundancy where one entity is operating and the others are powered off. In this case any autonomous reconfiguration </a:t>
            </a:r>
            <a:r>
              <a:rPr lang="en-US" sz="2000" dirty="0"/>
              <a:t>shall not be performed onboard. In the event that such reconfiguration is necessary, it must be identified upon subsequent passage to the ground and initiated manually from the ground</a:t>
            </a:r>
          </a:p>
          <a:p>
            <a:pPr>
              <a:tabLst>
                <a:tab pos="285750" algn="l"/>
              </a:tabLst>
            </a:pPr>
            <a:endParaRPr lang="en-US" sz="2000" dirty="0"/>
          </a:p>
          <a:p>
            <a:pPr>
              <a:tabLst>
                <a:tab pos="285750" algn="l"/>
              </a:tabLst>
            </a:pPr>
            <a:r>
              <a:rPr lang="en-US" sz="2000" dirty="0">
                <a:solidFill>
                  <a:srgbClr val="0070C0"/>
                </a:solidFill>
              </a:rPr>
              <a:t>Hot redundancy: </a:t>
            </a:r>
            <a:r>
              <a:rPr lang="en-US" sz="2000" b="0" i="0" dirty="0">
                <a:solidFill>
                  <a:srgbClr val="4A4A4A"/>
                </a:solidFill>
                <a:effectLst/>
              </a:rPr>
              <a:t>redundancy entity is 'ON', but not necessarily in the right configuration to accomplish the function</a:t>
            </a:r>
            <a:r>
              <a:rPr lang="en-US" sz="2000" b="0" i="0" dirty="0">
                <a:solidFill>
                  <a:srgbClr val="4A4A4A"/>
                </a:solidFill>
                <a:effectLst/>
                <a:sym typeface="Wingdings" panose="05000000000000000000" pitchFamily="2" charset="2"/>
              </a:rPr>
              <a:t> possibility of autonomous reconfigurations</a:t>
            </a:r>
            <a:endParaRPr lang="en-US" sz="2000" dirty="0"/>
          </a:p>
          <a:p>
            <a:pPr>
              <a:tabLst>
                <a:tab pos="285750" algn="l"/>
              </a:tabLst>
            </a:pPr>
            <a:endParaRPr lang="en-US" sz="2000" dirty="0"/>
          </a:p>
          <a:p>
            <a:pPr>
              <a:tabLst>
                <a:tab pos="285750" algn="l"/>
              </a:tabLst>
            </a:pPr>
            <a:r>
              <a:rPr lang="en-US" sz="2000" dirty="0"/>
              <a:t>Examples: </a:t>
            </a:r>
          </a:p>
          <a:p>
            <a:pPr>
              <a:tabLst>
                <a:tab pos="285750" algn="l"/>
              </a:tabLst>
            </a:pPr>
            <a:r>
              <a:rPr lang="en-US" sz="2000" dirty="0"/>
              <a:t>Euclid VIS : cold redundancy HW architecture at instrument level: nominal control system </a:t>
            </a:r>
            <a:r>
              <a:rPr lang="en-US" sz="2000" dirty="0">
                <a:sym typeface="Wingdings" panose="05000000000000000000" pitchFamily="2" charset="2"/>
              </a:rPr>
              <a:t> nominal mechanism control unit  focal Plane Arrays</a:t>
            </a:r>
            <a:endParaRPr lang="en-US" sz="2000" dirty="0"/>
          </a:p>
          <a:p>
            <a:pPr>
              <a:tabLst>
                <a:tab pos="285750" algn="l"/>
              </a:tabLst>
            </a:pPr>
            <a:r>
              <a:rPr lang="en-US" sz="2000" dirty="0"/>
              <a:t>PLATO: nominal control system can command/activate redundant subsystems (internal cross strapping)</a:t>
            </a:r>
          </a:p>
          <a:p>
            <a:pPr>
              <a:tabLst>
                <a:tab pos="285750" algn="l"/>
              </a:tabLst>
            </a:pPr>
            <a:endParaRPr lang="en-US" dirty="0"/>
          </a:p>
          <a:p>
            <a:endParaRPr lang="en-US" dirty="0"/>
          </a:p>
        </p:txBody>
      </p:sp>
      <p:sp>
        <p:nvSpPr>
          <p:cNvPr id="4" name="TextBox 3">
            <a:extLst>
              <a:ext uri="{FF2B5EF4-FFF2-40B4-BE49-F238E27FC236}">
                <a16:creationId xmlns:a16="http://schemas.microsoft.com/office/drawing/2014/main" id="{D9F05D12-4959-6532-690A-3B1D2B5EDA6C}"/>
              </a:ext>
            </a:extLst>
          </p:cNvPr>
          <p:cNvSpPr txBox="1"/>
          <p:nvPr/>
        </p:nvSpPr>
        <p:spPr>
          <a:xfrm>
            <a:off x="2194841" y="457658"/>
            <a:ext cx="9299672" cy="584775"/>
          </a:xfrm>
          <a:prstGeom prst="rect">
            <a:avLst/>
          </a:prstGeom>
          <a:noFill/>
        </p:spPr>
        <p:txBody>
          <a:bodyPr wrap="square">
            <a:spAutoFit/>
          </a:bodyPr>
          <a:lstStyle/>
          <a:p>
            <a:r>
              <a:rPr lang="en-US" sz="3200" dirty="0"/>
              <a:t>Autonomous reconfigurations to redundant branches</a:t>
            </a:r>
          </a:p>
        </p:txBody>
      </p:sp>
    </p:spTree>
    <p:extLst>
      <p:ext uri="{BB962C8B-B14F-4D97-AF65-F5344CB8AC3E}">
        <p14:creationId xmlns:p14="http://schemas.microsoft.com/office/powerpoint/2010/main" val="313596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7DFF06-C8C6-40FA-A659-E7781D058E80}"/>
              </a:ext>
            </a:extLst>
          </p:cNvPr>
          <p:cNvSpPr txBox="1"/>
          <p:nvPr/>
        </p:nvSpPr>
        <p:spPr>
          <a:xfrm>
            <a:off x="575566" y="920990"/>
            <a:ext cx="11135360" cy="5724644"/>
          </a:xfrm>
          <a:prstGeom prst="rect">
            <a:avLst/>
          </a:prstGeom>
          <a:noFill/>
        </p:spPr>
        <p:txBody>
          <a:bodyPr wrap="square" rtlCol="0">
            <a:spAutoFit/>
          </a:bodyPr>
          <a:lstStyle/>
          <a:p>
            <a:r>
              <a:rPr lang="en-US" sz="2400" dirty="0"/>
              <a:t>Depending on the complexity of the different FDIR procedures to be implemented onboard, different approaches to their implementation can be adopted:</a:t>
            </a:r>
          </a:p>
          <a:p>
            <a:endParaRPr lang="en-US" sz="1000" dirty="0"/>
          </a:p>
          <a:p>
            <a:pPr marL="857250" indent="-342900">
              <a:buFont typeface="Wingdings" panose="05000000000000000000" pitchFamily="2" charset="2"/>
              <a:buChar char="§"/>
            </a:pPr>
            <a:r>
              <a:rPr lang="en-US" sz="2400" dirty="0"/>
              <a:t>use procedures “hardcoded” in the application SW: same language, compiled with the rest of the code: </a:t>
            </a:r>
          </a:p>
          <a:p>
            <a:pPr marL="1257300" indent="-342900">
              <a:buFontTx/>
              <a:buChar char="-"/>
            </a:pPr>
            <a:r>
              <a:rPr lang="en-US" sz="2400" dirty="0"/>
              <a:t>once fixed they cannot be changed (even a minor change require an OBS patch)</a:t>
            </a:r>
          </a:p>
          <a:p>
            <a:pPr marL="1257300" indent="-342900">
              <a:buFontTx/>
              <a:buChar char="-"/>
            </a:pPr>
            <a:r>
              <a:rPr lang="en-US" sz="2400" dirty="0"/>
              <a:t>Usable only in case of limited timing constraints in commanding</a:t>
            </a:r>
          </a:p>
          <a:p>
            <a:pPr marL="1257300" indent="-342900">
              <a:buFontTx/>
              <a:buChar char="-"/>
            </a:pPr>
            <a:r>
              <a:rPr lang="en-US" sz="2400" dirty="0"/>
              <a:t>“easy” to validate</a:t>
            </a:r>
          </a:p>
          <a:p>
            <a:pPr marL="914400"/>
            <a:endParaRPr lang="en-US" sz="1000" dirty="0"/>
          </a:p>
          <a:p>
            <a:pPr marL="857250" indent="-342900">
              <a:buFont typeface="Wingdings" panose="05000000000000000000" pitchFamily="2" charset="2"/>
              <a:buChar char="§"/>
            </a:pPr>
            <a:r>
              <a:rPr lang="en-US" sz="2400" dirty="0"/>
              <a:t>embed into the code an “interpreter” to execute procedures that can be uploaded as tables</a:t>
            </a:r>
          </a:p>
          <a:p>
            <a:pPr marL="1257300" indent="-342900">
              <a:buFontTx/>
              <a:buChar char="-"/>
            </a:pPr>
            <a:r>
              <a:rPr lang="en-US" sz="2400" dirty="0"/>
              <a:t>Procedures can be changed on-ground and updated without any need of SW patches</a:t>
            </a:r>
          </a:p>
          <a:p>
            <a:pPr marL="1257300" indent="-342900">
              <a:buFontTx/>
              <a:buChar char="-"/>
            </a:pPr>
            <a:r>
              <a:rPr lang="en-US" sz="2400" dirty="0"/>
              <a:t>Can help in case of severe timing constraints in commanding</a:t>
            </a:r>
          </a:p>
          <a:p>
            <a:pPr marL="1257300" indent="-342900">
              <a:buFontTx/>
              <a:buChar char="-"/>
            </a:pPr>
            <a:r>
              <a:rPr lang="en-US" sz="2400" dirty="0"/>
              <a:t>Procedure validation on-ground is critical</a:t>
            </a:r>
          </a:p>
          <a:p>
            <a:endParaRPr lang="en-US" sz="1000" dirty="0"/>
          </a:p>
        </p:txBody>
      </p:sp>
      <p:sp>
        <p:nvSpPr>
          <p:cNvPr id="8" name="Date Placeholder 3">
            <a:extLst>
              <a:ext uri="{FF2B5EF4-FFF2-40B4-BE49-F238E27FC236}">
                <a16:creationId xmlns:a16="http://schemas.microsoft.com/office/drawing/2014/main" id="{6703440C-8671-445D-A3E8-855632F2DBD5}"/>
              </a:ext>
            </a:extLst>
          </p:cNvPr>
          <p:cNvSpPr>
            <a:spLocks noGrp="1"/>
          </p:cNvSpPr>
          <p:nvPr>
            <p:ph type="dt" sz="half" idx="10"/>
          </p:nvPr>
        </p:nvSpPr>
        <p:spPr>
          <a:xfrm>
            <a:off x="838200" y="6356350"/>
            <a:ext cx="355092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18/06/2019</a:t>
            </a:r>
            <a:endParaRPr lang="en-US" dirty="0"/>
          </a:p>
        </p:txBody>
      </p:sp>
      <p:sp>
        <p:nvSpPr>
          <p:cNvPr id="9" name="Footer Placeholder 4">
            <a:extLst>
              <a:ext uri="{FF2B5EF4-FFF2-40B4-BE49-F238E27FC236}">
                <a16:creationId xmlns:a16="http://schemas.microsoft.com/office/drawing/2014/main" id="{14B46051-6407-4071-820F-C7D40BD2D5EF}"/>
              </a:ext>
            </a:extLst>
          </p:cNvPr>
          <p:cNvSpPr>
            <a:spLocks noGrp="1"/>
          </p:cNvSpPr>
          <p:nvPr>
            <p:ph type="ftr" sz="quarter" idx="11"/>
          </p:nvPr>
        </p:nvSpPr>
        <p:spPr>
          <a:xfrm>
            <a:off x="4602480" y="6356350"/>
            <a:ext cx="355092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ARIEL Consortium meeting – Warsaw CBK</a:t>
            </a:r>
            <a:endParaRPr lang="en-US" dirty="0"/>
          </a:p>
        </p:txBody>
      </p:sp>
      <p:sp>
        <p:nvSpPr>
          <p:cNvPr id="10" name="Slide Number Placeholder 5">
            <a:extLst>
              <a:ext uri="{FF2B5EF4-FFF2-40B4-BE49-F238E27FC236}">
                <a16:creationId xmlns:a16="http://schemas.microsoft.com/office/drawing/2014/main" id="{550CD84E-583E-4B4E-9D1A-EC58C050299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254C5F-DD0A-4274-9500-CAACF681C2D4}" type="slidenum">
              <a:rPr lang="en-US" smtClean="0"/>
              <a:pPr/>
              <a:t>9</a:t>
            </a:fld>
            <a:endParaRPr lang="en-US"/>
          </a:p>
        </p:txBody>
      </p:sp>
    </p:spTree>
    <p:extLst>
      <p:ext uri="{BB962C8B-B14F-4D97-AF65-F5344CB8AC3E}">
        <p14:creationId xmlns:p14="http://schemas.microsoft.com/office/powerpoint/2010/main" val="3382569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2416</Words>
  <Application>Microsoft Office PowerPoint</Application>
  <PresentationFormat>Widescreen</PresentationFormat>
  <Paragraphs>205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Anna.DiGiorgio</dc:creator>
  <cp:lastModifiedBy>Anna.DiGiorgio</cp:lastModifiedBy>
  <cp:revision>47</cp:revision>
  <dcterms:created xsi:type="dcterms:W3CDTF">2020-10-26T05:13:46Z</dcterms:created>
  <dcterms:modified xsi:type="dcterms:W3CDTF">2024-10-17T10:11:36Z</dcterms:modified>
</cp:coreProperties>
</file>