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2" r:id="rId4"/>
    <p:sldId id="267" r:id="rId5"/>
    <p:sldId id="315" r:id="rId6"/>
    <p:sldId id="268" r:id="rId7"/>
    <p:sldId id="303" r:id="rId8"/>
    <p:sldId id="258" r:id="rId9"/>
    <p:sldId id="272" r:id="rId10"/>
    <p:sldId id="284" r:id="rId11"/>
    <p:sldId id="277" r:id="rId12"/>
    <p:sldId id="296" r:id="rId13"/>
    <p:sldId id="293" r:id="rId14"/>
    <p:sldId id="274" r:id="rId15"/>
    <p:sldId id="295" r:id="rId16"/>
    <p:sldId id="276" r:id="rId17"/>
    <p:sldId id="304" r:id="rId18"/>
    <p:sldId id="308" r:id="rId19"/>
    <p:sldId id="305" r:id="rId20"/>
    <p:sldId id="306" r:id="rId21"/>
    <p:sldId id="307" r:id="rId22"/>
    <p:sldId id="309" r:id="rId23"/>
    <p:sldId id="312" r:id="rId24"/>
    <p:sldId id="313" r:id="rId25"/>
    <p:sldId id="314" r:id="rId26"/>
    <p:sldId id="298" r:id="rId27"/>
    <p:sldId id="297" r:id="rId28"/>
    <p:sldId id="294" r:id="rId29"/>
    <p:sldId id="310" r:id="rId30"/>
    <p:sldId id="311" r:id="rId31"/>
    <p:sldId id="292" r:id="rId32"/>
    <p:sldId id="269" r:id="rId33"/>
    <p:sldId id="278" r:id="rId34"/>
    <p:sldId id="270" r:id="rId35"/>
    <p:sldId id="271" r:id="rId36"/>
    <p:sldId id="273" r:id="rId37"/>
    <p:sldId id="290" r:id="rId38"/>
    <p:sldId id="289" r:id="rId39"/>
    <p:sldId id="275" r:id="rId40"/>
    <p:sldId id="286" r:id="rId41"/>
    <p:sldId id="287" r:id="rId42"/>
    <p:sldId id="299" r:id="rId43"/>
    <p:sldId id="300" r:id="rId44"/>
    <p:sldId id="279" r:id="rId4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9"/>
    <p:restoredTop sz="77755"/>
  </p:normalViewPr>
  <p:slideViewPr>
    <p:cSldViewPr snapToGrid="0" showGuides="1">
      <p:cViewPr varScale="1">
        <p:scale>
          <a:sx n="91" d="100"/>
          <a:sy n="91" d="100"/>
        </p:scale>
        <p:origin x="13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D709-6599-074B-8042-8959315C7A9F}" type="datetimeFigureOut">
              <a:rPr lang="en-IT" smtClean="0"/>
              <a:t>16/10/24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1172-7A5A-084B-9FF4-C24D8C1F05C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2446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Rete_neurale_artificial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Voglio ringraziare innanzitutto gli altri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8117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Ciascu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757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0E6F-24FE-D412-3E76-6C5E845D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A680E-9FC7-9F48-BBD4-9834E873F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951FC-5308-8AA1-9B80-97CF837C2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Riportiamo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tabella</a:t>
            </a:r>
            <a:r>
              <a:rPr lang="en-GB" dirty="0"/>
              <a:t> </a:t>
            </a:r>
            <a:r>
              <a:rPr lang="en-GB" dirty="0" err="1"/>
              <a:t>l’architettura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migliori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Notiamo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o</a:t>
            </a:r>
            <a:r>
              <a:rPr lang="en-IT" dirty="0"/>
              <a:t>tteniamo migliori predizioni con input samples lunghi ma abbiamo visto che il risultato non migliora aumentando ancora l’input samples a scapito dell’offeset samples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</a:t>
            </a:r>
            <a:r>
              <a:rPr lang="en-IT" dirty="0"/>
              <a:t>a rimozione degli outliers migliora il modello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7AD1F-D8B1-7747-BD44-C19D40E63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261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45847-2963-1B42-E121-3CB2D894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B870A-0861-66CC-5494-8CA276FBB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EDC29-FACE-904D-BE97-2E4EFC7CD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Riportiamo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tabella</a:t>
            </a:r>
            <a:r>
              <a:rPr lang="en-GB" dirty="0"/>
              <a:t> </a:t>
            </a:r>
            <a:r>
              <a:rPr lang="en-GB" dirty="0" err="1"/>
              <a:t>l’architettura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migliori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Notiamo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o</a:t>
            </a:r>
            <a:r>
              <a:rPr lang="en-IT" dirty="0"/>
              <a:t>tteniamo migliori predizioni con input samples lunghi ma abbiamo visto che il risultato non migliora aumentando ancora l’input samples a scapito dell’offeset samples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</a:t>
            </a:r>
            <a:r>
              <a:rPr lang="en-IT" dirty="0"/>
              <a:t>a rimozione degli outliers migliora il modello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E9381-CE5B-76B8-DBD0-F71B63494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150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0AF14-069A-43B9-7387-B01AA924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2B4AD-B593-9278-840A-086143183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8F985-D0AC-7A76-89B2-271273151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Riportiamo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tabella</a:t>
            </a:r>
            <a:r>
              <a:rPr lang="en-GB" dirty="0"/>
              <a:t> </a:t>
            </a:r>
            <a:r>
              <a:rPr lang="en-GB" dirty="0" err="1"/>
              <a:t>l’architettura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migliori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Notiamo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o</a:t>
            </a:r>
            <a:r>
              <a:rPr lang="en-IT" dirty="0"/>
              <a:t>tteniamo migliori predizioni con input samples lunghi ma abbiamo visto che il risultato non migliora aumentando ancora l’input samples a scapito dell’offeset samples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</a:t>
            </a:r>
            <a:r>
              <a:rPr lang="en-IT" dirty="0"/>
              <a:t>a rimozione degli outliers migliora il modello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63031-E023-2F48-10A9-C20E20DB8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8815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80DD-BEB2-85BA-3389-CB9CC06D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A5326A-422C-7A42-58F2-9B05CABD4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48494-246F-6D74-2BC5-62346ED79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Riportiamo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tabella</a:t>
            </a:r>
            <a:r>
              <a:rPr lang="en-GB" dirty="0"/>
              <a:t> </a:t>
            </a:r>
            <a:r>
              <a:rPr lang="en-GB" dirty="0" err="1"/>
              <a:t>l’architettura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migliori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Notiamo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o</a:t>
            </a:r>
            <a:r>
              <a:rPr lang="en-IT" dirty="0"/>
              <a:t>tteniamo migliori predizioni con input samples lunghi ma abbiamo visto che il risultato non migliora aumentando ancora l’input samples a scapito dell’offeset samples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</a:t>
            </a:r>
            <a:r>
              <a:rPr lang="en-IT" dirty="0"/>
              <a:t>a rimozione degli outliers migliora il modello</a:t>
            </a:r>
          </a:p>
          <a:p>
            <a:pPr marL="171450" indent="-171450">
              <a:buFontTx/>
              <a:buChar char="-"/>
            </a:pPr>
            <a:r>
              <a:rPr lang="it-IT" dirty="0"/>
              <a:t>Rimuovendo gli </a:t>
            </a:r>
            <a:r>
              <a:rPr lang="it-IT" dirty="0" err="1"/>
              <a:t>outleiers</a:t>
            </a:r>
            <a:r>
              <a:rPr lang="it-IT" dirty="0"/>
              <a:t> </a:t>
            </a:r>
            <a:r>
              <a:rPr lang="it-IT" dirty="0" err="1"/>
              <a:t>otteniamoin</a:t>
            </a:r>
            <a:r>
              <a:rPr lang="it-IT" dirty="0"/>
              <a:t> un buon agreement nel caso di un intervallo di predizione di un’ora</a:t>
            </a:r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09B0-A4CE-F647-6928-EFCA22319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0701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18FE6-E12F-810F-DE70-8EF4865C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1AA85-2687-C2E0-81ED-8EB660ED4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6E1B1-995A-01EB-E7C1-C4ABE1370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Riportiamo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tabella</a:t>
            </a:r>
            <a:r>
              <a:rPr lang="en-GB" dirty="0"/>
              <a:t> </a:t>
            </a:r>
            <a:r>
              <a:rPr lang="en-GB" dirty="0" err="1"/>
              <a:t>l’architettura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migliori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Notiamo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o</a:t>
            </a:r>
            <a:r>
              <a:rPr lang="en-IT" dirty="0"/>
              <a:t>tteniamo migliori predizioni con input samples lunghi ma abbiamo visto che il risultato non migliora aumentando ancora l’input samples a scapito dell’offeset samples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</a:t>
            </a:r>
            <a:r>
              <a:rPr lang="en-IT" dirty="0"/>
              <a:t>a rimozione degli outliers migliora il modello</a:t>
            </a:r>
          </a:p>
          <a:p>
            <a:pPr marL="171450" indent="-171450">
              <a:buFontTx/>
              <a:buChar char="-"/>
            </a:pPr>
            <a:r>
              <a:rPr lang="it-IT" dirty="0"/>
              <a:t>Rimuovendo gli </a:t>
            </a:r>
            <a:r>
              <a:rPr lang="it-IT" dirty="0" err="1"/>
              <a:t>outleiers</a:t>
            </a:r>
            <a:r>
              <a:rPr lang="it-IT" dirty="0"/>
              <a:t> </a:t>
            </a:r>
            <a:r>
              <a:rPr lang="it-IT" dirty="0" err="1"/>
              <a:t>otteniamoin</a:t>
            </a:r>
            <a:r>
              <a:rPr lang="it-IT" dirty="0"/>
              <a:t> un buon agreement nel caso di un intervallo di predizione di un’ora</a:t>
            </a:r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18272-D740-C2A5-291E-EB95A92AC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075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E70C6-936F-F5D9-94B7-CD73913A1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332B06-E7B8-126F-7E5F-3A1D6DEA1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188CB-4D47-5B23-8536-6D8FFE143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Riportiamo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tabella</a:t>
            </a:r>
            <a:r>
              <a:rPr lang="en-GB" dirty="0"/>
              <a:t> </a:t>
            </a:r>
            <a:r>
              <a:rPr lang="en-GB" dirty="0" err="1"/>
              <a:t>l’architettura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migliori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Notiamo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o</a:t>
            </a:r>
            <a:r>
              <a:rPr lang="en-IT" dirty="0"/>
              <a:t>tteniamo migliori predizioni con input samples lunghi ma abbiamo visto che il risultato non migliora aumentando ancora l’input samples a scapito dell’offeset samples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</a:t>
            </a:r>
            <a:r>
              <a:rPr lang="en-IT" dirty="0"/>
              <a:t>a rimozione degli outliers migliora il modello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DB995-1D1E-349F-3ABD-A41482E6B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065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0F437-3290-2F1B-02A4-571C0EB03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A2231-CFCF-48F7-6E0E-FC3CB7E1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D9859-0148-A540-40D7-F49B5C41B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Una </a:t>
            </a:r>
            <a:r>
              <a:rPr lang="en-GB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rete </a:t>
            </a:r>
            <a:r>
              <a:rPr lang="en-GB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neurale</a:t>
            </a:r>
            <a:r>
              <a:rPr lang="en-GB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ricorrente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 </a:t>
            </a:r>
            <a:r>
              <a:rPr lang="en-GB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RNN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GB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recurrent neural network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classe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 </a:t>
            </a:r>
            <a:r>
              <a:rPr lang="en-GB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Rete neurale artificiale"/>
              </a:rPr>
              <a:t>rete neurale artificiale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include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neuroni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collegati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loro in un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ciclo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Tipicamente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valori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uscita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uno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strato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un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livello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superiore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sono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utilizzati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ingresso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uno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strato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livello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inferiore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GB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B2A07-38B0-4277-9AAE-AE2EAAC18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54905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CD173-D7EF-631D-C7DF-EDAF0BD98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7E8C1-E0B4-07EF-840C-84F8027D5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91451-9EA7-339C-E778-8E88E08AD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F505A-4631-B887-6D4A-99070B694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17073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89200-A6D0-4E16-5FCF-7F01FD83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47D4A-7C1B-4CD6-8949-608B247F6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8696B-6366-49B2-49CE-F6B0099EF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Ciascu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CF61E-7C6F-F9D0-52FC-2212E0F72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6136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6097-AC72-6DD0-C88E-53DBAFB1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81951-88BF-F3B9-8C76-9F2719266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8F281-8FD4-51C7-020F-4AC74410A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10B73-DC5E-EF28-8164-FCD30290E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7475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IT" dirty="0"/>
              <a:t>imozione delle variabili correlate per la riduzione del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26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4117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Example: 1 sigma -&gt; 0.6827, 2 sigma -&gt; 0.9545, 3 sigma -&gt; 0.9973.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32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2190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IT" dirty="0"/>
              <a:t>ean squared error</a:t>
            </a:r>
          </a:p>
          <a:p>
            <a:endParaRPr lang="en-IT" dirty="0"/>
          </a:p>
          <a:p>
            <a:r>
              <a:rPr lang="en-IT" dirty="0"/>
              <a:t>R2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34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46734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35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2009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590F-7D3E-1904-4351-67BCC9E29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AFEE3-BF59-BDB9-C1D3-6A49B2EE9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DE856-AA07-3210-E59D-C6DEE1894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Questo comportamento non è atteso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3166B-0315-4A15-9AD6-BA755B244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42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60633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796CF-776D-9F48-5EAC-88F3435A9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2AE3D-24FE-2849-CF53-13CA7261F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9CC2A-A3F1-C61D-4BB2-9CD8A8A85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I valori per il train set sono molto migliori rispetto al test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1A335-12E5-BAF3-BBA7-CC183AE76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43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079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58AF6-0789-9B38-EF36-3C8E9A64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F9607-2B88-4793-95FB-768CD354D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4F1DE-D4A6-C830-0232-28A4F2F49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11246-9E38-3857-A397-9786897D3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804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181BD-29C4-3EB5-7D6C-F212E61FB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1EE65-B636-F585-56E9-E99E1F57A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19E071-1996-7B85-679D-27DF86964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The CHAR data type 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stores character data in a fixed-length field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. Data can be a string of single-byte or multibyte letters, numbers, and other characters that are supported by the code set of your database locale.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477A2-5473-4E12-0951-F3592DA72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3006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E69E2-2FCA-8296-6E62-FEA7B0061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C7A16-3C08-81DE-BD7A-5F7229233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3682D-0D68-58BC-F21E-516833400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The CHAR data type </a:t>
            </a:r>
            <a:r>
              <a:rPr lang="en-GB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stores character data in a fixed-length field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. Data can be a string of single-byte or multibyte letters, numbers, and other characters that are supported by the code set of your database locale.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309D7-8423-B082-36C1-EB0BCAE25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22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grafico</a:t>
            </a:r>
            <a:r>
              <a:rPr lang="en-GB" dirty="0"/>
              <a:t> </a:t>
            </a:r>
            <a:r>
              <a:rPr lang="en-GB" dirty="0" err="1"/>
              <a:t>mostra</a:t>
            </a:r>
            <a:r>
              <a:rPr lang="en-GB" dirty="0"/>
              <a:t> un </a:t>
            </a:r>
            <a:r>
              <a:rPr lang="en-GB" dirty="0" err="1"/>
              <a:t>istogramma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distribuzione</a:t>
            </a:r>
            <a:r>
              <a:rPr lang="en-GB" dirty="0"/>
              <a:t> </a:t>
            </a:r>
            <a:r>
              <a:rPr lang="en-GB" dirty="0" err="1"/>
              <a:t>dell’ampiezza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intervalli </a:t>
            </a:r>
            <a:r>
              <a:rPr lang="en-GB" dirty="0" err="1"/>
              <a:t>attivi</a:t>
            </a:r>
            <a:r>
              <a:rPr lang="en-GB" dirty="0"/>
              <a:t> in </a:t>
            </a:r>
            <a:r>
              <a:rPr lang="en-GB" dirty="0" err="1"/>
              <a:t>minuti</a:t>
            </a:r>
            <a:r>
              <a:rPr lang="en-GB" dirty="0"/>
              <a:t>, </a:t>
            </a:r>
          </a:p>
          <a:p>
            <a:endParaRPr lang="en-GB" dirty="0"/>
          </a:p>
          <a:p>
            <a:r>
              <a:rPr lang="en-GB" dirty="0"/>
              <a:t>Come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da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picco</a:t>
            </a:r>
            <a:r>
              <a:rPr lang="en-GB" dirty="0"/>
              <a:t> </a:t>
            </a:r>
            <a:r>
              <a:rPr lang="en-GB" dirty="0" err="1"/>
              <a:t>abbiamo</a:t>
            </a:r>
            <a:r>
              <a:rPr lang="en-GB" dirty="0"/>
              <a:t> m</a:t>
            </a:r>
            <a:r>
              <a:rPr lang="en-IT" dirty="0"/>
              <a:t>olti intervalli brevi (tra 1 e 50 minuti)</a:t>
            </a:r>
          </a:p>
          <a:p>
            <a:endParaRPr lang="en-IT" dirty="0"/>
          </a:p>
          <a:p>
            <a:r>
              <a:rPr lang="en-IT" dirty="0"/>
              <a:t>Poi degli altri tra i 50 minuti e 600 minuti (circa 10 ore) </a:t>
            </a:r>
          </a:p>
          <a:p>
            <a:endParaRPr lang="en-IT" dirty="0"/>
          </a:p>
          <a:p>
            <a:r>
              <a:rPr lang="en-IT" dirty="0"/>
              <a:t>Ci sono invece pocchissimi intervalli lunghi, diciamo con una durata superiore alle 10 ore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5503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FD91D-D596-6A78-A340-2630DFE6A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DBD10-D02C-779D-713C-343CC7E83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81C94-B89A-CA2A-5CE7-8CFF024E4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829D0-3946-94DC-FD9D-6FA786EC2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2375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Each layer consists of neurons (nodes) connected by weights, using activation functions to introduce non-linearity.</a:t>
            </a:r>
          </a:p>
          <a:p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endParaRPr lang="en-GB" dirty="0">
              <a:solidFill>
                <a:srgbClr val="0E0E0E"/>
              </a:solidFill>
              <a:effectLst/>
              <a:latin typeface=".SF NS"/>
            </a:endParaRPr>
          </a:p>
          <a:p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2. Key Features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:</a:t>
            </a:r>
          </a:p>
          <a:p>
            <a:br>
              <a:rPr lang="en-GB" dirty="0">
                <a:solidFill>
                  <a:srgbClr val="0E0E0E"/>
                </a:solidFill>
                <a:effectLst/>
                <a:latin typeface=".SF NS"/>
              </a:rPr>
            </a:br>
            <a:endParaRPr lang="en-GB" dirty="0">
              <a:solidFill>
                <a:srgbClr val="0E0E0E"/>
              </a:solidFill>
              <a:effectLst/>
              <a:latin typeface=".SF NS"/>
            </a:endParaRP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Feedforward Neural Network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: Data flows in one direction, from input to output.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Hidden Layers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: Enable the model to capture complex patterns in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Activation Functions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:  introduce non-linearity to the model, enabling it to learn and approximate complex patterns by determining whether a neuron should be activated or not based on its input.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Common choices include </a:t>
            </a:r>
            <a:r>
              <a:rPr lang="en-GB" dirty="0" err="1">
                <a:solidFill>
                  <a:srgbClr val="0E0E0E"/>
                </a:solidFill>
                <a:effectLst/>
                <a:latin typeface=".SF NS"/>
              </a:rPr>
              <a:t>ReLU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 (Rectified Linear Unit) or tanh for hidden layers.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Backpropagation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: Training method that adjusts weights based on prediction errors using gradient descent.</a:t>
            </a:r>
          </a:p>
          <a:p>
            <a:endParaRPr lang="en-IT" dirty="0"/>
          </a:p>
          <a:p>
            <a:endParaRPr lang="en-IT" dirty="0"/>
          </a:p>
          <a:p>
            <a:pPr algn="l" rtl="0"/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Nel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contesto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reti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neurali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artificiali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, il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rettificatore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funzione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attivazione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definita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come la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parte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positiva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suo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argomento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: f(x)=x+=max,</a:t>
            </a:r>
          </a:p>
          <a:p>
            <a:pPr algn="l" rtl="0"/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𝑓(𝑥)=𝑥+=max,</a:t>
            </a:r>
          </a:p>
          <a:p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dove x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l'input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a un neurone.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annoverata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tra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funzioni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rampa ed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l'analogo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di un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raddrizzatore</a:t>
            </a:r>
            <a:r>
              <a:rPr lang="en-GB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elettronica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226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O deve tendere ad essere quanto più grande più possibile in modo che l’operatore sia informato quanto prima possibile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1172-7A5A-084B-9FF4-C24D8C1F05C4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1805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31E8-659D-34EC-590D-996AEE7F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54684-C9A0-EBDC-CD8D-48F756E7E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C7C5C-9732-7A01-E0E5-367D7BEE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0794-BC57-4841-A90A-206597129934}" type="datetime1">
              <a:rPr lang="it-IT" smtClean="0"/>
              <a:t>16/10/24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52D8-02B2-D9EB-1949-F49F9BCB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5983-3C2C-23C1-2389-4E7A1B95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4681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2EBF-6398-7DFF-FA94-DABA9EFF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B8325-A4AA-C575-B458-575244E2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957C-7A6D-5C9B-216E-2EBF960D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D79B-EE48-4944-B4B6-1774208688B9}" type="datetime1">
              <a:rPr lang="it-IT" smtClean="0"/>
              <a:t>16/10/24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395A-31BF-53DE-7AE5-AC3DBDCC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6EBE-7D4C-68E8-A66A-6076F5E3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200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75CBE-246C-BA61-0039-9F64930C0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BAAAA-A2E6-4BB1-D925-869C11B3F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BB65-A6D0-006E-F59F-491BBBEF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1D21-2492-F346-993E-8A725CF544E0}" type="datetime1">
              <a:rPr lang="it-IT" smtClean="0"/>
              <a:t>16/10/24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19C57-6D1F-C254-CC39-CA085177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8281-A3A2-D7C3-2B6F-BE56B01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137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AE13-319A-9186-F094-8C951B47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2AE44-7606-C5B1-F927-30C5FCDC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3F737-E604-9262-6EB8-8BA1321E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419B-D966-BF4D-B41A-68532158F18F}" type="datetime1">
              <a:rPr lang="it-IT" smtClean="0"/>
              <a:t>16/10/24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29EDE-8A03-5DDC-469A-CCCE573A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99B9B-1C9C-AC3E-C9CD-BCCCB318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6653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A268-5E32-CA65-BD7C-C19B0952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0C7BE-34DE-A7E6-E71C-5BEEF2299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712E-CBF0-CE15-BF64-6D08CE0B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5E91-1AEF-9048-8822-977B981A38C6}" type="datetime1">
              <a:rPr lang="it-IT" smtClean="0"/>
              <a:t>16/10/24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D1B17-C3B7-BF08-498E-6C262E21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4793-DB89-B9CE-DAF6-3370424B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5108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B9EE-40CC-5F93-1031-9B94F9F7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1EC64-90F2-B9E6-3137-52F2AC301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60446-1B1F-2E47-5E5A-7E7AEAF1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794EF-085D-A381-47EE-B15C2D3A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385F-36F1-EE47-B1CF-A915E7A8FA48}" type="datetime1">
              <a:rPr lang="it-IT" smtClean="0"/>
              <a:t>16/10/24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8201C-9427-41DB-3DA8-25EB6A8F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7F41C-D523-511C-61E1-AB1CECC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8325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6A5F-D8EB-9BA9-419D-1F06CCA2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CFA44-F724-DDEB-D0FD-14F12714B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380B9-1A27-2540-32EE-FD1F8EE97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0786E-13FA-9C05-B0D3-9CCE635D5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A1FB4-158A-0F94-755F-46E34963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EB9EC-349E-1C50-B5B1-C9323966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7383-78CD-1342-94E2-90051665AA4F}" type="datetime1">
              <a:rPr lang="it-IT" smtClean="0"/>
              <a:t>16/10/24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DEE43-3E1E-A5E6-7D11-84CA53E6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1E14D-515A-E3D1-ED32-3B2FDCF1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893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99A1-B0F3-D746-E5F7-74DA901A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825DF-A011-3664-7878-CED6662E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6512-69CA-304B-91E0-BCE6FF24D5E4}" type="datetime1">
              <a:rPr lang="it-IT" smtClean="0"/>
              <a:t>16/10/24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CADE4-67C4-0DCD-9805-CF49E238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0C0BE-5470-37A3-D687-BDA02900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899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19D23-B5CB-2E94-A732-C6A980A3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C587-8E09-1449-B7D7-5F23F36F018F}" type="datetime1">
              <a:rPr lang="it-IT" smtClean="0"/>
              <a:t>16/10/24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8CBEF-9737-6A95-AD2D-EB3FBBDE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6519-B3DD-0533-EF68-6B8E3F96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1626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5BE5-8B24-A3A7-60A6-321411A4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746C8-7ECC-BB1F-C483-EE3B1622D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710C9-4A8B-71B5-A35E-0C84C27A1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46655-A0EB-0E39-0EFB-A3964081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7B-47EA-E74E-8D7F-60C2DABE901E}" type="datetime1">
              <a:rPr lang="it-IT" smtClean="0"/>
              <a:t>16/10/24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2A269-BB5A-2A68-76E3-A67B77D1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739CD-30CF-69E6-2DEC-67C8C26A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0352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F4AA-585A-FC1D-8007-CE6AD670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3F448-FE4F-CE3A-4DB7-35912A928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5BA5C-2F70-98AD-78BF-FE80A22A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E7069-5D95-C207-E004-65E2BEE2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2506-76B9-F64A-8508-AB273DA9A738}" type="datetime1">
              <a:rPr lang="it-IT" smtClean="0"/>
              <a:t>16/10/24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84D41-3E1F-24FB-17BF-044BDE70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C9920-4AF3-650E-76D0-1F030A8B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3445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EEAEA-B7CD-DAE9-7667-40BB1228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98B14-C7B6-67A2-E601-0CED70EC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E7CE-92C7-E10F-4ED8-88FD38E9A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1E7F4-21ED-7047-96F1-E4BBEB875A1C}" type="datetime1">
              <a:rPr lang="it-IT" smtClean="0"/>
              <a:t>16/10/24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5FD94-8B8A-2C8E-1BF0-E2DB891F7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4FEA-6329-7253-18C5-B8704013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65463-D42A-D545-B815-BE4F761842F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675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t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t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t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t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t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FFAE604C-C7B8-F78F-D65C-C782FD1F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FEE6B-095E-4088-98F2-DE3033CE1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9E38FE8-F83A-0102-DB9B-D81E29B32D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619CF-1FF6-421C-C2B1-338B3B733D72}"/>
              </a:ext>
            </a:extLst>
          </p:cNvPr>
          <p:cNvSpPr txBox="1"/>
          <p:nvPr/>
        </p:nvSpPr>
        <p:spPr>
          <a:xfrm>
            <a:off x="807214" y="1402684"/>
            <a:ext cx="10641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i="0" dirty="0">
                <a:effectLst/>
              </a:rPr>
              <a:t>Multivariate Time Series Forecasting for the ASTRI-Horn Historical Monitoring Data</a:t>
            </a:r>
            <a:endParaRPr lang="en-GB" sz="6600" b="1" dirty="0"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D7803E-5F5D-8D2A-F6E1-70D6AB322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366" y="5354816"/>
            <a:ext cx="9144000" cy="960194"/>
          </a:xfrm>
        </p:spPr>
        <p:txBody>
          <a:bodyPr>
            <a:normAutofit/>
          </a:bodyPr>
          <a:lstStyle/>
          <a:p>
            <a:pPr algn="r"/>
            <a:r>
              <a:rPr lang="en-IT" sz="4000" dirty="0"/>
              <a:t>USCVIII – General Assembly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D85EE77-2F18-2A81-7267-CE8421212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366" y="6315010"/>
            <a:ext cx="9144000" cy="319967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1800" dirty="0">
                <a:effectLst/>
                <a:latin typeface="LinLibertineO-Identity-H"/>
              </a:rPr>
              <a:t>Monday, 14 October 2024 - Friday, 18 October 2024 </a:t>
            </a:r>
            <a:r>
              <a:rPr lang="en-GB" sz="1800" dirty="0" err="1">
                <a:effectLst/>
                <a:latin typeface="LinLibertineO-Identity-H"/>
              </a:rPr>
              <a:t>Galzignano</a:t>
            </a:r>
            <a:r>
              <a:rPr lang="en-GB" sz="1800" dirty="0">
                <a:effectLst/>
                <a:latin typeface="LinLibertineO-Identity-H"/>
              </a:rPr>
              <a:t> Resort Terme &amp; Golf </a:t>
            </a:r>
            <a:endParaRPr lang="en-GB" dirty="0"/>
          </a:p>
          <a:p>
            <a:endParaRPr lang="en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7135C-3243-C82C-4CEA-FAE2E323ABE5}"/>
              </a:ext>
            </a:extLst>
          </p:cNvPr>
          <p:cNvSpPr txBox="1"/>
          <p:nvPr/>
        </p:nvSpPr>
        <p:spPr>
          <a:xfrm>
            <a:off x="2883877" y="4271302"/>
            <a:ext cx="642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800" dirty="0"/>
              <a:t>Federico Incardona*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9B99BE-A4D4-208D-71F9-618B6D7A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8" y="3801332"/>
            <a:ext cx="2926318" cy="14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97164A5A-8205-6F60-2D54-DDC60050D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778013" y="2871466"/>
            <a:ext cx="1641678" cy="27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1EC48-FEC9-0AFA-FEBA-0792E49F3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EB2DA-46EF-BED3-2E89-02CED054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10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5461B372-64CF-F347-F4BD-BFFB26EC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BF9748-A742-44E9-2E93-8D71F6CD7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6D62AD76-0F25-DAEC-292C-0F609100F6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2B93E-D9A6-F8AD-D273-702E4CE56C45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789E94-670E-802F-869F-404E87838467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Multivariate Forecasting (MF)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9980C-0BF9-5961-D466-D196D57815CF}"/>
              </a:ext>
            </a:extLst>
          </p:cNvPr>
          <p:cNvSpPr txBox="1"/>
          <p:nvPr/>
        </p:nvSpPr>
        <p:spPr>
          <a:xfrm>
            <a:off x="702365" y="1227184"/>
            <a:ext cx="107936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E0E0E"/>
                </a:solidFill>
              </a:rPr>
              <a:t>Make predictions of </a:t>
            </a:r>
            <a:r>
              <a:rPr lang="en-GB" b="1" dirty="0">
                <a:solidFill>
                  <a:srgbClr val="0E0E0E"/>
                </a:solidFill>
              </a:rPr>
              <a:t>all the time series at the same time </a:t>
            </a:r>
            <a:r>
              <a:rPr lang="en-GB" dirty="0">
                <a:solidFill>
                  <a:srgbClr val="0E0E0E"/>
                </a:solidFill>
              </a:rPr>
              <a:t>within the so-defined data window: 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ctr"/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b="1" dirty="0">
                <a:solidFill>
                  <a:srgbClr val="0E0E0E"/>
                </a:solidFill>
              </a:rPr>
              <a:t>total window length (L) = input samples (I) + offset samples (O)</a:t>
            </a:r>
          </a:p>
          <a:p>
            <a:pPr algn="ctr"/>
            <a:endParaRPr lang="en-GB" dirty="0">
              <a:solidFill>
                <a:srgbClr val="0E0E0E"/>
              </a:solidFill>
            </a:endParaRPr>
          </a:p>
          <a:p>
            <a:r>
              <a:rPr lang="en-GB" b="1" dirty="0">
                <a:solidFill>
                  <a:srgbClr val="0E0E0E"/>
                </a:solidFill>
              </a:rPr>
              <a:t>O</a:t>
            </a:r>
            <a:r>
              <a:rPr lang="en-GB" dirty="0">
                <a:solidFill>
                  <a:srgbClr val="0E0E0E"/>
                </a:solidFill>
              </a:rPr>
              <a:t> is the actual </a:t>
            </a:r>
            <a:r>
              <a:rPr lang="en-GB" b="1" dirty="0">
                <a:solidFill>
                  <a:srgbClr val="0E0E0E"/>
                </a:solidFill>
              </a:rPr>
              <a:t>prediction window </a:t>
            </a:r>
            <a:r>
              <a:rPr lang="en-GB" dirty="0">
                <a:solidFill>
                  <a:srgbClr val="0E0E0E"/>
                </a:solidFill>
              </a:rPr>
              <a:t>corresponding to the time prior to the system fault within which the maintainer must be alerted</a:t>
            </a:r>
          </a:p>
          <a:p>
            <a:endParaRPr lang="en-GB" b="1" dirty="0">
              <a:solidFill>
                <a:srgbClr val="0E0E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0E0E"/>
                </a:solidFill>
              </a:rPr>
              <a:t>Tried </a:t>
            </a:r>
            <a:r>
              <a:rPr lang="en-GB" b="1" dirty="0">
                <a:solidFill>
                  <a:srgbClr val="0E0E0E"/>
                </a:solidFill>
              </a:rPr>
              <a:t>several combinations </a:t>
            </a:r>
            <a:r>
              <a:rPr lang="en-GB" dirty="0">
                <a:solidFill>
                  <a:srgbClr val="0E0E0E"/>
                </a:solidFill>
              </a:rPr>
              <a:t>of</a:t>
            </a:r>
            <a:r>
              <a:rPr lang="en-GB" b="1" dirty="0">
                <a:solidFill>
                  <a:srgbClr val="0E0E0E"/>
                </a:solidFill>
              </a:rPr>
              <a:t> I </a:t>
            </a:r>
            <a:r>
              <a:rPr lang="en-GB" dirty="0">
                <a:solidFill>
                  <a:srgbClr val="0E0E0E"/>
                </a:solidFill>
              </a:rPr>
              <a:t>and </a:t>
            </a:r>
            <a:r>
              <a:rPr lang="en-GB" b="1" dirty="0">
                <a:solidFill>
                  <a:srgbClr val="0E0E0E"/>
                </a:solidFill>
              </a:rPr>
              <a:t>O </a:t>
            </a:r>
          </a:p>
          <a:p>
            <a:endParaRPr lang="en-GB" b="1" dirty="0">
              <a:solidFill>
                <a:srgbClr val="0E0E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E0E0E"/>
                </a:solidFill>
              </a:rPr>
              <a:t>Limited</a:t>
            </a:r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b="1" dirty="0">
                <a:solidFill>
                  <a:srgbClr val="0E0E0E"/>
                </a:solidFill>
              </a:rPr>
              <a:t>by</a:t>
            </a:r>
            <a:r>
              <a:rPr lang="en-GB" dirty="0">
                <a:solidFill>
                  <a:srgbClr val="0E0E0E"/>
                </a:solidFill>
              </a:rPr>
              <a:t> the high number of </a:t>
            </a:r>
            <a:r>
              <a:rPr lang="en-GB" b="1" dirty="0">
                <a:solidFill>
                  <a:srgbClr val="0E0E0E"/>
                </a:solidFill>
              </a:rPr>
              <a:t>short intervals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E0E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0E0E"/>
                </a:solidFill>
              </a:rPr>
              <a:t>Used </a:t>
            </a:r>
            <a:r>
              <a:rPr lang="en-GB" b="1" dirty="0">
                <a:solidFill>
                  <a:srgbClr val="0E0E0E"/>
                </a:solidFill>
              </a:rPr>
              <a:t>sliding window </a:t>
            </a:r>
            <a:r>
              <a:rPr lang="en-GB" dirty="0">
                <a:solidFill>
                  <a:srgbClr val="0E0E0E"/>
                </a:solidFill>
              </a:rPr>
              <a:t>approach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6367-F185-298D-B810-18E04D7A8017}"/>
              </a:ext>
            </a:extLst>
          </p:cNvPr>
          <p:cNvGrpSpPr>
            <a:grpSpLocks noChangeAspect="1"/>
          </p:cNvGrpSpPr>
          <p:nvPr/>
        </p:nvGrpSpPr>
        <p:grpSpPr>
          <a:xfrm>
            <a:off x="1344637" y="4753471"/>
            <a:ext cx="3756073" cy="1539553"/>
            <a:chOff x="5632450" y="3177634"/>
            <a:chExt cx="5721350" cy="2345088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AAF94EA4-01B7-8D12-9524-C0AAA5386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0" y="3177634"/>
              <a:ext cx="5721350" cy="23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FCE21A-E73A-1696-2B30-341C55151225}"/>
                </a:ext>
              </a:extLst>
            </p:cNvPr>
            <p:cNvCxnSpPr>
              <a:cxnSpLocks/>
            </p:cNvCxnSpPr>
            <p:nvPr/>
          </p:nvCxnSpPr>
          <p:spPr>
            <a:xfrm>
              <a:off x="9029700" y="3344091"/>
              <a:ext cx="0" cy="81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7E7E30-5B14-8AD4-2555-021826FCF479}"/>
                </a:ext>
              </a:extLst>
            </p:cNvPr>
            <p:cNvCxnSpPr>
              <a:cxnSpLocks/>
            </p:cNvCxnSpPr>
            <p:nvPr/>
          </p:nvCxnSpPr>
          <p:spPr>
            <a:xfrm>
              <a:off x="9579665" y="4601723"/>
              <a:ext cx="0" cy="81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DC10FDA-05ED-4412-C2A8-D17CE81FE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447" y="2831634"/>
            <a:ext cx="5285353" cy="239636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EEEB9D-306C-E2CC-E7A2-FF144B2B59F3}"/>
              </a:ext>
            </a:extLst>
          </p:cNvPr>
          <p:cNvCxnSpPr>
            <a:cxnSpLocks/>
          </p:cNvCxnSpPr>
          <p:nvPr/>
        </p:nvCxnSpPr>
        <p:spPr>
          <a:xfrm>
            <a:off x="5616705" y="5696095"/>
            <a:ext cx="126808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BB55A8-A194-C948-48F1-53112BCC6389}"/>
              </a:ext>
            </a:extLst>
          </p:cNvPr>
          <p:cNvSpPr txBox="1"/>
          <p:nvPr/>
        </p:nvSpPr>
        <p:spPr>
          <a:xfrm>
            <a:off x="7065206" y="5480436"/>
            <a:ext cx="4288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E0E0E"/>
                </a:solidFill>
              </a:rPr>
              <a:t>Increase the number of intervals and samples for the NN training</a:t>
            </a:r>
          </a:p>
        </p:txBody>
      </p:sp>
    </p:spTree>
    <p:extLst>
      <p:ext uri="{BB962C8B-B14F-4D97-AF65-F5344CB8AC3E}">
        <p14:creationId xmlns:p14="http://schemas.microsoft.com/office/powerpoint/2010/main" val="79188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1ADD0-6B25-A8CF-31C8-BA25CC06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11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F045D1F1-EA6D-6458-BF23-F7824691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652CD-BC13-ACCE-8D37-6C6E57C8D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DEC069A-122F-DC38-1A72-5210AD80D5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66D7A-8473-7A23-D5C9-6DD98802298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D3509B-8DC1-C707-5E32-235D2A59073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architecture tuning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955FF-023C-4CCE-7CA8-6F34E501D739}"/>
              </a:ext>
            </a:extLst>
          </p:cNvPr>
          <p:cNvSpPr txBox="1"/>
          <p:nvPr/>
        </p:nvSpPr>
        <p:spPr>
          <a:xfrm>
            <a:off x="1241946" y="3314606"/>
            <a:ext cx="48540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 err="1">
                <a:effectLst/>
                <a:latin typeface="Menlo" panose="020B0609030804020204" pitchFamily="49" charset="0"/>
              </a:rPr>
              <a:t>hidden_layer_sizes</a:t>
            </a:r>
            <a:r>
              <a:rPr lang="en-GB" b="0" dirty="0">
                <a:effectLst/>
                <a:latin typeface="Menlo" panose="020B0609030804020204" pitchFamily="49" charset="0"/>
              </a:rPr>
              <a:t>:</a:t>
            </a:r>
          </a:p>
          <a:p>
            <a:endParaRPr lang="en-IT" b="0" dirty="0"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[100, 50]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[320, 160, 80]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[1440, 720, 360]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[1440, 720, 720, 360]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[1440, 720, 360, 180, 90, 40]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[5760, 2880, 1440]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0" dirty="0">
                <a:effectLst/>
                <a:latin typeface="Menlo" panose="020B0609030804020204" pitchFamily="49" charset="0"/>
              </a:rPr>
              <a:t>[5760, 11520, 2880]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7A048-5EA4-AF40-BA7C-A0C5B96B0715}"/>
              </a:ext>
            </a:extLst>
          </p:cNvPr>
          <p:cNvSpPr txBox="1"/>
          <p:nvPr/>
        </p:nvSpPr>
        <p:spPr>
          <a:xfrm>
            <a:off x="702366" y="1286729"/>
            <a:ext cx="108923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IT" dirty="0"/>
              <a:t>We tried several combinations of input (</a:t>
            </a:r>
            <a:r>
              <a:rPr lang="en-IT" b="1" dirty="0"/>
              <a:t>I</a:t>
            </a:r>
            <a:r>
              <a:rPr lang="en-IT" dirty="0"/>
              <a:t>) and offset (</a:t>
            </a:r>
            <a:r>
              <a:rPr lang="en-IT" b="1" dirty="0"/>
              <a:t>O</a:t>
            </a:r>
            <a:r>
              <a:rPr lang="en-IT" dirty="0"/>
              <a:t>) samples, in the two cases </a:t>
            </a:r>
            <a:r>
              <a:rPr lang="en-IT" b="1" dirty="0"/>
              <a:t>with</a:t>
            </a:r>
            <a:r>
              <a:rPr lang="en-IT" dirty="0"/>
              <a:t> and </a:t>
            </a:r>
            <a:r>
              <a:rPr lang="en-IT" b="1" dirty="0"/>
              <a:t>without</a:t>
            </a:r>
            <a:r>
              <a:rPr lang="en-IT" dirty="0"/>
              <a:t> </a:t>
            </a:r>
            <a:r>
              <a:rPr lang="en-IT" b="1" dirty="0"/>
              <a:t>outliers:</a:t>
            </a:r>
          </a:p>
          <a:p>
            <a:pPr marL="0" indent="0" algn="just">
              <a:buNone/>
            </a:pPr>
            <a:endParaRPr lang="en-IT" b="1" dirty="0"/>
          </a:p>
          <a:p>
            <a:pPr marL="0" indent="0" algn="just">
              <a:buNone/>
            </a:pPr>
            <a:endParaRPr lang="en-IT" b="1" dirty="0"/>
          </a:p>
          <a:p>
            <a:pPr marL="0" indent="0" algn="just">
              <a:buNone/>
            </a:pPr>
            <a:endParaRPr lang="en-IT" b="1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I</a:t>
            </a:r>
            <a:r>
              <a:rPr lang="en-IT" dirty="0"/>
              <a:t>n each case, we tested the </a:t>
            </a:r>
            <a:r>
              <a:rPr lang="en-IT" b="1" dirty="0"/>
              <a:t>following NN architectures</a:t>
            </a:r>
            <a:r>
              <a:rPr lang="en-IT" dirty="0"/>
              <a:t>: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AC92E2-403B-8910-614B-55E5D557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93" y="3150681"/>
            <a:ext cx="5246960" cy="29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B570405-CC0B-AC32-26E6-D86B0AAC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01958"/>
              </p:ext>
            </p:extLst>
          </p:nvPr>
        </p:nvGraphicFramePr>
        <p:xfrm>
          <a:off x="2032000" y="1978472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921106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048580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58549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75 s + 15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20 min + 5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5h + 1h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7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7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14267-59B8-09B1-D322-91E83138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24337-3FBD-7D70-6C36-270494A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12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A5A3AEE6-9071-2F39-343A-2EFB21B1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807AE-38EF-E14A-5D1A-1E64595D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01A583D-35CD-14D6-F832-0ADA69AE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4C6B8F-53A1-4795-31E7-1FF7A087EDF3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02298-3FF3-0A70-45B1-1A90769A3E1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C1302-A83C-579A-29B3-E265A44D9D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0071" y="2447290"/>
            <a:ext cx="5382689" cy="3455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319A0E-DE47-CB0C-280C-AD6CFD8E71BA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20 min + 5 min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9BA6B6-1198-9B01-2FCD-F53CEDD9E5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33788" y="2432639"/>
            <a:ext cx="5388122" cy="34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1A543-8200-0F79-2776-E5F6598D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AA048-0C4F-37F2-0926-C4ACDA1C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13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CCC854D6-2F9D-83AA-2E80-9FFBAC6D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0B4D9-A628-D968-8740-A9C69EE9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F529AD9-0E4C-A5D8-3EFC-590551ABDE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6DDD0-378E-26CB-B9E8-8F211878A05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E00930-F948-7F9A-0F04-3376FA300457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18B12-414D-9D33-F54B-97164C589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2447290"/>
            <a:ext cx="5420465" cy="345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259A5-6B9F-3392-ED80-22F78B434F3D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5h + 1h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032F50-1A25-E5D1-AE92-E5EF6960C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882" y="2432639"/>
            <a:ext cx="5425935" cy="34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4ACA2-B28F-E844-982C-A71E7914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14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EE723177-8509-E84C-FF24-8AD6267F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D3BBE-52D6-2AC0-7C79-6B5CB952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D02B69B-65E4-C27B-44AD-C1776A3455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BBA42-272D-9A82-CD2D-3659301E0096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82BBDF-0BED-932D-88DA-B359DD065CF0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04B4EF-01E6-58ED-3A1D-AD40746B94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0071" y="2447290"/>
            <a:ext cx="5382689" cy="345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6BFFFF-D043-1614-7E4B-92647DEFAEB3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20 min + 5 min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E6CEBA-08A4-3DC2-D796-6D0C41A5D6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33788" y="2432639"/>
            <a:ext cx="5388122" cy="34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5860-ACA8-8532-7E49-790F05D99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E5C2F-E92A-D21B-14B0-C5503FEB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15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60F48510-AF34-5CFB-EBD9-F10458AD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9E4DE-1763-BC55-3E82-CD7EDFB4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BDABA32-2696-3C93-C712-B7055110CE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509C9-F320-1019-0167-52BD695899F7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6B570-5C5E-2F90-9CE7-9B63F9B51CD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38B2C1-F835-DE56-D4D7-408BC462AD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0071" y="2447290"/>
            <a:ext cx="5382689" cy="3455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466BCD-38BE-DB3D-F672-20487047FFC3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20 min + 5 min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45EFD2-2872-FB46-5AAE-F920250CFA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33788" y="2432639"/>
            <a:ext cx="5388122" cy="34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5F43-F4B7-7CFA-4CAD-2697BAC1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16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9AE26037-5815-F444-826D-2CA50A27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8EEDC-84E9-6AB8-4EDB-F2FD2D5C1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3C92EAA-A92C-7C74-673A-CAB546A109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33E2B-FF05-CF00-1470-41090A3F9F90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F0EBD-5364-33E2-4DCA-44B216743A2E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Residuals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60583-DCE3-E3F2-4934-1316BD4971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18806" y="1039182"/>
            <a:ext cx="8354383" cy="5363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FFB7A-8C73-81E6-5006-2A33D0955567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20 min + 5 min</a:t>
            </a:r>
          </a:p>
        </p:txBody>
      </p:sp>
    </p:spTree>
    <p:extLst>
      <p:ext uri="{BB962C8B-B14F-4D97-AF65-F5344CB8AC3E}">
        <p14:creationId xmlns:p14="http://schemas.microsoft.com/office/powerpoint/2010/main" val="8336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09F3E-E2FA-19F1-78C8-182258A3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5E4E80-2634-3D3F-F4EA-C0410B7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41202"/>
              </p:ext>
            </p:extLst>
          </p:nvPr>
        </p:nvGraphicFramePr>
        <p:xfrm>
          <a:off x="607279" y="1146475"/>
          <a:ext cx="10977438" cy="3378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6.737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4.920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0.198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2.810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2.470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(320, 160, 60)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5.419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5.942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0.187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3.338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3.432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4.026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4.208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1.144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dirty="0">
                          <a:effectLst/>
                        </a:rPr>
                        <a:t>L = 5 h 50 min + 10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391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(1440, 720, 360, 180, 90, 40)</a:t>
                      </a:r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0.146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3.852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3.983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1.394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0.114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946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6733-870C-2B82-76F6-BC80C9D9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17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9DFFBF41-4456-C293-FD49-929256F0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F2384-1A41-A219-00D5-1C630ADC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441C923-FB2A-D3A1-2F04-AF8751053E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690D8-0311-5B33-632B-A724CBEEAB5B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865A87-4B72-ED98-0984-7E9C67D4E961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6AE7A-26CA-5B07-57D5-5F0BB1EAEBA4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Longer</a:t>
            </a:r>
            <a:r>
              <a:rPr lang="en-GB" b="0" i="0" u="none" strike="noStrike" dirty="0">
                <a:effectLst/>
              </a:rPr>
              <a:t> intervals </a:t>
            </a:r>
            <a:r>
              <a:rPr lang="en-GB" b="1" i="0" u="none" strike="noStrike" dirty="0">
                <a:effectLst/>
              </a:rPr>
              <a:t>improve</a:t>
            </a:r>
            <a:r>
              <a:rPr lang="en-GB" b="0" i="0" u="none" strike="noStrike" dirty="0">
                <a:effectLst/>
              </a:rPr>
              <a:t> the metrics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b="1" dirty="0"/>
              <a:t>Outliers remotion </a:t>
            </a:r>
            <a:r>
              <a:rPr lang="en-GB" b="0" i="0" u="none" strike="noStrike" dirty="0">
                <a:effectLst/>
              </a:rPr>
              <a:t>improve the metrics</a:t>
            </a:r>
            <a:endParaRPr lang="en-GB" b="1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568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4FD8-E0F9-0B2D-93B4-AFC3376A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A91FCC-1D74-7548-A90C-03469810C585}"/>
              </a:ext>
            </a:extLst>
          </p:cNvPr>
          <p:cNvGraphicFramePr>
            <a:graphicFrameLocks noGrp="1"/>
          </p:cNvGraphicFramePr>
          <p:nvPr/>
        </p:nvGraphicFramePr>
        <p:xfrm>
          <a:off x="607279" y="1146475"/>
          <a:ext cx="10977438" cy="3378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6.737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4.920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0.198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2.810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2.470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(320, 160, 60)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5.419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5.942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0.187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3.338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3.432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4.026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4.208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1.144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dirty="0">
                          <a:effectLst/>
                        </a:rPr>
                        <a:t>L = 5 h 50 min + 10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391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(1440, 720, 360, 180, 90, 40)</a:t>
                      </a:r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0.146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3.852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3.983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1.394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0.114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946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CFB9C-2469-1BBF-451C-5EBF6B76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18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4BE2F237-3237-C2BD-23B5-1A0D9A37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F1F44-0ED5-062C-14C2-8A8F6A11D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3344B49-43AA-77DD-C79A-F3D32128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565B04-426F-D99A-AB7F-6B514C9E9A29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153D2-D81E-9A0F-6711-48FFC504E272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E7EE3-5A58-CA22-A7BB-F3D161F94707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Longer</a:t>
            </a:r>
            <a:r>
              <a:rPr lang="en-GB" b="0" i="0" u="none" strike="noStrike" dirty="0">
                <a:effectLst/>
              </a:rPr>
              <a:t> intervals </a:t>
            </a:r>
            <a:r>
              <a:rPr lang="en-GB" b="1" i="0" u="none" strike="noStrike" dirty="0">
                <a:effectLst/>
              </a:rPr>
              <a:t>improve</a:t>
            </a:r>
            <a:r>
              <a:rPr lang="en-GB" b="0" i="0" u="none" strike="noStrike" dirty="0">
                <a:effectLst/>
              </a:rPr>
              <a:t> the metrics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b="1" dirty="0"/>
              <a:t>Outliers remotion </a:t>
            </a:r>
            <a:r>
              <a:rPr lang="en-GB" b="0" i="0" u="none" strike="noStrike" dirty="0">
                <a:effectLst/>
              </a:rPr>
              <a:t>improve the metrics</a:t>
            </a:r>
            <a:endParaRPr lang="en-GB" b="1" i="0" u="none" strike="noStrike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388FD2-4E0A-687D-D778-C990CD68E096}"/>
              </a:ext>
            </a:extLst>
          </p:cNvPr>
          <p:cNvSpPr/>
          <p:nvPr/>
        </p:nvSpPr>
        <p:spPr>
          <a:xfrm>
            <a:off x="3589360" y="2227996"/>
            <a:ext cx="1883391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4BF9F4-6B54-8848-6F29-FB9985B580CE}"/>
              </a:ext>
            </a:extLst>
          </p:cNvPr>
          <p:cNvSpPr/>
          <p:nvPr/>
        </p:nvSpPr>
        <p:spPr>
          <a:xfrm>
            <a:off x="3589360" y="3472643"/>
            <a:ext cx="1883391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4085F-CD2C-A956-959F-3377B24F74BA}"/>
              </a:ext>
            </a:extLst>
          </p:cNvPr>
          <p:cNvCxnSpPr>
            <a:cxnSpLocks/>
          </p:cNvCxnSpPr>
          <p:nvPr/>
        </p:nvCxnSpPr>
        <p:spPr>
          <a:xfrm flipV="1">
            <a:off x="4071938" y="5445173"/>
            <a:ext cx="4100512" cy="8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68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C9FE-565F-F46D-93B1-7FB03599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EADB0D-B7CD-D118-CC62-6051B3392A2A}"/>
              </a:ext>
            </a:extLst>
          </p:cNvPr>
          <p:cNvGraphicFramePr>
            <a:graphicFrameLocks noGrp="1"/>
          </p:cNvGraphicFramePr>
          <p:nvPr/>
        </p:nvGraphicFramePr>
        <p:xfrm>
          <a:off x="607279" y="1146475"/>
          <a:ext cx="10977438" cy="3378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6.737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4.920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0.198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2.810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2.470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(320, 160, 60)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5.419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5.942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0.187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3.338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3.432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4.026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4.208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1.144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dirty="0">
                          <a:effectLst/>
                        </a:rPr>
                        <a:t>L = 5 h 50 min + 10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391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(1440, 720, 360, 180, 90, 40)</a:t>
                      </a:r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0.146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3.852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3.983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1.394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0.114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946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4B309-FA40-D911-90CA-FD6FFE11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19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BFBD4EBC-EC1D-095E-F643-97B0E4D3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03CEF-0E31-4A60-320F-DF4D21F5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E0B1C8A-7A6D-0C3A-36CF-597E308AFF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411066-C716-B631-D436-331330226406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D12330-792A-0587-D755-4FC45E1D7C5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2CBF3-475C-9B99-2E1E-2B6C490A5E70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Longer</a:t>
            </a:r>
            <a:r>
              <a:rPr lang="en-GB" b="0" i="0" u="none" strike="noStrike" dirty="0">
                <a:effectLst/>
              </a:rPr>
              <a:t> intervals </a:t>
            </a:r>
            <a:r>
              <a:rPr lang="en-GB" b="1" i="0" u="none" strike="noStrike" dirty="0">
                <a:effectLst/>
              </a:rPr>
              <a:t>improve</a:t>
            </a:r>
            <a:r>
              <a:rPr lang="en-GB" b="0" i="0" u="none" strike="noStrike" dirty="0">
                <a:effectLst/>
              </a:rPr>
              <a:t> the metrics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b="1" dirty="0"/>
              <a:t>Outliers remotion </a:t>
            </a:r>
            <a:r>
              <a:rPr lang="en-GB" b="0" i="0" u="none" strike="noStrike" dirty="0">
                <a:effectLst/>
              </a:rPr>
              <a:t>improve the metrics</a:t>
            </a:r>
            <a:endParaRPr lang="en-GB" b="1" i="0" u="none" strike="noStrike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C1890-1B3F-59E0-E49D-9F61FE3F515A}"/>
              </a:ext>
            </a:extLst>
          </p:cNvPr>
          <p:cNvSpPr/>
          <p:nvPr/>
        </p:nvSpPr>
        <p:spPr>
          <a:xfrm>
            <a:off x="3589360" y="2855795"/>
            <a:ext cx="1883391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1CB7FA-838D-3147-A8B1-A5882F0E8F4A}"/>
              </a:ext>
            </a:extLst>
          </p:cNvPr>
          <p:cNvSpPr/>
          <p:nvPr/>
        </p:nvSpPr>
        <p:spPr>
          <a:xfrm>
            <a:off x="3589360" y="3472643"/>
            <a:ext cx="1883391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62C51-4500-714A-67F9-11EB726587DC}"/>
              </a:ext>
            </a:extLst>
          </p:cNvPr>
          <p:cNvCxnSpPr>
            <a:cxnSpLocks/>
          </p:cNvCxnSpPr>
          <p:nvPr/>
        </p:nvCxnSpPr>
        <p:spPr>
          <a:xfrm flipV="1">
            <a:off x="4071938" y="5445173"/>
            <a:ext cx="4100512" cy="8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5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399A-7FFE-1EB8-CE9F-53B20267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3B4236A4-61BF-7429-A425-7938DBC5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D0CB3-D75B-9C34-3937-FA986697C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3DAC877E-F205-D2E6-A616-6989E06F7D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E03F7-32A8-AEA9-0B4E-B8EB8A4EAC24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55C57-DA08-5EF9-DFEE-9557888C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T" dirty="0"/>
              <a:t>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B68492-502C-6912-6757-486949CCB536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*Authors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0C696-A4E9-9349-A427-187976D0E6EA}"/>
              </a:ext>
            </a:extLst>
          </p:cNvPr>
          <p:cNvSpPr txBox="1"/>
          <p:nvPr/>
        </p:nvSpPr>
        <p:spPr>
          <a:xfrm>
            <a:off x="770281" y="1828355"/>
            <a:ext cx="106514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i="1" dirty="0">
                <a:effectLst/>
                <a:latin typeface="Helvetica" pitchFamily="2" charset="0"/>
              </a:rPr>
              <a:t>Federico </a:t>
            </a:r>
            <a:r>
              <a:rPr lang="en-GB" sz="2400" i="1" dirty="0" err="1">
                <a:effectLst/>
                <a:latin typeface="Helvetica" pitchFamily="2" charset="0"/>
              </a:rPr>
              <a:t>Incardona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Alessandro </a:t>
            </a:r>
            <a:r>
              <a:rPr lang="en-GB" sz="2400" i="1" dirty="0" err="1">
                <a:effectLst/>
                <a:latin typeface="Helvetica" pitchFamily="2" charset="0"/>
              </a:rPr>
              <a:t>Costa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Farida </a:t>
            </a:r>
            <a:r>
              <a:rPr lang="en-GB" sz="2400" i="1" dirty="0" err="1">
                <a:effectLst/>
                <a:latin typeface="Helvetica" pitchFamily="2" charset="0"/>
              </a:rPr>
              <a:t>Farsian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Francesco </a:t>
            </a:r>
            <a:r>
              <a:rPr lang="en-GB" sz="2400" i="1" dirty="0" err="1">
                <a:effectLst/>
                <a:latin typeface="Helvetica" pitchFamily="2" charset="0"/>
              </a:rPr>
              <a:t>Franchina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Giuseppe </a:t>
            </a:r>
            <a:r>
              <a:rPr lang="en-GB" sz="2400" i="1" dirty="0" err="1">
                <a:effectLst/>
                <a:latin typeface="Helvetica" pitchFamily="2" charset="0"/>
              </a:rPr>
              <a:t>Leto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Emilio </a:t>
            </a:r>
            <a:r>
              <a:rPr lang="en-GB" sz="2400" i="1" dirty="0" err="1">
                <a:effectLst/>
                <a:latin typeface="Helvetica" pitchFamily="2" charset="0"/>
              </a:rPr>
              <a:t>Mastriani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Kevin </a:t>
            </a:r>
            <a:r>
              <a:rPr lang="en-GB" sz="2400" i="1" dirty="0" err="1">
                <a:effectLst/>
                <a:latin typeface="Helvetica" pitchFamily="2" charset="0"/>
              </a:rPr>
              <a:t>Munari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Giovanni </a:t>
            </a:r>
            <a:r>
              <a:rPr lang="en-GB" sz="2400" i="1" dirty="0" err="1">
                <a:effectLst/>
                <a:latin typeface="Helvetica" pitchFamily="2" charset="0"/>
              </a:rPr>
              <a:t>Pareschi</a:t>
            </a:r>
            <a:r>
              <a:rPr lang="en-GB" sz="2400" i="1" baseline="30000" dirty="0" err="1">
                <a:effectLst/>
                <a:latin typeface="Helvetica" pitchFamily="2" charset="0"/>
              </a:rPr>
              <a:t>b</a:t>
            </a:r>
            <a:r>
              <a:rPr lang="en-GB" sz="2400" i="1" dirty="0">
                <a:effectLst/>
                <a:latin typeface="Helvetica" pitchFamily="2" charset="0"/>
              </a:rPr>
              <a:t>,</a:t>
            </a:r>
            <a:r>
              <a:rPr lang="en-GB" sz="2400" dirty="0">
                <a:latin typeface="Helvetica" pitchFamily="2" charset="0"/>
              </a:rPr>
              <a:t> </a:t>
            </a:r>
            <a:r>
              <a:rPr lang="en-GB" sz="2400" i="1" dirty="0">
                <a:effectLst/>
                <a:latin typeface="Helvetica" pitchFamily="2" charset="0"/>
              </a:rPr>
              <a:t>Salvatore </a:t>
            </a:r>
            <a:r>
              <a:rPr lang="en-GB" sz="2400" i="1" dirty="0" err="1">
                <a:effectLst/>
                <a:latin typeface="Helvetica" pitchFamily="2" charset="0"/>
              </a:rPr>
              <a:t>Scuderi</a:t>
            </a:r>
            <a:r>
              <a:rPr lang="en-GB" sz="2400" i="1" baseline="30000" dirty="0" err="1">
                <a:effectLst/>
                <a:latin typeface="Helvetica" pitchFamily="2" charset="0"/>
              </a:rPr>
              <a:t>c</a:t>
            </a:r>
            <a:r>
              <a:rPr lang="en-GB" sz="2400" i="1" dirty="0">
                <a:effectLst/>
                <a:latin typeface="Helvetica" pitchFamily="2" charset="0"/>
              </a:rPr>
              <a:t>, Sebastiano </a:t>
            </a:r>
            <a:r>
              <a:rPr lang="en-GB" sz="2400" i="1" dirty="0" err="1">
                <a:effectLst/>
                <a:latin typeface="Helvetica" pitchFamily="2" charset="0"/>
              </a:rPr>
              <a:t>Spinello</a:t>
            </a:r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>
                <a:effectLst/>
                <a:latin typeface="Helvetica" pitchFamily="2" charset="0"/>
              </a:rPr>
              <a:t>, and Gino </a:t>
            </a:r>
            <a:r>
              <a:rPr lang="en-GB" sz="2400" i="1" dirty="0" err="1">
                <a:effectLst/>
                <a:latin typeface="Helvetica" pitchFamily="2" charset="0"/>
              </a:rPr>
              <a:t>Tosti</a:t>
            </a:r>
            <a:r>
              <a:rPr lang="en-GB" sz="2400" i="1" baseline="30000" dirty="0" err="1">
                <a:effectLst/>
                <a:latin typeface="Helvetica" pitchFamily="2" charset="0"/>
              </a:rPr>
              <a:t>d</a:t>
            </a:r>
            <a:r>
              <a:rPr lang="en-GB" sz="2400" i="1" baseline="30000" dirty="0">
                <a:latin typeface="Helvetica" pitchFamily="2" charset="0"/>
              </a:rPr>
              <a:t> </a:t>
            </a:r>
            <a:r>
              <a:rPr lang="en-GB" sz="2400" i="1" dirty="0">
                <a:effectLst/>
                <a:latin typeface="Helvetica" pitchFamily="2" charset="0"/>
              </a:rPr>
              <a:t>for the ASTRI</a:t>
            </a:r>
            <a:r>
              <a:rPr lang="en-GB" sz="2400" dirty="0">
                <a:latin typeface="Helvetica" pitchFamily="2" charset="0"/>
              </a:rPr>
              <a:t> </a:t>
            </a:r>
            <a:r>
              <a:rPr lang="en-GB" sz="2400" i="1" dirty="0">
                <a:effectLst/>
                <a:latin typeface="Helvetica" pitchFamily="2" charset="0"/>
              </a:rPr>
              <a:t>Project</a:t>
            </a:r>
            <a:r>
              <a:rPr lang="en-GB" sz="2400" i="1" baseline="30000" dirty="0">
                <a:effectLst/>
                <a:latin typeface="Helvetica" pitchFamily="2" charset="0"/>
              </a:rPr>
              <a:t>1</a:t>
            </a:r>
          </a:p>
          <a:p>
            <a:pPr algn="just"/>
            <a:endParaRPr lang="en-GB" sz="2400" dirty="0">
              <a:effectLst/>
              <a:latin typeface="Helvetica" pitchFamily="2" charset="0"/>
            </a:endParaRPr>
          </a:p>
          <a:p>
            <a:pPr algn="just"/>
            <a:r>
              <a:rPr lang="en-GB" sz="2400" i="1" baseline="30000" dirty="0" err="1">
                <a:effectLst/>
                <a:latin typeface="Helvetica" pitchFamily="2" charset="0"/>
              </a:rPr>
              <a:t>a</a:t>
            </a:r>
            <a:r>
              <a:rPr lang="en-GB" sz="2400" i="1" dirty="0" err="1">
                <a:effectLst/>
                <a:latin typeface="Helvetica" pitchFamily="2" charset="0"/>
              </a:rPr>
              <a:t>INAF</a:t>
            </a:r>
            <a:r>
              <a:rPr lang="en-GB" sz="2400" i="1" dirty="0">
                <a:effectLst/>
                <a:latin typeface="Helvetica" pitchFamily="2" charset="0"/>
              </a:rPr>
              <a:t>, </a:t>
            </a:r>
            <a:r>
              <a:rPr lang="en-GB" sz="2400" i="1" dirty="0" err="1">
                <a:effectLst/>
                <a:latin typeface="Helvetica" pitchFamily="2" charset="0"/>
              </a:rPr>
              <a:t>Osservatorio</a:t>
            </a:r>
            <a:r>
              <a:rPr lang="en-GB" sz="2400" i="1" dirty="0">
                <a:effectLst/>
                <a:latin typeface="Helvetica" pitchFamily="2" charset="0"/>
              </a:rPr>
              <a:t> </a:t>
            </a:r>
            <a:r>
              <a:rPr lang="en-GB" sz="2400" i="1" dirty="0" err="1">
                <a:effectLst/>
                <a:latin typeface="Helvetica" pitchFamily="2" charset="0"/>
              </a:rPr>
              <a:t>Astrofisico</a:t>
            </a:r>
            <a:r>
              <a:rPr lang="en-GB" sz="2400" i="1" dirty="0">
                <a:effectLst/>
                <a:latin typeface="Helvetica" pitchFamily="2" charset="0"/>
              </a:rPr>
              <a:t> di Catania</a:t>
            </a:r>
            <a:endParaRPr lang="en-GB" sz="2400" dirty="0">
              <a:effectLst/>
              <a:latin typeface="Helvetica" pitchFamily="2" charset="0"/>
            </a:endParaRPr>
          </a:p>
          <a:p>
            <a:pPr algn="just"/>
            <a:r>
              <a:rPr lang="en-GB" sz="2400" i="1" baseline="30000" dirty="0" err="1">
                <a:effectLst/>
                <a:latin typeface="Helvetica" pitchFamily="2" charset="0"/>
              </a:rPr>
              <a:t>b</a:t>
            </a:r>
            <a:r>
              <a:rPr lang="en-GB" sz="2400" i="1" dirty="0" err="1">
                <a:effectLst/>
                <a:latin typeface="Helvetica" pitchFamily="2" charset="0"/>
              </a:rPr>
              <a:t>INAF</a:t>
            </a:r>
            <a:r>
              <a:rPr lang="en-GB" sz="2400" i="1" dirty="0">
                <a:effectLst/>
                <a:latin typeface="Helvetica" pitchFamily="2" charset="0"/>
              </a:rPr>
              <a:t>, </a:t>
            </a:r>
            <a:r>
              <a:rPr lang="en-GB" sz="2400" i="1" dirty="0" err="1">
                <a:effectLst/>
                <a:latin typeface="Helvetica" pitchFamily="2" charset="0"/>
              </a:rPr>
              <a:t>Osservatorio</a:t>
            </a:r>
            <a:r>
              <a:rPr lang="en-GB" sz="2400" i="1" dirty="0">
                <a:effectLst/>
                <a:latin typeface="Helvetica" pitchFamily="2" charset="0"/>
              </a:rPr>
              <a:t> </a:t>
            </a:r>
            <a:r>
              <a:rPr lang="en-GB" sz="2400" i="1" dirty="0" err="1">
                <a:effectLst/>
                <a:latin typeface="Helvetica" pitchFamily="2" charset="0"/>
              </a:rPr>
              <a:t>Astronomico</a:t>
            </a:r>
            <a:r>
              <a:rPr lang="en-GB" sz="2400" i="1" dirty="0">
                <a:effectLst/>
                <a:latin typeface="Helvetica" pitchFamily="2" charset="0"/>
              </a:rPr>
              <a:t> di Brera</a:t>
            </a:r>
            <a:endParaRPr lang="en-GB" sz="2400" dirty="0">
              <a:effectLst/>
              <a:latin typeface="Helvetica" pitchFamily="2" charset="0"/>
            </a:endParaRPr>
          </a:p>
          <a:p>
            <a:pPr algn="just"/>
            <a:r>
              <a:rPr lang="en-GB" sz="2400" i="1" baseline="30000" dirty="0" err="1">
                <a:effectLst/>
                <a:latin typeface="Helvetica" pitchFamily="2" charset="0"/>
              </a:rPr>
              <a:t>c</a:t>
            </a:r>
            <a:r>
              <a:rPr lang="en-GB" sz="2400" i="1" dirty="0" err="1">
                <a:effectLst/>
                <a:latin typeface="Helvetica" pitchFamily="2" charset="0"/>
              </a:rPr>
              <a:t>INAF</a:t>
            </a:r>
            <a:r>
              <a:rPr lang="en-GB" sz="2400" i="1" dirty="0">
                <a:effectLst/>
                <a:latin typeface="Helvetica" pitchFamily="2" charset="0"/>
              </a:rPr>
              <a:t>, </a:t>
            </a:r>
            <a:r>
              <a:rPr lang="en-GB" sz="2400" i="1" dirty="0" err="1">
                <a:effectLst/>
                <a:latin typeface="Helvetica" pitchFamily="2" charset="0"/>
              </a:rPr>
              <a:t>Istituto</a:t>
            </a:r>
            <a:r>
              <a:rPr lang="en-GB" sz="2400" i="1" dirty="0">
                <a:effectLst/>
                <a:latin typeface="Helvetica" pitchFamily="2" charset="0"/>
              </a:rPr>
              <a:t> di </a:t>
            </a:r>
            <a:r>
              <a:rPr lang="en-GB" sz="2400" i="1" dirty="0" err="1">
                <a:effectLst/>
                <a:latin typeface="Helvetica" pitchFamily="2" charset="0"/>
              </a:rPr>
              <a:t>Astrofisica</a:t>
            </a:r>
            <a:r>
              <a:rPr lang="en-GB" sz="2400" i="1" dirty="0">
                <a:effectLst/>
                <a:latin typeface="Helvetica" pitchFamily="2" charset="0"/>
              </a:rPr>
              <a:t> </a:t>
            </a:r>
            <a:r>
              <a:rPr lang="en-GB" sz="2400" i="1" dirty="0" err="1">
                <a:effectLst/>
                <a:latin typeface="Helvetica" pitchFamily="2" charset="0"/>
              </a:rPr>
              <a:t>Spaziale</a:t>
            </a:r>
            <a:r>
              <a:rPr lang="en-GB" sz="2400" i="1" dirty="0">
                <a:effectLst/>
                <a:latin typeface="Helvetica" pitchFamily="2" charset="0"/>
              </a:rPr>
              <a:t> e </a:t>
            </a:r>
            <a:r>
              <a:rPr lang="en-GB" sz="2400" i="1" dirty="0" err="1">
                <a:effectLst/>
                <a:latin typeface="Helvetica" pitchFamily="2" charset="0"/>
              </a:rPr>
              <a:t>Fisica</a:t>
            </a:r>
            <a:r>
              <a:rPr lang="en-GB" sz="2400" i="1" dirty="0">
                <a:effectLst/>
                <a:latin typeface="Helvetica" pitchFamily="2" charset="0"/>
              </a:rPr>
              <a:t> </a:t>
            </a:r>
            <a:r>
              <a:rPr lang="en-GB" sz="2400" i="1" dirty="0" err="1">
                <a:effectLst/>
                <a:latin typeface="Helvetica" pitchFamily="2" charset="0"/>
              </a:rPr>
              <a:t>Cosmica</a:t>
            </a:r>
            <a:r>
              <a:rPr lang="en-GB" sz="2400" i="1" dirty="0">
                <a:effectLst/>
                <a:latin typeface="Helvetica" pitchFamily="2" charset="0"/>
              </a:rPr>
              <a:t> di Milano</a:t>
            </a:r>
            <a:endParaRPr lang="en-GB" sz="2400" dirty="0">
              <a:effectLst/>
              <a:latin typeface="Helvetica" pitchFamily="2" charset="0"/>
            </a:endParaRPr>
          </a:p>
          <a:p>
            <a:pPr algn="just"/>
            <a:r>
              <a:rPr lang="en-GB" sz="2400" i="1" baseline="30000" dirty="0" err="1">
                <a:effectLst/>
                <a:latin typeface="Helvetica" pitchFamily="2" charset="0"/>
              </a:rPr>
              <a:t>d</a:t>
            </a:r>
            <a:r>
              <a:rPr lang="en-GB" sz="2400" i="1" dirty="0" err="1">
                <a:effectLst/>
                <a:latin typeface="Helvetica" pitchFamily="2" charset="0"/>
              </a:rPr>
              <a:t>Universit</a:t>
            </a:r>
            <a:r>
              <a:rPr lang="en-GB" sz="2400" i="1" dirty="0" err="1">
                <a:latin typeface="Helvetica" pitchFamily="2" charset="0"/>
              </a:rPr>
              <a:t>à</a:t>
            </a:r>
            <a:r>
              <a:rPr lang="en-GB" sz="2400" i="1" dirty="0">
                <a:effectLst/>
                <a:latin typeface="Helvetica" pitchFamily="2" charset="0"/>
              </a:rPr>
              <a:t> di Perugia, </a:t>
            </a:r>
            <a:r>
              <a:rPr lang="en-GB" sz="2400" i="1" dirty="0" err="1">
                <a:effectLst/>
                <a:latin typeface="Helvetica" pitchFamily="2" charset="0"/>
              </a:rPr>
              <a:t>Istituto</a:t>
            </a:r>
            <a:r>
              <a:rPr lang="en-GB" sz="2400" i="1" dirty="0">
                <a:effectLst/>
                <a:latin typeface="Helvetica" pitchFamily="2" charset="0"/>
              </a:rPr>
              <a:t> di </a:t>
            </a:r>
            <a:r>
              <a:rPr lang="en-GB" sz="2400" i="1" dirty="0" err="1">
                <a:effectLst/>
                <a:latin typeface="Helvetica" pitchFamily="2" charset="0"/>
              </a:rPr>
              <a:t>Astrofisica</a:t>
            </a:r>
            <a:r>
              <a:rPr lang="en-GB" sz="2400" i="1" dirty="0">
                <a:effectLst/>
                <a:latin typeface="Helvetica" pitchFamily="2" charset="0"/>
              </a:rPr>
              <a:t> </a:t>
            </a:r>
            <a:r>
              <a:rPr lang="en-GB" sz="2400" i="1" dirty="0" err="1">
                <a:effectLst/>
                <a:latin typeface="Helvetica" pitchFamily="2" charset="0"/>
              </a:rPr>
              <a:t>Spaziale</a:t>
            </a:r>
            <a:r>
              <a:rPr lang="en-GB" sz="2400" i="1" dirty="0">
                <a:effectLst/>
                <a:latin typeface="Helvetica" pitchFamily="2" charset="0"/>
              </a:rPr>
              <a:t> e </a:t>
            </a:r>
            <a:r>
              <a:rPr lang="en-GB" sz="2400" i="1" dirty="0" err="1">
                <a:effectLst/>
                <a:latin typeface="Helvetica" pitchFamily="2" charset="0"/>
              </a:rPr>
              <a:t>Fisica</a:t>
            </a:r>
            <a:r>
              <a:rPr lang="en-GB" sz="2400" i="1" dirty="0">
                <a:effectLst/>
                <a:latin typeface="Helvetica" pitchFamily="2" charset="0"/>
              </a:rPr>
              <a:t> </a:t>
            </a:r>
            <a:r>
              <a:rPr lang="en-GB" sz="2400" i="1" dirty="0" err="1">
                <a:effectLst/>
                <a:latin typeface="Helvetica" pitchFamily="2" charset="0"/>
              </a:rPr>
              <a:t>Cosmica</a:t>
            </a:r>
            <a:endParaRPr lang="en-GB" sz="2400" dirty="0">
              <a:effectLst/>
              <a:latin typeface="Helvetica" pitchFamily="2" charset="0"/>
            </a:endParaRPr>
          </a:p>
          <a:p>
            <a:pPr algn="just"/>
            <a:r>
              <a:rPr lang="en-GB" sz="2400" i="1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1</a:t>
            </a:r>
            <a:r>
              <a:rPr lang="en-GB" sz="2400" i="1" dirty="0">
                <a:solidFill>
                  <a:srgbClr val="0000FF"/>
                </a:solidFill>
                <a:effectLst/>
                <a:latin typeface="Helvetica" pitchFamily="2" charset="0"/>
              </a:rPr>
              <a:t>http://</a:t>
            </a:r>
            <a:r>
              <a:rPr lang="en-GB" sz="2400" i="1" dirty="0" err="1">
                <a:solidFill>
                  <a:srgbClr val="0000FF"/>
                </a:solidFill>
                <a:effectLst/>
                <a:latin typeface="Helvetica" pitchFamily="2" charset="0"/>
              </a:rPr>
              <a:t>www.astri.inaf.it</a:t>
            </a:r>
            <a:r>
              <a:rPr lang="en-GB" sz="2400" i="1" dirty="0">
                <a:solidFill>
                  <a:srgbClr val="0000FF"/>
                </a:solidFill>
                <a:effectLst/>
                <a:latin typeface="Helvetica" pitchFamily="2" charset="0"/>
              </a:rPr>
              <a:t>/</a:t>
            </a:r>
            <a:r>
              <a:rPr lang="en-GB" sz="2400" i="1" dirty="0" err="1">
                <a:solidFill>
                  <a:srgbClr val="0000FF"/>
                </a:solidFill>
                <a:effectLst/>
                <a:latin typeface="Helvetica" pitchFamily="2" charset="0"/>
              </a:rPr>
              <a:t>en</a:t>
            </a:r>
            <a:r>
              <a:rPr lang="en-GB" sz="2400" i="1" dirty="0">
                <a:solidFill>
                  <a:srgbClr val="0000FF"/>
                </a:solidFill>
                <a:effectLst/>
                <a:latin typeface="Helvetica" pitchFamily="2" charset="0"/>
              </a:rPr>
              <a:t>/library/</a:t>
            </a:r>
            <a:endParaRPr lang="en-GB" sz="2400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5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A7E9F-5EEA-C275-2128-26F66A9E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5C5F67-466E-0581-3D1C-6AF15F4FDC1F}"/>
              </a:ext>
            </a:extLst>
          </p:cNvPr>
          <p:cNvGraphicFramePr>
            <a:graphicFrameLocks noGrp="1"/>
          </p:cNvGraphicFramePr>
          <p:nvPr/>
        </p:nvGraphicFramePr>
        <p:xfrm>
          <a:off x="607279" y="1146475"/>
          <a:ext cx="10977438" cy="3378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6.737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4.920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0.198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2.810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2.470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(320, 160, 60)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5.419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5.942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0.187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3.338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3.432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4.026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4.208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1.144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dirty="0">
                          <a:effectLst/>
                        </a:rPr>
                        <a:t>L = 5 h 50 min + 10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391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(1440, 720, 360, 180, 90, 40)</a:t>
                      </a:r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0.146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3.852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3.983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1.394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0.114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946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7ACC5-9449-89C0-A1A1-DA8F74FE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20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CF109278-2C70-75ED-FF66-9AD4D10F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9B499-58C4-8F1D-5EA1-A4519445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2C13F83-2FD6-FBA8-98EE-DA898F09CA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2C69F-6136-2636-8AB4-0909A60E33CA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D30810-6517-1EDF-1BE6-24E51F5FB744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1AF0A-2742-C402-1EE3-6245F2A01C81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Longer</a:t>
            </a:r>
            <a:r>
              <a:rPr lang="en-GB" b="0" i="0" u="none" strike="noStrike" dirty="0">
                <a:effectLst/>
              </a:rPr>
              <a:t> intervals </a:t>
            </a:r>
            <a:r>
              <a:rPr lang="en-GB" b="1" i="0" u="none" strike="noStrike" dirty="0">
                <a:effectLst/>
              </a:rPr>
              <a:t>improve</a:t>
            </a:r>
            <a:r>
              <a:rPr lang="en-GB" b="0" i="0" u="none" strike="noStrike" dirty="0">
                <a:effectLst/>
              </a:rPr>
              <a:t> the metrics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b="1" dirty="0"/>
              <a:t>Outliers remotion </a:t>
            </a:r>
            <a:r>
              <a:rPr lang="en-GB" b="0" i="0" u="none" strike="noStrike" dirty="0">
                <a:effectLst/>
              </a:rPr>
              <a:t>improve the metrics</a:t>
            </a:r>
            <a:endParaRPr lang="en-GB" b="1" i="0" u="none" strike="noStrike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055D8D-E675-93FB-24A6-424F0A6D5EF8}"/>
              </a:ext>
            </a:extLst>
          </p:cNvPr>
          <p:cNvSpPr/>
          <p:nvPr/>
        </p:nvSpPr>
        <p:spPr>
          <a:xfrm>
            <a:off x="3589360" y="4097741"/>
            <a:ext cx="1883391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B70D9A-3DBF-2011-EECE-05FF5C2E69BC}"/>
              </a:ext>
            </a:extLst>
          </p:cNvPr>
          <p:cNvSpPr/>
          <p:nvPr/>
        </p:nvSpPr>
        <p:spPr>
          <a:xfrm>
            <a:off x="3589360" y="3472643"/>
            <a:ext cx="1883391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67A6-36BE-A402-1CCF-4B27EEFA6C4F}"/>
              </a:ext>
            </a:extLst>
          </p:cNvPr>
          <p:cNvCxnSpPr>
            <a:cxnSpLocks/>
          </p:cNvCxnSpPr>
          <p:nvPr/>
        </p:nvCxnSpPr>
        <p:spPr>
          <a:xfrm flipV="1">
            <a:off x="4071938" y="5445173"/>
            <a:ext cx="4100512" cy="8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16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F06AD-AA41-8761-FFC4-7D03A4242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3E975F-6D2F-1594-97DE-CDA695916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79702"/>
              </p:ext>
            </p:extLst>
          </p:nvPr>
        </p:nvGraphicFramePr>
        <p:xfrm>
          <a:off x="607279" y="1146475"/>
          <a:ext cx="10977438" cy="3378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6.737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4.920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0.198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2.810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2.470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(320, 160, 60)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5.419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5.942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0.187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3.338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3.432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4.026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4.208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1.144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dirty="0">
                          <a:effectLst/>
                        </a:rPr>
                        <a:t>L = 5 h 50 min + 10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391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(1440, 720, 360, 180, 90, 40)</a:t>
                      </a:r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0.146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3.852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3.983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1.394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0.114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946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930D-9DE6-5EFA-DAEB-D2927579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21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D696677F-46EF-1829-38D8-515808A8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803D9-70AE-24FE-FC5E-9585455F6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AB8E1DD-5210-A0FB-CDB6-6748C9714E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2D18F-54C0-B7C5-695C-B7E123C50BAC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2D1ED-0199-0959-843A-CB43B87806D6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7E19E-0158-9684-E228-D1349063C267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Longer</a:t>
            </a:r>
            <a:r>
              <a:rPr lang="en-GB" b="0" i="0" u="none" strike="noStrike" dirty="0">
                <a:effectLst/>
              </a:rPr>
              <a:t> intervals </a:t>
            </a:r>
            <a:r>
              <a:rPr lang="en-GB" b="1" i="0" u="none" strike="noStrike" dirty="0">
                <a:effectLst/>
              </a:rPr>
              <a:t>improve</a:t>
            </a:r>
            <a:r>
              <a:rPr lang="en-GB" b="0" i="0" u="none" strike="noStrike" dirty="0">
                <a:effectLst/>
              </a:rPr>
              <a:t> the metrics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b="1" dirty="0"/>
              <a:t>Outliers remotion </a:t>
            </a:r>
            <a:r>
              <a:rPr lang="en-GB" b="0" i="0" u="none" strike="noStrike" dirty="0">
                <a:effectLst/>
              </a:rPr>
              <a:t>improve the metrics</a:t>
            </a:r>
            <a:endParaRPr lang="en-GB" b="1" i="0" u="none" strike="noStrike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13586C-F94E-7813-6AAC-5C7D998BD4E3}"/>
              </a:ext>
            </a:extLst>
          </p:cNvPr>
          <p:cNvSpPr/>
          <p:nvPr/>
        </p:nvSpPr>
        <p:spPr>
          <a:xfrm>
            <a:off x="7587038" y="3472643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4A6461-4BFA-71E0-FD2B-B1136D35D37D}"/>
              </a:ext>
            </a:extLst>
          </p:cNvPr>
          <p:cNvSpPr/>
          <p:nvPr/>
        </p:nvSpPr>
        <p:spPr>
          <a:xfrm>
            <a:off x="3589360" y="3472643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2336C8-BFA4-8CE3-AA0F-7FE576611C04}"/>
              </a:ext>
            </a:extLst>
          </p:cNvPr>
          <p:cNvCxnSpPr>
            <a:cxnSpLocks/>
          </p:cNvCxnSpPr>
          <p:nvPr/>
        </p:nvCxnSpPr>
        <p:spPr>
          <a:xfrm flipV="1">
            <a:off x="4045744" y="6027741"/>
            <a:ext cx="4100512" cy="89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C5BCE-F9E2-7F5D-47D8-51D199F60C00}"/>
              </a:ext>
            </a:extLst>
          </p:cNvPr>
          <p:cNvCxnSpPr/>
          <p:nvPr/>
        </p:nvCxnSpPr>
        <p:spPr>
          <a:xfrm>
            <a:off x="5486400" y="3739487"/>
            <a:ext cx="210063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A7494A4-159D-4268-C502-2E3E4E9E9227}"/>
              </a:ext>
            </a:extLst>
          </p:cNvPr>
          <p:cNvSpPr/>
          <p:nvPr/>
        </p:nvSpPr>
        <p:spPr>
          <a:xfrm>
            <a:off x="7587038" y="4103868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C44988-C7BB-668D-C16C-26274BD5BCE8}"/>
              </a:ext>
            </a:extLst>
          </p:cNvPr>
          <p:cNvSpPr/>
          <p:nvPr/>
        </p:nvSpPr>
        <p:spPr>
          <a:xfrm>
            <a:off x="3589360" y="4103868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D7512C-193E-701B-D58D-3BFAE7C743BA}"/>
              </a:ext>
            </a:extLst>
          </p:cNvPr>
          <p:cNvCxnSpPr/>
          <p:nvPr/>
        </p:nvCxnSpPr>
        <p:spPr>
          <a:xfrm>
            <a:off x="5486400" y="4370712"/>
            <a:ext cx="210063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147397E-1CF0-898B-356D-16FC288ADBF5}"/>
              </a:ext>
            </a:extLst>
          </p:cNvPr>
          <p:cNvSpPr/>
          <p:nvPr/>
        </p:nvSpPr>
        <p:spPr>
          <a:xfrm>
            <a:off x="7600687" y="2836800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1C62DA-7181-447A-859C-D844678B1A3D}"/>
              </a:ext>
            </a:extLst>
          </p:cNvPr>
          <p:cNvSpPr/>
          <p:nvPr/>
        </p:nvSpPr>
        <p:spPr>
          <a:xfrm>
            <a:off x="3603009" y="2836800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F99202-D65A-1AB9-309C-32D9AFBCF963}"/>
              </a:ext>
            </a:extLst>
          </p:cNvPr>
          <p:cNvCxnSpPr/>
          <p:nvPr/>
        </p:nvCxnSpPr>
        <p:spPr>
          <a:xfrm>
            <a:off x="5500049" y="3103644"/>
            <a:ext cx="210063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7E474BB-0F23-7370-ACC6-CC1C9E6B78E3}"/>
              </a:ext>
            </a:extLst>
          </p:cNvPr>
          <p:cNvSpPr/>
          <p:nvPr/>
        </p:nvSpPr>
        <p:spPr>
          <a:xfrm>
            <a:off x="7587038" y="2218641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7015EC-AD7E-AA8C-E6E9-AF0689774B9D}"/>
              </a:ext>
            </a:extLst>
          </p:cNvPr>
          <p:cNvSpPr/>
          <p:nvPr/>
        </p:nvSpPr>
        <p:spPr>
          <a:xfrm>
            <a:off x="3589360" y="2218641"/>
            <a:ext cx="1883391" cy="5429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A6A6A0-2E84-8936-0C60-A735170B01A3}"/>
              </a:ext>
            </a:extLst>
          </p:cNvPr>
          <p:cNvCxnSpPr/>
          <p:nvPr/>
        </p:nvCxnSpPr>
        <p:spPr>
          <a:xfrm>
            <a:off x="5486400" y="2485485"/>
            <a:ext cx="210063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0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0526B-ACA4-4C82-5E1A-38E01C338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8CBBA5-189B-9BF9-82C4-3ABE877EE267}"/>
              </a:ext>
            </a:extLst>
          </p:cNvPr>
          <p:cNvGraphicFramePr>
            <a:graphicFrameLocks noGrp="1"/>
          </p:cNvGraphicFramePr>
          <p:nvPr/>
        </p:nvGraphicFramePr>
        <p:xfrm>
          <a:off x="607279" y="1146475"/>
          <a:ext cx="10977438" cy="3378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6.737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4.920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0.198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2.810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2.470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(320, 160, 60)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0.218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5.419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0.195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5.942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0.187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3.338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0.169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3.432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(1440, 720, 360)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4.026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4.208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1.144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dirty="0">
                          <a:effectLst/>
                        </a:rPr>
                        <a:t>L = 5 h 50 min + 10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391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(1440, 720, 360, 180, 90, 40)</a:t>
                      </a:r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0.146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3.852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0.134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3.983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0.124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1.394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0.114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1.127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946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4C873-53E3-072F-C117-D41F0316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22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01051FD9-FD84-1237-7E66-7AED4AE6C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21A60-70CD-D3DE-2374-3F3A657B8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BC6CA5B-751D-093A-778C-BC8EED7332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56ECF-3D40-808C-9362-56167C9EC968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A58BCC-FCC1-8E71-E0CC-E78A7C20D945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BB20A-18BF-E1B1-B775-C0EDB14747F5}"/>
              </a:ext>
            </a:extLst>
          </p:cNvPr>
          <p:cNvSpPr txBox="1"/>
          <p:nvPr/>
        </p:nvSpPr>
        <p:spPr>
          <a:xfrm>
            <a:off x="751581" y="5087173"/>
            <a:ext cx="10688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Best results in the cas</a:t>
            </a:r>
            <a:r>
              <a:rPr lang="en-GB" b="1" dirty="0"/>
              <a:t>e of 5h + 1h with no outliers</a:t>
            </a:r>
            <a:endParaRPr lang="en-GB" b="1" i="0" u="none" strike="noStrike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751232-AD29-0373-0DDA-167682C069AE}"/>
              </a:ext>
            </a:extLst>
          </p:cNvPr>
          <p:cNvSpPr/>
          <p:nvPr/>
        </p:nvSpPr>
        <p:spPr>
          <a:xfrm>
            <a:off x="7668904" y="3493936"/>
            <a:ext cx="1883391" cy="54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47592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691C2-D815-B6B8-CB13-486925A5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AF-2767-5881-52DF-881F55D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23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E2F29BA0-A318-9359-D669-ECB6A8E7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5FA47-DDEF-A1D0-B276-4BFAC6D46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69926C4-9845-1C9E-F15C-6C5113C6F5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23298-9990-9093-0C50-1831C70B45F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A0682-C678-DC34-BED8-110756737100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LSTM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AFD3D-E229-18C9-EF3D-9BC852BB3483}"/>
              </a:ext>
            </a:extLst>
          </p:cNvPr>
          <p:cNvSpPr txBox="1"/>
          <p:nvPr/>
        </p:nvSpPr>
        <p:spPr>
          <a:xfrm>
            <a:off x="702366" y="1286729"/>
            <a:ext cx="10651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E0E0E"/>
                </a:solidFill>
              </a:rPr>
              <a:t>The </a:t>
            </a:r>
            <a:r>
              <a:rPr lang="en-GB" b="1" dirty="0">
                <a:solidFill>
                  <a:srgbClr val="0E0E0E"/>
                </a:solidFill>
              </a:rPr>
              <a:t>Long short-term memory (LSTM) </a:t>
            </a:r>
            <a:r>
              <a:rPr lang="en-GB" dirty="0">
                <a:solidFill>
                  <a:srgbClr val="0E0E0E"/>
                </a:solidFill>
              </a:rPr>
              <a:t>is a type of </a:t>
            </a:r>
            <a:r>
              <a:rPr lang="en-GB" b="1" dirty="0">
                <a:solidFill>
                  <a:srgbClr val="0E0E0E"/>
                </a:solidFill>
              </a:rPr>
              <a:t>recurrent neural network </a:t>
            </a:r>
            <a:r>
              <a:rPr lang="en-GB" dirty="0">
                <a:solidFill>
                  <a:srgbClr val="0E0E0E"/>
                </a:solidFill>
              </a:rPr>
              <a:t>(RNN)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7B94F-FA35-0625-CFC1-3ABD92AF02CF}"/>
              </a:ext>
            </a:extLst>
          </p:cNvPr>
          <p:cNvSpPr txBox="1"/>
          <p:nvPr/>
        </p:nvSpPr>
        <p:spPr>
          <a:xfrm>
            <a:off x="702366" y="2474686"/>
            <a:ext cx="52469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E0E0E"/>
                </a:solidFill>
              </a:rPr>
              <a:t>Connections exploit </a:t>
            </a:r>
            <a:r>
              <a:rPr lang="en-GB" b="1" dirty="0">
                <a:solidFill>
                  <a:srgbClr val="0E0E0E"/>
                </a:solidFill>
              </a:rPr>
              <a:t>feedback</a:t>
            </a:r>
            <a:r>
              <a:rPr lang="en-GB" dirty="0">
                <a:solidFill>
                  <a:srgbClr val="0E0E0E"/>
                </a:solidFill>
              </a:rPr>
              <a:t> </a:t>
            </a:r>
            <a:r>
              <a:rPr lang="en-GB" b="1" dirty="0">
                <a:solidFill>
                  <a:srgbClr val="0E0E0E"/>
                </a:solidFill>
              </a:rPr>
              <a:t>loops </a:t>
            </a:r>
            <a:r>
              <a:rPr lang="en-GB" dirty="0">
                <a:solidFill>
                  <a:srgbClr val="0E0E0E"/>
                </a:solidFill>
              </a:rPr>
              <a:t>to process</a:t>
            </a:r>
            <a:r>
              <a:rPr lang="en-GB" b="1" dirty="0">
                <a:solidFill>
                  <a:srgbClr val="0E0E0E"/>
                </a:solidFill>
              </a:rPr>
              <a:t> </a:t>
            </a:r>
            <a:r>
              <a:rPr lang="en-GB" dirty="0">
                <a:solidFill>
                  <a:srgbClr val="0E0E0E"/>
                </a:solidFill>
              </a:rPr>
              <a:t>sequential data, allowing information to be retained between time steps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just"/>
            <a:r>
              <a:rPr lang="en-GB" dirty="0">
                <a:solidFill>
                  <a:srgbClr val="0E0E0E"/>
                </a:solidFill>
              </a:rPr>
              <a:t>Uses memory </a:t>
            </a:r>
            <a:r>
              <a:rPr lang="en-GB" b="1" dirty="0">
                <a:solidFill>
                  <a:srgbClr val="0E0E0E"/>
                </a:solidFill>
              </a:rPr>
              <a:t>cells</a:t>
            </a:r>
            <a:r>
              <a:rPr lang="en-GB" dirty="0">
                <a:solidFill>
                  <a:srgbClr val="0E0E0E"/>
                </a:solidFill>
              </a:rPr>
              <a:t> and </a:t>
            </a:r>
            <a:r>
              <a:rPr lang="en-GB" b="1" dirty="0">
                <a:solidFill>
                  <a:srgbClr val="0E0E0E"/>
                </a:solidFill>
              </a:rPr>
              <a:t>gates</a:t>
            </a:r>
            <a:r>
              <a:rPr lang="en-GB" dirty="0">
                <a:solidFill>
                  <a:srgbClr val="0E0E0E"/>
                </a:solidFill>
              </a:rPr>
              <a:t> (input, forget, output) to decide what information to </a:t>
            </a:r>
            <a:r>
              <a:rPr lang="en-GB" b="1" dirty="0">
                <a:solidFill>
                  <a:srgbClr val="0E0E0E"/>
                </a:solidFill>
              </a:rPr>
              <a:t>keep</a:t>
            </a:r>
            <a:r>
              <a:rPr lang="en-GB" dirty="0">
                <a:solidFill>
                  <a:srgbClr val="0E0E0E"/>
                </a:solidFill>
              </a:rPr>
              <a:t>, </a:t>
            </a:r>
            <a:r>
              <a:rPr lang="en-GB" b="1" dirty="0">
                <a:solidFill>
                  <a:srgbClr val="0E0E0E"/>
                </a:solidFill>
              </a:rPr>
              <a:t>update</a:t>
            </a:r>
            <a:r>
              <a:rPr lang="en-GB" dirty="0">
                <a:solidFill>
                  <a:srgbClr val="0E0E0E"/>
                </a:solidFill>
              </a:rPr>
              <a:t>, or </a:t>
            </a:r>
            <a:r>
              <a:rPr lang="en-GB" b="1" dirty="0">
                <a:solidFill>
                  <a:srgbClr val="0E0E0E"/>
                </a:solidFill>
              </a:rPr>
              <a:t>forget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just"/>
            <a:r>
              <a:rPr lang="en-GB" dirty="0">
                <a:solidFill>
                  <a:srgbClr val="0E0E0E"/>
                </a:solidFill>
              </a:rPr>
              <a:t>Able to capture </a:t>
            </a:r>
            <a:r>
              <a:rPr lang="en-GB" b="1" dirty="0">
                <a:solidFill>
                  <a:srgbClr val="0E0E0E"/>
                </a:solidFill>
              </a:rPr>
              <a:t>long-term dependencies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D81443-0376-701B-0641-EFF2335BEC9E}"/>
              </a:ext>
            </a:extLst>
          </p:cNvPr>
          <p:cNvGrpSpPr/>
          <p:nvPr/>
        </p:nvGrpSpPr>
        <p:grpSpPr>
          <a:xfrm>
            <a:off x="6723272" y="1886217"/>
            <a:ext cx="4772781" cy="4269417"/>
            <a:chOff x="6723272" y="1886217"/>
            <a:chExt cx="4772781" cy="4269417"/>
          </a:xfrm>
        </p:grpSpPr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64462833-AFE7-0228-7F00-AC582E9B7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t="18611" r="9111" b="9230"/>
            <a:stretch/>
          </p:blipFill>
          <p:spPr bwMode="auto">
            <a:xfrm>
              <a:off x="6723272" y="1886217"/>
              <a:ext cx="4772781" cy="423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1C3673-85F6-17DB-C53A-BB896A8EB0E1}"/>
                </a:ext>
              </a:extLst>
            </p:cNvPr>
            <p:cNvSpPr/>
            <p:nvPr/>
          </p:nvSpPr>
          <p:spPr>
            <a:xfrm>
              <a:off x="9184943" y="5704764"/>
              <a:ext cx="682388" cy="450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</p:spTree>
    <p:extLst>
      <p:ext uri="{BB962C8B-B14F-4D97-AF65-F5344CB8AC3E}">
        <p14:creationId xmlns:p14="http://schemas.microsoft.com/office/powerpoint/2010/main" val="2796674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38F2A-9B21-1406-BAC7-AB5562C0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E6580-1465-0B0B-8F5B-8F02F1F7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24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D9D1C2A9-20E3-EC28-02B8-93407033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CAF32-4E50-0B92-284A-EEE69234E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EF732F5-9995-B182-B824-1241FFA9CA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69D64E-3798-26A1-6784-07A58E7CF01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6DF4AA-6440-2D89-BD88-1B1562C8B58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LSTM architecture tuning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520B5-072B-6C63-4936-8FA9B1448180}"/>
              </a:ext>
            </a:extLst>
          </p:cNvPr>
          <p:cNvSpPr txBox="1"/>
          <p:nvPr/>
        </p:nvSpPr>
        <p:spPr>
          <a:xfrm>
            <a:off x="2352350" y="2127397"/>
            <a:ext cx="30680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 err="1">
                <a:effectLst/>
                <a:latin typeface="Menlo" panose="020B0609030804020204" pitchFamily="49" charset="0"/>
              </a:rPr>
              <a:t>hidden_layer_sizes</a:t>
            </a:r>
            <a:r>
              <a:rPr lang="en-GB" b="0" dirty="0"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dirty="0">
                <a:latin typeface="Menlo" panose="020B0609030804020204" pitchFamily="49" charset="0"/>
              </a:rPr>
              <a:t>- [50]</a:t>
            </a:r>
          </a:p>
          <a:p>
            <a:r>
              <a:rPr lang="en-GB" dirty="0">
                <a:latin typeface="Menlo" panose="020B0609030804020204" pitchFamily="49" charset="0"/>
              </a:rPr>
              <a:t>- [100]</a:t>
            </a:r>
          </a:p>
          <a:p>
            <a:r>
              <a:rPr lang="en-GB" dirty="0">
                <a:latin typeface="Menlo" panose="020B0609030804020204" pitchFamily="49" charset="0"/>
              </a:rPr>
              <a:t>- [360]</a:t>
            </a:r>
          </a:p>
          <a:p>
            <a:r>
              <a:rPr lang="en-GB" dirty="0">
                <a:latin typeface="Menlo" panose="020B0609030804020204" pitchFamily="49" charset="0"/>
              </a:rPr>
              <a:t>- [720]</a:t>
            </a:r>
          </a:p>
          <a:p>
            <a:pPr indent="-285750">
              <a:buFontTx/>
              <a:buChar char="-"/>
            </a:pPr>
            <a:r>
              <a:rPr lang="en-GB" dirty="0">
                <a:latin typeface="Menlo" panose="020B0609030804020204" pitchFamily="49" charset="0"/>
              </a:rPr>
              <a:t>[1440]</a:t>
            </a:r>
          </a:p>
          <a:p>
            <a:pPr marL="285750" indent="-285750">
              <a:buFontTx/>
              <a:buChar char="-"/>
            </a:pP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effectLst/>
                <a:latin typeface="Menlo" panose="020B0609030804020204" pitchFamily="49" charset="0"/>
              </a:rPr>
              <a:t>num_layers</a:t>
            </a:r>
            <a:r>
              <a:rPr lang="en-GB" b="0" dirty="0"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dirty="0">
                <a:latin typeface="Menlo" panose="020B0609030804020204" pitchFamily="49" charset="0"/>
              </a:rPr>
              <a:t>- 1</a:t>
            </a:r>
          </a:p>
          <a:p>
            <a:r>
              <a:rPr lang="en-GB" dirty="0">
                <a:latin typeface="Menlo" panose="020B0609030804020204" pitchFamily="49" charset="0"/>
              </a:rPr>
              <a:t>- 2</a:t>
            </a:r>
          </a:p>
          <a:p>
            <a:r>
              <a:rPr lang="en-GB" dirty="0">
                <a:latin typeface="Menlo" panose="020B0609030804020204" pitchFamily="49" charset="0"/>
              </a:rPr>
              <a:t>- 3</a:t>
            </a:r>
          </a:p>
          <a:p>
            <a:r>
              <a:rPr lang="en-GB" dirty="0">
                <a:latin typeface="Menlo" panose="020B0609030804020204" pitchFamily="49" charset="0"/>
              </a:rPr>
              <a:t>- 4</a:t>
            </a:r>
          </a:p>
          <a:p>
            <a:r>
              <a:rPr lang="en-GB" dirty="0">
                <a:latin typeface="Menlo" panose="020B0609030804020204" pitchFamily="49" charset="0"/>
              </a:rPr>
              <a:t>- 5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CF52B-45EC-B260-6D0A-8A4EA482A0A8}"/>
              </a:ext>
            </a:extLst>
          </p:cNvPr>
          <p:cNvSpPr txBox="1"/>
          <p:nvPr/>
        </p:nvSpPr>
        <p:spPr>
          <a:xfrm>
            <a:off x="702366" y="1176313"/>
            <a:ext cx="10892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IT" dirty="0"/>
              <a:t>For each combination of input (</a:t>
            </a:r>
            <a:r>
              <a:rPr lang="en-IT" b="1" dirty="0"/>
              <a:t>I</a:t>
            </a:r>
            <a:r>
              <a:rPr lang="en-IT" dirty="0"/>
              <a:t>) and offset (</a:t>
            </a:r>
            <a:r>
              <a:rPr lang="en-IT" b="1" dirty="0"/>
              <a:t>O</a:t>
            </a:r>
            <a:r>
              <a:rPr lang="en-IT" dirty="0"/>
              <a:t>) samples, in the two cases </a:t>
            </a:r>
            <a:r>
              <a:rPr lang="en-IT" b="1" dirty="0"/>
              <a:t>with</a:t>
            </a:r>
            <a:r>
              <a:rPr lang="en-IT" dirty="0"/>
              <a:t> and </a:t>
            </a:r>
            <a:r>
              <a:rPr lang="en-IT" b="1" dirty="0"/>
              <a:t>without</a:t>
            </a:r>
            <a:r>
              <a:rPr lang="en-IT" dirty="0"/>
              <a:t> </a:t>
            </a:r>
            <a:r>
              <a:rPr lang="en-IT" b="1" dirty="0"/>
              <a:t>outliers</a:t>
            </a:r>
            <a:r>
              <a:rPr lang="en-IT" dirty="0"/>
              <a:t>, we tested the </a:t>
            </a:r>
            <a:r>
              <a:rPr lang="en-IT" b="1" dirty="0"/>
              <a:t>following NN architectures</a:t>
            </a:r>
            <a:r>
              <a:rPr lang="en-IT" dirty="0"/>
              <a:t>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4FCF0D-6F26-647B-D403-DA52B6531132}"/>
              </a:ext>
            </a:extLst>
          </p:cNvPr>
          <p:cNvGrpSpPr>
            <a:grpSpLocks noChangeAspect="1"/>
          </p:cNvGrpSpPr>
          <p:nvPr/>
        </p:nvGrpSpPr>
        <p:grpSpPr>
          <a:xfrm>
            <a:off x="6930018" y="2127397"/>
            <a:ext cx="4423782" cy="3988186"/>
            <a:chOff x="6723272" y="1886217"/>
            <a:chExt cx="4772781" cy="4269417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613EB4E-97ED-BC1B-FFCC-568343991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t="18611" r="9111" b="9230"/>
            <a:stretch/>
          </p:blipFill>
          <p:spPr bwMode="auto">
            <a:xfrm>
              <a:off x="6723272" y="1886217"/>
              <a:ext cx="4772781" cy="423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FD5105-AB43-C1DC-3EE1-BC5D1ED7474F}"/>
                </a:ext>
              </a:extLst>
            </p:cNvPr>
            <p:cNvSpPr/>
            <p:nvPr/>
          </p:nvSpPr>
          <p:spPr>
            <a:xfrm>
              <a:off x="9184943" y="5704764"/>
              <a:ext cx="682388" cy="450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</p:spTree>
    <p:extLst>
      <p:ext uri="{BB962C8B-B14F-4D97-AF65-F5344CB8AC3E}">
        <p14:creationId xmlns:p14="http://schemas.microsoft.com/office/powerpoint/2010/main" val="2244165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DE59-F32F-6888-DBB3-46C7453D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BACC-E5EE-AF96-1CC6-126EF138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25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FD07E395-2392-DAAD-6736-DE158050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004DB0-54A4-45AB-CB1A-F5FBEA13D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6E6B98D-22EB-668E-13C5-01AEAF43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65C64-1E15-F86C-EFCD-41DD6231A3A8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381436-44A6-E575-12FF-536C3C2385F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LSTM results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01AD19-E934-EEC6-4500-1B988F480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70658"/>
              </p:ext>
            </p:extLst>
          </p:nvPr>
        </p:nvGraphicFramePr>
        <p:xfrm>
          <a:off x="607279" y="1798571"/>
          <a:ext cx="10977438" cy="27540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974361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  <a:gridCol w="1064085">
                  <a:extLst>
                    <a:ext uri="{9D8B030D-6E8A-4147-A177-3AD203B41FA5}">
                      <a16:colId xmlns:a16="http://schemas.microsoft.com/office/drawing/2014/main" val="3256888578"/>
                    </a:ext>
                  </a:extLst>
                </a:gridCol>
                <a:gridCol w="815807">
                  <a:extLst>
                    <a:ext uri="{9D8B030D-6E8A-4147-A177-3AD203B41FA5}">
                      <a16:colId xmlns:a16="http://schemas.microsoft.com/office/drawing/2014/main" val="689701638"/>
                    </a:ext>
                  </a:extLst>
                </a:gridCol>
                <a:gridCol w="1082155">
                  <a:extLst>
                    <a:ext uri="{9D8B030D-6E8A-4147-A177-3AD203B41FA5}">
                      <a16:colId xmlns:a16="http://schemas.microsoft.com/office/drawing/2014/main" val="3001565408"/>
                    </a:ext>
                  </a:extLst>
                </a:gridCol>
                <a:gridCol w="948981">
                  <a:extLst>
                    <a:ext uri="{9D8B030D-6E8A-4147-A177-3AD203B41FA5}">
                      <a16:colId xmlns:a16="http://schemas.microsoft.com/office/drawing/2014/main" val="3149407536"/>
                    </a:ext>
                  </a:extLst>
                </a:gridCol>
              </a:tblGrid>
              <a:tr h="115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Outliers remotion</a:t>
                      </a:r>
                    </a:p>
                  </a:txBody>
                  <a:tcPr marL="13828" marR="13828" marT="9219" marB="9219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800" b="1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8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MAPE</a:t>
                      </a:r>
                    </a:p>
                  </a:txBody>
                  <a:tcPr marL="13828" marR="13828" marT="9219" marB="92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</a:t>
                      </a:r>
                      <a:r>
                        <a:rPr lang="en-GB" sz="1800" b="1" dirty="0">
                          <a:effectLst/>
                        </a:rPr>
                        <a:t>MAPE</a:t>
                      </a:r>
                      <a:endParaRPr lang="en-GB" b="1" dirty="0">
                        <a:effectLst/>
                      </a:endParaRPr>
                    </a:p>
                  </a:txBody>
                  <a:tcPr marL="28575" marR="28575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L = 75 s + 15 s</a:t>
                      </a:r>
                      <a:endParaRPr lang="en-IT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(360, 360)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0.248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6.816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0.096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2.940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0.226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3.691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0.107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2.691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02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20 min + 5 min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(320, 360)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0.383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8.764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0.386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8.386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0.162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2.803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0.155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2.864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L = 5 h + 1 h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(360, 360)</a:t>
                      </a:r>
                    </a:p>
                  </a:txBody>
                  <a:tcPr marL="13828" marR="13828" marT="9219" marB="9219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0.114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5.585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0.090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4.820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0.096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1.167</a:t>
                      </a:r>
                    </a:p>
                  </a:txBody>
                  <a:tcPr marL="13828" marR="13828" marT="9219" marB="9219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0.081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1.055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4F412D4-99AE-ADFF-2CC7-9BDD4C215C9F}"/>
              </a:ext>
            </a:extLst>
          </p:cNvPr>
          <p:cNvSpPr txBox="1"/>
          <p:nvPr/>
        </p:nvSpPr>
        <p:spPr>
          <a:xfrm>
            <a:off x="751581" y="5087173"/>
            <a:ext cx="10688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effectLst/>
              </a:rPr>
              <a:t>Almost the same results as in the previous case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73CBA9-5221-D241-0D2F-775F037EFC39}"/>
              </a:ext>
            </a:extLst>
          </p:cNvPr>
          <p:cNvSpPr/>
          <p:nvPr/>
        </p:nvSpPr>
        <p:spPr>
          <a:xfrm>
            <a:off x="7668904" y="4124490"/>
            <a:ext cx="1883391" cy="54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906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FC2F5-8DDD-78B7-B1EC-334C9293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ADECFD-D707-BBC2-EA8B-55B0F7FDD44E}"/>
              </a:ext>
            </a:extLst>
          </p:cNvPr>
          <p:cNvSpPr txBox="1"/>
          <p:nvPr/>
        </p:nvSpPr>
        <p:spPr>
          <a:xfrm>
            <a:off x="1093909" y="2087341"/>
            <a:ext cx="5002091" cy="32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Improve the outliers removal process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Try other algorithms, e.g., autoencoders</a:t>
            </a:r>
            <a:endParaRPr lang="en-US" b="0" i="0" u="none" strike="noStrike" dirty="0">
              <a:effectLst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Develop the </a:t>
            </a:r>
            <a:r>
              <a:rPr lang="en-US" b="1" dirty="0" err="1"/>
              <a:t>PdM</a:t>
            </a:r>
            <a:r>
              <a:rPr lang="en-US" b="1" dirty="0"/>
              <a:t> software application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Test it on ASTRI-Horn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Use the new ASTRI 1 Monitoring Data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effectLst/>
            </a:endParaRPr>
          </a:p>
        </p:txBody>
      </p:sp>
      <p:pic>
        <p:nvPicPr>
          <p:cNvPr id="15" name="Graphic 14" descr="Golf">
            <a:extLst>
              <a:ext uri="{FF2B5EF4-FFF2-40B4-BE49-F238E27FC236}">
                <a16:creationId xmlns:a16="http://schemas.microsoft.com/office/drawing/2014/main" id="{2710C181-7F6E-4938-8D9E-918B2AB0F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7C8E-FAB4-B47E-3CFE-5F643582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365463-D42A-D545-B815-BE4F761842F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CA392A50-4CB2-0CBC-CD0C-F255C698F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CD7F2-F945-36A4-A983-51D7C33C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9F0A4AF-0D26-8344-80D4-CFD3DC14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C36DD-AA99-A22F-8DF5-58B3B8B581FA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T" sz="1400"/>
              <a:t>Federico Incardona, USCVIII – General Assembly, 14-</a:t>
            </a:r>
            <a:r>
              <a:rPr lang="en-GB" sz="1400">
                <a:effectLst/>
                <a:latin typeface="LinLibertineO-Identity-H"/>
              </a:rPr>
              <a:t>18 October 2024, Galzignano Resort Terme &amp; Golf </a:t>
            </a:r>
            <a:endParaRPr lang="en-IT" sz="1400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E90FCA-B491-2840-E1EB-CE929480AE5B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34748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65DF8-A762-4C75-1FA4-A9D36D26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8F07E-C705-22AE-C2C4-CA23F953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27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1758B44E-B5BA-47F5-E627-51703598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63E1B1-69E1-ECB4-50BC-A860AAD1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26D869D-F5A6-68B9-67F9-D05CD885CC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3EC59-B2E1-BB5D-B64E-212456CAEA63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909AA-6D5F-6040-85E5-328433D3D51A}"/>
              </a:ext>
            </a:extLst>
          </p:cNvPr>
          <p:cNvSpPr txBox="1">
            <a:spLocks/>
          </p:cNvSpPr>
          <p:nvPr/>
        </p:nvSpPr>
        <p:spPr>
          <a:xfrm>
            <a:off x="0" y="3029490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996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1BDA5-86A2-31C5-25CB-C6A158FA3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90EE-7932-C8A7-E8FB-459D18FA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28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CE0A7E1D-6E04-6569-9405-7CEE62E4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712A8-378D-9796-0E3A-42AFC5335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A002712-15FF-81E4-B18D-06D484E9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0C382-9650-18CE-7144-FE1FDAFE9853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619776-CC8E-8CA0-1733-1C8247192AD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Residuals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D8FB34-9024-868A-B281-5F0108D92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431" y="933833"/>
            <a:ext cx="8354383" cy="536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C3839-8CE4-9C9F-9824-AF5E282F7B77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5h + 1h</a:t>
            </a:r>
          </a:p>
        </p:txBody>
      </p:sp>
    </p:spTree>
    <p:extLst>
      <p:ext uri="{BB962C8B-B14F-4D97-AF65-F5344CB8AC3E}">
        <p14:creationId xmlns:p14="http://schemas.microsoft.com/office/powerpoint/2010/main" val="369020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9884-9BCA-ECB8-3112-6C75F6792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8829C7-ED1F-DE1D-3FB3-FA847EB6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08" y="944701"/>
            <a:ext cx="8625384" cy="55418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57CA7-0E9D-BE0D-4DC3-E3F13483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29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FB3BD0A9-830B-9E02-6374-BF76BDE5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B23FA-3664-671E-523D-E59B6491C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8D114CA-4102-98D0-F029-95EBBAF3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83617-ED73-810B-070E-4B4BED7D2D5B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/>
              <a:t>Federico Incardona, USCVIII – General Assembly, 14-</a:t>
            </a:r>
            <a:r>
              <a:rPr lang="en-GB" sz="1400">
                <a:effectLst/>
                <a:latin typeface="LinLibertineO-Identity-H"/>
              </a:rPr>
              <a:t>18 October 2024, Galzignano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22D498-49C9-264C-A5AF-41B41F2BA17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/>
              <a:t>MF Plot</a:t>
            </a:r>
            <a:endParaRPr lang="en-IT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D4EBC-ADB4-71F0-0B2A-E6F638A9B044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75 s + 15 s</a:t>
            </a:r>
          </a:p>
        </p:txBody>
      </p:sp>
    </p:spTree>
    <p:extLst>
      <p:ext uri="{BB962C8B-B14F-4D97-AF65-F5344CB8AC3E}">
        <p14:creationId xmlns:p14="http://schemas.microsoft.com/office/powerpoint/2010/main" val="192768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BE78-BD1D-35BD-2660-7C7F4557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5D5879D9-79CD-CCA2-23BA-45C03351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8CC5B4-800B-D1B0-039C-4F1A029AC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31A1E7DA-2D8D-41C2-D506-8087CFE680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38298-B447-196E-1B82-0ED0D6412594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3B6E4-0639-250E-023B-5EFB85C0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T" dirty="0"/>
              <a:t>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B5F95B-C7E7-385D-43AF-6BF0AC5CA27C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ASTRI-Horn for the Mini-Array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D37572-4541-5696-0E89-8B13BCEEA6D4}"/>
              </a:ext>
            </a:extLst>
          </p:cNvPr>
          <p:cNvSpPr txBox="1">
            <a:spLocks/>
          </p:cNvSpPr>
          <p:nvPr/>
        </p:nvSpPr>
        <p:spPr>
          <a:xfrm>
            <a:off x="522464" y="1277193"/>
            <a:ext cx="11147071" cy="2133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T" b="1" dirty="0"/>
              <a:t>ASTRI Mini-Array </a:t>
            </a:r>
            <a:r>
              <a:rPr lang="en-IT" dirty="0"/>
              <a:t>will be </a:t>
            </a:r>
            <a:r>
              <a:rPr lang="en-IT" b="1" dirty="0"/>
              <a:t>9 Cherenkov telescopes</a:t>
            </a:r>
            <a:r>
              <a:rPr lang="en-IT" dirty="0"/>
              <a:t> deployed at the Teide Observatory (Tenerife) of the </a:t>
            </a:r>
            <a:r>
              <a:rPr lang="en-IT" b="1" dirty="0"/>
              <a:t>SST </a:t>
            </a:r>
            <a:r>
              <a:rPr lang="en-IT" dirty="0"/>
              <a:t>class (~4 m) of the CTAO: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first </a:t>
            </a:r>
            <a:r>
              <a:rPr lang="en-IT" dirty="0"/>
              <a:t>light for the first telescope in Tenerife (ASTRI 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T" b="1" dirty="0"/>
              <a:t>ASTRI-Horn</a:t>
            </a:r>
            <a:r>
              <a:rPr lang="en-IT" dirty="0"/>
              <a:t> </a:t>
            </a:r>
            <a:r>
              <a:rPr lang="en-IT" b="1" dirty="0"/>
              <a:t>prototype</a:t>
            </a:r>
            <a:r>
              <a:rPr lang="en-IT" dirty="0"/>
              <a:t> deployed and operated in Serra La Nave (Mt. Etna, Sicily) since late 2017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T" dirty="0"/>
          </a:p>
        </p:txBody>
      </p:sp>
      <p:pic>
        <p:nvPicPr>
          <p:cNvPr id="5" name="Picture 4" descr="A picture containing tree, outdoor, outdoor object, engine&#10;&#10;Description automatically generated">
            <a:extLst>
              <a:ext uri="{FF2B5EF4-FFF2-40B4-BE49-F238E27FC236}">
                <a16:creationId xmlns:a16="http://schemas.microsoft.com/office/drawing/2014/main" id="{4FEBB246-5E09-FDDC-272A-59C01BA03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398" y="3454507"/>
            <a:ext cx="9438193" cy="2701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F71D1-9717-9554-155D-054A94BA714C}"/>
              </a:ext>
            </a:extLst>
          </p:cNvPr>
          <p:cNvSpPr txBox="1"/>
          <p:nvPr/>
        </p:nvSpPr>
        <p:spPr>
          <a:xfrm>
            <a:off x="1551398" y="3454507"/>
            <a:ext cx="94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ASTRI Horn – Mt. Etna</a:t>
            </a: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52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08392-489E-F955-67D7-2CD4B7C8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65E30A-068D-8FE1-2FDA-0C5818E1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83308" y="946963"/>
            <a:ext cx="8625384" cy="55372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3C3E1-A749-0909-D577-95D68BD3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30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BBED6648-91DD-680D-9291-001F5F7D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19D52-998F-3774-F0CF-CC3B42C50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5DB97CD-D66B-62A8-16D7-4033E73C26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75389E-3789-A71D-2029-CB4AA93C18C4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/>
              <a:t>Federico Incardona, USCVIII – General Assembly, 14-</a:t>
            </a:r>
            <a:r>
              <a:rPr lang="en-GB" sz="1400">
                <a:effectLst/>
                <a:latin typeface="LinLibertineO-Identity-H"/>
              </a:rPr>
              <a:t>18 October 2024, Galzignano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80857C-24F6-E21D-B3BF-384BC12A2B66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/>
              <a:t>MF Plot</a:t>
            </a:r>
            <a:endParaRPr lang="en-IT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DCD49-083E-D587-7585-3EDCE3262C7F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75 s + 15 s</a:t>
            </a:r>
          </a:p>
        </p:txBody>
      </p:sp>
    </p:spTree>
    <p:extLst>
      <p:ext uri="{BB962C8B-B14F-4D97-AF65-F5344CB8AC3E}">
        <p14:creationId xmlns:p14="http://schemas.microsoft.com/office/powerpoint/2010/main" val="125398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51715-A35D-DF61-136D-7D5A7297F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21797-A447-B604-902F-5A69A496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31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3AA7CB59-7A1C-C18E-BF56-A5FBC10F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F5E70-6216-A255-56C8-8EB8670C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D3EE364-2A94-028E-3133-8AF242A81D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21FFB3-AA60-440F-6A93-F77EDDF5542E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/>
              <a:t>Federico Incardona, USCVIII – General Assembly, 14-</a:t>
            </a:r>
            <a:r>
              <a:rPr lang="en-GB" sz="1400">
                <a:effectLst/>
                <a:latin typeface="LinLibertineO-Identity-H"/>
              </a:rPr>
              <a:t>18 October 2024, Galzignano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63158-7FB0-D53A-E658-5C42D610CAF6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MF Residuals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8D8AE-26AC-FC81-7811-E8E9D538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807" y="1039181"/>
            <a:ext cx="8354386" cy="53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18D3F-2059-8D60-6C85-D5721204754B}"/>
              </a:ext>
            </a:extLst>
          </p:cNvPr>
          <p:cNvSpPr txBox="1"/>
          <p:nvPr/>
        </p:nvSpPr>
        <p:spPr>
          <a:xfrm>
            <a:off x="3046828" y="150675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E0E0E"/>
                </a:solidFill>
              </a:rPr>
              <a:t> L = 75 s + 15 s</a:t>
            </a:r>
          </a:p>
        </p:txBody>
      </p:sp>
    </p:spTree>
    <p:extLst>
      <p:ext uri="{BB962C8B-B14F-4D97-AF65-F5344CB8AC3E}">
        <p14:creationId xmlns:p14="http://schemas.microsoft.com/office/powerpoint/2010/main" val="1878668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20AD-09D9-02AE-9E6E-6139E2F2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32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B7491384-2692-9EE2-DF63-8A67EB70F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49F2C-AD86-E6AD-9148-0D6740C36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3C3A7BC-63A1-CC76-74A7-6E5DDE0B8C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00416-8283-805D-58CF-6F33D86B917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F0E6C0-837D-AD02-04D1-3BBB173C207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Feature correlation</a:t>
            </a:r>
          </a:p>
        </p:txBody>
      </p:sp>
      <p:pic>
        <p:nvPicPr>
          <p:cNvPr id="11" name="Picture 10" descr="A screen shot of a graph&#10;&#10;Description automatically generated">
            <a:extLst>
              <a:ext uri="{FF2B5EF4-FFF2-40B4-BE49-F238E27FC236}">
                <a16:creationId xmlns:a16="http://schemas.microsoft.com/office/drawing/2014/main" id="{63F11648-8CAE-C8EC-7D9C-9E0F6D5E5D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944" r="10116"/>
          <a:stretch/>
        </p:blipFill>
        <p:spPr>
          <a:xfrm>
            <a:off x="6340376" y="993058"/>
            <a:ext cx="5699025" cy="54562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24482C-1B77-6BBF-E8B4-6858D5FE4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99533"/>
              </p:ext>
            </p:extLst>
          </p:nvPr>
        </p:nvGraphicFramePr>
        <p:xfrm>
          <a:off x="351183" y="2115791"/>
          <a:ext cx="5500443" cy="3580112"/>
        </p:xfrm>
        <a:graphic>
          <a:graphicData uri="http://schemas.openxmlformats.org/drawingml/2006/table">
            <a:tbl>
              <a:tblPr/>
              <a:tblGrid>
                <a:gridCol w="230846">
                  <a:extLst>
                    <a:ext uri="{9D8B030D-6E8A-4147-A177-3AD203B41FA5}">
                      <a16:colId xmlns:a16="http://schemas.microsoft.com/office/drawing/2014/main" val="1769908090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3511886643"/>
                    </a:ext>
                  </a:extLst>
                </a:gridCol>
                <a:gridCol w="2226991">
                  <a:extLst>
                    <a:ext uri="{9D8B030D-6E8A-4147-A177-3AD203B41FA5}">
                      <a16:colId xmlns:a16="http://schemas.microsoft.com/office/drawing/2014/main" val="1784485545"/>
                    </a:ext>
                  </a:extLst>
                </a:gridCol>
                <a:gridCol w="937827">
                  <a:extLst>
                    <a:ext uri="{9D8B030D-6E8A-4147-A177-3AD203B41FA5}">
                      <a16:colId xmlns:a16="http://schemas.microsoft.com/office/drawing/2014/main" val="2781190802"/>
                    </a:ext>
                  </a:extLst>
                </a:gridCol>
              </a:tblGrid>
              <a:tr h="218420">
                <a:tc>
                  <a:txBody>
                    <a:bodyPr/>
                    <a:lstStyle/>
                    <a:p>
                      <a:pPr algn="r" fontAlgn="ctr"/>
                      <a:endParaRPr lang="en-IT" sz="1400" b="1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dirty="0">
                          <a:effectLst/>
                        </a:rPr>
                        <a:t>Feature_1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dirty="0">
                          <a:effectLst/>
                        </a:rPr>
                        <a:t>Feature_2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dirty="0">
                          <a:effectLst/>
                        </a:rPr>
                        <a:t>Pearson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13844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dirty="0">
                          <a:effectLst/>
                        </a:rPr>
                        <a:t>TCU_AZSLAVETORQUE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TCU_AZSLAVECURRENT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0.998421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77771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TCU_AZMASTERTORQUE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dirty="0">
                          <a:effectLst/>
                        </a:rPr>
                        <a:t>TCU_AZMASTERCURRENT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0.997397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443674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THCU_PH3ENERGY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dirty="0">
                          <a:effectLst/>
                        </a:rPr>
                        <a:t>THCU_PH2ENERGY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0.996919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08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TCU_ELMOTORTORQUE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TCU_ELMOTORCURRENT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0.994627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87312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THCU_PH2ENERGY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THCU_PH1ENERGY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0.993376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23985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THCU_PH3ENERGY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THCU_PH1ENERGY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0.991244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436514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THCU_PH3FREQUENCY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THCU_PH1FREQUENCY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0.985690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26544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THCU_PH3FREQUENCY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THCU_PH2FREQUENCY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>
                          <a:effectLst/>
                        </a:rPr>
                        <a:t>0.985656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923444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b="1">
                          <a:effectLst/>
                        </a:rPr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THCU_PH2FREQUENCY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>
                          <a:effectLst/>
                        </a:rPr>
                        <a:t>THCU_PH1FREQUENCY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T" sz="1400" dirty="0">
                          <a:effectLst/>
                        </a:rPr>
                        <a:t>0.985536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7287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9C9624E-587F-EFED-72DB-C0CF995309D8}"/>
              </a:ext>
            </a:extLst>
          </p:cNvPr>
          <p:cNvSpPr txBox="1"/>
          <p:nvPr/>
        </p:nvSpPr>
        <p:spPr>
          <a:xfrm>
            <a:off x="351183" y="1286729"/>
            <a:ext cx="5500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T" dirty="0"/>
              <a:t>2-sigma correlated features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A0774-F2E1-C629-B840-04F82E77E36B}"/>
              </a:ext>
            </a:extLst>
          </p:cNvPr>
          <p:cNvSpPr txBox="1"/>
          <p:nvPr/>
        </p:nvSpPr>
        <p:spPr>
          <a:xfrm>
            <a:off x="10341694" y="820130"/>
            <a:ext cx="20242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T" sz="900" dirty="0"/>
              <a:t>Pearson coefficient</a:t>
            </a:r>
          </a:p>
        </p:txBody>
      </p:sp>
    </p:spTree>
    <p:extLst>
      <p:ext uri="{BB962C8B-B14F-4D97-AF65-F5344CB8AC3E}">
        <p14:creationId xmlns:p14="http://schemas.microsoft.com/office/powerpoint/2010/main" val="576848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7B225-F998-95FA-8A34-E711B31C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9" r="2089"/>
          <a:stretch/>
        </p:blipFill>
        <p:spPr>
          <a:xfrm>
            <a:off x="198741" y="1524187"/>
            <a:ext cx="5803323" cy="3890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E0ADB5-AF00-1E91-A8AF-4AFC3A3434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60" b="3"/>
          <a:stretch/>
        </p:blipFill>
        <p:spPr>
          <a:xfrm>
            <a:off x="6189934" y="1524187"/>
            <a:ext cx="5803323" cy="38903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003C5-CA10-4FD4-88CE-69FDA6C0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365463-D42A-D545-B815-BE4F761842F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E7BA9372-18CB-E348-8714-325EA3CD9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D359D-D927-FB26-6A74-05BA4DE2E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CB3A9E8-88E2-4FC6-E573-42C7F4092E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B5B07F-78DB-6C94-6608-D3C11A05BE14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6AC737-7F78-69A2-39DA-2FB42A448BC1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Residual Plot Explanation</a:t>
            </a:r>
          </a:p>
        </p:txBody>
      </p:sp>
    </p:spTree>
    <p:extLst>
      <p:ext uri="{BB962C8B-B14F-4D97-AF65-F5344CB8AC3E}">
        <p14:creationId xmlns:p14="http://schemas.microsoft.com/office/powerpoint/2010/main" val="2294688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D408-DBCE-27FB-BFE1-1F7671C0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34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86E2E923-D524-D5E2-FDAE-192CDC4B0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F0393-0721-1290-6FBC-715605156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89CC7BE-1DA2-F743-C285-B8CE211344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5FF3C-2E42-033B-B19D-D9C358C2C180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5D332-52AB-DD5C-954A-81F5E83BD1B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Evalutaion metrics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4FEB432-0F54-7567-4358-C3346703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32" y="4021253"/>
            <a:ext cx="8227336" cy="16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0752E79-E669-9087-8C3B-927053065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30982" r="12877" b="29202"/>
          <a:stretch/>
        </p:blipFill>
        <p:spPr bwMode="auto">
          <a:xfrm>
            <a:off x="5990361" y="1878734"/>
            <a:ext cx="5853665" cy="17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46238E-3744-ACE7-AA7D-71E15D621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451" r="24766" b="55056"/>
          <a:stretch/>
        </p:blipFill>
        <p:spPr bwMode="auto">
          <a:xfrm>
            <a:off x="665968" y="2005837"/>
            <a:ext cx="4487304" cy="15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81AD2-02C4-D2FA-2CD1-38964682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35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2F3A64DC-E4B9-53DA-978D-65C901103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D2BDD-EEFD-F518-ECD5-2FE4F555D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F78154A-52FC-74ED-5D0D-81BC5A3F6C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9AEC2-5918-0F61-34F8-40F9A7A402D7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E72F76-A3CE-ED1E-71A8-F9F2810944C5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Single Points Model (SPM)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AB42C9-ADFA-B958-DBFA-18F200B23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653" y="1233839"/>
            <a:ext cx="7772400" cy="4974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5D562D-79C8-C27F-80C6-C405456528FF}"/>
              </a:ext>
            </a:extLst>
          </p:cNvPr>
          <p:cNvSpPr txBox="1"/>
          <p:nvPr/>
        </p:nvSpPr>
        <p:spPr>
          <a:xfrm>
            <a:off x="695947" y="2391428"/>
            <a:ext cx="25901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E0E0E"/>
                </a:solidFill>
              </a:rPr>
              <a:t>Treat </a:t>
            </a:r>
            <a:r>
              <a:rPr lang="en-GB" b="1" dirty="0">
                <a:solidFill>
                  <a:srgbClr val="0E0E0E"/>
                </a:solidFill>
              </a:rPr>
              <a:t>each point </a:t>
            </a:r>
            <a:r>
              <a:rPr lang="en-GB" dirty="0">
                <a:solidFill>
                  <a:srgbClr val="0E0E0E"/>
                </a:solidFill>
              </a:rPr>
              <a:t>as </a:t>
            </a:r>
            <a:r>
              <a:rPr lang="en-GB" b="1" dirty="0">
                <a:solidFill>
                  <a:srgbClr val="0E0E0E"/>
                </a:solidFill>
              </a:rPr>
              <a:t>independent</a:t>
            </a:r>
            <a:r>
              <a:rPr lang="en-GB" dirty="0">
                <a:solidFill>
                  <a:srgbClr val="0E0E0E"/>
                </a:solidFill>
              </a:rPr>
              <a:t> from the others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just"/>
            <a:r>
              <a:rPr lang="en-GB" b="1" dirty="0">
                <a:solidFill>
                  <a:srgbClr val="0E0E0E"/>
                </a:solidFill>
              </a:rPr>
              <a:t>Hyperparameter optimization </a:t>
            </a:r>
            <a:r>
              <a:rPr lang="en-GB" dirty="0">
                <a:solidFill>
                  <a:srgbClr val="0E0E0E"/>
                </a:solidFill>
              </a:rPr>
              <a:t>over different shapes of the NN (</a:t>
            </a:r>
            <a:r>
              <a:rPr lang="en-GB" b="1" dirty="0">
                <a:solidFill>
                  <a:srgbClr val="0E0E0E"/>
                </a:solidFill>
              </a:rPr>
              <a:t>hidden layers</a:t>
            </a:r>
            <a:r>
              <a:rPr lang="en-GB" dirty="0">
                <a:solidFill>
                  <a:srgbClr val="0E0E0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5678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8D60C-BC71-B36C-F591-DA32E696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36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A164BA7F-952D-08BC-1EC9-7D9B4490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F87C9-9B3A-F7DA-C93F-6DB43871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5BFAD0B-2507-8766-2373-83C7A3CFA0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3355F6-88AE-8A8C-4D80-B729ED2DBFD7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0435FC-3D30-9D18-E0DE-5EEC1C0ECD9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Forecast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7D3F03-4E3D-2625-F238-7FF8C7075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114" y="1054014"/>
            <a:ext cx="8367768" cy="53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7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D6C1F-61C7-C936-DBE2-2A4E632E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C7F82-50B7-472A-5711-F9EBAAC6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37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BBBE4401-5133-7FC4-CA86-D4389F91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2C980-7F0A-7FB4-988E-8FF85A23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124522D-6DE3-556A-0B39-8E2C5EFB5E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3469B4-07C2-39E4-EECF-151C1F89DA8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9D499-044F-A25C-0611-C7B57CAF7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113" y="1053604"/>
            <a:ext cx="8367769" cy="533515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349351-022A-A1B7-A0A0-9E0434C8BB14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Forecast Plot</a:t>
            </a:r>
          </a:p>
        </p:txBody>
      </p:sp>
    </p:spTree>
    <p:extLst>
      <p:ext uri="{BB962C8B-B14F-4D97-AF65-F5344CB8AC3E}">
        <p14:creationId xmlns:p14="http://schemas.microsoft.com/office/powerpoint/2010/main" val="4030836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2925-E386-0063-4D87-7DF185AA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DAA3C-BDB5-EFA6-BF88-B6A9420A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38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F828BA71-23D9-7396-F385-8FB3C295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07221-9971-976E-B375-22A387CA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EF54549-6ECC-F20D-FF4F-5CB6CF0490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983ED5-6FFE-15A0-D6A1-499FE7B36C01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DB30D-BB3D-C191-B35E-35165DE25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74" y="1086013"/>
            <a:ext cx="8179053" cy="52703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B0A4BF4-4610-B33A-6E61-AC3202F6F4F5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Residuals Plot</a:t>
            </a:r>
          </a:p>
        </p:txBody>
      </p:sp>
    </p:spTree>
    <p:extLst>
      <p:ext uri="{BB962C8B-B14F-4D97-AF65-F5344CB8AC3E}">
        <p14:creationId xmlns:p14="http://schemas.microsoft.com/office/powerpoint/2010/main" val="2773486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51BC8-FEF8-12ED-CF41-EF0C403F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39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7E8D0459-5777-FD80-F60B-08111939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0E728-5F3C-7A38-00CA-04D97008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044916E-6A22-8F7E-1B7B-AD672336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D777D-C5C8-8E80-2442-1981871A3685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7F80EE-99A1-1ED2-2BD5-3785694DC54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Results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DAC9F1-E4FA-D7DF-410E-7DE367C6A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95412"/>
              </p:ext>
            </p:extLst>
          </p:nvPr>
        </p:nvGraphicFramePr>
        <p:xfrm>
          <a:off x="807214" y="1403897"/>
          <a:ext cx="10688840" cy="3066438"/>
        </p:xfrm>
        <a:graphic>
          <a:graphicData uri="http://schemas.openxmlformats.org/drawingml/2006/table">
            <a:tbl>
              <a:tblPr/>
              <a:tblGrid>
                <a:gridCol w="5354043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986189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R2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>
                          <a:effectLst/>
                        </a:rPr>
                        <a:t>Train R2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TCU_AZ_MASTERCURRENT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82092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0.0018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0.0038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0.0142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0.986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0.0059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remotion; </a:t>
                      </a:r>
                    </a:p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7690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0.0235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0.978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0.0074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950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C2D89C-A681-81B8-A3E1-E64F50136BF1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>
                <a:effectLst/>
              </a:rPr>
              <a:t>Slight </a:t>
            </a:r>
            <a:r>
              <a:rPr lang="en-GB" b="1" i="0" u="none" strike="noStrike" dirty="0">
                <a:effectLst/>
              </a:rPr>
              <a:t>worsening</a:t>
            </a:r>
            <a:r>
              <a:rPr lang="en-GB" b="0" i="0" u="none" strike="noStrike" dirty="0">
                <a:effectLst/>
              </a:rPr>
              <a:t> due to </a:t>
            </a:r>
            <a:r>
              <a:rPr lang="en-GB" b="1" i="0" u="none" strike="noStrike" dirty="0">
                <a:effectLst/>
              </a:rPr>
              <a:t>outliers</a:t>
            </a:r>
            <a:r>
              <a:rPr lang="en-GB" b="0" i="0" u="none" strike="noStrike" dirty="0">
                <a:effectLst/>
              </a:rPr>
              <a:t> remotion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i="0" u="none" strike="noStrike" dirty="0">
                <a:effectLst/>
              </a:rPr>
              <a:t>Slight</a:t>
            </a:r>
            <a:r>
              <a:rPr lang="en-GB" b="1" i="0" u="none" strike="noStrike" dirty="0">
                <a:effectLst/>
              </a:rPr>
              <a:t> worsening </a:t>
            </a:r>
            <a:r>
              <a:rPr lang="en-GB" b="0" i="0" u="none" strike="noStrike" dirty="0">
                <a:effectLst/>
              </a:rPr>
              <a:t>due to the remotion of the </a:t>
            </a:r>
            <a:r>
              <a:rPr lang="en-GB" b="1" i="0" u="none" strike="noStrike" dirty="0">
                <a:effectLst/>
              </a:rPr>
              <a:t>correlated features</a:t>
            </a:r>
          </a:p>
        </p:txBody>
      </p:sp>
    </p:spTree>
    <p:extLst>
      <p:ext uri="{BB962C8B-B14F-4D97-AF65-F5344CB8AC3E}">
        <p14:creationId xmlns:p14="http://schemas.microsoft.com/office/powerpoint/2010/main" val="33739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4562-D419-B534-5E76-47208501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EAEB9946-8EA2-08C5-8222-383158D6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204F9-FE47-46CA-9945-D33C87417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334C9669-00A0-250D-CE85-88875A03E6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2AEAD-55B0-CA18-24AD-7D7882D22188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16224-C74E-C18B-66E5-C03B1FB1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T" dirty="0"/>
              <a:t>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949BA8-4E53-4AC2-E0C3-80611990D17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/>
              <a:t>ASTRI-Horn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D06A8-0BB6-2226-35C5-E2C14534DAEF}"/>
              </a:ext>
            </a:extLst>
          </p:cNvPr>
          <p:cNvSpPr txBox="1"/>
          <p:nvPr/>
        </p:nvSpPr>
        <p:spPr>
          <a:xfrm>
            <a:off x="602342" y="1289129"/>
            <a:ext cx="54845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 </a:t>
            </a:r>
          </a:p>
          <a:p>
            <a:r>
              <a:rPr lang="en-GB" dirty="0">
                <a:solidFill>
                  <a:srgbClr val="000000"/>
                </a:solidFill>
                <a:latin typeface="Monaco" pitchFamily="2" charset="77"/>
              </a:rPr>
              <a:t>|       </a:t>
            </a:r>
            <a:r>
              <a:rPr lang="it-IT" dirty="0">
                <a:solidFill>
                  <a:srgbClr val="000000"/>
                </a:solidFill>
                <a:latin typeface="Monaco" pitchFamily="2" charset="77"/>
              </a:rPr>
              <a:t>Monitoring database          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 </a:t>
            </a:r>
          </a:p>
          <a:p>
            <a:r>
              <a:rPr lang="en-GB" dirty="0">
                <a:solidFill>
                  <a:srgbClr val="000000"/>
                </a:solidFill>
                <a:latin typeface="Monaco" pitchFamily="2" charset="77"/>
              </a:rPr>
              <a:t>| </a:t>
            </a:r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Assembly        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 Number of tables |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 </a:t>
            </a:r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ASC             | 16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CameraControl   | 91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ICT_ICMP        | 37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PMC             | 50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SQM             | 11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TCU             | 110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THCU            | 85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WS              | 21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WeatherStation  | 29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WeatherStation1 | 28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logbook         | 1                |  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</a:t>
            </a:r>
          </a:p>
          <a:p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90F4A-CC31-69A5-6B95-1D8C0D3C5DE9}"/>
              </a:ext>
            </a:extLst>
          </p:cNvPr>
          <p:cNvSpPr txBox="1"/>
          <p:nvPr/>
        </p:nvSpPr>
        <p:spPr>
          <a:xfrm>
            <a:off x="7670862" y="4310076"/>
            <a:ext cx="3353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+---------+----------+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| Field   | Type     |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+---------+----------+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| </a:t>
            </a:r>
            <a:r>
              <a:rPr lang="en-GB" dirty="0" err="1">
                <a:solidFill>
                  <a:srgbClr val="0070C0"/>
                </a:solidFill>
                <a:effectLst/>
                <a:latin typeface="Monaco" pitchFamily="2" charset="77"/>
              </a:rPr>
              <a:t>timetag</a:t>
            </a:r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 | </a:t>
            </a:r>
            <a:r>
              <a:rPr lang="en-GB" dirty="0" err="1">
                <a:solidFill>
                  <a:srgbClr val="0070C0"/>
                </a:solidFill>
                <a:effectLst/>
                <a:latin typeface="Monaco" pitchFamily="2" charset="77"/>
              </a:rPr>
              <a:t>bigint</a:t>
            </a:r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   |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| value   | char(30) |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+---------+----------+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E4F6A-56F3-81B8-5621-056A29E171AD}"/>
              </a:ext>
            </a:extLst>
          </p:cNvPr>
          <p:cNvSpPr txBox="1"/>
          <p:nvPr/>
        </p:nvSpPr>
        <p:spPr>
          <a:xfrm>
            <a:off x="6953605" y="1499426"/>
            <a:ext cx="4461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sz="2800" b="1" dirty="0"/>
              <a:t>479 tables </a:t>
            </a:r>
            <a:r>
              <a:rPr lang="en-IT" sz="2800" dirty="0"/>
              <a:t>each one corresponding to a </a:t>
            </a:r>
            <a:r>
              <a:rPr lang="en-IT" sz="2800" b="1" dirty="0"/>
              <a:t>time series</a:t>
            </a:r>
            <a:r>
              <a:rPr lang="en-IT" sz="2800" dirty="0"/>
              <a:t> of a  monitored property (</a:t>
            </a:r>
            <a:r>
              <a:rPr lang="en-IT" sz="2800" b="1" dirty="0"/>
              <a:t>sampling rate </a:t>
            </a:r>
            <a:r>
              <a:rPr lang="en-IT" sz="2800" dirty="0"/>
              <a:t>corresponding to ~ </a:t>
            </a:r>
            <a:r>
              <a:rPr lang="en-IT" sz="2800" b="1" dirty="0"/>
              <a:t>15 sec</a:t>
            </a:r>
            <a:r>
              <a:rPr lang="en-IT" sz="2800" dirty="0"/>
              <a:t>)</a:t>
            </a:r>
            <a:endParaRPr lang="en-IT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D1AEF6-9B1E-F851-0D61-7927A7A6184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184216" y="3746195"/>
            <a:ext cx="0" cy="56388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86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9BA4-91E6-9E62-ECBE-F31ACB8EB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F7111-7A23-6C37-A4ED-F9B5117F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40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8B2358C9-96E1-2E9C-75E9-8FB00216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E2427-0E26-0A46-D75F-8AC376CA1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413438C-5D2E-8726-E47A-D69B69E7B1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4984F7-C4A0-CE95-DF4F-BE97174C004D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7247A-8F64-F666-11EF-EB8D5E4FBE17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>
                <a:effectLst/>
              </a:rPr>
              <a:t>Slight </a:t>
            </a:r>
            <a:r>
              <a:rPr lang="en-GB" b="1" i="0" u="none" strike="noStrike" dirty="0">
                <a:effectLst/>
              </a:rPr>
              <a:t>worsening</a:t>
            </a:r>
            <a:r>
              <a:rPr lang="en-GB" b="0" i="0" u="none" strike="noStrike" dirty="0">
                <a:effectLst/>
              </a:rPr>
              <a:t> due to </a:t>
            </a:r>
            <a:r>
              <a:rPr lang="en-GB" b="1" i="0" u="none" strike="noStrike" dirty="0">
                <a:effectLst/>
              </a:rPr>
              <a:t>outliers</a:t>
            </a:r>
            <a:r>
              <a:rPr lang="en-GB" b="0" i="0" u="none" strike="noStrike" dirty="0">
                <a:effectLst/>
              </a:rPr>
              <a:t> remotion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i="0" u="none" strike="noStrike" dirty="0">
                <a:effectLst/>
              </a:rPr>
              <a:t>Slight</a:t>
            </a:r>
            <a:r>
              <a:rPr lang="en-GB" b="1" i="0" u="none" strike="noStrike" dirty="0">
                <a:effectLst/>
              </a:rPr>
              <a:t> worsening </a:t>
            </a:r>
            <a:r>
              <a:rPr lang="en-GB" b="0" i="0" u="none" strike="noStrike" dirty="0">
                <a:effectLst/>
              </a:rPr>
              <a:t>due to the remotion of the </a:t>
            </a:r>
            <a:r>
              <a:rPr lang="en-GB" b="1" i="0" u="none" strike="noStrike" dirty="0">
                <a:effectLst/>
              </a:rPr>
              <a:t>correlated features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72FAF6-17BF-B350-55CB-883690D89C2C}"/>
              </a:ext>
            </a:extLst>
          </p:cNvPr>
          <p:cNvSpPr/>
          <p:nvPr/>
        </p:nvSpPr>
        <p:spPr>
          <a:xfrm>
            <a:off x="6096000" y="1900238"/>
            <a:ext cx="2514600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B6C8B-2C53-DFE4-3441-FB2C075DCD28}"/>
              </a:ext>
            </a:extLst>
          </p:cNvPr>
          <p:cNvCxnSpPr>
            <a:cxnSpLocks/>
          </p:cNvCxnSpPr>
          <p:nvPr/>
        </p:nvCxnSpPr>
        <p:spPr>
          <a:xfrm flipV="1">
            <a:off x="4071938" y="5445173"/>
            <a:ext cx="4100512" cy="8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3495B78-673D-055A-5E57-6AC2695A3CFC}"/>
              </a:ext>
            </a:extLst>
          </p:cNvPr>
          <p:cNvSpPr/>
          <p:nvPr/>
        </p:nvSpPr>
        <p:spPr>
          <a:xfrm>
            <a:off x="6095998" y="2541894"/>
            <a:ext cx="2514600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1A7418-22D8-4630-9D74-58A74E2F064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Results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7CD1160-C68C-8A59-2CF3-CF04EB4F0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63014"/>
              </p:ext>
            </p:extLst>
          </p:nvPr>
        </p:nvGraphicFramePr>
        <p:xfrm>
          <a:off x="807214" y="1403897"/>
          <a:ext cx="10688840" cy="3066438"/>
        </p:xfrm>
        <a:graphic>
          <a:graphicData uri="http://schemas.openxmlformats.org/drawingml/2006/table">
            <a:tbl>
              <a:tblPr/>
              <a:tblGrid>
                <a:gridCol w="5354043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986189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R2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>
                          <a:effectLst/>
                        </a:rPr>
                        <a:t>Train R2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TCU_AZ_MASTERCURRENT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82092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0.0018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0.0038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0.0142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0.986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0.0059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remotion; </a:t>
                      </a:r>
                    </a:p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7690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0.0235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0.978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0.0074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9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35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932A5-95FA-7804-FFC0-6C638A14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B037F-B7C9-8780-CF2D-0D4E7291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41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C802E499-CAB5-DFED-F025-868B0792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8AE7F-3928-657C-A0C2-D411EE60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18949E4-548F-8B5E-0998-BE7BB626EE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60FC0-18D2-565A-6E76-A597F3D3974C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571B44-27CC-DC56-FE53-C37CA5A889FA}"/>
              </a:ext>
            </a:extLst>
          </p:cNvPr>
          <p:cNvCxnSpPr>
            <a:cxnSpLocks/>
          </p:cNvCxnSpPr>
          <p:nvPr/>
        </p:nvCxnSpPr>
        <p:spPr>
          <a:xfrm flipV="1">
            <a:off x="4071938" y="5445173"/>
            <a:ext cx="4100512" cy="8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DA34FDD-409A-B9A1-370B-DE605FB550E9}"/>
              </a:ext>
            </a:extLst>
          </p:cNvPr>
          <p:cNvSpPr/>
          <p:nvPr/>
        </p:nvSpPr>
        <p:spPr>
          <a:xfrm>
            <a:off x="6095998" y="3158696"/>
            <a:ext cx="2514600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576720-9A4B-F9B5-7ECA-539BD06731EA}"/>
              </a:ext>
            </a:extLst>
          </p:cNvPr>
          <p:cNvSpPr/>
          <p:nvPr/>
        </p:nvSpPr>
        <p:spPr>
          <a:xfrm>
            <a:off x="6095998" y="4031092"/>
            <a:ext cx="2514600" cy="542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500926-30BC-50CD-81DF-9B99033C6B8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70909-5F90-60CD-EA0F-0A6AA6EEFEB0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>
                <a:effectLst/>
              </a:rPr>
              <a:t>Slight </a:t>
            </a:r>
            <a:r>
              <a:rPr lang="en-GB" b="1" i="0" u="none" strike="noStrike" dirty="0">
                <a:effectLst/>
              </a:rPr>
              <a:t>worsening</a:t>
            </a:r>
            <a:r>
              <a:rPr lang="en-GB" b="0" i="0" u="none" strike="noStrike" dirty="0">
                <a:effectLst/>
              </a:rPr>
              <a:t> due to </a:t>
            </a:r>
            <a:r>
              <a:rPr lang="en-GB" b="1" i="0" u="none" strike="noStrike" dirty="0">
                <a:effectLst/>
              </a:rPr>
              <a:t>outliers</a:t>
            </a:r>
            <a:r>
              <a:rPr lang="en-GB" b="0" i="0" u="none" strike="noStrike" dirty="0">
                <a:effectLst/>
              </a:rPr>
              <a:t> remotion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i="0" u="none" strike="noStrike" dirty="0">
                <a:effectLst/>
              </a:rPr>
              <a:t>Slight</a:t>
            </a:r>
            <a:r>
              <a:rPr lang="en-GB" b="1" i="0" u="none" strike="noStrike" dirty="0">
                <a:effectLst/>
              </a:rPr>
              <a:t> worsening </a:t>
            </a:r>
            <a:r>
              <a:rPr lang="en-GB" b="0" i="0" u="none" strike="noStrike" dirty="0">
                <a:effectLst/>
              </a:rPr>
              <a:t>due to the remotion of the </a:t>
            </a:r>
            <a:r>
              <a:rPr lang="en-GB" b="1" i="0" u="none" strike="noStrike" dirty="0">
                <a:effectLst/>
              </a:rPr>
              <a:t>correlated features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82B6073-BA05-BEDC-E9B4-9E1B72ED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63014"/>
              </p:ext>
            </p:extLst>
          </p:nvPr>
        </p:nvGraphicFramePr>
        <p:xfrm>
          <a:off x="807214" y="1403897"/>
          <a:ext cx="10688840" cy="3066438"/>
        </p:xfrm>
        <a:graphic>
          <a:graphicData uri="http://schemas.openxmlformats.org/drawingml/2006/table">
            <a:tbl>
              <a:tblPr/>
              <a:tblGrid>
                <a:gridCol w="5354043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986189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R2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>
                          <a:effectLst/>
                        </a:rPr>
                        <a:t>Train R2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TCU_AZ_MASTERCURRENT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82092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0.0018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0.0038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0.0142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0.986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0.0059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remotion; </a:t>
                      </a:r>
                    </a:p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7690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0.0235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0.978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0.0074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9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90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5E8A9-812A-DFCB-CE39-8D27DD398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1CBDA-7264-7C39-826A-F7E2407D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42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56A431D2-4CF8-D990-6516-8A3CAA771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31FAD-C4DF-2AAD-3A68-A9B067782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E166EBC-FD8D-56C4-121C-33F13ABE84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9E2BD-D2BD-EBAB-1C8F-65AB132B6C23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FF2439-41BC-C2D1-3FEC-DA6EB2907712}"/>
              </a:ext>
            </a:extLst>
          </p:cNvPr>
          <p:cNvCxnSpPr>
            <a:cxnSpLocks/>
          </p:cNvCxnSpPr>
          <p:nvPr/>
        </p:nvCxnSpPr>
        <p:spPr>
          <a:xfrm>
            <a:off x="3002509" y="6010503"/>
            <a:ext cx="6318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391B7BF8-7EB9-8692-0A21-F749EB429B3B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Results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E77C93-017C-FEC4-2207-0514A4C9F93C}"/>
              </a:ext>
            </a:extLst>
          </p:cNvPr>
          <p:cNvSpPr/>
          <p:nvPr/>
        </p:nvSpPr>
        <p:spPr>
          <a:xfrm>
            <a:off x="6095998" y="3158696"/>
            <a:ext cx="2514600" cy="54292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26205C-BEC2-55E5-0892-082EB7F03B8F}"/>
              </a:ext>
            </a:extLst>
          </p:cNvPr>
          <p:cNvSpPr/>
          <p:nvPr/>
        </p:nvSpPr>
        <p:spPr>
          <a:xfrm>
            <a:off x="6098272" y="1905372"/>
            <a:ext cx="2514600" cy="54292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1A15D-3F24-54E4-5D84-62FE2E79AFD9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>
                <a:effectLst/>
              </a:rPr>
              <a:t>Slight </a:t>
            </a:r>
            <a:r>
              <a:rPr lang="en-GB" b="1" i="0" u="none" strike="noStrike" dirty="0">
                <a:effectLst/>
              </a:rPr>
              <a:t>worsening</a:t>
            </a:r>
            <a:r>
              <a:rPr lang="en-GB" b="0" i="0" u="none" strike="noStrike" dirty="0">
                <a:effectLst/>
              </a:rPr>
              <a:t> due to </a:t>
            </a:r>
            <a:r>
              <a:rPr lang="en-GB" b="1" i="0" u="none" strike="noStrike" dirty="0">
                <a:effectLst/>
              </a:rPr>
              <a:t>outliers</a:t>
            </a:r>
            <a:r>
              <a:rPr lang="en-GB" b="0" i="0" u="none" strike="noStrike" dirty="0">
                <a:effectLst/>
              </a:rPr>
              <a:t> remotion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i="0" u="none" strike="noStrike" dirty="0">
                <a:effectLst/>
              </a:rPr>
              <a:t>Slight</a:t>
            </a:r>
            <a:r>
              <a:rPr lang="en-GB" b="1" i="0" u="none" strike="noStrike" dirty="0">
                <a:effectLst/>
              </a:rPr>
              <a:t> worsening </a:t>
            </a:r>
            <a:r>
              <a:rPr lang="en-GB" b="0" i="0" u="none" strike="noStrike" dirty="0">
                <a:effectLst/>
              </a:rPr>
              <a:t>due to the remotion of the </a:t>
            </a:r>
            <a:r>
              <a:rPr lang="en-GB" b="1" i="0" u="none" strike="noStrike" dirty="0">
                <a:effectLst/>
              </a:rPr>
              <a:t>correlated features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C23D425-C305-9C03-79D7-F2D7F61A9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63014"/>
              </p:ext>
            </p:extLst>
          </p:nvPr>
        </p:nvGraphicFramePr>
        <p:xfrm>
          <a:off x="807214" y="1403897"/>
          <a:ext cx="10688840" cy="3066438"/>
        </p:xfrm>
        <a:graphic>
          <a:graphicData uri="http://schemas.openxmlformats.org/drawingml/2006/table">
            <a:tbl>
              <a:tblPr/>
              <a:tblGrid>
                <a:gridCol w="5354043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986189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R2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>
                          <a:effectLst/>
                        </a:rPr>
                        <a:t>Train R2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TCU_AZ_MASTERCURRENT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82092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0.0018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0.0038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0.0142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0.986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0.0059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remotion; </a:t>
                      </a:r>
                    </a:p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7690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0.0235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0.978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0.0074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9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634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F792-BA0E-CAEF-8F04-2B5F859C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8E58C-06AA-FB50-EB5A-836B6A45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43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3BCBED0B-3321-6121-B132-16A598CC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04C27-3EB5-51CE-B1E4-7B2FD925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11A87F6-C165-287D-1B7B-1A56FDE517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4715F4-2377-57A5-8BBF-C39790DC7090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EABCF2A-9878-4B94-A619-0F3DE9B21D6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SPM Results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53EF56-7B50-2FC1-2C4B-70DD71D3F38E}"/>
              </a:ext>
            </a:extLst>
          </p:cNvPr>
          <p:cNvSpPr/>
          <p:nvPr/>
        </p:nvSpPr>
        <p:spPr>
          <a:xfrm>
            <a:off x="6095998" y="4032156"/>
            <a:ext cx="2514600" cy="54292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12A09B-4E80-6B5F-4CFC-94670223F9B2}"/>
              </a:ext>
            </a:extLst>
          </p:cNvPr>
          <p:cNvSpPr/>
          <p:nvPr/>
        </p:nvSpPr>
        <p:spPr>
          <a:xfrm>
            <a:off x="6098272" y="2533171"/>
            <a:ext cx="2514600" cy="54292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accent3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733793-45BE-BEE8-C4F6-339D6CF11575}"/>
              </a:ext>
            </a:extLst>
          </p:cNvPr>
          <p:cNvCxnSpPr>
            <a:cxnSpLocks/>
          </p:cNvCxnSpPr>
          <p:nvPr/>
        </p:nvCxnSpPr>
        <p:spPr>
          <a:xfrm>
            <a:off x="3002509" y="6010503"/>
            <a:ext cx="6318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FAB1F4-6AC0-5039-A088-3D2D8E4F67CB}"/>
              </a:ext>
            </a:extLst>
          </p:cNvPr>
          <p:cNvSpPr txBox="1"/>
          <p:nvPr/>
        </p:nvSpPr>
        <p:spPr>
          <a:xfrm>
            <a:off x="751581" y="5087173"/>
            <a:ext cx="1068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dirty="0">
                <a:effectLst/>
              </a:rPr>
              <a:t>Slight </a:t>
            </a:r>
            <a:r>
              <a:rPr lang="en-GB" b="1" i="0" u="none" strike="noStrike" dirty="0">
                <a:effectLst/>
              </a:rPr>
              <a:t>worsening</a:t>
            </a:r>
            <a:r>
              <a:rPr lang="en-GB" b="0" i="0" u="none" strike="noStrike" dirty="0">
                <a:effectLst/>
              </a:rPr>
              <a:t> due to </a:t>
            </a:r>
            <a:r>
              <a:rPr lang="en-GB" b="1" i="0" u="none" strike="noStrike" dirty="0">
                <a:effectLst/>
              </a:rPr>
              <a:t>outliers</a:t>
            </a:r>
            <a:r>
              <a:rPr lang="en-GB" b="0" i="0" u="none" strike="noStrike" dirty="0">
                <a:effectLst/>
              </a:rPr>
              <a:t> remotion</a:t>
            </a:r>
          </a:p>
          <a:p>
            <a:pPr algn="ctr"/>
            <a:endParaRPr lang="en-GB" b="0" i="0" u="none" strike="noStrike" dirty="0">
              <a:effectLst/>
            </a:endParaRPr>
          </a:p>
          <a:p>
            <a:pPr algn="ctr"/>
            <a:r>
              <a:rPr lang="en-GB" i="0" u="none" strike="noStrike" dirty="0">
                <a:effectLst/>
              </a:rPr>
              <a:t>Slight</a:t>
            </a:r>
            <a:r>
              <a:rPr lang="en-GB" b="1" i="0" u="none" strike="noStrike" dirty="0">
                <a:effectLst/>
              </a:rPr>
              <a:t> worsening </a:t>
            </a:r>
            <a:r>
              <a:rPr lang="en-GB" b="0" i="0" u="none" strike="noStrike" dirty="0">
                <a:effectLst/>
              </a:rPr>
              <a:t>due to the remotion of the </a:t>
            </a:r>
            <a:r>
              <a:rPr lang="en-GB" b="1" i="0" u="none" strike="noStrike" dirty="0">
                <a:effectLst/>
              </a:rPr>
              <a:t>correlated features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D0E467-B996-6121-678E-0CE142611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63014"/>
              </p:ext>
            </p:extLst>
          </p:nvPr>
        </p:nvGraphicFramePr>
        <p:xfrm>
          <a:off x="807214" y="1403897"/>
          <a:ext cx="10688840" cy="3066438"/>
        </p:xfrm>
        <a:graphic>
          <a:graphicData uri="http://schemas.openxmlformats.org/drawingml/2006/table">
            <a:tbl>
              <a:tblPr/>
              <a:tblGrid>
                <a:gridCol w="5354043">
                  <a:extLst>
                    <a:ext uri="{9D8B030D-6E8A-4147-A177-3AD203B41FA5}">
                      <a16:colId xmlns:a16="http://schemas.microsoft.com/office/drawing/2014/main" val="3778141308"/>
                    </a:ext>
                  </a:extLst>
                </a:gridCol>
                <a:gridCol w="986189">
                  <a:extLst>
                    <a:ext uri="{9D8B030D-6E8A-4147-A177-3AD203B41FA5}">
                      <a16:colId xmlns:a16="http://schemas.microsoft.com/office/drawing/2014/main" val="3801415258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81091125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217582289"/>
                    </a:ext>
                  </a:extLst>
                </a:gridCol>
                <a:gridCol w="1449536">
                  <a:extLst>
                    <a:ext uri="{9D8B030D-6E8A-4147-A177-3AD203B41FA5}">
                      <a16:colId xmlns:a16="http://schemas.microsoft.com/office/drawing/2014/main" val="19742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>
                          <a:effectLst/>
                        </a:rPr>
                        <a:t>Test MSE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dirty="0">
                          <a:effectLst/>
                        </a:rPr>
                        <a:t>Test R2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 dirty="0">
                          <a:effectLst/>
                        </a:rPr>
                        <a:t>Train MSE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b="1">
                          <a:effectLst/>
                        </a:rPr>
                        <a:t>Train R2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83235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TCU_AZ_MASTERCURRENT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82092"/>
                  </a:ext>
                </a:extLst>
              </a:tr>
              <a:tr h="841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0.0018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0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663491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0.0038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0.996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4287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sz="1800" dirty="0">
                        <a:effectLst/>
                      </a:endParaRP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4842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0.0142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0.986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0.0059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7254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5 Sigma outliers remotion; </a:t>
                      </a:r>
                    </a:p>
                    <a:p>
                      <a:pPr rtl="0" fontAlgn="b"/>
                      <a:r>
                        <a:rPr lang="en-GB" sz="1800" b="1" dirty="0">
                          <a:effectLst/>
                        </a:rPr>
                        <a:t>2 Sigma correlated variables remotion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T" sz="1800">
                        <a:effectLst/>
                      </a:endParaRP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IT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76903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T" sz="1800" dirty="0">
                          <a:effectLst/>
                        </a:rPr>
                        <a:t>(160, 320, 80)</a:t>
                      </a:r>
                    </a:p>
                  </a:txBody>
                  <a:tcPr marL="13828" marR="13828" marT="9219" marB="921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0.0235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sz="1800" dirty="0">
                          <a:effectLst/>
                        </a:rPr>
                        <a:t>0.978</a:t>
                      </a:r>
                    </a:p>
                  </a:txBody>
                  <a:tcPr marL="13828" marR="13828" marT="9219" marB="921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0.0074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T" dirty="0">
                          <a:effectLst/>
                        </a:rPr>
                        <a:t>0.993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9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409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AF5BD-372C-31AC-F054-F495849E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44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54B4D2FE-BE6F-65F5-D2DB-CD8645CC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71DFA-16F4-0608-1755-46DA0D772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B2AEE02-5008-454D-AB4A-8E3C4C7A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A6D5E-7675-5E8E-F949-BF0956E9F2FB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E379C7-6F4C-C0C4-684A-C028CAC8F35B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TCU_AZMASTERCURRENT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370F02-1D8C-A890-42C5-EE6C8F7EE5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7893"/>
          <a:stretch/>
        </p:blipFill>
        <p:spPr>
          <a:xfrm>
            <a:off x="109692" y="2109711"/>
            <a:ext cx="11972615" cy="25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3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8A74B-A86B-7246-96C8-9ECF4DB8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9FE2E2C3-4CF8-6A13-2D17-CE9721B68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8987C-2129-7D93-D85B-3160E3A92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3708C3F-5FEF-AC3B-0EC1-5A64F99D13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2DDE5-FB4C-4058-4860-E5A490F0E540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62564-F6A9-CFC8-1FDD-69EDF744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T" dirty="0"/>
              <a:t>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78A2DE-7FDA-348F-C811-D682311C4CA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/>
              <a:t>ASTRI-Horn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54081-400F-FDDB-F68E-87EAC11C7E42}"/>
              </a:ext>
            </a:extLst>
          </p:cNvPr>
          <p:cNvSpPr txBox="1"/>
          <p:nvPr/>
        </p:nvSpPr>
        <p:spPr>
          <a:xfrm>
            <a:off x="602342" y="1289129"/>
            <a:ext cx="54845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 </a:t>
            </a:r>
          </a:p>
          <a:p>
            <a:r>
              <a:rPr lang="en-GB" dirty="0">
                <a:solidFill>
                  <a:srgbClr val="000000"/>
                </a:solidFill>
                <a:latin typeface="Monaco" pitchFamily="2" charset="77"/>
              </a:rPr>
              <a:t>|       </a:t>
            </a:r>
            <a:r>
              <a:rPr lang="it-IT" dirty="0">
                <a:solidFill>
                  <a:srgbClr val="000000"/>
                </a:solidFill>
                <a:latin typeface="Monaco" pitchFamily="2" charset="77"/>
              </a:rPr>
              <a:t>Monitoring database          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 </a:t>
            </a:r>
          </a:p>
          <a:p>
            <a:r>
              <a:rPr lang="en-GB" dirty="0">
                <a:solidFill>
                  <a:srgbClr val="000000"/>
                </a:solidFill>
                <a:latin typeface="Monaco" pitchFamily="2" charset="77"/>
              </a:rPr>
              <a:t>| </a:t>
            </a:r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Assembly        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 Number of tables |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 </a:t>
            </a:r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ASC             | 16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CameraControl   | 91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ICT_ICMP        | 37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PMC             | 50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SQM             | 11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TCU             | 110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THCU            | 85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WS              | 21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WeatherStation  | 29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WeatherStation1 | 28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logbook         | 1                |  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</a:t>
            </a:r>
          </a:p>
          <a:p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D37EB-1458-D5FF-F1BE-F4FBE2C3797C}"/>
              </a:ext>
            </a:extLst>
          </p:cNvPr>
          <p:cNvSpPr txBox="1"/>
          <p:nvPr/>
        </p:nvSpPr>
        <p:spPr>
          <a:xfrm>
            <a:off x="7670862" y="4310076"/>
            <a:ext cx="3353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+---------+----------+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| Field   | Type     |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+---------+----------+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| </a:t>
            </a:r>
            <a:r>
              <a:rPr lang="en-GB" dirty="0" err="1">
                <a:solidFill>
                  <a:srgbClr val="0070C0"/>
                </a:solidFill>
                <a:effectLst/>
                <a:latin typeface="Monaco" pitchFamily="2" charset="77"/>
              </a:rPr>
              <a:t>timetag</a:t>
            </a:r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 | </a:t>
            </a:r>
            <a:r>
              <a:rPr lang="en-GB" dirty="0" err="1">
                <a:solidFill>
                  <a:srgbClr val="0070C0"/>
                </a:solidFill>
                <a:effectLst/>
                <a:latin typeface="Monaco" pitchFamily="2" charset="77"/>
              </a:rPr>
              <a:t>bigint</a:t>
            </a:r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   |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| value   | char(30) |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Monaco" pitchFamily="2" charset="77"/>
              </a:rPr>
              <a:t>+---------+----------+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D5A99-524F-5348-B7C6-DBF990C5DBC2}"/>
              </a:ext>
            </a:extLst>
          </p:cNvPr>
          <p:cNvSpPr txBox="1"/>
          <p:nvPr/>
        </p:nvSpPr>
        <p:spPr>
          <a:xfrm>
            <a:off x="6953605" y="1499426"/>
            <a:ext cx="4461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sz="2800" b="1" dirty="0"/>
              <a:t>479 tables </a:t>
            </a:r>
            <a:r>
              <a:rPr lang="en-IT" sz="2800" dirty="0"/>
              <a:t>each one corresponding to a </a:t>
            </a:r>
            <a:r>
              <a:rPr lang="en-IT" sz="2800" b="1" dirty="0"/>
              <a:t>time series</a:t>
            </a:r>
            <a:r>
              <a:rPr lang="en-IT" sz="2800" dirty="0"/>
              <a:t> of a  monitored property (</a:t>
            </a:r>
            <a:r>
              <a:rPr lang="en-IT" sz="2800" b="1" dirty="0"/>
              <a:t>sampling rate </a:t>
            </a:r>
            <a:r>
              <a:rPr lang="en-IT" sz="2800" dirty="0"/>
              <a:t>corresponding to ~ </a:t>
            </a:r>
            <a:r>
              <a:rPr lang="en-IT" sz="2800" b="1" dirty="0"/>
              <a:t>15 sec</a:t>
            </a:r>
            <a:r>
              <a:rPr lang="en-IT" sz="2800" dirty="0"/>
              <a:t>)</a:t>
            </a:r>
            <a:endParaRPr lang="en-IT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FCFF02-121A-5179-FEA3-A4CE7F39DAB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184216" y="3746195"/>
            <a:ext cx="0" cy="56388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F8149D8-AD4B-793A-59F6-B502754ECEF0}"/>
              </a:ext>
            </a:extLst>
          </p:cNvPr>
          <p:cNvSpPr/>
          <p:nvPr/>
        </p:nvSpPr>
        <p:spPr>
          <a:xfrm>
            <a:off x="640797" y="3875373"/>
            <a:ext cx="3527424" cy="86940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9257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8876D-DC32-55A9-39D6-D6951335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6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A87AD846-2EA3-DDBC-1CA2-A216C01B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D8AB0-FAF1-3233-E8B4-3738D2B6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3D2891A-7719-F70B-6C86-3AFE281E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56A99-2395-EDF5-10E8-284D9F5D5820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6785A5-168E-448C-FAD1-5E1E8831CB4D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Feature selection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5E20D-2B28-8760-C2AE-36ED7B7472D8}"/>
              </a:ext>
            </a:extLst>
          </p:cNvPr>
          <p:cNvSpPr txBox="1"/>
          <p:nvPr/>
        </p:nvSpPr>
        <p:spPr>
          <a:xfrm>
            <a:off x="807214" y="1790085"/>
            <a:ext cx="47064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IT" dirty="0"/>
              <a:t>We focused on a subset of </a:t>
            </a:r>
            <a:r>
              <a:rPr lang="en-IT" b="1" dirty="0"/>
              <a:t>47 features</a:t>
            </a:r>
            <a:r>
              <a:rPr lang="en-IT" dirty="0"/>
              <a:t> from </a:t>
            </a:r>
            <a:r>
              <a:rPr lang="en-IT" b="1" dirty="0"/>
              <a:t>TCU</a:t>
            </a:r>
            <a:r>
              <a:rPr lang="en-IT" dirty="0"/>
              <a:t> and </a:t>
            </a:r>
            <a:r>
              <a:rPr lang="en-IT" b="1" dirty="0"/>
              <a:t>THCU </a:t>
            </a:r>
            <a:r>
              <a:rPr lang="en-IT" dirty="0"/>
              <a:t>by selecting only those that were </a:t>
            </a:r>
            <a:r>
              <a:rPr lang="en-IT" b="1" dirty="0"/>
              <a:t>related </a:t>
            </a:r>
            <a:r>
              <a:rPr lang="en-IT" dirty="0"/>
              <a:t>to the </a:t>
            </a:r>
            <a:r>
              <a:rPr lang="en-IT" b="1" dirty="0"/>
              <a:t>motors</a:t>
            </a:r>
          </a:p>
          <a:p>
            <a:pPr marL="0" indent="0" algn="just">
              <a:buNone/>
            </a:pPr>
            <a:endParaRPr lang="en-IT" dirty="0"/>
          </a:p>
          <a:p>
            <a:pPr marL="0" indent="0" algn="just">
              <a:buNone/>
            </a:pPr>
            <a:r>
              <a:rPr lang="en-IT" dirty="0"/>
              <a:t>ASTRI-Horn is moved by </a:t>
            </a:r>
            <a:r>
              <a:rPr lang="en-IT" b="1" dirty="0"/>
              <a:t>three-phase motors</a:t>
            </a:r>
            <a:r>
              <a:rPr lang="en-IT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T" dirty="0"/>
              <a:t>one for elevation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T" dirty="0"/>
              <a:t>two for Azimuth (master and slave)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C26D2-BB88-847D-3BE3-75F2320DEFC0}"/>
              </a:ext>
            </a:extLst>
          </p:cNvPr>
          <p:cNvSpPr txBox="1"/>
          <p:nvPr/>
        </p:nvSpPr>
        <p:spPr>
          <a:xfrm>
            <a:off x="6359526" y="1286729"/>
            <a:ext cx="54845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 </a:t>
            </a:r>
          </a:p>
          <a:p>
            <a:r>
              <a:rPr lang="en-GB" dirty="0">
                <a:solidFill>
                  <a:srgbClr val="000000"/>
                </a:solidFill>
                <a:latin typeface="Monaco" pitchFamily="2" charset="77"/>
              </a:rPr>
              <a:t>|       </a:t>
            </a:r>
            <a:r>
              <a:rPr lang="it-IT" dirty="0">
                <a:solidFill>
                  <a:srgbClr val="000000"/>
                </a:solidFill>
                <a:latin typeface="Monaco" pitchFamily="2" charset="77"/>
              </a:rPr>
              <a:t>Monitoring database          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 </a:t>
            </a:r>
          </a:p>
          <a:p>
            <a:r>
              <a:rPr lang="en-GB" dirty="0">
                <a:solidFill>
                  <a:srgbClr val="000000"/>
                </a:solidFill>
                <a:latin typeface="Monaco" pitchFamily="2" charset="77"/>
              </a:rPr>
              <a:t>| </a:t>
            </a:r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Assembly        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 Number of tables |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| </a:t>
            </a:r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ASC             | 16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CameraControl   | 91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ICT_ICMP        | 37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PMC             | 50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SQM             | 11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TCU             | 110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THCU            | 85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WS              | 21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WeatherStation  | 29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WeatherStation1 | 28               |</a:t>
            </a:r>
          </a:p>
          <a:p>
            <a:r>
              <a:rPr lang="en-IT" dirty="0">
                <a:solidFill>
                  <a:srgbClr val="000000"/>
                </a:solidFill>
                <a:latin typeface="Monaco" pitchFamily="2" charset="77"/>
              </a:rPr>
              <a:t>| logbook         | 1                |  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+-----------------+------------------+</a:t>
            </a:r>
          </a:p>
          <a:p>
            <a:endParaRPr lang="en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29C48-AD3C-3839-9B09-5DC3BDF17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96" b="24710"/>
          <a:stretch/>
        </p:blipFill>
        <p:spPr>
          <a:xfrm>
            <a:off x="1850498" y="4271964"/>
            <a:ext cx="2619914" cy="178429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E78A0AA-950E-89E6-5D61-E768277E8BC1}"/>
              </a:ext>
            </a:extLst>
          </p:cNvPr>
          <p:cNvSpPr/>
          <p:nvPr/>
        </p:nvSpPr>
        <p:spPr>
          <a:xfrm>
            <a:off x="6359526" y="3897663"/>
            <a:ext cx="3527424" cy="86940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5771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C15B-95AC-29DA-A3A4-C980D4E5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9BEE-8FD5-5E4F-DADF-667192D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7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571AD130-20A4-DC91-EF46-1C600863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EFC49-19C3-480F-7D30-21C41FAA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1F28EE2-7B05-D1A1-163C-712AABDA5A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7CC01-230E-21FE-9262-B8C79D765733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0B2E8E-4C2C-3883-72A6-5B09B98B0CF0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Active intervals selection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98BE2-21C9-1691-9811-380D01E40DF8}"/>
              </a:ext>
            </a:extLst>
          </p:cNvPr>
          <p:cNvSpPr txBox="1"/>
          <p:nvPr/>
        </p:nvSpPr>
        <p:spPr>
          <a:xfrm>
            <a:off x="807214" y="1286729"/>
            <a:ext cx="5955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IT" dirty="0"/>
              <a:t>e selected only those time intervals when at least one of the </a:t>
            </a:r>
            <a:r>
              <a:rPr lang="en-IT" b="1" dirty="0"/>
              <a:t>motors</a:t>
            </a:r>
            <a:r>
              <a:rPr lang="en-IT" dirty="0"/>
              <a:t> was </a:t>
            </a:r>
            <a:r>
              <a:rPr lang="en-IT" b="1" dirty="0"/>
              <a:t>active</a:t>
            </a:r>
            <a:r>
              <a:rPr lang="en-IT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ED229-DDE4-AA35-CF96-587123036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121" y="2284243"/>
            <a:ext cx="8841759" cy="4008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F9A76F-DE47-2963-9656-63707405CF81}"/>
              </a:ext>
            </a:extLst>
          </p:cNvPr>
          <p:cNvSpPr txBox="1"/>
          <p:nvPr/>
        </p:nvSpPr>
        <p:spPr>
          <a:xfrm>
            <a:off x="7246189" y="1425228"/>
            <a:ext cx="4249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257609 rows × 47 columns; 346 intervals</a:t>
            </a:r>
            <a:endParaRPr lang="en-IT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A9D838E-FD81-F4DF-82F0-4DBA29B8A71A}"/>
              </a:ext>
            </a:extLst>
          </p:cNvPr>
          <p:cNvSpPr/>
          <p:nvPr/>
        </p:nvSpPr>
        <p:spPr>
          <a:xfrm>
            <a:off x="6763109" y="1355979"/>
            <a:ext cx="327804" cy="507831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7489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C249-8FD8-FC3C-DF6B-03B6DDA38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73AD4BEC-893B-70D1-81D8-5CA4EE3A5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A7E9F-9D8B-D7AD-E6F7-5A381BD1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5D10227F-0C74-1F38-00BC-3327157601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2EED7-A21E-7446-5AF2-D70E95C9A5A5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B3379-70AE-46AD-75E1-2E679F10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T" dirty="0"/>
              <a:t>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E3F5C5-D06E-F8B9-F8FC-F5109DE668CB}"/>
              </a:ext>
            </a:extLst>
          </p:cNvPr>
          <p:cNvSpPr txBox="1">
            <a:spLocks/>
          </p:cNvSpPr>
          <p:nvPr/>
        </p:nvSpPr>
        <p:spPr>
          <a:xfrm>
            <a:off x="602342" y="159912"/>
            <a:ext cx="11147071" cy="112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BCCC11-2BBF-3EEB-AA78-2C9FE368DE9D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PdM Strategy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99D5C-B1BE-1031-BA13-28E39FE9B59C}"/>
              </a:ext>
            </a:extLst>
          </p:cNvPr>
          <p:cNvSpPr txBox="1"/>
          <p:nvPr/>
        </p:nvSpPr>
        <p:spPr>
          <a:xfrm>
            <a:off x="482597" y="1208111"/>
            <a:ext cx="7640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0" i="0" u="none" strike="noStrike" dirty="0">
                <a:effectLst/>
                <a:latin typeface="Helvetica" pitchFamily="2" charset="0"/>
              </a:rPr>
              <a:t>Since 2017 there have been </a:t>
            </a:r>
            <a:r>
              <a:rPr lang="en-GB" b="1" i="0" u="none" strike="noStrike" dirty="0">
                <a:effectLst/>
                <a:latin typeface="Helvetica" pitchFamily="2" charset="0"/>
              </a:rPr>
              <a:t>three known faults </a:t>
            </a:r>
            <a:r>
              <a:rPr lang="en-GB" b="0" i="0" u="none" strike="noStrike" dirty="0">
                <a:effectLst/>
                <a:latin typeface="Helvetica" pitchFamily="2" charset="0"/>
              </a:rPr>
              <a:t>involving the three-phase ASTRI motors:</a:t>
            </a:r>
          </a:p>
          <a:p>
            <a:pPr algn="just"/>
            <a:endParaRPr lang="en-GB" b="0" i="0" u="none" strike="noStrike" dirty="0">
              <a:effectLst/>
              <a:latin typeface="Helvetica" pitchFamily="2" charset="0"/>
            </a:endParaRPr>
          </a:p>
          <a:p>
            <a:pPr algn="just"/>
            <a:r>
              <a:rPr lang="en-GB" b="1" i="0" u="none" strike="noStrike" dirty="0">
                <a:effectLst/>
                <a:latin typeface="Helvetica" pitchFamily="2" charset="0"/>
              </a:rPr>
              <a:t>May 2019: </a:t>
            </a:r>
            <a:r>
              <a:rPr lang="en-GB" i="0" u="none" strike="noStrike" dirty="0">
                <a:effectLst/>
                <a:latin typeface="Helvetica" pitchFamily="2" charset="0"/>
              </a:rPr>
              <a:t>water infiltration caused a block in the Azimuth maste</a:t>
            </a:r>
            <a:r>
              <a:rPr lang="en-GB" dirty="0">
                <a:latin typeface="Helvetica" pitchFamily="2" charset="0"/>
              </a:rPr>
              <a:t>r motor</a:t>
            </a:r>
            <a:br>
              <a:rPr lang="en-GB" b="0" i="0" u="none" strike="noStrike" dirty="0">
                <a:effectLst/>
                <a:latin typeface="Helvetica" pitchFamily="2" charset="0"/>
              </a:rPr>
            </a:br>
            <a:r>
              <a:rPr lang="en-GB" b="1" i="0" u="none" strike="noStrike" dirty="0">
                <a:effectLst/>
                <a:latin typeface="Helvetica" pitchFamily="2" charset="0"/>
              </a:rPr>
              <a:t>November 2021: </a:t>
            </a:r>
            <a:r>
              <a:rPr lang="en-GB" i="0" u="none" strike="noStrike" dirty="0">
                <a:effectLst/>
                <a:latin typeface="Helvetica" pitchFamily="2" charset="0"/>
              </a:rPr>
              <a:t>slow degradation of the Azimuth encoder tape</a:t>
            </a:r>
          </a:p>
          <a:p>
            <a:pPr algn="just"/>
            <a:r>
              <a:rPr lang="en-GB" b="1" i="0" u="none" strike="noStrike" dirty="0">
                <a:effectLst/>
                <a:latin typeface="Helvetica" pitchFamily="2" charset="0"/>
              </a:rPr>
              <a:t>February 2022: </a:t>
            </a:r>
            <a:r>
              <a:rPr lang="en-GB" i="0" u="none" strike="noStrike" dirty="0">
                <a:effectLst/>
                <a:latin typeface="Helvetica" pitchFamily="2" charset="0"/>
              </a:rPr>
              <a:t>condensation caused a block in the elevation motor</a:t>
            </a:r>
            <a:endParaRPr lang="en-GB" b="0" i="0" u="none" strike="noStrike" dirty="0">
              <a:effectLst/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BC3C12-28BD-3D83-EE01-A229A3355B82}"/>
              </a:ext>
            </a:extLst>
          </p:cNvPr>
          <p:cNvSpPr txBox="1"/>
          <p:nvPr/>
        </p:nvSpPr>
        <p:spPr>
          <a:xfrm>
            <a:off x="482598" y="3246657"/>
            <a:ext cx="11147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Helvetica" pitchFamily="2" charset="0"/>
              </a:rPr>
              <a:t>There is not enough evidence of degradation in the time series corresponding to these three faults</a:t>
            </a:r>
            <a:endParaRPr lang="en-GB" b="1" i="0" u="none" strike="noStrike" dirty="0">
              <a:effectLst/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0478C4-7B24-6336-70FC-E663975106C7}"/>
              </a:ext>
            </a:extLst>
          </p:cNvPr>
          <p:cNvSpPr txBox="1"/>
          <p:nvPr/>
        </p:nvSpPr>
        <p:spPr>
          <a:xfrm>
            <a:off x="482598" y="3900209"/>
            <a:ext cx="10649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T" dirty="0"/>
              <a:t>There is instead a fair amount of </a:t>
            </a:r>
            <a:r>
              <a:rPr lang="en-IT" b="1" dirty="0"/>
              <a:t>normal</a:t>
            </a:r>
            <a:r>
              <a:rPr lang="en-IT" dirty="0"/>
              <a:t> </a:t>
            </a:r>
            <a:r>
              <a:rPr lang="en-IT" b="1" dirty="0"/>
              <a:t>data</a:t>
            </a:r>
            <a:r>
              <a:rPr lang="en-IT" dirty="0"/>
              <a:t> starting from September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A06274-9AB6-C44F-DED7-B2B137487373}"/>
              </a:ext>
            </a:extLst>
          </p:cNvPr>
          <p:cNvSpPr txBox="1"/>
          <p:nvPr/>
        </p:nvSpPr>
        <p:spPr>
          <a:xfrm>
            <a:off x="482598" y="4553761"/>
            <a:ext cx="11013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2400" b="1" dirty="0"/>
              <a:t>We aim to develop a Normal Behaviour Model for the telescope’s time series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3DD11-E95B-CAFD-DB54-7CF8F5E30F9B}"/>
              </a:ext>
            </a:extLst>
          </p:cNvPr>
          <p:cNvSpPr txBox="1"/>
          <p:nvPr/>
        </p:nvSpPr>
        <p:spPr>
          <a:xfrm>
            <a:off x="482597" y="5299645"/>
            <a:ext cx="11266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In this way, it is possible to build a </a:t>
            </a:r>
            <a:r>
              <a:rPr lang="en-GB" b="1" dirty="0" err="1"/>
              <a:t>PdM</a:t>
            </a:r>
            <a:r>
              <a:rPr lang="en-GB" b="1" dirty="0"/>
              <a:t> application </a:t>
            </a:r>
            <a:r>
              <a:rPr lang="en-GB" dirty="0"/>
              <a:t>that</a:t>
            </a:r>
            <a:r>
              <a:rPr lang="en-GB" b="1" dirty="0"/>
              <a:t> </a:t>
            </a:r>
            <a:r>
              <a:rPr lang="en-GB" dirty="0"/>
              <a:t>constantly </a:t>
            </a:r>
            <a:r>
              <a:rPr lang="en-GB" b="1" dirty="0"/>
              <a:t>compares</a:t>
            </a:r>
            <a:r>
              <a:rPr lang="en-GB" dirty="0"/>
              <a:t>, for each target feature, the </a:t>
            </a:r>
            <a:r>
              <a:rPr lang="en-GB" b="1" dirty="0"/>
              <a:t>actual</a:t>
            </a:r>
            <a:r>
              <a:rPr lang="en-GB" dirty="0"/>
              <a:t> measured values and the </a:t>
            </a:r>
            <a:r>
              <a:rPr lang="en-GB" b="1" dirty="0"/>
              <a:t>predicted</a:t>
            </a:r>
            <a:r>
              <a:rPr lang="en-GB" dirty="0"/>
              <a:t> ones and </a:t>
            </a:r>
            <a:r>
              <a:rPr lang="en-GB" b="1" dirty="0"/>
              <a:t>raises an alarm </a:t>
            </a:r>
            <a:r>
              <a:rPr lang="en-GB" dirty="0"/>
              <a:t>every time there is a </a:t>
            </a:r>
            <a:r>
              <a:rPr lang="en-GB" b="1" dirty="0"/>
              <a:t>deviation</a:t>
            </a:r>
            <a:r>
              <a:rPr lang="en-GB" dirty="0"/>
              <a:t> from the model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518227C5-2865-373D-0387-4EE5E3BC8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05283" y="404344"/>
            <a:ext cx="1614432" cy="27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207C7-A963-7C31-BA0F-2D761ABA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5463-D42A-D545-B815-BE4F761842F9}" type="slidenum">
              <a:rPr lang="en-IT" smtClean="0"/>
              <a:t>9</a:t>
            </a:fld>
            <a:endParaRPr lang="en-IT"/>
          </a:p>
        </p:txBody>
      </p:sp>
      <p:pic>
        <p:nvPicPr>
          <p:cNvPr id="5" name="Picture 4" descr="A blue background with text and blue lights&#10;&#10;Description automatically generated">
            <a:extLst>
              <a:ext uri="{FF2B5EF4-FFF2-40B4-BE49-F238E27FC236}">
                <a16:creationId xmlns:a16="http://schemas.microsoft.com/office/drawing/2014/main" id="{08E20A3B-F7E6-7BB3-0433-27D202C7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053" y="0"/>
            <a:ext cx="695946" cy="70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5CB4B-93C9-214D-040F-395C22EF5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634"/>
            <a:ext cx="702366" cy="702366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2030400-F063-174D-6441-3F6DF641F1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34" t="19735" r="18588" b="27089"/>
          <a:stretch/>
        </p:blipFill>
        <p:spPr>
          <a:xfrm>
            <a:off x="-1" y="0"/>
            <a:ext cx="1614431" cy="7023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233C2-D5F4-7BDF-4E36-B9B9B43940BF}"/>
              </a:ext>
            </a:extLst>
          </p:cNvPr>
          <p:cNvSpPr txBox="1"/>
          <p:nvPr/>
        </p:nvSpPr>
        <p:spPr>
          <a:xfrm>
            <a:off x="-1" y="6506817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400" dirty="0"/>
              <a:t>Federico Incardona, USCVIII – General Assembly, 14-</a:t>
            </a:r>
            <a:r>
              <a:rPr lang="en-GB" sz="1400" dirty="0">
                <a:effectLst/>
                <a:latin typeface="LinLibertineO-Identity-H"/>
              </a:rPr>
              <a:t>18 October 2024, </a:t>
            </a:r>
            <a:r>
              <a:rPr lang="en-GB" sz="1400" dirty="0" err="1">
                <a:effectLst/>
                <a:latin typeface="LinLibertineO-Identity-H"/>
              </a:rPr>
              <a:t>Galzignano</a:t>
            </a:r>
            <a:r>
              <a:rPr lang="en-GB" sz="1400" dirty="0">
                <a:effectLst/>
                <a:latin typeface="LinLibertineO-Identity-H"/>
              </a:rPr>
              <a:t> Resort Terme &amp; Golf </a:t>
            </a:r>
            <a:endParaRPr lang="en-IT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C9155F-FB51-BA00-7292-44561C78C22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1" cy="7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5400" dirty="0"/>
              <a:t>MLP Regressor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7F8AB-674E-64E3-5B1B-6E3A731E5CDB}"/>
              </a:ext>
            </a:extLst>
          </p:cNvPr>
          <p:cNvSpPr txBox="1"/>
          <p:nvPr/>
        </p:nvSpPr>
        <p:spPr>
          <a:xfrm>
            <a:off x="702366" y="1286729"/>
            <a:ext cx="10651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E0E0E"/>
                </a:solidFill>
                <a:effectLst/>
              </a:rPr>
              <a:t>The </a:t>
            </a:r>
            <a:r>
              <a:rPr lang="en-GB" b="1" dirty="0">
                <a:solidFill>
                  <a:srgbClr val="0E0E0E"/>
                </a:solidFill>
                <a:effectLst/>
              </a:rPr>
              <a:t>Multi-Layer Perceptron (MLP) Regressor </a:t>
            </a:r>
            <a:r>
              <a:rPr lang="en-GB" dirty="0">
                <a:solidFill>
                  <a:srgbClr val="0E0E0E"/>
                </a:solidFill>
                <a:effectLst/>
              </a:rPr>
              <a:t>is a </a:t>
            </a:r>
            <a:r>
              <a:rPr lang="en-GB" b="1" dirty="0">
                <a:solidFill>
                  <a:srgbClr val="0E0E0E"/>
                </a:solidFill>
                <a:effectLst/>
              </a:rPr>
              <a:t>fully connected neural network </a:t>
            </a:r>
            <a:r>
              <a:rPr lang="en-GB" dirty="0">
                <a:solidFill>
                  <a:srgbClr val="0E0E0E"/>
                </a:solidFill>
                <a:effectLst/>
              </a:rPr>
              <a:t>(NN) used for </a:t>
            </a:r>
            <a:r>
              <a:rPr lang="en-GB" b="1" dirty="0">
                <a:solidFill>
                  <a:srgbClr val="0E0E0E"/>
                </a:solidFill>
                <a:effectLst/>
              </a:rPr>
              <a:t>regression</a:t>
            </a:r>
            <a:r>
              <a:rPr lang="en-GB" dirty="0">
                <a:solidFill>
                  <a:srgbClr val="0E0E0E"/>
                </a:solidFill>
                <a:effectLst/>
              </a:rPr>
              <a:t> tasks, designed to predict continuous values.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98B1BD-6311-8BC5-49EA-577D417B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66" y="2618359"/>
            <a:ext cx="5246960" cy="29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AEEE02-14EB-02AD-80FF-877F75C94B1C}"/>
              </a:ext>
            </a:extLst>
          </p:cNvPr>
          <p:cNvSpPr txBox="1"/>
          <p:nvPr/>
        </p:nvSpPr>
        <p:spPr>
          <a:xfrm>
            <a:off x="702366" y="2197687"/>
            <a:ext cx="52469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0E0E0E"/>
                </a:solidFill>
              </a:rPr>
              <a:t>Feedforward Neural Network: </a:t>
            </a:r>
            <a:r>
              <a:rPr lang="en-GB" dirty="0">
                <a:solidFill>
                  <a:srgbClr val="0E0E0E"/>
                </a:solidFill>
              </a:rPr>
              <a:t>data flows in one direction, from input to output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just"/>
            <a:r>
              <a:rPr lang="en-GB" b="1" dirty="0">
                <a:solidFill>
                  <a:srgbClr val="0E0E0E"/>
                </a:solidFill>
              </a:rPr>
              <a:t>Hidden Layers: </a:t>
            </a:r>
            <a:r>
              <a:rPr lang="en-GB" dirty="0">
                <a:solidFill>
                  <a:srgbClr val="0E0E0E"/>
                </a:solidFill>
              </a:rPr>
              <a:t>enable the model to capture complex patterns in data</a:t>
            </a: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just"/>
            <a:r>
              <a:rPr lang="en-GB" b="1" dirty="0">
                <a:solidFill>
                  <a:srgbClr val="0E0E0E"/>
                </a:solidFill>
              </a:rPr>
              <a:t>Activation Functions: 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introduce non-linearity to the model by determining whether a neuron should be activated or not based on its input</a:t>
            </a:r>
            <a:endParaRPr lang="en-GB" dirty="0">
              <a:solidFill>
                <a:srgbClr val="0E0E0E"/>
              </a:solidFill>
              <a:latin typeface=".SF NS"/>
            </a:endParaRPr>
          </a:p>
          <a:p>
            <a:pPr algn="just"/>
            <a:endParaRPr lang="en-GB" dirty="0">
              <a:solidFill>
                <a:srgbClr val="0E0E0E"/>
              </a:solidFill>
            </a:endParaRPr>
          </a:p>
          <a:p>
            <a:pPr algn="just"/>
            <a:r>
              <a:rPr lang="en-GB" b="1" dirty="0">
                <a:solidFill>
                  <a:srgbClr val="0E0E0E"/>
                </a:solidFill>
              </a:rPr>
              <a:t>Backpropagation: </a:t>
            </a:r>
            <a:r>
              <a:rPr lang="en-GB" dirty="0">
                <a:solidFill>
                  <a:srgbClr val="0E0E0E"/>
                </a:solidFill>
              </a:rPr>
              <a:t>training method that adjusts weights based on prediction errors using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20821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8267</TotalTime>
  <Words>4296</Words>
  <Application>Microsoft Macintosh PowerPoint</Application>
  <PresentationFormat>Widescreen</PresentationFormat>
  <Paragraphs>959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.SF NS</vt:lpstr>
      <vt:lpstr>Aptos</vt:lpstr>
      <vt:lpstr>Aptos Display</vt:lpstr>
      <vt:lpstr>Arial</vt:lpstr>
      <vt:lpstr>Google Sans</vt:lpstr>
      <vt:lpstr>Helvetica</vt:lpstr>
      <vt:lpstr>LinLibertineO-Identity-H</vt:lpstr>
      <vt:lpstr>Menlo</vt:lpstr>
      <vt:lpstr>Monaco</vt:lpstr>
      <vt:lpstr>Office Theme</vt:lpstr>
      <vt:lpstr>USCVIII – General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Federico Incardona</dc:creator>
  <cp:lastModifiedBy>Federico Incardona</cp:lastModifiedBy>
  <cp:revision>37</cp:revision>
  <dcterms:created xsi:type="dcterms:W3CDTF">2024-10-07T07:22:42Z</dcterms:created>
  <dcterms:modified xsi:type="dcterms:W3CDTF">2024-10-17T07:08:27Z</dcterms:modified>
</cp:coreProperties>
</file>