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548" r:id="rId4"/>
    <p:sldId id="454" r:id="rId5"/>
    <p:sldId id="459" r:id="rId6"/>
    <p:sldId id="549" r:id="rId7"/>
    <p:sldId id="552" r:id="rId8"/>
    <p:sldId id="544" r:id="rId9"/>
    <p:sldId id="546" r:id="rId10"/>
    <p:sldId id="512" r:id="rId11"/>
    <p:sldId id="554" r:id="rId12"/>
    <p:sldId id="555" r:id="rId13"/>
    <p:sldId id="541" r:id="rId14"/>
    <p:sldId id="553" r:id="rId15"/>
    <p:sldId id="532" r:id="rId16"/>
    <p:sldId id="540" r:id="rId17"/>
    <p:sldId id="563" r:id="rId18"/>
    <p:sldId id="564" r:id="rId19"/>
    <p:sldId id="565" r:id="rId20"/>
    <p:sldId id="566" r:id="rId21"/>
    <p:sldId id="562" r:id="rId22"/>
    <p:sldId id="538" r:id="rId23"/>
    <p:sldId id="55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teresa Crosta" initials="MC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66FF"/>
    <a:srgbClr val="F2F2F2"/>
    <a:srgbClr val="F3D5E8"/>
    <a:srgbClr val="ECBADA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78" d="100"/>
          <a:sy n="78" d="100"/>
        </p:scale>
        <p:origin x="11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8" d="100"/>
        <a:sy n="98" d="100"/>
      </p:scale>
      <p:origin x="0" y="-76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C16E6-4146-4A63-91C4-329CD428299C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17E90-09AB-42D3-89D2-25251B2ACC6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17E90-09AB-42D3-89D2-25251B2ACC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27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7df92e4ca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27df92e4ca9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56" name="Google Shape;156;g27df92e4ca9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478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7df92e4ca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27df92e4ca9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68" name="Google Shape;168;g27df92e4ca9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5340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/>
              <a:t>Template e guide lines </a:t>
            </a:r>
            <a:endParaRPr/>
          </a:p>
        </p:txBody>
      </p:sp>
      <p:sp>
        <p:nvSpPr>
          <p:cNvPr id="132" name="Google Shape;13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0422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7df92e4ca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g27df92e4ca9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dirty="0" err="1"/>
              <a:t>Template</a:t>
            </a:r>
            <a:r>
              <a:rPr lang="it-IT" dirty="0"/>
              <a:t> e guide </a:t>
            </a:r>
            <a:r>
              <a:rPr lang="it-IT" dirty="0" err="1"/>
              <a:t>lines</a:t>
            </a:r>
            <a:r>
              <a:rPr lang="it-IT" dirty="0"/>
              <a:t> </a:t>
            </a:r>
            <a:endParaRPr dirty="0"/>
          </a:p>
        </p:txBody>
      </p:sp>
      <p:sp>
        <p:nvSpPr>
          <p:cNvPr id="144" name="Google Shape;144;g27df92e4ca9_0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6980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E76CB-E47C-4CBF-8700-6F6EFA005667}" type="datetime1">
              <a:rPr lang="en-US" smtClean="0"/>
              <a:t>10/18/2024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5D9-2A35-4F69-97A0-7E6FCAB38B2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67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EB150-C409-4EB6-B57E-3572673F6F49}" type="datetime1">
              <a:rPr lang="en-US" smtClean="0"/>
              <a:t>10/18/2024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5D9-2A35-4F69-97A0-7E6FCAB38B2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03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5EC35-C6FA-4176-8756-CC36B77BF019}" type="datetime1">
              <a:rPr lang="en-US" smtClean="0"/>
              <a:t>10/18/2024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5D9-2A35-4F69-97A0-7E6FCAB38B2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8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Diapositiva tito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USC VIII GA - 18 ott 2024, Galzignano Terme (PD) - MGL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391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uota">
  <p:cSld name="3_Vuota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208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Vuota" type="blank">
  <p:cSld name="17_Vuota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048"/>
            <a:ext cx="12197426" cy="68549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623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>
  <p:cSld name="Vuot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8"/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26" name="Google Shape;26;p8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8"/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kumimoji="0" lang="it-IT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ICSC Italian Research Center on High-Performance Computing, Big Data and Quantum Computing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9" name="Google Shape;2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1" cy="850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157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uota">
  <p:cSld name="4_Vuota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USC VIII GA - 18 ott 2024, Galzignano Terme (PD) - MGL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9"/>
          <p:cNvSpPr/>
          <p:nvPr/>
        </p:nvSpPr>
        <p:spPr>
          <a:xfrm>
            <a:off x="1" y="0"/>
            <a:ext cx="12192000" cy="3336053"/>
          </a:xfrm>
          <a:prstGeom prst="rect">
            <a:avLst/>
          </a:prstGeom>
          <a:solidFill>
            <a:srgbClr val="0B11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9" descr="Immagine che contiene sfocatura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09"/>
            <a:ext cx="12192000" cy="6856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9361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Vuota">
  <p:cSld name="13_Vuota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USC VIII GA - 18 ott 2024, Galzignano Terme (PD) - MGL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oogle Shape;40;p10" descr="Immagine che contiene vetro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0504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Vuota">
  <p:cSld name="14_Vuota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USC VIII GA - 18 ott 2024, Galzignano Terme (PD) - MGL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" name="Google Shape;4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861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Vuota">
  <p:cSld name="15_Vuota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USC VIII GA - 18 ott 2024, Galzignano Terme (PD) - MGL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" name="Google Shape;50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399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9116-1C1E-494F-9B73-2C2810AD800B}" type="datetime1">
              <a:rPr lang="en-US" smtClean="0"/>
              <a:t>10/18/2024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5D9-2A35-4F69-97A0-7E6FCAB38B2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64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uota">
  <p:cSld name="6_Vuota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518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Titolo e contenut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USC VIII GA - 18 ott 2024, Galzignano Terme (PD) - MGL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952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Intestazione sezion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USC VIII GA - 18 ott 2024, Galzignano Terme (PD) - MGL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3039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Due contenuti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USC VIII GA - 18 ott 2024, Galzignano Terme (PD) - MGL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5913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Confronto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USC VIII GA - 18 ott 2024, Galzignano Terme (PD) - MGL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6061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Solo titolo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USC VIII GA - 18 ott 2024, Galzignano Terme (PD) - MGL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5476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Contenuto con didascalia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USC VIII GA - 18 ott 2024, Galzignano Terme (PD) - MGL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1647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Immagine con didascalia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5" name="Google Shape;95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USC VIII GA - 18 ott 2024, Galzignano Terme (PD) - MGL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726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Titolo e testo vertical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USC VIII GA - 18 ott 2024, Galzignano Terme (PD) - MGL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0631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1_Titolo e testo vertical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USC VIII GA - 18 ott 2024, Galzignano Terme (PD) - MGL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441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DA45B-3227-48A6-B771-B1AA822E55F4}" type="datetime1">
              <a:rPr lang="en-US" smtClean="0"/>
              <a:t>10/18/2024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5D9-2A35-4F69-97A0-7E6FCAB38B2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04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tandard slide">
  <p:cSld name="Standard slide">
    <p:bg>
      <p:bgPr>
        <a:blipFill>
          <a:blip r:embed="rId2">
            <a:alphaModFix amt="50000"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863149" y="1371599"/>
            <a:ext cx="10719251" cy="470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Char char="•"/>
              <a:defRPr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3" name="Google Shape;113;p23"/>
          <p:cNvCxnSpPr/>
          <p:nvPr/>
        </p:nvCxnSpPr>
        <p:spPr>
          <a:xfrm>
            <a:off x="562924" y="5"/>
            <a:ext cx="0" cy="1078159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863152" y="277800"/>
            <a:ext cx="1071925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00"/>
              <a:buFont typeface="Inter Light"/>
              <a:buNone/>
              <a:defRPr b="0">
                <a:solidFill>
                  <a:schemeClr val="accent5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/>
          <p:nvPr/>
        </p:nvSpPr>
        <p:spPr>
          <a:xfrm>
            <a:off x="609287" y="6499456"/>
            <a:ext cx="885139" cy="1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Light"/>
                <a:ea typeface="Inter Light"/>
                <a:cs typeface="Inter Light"/>
                <a:sym typeface="Inter Light"/>
              </a:rPr>
              <a:t>Page </a:t>
            </a:r>
            <a:fld id="{00000000-1234-1234-1234-123412341234}" type="slidenum">
              <a:rPr kumimoji="0" lang="it-IT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ter Light"/>
                <a:ea typeface="Inter Light"/>
                <a:cs typeface="Inter Light"/>
                <a:sym typeface="Inter Light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  <a:tabLst/>
                <a:defRPr/>
              </a:pPr>
              <a:t>‹N›</a:t>
            </a:fld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  <p:extLst>
      <p:ext uri="{BB962C8B-B14F-4D97-AF65-F5344CB8AC3E}">
        <p14:creationId xmlns:p14="http://schemas.microsoft.com/office/powerpoint/2010/main" val="42354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EFDD2-010C-441F-B4DB-EE3FD56B8238}" type="datetime1">
              <a:rPr lang="en-US" smtClean="0"/>
              <a:t>10/18/2024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5D9-2A35-4F69-97A0-7E6FCAB38B2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38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FE71C-048A-4DD1-9CBE-460C6BFC54FB}" type="datetime1">
              <a:rPr lang="en-US" smtClean="0"/>
              <a:t>10/18/2024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5D9-2A35-4F69-97A0-7E6FCAB38B2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69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678D-8458-4EF4-943C-60C67DEB214B}" type="datetime1">
              <a:rPr lang="en-US" smtClean="0"/>
              <a:t>10/18/2024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5D9-2A35-4F69-97A0-7E6FCAB38B2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89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45CD-C630-42B7-B2A6-EA7B2C33F2CD}" type="datetime1">
              <a:rPr lang="en-US" smtClean="0"/>
              <a:t>10/18/2024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5D9-2A35-4F69-97A0-7E6FCAB38B2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4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01744-BC18-42E9-89BD-5D1487715F18}" type="datetime1">
              <a:rPr lang="en-US" smtClean="0"/>
              <a:t>10/18/2024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5D9-2A35-4F69-97A0-7E6FCAB38B2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3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2E187-354D-4B26-8FE5-30F684CD3050}" type="datetime1">
              <a:rPr lang="en-US" smtClean="0"/>
              <a:t>10/18/2024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25D9-2A35-4F69-97A0-7E6FCAB38B2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96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820EB-1224-44BE-9BF2-2159699279F5}" type="datetime1">
              <a:rPr lang="en-US" smtClean="0"/>
              <a:t>10/18/2024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USC VIII GA - 18 ott 2024, Galzignano Terme (PD) - MGL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D25D9-2A35-4F69-97A0-7E6FCAB38B2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8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USC VIII GA - 18 ott 2024, Galzignano Terme (PD) - MGL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‹N›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87594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9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7.emf"/><Relationship Id="rId7" Type="http://schemas.openxmlformats.org/officeDocument/2006/relationships/image" Target="../media/image31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g"/><Relationship Id="rId4" Type="http://schemas.openxmlformats.org/officeDocument/2006/relationships/image" Target="../media/image4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619" y="168543"/>
            <a:ext cx="2142781" cy="81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621" y="1028419"/>
            <a:ext cx="1849580" cy="1002395"/>
          </a:xfrm>
          <a:prstGeom prst="rect">
            <a:avLst/>
          </a:prstGeom>
        </p:spPr>
      </p:pic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>
          <a:xfrm>
            <a:off x="3834785" y="6491735"/>
            <a:ext cx="4114800" cy="365125"/>
          </a:xfrm>
        </p:spPr>
        <p:txBody>
          <a:bodyPr/>
          <a:lstStyle/>
          <a:p>
            <a:r>
              <a:rPr lang="it-IT" dirty="0" smtClean="0"/>
              <a:t>USC VIII GA - 18 </a:t>
            </a:r>
            <a:r>
              <a:rPr lang="it-IT" dirty="0" err="1" smtClean="0"/>
              <a:t>Oct</a:t>
            </a:r>
            <a:r>
              <a:rPr lang="it-IT" dirty="0" smtClean="0"/>
              <a:t> 2024, Galzignano Terme (PD) - MGL</a:t>
            </a:r>
            <a:endParaRPr lang="en-US" dirty="0"/>
          </a:p>
        </p:txBody>
      </p:sp>
      <p:sp>
        <p:nvSpPr>
          <p:cNvPr id="13" name="Rettangolo 12"/>
          <p:cNvSpPr/>
          <p:nvPr/>
        </p:nvSpPr>
        <p:spPr>
          <a:xfrm>
            <a:off x="188216" y="2256713"/>
            <a:ext cx="109815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B6D04"/>
                </a:solidFill>
                <a:latin typeface="Liberation Sans"/>
              </a:rPr>
              <a:t> The OPS4/DPCT HTC and HPC infrastructure. </a:t>
            </a:r>
            <a:r>
              <a:rPr lang="en-US" sz="2800" b="1" i="1" dirty="0" smtClean="0">
                <a:solidFill>
                  <a:srgbClr val="CB6D04"/>
                </a:solidFill>
                <a:latin typeface="Liberation Sans"/>
              </a:rPr>
              <a:t>A whole-sky </a:t>
            </a:r>
            <a:endParaRPr lang="en-US" sz="2800" b="1" i="1" dirty="0" smtClean="0">
              <a:solidFill>
                <a:srgbClr val="CB6D04"/>
              </a:solidFill>
              <a:latin typeface="Liberation Sans"/>
            </a:endParaRPr>
          </a:p>
          <a:p>
            <a:pPr algn="ctr"/>
            <a:r>
              <a:rPr lang="en-US" sz="2800" b="1" dirty="0" smtClean="0">
                <a:solidFill>
                  <a:srgbClr val="CB6D04"/>
                </a:solidFill>
                <a:latin typeface="Liberation Sans"/>
              </a:rPr>
              <a:t>INAF-ASI </a:t>
            </a:r>
            <a:r>
              <a:rPr lang="en-US" sz="2800" b="1" dirty="0">
                <a:solidFill>
                  <a:srgbClr val="CB6D04"/>
                </a:solidFill>
                <a:latin typeface="Liberation Sans"/>
              </a:rPr>
              <a:t>facility empowered by the Gaia mission legacy</a:t>
            </a:r>
            <a:endParaRPr lang="it-IT" sz="2400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963563" y="3313569"/>
            <a:ext cx="108843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Mario G. Lattanzi     </a:t>
            </a:r>
          </a:p>
          <a:p>
            <a:endParaRPr lang="it-IT" sz="1600" dirty="0"/>
          </a:p>
          <a:p>
            <a:r>
              <a:rPr lang="it-IT" sz="1600" dirty="0" smtClean="0"/>
              <a:t>for </a:t>
            </a:r>
            <a:r>
              <a:rPr lang="it-IT" sz="1600" b="1" dirty="0" smtClean="0"/>
              <a:t>Team INAF@DPCT</a:t>
            </a:r>
            <a:r>
              <a:rPr lang="it-IT" sz="1600" dirty="0" smtClean="0"/>
              <a:t> ( D. </a:t>
            </a:r>
            <a:r>
              <a:rPr lang="it-IT" sz="1600" dirty="0" err="1" smtClean="0"/>
              <a:t>Busonero</a:t>
            </a:r>
            <a:r>
              <a:rPr lang="it-IT" sz="1600" dirty="0" smtClean="0"/>
              <a:t>, E. Licata, A. Riva, A. </a:t>
            </a:r>
            <a:r>
              <a:rPr lang="it-IT" sz="1600" dirty="0" err="1" smtClean="0"/>
              <a:t>Vecchiato</a:t>
            </a:r>
            <a:r>
              <a:rPr lang="it-IT" sz="1600" dirty="0" smtClean="0"/>
              <a:t>, L. </a:t>
            </a:r>
            <a:r>
              <a:rPr lang="it-IT" sz="1600" dirty="0" err="1" smtClean="0"/>
              <a:t>Filipello</a:t>
            </a:r>
            <a:r>
              <a:rPr lang="it-IT" sz="1600" dirty="0" smtClean="0"/>
              <a:t>, S. </a:t>
            </a:r>
            <a:r>
              <a:rPr lang="it-IT" sz="1600" dirty="0" err="1" smtClean="0"/>
              <a:t>Gelsumini</a:t>
            </a:r>
            <a:r>
              <a:rPr lang="it-IT" sz="1600" dirty="0" smtClean="0"/>
              <a:t>, U. Abbas, B. Bucciarelli, R. Buzzi, M. Crosta) </a:t>
            </a:r>
          </a:p>
          <a:p>
            <a:r>
              <a:rPr lang="it-IT" sz="1600" dirty="0" smtClean="0"/>
              <a:t>&amp;  </a:t>
            </a:r>
            <a:r>
              <a:rPr lang="it-IT" sz="1600" b="1" dirty="0" smtClean="0"/>
              <a:t> Team ALTEC@DPCT</a:t>
            </a:r>
            <a:r>
              <a:rPr lang="it-IT" sz="1600" dirty="0" smtClean="0"/>
              <a:t> (R. </a:t>
            </a:r>
            <a:r>
              <a:rPr lang="it-IT" sz="1600" dirty="0" err="1" smtClean="0"/>
              <a:t>Messineo</a:t>
            </a:r>
            <a:r>
              <a:rPr lang="it-IT" sz="1600" dirty="0" smtClean="0"/>
              <a:t>, L. </a:t>
            </a:r>
            <a:r>
              <a:rPr lang="it-IT" sz="1600" dirty="0" err="1" smtClean="0"/>
              <a:t>Tolomei</a:t>
            </a:r>
            <a:r>
              <a:rPr lang="it-IT" sz="1600" dirty="0" smtClean="0"/>
              <a:t>, L. </a:t>
            </a:r>
            <a:r>
              <a:rPr lang="it-IT" sz="1600" dirty="0" err="1" smtClean="0"/>
              <a:t>Squillnate</a:t>
            </a:r>
            <a:r>
              <a:rPr lang="it-IT" sz="1600" dirty="0" smtClean="0"/>
              <a:t>, L. Bramante)</a:t>
            </a:r>
            <a:endParaRPr lang="it-IT" sz="1600" dirty="0"/>
          </a:p>
        </p:txBody>
      </p:sp>
      <p:grpSp>
        <p:nvGrpSpPr>
          <p:cNvPr id="26" name="Gruppo 25"/>
          <p:cNvGrpSpPr/>
          <p:nvPr/>
        </p:nvGrpSpPr>
        <p:grpSpPr>
          <a:xfrm>
            <a:off x="285158" y="173810"/>
            <a:ext cx="2551150" cy="1046136"/>
            <a:chOff x="285158" y="173810"/>
            <a:chExt cx="2551150" cy="1046136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158" y="173810"/>
              <a:ext cx="1494481" cy="1046136"/>
            </a:xfrm>
            <a:prstGeom prst="rect">
              <a:avLst/>
            </a:prstGeom>
          </p:spPr>
        </p:pic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503" y="705745"/>
              <a:ext cx="1113805" cy="513456"/>
            </a:xfrm>
            <a:prstGeom prst="rect">
              <a:avLst/>
            </a:prstGeom>
          </p:spPr>
        </p:pic>
      </p:grpSp>
      <p:grpSp>
        <p:nvGrpSpPr>
          <p:cNvPr id="7" name="Gruppo 6"/>
          <p:cNvGrpSpPr/>
          <p:nvPr/>
        </p:nvGrpSpPr>
        <p:grpSpPr>
          <a:xfrm>
            <a:off x="9832" y="4705353"/>
            <a:ext cx="12192000" cy="1188471"/>
            <a:chOff x="9832" y="4538209"/>
            <a:chExt cx="12192000" cy="1188471"/>
          </a:xfrm>
        </p:grpSpPr>
        <p:pic>
          <p:nvPicPr>
            <p:cNvPr id="11" name="Google Shape;146;g27df92e4ca9_0_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832" y="4538209"/>
              <a:ext cx="12192000" cy="8508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" name="Google Shape;123;p1"/>
            <p:cNvGrpSpPr/>
            <p:nvPr/>
          </p:nvGrpSpPr>
          <p:grpSpPr>
            <a:xfrm>
              <a:off x="9832" y="5385294"/>
              <a:ext cx="12192000" cy="341386"/>
              <a:chOff x="0" y="6511282"/>
              <a:chExt cx="12192000" cy="361767"/>
            </a:xfrm>
          </p:grpSpPr>
          <p:pic>
            <p:nvPicPr>
              <p:cNvPr id="16" name="Google Shape;124;p1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0" y="6511282"/>
                <a:ext cx="12192000" cy="3617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Google Shape;125;p1"/>
              <p:cNvSpPr txBox="1"/>
              <p:nvPr/>
            </p:nvSpPr>
            <p:spPr>
              <a:xfrm>
                <a:off x="6712747" y="6536581"/>
                <a:ext cx="5317225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it-IT" sz="1400" b="0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Missione 4 </a:t>
                </a:r>
                <a:r>
                  <a:rPr lang="it-IT" sz="1400" b="1" i="0" u="none" strike="noStrike" cap="none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• Istruzione e Ricerca </a:t>
                </a:r>
                <a:endParaRPr sz="1400" b="0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26;p1"/>
              <p:cNvSpPr txBox="1"/>
              <p:nvPr/>
            </p:nvSpPr>
            <p:spPr>
              <a:xfrm>
                <a:off x="0" y="6530753"/>
                <a:ext cx="8386763" cy="1623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rPr lang="it-IT" sz="1400" b="0" i="0" u="none" strike="noStrike" cap="none" dirty="0">
                    <a:solidFill>
                      <a:schemeClr val="l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ICSC </a:t>
                </a:r>
                <a:r>
                  <a:rPr lang="it-IT" sz="1400" b="0" i="0" u="none" strike="noStrike" cap="none" dirty="0" err="1">
                    <a:solidFill>
                      <a:schemeClr val="l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Italian</a:t>
                </a:r>
                <a:r>
                  <a:rPr lang="it-IT" sz="1400" b="0" i="0" u="none" strike="noStrike" cap="none" dirty="0">
                    <a:solidFill>
                      <a:schemeClr val="l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</a:t>
                </a:r>
                <a:r>
                  <a:rPr lang="it-IT" sz="1400" b="0" i="0" u="none" strike="noStrike" cap="none" dirty="0" err="1">
                    <a:solidFill>
                      <a:schemeClr val="l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Research</a:t>
                </a:r>
                <a:r>
                  <a:rPr lang="it-IT" sz="1400" b="0" i="0" u="none" strike="noStrike" cap="none" dirty="0">
                    <a:solidFill>
                      <a:schemeClr val="l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Center on High-Performance Computing, Big Data and Quantum Computing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" name="Gruppo 23"/>
          <p:cNvGrpSpPr/>
          <p:nvPr/>
        </p:nvGrpSpPr>
        <p:grpSpPr>
          <a:xfrm>
            <a:off x="7487062" y="98481"/>
            <a:ext cx="2414021" cy="1640700"/>
            <a:chOff x="7487062" y="19822"/>
            <a:chExt cx="2414021" cy="1640700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7062" y="19822"/>
              <a:ext cx="2055081" cy="1366523"/>
            </a:xfrm>
            <a:prstGeom prst="rect">
              <a:avLst/>
            </a:prstGeom>
          </p:spPr>
        </p:pic>
        <p:grpSp>
          <p:nvGrpSpPr>
            <p:cNvPr id="23" name="Gruppo 22"/>
            <p:cNvGrpSpPr/>
            <p:nvPr/>
          </p:nvGrpSpPr>
          <p:grpSpPr>
            <a:xfrm>
              <a:off x="7570839" y="1060358"/>
              <a:ext cx="2330244" cy="600164"/>
              <a:chOff x="7574047" y="903046"/>
              <a:chExt cx="1963243" cy="600164"/>
            </a:xfrm>
          </p:grpSpPr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00000000-0000-0000-0000-000000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7574047" y="983933"/>
                <a:ext cx="479631" cy="4796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" name="CasellaDiTesto 4"/>
              <p:cNvSpPr txBox="1"/>
              <p:nvPr/>
            </p:nvSpPr>
            <p:spPr>
              <a:xfrm>
                <a:off x="8053678" y="903046"/>
                <a:ext cx="1483612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 smtClean="0"/>
                  <a:t>Theory Grant –Astrometry of GWs, INAF RF 2023</a:t>
                </a:r>
                <a:endParaRPr lang="en-US" sz="1100" dirty="0"/>
              </a:p>
            </p:txBody>
          </p:sp>
        </p:grpSp>
      </p:grpSp>
      <p:grpSp>
        <p:nvGrpSpPr>
          <p:cNvPr id="19" name="Google Shape;123;p1"/>
          <p:cNvGrpSpPr/>
          <p:nvPr/>
        </p:nvGrpSpPr>
        <p:grpSpPr>
          <a:xfrm>
            <a:off x="-4912" y="6119723"/>
            <a:ext cx="12192000" cy="341386"/>
            <a:chOff x="0" y="6511278"/>
            <a:chExt cx="12192000" cy="361767"/>
          </a:xfrm>
          <a:solidFill>
            <a:schemeClr val="accent6">
              <a:lumMod val="60000"/>
              <a:lumOff val="40000"/>
            </a:schemeClr>
          </a:solidFill>
        </p:grpSpPr>
        <p:pic>
          <p:nvPicPr>
            <p:cNvPr id="20" name="Google Shape;12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6511278"/>
              <a:ext cx="12192000" cy="361767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22" name="Google Shape;126;p1"/>
            <p:cNvSpPr txBox="1"/>
            <p:nvPr/>
          </p:nvSpPr>
          <p:spPr>
            <a:xfrm>
              <a:off x="0" y="6530753"/>
              <a:ext cx="12192000" cy="32610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>
                <a:buClr>
                  <a:srgbClr val="000000"/>
                </a:buClr>
                <a:buSzPts val="1400"/>
              </a:pPr>
              <a:r>
                <a:rPr lang="it-IT" sz="1400" dirty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GRAPE General </a:t>
              </a:r>
              <a:r>
                <a:rPr lang="it-IT" sz="1400" dirty="0" err="1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Relativistic</a:t>
              </a:r>
              <a:r>
                <a:rPr lang="it-IT" sz="1400" dirty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 </a:t>
              </a:r>
              <a:r>
                <a:rPr lang="it-IT" sz="1400" dirty="0" err="1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Astrometry</a:t>
              </a:r>
              <a:r>
                <a:rPr lang="it-IT" sz="1400" dirty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 and Pulsar Experiment    </a:t>
              </a:r>
              <a:r>
                <a:rPr lang="it-IT" sz="1400" dirty="0" smtClean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Finanziato dell’UE – </a:t>
              </a:r>
              <a:r>
                <a:rPr lang="it-IT" sz="1400" dirty="0" err="1" smtClean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NextGenerationEU</a:t>
              </a:r>
              <a:r>
                <a:rPr lang="it-IT" sz="1400" dirty="0" smtClean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 </a:t>
              </a:r>
              <a:r>
                <a:rPr lang="it-IT" sz="1400" dirty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– </a:t>
              </a:r>
              <a:r>
                <a:rPr lang="it-IT" sz="1400" dirty="0" smtClean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Missione 4, Componente </a:t>
              </a:r>
              <a:r>
                <a:rPr lang="it-IT" sz="1400" dirty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2, </a:t>
              </a:r>
              <a:r>
                <a:rPr lang="it-IT" sz="1400" dirty="0" smtClean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Investimento </a:t>
              </a:r>
              <a:r>
                <a:rPr lang="it-IT" sz="1400" dirty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1.1 </a:t>
              </a:r>
              <a:endParaRPr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95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771" y="1260320"/>
            <a:ext cx="6860629" cy="4816766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1907850" y="542925"/>
            <a:ext cx="7426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Absolute and relative pointing of the Euclid telescope.</a:t>
            </a:r>
            <a:endParaRPr lang="en-US" sz="24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620125" y="1505249"/>
            <a:ext cx="3219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 special catalog for Euclid: </a:t>
            </a:r>
            <a:r>
              <a:rPr lang="en-US" b="1" dirty="0"/>
              <a:t>b</a:t>
            </a:r>
            <a:r>
              <a:rPr lang="en-US" b="1" dirty="0" smtClean="0"/>
              <a:t>y tailoring the Gaia extended catalog to the requirements and capabilities of the Euclid pointing and attitude acquisition system.</a:t>
            </a:r>
            <a:endParaRPr lang="en-US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839200" y="3346827"/>
            <a:ext cx="30003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OATo</a:t>
            </a:r>
            <a:r>
              <a:rPr lang="en-US" sz="1400" dirty="0" smtClean="0"/>
              <a:t> </a:t>
            </a:r>
            <a:r>
              <a:rPr lang="en-US" sz="1400" dirty="0" err="1" smtClean="0"/>
              <a:t>Team,led</a:t>
            </a:r>
            <a:r>
              <a:rPr lang="en-US" sz="1400" dirty="0" smtClean="0"/>
              <a:t> by </a:t>
            </a:r>
            <a:r>
              <a:rPr lang="en-US" sz="1400" b="1" dirty="0" smtClean="0"/>
              <a:t>R. </a:t>
            </a:r>
            <a:r>
              <a:rPr lang="en-US" sz="1400" b="1" dirty="0" err="1" smtClean="0"/>
              <a:t>Drimmel</a:t>
            </a:r>
            <a:r>
              <a:rPr lang="en-US" sz="1400" dirty="0" smtClean="0"/>
              <a:t>, and </a:t>
            </a:r>
            <a:r>
              <a:rPr lang="en-US" sz="1400" dirty="0" err="1" smtClean="0"/>
              <a:t>Bucciarelli</a:t>
            </a:r>
            <a:r>
              <a:rPr lang="en-US" sz="1400" dirty="0" smtClean="0"/>
              <a:t>, Lattanzi, </a:t>
            </a:r>
            <a:r>
              <a:rPr lang="en-US" sz="1400" dirty="0" err="1" smtClean="0"/>
              <a:t>Perina</a:t>
            </a:r>
            <a:r>
              <a:rPr lang="en-US" sz="1400" dirty="0" smtClean="0"/>
              <a:t>, Smart, </a:t>
            </a:r>
            <a:r>
              <a:rPr lang="en-US" sz="1400" dirty="0" err="1" smtClean="0"/>
              <a:t>Spagna</a:t>
            </a:r>
            <a:r>
              <a:rPr lang="en-US" sz="1400" dirty="0" smtClean="0"/>
              <a:t>)</a:t>
            </a:r>
            <a:endParaRPr lang="en-US" sz="1400" b="1" dirty="0"/>
          </a:p>
        </p:txBody>
      </p:sp>
      <p:sp>
        <p:nvSpPr>
          <p:cNvPr id="7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it-IT" dirty="0" smtClean="0"/>
              <a:t>USC VIII GA - 18 </a:t>
            </a:r>
            <a:r>
              <a:rPr lang="it-IT" dirty="0" err="1" smtClean="0"/>
              <a:t>ott</a:t>
            </a:r>
            <a:r>
              <a:rPr lang="it-IT" dirty="0" smtClean="0"/>
              <a:t> 2024, Galzignano Terme (PD) - MGL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60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843457" y="153584"/>
            <a:ext cx="4903907" cy="423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b="1" dirty="0" smtClean="0">
                <a:solidFill>
                  <a:srgbClr val="0070C0"/>
                </a:solidFill>
              </a:rPr>
              <a:t>The GAREQ </a:t>
            </a:r>
            <a:r>
              <a:rPr lang="it-IT" sz="1600" b="1" dirty="0" err="1" smtClean="0">
                <a:solidFill>
                  <a:srgbClr val="0070C0"/>
                </a:solidFill>
              </a:rPr>
              <a:t>experiment</a:t>
            </a:r>
            <a:r>
              <a:rPr lang="it-IT" sz="1600" b="1" dirty="0" smtClean="0">
                <a:solidFill>
                  <a:srgbClr val="0070C0"/>
                </a:solidFill>
              </a:rPr>
              <a:t> and the LB1 </a:t>
            </a:r>
            <a:r>
              <a:rPr lang="it-IT" sz="1600" b="1" dirty="0" err="1" smtClean="0">
                <a:solidFill>
                  <a:srgbClr val="0070C0"/>
                </a:solidFill>
              </a:rPr>
              <a:t>comparison</a:t>
            </a:r>
            <a:r>
              <a:rPr lang="it-IT" sz="1600" b="1" dirty="0" smtClean="0">
                <a:solidFill>
                  <a:srgbClr val="0070C0"/>
                </a:solidFill>
              </a:rPr>
              <a:t> field</a:t>
            </a:r>
            <a:endParaRPr lang="it-IT" sz="1600" b="1" dirty="0">
              <a:solidFill>
                <a:srgbClr val="0070C0"/>
              </a:solidFill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1710288" y="577033"/>
            <a:ext cx="8448376" cy="3151714"/>
            <a:chOff x="1710288" y="577033"/>
            <a:chExt cx="8448376" cy="3151714"/>
          </a:xfrm>
        </p:grpSpPr>
        <p:grpSp>
          <p:nvGrpSpPr>
            <p:cNvPr id="15" name="Gruppo 14"/>
            <p:cNvGrpSpPr/>
            <p:nvPr/>
          </p:nvGrpSpPr>
          <p:grpSpPr>
            <a:xfrm>
              <a:off x="1710288" y="577033"/>
              <a:ext cx="5752701" cy="2960077"/>
              <a:chOff x="1757180" y="914400"/>
              <a:chExt cx="5752701" cy="2960077"/>
            </a:xfrm>
          </p:grpSpPr>
          <p:grpSp>
            <p:nvGrpSpPr>
              <p:cNvPr id="4" name="Gruppo 3"/>
              <p:cNvGrpSpPr/>
              <p:nvPr/>
            </p:nvGrpSpPr>
            <p:grpSpPr>
              <a:xfrm>
                <a:off x="1757180" y="914400"/>
                <a:ext cx="2943774" cy="2960077"/>
                <a:chOff x="1057153" y="2855268"/>
                <a:chExt cx="2377707" cy="2437943"/>
              </a:xfrm>
            </p:grpSpPr>
            <p:grpSp>
              <p:nvGrpSpPr>
                <p:cNvPr id="5" name="Gruppo 4"/>
                <p:cNvGrpSpPr/>
                <p:nvPr/>
              </p:nvGrpSpPr>
              <p:grpSpPr>
                <a:xfrm>
                  <a:off x="1057153" y="3176955"/>
                  <a:ext cx="2377707" cy="2116256"/>
                  <a:chOff x="1684338" y="3285852"/>
                  <a:chExt cx="2840770" cy="2635686"/>
                </a:xfrm>
              </p:grpSpPr>
              <p:pic>
                <p:nvPicPr>
                  <p:cNvPr id="7" name="Google Shape;311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783918" y="3285852"/>
                    <a:ext cx="2741190" cy="242011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8" name="Google Shape;312;p12"/>
                  <p:cNvSpPr txBox="1"/>
                  <p:nvPr/>
                </p:nvSpPr>
                <p:spPr>
                  <a:xfrm>
                    <a:off x="1684338" y="5689844"/>
                    <a:ext cx="2431022" cy="23169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sp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-GB" sz="8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(Abbas, </a:t>
                    </a:r>
                    <a:r>
                      <a:rPr lang="en-GB" sz="800" dirty="0" err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Bucciarelli</a:t>
                    </a:r>
                    <a:r>
                      <a:rPr lang="en-GB" sz="8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, </a:t>
                    </a:r>
                    <a:r>
                      <a:rPr lang="en-GB" sz="800" dirty="0" smtClean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MGL, </a:t>
                    </a:r>
                    <a:r>
                      <a:rPr lang="en-GB" sz="800" dirty="0" err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Crosta</a:t>
                    </a:r>
                    <a:r>
                      <a:rPr lang="en-GB" sz="800" dirty="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 et. al 2022)</a:t>
                    </a:r>
                    <a:endParaRPr sz="800" dirty="0"/>
                  </a:p>
                </p:txBody>
              </p:sp>
              <p:sp>
                <p:nvSpPr>
                  <p:cNvPr id="9" name="CasellaDiTesto 8"/>
                  <p:cNvSpPr txBox="1"/>
                  <p:nvPr/>
                </p:nvSpPr>
                <p:spPr>
                  <a:xfrm>
                    <a:off x="3166520" y="4095782"/>
                    <a:ext cx="1288567" cy="57498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800" dirty="0" smtClean="0"/>
                      <a:t>Max </a:t>
                    </a:r>
                    <a:r>
                      <a:rPr lang="it-IT" sz="800" dirty="0" err="1" smtClean="0"/>
                      <a:t>deflection</a:t>
                    </a:r>
                    <a:r>
                      <a:rPr lang="it-IT" sz="800" dirty="0" smtClean="0"/>
                      <a:t> </a:t>
                    </a:r>
                    <a:r>
                      <a:rPr lang="it-IT" sz="800" dirty="0" err="1" smtClean="0"/>
                      <a:t>at</a:t>
                    </a:r>
                    <a:r>
                      <a:rPr lang="it-IT" sz="800" dirty="0" smtClean="0"/>
                      <a:t> 02h 54m 56.45s TUC, </a:t>
                    </a:r>
                    <a:r>
                      <a:rPr lang="it-IT" sz="800" dirty="0" err="1" smtClean="0"/>
                      <a:t>Feb</a:t>
                    </a:r>
                    <a:r>
                      <a:rPr lang="it-IT" sz="800" dirty="0" smtClean="0"/>
                      <a:t> 23, 2017</a:t>
                    </a:r>
                    <a:endParaRPr lang="it-IT" sz="800" dirty="0"/>
                  </a:p>
                </p:txBody>
              </p:sp>
            </p:grpSp>
            <p:sp>
              <p:nvSpPr>
                <p:cNvPr id="6" name="CasellaDiTesto 5"/>
                <p:cNvSpPr txBox="1"/>
                <p:nvPr/>
              </p:nvSpPr>
              <p:spPr>
                <a:xfrm>
                  <a:off x="1140501" y="2855268"/>
                  <a:ext cx="223575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b="1" dirty="0" smtClean="0">
                      <a:solidFill>
                        <a:srgbClr val="0070C0"/>
                      </a:solidFill>
                    </a:rPr>
                    <a:t>Jupiter </a:t>
                  </a:r>
                  <a:r>
                    <a:rPr lang="it-IT" sz="1400" b="1" dirty="0" err="1" smtClean="0">
                      <a:solidFill>
                        <a:srgbClr val="0070C0"/>
                      </a:solidFill>
                    </a:rPr>
                    <a:t>does</a:t>
                  </a:r>
                  <a:r>
                    <a:rPr lang="it-IT" sz="1400" b="1" dirty="0" smtClean="0">
                      <a:solidFill>
                        <a:srgbClr val="0070C0"/>
                      </a:solidFill>
                    </a:rPr>
                    <a:t> </a:t>
                  </a:r>
                  <a:r>
                    <a:rPr lang="it-IT" sz="1400" b="1" dirty="0" err="1" smtClean="0">
                      <a:solidFill>
                        <a:srgbClr val="0070C0"/>
                      </a:solidFill>
                    </a:rPr>
                    <a:t>bend</a:t>
                  </a:r>
                  <a:r>
                    <a:rPr lang="it-IT" sz="1400" b="1" dirty="0" smtClean="0">
                      <a:solidFill>
                        <a:srgbClr val="0070C0"/>
                      </a:solidFill>
                    </a:rPr>
                    <a:t> light!</a:t>
                  </a:r>
                  <a:endParaRPr lang="it-IT" sz="1400" b="1" dirty="0">
                    <a:solidFill>
                      <a:srgbClr val="0070C0"/>
                    </a:solidFill>
                  </a:endParaRPr>
                </a:p>
              </p:txBody>
            </p:sp>
          </p:grpSp>
          <p:pic>
            <p:nvPicPr>
              <p:cNvPr id="14" name="Immagin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37033" y="1304983"/>
                <a:ext cx="2372848" cy="2387435"/>
              </a:xfrm>
              <a:prstGeom prst="rect">
                <a:avLst/>
              </a:prstGeom>
            </p:spPr>
          </p:pic>
        </p:grpSp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9067" y="950728"/>
              <a:ext cx="2259597" cy="2404324"/>
            </a:xfrm>
            <a:prstGeom prst="rect">
              <a:avLst/>
            </a:prstGeom>
          </p:spPr>
        </p:pic>
        <p:sp>
          <p:nvSpPr>
            <p:cNvPr id="17" name="CasellaDiTesto 16"/>
            <p:cNvSpPr txBox="1"/>
            <p:nvPr/>
          </p:nvSpPr>
          <p:spPr>
            <a:xfrm>
              <a:off x="5427785" y="3440723"/>
              <a:ext cx="18874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err="1" smtClean="0"/>
                <a:t>All</a:t>
              </a:r>
              <a:r>
                <a:rPr lang="it-IT" sz="1000" dirty="0" smtClean="0"/>
                <a:t> of the 15 </a:t>
              </a:r>
              <a:r>
                <a:rPr lang="it-IT" sz="1000" dirty="0" err="1" smtClean="0"/>
                <a:t>transits</a:t>
              </a:r>
              <a:endParaRPr lang="it-IT" sz="1000" dirty="0"/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8188570" y="3482526"/>
              <a:ext cx="18874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00" dirty="0" smtClean="0"/>
                <a:t>The last 1o </a:t>
              </a:r>
              <a:r>
                <a:rPr lang="it-IT" sz="1000" dirty="0" err="1" smtClean="0"/>
                <a:t>transits</a:t>
              </a:r>
              <a:endParaRPr lang="it-IT" sz="1000" dirty="0"/>
            </a:p>
          </p:txBody>
        </p:sp>
      </p:grpSp>
      <p:sp>
        <p:nvSpPr>
          <p:cNvPr id="22" name="Segnaposto piè di pagina 1"/>
          <p:cNvSpPr>
            <a:spLocks noGrp="1"/>
          </p:cNvSpPr>
          <p:nvPr>
            <p:ph type="ftr" sz="quarter" idx="11"/>
          </p:nvPr>
        </p:nvSpPr>
        <p:spPr>
          <a:xfrm rot="5400000">
            <a:off x="9667113" y="2825565"/>
            <a:ext cx="4114800" cy="365125"/>
          </a:xfrm>
        </p:spPr>
        <p:txBody>
          <a:bodyPr/>
          <a:lstStyle/>
          <a:p>
            <a:r>
              <a:rPr lang="it-IT" dirty="0" smtClean="0"/>
              <a:t>USC VIII GA - 18 </a:t>
            </a:r>
            <a:r>
              <a:rPr lang="it-IT" dirty="0" err="1" smtClean="0"/>
              <a:t>ott</a:t>
            </a:r>
            <a:r>
              <a:rPr lang="it-IT" dirty="0" smtClean="0"/>
              <a:t> 2024, Galzignano Terme (PD) - MGL</a:t>
            </a:r>
            <a:endParaRPr lang="en-US" dirty="0"/>
          </a:p>
        </p:txBody>
      </p:sp>
      <p:grpSp>
        <p:nvGrpSpPr>
          <p:cNvPr id="34" name="Gruppo 33"/>
          <p:cNvGrpSpPr/>
          <p:nvPr/>
        </p:nvGrpSpPr>
        <p:grpSpPr>
          <a:xfrm>
            <a:off x="1186637" y="3249235"/>
            <a:ext cx="8551685" cy="2506899"/>
            <a:chOff x="1186637" y="3249235"/>
            <a:chExt cx="8551685" cy="2506899"/>
          </a:xfrm>
        </p:grpSpPr>
        <p:grpSp>
          <p:nvGrpSpPr>
            <p:cNvPr id="21" name="Gruppo 20"/>
            <p:cNvGrpSpPr/>
            <p:nvPr/>
          </p:nvGrpSpPr>
          <p:grpSpPr>
            <a:xfrm>
              <a:off x="5210602" y="3249235"/>
              <a:ext cx="4527720" cy="2506899"/>
              <a:chOff x="5491616" y="3959783"/>
              <a:chExt cx="4527720" cy="2506899"/>
            </a:xfrm>
          </p:grpSpPr>
          <p:grpSp>
            <p:nvGrpSpPr>
              <p:cNvPr id="13" name="Gruppo 12"/>
              <p:cNvGrpSpPr/>
              <p:nvPr/>
            </p:nvGrpSpPr>
            <p:grpSpPr>
              <a:xfrm>
                <a:off x="5491616" y="4484626"/>
                <a:ext cx="2143013" cy="1982056"/>
                <a:chOff x="8050739" y="3183032"/>
                <a:chExt cx="2289015" cy="2429618"/>
              </a:xfrm>
            </p:grpSpPr>
            <p:pic>
              <p:nvPicPr>
                <p:cNvPr id="11" name="Immagine 1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050739" y="3183032"/>
                  <a:ext cx="2289015" cy="2052342"/>
                </a:xfrm>
                <a:prstGeom prst="rect">
                  <a:avLst/>
                </a:prstGeom>
              </p:spPr>
            </p:pic>
            <p:sp>
              <p:nvSpPr>
                <p:cNvPr id="12" name="CasellaDiTesto 11"/>
                <p:cNvSpPr txBox="1"/>
                <p:nvPr/>
              </p:nvSpPr>
              <p:spPr>
                <a:xfrm>
                  <a:off x="8628185" y="5235375"/>
                  <a:ext cx="1600201" cy="3772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b="1" dirty="0" smtClean="0"/>
                    <a:t>The LB1 field</a:t>
                  </a:r>
                  <a:endParaRPr lang="it-IT" sz="1400" b="1" dirty="0"/>
                </a:p>
              </p:txBody>
            </p:sp>
          </p:grpSp>
          <p:pic>
            <p:nvPicPr>
              <p:cNvPr id="20" name="Immagin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99067" y="3959783"/>
                <a:ext cx="2120269" cy="2199122"/>
              </a:xfrm>
              <a:prstGeom prst="rect">
                <a:avLst/>
              </a:prstGeom>
            </p:spPr>
          </p:pic>
        </p:grpSp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01856" y="3794093"/>
              <a:ext cx="2291464" cy="1717936"/>
            </a:xfrm>
            <a:prstGeom prst="rect">
              <a:avLst/>
            </a:prstGeom>
          </p:spPr>
        </p:pic>
        <p:cxnSp>
          <p:nvCxnSpPr>
            <p:cNvPr id="10" name="Connettore 2 9"/>
            <p:cNvCxnSpPr/>
            <p:nvPr/>
          </p:nvCxnSpPr>
          <p:spPr>
            <a:xfrm>
              <a:off x="2346973" y="4147858"/>
              <a:ext cx="792484" cy="567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sellaDiTesto 29"/>
            <p:cNvSpPr txBox="1"/>
            <p:nvPr/>
          </p:nvSpPr>
          <p:spPr>
            <a:xfrm>
              <a:off x="1186637" y="3945390"/>
              <a:ext cx="11603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Ground-based RV’s</a:t>
              </a:r>
              <a:endParaRPr lang="en-US" sz="1200" dirty="0"/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1358179" y="4983026"/>
              <a:ext cx="11603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Gaia’s transits</a:t>
              </a:r>
              <a:endParaRPr lang="en-US" sz="1200" dirty="0"/>
            </a:p>
          </p:txBody>
        </p:sp>
        <p:cxnSp>
          <p:nvCxnSpPr>
            <p:cNvPr id="33" name="Connettore 2 32"/>
            <p:cNvCxnSpPr/>
            <p:nvPr/>
          </p:nvCxnSpPr>
          <p:spPr>
            <a:xfrm flipV="1">
              <a:off x="2596243" y="4719809"/>
              <a:ext cx="771825" cy="44603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o 35"/>
          <p:cNvGrpSpPr/>
          <p:nvPr/>
        </p:nvGrpSpPr>
        <p:grpSpPr>
          <a:xfrm>
            <a:off x="1710288" y="5756134"/>
            <a:ext cx="9366746" cy="642887"/>
            <a:chOff x="1710288" y="5756134"/>
            <a:chExt cx="9366746" cy="642887"/>
          </a:xfrm>
        </p:grpSpPr>
        <p:pic>
          <p:nvPicPr>
            <p:cNvPr id="29" name="Immagine 2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10288" y="5802121"/>
              <a:ext cx="8178800" cy="596900"/>
            </a:xfrm>
            <a:prstGeom prst="rect">
              <a:avLst/>
            </a:prstGeom>
          </p:spPr>
        </p:pic>
        <p:sp>
          <p:nvSpPr>
            <p:cNvPr id="35" name="CasellaDiTesto 34"/>
            <p:cNvSpPr txBox="1"/>
            <p:nvPr/>
          </p:nvSpPr>
          <p:spPr>
            <a:xfrm>
              <a:off x="10016934" y="5756134"/>
              <a:ext cx="1060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0070C0"/>
                  </a:solidFill>
                </a:rPr>
                <a:t>Relative</a:t>
              </a:r>
            </a:p>
            <a:p>
              <a:r>
                <a:rPr lang="en-US" sz="1400" b="1" dirty="0" smtClean="0">
                  <a:solidFill>
                    <a:srgbClr val="0070C0"/>
                  </a:solidFill>
                </a:rPr>
                <a:t>Astrometry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846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 rot="16200000">
            <a:off x="9745232" y="2259207"/>
            <a:ext cx="4114800" cy="365125"/>
          </a:xfrm>
        </p:spPr>
        <p:txBody>
          <a:bodyPr/>
          <a:lstStyle/>
          <a:p>
            <a:r>
              <a:rPr lang="it-IT" dirty="0" smtClean="0"/>
              <a:t>USC VIII GA - 18 </a:t>
            </a:r>
            <a:r>
              <a:rPr lang="it-IT" dirty="0" err="1" smtClean="0"/>
              <a:t>ott</a:t>
            </a:r>
            <a:r>
              <a:rPr lang="it-IT" dirty="0" smtClean="0"/>
              <a:t> 2024, Galzignano Terme (PD) - MGL</a:t>
            </a:r>
            <a:endParaRPr lang="en-US" dirty="0"/>
          </a:p>
        </p:txBody>
      </p:sp>
      <p:sp>
        <p:nvSpPr>
          <p:cNvPr id="14" name="TextBox 4"/>
          <p:cNvSpPr txBox="1"/>
          <p:nvPr/>
        </p:nvSpPr>
        <p:spPr>
          <a:xfrm>
            <a:off x="8897186" y="2354274"/>
            <a:ext cx="1479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Feasibility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Demonstrated in 2021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872829" y="6138187"/>
            <a:ext cx="1831871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(</a:t>
            </a:r>
            <a:r>
              <a:rPr lang="it-IT" sz="1400" dirty="0" err="1" smtClean="0"/>
              <a:t>See</a:t>
            </a:r>
            <a:r>
              <a:rPr lang="it-IT" sz="1400" dirty="0" smtClean="0"/>
              <a:t> talk by E. Licata</a:t>
            </a:r>
            <a:r>
              <a:rPr lang="it-IT" dirty="0" smtClean="0"/>
              <a:t>)</a:t>
            </a:r>
            <a:endParaRPr lang="it-IT" dirty="0"/>
          </a:p>
        </p:txBody>
      </p:sp>
      <p:grpSp>
        <p:nvGrpSpPr>
          <p:cNvPr id="21" name="Gruppo 20"/>
          <p:cNvGrpSpPr/>
          <p:nvPr/>
        </p:nvGrpSpPr>
        <p:grpSpPr>
          <a:xfrm>
            <a:off x="408214" y="242967"/>
            <a:ext cx="10350294" cy="6434065"/>
            <a:chOff x="408214" y="242967"/>
            <a:chExt cx="10350294" cy="6434065"/>
          </a:xfrm>
        </p:grpSpPr>
        <p:grpSp>
          <p:nvGrpSpPr>
            <p:cNvPr id="15" name="Gruppo 14"/>
            <p:cNvGrpSpPr/>
            <p:nvPr/>
          </p:nvGrpSpPr>
          <p:grpSpPr>
            <a:xfrm>
              <a:off x="490629" y="242967"/>
              <a:ext cx="10267879" cy="6434065"/>
              <a:chOff x="490629" y="242967"/>
              <a:chExt cx="10267879" cy="6434065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573506" y="242967"/>
                <a:ext cx="6439847" cy="3028665"/>
                <a:chOff x="1011617" y="404834"/>
                <a:chExt cx="10623119" cy="5951515"/>
              </a:xfrm>
            </p:grpSpPr>
            <p:pic>
              <p:nvPicPr>
                <p:cNvPr id="3" name="Immagine 2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011617" y="404834"/>
                  <a:ext cx="10623119" cy="1278403"/>
                </a:xfrm>
                <a:prstGeom prst="rect">
                  <a:avLst/>
                </a:prstGeom>
                <a:ln w="28575">
                  <a:solidFill>
                    <a:srgbClr val="0066FF"/>
                  </a:solidFill>
                </a:ln>
              </p:spPr>
            </p:pic>
            <p:pic>
              <p:nvPicPr>
                <p:cNvPr id="4" name="Immagine 3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228033" y="1683236"/>
                  <a:ext cx="9762183" cy="4673113"/>
                </a:xfrm>
                <a:prstGeom prst="rect">
                  <a:avLst/>
                </a:prstGeom>
                <a:ln w="28575">
                  <a:solidFill>
                    <a:srgbClr val="0066FF"/>
                  </a:solidFill>
                </a:ln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490629" y="3375785"/>
                <a:ext cx="3881718" cy="224676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rgbClr val="0070C0"/>
                    </a:solidFill>
                    <a:latin typeface="Bradley Hand ITC" panose="03070402050302030203" pitchFamily="66" charset="0"/>
                  </a:rPr>
                  <a:t>100 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Bradley Hand ITC" panose="03070402050302030203" pitchFamily="66" charset="0"/>
                  </a:rPr>
                  <a:t>TBy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Bradley Hand ITC" panose="03070402050302030203" pitchFamily="66" charset="0"/>
                  </a:rPr>
                  <a:t> NAS + small ODA (ODA x4) from OATs (</a:t>
                </a:r>
                <a:r>
                  <a:rPr lang="en-US" sz="2800" b="1" dirty="0" err="1" smtClean="0">
                    <a:solidFill>
                      <a:srgbClr val="0070C0"/>
                    </a:solidFill>
                    <a:latin typeface="Bradley Hand ITC" panose="03070402050302030203" pitchFamily="66" charset="0"/>
                  </a:rPr>
                  <a:t>Smareglia</a:t>
                </a:r>
                <a:r>
                  <a:rPr lang="en-US" sz="2800" b="1" dirty="0" smtClean="0">
                    <a:solidFill>
                      <a:srgbClr val="0070C0"/>
                    </a:solidFill>
                    <a:latin typeface="Bradley Hand ITC" panose="03070402050302030203" pitchFamily="66" charset="0"/>
                  </a:rPr>
                  <a:t>) Fully integrated at DPCT</a:t>
                </a:r>
                <a:endParaRPr lang="en-US" sz="2800" b="1" dirty="0">
                  <a:solidFill>
                    <a:srgbClr val="0070C0"/>
                  </a:solidFill>
                  <a:latin typeface="Bradley Hand ITC" panose="03070402050302030203" pitchFamily="66" charset="0"/>
                </a:endParaRPr>
              </a:p>
            </p:txBody>
          </p:sp>
          <p:sp>
            <p:nvSpPr>
              <p:cNvPr id="8" name="Down Arrow 7"/>
              <p:cNvSpPr/>
              <p:nvPr/>
            </p:nvSpPr>
            <p:spPr>
              <a:xfrm rot="1372207">
                <a:off x="1470438" y="1390080"/>
                <a:ext cx="593710" cy="1792941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Arrow 8"/>
              <p:cNvSpPr/>
              <p:nvPr/>
            </p:nvSpPr>
            <p:spPr>
              <a:xfrm>
                <a:off x="2308560" y="5096004"/>
                <a:ext cx="2537012" cy="50863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uppo 12"/>
              <p:cNvGrpSpPr/>
              <p:nvPr/>
            </p:nvGrpSpPr>
            <p:grpSpPr>
              <a:xfrm>
                <a:off x="5226113" y="3435798"/>
                <a:ext cx="5532395" cy="3241234"/>
                <a:chOff x="6384355" y="3435798"/>
                <a:chExt cx="5532395" cy="3241234"/>
              </a:xfrm>
            </p:grpSpPr>
            <p:pic>
              <p:nvPicPr>
                <p:cNvPr id="10" name="Immagine 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61808" y="3435798"/>
                  <a:ext cx="5454942" cy="3241234"/>
                </a:xfrm>
                <a:prstGeom prst="rect">
                  <a:avLst/>
                </a:prstGeom>
                <a:ln w="28575">
                  <a:solidFill>
                    <a:srgbClr val="00B050"/>
                  </a:solidFill>
                </a:ln>
              </p:spPr>
            </p:pic>
            <p:cxnSp>
              <p:nvCxnSpPr>
                <p:cNvPr id="11" name="Connettore 2 10"/>
                <p:cNvCxnSpPr/>
                <p:nvPr/>
              </p:nvCxnSpPr>
              <p:spPr>
                <a:xfrm flipV="1">
                  <a:off x="6832592" y="5385227"/>
                  <a:ext cx="807691" cy="381325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CasellaDiTesto 11"/>
                <p:cNvSpPr txBox="1"/>
                <p:nvPr/>
              </p:nvSpPr>
              <p:spPr>
                <a:xfrm>
                  <a:off x="6384355" y="5800571"/>
                  <a:ext cx="910468" cy="738664"/>
                </a:xfrm>
                <a:prstGeom prst="rect">
                  <a:avLst/>
                </a:prstGeom>
                <a:solidFill>
                  <a:schemeClr val="accent4"/>
                </a:solidFill>
                <a:ln w="28575">
                  <a:solidFill>
                    <a:srgbClr val="00B05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b="1" dirty="0" err="1" smtClean="0"/>
                    <a:t>Generic</a:t>
                  </a:r>
                  <a:r>
                    <a:rPr lang="it-IT" sz="1400" b="1" dirty="0" smtClean="0"/>
                    <a:t> Data </a:t>
                  </a:r>
                </a:p>
                <a:p>
                  <a:r>
                    <a:rPr lang="it-IT" sz="1400" b="1" dirty="0" smtClean="0"/>
                    <a:t>Requests</a:t>
                  </a:r>
                  <a:endParaRPr lang="it-IT" sz="1400" b="1" dirty="0"/>
                </a:p>
              </p:txBody>
            </p:sp>
            <p:sp>
              <p:nvSpPr>
                <p:cNvPr id="7" name="CasellaDiTesto 6"/>
                <p:cNvSpPr txBox="1"/>
                <p:nvPr/>
              </p:nvSpPr>
              <p:spPr>
                <a:xfrm>
                  <a:off x="10493832" y="4920341"/>
                  <a:ext cx="313507" cy="430887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rgbClr val="00B05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it-IT" sz="2800" dirty="0" smtClean="0"/>
                    <a:t>&amp;</a:t>
                  </a:r>
                  <a:endParaRPr lang="it-IT" sz="2800" dirty="0"/>
                </a:p>
              </p:txBody>
            </p:sp>
          </p:grpSp>
        </p:grpSp>
        <p:sp>
          <p:nvSpPr>
            <p:cNvPr id="17" name="CasellaDiTesto 16"/>
            <p:cNvSpPr txBox="1"/>
            <p:nvPr/>
          </p:nvSpPr>
          <p:spPr>
            <a:xfrm>
              <a:off x="408214" y="359229"/>
              <a:ext cx="15920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From my presentation of last year in Catania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Ovale 17"/>
          <p:cNvSpPr/>
          <p:nvPr/>
        </p:nvSpPr>
        <p:spPr>
          <a:xfrm>
            <a:off x="5479284" y="5437418"/>
            <a:ext cx="5395724" cy="1401538"/>
          </a:xfrm>
          <a:prstGeom prst="ellipse">
            <a:avLst/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e 18"/>
          <p:cNvSpPr/>
          <p:nvPr/>
        </p:nvSpPr>
        <p:spPr>
          <a:xfrm>
            <a:off x="5303567" y="3594538"/>
            <a:ext cx="6183584" cy="13149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asellaDiTesto 19"/>
          <p:cNvSpPr txBox="1"/>
          <p:nvPr/>
        </p:nvSpPr>
        <p:spPr>
          <a:xfrm>
            <a:off x="9335590" y="359229"/>
            <a:ext cx="18658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FF0000"/>
                </a:solidFill>
              </a:rPr>
              <a:t>A change of Paradigm in Data Management was a </a:t>
            </a:r>
            <a:r>
              <a:rPr lang="en-US" sz="2200" b="1" dirty="0" smtClean="0">
                <a:solidFill>
                  <a:srgbClr val="FF0000"/>
                </a:solidFill>
              </a:rPr>
              <a:t>must!!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0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7863840" y="322217"/>
            <a:ext cx="2987040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70C0"/>
                </a:solidFill>
              </a:rPr>
              <a:t>New Data </a:t>
            </a:r>
            <a:r>
              <a:rPr lang="it-IT" sz="2400" b="1" dirty="0" err="1" smtClean="0">
                <a:solidFill>
                  <a:srgbClr val="0070C0"/>
                </a:solidFill>
              </a:rPr>
              <a:t>Paradigm</a:t>
            </a:r>
            <a:endParaRPr lang="it-IT" sz="2400" b="1" dirty="0">
              <a:solidFill>
                <a:srgbClr val="0070C0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7233556" y="1957564"/>
            <a:ext cx="3101340" cy="2683847"/>
            <a:chOff x="8686800" y="2141220"/>
            <a:chExt cx="3101340" cy="268384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6" name="CasellaDiTesto 5"/>
            <p:cNvSpPr txBox="1"/>
            <p:nvPr/>
          </p:nvSpPr>
          <p:spPr>
            <a:xfrm>
              <a:off x="9342120" y="2141220"/>
              <a:ext cx="1668780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t-IT" sz="2800" b="1" dirty="0" smtClean="0">
                  <a:solidFill>
                    <a:srgbClr val="0070C0"/>
                  </a:solidFill>
                </a:rPr>
                <a:t>Hot vs </a:t>
              </a:r>
              <a:r>
                <a:rPr lang="it-IT" sz="2800" b="1" dirty="0" err="1" smtClean="0">
                  <a:solidFill>
                    <a:srgbClr val="0070C0"/>
                  </a:solidFill>
                </a:rPr>
                <a:t>Cold</a:t>
              </a:r>
              <a:r>
                <a:rPr lang="it-IT" sz="2800" b="1" dirty="0" smtClean="0">
                  <a:solidFill>
                    <a:srgbClr val="0070C0"/>
                  </a:solidFill>
                </a:rPr>
                <a:t> Data</a:t>
              </a:r>
              <a:endParaRPr lang="it-IT" sz="2800" b="1" dirty="0">
                <a:solidFill>
                  <a:srgbClr val="0070C0"/>
                </a:solidFill>
              </a:endParaRPr>
            </a:p>
          </p:txBody>
        </p:sp>
        <p:sp>
          <p:nvSpPr>
            <p:cNvPr id="7" name="Freccia a destra 6"/>
            <p:cNvSpPr/>
            <p:nvPr/>
          </p:nvSpPr>
          <p:spPr>
            <a:xfrm>
              <a:off x="8686800" y="2697480"/>
              <a:ext cx="655320" cy="1600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Freccia in giù 7"/>
            <p:cNvSpPr/>
            <p:nvPr/>
          </p:nvSpPr>
          <p:spPr>
            <a:xfrm>
              <a:off x="10096500" y="3095327"/>
              <a:ext cx="175260" cy="775633"/>
            </a:xfrm>
            <a:prstGeom prst="down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9745980" y="3870960"/>
              <a:ext cx="2042160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it-IT" sz="2800" b="1" dirty="0" smtClean="0">
                  <a:solidFill>
                    <a:srgbClr val="0070C0"/>
                  </a:solidFill>
                </a:rPr>
                <a:t>Green Computing</a:t>
              </a:r>
              <a:endParaRPr lang="it-IT" sz="2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1020536" y="1224643"/>
            <a:ext cx="6000750" cy="3293209"/>
            <a:chOff x="1020536" y="1224643"/>
            <a:chExt cx="6000750" cy="3293209"/>
          </a:xfrm>
        </p:grpSpPr>
        <p:grpSp>
          <p:nvGrpSpPr>
            <p:cNvPr id="12" name="Gruppo 11"/>
            <p:cNvGrpSpPr/>
            <p:nvPr/>
          </p:nvGrpSpPr>
          <p:grpSpPr>
            <a:xfrm>
              <a:off x="1020536" y="1224643"/>
              <a:ext cx="6000750" cy="3293209"/>
              <a:chOff x="1020536" y="1224643"/>
              <a:chExt cx="6000750" cy="3293209"/>
            </a:xfrm>
          </p:grpSpPr>
          <p:sp>
            <p:nvSpPr>
              <p:cNvPr id="4" name="CasellaDiTesto 3"/>
              <p:cNvSpPr txBox="1"/>
              <p:nvPr/>
            </p:nvSpPr>
            <p:spPr>
              <a:xfrm>
                <a:off x="1020536" y="1224643"/>
                <a:ext cx="6000750" cy="329320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US" sz="2400" b="1" dirty="0" smtClean="0"/>
                  <a:t>From DBMS-based pipelines to:</a:t>
                </a:r>
              </a:p>
              <a:p>
                <a:endParaRPr lang="en-US" sz="2400" b="1" dirty="0" smtClean="0"/>
              </a:p>
              <a:p>
                <a:r>
                  <a:rPr lang="en-US" dirty="0" smtClean="0"/>
                  <a:t>	</a:t>
                </a:r>
                <a:r>
                  <a:rPr lang="en-US" sz="2000" i="1" dirty="0" smtClean="0">
                    <a:solidFill>
                      <a:srgbClr val="00B050"/>
                    </a:solidFill>
                  </a:rPr>
                  <a:t>Smart File System</a:t>
                </a:r>
              </a:p>
              <a:p>
                <a:r>
                  <a:rPr lang="en-US" sz="2000" i="1" dirty="0" smtClean="0">
                    <a:solidFill>
                      <a:srgbClr val="00B050"/>
                    </a:solidFill>
                  </a:rPr>
                  <a:t>	+</a:t>
                </a:r>
              </a:p>
              <a:p>
                <a:r>
                  <a:rPr lang="en-US" sz="2000" i="1" dirty="0" smtClean="0">
                    <a:solidFill>
                      <a:srgbClr val="00B050"/>
                    </a:solidFill>
                  </a:rPr>
                  <a:t>	Meta </a:t>
                </a:r>
                <a:r>
                  <a:rPr lang="en-US" sz="2000" i="1" dirty="0" err="1" smtClean="0">
                    <a:solidFill>
                      <a:srgbClr val="00B050"/>
                    </a:solidFill>
                  </a:rPr>
                  <a:t>Dati</a:t>
                </a:r>
                <a:r>
                  <a:rPr lang="en-US" sz="2000" i="1" dirty="0" smtClean="0">
                    <a:solidFill>
                      <a:srgbClr val="00B050"/>
                    </a:solidFill>
                  </a:rPr>
                  <a:t> DB</a:t>
                </a:r>
              </a:p>
              <a:p>
                <a:endParaRPr lang="en-US" sz="2000" i="1" dirty="0" smtClean="0"/>
              </a:p>
              <a:p>
                <a:r>
                  <a:rPr lang="en-US" sz="2000" i="1" dirty="0" smtClean="0"/>
                  <a:t>			(this was the key)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pPr marL="342900" indent="-342900">
                  <a:buFont typeface="Wingdings" panose="05000000000000000000" pitchFamily="2" charset="2"/>
                  <a:buChar char="q"/>
                </a:pPr>
                <a:r>
                  <a:rPr lang="en-US" sz="2400" b="1" dirty="0" smtClean="0"/>
                  <a:t>From “</a:t>
                </a:r>
                <a:r>
                  <a:rPr lang="en-US" sz="2400" b="1" dirty="0" err="1" smtClean="0"/>
                  <a:t>gbin</a:t>
                </a:r>
                <a:r>
                  <a:rPr lang="en-US" sz="2400" b="1" dirty="0" smtClean="0"/>
                  <a:t>” files </a:t>
                </a:r>
                <a:r>
                  <a:rPr lang="en-US" sz="2400" b="1" dirty="0" smtClean="0">
                    <a:sym typeface="Wingdings" panose="05000000000000000000" pitchFamily="2" charset="2"/>
                  </a:rPr>
                  <a:t></a:t>
                </a:r>
                <a:r>
                  <a:rPr lang="en-US" sz="2400" b="1" dirty="0" smtClean="0"/>
                  <a:t> FITS, HDF5</a:t>
                </a:r>
                <a:endParaRPr lang="en-US" sz="2400" b="1" dirty="0"/>
              </a:p>
            </p:txBody>
          </p:sp>
          <p:sp>
            <p:nvSpPr>
              <p:cNvPr id="10" name="Parentesi graffa chiusa 9"/>
              <p:cNvSpPr/>
              <p:nvPr/>
            </p:nvSpPr>
            <p:spPr>
              <a:xfrm>
                <a:off x="4038600" y="1730829"/>
                <a:ext cx="296636" cy="778873"/>
              </a:xfrm>
              <a:prstGeom prst="rightBrace">
                <a:avLst>
                  <a:gd name="adj1" fmla="val 8333"/>
                  <a:gd name="adj2" fmla="val 45807"/>
                </a:avLst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CasellaDiTesto 10"/>
              <p:cNvSpPr txBox="1"/>
              <p:nvPr/>
            </p:nvSpPr>
            <p:spPr>
              <a:xfrm>
                <a:off x="4792436" y="1877786"/>
                <a:ext cx="209822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 smtClean="0">
                    <a:solidFill>
                      <a:srgbClr val="00B050"/>
                    </a:solidFill>
                  </a:rPr>
                  <a:t>- based pipelines</a:t>
                </a:r>
                <a:endParaRPr lang="en-US" sz="2000" i="1" dirty="0">
                  <a:solidFill>
                    <a:srgbClr val="00B050"/>
                  </a:solidFill>
                </a:endParaRPr>
              </a:p>
            </p:txBody>
          </p:sp>
        </p:grpSp>
        <p:cxnSp>
          <p:nvCxnSpPr>
            <p:cNvPr id="14" name="Connettore 4 13"/>
            <p:cNvCxnSpPr/>
            <p:nvPr/>
          </p:nvCxnSpPr>
          <p:spPr>
            <a:xfrm>
              <a:off x="2579914" y="3069771"/>
              <a:ext cx="1036865" cy="351065"/>
            </a:xfrm>
            <a:prstGeom prst="bentConnector3">
              <a:avLst/>
            </a:prstGeom>
            <a:ln w="127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454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/>
          <p:cNvGrpSpPr/>
          <p:nvPr/>
        </p:nvGrpSpPr>
        <p:grpSpPr>
          <a:xfrm>
            <a:off x="121924" y="296091"/>
            <a:ext cx="11271953" cy="6060259"/>
            <a:chOff x="121924" y="296091"/>
            <a:chExt cx="11271953" cy="6060259"/>
          </a:xfrm>
        </p:grpSpPr>
        <p:grpSp>
          <p:nvGrpSpPr>
            <p:cNvPr id="15" name="Gruppo 14"/>
            <p:cNvGrpSpPr/>
            <p:nvPr/>
          </p:nvGrpSpPr>
          <p:grpSpPr>
            <a:xfrm>
              <a:off x="121924" y="296091"/>
              <a:ext cx="11271953" cy="6060259"/>
              <a:chOff x="121924" y="296091"/>
              <a:chExt cx="11271953" cy="6060259"/>
            </a:xfrm>
          </p:grpSpPr>
          <p:sp>
            <p:nvSpPr>
              <p:cNvPr id="12" name="CasellaDiTesto 11"/>
              <p:cNvSpPr txBox="1"/>
              <p:nvPr/>
            </p:nvSpPr>
            <p:spPr>
              <a:xfrm>
                <a:off x="452845" y="296091"/>
                <a:ext cx="109410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 smtClean="0">
                    <a:solidFill>
                      <a:srgbClr val="00B050"/>
                    </a:solidFill>
                  </a:rPr>
                  <a:t>Full scale </a:t>
                </a:r>
                <a:r>
                  <a:rPr lang="it-IT" sz="2400" b="1" dirty="0" err="1" smtClean="0">
                    <a:solidFill>
                      <a:srgbClr val="00B050"/>
                    </a:solidFill>
                  </a:rPr>
                  <a:t>realisation</a:t>
                </a:r>
                <a:r>
                  <a:rPr lang="it-IT" sz="2400" b="1" dirty="0" smtClean="0">
                    <a:solidFill>
                      <a:srgbClr val="00B050"/>
                    </a:solidFill>
                  </a:rPr>
                  <a:t>: OPS4 </a:t>
                </a:r>
                <a:r>
                  <a:rPr lang="it-IT" sz="2400" b="1" dirty="0" err="1" smtClean="0">
                    <a:solidFill>
                      <a:srgbClr val="00B050"/>
                    </a:solidFill>
                  </a:rPr>
                  <a:t>expansion</a:t>
                </a:r>
                <a:r>
                  <a:rPr lang="it-IT" sz="2400" b="1" dirty="0" smtClean="0">
                    <a:solidFill>
                      <a:srgbClr val="00B050"/>
                    </a:solidFill>
                  </a:rPr>
                  <a:t> of DPCT (with INAF </a:t>
                </a:r>
                <a:r>
                  <a:rPr lang="it-IT" sz="2400" b="1" dirty="0" err="1" smtClean="0">
                    <a:solidFill>
                      <a:srgbClr val="00B050"/>
                    </a:solidFill>
                  </a:rPr>
                  <a:t>resources</a:t>
                </a:r>
                <a:r>
                  <a:rPr lang="it-IT" sz="2400" b="1" dirty="0" smtClean="0">
                    <a:solidFill>
                      <a:srgbClr val="00B050"/>
                    </a:solidFill>
                  </a:rPr>
                  <a:t> via ASI </a:t>
                </a:r>
                <a:r>
                  <a:rPr lang="it-IT" sz="2400" b="1" dirty="0" err="1" smtClean="0">
                    <a:solidFill>
                      <a:srgbClr val="00B050"/>
                    </a:solidFill>
                  </a:rPr>
                  <a:t>contract</a:t>
                </a:r>
                <a:r>
                  <a:rPr lang="it-IT" sz="2400" b="1" dirty="0" smtClean="0">
                    <a:solidFill>
                      <a:srgbClr val="00B050"/>
                    </a:solidFill>
                  </a:rPr>
                  <a:t>)</a:t>
                </a:r>
                <a:endParaRPr lang="it-IT" sz="2400" b="1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3" name="Figura a mano libera 12"/>
              <p:cNvSpPr/>
              <p:nvPr/>
            </p:nvSpPr>
            <p:spPr>
              <a:xfrm>
                <a:off x="121924" y="929478"/>
                <a:ext cx="9353002" cy="5426872"/>
              </a:xfrm>
              <a:custGeom>
                <a:avLst/>
                <a:gdLst>
                  <a:gd name="connsiteX0" fmla="*/ 3108960 w 10102144"/>
                  <a:gd name="connsiteY0" fmla="*/ 272305 h 5288442"/>
                  <a:gd name="connsiteX1" fmla="*/ 2612572 w 10102144"/>
                  <a:gd name="connsiteY1" fmla="*/ 254888 h 5288442"/>
                  <a:gd name="connsiteX2" fmla="*/ 2481943 w 10102144"/>
                  <a:gd name="connsiteY2" fmla="*/ 228762 h 5288442"/>
                  <a:gd name="connsiteX3" fmla="*/ 2281646 w 10102144"/>
                  <a:gd name="connsiteY3" fmla="*/ 202636 h 5288442"/>
                  <a:gd name="connsiteX4" fmla="*/ 2185852 w 10102144"/>
                  <a:gd name="connsiteY4" fmla="*/ 185219 h 5288442"/>
                  <a:gd name="connsiteX5" fmla="*/ 1776549 w 10102144"/>
                  <a:gd name="connsiteY5" fmla="*/ 202636 h 5288442"/>
                  <a:gd name="connsiteX6" fmla="*/ 1750423 w 10102144"/>
                  <a:gd name="connsiteY6" fmla="*/ 211345 h 5288442"/>
                  <a:gd name="connsiteX7" fmla="*/ 1715589 w 10102144"/>
                  <a:gd name="connsiteY7" fmla="*/ 220053 h 5288442"/>
                  <a:gd name="connsiteX8" fmla="*/ 1654629 w 10102144"/>
                  <a:gd name="connsiteY8" fmla="*/ 237471 h 5288442"/>
                  <a:gd name="connsiteX9" fmla="*/ 1576252 w 10102144"/>
                  <a:gd name="connsiteY9" fmla="*/ 246179 h 5288442"/>
                  <a:gd name="connsiteX10" fmla="*/ 1471749 w 10102144"/>
                  <a:gd name="connsiteY10" fmla="*/ 263596 h 5288442"/>
                  <a:gd name="connsiteX11" fmla="*/ 1349829 w 10102144"/>
                  <a:gd name="connsiteY11" fmla="*/ 281013 h 5288442"/>
                  <a:gd name="connsiteX12" fmla="*/ 1184366 w 10102144"/>
                  <a:gd name="connsiteY12" fmla="*/ 307139 h 5288442"/>
                  <a:gd name="connsiteX13" fmla="*/ 1132115 w 10102144"/>
                  <a:gd name="connsiteY13" fmla="*/ 324556 h 5288442"/>
                  <a:gd name="connsiteX14" fmla="*/ 1018903 w 10102144"/>
                  <a:gd name="connsiteY14" fmla="*/ 341973 h 5288442"/>
                  <a:gd name="connsiteX15" fmla="*/ 862149 w 10102144"/>
                  <a:gd name="connsiteY15" fmla="*/ 368099 h 5288442"/>
                  <a:gd name="connsiteX16" fmla="*/ 836023 w 10102144"/>
                  <a:gd name="connsiteY16" fmla="*/ 376808 h 5288442"/>
                  <a:gd name="connsiteX17" fmla="*/ 809897 w 10102144"/>
                  <a:gd name="connsiteY17" fmla="*/ 394225 h 5288442"/>
                  <a:gd name="connsiteX18" fmla="*/ 766355 w 10102144"/>
                  <a:gd name="connsiteY18" fmla="*/ 402933 h 5288442"/>
                  <a:gd name="connsiteX19" fmla="*/ 740229 w 10102144"/>
                  <a:gd name="connsiteY19" fmla="*/ 429059 h 5288442"/>
                  <a:gd name="connsiteX20" fmla="*/ 696686 w 10102144"/>
                  <a:gd name="connsiteY20" fmla="*/ 437768 h 5288442"/>
                  <a:gd name="connsiteX21" fmla="*/ 635726 w 10102144"/>
                  <a:gd name="connsiteY21" fmla="*/ 463893 h 5288442"/>
                  <a:gd name="connsiteX22" fmla="*/ 566057 w 10102144"/>
                  <a:gd name="connsiteY22" fmla="*/ 516145 h 5288442"/>
                  <a:gd name="connsiteX23" fmla="*/ 548640 w 10102144"/>
                  <a:gd name="connsiteY23" fmla="*/ 542271 h 5288442"/>
                  <a:gd name="connsiteX24" fmla="*/ 531223 w 10102144"/>
                  <a:gd name="connsiteY24" fmla="*/ 577105 h 5288442"/>
                  <a:gd name="connsiteX25" fmla="*/ 478972 w 10102144"/>
                  <a:gd name="connsiteY25" fmla="*/ 646773 h 5288442"/>
                  <a:gd name="connsiteX26" fmla="*/ 461555 w 10102144"/>
                  <a:gd name="connsiteY26" fmla="*/ 664191 h 5288442"/>
                  <a:gd name="connsiteX27" fmla="*/ 444137 w 10102144"/>
                  <a:gd name="connsiteY27" fmla="*/ 690316 h 5288442"/>
                  <a:gd name="connsiteX28" fmla="*/ 418012 w 10102144"/>
                  <a:gd name="connsiteY28" fmla="*/ 716442 h 5288442"/>
                  <a:gd name="connsiteX29" fmla="*/ 391886 w 10102144"/>
                  <a:gd name="connsiteY29" fmla="*/ 751276 h 5288442"/>
                  <a:gd name="connsiteX30" fmla="*/ 357052 w 10102144"/>
                  <a:gd name="connsiteY30" fmla="*/ 794819 h 5288442"/>
                  <a:gd name="connsiteX31" fmla="*/ 348343 w 10102144"/>
                  <a:gd name="connsiteY31" fmla="*/ 820945 h 5288442"/>
                  <a:gd name="connsiteX32" fmla="*/ 296092 w 10102144"/>
                  <a:gd name="connsiteY32" fmla="*/ 881905 h 5288442"/>
                  <a:gd name="connsiteX33" fmla="*/ 278675 w 10102144"/>
                  <a:gd name="connsiteY33" fmla="*/ 916739 h 5288442"/>
                  <a:gd name="connsiteX34" fmla="*/ 252549 w 10102144"/>
                  <a:gd name="connsiteY34" fmla="*/ 951573 h 5288442"/>
                  <a:gd name="connsiteX35" fmla="*/ 217715 w 10102144"/>
                  <a:gd name="connsiteY35" fmla="*/ 1003825 h 5288442"/>
                  <a:gd name="connsiteX36" fmla="*/ 200297 w 10102144"/>
                  <a:gd name="connsiteY36" fmla="*/ 1029951 h 5288442"/>
                  <a:gd name="connsiteX37" fmla="*/ 156755 w 10102144"/>
                  <a:gd name="connsiteY37" fmla="*/ 1082202 h 5288442"/>
                  <a:gd name="connsiteX38" fmla="*/ 148046 w 10102144"/>
                  <a:gd name="connsiteY38" fmla="*/ 1125745 h 5288442"/>
                  <a:gd name="connsiteX39" fmla="*/ 104503 w 10102144"/>
                  <a:gd name="connsiteY39" fmla="*/ 1204122 h 5288442"/>
                  <a:gd name="connsiteX40" fmla="*/ 69669 w 10102144"/>
                  <a:gd name="connsiteY40" fmla="*/ 1230248 h 5288442"/>
                  <a:gd name="connsiteX41" fmla="*/ 43543 w 10102144"/>
                  <a:gd name="connsiteY41" fmla="*/ 1343459 h 5288442"/>
                  <a:gd name="connsiteX42" fmla="*/ 26126 w 10102144"/>
                  <a:gd name="connsiteY42" fmla="*/ 1404419 h 5288442"/>
                  <a:gd name="connsiteX43" fmla="*/ 17417 w 10102144"/>
                  <a:gd name="connsiteY43" fmla="*/ 1430545 h 5288442"/>
                  <a:gd name="connsiteX44" fmla="*/ 0 w 10102144"/>
                  <a:gd name="connsiteY44" fmla="*/ 1465379 h 5288442"/>
                  <a:gd name="connsiteX45" fmla="*/ 8709 w 10102144"/>
                  <a:gd name="connsiteY45" fmla="*/ 1787596 h 5288442"/>
                  <a:gd name="connsiteX46" fmla="*/ 17417 w 10102144"/>
                  <a:gd name="connsiteY46" fmla="*/ 1839848 h 5288442"/>
                  <a:gd name="connsiteX47" fmla="*/ 43543 w 10102144"/>
                  <a:gd name="connsiteY47" fmla="*/ 1918225 h 5288442"/>
                  <a:gd name="connsiteX48" fmla="*/ 78377 w 10102144"/>
                  <a:gd name="connsiteY48" fmla="*/ 1970476 h 5288442"/>
                  <a:gd name="connsiteX49" fmla="*/ 87086 w 10102144"/>
                  <a:gd name="connsiteY49" fmla="*/ 1996602 h 5288442"/>
                  <a:gd name="connsiteX50" fmla="*/ 95795 w 10102144"/>
                  <a:gd name="connsiteY50" fmla="*/ 2031436 h 5288442"/>
                  <a:gd name="connsiteX51" fmla="*/ 113212 w 10102144"/>
                  <a:gd name="connsiteY51" fmla="*/ 2066271 h 5288442"/>
                  <a:gd name="connsiteX52" fmla="*/ 130629 w 10102144"/>
                  <a:gd name="connsiteY52" fmla="*/ 2127231 h 5288442"/>
                  <a:gd name="connsiteX53" fmla="*/ 156755 w 10102144"/>
                  <a:gd name="connsiteY53" fmla="*/ 2153356 h 5288442"/>
                  <a:gd name="connsiteX54" fmla="*/ 182880 w 10102144"/>
                  <a:gd name="connsiteY54" fmla="*/ 2231733 h 5288442"/>
                  <a:gd name="connsiteX55" fmla="*/ 191589 w 10102144"/>
                  <a:gd name="connsiteY55" fmla="*/ 2257859 h 5288442"/>
                  <a:gd name="connsiteX56" fmla="*/ 209006 w 10102144"/>
                  <a:gd name="connsiteY56" fmla="*/ 2292693 h 5288442"/>
                  <a:gd name="connsiteX57" fmla="*/ 226423 w 10102144"/>
                  <a:gd name="connsiteY57" fmla="*/ 2353653 h 5288442"/>
                  <a:gd name="connsiteX58" fmla="*/ 243840 w 10102144"/>
                  <a:gd name="connsiteY58" fmla="*/ 2371071 h 5288442"/>
                  <a:gd name="connsiteX59" fmla="*/ 278675 w 10102144"/>
                  <a:gd name="connsiteY59" fmla="*/ 2414613 h 5288442"/>
                  <a:gd name="connsiteX60" fmla="*/ 296092 w 10102144"/>
                  <a:gd name="connsiteY60" fmla="*/ 2466865 h 5288442"/>
                  <a:gd name="connsiteX61" fmla="*/ 313509 w 10102144"/>
                  <a:gd name="connsiteY61" fmla="*/ 2501699 h 5288442"/>
                  <a:gd name="connsiteX62" fmla="*/ 374469 w 10102144"/>
                  <a:gd name="connsiteY62" fmla="*/ 2571368 h 5288442"/>
                  <a:gd name="connsiteX63" fmla="*/ 391886 w 10102144"/>
                  <a:gd name="connsiteY63" fmla="*/ 2597493 h 5288442"/>
                  <a:gd name="connsiteX64" fmla="*/ 409303 w 10102144"/>
                  <a:gd name="connsiteY64" fmla="*/ 2614911 h 5288442"/>
                  <a:gd name="connsiteX65" fmla="*/ 426720 w 10102144"/>
                  <a:gd name="connsiteY65" fmla="*/ 2641036 h 5288442"/>
                  <a:gd name="connsiteX66" fmla="*/ 452846 w 10102144"/>
                  <a:gd name="connsiteY66" fmla="*/ 2649745 h 5288442"/>
                  <a:gd name="connsiteX67" fmla="*/ 470263 w 10102144"/>
                  <a:gd name="connsiteY67" fmla="*/ 2675871 h 5288442"/>
                  <a:gd name="connsiteX68" fmla="*/ 496389 w 10102144"/>
                  <a:gd name="connsiteY68" fmla="*/ 2693288 h 5288442"/>
                  <a:gd name="connsiteX69" fmla="*/ 505097 w 10102144"/>
                  <a:gd name="connsiteY69" fmla="*/ 2719413 h 5288442"/>
                  <a:gd name="connsiteX70" fmla="*/ 531223 w 10102144"/>
                  <a:gd name="connsiteY70" fmla="*/ 2728122 h 5288442"/>
                  <a:gd name="connsiteX71" fmla="*/ 609600 w 10102144"/>
                  <a:gd name="connsiteY71" fmla="*/ 2754248 h 5288442"/>
                  <a:gd name="connsiteX72" fmla="*/ 670560 w 10102144"/>
                  <a:gd name="connsiteY72" fmla="*/ 2762956 h 5288442"/>
                  <a:gd name="connsiteX73" fmla="*/ 748937 w 10102144"/>
                  <a:gd name="connsiteY73" fmla="*/ 2780373 h 5288442"/>
                  <a:gd name="connsiteX74" fmla="*/ 888275 w 10102144"/>
                  <a:gd name="connsiteY74" fmla="*/ 2797791 h 5288442"/>
                  <a:gd name="connsiteX75" fmla="*/ 931817 w 10102144"/>
                  <a:gd name="connsiteY75" fmla="*/ 2815208 h 5288442"/>
                  <a:gd name="connsiteX76" fmla="*/ 966652 w 10102144"/>
                  <a:gd name="connsiteY76" fmla="*/ 2858751 h 5288442"/>
                  <a:gd name="connsiteX77" fmla="*/ 992777 w 10102144"/>
                  <a:gd name="connsiteY77" fmla="*/ 2928419 h 5288442"/>
                  <a:gd name="connsiteX78" fmla="*/ 1045029 w 10102144"/>
                  <a:gd name="connsiteY78" fmla="*/ 2998088 h 5288442"/>
                  <a:gd name="connsiteX79" fmla="*/ 1097280 w 10102144"/>
                  <a:gd name="connsiteY79" fmla="*/ 3085173 h 5288442"/>
                  <a:gd name="connsiteX80" fmla="*/ 1158240 w 10102144"/>
                  <a:gd name="connsiteY80" fmla="*/ 3163551 h 5288442"/>
                  <a:gd name="connsiteX81" fmla="*/ 1201783 w 10102144"/>
                  <a:gd name="connsiteY81" fmla="*/ 3207093 h 5288442"/>
                  <a:gd name="connsiteX82" fmla="*/ 1271452 w 10102144"/>
                  <a:gd name="connsiteY82" fmla="*/ 3241928 h 5288442"/>
                  <a:gd name="connsiteX83" fmla="*/ 1341120 w 10102144"/>
                  <a:gd name="connsiteY83" fmla="*/ 3250636 h 5288442"/>
                  <a:gd name="connsiteX84" fmla="*/ 1480457 w 10102144"/>
                  <a:gd name="connsiteY84" fmla="*/ 3276762 h 5288442"/>
                  <a:gd name="connsiteX85" fmla="*/ 1567543 w 10102144"/>
                  <a:gd name="connsiteY85" fmla="*/ 3285471 h 5288442"/>
                  <a:gd name="connsiteX86" fmla="*/ 1619795 w 10102144"/>
                  <a:gd name="connsiteY86" fmla="*/ 3302888 h 5288442"/>
                  <a:gd name="connsiteX87" fmla="*/ 1933303 w 10102144"/>
                  <a:gd name="connsiteY87" fmla="*/ 3320305 h 5288442"/>
                  <a:gd name="connsiteX88" fmla="*/ 2168435 w 10102144"/>
                  <a:gd name="connsiteY88" fmla="*/ 3337722 h 5288442"/>
                  <a:gd name="connsiteX89" fmla="*/ 2246812 w 10102144"/>
                  <a:gd name="connsiteY89" fmla="*/ 3346431 h 5288442"/>
                  <a:gd name="connsiteX90" fmla="*/ 2464526 w 10102144"/>
                  <a:gd name="connsiteY90" fmla="*/ 3381265 h 5288442"/>
                  <a:gd name="connsiteX91" fmla="*/ 2656115 w 10102144"/>
                  <a:gd name="connsiteY91" fmla="*/ 3407391 h 5288442"/>
                  <a:gd name="connsiteX92" fmla="*/ 2725783 w 10102144"/>
                  <a:gd name="connsiteY92" fmla="*/ 3424808 h 5288442"/>
                  <a:gd name="connsiteX93" fmla="*/ 2795452 w 10102144"/>
                  <a:gd name="connsiteY93" fmla="*/ 3433516 h 5288442"/>
                  <a:gd name="connsiteX94" fmla="*/ 2865120 w 10102144"/>
                  <a:gd name="connsiteY94" fmla="*/ 3450933 h 5288442"/>
                  <a:gd name="connsiteX95" fmla="*/ 2943497 w 10102144"/>
                  <a:gd name="connsiteY95" fmla="*/ 3459642 h 5288442"/>
                  <a:gd name="connsiteX96" fmla="*/ 3048000 w 10102144"/>
                  <a:gd name="connsiteY96" fmla="*/ 3485768 h 5288442"/>
                  <a:gd name="connsiteX97" fmla="*/ 3126377 w 10102144"/>
                  <a:gd name="connsiteY97" fmla="*/ 3520602 h 5288442"/>
                  <a:gd name="connsiteX98" fmla="*/ 3152503 w 10102144"/>
                  <a:gd name="connsiteY98" fmla="*/ 3538019 h 5288442"/>
                  <a:gd name="connsiteX99" fmla="*/ 3187337 w 10102144"/>
                  <a:gd name="connsiteY99" fmla="*/ 3546728 h 5288442"/>
                  <a:gd name="connsiteX100" fmla="*/ 3257006 w 10102144"/>
                  <a:gd name="connsiteY100" fmla="*/ 3564145 h 5288442"/>
                  <a:gd name="connsiteX101" fmla="*/ 3326675 w 10102144"/>
                  <a:gd name="connsiteY101" fmla="*/ 3607688 h 5288442"/>
                  <a:gd name="connsiteX102" fmla="*/ 3370217 w 10102144"/>
                  <a:gd name="connsiteY102" fmla="*/ 3625105 h 5288442"/>
                  <a:gd name="connsiteX103" fmla="*/ 3422469 w 10102144"/>
                  <a:gd name="connsiteY103" fmla="*/ 3659939 h 5288442"/>
                  <a:gd name="connsiteX104" fmla="*/ 3448595 w 10102144"/>
                  <a:gd name="connsiteY104" fmla="*/ 3686065 h 5288442"/>
                  <a:gd name="connsiteX105" fmla="*/ 3466012 w 10102144"/>
                  <a:gd name="connsiteY105" fmla="*/ 3712191 h 5288442"/>
                  <a:gd name="connsiteX106" fmla="*/ 3492137 w 10102144"/>
                  <a:gd name="connsiteY106" fmla="*/ 3720899 h 5288442"/>
                  <a:gd name="connsiteX107" fmla="*/ 3544389 w 10102144"/>
                  <a:gd name="connsiteY107" fmla="*/ 3755733 h 5288442"/>
                  <a:gd name="connsiteX108" fmla="*/ 3587932 w 10102144"/>
                  <a:gd name="connsiteY108" fmla="*/ 3790568 h 5288442"/>
                  <a:gd name="connsiteX109" fmla="*/ 3614057 w 10102144"/>
                  <a:gd name="connsiteY109" fmla="*/ 3816693 h 5288442"/>
                  <a:gd name="connsiteX110" fmla="*/ 3622766 w 10102144"/>
                  <a:gd name="connsiteY110" fmla="*/ 3842819 h 5288442"/>
                  <a:gd name="connsiteX111" fmla="*/ 3683726 w 10102144"/>
                  <a:gd name="connsiteY111" fmla="*/ 3877653 h 5288442"/>
                  <a:gd name="connsiteX112" fmla="*/ 3692435 w 10102144"/>
                  <a:gd name="connsiteY112" fmla="*/ 3903779 h 5288442"/>
                  <a:gd name="connsiteX113" fmla="*/ 3718560 w 10102144"/>
                  <a:gd name="connsiteY113" fmla="*/ 3912488 h 5288442"/>
                  <a:gd name="connsiteX114" fmla="*/ 3709852 w 10102144"/>
                  <a:gd name="connsiteY114" fmla="*/ 4225996 h 5288442"/>
                  <a:gd name="connsiteX115" fmla="*/ 3718560 w 10102144"/>
                  <a:gd name="connsiteY115" fmla="*/ 4252122 h 5288442"/>
                  <a:gd name="connsiteX116" fmla="*/ 3735977 w 10102144"/>
                  <a:gd name="connsiteY116" fmla="*/ 4374042 h 5288442"/>
                  <a:gd name="connsiteX117" fmla="*/ 3753395 w 10102144"/>
                  <a:gd name="connsiteY117" fmla="*/ 4408876 h 5288442"/>
                  <a:gd name="connsiteX118" fmla="*/ 3770812 w 10102144"/>
                  <a:gd name="connsiteY118" fmla="*/ 4478545 h 5288442"/>
                  <a:gd name="connsiteX119" fmla="*/ 3788229 w 10102144"/>
                  <a:gd name="connsiteY119" fmla="*/ 4522088 h 5288442"/>
                  <a:gd name="connsiteX120" fmla="*/ 3805646 w 10102144"/>
                  <a:gd name="connsiteY120" fmla="*/ 4591756 h 5288442"/>
                  <a:gd name="connsiteX121" fmla="*/ 3823063 w 10102144"/>
                  <a:gd name="connsiteY121" fmla="*/ 4626591 h 5288442"/>
                  <a:gd name="connsiteX122" fmla="*/ 3831772 w 10102144"/>
                  <a:gd name="connsiteY122" fmla="*/ 4661425 h 5288442"/>
                  <a:gd name="connsiteX123" fmla="*/ 3866606 w 10102144"/>
                  <a:gd name="connsiteY123" fmla="*/ 4774636 h 5288442"/>
                  <a:gd name="connsiteX124" fmla="*/ 3875315 w 10102144"/>
                  <a:gd name="connsiteY124" fmla="*/ 4809471 h 5288442"/>
                  <a:gd name="connsiteX125" fmla="*/ 3936275 w 10102144"/>
                  <a:gd name="connsiteY125" fmla="*/ 4887848 h 5288442"/>
                  <a:gd name="connsiteX126" fmla="*/ 3971109 w 10102144"/>
                  <a:gd name="connsiteY126" fmla="*/ 4922682 h 5288442"/>
                  <a:gd name="connsiteX127" fmla="*/ 4014652 w 10102144"/>
                  <a:gd name="connsiteY127" fmla="*/ 4940099 h 5288442"/>
                  <a:gd name="connsiteX128" fmla="*/ 4066903 w 10102144"/>
                  <a:gd name="connsiteY128" fmla="*/ 4974933 h 5288442"/>
                  <a:gd name="connsiteX129" fmla="*/ 4084320 w 10102144"/>
                  <a:gd name="connsiteY129" fmla="*/ 4992351 h 5288442"/>
                  <a:gd name="connsiteX130" fmla="*/ 4180115 w 10102144"/>
                  <a:gd name="connsiteY130" fmla="*/ 5018476 h 5288442"/>
                  <a:gd name="connsiteX131" fmla="*/ 4267200 w 10102144"/>
                  <a:gd name="connsiteY131" fmla="*/ 5053311 h 5288442"/>
                  <a:gd name="connsiteX132" fmla="*/ 4310743 w 10102144"/>
                  <a:gd name="connsiteY132" fmla="*/ 5070728 h 5288442"/>
                  <a:gd name="connsiteX133" fmla="*/ 4345577 w 10102144"/>
                  <a:gd name="connsiteY133" fmla="*/ 5079436 h 5288442"/>
                  <a:gd name="connsiteX134" fmla="*/ 4389120 w 10102144"/>
                  <a:gd name="connsiteY134" fmla="*/ 5096853 h 5288442"/>
                  <a:gd name="connsiteX135" fmla="*/ 4458789 w 10102144"/>
                  <a:gd name="connsiteY135" fmla="*/ 5131688 h 5288442"/>
                  <a:gd name="connsiteX136" fmla="*/ 4493623 w 10102144"/>
                  <a:gd name="connsiteY136" fmla="*/ 5140396 h 5288442"/>
                  <a:gd name="connsiteX137" fmla="*/ 4554583 w 10102144"/>
                  <a:gd name="connsiteY137" fmla="*/ 5166522 h 5288442"/>
                  <a:gd name="connsiteX138" fmla="*/ 4659086 w 10102144"/>
                  <a:gd name="connsiteY138" fmla="*/ 5175231 h 5288442"/>
                  <a:gd name="connsiteX139" fmla="*/ 4711337 w 10102144"/>
                  <a:gd name="connsiteY139" fmla="*/ 5192648 h 5288442"/>
                  <a:gd name="connsiteX140" fmla="*/ 4772297 w 10102144"/>
                  <a:gd name="connsiteY140" fmla="*/ 5201356 h 5288442"/>
                  <a:gd name="connsiteX141" fmla="*/ 4946469 w 10102144"/>
                  <a:gd name="connsiteY141" fmla="*/ 5218773 h 5288442"/>
                  <a:gd name="connsiteX142" fmla="*/ 5042263 w 10102144"/>
                  <a:gd name="connsiteY142" fmla="*/ 5244899 h 5288442"/>
                  <a:gd name="connsiteX143" fmla="*/ 5225143 w 10102144"/>
                  <a:gd name="connsiteY143" fmla="*/ 5271025 h 5288442"/>
                  <a:gd name="connsiteX144" fmla="*/ 5329646 w 10102144"/>
                  <a:gd name="connsiteY144" fmla="*/ 5288442 h 5288442"/>
                  <a:gd name="connsiteX145" fmla="*/ 6818812 w 10102144"/>
                  <a:gd name="connsiteY145" fmla="*/ 5279733 h 5288442"/>
                  <a:gd name="connsiteX146" fmla="*/ 7001692 w 10102144"/>
                  <a:gd name="connsiteY146" fmla="*/ 5262316 h 5288442"/>
                  <a:gd name="connsiteX147" fmla="*/ 7358743 w 10102144"/>
                  <a:gd name="connsiteY147" fmla="*/ 5253608 h 5288442"/>
                  <a:gd name="connsiteX148" fmla="*/ 7515497 w 10102144"/>
                  <a:gd name="connsiteY148" fmla="*/ 5218773 h 5288442"/>
                  <a:gd name="connsiteX149" fmla="*/ 7585166 w 10102144"/>
                  <a:gd name="connsiteY149" fmla="*/ 5210065 h 5288442"/>
                  <a:gd name="connsiteX150" fmla="*/ 7698377 w 10102144"/>
                  <a:gd name="connsiteY150" fmla="*/ 5192648 h 5288442"/>
                  <a:gd name="connsiteX151" fmla="*/ 8020595 w 10102144"/>
                  <a:gd name="connsiteY151" fmla="*/ 5131688 h 5288442"/>
                  <a:gd name="connsiteX152" fmla="*/ 8177349 w 10102144"/>
                  <a:gd name="connsiteY152" fmla="*/ 5088145 h 5288442"/>
                  <a:gd name="connsiteX153" fmla="*/ 8325395 w 10102144"/>
                  <a:gd name="connsiteY153" fmla="*/ 5035893 h 5288442"/>
                  <a:gd name="connsiteX154" fmla="*/ 8386355 w 10102144"/>
                  <a:gd name="connsiteY154" fmla="*/ 5001059 h 5288442"/>
                  <a:gd name="connsiteX155" fmla="*/ 8438606 w 10102144"/>
                  <a:gd name="connsiteY155" fmla="*/ 4974933 h 5288442"/>
                  <a:gd name="connsiteX156" fmla="*/ 8595360 w 10102144"/>
                  <a:gd name="connsiteY156" fmla="*/ 4844305 h 5288442"/>
                  <a:gd name="connsiteX157" fmla="*/ 8830492 w 10102144"/>
                  <a:gd name="connsiteY157" fmla="*/ 4670133 h 5288442"/>
                  <a:gd name="connsiteX158" fmla="*/ 8978537 w 10102144"/>
                  <a:gd name="connsiteY158" fmla="*/ 4539505 h 5288442"/>
                  <a:gd name="connsiteX159" fmla="*/ 9135292 w 10102144"/>
                  <a:gd name="connsiteY159" fmla="*/ 4339208 h 5288442"/>
                  <a:gd name="connsiteX160" fmla="*/ 9274629 w 10102144"/>
                  <a:gd name="connsiteY160" fmla="*/ 4165036 h 5288442"/>
                  <a:gd name="connsiteX161" fmla="*/ 9387840 w 10102144"/>
                  <a:gd name="connsiteY161" fmla="*/ 3973448 h 5288442"/>
                  <a:gd name="connsiteX162" fmla="*/ 9483635 w 10102144"/>
                  <a:gd name="connsiteY162" fmla="*/ 3825402 h 5288442"/>
                  <a:gd name="connsiteX163" fmla="*/ 9614263 w 10102144"/>
                  <a:gd name="connsiteY163" fmla="*/ 3572853 h 5288442"/>
                  <a:gd name="connsiteX164" fmla="*/ 9718766 w 10102144"/>
                  <a:gd name="connsiteY164" fmla="*/ 3329013 h 5288442"/>
                  <a:gd name="connsiteX165" fmla="*/ 9771017 w 10102144"/>
                  <a:gd name="connsiteY165" fmla="*/ 3241928 h 5288442"/>
                  <a:gd name="connsiteX166" fmla="*/ 9849395 w 10102144"/>
                  <a:gd name="connsiteY166" fmla="*/ 3024213 h 5288442"/>
                  <a:gd name="connsiteX167" fmla="*/ 9858103 w 10102144"/>
                  <a:gd name="connsiteY167" fmla="*/ 2937128 h 5288442"/>
                  <a:gd name="connsiteX168" fmla="*/ 9892937 w 10102144"/>
                  <a:gd name="connsiteY168" fmla="*/ 2806499 h 5288442"/>
                  <a:gd name="connsiteX169" fmla="*/ 9919063 w 10102144"/>
                  <a:gd name="connsiteY169" fmla="*/ 2719413 h 5288442"/>
                  <a:gd name="connsiteX170" fmla="*/ 9953897 w 10102144"/>
                  <a:gd name="connsiteY170" fmla="*/ 2501699 h 5288442"/>
                  <a:gd name="connsiteX171" fmla="*/ 9997440 w 10102144"/>
                  <a:gd name="connsiteY171" fmla="*/ 1970476 h 5288442"/>
                  <a:gd name="connsiteX172" fmla="*/ 10014857 w 10102144"/>
                  <a:gd name="connsiteY172" fmla="*/ 1848556 h 5288442"/>
                  <a:gd name="connsiteX173" fmla="*/ 10075817 w 10102144"/>
                  <a:gd name="connsiteY173" fmla="*/ 1491505 h 5288442"/>
                  <a:gd name="connsiteX174" fmla="*/ 10093235 w 10102144"/>
                  <a:gd name="connsiteY174" fmla="*/ 1221539 h 5288442"/>
                  <a:gd name="connsiteX175" fmla="*/ 10101943 w 10102144"/>
                  <a:gd name="connsiteY175" fmla="*/ 1117036 h 5288442"/>
                  <a:gd name="connsiteX176" fmla="*/ 10075817 w 10102144"/>
                  <a:gd name="connsiteY176" fmla="*/ 829653 h 5288442"/>
                  <a:gd name="connsiteX177" fmla="*/ 10058400 w 10102144"/>
                  <a:gd name="connsiteY177" fmla="*/ 794819 h 5288442"/>
                  <a:gd name="connsiteX178" fmla="*/ 10032275 w 10102144"/>
                  <a:gd name="connsiteY178" fmla="*/ 777402 h 5288442"/>
                  <a:gd name="connsiteX179" fmla="*/ 10006149 w 10102144"/>
                  <a:gd name="connsiteY179" fmla="*/ 751276 h 5288442"/>
                  <a:gd name="connsiteX180" fmla="*/ 9936480 w 10102144"/>
                  <a:gd name="connsiteY180" fmla="*/ 672899 h 5288442"/>
                  <a:gd name="connsiteX181" fmla="*/ 9919063 w 10102144"/>
                  <a:gd name="connsiteY181" fmla="*/ 629356 h 5288442"/>
                  <a:gd name="connsiteX182" fmla="*/ 9884229 w 10102144"/>
                  <a:gd name="connsiteY182" fmla="*/ 611939 h 5288442"/>
                  <a:gd name="connsiteX183" fmla="*/ 9858103 w 10102144"/>
                  <a:gd name="connsiteY183" fmla="*/ 585813 h 5288442"/>
                  <a:gd name="connsiteX184" fmla="*/ 9797143 w 10102144"/>
                  <a:gd name="connsiteY184" fmla="*/ 498728 h 5288442"/>
                  <a:gd name="connsiteX185" fmla="*/ 9762309 w 10102144"/>
                  <a:gd name="connsiteY185" fmla="*/ 455185 h 5288442"/>
                  <a:gd name="connsiteX186" fmla="*/ 9666515 w 10102144"/>
                  <a:gd name="connsiteY186" fmla="*/ 385516 h 5288442"/>
                  <a:gd name="connsiteX187" fmla="*/ 9622972 w 10102144"/>
                  <a:gd name="connsiteY187" fmla="*/ 368099 h 5288442"/>
                  <a:gd name="connsiteX188" fmla="*/ 9588137 w 10102144"/>
                  <a:gd name="connsiteY188" fmla="*/ 324556 h 5288442"/>
                  <a:gd name="connsiteX189" fmla="*/ 9562012 w 10102144"/>
                  <a:gd name="connsiteY189" fmla="*/ 315848 h 5288442"/>
                  <a:gd name="connsiteX190" fmla="*/ 9492343 w 10102144"/>
                  <a:gd name="connsiteY190" fmla="*/ 272305 h 5288442"/>
                  <a:gd name="connsiteX191" fmla="*/ 9422675 w 10102144"/>
                  <a:gd name="connsiteY191" fmla="*/ 237471 h 5288442"/>
                  <a:gd name="connsiteX192" fmla="*/ 9370423 w 10102144"/>
                  <a:gd name="connsiteY192" fmla="*/ 211345 h 5288442"/>
                  <a:gd name="connsiteX193" fmla="*/ 9257212 w 10102144"/>
                  <a:gd name="connsiteY193" fmla="*/ 185219 h 5288442"/>
                  <a:gd name="connsiteX194" fmla="*/ 9152709 w 10102144"/>
                  <a:gd name="connsiteY194" fmla="*/ 124259 h 5288442"/>
                  <a:gd name="connsiteX195" fmla="*/ 9083040 w 10102144"/>
                  <a:gd name="connsiteY195" fmla="*/ 115551 h 5288442"/>
                  <a:gd name="connsiteX196" fmla="*/ 8934995 w 10102144"/>
                  <a:gd name="connsiteY196" fmla="*/ 63299 h 5288442"/>
                  <a:gd name="connsiteX197" fmla="*/ 8638903 w 10102144"/>
                  <a:gd name="connsiteY197" fmla="*/ 28465 h 5288442"/>
                  <a:gd name="connsiteX198" fmla="*/ 8395063 w 10102144"/>
                  <a:gd name="connsiteY198" fmla="*/ 2339 h 5288442"/>
                  <a:gd name="connsiteX199" fmla="*/ 4894217 w 10102144"/>
                  <a:gd name="connsiteY199" fmla="*/ 11048 h 5288442"/>
                  <a:gd name="connsiteX200" fmla="*/ 4807132 w 10102144"/>
                  <a:gd name="connsiteY200" fmla="*/ 19756 h 5288442"/>
                  <a:gd name="connsiteX201" fmla="*/ 4589417 w 10102144"/>
                  <a:gd name="connsiteY201" fmla="*/ 54591 h 5288442"/>
                  <a:gd name="connsiteX202" fmla="*/ 4450080 w 10102144"/>
                  <a:gd name="connsiteY202" fmla="*/ 63299 h 5288442"/>
                  <a:gd name="connsiteX203" fmla="*/ 4258492 w 10102144"/>
                  <a:gd name="connsiteY203" fmla="*/ 98133 h 5288442"/>
                  <a:gd name="connsiteX204" fmla="*/ 4188823 w 10102144"/>
                  <a:gd name="connsiteY204" fmla="*/ 106842 h 5288442"/>
                  <a:gd name="connsiteX205" fmla="*/ 4049486 w 10102144"/>
                  <a:gd name="connsiteY205" fmla="*/ 141676 h 5288442"/>
                  <a:gd name="connsiteX206" fmla="*/ 3901440 w 10102144"/>
                  <a:gd name="connsiteY206" fmla="*/ 167802 h 5288442"/>
                  <a:gd name="connsiteX207" fmla="*/ 3840480 w 10102144"/>
                  <a:gd name="connsiteY207" fmla="*/ 185219 h 5288442"/>
                  <a:gd name="connsiteX208" fmla="*/ 3805646 w 10102144"/>
                  <a:gd name="connsiteY208" fmla="*/ 202636 h 5288442"/>
                  <a:gd name="connsiteX209" fmla="*/ 3779520 w 10102144"/>
                  <a:gd name="connsiteY209" fmla="*/ 211345 h 5288442"/>
                  <a:gd name="connsiteX210" fmla="*/ 3744686 w 10102144"/>
                  <a:gd name="connsiteY210" fmla="*/ 228762 h 5288442"/>
                  <a:gd name="connsiteX211" fmla="*/ 3614057 w 10102144"/>
                  <a:gd name="connsiteY211" fmla="*/ 246179 h 5288442"/>
                  <a:gd name="connsiteX212" fmla="*/ 3561806 w 10102144"/>
                  <a:gd name="connsiteY212" fmla="*/ 263596 h 5288442"/>
                  <a:gd name="connsiteX213" fmla="*/ 3108960 w 10102144"/>
                  <a:gd name="connsiteY213" fmla="*/ 272305 h 5288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</a:cxnLst>
                <a:rect l="l" t="t" r="r" b="b"/>
                <a:pathLst>
                  <a:path w="10102144" h="5288442">
                    <a:moveTo>
                      <a:pt x="3108960" y="272305"/>
                    </a:moveTo>
                    <a:cubicBezTo>
                      <a:pt x="2950754" y="270854"/>
                      <a:pt x="2777955" y="262640"/>
                      <a:pt x="2612572" y="254888"/>
                    </a:cubicBezTo>
                    <a:cubicBezTo>
                      <a:pt x="2539383" y="251457"/>
                      <a:pt x="2558152" y="241054"/>
                      <a:pt x="2481943" y="228762"/>
                    </a:cubicBezTo>
                    <a:cubicBezTo>
                      <a:pt x="2415471" y="218041"/>
                      <a:pt x="2347891" y="214681"/>
                      <a:pt x="2281646" y="202636"/>
                    </a:cubicBezTo>
                    <a:lnTo>
                      <a:pt x="2185852" y="185219"/>
                    </a:lnTo>
                    <a:lnTo>
                      <a:pt x="1776549" y="202636"/>
                    </a:lnTo>
                    <a:cubicBezTo>
                      <a:pt x="1767386" y="203186"/>
                      <a:pt x="1759250" y="208823"/>
                      <a:pt x="1750423" y="211345"/>
                    </a:cubicBezTo>
                    <a:cubicBezTo>
                      <a:pt x="1738915" y="214633"/>
                      <a:pt x="1727136" y="216904"/>
                      <a:pt x="1715589" y="220053"/>
                    </a:cubicBezTo>
                    <a:cubicBezTo>
                      <a:pt x="1695200" y="225614"/>
                      <a:pt x="1675400" y="233576"/>
                      <a:pt x="1654629" y="237471"/>
                    </a:cubicBezTo>
                    <a:cubicBezTo>
                      <a:pt x="1628793" y="242315"/>
                      <a:pt x="1602274" y="242462"/>
                      <a:pt x="1576252" y="246179"/>
                    </a:cubicBezTo>
                    <a:cubicBezTo>
                      <a:pt x="1541292" y="251173"/>
                      <a:pt x="1506653" y="258226"/>
                      <a:pt x="1471749" y="263596"/>
                    </a:cubicBezTo>
                    <a:cubicBezTo>
                      <a:pt x="1431174" y="269838"/>
                      <a:pt x="1390323" y="274264"/>
                      <a:pt x="1349829" y="281013"/>
                    </a:cubicBezTo>
                    <a:cubicBezTo>
                      <a:pt x="1225079" y="301806"/>
                      <a:pt x="1280286" y="293437"/>
                      <a:pt x="1184366" y="307139"/>
                    </a:cubicBezTo>
                    <a:cubicBezTo>
                      <a:pt x="1166949" y="312945"/>
                      <a:pt x="1149926" y="320103"/>
                      <a:pt x="1132115" y="324556"/>
                    </a:cubicBezTo>
                    <a:cubicBezTo>
                      <a:pt x="1110920" y="329855"/>
                      <a:pt x="1037704" y="338655"/>
                      <a:pt x="1018903" y="341973"/>
                    </a:cubicBezTo>
                    <a:cubicBezTo>
                      <a:pt x="858559" y="370269"/>
                      <a:pt x="1000964" y="350748"/>
                      <a:pt x="862149" y="368099"/>
                    </a:cubicBezTo>
                    <a:cubicBezTo>
                      <a:pt x="853440" y="371002"/>
                      <a:pt x="844234" y="372703"/>
                      <a:pt x="836023" y="376808"/>
                    </a:cubicBezTo>
                    <a:cubicBezTo>
                      <a:pt x="826662" y="381489"/>
                      <a:pt x="819697" y="390550"/>
                      <a:pt x="809897" y="394225"/>
                    </a:cubicBezTo>
                    <a:cubicBezTo>
                      <a:pt x="796038" y="399422"/>
                      <a:pt x="780869" y="400030"/>
                      <a:pt x="766355" y="402933"/>
                    </a:cubicBezTo>
                    <a:cubicBezTo>
                      <a:pt x="757646" y="411642"/>
                      <a:pt x="751245" y="423551"/>
                      <a:pt x="740229" y="429059"/>
                    </a:cubicBezTo>
                    <a:cubicBezTo>
                      <a:pt x="726990" y="435679"/>
                      <a:pt x="711046" y="434178"/>
                      <a:pt x="696686" y="437768"/>
                    </a:cubicBezTo>
                    <a:cubicBezTo>
                      <a:pt x="671055" y="444176"/>
                      <a:pt x="660654" y="451429"/>
                      <a:pt x="635726" y="463893"/>
                    </a:cubicBezTo>
                    <a:cubicBezTo>
                      <a:pt x="585692" y="513927"/>
                      <a:pt x="611656" y="500945"/>
                      <a:pt x="566057" y="516145"/>
                    </a:cubicBezTo>
                    <a:cubicBezTo>
                      <a:pt x="560251" y="524854"/>
                      <a:pt x="553833" y="533184"/>
                      <a:pt x="548640" y="542271"/>
                    </a:cubicBezTo>
                    <a:cubicBezTo>
                      <a:pt x="542199" y="553542"/>
                      <a:pt x="538424" y="566303"/>
                      <a:pt x="531223" y="577105"/>
                    </a:cubicBezTo>
                    <a:cubicBezTo>
                      <a:pt x="515121" y="601258"/>
                      <a:pt x="499498" y="626246"/>
                      <a:pt x="478972" y="646773"/>
                    </a:cubicBezTo>
                    <a:cubicBezTo>
                      <a:pt x="473166" y="652579"/>
                      <a:pt x="466684" y="657780"/>
                      <a:pt x="461555" y="664191"/>
                    </a:cubicBezTo>
                    <a:cubicBezTo>
                      <a:pt x="455017" y="672364"/>
                      <a:pt x="450837" y="682276"/>
                      <a:pt x="444137" y="690316"/>
                    </a:cubicBezTo>
                    <a:cubicBezTo>
                      <a:pt x="436253" y="699777"/>
                      <a:pt x="426027" y="707091"/>
                      <a:pt x="418012" y="716442"/>
                    </a:cubicBezTo>
                    <a:cubicBezTo>
                      <a:pt x="408566" y="727462"/>
                      <a:pt x="400595" y="739665"/>
                      <a:pt x="391886" y="751276"/>
                    </a:cubicBezTo>
                    <a:cubicBezTo>
                      <a:pt x="369995" y="816945"/>
                      <a:pt x="402070" y="738546"/>
                      <a:pt x="357052" y="794819"/>
                    </a:cubicBezTo>
                    <a:cubicBezTo>
                      <a:pt x="351317" y="801987"/>
                      <a:pt x="352898" y="812975"/>
                      <a:pt x="348343" y="820945"/>
                    </a:cubicBezTo>
                    <a:cubicBezTo>
                      <a:pt x="305715" y="895542"/>
                      <a:pt x="340212" y="820136"/>
                      <a:pt x="296092" y="881905"/>
                    </a:cubicBezTo>
                    <a:cubicBezTo>
                      <a:pt x="288547" y="892469"/>
                      <a:pt x="285555" y="905730"/>
                      <a:pt x="278675" y="916739"/>
                    </a:cubicBezTo>
                    <a:cubicBezTo>
                      <a:pt x="270982" y="929047"/>
                      <a:pt x="260872" y="939682"/>
                      <a:pt x="252549" y="951573"/>
                    </a:cubicBezTo>
                    <a:cubicBezTo>
                      <a:pt x="240545" y="968722"/>
                      <a:pt x="229326" y="986408"/>
                      <a:pt x="217715" y="1003825"/>
                    </a:cubicBezTo>
                    <a:cubicBezTo>
                      <a:pt x="211909" y="1012534"/>
                      <a:pt x="207698" y="1022550"/>
                      <a:pt x="200297" y="1029951"/>
                    </a:cubicBezTo>
                    <a:cubicBezTo>
                      <a:pt x="166771" y="1063477"/>
                      <a:pt x="181003" y="1045829"/>
                      <a:pt x="156755" y="1082202"/>
                    </a:cubicBezTo>
                    <a:cubicBezTo>
                      <a:pt x="153852" y="1096716"/>
                      <a:pt x="152727" y="1111703"/>
                      <a:pt x="148046" y="1125745"/>
                    </a:cubicBezTo>
                    <a:cubicBezTo>
                      <a:pt x="143610" y="1139053"/>
                      <a:pt x="110513" y="1197253"/>
                      <a:pt x="104503" y="1204122"/>
                    </a:cubicBezTo>
                    <a:cubicBezTo>
                      <a:pt x="94945" y="1215045"/>
                      <a:pt x="81280" y="1221539"/>
                      <a:pt x="69669" y="1230248"/>
                    </a:cubicBezTo>
                    <a:cubicBezTo>
                      <a:pt x="56581" y="1321858"/>
                      <a:pt x="69045" y="1260577"/>
                      <a:pt x="43543" y="1343459"/>
                    </a:cubicBezTo>
                    <a:cubicBezTo>
                      <a:pt x="37328" y="1363658"/>
                      <a:pt x="32199" y="1384177"/>
                      <a:pt x="26126" y="1404419"/>
                    </a:cubicBezTo>
                    <a:cubicBezTo>
                      <a:pt x="23488" y="1413212"/>
                      <a:pt x="21033" y="1422107"/>
                      <a:pt x="17417" y="1430545"/>
                    </a:cubicBezTo>
                    <a:cubicBezTo>
                      <a:pt x="12303" y="1442477"/>
                      <a:pt x="5806" y="1453768"/>
                      <a:pt x="0" y="1465379"/>
                    </a:cubicBezTo>
                    <a:cubicBezTo>
                      <a:pt x="2903" y="1572785"/>
                      <a:pt x="3717" y="1680267"/>
                      <a:pt x="8709" y="1787596"/>
                    </a:cubicBezTo>
                    <a:cubicBezTo>
                      <a:pt x="9529" y="1805234"/>
                      <a:pt x="13954" y="1822533"/>
                      <a:pt x="17417" y="1839848"/>
                    </a:cubicBezTo>
                    <a:cubicBezTo>
                      <a:pt x="22445" y="1864989"/>
                      <a:pt x="31441" y="1896038"/>
                      <a:pt x="43543" y="1918225"/>
                    </a:cubicBezTo>
                    <a:cubicBezTo>
                      <a:pt x="53567" y="1936602"/>
                      <a:pt x="71757" y="1950618"/>
                      <a:pt x="78377" y="1970476"/>
                    </a:cubicBezTo>
                    <a:cubicBezTo>
                      <a:pt x="81280" y="1979185"/>
                      <a:pt x="84564" y="1987775"/>
                      <a:pt x="87086" y="1996602"/>
                    </a:cubicBezTo>
                    <a:cubicBezTo>
                      <a:pt x="90374" y="2008110"/>
                      <a:pt x="91592" y="2020229"/>
                      <a:pt x="95795" y="2031436"/>
                    </a:cubicBezTo>
                    <a:cubicBezTo>
                      <a:pt x="100353" y="2043592"/>
                      <a:pt x="107406" y="2054659"/>
                      <a:pt x="113212" y="2066271"/>
                    </a:cubicBezTo>
                    <a:cubicBezTo>
                      <a:pt x="114374" y="2070919"/>
                      <a:pt x="125630" y="2119733"/>
                      <a:pt x="130629" y="2127231"/>
                    </a:cubicBezTo>
                    <a:cubicBezTo>
                      <a:pt x="137461" y="2137478"/>
                      <a:pt x="148046" y="2144648"/>
                      <a:pt x="156755" y="2153356"/>
                    </a:cubicBezTo>
                    <a:lnTo>
                      <a:pt x="182880" y="2231733"/>
                    </a:lnTo>
                    <a:cubicBezTo>
                      <a:pt x="185783" y="2240442"/>
                      <a:pt x="187484" y="2249648"/>
                      <a:pt x="191589" y="2257859"/>
                    </a:cubicBezTo>
                    <a:cubicBezTo>
                      <a:pt x="197395" y="2269470"/>
                      <a:pt x="204448" y="2280538"/>
                      <a:pt x="209006" y="2292693"/>
                    </a:cubicBezTo>
                    <a:cubicBezTo>
                      <a:pt x="212800" y="2302810"/>
                      <a:pt x="219407" y="2341960"/>
                      <a:pt x="226423" y="2353653"/>
                    </a:cubicBezTo>
                    <a:cubicBezTo>
                      <a:pt x="230647" y="2360694"/>
                      <a:pt x="238034" y="2365265"/>
                      <a:pt x="243840" y="2371071"/>
                    </a:cubicBezTo>
                    <a:cubicBezTo>
                      <a:pt x="275604" y="2466356"/>
                      <a:pt x="222398" y="2324569"/>
                      <a:pt x="278675" y="2414613"/>
                    </a:cubicBezTo>
                    <a:cubicBezTo>
                      <a:pt x="288405" y="2430182"/>
                      <a:pt x="287881" y="2450444"/>
                      <a:pt x="296092" y="2466865"/>
                    </a:cubicBezTo>
                    <a:cubicBezTo>
                      <a:pt x="301898" y="2478476"/>
                      <a:pt x="306308" y="2490897"/>
                      <a:pt x="313509" y="2501699"/>
                    </a:cubicBezTo>
                    <a:cubicBezTo>
                      <a:pt x="360105" y="2571593"/>
                      <a:pt x="332504" y="2521011"/>
                      <a:pt x="374469" y="2571368"/>
                    </a:cubicBezTo>
                    <a:cubicBezTo>
                      <a:pt x="381169" y="2579408"/>
                      <a:pt x="385348" y="2589320"/>
                      <a:pt x="391886" y="2597493"/>
                    </a:cubicBezTo>
                    <a:cubicBezTo>
                      <a:pt x="397015" y="2603904"/>
                      <a:pt x="404174" y="2608500"/>
                      <a:pt x="409303" y="2614911"/>
                    </a:cubicBezTo>
                    <a:cubicBezTo>
                      <a:pt x="415841" y="2623084"/>
                      <a:pt x="418547" y="2634498"/>
                      <a:pt x="426720" y="2641036"/>
                    </a:cubicBezTo>
                    <a:cubicBezTo>
                      <a:pt x="433888" y="2646771"/>
                      <a:pt x="444137" y="2646842"/>
                      <a:pt x="452846" y="2649745"/>
                    </a:cubicBezTo>
                    <a:cubicBezTo>
                      <a:pt x="458652" y="2658454"/>
                      <a:pt x="462862" y="2668470"/>
                      <a:pt x="470263" y="2675871"/>
                    </a:cubicBezTo>
                    <a:cubicBezTo>
                      <a:pt x="477664" y="2683272"/>
                      <a:pt x="489851" y="2685115"/>
                      <a:pt x="496389" y="2693288"/>
                    </a:cubicBezTo>
                    <a:cubicBezTo>
                      <a:pt x="502123" y="2700456"/>
                      <a:pt x="498606" y="2712922"/>
                      <a:pt x="505097" y="2719413"/>
                    </a:cubicBezTo>
                    <a:cubicBezTo>
                      <a:pt x="511588" y="2725904"/>
                      <a:pt x="523012" y="2724017"/>
                      <a:pt x="531223" y="2728122"/>
                    </a:cubicBezTo>
                    <a:cubicBezTo>
                      <a:pt x="590317" y="2757669"/>
                      <a:pt x="516192" y="2739878"/>
                      <a:pt x="609600" y="2754248"/>
                    </a:cubicBezTo>
                    <a:cubicBezTo>
                      <a:pt x="629888" y="2757369"/>
                      <a:pt x="650385" y="2759173"/>
                      <a:pt x="670560" y="2762956"/>
                    </a:cubicBezTo>
                    <a:cubicBezTo>
                      <a:pt x="696865" y="2767888"/>
                      <a:pt x="722632" y="2775441"/>
                      <a:pt x="748937" y="2780373"/>
                    </a:cubicBezTo>
                    <a:cubicBezTo>
                      <a:pt x="785090" y="2787152"/>
                      <a:pt x="854591" y="2794048"/>
                      <a:pt x="888275" y="2797791"/>
                    </a:cubicBezTo>
                    <a:cubicBezTo>
                      <a:pt x="902789" y="2803597"/>
                      <a:pt x="920763" y="2804154"/>
                      <a:pt x="931817" y="2815208"/>
                    </a:cubicBezTo>
                    <a:cubicBezTo>
                      <a:pt x="991960" y="2875351"/>
                      <a:pt x="891431" y="2833676"/>
                      <a:pt x="966652" y="2858751"/>
                    </a:cubicBezTo>
                    <a:cubicBezTo>
                      <a:pt x="974310" y="2889385"/>
                      <a:pt x="974561" y="2901095"/>
                      <a:pt x="992777" y="2928419"/>
                    </a:cubicBezTo>
                    <a:cubicBezTo>
                      <a:pt x="1005600" y="2947653"/>
                      <a:pt x="1033378" y="2974786"/>
                      <a:pt x="1045029" y="2998088"/>
                    </a:cubicBezTo>
                    <a:cubicBezTo>
                      <a:pt x="1086331" y="3080693"/>
                      <a:pt x="1049771" y="3037664"/>
                      <a:pt x="1097280" y="3085173"/>
                    </a:cubicBezTo>
                    <a:cubicBezTo>
                      <a:pt x="1121076" y="3156557"/>
                      <a:pt x="1079918" y="3046070"/>
                      <a:pt x="1158240" y="3163551"/>
                    </a:cubicBezTo>
                    <a:cubicBezTo>
                      <a:pt x="1188099" y="3208339"/>
                      <a:pt x="1160312" y="3173915"/>
                      <a:pt x="1201783" y="3207093"/>
                    </a:cubicBezTo>
                    <a:cubicBezTo>
                      <a:pt x="1237106" y="3235352"/>
                      <a:pt x="1200399" y="3226703"/>
                      <a:pt x="1271452" y="3241928"/>
                    </a:cubicBezTo>
                    <a:cubicBezTo>
                      <a:pt x="1294336" y="3246832"/>
                      <a:pt x="1318035" y="3246789"/>
                      <a:pt x="1341120" y="3250636"/>
                    </a:cubicBezTo>
                    <a:cubicBezTo>
                      <a:pt x="1392462" y="3259193"/>
                      <a:pt x="1430652" y="3270536"/>
                      <a:pt x="1480457" y="3276762"/>
                    </a:cubicBezTo>
                    <a:cubicBezTo>
                      <a:pt x="1509405" y="3280381"/>
                      <a:pt x="1538514" y="3282568"/>
                      <a:pt x="1567543" y="3285471"/>
                    </a:cubicBezTo>
                    <a:cubicBezTo>
                      <a:pt x="1584960" y="3291277"/>
                      <a:pt x="1601750" y="3299505"/>
                      <a:pt x="1619795" y="3302888"/>
                    </a:cubicBezTo>
                    <a:cubicBezTo>
                      <a:pt x="1687259" y="3315537"/>
                      <a:pt x="1923109" y="3319728"/>
                      <a:pt x="1933303" y="3320305"/>
                    </a:cubicBezTo>
                    <a:cubicBezTo>
                      <a:pt x="2011769" y="3324747"/>
                      <a:pt x="2090114" y="3331195"/>
                      <a:pt x="2168435" y="3337722"/>
                    </a:cubicBezTo>
                    <a:cubicBezTo>
                      <a:pt x="2194631" y="3339905"/>
                      <a:pt x="2220883" y="3342110"/>
                      <a:pt x="2246812" y="3346431"/>
                    </a:cubicBezTo>
                    <a:cubicBezTo>
                      <a:pt x="2485662" y="3386239"/>
                      <a:pt x="2280950" y="3362907"/>
                      <a:pt x="2464526" y="3381265"/>
                    </a:cubicBezTo>
                    <a:cubicBezTo>
                      <a:pt x="2579585" y="3419618"/>
                      <a:pt x="2451156" y="3381771"/>
                      <a:pt x="2656115" y="3407391"/>
                    </a:cubicBezTo>
                    <a:cubicBezTo>
                      <a:pt x="2679868" y="3410360"/>
                      <a:pt x="2702256" y="3420397"/>
                      <a:pt x="2725783" y="3424808"/>
                    </a:cubicBezTo>
                    <a:cubicBezTo>
                      <a:pt x="2748786" y="3429121"/>
                      <a:pt x="2772229" y="3430613"/>
                      <a:pt x="2795452" y="3433516"/>
                    </a:cubicBezTo>
                    <a:cubicBezTo>
                      <a:pt x="2818675" y="3439322"/>
                      <a:pt x="2841547" y="3446773"/>
                      <a:pt x="2865120" y="3450933"/>
                    </a:cubicBezTo>
                    <a:cubicBezTo>
                      <a:pt x="2891006" y="3455501"/>
                      <a:pt x="2917568" y="3455321"/>
                      <a:pt x="2943497" y="3459642"/>
                    </a:cubicBezTo>
                    <a:cubicBezTo>
                      <a:pt x="3001730" y="3469348"/>
                      <a:pt x="3006468" y="3471923"/>
                      <a:pt x="3048000" y="3485768"/>
                    </a:cubicBezTo>
                    <a:cubicBezTo>
                      <a:pt x="3121117" y="3540603"/>
                      <a:pt x="3041639" y="3488825"/>
                      <a:pt x="3126377" y="3520602"/>
                    </a:cubicBezTo>
                    <a:cubicBezTo>
                      <a:pt x="3136177" y="3524277"/>
                      <a:pt x="3142883" y="3533896"/>
                      <a:pt x="3152503" y="3538019"/>
                    </a:cubicBezTo>
                    <a:cubicBezTo>
                      <a:pt x="3163504" y="3542734"/>
                      <a:pt x="3175653" y="3544132"/>
                      <a:pt x="3187337" y="3546728"/>
                    </a:cubicBezTo>
                    <a:cubicBezTo>
                      <a:pt x="3215654" y="3553021"/>
                      <a:pt x="3231864" y="3553370"/>
                      <a:pt x="3257006" y="3564145"/>
                    </a:cubicBezTo>
                    <a:cubicBezTo>
                      <a:pt x="3339857" y="3599653"/>
                      <a:pt x="3242284" y="3560804"/>
                      <a:pt x="3326675" y="3607688"/>
                    </a:cubicBezTo>
                    <a:cubicBezTo>
                      <a:pt x="3340340" y="3615280"/>
                      <a:pt x="3355703" y="3619299"/>
                      <a:pt x="3370217" y="3625105"/>
                    </a:cubicBezTo>
                    <a:cubicBezTo>
                      <a:pt x="3416827" y="3671712"/>
                      <a:pt x="3348651" y="3607212"/>
                      <a:pt x="3422469" y="3659939"/>
                    </a:cubicBezTo>
                    <a:cubicBezTo>
                      <a:pt x="3432491" y="3667097"/>
                      <a:pt x="3440711" y="3676604"/>
                      <a:pt x="3448595" y="3686065"/>
                    </a:cubicBezTo>
                    <a:cubicBezTo>
                      <a:pt x="3455295" y="3694106"/>
                      <a:pt x="3457839" y="3705653"/>
                      <a:pt x="3466012" y="3712191"/>
                    </a:cubicBezTo>
                    <a:cubicBezTo>
                      <a:pt x="3473180" y="3717925"/>
                      <a:pt x="3483429" y="3717996"/>
                      <a:pt x="3492137" y="3720899"/>
                    </a:cubicBezTo>
                    <a:cubicBezTo>
                      <a:pt x="3509554" y="3732510"/>
                      <a:pt x="3528635" y="3741949"/>
                      <a:pt x="3544389" y="3755733"/>
                    </a:cubicBezTo>
                    <a:cubicBezTo>
                      <a:pt x="3592872" y="3798155"/>
                      <a:pt x="3529096" y="3770955"/>
                      <a:pt x="3587932" y="3790568"/>
                    </a:cubicBezTo>
                    <a:cubicBezTo>
                      <a:pt x="3596640" y="3799276"/>
                      <a:pt x="3607226" y="3806446"/>
                      <a:pt x="3614057" y="3816693"/>
                    </a:cubicBezTo>
                    <a:cubicBezTo>
                      <a:pt x="3619149" y="3824331"/>
                      <a:pt x="3616889" y="3835767"/>
                      <a:pt x="3622766" y="3842819"/>
                    </a:cubicBezTo>
                    <a:cubicBezTo>
                      <a:pt x="3643045" y="3867154"/>
                      <a:pt x="3657681" y="3868972"/>
                      <a:pt x="3683726" y="3877653"/>
                    </a:cubicBezTo>
                    <a:cubicBezTo>
                      <a:pt x="3686629" y="3886362"/>
                      <a:pt x="3685944" y="3897288"/>
                      <a:pt x="3692435" y="3903779"/>
                    </a:cubicBezTo>
                    <a:cubicBezTo>
                      <a:pt x="3698926" y="3910270"/>
                      <a:pt x="3718065" y="3903322"/>
                      <a:pt x="3718560" y="3912488"/>
                    </a:cubicBezTo>
                    <a:cubicBezTo>
                      <a:pt x="3724203" y="4016879"/>
                      <a:pt x="3712755" y="4121493"/>
                      <a:pt x="3709852" y="4225996"/>
                    </a:cubicBezTo>
                    <a:cubicBezTo>
                      <a:pt x="3712755" y="4234705"/>
                      <a:pt x="3716965" y="4243082"/>
                      <a:pt x="3718560" y="4252122"/>
                    </a:cubicBezTo>
                    <a:cubicBezTo>
                      <a:pt x="3725694" y="4292550"/>
                      <a:pt x="3717617" y="4337324"/>
                      <a:pt x="3735977" y="4374042"/>
                    </a:cubicBezTo>
                    <a:lnTo>
                      <a:pt x="3753395" y="4408876"/>
                    </a:lnTo>
                    <a:cubicBezTo>
                      <a:pt x="3759201" y="4432099"/>
                      <a:pt x="3761922" y="4456319"/>
                      <a:pt x="3770812" y="4478545"/>
                    </a:cubicBezTo>
                    <a:cubicBezTo>
                      <a:pt x="3776618" y="4493059"/>
                      <a:pt x="3783632" y="4507147"/>
                      <a:pt x="3788229" y="4522088"/>
                    </a:cubicBezTo>
                    <a:cubicBezTo>
                      <a:pt x="3795269" y="4544967"/>
                      <a:pt x="3794941" y="4570346"/>
                      <a:pt x="3805646" y="4591756"/>
                    </a:cubicBezTo>
                    <a:cubicBezTo>
                      <a:pt x="3811452" y="4603368"/>
                      <a:pt x="3818505" y="4614435"/>
                      <a:pt x="3823063" y="4626591"/>
                    </a:cubicBezTo>
                    <a:cubicBezTo>
                      <a:pt x="3827266" y="4637798"/>
                      <a:pt x="3828333" y="4649961"/>
                      <a:pt x="3831772" y="4661425"/>
                    </a:cubicBezTo>
                    <a:cubicBezTo>
                      <a:pt x="3870211" y="4789553"/>
                      <a:pt x="3827639" y="4631759"/>
                      <a:pt x="3866606" y="4774636"/>
                    </a:cubicBezTo>
                    <a:cubicBezTo>
                      <a:pt x="3869755" y="4786183"/>
                      <a:pt x="3870454" y="4798534"/>
                      <a:pt x="3875315" y="4809471"/>
                    </a:cubicBezTo>
                    <a:cubicBezTo>
                      <a:pt x="3893754" y="4850960"/>
                      <a:pt x="3905125" y="4856698"/>
                      <a:pt x="3936275" y="4887848"/>
                    </a:cubicBezTo>
                    <a:cubicBezTo>
                      <a:pt x="3947886" y="4899459"/>
                      <a:pt x="3955863" y="4916583"/>
                      <a:pt x="3971109" y="4922682"/>
                    </a:cubicBezTo>
                    <a:lnTo>
                      <a:pt x="4014652" y="4940099"/>
                    </a:lnTo>
                    <a:cubicBezTo>
                      <a:pt x="4048544" y="4990938"/>
                      <a:pt x="4010667" y="4946815"/>
                      <a:pt x="4066903" y="4974933"/>
                    </a:cubicBezTo>
                    <a:cubicBezTo>
                      <a:pt x="4074247" y="4978605"/>
                      <a:pt x="4076773" y="4989117"/>
                      <a:pt x="4084320" y="4992351"/>
                    </a:cubicBezTo>
                    <a:cubicBezTo>
                      <a:pt x="4218118" y="5049694"/>
                      <a:pt x="4024203" y="4940520"/>
                      <a:pt x="4180115" y="5018476"/>
                    </a:cubicBezTo>
                    <a:cubicBezTo>
                      <a:pt x="4261795" y="5059316"/>
                      <a:pt x="4159606" y="5010274"/>
                      <a:pt x="4267200" y="5053311"/>
                    </a:cubicBezTo>
                    <a:cubicBezTo>
                      <a:pt x="4281714" y="5059117"/>
                      <a:pt x="4295913" y="5065785"/>
                      <a:pt x="4310743" y="5070728"/>
                    </a:cubicBezTo>
                    <a:cubicBezTo>
                      <a:pt x="4322097" y="5074513"/>
                      <a:pt x="4334223" y="5075651"/>
                      <a:pt x="4345577" y="5079436"/>
                    </a:cubicBezTo>
                    <a:cubicBezTo>
                      <a:pt x="4360407" y="5084379"/>
                      <a:pt x="4374926" y="5090302"/>
                      <a:pt x="4389120" y="5096853"/>
                    </a:cubicBezTo>
                    <a:cubicBezTo>
                      <a:pt x="4412694" y="5107734"/>
                      <a:pt x="4433600" y="5125391"/>
                      <a:pt x="4458789" y="5131688"/>
                    </a:cubicBezTo>
                    <a:cubicBezTo>
                      <a:pt x="4470400" y="5134591"/>
                      <a:pt x="4482375" y="5136306"/>
                      <a:pt x="4493623" y="5140396"/>
                    </a:cubicBezTo>
                    <a:cubicBezTo>
                      <a:pt x="4514400" y="5147951"/>
                      <a:pt x="4532950" y="5161968"/>
                      <a:pt x="4554583" y="5166522"/>
                    </a:cubicBezTo>
                    <a:cubicBezTo>
                      <a:pt x="4588788" y="5173723"/>
                      <a:pt x="4624252" y="5172328"/>
                      <a:pt x="4659086" y="5175231"/>
                    </a:cubicBezTo>
                    <a:cubicBezTo>
                      <a:pt x="4676503" y="5181037"/>
                      <a:pt x="4693448" y="5188520"/>
                      <a:pt x="4711337" y="5192648"/>
                    </a:cubicBezTo>
                    <a:cubicBezTo>
                      <a:pt x="4731338" y="5197263"/>
                      <a:pt x="4751896" y="5199089"/>
                      <a:pt x="4772297" y="5201356"/>
                    </a:cubicBezTo>
                    <a:cubicBezTo>
                      <a:pt x="4830287" y="5207799"/>
                      <a:pt x="4888412" y="5212967"/>
                      <a:pt x="4946469" y="5218773"/>
                    </a:cubicBezTo>
                    <a:cubicBezTo>
                      <a:pt x="4978400" y="5227482"/>
                      <a:pt x="5009921" y="5237868"/>
                      <a:pt x="5042263" y="5244899"/>
                    </a:cubicBezTo>
                    <a:cubicBezTo>
                      <a:pt x="5148848" y="5268070"/>
                      <a:pt x="5129417" y="5257350"/>
                      <a:pt x="5225143" y="5271025"/>
                    </a:cubicBezTo>
                    <a:cubicBezTo>
                      <a:pt x="5260103" y="5276019"/>
                      <a:pt x="5294812" y="5282636"/>
                      <a:pt x="5329646" y="5288442"/>
                    </a:cubicBezTo>
                    <a:lnTo>
                      <a:pt x="6818812" y="5279733"/>
                    </a:lnTo>
                    <a:cubicBezTo>
                      <a:pt x="6880040" y="5278776"/>
                      <a:pt x="6940528" y="5265275"/>
                      <a:pt x="7001692" y="5262316"/>
                    </a:cubicBezTo>
                    <a:cubicBezTo>
                      <a:pt x="7120605" y="5256562"/>
                      <a:pt x="7239726" y="5256511"/>
                      <a:pt x="7358743" y="5253608"/>
                    </a:cubicBezTo>
                    <a:cubicBezTo>
                      <a:pt x="7410994" y="5241996"/>
                      <a:pt x="7462934" y="5228881"/>
                      <a:pt x="7515497" y="5218773"/>
                    </a:cubicBezTo>
                    <a:cubicBezTo>
                      <a:pt x="7538480" y="5214353"/>
                      <a:pt x="7561998" y="5213375"/>
                      <a:pt x="7585166" y="5210065"/>
                    </a:cubicBezTo>
                    <a:cubicBezTo>
                      <a:pt x="7622963" y="5204666"/>
                      <a:pt x="7660937" y="5200136"/>
                      <a:pt x="7698377" y="5192648"/>
                    </a:cubicBezTo>
                    <a:cubicBezTo>
                      <a:pt x="8028702" y="5126583"/>
                      <a:pt x="7760724" y="5166337"/>
                      <a:pt x="8020595" y="5131688"/>
                    </a:cubicBezTo>
                    <a:cubicBezTo>
                      <a:pt x="8072846" y="5117174"/>
                      <a:pt x="8126082" y="5105823"/>
                      <a:pt x="8177349" y="5088145"/>
                    </a:cubicBezTo>
                    <a:cubicBezTo>
                      <a:pt x="8358113" y="5025812"/>
                      <a:pt x="8203862" y="5056149"/>
                      <a:pt x="8325395" y="5035893"/>
                    </a:cubicBezTo>
                    <a:cubicBezTo>
                      <a:pt x="8345715" y="5024282"/>
                      <a:pt x="8365749" y="5012155"/>
                      <a:pt x="8386355" y="5001059"/>
                    </a:cubicBezTo>
                    <a:cubicBezTo>
                      <a:pt x="8403500" y="4991827"/>
                      <a:pt x="8423028" y="4986617"/>
                      <a:pt x="8438606" y="4974933"/>
                    </a:cubicBezTo>
                    <a:cubicBezTo>
                      <a:pt x="8493019" y="4934123"/>
                      <a:pt x="8538767" y="4882034"/>
                      <a:pt x="8595360" y="4844305"/>
                    </a:cubicBezTo>
                    <a:cubicBezTo>
                      <a:pt x="8819846" y="4694647"/>
                      <a:pt x="8569160" y="4866130"/>
                      <a:pt x="8830492" y="4670133"/>
                    </a:cubicBezTo>
                    <a:cubicBezTo>
                      <a:pt x="8945573" y="4583823"/>
                      <a:pt x="8776804" y="4757377"/>
                      <a:pt x="8978537" y="4539505"/>
                    </a:cubicBezTo>
                    <a:cubicBezTo>
                      <a:pt x="9235525" y="4261956"/>
                      <a:pt x="9001401" y="4517729"/>
                      <a:pt x="9135292" y="4339208"/>
                    </a:cubicBezTo>
                    <a:cubicBezTo>
                      <a:pt x="9179902" y="4279728"/>
                      <a:pt x="9232384" y="4226218"/>
                      <a:pt x="9274629" y="4165036"/>
                    </a:cubicBezTo>
                    <a:cubicBezTo>
                      <a:pt x="9316777" y="4103994"/>
                      <a:pt x="9347542" y="4035726"/>
                      <a:pt x="9387840" y="3973448"/>
                    </a:cubicBezTo>
                    <a:cubicBezTo>
                      <a:pt x="9419772" y="3924099"/>
                      <a:pt x="9452829" y="3875461"/>
                      <a:pt x="9483635" y="3825402"/>
                    </a:cubicBezTo>
                    <a:cubicBezTo>
                      <a:pt x="9520001" y="3766306"/>
                      <a:pt x="9597859" y="3608643"/>
                      <a:pt x="9614263" y="3572853"/>
                    </a:cubicBezTo>
                    <a:cubicBezTo>
                      <a:pt x="9651108" y="3492464"/>
                      <a:pt x="9680910" y="3408931"/>
                      <a:pt x="9718766" y="3329013"/>
                    </a:cubicBezTo>
                    <a:cubicBezTo>
                      <a:pt x="9733258" y="3298419"/>
                      <a:pt x="9757682" y="3273043"/>
                      <a:pt x="9771017" y="3241928"/>
                    </a:cubicBezTo>
                    <a:cubicBezTo>
                      <a:pt x="9801401" y="3171033"/>
                      <a:pt x="9823269" y="3096785"/>
                      <a:pt x="9849395" y="3024213"/>
                    </a:cubicBezTo>
                    <a:cubicBezTo>
                      <a:pt x="9852298" y="2995185"/>
                      <a:pt x="9852382" y="2965735"/>
                      <a:pt x="9858103" y="2937128"/>
                    </a:cubicBezTo>
                    <a:cubicBezTo>
                      <a:pt x="9866941" y="2892939"/>
                      <a:pt x="9880786" y="2849895"/>
                      <a:pt x="9892937" y="2806499"/>
                    </a:cubicBezTo>
                    <a:cubicBezTo>
                      <a:pt x="9901109" y="2777315"/>
                      <a:pt x="9913119" y="2749131"/>
                      <a:pt x="9919063" y="2719413"/>
                    </a:cubicBezTo>
                    <a:cubicBezTo>
                      <a:pt x="9933476" y="2647346"/>
                      <a:pt x="9942286" y="2574270"/>
                      <a:pt x="9953897" y="2501699"/>
                    </a:cubicBezTo>
                    <a:cubicBezTo>
                      <a:pt x="9966610" y="2247451"/>
                      <a:pt x="9961010" y="2304421"/>
                      <a:pt x="9997440" y="1970476"/>
                    </a:cubicBezTo>
                    <a:cubicBezTo>
                      <a:pt x="10001892" y="1929666"/>
                      <a:pt x="10010115" y="1889334"/>
                      <a:pt x="10014857" y="1848556"/>
                    </a:cubicBezTo>
                    <a:cubicBezTo>
                      <a:pt x="10050457" y="1542397"/>
                      <a:pt x="10011749" y="1683710"/>
                      <a:pt x="10075817" y="1491505"/>
                    </a:cubicBezTo>
                    <a:cubicBezTo>
                      <a:pt x="10081623" y="1401516"/>
                      <a:pt x="10086959" y="1311496"/>
                      <a:pt x="10093235" y="1221539"/>
                    </a:cubicBezTo>
                    <a:cubicBezTo>
                      <a:pt x="10095668" y="1186669"/>
                      <a:pt x="10103495" y="1151957"/>
                      <a:pt x="10101943" y="1117036"/>
                    </a:cubicBezTo>
                    <a:cubicBezTo>
                      <a:pt x="10097672" y="1020941"/>
                      <a:pt x="10088699" y="924976"/>
                      <a:pt x="10075817" y="829653"/>
                    </a:cubicBezTo>
                    <a:cubicBezTo>
                      <a:pt x="10074078" y="816788"/>
                      <a:pt x="10066711" y="804792"/>
                      <a:pt x="10058400" y="794819"/>
                    </a:cubicBezTo>
                    <a:cubicBezTo>
                      <a:pt x="10051700" y="786779"/>
                      <a:pt x="10040315" y="784102"/>
                      <a:pt x="10032275" y="777402"/>
                    </a:cubicBezTo>
                    <a:cubicBezTo>
                      <a:pt x="10022814" y="769517"/>
                      <a:pt x="10013843" y="760893"/>
                      <a:pt x="10006149" y="751276"/>
                    </a:cubicBezTo>
                    <a:cubicBezTo>
                      <a:pt x="9943762" y="673292"/>
                      <a:pt x="9988732" y="707733"/>
                      <a:pt x="9936480" y="672899"/>
                    </a:cubicBezTo>
                    <a:cubicBezTo>
                      <a:pt x="9930674" y="658385"/>
                      <a:pt x="9929236" y="641225"/>
                      <a:pt x="9919063" y="629356"/>
                    </a:cubicBezTo>
                    <a:cubicBezTo>
                      <a:pt x="9910615" y="619499"/>
                      <a:pt x="9894793" y="619485"/>
                      <a:pt x="9884229" y="611939"/>
                    </a:cubicBezTo>
                    <a:cubicBezTo>
                      <a:pt x="9874207" y="604781"/>
                      <a:pt x="9866118" y="595164"/>
                      <a:pt x="9858103" y="585813"/>
                    </a:cubicBezTo>
                    <a:cubicBezTo>
                      <a:pt x="9832522" y="555969"/>
                      <a:pt x="9821128" y="531708"/>
                      <a:pt x="9797143" y="498728"/>
                    </a:cubicBezTo>
                    <a:cubicBezTo>
                      <a:pt x="9786210" y="483696"/>
                      <a:pt x="9775452" y="468328"/>
                      <a:pt x="9762309" y="455185"/>
                    </a:cubicBezTo>
                    <a:cubicBezTo>
                      <a:pt x="9744809" y="437685"/>
                      <a:pt x="9686494" y="396414"/>
                      <a:pt x="9666515" y="385516"/>
                    </a:cubicBezTo>
                    <a:cubicBezTo>
                      <a:pt x="9652791" y="378030"/>
                      <a:pt x="9637486" y="373905"/>
                      <a:pt x="9622972" y="368099"/>
                    </a:cubicBezTo>
                    <a:cubicBezTo>
                      <a:pt x="9611360" y="353585"/>
                      <a:pt x="9602250" y="336653"/>
                      <a:pt x="9588137" y="324556"/>
                    </a:cubicBezTo>
                    <a:cubicBezTo>
                      <a:pt x="9581167" y="318582"/>
                      <a:pt x="9570071" y="320244"/>
                      <a:pt x="9562012" y="315848"/>
                    </a:cubicBezTo>
                    <a:cubicBezTo>
                      <a:pt x="9537970" y="302734"/>
                      <a:pt x="9515129" y="287496"/>
                      <a:pt x="9492343" y="272305"/>
                    </a:cubicBezTo>
                    <a:cubicBezTo>
                      <a:pt x="9439052" y="236777"/>
                      <a:pt x="9478915" y="251530"/>
                      <a:pt x="9422675" y="237471"/>
                    </a:cubicBezTo>
                    <a:cubicBezTo>
                      <a:pt x="9405258" y="228762"/>
                      <a:pt x="9388598" y="218335"/>
                      <a:pt x="9370423" y="211345"/>
                    </a:cubicBezTo>
                    <a:cubicBezTo>
                      <a:pt x="9327854" y="194972"/>
                      <a:pt x="9300757" y="192477"/>
                      <a:pt x="9257212" y="185219"/>
                    </a:cubicBezTo>
                    <a:cubicBezTo>
                      <a:pt x="9231677" y="168196"/>
                      <a:pt x="9183757" y="133130"/>
                      <a:pt x="9152709" y="124259"/>
                    </a:cubicBezTo>
                    <a:cubicBezTo>
                      <a:pt x="9130206" y="117830"/>
                      <a:pt x="9106263" y="118454"/>
                      <a:pt x="9083040" y="115551"/>
                    </a:cubicBezTo>
                    <a:cubicBezTo>
                      <a:pt x="9033692" y="98134"/>
                      <a:pt x="8985678" y="76332"/>
                      <a:pt x="8934995" y="63299"/>
                    </a:cubicBezTo>
                    <a:cubicBezTo>
                      <a:pt x="8826537" y="35410"/>
                      <a:pt x="8748354" y="35305"/>
                      <a:pt x="8638903" y="28465"/>
                    </a:cubicBezTo>
                    <a:cubicBezTo>
                      <a:pt x="8538801" y="-11575"/>
                      <a:pt x="8587507" y="2339"/>
                      <a:pt x="8395063" y="2339"/>
                    </a:cubicBezTo>
                    <a:lnTo>
                      <a:pt x="4894217" y="11048"/>
                    </a:lnTo>
                    <a:cubicBezTo>
                      <a:pt x="4865189" y="13951"/>
                      <a:pt x="4836012" y="15630"/>
                      <a:pt x="4807132" y="19756"/>
                    </a:cubicBezTo>
                    <a:cubicBezTo>
                      <a:pt x="4734376" y="30150"/>
                      <a:pt x="4662371" y="45694"/>
                      <a:pt x="4589417" y="54591"/>
                    </a:cubicBezTo>
                    <a:cubicBezTo>
                      <a:pt x="4543223" y="60224"/>
                      <a:pt x="4496526" y="60396"/>
                      <a:pt x="4450080" y="63299"/>
                    </a:cubicBezTo>
                    <a:cubicBezTo>
                      <a:pt x="4386217" y="74910"/>
                      <a:pt x="4322900" y="90082"/>
                      <a:pt x="4258492" y="98133"/>
                    </a:cubicBezTo>
                    <a:cubicBezTo>
                      <a:pt x="4235269" y="101036"/>
                      <a:pt x="4211735" y="102069"/>
                      <a:pt x="4188823" y="106842"/>
                    </a:cubicBezTo>
                    <a:cubicBezTo>
                      <a:pt x="4141954" y="116606"/>
                      <a:pt x="4096633" y="133356"/>
                      <a:pt x="4049486" y="141676"/>
                    </a:cubicBezTo>
                    <a:cubicBezTo>
                      <a:pt x="4000137" y="150385"/>
                      <a:pt x="3950055" y="155648"/>
                      <a:pt x="3901440" y="167802"/>
                    </a:cubicBezTo>
                    <a:cubicBezTo>
                      <a:pt x="3883771" y="172219"/>
                      <a:pt x="3857965" y="177726"/>
                      <a:pt x="3840480" y="185219"/>
                    </a:cubicBezTo>
                    <a:cubicBezTo>
                      <a:pt x="3828548" y="190333"/>
                      <a:pt x="3817578" y="197522"/>
                      <a:pt x="3805646" y="202636"/>
                    </a:cubicBezTo>
                    <a:cubicBezTo>
                      <a:pt x="3797208" y="206252"/>
                      <a:pt x="3787958" y="207729"/>
                      <a:pt x="3779520" y="211345"/>
                    </a:cubicBezTo>
                    <a:cubicBezTo>
                      <a:pt x="3767588" y="216459"/>
                      <a:pt x="3756841" y="224204"/>
                      <a:pt x="3744686" y="228762"/>
                    </a:cubicBezTo>
                    <a:cubicBezTo>
                      <a:pt x="3707757" y="242611"/>
                      <a:pt x="3644055" y="243452"/>
                      <a:pt x="3614057" y="246179"/>
                    </a:cubicBezTo>
                    <a:cubicBezTo>
                      <a:pt x="3596640" y="251985"/>
                      <a:pt x="3580135" y="262539"/>
                      <a:pt x="3561806" y="263596"/>
                    </a:cubicBezTo>
                    <a:cubicBezTo>
                      <a:pt x="3407571" y="272494"/>
                      <a:pt x="3267166" y="273756"/>
                      <a:pt x="3108960" y="272305"/>
                    </a:cubicBezTo>
                    <a:close/>
                  </a:path>
                </a:pathLst>
              </a:custGeom>
              <a:solidFill>
                <a:srgbClr val="F2F2F2">
                  <a:alpha val="0"/>
                </a:srgbClr>
              </a:solidFill>
              <a:ln w="38100">
                <a:solidFill>
                  <a:srgbClr val="3F0B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Freccia a destra 13"/>
              <p:cNvSpPr/>
              <p:nvPr/>
            </p:nvSpPr>
            <p:spPr>
              <a:xfrm rot="1451095">
                <a:off x="3405503" y="720960"/>
                <a:ext cx="609600" cy="245316"/>
              </a:xfrm>
              <a:prstGeom prst="rightArrow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6" name="CasellaDiTesto 15"/>
            <p:cNvSpPr txBox="1"/>
            <p:nvPr/>
          </p:nvSpPr>
          <p:spPr>
            <a:xfrm>
              <a:off x="9617329" y="3780037"/>
              <a:ext cx="1776548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/>
                <a:t>ODA-X8-2-HA</a:t>
              </a:r>
            </a:p>
            <a:p>
              <a:r>
                <a:rPr lang="it-IT" dirty="0" smtClean="0"/>
                <a:t>64 CPU</a:t>
              </a:r>
            </a:p>
            <a:p>
              <a:r>
                <a:rPr lang="it-IT" dirty="0" smtClean="0"/>
                <a:t>18 </a:t>
              </a:r>
              <a:r>
                <a:rPr lang="it-IT" dirty="0" err="1" smtClean="0"/>
                <a:t>TBy</a:t>
              </a:r>
              <a:r>
                <a:rPr lang="it-IT" dirty="0" smtClean="0"/>
                <a:t> SSD</a:t>
              </a:r>
            </a:p>
            <a:p>
              <a:r>
                <a:rPr lang="it-IT" dirty="0" smtClean="0"/>
                <a:t>97 </a:t>
              </a:r>
              <a:r>
                <a:rPr lang="it-IT" dirty="0" err="1" smtClean="0"/>
                <a:t>TBy</a:t>
              </a:r>
              <a:r>
                <a:rPr lang="it-IT" dirty="0" smtClean="0"/>
                <a:t> HHD</a:t>
              </a:r>
            </a:p>
            <a:p>
              <a:endParaRPr lang="it-IT" dirty="0" smtClean="0"/>
            </a:p>
            <a:p>
              <a:r>
                <a:rPr lang="it-IT" b="1" dirty="0" smtClean="0"/>
                <a:t>ZFS ZS9-2</a:t>
              </a:r>
            </a:p>
            <a:p>
              <a:r>
                <a:rPr lang="it-IT" dirty="0" smtClean="0"/>
                <a:t>480 </a:t>
              </a:r>
              <a:r>
                <a:rPr lang="it-IT" dirty="0" err="1" smtClean="0"/>
                <a:t>TBy</a:t>
              </a:r>
              <a:r>
                <a:rPr lang="it-IT" dirty="0" smtClean="0"/>
                <a:t> (RAID2)</a:t>
              </a:r>
              <a:endParaRPr lang="it-IT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0091" y="1329082"/>
            <a:ext cx="7978589" cy="4757220"/>
            <a:chOff x="2832847" y="287384"/>
            <a:chExt cx="8680082" cy="5099145"/>
          </a:xfrm>
        </p:grpSpPr>
        <p:sp>
          <p:nvSpPr>
            <p:cNvPr id="2" name="CasellaDiTesto 1"/>
            <p:cNvSpPr txBox="1"/>
            <p:nvPr/>
          </p:nvSpPr>
          <p:spPr>
            <a:xfrm>
              <a:off x="6509649" y="4990651"/>
              <a:ext cx="4817974" cy="395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Oracle ZFS file system compatibile con DPCT.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2832847" y="287384"/>
              <a:ext cx="8592799" cy="4625276"/>
              <a:chOff x="1880413" y="645459"/>
              <a:chExt cx="9073767" cy="4868536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880413" y="645459"/>
                <a:ext cx="9073767" cy="4827494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5647" y="2789424"/>
                <a:ext cx="4258235" cy="2724571"/>
              </a:xfrm>
              <a:prstGeom prst="rect">
                <a:avLst/>
              </a:prstGeom>
            </p:spPr>
          </p:pic>
        </p:grpSp>
        <p:sp>
          <p:nvSpPr>
            <p:cNvPr id="10" name="CasellaDiTesto 9"/>
            <p:cNvSpPr txBox="1"/>
            <p:nvPr/>
          </p:nvSpPr>
          <p:spPr>
            <a:xfrm>
              <a:off x="3608618" y="4604883"/>
              <a:ext cx="1672207" cy="560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i="1" dirty="0" smtClean="0"/>
                <a:t>(</a:t>
              </a:r>
              <a:r>
                <a:rPr lang="it-IT" sz="1400" i="1" dirty="0" err="1" smtClean="0"/>
                <a:t>Current</a:t>
              </a:r>
              <a:r>
                <a:rPr lang="it-IT" sz="1400" i="1" dirty="0" smtClean="0"/>
                <a:t> DPCT, </a:t>
              </a:r>
              <a:r>
                <a:rPr lang="it-IT" sz="1400" i="1" dirty="0" err="1" smtClean="0"/>
                <a:t>next</a:t>
              </a:r>
              <a:r>
                <a:rPr lang="it-IT" sz="1400" i="1" dirty="0" smtClean="0"/>
                <a:t> slide)</a:t>
              </a:r>
              <a:endParaRPr lang="it-IT" sz="1400" i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09940" y="2324224"/>
              <a:ext cx="1302989" cy="329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ODA-X8-2-HA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2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7704909" y="6338354"/>
            <a:ext cx="4114800" cy="365125"/>
          </a:xfrm>
        </p:spPr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 dirty="0"/>
          </a:p>
        </p:txBody>
      </p:sp>
      <p:grpSp>
        <p:nvGrpSpPr>
          <p:cNvPr id="10" name="Gruppo 9"/>
          <p:cNvGrpSpPr/>
          <p:nvPr/>
        </p:nvGrpSpPr>
        <p:grpSpPr>
          <a:xfrm>
            <a:off x="4435077" y="85600"/>
            <a:ext cx="7479767" cy="6252754"/>
            <a:chOff x="4435077" y="85600"/>
            <a:chExt cx="7479767" cy="6252754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077" y="85600"/>
              <a:ext cx="7479767" cy="4142271"/>
            </a:xfrm>
            <a:prstGeom prst="rect">
              <a:avLst/>
            </a:prstGeom>
          </p:spPr>
        </p:pic>
        <p:pic>
          <p:nvPicPr>
            <p:cNvPr id="1026" name="Picture 2" descr="020IMG_144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6414" y="4544854"/>
              <a:ext cx="3403296" cy="179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uppo 15"/>
          <p:cNvGrpSpPr/>
          <p:nvPr/>
        </p:nvGrpSpPr>
        <p:grpSpPr>
          <a:xfrm>
            <a:off x="143311" y="85600"/>
            <a:ext cx="7943492" cy="6501811"/>
            <a:chOff x="143311" y="85600"/>
            <a:chExt cx="7943492" cy="6501811"/>
          </a:xfrm>
        </p:grpSpPr>
        <p:grpSp>
          <p:nvGrpSpPr>
            <p:cNvPr id="14" name="Gruppo 13"/>
            <p:cNvGrpSpPr/>
            <p:nvPr/>
          </p:nvGrpSpPr>
          <p:grpSpPr>
            <a:xfrm>
              <a:off x="143311" y="85600"/>
              <a:ext cx="7943492" cy="6252754"/>
              <a:chOff x="117169" y="85600"/>
              <a:chExt cx="7943492" cy="6252754"/>
            </a:xfrm>
          </p:grpSpPr>
          <p:grpSp>
            <p:nvGrpSpPr>
              <p:cNvPr id="13" name="Gruppo 12"/>
              <p:cNvGrpSpPr/>
              <p:nvPr/>
            </p:nvGrpSpPr>
            <p:grpSpPr>
              <a:xfrm>
                <a:off x="117169" y="85600"/>
                <a:ext cx="4297135" cy="6252754"/>
                <a:chOff x="117169" y="85600"/>
                <a:chExt cx="4297135" cy="6252754"/>
              </a:xfrm>
            </p:grpSpPr>
            <p:pic>
              <p:nvPicPr>
                <p:cNvPr id="5" name="Immagine 4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7169" y="85600"/>
                  <a:ext cx="4297135" cy="6252754"/>
                </a:xfrm>
                <a:prstGeom prst="rect">
                  <a:avLst/>
                </a:prstGeom>
              </p:spPr>
            </p:pic>
            <p:sp>
              <p:nvSpPr>
                <p:cNvPr id="11" name="CasellaDiTesto 10"/>
                <p:cNvSpPr txBox="1"/>
                <p:nvPr/>
              </p:nvSpPr>
              <p:spPr>
                <a:xfrm>
                  <a:off x="400594" y="3927565"/>
                  <a:ext cx="161108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dirty="0" smtClean="0">
                      <a:solidFill>
                        <a:srgbClr val="FFC000"/>
                      </a:solidFill>
                    </a:rPr>
                    <a:t>ODA X8 + ZFS</a:t>
                  </a:r>
                  <a:endParaRPr lang="it-IT" dirty="0">
                    <a:solidFill>
                      <a:srgbClr val="FFC000"/>
                    </a:solidFill>
                  </a:endParaRPr>
                </a:p>
              </p:txBody>
            </p:sp>
          </p:grpSp>
          <p:sp>
            <p:nvSpPr>
              <p:cNvPr id="12" name="CasellaDiTesto 11"/>
              <p:cNvSpPr txBox="1"/>
              <p:nvPr/>
            </p:nvSpPr>
            <p:spPr>
              <a:xfrm>
                <a:off x="5300044" y="4502330"/>
                <a:ext cx="276061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1" dirty="0" smtClean="0">
                    <a:solidFill>
                      <a:srgbClr val="00B050"/>
                    </a:solidFill>
                  </a:rPr>
                  <a:t>INAF OPS4 today: Facility IN PLACE!</a:t>
                </a:r>
              </a:p>
            </p:txBody>
          </p:sp>
          <p:sp>
            <p:nvSpPr>
              <p:cNvPr id="8" name="CasellaDiTesto 7"/>
              <p:cNvSpPr txBox="1"/>
              <p:nvPr/>
            </p:nvSpPr>
            <p:spPr>
              <a:xfrm>
                <a:off x="5125809" y="5681952"/>
                <a:ext cx="28508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(See Licata’s contribution)</a:t>
                </a:r>
                <a:endParaRPr lang="en-US" sz="1400" dirty="0"/>
              </a:p>
            </p:txBody>
          </p:sp>
        </p:grpSp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4018" y="4544854"/>
              <a:ext cx="2042557" cy="2042557"/>
            </a:xfrm>
            <a:prstGeom prst="rect">
              <a:avLst/>
            </a:prstGeom>
          </p:spPr>
        </p:pic>
        <p:grpSp>
          <p:nvGrpSpPr>
            <p:cNvPr id="6" name="Gruppo 5"/>
            <p:cNvGrpSpPr/>
            <p:nvPr/>
          </p:nvGrpSpPr>
          <p:grpSpPr>
            <a:xfrm>
              <a:off x="2755791" y="1778540"/>
              <a:ext cx="991950" cy="2866873"/>
              <a:chOff x="2603855" y="1942011"/>
              <a:chExt cx="991950" cy="2866873"/>
            </a:xfrm>
          </p:grpSpPr>
          <p:sp>
            <p:nvSpPr>
              <p:cNvPr id="7" name="Freccia in giù 6"/>
              <p:cNvSpPr/>
              <p:nvPr/>
            </p:nvSpPr>
            <p:spPr>
              <a:xfrm rot="19857965" flipH="1">
                <a:off x="3340525" y="2699744"/>
                <a:ext cx="255280" cy="2109140"/>
              </a:xfrm>
              <a:prstGeom prst="downArrow">
                <a:avLst>
                  <a:gd name="adj1" fmla="val 51512"/>
                  <a:gd name="adj2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Ovale 8"/>
              <p:cNvSpPr/>
              <p:nvPr/>
            </p:nvSpPr>
            <p:spPr>
              <a:xfrm>
                <a:off x="2603855" y="1942011"/>
                <a:ext cx="957943" cy="766355"/>
              </a:xfrm>
              <a:prstGeom prst="ellipse">
                <a:avLst/>
              </a:prstGeom>
              <a:solidFill>
                <a:srgbClr val="FFFFFF">
                  <a:alpha val="9020"/>
                </a:srgbClr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559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658F655E-20D7-458B-F35F-CE77A754CF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459" y="1326521"/>
            <a:ext cx="8272541" cy="511658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713847" y="6239501"/>
            <a:ext cx="3177996" cy="239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USC VIII GA - 18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ott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2024,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Galzignano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Terme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(PD) - MGL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279585" y="967069"/>
            <a:ext cx="11745499" cy="5407851"/>
            <a:chOff x="279585" y="967069"/>
            <a:chExt cx="11745499" cy="5407851"/>
          </a:xfrm>
        </p:grpSpPr>
        <p:sp>
          <p:nvSpPr>
            <p:cNvPr id="164" name="Google Shape;164;g27df92e4ca9_0_12"/>
            <p:cNvSpPr txBox="1"/>
            <p:nvPr/>
          </p:nvSpPr>
          <p:spPr>
            <a:xfrm>
              <a:off x="355650" y="1833988"/>
              <a:ext cx="114807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0000" tIns="45700" rIns="91425" bIns="45700" anchor="t" anchorCtr="0">
              <a:spAutoFit/>
            </a:bodyPr>
            <a:lstStyle/>
            <a:p>
              <a:pPr marL="179999" marR="0" lvl="0" indent="-127001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28BC"/>
                </a:buClr>
                <a:buSzPts val="2000"/>
                <a:buFont typeface="Titillium Web"/>
                <a:buChar char="-"/>
                <a:tabLst/>
                <a:defRPr/>
              </a:pPr>
              <a:r>
                <a:rPr kumimoji="0" lang="it-IT" sz="2000" b="1" i="0" u="none" strike="noStrike" kern="0" cap="none" spc="0" normalizeH="0" baseline="0" noProof="0">
                  <a:ln>
                    <a:noFill/>
                  </a:ln>
                  <a:solidFill>
                    <a:srgbClr val="1528BC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1528BC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marL="179999" marR="0" lvl="0" indent="-127001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528BC"/>
                </a:buClr>
                <a:buSzPts val="2000"/>
                <a:buFont typeface="Titillium Web"/>
                <a:buChar char="-"/>
                <a:tabLst/>
                <a:defRPr/>
              </a:pP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1528BC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9" name="Rettangolo 8"/>
            <p:cNvSpPr/>
            <p:nvPr/>
          </p:nvSpPr>
          <p:spPr>
            <a:xfrm>
              <a:off x="760462" y="967069"/>
              <a:ext cx="1126462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it-IT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Digital </a:t>
              </a:r>
              <a:r>
                <a:rPr kumimoji="0" lang="it-IT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Astrometric</a:t>
              </a:r>
              <a:r>
                <a:rPr kumimoji="0" lang="it-IT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it-IT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GW Antenna </a:t>
              </a:r>
              <a:r>
                <a:rPr kumimoji="0" lang="it-IT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with Gaia: the </a:t>
              </a:r>
              <a:r>
                <a:rPr kumimoji="0" lang="it-IT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cosmological</a:t>
              </a:r>
              <a:r>
                <a:rPr kumimoji="0" lang="it-IT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GW Background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Segnaposto contenuto 6">
                  <a:extLst>
                    <a:ext uri="{FF2B5EF4-FFF2-40B4-BE49-F238E27FC236}">
                      <a16:creationId xmlns:a16="http://schemas.microsoft.com/office/drawing/2014/main" id="{5036C589-D5DC-980E-1B7B-EE2631AF949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55650" y="1483349"/>
                  <a:ext cx="3571336" cy="3662813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285750" marR="0" lvl="0" indent="-28575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Wingdings" panose="05000000000000000000" pitchFamily="2" charset="2"/>
                    <a:buChar char="§"/>
                    <a:tabLst/>
                    <a:defRPr/>
                  </a:pPr>
                  <a:r>
                    <a:rPr kumimoji="0" lang="it-IT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GW with </a:t>
                  </a:r>
                  <a:r>
                    <a:rPr kumimoji="0" lang="it-IT" sz="1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astrometric</a:t>
                  </a:r>
                  <a:r>
                    <a: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</a:t>
                  </a:r>
                  <a:r>
                    <a:rPr kumimoji="0" lang="it-IT" sz="1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measurements</a:t>
                  </a:r>
                  <a:r>
                    <a: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:  </a:t>
                  </a:r>
                  <a14:m>
                    <m:oMath xmlns:m="http://schemas.openxmlformats.org/officeDocument/2006/math">
                      <m:r>
                        <a:rPr kumimoji="0" lang="it-IT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𝛿</m:t>
                      </m:r>
                      <m:r>
                        <m:rPr>
                          <m:sty m:val="p"/>
                        </m:rPr>
                        <a:rPr kumimoji="0" lang="el-GR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Ψ</m:t>
                      </m:r>
                      <m:r>
                        <a:rPr kumimoji="0" lang="it-IT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 ∝</m:t>
                      </m:r>
                      <m:sSup>
                        <m:sSupPr>
                          <m:ctrlPr>
                            <a:rPr kumimoji="0" lang="it-IT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func>
                            <m:funcPr>
                              <m:ctrlPr>
                                <a:rPr kumimoji="0" lang="it-IT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Arial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it-IT" sz="18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Arial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kumimoji="0" lang="el-GR" sz="1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Arial"/>
                                </a:rPr>
                                <m:t>Ψ</m:t>
                              </m:r>
                            </m:e>
                          </m:func>
                        </m:e>
                        <m:sup>
                          <m:r>
                            <a:rPr kumimoji="0" lang="it-IT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−1</m:t>
                          </m:r>
                        </m:sup>
                      </m:sSup>
                      <m:r>
                        <a:rPr kumimoji="0" lang="it-IT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∗</m:t>
                      </m:r>
                      <m:r>
                        <a:rPr kumimoji="0" lang="it-IT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h</m:t>
                      </m:r>
                    </m:oMath>
                  </a14:m>
                  <a:r>
                    <a: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(</a:t>
                  </a:r>
                  <a:r>
                    <a:rPr kumimoji="0" lang="it-IT" sz="1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AstroGrawAnt</a:t>
                  </a:r>
                  <a:r>
                    <a: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</a:t>
                  </a:r>
                  <a:r>
                    <a:rPr kumimoji="0" lang="it-IT" sz="1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measurement</a:t>
                  </a:r>
                  <a:r>
                    <a: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</a:t>
                  </a:r>
                  <a:r>
                    <a:rPr kumimoji="0" lang="it-IT" sz="1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principle</a:t>
                  </a:r>
                  <a:r>
                    <a: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)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Gaia data </a:t>
                  </a:r>
                  <a:r>
                    <a:rPr kumimoji="0" lang="it-IT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can </a:t>
                  </a:r>
                  <a:r>
                    <a:rPr kumimoji="0" lang="it-IT" sz="18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access</a:t>
                  </a:r>
                  <a:r>
                    <a:rPr kumimoji="0" lang="it-IT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the </a:t>
                  </a:r>
                  <a:r>
                    <a: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low frequency </a:t>
                  </a:r>
                  <a:r>
                    <a:rPr kumimoji="0" lang="it-IT" sz="1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spectrum</a:t>
                  </a:r>
                  <a:r>
                    <a: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of </a:t>
                  </a:r>
                  <a:r>
                    <a:rPr kumimoji="0" lang="it-IT" sz="1800" b="0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GWs</a:t>
                  </a:r>
                  <a:r>
                    <a:rPr kumimoji="0" lang="it-IT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(</a:t>
                  </a:r>
                  <a:r>
                    <a: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i.e. </a:t>
                  </a:r>
                  <a:r>
                    <a:rPr kumimoji="0" lang="it-IT" sz="1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possibility</a:t>
                  </a:r>
                  <a:r>
                    <a: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to </a:t>
                  </a:r>
                  <a:r>
                    <a:rPr kumimoji="0" lang="it-IT" sz="1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measure</a:t>
                  </a:r>
                  <a:r>
                    <a: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 the GW background)</a:t>
                  </a:r>
                </a:p>
                <a:p>
                  <a:pPr lvl="0">
                    <a:defRPr/>
                  </a:pPr>
                  <a:r>
                    <a:rPr kumimoji="0" lang="it-IT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sym typeface="Arial"/>
                    </a:rPr>
                    <a:t>Cross-</a:t>
                  </a:r>
                  <a:r>
                    <a:rPr kumimoji="0" lang="it-IT" sz="1800" b="1" i="0" u="none" strike="noStrike" kern="0" cap="none" spc="0" normalizeH="0" baseline="0" noProof="0" dirty="0" err="1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sym typeface="Arial"/>
                    </a:rPr>
                    <a:t>fertilization</a:t>
                  </a:r>
                  <a:r>
                    <a:rPr kumimoji="0" lang="it-IT" sz="18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sym typeface="Arial"/>
                    </a:rPr>
                    <a:t> </a:t>
                  </a:r>
                  <a:r>
                    <a:rPr kumimoji="0" lang="it-IT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sym typeface="Arial"/>
                    </a:rPr>
                    <a:t>with </a:t>
                  </a:r>
                  <a:r>
                    <a:rPr kumimoji="0" lang="it-IT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sym typeface="Arial"/>
                    </a:rPr>
                    <a:t>other</a:t>
                  </a:r>
                  <a:r>
                    <a:rPr kumimoji="0" lang="it-IT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sym typeface="Arial"/>
                    </a:rPr>
                    <a:t> </a:t>
                  </a:r>
                  <a:r>
                    <a:rPr kumimoji="0" lang="it-IT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sym typeface="Arial"/>
                    </a:rPr>
                    <a:t>experiments</a:t>
                  </a:r>
                  <a:r>
                    <a:rPr kumimoji="0" lang="it-IT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sym typeface="Arial"/>
                    </a:rPr>
                    <a:t> </a:t>
                  </a:r>
                  <a:r>
                    <a: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sym typeface="Arial"/>
                    </a:rPr>
                    <a:t>(</a:t>
                  </a:r>
                  <a:r>
                    <a:rPr kumimoji="0" lang="it-IT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sym typeface="Arial"/>
                    </a:rPr>
                    <a:t>Pulsar Time Array</a:t>
                  </a:r>
                  <a:r>
                    <a:rPr kumimoji="0" lang="it-IT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sym typeface="Arial"/>
                    </a:rPr>
                    <a:t>). (</a:t>
                  </a:r>
                  <a:r>
                    <a:rPr lang="fr-FR" sz="1800" kern="0" dirty="0"/>
                    <a:t>GRAPE </a:t>
                  </a:r>
                  <a:r>
                    <a:rPr lang="fr-FR" sz="1800" kern="0" dirty="0" err="1"/>
                    <a:t>project</a:t>
                  </a:r>
                  <a:r>
                    <a:rPr lang="fr-FR" sz="1800" kern="0" dirty="0"/>
                    <a:t> (PRIN 2022 1.01 - PE9 20227MYL2X)</a:t>
                  </a:r>
                  <a:endParaRPr kumimoji="0" lang="it-IT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endParaRPr>
                </a:p>
              </p:txBody>
            </p:sp>
          </mc:Choice>
          <mc:Fallback>
            <p:sp>
              <p:nvSpPr>
                <p:cNvPr id="10" name="Segnaposto contenuto 6">
                  <a:extLst>
                    <a:ext uri="{FF2B5EF4-FFF2-40B4-BE49-F238E27FC236}">
                      <a16:creationId xmlns:a16="http://schemas.microsoft.com/office/drawing/2014/main" id="{5036C589-D5DC-980E-1B7B-EE2631AF94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650" y="1483349"/>
                  <a:ext cx="3571336" cy="3662813"/>
                </a:xfrm>
                <a:prstGeom prst="rect">
                  <a:avLst/>
                </a:prstGeom>
                <a:blipFill>
                  <a:blip r:embed="rId4"/>
                  <a:stretch>
                    <a:fillRect l="-1365" t="-832" r="-1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585" y="5108134"/>
              <a:ext cx="2060376" cy="1266786"/>
            </a:xfrm>
            <a:prstGeom prst="rect">
              <a:avLst/>
            </a:prstGeom>
          </p:spPr>
        </p:pic>
      </p:grpSp>
      <p:grpSp>
        <p:nvGrpSpPr>
          <p:cNvPr id="14" name="Google Shape;123;p1"/>
          <p:cNvGrpSpPr/>
          <p:nvPr/>
        </p:nvGrpSpPr>
        <p:grpSpPr>
          <a:xfrm>
            <a:off x="3252" y="6519773"/>
            <a:ext cx="12192000" cy="341386"/>
            <a:chOff x="0" y="6511278"/>
            <a:chExt cx="12192000" cy="361767"/>
          </a:xfrm>
          <a:solidFill>
            <a:schemeClr val="accent6">
              <a:lumMod val="60000"/>
              <a:lumOff val="40000"/>
            </a:schemeClr>
          </a:solidFill>
        </p:grpSpPr>
        <p:pic>
          <p:nvPicPr>
            <p:cNvPr id="15" name="Google Shape;124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6511278"/>
              <a:ext cx="12192000" cy="361767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6" name="Google Shape;126;p1"/>
            <p:cNvSpPr txBox="1"/>
            <p:nvPr/>
          </p:nvSpPr>
          <p:spPr>
            <a:xfrm>
              <a:off x="0" y="6530753"/>
              <a:ext cx="12192000" cy="32610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>
                <a:buClr>
                  <a:srgbClr val="000000"/>
                </a:buClr>
                <a:buSzPts val="1400"/>
              </a:pPr>
              <a:r>
                <a:rPr lang="it-IT" sz="1400" dirty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GRAPE General </a:t>
              </a:r>
              <a:r>
                <a:rPr lang="it-IT" sz="1400" dirty="0" err="1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Relativistic</a:t>
              </a:r>
              <a:r>
                <a:rPr lang="it-IT" sz="1400" dirty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 </a:t>
              </a:r>
              <a:r>
                <a:rPr lang="it-IT" sz="1400" dirty="0" err="1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Astrometry</a:t>
              </a:r>
              <a:r>
                <a:rPr lang="it-IT" sz="1400" dirty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 and Pulsar Experiment    </a:t>
              </a:r>
              <a:r>
                <a:rPr lang="it-IT" sz="1400" dirty="0" smtClean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Finanziato dell’UE – </a:t>
              </a:r>
              <a:r>
                <a:rPr lang="it-IT" sz="1400" dirty="0" err="1" smtClean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NextGenerationEU</a:t>
              </a:r>
              <a:r>
                <a:rPr lang="it-IT" sz="1400" dirty="0" smtClean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 </a:t>
              </a:r>
              <a:r>
                <a:rPr lang="it-IT" sz="1400" dirty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– </a:t>
              </a:r>
              <a:r>
                <a:rPr lang="it-IT" sz="1400" dirty="0" smtClean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Missione 4, Componente </a:t>
              </a:r>
              <a:r>
                <a:rPr lang="it-IT" sz="1400" dirty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2, </a:t>
              </a:r>
              <a:r>
                <a:rPr lang="it-IT" sz="1400" dirty="0" smtClean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Investimento </a:t>
              </a:r>
              <a:r>
                <a:rPr lang="it-IT" sz="1400" dirty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1.1 </a:t>
              </a:r>
              <a:endParaRPr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-3" y="0"/>
            <a:ext cx="12192000" cy="850899"/>
            <a:chOff x="-3" y="0"/>
            <a:chExt cx="12192000" cy="850899"/>
          </a:xfrm>
        </p:grpSpPr>
        <p:pic>
          <p:nvPicPr>
            <p:cNvPr id="158" name="Google Shape;158;g27df92e4ca9_0_1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3" y="0"/>
              <a:ext cx="12192000" cy="850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CasellaDiTesto 2"/>
            <p:cNvSpPr txBox="1"/>
            <p:nvPr/>
          </p:nvSpPr>
          <p:spPr>
            <a:xfrm>
              <a:off x="10123714" y="228600"/>
              <a:ext cx="1712636" cy="506186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190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 rot="5400000">
            <a:off x="10321200" y="2877370"/>
            <a:ext cx="3177996" cy="239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USC VIII GA - 18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ott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2024,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Galzignano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Terme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(PD) - MGL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319935" y="1094454"/>
            <a:ext cx="11308601" cy="5169993"/>
            <a:chOff x="319935" y="1094454"/>
            <a:chExt cx="11308601" cy="5169993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008FE80C-2B8A-411A-D728-BAAEB6B22918}"/>
                </a:ext>
              </a:extLst>
            </p:cNvPr>
            <p:cNvSpPr txBox="1"/>
            <p:nvPr/>
          </p:nvSpPr>
          <p:spPr>
            <a:xfrm>
              <a:off x="563457" y="1094454"/>
              <a:ext cx="110650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First steps: models and </a:t>
              </a:r>
              <a:r>
                <a:rPr kumimoji="0" lang="it-IT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simulations</a:t>
              </a:r>
              <a:endPara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Using </a:t>
              </a:r>
              <a:r>
                <a:rPr kumimoji="0" lang="it-IT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ePTA</a:t>
              </a: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(</a:t>
              </a:r>
              <a:r>
                <a:rPr kumimoji="0" lang="it-IT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Sesana et al’ </a:t>
              </a:r>
              <a:r>
                <a:rPr kumimoji="0" lang="it-IT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article</a:t>
              </a:r>
              <a:r>
                <a:rPr kumimoji="0" lang="it-IT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) </a:t>
              </a:r>
              <a:r>
                <a:rPr kumimoji="0" lang="it-IT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synthetic</a:t>
              </a: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data </a:t>
              </a:r>
              <a:r>
                <a:rPr kumimoji="0" lang="it-IT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we</a:t>
              </a: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it-IT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created</a:t>
              </a: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a </a:t>
              </a:r>
              <a:r>
                <a:rPr kumimoji="0" lang="it-IT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stochastic</a:t>
              </a: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background from a </a:t>
              </a:r>
              <a:r>
                <a:rPr kumimoji="0" lang="it-IT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population</a:t>
              </a: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of SMBH </a:t>
              </a:r>
              <a:r>
                <a:rPr kumimoji="0" lang="it-IT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binaries</a:t>
              </a:r>
              <a:endPara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The </a:t>
              </a:r>
              <a:r>
                <a:rPr kumimoji="0" lang="it-IT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astrometric</a:t>
              </a: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it-IT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effect</a:t>
              </a: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it-IT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is</a:t>
              </a: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it-IT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probably</a:t>
              </a: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it-IT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too</a:t>
              </a: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it-IT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optimistic</a:t>
              </a: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(satellite </a:t>
              </a:r>
              <a:r>
                <a:rPr kumimoji="0" lang="it-IT" sz="1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attitude</a:t>
              </a:r>
              <a:r>
                <a:rPr kumimoji="0" lang="it-IT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it-IT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neglected</a:t>
              </a:r>
              <a:r>
                <a:rPr kumimoji="0" lang="it-IT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) </a:t>
              </a:r>
              <a:r>
                <a:rPr kumimoji="0" lang="it-IT" sz="16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but</a:t>
              </a:r>
              <a:r>
                <a:rPr kumimoji="0" lang="it-IT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it-IT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feasibility</a:t>
              </a:r>
              <a:r>
                <a:rPr kumimoji="0" lang="it-IT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it-IT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encouraging</a:t>
              </a:r>
              <a:r>
                <a:rPr kumimoji="0" lang="it-IT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  <a:endPara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0" name="Segnaposto contenuto 4" descr="Immagine che contiene testo, schermata, diagramma, Carattere&#10;&#10;Descrizione generata automaticamente">
              <a:extLst>
                <a:ext uri="{FF2B5EF4-FFF2-40B4-BE49-F238E27FC236}">
                  <a16:creationId xmlns:a16="http://schemas.microsoft.com/office/drawing/2014/main" id="{29436276-1BC5-1FF3-9B21-7D323A361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35" y="2182993"/>
              <a:ext cx="5418935" cy="4064202"/>
            </a:xfrm>
            <a:prstGeom prst="rect">
              <a:avLst/>
            </a:prstGeom>
          </p:spPr>
        </p:pic>
        <p:pic>
          <p:nvPicPr>
            <p:cNvPr id="11" name="Segnaposto contenuto 4" descr="Immagine che contiene testo, diagramma, linea, Diagramma&#10;&#10;Descrizione generata automaticamente">
              <a:extLst>
                <a:ext uri="{FF2B5EF4-FFF2-40B4-BE49-F238E27FC236}">
                  <a16:creationId xmlns:a16="http://schemas.microsoft.com/office/drawing/2014/main" id="{F09D59A6-1172-722A-B35F-DD8272F62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8870" y="2145762"/>
              <a:ext cx="5491580" cy="4118685"/>
            </a:xfrm>
            <a:prstGeom prst="rect">
              <a:avLst/>
            </a:prstGeom>
          </p:spPr>
        </p:pic>
      </p:grpSp>
      <p:grpSp>
        <p:nvGrpSpPr>
          <p:cNvPr id="12" name="Google Shape;123;p1"/>
          <p:cNvGrpSpPr/>
          <p:nvPr/>
        </p:nvGrpSpPr>
        <p:grpSpPr>
          <a:xfrm>
            <a:off x="3249" y="6508450"/>
            <a:ext cx="12192000" cy="341386"/>
            <a:chOff x="0" y="6511278"/>
            <a:chExt cx="12192000" cy="361767"/>
          </a:xfrm>
          <a:solidFill>
            <a:schemeClr val="accent6">
              <a:lumMod val="60000"/>
              <a:lumOff val="40000"/>
            </a:schemeClr>
          </a:solidFill>
        </p:grpSpPr>
        <p:pic>
          <p:nvPicPr>
            <p:cNvPr id="13" name="Google Shape;124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511278"/>
              <a:ext cx="12192000" cy="361767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4" name="Google Shape;126;p1"/>
            <p:cNvSpPr txBox="1"/>
            <p:nvPr/>
          </p:nvSpPr>
          <p:spPr>
            <a:xfrm>
              <a:off x="0" y="6530753"/>
              <a:ext cx="12192000" cy="32610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>
                <a:buClr>
                  <a:srgbClr val="000000"/>
                </a:buClr>
                <a:buSzPts val="1400"/>
              </a:pPr>
              <a:r>
                <a:rPr lang="it-IT" sz="1400" dirty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GRAPE General </a:t>
              </a:r>
              <a:r>
                <a:rPr lang="it-IT" sz="1400" dirty="0" err="1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Relativistic</a:t>
              </a:r>
              <a:r>
                <a:rPr lang="it-IT" sz="1400" dirty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 </a:t>
              </a:r>
              <a:r>
                <a:rPr lang="it-IT" sz="1400" dirty="0" err="1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Astrometry</a:t>
              </a:r>
              <a:r>
                <a:rPr lang="it-IT" sz="1400" dirty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 and Pulsar Experiment    </a:t>
              </a:r>
              <a:r>
                <a:rPr lang="it-IT" sz="1400" dirty="0" smtClean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Finanziato dell’UE – </a:t>
              </a:r>
              <a:r>
                <a:rPr lang="it-IT" sz="1400" dirty="0" err="1" smtClean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NextGenerationEU</a:t>
              </a:r>
              <a:r>
                <a:rPr lang="it-IT" sz="1400" dirty="0" smtClean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 </a:t>
              </a:r>
              <a:r>
                <a:rPr lang="it-IT" sz="1400" dirty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– </a:t>
              </a:r>
              <a:r>
                <a:rPr lang="it-IT" sz="1400" dirty="0" smtClean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Missione 4, Componente </a:t>
              </a:r>
              <a:r>
                <a:rPr lang="it-IT" sz="1400" dirty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2, </a:t>
              </a:r>
              <a:r>
                <a:rPr lang="it-IT" sz="1400" dirty="0" smtClean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Investimento </a:t>
              </a:r>
              <a:r>
                <a:rPr lang="it-IT" sz="1400" dirty="0">
                  <a:solidFill>
                    <a:srgbClr val="0070C0"/>
                  </a:solidFill>
                  <a:latin typeface="Titillium Web"/>
                  <a:ea typeface="Arial"/>
                  <a:cs typeface="Arial"/>
                  <a:sym typeface="Titillium Web"/>
                </a:rPr>
                <a:t>1.1 </a:t>
              </a:r>
              <a:endParaRPr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-3" y="0"/>
            <a:ext cx="12192000" cy="850899"/>
            <a:chOff x="-3" y="0"/>
            <a:chExt cx="12192000" cy="850899"/>
          </a:xfrm>
        </p:grpSpPr>
        <p:pic>
          <p:nvPicPr>
            <p:cNvPr id="170" name="Google Shape;170;g27df92e4ca9_0_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3" y="0"/>
              <a:ext cx="12192000" cy="850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CasellaDiTesto 14"/>
            <p:cNvSpPr txBox="1"/>
            <p:nvPr/>
          </p:nvSpPr>
          <p:spPr>
            <a:xfrm>
              <a:off x="10123714" y="228600"/>
              <a:ext cx="1712636" cy="506186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6798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0"/>
            <a:ext cx="12192001" cy="850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/>
          <p:cNvSpPr txBox="1"/>
          <p:nvPr/>
        </p:nvSpPr>
        <p:spPr>
          <a:xfrm rot="5400000">
            <a:off x="10321225" y="2693677"/>
            <a:ext cx="3177996" cy="239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USC VIII GA - 18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ott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2024,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Galzignano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Terme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(PD) - MGL</a:t>
            </a:r>
          </a:p>
        </p:txBody>
      </p:sp>
      <p:grpSp>
        <p:nvGrpSpPr>
          <p:cNvPr id="19" name="Gruppo 18"/>
          <p:cNvGrpSpPr/>
          <p:nvPr/>
        </p:nvGrpSpPr>
        <p:grpSpPr>
          <a:xfrm>
            <a:off x="551985" y="917268"/>
            <a:ext cx="11238489" cy="5118507"/>
            <a:chOff x="264160" y="414597"/>
            <a:chExt cx="11765479" cy="6055831"/>
          </a:xfrm>
        </p:grpSpPr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1520" y="1148080"/>
              <a:ext cx="6218119" cy="4572000"/>
            </a:xfrm>
            <a:prstGeom prst="rect">
              <a:avLst/>
            </a:prstGeom>
          </p:spPr>
        </p:pic>
        <p:sp>
          <p:nvSpPr>
            <p:cNvPr id="20" name="CasellaDiTesto 19"/>
            <p:cNvSpPr txBox="1"/>
            <p:nvPr/>
          </p:nvSpPr>
          <p:spPr>
            <a:xfrm>
              <a:off x="379735" y="414597"/>
              <a:ext cx="11295944" cy="777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Implementation of the digital Astrometric Gravitational Wave Antenna with Gaia elementary astrometry for GWB.</a:t>
              </a: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264160" y="1117600"/>
              <a:ext cx="5898954" cy="5352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Interoperability</a:t>
              </a:r>
              <a:r>
                <a:rPr kumimoji="0" lang="en-US" sz="2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 Data Lake for Gaia Use Case (</a:t>
              </a:r>
              <a:r>
                <a:rPr kumimoji="0" lang="en-US" sz="20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I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GUC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)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Requirements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(WP3)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For any sky direction of interest: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Identify Sources (</a:t>
              </a:r>
              <a:r>
                <a:rPr kumimoji="0" lang="en-US" sz="18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SourceId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, S) 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on the celestial sphere in cone toward direction of presumed incoming GW and in the corresponding meridian band (see figure);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Pairing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, in given regions, of all of suitable sources (i.e., with angular distances &gt;0.2 ‘’,  appropriate magnitudes and color ranges, photometric stability, etc…) (as shown in figure);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arenR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Extract all of the elementary, or epoch, observations (</a:t>
              </a:r>
              <a:r>
                <a:rPr kumimoji="0" lang="en-US" sz="18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AstroElementaries,</a:t>
              </a:r>
              <a:r>
                <a:rPr kumimoji="0" lang="en-US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Obs</a:t>
              </a:r>
              <a:r>
                <a:rPr kumimoji="0" 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) for each pair:</a:t>
              </a:r>
            </a:p>
            <a:p>
              <a:pPr marL="914400" marR="0" lvl="1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Astrometrically</a:t>
              </a: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 calibrate angular separations</a:t>
              </a:r>
            </a:p>
            <a:p>
              <a:pPr marL="914400" marR="0" lvl="1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lphaLcPeriod"/>
                <a:tabLst/>
                <a:defRPr/>
              </a:pPr>
              <a:r>
                <a:rPr kumimoji="0" lang="en-US" sz="1600" b="1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Build separation time series for analysis </a:t>
              </a:r>
            </a:p>
          </p:txBody>
        </p:sp>
        <p:grpSp>
          <p:nvGrpSpPr>
            <p:cNvPr id="23" name="Gruppo 22"/>
            <p:cNvGrpSpPr/>
            <p:nvPr/>
          </p:nvGrpSpPr>
          <p:grpSpPr>
            <a:xfrm>
              <a:off x="5920690" y="5720080"/>
              <a:ext cx="6000065" cy="691861"/>
              <a:chOff x="5892800" y="5896004"/>
              <a:chExt cx="6000065" cy="691861"/>
            </a:xfrm>
            <a:solidFill>
              <a:srgbClr val="70AD47">
                <a:lumMod val="20000"/>
                <a:lumOff val="80000"/>
              </a:srgbClr>
            </a:solidFill>
          </p:grpSpPr>
          <p:sp>
            <p:nvSpPr>
              <p:cNvPr id="24" name="Freccia a destra 23"/>
              <p:cNvSpPr/>
              <p:nvPr/>
            </p:nvSpPr>
            <p:spPr>
              <a:xfrm>
                <a:off x="5892800" y="6189126"/>
                <a:ext cx="629920" cy="262474"/>
              </a:xfrm>
              <a:prstGeom prst="rightArrow">
                <a:avLst/>
              </a:prstGeom>
              <a:grp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CasellaDiTesto 24"/>
              <p:cNvSpPr txBox="1"/>
              <p:nvPr/>
            </p:nvSpPr>
            <p:spPr>
              <a:xfrm>
                <a:off x="6731098" y="5896004"/>
                <a:ext cx="5161767" cy="691861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rPr>
                  <a:t>Analyze according to multi-direction fundamental equations (</a:t>
                </a:r>
                <a:r>
                  <a:rPr kumimoji="0" lang="en-US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rPr>
                  <a:t>Crosta</a:t>
                </a: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/>
                    <a:sym typeface="Arial"/>
                  </a:rPr>
                  <a:t>, MGL et al. 2024)</a:t>
                </a:r>
              </a:p>
            </p:txBody>
          </p:sp>
        </p:grpSp>
      </p:grpSp>
      <p:grpSp>
        <p:nvGrpSpPr>
          <p:cNvPr id="15" name="Google Shape;147;g27df92e4ca9_0_1"/>
          <p:cNvGrpSpPr/>
          <p:nvPr/>
        </p:nvGrpSpPr>
        <p:grpSpPr>
          <a:xfrm>
            <a:off x="0" y="6511282"/>
            <a:ext cx="12192000" cy="374105"/>
            <a:chOff x="0" y="6511282"/>
            <a:chExt cx="12192000" cy="374105"/>
          </a:xfrm>
        </p:grpSpPr>
        <p:pic>
          <p:nvPicPr>
            <p:cNvPr id="16" name="Google Shape;148;g27df92e4ca9_0_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kumimoji="0" lang="it-IT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50;g27df92e4ca9_0_1"/>
            <p:cNvSpPr txBox="1"/>
            <p:nvPr/>
          </p:nvSpPr>
          <p:spPr>
            <a:xfrm>
              <a:off x="467555" y="6577651"/>
              <a:ext cx="8129438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ICSC </a:t>
              </a:r>
              <a:r>
                <a:rPr kumimoji="0" lang="it-IT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Italian</a:t>
              </a:r>
              <a:r>
                <a: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kumimoji="0" lang="it-IT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Research</a:t>
              </a:r>
              <a:r>
                <a: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 Center on High-Performance Computing, Big Data and Quantum Computing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264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/>
          <p:cNvGrpSpPr/>
          <p:nvPr/>
        </p:nvGrpSpPr>
        <p:grpSpPr>
          <a:xfrm>
            <a:off x="255799" y="965231"/>
            <a:ext cx="11774148" cy="5409689"/>
            <a:chOff x="109150" y="172889"/>
            <a:chExt cx="11879650" cy="6502231"/>
          </a:xfrm>
        </p:grpSpPr>
        <p:grpSp>
          <p:nvGrpSpPr>
            <p:cNvPr id="10" name="Gruppo 9"/>
            <p:cNvGrpSpPr/>
            <p:nvPr/>
          </p:nvGrpSpPr>
          <p:grpSpPr>
            <a:xfrm>
              <a:off x="109150" y="172889"/>
              <a:ext cx="11879650" cy="6502231"/>
              <a:chOff x="109150" y="172889"/>
              <a:chExt cx="11879650" cy="6502231"/>
            </a:xfrm>
          </p:grpSpPr>
          <p:sp>
            <p:nvSpPr>
              <p:cNvPr id="13" name="CasellaDiTesto 12"/>
              <p:cNvSpPr txBox="1"/>
              <p:nvPr/>
            </p:nvSpPr>
            <p:spPr>
              <a:xfrm>
                <a:off x="109150" y="172889"/>
                <a:ext cx="8300720" cy="480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IGUC: Sizing </a:t>
                </a:r>
                <a:r>
                  <a:rPr kumimoji="0" 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the </a:t>
                </a:r>
                <a:r>
                  <a:rPr kumimoji="0" 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effort- </a:t>
                </a:r>
                <a:r>
                  <a:rPr kumimoji="0" 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dimensions and computational complexity </a:t>
                </a:r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" name="Gruppo 13"/>
              <p:cNvGrpSpPr/>
              <p:nvPr/>
            </p:nvGrpSpPr>
            <p:grpSpPr>
              <a:xfrm>
                <a:off x="7583846" y="934720"/>
                <a:ext cx="4404954" cy="5740400"/>
                <a:chOff x="7482246" y="975360"/>
                <a:chExt cx="4404954" cy="5740400"/>
              </a:xfrm>
            </p:grpSpPr>
            <p:pic>
              <p:nvPicPr>
                <p:cNvPr id="19" name="Immagine 18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482246" y="975360"/>
                  <a:ext cx="4404954" cy="5740400"/>
                </a:xfrm>
                <a:prstGeom prst="rect">
                  <a:avLst/>
                </a:prstGeom>
              </p:spPr>
            </p:pic>
            <p:sp>
              <p:nvSpPr>
                <p:cNvPr id="20" name="CasellaDiTesto 19"/>
                <p:cNvSpPr txBox="1"/>
                <p:nvPr/>
              </p:nvSpPr>
              <p:spPr>
                <a:xfrm>
                  <a:off x="10058400" y="1437025"/>
                  <a:ext cx="150368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Oracle DB Tables</a:t>
                  </a:r>
                  <a:endPara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21" name="Connettore 2 20"/>
                <p:cNvCxnSpPr/>
                <p:nvPr/>
              </p:nvCxnSpPr>
              <p:spPr>
                <a:xfrm>
                  <a:off x="11216640" y="1621691"/>
                  <a:ext cx="0" cy="268069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nettore 2 21"/>
                <p:cNvCxnSpPr/>
                <p:nvPr/>
              </p:nvCxnSpPr>
              <p:spPr>
                <a:xfrm flipH="1" flipV="1">
                  <a:off x="9784080" y="1437025"/>
                  <a:ext cx="274320" cy="107295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CasellaDiTesto 14"/>
              <p:cNvSpPr txBox="1"/>
              <p:nvPr/>
            </p:nvSpPr>
            <p:spPr>
              <a:xfrm>
                <a:off x="510837" y="1096186"/>
                <a:ext cx="6933606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00050" marR="0" lvl="0" indent="-4000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+mj-lt"/>
                  <a:buAutoNum type="romanUcPeriod"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Requirements 1 and 2 (in previous slide) use </a:t>
                </a:r>
                <a:r>
                  <a:rPr kumimoji="0" lang="en-US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SourceId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table which is sky referenced, indexed, via </a:t>
                </a:r>
                <a:r>
                  <a:rPr kumimoji="0" lang="en-US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HEALPix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: estimated </a:t>
                </a: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10</a:t>
                </a:r>
                <a:r>
                  <a:rPr kumimoji="0" lang="en-US" sz="14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6</a:t>
                </a: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suitable pairs 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to G &lt; 17 for each GW direction;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400050" marR="0" lvl="0" indent="-4000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+mj-lt"/>
                  <a:buAutoNum type="romanUcPeriod" startAt="2"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Req. 3 is the </a:t>
                </a:r>
                <a:r>
                  <a:rPr kumimoji="0" lang="en-US" sz="1400" b="0" i="0" u="sng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current challenge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: Extract from </a:t>
                </a:r>
                <a:r>
                  <a:rPr kumimoji="0" lang="en-US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AstroElementary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Table all of the observations of each pair formed in steps 1 and 2. This means that the relation in Figure must be 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inverted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. Given the dimensions of the </a:t>
                </a:r>
                <a:r>
                  <a:rPr kumimoji="0" lang="en-US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AstroElementary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table this operation requires proper partitioning of the </a:t>
                </a:r>
                <a:r>
                  <a:rPr kumimoji="0" lang="en-US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CrossMatch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table (shown in Figure as connections from </a:t>
                </a:r>
                <a:r>
                  <a:rPr kumimoji="0" lang="en-US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obs-i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to s-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j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) 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CasellaDiTesto 15"/>
              <p:cNvSpPr txBox="1"/>
              <p:nvPr/>
            </p:nvSpPr>
            <p:spPr>
              <a:xfrm>
                <a:off x="325834" y="3593593"/>
                <a:ext cx="7319686" cy="1590721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Current results</a:t>
                </a: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: 0.15 sec for the retrieval of all </a:t>
                </a:r>
                <a:r>
                  <a:rPr kumimoji="0" lang="en-US" sz="16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obs</a:t>
                </a: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of a given source (pair) for 5.5 years of Gaia observations (DR4), i.e., 800 observations per source as sky average (actual numbers depend on ecliptic latitude). Therefore, 0.15 x 10</a:t>
                </a:r>
                <a:r>
                  <a:rPr kumimoji="0" lang="en-US" sz="16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6</a:t>
                </a: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 sec for each trial GW direction, or, </a:t>
                </a:r>
                <a:r>
                  <a:rPr kumimoji="0" lang="en-US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42 h of extraction time!!</a:t>
                </a:r>
                <a:endPara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CasellaDiTesto 16"/>
              <p:cNvSpPr txBox="1"/>
              <p:nvPr/>
            </p:nvSpPr>
            <p:spPr>
              <a:xfrm>
                <a:off x="109150" y="653257"/>
                <a:ext cx="77530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Gaia mission: </a:t>
                </a:r>
                <a:r>
                  <a:rPr kumimoji="0" lang="en-US" sz="1400" b="0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natural</a:t>
                </a:r>
                <a:r>
                  <a:rPr kumimoji="0" lang="en-US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i.e. observation-driven, data archiving schema (see Figure)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CasellaDiTesto 17"/>
              <p:cNvSpPr txBox="1"/>
              <p:nvPr/>
            </p:nvSpPr>
            <p:spPr>
              <a:xfrm>
                <a:off x="510837" y="5325576"/>
                <a:ext cx="6933606" cy="88784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Unrealistic processing time to </a:t>
                </a:r>
                <a:r>
                  <a:rPr kumimoji="0" lang="en-US" sz="1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analyse</a:t>
                </a:r>
                <a:r>
                  <a:rPr kumimoji="0" lang="en-US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GW sky at a resolution of, say, 1 square degree . HTC breakthrough required, and\or resort to mitigation strategies (reduce no. of pairs)!!</a:t>
                </a: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CasellaDiTesto 10"/>
            <p:cNvSpPr txBox="1"/>
            <p:nvPr/>
          </p:nvSpPr>
          <p:spPr>
            <a:xfrm>
              <a:off x="9786323" y="5268005"/>
              <a:ext cx="17780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This is the relation table to implement the ‘inversion’!!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Freccia a destra 11"/>
            <p:cNvSpPr/>
            <p:nvPr/>
          </p:nvSpPr>
          <p:spPr>
            <a:xfrm rot="14071764">
              <a:off x="10041622" y="4924338"/>
              <a:ext cx="427839" cy="2013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46" name="Google Shape;146;g27df92e4ca9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" y="0"/>
            <a:ext cx="12192000" cy="850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7" name="Google Shape;147;g27df92e4ca9_0_1"/>
          <p:cNvGrpSpPr/>
          <p:nvPr/>
        </p:nvGrpSpPr>
        <p:grpSpPr>
          <a:xfrm>
            <a:off x="0" y="6511282"/>
            <a:ext cx="12192000" cy="374105"/>
            <a:chOff x="0" y="6511282"/>
            <a:chExt cx="12192000" cy="374105"/>
          </a:xfrm>
        </p:grpSpPr>
        <p:pic>
          <p:nvPicPr>
            <p:cNvPr id="148" name="Google Shape;148;g27df92e4ca9_0_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0" y="6511282"/>
              <a:ext cx="12192000" cy="361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g27df92e4ca9_0_1"/>
            <p:cNvSpPr txBox="1"/>
            <p:nvPr/>
          </p:nvSpPr>
          <p:spPr>
            <a:xfrm>
              <a:off x="6712747" y="6536581"/>
              <a:ext cx="5317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Missione 4 </a:t>
              </a:r>
              <a:r>
                <a:rPr kumimoji="0" lang="it-IT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• Istruzione e Ricerca 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g27df92e4ca9_0_1"/>
            <p:cNvSpPr txBox="1"/>
            <p:nvPr/>
          </p:nvSpPr>
          <p:spPr>
            <a:xfrm>
              <a:off x="467555" y="6577651"/>
              <a:ext cx="8129438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r>
                <a: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ICSC </a:t>
              </a:r>
              <a:r>
                <a:rPr kumimoji="0" lang="it-IT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Italian</a:t>
              </a:r>
              <a:r>
                <a: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kumimoji="0" lang="it-IT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Research</a:t>
              </a:r>
              <a:r>
                <a:rPr kumimoji="0" lang="it-IT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tillium Web"/>
                  <a:ea typeface="Titillium Web"/>
                  <a:cs typeface="Titillium Web"/>
                  <a:sym typeface="Titillium Web"/>
                </a:rPr>
                <a:t> Center on High-Performance Computing, Big Data and Quantum Computing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2" name="Google Shape;152;g27df92e4ca9_0_1"/>
          <p:cNvSpPr txBox="1"/>
          <p:nvPr/>
        </p:nvSpPr>
        <p:spPr>
          <a:xfrm>
            <a:off x="355650" y="1833988"/>
            <a:ext cx="11480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spAutoFit/>
          </a:bodyPr>
          <a:lstStyle/>
          <a:p>
            <a:pPr marL="179999" marR="0" lvl="0" indent="-127001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  <a:tabLst/>
              <a:defRPr/>
            </a:pPr>
            <a:r>
              <a:rPr kumimoji="0" lang="it-IT" sz="2000" b="1" i="0" u="none" strike="noStrike" kern="0" cap="none" spc="0" normalizeH="0" baseline="0" noProof="0">
                <a:ln>
                  <a:noFill/>
                </a:ln>
                <a:solidFill>
                  <a:srgbClr val="1528BC"/>
                </a:solidFill>
                <a:effectLst/>
                <a:uLnTx/>
                <a:uFillTx/>
                <a:latin typeface="Titillium Web"/>
                <a:ea typeface="Titillium Web"/>
                <a:cs typeface="Titillium Web"/>
                <a:sym typeface="Titillium Web"/>
              </a:rPr>
              <a:t>  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1528BC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179999" marR="0" lvl="0" indent="-127001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28BC"/>
              </a:buClr>
              <a:buSzPts val="2000"/>
              <a:buFont typeface="Titillium Web"/>
              <a:buChar char="-"/>
              <a:tabLst/>
              <a:defRPr/>
            </a:pP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1528BC"/>
              </a:solidFill>
              <a:effectLst/>
              <a:uLnTx/>
              <a:uFillTx/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7924" y="6203604"/>
            <a:ext cx="3177996" cy="239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USC VIII GA - 18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ott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2024,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Galzignano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Terme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(PD) - MGL</a:t>
            </a:r>
          </a:p>
        </p:txBody>
      </p:sp>
    </p:spTree>
    <p:extLst>
      <p:ext uri="{BB962C8B-B14F-4D97-AF65-F5344CB8AC3E}">
        <p14:creationId xmlns:p14="http://schemas.microsoft.com/office/powerpoint/2010/main" val="355973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 rot="16200000">
            <a:off x="-1738977" y="3898900"/>
            <a:ext cx="4114800" cy="365125"/>
          </a:xfrm>
        </p:spPr>
        <p:txBody>
          <a:bodyPr/>
          <a:lstStyle/>
          <a:p>
            <a:r>
              <a:rPr lang="it-IT" dirty="0" smtClean="0"/>
              <a:t>USC VIII GA - 18 </a:t>
            </a:r>
            <a:r>
              <a:rPr lang="it-IT" dirty="0" err="1" smtClean="0"/>
              <a:t>ott</a:t>
            </a:r>
            <a:r>
              <a:rPr lang="it-IT" dirty="0" smtClean="0"/>
              <a:t> 2024, Galzignano Terme (PD) - MGL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924858" y="3539685"/>
            <a:ext cx="4089405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  <a:latin typeface="Roboto"/>
              </a:rPr>
              <a:t>AS for the next Gaia data deliveries to the scientific community worldwide</a:t>
            </a:r>
            <a:r>
              <a:rPr lang="en-US" dirty="0" smtClean="0">
                <a:latin typeface="Roboto"/>
              </a:rPr>
              <a:t>:</a:t>
            </a:r>
          </a:p>
          <a:p>
            <a:endParaRPr lang="en-US" dirty="0">
              <a:latin typeface="Roboto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Roboto"/>
              </a:rPr>
              <a:t>GDR4: 2</a:t>
            </a:r>
            <a:r>
              <a:rPr lang="en-US" baseline="30000" dirty="0" smtClean="0">
                <a:latin typeface="Roboto"/>
              </a:rPr>
              <a:t>nd</a:t>
            </a:r>
            <a:r>
              <a:rPr lang="en-US" dirty="0" smtClean="0">
                <a:latin typeface="Roboto"/>
              </a:rPr>
              <a:t> quarter of 2026 (5.5 years of satellite science data)</a:t>
            </a:r>
          </a:p>
          <a:p>
            <a:endParaRPr lang="en-US" dirty="0" smtClean="0">
              <a:latin typeface="Roboto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Roboto"/>
              </a:rPr>
              <a:t>GDR5: not before the end of 2030 (10.5 years of satellite data)</a:t>
            </a:r>
            <a:endParaRPr lang="en-US" dirty="0">
              <a:latin typeface="Roboto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609" y="5022417"/>
            <a:ext cx="4186233" cy="1471977"/>
          </a:xfrm>
          <a:prstGeom prst="rect">
            <a:avLst/>
          </a:prstGeom>
          <a:solidFill>
            <a:srgbClr val="000000">
              <a:alpha val="9020"/>
            </a:srgbClr>
          </a:solidFill>
        </p:spPr>
      </p:pic>
      <p:sp>
        <p:nvSpPr>
          <p:cNvPr id="3" name="Rettangolo 2"/>
          <p:cNvSpPr/>
          <p:nvPr/>
        </p:nvSpPr>
        <p:spPr>
          <a:xfrm>
            <a:off x="670737" y="291704"/>
            <a:ext cx="7184272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66FF"/>
                </a:solidFill>
                <a:latin typeface="Roboto"/>
              </a:rPr>
              <a:t>The Gaia mission </a:t>
            </a:r>
            <a:r>
              <a:rPr lang="en-US" dirty="0">
                <a:latin typeface="Roboto"/>
              </a:rPr>
              <a:t>is nearing the end of its operational life</a:t>
            </a:r>
            <a:r>
              <a:rPr lang="en-US" b="1" dirty="0">
                <a:solidFill>
                  <a:srgbClr val="0066FF"/>
                </a:solidFill>
                <a:latin typeface="Roboto"/>
              </a:rPr>
              <a:t>: after 10.5 years of continuous science operations</a:t>
            </a:r>
            <a:r>
              <a:rPr lang="en-US" dirty="0">
                <a:solidFill>
                  <a:srgbClr val="0066FF"/>
                </a:solidFill>
                <a:latin typeface="Roboto"/>
              </a:rPr>
              <a:t> (</a:t>
            </a:r>
            <a:r>
              <a:rPr lang="en-US" u="sng" dirty="0">
                <a:solidFill>
                  <a:srgbClr val="0066FF"/>
                </a:solidFill>
                <a:latin typeface="Roboto"/>
              </a:rPr>
              <a:t>more than twice the initial lifetime</a:t>
            </a:r>
            <a:r>
              <a:rPr lang="en-US" dirty="0" smtClean="0">
                <a:latin typeface="Roboto"/>
              </a:rPr>
              <a:t>), from the second half of </a:t>
            </a:r>
            <a:r>
              <a:rPr lang="en-US" dirty="0">
                <a:latin typeface="Roboto"/>
              </a:rPr>
              <a:t>Jan </a:t>
            </a:r>
            <a:r>
              <a:rPr lang="en-US" dirty="0" smtClean="0">
                <a:latin typeface="Roboto"/>
              </a:rPr>
              <a:t>2025, </a:t>
            </a:r>
            <a:r>
              <a:rPr lang="en-US" dirty="0">
                <a:latin typeface="Roboto"/>
              </a:rPr>
              <a:t>data taken with focal plane instruments will no longer be considered </a:t>
            </a:r>
            <a:r>
              <a:rPr lang="en-US" dirty="0" smtClean="0">
                <a:latin typeface="Roboto"/>
              </a:rPr>
              <a:t>part of the scientific </a:t>
            </a:r>
            <a:r>
              <a:rPr lang="en-US" dirty="0">
                <a:latin typeface="Roboto"/>
              </a:rPr>
              <a:t>data </a:t>
            </a:r>
            <a:r>
              <a:rPr lang="en-US" dirty="0" smtClean="0">
                <a:latin typeface="Roboto"/>
              </a:rPr>
              <a:t>stream</a:t>
            </a:r>
            <a:r>
              <a:rPr lang="en-US" dirty="0">
                <a:latin typeface="Roboto"/>
              </a:rPr>
              <a:t> </a:t>
            </a:r>
            <a:r>
              <a:rPr lang="en-US" dirty="0" smtClean="0">
                <a:latin typeface="Roboto"/>
              </a:rPr>
              <a:t>(&gt;&gt; reconfiguration of </a:t>
            </a:r>
            <a:r>
              <a:rPr lang="en-US" dirty="0" smtClean="0">
                <a:latin typeface="Roboto"/>
              </a:rPr>
              <a:t>Level-0 -1 </a:t>
            </a:r>
            <a:r>
              <a:rPr lang="en-US" dirty="0" smtClean="0">
                <a:latin typeface="Roboto"/>
              </a:rPr>
              <a:t>and </a:t>
            </a:r>
            <a:r>
              <a:rPr lang="en-US" dirty="0" smtClean="0">
                <a:latin typeface="Roboto"/>
              </a:rPr>
              <a:t>-2 </a:t>
            </a:r>
            <a:r>
              <a:rPr lang="en-US" dirty="0" smtClean="0">
                <a:latin typeface="Roboto"/>
              </a:rPr>
              <a:t>pipelines at primary Data Processing Centers  -DPCs- like the </a:t>
            </a:r>
            <a:r>
              <a:rPr lang="en-US" b="1" dirty="0" smtClean="0">
                <a:solidFill>
                  <a:srgbClr val="0070C0"/>
                </a:solidFill>
                <a:latin typeface="Roboto"/>
              </a:rPr>
              <a:t>Italian DPCT</a:t>
            </a:r>
            <a:r>
              <a:rPr lang="en-US" dirty="0" smtClean="0">
                <a:latin typeface="Roboto"/>
              </a:rPr>
              <a:t>). </a:t>
            </a:r>
          </a:p>
          <a:p>
            <a:endParaRPr lang="en-US" dirty="0">
              <a:latin typeface="Roboto"/>
            </a:endParaRPr>
          </a:p>
          <a:p>
            <a:r>
              <a:rPr lang="en-US" dirty="0" smtClean="0">
                <a:latin typeface="Roboto"/>
              </a:rPr>
              <a:t>However</a:t>
            </a:r>
            <a:r>
              <a:rPr lang="en-US" b="1" dirty="0">
                <a:latin typeface="Roboto"/>
              </a:rPr>
              <a:t>, </a:t>
            </a:r>
            <a:r>
              <a:rPr lang="en-US" b="1" dirty="0">
                <a:solidFill>
                  <a:srgbClr val="0066FF"/>
                </a:solidFill>
                <a:latin typeface="Roboto"/>
              </a:rPr>
              <a:t>in-orbit operations will continue for a few more months for testing end-of-life performances of digital detectors </a:t>
            </a:r>
            <a:r>
              <a:rPr lang="en-US" dirty="0">
                <a:latin typeface="Roboto"/>
              </a:rPr>
              <a:t>and other satellite subsystems in an effort to exploit Gaia's exceptional longevity despite its orbiting </a:t>
            </a:r>
            <a:r>
              <a:rPr lang="en-US" b="1" dirty="0">
                <a:solidFill>
                  <a:srgbClr val="0066FF"/>
                </a:solidFill>
                <a:latin typeface="Roboto"/>
              </a:rPr>
              <a:t>in the L2 </a:t>
            </a:r>
            <a:r>
              <a:rPr lang="en-US" b="1" dirty="0" smtClean="0">
                <a:solidFill>
                  <a:srgbClr val="0066FF"/>
                </a:solidFill>
                <a:latin typeface="Roboto"/>
              </a:rPr>
              <a:t>environment </a:t>
            </a:r>
            <a:r>
              <a:rPr lang="en-US" dirty="0" smtClean="0">
                <a:latin typeface="Roboto"/>
              </a:rPr>
              <a:t>(this </a:t>
            </a:r>
            <a:r>
              <a:rPr lang="en-US" b="1" dirty="0" smtClean="0">
                <a:solidFill>
                  <a:srgbClr val="0066FF"/>
                </a:solidFill>
                <a:latin typeface="Roboto"/>
              </a:rPr>
              <a:t>activity</a:t>
            </a:r>
            <a:r>
              <a:rPr lang="en-US" dirty="0" smtClean="0">
                <a:latin typeface="Roboto"/>
              </a:rPr>
              <a:t> is also </a:t>
            </a:r>
            <a:r>
              <a:rPr lang="en-US" b="1" dirty="0" smtClean="0">
                <a:solidFill>
                  <a:srgbClr val="0066FF"/>
                </a:solidFill>
                <a:latin typeface="Roboto"/>
              </a:rPr>
              <a:t>strategic</a:t>
            </a:r>
            <a:r>
              <a:rPr lang="en-US" dirty="0" smtClean="0">
                <a:latin typeface="Roboto"/>
              </a:rPr>
              <a:t> </a:t>
            </a:r>
            <a:r>
              <a:rPr lang="en-US" b="1" dirty="0" smtClean="0">
                <a:solidFill>
                  <a:srgbClr val="0066FF"/>
                </a:solidFill>
                <a:latin typeface="Roboto"/>
              </a:rPr>
              <a:t>for</a:t>
            </a:r>
            <a:r>
              <a:rPr lang="en-US" dirty="0" smtClean="0">
                <a:latin typeface="Roboto"/>
              </a:rPr>
              <a:t> </a:t>
            </a:r>
            <a:r>
              <a:rPr lang="en-US" b="1" dirty="0" smtClean="0">
                <a:solidFill>
                  <a:srgbClr val="0066FF"/>
                </a:solidFill>
                <a:latin typeface="Roboto"/>
              </a:rPr>
              <a:t>Europe’s Scientific (including INAF) and Industrial Communities </a:t>
            </a:r>
            <a:r>
              <a:rPr lang="en-US" dirty="0" smtClean="0">
                <a:latin typeface="Roboto"/>
              </a:rPr>
              <a:t>providing  the necessary know-how</a:t>
            </a:r>
            <a:r>
              <a:rPr lang="en-US" b="1" dirty="0" smtClean="0">
                <a:solidFill>
                  <a:srgbClr val="0066FF"/>
                </a:solidFill>
                <a:latin typeface="Roboto"/>
              </a:rPr>
              <a:t> to foster and improve  leadership role in future projects</a:t>
            </a:r>
            <a:r>
              <a:rPr lang="en-US" dirty="0" smtClean="0">
                <a:latin typeface="Roboto"/>
              </a:rPr>
              <a:t>; INAF is PI – A. Riva- of one of such post science operation experiments). </a:t>
            </a:r>
            <a:endParaRPr lang="en-US" dirty="0">
              <a:latin typeface="Roboto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8165252" y="379639"/>
            <a:ext cx="3404506" cy="2930905"/>
            <a:chOff x="8165252" y="379639"/>
            <a:chExt cx="3404506" cy="2930905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5252" y="379639"/>
              <a:ext cx="3404506" cy="2653906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9969560" y="3033545"/>
              <a:ext cx="11838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Courtesy of ASI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0840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USC VIII GA - 18 </a:t>
            </a:r>
            <a:r>
              <a:rPr lang="it-IT" dirty="0" err="1" smtClean="0"/>
              <a:t>ott</a:t>
            </a:r>
            <a:r>
              <a:rPr lang="it-IT" dirty="0" smtClean="0"/>
              <a:t> 2024, Galzignano Terme (PD) - MGL</a:t>
            </a:r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522513" y="442952"/>
            <a:ext cx="5159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Roboto"/>
              </a:rPr>
              <a:t>Legacy (strategic) functions: requirements</a:t>
            </a:r>
            <a:endParaRPr lang="en-US" b="1" dirty="0">
              <a:solidFill>
                <a:srgbClr val="0070C0"/>
              </a:solidFill>
              <a:latin typeface="Roboto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420713" y="1059957"/>
            <a:ext cx="7425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Establish &amp; maintain deep/dense Reference Frame at different wavelength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Development of new mission concepts, their design and profiling &gt;&gt; business line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rgbClr val="00B050"/>
                </a:solidFill>
              </a:rPr>
              <a:t>Support mission operations (Euclid, CSST, LISA,….) &gt;&gt; business line (ex. 1, next slide)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Support of operations of large ground-based facilities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Support and operate deep exploitation and interoperability with ‘external’ data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rgbClr val="00B050"/>
                </a:solidFill>
              </a:rPr>
              <a:t>Support the development of innovative reduction and analysis methods by</a:t>
            </a:r>
          </a:p>
          <a:p>
            <a:r>
              <a:rPr lang="en-US" sz="1600" b="1" dirty="0" smtClean="0">
                <a:solidFill>
                  <a:srgbClr val="00B050"/>
                </a:solidFill>
              </a:rPr>
              <a:t>       operating partial or full (from raw data) re-calibration/processing functions (ex. 2 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 smtClean="0">
                <a:solidFill>
                  <a:srgbClr val="00B050"/>
                </a:solidFill>
              </a:rPr>
              <a:t>      and 3, following slides)</a:t>
            </a:r>
            <a:endParaRPr lang="en-US" sz="1600" b="1" dirty="0">
              <a:solidFill>
                <a:srgbClr val="00B050"/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522513" y="1208314"/>
            <a:ext cx="2237015" cy="4784272"/>
            <a:chOff x="522513" y="1208314"/>
            <a:chExt cx="2237015" cy="4784272"/>
          </a:xfrm>
        </p:grpSpPr>
        <p:cxnSp>
          <p:nvCxnSpPr>
            <p:cNvPr id="6" name="Connettore diritto 5"/>
            <p:cNvCxnSpPr/>
            <p:nvPr/>
          </p:nvCxnSpPr>
          <p:spPr>
            <a:xfrm>
              <a:off x="522513" y="1208314"/>
              <a:ext cx="0" cy="478427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ccia a destra 6"/>
            <p:cNvSpPr/>
            <p:nvPr/>
          </p:nvSpPr>
          <p:spPr>
            <a:xfrm>
              <a:off x="636815" y="1355271"/>
              <a:ext cx="555172" cy="2694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ccia a destra 7"/>
            <p:cNvSpPr/>
            <p:nvPr/>
          </p:nvSpPr>
          <p:spPr>
            <a:xfrm>
              <a:off x="636815" y="4939394"/>
              <a:ext cx="555173" cy="2939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306288" y="1305315"/>
              <a:ext cx="987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SCIENCE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257301" y="4710793"/>
              <a:ext cx="15022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SPACE SCIENCE</a:t>
              </a:r>
            </a:p>
            <a:p>
              <a:r>
                <a:rPr lang="en-US" b="1" dirty="0" smtClean="0">
                  <a:solidFill>
                    <a:srgbClr val="0070C0"/>
                  </a:solidFill>
                </a:rPr>
                <a:t> &amp; TECHNOLOGY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2579913" y="4647006"/>
            <a:ext cx="686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Combining data from the science telemetry channel and that of the housekeeping data &gt;&gt; </a:t>
            </a:r>
            <a:r>
              <a:rPr lang="en-US" sz="1600" b="1" dirty="0" smtClean="0">
                <a:solidFill>
                  <a:srgbClr val="00B050"/>
                </a:solidFill>
              </a:rPr>
              <a:t>Potential business line</a:t>
            </a:r>
            <a:endParaRPr lang="en-US" sz="1600" b="1" dirty="0">
              <a:solidFill>
                <a:srgbClr val="00B050"/>
              </a:solidFill>
            </a:endParaRPr>
          </a:p>
        </p:txBody>
      </p:sp>
      <p:grpSp>
        <p:nvGrpSpPr>
          <p:cNvPr id="15" name="Group 6"/>
          <p:cNvGrpSpPr/>
          <p:nvPr/>
        </p:nvGrpSpPr>
        <p:grpSpPr>
          <a:xfrm>
            <a:off x="8819694" y="1788228"/>
            <a:ext cx="3104725" cy="2695617"/>
            <a:chOff x="8519248" y="3006187"/>
            <a:chExt cx="3104725" cy="2695617"/>
          </a:xfrm>
        </p:grpSpPr>
        <p:sp>
          <p:nvSpPr>
            <p:cNvPr id="16" name="TextBox 3"/>
            <p:cNvSpPr txBox="1"/>
            <p:nvPr/>
          </p:nvSpPr>
          <p:spPr>
            <a:xfrm>
              <a:off x="9696561" y="3595361"/>
              <a:ext cx="192741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  <a:latin typeface="Bodoni MT Black" panose="02070A03080606020203" pitchFamily="18" charset="0"/>
                </a:rPr>
                <a:t>Supporting </a:t>
              </a:r>
              <a:r>
                <a:rPr lang="en-US" u="sng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doni MT Black" panose="02070A03080606020203" pitchFamily="18" charset="0"/>
                </a:rPr>
                <a:t>thousands</a:t>
              </a:r>
              <a:r>
                <a:rPr lang="en-US" dirty="0" smtClean="0">
                  <a:solidFill>
                    <a:srgbClr val="0070C0"/>
                  </a:solidFill>
                  <a:latin typeface="Bodoni MT Black" panose="02070A03080606020203" pitchFamily="18" charset="0"/>
                </a:rPr>
                <a:t> of simultaneous complex queries/ transactions</a:t>
              </a:r>
              <a:endParaRPr lang="en-US" dirty="0">
                <a:solidFill>
                  <a:srgbClr val="0070C0"/>
                </a:solidFill>
                <a:latin typeface="Bodoni MT Black" panose="02070A03080606020203" pitchFamily="18" charset="0"/>
              </a:endParaRPr>
            </a:p>
          </p:txBody>
        </p:sp>
        <p:sp>
          <p:nvSpPr>
            <p:cNvPr id="17" name="Down Arrow 4"/>
            <p:cNvSpPr/>
            <p:nvPr/>
          </p:nvSpPr>
          <p:spPr>
            <a:xfrm rot="4984578">
              <a:off x="9819387" y="2454793"/>
              <a:ext cx="277778" cy="1380565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5"/>
            <p:cNvSpPr/>
            <p:nvPr/>
          </p:nvSpPr>
          <p:spPr>
            <a:xfrm rot="10160232">
              <a:off x="8519248" y="5384718"/>
              <a:ext cx="2052488" cy="317086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uppo 18"/>
          <p:cNvGrpSpPr/>
          <p:nvPr/>
        </p:nvGrpSpPr>
        <p:grpSpPr>
          <a:xfrm rot="21182679">
            <a:off x="9389529" y="4736135"/>
            <a:ext cx="2037805" cy="990161"/>
            <a:chOff x="9315758" y="4217249"/>
            <a:chExt cx="2037805" cy="990161"/>
          </a:xfrm>
        </p:grpSpPr>
        <p:sp>
          <p:nvSpPr>
            <p:cNvPr id="20" name="Rettangolo 19"/>
            <p:cNvSpPr/>
            <p:nvPr/>
          </p:nvSpPr>
          <p:spPr>
            <a:xfrm>
              <a:off x="9315758" y="4868856"/>
              <a:ext cx="2037805" cy="33855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it-IT" sz="1600" b="1" dirty="0" smtClean="0">
                  <a:solidFill>
                    <a:schemeClr val="accent1">
                      <a:lumMod val="50000"/>
                    </a:schemeClr>
                  </a:solidFill>
                  <a:latin typeface="CIDFont+F2"/>
                </a:rPr>
                <a:t>Oracle ODAX8 </a:t>
              </a:r>
              <a:endParaRPr lang="it-IT" sz="1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1" name="Freccia in giù 20"/>
            <p:cNvSpPr/>
            <p:nvPr/>
          </p:nvSpPr>
          <p:spPr>
            <a:xfrm>
              <a:off x="10267863" y="4217249"/>
              <a:ext cx="239902" cy="507105"/>
            </a:xfrm>
            <a:prstGeom prst="down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6" name="Gruppo 25"/>
          <p:cNvGrpSpPr/>
          <p:nvPr/>
        </p:nvGrpSpPr>
        <p:grpSpPr>
          <a:xfrm rot="497420">
            <a:off x="9995113" y="2647580"/>
            <a:ext cx="1240972" cy="401111"/>
            <a:chOff x="4286250" y="3622840"/>
            <a:chExt cx="1240972" cy="401111"/>
          </a:xfrm>
        </p:grpSpPr>
        <p:cxnSp>
          <p:nvCxnSpPr>
            <p:cNvPr id="13" name="Connettore diritto 12"/>
            <p:cNvCxnSpPr/>
            <p:nvPr/>
          </p:nvCxnSpPr>
          <p:spPr>
            <a:xfrm>
              <a:off x="4286250" y="3716226"/>
              <a:ext cx="1240972" cy="18630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diritto 22"/>
            <p:cNvCxnSpPr/>
            <p:nvPr/>
          </p:nvCxnSpPr>
          <p:spPr>
            <a:xfrm flipH="1">
              <a:off x="4376057" y="3622840"/>
              <a:ext cx="1151165" cy="401111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305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410788" y="452846"/>
            <a:ext cx="2211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srgbClr val="0070C0"/>
                </a:solidFill>
              </a:rPr>
              <a:t>Conclusions</a:t>
            </a:r>
            <a:endParaRPr lang="it-IT" sz="2400" b="1" dirty="0">
              <a:solidFill>
                <a:srgbClr val="0070C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88247" y="3130298"/>
            <a:ext cx="11494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rgbClr val="00B050"/>
                </a:solidFill>
              </a:rPr>
              <a:t>With OPS4 up to the </a:t>
            </a:r>
            <a:r>
              <a:rPr lang="it-IT" dirty="0" err="1" smtClean="0">
                <a:solidFill>
                  <a:srgbClr val="00B050"/>
                </a:solidFill>
              </a:rPr>
              <a:t>scientific</a:t>
            </a:r>
            <a:r>
              <a:rPr lang="it-IT" dirty="0" smtClean="0">
                <a:solidFill>
                  <a:srgbClr val="00B050"/>
                </a:solidFill>
              </a:rPr>
              <a:t> and </a:t>
            </a:r>
            <a:r>
              <a:rPr lang="it-IT" dirty="0" err="1" smtClean="0">
                <a:solidFill>
                  <a:srgbClr val="00B050"/>
                </a:solidFill>
              </a:rPr>
              <a:t>technological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challenges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it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has</a:t>
            </a:r>
            <a:r>
              <a:rPr lang="it-IT" dirty="0" smtClean="0">
                <a:solidFill>
                  <a:srgbClr val="00B050"/>
                </a:solidFill>
              </a:rPr>
              <a:t> set </a:t>
            </a:r>
            <a:r>
              <a:rPr lang="it-IT" dirty="0" err="1" smtClean="0">
                <a:solidFill>
                  <a:srgbClr val="00B050"/>
                </a:solidFill>
              </a:rPr>
              <a:t>forth</a:t>
            </a:r>
            <a:r>
              <a:rPr lang="it-IT" dirty="0" smtClean="0">
                <a:solidFill>
                  <a:srgbClr val="00B050"/>
                </a:solidFill>
              </a:rPr>
              <a:t> on </a:t>
            </a:r>
            <a:r>
              <a:rPr lang="it-IT" dirty="0" err="1" smtClean="0">
                <a:solidFill>
                  <a:srgbClr val="00B050"/>
                </a:solidFill>
              </a:rPr>
              <a:t>itself</a:t>
            </a:r>
            <a:r>
              <a:rPr lang="it-IT" dirty="0" smtClean="0">
                <a:solidFill>
                  <a:srgbClr val="00B050"/>
                </a:solidFill>
              </a:rPr>
              <a:t>, </a:t>
            </a:r>
            <a:r>
              <a:rPr lang="it-IT" dirty="0" err="1" smtClean="0">
                <a:solidFill>
                  <a:srgbClr val="00B050"/>
                </a:solidFill>
              </a:rPr>
              <a:t>it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is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err="1" smtClean="0">
                <a:solidFill>
                  <a:srgbClr val="00B050"/>
                </a:solidFill>
              </a:rPr>
              <a:t>poised</a:t>
            </a:r>
            <a:r>
              <a:rPr lang="it-IT" dirty="0" smtClean="0">
                <a:solidFill>
                  <a:srgbClr val="00B050"/>
                </a:solidFill>
              </a:rPr>
              <a:t> to </a:t>
            </a:r>
            <a:r>
              <a:rPr lang="it-IT" dirty="0" err="1" smtClean="0">
                <a:solidFill>
                  <a:srgbClr val="00B050"/>
                </a:solidFill>
              </a:rPr>
              <a:t>become</a:t>
            </a:r>
            <a:r>
              <a:rPr lang="it-IT" dirty="0" smtClean="0">
                <a:solidFill>
                  <a:srgbClr val="00B050"/>
                </a:solidFill>
              </a:rPr>
              <a:t> a </a:t>
            </a:r>
            <a:r>
              <a:rPr lang="en-US" dirty="0" smtClean="0">
                <a:solidFill>
                  <a:srgbClr val="00B050"/>
                </a:solidFill>
              </a:rPr>
              <a:t>world-class </a:t>
            </a:r>
            <a:r>
              <a:rPr lang="en-US" dirty="0">
                <a:solidFill>
                  <a:srgbClr val="00B050"/>
                </a:solidFill>
              </a:rPr>
              <a:t>HTC and </a:t>
            </a:r>
            <a:r>
              <a:rPr lang="en-US" dirty="0" smtClean="0">
                <a:solidFill>
                  <a:srgbClr val="00B050"/>
                </a:solidFill>
              </a:rPr>
              <a:t>HPC facility capable to </a:t>
            </a:r>
            <a:r>
              <a:rPr lang="it-IT" dirty="0" smtClean="0">
                <a:solidFill>
                  <a:srgbClr val="00B050"/>
                </a:solidFill>
              </a:rPr>
              <a:t>compete with and/or be the </a:t>
            </a:r>
            <a:r>
              <a:rPr lang="it-IT" dirty="0" err="1" smtClean="0">
                <a:solidFill>
                  <a:srgbClr val="00B050"/>
                </a:solidFill>
              </a:rPr>
              <a:t>lead</a:t>
            </a:r>
            <a:r>
              <a:rPr lang="it-IT" dirty="0" smtClean="0">
                <a:solidFill>
                  <a:srgbClr val="00B050"/>
                </a:solidFill>
              </a:rPr>
              <a:t> of </a:t>
            </a:r>
            <a:r>
              <a:rPr lang="it-IT" dirty="0" err="1" smtClean="0">
                <a:solidFill>
                  <a:srgbClr val="00B050"/>
                </a:solidFill>
              </a:rPr>
              <a:t>possible</a:t>
            </a:r>
            <a:r>
              <a:rPr lang="it-IT" dirty="0" smtClean="0">
                <a:solidFill>
                  <a:srgbClr val="00B050"/>
                </a:solidFill>
              </a:rPr>
              <a:t> other </a:t>
            </a:r>
            <a:r>
              <a:rPr lang="it-IT" dirty="0" err="1" smtClean="0">
                <a:solidFill>
                  <a:srgbClr val="00B050"/>
                </a:solidFill>
              </a:rPr>
              <a:t>similar</a:t>
            </a:r>
            <a:r>
              <a:rPr lang="it-IT" dirty="0" smtClean="0">
                <a:solidFill>
                  <a:srgbClr val="00B050"/>
                </a:solidFill>
              </a:rPr>
              <a:t> facilities on the </a:t>
            </a:r>
            <a:r>
              <a:rPr lang="it-IT" dirty="0" err="1" smtClean="0">
                <a:solidFill>
                  <a:srgbClr val="00B050"/>
                </a:solidFill>
              </a:rPr>
              <a:t>international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it-IT" dirty="0" smtClean="0">
                <a:solidFill>
                  <a:srgbClr val="00B050"/>
                </a:solidFill>
              </a:rPr>
              <a:t>scene.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69422" y="1470147"/>
            <a:ext cx="11258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B050"/>
                </a:solidFill>
              </a:rPr>
              <a:t>The OPS4 concept, design and initial implementation is capable </a:t>
            </a:r>
            <a:r>
              <a:rPr lang="en-US" dirty="0">
                <a:solidFill>
                  <a:srgbClr val="00B050"/>
                </a:solidFill>
              </a:rPr>
              <a:t>of dealing with INAF growing </a:t>
            </a:r>
            <a:r>
              <a:rPr lang="en-US" dirty="0" smtClean="0">
                <a:solidFill>
                  <a:srgbClr val="00B050"/>
                </a:solidFill>
              </a:rPr>
              <a:t>ICT needs </a:t>
            </a:r>
            <a:r>
              <a:rPr lang="en-US" dirty="0">
                <a:solidFill>
                  <a:srgbClr val="00B050"/>
                </a:solidFill>
              </a:rPr>
              <a:t>and ready to </a:t>
            </a:r>
            <a:r>
              <a:rPr lang="en-US" dirty="0" smtClean="0">
                <a:solidFill>
                  <a:srgbClr val="00B050"/>
                </a:solidFill>
              </a:rPr>
              <a:t>tackle </a:t>
            </a:r>
            <a:r>
              <a:rPr lang="en-US" dirty="0">
                <a:solidFill>
                  <a:srgbClr val="00B050"/>
                </a:solidFill>
              </a:rPr>
              <a:t>more space data (e.g. Euclid, Lisa, JWT, CSST,…) and the suite of ground based (optical/radio) monitoring and survey  projects (</a:t>
            </a:r>
            <a:r>
              <a:rPr lang="en-US" dirty="0" smtClean="0">
                <a:solidFill>
                  <a:srgbClr val="00B050"/>
                </a:solidFill>
              </a:rPr>
              <a:t>LSST, </a:t>
            </a:r>
            <a:r>
              <a:rPr lang="en-US" dirty="0">
                <a:solidFill>
                  <a:srgbClr val="00B050"/>
                </a:solidFill>
              </a:rPr>
              <a:t>VST, </a:t>
            </a:r>
            <a:r>
              <a:rPr lang="en-US" dirty="0" smtClean="0">
                <a:solidFill>
                  <a:srgbClr val="00B050"/>
                </a:solidFill>
              </a:rPr>
              <a:t>ELT, PTA, VLBI</a:t>
            </a:r>
            <a:r>
              <a:rPr lang="en-US" dirty="0">
                <a:solidFill>
                  <a:srgbClr val="00B050"/>
                </a:solidFill>
              </a:rPr>
              <a:t>, ALMA, SKA,..) </a:t>
            </a:r>
            <a:r>
              <a:rPr lang="en-US" dirty="0" smtClean="0">
                <a:solidFill>
                  <a:srgbClr val="00B050"/>
                </a:solidFill>
              </a:rPr>
              <a:t>for a multi-wavelength view of the deep sky, providing  our </a:t>
            </a:r>
            <a:r>
              <a:rPr lang="en-US" dirty="0">
                <a:solidFill>
                  <a:srgbClr val="00B050"/>
                </a:solidFill>
              </a:rPr>
              <a:t>scientific communities </a:t>
            </a:r>
            <a:r>
              <a:rPr lang="en-US" dirty="0" smtClean="0">
                <a:solidFill>
                  <a:srgbClr val="00B050"/>
                </a:solidFill>
              </a:rPr>
              <a:t>with the infrastructure to </a:t>
            </a:r>
            <a:r>
              <a:rPr lang="en-US" dirty="0">
                <a:solidFill>
                  <a:srgbClr val="00B050"/>
                </a:solidFill>
              </a:rPr>
              <a:t>exploit them on a variety of outstanding problems in observational physics and the physics of space </a:t>
            </a:r>
            <a:r>
              <a:rPr lang="en-US" dirty="0" smtClean="0">
                <a:solidFill>
                  <a:srgbClr val="00B050"/>
                </a:solidFill>
              </a:rPr>
              <a:t>instrumentation.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019482" y="937969"/>
            <a:ext cx="93981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(On the assumption that the reasons provided for the Gaia legacy are overwhelming and pressing) 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91044" y="4252780"/>
            <a:ext cx="10488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B050"/>
                </a:solidFill>
              </a:rPr>
              <a:t>All this must be implemented by a dedicated team with the talent of </a:t>
            </a:r>
            <a:r>
              <a:rPr lang="en-US" b="1" dirty="0" err="1">
                <a:solidFill>
                  <a:srgbClr val="00B050"/>
                </a:solidFill>
              </a:rPr>
              <a:t>mutlidisciplinarity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and the figure of </a:t>
            </a:r>
            <a:r>
              <a:rPr lang="en-US" b="1" dirty="0" smtClean="0">
                <a:solidFill>
                  <a:srgbClr val="00B050"/>
                </a:solidFill>
              </a:rPr>
              <a:t>Data </a:t>
            </a:r>
            <a:r>
              <a:rPr lang="en-US" b="1" dirty="0">
                <a:solidFill>
                  <a:srgbClr val="00B050"/>
                </a:solidFill>
              </a:rPr>
              <a:t>Scientists formed and “owned” by INAF</a:t>
            </a:r>
            <a:r>
              <a:rPr lang="en-US" dirty="0">
                <a:solidFill>
                  <a:srgbClr val="00B050"/>
                </a:solidFill>
              </a:rPr>
              <a:t>. Within an infrastructure </a:t>
            </a:r>
            <a:r>
              <a:rPr lang="en-US" dirty="0" smtClean="0">
                <a:solidFill>
                  <a:srgbClr val="00B050"/>
                </a:solidFill>
              </a:rPr>
              <a:t>that </a:t>
            </a:r>
            <a:r>
              <a:rPr lang="en-US" b="1" dirty="0" smtClean="0">
                <a:solidFill>
                  <a:srgbClr val="00B050"/>
                </a:solidFill>
              </a:rPr>
              <a:t>CAN SCALE UP,</a:t>
            </a:r>
            <a:r>
              <a:rPr lang="en-US" dirty="0" smtClean="0">
                <a:solidFill>
                  <a:srgbClr val="00B050"/>
                </a:solidFill>
              </a:rPr>
              <a:t> yet it has to be </a:t>
            </a:r>
            <a:r>
              <a:rPr lang="en-US" dirty="0">
                <a:solidFill>
                  <a:srgbClr val="00B050"/>
                </a:solidFill>
              </a:rPr>
              <a:t>economically and environmentally </a:t>
            </a:r>
            <a:r>
              <a:rPr lang="en-US" dirty="0" smtClean="0">
                <a:solidFill>
                  <a:srgbClr val="00B050"/>
                </a:solidFill>
              </a:rPr>
              <a:t>sustainable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(</a:t>
            </a:r>
            <a:r>
              <a:rPr lang="en-US" u="sng" dirty="0" smtClean="0">
                <a:solidFill>
                  <a:srgbClr val="00B050"/>
                </a:solidFill>
              </a:rPr>
              <a:t>from my presentation of last year at the USC VIII in Catania</a:t>
            </a:r>
            <a:r>
              <a:rPr lang="en-US" dirty="0" smtClean="0">
                <a:solidFill>
                  <a:srgbClr val="00B050"/>
                </a:solidFill>
              </a:rPr>
              <a:t>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24599" y="5436579"/>
            <a:ext cx="11055023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B050"/>
                </a:solidFill>
              </a:rPr>
              <a:t>Set up </a:t>
            </a:r>
            <a:r>
              <a:rPr lang="en-US" b="1" smtClean="0">
                <a:solidFill>
                  <a:srgbClr val="00B050"/>
                </a:solidFill>
              </a:rPr>
              <a:t>appropriate organizational and </a:t>
            </a:r>
            <a:r>
              <a:rPr lang="en-US" b="1" smtClean="0">
                <a:solidFill>
                  <a:srgbClr val="00B050"/>
                </a:solidFill>
              </a:rPr>
              <a:t>legal </a:t>
            </a:r>
            <a:r>
              <a:rPr lang="en-US" b="1" smtClean="0">
                <a:solidFill>
                  <a:srgbClr val="00B050"/>
                </a:solidFill>
              </a:rPr>
              <a:t>framework(s) </a:t>
            </a:r>
            <a:r>
              <a:rPr lang="en-US" dirty="0">
                <a:solidFill>
                  <a:srgbClr val="00B050"/>
                </a:solidFill>
              </a:rPr>
              <a:t>(</a:t>
            </a:r>
            <a:r>
              <a:rPr lang="en-US" dirty="0" smtClean="0">
                <a:solidFill>
                  <a:srgbClr val="00B050"/>
                </a:solidFill>
              </a:rPr>
              <a:t>MOU’s, Agreements, strategic partnerships with public and private players,..) to </a:t>
            </a:r>
            <a:r>
              <a:rPr lang="en-US" b="1" dirty="0" smtClean="0">
                <a:solidFill>
                  <a:srgbClr val="00B050"/>
                </a:solidFill>
              </a:rPr>
              <a:t>warrant resources (human and financial) </a:t>
            </a:r>
            <a:r>
              <a:rPr lang="en-US" dirty="0" smtClean="0">
                <a:solidFill>
                  <a:srgbClr val="00B050"/>
                </a:solidFill>
              </a:rPr>
              <a:t>for long term (</a:t>
            </a:r>
            <a:r>
              <a:rPr lang="en-US" b="1" dirty="0" smtClean="0">
                <a:solidFill>
                  <a:srgbClr val="00B050"/>
                </a:solidFill>
              </a:rPr>
              <a:t>legacy</a:t>
            </a:r>
            <a:r>
              <a:rPr lang="en-US" dirty="0" smtClean="0">
                <a:solidFill>
                  <a:srgbClr val="00B050"/>
                </a:solidFill>
              </a:rPr>
              <a:t>) operation of the infrastructure 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29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934065" y="835742"/>
            <a:ext cx="4906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Acknowledging two special Colleagues</a:t>
            </a:r>
            <a:endParaRPr lang="en-US" sz="20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934065" y="1533943"/>
            <a:ext cx="10667909" cy="42473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dirty="0" smtClean="0">
                <a:solidFill>
                  <a:srgbClr val="00B050"/>
                </a:solidFill>
              </a:rPr>
              <a:t>Roberto </a:t>
            </a:r>
            <a:r>
              <a:rPr lang="en-US" b="1" dirty="0" err="1" smtClean="0">
                <a:solidFill>
                  <a:srgbClr val="00B050"/>
                </a:solidFill>
              </a:rPr>
              <a:t>Morbidelli</a:t>
            </a:r>
            <a:r>
              <a:rPr lang="en-US" dirty="0" smtClean="0">
                <a:solidFill>
                  <a:srgbClr val="00B050"/>
                </a:solidFill>
              </a:rPr>
              <a:t>, that retired on July 1</a:t>
            </a:r>
            <a:r>
              <a:rPr lang="en-US" baseline="30000" dirty="0" smtClean="0">
                <a:solidFill>
                  <a:srgbClr val="00B050"/>
                </a:solidFill>
              </a:rPr>
              <a:t>st</a:t>
            </a:r>
            <a:r>
              <a:rPr lang="en-US" dirty="0" smtClean="0">
                <a:solidFill>
                  <a:srgbClr val="00B050"/>
                </a:solidFill>
              </a:rPr>
              <a:t>, for being the inspiring force behind a ‘digital sky’ and the ‘prototype’ of a figure that is today recognized as crucial in our research: the data scientist. He has been, more than 20 years ago, experimenting and comparing different data archiving strategies and DBMS (OBJECTIVITY vs Oracle: object oriented vs relational DB schemes) while building the second generation of the Guide Star Catalog for the new generation of instruments on HST.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 smtClean="0">
                <a:solidFill>
                  <a:srgbClr val="00B050"/>
                </a:solidFill>
              </a:rPr>
              <a:t>Bianca </a:t>
            </a:r>
            <a:r>
              <a:rPr lang="en-US" b="1" dirty="0" err="1" smtClean="0">
                <a:solidFill>
                  <a:srgbClr val="00B050"/>
                </a:solidFill>
              </a:rPr>
              <a:t>Garilli</a:t>
            </a:r>
            <a:r>
              <a:rPr lang="en-US" dirty="0" smtClean="0">
                <a:solidFill>
                  <a:srgbClr val="00B050"/>
                </a:solidFill>
              </a:rPr>
              <a:t>, the PI of </a:t>
            </a:r>
            <a:r>
              <a:rPr lang="en-US" i="1" dirty="0" smtClean="0">
                <a:solidFill>
                  <a:srgbClr val="00B050"/>
                </a:solidFill>
              </a:rPr>
              <a:t>MITIC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(a science special project funded by special funds awarded directly by the Italian Parliament -2018-2022) for believing in, and fully funding, my WP4 (The Living Sky -TLS) of that quite successful proposal that proved the feasibility of OPS4.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I met Bianca at the INSF ICT meetings over the years and it is just unfortunate that she is not here with us at this first GA of USCVIII.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343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19" y="102007"/>
            <a:ext cx="5104486" cy="6254343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192" y="1802476"/>
            <a:ext cx="997305" cy="460197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474" y="474980"/>
            <a:ext cx="2000503" cy="108418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912424" y="1505536"/>
            <a:ext cx="1118600" cy="1118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Connettore 7 11"/>
          <p:cNvCxnSpPr/>
          <p:nvPr/>
        </p:nvCxnSpPr>
        <p:spPr>
          <a:xfrm flipV="1">
            <a:off x="581992" y="1070517"/>
            <a:ext cx="7970996" cy="3754353"/>
          </a:xfrm>
          <a:prstGeom prst="curved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tangolo 12"/>
          <p:cNvSpPr/>
          <p:nvPr/>
        </p:nvSpPr>
        <p:spPr>
          <a:xfrm>
            <a:off x="5811233" y="2633101"/>
            <a:ext cx="5688632" cy="2308324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/>
              <a:t>Il DPCT è uno dei 6 centri di </a:t>
            </a:r>
            <a:r>
              <a:rPr lang="it-IT" dirty="0" err="1"/>
              <a:t>processamento</a:t>
            </a:r>
            <a:r>
              <a:rPr lang="it-IT" dirty="0"/>
              <a:t> dati (DPC) del </a:t>
            </a:r>
            <a:r>
              <a:rPr lang="it-IT" b="1" dirty="0"/>
              <a:t>Gaia Science Ground </a:t>
            </a:r>
            <a:r>
              <a:rPr lang="it-IT" b="1" dirty="0" err="1"/>
              <a:t>Segment</a:t>
            </a:r>
            <a:r>
              <a:rPr lang="it-IT" dirty="0"/>
              <a:t>, ubicato in ALTEC a Torino. La sua realizzazione ed operatività è il risultato del lavoro di un team integrato INAF-</a:t>
            </a:r>
            <a:r>
              <a:rPr lang="it-IT" dirty="0" err="1"/>
              <a:t>OATo</a:t>
            </a:r>
            <a:r>
              <a:rPr lang="it-IT" dirty="0"/>
              <a:t>/ALTEC. </a:t>
            </a:r>
            <a:r>
              <a:rPr lang="it-IT" dirty="0" smtClean="0"/>
              <a:t> Uno dei 3 </a:t>
            </a:r>
            <a:r>
              <a:rPr lang="it-IT" dirty="0" err="1" smtClean="0"/>
              <a:t>primary</a:t>
            </a:r>
            <a:r>
              <a:rPr lang="it-IT" dirty="0" smtClean="0"/>
              <a:t> </a:t>
            </a:r>
            <a:r>
              <a:rPr lang="it-IT" dirty="0" err="1" smtClean="0"/>
              <a:t>DPC’s</a:t>
            </a:r>
            <a:r>
              <a:rPr lang="it-IT" dirty="0" smtClean="0"/>
              <a:t> (core, Level-0 &amp; Level-1 </a:t>
            </a:r>
            <a:r>
              <a:rPr lang="it-IT" dirty="0" err="1" smtClean="0"/>
              <a:t>pipelines</a:t>
            </a:r>
            <a:r>
              <a:rPr lang="it-IT" dirty="0" smtClean="0"/>
              <a:t>)</a:t>
            </a:r>
            <a:endParaRPr lang="it-IT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 smtClean="0"/>
              <a:t>Ideazione e progettazione del DPCT e dei sistemi AVU iniziata nel lontano 2005 </a:t>
            </a:r>
            <a:r>
              <a:rPr lang="it-IT" b="1" dirty="0" smtClean="0">
                <a:solidFill>
                  <a:srgbClr val="0070C0"/>
                </a:solidFill>
              </a:rPr>
              <a:t>con in mente il concetto di ‘crescita e manutenzione evolutiva’.</a:t>
            </a:r>
            <a:endParaRPr lang="it-IT" b="1" dirty="0">
              <a:solidFill>
                <a:srgbClr val="0070C0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/>
          </a:p>
        </p:txBody>
      </p:sp>
      <p:sp>
        <p:nvSpPr>
          <p:cNvPr id="7" name="CasellaDiTesto 6"/>
          <p:cNvSpPr txBox="1"/>
          <p:nvPr/>
        </p:nvSpPr>
        <p:spPr>
          <a:xfrm>
            <a:off x="7170114" y="4975472"/>
            <a:ext cx="2551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INAF in DPCT: Catania (</a:t>
            </a:r>
            <a:r>
              <a:rPr lang="it-IT" dirty="0" err="1" smtClean="0"/>
              <a:t>HPC@Cineca</a:t>
            </a:r>
            <a:r>
              <a:rPr lang="it-IT" dirty="0" smtClean="0"/>
              <a:t>) e Torino (BIG DATA, HTC, HPC)</a:t>
            </a:r>
            <a:endParaRPr lang="it-IT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124" y="5620898"/>
            <a:ext cx="1494481" cy="104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9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4311404" y="184018"/>
            <a:ext cx="4257830" cy="455612"/>
          </a:xfrm>
          <a:prstGeom prst="rect">
            <a:avLst/>
          </a:prstGeom>
          <a:solidFill>
            <a:srgbClr val="92D050"/>
          </a:solidFill>
        </p:spPr>
        <p:txBody>
          <a:bodyPr lIns="91428" tIns="45714" rIns="91428" bIns="45714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 smtClean="0">
                <a:solidFill>
                  <a:schemeClr val="tx1"/>
                </a:solidFill>
              </a:rPr>
              <a:t>The DPCT- A Big Data/ HTC Facility 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1269" y="763296"/>
            <a:ext cx="9315028" cy="646319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marL="342853" indent="-342853">
              <a:buClr>
                <a:srgbClr val="CF64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Operations and Test and development Platforms </a:t>
            </a:r>
          </a:p>
          <a:p>
            <a:pPr marL="342853" indent="-342853">
              <a:buClr>
                <a:srgbClr val="CF6400"/>
              </a:buClr>
              <a:buFont typeface="Wingdings" panose="05000000000000000000" pitchFamily="2" charset="2"/>
              <a:buChar char="Ø"/>
            </a:pPr>
            <a:r>
              <a:rPr lang="en-GB" dirty="0" smtClean="0"/>
              <a:t>Procurement paradigm: </a:t>
            </a:r>
            <a:r>
              <a:rPr lang="en-GB" dirty="0"/>
              <a:t>performed incrementally according to mission </a:t>
            </a:r>
            <a:r>
              <a:rPr lang="en-GB" dirty="0" smtClean="0"/>
              <a:t>needs 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6316" y="1369064"/>
            <a:ext cx="3472362" cy="2604272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997125" y="1448893"/>
            <a:ext cx="5076057" cy="4616636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GB" sz="1400" b="1" dirty="0"/>
              <a:t>INTERNET LINK </a:t>
            </a:r>
            <a:r>
              <a:rPr lang="en-GB" sz="1400" dirty="0"/>
              <a:t>: from 1 to 10 Gbps </a:t>
            </a:r>
            <a:r>
              <a:rPr lang="en-GB" sz="1400" b="1" dirty="0"/>
              <a:t> </a:t>
            </a:r>
            <a:r>
              <a:rPr lang="en-GB" sz="1400" dirty="0" smtClean="0"/>
              <a:t>via </a:t>
            </a:r>
            <a:r>
              <a:rPr lang="en-GB" sz="1400" dirty="0"/>
              <a:t>GARR</a:t>
            </a:r>
          </a:p>
          <a:p>
            <a:r>
              <a:rPr lang="en-GB" sz="1400" b="1" dirty="0" smtClean="0"/>
              <a:t>HOT STORAGE SYSTEM CAPACITY</a:t>
            </a:r>
            <a:r>
              <a:rPr lang="en-GB" sz="1400" dirty="0"/>
              <a:t>: </a:t>
            </a:r>
            <a:r>
              <a:rPr lang="en-GB" sz="1400" b="1" dirty="0" smtClean="0">
                <a:solidFill>
                  <a:srgbClr val="C00000"/>
                </a:solidFill>
              </a:rPr>
              <a:t>2.5+ </a:t>
            </a:r>
            <a:r>
              <a:rPr lang="en-GB" sz="1400" b="1" dirty="0">
                <a:solidFill>
                  <a:srgbClr val="C00000"/>
                </a:solidFill>
              </a:rPr>
              <a:t>PB overall raw disk space </a:t>
            </a:r>
            <a:r>
              <a:rPr lang="en-GB" sz="1400" dirty="0"/>
              <a:t>distributed between two HP P7400 storage units and </a:t>
            </a:r>
            <a:r>
              <a:rPr lang="en-GB" sz="1400" b="1" dirty="0"/>
              <a:t>one P8400</a:t>
            </a:r>
            <a:r>
              <a:rPr lang="en-GB" sz="1400" dirty="0"/>
              <a:t>.</a:t>
            </a:r>
          </a:p>
          <a:p>
            <a:r>
              <a:rPr lang="en-GB" sz="1400" b="1" dirty="0"/>
              <a:t>COMPUTING </a:t>
            </a:r>
            <a:r>
              <a:rPr lang="en-GB" sz="1400" dirty="0"/>
              <a:t>: </a:t>
            </a:r>
            <a:r>
              <a:rPr lang="en-GB" sz="1400" b="1" dirty="0">
                <a:solidFill>
                  <a:srgbClr val="3333FF"/>
                </a:solidFill>
              </a:rPr>
              <a:t>14 servers</a:t>
            </a:r>
            <a:r>
              <a:rPr lang="en-GB" sz="1400" dirty="0"/>
              <a:t> HP DL580 G7/G9 with a total of about </a:t>
            </a:r>
            <a:r>
              <a:rPr lang="en-GB" sz="1400" b="1" dirty="0">
                <a:solidFill>
                  <a:srgbClr val="3333FF"/>
                </a:solidFill>
              </a:rPr>
              <a:t>600 CPU cores and 4.5TB RAM</a:t>
            </a:r>
            <a:r>
              <a:rPr lang="en-GB" sz="1400" dirty="0"/>
              <a:t>.</a:t>
            </a:r>
          </a:p>
          <a:p>
            <a:r>
              <a:rPr lang="it-IT" sz="1400" b="1" dirty="0"/>
              <a:t>DEV &amp; TEST: </a:t>
            </a:r>
            <a:r>
              <a:rPr lang="it-IT" sz="1400" dirty="0"/>
              <a:t>7 </a:t>
            </a:r>
            <a:r>
              <a:rPr lang="it-IT" sz="1400" dirty="0" err="1"/>
              <a:t>servers</a:t>
            </a:r>
            <a:r>
              <a:rPr lang="it-IT" sz="1400" dirty="0"/>
              <a:t> HP </a:t>
            </a:r>
            <a:endParaRPr lang="en-GB" sz="1400" dirty="0"/>
          </a:p>
          <a:p>
            <a:pPr lvl="0"/>
            <a:r>
              <a:rPr lang="en-GB" sz="1400" b="1" dirty="0"/>
              <a:t>DB SERVERS</a:t>
            </a:r>
            <a:r>
              <a:rPr lang="en-GB" sz="1400" dirty="0"/>
              <a:t>: </a:t>
            </a:r>
            <a:r>
              <a:rPr lang="en-GB" sz="1400" b="1" dirty="0">
                <a:solidFill>
                  <a:srgbClr val="3333FF"/>
                </a:solidFill>
              </a:rPr>
              <a:t>3 servers </a:t>
            </a:r>
            <a:r>
              <a:rPr lang="en-GB" sz="1400" dirty="0"/>
              <a:t>HP DL580 G7 </a:t>
            </a:r>
            <a:r>
              <a:rPr lang="it-IT" sz="1400" dirty="0">
                <a:solidFill>
                  <a:prstClr val="black"/>
                </a:solidFill>
              </a:rPr>
              <a:t> (</a:t>
            </a:r>
            <a:r>
              <a:rPr lang="it-IT" sz="1400" b="1" dirty="0">
                <a:solidFill>
                  <a:srgbClr val="3333FF"/>
                </a:solidFill>
              </a:rPr>
              <a:t>32 </a:t>
            </a:r>
            <a:r>
              <a:rPr lang="it-IT" sz="1400" b="1" dirty="0" err="1">
                <a:solidFill>
                  <a:srgbClr val="3333FF"/>
                </a:solidFill>
              </a:rPr>
              <a:t>cores</a:t>
            </a:r>
            <a:r>
              <a:rPr lang="it-IT" sz="1400" dirty="0">
                <a:solidFill>
                  <a:prstClr val="black"/>
                </a:solidFill>
              </a:rPr>
              <a:t>, </a:t>
            </a:r>
            <a:r>
              <a:rPr lang="it-IT" sz="1400" b="1" dirty="0">
                <a:solidFill>
                  <a:srgbClr val="0070C0"/>
                </a:solidFill>
              </a:rPr>
              <a:t>256MB RAM </a:t>
            </a:r>
            <a:r>
              <a:rPr lang="it-IT" sz="1400" b="1" dirty="0" err="1">
                <a:solidFill>
                  <a:srgbClr val="0070C0"/>
                </a:solidFill>
              </a:rPr>
              <a:t>each</a:t>
            </a:r>
            <a:r>
              <a:rPr lang="it-IT" sz="1400" dirty="0">
                <a:solidFill>
                  <a:prstClr val="black"/>
                </a:solidFill>
              </a:rPr>
              <a:t>)  </a:t>
            </a:r>
            <a:r>
              <a:rPr lang="en-GB" sz="1400" dirty="0"/>
              <a:t>based on </a:t>
            </a:r>
            <a:r>
              <a:rPr lang="en-GB" sz="1400" b="1" dirty="0">
                <a:solidFill>
                  <a:srgbClr val="00B050"/>
                </a:solidFill>
              </a:rPr>
              <a:t>Oracle RAC technology</a:t>
            </a:r>
            <a:r>
              <a:rPr lang="en-GB" sz="1400" dirty="0"/>
              <a:t> </a:t>
            </a:r>
            <a:r>
              <a:rPr lang="en-GB" sz="1400" dirty="0" smtClean="0"/>
              <a:t>(</a:t>
            </a:r>
            <a:r>
              <a:rPr lang="it-IT" sz="1400" b="1" dirty="0" smtClean="0">
                <a:solidFill>
                  <a:srgbClr val="00B050"/>
                </a:solidFill>
              </a:rPr>
              <a:t>DBMS Oracle</a:t>
            </a:r>
            <a:r>
              <a:rPr lang="en-GB" sz="1400" dirty="0" smtClean="0"/>
              <a:t>).</a:t>
            </a:r>
            <a:endParaRPr lang="en-GB" sz="1400" dirty="0"/>
          </a:p>
          <a:p>
            <a:r>
              <a:rPr lang="en-GB" sz="1400" b="1" dirty="0"/>
              <a:t>NETWORK CONNECTION</a:t>
            </a:r>
            <a:r>
              <a:rPr lang="en-GB" sz="1400" dirty="0"/>
              <a:t>: LAN network up to 10 </a:t>
            </a:r>
            <a:r>
              <a:rPr lang="en-GB" sz="1400" dirty="0" err="1"/>
              <a:t>Gbps</a:t>
            </a:r>
            <a:r>
              <a:rPr lang="en-GB" sz="1400" dirty="0"/>
              <a:t>. SAN network redundant  at 8 </a:t>
            </a:r>
            <a:r>
              <a:rPr lang="en-GB" sz="1400" dirty="0" err="1"/>
              <a:t>Gbps</a:t>
            </a:r>
            <a:r>
              <a:rPr lang="en-GB" sz="1400" dirty="0"/>
              <a:t>.</a:t>
            </a:r>
          </a:p>
          <a:p>
            <a:r>
              <a:rPr lang="en-GB" sz="1400" b="1" dirty="0"/>
              <a:t>SECURITY SERVICE</a:t>
            </a:r>
            <a:r>
              <a:rPr lang="en-GB" sz="1400" dirty="0"/>
              <a:t>: redundant firewall based on </a:t>
            </a:r>
            <a:r>
              <a:rPr lang="en-GB" sz="1400" dirty="0" err="1"/>
              <a:t>pfSense</a:t>
            </a:r>
            <a:r>
              <a:rPr lang="en-GB" sz="1400" dirty="0"/>
              <a:t>, enabling secure remote access via VPN.</a:t>
            </a:r>
          </a:p>
          <a:p>
            <a:r>
              <a:rPr lang="en-GB" sz="1400" b="1" dirty="0"/>
              <a:t>INFRA MONITORING AND MANAGEMENT</a:t>
            </a:r>
            <a:r>
              <a:rPr lang="en-GB" sz="1400" dirty="0"/>
              <a:t>: services based on VMWare virtual environment configured with two HP DL 580 G7 servers clustered and managed by </a:t>
            </a:r>
            <a:r>
              <a:rPr lang="en-GB" sz="1400" dirty="0" err="1"/>
              <a:t>vCenter</a:t>
            </a:r>
            <a:r>
              <a:rPr lang="en-GB" sz="1400" dirty="0"/>
              <a:t> Server.</a:t>
            </a:r>
          </a:p>
          <a:p>
            <a:pPr lvl="0"/>
            <a:r>
              <a:rPr lang="en-GB" sz="1400" b="1" dirty="0"/>
              <a:t>BACKUP SERVERS: </a:t>
            </a:r>
            <a:r>
              <a:rPr lang="en-GB" sz="1400" dirty="0"/>
              <a:t>HP DL580 G7 </a:t>
            </a:r>
            <a:r>
              <a:rPr lang="it-IT" sz="1400" dirty="0" err="1"/>
              <a:t>dedicated</a:t>
            </a:r>
            <a:r>
              <a:rPr lang="it-IT" sz="1400" dirty="0"/>
              <a:t> to DB and </a:t>
            </a:r>
            <a:r>
              <a:rPr lang="it-IT" sz="1400" dirty="0" err="1"/>
              <a:t>filesystem</a:t>
            </a:r>
            <a:r>
              <a:rPr lang="it-IT" sz="1400" dirty="0"/>
              <a:t> backups from data volume </a:t>
            </a:r>
            <a:r>
              <a:rPr lang="it-IT" sz="1400" dirty="0" err="1"/>
              <a:t>snaphots</a:t>
            </a:r>
            <a:r>
              <a:rPr lang="it-IT" sz="1400" dirty="0"/>
              <a:t>.</a:t>
            </a:r>
            <a:endParaRPr lang="en-GB" sz="1400" dirty="0"/>
          </a:p>
          <a:p>
            <a:r>
              <a:rPr lang="en-GB" sz="1400" b="1" u="sng" dirty="0"/>
              <a:t>3 LEVELS BACKUP </a:t>
            </a:r>
            <a:r>
              <a:rPr lang="en-GB" sz="1400" u="sng" dirty="0"/>
              <a:t>: L1 on primary storage array, L2 on disks (</a:t>
            </a:r>
            <a:r>
              <a:rPr lang="en-GB" sz="1400" u="sng" dirty="0" err="1"/>
              <a:t>StoreOnce</a:t>
            </a:r>
            <a:r>
              <a:rPr lang="en-GB" sz="1400" u="sng" dirty="0"/>
              <a:t> 6600) and L3 on tape libraries (HP ESL G3).</a:t>
            </a:r>
          </a:p>
          <a:p>
            <a:r>
              <a:rPr lang="en-GB" sz="1400" b="1" dirty="0"/>
              <a:t>HPC INTERCONNECTION</a:t>
            </a:r>
            <a:r>
              <a:rPr lang="en-GB" sz="1400" dirty="0"/>
              <a:t>: access to HPC super computer at CINECA for dedicated processing.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0385679" y="1448893"/>
            <a:ext cx="1648196" cy="2349601"/>
            <a:chOff x="6762913" y="4151314"/>
            <a:chExt cx="1648196" cy="2349601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6933" y="4151314"/>
              <a:ext cx="1440160" cy="2349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asellaDiTesto 14"/>
            <p:cNvSpPr txBox="1"/>
            <p:nvPr/>
          </p:nvSpPr>
          <p:spPr>
            <a:xfrm>
              <a:off x="7547013" y="5111198"/>
              <a:ext cx="8640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200" b="1" dirty="0">
                  <a:solidFill>
                    <a:schemeClr val="bg1"/>
                  </a:solidFill>
                  <a:latin typeface="Calibri" panose="020F0502020204030204"/>
                </a:rPr>
                <a:t>L2</a:t>
              </a:r>
            </a:p>
            <a:p>
              <a:pPr>
                <a:defRPr/>
              </a:pPr>
              <a:r>
                <a:rPr lang="it-IT" sz="1200" b="1" dirty="0">
                  <a:solidFill>
                    <a:schemeClr val="bg1"/>
                  </a:solidFill>
                  <a:latin typeface="Calibri" panose="020F0502020204030204"/>
                </a:rPr>
                <a:t>back-up</a:t>
              </a:r>
            </a:p>
          </p:txBody>
        </p:sp>
        <p:sp>
          <p:nvSpPr>
            <p:cNvPr id="17" name="CasellaDiTesto 11"/>
            <p:cNvSpPr txBox="1"/>
            <p:nvPr/>
          </p:nvSpPr>
          <p:spPr>
            <a:xfrm>
              <a:off x="6762913" y="4347387"/>
              <a:ext cx="9006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it-IT" sz="1200" b="1" dirty="0" err="1">
                  <a:solidFill>
                    <a:schemeClr val="bg1"/>
                  </a:solidFill>
                </a:rPr>
                <a:t>Dev&amp;Test</a:t>
              </a:r>
              <a:endParaRPr lang="it-IT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7271341" y="1547042"/>
            <a:ext cx="14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err="1">
                <a:solidFill>
                  <a:schemeClr val="bg1"/>
                </a:solidFill>
              </a:rPr>
              <a:t>Operation</a:t>
            </a:r>
            <a:r>
              <a:rPr lang="it-IT" sz="1200" b="1" dirty="0">
                <a:solidFill>
                  <a:schemeClr val="bg1"/>
                </a:solidFill>
              </a:rPr>
              <a:t> Platform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052554" y="4052794"/>
            <a:ext cx="2201691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Direct link to HPC systems at CINECA via dedicated MOU </a:t>
            </a:r>
            <a:endParaRPr lang="en-US" b="1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899" y="4233604"/>
            <a:ext cx="2356960" cy="157189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341" y="5188302"/>
            <a:ext cx="2157589" cy="1208250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6522516" y="3484852"/>
            <a:ext cx="1723414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(</a:t>
            </a:r>
            <a:r>
              <a:rPr lang="it-IT" sz="1400" dirty="0" err="1" smtClean="0"/>
              <a:t>See</a:t>
            </a:r>
            <a:r>
              <a:rPr lang="it-IT" sz="1400" dirty="0" smtClean="0"/>
              <a:t> talk by E. Licata)</a:t>
            </a:r>
            <a:endParaRPr lang="it-IT" sz="14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9711153" y="5956244"/>
            <a:ext cx="1831871" cy="3077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(</a:t>
            </a:r>
            <a:r>
              <a:rPr lang="it-IT" sz="1400" dirty="0" err="1" smtClean="0"/>
              <a:t>See</a:t>
            </a:r>
            <a:r>
              <a:rPr lang="it-IT" sz="1400" dirty="0" smtClean="0"/>
              <a:t> talk by V. Cesare)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6635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/>
          </a:p>
        </p:txBody>
      </p:sp>
      <p:sp>
        <p:nvSpPr>
          <p:cNvPr id="3" name="Rettangolo 2"/>
          <p:cNvSpPr/>
          <p:nvPr/>
        </p:nvSpPr>
        <p:spPr>
          <a:xfrm>
            <a:off x="594852" y="978771"/>
            <a:ext cx="11002296" cy="45243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66FF"/>
                </a:solidFill>
                <a:latin typeface="Roboto"/>
              </a:rPr>
              <a:t>E</a:t>
            </a:r>
            <a:r>
              <a:rPr lang="en-US" b="1" dirty="0" smtClean="0">
                <a:solidFill>
                  <a:srgbClr val="0066FF"/>
                </a:solidFill>
                <a:latin typeface="Roboto"/>
              </a:rPr>
              <a:t>ntering</a:t>
            </a:r>
            <a:r>
              <a:rPr lang="en-US" dirty="0" smtClean="0">
                <a:solidFill>
                  <a:srgbClr val="0066FF"/>
                </a:solidFill>
                <a:latin typeface="Roboto"/>
              </a:rPr>
              <a:t> </a:t>
            </a:r>
            <a:r>
              <a:rPr lang="en-US" dirty="0">
                <a:solidFill>
                  <a:srgbClr val="0066FF"/>
                </a:solidFill>
                <a:latin typeface="Roboto"/>
              </a:rPr>
              <a:t>the </a:t>
            </a:r>
            <a:r>
              <a:rPr lang="en-US" b="1" dirty="0">
                <a:solidFill>
                  <a:srgbClr val="0066FF"/>
                </a:solidFill>
                <a:latin typeface="Roboto"/>
              </a:rPr>
              <a:t>post-operations phase and Gaia’ legacy era</a:t>
            </a:r>
            <a:r>
              <a:rPr lang="en-US" dirty="0">
                <a:latin typeface="Roboto"/>
              </a:rPr>
              <a:t>, i.e., from data </a:t>
            </a:r>
            <a:r>
              <a:rPr lang="en-US" dirty="0" smtClean="0">
                <a:latin typeface="Roboto"/>
              </a:rPr>
              <a:t>acquisition, reduction,  </a:t>
            </a:r>
            <a:r>
              <a:rPr lang="en-US" dirty="0">
                <a:latin typeface="Roboto"/>
              </a:rPr>
              <a:t>analysis </a:t>
            </a:r>
            <a:r>
              <a:rPr lang="en-US" dirty="0" smtClean="0">
                <a:latin typeface="Roboto"/>
              </a:rPr>
              <a:t>and scientific quality validation for the given Project/mission, to </a:t>
            </a:r>
            <a:r>
              <a:rPr lang="en-US" b="1" dirty="0" smtClean="0">
                <a:solidFill>
                  <a:srgbClr val="0066FF"/>
                </a:solidFill>
                <a:latin typeface="Roboto"/>
              </a:rPr>
              <a:t>Big Data</a:t>
            </a:r>
            <a:r>
              <a:rPr lang="en-US" dirty="0" smtClean="0">
                <a:latin typeface="Roboto"/>
              </a:rPr>
              <a:t> </a:t>
            </a:r>
            <a:r>
              <a:rPr lang="en-US" dirty="0" err="1" smtClean="0">
                <a:latin typeface="Roboto"/>
              </a:rPr>
              <a:t>data</a:t>
            </a:r>
            <a:r>
              <a:rPr lang="en-US" dirty="0" smtClean="0">
                <a:latin typeface="Roboto"/>
              </a:rPr>
              <a:t> </a:t>
            </a:r>
            <a:r>
              <a:rPr lang="en-US" dirty="0">
                <a:latin typeface="Roboto"/>
              </a:rPr>
              <a:t>management </a:t>
            </a:r>
            <a:r>
              <a:rPr lang="en-US" dirty="0" smtClean="0">
                <a:latin typeface="Roboto"/>
              </a:rPr>
              <a:t>(including long term preservation) and (</a:t>
            </a:r>
            <a:r>
              <a:rPr lang="en-US" b="1" dirty="0" smtClean="0">
                <a:solidFill>
                  <a:srgbClr val="0066FF"/>
                </a:solidFill>
                <a:latin typeface="Roboto"/>
              </a:rPr>
              <a:t>deep: HTC and HPC</a:t>
            </a:r>
            <a:r>
              <a:rPr lang="en-US" dirty="0" smtClean="0">
                <a:latin typeface="Roboto"/>
              </a:rPr>
              <a:t>) exploitation (including re-processing/calibration pipelines). </a:t>
            </a:r>
          </a:p>
          <a:p>
            <a:endParaRPr lang="en-US" dirty="0">
              <a:latin typeface="Roboto"/>
            </a:endParaRPr>
          </a:p>
          <a:p>
            <a:pPr algn="just"/>
            <a:r>
              <a:rPr lang="en-US" b="1" dirty="0" smtClean="0">
                <a:solidFill>
                  <a:srgbClr val="00B050"/>
                </a:solidFill>
                <a:latin typeface="Roboto"/>
              </a:rPr>
              <a:t>Team </a:t>
            </a:r>
            <a:r>
              <a:rPr lang="en-US" b="1" dirty="0">
                <a:solidFill>
                  <a:srgbClr val="00B050"/>
                </a:solidFill>
                <a:latin typeface="Roboto"/>
              </a:rPr>
              <a:t>INAF, with the support of Team ALTEC </a:t>
            </a:r>
            <a:r>
              <a:rPr lang="en-US" dirty="0">
                <a:latin typeface="Roboto"/>
              </a:rPr>
              <a:t>and </a:t>
            </a:r>
            <a:r>
              <a:rPr lang="en-US" b="1" dirty="0" smtClean="0">
                <a:solidFill>
                  <a:srgbClr val="00B050"/>
                </a:solidFill>
                <a:latin typeface="Roboto"/>
              </a:rPr>
              <a:t>additional resources</a:t>
            </a:r>
            <a:r>
              <a:rPr lang="en-US" dirty="0" smtClean="0">
                <a:latin typeface="Roboto"/>
              </a:rPr>
              <a:t> procured via more </a:t>
            </a:r>
            <a:r>
              <a:rPr lang="en-US" dirty="0">
                <a:latin typeface="Roboto"/>
              </a:rPr>
              <a:t>recent initiatives </a:t>
            </a:r>
            <a:r>
              <a:rPr lang="en-US" dirty="0">
                <a:solidFill>
                  <a:srgbClr val="00B050"/>
                </a:solidFill>
                <a:latin typeface="Roboto"/>
              </a:rPr>
              <a:t>funded </a:t>
            </a:r>
            <a:r>
              <a:rPr lang="en-US" dirty="0" smtClean="0">
                <a:solidFill>
                  <a:srgbClr val="00B050"/>
                </a:solidFill>
                <a:latin typeface="Roboto"/>
              </a:rPr>
              <a:t>by PNRR, </a:t>
            </a:r>
            <a:r>
              <a:rPr lang="en-US" dirty="0" err="1" smtClean="0">
                <a:solidFill>
                  <a:srgbClr val="00B050"/>
                </a:solidFill>
                <a:latin typeface="Roboto"/>
              </a:rPr>
              <a:t>Univeristy</a:t>
            </a:r>
            <a:r>
              <a:rPr lang="en-US" dirty="0" smtClean="0">
                <a:solidFill>
                  <a:srgbClr val="00B050"/>
                </a:solidFill>
                <a:latin typeface="Roboto"/>
              </a:rPr>
              <a:t> and INAF Grants</a:t>
            </a:r>
            <a:r>
              <a:rPr lang="en-US" dirty="0" smtClean="0">
                <a:latin typeface="Roboto"/>
              </a:rPr>
              <a:t>,  is working at </a:t>
            </a:r>
            <a:r>
              <a:rPr lang="en-US" dirty="0">
                <a:latin typeface="Roboto"/>
              </a:rPr>
              <a:t>our Data Processing facility (DPCT@ALTEC) to face the challenges of the mission legacy, as advocated and prototyped in the framework of The Living Sky Project (WP4 of the MITIC special </a:t>
            </a:r>
            <a:r>
              <a:rPr lang="en-US" dirty="0" smtClean="0">
                <a:latin typeface="Roboto"/>
              </a:rPr>
              <a:t>project, 2018-2022): </a:t>
            </a:r>
          </a:p>
          <a:p>
            <a:pPr algn="just"/>
            <a:endParaRPr lang="en-US" dirty="0">
              <a:latin typeface="Roboto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0070C0"/>
                </a:solidFill>
                <a:latin typeface="Roboto"/>
              </a:rPr>
              <a:t>Data Management and Computational issues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0070C0"/>
                </a:solidFill>
                <a:latin typeface="Roboto"/>
              </a:rPr>
              <a:t>New paradigms in data science (ML and AI</a:t>
            </a:r>
            <a:r>
              <a:rPr lang="en-US" b="1" dirty="0" smtClean="0">
                <a:solidFill>
                  <a:srgbClr val="0070C0"/>
                </a:solidFill>
                <a:latin typeface="Roboto"/>
              </a:rPr>
              <a:t>)</a:t>
            </a:r>
            <a:endParaRPr lang="en-US" b="1" dirty="0">
              <a:solidFill>
                <a:srgbClr val="0070C0"/>
              </a:solidFill>
              <a:latin typeface="Roboto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rgbClr val="0070C0"/>
                </a:solidFill>
                <a:latin typeface="Roboto"/>
              </a:rPr>
              <a:t>Infrastructural aspects (based on economic </a:t>
            </a:r>
            <a:r>
              <a:rPr lang="en-US" b="1" dirty="0">
                <a:solidFill>
                  <a:srgbClr val="0070C0"/>
                </a:solidFill>
                <a:latin typeface="Roboto"/>
              </a:rPr>
              <a:t>and environmental </a:t>
            </a:r>
            <a:r>
              <a:rPr lang="en-US" b="1" dirty="0" smtClean="0">
                <a:solidFill>
                  <a:srgbClr val="0070C0"/>
                </a:solidFill>
                <a:latin typeface="Roboto"/>
              </a:rPr>
              <a:t>sustainability</a:t>
            </a:r>
          </a:p>
          <a:p>
            <a:endParaRPr lang="en-US" dirty="0">
              <a:latin typeface="Roboto"/>
            </a:endParaRPr>
          </a:p>
          <a:p>
            <a:r>
              <a:rPr lang="en-US" dirty="0" smtClean="0">
                <a:latin typeface="Roboto"/>
              </a:rPr>
              <a:t>&gt;&gt; All </a:t>
            </a:r>
            <a:r>
              <a:rPr lang="en-US" dirty="0">
                <a:latin typeface="Roboto"/>
              </a:rPr>
              <a:t>implied by the deep exploitation of the first Big Data system of the faint astronomical sky built only from space-borne </a:t>
            </a:r>
            <a:r>
              <a:rPr lang="en-US" dirty="0" smtClean="0">
                <a:latin typeface="Roboto"/>
              </a:rPr>
              <a:t>data.</a:t>
            </a:r>
            <a:endParaRPr lang="en-US" dirty="0"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9742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4038600" y="2854105"/>
            <a:ext cx="3840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66FF"/>
                </a:solidFill>
              </a:rPr>
              <a:t>Operations vs </a:t>
            </a:r>
            <a:r>
              <a:rPr lang="it-IT" sz="2400" b="1" dirty="0" err="1" smtClean="0">
                <a:solidFill>
                  <a:srgbClr val="0066FF"/>
                </a:solidFill>
              </a:rPr>
              <a:t>Legacy</a:t>
            </a:r>
            <a:endParaRPr lang="it-IT" sz="24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4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USC VIII GA - 18 ott 2024, Galzignano Terme (PD) - MGL</a:t>
            </a:r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6331132" y="274191"/>
            <a:ext cx="3840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>
                <a:solidFill>
                  <a:srgbClr val="0066FF"/>
                </a:solidFill>
              </a:rPr>
              <a:t>Gaia’s</a:t>
            </a:r>
            <a:r>
              <a:rPr lang="it-IT" sz="2400" b="1" dirty="0" smtClean="0">
                <a:solidFill>
                  <a:srgbClr val="0066FF"/>
                </a:solidFill>
              </a:rPr>
              <a:t> Operations</a:t>
            </a:r>
            <a:endParaRPr lang="it-IT" sz="2400" b="1" dirty="0">
              <a:solidFill>
                <a:srgbClr val="0066FF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045029" y="961620"/>
            <a:ext cx="8900160" cy="1631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In Operations </a:t>
            </a:r>
            <a:r>
              <a:rPr lang="it-IT" sz="2000" dirty="0" smtClean="0"/>
              <a:t>direct use of </a:t>
            </a:r>
            <a:r>
              <a:rPr lang="it-IT" sz="2000" b="1" dirty="0" err="1" smtClean="0">
                <a:solidFill>
                  <a:srgbClr val="FF0000"/>
                </a:solidFill>
              </a:rPr>
              <a:t>parallel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b="1" dirty="0" err="1" smtClean="0">
                <a:solidFill>
                  <a:srgbClr val="FF0000"/>
                </a:solidFill>
              </a:rPr>
              <a:t>queries</a:t>
            </a:r>
            <a:r>
              <a:rPr lang="it-IT" sz="2000" b="1" dirty="0" smtClean="0">
                <a:solidFill>
                  <a:srgbClr val="FF0000"/>
                </a:solidFill>
              </a:rPr>
              <a:t> </a:t>
            </a:r>
            <a:r>
              <a:rPr lang="it-IT" sz="2000" dirty="0" smtClean="0"/>
              <a:t>(via Oracle RAC technology) on DB to </a:t>
            </a:r>
            <a:r>
              <a:rPr lang="it-IT" sz="2000" dirty="0" err="1" smtClean="0"/>
              <a:t>meet</a:t>
            </a:r>
            <a:r>
              <a:rPr lang="it-IT" sz="2000" dirty="0" smtClean="0"/>
              <a:t> </a:t>
            </a:r>
            <a:r>
              <a:rPr lang="it-IT" sz="2000" dirty="0" err="1" smtClean="0"/>
              <a:t>stringent</a:t>
            </a:r>
            <a:r>
              <a:rPr lang="it-IT" sz="2000" dirty="0" smtClean="0"/>
              <a:t> </a:t>
            </a:r>
            <a:r>
              <a:rPr lang="it-IT" sz="2000" b="1" dirty="0" smtClean="0">
                <a:solidFill>
                  <a:srgbClr val="FF0000"/>
                </a:solidFill>
              </a:rPr>
              <a:t>DPAC requirements </a:t>
            </a:r>
            <a:r>
              <a:rPr lang="it-IT" sz="2000" dirty="0" smtClean="0"/>
              <a:t>on processing time of Daily and </a:t>
            </a:r>
            <a:r>
              <a:rPr lang="it-IT" sz="2000" dirty="0" err="1" smtClean="0"/>
              <a:t>Cyclic</a:t>
            </a:r>
            <a:r>
              <a:rPr lang="it-IT" sz="2000" dirty="0" smtClean="0"/>
              <a:t> </a:t>
            </a:r>
            <a:r>
              <a:rPr lang="it-IT" sz="2000" dirty="0" err="1" smtClean="0"/>
              <a:t>pipelines</a:t>
            </a:r>
            <a:r>
              <a:rPr lang="it-IT" sz="2000" dirty="0" smtClean="0"/>
              <a:t>. Up to </a:t>
            </a:r>
            <a:r>
              <a:rPr lang="it-IT" sz="2000" b="1" dirty="0" smtClean="0"/>
              <a:t>~1000 </a:t>
            </a:r>
            <a:r>
              <a:rPr lang="it-IT" sz="2000" b="1" dirty="0" err="1" smtClean="0"/>
              <a:t>simultaneous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workflows</a:t>
            </a:r>
            <a:r>
              <a:rPr lang="it-IT" sz="2000" b="1" dirty="0" smtClean="0"/>
              <a:t> </a:t>
            </a:r>
            <a:r>
              <a:rPr lang="it-IT" sz="2000" dirty="0" err="1" smtClean="0"/>
              <a:t>estimated</a:t>
            </a:r>
            <a:r>
              <a:rPr lang="it-IT" sz="2000" dirty="0" smtClean="0"/>
              <a:t>: </a:t>
            </a:r>
            <a:r>
              <a:rPr lang="it-IT" sz="2000" dirty="0" err="1" smtClean="0"/>
              <a:t>however</a:t>
            </a:r>
            <a:r>
              <a:rPr lang="it-IT" sz="2000" dirty="0" smtClean="0"/>
              <a:t>, </a:t>
            </a:r>
            <a:r>
              <a:rPr lang="it-IT" sz="2000" dirty="0" err="1" smtClean="0"/>
              <a:t>limited</a:t>
            </a:r>
            <a:r>
              <a:rPr lang="it-IT" sz="2000" dirty="0" smtClean="0"/>
              <a:t> time for code optimization and firmware </a:t>
            </a:r>
            <a:r>
              <a:rPr lang="it-IT" sz="2000" dirty="0" err="1" smtClean="0"/>
              <a:t>limitations</a:t>
            </a:r>
            <a:r>
              <a:rPr lang="it-IT" sz="2000" dirty="0" smtClean="0"/>
              <a:t> (HPE </a:t>
            </a:r>
            <a:r>
              <a:rPr lang="it-IT" sz="2000" dirty="0" err="1" smtClean="0"/>
              <a:t>infrastructure</a:t>
            </a:r>
            <a:r>
              <a:rPr lang="it-IT" sz="2000" dirty="0" smtClean="0"/>
              <a:t> vs Oracle DBMS) </a:t>
            </a:r>
            <a:r>
              <a:rPr lang="it-IT" sz="2000" dirty="0" err="1" smtClean="0"/>
              <a:t>allowed</a:t>
            </a:r>
            <a:r>
              <a:rPr lang="it-IT" sz="2000" dirty="0" smtClean="0"/>
              <a:t> </a:t>
            </a:r>
            <a:r>
              <a:rPr lang="it-IT" sz="2000" dirty="0" err="1" smtClean="0"/>
              <a:t>us</a:t>
            </a:r>
            <a:r>
              <a:rPr lang="it-IT" sz="2000" dirty="0" smtClean="0"/>
              <a:t> to </a:t>
            </a:r>
            <a:r>
              <a:rPr lang="it-IT" sz="2000" dirty="0" err="1" smtClean="0"/>
              <a:t>achieve</a:t>
            </a:r>
            <a:r>
              <a:rPr lang="it-IT" sz="2000" dirty="0" smtClean="0"/>
              <a:t>  ~ </a:t>
            </a:r>
            <a:r>
              <a:rPr lang="it-IT" sz="2000" b="1" dirty="0" smtClean="0"/>
              <a:t>250 </a:t>
            </a:r>
            <a:r>
              <a:rPr lang="it-IT" sz="2000" b="1" dirty="0" err="1" smtClean="0"/>
              <a:t>at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peak</a:t>
            </a:r>
            <a:r>
              <a:rPr lang="it-IT" sz="2000" b="1" dirty="0" smtClean="0"/>
              <a:t> performances</a:t>
            </a:r>
            <a:r>
              <a:rPr lang="it-IT" sz="2000" dirty="0" smtClean="0"/>
              <a:t>.</a:t>
            </a:r>
            <a:r>
              <a:rPr lang="it-IT" dirty="0" smtClean="0"/>
              <a:t>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905691" y="3126377"/>
            <a:ext cx="9039498" cy="34778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Daily </a:t>
            </a:r>
            <a:r>
              <a:rPr lang="it-IT" sz="2000" b="1" dirty="0" err="1" smtClean="0"/>
              <a:t>Pipelines</a:t>
            </a:r>
            <a:r>
              <a:rPr lang="it-IT" sz="2000" b="1" dirty="0" smtClean="0"/>
              <a:t> </a:t>
            </a:r>
            <a:r>
              <a:rPr lang="it-IT" sz="2000" dirty="0" smtClean="0"/>
              <a:t>use data in the time domain (objects </a:t>
            </a:r>
            <a:r>
              <a:rPr lang="it-IT" sz="2000" dirty="0" err="1" smtClean="0"/>
              <a:t>transits</a:t>
            </a:r>
            <a:r>
              <a:rPr lang="it-IT" sz="2000" dirty="0" smtClean="0"/>
              <a:t> on </a:t>
            </a:r>
            <a:r>
              <a:rPr lang="it-IT" sz="2000" dirty="0" err="1" smtClean="0"/>
              <a:t>focal</a:t>
            </a:r>
            <a:r>
              <a:rPr lang="it-IT" sz="2000" dirty="0" smtClean="0"/>
              <a:t> </a:t>
            </a:r>
            <a:r>
              <a:rPr lang="it-IT" sz="2000" dirty="0" err="1" smtClean="0"/>
              <a:t>plane</a:t>
            </a:r>
            <a:r>
              <a:rPr lang="it-IT" sz="2000" dirty="0" smtClean="0"/>
              <a:t>) and </a:t>
            </a:r>
            <a:r>
              <a:rPr lang="it-IT" sz="2000" b="1" dirty="0" smtClean="0"/>
              <a:t>DB </a:t>
            </a:r>
            <a:r>
              <a:rPr lang="it-IT" sz="2000" b="1" dirty="0" err="1" smtClean="0"/>
              <a:t>occupancy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depends</a:t>
            </a:r>
            <a:r>
              <a:rPr lang="it-IT" sz="2000" b="1" dirty="0" smtClean="0"/>
              <a:t> on </a:t>
            </a:r>
            <a:r>
              <a:rPr lang="it-IT" sz="2000" b="1" dirty="0" err="1" smtClean="0"/>
              <a:t>cadence</a:t>
            </a:r>
            <a:r>
              <a:rPr lang="it-IT" sz="2000" b="1" dirty="0" smtClean="0"/>
              <a:t> and </a:t>
            </a:r>
            <a:r>
              <a:rPr lang="it-IT" sz="2000" b="1" dirty="0" err="1" smtClean="0"/>
              <a:t>tables</a:t>
            </a:r>
            <a:r>
              <a:rPr lang="it-IT" sz="2000" dirty="0" smtClean="0"/>
              <a:t> are </a:t>
            </a:r>
            <a:r>
              <a:rPr lang="it-IT" sz="2000" dirty="0" err="1" smtClean="0"/>
              <a:t>naturally</a:t>
            </a:r>
            <a:r>
              <a:rPr lang="it-IT" sz="2000" dirty="0" smtClean="0"/>
              <a:t> </a:t>
            </a:r>
            <a:r>
              <a:rPr lang="it-IT" sz="2000" dirty="0" err="1" smtClean="0"/>
              <a:t>organized</a:t>
            </a:r>
            <a:r>
              <a:rPr lang="it-IT" sz="2000" dirty="0" smtClean="0"/>
              <a:t>/</a:t>
            </a:r>
            <a:r>
              <a:rPr lang="it-IT" sz="2000" dirty="0" err="1" smtClean="0"/>
              <a:t>accessed</a:t>
            </a:r>
            <a:r>
              <a:rPr lang="it-IT" sz="2000" dirty="0" smtClean="0"/>
              <a:t> by time:</a:t>
            </a:r>
          </a:p>
          <a:p>
            <a:endParaRPr lang="it-IT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 smtClean="0"/>
              <a:t>AstroObservations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Table</a:t>
            </a:r>
            <a:r>
              <a:rPr lang="it-IT" sz="2000" dirty="0" smtClean="0"/>
              <a:t> = the </a:t>
            </a:r>
            <a:r>
              <a:rPr lang="it-IT" sz="2000" dirty="0" err="1" smtClean="0"/>
              <a:t>actual</a:t>
            </a:r>
            <a:r>
              <a:rPr lang="it-IT" sz="2000" dirty="0" smtClean="0"/>
              <a:t> Data Lake  made of the 16 bit ADU </a:t>
            </a:r>
            <a:r>
              <a:rPr lang="it-IT" sz="2000" dirty="0" err="1" smtClean="0"/>
              <a:t>pixels</a:t>
            </a:r>
            <a:r>
              <a:rPr lang="it-IT" sz="2000" dirty="0" smtClean="0"/>
              <a:t> </a:t>
            </a:r>
            <a:r>
              <a:rPr lang="it-IT" sz="2000" dirty="0" err="1" smtClean="0"/>
              <a:t>registered</a:t>
            </a:r>
            <a:r>
              <a:rPr lang="it-IT" sz="2000" dirty="0" smtClean="0"/>
              <a:t> on </a:t>
            </a:r>
            <a:r>
              <a:rPr lang="it-IT" sz="2000" dirty="0" err="1" smtClean="0"/>
              <a:t>focal</a:t>
            </a:r>
            <a:r>
              <a:rPr lang="it-IT" sz="2000" dirty="0" smtClean="0"/>
              <a:t> </a:t>
            </a:r>
            <a:r>
              <a:rPr lang="it-IT" sz="2000" dirty="0" err="1" smtClean="0"/>
              <a:t>plane</a:t>
            </a:r>
            <a:r>
              <a:rPr lang="it-IT" sz="2000" dirty="0" smtClean="0"/>
              <a:t> </a:t>
            </a:r>
            <a:r>
              <a:rPr lang="it-IT" sz="2000" dirty="0" err="1" smtClean="0"/>
              <a:t>digital</a:t>
            </a:r>
            <a:r>
              <a:rPr lang="it-IT" sz="2000" dirty="0" smtClean="0"/>
              <a:t> detectors and </a:t>
            </a:r>
            <a:r>
              <a:rPr lang="it-IT" sz="2000" dirty="0" err="1" smtClean="0"/>
              <a:t>sent</a:t>
            </a:r>
            <a:r>
              <a:rPr lang="it-IT" sz="2000" dirty="0" smtClean="0"/>
              <a:t> to </a:t>
            </a:r>
            <a:r>
              <a:rPr lang="it-IT" sz="2000" dirty="0" err="1" smtClean="0"/>
              <a:t>ground</a:t>
            </a:r>
            <a:r>
              <a:rPr lang="it-IT" sz="2000" dirty="0" smtClean="0"/>
              <a:t>: 0.3 </a:t>
            </a:r>
            <a:r>
              <a:rPr lang="it-IT" sz="2000" dirty="0" err="1" smtClean="0"/>
              <a:t>PBy</a:t>
            </a:r>
            <a:r>
              <a:rPr lang="it-IT" sz="20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/>
              <a:t>IDU – </a:t>
            </a:r>
            <a:r>
              <a:rPr lang="it-IT" sz="2000" b="1" dirty="0" err="1" smtClean="0"/>
              <a:t>AstroElemetaries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Table</a:t>
            </a:r>
            <a:r>
              <a:rPr lang="it-IT" sz="2000" dirty="0" smtClean="0"/>
              <a:t> = Intermediate Data 0.4 </a:t>
            </a:r>
            <a:r>
              <a:rPr lang="it-IT" sz="2000" dirty="0" err="1" smtClean="0"/>
              <a:t>PBy</a:t>
            </a:r>
            <a:r>
              <a:rPr lang="it-IT" sz="2000" dirty="0" smtClean="0"/>
              <a:t> </a:t>
            </a:r>
            <a:r>
              <a:rPr lang="it-IT" sz="2000" dirty="0" err="1" smtClean="0"/>
              <a:t>containing</a:t>
            </a:r>
            <a:r>
              <a:rPr lang="it-IT" sz="2000" dirty="0" smtClean="0"/>
              <a:t> the </a:t>
            </a:r>
            <a:r>
              <a:rPr lang="it-IT" sz="2000" dirty="0" err="1" smtClean="0"/>
              <a:t>actual</a:t>
            </a:r>
            <a:r>
              <a:rPr lang="it-IT" sz="2000" dirty="0" smtClean="0"/>
              <a:t> </a:t>
            </a:r>
            <a:r>
              <a:rPr lang="it-IT" sz="2000" dirty="0" err="1" smtClean="0"/>
              <a:t>measurements</a:t>
            </a:r>
            <a:r>
              <a:rPr lang="it-IT" sz="20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/>
          </a:p>
          <a:p>
            <a:r>
              <a:rPr lang="it-IT" sz="2000" dirty="0" smtClean="0"/>
              <a:t>The </a:t>
            </a:r>
            <a:r>
              <a:rPr lang="it-IT" sz="2000" dirty="0" err="1" smtClean="0"/>
              <a:t>computational</a:t>
            </a:r>
            <a:r>
              <a:rPr lang="it-IT" sz="2000" dirty="0" smtClean="0"/>
              <a:t> </a:t>
            </a:r>
            <a:r>
              <a:rPr lang="it-IT" sz="2000" dirty="0" err="1" smtClean="0"/>
              <a:t>complexity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</a:t>
            </a:r>
            <a:r>
              <a:rPr lang="it-IT" sz="2000" dirty="0" err="1" smtClean="0"/>
              <a:t>driven</a:t>
            </a:r>
            <a:r>
              <a:rPr lang="it-IT" sz="2000" dirty="0" smtClean="0"/>
              <a:t> by the </a:t>
            </a:r>
            <a:r>
              <a:rPr lang="it-IT" sz="2000" b="1" dirty="0" err="1" smtClean="0"/>
              <a:t>number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observations</a:t>
            </a:r>
            <a:r>
              <a:rPr lang="it-IT" sz="2000" b="1" dirty="0" smtClean="0"/>
              <a:t> </a:t>
            </a:r>
            <a:r>
              <a:rPr lang="it-IT" sz="2000" dirty="0" smtClean="0"/>
              <a:t>taken on average </a:t>
            </a:r>
            <a:r>
              <a:rPr lang="it-IT" sz="2000" b="1" dirty="0" smtClean="0"/>
              <a:t>per day </a:t>
            </a:r>
            <a:r>
              <a:rPr lang="it-IT" sz="2000" dirty="0" smtClean="0"/>
              <a:t>by Gaia.</a:t>
            </a:r>
            <a:r>
              <a:rPr lang="it-IT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465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 rot="5400000">
            <a:off x="9804609" y="3433580"/>
            <a:ext cx="4114800" cy="365125"/>
          </a:xfrm>
        </p:spPr>
        <p:txBody>
          <a:bodyPr/>
          <a:lstStyle/>
          <a:p>
            <a:r>
              <a:rPr lang="it-IT" dirty="0" smtClean="0"/>
              <a:t>USC VIII GA - 18 </a:t>
            </a:r>
            <a:r>
              <a:rPr lang="it-IT" dirty="0" err="1" smtClean="0"/>
              <a:t>ott</a:t>
            </a:r>
            <a:r>
              <a:rPr lang="it-IT" dirty="0" smtClean="0"/>
              <a:t> 2024, Galzignano Terme (PD) - MGL</a:t>
            </a:r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248811" y="5134283"/>
            <a:ext cx="5584371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Processing requirements on the Gaia Science Ground Segment led  to the use of massive </a:t>
            </a:r>
            <a:r>
              <a:rPr lang="en-US" sz="2000" b="1" dirty="0" smtClean="0">
                <a:solidFill>
                  <a:srgbClr val="FF0000"/>
                </a:solidFill>
              </a:rPr>
              <a:t>(0.5 </a:t>
            </a:r>
            <a:r>
              <a:rPr lang="en-US" sz="2000" b="1" dirty="0" err="1" smtClean="0">
                <a:solidFill>
                  <a:srgbClr val="FF0000"/>
                </a:solidFill>
              </a:rPr>
              <a:t>PBy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  <a:r>
              <a:rPr lang="en-US" sz="2000" b="1" dirty="0" smtClean="0">
                <a:solidFill>
                  <a:srgbClr val="0070C0"/>
                </a:solidFill>
              </a:rPr>
              <a:t> DB’s, the largest ever handled by the Oracle DBMS. </a:t>
            </a:r>
            <a:r>
              <a:rPr lang="en-US" sz="2000" b="1" dirty="0" smtClean="0">
                <a:solidFill>
                  <a:srgbClr val="FF0000"/>
                </a:solidFill>
              </a:rPr>
              <a:t>&lt;&lt;&lt;&lt;&lt; </a:t>
            </a:r>
            <a:r>
              <a:rPr lang="en-US" sz="2000" b="1" dirty="0" smtClean="0">
                <a:solidFill>
                  <a:srgbClr val="FF0000"/>
                </a:solidFill>
              </a:rPr>
              <a:t>a non-standard use for the creators!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53099" y="5338177"/>
            <a:ext cx="32146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For the massive HPC aspects to reconstruct the celestial sphere with GSR, and </a:t>
            </a:r>
            <a:r>
              <a:rPr lang="en-US" sz="1400" dirty="0"/>
              <a:t>the need for the facilities @</a:t>
            </a:r>
            <a:r>
              <a:rPr lang="en-US" sz="1400" dirty="0" err="1" smtClean="0"/>
              <a:t>Cineca</a:t>
            </a:r>
            <a:r>
              <a:rPr lang="en-US" sz="1400" dirty="0" smtClean="0"/>
              <a:t>, see </a:t>
            </a:r>
            <a:r>
              <a:rPr lang="en-US" sz="1400" b="1" dirty="0" smtClean="0"/>
              <a:t>V. Cesare’s </a:t>
            </a:r>
            <a:r>
              <a:rPr lang="en-US" sz="1400" dirty="0" smtClean="0"/>
              <a:t>contribution. </a:t>
            </a:r>
            <a:endParaRPr lang="en-US" sz="1400" dirty="0"/>
          </a:p>
        </p:txBody>
      </p:sp>
      <p:grpSp>
        <p:nvGrpSpPr>
          <p:cNvPr id="10" name="Gruppo 9"/>
          <p:cNvGrpSpPr/>
          <p:nvPr/>
        </p:nvGrpSpPr>
        <p:grpSpPr>
          <a:xfrm>
            <a:off x="132692" y="171450"/>
            <a:ext cx="11436102" cy="5086182"/>
            <a:chOff x="132692" y="171450"/>
            <a:chExt cx="11436102" cy="5086182"/>
          </a:xfrm>
        </p:grpSpPr>
        <p:sp>
          <p:nvSpPr>
            <p:cNvPr id="3" name="CasellaDiTesto 2"/>
            <p:cNvSpPr txBox="1"/>
            <p:nvPr/>
          </p:nvSpPr>
          <p:spPr>
            <a:xfrm>
              <a:off x="4324350" y="254285"/>
              <a:ext cx="7244444" cy="4739759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it-IT" b="1" dirty="0" err="1" smtClean="0"/>
                <a:t>Cyclic</a:t>
              </a:r>
              <a:r>
                <a:rPr lang="it-IT" b="1" dirty="0" smtClean="0"/>
                <a:t> Pipeline (</a:t>
              </a:r>
              <a:r>
                <a:rPr lang="it-IT" b="1" dirty="0" smtClean="0">
                  <a:solidFill>
                    <a:srgbClr val="FF0000"/>
                  </a:solidFill>
                </a:rPr>
                <a:t>General </a:t>
              </a:r>
              <a:r>
                <a:rPr lang="it-IT" b="1" dirty="0" err="1" smtClean="0">
                  <a:solidFill>
                    <a:srgbClr val="FF0000"/>
                  </a:solidFill>
                </a:rPr>
                <a:t>Relativistic</a:t>
              </a:r>
              <a:r>
                <a:rPr lang="it-IT" b="1" dirty="0" smtClean="0">
                  <a:solidFill>
                    <a:srgbClr val="FF0000"/>
                  </a:solidFill>
                </a:rPr>
                <a:t> Sphere </a:t>
              </a:r>
              <a:r>
                <a:rPr lang="it-IT" b="1" dirty="0" err="1" smtClean="0">
                  <a:solidFill>
                    <a:srgbClr val="FF0000"/>
                  </a:solidFill>
                </a:rPr>
                <a:t>Reconstruction</a:t>
              </a:r>
              <a:r>
                <a:rPr lang="it-IT" b="1" dirty="0" smtClean="0"/>
                <a:t>, GSR) </a:t>
              </a:r>
              <a:r>
                <a:rPr lang="it-IT" dirty="0" err="1" smtClean="0"/>
                <a:t>utilize</a:t>
              </a:r>
              <a:r>
                <a:rPr lang="it-IT" dirty="0" smtClean="0"/>
                <a:t> data </a:t>
              </a:r>
              <a:r>
                <a:rPr lang="it-IT" dirty="0" smtClean="0"/>
                <a:t>per source (</a:t>
              </a:r>
              <a:r>
                <a:rPr lang="it-IT" b="1" dirty="0" smtClean="0"/>
                <a:t>n~2 </a:t>
              </a:r>
              <a:r>
                <a:rPr lang="it-IT" b="1" dirty="0" err="1" smtClean="0"/>
                <a:t>billions</a:t>
              </a:r>
              <a:r>
                <a:rPr lang="it-IT" b="1" dirty="0" smtClean="0"/>
                <a:t> </a:t>
              </a:r>
              <a:r>
                <a:rPr lang="it-IT" b="1" dirty="0" err="1" smtClean="0"/>
                <a:t>sources</a:t>
              </a:r>
              <a:r>
                <a:rPr lang="it-IT" b="1" dirty="0" smtClean="0"/>
                <a:t> </a:t>
              </a:r>
              <a:r>
                <a:rPr lang="it-IT" b="1" dirty="0" err="1" smtClean="0"/>
                <a:t>found</a:t>
              </a:r>
              <a:r>
                <a:rPr lang="it-IT" b="1" dirty="0" smtClean="0"/>
                <a:t> by Gaia</a:t>
              </a:r>
              <a:r>
                <a:rPr lang="it-IT" dirty="0" smtClean="0"/>
                <a:t>) and </a:t>
              </a:r>
              <a:r>
                <a:rPr lang="it-IT" b="1" dirty="0" smtClean="0"/>
                <a:t>for </a:t>
              </a:r>
              <a:r>
                <a:rPr lang="it-IT" b="1" dirty="0" err="1" smtClean="0"/>
                <a:t>each</a:t>
              </a:r>
              <a:r>
                <a:rPr lang="it-IT" b="1" dirty="0" smtClean="0"/>
                <a:t> </a:t>
              </a:r>
              <a:r>
                <a:rPr lang="it-IT" dirty="0" smtClean="0"/>
                <a:t>of the </a:t>
              </a:r>
              <a:r>
                <a:rPr lang="it-IT" b="1" dirty="0" smtClean="0"/>
                <a:t>n</a:t>
              </a:r>
              <a:r>
                <a:rPr lang="it-IT" dirty="0" smtClean="0"/>
                <a:t> </a:t>
              </a:r>
              <a:r>
                <a:rPr lang="it-IT" b="1" dirty="0" err="1" smtClean="0"/>
                <a:t>sources</a:t>
              </a:r>
              <a:r>
                <a:rPr lang="it-IT" b="1" dirty="0" smtClean="0"/>
                <a:t> </a:t>
              </a:r>
              <a:r>
                <a:rPr lang="it-IT" b="1" dirty="0" err="1" smtClean="0"/>
                <a:t>all</a:t>
              </a:r>
              <a:r>
                <a:rPr lang="it-IT" b="1" dirty="0" smtClean="0"/>
                <a:t> of the </a:t>
              </a:r>
              <a:r>
                <a:rPr lang="it-IT" b="1" dirty="0" err="1" smtClean="0"/>
                <a:t>measurements</a:t>
              </a:r>
              <a:r>
                <a:rPr lang="it-IT" b="1" dirty="0" smtClean="0"/>
                <a:t> </a:t>
              </a:r>
              <a:r>
                <a:rPr lang="it-IT" dirty="0" smtClean="0"/>
                <a:t>(the </a:t>
              </a:r>
              <a:r>
                <a:rPr lang="it-IT" b="1" dirty="0"/>
                <a:t>IDU – </a:t>
              </a:r>
              <a:r>
                <a:rPr lang="it-IT" b="1" dirty="0" err="1"/>
                <a:t>AstroElemetaries</a:t>
              </a:r>
              <a:r>
                <a:rPr lang="it-IT" b="1" dirty="0"/>
                <a:t> </a:t>
              </a:r>
              <a:r>
                <a:rPr lang="it-IT" b="1" dirty="0" err="1" smtClean="0"/>
                <a:t>Table</a:t>
              </a:r>
              <a:r>
                <a:rPr lang="it-IT" dirty="0" smtClean="0"/>
                <a:t>) are </a:t>
              </a:r>
              <a:r>
                <a:rPr lang="it-IT" dirty="0" err="1" smtClean="0"/>
                <a:t>processed</a:t>
              </a:r>
              <a:r>
                <a:rPr lang="it-IT" dirty="0" smtClean="0"/>
                <a:t> in a </a:t>
              </a:r>
              <a:r>
                <a:rPr lang="it-IT" dirty="0" err="1" smtClean="0"/>
                <a:t>whole</a:t>
              </a:r>
              <a:r>
                <a:rPr lang="it-IT" dirty="0" smtClean="0"/>
                <a:t> big </a:t>
              </a:r>
              <a:r>
                <a:rPr lang="it-IT" dirty="0" err="1" smtClean="0"/>
                <a:t>astrometric</a:t>
              </a:r>
              <a:r>
                <a:rPr lang="it-IT" dirty="0" smtClean="0"/>
                <a:t> </a:t>
              </a:r>
              <a:r>
                <a:rPr lang="it-IT" dirty="0" err="1" smtClean="0"/>
                <a:t>reconstruction</a:t>
              </a:r>
              <a:r>
                <a:rPr lang="it-IT" dirty="0" smtClean="0"/>
                <a:t> of the </a:t>
              </a:r>
              <a:r>
                <a:rPr lang="it-IT" dirty="0" err="1" smtClean="0"/>
                <a:t>whole</a:t>
              </a:r>
              <a:r>
                <a:rPr lang="it-IT" dirty="0" smtClean="0"/>
                <a:t> </a:t>
              </a:r>
              <a:r>
                <a:rPr lang="it-IT" dirty="0" err="1" smtClean="0"/>
                <a:t>celestial</a:t>
              </a:r>
              <a:r>
                <a:rPr lang="it-IT" dirty="0" smtClean="0"/>
                <a:t> </a:t>
              </a:r>
              <a:r>
                <a:rPr lang="it-IT" dirty="0" err="1" smtClean="0"/>
                <a:t>sphere</a:t>
              </a:r>
              <a:r>
                <a:rPr lang="it-IT" dirty="0" smtClean="0"/>
                <a:t>. </a:t>
              </a:r>
            </a:p>
            <a:p>
              <a:r>
                <a:rPr lang="it-IT" sz="1600" i="1" dirty="0" smtClean="0">
                  <a:solidFill>
                    <a:srgbClr val="FF0000"/>
                  </a:solidFill>
                </a:rPr>
                <a:t>GSR </a:t>
              </a:r>
              <a:r>
                <a:rPr lang="it-IT" sz="1600" i="1" dirty="0" err="1" smtClean="0">
                  <a:solidFill>
                    <a:srgbClr val="FF0000"/>
                  </a:solidFill>
                </a:rPr>
                <a:t>is</a:t>
              </a:r>
              <a:r>
                <a:rPr lang="it-IT" sz="1600" i="1" dirty="0" smtClean="0">
                  <a:solidFill>
                    <a:srgbClr val="FF0000"/>
                  </a:solidFill>
                </a:rPr>
                <a:t> a </a:t>
              </a:r>
              <a:r>
                <a:rPr lang="it-IT" sz="1600" i="1" dirty="0" err="1" smtClean="0">
                  <a:solidFill>
                    <a:srgbClr val="FF0000"/>
                  </a:solidFill>
                </a:rPr>
                <a:t>unique</a:t>
              </a:r>
              <a:r>
                <a:rPr lang="it-IT" sz="1600" i="1" dirty="0" smtClean="0">
                  <a:solidFill>
                    <a:srgbClr val="FF0000"/>
                  </a:solidFill>
                </a:rPr>
                <a:t> INAF full-</a:t>
              </a:r>
              <a:r>
                <a:rPr lang="it-IT" sz="1600" i="1" dirty="0" err="1" smtClean="0">
                  <a:solidFill>
                    <a:srgbClr val="FF0000"/>
                  </a:solidFill>
                </a:rPr>
                <a:t>GenRel</a:t>
              </a:r>
              <a:r>
                <a:rPr lang="it-IT" sz="1600" i="1" dirty="0" smtClean="0">
                  <a:solidFill>
                    <a:srgbClr val="FF0000"/>
                  </a:solidFill>
                </a:rPr>
                <a:t> model to 0.1 </a:t>
              </a:r>
              <a:r>
                <a:rPr lang="el-GR" sz="1600" i="1" dirty="0" smtClean="0">
                  <a:solidFill>
                    <a:srgbClr val="FF0000"/>
                  </a:solidFill>
                </a:rPr>
                <a:t>μ</a:t>
              </a:r>
              <a:r>
                <a:rPr lang="en-US" sz="1600" i="1" dirty="0" smtClean="0">
                  <a:solidFill>
                    <a:srgbClr val="FF0000"/>
                  </a:solidFill>
                </a:rPr>
                <a:t>as, </a:t>
              </a:r>
              <a:r>
                <a:rPr lang="it-IT" sz="1600" i="1" dirty="0" err="1" smtClean="0">
                  <a:solidFill>
                    <a:srgbClr val="FF0000"/>
                  </a:solidFill>
                </a:rPr>
                <a:t>where</a:t>
              </a:r>
              <a:r>
                <a:rPr lang="it-IT" sz="1600" i="1" dirty="0" smtClean="0">
                  <a:solidFill>
                    <a:srgbClr val="FF0000"/>
                  </a:solidFill>
                </a:rPr>
                <a:t> </a:t>
              </a:r>
              <a:r>
                <a:rPr lang="it-IT" sz="1600" i="1" dirty="0" err="1" smtClean="0">
                  <a:solidFill>
                    <a:srgbClr val="FF0000"/>
                  </a:solidFill>
                </a:rPr>
                <a:t>both</a:t>
              </a:r>
              <a:r>
                <a:rPr lang="it-IT" sz="1600" i="1" dirty="0" smtClean="0">
                  <a:solidFill>
                    <a:srgbClr val="FF0000"/>
                  </a:solidFill>
                </a:rPr>
                <a:t> </a:t>
              </a:r>
              <a:r>
                <a:rPr lang="it-IT" sz="1600" i="1" dirty="0" err="1" smtClean="0">
                  <a:solidFill>
                    <a:srgbClr val="FF0000"/>
                  </a:solidFill>
                </a:rPr>
                <a:t>observables</a:t>
              </a:r>
              <a:r>
                <a:rPr lang="it-IT" sz="1600" i="1" dirty="0" smtClean="0">
                  <a:solidFill>
                    <a:srgbClr val="FF0000"/>
                  </a:solidFill>
                </a:rPr>
                <a:t> (</a:t>
              </a:r>
              <a:r>
                <a:rPr lang="it-IT" sz="1600" i="1" dirty="0" err="1" smtClean="0">
                  <a:solidFill>
                    <a:srgbClr val="FF0000"/>
                  </a:solidFill>
                </a:rPr>
                <a:t>photons</a:t>
              </a:r>
              <a:r>
                <a:rPr lang="it-IT" sz="1600" i="1" dirty="0" smtClean="0">
                  <a:solidFill>
                    <a:srgbClr val="FF0000"/>
                  </a:solidFill>
                </a:rPr>
                <a:t>) and </a:t>
              </a:r>
              <a:r>
                <a:rPr lang="it-IT" sz="1600" i="1" dirty="0" err="1" smtClean="0">
                  <a:solidFill>
                    <a:srgbClr val="FF0000"/>
                  </a:solidFill>
                </a:rPr>
                <a:t>receiving</a:t>
              </a:r>
              <a:r>
                <a:rPr lang="it-IT" sz="1600" i="1" dirty="0" smtClean="0">
                  <a:solidFill>
                    <a:srgbClr val="FF0000"/>
                  </a:solidFill>
                </a:rPr>
                <a:t> </a:t>
              </a:r>
              <a:r>
                <a:rPr lang="it-IT" sz="1600" i="1" dirty="0" err="1" smtClean="0">
                  <a:solidFill>
                    <a:srgbClr val="FF0000"/>
                  </a:solidFill>
                </a:rPr>
                <a:t>Observers</a:t>
              </a:r>
              <a:r>
                <a:rPr lang="it-IT" sz="1600" i="1" dirty="0" smtClean="0">
                  <a:solidFill>
                    <a:srgbClr val="FF0000"/>
                  </a:solidFill>
                </a:rPr>
                <a:t> are </a:t>
              </a:r>
              <a:r>
                <a:rPr lang="it-IT" sz="1600" i="1" dirty="0" err="1" smtClean="0">
                  <a:solidFill>
                    <a:srgbClr val="FF0000"/>
                  </a:solidFill>
                </a:rPr>
                <a:t>relativistic</a:t>
              </a:r>
              <a:r>
                <a:rPr lang="it-IT" sz="1600" i="1" dirty="0" smtClean="0">
                  <a:solidFill>
                    <a:srgbClr val="FF0000"/>
                  </a:solidFill>
                </a:rPr>
                <a:t> (</a:t>
              </a:r>
              <a:r>
                <a:rPr lang="it-IT" sz="1600" i="1" dirty="0" err="1" smtClean="0">
                  <a:solidFill>
                    <a:srgbClr val="FF0000"/>
                  </a:solidFill>
                </a:rPr>
                <a:t>only</a:t>
              </a:r>
              <a:r>
                <a:rPr lang="it-IT" sz="1600" i="1" dirty="0" smtClean="0">
                  <a:solidFill>
                    <a:srgbClr val="FF0000"/>
                  </a:solidFill>
                </a:rPr>
                <a:t> </a:t>
              </a:r>
              <a:r>
                <a:rPr lang="it-IT" sz="1600" i="1" dirty="0" err="1" smtClean="0">
                  <a:solidFill>
                    <a:srgbClr val="FF0000"/>
                  </a:solidFill>
                </a:rPr>
                <a:t>two</a:t>
              </a:r>
              <a:r>
                <a:rPr lang="it-IT" sz="1600" i="1" dirty="0" smtClean="0">
                  <a:solidFill>
                    <a:srgbClr val="FF0000"/>
                  </a:solidFill>
                </a:rPr>
                <a:t> </a:t>
              </a:r>
              <a:r>
                <a:rPr lang="it-IT" sz="1600" i="1" dirty="0" err="1" smtClean="0">
                  <a:solidFill>
                    <a:srgbClr val="FF0000"/>
                  </a:solidFill>
                </a:rPr>
                <a:t>existing</a:t>
              </a:r>
              <a:r>
                <a:rPr lang="it-IT" sz="1600" i="1" dirty="0" smtClean="0">
                  <a:solidFill>
                    <a:srgbClr val="FF0000"/>
                  </a:solidFill>
                </a:rPr>
                <a:t> </a:t>
              </a:r>
              <a:r>
                <a:rPr lang="it-IT" sz="1600" i="1" dirty="0" err="1" smtClean="0">
                  <a:solidFill>
                    <a:srgbClr val="FF0000"/>
                  </a:solidFill>
                </a:rPr>
                <a:t>worldwide</a:t>
              </a:r>
              <a:r>
                <a:rPr lang="it-IT" sz="1600" i="1" dirty="0" smtClean="0">
                  <a:solidFill>
                    <a:srgbClr val="FF0000"/>
                  </a:solidFill>
                </a:rPr>
                <a:t>)  </a:t>
              </a:r>
              <a:endParaRPr lang="it-IT" sz="1600" i="1" dirty="0" smtClean="0">
                <a:solidFill>
                  <a:srgbClr val="FF0000"/>
                </a:solidFill>
              </a:endParaRPr>
            </a:p>
            <a:p>
              <a:r>
                <a:rPr lang="it-IT" sz="2000" dirty="0" smtClean="0"/>
                <a:t> </a:t>
              </a:r>
              <a:r>
                <a:rPr lang="it-IT" sz="1600" dirty="0" smtClean="0"/>
                <a:t>[</a:t>
              </a:r>
              <a:r>
                <a:rPr lang="it-IT" sz="1600" dirty="0" err="1" smtClean="0"/>
                <a:t>As</a:t>
              </a:r>
              <a:r>
                <a:rPr lang="it-IT" sz="1600" dirty="0" smtClean="0"/>
                <a:t> </a:t>
              </a:r>
              <a:r>
                <a:rPr lang="it-IT" sz="1600" dirty="0" err="1" smtClean="0"/>
                <a:t>sources</a:t>
              </a:r>
              <a:r>
                <a:rPr lang="it-IT" sz="1600" dirty="0" smtClean="0"/>
                <a:t> are </a:t>
              </a:r>
              <a:r>
                <a:rPr lang="it-IT" sz="1600" dirty="0" err="1" smtClean="0"/>
                <a:t>discovered</a:t>
              </a:r>
              <a:r>
                <a:rPr lang="it-IT" sz="1600" dirty="0" smtClean="0"/>
                <a:t> </a:t>
              </a:r>
              <a:r>
                <a:rPr lang="it-IT" sz="1600" dirty="0" err="1" smtClean="0"/>
                <a:t>they</a:t>
              </a:r>
              <a:r>
                <a:rPr lang="it-IT" sz="1600" dirty="0" smtClean="0"/>
                <a:t> are </a:t>
              </a:r>
              <a:r>
                <a:rPr lang="it-IT" sz="1600" dirty="0" err="1" smtClean="0"/>
                <a:t>naturally</a:t>
              </a:r>
              <a:r>
                <a:rPr lang="it-IT" sz="1600" dirty="0" smtClean="0"/>
                <a:t> </a:t>
              </a:r>
              <a:r>
                <a:rPr lang="it-IT" sz="1600" dirty="0" err="1" smtClean="0"/>
                <a:t>placed</a:t>
              </a:r>
              <a:r>
                <a:rPr lang="it-IT" sz="1600" dirty="0" smtClean="0"/>
                <a:t> on the </a:t>
              </a:r>
              <a:r>
                <a:rPr lang="it-IT" sz="1600" dirty="0" err="1" smtClean="0"/>
                <a:t>celestial</a:t>
              </a:r>
              <a:r>
                <a:rPr lang="it-IT" sz="1600" dirty="0" smtClean="0"/>
                <a:t> </a:t>
              </a:r>
              <a:r>
                <a:rPr lang="it-IT" sz="1600" dirty="0" err="1" smtClean="0"/>
                <a:t>sphere</a:t>
              </a:r>
              <a:r>
                <a:rPr lang="it-IT" sz="1600" dirty="0" smtClean="0"/>
                <a:t> </a:t>
              </a:r>
              <a:r>
                <a:rPr lang="it-IT" sz="1600" dirty="0" err="1" smtClean="0"/>
                <a:t>utilisizing</a:t>
              </a:r>
              <a:r>
                <a:rPr lang="it-IT" sz="1600" dirty="0" smtClean="0"/>
                <a:t> a </a:t>
              </a:r>
              <a:r>
                <a:rPr lang="it-IT" sz="1600" b="1" dirty="0" err="1" smtClean="0"/>
                <a:t>HEALPix</a:t>
              </a:r>
              <a:r>
                <a:rPr lang="it-IT" sz="1600" dirty="0" smtClean="0"/>
                <a:t> </a:t>
              </a:r>
              <a:r>
                <a:rPr lang="it-IT" sz="1600" dirty="0" err="1" smtClean="0"/>
                <a:t>sphere</a:t>
              </a:r>
              <a:r>
                <a:rPr lang="it-IT" sz="1600" dirty="0" smtClean="0"/>
                <a:t> </a:t>
              </a:r>
              <a:r>
                <a:rPr lang="it-IT" sz="1600" dirty="0" err="1" smtClean="0"/>
                <a:t>partioning</a:t>
              </a:r>
              <a:r>
                <a:rPr lang="it-IT" sz="1600" dirty="0" smtClean="0"/>
                <a:t> schema </a:t>
              </a:r>
              <a:r>
                <a:rPr lang="it-IT" sz="1600" dirty="0" err="1" smtClean="0"/>
                <a:t>we</a:t>
              </a:r>
              <a:r>
                <a:rPr lang="it-IT" sz="1600" dirty="0" smtClean="0"/>
                <a:t> </a:t>
              </a:r>
              <a:r>
                <a:rPr lang="it-IT" sz="1600" dirty="0" err="1" smtClean="0"/>
                <a:t>implemented</a:t>
              </a:r>
              <a:r>
                <a:rPr lang="it-IT" sz="1600" dirty="0" smtClean="0"/>
                <a:t> in </a:t>
              </a:r>
              <a:r>
                <a:rPr lang="it-IT" sz="1600" dirty="0" err="1" smtClean="0"/>
                <a:t>Orcacle</a:t>
              </a:r>
              <a:r>
                <a:rPr lang="it-IT" sz="1600" dirty="0" smtClean="0"/>
                <a:t> via </a:t>
              </a:r>
              <a:r>
                <a:rPr lang="it-IT" sz="1600" dirty="0" err="1" smtClean="0"/>
                <a:t>their</a:t>
              </a:r>
              <a:r>
                <a:rPr lang="it-IT" sz="1600" dirty="0" smtClean="0"/>
                <a:t> </a:t>
              </a:r>
              <a:r>
                <a:rPr lang="it-IT" sz="1600" dirty="0" err="1" smtClean="0"/>
                <a:t>Spatial</a:t>
              </a:r>
              <a:r>
                <a:rPr lang="it-IT" sz="1600" dirty="0" smtClean="0"/>
                <a:t> </a:t>
              </a:r>
              <a:r>
                <a:rPr lang="it-IT" sz="1600" dirty="0" err="1" smtClean="0"/>
                <a:t>product</a:t>
              </a:r>
              <a:r>
                <a:rPr lang="it-IT" sz="1600" dirty="0" smtClean="0"/>
                <a:t>.] </a:t>
              </a:r>
              <a:endParaRPr lang="it-IT" sz="1600" dirty="0" smtClean="0"/>
            </a:p>
            <a:p>
              <a:endParaRPr lang="it-IT" sz="2000" dirty="0" smtClean="0"/>
            </a:p>
            <a:p>
              <a:r>
                <a:rPr lang="it-IT" dirty="0" err="1" smtClean="0"/>
                <a:t>Therefore</a:t>
              </a:r>
              <a:r>
                <a:rPr lang="it-IT" dirty="0" smtClean="0"/>
                <a:t> the </a:t>
              </a:r>
              <a:r>
                <a:rPr lang="it-IT" b="1" dirty="0" smtClean="0"/>
                <a:t>n</a:t>
              </a:r>
              <a:r>
                <a:rPr lang="it-IT" dirty="0" smtClean="0"/>
                <a:t> Gaia </a:t>
              </a:r>
              <a:r>
                <a:rPr lang="it-IT" dirty="0" err="1" smtClean="0"/>
                <a:t>sources</a:t>
              </a:r>
              <a:r>
                <a:rPr lang="it-IT" dirty="0" smtClean="0"/>
                <a:t> must be </a:t>
              </a:r>
              <a:r>
                <a:rPr lang="it-IT" dirty="0" err="1" smtClean="0"/>
                <a:t>accessed</a:t>
              </a:r>
              <a:r>
                <a:rPr lang="it-IT" dirty="0" smtClean="0"/>
                <a:t> </a:t>
              </a:r>
              <a:r>
                <a:rPr lang="it-IT" dirty="0" err="1" smtClean="0"/>
                <a:t>spatially</a:t>
              </a:r>
              <a:r>
                <a:rPr lang="it-IT" dirty="0" smtClean="0"/>
                <a:t> </a:t>
              </a:r>
              <a:r>
                <a:rPr lang="it-IT" dirty="0" err="1" smtClean="0"/>
                <a:t>as</a:t>
              </a:r>
              <a:r>
                <a:rPr lang="it-IT" dirty="0" smtClean="0"/>
                <a:t> </a:t>
              </a:r>
              <a:r>
                <a:rPr lang="it-IT" dirty="0" err="1" smtClean="0"/>
                <a:t>well</a:t>
              </a:r>
              <a:r>
                <a:rPr lang="it-IT" dirty="0" smtClean="0"/>
                <a:t>, and intermediate relation </a:t>
              </a:r>
              <a:r>
                <a:rPr lang="it-IT" dirty="0" err="1" smtClean="0"/>
                <a:t>tables</a:t>
              </a:r>
              <a:r>
                <a:rPr lang="it-IT" dirty="0" smtClean="0"/>
                <a:t> must be </a:t>
              </a:r>
              <a:r>
                <a:rPr lang="it-IT" dirty="0" err="1" smtClean="0"/>
                <a:t>constructed</a:t>
              </a:r>
              <a:r>
                <a:rPr lang="it-IT" dirty="0" smtClean="0"/>
                <a:t> to </a:t>
              </a:r>
              <a:r>
                <a:rPr lang="it-IT" dirty="0" err="1" smtClean="0"/>
                <a:t>efficiently</a:t>
              </a:r>
              <a:r>
                <a:rPr lang="it-IT" dirty="0" smtClean="0"/>
                <a:t> build a 2D </a:t>
              </a:r>
              <a:r>
                <a:rPr lang="it-IT" dirty="0" err="1" smtClean="0"/>
                <a:t>indexing</a:t>
              </a:r>
              <a:r>
                <a:rPr lang="it-IT" dirty="0" smtClean="0"/>
                <a:t> (time and position). Relation </a:t>
              </a:r>
              <a:r>
                <a:rPr lang="it-IT" dirty="0" err="1" smtClean="0"/>
                <a:t>tables</a:t>
              </a:r>
              <a:r>
                <a:rPr lang="it-IT" dirty="0" smtClean="0"/>
                <a:t> </a:t>
              </a:r>
              <a:r>
                <a:rPr lang="it-IT" dirty="0" err="1" smtClean="0"/>
                <a:t>that</a:t>
              </a:r>
              <a:r>
                <a:rPr lang="it-IT" dirty="0" smtClean="0"/>
                <a:t> can be </a:t>
              </a:r>
              <a:r>
                <a:rPr lang="it-IT" dirty="0" err="1" smtClean="0"/>
                <a:t>huge</a:t>
              </a:r>
              <a:r>
                <a:rPr lang="it-IT" dirty="0" smtClean="0"/>
                <a:t> are </a:t>
              </a:r>
              <a:r>
                <a:rPr lang="it-IT" dirty="0" err="1" smtClean="0"/>
                <a:t>partitioned</a:t>
              </a:r>
              <a:r>
                <a:rPr lang="it-IT" dirty="0" smtClean="0"/>
                <a:t> </a:t>
              </a:r>
              <a:r>
                <a:rPr lang="it-IT" dirty="0" err="1" smtClean="0"/>
                <a:t>using</a:t>
              </a:r>
              <a:r>
                <a:rPr lang="it-IT" dirty="0" smtClean="0"/>
                <a:t> Oracle </a:t>
              </a:r>
              <a:r>
                <a:rPr lang="it-IT" dirty="0" err="1" smtClean="0"/>
                <a:t>specific</a:t>
              </a:r>
              <a:r>
                <a:rPr lang="it-IT" dirty="0" smtClean="0"/>
                <a:t> methods.</a:t>
              </a:r>
            </a:p>
            <a:p>
              <a:endParaRPr lang="it-IT" dirty="0" smtClean="0"/>
            </a:p>
            <a:p>
              <a:r>
                <a:rPr lang="it-IT" dirty="0" err="1" smtClean="0"/>
                <a:t>Thus</a:t>
              </a:r>
              <a:r>
                <a:rPr lang="it-IT" dirty="0" smtClean="0"/>
                <a:t>, </a:t>
              </a:r>
              <a:r>
                <a:rPr lang="it-IT" dirty="0" err="1" smtClean="0"/>
                <a:t>computationl</a:t>
              </a:r>
              <a:r>
                <a:rPr lang="it-IT" dirty="0" smtClean="0"/>
                <a:t> </a:t>
              </a:r>
              <a:r>
                <a:rPr lang="it-IT" dirty="0" err="1" smtClean="0"/>
                <a:t>complexity</a:t>
              </a:r>
              <a:r>
                <a:rPr lang="it-IT" dirty="0" smtClean="0"/>
                <a:t> &gt;  </a:t>
              </a:r>
              <a:r>
                <a:rPr lang="it-IT" b="1" dirty="0" smtClean="0"/>
                <a:t>n</a:t>
              </a:r>
              <a:r>
                <a:rPr lang="it-IT" dirty="0" smtClean="0"/>
                <a:t> </a:t>
              </a:r>
              <a:r>
                <a:rPr lang="it-IT" dirty="0" err="1" smtClean="0"/>
                <a:t>times</a:t>
              </a:r>
              <a:r>
                <a:rPr lang="it-IT" dirty="0" smtClean="0"/>
                <a:t> </a:t>
              </a:r>
              <a:r>
                <a:rPr lang="it-IT" dirty="0" err="1" smtClean="0"/>
                <a:t>that</a:t>
              </a:r>
              <a:r>
                <a:rPr lang="it-IT" dirty="0" smtClean="0"/>
                <a:t> of the Daily </a:t>
              </a:r>
              <a:r>
                <a:rPr lang="it-IT" dirty="0" err="1" smtClean="0"/>
                <a:t>pipelines</a:t>
              </a:r>
              <a:endParaRPr lang="it-IT" dirty="0" smtClean="0"/>
            </a:p>
          </p:txBody>
        </p:sp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2707767"/>
              <a:ext cx="3554186" cy="2549865"/>
            </a:xfrm>
            <a:prstGeom prst="rect">
              <a:avLst/>
            </a:prstGeom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692" y="171450"/>
              <a:ext cx="4081006" cy="2566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344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USC VIII GA - 18 </a:t>
            </a:r>
            <a:r>
              <a:rPr lang="it-IT" dirty="0" err="1" smtClean="0"/>
              <a:t>ott</a:t>
            </a:r>
            <a:r>
              <a:rPr lang="it-IT" dirty="0" smtClean="0"/>
              <a:t> 2024, Galzignano Terme (PD) - MGL</a:t>
            </a:r>
            <a:endParaRPr lang="en-US" dirty="0"/>
          </a:p>
        </p:txBody>
      </p:sp>
      <p:sp>
        <p:nvSpPr>
          <p:cNvPr id="5" name="Rettangolo 4"/>
          <p:cNvSpPr/>
          <p:nvPr/>
        </p:nvSpPr>
        <p:spPr>
          <a:xfrm>
            <a:off x="10131333" y="196085"/>
            <a:ext cx="19191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Gaia’s</a:t>
            </a:r>
            <a:r>
              <a:rPr lang="it-IT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it-IT" b="1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Legacy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22513" y="442952"/>
            <a:ext cx="594360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Roboto"/>
              </a:rPr>
              <a:t>Legacy (strategic) functions: legacy requirements</a:t>
            </a:r>
            <a:endParaRPr lang="en-US" b="1" dirty="0">
              <a:solidFill>
                <a:srgbClr val="0070C0"/>
              </a:solidFill>
              <a:latin typeface="Roboto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420713" y="1059957"/>
            <a:ext cx="7425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Establish &amp; maintain deep/dense Reference Frame at different wavelength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Development of new mission concepts, their design and profiling &gt;&gt; business line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rgbClr val="00B050"/>
                </a:solidFill>
              </a:rPr>
              <a:t>Support mission operations (Euclid, CSST, LISA,….) &gt;&gt; business line (ex. 1, next slide)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Support of operations of large ground-based facilities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Support and operate deep exploitation and interoperability with ‘external’ data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rgbClr val="00B050"/>
                </a:solidFill>
              </a:rPr>
              <a:t>Support the development of innovative reduction and analysis methods by</a:t>
            </a:r>
          </a:p>
          <a:p>
            <a:r>
              <a:rPr lang="en-US" sz="1600" b="1" dirty="0" smtClean="0">
                <a:solidFill>
                  <a:srgbClr val="00B050"/>
                </a:solidFill>
              </a:rPr>
              <a:t>       operating partial or full (from raw data) re-calibration/processing functions (ex. 2 </a:t>
            </a:r>
          </a:p>
          <a:p>
            <a:r>
              <a:rPr lang="en-US" sz="1600" b="1" dirty="0">
                <a:solidFill>
                  <a:srgbClr val="00B050"/>
                </a:solidFill>
              </a:rPr>
              <a:t> </a:t>
            </a:r>
            <a:r>
              <a:rPr lang="en-US" sz="1600" b="1" dirty="0" smtClean="0">
                <a:solidFill>
                  <a:srgbClr val="00B050"/>
                </a:solidFill>
              </a:rPr>
              <a:t>      and 3, following slides)</a:t>
            </a:r>
            <a:endParaRPr lang="en-US" sz="1600" b="1" dirty="0">
              <a:solidFill>
                <a:srgbClr val="00B050"/>
              </a:solidFill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522513" y="1208314"/>
            <a:ext cx="2237015" cy="4784272"/>
            <a:chOff x="522513" y="1208314"/>
            <a:chExt cx="2237015" cy="4784272"/>
          </a:xfrm>
        </p:grpSpPr>
        <p:cxnSp>
          <p:nvCxnSpPr>
            <p:cNvPr id="6" name="Connettore diritto 5"/>
            <p:cNvCxnSpPr/>
            <p:nvPr/>
          </p:nvCxnSpPr>
          <p:spPr>
            <a:xfrm>
              <a:off x="522513" y="1208314"/>
              <a:ext cx="0" cy="478427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ccia a destra 6"/>
            <p:cNvSpPr/>
            <p:nvPr/>
          </p:nvSpPr>
          <p:spPr>
            <a:xfrm>
              <a:off x="636815" y="1355271"/>
              <a:ext cx="555172" cy="2694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ccia a destra 7"/>
            <p:cNvSpPr/>
            <p:nvPr/>
          </p:nvSpPr>
          <p:spPr>
            <a:xfrm>
              <a:off x="636815" y="4939394"/>
              <a:ext cx="555173" cy="2939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1306288" y="1305315"/>
              <a:ext cx="987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SCIENCE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1257301" y="4710793"/>
              <a:ext cx="15022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SPACE SCIENCE</a:t>
              </a:r>
            </a:p>
            <a:p>
              <a:r>
                <a:rPr lang="en-US" b="1" dirty="0" smtClean="0">
                  <a:solidFill>
                    <a:srgbClr val="0070C0"/>
                  </a:solidFill>
                </a:rPr>
                <a:t> &amp; TECHNOLOGY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2579913" y="4647006"/>
            <a:ext cx="686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 smtClean="0"/>
              <a:t>Combining data from the science telemetry channel and that of the housekeeping data &gt;&gt; </a:t>
            </a:r>
            <a:r>
              <a:rPr lang="en-US" sz="1600" b="1" dirty="0" smtClean="0">
                <a:solidFill>
                  <a:srgbClr val="00B050"/>
                </a:solidFill>
              </a:rPr>
              <a:t>Potential business line</a:t>
            </a:r>
            <a:endParaRPr lang="en-US" sz="1600" b="1" dirty="0">
              <a:solidFill>
                <a:srgbClr val="00B050"/>
              </a:solidFill>
            </a:endParaRPr>
          </a:p>
        </p:txBody>
      </p:sp>
      <p:grpSp>
        <p:nvGrpSpPr>
          <p:cNvPr id="15" name="Group 6"/>
          <p:cNvGrpSpPr/>
          <p:nvPr/>
        </p:nvGrpSpPr>
        <p:grpSpPr>
          <a:xfrm>
            <a:off x="8969821" y="2060917"/>
            <a:ext cx="3080665" cy="3170864"/>
            <a:chOff x="8543308" y="3006187"/>
            <a:chExt cx="3080665" cy="3170864"/>
          </a:xfrm>
        </p:grpSpPr>
        <p:sp>
          <p:nvSpPr>
            <p:cNvPr id="16" name="TextBox 3"/>
            <p:cNvSpPr txBox="1"/>
            <p:nvPr/>
          </p:nvSpPr>
          <p:spPr>
            <a:xfrm>
              <a:off x="9696561" y="3595361"/>
              <a:ext cx="192741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  <a:latin typeface="Bodoni MT Black" panose="02070A03080606020203" pitchFamily="18" charset="0"/>
                </a:rPr>
                <a:t>Supporting </a:t>
              </a:r>
              <a:r>
                <a:rPr lang="en-US" u="sng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doni MT Black" panose="02070A03080606020203" pitchFamily="18" charset="0"/>
                </a:rPr>
                <a:t>thousands</a:t>
              </a:r>
              <a:r>
                <a:rPr lang="en-US" dirty="0" smtClean="0">
                  <a:solidFill>
                    <a:srgbClr val="0070C0"/>
                  </a:solidFill>
                  <a:latin typeface="Bodoni MT Black" panose="02070A03080606020203" pitchFamily="18" charset="0"/>
                </a:rPr>
                <a:t> of simultaneous complex queries/ transactions</a:t>
              </a:r>
              <a:endParaRPr lang="en-US" dirty="0">
                <a:solidFill>
                  <a:srgbClr val="0070C0"/>
                </a:solidFill>
                <a:latin typeface="Bodoni MT Black" panose="02070A03080606020203" pitchFamily="18" charset="0"/>
              </a:endParaRPr>
            </a:p>
          </p:txBody>
        </p:sp>
        <p:sp>
          <p:nvSpPr>
            <p:cNvPr id="17" name="Down Arrow 4"/>
            <p:cNvSpPr/>
            <p:nvPr/>
          </p:nvSpPr>
          <p:spPr>
            <a:xfrm rot="4984578">
              <a:off x="9819387" y="2454793"/>
              <a:ext cx="277778" cy="1380565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5"/>
            <p:cNvSpPr/>
            <p:nvPr/>
          </p:nvSpPr>
          <p:spPr>
            <a:xfrm rot="10800000">
              <a:off x="8543308" y="5859965"/>
              <a:ext cx="2052488" cy="317086"/>
            </a:xfrm>
            <a:prstGeom prst="rightArrow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099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250" tmFilter="0, 0; .2, .5; .8, .5; 1, 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625" autoRev="1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3076</Words>
  <Application>Microsoft Office PowerPoint</Application>
  <PresentationFormat>Widescreen</PresentationFormat>
  <Paragraphs>231</Paragraphs>
  <Slides>22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36" baseType="lpstr">
      <vt:lpstr>Arial</vt:lpstr>
      <vt:lpstr>Bodoni MT Black</vt:lpstr>
      <vt:lpstr>Bradley Hand ITC</vt:lpstr>
      <vt:lpstr>Calibri</vt:lpstr>
      <vt:lpstr>Calibri Light</vt:lpstr>
      <vt:lpstr>Cambria Math</vt:lpstr>
      <vt:lpstr>CIDFont+F2</vt:lpstr>
      <vt:lpstr>Inter Light</vt:lpstr>
      <vt:lpstr>Liberation Sans</vt:lpstr>
      <vt:lpstr>Roboto</vt:lpstr>
      <vt:lpstr>Titillium Web</vt:lpstr>
      <vt:lpstr>Wingdings</vt:lpstr>
      <vt:lpstr>Tema di Office</vt:lpstr>
      <vt:lpstr>1_Tema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Gaia</dc:title>
  <dc:creator>Lattanzi</dc:creator>
  <cp:lastModifiedBy>Mario G Lattanzi</cp:lastModifiedBy>
  <cp:revision>1085</cp:revision>
  <dcterms:created xsi:type="dcterms:W3CDTF">2016-04-27T12:34:53Z</dcterms:created>
  <dcterms:modified xsi:type="dcterms:W3CDTF">2024-10-18T08:20:57Z</dcterms:modified>
</cp:coreProperties>
</file>