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Proxima Nova"/>
      <p:regular r:id="rId39"/>
      <p:bold r:id="rId40"/>
      <p:italic r:id="rId41"/>
      <p:boldItalic r:id="rId42"/>
    </p:embeddedFont>
    <p:embeddedFont>
      <p:font typeface="Urbanis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fntdata"/><Relationship Id="rId20" Type="http://schemas.openxmlformats.org/officeDocument/2006/relationships/slide" Target="slides/slide13.xml"/><Relationship Id="rId42" Type="http://schemas.openxmlformats.org/officeDocument/2006/relationships/font" Target="fonts/ProximaNova-boldItalic.fntdata"/><Relationship Id="rId41" Type="http://schemas.openxmlformats.org/officeDocument/2006/relationships/font" Target="fonts/ProximaNova-italic.fntdata"/><Relationship Id="rId22" Type="http://schemas.openxmlformats.org/officeDocument/2006/relationships/slide" Target="slides/slide15.xml"/><Relationship Id="rId44" Type="http://schemas.openxmlformats.org/officeDocument/2006/relationships/font" Target="fonts/Urbanist-bold.fntdata"/><Relationship Id="rId21" Type="http://schemas.openxmlformats.org/officeDocument/2006/relationships/slide" Target="slides/slide14.xml"/><Relationship Id="rId43" Type="http://schemas.openxmlformats.org/officeDocument/2006/relationships/font" Target="fonts/Urbanist-regular.fntdata"/><Relationship Id="rId24" Type="http://schemas.openxmlformats.org/officeDocument/2006/relationships/slide" Target="slides/slide17.xml"/><Relationship Id="rId46" Type="http://schemas.openxmlformats.org/officeDocument/2006/relationships/font" Target="fonts/Urbanist-boldItalic.fntdata"/><Relationship Id="rId23" Type="http://schemas.openxmlformats.org/officeDocument/2006/relationships/slide" Target="slides/slide16.xml"/><Relationship Id="rId45" Type="http://schemas.openxmlformats.org/officeDocument/2006/relationships/font" Target="fonts/Urbanis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ProximaNova-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0abe15bf22_0_3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0abe15bf22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fa9d0bcf62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fa9d0bcf6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0a1ea607b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0a1ea607b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abe15bf22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abe15bf22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c685462d3_1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fc685462d3_1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fc685462d3_114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fc685462d3_114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fc685462d3_114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fc685462d3_114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c685462d3_114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fc685462d3_114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fc685462d3_114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fc685462d3_114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fc685462d3_114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fc685462d3_114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fa9d0bcf62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fa9d0bcf6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fc685462d3_114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fc685462d3_114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fc685462d3_114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fc685462d3_114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fc685462d3_114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fc685462d3_114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Dataset vario → processing in step (PF) focalizzati ad un task specifico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c685462d3_114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fc685462d3_114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fc685462d3_114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fc685462d3_114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Sistema distribuito implica degli “standard” di operazione/comunicazione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c685462d3_114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fc685462d3_114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fc685462d3_114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fc685462d3_114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fc685462d3_114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fc685462d3_114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fc685462d3_114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fc685462d3_114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fc685462d3_114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fc685462d3_114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4282af96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d4282af96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1F2328"/>
                </a:solidFill>
                <a:highlight>
                  <a:srgbClr val="FFFFFF"/>
                </a:highlight>
              </a:rPr>
              <a:t>PINOCCHIO is a fast code to generate catalogues of cosmological dark matter halos with known mass, position, velocity and merger history. It is able to reproduce, with very good accuracy, the hierarchical formation of dark matter halos from a realization of an initial (linear) density perturbation field, given on a 3D grid. It is based on the Lagrangian Perturbation Theory. It runs in just a small fraction of the computing time taken by an equivalent N-body simulation, producing promptly the merging histories of all halos in the catalog.</a:t>
            </a:r>
            <a:endParaRPr sz="1200">
              <a:solidFill>
                <a:srgbClr val="1F2328"/>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200">
                <a:solidFill>
                  <a:srgbClr val="1F2328"/>
                </a:solidFill>
                <a:highlight>
                  <a:srgbClr val="FFFFFF"/>
                </a:highlight>
              </a:rPr>
              <a:t>PINOCCHIO is distributed under a gnu-gpl v2 license.</a:t>
            </a:r>
            <a:endParaRPr sz="1200">
              <a:solidFill>
                <a:srgbClr val="1F2328"/>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c685462d3_114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fc685462d3_114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fc685462d3_114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fc685462d3_114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fa9d0bcf6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fa9d0bcf6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09f5ff4c0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09f5ff4c0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fa9d0bcf6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fa9d0bcf6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a19b0fd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0a19b0fd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a9d0bcf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a9d0bcf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0abe15bf22_0_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0abe15bf22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 name="Google Shape;62;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66" name="Shape 66"/>
        <p:cNvGrpSpPr/>
        <p:nvPr/>
      </p:nvGrpSpPr>
      <p:grpSpPr>
        <a:xfrm>
          <a:off x="0" y="0"/>
          <a:ext cx="0" cy="0"/>
          <a:chOff x="0" y="0"/>
          <a:chExt cx="0" cy="0"/>
        </a:xfrm>
      </p:grpSpPr>
      <p:sp>
        <p:nvSpPr>
          <p:cNvPr id="67" name="Google Shape;67;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9"/>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9" name="Shape 129"/>
        <p:cNvGrpSpPr/>
        <p:nvPr/>
      </p:nvGrpSpPr>
      <p:grpSpPr>
        <a:xfrm>
          <a:off x="0" y="0"/>
          <a:ext cx="0" cy="0"/>
          <a:chOff x="0" y="0"/>
          <a:chExt cx="0" cy="0"/>
        </a:xfrm>
      </p:grpSpPr>
      <p:cxnSp>
        <p:nvCxnSpPr>
          <p:cNvPr id="130" name="Google Shape;130;p26"/>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31" name="Google Shape;131;p26"/>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32" name="Google Shape;132;p26"/>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3" name="Google Shape;13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4" name="Shape 134"/>
        <p:cNvGrpSpPr/>
        <p:nvPr/>
      </p:nvGrpSpPr>
      <p:grpSpPr>
        <a:xfrm>
          <a:off x="0" y="0"/>
          <a:ext cx="0" cy="0"/>
          <a:chOff x="0" y="0"/>
          <a:chExt cx="0" cy="0"/>
        </a:xfrm>
      </p:grpSpPr>
      <p:cxnSp>
        <p:nvCxnSpPr>
          <p:cNvPr id="135" name="Google Shape;135;p27"/>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36" name="Google Shape;136;p2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37" name="Google Shape;13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28"/>
          <p:cNvSpPr/>
          <p:nvPr/>
        </p:nvSpPr>
        <p:spPr>
          <a:xfrm>
            <a:off x="0" y="5013950"/>
            <a:ext cx="9144000" cy="12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1" name="Google Shape;141;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2" name="Google Shape;14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3" name="Google Shape;143;p28"/>
          <p:cNvSpPr txBox="1"/>
          <p:nvPr/>
        </p:nvSpPr>
        <p:spPr>
          <a:xfrm>
            <a:off x="548625" y="4917190"/>
            <a:ext cx="5707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Urbanist"/>
                <a:ea typeface="Urbanist"/>
                <a:cs typeface="Urbanist"/>
                <a:sym typeface="Urbanist"/>
              </a:rPr>
              <a:t>D.Tavagnacco - USCVIII General Assembly -  Galzignano, 14–18 Oct 2024</a:t>
            </a:r>
            <a:endParaRPr sz="900">
              <a:solidFill>
                <a:schemeClr val="dk1"/>
              </a:solidFill>
              <a:latin typeface="Proxima Nova"/>
              <a:ea typeface="Proxima Nova"/>
              <a:cs typeface="Proxima Nova"/>
              <a:sym typeface="Proxima Nov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4" name="Shape 144"/>
        <p:cNvGrpSpPr/>
        <p:nvPr/>
      </p:nvGrpSpPr>
      <p:grpSpPr>
        <a:xfrm>
          <a:off x="0" y="0"/>
          <a:ext cx="0" cy="0"/>
          <a:chOff x="0" y="0"/>
          <a:chExt cx="0" cy="0"/>
        </a:xfrm>
      </p:grpSpPr>
      <p:sp>
        <p:nvSpPr>
          <p:cNvPr id="145" name="Google Shape;145;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6" name="Google Shape;146;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7" name="Google Shape;147;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8" name="Google Shape;14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1" name="Google Shape;15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2" name="Shape 152"/>
        <p:cNvGrpSpPr/>
        <p:nvPr/>
      </p:nvGrpSpPr>
      <p:grpSpPr>
        <a:xfrm>
          <a:off x="0" y="0"/>
          <a:ext cx="0" cy="0"/>
          <a:chOff x="0" y="0"/>
          <a:chExt cx="0" cy="0"/>
        </a:xfrm>
      </p:grpSpPr>
      <p:sp>
        <p:nvSpPr>
          <p:cNvPr id="153" name="Google Shape;153;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54" name="Google Shape;154;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5" name="Google Shape;15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56" name="Shape 156"/>
        <p:cNvGrpSpPr/>
        <p:nvPr/>
      </p:nvGrpSpPr>
      <p:grpSpPr>
        <a:xfrm>
          <a:off x="0" y="0"/>
          <a:ext cx="0" cy="0"/>
          <a:chOff x="0" y="0"/>
          <a:chExt cx="0" cy="0"/>
        </a:xfrm>
      </p:grpSpPr>
      <p:sp>
        <p:nvSpPr>
          <p:cNvPr id="157" name="Google Shape;157;p32"/>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58" name="Google Shape;15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9" name="Shape 159"/>
        <p:cNvGrpSpPr/>
        <p:nvPr/>
      </p:nvGrpSpPr>
      <p:grpSpPr>
        <a:xfrm>
          <a:off x="0" y="0"/>
          <a:ext cx="0" cy="0"/>
          <a:chOff x="0" y="0"/>
          <a:chExt cx="0" cy="0"/>
        </a:xfrm>
      </p:grpSpPr>
      <p:sp>
        <p:nvSpPr>
          <p:cNvPr id="160" name="Google Shape;160;p33"/>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 name="Google Shape;161;p33"/>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162" name="Google Shape;162;p33"/>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3" name="Google Shape;163;p33"/>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4" name="Google Shape;164;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65" name="Google Shape;16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6" name="Shape 166"/>
        <p:cNvGrpSpPr/>
        <p:nvPr/>
      </p:nvGrpSpPr>
      <p:grpSpPr>
        <a:xfrm>
          <a:off x="0" y="0"/>
          <a:ext cx="0" cy="0"/>
          <a:chOff x="0" y="0"/>
          <a:chExt cx="0" cy="0"/>
        </a:xfrm>
      </p:grpSpPr>
      <p:sp>
        <p:nvSpPr>
          <p:cNvPr id="167" name="Google Shape;167;p34"/>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168" name="Google Shape;16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9" name="Shape 169"/>
        <p:cNvGrpSpPr/>
        <p:nvPr/>
      </p:nvGrpSpPr>
      <p:grpSpPr>
        <a:xfrm>
          <a:off x="0" y="0"/>
          <a:ext cx="0" cy="0"/>
          <a:chOff x="0" y="0"/>
          <a:chExt cx="0" cy="0"/>
        </a:xfrm>
      </p:grpSpPr>
      <p:sp>
        <p:nvSpPr>
          <p:cNvPr id="170" name="Google Shape;170;p35"/>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5"/>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172" name="Google Shape;172;p35"/>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73" name="Google Shape;17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4" name="Shape 174"/>
        <p:cNvGrpSpPr/>
        <p:nvPr/>
      </p:nvGrpSpPr>
      <p:grpSpPr>
        <a:xfrm>
          <a:off x="0" y="0"/>
          <a:ext cx="0" cy="0"/>
          <a:chOff x="0" y="0"/>
          <a:chExt cx="0" cy="0"/>
        </a:xfrm>
      </p:grpSpPr>
      <p:sp>
        <p:nvSpPr>
          <p:cNvPr id="175" name="Google Shape;17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127" name="Google Shape;12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128" name="Google Shape;12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drive.google.com/file/d/1SM5Dqy6f9PwMjdjuGhrl8FWYcSad_64l/view" TargetMode="External"/><Relationship Id="rId4" Type="http://schemas.openxmlformats.org/officeDocument/2006/relationships/image" Target="../media/image5.jpg"/><Relationship Id="rId10" Type="http://schemas.openxmlformats.org/officeDocument/2006/relationships/image" Target="../media/image2.jpg"/><Relationship Id="rId9" Type="http://schemas.openxmlformats.org/officeDocument/2006/relationships/hyperlink" Target="http://drive.google.com/file/d/1NO6hmdMs_fS45Bczat4WsZ7AFi6vrDci/view" TargetMode="External"/><Relationship Id="rId5" Type="http://schemas.openxmlformats.org/officeDocument/2006/relationships/hyperlink" Target="http://drive.google.com/file/d/1jYSCAU_9hdE24XkVjrzfvZoPETlFJZY5/view" TargetMode="External"/><Relationship Id="rId6" Type="http://schemas.openxmlformats.org/officeDocument/2006/relationships/image" Target="../media/image11.jpg"/><Relationship Id="rId7" Type="http://schemas.openxmlformats.org/officeDocument/2006/relationships/hyperlink" Target="http://drive.google.com/file/d/140DddKos7VfVAv33xtKsvnoadil4UGUx/view" TargetMode="External"/><Relationship Id="rId8"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7"/>
          <p:cNvSpPr txBox="1"/>
          <p:nvPr>
            <p:ph type="ctrTitle"/>
          </p:nvPr>
        </p:nvSpPr>
        <p:spPr>
          <a:xfrm>
            <a:off x="311700" y="695325"/>
            <a:ext cx="8520600" cy="1035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GB" sz="4000">
                <a:solidFill>
                  <a:srgbClr val="0000FF"/>
                </a:solidFill>
                <a:latin typeface="Calibri"/>
                <a:ea typeface="Calibri"/>
                <a:cs typeface="Calibri"/>
                <a:sym typeface="Calibri"/>
              </a:rPr>
              <a:t>Computing</a:t>
            </a:r>
            <a:r>
              <a:rPr b="1" lang="en-GB" sz="4000">
                <a:solidFill>
                  <a:srgbClr val="0000FF"/>
                </a:solidFill>
                <a:latin typeface="Calibri"/>
                <a:ea typeface="Calibri"/>
                <a:cs typeface="Calibri"/>
                <a:sym typeface="Calibri"/>
              </a:rPr>
              <a:t> in Euclid-IT Science (Cosmology)</a:t>
            </a:r>
            <a:endParaRPr b="1" sz="4000">
              <a:solidFill>
                <a:srgbClr val="0000FF"/>
              </a:solidFill>
              <a:latin typeface="Calibri"/>
              <a:ea typeface="Calibri"/>
              <a:cs typeface="Calibri"/>
              <a:sym typeface="Calibri"/>
            </a:endParaRPr>
          </a:p>
        </p:txBody>
      </p:sp>
      <p:sp>
        <p:nvSpPr>
          <p:cNvPr id="181" name="Google Shape;181;p37"/>
          <p:cNvSpPr txBox="1"/>
          <p:nvPr/>
        </p:nvSpPr>
        <p:spPr>
          <a:xfrm>
            <a:off x="311700" y="2224525"/>
            <a:ext cx="8520600" cy="553800"/>
          </a:xfrm>
          <a:prstGeom prst="rect">
            <a:avLst/>
          </a:prstGeom>
          <a:no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GB" sz="2500">
                <a:solidFill>
                  <a:srgbClr val="000000"/>
                </a:solidFill>
                <a:latin typeface="Calibri"/>
                <a:ea typeface="Calibri"/>
                <a:cs typeface="Calibri"/>
                <a:sym typeface="Calibri"/>
              </a:rPr>
              <a:t>Carmelita Carbone (on behalf of many people)</a:t>
            </a:r>
            <a:endParaRPr b="1" sz="2500">
              <a:solidFill>
                <a:srgbClr val="000000"/>
              </a:solidFill>
              <a:latin typeface="Calibri"/>
              <a:ea typeface="Calibri"/>
              <a:cs typeface="Calibri"/>
              <a:sym typeface="Calibri"/>
            </a:endParaRPr>
          </a:p>
        </p:txBody>
      </p:sp>
      <p:pic>
        <p:nvPicPr>
          <p:cNvPr id="182" name="Google Shape;182;p37"/>
          <p:cNvPicPr preferRelativeResize="0"/>
          <p:nvPr/>
        </p:nvPicPr>
        <p:blipFill rotWithShape="1">
          <a:blip r:embed="rId3">
            <a:alphaModFix/>
          </a:blip>
          <a:srcRect b="0" l="0" r="0" t="0"/>
          <a:stretch/>
        </p:blipFill>
        <p:spPr>
          <a:xfrm>
            <a:off x="2778847" y="2824374"/>
            <a:ext cx="3405274" cy="972925"/>
          </a:xfrm>
          <a:prstGeom prst="rect">
            <a:avLst/>
          </a:prstGeom>
          <a:noFill/>
          <a:ln>
            <a:noFill/>
          </a:ln>
        </p:spPr>
      </p:pic>
      <p:sp>
        <p:nvSpPr>
          <p:cNvPr id="183" name="Google Shape;183;p37"/>
          <p:cNvSpPr txBox="1"/>
          <p:nvPr/>
        </p:nvSpPr>
        <p:spPr>
          <a:xfrm>
            <a:off x="-2300" y="4494725"/>
            <a:ext cx="9144000" cy="466500"/>
          </a:xfrm>
          <a:prstGeom prst="rect">
            <a:avLst/>
          </a:prstGeom>
          <a:noFill/>
          <a:ln>
            <a:noFill/>
          </a:ln>
        </p:spPr>
        <p:txBody>
          <a:bodyPr anchorCtr="0" anchor="t" bIns="34275" lIns="68575" spcFirstLastPara="1" rIns="68575" wrap="square" tIns="34275">
            <a:spAutoFit/>
          </a:bodyPr>
          <a:lstStyle/>
          <a:p>
            <a:pPr indent="0" lvl="0" marL="0" rtl="0" algn="ctr">
              <a:lnSpc>
                <a:spcPct val="115000"/>
              </a:lnSpc>
              <a:spcBef>
                <a:spcPts val="0"/>
              </a:spcBef>
              <a:spcAft>
                <a:spcPts val="0"/>
              </a:spcAft>
              <a:buClr>
                <a:srgbClr val="000000"/>
              </a:buClr>
              <a:buSzPts val="1100"/>
              <a:buFont typeface="Arial"/>
              <a:buNone/>
            </a:pPr>
            <a:r>
              <a:rPr b="1" lang="en-GB" sz="1200">
                <a:solidFill>
                  <a:srgbClr val="000000"/>
                </a:solidFill>
                <a:latin typeface="Calibri"/>
                <a:ea typeface="Calibri"/>
                <a:cs typeface="Calibri"/>
                <a:sym typeface="Calibri"/>
              </a:rPr>
              <a:t>Meeting “INAF USCVIII – General Assembly”, Galzignano, 14-18 Oct 2024</a:t>
            </a:r>
            <a:endParaRPr b="1" sz="1200">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2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6"/>
          <p:cNvSpPr/>
          <p:nvPr/>
        </p:nvSpPr>
        <p:spPr>
          <a:xfrm>
            <a:off x="1178961" y="143854"/>
            <a:ext cx="6858000" cy="357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GB" sz="2500">
                <a:solidFill>
                  <a:srgbClr val="0000FF"/>
                </a:solidFill>
                <a:latin typeface="Calibri"/>
                <a:ea typeface="Calibri"/>
                <a:cs typeface="Calibri"/>
                <a:sym typeface="Calibri"/>
              </a:rPr>
              <a:t>DEMNUni applications to Euclid </a:t>
            </a:r>
            <a:endParaRPr sz="2500">
              <a:solidFill>
                <a:srgbClr val="0000FF"/>
              </a:solidFill>
              <a:latin typeface="Calibri"/>
              <a:ea typeface="Calibri"/>
              <a:cs typeface="Calibri"/>
              <a:sym typeface="Calibri"/>
            </a:endParaRPr>
          </a:p>
        </p:txBody>
      </p:sp>
      <p:sp>
        <p:nvSpPr>
          <p:cNvPr id="245" name="Google Shape;245;p46"/>
          <p:cNvSpPr/>
          <p:nvPr/>
        </p:nvSpPr>
        <p:spPr>
          <a:xfrm>
            <a:off x="76200" y="969175"/>
            <a:ext cx="8974500" cy="3772800"/>
          </a:xfrm>
          <a:prstGeom prst="rect">
            <a:avLst/>
          </a:prstGeom>
          <a:noFill/>
          <a:ln>
            <a:noFill/>
          </a:ln>
        </p:spPr>
        <p:txBody>
          <a:bodyPr anchorCtr="0" anchor="t" bIns="34275" lIns="68575" spcFirstLastPara="1" rIns="68575" wrap="square" tIns="34275">
            <a:noAutofit/>
          </a:bodyPr>
          <a:lstStyle/>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KP-CL-3 pre-launch paper-4 “</a:t>
            </a:r>
            <a:r>
              <a:rPr i="1" lang="en-GB">
                <a:latin typeface="Calibri"/>
                <a:ea typeface="Calibri"/>
                <a:cs typeface="Calibri"/>
                <a:sym typeface="Calibri"/>
              </a:rPr>
              <a:t>Halo mass function and bias in non-standard models</a:t>
            </a:r>
            <a:r>
              <a:rPr lang="en-GB">
                <a:latin typeface="Calibri"/>
                <a:ea typeface="Calibri"/>
                <a:cs typeface="Calibri"/>
                <a:sym typeface="Calibri"/>
              </a:rPr>
              <a:t>” of the Galaxy-Clusters SWG.</a:t>
            </a:r>
            <a:br>
              <a:rPr lang="en-GB">
                <a:latin typeface="Calibri"/>
                <a:ea typeface="Calibri"/>
                <a:cs typeface="Calibri"/>
                <a:sym typeface="Calibri"/>
              </a:rPr>
            </a:b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KP-CL-3 pre-launch paper-1 “</a:t>
            </a:r>
            <a:r>
              <a:rPr i="1" lang="en-GB">
                <a:latin typeface="Calibri"/>
                <a:ea typeface="Calibri"/>
                <a:cs typeface="Calibri"/>
                <a:sym typeface="Calibri"/>
              </a:rPr>
              <a:t>Calibration of the halo mass function in Λ(ν) cosmologies</a:t>
            </a:r>
            <a:r>
              <a:rPr lang="en-GB">
                <a:latin typeface="Calibri"/>
                <a:ea typeface="Calibri"/>
                <a:cs typeface="Calibri"/>
                <a:sym typeface="Calibri"/>
              </a:rPr>
              <a:t>” Castro et al. A&amp;A 671, A100 (2023)</a:t>
            </a:r>
            <a:endParaRPr>
              <a:latin typeface="Calibri"/>
              <a:ea typeface="Calibri"/>
              <a:cs typeface="Calibri"/>
              <a:sym typeface="Calibri"/>
            </a:endParaRPr>
          </a:p>
          <a:p>
            <a:pPr indent="-127000" lvl="0" marL="254000" marR="0" rtl="0" algn="l">
              <a:spcBef>
                <a:spcPts val="0"/>
              </a:spcBef>
              <a:spcAft>
                <a:spcPts val="0"/>
              </a:spcAft>
              <a:buClr>
                <a:srgbClr val="E46C0A"/>
              </a:buClr>
              <a:buSzPts val="1900"/>
              <a:buFont typeface="Arial"/>
              <a:buNone/>
            </a:pPr>
            <a:r>
              <a:t/>
            </a: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KP-CMBX-2 pre-launch paper2 “</a:t>
            </a:r>
            <a:r>
              <a:rPr i="1" lang="en-GB">
                <a:latin typeface="Calibri"/>
                <a:ea typeface="Calibri"/>
                <a:cs typeface="Calibri"/>
                <a:sym typeface="Calibri"/>
              </a:rPr>
              <a:t>CMBX Mock Simulations</a:t>
            </a:r>
            <a:r>
              <a:rPr lang="en-GB">
                <a:latin typeface="Calibri"/>
                <a:ea typeface="Calibri"/>
                <a:cs typeface="Calibri"/>
                <a:sym typeface="Calibri"/>
              </a:rPr>
              <a:t>” in CMBX SWG.</a:t>
            </a:r>
            <a:br>
              <a:rPr lang="en-GB">
                <a:latin typeface="Calibri"/>
                <a:ea typeface="Calibri"/>
                <a:cs typeface="Calibri"/>
                <a:sym typeface="Calibri"/>
              </a:rPr>
            </a:b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KP-JC-6 pre-launch paper-3 “</a:t>
            </a:r>
            <a:r>
              <a:rPr i="1" lang="en-GB">
                <a:latin typeface="Calibri"/>
                <a:ea typeface="Calibri"/>
                <a:cs typeface="Calibri"/>
                <a:sym typeface="Calibri"/>
              </a:rPr>
              <a:t>Simulations &amp; non-linearities beyond ΛCDM</a:t>
            </a:r>
            <a:r>
              <a:rPr lang="en-GB">
                <a:latin typeface="Calibri"/>
                <a:ea typeface="Calibri"/>
                <a:cs typeface="Calibri"/>
                <a:sym typeface="Calibri"/>
              </a:rPr>
              <a:t>” joint Theory and Cosmo-SIM SWGs.</a:t>
            </a:r>
            <a:br>
              <a:rPr lang="en-GB">
                <a:latin typeface="Calibri"/>
                <a:ea typeface="Calibri"/>
                <a:cs typeface="Calibri"/>
                <a:sym typeface="Calibri"/>
              </a:rPr>
            </a:b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KP-TH-1 pre-launch paper-6 “</a:t>
            </a:r>
            <a:r>
              <a:rPr i="1" lang="en-GB">
                <a:latin typeface="Calibri"/>
                <a:ea typeface="Calibri"/>
                <a:cs typeface="Calibri"/>
                <a:sym typeface="Calibri"/>
              </a:rPr>
              <a:t>Euclid: Nonlinear spectroscopic clustering in beyond-ΛCDM scenarios with Euclid</a:t>
            </a:r>
            <a:r>
              <a:rPr lang="en-GB">
                <a:latin typeface="Calibri"/>
                <a:ea typeface="Calibri"/>
                <a:cs typeface="Calibri"/>
                <a:sym typeface="Calibri"/>
              </a:rPr>
              <a:t>”, Theory SWG.</a:t>
            </a:r>
            <a:br>
              <a:rPr lang="en-GB">
                <a:latin typeface="Calibri"/>
                <a:ea typeface="Calibri"/>
                <a:cs typeface="Calibri"/>
                <a:sym typeface="Calibri"/>
              </a:rPr>
            </a:b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KP-CMBX-2 </a:t>
            </a:r>
            <a:r>
              <a:rPr lang="en-GB">
                <a:latin typeface="Calibri"/>
                <a:ea typeface="Calibri"/>
                <a:cs typeface="Calibri"/>
                <a:sym typeface="Calibri"/>
              </a:rPr>
              <a:t>pre-launch paper-6</a:t>
            </a:r>
            <a:r>
              <a:rPr lang="en-GB">
                <a:latin typeface="Calibri"/>
                <a:ea typeface="Calibri"/>
                <a:cs typeface="Calibri"/>
                <a:sym typeface="Calibri"/>
              </a:rPr>
              <a:t> “</a:t>
            </a:r>
            <a:r>
              <a:rPr i="1" lang="en-GB">
                <a:latin typeface="Calibri"/>
                <a:ea typeface="Calibri"/>
                <a:cs typeface="Calibri"/>
                <a:sym typeface="Calibri"/>
              </a:rPr>
              <a:t>Numerical covariances for CMB cross Euclid</a:t>
            </a:r>
            <a:r>
              <a:rPr lang="en-GB">
                <a:latin typeface="Calibri"/>
                <a:ea typeface="Calibri"/>
                <a:cs typeface="Calibri"/>
                <a:sym typeface="Calibri"/>
              </a:rPr>
              <a:t>” (calibration of FLASK lognormal mocks against DEMNUni-CoV mocks)</a:t>
            </a:r>
            <a:endParaRPr>
              <a:latin typeface="Calibri"/>
              <a:ea typeface="Calibri"/>
              <a:cs typeface="Calibri"/>
              <a:sym typeface="Calibri"/>
            </a:endParaRPr>
          </a:p>
          <a:p>
            <a:pPr indent="0" lvl="0" marL="0" marR="0" rtl="0" algn="l">
              <a:spcBef>
                <a:spcPts val="0"/>
              </a:spcBef>
              <a:spcAft>
                <a:spcPts val="0"/>
              </a:spcAft>
              <a:buNone/>
            </a:pPr>
            <a:r>
              <a:t/>
            </a:r>
            <a:endParaRPr>
              <a:latin typeface="Calibri"/>
              <a:ea typeface="Calibri"/>
              <a:cs typeface="Calibri"/>
              <a:sym typeface="Calibri"/>
            </a:endParaRPr>
          </a:p>
          <a:p>
            <a:pPr indent="-215900" lvl="0" marL="254000" marR="0" rtl="0" algn="l">
              <a:spcBef>
                <a:spcPts val="0"/>
              </a:spcBef>
              <a:spcAft>
                <a:spcPts val="0"/>
              </a:spcAft>
              <a:buSzPts val="1400"/>
              <a:buFont typeface="Calibri"/>
              <a:buChar char="•"/>
            </a:pPr>
            <a:r>
              <a:rPr lang="en-GB">
                <a:latin typeface="Calibri"/>
                <a:ea typeface="Calibri"/>
                <a:cs typeface="Calibri"/>
                <a:sym typeface="Calibri"/>
              </a:rPr>
              <a:t>KP-CL-2 “</a:t>
            </a:r>
            <a:r>
              <a:rPr i="1" lang="en-GB">
                <a:latin typeface="Calibri"/>
                <a:ea typeface="Calibri"/>
                <a:cs typeface="Calibri"/>
                <a:sym typeface="Calibri"/>
              </a:rPr>
              <a:t>Euclid preparation: Determining the weak lensing mass accuracy and precision for galaxy clusters</a:t>
            </a:r>
            <a:r>
              <a:rPr lang="en-GB">
                <a:latin typeface="Calibri"/>
                <a:ea typeface="Calibri"/>
                <a:cs typeface="Calibri"/>
                <a:sym typeface="Calibri"/>
              </a:rPr>
              <a:t>”, arXiv:2409.02783</a:t>
            </a:r>
            <a:endParaRPr>
              <a:latin typeface="Calibri"/>
              <a:ea typeface="Calibri"/>
              <a:cs typeface="Calibri"/>
              <a:sym typeface="Calibri"/>
            </a:endParaRPr>
          </a:p>
          <a:p>
            <a:pPr indent="-127000" lvl="0" marL="254000" marR="0" rtl="0" algn="l">
              <a:spcBef>
                <a:spcPts val="0"/>
              </a:spcBef>
              <a:spcAft>
                <a:spcPts val="0"/>
              </a:spcAft>
              <a:buClr>
                <a:srgbClr val="E46C0A"/>
              </a:buClr>
              <a:buSzPts val="1900"/>
              <a:buFont typeface="Arial"/>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7"/>
          <p:cNvSpPr txBox="1"/>
          <p:nvPr/>
        </p:nvSpPr>
        <p:spPr>
          <a:xfrm>
            <a:off x="0" y="0"/>
            <a:ext cx="9144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2000">
                <a:solidFill>
                  <a:schemeClr val="dk1"/>
                </a:solidFill>
                <a:latin typeface="Calibri"/>
                <a:ea typeface="Calibri"/>
                <a:cs typeface="Calibri"/>
                <a:sym typeface="Calibri"/>
              </a:rPr>
              <a:t>DEMNUni simulations: structure formation in 𝝂</a:t>
            </a:r>
            <a:r>
              <a:rPr b="1" i="1" lang="en-GB" sz="2000">
                <a:solidFill>
                  <a:schemeClr val="dk1"/>
                </a:solidFill>
                <a:latin typeface="Calibri"/>
                <a:ea typeface="Calibri"/>
                <a:cs typeface="Calibri"/>
                <a:sym typeface="Calibri"/>
              </a:rPr>
              <a:t>w</a:t>
            </a:r>
            <a:r>
              <a:rPr b="1" baseline="-25000" lang="en-GB" sz="2000">
                <a:solidFill>
                  <a:schemeClr val="dk1"/>
                </a:solidFill>
                <a:latin typeface="Calibri"/>
                <a:ea typeface="Calibri"/>
                <a:cs typeface="Calibri"/>
                <a:sym typeface="Calibri"/>
              </a:rPr>
              <a:t>0</a:t>
            </a:r>
            <a:r>
              <a:rPr b="1" i="1" lang="en-GB" sz="2000">
                <a:solidFill>
                  <a:schemeClr val="dk1"/>
                </a:solidFill>
                <a:latin typeface="Calibri"/>
                <a:ea typeface="Calibri"/>
                <a:cs typeface="Calibri"/>
                <a:sym typeface="Calibri"/>
              </a:rPr>
              <a:t>w</a:t>
            </a:r>
            <a:r>
              <a:rPr b="1" baseline="-25000" lang="en-GB" sz="2000">
                <a:solidFill>
                  <a:schemeClr val="dk1"/>
                </a:solidFill>
                <a:latin typeface="Calibri"/>
                <a:ea typeface="Calibri"/>
                <a:cs typeface="Calibri"/>
                <a:sym typeface="Calibri"/>
              </a:rPr>
              <a:t>a</a:t>
            </a:r>
            <a:r>
              <a:rPr b="1" lang="en-GB" sz="2000">
                <a:solidFill>
                  <a:schemeClr val="dk1"/>
                </a:solidFill>
                <a:latin typeface="Calibri"/>
                <a:ea typeface="Calibri"/>
                <a:cs typeface="Calibri"/>
                <a:sym typeface="Calibri"/>
              </a:rPr>
              <a:t>CDM scenarios </a:t>
            </a:r>
            <a:endParaRPr b="1" sz="2000">
              <a:solidFill>
                <a:schemeClr val="dk1"/>
              </a:solidFill>
              <a:latin typeface="Calibri"/>
              <a:ea typeface="Calibri"/>
              <a:cs typeface="Calibri"/>
              <a:sym typeface="Calibri"/>
            </a:endParaRPr>
          </a:p>
        </p:txBody>
      </p:sp>
      <p:pic>
        <p:nvPicPr>
          <p:cNvPr id="251" name="Google Shape;251;p47" title="Evolution_Zoom_CDM_Interpolated.mp4">
            <a:hlinkClick r:id="rId3"/>
          </p:cNvPr>
          <p:cNvPicPr preferRelativeResize="0"/>
          <p:nvPr/>
        </p:nvPicPr>
        <p:blipFill>
          <a:blip r:embed="rId4">
            <a:alphaModFix/>
          </a:blip>
          <a:stretch>
            <a:fillRect/>
          </a:stretch>
        </p:blipFill>
        <p:spPr>
          <a:xfrm>
            <a:off x="335275" y="585275"/>
            <a:ext cx="5259075" cy="2188799"/>
          </a:xfrm>
          <a:prstGeom prst="rect">
            <a:avLst/>
          </a:prstGeom>
          <a:noFill/>
          <a:ln>
            <a:noFill/>
          </a:ln>
          <a:effectLst>
            <a:outerShdw blurRad="57150" rotWithShape="0" algn="bl" dir="5400000" dist="19050">
              <a:srgbClr val="000000">
                <a:alpha val="50000"/>
              </a:srgbClr>
            </a:outerShdw>
          </a:effectLst>
        </p:spPr>
      </p:pic>
      <p:pic>
        <p:nvPicPr>
          <p:cNvPr id="252" name="Google Shape;252;p47" title="Rotation_CDM_Evolution.mp4">
            <a:hlinkClick r:id="rId5"/>
          </p:cNvPr>
          <p:cNvPicPr preferRelativeResize="0"/>
          <p:nvPr/>
        </p:nvPicPr>
        <p:blipFill>
          <a:blip r:embed="rId6">
            <a:alphaModFix/>
          </a:blip>
          <a:stretch>
            <a:fillRect/>
          </a:stretch>
        </p:blipFill>
        <p:spPr>
          <a:xfrm>
            <a:off x="5735500" y="579376"/>
            <a:ext cx="3066076" cy="2188800"/>
          </a:xfrm>
          <a:prstGeom prst="rect">
            <a:avLst/>
          </a:prstGeom>
          <a:noFill/>
          <a:ln>
            <a:noFill/>
          </a:ln>
        </p:spPr>
      </p:pic>
      <p:pic>
        <p:nvPicPr>
          <p:cNvPr id="253" name="Google Shape;253;p47" title="Evolution_Zoom_Nu_Interpolated.mp4">
            <a:hlinkClick r:id="rId7"/>
          </p:cNvPr>
          <p:cNvPicPr preferRelativeResize="0"/>
          <p:nvPr/>
        </p:nvPicPr>
        <p:blipFill>
          <a:blip r:embed="rId8">
            <a:alphaModFix/>
          </a:blip>
          <a:stretch>
            <a:fillRect/>
          </a:stretch>
        </p:blipFill>
        <p:spPr>
          <a:xfrm>
            <a:off x="335275" y="2753350"/>
            <a:ext cx="5259123" cy="2188799"/>
          </a:xfrm>
          <a:prstGeom prst="rect">
            <a:avLst/>
          </a:prstGeom>
          <a:noFill/>
          <a:ln>
            <a:noFill/>
          </a:ln>
        </p:spPr>
      </p:pic>
      <p:pic>
        <p:nvPicPr>
          <p:cNvPr id="254" name="Google Shape;254;p47" title="Rotation_Nu_Evolution.mp4">
            <a:hlinkClick r:id="rId9"/>
          </p:cNvPr>
          <p:cNvPicPr preferRelativeResize="0"/>
          <p:nvPr/>
        </p:nvPicPr>
        <p:blipFill>
          <a:blip r:embed="rId10">
            <a:alphaModFix/>
          </a:blip>
          <a:stretch>
            <a:fillRect/>
          </a:stretch>
        </p:blipFill>
        <p:spPr>
          <a:xfrm>
            <a:off x="5735500" y="2760975"/>
            <a:ext cx="3066076" cy="2188800"/>
          </a:xfrm>
          <a:prstGeom prst="rect">
            <a:avLst/>
          </a:prstGeom>
          <a:noFill/>
          <a:ln>
            <a:noFill/>
          </a:ln>
          <a:effectLst>
            <a:outerShdw blurRad="57150" rotWithShape="0" algn="bl" dir="5400000" dist="19050">
              <a:srgbClr val="000000">
                <a:alpha val="50000"/>
              </a:srgbClr>
            </a:outerShdw>
          </a:effectLst>
        </p:spPr>
      </p:pic>
      <p:sp>
        <p:nvSpPr>
          <p:cNvPr id="255" name="Google Shape;255;p47"/>
          <p:cNvSpPr txBox="1"/>
          <p:nvPr/>
        </p:nvSpPr>
        <p:spPr>
          <a:xfrm>
            <a:off x="292100" y="4859350"/>
            <a:ext cx="4572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latin typeface="Calibri"/>
                <a:ea typeface="Calibri"/>
                <a:cs typeface="Calibri"/>
                <a:sym typeface="Calibri"/>
              </a:rPr>
              <a:t>Credits: Tuccari, Sciacca, Vitello (Spoke1&amp;Spoke3)</a:t>
            </a:r>
            <a:endParaRPr b="1"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8"/>
          <p:cNvSpPr txBox="1"/>
          <p:nvPr>
            <p:ph type="title"/>
          </p:nvPr>
        </p:nvSpPr>
        <p:spPr>
          <a:xfrm>
            <a:off x="385175" y="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rgbClr val="0000FF"/>
                </a:solidFill>
                <a:latin typeface="Calibri"/>
                <a:ea typeface="Calibri"/>
                <a:cs typeface="Calibri"/>
                <a:sym typeface="Calibri"/>
              </a:rPr>
              <a:t>Analytical Covariances and future likelihood activities</a:t>
            </a:r>
            <a:endParaRPr b="1" sz="2500">
              <a:solidFill>
                <a:srgbClr val="0000FF"/>
              </a:solidFill>
              <a:latin typeface="Calibri"/>
              <a:ea typeface="Calibri"/>
              <a:cs typeface="Calibri"/>
              <a:sym typeface="Calibri"/>
            </a:endParaRPr>
          </a:p>
          <a:p>
            <a:pPr indent="0" lvl="0" marL="0" rtl="0" algn="ctr">
              <a:spcBef>
                <a:spcPts val="0"/>
              </a:spcBef>
              <a:spcAft>
                <a:spcPts val="0"/>
              </a:spcAft>
              <a:buNone/>
            </a:pPr>
            <a:r>
              <a:rPr lang="en-GB" sz="1800">
                <a:solidFill>
                  <a:srgbClr val="0000FF"/>
                </a:solidFill>
                <a:latin typeface="Calibri"/>
                <a:ea typeface="Calibri"/>
                <a:cs typeface="Calibri"/>
                <a:sym typeface="Calibri"/>
              </a:rPr>
              <a:t>(C. Carbone, S. Camera, M. Baldi, M. Calabrese, C. Giocoli, V. Cardone, D. Sciotti et al.)</a:t>
            </a:r>
            <a:endParaRPr sz="1800">
              <a:solidFill>
                <a:srgbClr val="0000FF"/>
              </a:solidFill>
              <a:latin typeface="Calibri"/>
              <a:ea typeface="Calibri"/>
              <a:cs typeface="Calibri"/>
              <a:sym typeface="Calibri"/>
            </a:endParaRPr>
          </a:p>
        </p:txBody>
      </p:sp>
      <p:sp>
        <p:nvSpPr>
          <p:cNvPr id="261" name="Google Shape;261;p48"/>
          <p:cNvSpPr txBox="1"/>
          <p:nvPr>
            <p:ph idx="1" type="body"/>
          </p:nvPr>
        </p:nvSpPr>
        <p:spPr>
          <a:xfrm>
            <a:off x="87325" y="1270025"/>
            <a:ext cx="9056700" cy="35703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rgbClr val="000000"/>
              </a:buClr>
              <a:buSzPts val="1400"/>
              <a:buFont typeface="Calibri"/>
              <a:buAutoNum type="arabicPeriod"/>
            </a:pPr>
            <a:r>
              <a:rPr lang="en-GB" sz="1400">
                <a:solidFill>
                  <a:srgbClr val="000000"/>
                </a:solidFill>
                <a:latin typeface="Calibri"/>
                <a:ea typeface="Calibri"/>
                <a:cs typeface="Calibri"/>
                <a:sym typeface="Calibri"/>
              </a:rPr>
              <a:t>Resources to run chains for 3x2pt (weak lensing, photo-gc and the cross) cosmological posteriors:</a:t>
            </a:r>
            <a:endParaRPr sz="1400">
              <a:solidFill>
                <a:srgbClr val="000000"/>
              </a:solidFill>
              <a:latin typeface="Calibri"/>
              <a:ea typeface="Calibri"/>
              <a:cs typeface="Calibri"/>
              <a:sym typeface="Calibri"/>
            </a:endParaRPr>
          </a:p>
          <a:p>
            <a:pPr indent="457200" lvl="0" marL="457200" rtl="0" algn="l">
              <a:spcBef>
                <a:spcPts val="1200"/>
              </a:spcBef>
              <a:spcAft>
                <a:spcPts val="0"/>
              </a:spcAft>
              <a:buNone/>
            </a:pPr>
            <a:r>
              <a:rPr lang="en-GB" sz="1400">
                <a:solidFill>
                  <a:srgbClr val="FF0000"/>
                </a:solidFill>
                <a:latin typeface="Calibri"/>
                <a:ea typeface="Calibri"/>
                <a:cs typeface="Calibri"/>
                <a:sym typeface="Calibri"/>
              </a:rPr>
              <a:t>Runs performed on KiDS </a:t>
            </a:r>
            <a:r>
              <a:rPr lang="en-GB" sz="1400">
                <a:solidFill>
                  <a:srgbClr val="FF0000"/>
                </a:solidFill>
                <a:latin typeface="Calibri"/>
                <a:ea typeface="Calibri"/>
                <a:cs typeface="Calibri"/>
                <a:sym typeface="Calibri"/>
              </a:rPr>
              <a:t>infrastructures (NL), france computers (F) and UK facilities</a:t>
            </a:r>
            <a:endParaRPr sz="1400">
              <a:solidFill>
                <a:srgbClr val="FF0000"/>
              </a:solidFill>
              <a:latin typeface="Calibri"/>
              <a:ea typeface="Calibri"/>
              <a:cs typeface="Calibri"/>
              <a:sym typeface="Calibri"/>
            </a:endParaRPr>
          </a:p>
          <a:p>
            <a:pPr indent="-317500" lvl="0" marL="457200" rtl="0" algn="l">
              <a:spcBef>
                <a:spcPts val="1200"/>
              </a:spcBef>
              <a:spcAft>
                <a:spcPts val="0"/>
              </a:spcAft>
              <a:buClr>
                <a:srgbClr val="000000"/>
              </a:buClr>
              <a:buSzPts val="1400"/>
              <a:buFont typeface="Calibri"/>
              <a:buAutoNum type="arabicPeriod"/>
            </a:pPr>
            <a:r>
              <a:rPr lang="en-GB" sz="1400">
                <a:solidFill>
                  <a:schemeClr val="dk1"/>
                </a:solidFill>
                <a:latin typeface="Calibri"/>
                <a:ea typeface="Calibri"/>
                <a:cs typeface="Calibri"/>
                <a:sym typeface="Calibri"/>
              </a:rPr>
              <a:t>R</a:t>
            </a:r>
            <a:r>
              <a:rPr lang="en-GB" sz="1400">
                <a:solidFill>
                  <a:schemeClr val="dk1"/>
                </a:solidFill>
                <a:latin typeface="Calibri"/>
                <a:ea typeface="Calibri"/>
                <a:cs typeface="Calibri"/>
                <a:sym typeface="Calibri"/>
              </a:rPr>
              <a:t>esources to compute the 3x2pt X CMB covariance matrices with FLASK Simulations: </a:t>
            </a:r>
            <a:r>
              <a:rPr lang="en-GB" sz="1400">
                <a:solidFill>
                  <a:srgbClr val="FF0000"/>
                </a:solidFill>
                <a:latin typeface="Calibri"/>
                <a:ea typeface="Calibri"/>
                <a:cs typeface="Calibri"/>
                <a:sym typeface="Calibri"/>
              </a:rPr>
              <a:t>Marseille cluster available</a:t>
            </a:r>
            <a:br>
              <a:rPr lang="en-GB" sz="1400" u="sng">
                <a:solidFill>
                  <a:schemeClr val="dk1"/>
                </a:solidFill>
                <a:latin typeface="Calibri"/>
                <a:ea typeface="Calibri"/>
                <a:cs typeface="Calibri"/>
                <a:sym typeface="Calibri"/>
              </a:rPr>
            </a:br>
            <a:br>
              <a:rPr lang="en-GB" sz="1400" u="sng">
                <a:solidFill>
                  <a:schemeClr val="dk1"/>
                </a:solidFill>
                <a:latin typeface="Calibri"/>
                <a:ea typeface="Calibri"/>
                <a:cs typeface="Calibri"/>
                <a:sym typeface="Calibri"/>
              </a:rPr>
            </a:br>
            <a:endParaRPr sz="1400">
              <a:solidFill>
                <a:srgbClr val="000000"/>
              </a:solidFill>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AutoNum type="arabicPeriod"/>
            </a:pPr>
            <a:r>
              <a:rPr b="1" lang="en-GB" sz="1400">
                <a:solidFill>
                  <a:srgbClr val="0000FF"/>
                </a:solidFill>
                <a:latin typeface="Calibri"/>
                <a:ea typeface="Calibri"/>
                <a:cs typeface="Calibri"/>
                <a:sym typeface="Calibri"/>
              </a:rPr>
              <a:t>Future activities for DR1 KPs</a:t>
            </a:r>
            <a:r>
              <a:rPr lang="en-GB" sz="1400">
                <a:solidFill>
                  <a:schemeClr val="dk1"/>
                </a:solidFill>
                <a:latin typeface="Calibri"/>
                <a:ea typeface="Calibri"/>
                <a:cs typeface="Calibri"/>
                <a:sym typeface="Calibri"/>
              </a:rPr>
              <a:t> (e.g. DR1-JC1, DR1-JC2, DR1-TH1) not yet covered by sufficient computational resources.</a:t>
            </a:r>
            <a:endParaRPr sz="1400">
              <a:solidFill>
                <a:schemeClr val="dk1"/>
              </a:solidFill>
              <a:latin typeface="Calibri"/>
              <a:ea typeface="Calibri"/>
              <a:cs typeface="Calibri"/>
              <a:sym typeface="Calibri"/>
            </a:endParaRPr>
          </a:p>
          <a:p>
            <a:pPr indent="-317500" lvl="1" marL="914400" rtl="0" algn="l">
              <a:spcBef>
                <a:spcPts val="0"/>
              </a:spcBef>
              <a:spcAft>
                <a:spcPts val="0"/>
              </a:spcAft>
              <a:buClr>
                <a:srgbClr val="000000"/>
              </a:buClr>
              <a:buSzPts val="1400"/>
              <a:buFont typeface="Calibri"/>
              <a:buAutoNum type="alphaLcPeriod"/>
            </a:pPr>
            <a:r>
              <a:rPr lang="en-GB">
                <a:solidFill>
                  <a:schemeClr val="dk1"/>
                </a:solidFill>
                <a:latin typeface="Calibri"/>
                <a:ea typeface="Calibri"/>
                <a:cs typeface="Calibri"/>
                <a:sym typeface="Calibri"/>
              </a:rPr>
              <a:t>Estimated r</a:t>
            </a:r>
            <a:r>
              <a:rPr lang="en-GB" sz="1400">
                <a:solidFill>
                  <a:schemeClr val="dk1"/>
                </a:solidFill>
                <a:latin typeface="Calibri"/>
                <a:ea typeface="Calibri"/>
                <a:cs typeface="Calibri"/>
                <a:sym typeface="Calibri"/>
              </a:rPr>
              <a:t>esources to compute the 3x2pt covariance matrix terms and accounting for survey masks &amp; GLASS Simulations: </a:t>
            </a:r>
            <a:r>
              <a:rPr lang="en-GB" sz="1400">
                <a:solidFill>
                  <a:schemeClr val="dk1"/>
                </a:solidFill>
                <a:latin typeface="Calibri"/>
                <a:ea typeface="Calibri"/>
                <a:cs typeface="Calibri"/>
                <a:sym typeface="Calibri"/>
              </a:rPr>
              <a:t>~ 2M cpu-hr and up to 1TB of data</a:t>
            </a:r>
            <a:br>
              <a:rPr lang="en-GB"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317500" lvl="1" marL="914400" rtl="0" algn="l">
              <a:spcBef>
                <a:spcPts val="0"/>
              </a:spcBef>
              <a:spcAft>
                <a:spcPts val="0"/>
              </a:spcAft>
              <a:buClr>
                <a:srgbClr val="000000"/>
              </a:buClr>
              <a:buSzPts val="1400"/>
              <a:buFont typeface="Calibri"/>
              <a:buAutoNum type="alphaLcPeriod"/>
            </a:pPr>
            <a:r>
              <a:rPr lang="en-GB" sz="1400">
                <a:solidFill>
                  <a:schemeClr val="dk1"/>
                </a:solidFill>
                <a:latin typeface="Calibri"/>
                <a:ea typeface="Calibri"/>
                <a:cs typeface="Calibri"/>
                <a:sym typeface="Calibri"/>
              </a:rPr>
              <a:t> Ongoing applications for cosmological parameter inference:</a:t>
            </a:r>
            <a:endParaRPr sz="1400">
              <a:solidFill>
                <a:schemeClr val="dk1"/>
              </a:solidFill>
              <a:latin typeface="Calibri"/>
              <a:ea typeface="Calibri"/>
              <a:cs typeface="Calibri"/>
              <a:sym typeface="Calibri"/>
            </a:endParaRPr>
          </a:p>
          <a:p>
            <a:pPr indent="-317500" lvl="2" marL="1371600" rtl="0" algn="l">
              <a:spcBef>
                <a:spcPts val="0"/>
              </a:spcBef>
              <a:spcAft>
                <a:spcPts val="0"/>
              </a:spcAft>
              <a:buClr>
                <a:schemeClr val="dk1"/>
              </a:buClr>
              <a:buSzPts val="1400"/>
              <a:buFont typeface="Calibri"/>
              <a:buAutoNum type="romanLcPeriod"/>
            </a:pPr>
            <a:r>
              <a:rPr lang="en-GB">
                <a:solidFill>
                  <a:schemeClr val="dk1"/>
                </a:solidFill>
                <a:latin typeface="Calibri"/>
                <a:ea typeface="Calibri"/>
                <a:cs typeface="Calibri"/>
                <a:sym typeface="Calibri"/>
              </a:rPr>
              <a:t>EuroHPC call for Euclid DR1 KPs (coordinated by B. Joachimi)</a:t>
            </a:r>
            <a:endParaRPr>
              <a:solidFill>
                <a:schemeClr val="dk1"/>
              </a:solidFill>
              <a:latin typeface="Calibri"/>
              <a:ea typeface="Calibri"/>
              <a:cs typeface="Calibri"/>
              <a:sym typeface="Calibri"/>
            </a:endParaRPr>
          </a:p>
          <a:p>
            <a:pPr indent="-317500" lvl="2" marL="1371600" rtl="0" algn="l">
              <a:spcBef>
                <a:spcPts val="0"/>
              </a:spcBef>
              <a:spcAft>
                <a:spcPts val="0"/>
              </a:spcAft>
              <a:buClr>
                <a:srgbClr val="FF0000"/>
              </a:buClr>
              <a:buSzPts val="1400"/>
              <a:buFont typeface="Calibri"/>
              <a:buAutoNum type="romanLcPeriod"/>
            </a:pPr>
            <a:r>
              <a:rPr lang="en-GB">
                <a:solidFill>
                  <a:srgbClr val="FF0000"/>
                </a:solidFill>
                <a:latin typeface="Calibri"/>
                <a:ea typeface="Calibri"/>
                <a:cs typeface="Calibri"/>
                <a:sym typeface="Calibri"/>
              </a:rPr>
              <a:t>DiRAC call for computational time in UK (coordinated by K. Koyama and Pedro Carrilho)</a:t>
            </a:r>
            <a:endParaRPr>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9"/>
          <p:cNvSpPr txBox="1"/>
          <p:nvPr>
            <p:ph idx="4294967295" type="title"/>
          </p:nvPr>
        </p:nvSpPr>
        <p:spPr>
          <a:xfrm>
            <a:off x="385175" y="9200"/>
            <a:ext cx="8520600" cy="803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solidFill>
                  <a:srgbClr val="0000FF"/>
                </a:solidFill>
                <a:latin typeface="Calibri"/>
                <a:ea typeface="Calibri"/>
                <a:cs typeface="Calibri"/>
                <a:sym typeface="Calibri"/>
              </a:rPr>
              <a:t>Computing </a:t>
            </a:r>
            <a:r>
              <a:rPr b="1" lang="en-GB">
                <a:solidFill>
                  <a:srgbClr val="0000FF"/>
                </a:solidFill>
                <a:latin typeface="Calibri"/>
                <a:ea typeface="Calibri"/>
                <a:cs typeface="Calibri"/>
                <a:sym typeface="Calibri"/>
              </a:rPr>
              <a:t>resources</a:t>
            </a:r>
            <a:r>
              <a:rPr b="1" lang="en-GB">
                <a:solidFill>
                  <a:srgbClr val="0000FF"/>
                </a:solidFill>
                <a:latin typeface="Calibri"/>
                <a:ea typeface="Calibri"/>
                <a:cs typeface="Calibri"/>
                <a:sym typeface="Calibri"/>
              </a:rPr>
              <a:t> in Euclid</a:t>
            </a:r>
            <a:endParaRPr b="1">
              <a:solidFill>
                <a:srgbClr val="0000FF"/>
              </a:solidFill>
              <a:latin typeface="Calibri"/>
              <a:ea typeface="Calibri"/>
              <a:cs typeface="Calibri"/>
              <a:sym typeface="Calibri"/>
            </a:endParaRPr>
          </a:p>
          <a:p>
            <a:pPr indent="0" lvl="0" marL="0" rtl="0" algn="ctr">
              <a:spcBef>
                <a:spcPts val="0"/>
              </a:spcBef>
              <a:spcAft>
                <a:spcPts val="0"/>
              </a:spcAft>
              <a:buNone/>
            </a:pPr>
            <a:r>
              <a:t/>
            </a:r>
            <a:endParaRPr sz="1688">
              <a:solidFill>
                <a:srgbClr val="0000FF"/>
              </a:solidFill>
              <a:latin typeface="Calibri"/>
              <a:ea typeface="Calibri"/>
              <a:cs typeface="Calibri"/>
              <a:sym typeface="Calibri"/>
            </a:endParaRPr>
          </a:p>
        </p:txBody>
      </p:sp>
      <p:sp>
        <p:nvSpPr>
          <p:cNvPr id="267" name="Google Shape;267;p49"/>
          <p:cNvSpPr txBox="1"/>
          <p:nvPr/>
        </p:nvSpPr>
        <p:spPr>
          <a:xfrm>
            <a:off x="75" y="701675"/>
            <a:ext cx="91440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Computing resources for SGS (see table below for OULE3 dated 2020)</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solidFill>
                  <a:schemeClr val="dk1"/>
                </a:solidFill>
                <a:latin typeface="Calibri"/>
                <a:ea typeface="Calibri"/>
                <a:cs typeface="Calibri"/>
                <a:sym typeface="Calibri"/>
              </a:rPr>
              <a:t>No guaranteed computing resources for science (simulations, covariances, likelihood): only applying to public calls</a:t>
            </a:r>
            <a:endParaRPr>
              <a:latin typeface="Calibri"/>
              <a:ea typeface="Calibri"/>
              <a:cs typeface="Calibri"/>
              <a:sym typeface="Calibri"/>
            </a:endParaRPr>
          </a:p>
        </p:txBody>
      </p:sp>
      <p:pic>
        <p:nvPicPr>
          <p:cNvPr id="268" name="Google Shape;268;p49"/>
          <p:cNvPicPr preferRelativeResize="0"/>
          <p:nvPr/>
        </p:nvPicPr>
        <p:blipFill>
          <a:blip r:embed="rId3">
            <a:alphaModFix/>
          </a:blip>
          <a:stretch>
            <a:fillRect/>
          </a:stretch>
        </p:blipFill>
        <p:spPr>
          <a:xfrm>
            <a:off x="1524000" y="1469675"/>
            <a:ext cx="6051669" cy="3521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76" name="Shape 276"/>
        <p:cNvGrpSpPr/>
        <p:nvPr/>
      </p:nvGrpSpPr>
      <p:grpSpPr>
        <a:xfrm>
          <a:off x="0" y="0"/>
          <a:ext cx="0" cy="0"/>
          <a:chOff x="0" y="0"/>
          <a:chExt cx="0" cy="0"/>
        </a:xfrm>
      </p:grpSpPr>
      <p:sp>
        <p:nvSpPr>
          <p:cNvPr id="277" name="Google Shape;277;p51"/>
          <p:cNvSpPr/>
          <p:nvPr/>
        </p:nvSpPr>
        <p:spPr>
          <a:xfrm flipH="1" rot="-5400000">
            <a:off x="6344600" y="198653"/>
            <a:ext cx="2998200" cy="2600400"/>
          </a:xfrm>
          <a:prstGeom prst="rtTriangle">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78" name="Google Shape;278;p51"/>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latin typeface="Urbanist"/>
                <a:ea typeface="Urbanist"/>
                <a:cs typeface="Urbanist"/>
                <a:sym typeface="Urbanist"/>
              </a:rPr>
              <a:t>Euclid </a:t>
            </a:r>
            <a:endParaRPr>
              <a:latin typeface="Urbanist"/>
              <a:ea typeface="Urbanist"/>
              <a:cs typeface="Urbanist"/>
              <a:sym typeface="Urbanist"/>
            </a:endParaRPr>
          </a:p>
          <a:p>
            <a:pPr indent="0" lvl="0" marL="0" rtl="0" algn="l">
              <a:spcBef>
                <a:spcPts val="0"/>
              </a:spcBef>
              <a:spcAft>
                <a:spcPts val="0"/>
              </a:spcAft>
              <a:buNone/>
            </a:pPr>
            <a:r>
              <a:rPr lang="en-GB">
                <a:latin typeface="Urbanist"/>
                <a:ea typeface="Urbanist"/>
                <a:cs typeface="Urbanist"/>
                <a:sym typeface="Urbanist"/>
              </a:rPr>
              <a:t>Science Ground Segment</a:t>
            </a:r>
            <a:br>
              <a:rPr lang="en-GB">
                <a:latin typeface="Urbanist"/>
                <a:ea typeface="Urbanist"/>
                <a:cs typeface="Urbanist"/>
                <a:sym typeface="Urbanist"/>
              </a:rPr>
            </a:br>
            <a:r>
              <a:rPr lang="en-GB">
                <a:latin typeface="Urbanist"/>
                <a:ea typeface="Urbanist"/>
                <a:cs typeface="Urbanist"/>
                <a:sym typeface="Urbanist"/>
              </a:rPr>
              <a:t>data processing</a:t>
            </a:r>
            <a:endParaRPr>
              <a:latin typeface="Urbanist"/>
              <a:ea typeface="Urbanist"/>
              <a:cs typeface="Urbanist"/>
              <a:sym typeface="Urbanist"/>
            </a:endParaRPr>
          </a:p>
        </p:txBody>
      </p:sp>
      <p:sp>
        <p:nvSpPr>
          <p:cNvPr id="279" name="Google Shape;279;p51"/>
          <p:cNvSpPr txBox="1"/>
          <p:nvPr>
            <p:ph idx="1" type="subTitle"/>
          </p:nvPr>
        </p:nvSpPr>
        <p:spPr>
          <a:xfrm>
            <a:off x="510450" y="3182321"/>
            <a:ext cx="8123100" cy="167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000">
                <a:latin typeface="Urbanist"/>
                <a:ea typeface="Urbanist"/>
                <a:cs typeface="Urbanist"/>
                <a:sym typeface="Urbanist"/>
              </a:rPr>
              <a:t>INAF </a:t>
            </a:r>
            <a:r>
              <a:rPr lang="en-GB" sz="2000">
                <a:latin typeface="Urbanist"/>
                <a:ea typeface="Urbanist"/>
                <a:cs typeface="Urbanist"/>
                <a:sym typeface="Urbanist"/>
              </a:rPr>
              <a:t>USCVIII General Assembly, Galzignano, 14–18 Oct 2024</a:t>
            </a:r>
            <a:br>
              <a:rPr lang="en-GB" sz="2000">
                <a:latin typeface="Urbanist"/>
                <a:ea typeface="Urbanist"/>
                <a:cs typeface="Urbanist"/>
                <a:sym typeface="Urbanist"/>
              </a:rPr>
            </a:br>
            <a:br>
              <a:rPr lang="en-GB" sz="2000">
                <a:latin typeface="Urbanist"/>
                <a:ea typeface="Urbanist"/>
                <a:cs typeface="Urbanist"/>
                <a:sym typeface="Urbanist"/>
              </a:rPr>
            </a:br>
            <a:r>
              <a:rPr lang="en-GB" sz="2000">
                <a:latin typeface="Urbanist"/>
                <a:ea typeface="Urbanist"/>
                <a:cs typeface="Urbanist"/>
                <a:sym typeface="Urbanist"/>
              </a:rPr>
              <a:t>Daniele Tavagnacco on behalf of SDC-IT </a:t>
            </a:r>
            <a:endParaRPr>
              <a:latin typeface="Urbanist"/>
              <a:ea typeface="Urbanist"/>
              <a:cs typeface="Urbanist"/>
              <a:sym typeface="Urbanist"/>
            </a:endParaRPr>
          </a:p>
          <a:p>
            <a:pPr indent="0" lvl="0" marL="0" rtl="0" algn="l">
              <a:spcBef>
                <a:spcPts val="0"/>
              </a:spcBef>
              <a:spcAft>
                <a:spcPts val="0"/>
              </a:spcAft>
              <a:buNone/>
            </a:pPr>
            <a:r>
              <a:rPr lang="en-GB" sz="1668">
                <a:latin typeface="Urbanist"/>
                <a:ea typeface="Urbanist"/>
                <a:cs typeface="Urbanist"/>
                <a:sym typeface="Urbanist"/>
              </a:rPr>
              <a:t>(A.Zacchei, M.Frailis, E.Romelli, S.Galeotta, T.Gasparetto, G.Maggio, D.Maino, F.Rizzo, T.Vassallo, R.Giusteri)</a:t>
            </a:r>
            <a:endParaRPr sz="1668">
              <a:latin typeface="Urbanist"/>
              <a:ea typeface="Urbanist"/>
              <a:cs typeface="Urbanist"/>
              <a:sym typeface="Urbanist"/>
            </a:endParaRPr>
          </a:p>
        </p:txBody>
      </p:sp>
      <p:pic>
        <p:nvPicPr>
          <p:cNvPr id="280" name="Google Shape;280;p51"/>
          <p:cNvPicPr preferRelativeResize="0"/>
          <p:nvPr/>
        </p:nvPicPr>
        <p:blipFill rotWithShape="1">
          <a:blip r:embed="rId3">
            <a:alphaModFix amt="70000"/>
          </a:blip>
          <a:srcRect b="0" l="0" r="0" t="0"/>
          <a:stretch/>
        </p:blipFill>
        <p:spPr>
          <a:xfrm>
            <a:off x="8394560" y="818080"/>
            <a:ext cx="737280" cy="737280"/>
          </a:xfrm>
          <a:prstGeom prst="rect">
            <a:avLst/>
          </a:prstGeom>
          <a:noFill/>
          <a:ln>
            <a:noFill/>
          </a:ln>
        </p:spPr>
      </p:pic>
      <p:pic>
        <p:nvPicPr>
          <p:cNvPr id="281" name="Google Shape;281;p51"/>
          <p:cNvPicPr preferRelativeResize="0"/>
          <p:nvPr/>
        </p:nvPicPr>
        <p:blipFill rotWithShape="1">
          <a:blip r:embed="rId4">
            <a:alphaModFix amt="70000"/>
          </a:blip>
          <a:srcRect b="0" l="0" r="0" t="0"/>
          <a:stretch/>
        </p:blipFill>
        <p:spPr>
          <a:xfrm>
            <a:off x="8382490" y="1664740"/>
            <a:ext cx="761400" cy="480960"/>
          </a:xfrm>
          <a:prstGeom prst="rect">
            <a:avLst/>
          </a:prstGeom>
          <a:noFill/>
          <a:ln>
            <a:noFill/>
          </a:ln>
        </p:spPr>
      </p:pic>
      <p:pic>
        <p:nvPicPr>
          <p:cNvPr id="282" name="Google Shape;282;p51"/>
          <p:cNvPicPr preferRelativeResize="0"/>
          <p:nvPr/>
        </p:nvPicPr>
        <p:blipFill rotWithShape="1">
          <a:blip r:embed="rId5">
            <a:alphaModFix amt="70000"/>
          </a:blip>
          <a:srcRect b="0" l="0" r="0" t="0"/>
          <a:stretch/>
        </p:blipFill>
        <p:spPr>
          <a:xfrm>
            <a:off x="7822070" y="10"/>
            <a:ext cx="1321923" cy="7315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86" name="Shape 286"/>
        <p:cNvGrpSpPr/>
        <p:nvPr/>
      </p:nvGrpSpPr>
      <p:grpSpPr>
        <a:xfrm>
          <a:off x="0" y="0"/>
          <a:ext cx="0" cy="0"/>
          <a:chOff x="0" y="0"/>
          <a:chExt cx="0" cy="0"/>
        </a:xfrm>
      </p:grpSpPr>
      <p:sp>
        <p:nvSpPr>
          <p:cNvPr id="287" name="Google Shape;287;p52"/>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288" name="Google Shape;288;p52"/>
          <p:cNvSpPr txBox="1"/>
          <p:nvPr>
            <p:ph type="title"/>
          </p:nvPr>
        </p:nvSpPr>
        <p:spPr>
          <a:xfrm>
            <a:off x="715225" y="445025"/>
            <a:ext cx="782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SGS role in Euclid</a:t>
            </a:r>
            <a:endParaRPr b="1" sz="2620">
              <a:solidFill>
                <a:schemeClr val="lt1"/>
              </a:solidFill>
              <a:latin typeface="Urbanist"/>
              <a:ea typeface="Urbanist"/>
              <a:cs typeface="Urbanist"/>
              <a:sym typeface="Urbanist"/>
            </a:endParaRPr>
          </a:p>
        </p:txBody>
      </p:sp>
      <p:sp>
        <p:nvSpPr>
          <p:cNvPr id="289" name="Google Shape;289;p52"/>
          <p:cNvSpPr txBox="1"/>
          <p:nvPr>
            <p:ph idx="1" type="body"/>
          </p:nvPr>
        </p:nvSpPr>
        <p:spPr>
          <a:xfrm>
            <a:off x="715200" y="1152475"/>
            <a:ext cx="7662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GB" sz="2600">
                <a:solidFill>
                  <a:srgbClr val="E06666"/>
                </a:solidFill>
                <a:latin typeface="Urbanist"/>
                <a:ea typeface="Urbanist"/>
                <a:cs typeface="Urbanist"/>
                <a:sym typeface="Urbanist"/>
              </a:rPr>
              <a:t>Define</a:t>
            </a:r>
            <a:r>
              <a:rPr lang="en-GB" sz="2600">
                <a:solidFill>
                  <a:schemeClr val="lt1"/>
                </a:solidFill>
                <a:latin typeface="Urbanist"/>
                <a:ea typeface="Urbanist"/>
                <a:cs typeface="Urbanist"/>
                <a:sym typeface="Urbanist"/>
              </a:rPr>
              <a:t>, Organize and Maintain the data analysis infrastructure (ST)</a:t>
            </a:r>
            <a:endParaRPr sz="2600">
              <a:solidFill>
                <a:schemeClr val="lt1"/>
              </a:solidFill>
              <a:latin typeface="Urbanist"/>
              <a:ea typeface="Urbanist"/>
              <a:cs typeface="Urbanist"/>
              <a:sym typeface="Urbanist"/>
            </a:endParaRPr>
          </a:p>
          <a:p>
            <a:pPr indent="0" lvl="0" marL="0" rtl="0" algn="l">
              <a:lnSpc>
                <a:spcPct val="100000"/>
              </a:lnSpc>
              <a:spcBef>
                <a:spcPts val="0"/>
              </a:spcBef>
              <a:spcAft>
                <a:spcPts val="0"/>
              </a:spcAft>
              <a:buNone/>
            </a:pPr>
            <a:r>
              <a:t/>
            </a:r>
            <a:endParaRPr sz="2600">
              <a:solidFill>
                <a:schemeClr val="lt1"/>
              </a:solidFill>
              <a:latin typeface="Urbanist"/>
              <a:ea typeface="Urbanist"/>
              <a:cs typeface="Urbanist"/>
              <a:sym typeface="Urbanist"/>
            </a:endParaRPr>
          </a:p>
          <a:p>
            <a:pPr indent="0" lvl="0" marL="0" rtl="0" algn="l">
              <a:lnSpc>
                <a:spcPct val="100000"/>
              </a:lnSpc>
              <a:spcBef>
                <a:spcPts val="0"/>
              </a:spcBef>
              <a:spcAft>
                <a:spcPts val="0"/>
              </a:spcAft>
              <a:buNone/>
            </a:pPr>
            <a:r>
              <a:rPr b="1" lang="en-GB" sz="2600">
                <a:solidFill>
                  <a:srgbClr val="FF9900"/>
                </a:solidFill>
                <a:latin typeface="Urbanist"/>
                <a:ea typeface="Urbanist"/>
                <a:cs typeface="Urbanist"/>
                <a:sym typeface="Urbanist"/>
              </a:rPr>
              <a:t>Manage</a:t>
            </a:r>
            <a:r>
              <a:rPr lang="en-GB" sz="2600">
                <a:solidFill>
                  <a:schemeClr val="lt1"/>
                </a:solidFill>
                <a:latin typeface="Urbanist"/>
                <a:ea typeface="Urbanist"/>
                <a:cs typeface="Urbanist"/>
                <a:sym typeface="Urbanist"/>
              </a:rPr>
              <a:t> and monitor the instrument and the sky survey progression (IOT)</a:t>
            </a:r>
            <a:endParaRPr sz="2600">
              <a:solidFill>
                <a:schemeClr val="lt1"/>
              </a:solidFill>
              <a:latin typeface="Urbanist"/>
              <a:ea typeface="Urbanist"/>
              <a:cs typeface="Urbanist"/>
              <a:sym typeface="Urbanist"/>
            </a:endParaRPr>
          </a:p>
          <a:p>
            <a:pPr indent="0" lvl="0" marL="0" rtl="0" algn="l">
              <a:lnSpc>
                <a:spcPct val="100000"/>
              </a:lnSpc>
              <a:spcBef>
                <a:spcPts val="0"/>
              </a:spcBef>
              <a:spcAft>
                <a:spcPts val="0"/>
              </a:spcAft>
              <a:buNone/>
            </a:pPr>
            <a:r>
              <a:t/>
            </a:r>
            <a:endParaRPr sz="2600">
              <a:solidFill>
                <a:schemeClr val="lt1"/>
              </a:solidFill>
              <a:latin typeface="Urbanist"/>
              <a:ea typeface="Urbanist"/>
              <a:cs typeface="Urbanist"/>
              <a:sym typeface="Urbanist"/>
            </a:endParaRPr>
          </a:p>
          <a:p>
            <a:pPr indent="0" lvl="0" marL="0" rtl="0" algn="l">
              <a:lnSpc>
                <a:spcPct val="100000"/>
              </a:lnSpc>
              <a:spcBef>
                <a:spcPts val="0"/>
              </a:spcBef>
              <a:spcAft>
                <a:spcPts val="0"/>
              </a:spcAft>
              <a:buNone/>
            </a:pPr>
            <a:r>
              <a:rPr b="1" lang="en-GB" sz="2600">
                <a:solidFill>
                  <a:srgbClr val="6AA84F"/>
                </a:solidFill>
                <a:latin typeface="Urbanist"/>
                <a:ea typeface="Urbanist"/>
                <a:cs typeface="Urbanist"/>
                <a:sym typeface="Urbanist"/>
              </a:rPr>
              <a:t>Process</a:t>
            </a:r>
            <a:r>
              <a:rPr lang="en-GB" sz="2600">
                <a:solidFill>
                  <a:schemeClr val="lt1"/>
                </a:solidFill>
                <a:latin typeface="Urbanist"/>
                <a:ea typeface="Urbanist"/>
                <a:cs typeface="Urbanist"/>
                <a:sym typeface="Urbanist"/>
              </a:rPr>
              <a:t> raw data into final science products (OT)</a:t>
            </a:r>
            <a:endParaRPr sz="2600">
              <a:solidFill>
                <a:schemeClr val="lt1"/>
              </a:solidFill>
              <a:latin typeface="Urbanist"/>
              <a:ea typeface="Urbanist"/>
              <a:cs typeface="Urbanist"/>
              <a:sym typeface="Urbanist"/>
            </a:endParaRPr>
          </a:p>
          <a:p>
            <a:pPr indent="0" lvl="0" marL="0" rtl="0" algn="l">
              <a:spcBef>
                <a:spcPts val="0"/>
              </a:spcBef>
              <a:spcAft>
                <a:spcPts val="1200"/>
              </a:spcAft>
              <a:buNone/>
            </a:pPr>
            <a:r>
              <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3" name="Shape 293"/>
        <p:cNvGrpSpPr/>
        <p:nvPr/>
      </p:nvGrpSpPr>
      <p:grpSpPr>
        <a:xfrm>
          <a:off x="0" y="0"/>
          <a:ext cx="0" cy="0"/>
          <a:chOff x="0" y="0"/>
          <a:chExt cx="0" cy="0"/>
        </a:xfrm>
      </p:grpSpPr>
      <p:pic>
        <p:nvPicPr>
          <p:cNvPr id="294" name="Google Shape;294;p53"/>
          <p:cNvPicPr preferRelativeResize="0"/>
          <p:nvPr/>
        </p:nvPicPr>
        <p:blipFill>
          <a:blip r:embed="rId3">
            <a:alphaModFix/>
          </a:blip>
          <a:stretch>
            <a:fillRect/>
          </a:stretch>
        </p:blipFill>
        <p:spPr>
          <a:xfrm>
            <a:off x="862888" y="0"/>
            <a:ext cx="7418225" cy="5143499"/>
          </a:xfrm>
          <a:prstGeom prst="rect">
            <a:avLst/>
          </a:prstGeom>
          <a:noFill/>
          <a:ln>
            <a:noFill/>
          </a:ln>
        </p:spPr>
      </p:pic>
      <p:sp>
        <p:nvSpPr>
          <p:cNvPr id="295" name="Google Shape;295;p53"/>
          <p:cNvSpPr/>
          <p:nvPr/>
        </p:nvSpPr>
        <p:spPr>
          <a:xfrm>
            <a:off x="692375" y="3880425"/>
            <a:ext cx="3781500" cy="10728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cxnSp>
        <p:nvCxnSpPr>
          <p:cNvPr id="296" name="Google Shape;296;p53"/>
          <p:cNvCxnSpPr/>
          <p:nvPr/>
        </p:nvCxnSpPr>
        <p:spPr>
          <a:xfrm>
            <a:off x="357601" y="3210884"/>
            <a:ext cx="334800" cy="699900"/>
          </a:xfrm>
          <a:prstGeom prst="straightConnector1">
            <a:avLst/>
          </a:prstGeom>
          <a:noFill/>
          <a:ln cap="flat" cmpd="sng" w="38100">
            <a:solidFill>
              <a:srgbClr val="FF0000"/>
            </a:solidFill>
            <a:prstDash val="solid"/>
            <a:round/>
            <a:headEnd len="med" w="med" type="none"/>
            <a:tailEnd len="med" w="med" type="triangle"/>
          </a:ln>
        </p:spPr>
      </p:cxnSp>
      <p:sp>
        <p:nvSpPr>
          <p:cNvPr id="297" name="Google Shape;297;p53"/>
          <p:cNvSpPr txBox="1"/>
          <p:nvPr/>
        </p:nvSpPr>
        <p:spPr>
          <a:xfrm>
            <a:off x="6870900" y="4736209"/>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01" name="Shape 301"/>
        <p:cNvGrpSpPr/>
        <p:nvPr/>
      </p:nvGrpSpPr>
      <p:grpSpPr>
        <a:xfrm>
          <a:off x="0" y="0"/>
          <a:ext cx="0" cy="0"/>
          <a:chOff x="0" y="0"/>
          <a:chExt cx="0" cy="0"/>
        </a:xfrm>
      </p:grpSpPr>
      <p:pic>
        <p:nvPicPr>
          <p:cNvPr id="302" name="Google Shape;302;p54"/>
          <p:cNvPicPr preferRelativeResize="0"/>
          <p:nvPr/>
        </p:nvPicPr>
        <p:blipFill rotWithShape="1">
          <a:blip r:embed="rId3">
            <a:alphaModFix/>
          </a:blip>
          <a:srcRect b="0" l="0" r="0" t="6208"/>
          <a:stretch/>
        </p:blipFill>
        <p:spPr>
          <a:xfrm>
            <a:off x="5526175" y="826416"/>
            <a:ext cx="2581150" cy="3458349"/>
          </a:xfrm>
          <a:prstGeom prst="rect">
            <a:avLst/>
          </a:prstGeom>
          <a:noFill/>
          <a:ln>
            <a:noFill/>
          </a:ln>
        </p:spPr>
      </p:pic>
      <p:pic>
        <p:nvPicPr>
          <p:cNvPr id="303" name="Google Shape;303;p54"/>
          <p:cNvPicPr preferRelativeResize="0"/>
          <p:nvPr/>
        </p:nvPicPr>
        <p:blipFill>
          <a:blip r:embed="rId4">
            <a:alphaModFix/>
          </a:blip>
          <a:stretch>
            <a:fillRect/>
          </a:stretch>
        </p:blipFill>
        <p:spPr>
          <a:xfrm>
            <a:off x="7758101" y="2629491"/>
            <a:ext cx="1201700" cy="1547350"/>
          </a:xfrm>
          <a:prstGeom prst="rect">
            <a:avLst/>
          </a:prstGeom>
          <a:noFill/>
          <a:ln>
            <a:noFill/>
          </a:ln>
        </p:spPr>
      </p:pic>
      <p:cxnSp>
        <p:nvCxnSpPr>
          <p:cNvPr id="304" name="Google Shape;304;p54"/>
          <p:cNvCxnSpPr/>
          <p:nvPr/>
        </p:nvCxnSpPr>
        <p:spPr>
          <a:xfrm rot="10800000">
            <a:off x="6946800" y="1323825"/>
            <a:ext cx="821700" cy="1316400"/>
          </a:xfrm>
          <a:prstGeom prst="straightConnector1">
            <a:avLst/>
          </a:prstGeom>
          <a:noFill/>
          <a:ln cap="flat" cmpd="sng" w="38100">
            <a:solidFill>
              <a:srgbClr val="FF0000"/>
            </a:solidFill>
            <a:prstDash val="solid"/>
            <a:round/>
            <a:headEnd len="med" w="med" type="none"/>
            <a:tailEnd len="med" w="med" type="triangle"/>
          </a:ln>
        </p:spPr>
      </p:cxnSp>
      <p:sp>
        <p:nvSpPr>
          <p:cNvPr id="305" name="Google Shape;305;p54"/>
          <p:cNvSpPr txBox="1"/>
          <p:nvPr/>
        </p:nvSpPr>
        <p:spPr>
          <a:xfrm>
            <a:off x="966775" y="1539650"/>
            <a:ext cx="45594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1 July 2023</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Sun-Earth Lagrange point 2 (L2)</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6yr nominal mission</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1.20m primary mirror</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VISible instrument</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Near InfraRead/Spectro instrument</a:t>
            </a:r>
            <a:endParaRPr sz="2000">
              <a:solidFill>
                <a:schemeClr val="lt1"/>
              </a:solidFill>
              <a:latin typeface="Urbanist"/>
              <a:ea typeface="Urbanist"/>
              <a:cs typeface="Urbanist"/>
              <a:sym typeface="Urbanis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09" name="Shape 309"/>
        <p:cNvGrpSpPr/>
        <p:nvPr/>
      </p:nvGrpSpPr>
      <p:grpSpPr>
        <a:xfrm>
          <a:off x="0" y="0"/>
          <a:ext cx="0" cy="0"/>
          <a:chOff x="0" y="0"/>
          <a:chExt cx="0" cy="0"/>
        </a:xfrm>
      </p:grpSpPr>
      <p:sp>
        <p:nvSpPr>
          <p:cNvPr id="310" name="Google Shape;310;p55"/>
          <p:cNvSpPr txBox="1"/>
          <p:nvPr/>
        </p:nvSpPr>
        <p:spPr>
          <a:xfrm>
            <a:off x="2308350" y="1848300"/>
            <a:ext cx="45273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800">
                <a:solidFill>
                  <a:schemeClr val="lt1"/>
                </a:solidFill>
                <a:latin typeface="Urbanist"/>
                <a:ea typeface="Urbanist"/>
                <a:cs typeface="Urbanist"/>
                <a:sym typeface="Urbanist"/>
              </a:rPr>
              <a:t>“Euclid is designed to explore the evolution of the dark Universe. It will make a 3D-map of the Universe [...] across more than a third of the sky”</a:t>
            </a:r>
            <a:br>
              <a:rPr i="1" lang="en-GB" sz="1800">
                <a:solidFill>
                  <a:schemeClr val="lt1"/>
                </a:solidFill>
                <a:latin typeface="Urbanist"/>
                <a:ea typeface="Urbanist"/>
                <a:cs typeface="Urbanist"/>
                <a:sym typeface="Urbanist"/>
              </a:rPr>
            </a:br>
            <a:endParaRPr i="1" sz="1000">
              <a:solidFill>
                <a:schemeClr val="lt1"/>
              </a:solidFill>
              <a:latin typeface="Urbanist"/>
              <a:ea typeface="Urbanist"/>
              <a:cs typeface="Urbanist"/>
              <a:sym typeface="Urbanist"/>
            </a:endParaRPr>
          </a:p>
        </p:txBody>
      </p:sp>
      <p:sp>
        <p:nvSpPr>
          <p:cNvPr id="311" name="Google Shape;311;p55"/>
          <p:cNvSpPr txBox="1"/>
          <p:nvPr/>
        </p:nvSpPr>
        <p:spPr>
          <a:xfrm>
            <a:off x="3256525" y="3150000"/>
            <a:ext cx="452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lt1"/>
                </a:solidFill>
                <a:latin typeface="Urbanist"/>
                <a:ea typeface="Urbanist"/>
                <a:cs typeface="Urbanist"/>
                <a:sym typeface="Urbanist"/>
              </a:rPr>
              <a:t>[https://www.esa.int/Science_Exploration/Space_Science/Euclid_overview]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8"/>
          <p:cNvSpPr txBox="1"/>
          <p:nvPr>
            <p:ph idx="4294967295" type="title"/>
          </p:nvPr>
        </p:nvSpPr>
        <p:spPr>
          <a:xfrm>
            <a:off x="308975" y="314000"/>
            <a:ext cx="8520600" cy="803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3000">
                <a:solidFill>
                  <a:srgbClr val="0000FF"/>
                </a:solidFill>
                <a:latin typeface="Calibri"/>
                <a:ea typeface="Calibri"/>
                <a:cs typeface="Calibri"/>
                <a:sym typeface="Calibri"/>
              </a:rPr>
              <a:t>Motivations for HPC computing in Euclid</a:t>
            </a:r>
            <a:endParaRPr sz="3000">
              <a:solidFill>
                <a:srgbClr val="0000FF"/>
              </a:solidFill>
              <a:latin typeface="Calibri"/>
              <a:ea typeface="Calibri"/>
              <a:cs typeface="Calibri"/>
              <a:sym typeface="Calibri"/>
            </a:endParaRPr>
          </a:p>
        </p:txBody>
      </p:sp>
      <p:sp>
        <p:nvSpPr>
          <p:cNvPr id="189" name="Google Shape;189;p38"/>
          <p:cNvSpPr txBox="1"/>
          <p:nvPr/>
        </p:nvSpPr>
        <p:spPr>
          <a:xfrm>
            <a:off x="249250" y="1573225"/>
            <a:ext cx="86439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GB" sz="1600"/>
              <a:t>Computing resources for SWGs (Melita’s talk) and SGS (Daniele’s talk):</a:t>
            </a:r>
            <a:endParaRPr sz="1600"/>
          </a:p>
          <a:p>
            <a:pPr indent="0" lvl="0" marL="457200" rtl="0" algn="l">
              <a:spcBef>
                <a:spcPts val="0"/>
              </a:spcBef>
              <a:spcAft>
                <a:spcPts val="0"/>
              </a:spcAft>
              <a:buNone/>
            </a:pPr>
            <a:r>
              <a:rPr lang="en-GB" sz="1600"/>
              <a:t>different needs for different data analyses of upcoming big data</a:t>
            </a:r>
            <a:endParaRPr sz="1600"/>
          </a:p>
          <a:p>
            <a:pPr indent="457200" lvl="0" marL="457200" rtl="0" algn="l">
              <a:spcBef>
                <a:spcPts val="0"/>
              </a:spcBef>
              <a:spcAft>
                <a:spcPts val="0"/>
              </a:spcAft>
              <a:buNone/>
            </a:pPr>
            <a:r>
              <a:t/>
            </a:r>
            <a:endParaRPr sz="1600"/>
          </a:p>
          <a:p>
            <a:pPr indent="45720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Different cosmological probes (GC, WL, Galaxy Clusters, CMBX, …):</a:t>
            </a:r>
            <a:endParaRPr sz="1600"/>
          </a:p>
          <a:p>
            <a:pPr indent="0" lvl="0" marL="457200" rtl="0" algn="l">
              <a:spcBef>
                <a:spcPts val="0"/>
              </a:spcBef>
              <a:spcAft>
                <a:spcPts val="0"/>
              </a:spcAft>
              <a:buNone/>
            </a:pPr>
            <a:r>
              <a:rPr lang="en-GB" sz="1600"/>
              <a:t>computational </a:t>
            </a:r>
            <a:r>
              <a:rPr lang="en-GB" sz="1600"/>
              <a:t>resources</a:t>
            </a:r>
            <a:r>
              <a:rPr lang="en-GB" sz="1600"/>
              <a:t> for cosmological </a:t>
            </a:r>
            <a:r>
              <a:rPr lang="en-GB" sz="1600">
                <a:solidFill>
                  <a:schemeClr val="dk1"/>
                </a:solidFill>
              </a:rPr>
              <a:t>N-body simulations/mock catalogues,</a:t>
            </a:r>
            <a:r>
              <a:rPr lang="en-GB" sz="1600"/>
              <a:t> </a:t>
            </a:r>
            <a:r>
              <a:rPr lang="en-GB" sz="1600"/>
              <a:t>parameter inference, modelling, and single/joint-probe analyses</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15" name="Shape 315"/>
        <p:cNvGrpSpPr/>
        <p:nvPr/>
      </p:nvGrpSpPr>
      <p:grpSpPr>
        <a:xfrm>
          <a:off x="0" y="0"/>
          <a:ext cx="0" cy="0"/>
          <a:chOff x="0" y="0"/>
          <a:chExt cx="0" cy="0"/>
        </a:xfrm>
      </p:grpSpPr>
      <p:pic>
        <p:nvPicPr>
          <p:cNvPr id="316" name="Google Shape;316;p56"/>
          <p:cNvPicPr preferRelativeResize="0"/>
          <p:nvPr/>
        </p:nvPicPr>
        <p:blipFill>
          <a:blip r:embed="rId3">
            <a:alphaModFix/>
          </a:blip>
          <a:stretch>
            <a:fillRect/>
          </a:stretch>
        </p:blipFill>
        <p:spPr>
          <a:xfrm>
            <a:off x="3129550" y="1794000"/>
            <a:ext cx="5400000" cy="3024000"/>
          </a:xfrm>
          <a:prstGeom prst="rect">
            <a:avLst/>
          </a:prstGeom>
          <a:noFill/>
          <a:ln>
            <a:noFill/>
          </a:ln>
        </p:spPr>
      </p:pic>
      <p:sp>
        <p:nvSpPr>
          <p:cNvPr id="317" name="Google Shape;317;p56"/>
          <p:cNvSpPr txBox="1"/>
          <p:nvPr/>
        </p:nvSpPr>
        <p:spPr>
          <a:xfrm>
            <a:off x="5014150" y="757400"/>
            <a:ext cx="40860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Urbanist"/>
              <a:buChar char="●"/>
            </a:pPr>
            <a:r>
              <a:rPr b="1" lang="en-GB" sz="1800">
                <a:solidFill>
                  <a:schemeClr val="lt1"/>
                </a:solidFill>
                <a:latin typeface="Urbanist"/>
                <a:ea typeface="Urbanist"/>
                <a:cs typeface="Urbanist"/>
                <a:sym typeface="Urbanist"/>
              </a:rPr>
              <a:t>15000 deg</a:t>
            </a:r>
            <a:r>
              <a:rPr b="1" baseline="30000" lang="en-GB" sz="1800">
                <a:solidFill>
                  <a:schemeClr val="lt1"/>
                </a:solidFill>
                <a:latin typeface="Urbanist"/>
                <a:ea typeface="Urbanist"/>
                <a:cs typeface="Urbanist"/>
                <a:sym typeface="Urbanist"/>
              </a:rPr>
              <a:t>2</a:t>
            </a:r>
            <a:r>
              <a:rPr lang="en-GB" sz="1800">
                <a:solidFill>
                  <a:schemeClr val="lt1"/>
                </a:solidFill>
                <a:latin typeface="Urbanist"/>
                <a:ea typeface="Urbanist"/>
                <a:cs typeface="Urbanist"/>
                <a:sym typeface="Urbanist"/>
              </a:rPr>
              <a:t> in 6yr</a:t>
            </a:r>
            <a:endParaRPr sz="1800">
              <a:solidFill>
                <a:schemeClr val="lt1"/>
              </a:solidFill>
              <a:latin typeface="Urbanist"/>
              <a:ea typeface="Urbanist"/>
              <a:cs typeface="Urbanist"/>
              <a:sym typeface="Urbanist"/>
            </a:endParaRPr>
          </a:p>
          <a:p>
            <a:pPr indent="-342900" lvl="0" marL="457200" rtl="0" algn="l">
              <a:spcBef>
                <a:spcPts val="0"/>
              </a:spcBef>
              <a:spcAft>
                <a:spcPts val="0"/>
              </a:spcAft>
              <a:buClr>
                <a:schemeClr val="lt1"/>
              </a:buClr>
              <a:buSzPts val="1800"/>
              <a:buFont typeface="Urbanist"/>
              <a:buChar char="●"/>
            </a:pPr>
            <a:r>
              <a:rPr lang="en-GB" sz="1800">
                <a:solidFill>
                  <a:schemeClr val="lt1"/>
                </a:solidFill>
                <a:latin typeface="Urbanist"/>
                <a:ea typeface="Urbanist"/>
                <a:cs typeface="Urbanist"/>
                <a:sym typeface="Urbanist"/>
              </a:rPr>
              <a:t>FoV ~0.5deg → </a:t>
            </a:r>
            <a:r>
              <a:rPr b="1" lang="en-GB" sz="1800">
                <a:solidFill>
                  <a:schemeClr val="lt1"/>
                </a:solidFill>
                <a:latin typeface="Urbanist"/>
                <a:ea typeface="Urbanist"/>
                <a:cs typeface="Urbanist"/>
                <a:sym typeface="Urbanist"/>
              </a:rPr>
              <a:t>+500k images</a:t>
            </a:r>
            <a:endParaRPr b="1" sz="1800">
              <a:solidFill>
                <a:schemeClr val="lt1"/>
              </a:solidFill>
              <a:latin typeface="Urbanist"/>
              <a:ea typeface="Urbanist"/>
              <a:cs typeface="Urbanist"/>
              <a:sym typeface="Urbanist"/>
            </a:endParaRPr>
          </a:p>
          <a:p>
            <a:pPr indent="-342900" lvl="0" marL="457200" rtl="0" algn="l">
              <a:spcBef>
                <a:spcPts val="0"/>
              </a:spcBef>
              <a:spcAft>
                <a:spcPts val="0"/>
              </a:spcAft>
              <a:buClr>
                <a:schemeClr val="lt1"/>
              </a:buClr>
              <a:buSzPts val="1800"/>
              <a:buFont typeface="Urbanist"/>
              <a:buChar char="●"/>
            </a:pPr>
            <a:r>
              <a:rPr lang="en-GB" sz="1800">
                <a:solidFill>
                  <a:schemeClr val="lt1"/>
                </a:solidFill>
                <a:latin typeface="Urbanist"/>
                <a:ea typeface="Urbanist"/>
                <a:cs typeface="Urbanist"/>
                <a:sym typeface="Urbanist"/>
              </a:rPr>
              <a:t>Process:</a:t>
            </a:r>
            <a:r>
              <a:rPr b="1" lang="en-GB" sz="1800">
                <a:solidFill>
                  <a:schemeClr val="lt1"/>
                </a:solidFill>
                <a:latin typeface="Urbanist"/>
                <a:ea typeface="Urbanist"/>
                <a:cs typeface="Urbanist"/>
                <a:sym typeface="Urbanist"/>
              </a:rPr>
              <a:t> 22  frames/day</a:t>
            </a:r>
            <a:endParaRPr sz="1800">
              <a:solidFill>
                <a:schemeClr val="lt1"/>
              </a:solidFill>
              <a:latin typeface="Urbanist"/>
              <a:ea typeface="Urbanist"/>
              <a:cs typeface="Urbanist"/>
              <a:sym typeface="Urbanist"/>
            </a:endParaRPr>
          </a:p>
        </p:txBody>
      </p:sp>
      <p:pic>
        <p:nvPicPr>
          <p:cNvPr id="318" name="Google Shape;318;p56"/>
          <p:cNvPicPr preferRelativeResize="0"/>
          <p:nvPr/>
        </p:nvPicPr>
        <p:blipFill rotWithShape="1">
          <a:blip r:embed="rId4">
            <a:alphaModFix amt="70000"/>
          </a:blip>
          <a:srcRect b="0" l="0" r="0" t="0"/>
          <a:stretch/>
        </p:blipFill>
        <p:spPr>
          <a:xfrm>
            <a:off x="709250" y="604999"/>
            <a:ext cx="4304901" cy="2324698"/>
          </a:xfrm>
          <a:prstGeom prst="rect">
            <a:avLst/>
          </a:prstGeom>
          <a:noFill/>
          <a:ln>
            <a:noFill/>
          </a:ln>
        </p:spPr>
      </p:pic>
      <p:sp>
        <p:nvSpPr>
          <p:cNvPr id="319" name="Google Shape;319;p56"/>
          <p:cNvSpPr/>
          <p:nvPr/>
        </p:nvSpPr>
        <p:spPr>
          <a:xfrm>
            <a:off x="1113475" y="3426425"/>
            <a:ext cx="1231200" cy="1238400"/>
          </a:xfrm>
          <a:prstGeom prst="rect">
            <a:avLst/>
          </a:prstGeom>
          <a:no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285F4"/>
              </a:solidFill>
            </a:endParaRPr>
          </a:p>
        </p:txBody>
      </p:sp>
      <p:pic>
        <p:nvPicPr>
          <p:cNvPr id="320" name="Google Shape;320;p56"/>
          <p:cNvPicPr preferRelativeResize="0"/>
          <p:nvPr/>
        </p:nvPicPr>
        <p:blipFill rotWithShape="1">
          <a:blip r:embed="rId5">
            <a:alphaModFix/>
          </a:blip>
          <a:srcRect b="7189" l="7343" r="7368" t="7522"/>
          <a:stretch/>
        </p:blipFill>
        <p:spPr>
          <a:xfrm>
            <a:off x="1171075" y="3487625"/>
            <a:ext cx="1116001" cy="1116001"/>
          </a:xfrm>
          <a:prstGeom prst="rect">
            <a:avLst/>
          </a:prstGeom>
          <a:noFill/>
          <a:ln>
            <a:noFill/>
          </a:ln>
        </p:spPr>
      </p:pic>
      <p:cxnSp>
        <p:nvCxnSpPr>
          <p:cNvPr id="321" name="Google Shape;321;p56"/>
          <p:cNvCxnSpPr/>
          <p:nvPr/>
        </p:nvCxnSpPr>
        <p:spPr>
          <a:xfrm>
            <a:off x="1113475" y="4198025"/>
            <a:ext cx="1231200" cy="0"/>
          </a:xfrm>
          <a:prstGeom prst="straightConnector1">
            <a:avLst/>
          </a:prstGeom>
          <a:noFill/>
          <a:ln cap="flat" cmpd="sng" w="19050">
            <a:solidFill>
              <a:srgbClr val="4285F4"/>
            </a:solidFill>
            <a:prstDash val="solid"/>
            <a:round/>
            <a:headEnd len="med" w="med" type="triangle"/>
            <a:tailEnd len="med" w="med" type="triangle"/>
          </a:ln>
        </p:spPr>
      </p:cxnSp>
      <p:cxnSp>
        <p:nvCxnSpPr>
          <p:cNvPr id="322" name="Google Shape;322;p56"/>
          <p:cNvCxnSpPr>
            <a:stCxn id="320" idx="1"/>
            <a:endCxn id="320" idx="3"/>
          </p:cNvCxnSpPr>
          <p:nvPr/>
        </p:nvCxnSpPr>
        <p:spPr>
          <a:xfrm>
            <a:off x="1171075" y="4045626"/>
            <a:ext cx="1116000" cy="0"/>
          </a:xfrm>
          <a:prstGeom prst="straightConnector1">
            <a:avLst/>
          </a:prstGeom>
          <a:noFill/>
          <a:ln cap="flat" cmpd="sng" w="19050">
            <a:solidFill>
              <a:srgbClr val="FF0000"/>
            </a:solidFill>
            <a:prstDash val="solid"/>
            <a:round/>
            <a:headEnd len="med" w="med" type="triangle"/>
            <a:tailEnd len="med" w="med" type="triangle"/>
          </a:ln>
        </p:spPr>
      </p:cxnSp>
      <p:sp>
        <p:nvSpPr>
          <p:cNvPr id="323" name="Google Shape;323;p56"/>
          <p:cNvSpPr txBox="1"/>
          <p:nvPr/>
        </p:nvSpPr>
        <p:spPr>
          <a:xfrm>
            <a:off x="1113475" y="3026225"/>
            <a:ext cx="1231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4285F4"/>
                </a:solidFill>
                <a:latin typeface="Urbanist"/>
                <a:ea typeface="Urbanist"/>
                <a:cs typeface="Urbanist"/>
                <a:sym typeface="Urbanist"/>
              </a:rPr>
              <a:t>Euclid FoV</a:t>
            </a:r>
            <a:endParaRPr sz="1600">
              <a:solidFill>
                <a:srgbClr val="4285F4"/>
              </a:solidFill>
              <a:latin typeface="Urbanist"/>
              <a:ea typeface="Urbanist"/>
              <a:cs typeface="Urbanist"/>
              <a:sym typeface="Urbanist"/>
            </a:endParaRPr>
          </a:p>
        </p:txBody>
      </p:sp>
      <p:cxnSp>
        <p:nvCxnSpPr>
          <p:cNvPr id="324" name="Google Shape;324;p56"/>
          <p:cNvCxnSpPr/>
          <p:nvPr/>
        </p:nvCxnSpPr>
        <p:spPr>
          <a:xfrm flipH="1" rot="10800000">
            <a:off x="2358700" y="4435958"/>
            <a:ext cx="2556600" cy="235800"/>
          </a:xfrm>
          <a:prstGeom prst="straightConnector1">
            <a:avLst/>
          </a:prstGeom>
          <a:noFill/>
          <a:ln cap="flat" cmpd="sng" w="9525">
            <a:solidFill>
              <a:srgbClr val="4285F4"/>
            </a:solidFill>
            <a:prstDash val="solid"/>
            <a:round/>
            <a:headEnd len="med" w="med" type="none"/>
            <a:tailEnd len="med" w="med" type="none"/>
          </a:ln>
        </p:spPr>
      </p:cxnSp>
      <p:cxnSp>
        <p:nvCxnSpPr>
          <p:cNvPr id="325" name="Google Shape;325;p56"/>
          <p:cNvCxnSpPr/>
          <p:nvPr/>
        </p:nvCxnSpPr>
        <p:spPr>
          <a:xfrm>
            <a:off x="2302292" y="3426419"/>
            <a:ext cx="2594700" cy="869100"/>
          </a:xfrm>
          <a:prstGeom prst="straightConnector1">
            <a:avLst/>
          </a:prstGeom>
          <a:noFill/>
          <a:ln cap="flat" cmpd="sng" w="9525">
            <a:solidFill>
              <a:srgbClr val="4285F4"/>
            </a:solidFill>
            <a:prstDash val="solid"/>
            <a:round/>
            <a:headEnd len="med" w="med" type="none"/>
            <a:tailEnd len="med" w="med" type="none"/>
          </a:ln>
        </p:spPr>
      </p:cxnSp>
      <p:sp>
        <p:nvSpPr>
          <p:cNvPr id="326" name="Google Shape;326;p56"/>
          <p:cNvSpPr txBox="1"/>
          <p:nvPr/>
        </p:nvSpPr>
        <p:spPr>
          <a:xfrm>
            <a:off x="637717" y="2678809"/>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endParaRPr/>
          </a:p>
        </p:txBody>
      </p:sp>
      <p:sp>
        <p:nvSpPr>
          <p:cNvPr id="327" name="Google Shape;327;p56"/>
          <p:cNvSpPr txBox="1"/>
          <p:nvPr/>
        </p:nvSpPr>
        <p:spPr>
          <a:xfrm>
            <a:off x="7683627" y="4555396"/>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lt1"/>
                </a:solidFill>
                <a:latin typeface="Urbanist"/>
                <a:ea typeface="Urbanist"/>
                <a:cs typeface="Urbanist"/>
                <a:sym typeface="Urbanist"/>
              </a:rPr>
              <a:t>Credits: ESA</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31" name="Shape 331"/>
        <p:cNvGrpSpPr/>
        <p:nvPr/>
      </p:nvGrpSpPr>
      <p:grpSpPr>
        <a:xfrm>
          <a:off x="0" y="0"/>
          <a:ext cx="0" cy="0"/>
          <a:chOff x="0" y="0"/>
          <a:chExt cx="0" cy="0"/>
        </a:xfrm>
      </p:grpSpPr>
      <p:pic>
        <p:nvPicPr>
          <p:cNvPr id="332" name="Google Shape;332;p57"/>
          <p:cNvPicPr preferRelativeResize="0"/>
          <p:nvPr/>
        </p:nvPicPr>
        <p:blipFill>
          <a:blip r:embed="rId3">
            <a:alphaModFix/>
          </a:blip>
          <a:stretch>
            <a:fillRect/>
          </a:stretch>
        </p:blipFill>
        <p:spPr>
          <a:xfrm>
            <a:off x="779175" y="1361951"/>
            <a:ext cx="2735600" cy="3317350"/>
          </a:xfrm>
          <a:prstGeom prst="rect">
            <a:avLst/>
          </a:prstGeom>
          <a:noFill/>
          <a:ln>
            <a:noFill/>
          </a:ln>
        </p:spPr>
      </p:pic>
      <p:pic>
        <p:nvPicPr>
          <p:cNvPr id="333" name="Google Shape;333;p57"/>
          <p:cNvPicPr preferRelativeResize="0"/>
          <p:nvPr/>
        </p:nvPicPr>
        <p:blipFill>
          <a:blip r:embed="rId4">
            <a:alphaModFix/>
          </a:blip>
          <a:stretch>
            <a:fillRect/>
          </a:stretch>
        </p:blipFill>
        <p:spPr>
          <a:xfrm>
            <a:off x="3470795" y="1366636"/>
            <a:ext cx="2721305" cy="3307976"/>
          </a:xfrm>
          <a:prstGeom prst="rect">
            <a:avLst/>
          </a:prstGeom>
          <a:noFill/>
          <a:ln>
            <a:noFill/>
          </a:ln>
        </p:spPr>
      </p:pic>
      <p:sp>
        <p:nvSpPr>
          <p:cNvPr id="334" name="Google Shape;334;p57"/>
          <p:cNvSpPr txBox="1"/>
          <p:nvPr/>
        </p:nvSpPr>
        <p:spPr>
          <a:xfrm rot="-2700000">
            <a:off x="532288" y="3049242"/>
            <a:ext cx="3013123"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Urbanist"/>
                <a:ea typeface="Urbanist"/>
                <a:cs typeface="Urbanist"/>
                <a:sym typeface="Urbanist"/>
              </a:rPr>
              <a:t>VIS 6x6x 16Mpix ~ 600Mpix</a:t>
            </a:r>
            <a:r>
              <a:rPr lang="en-GB" sz="1800">
                <a:solidFill>
                  <a:schemeClr val="accent3"/>
                </a:solidFill>
                <a:latin typeface="Proxima Nova"/>
                <a:ea typeface="Proxima Nova"/>
                <a:cs typeface="Proxima Nova"/>
                <a:sym typeface="Proxima Nova"/>
              </a:rPr>
              <a:t> </a:t>
            </a:r>
            <a:endParaRPr sz="1800">
              <a:solidFill>
                <a:schemeClr val="accent3"/>
              </a:solidFill>
              <a:latin typeface="Proxima Nova"/>
              <a:ea typeface="Proxima Nova"/>
              <a:cs typeface="Proxima Nova"/>
              <a:sym typeface="Proxima Nova"/>
            </a:endParaRPr>
          </a:p>
        </p:txBody>
      </p:sp>
      <p:sp>
        <p:nvSpPr>
          <p:cNvPr id="335" name="Google Shape;335;p57"/>
          <p:cNvSpPr txBox="1"/>
          <p:nvPr/>
        </p:nvSpPr>
        <p:spPr>
          <a:xfrm rot="-2700000">
            <a:off x="3267214" y="3049245"/>
            <a:ext cx="3013123"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Urbanist"/>
                <a:ea typeface="Urbanist"/>
                <a:cs typeface="Urbanist"/>
                <a:sym typeface="Urbanist"/>
              </a:rPr>
              <a:t>NISP 4x4x 4Mpix ~ 64Mpix</a:t>
            </a:r>
            <a:r>
              <a:rPr lang="en-GB" sz="1800">
                <a:solidFill>
                  <a:schemeClr val="accent3"/>
                </a:solidFill>
                <a:latin typeface="Proxima Nova"/>
                <a:ea typeface="Proxima Nova"/>
                <a:cs typeface="Proxima Nova"/>
                <a:sym typeface="Proxima Nova"/>
              </a:rPr>
              <a:t> </a:t>
            </a:r>
            <a:endParaRPr sz="1800">
              <a:solidFill>
                <a:schemeClr val="accent3"/>
              </a:solidFill>
              <a:latin typeface="Proxima Nova"/>
              <a:ea typeface="Proxima Nova"/>
              <a:cs typeface="Proxima Nova"/>
              <a:sym typeface="Proxima Nova"/>
            </a:endParaRPr>
          </a:p>
        </p:txBody>
      </p:sp>
      <p:pic>
        <p:nvPicPr>
          <p:cNvPr id="336" name="Google Shape;336;p57"/>
          <p:cNvPicPr preferRelativeResize="0"/>
          <p:nvPr/>
        </p:nvPicPr>
        <p:blipFill>
          <a:blip r:embed="rId5">
            <a:alphaModFix/>
          </a:blip>
          <a:stretch>
            <a:fillRect/>
          </a:stretch>
        </p:blipFill>
        <p:spPr>
          <a:xfrm>
            <a:off x="6299300" y="1390374"/>
            <a:ext cx="1902125" cy="1902125"/>
          </a:xfrm>
          <a:prstGeom prst="rect">
            <a:avLst/>
          </a:prstGeom>
          <a:noFill/>
          <a:ln>
            <a:noFill/>
          </a:ln>
        </p:spPr>
      </p:pic>
      <p:sp>
        <p:nvSpPr>
          <p:cNvPr id="337" name="Google Shape;337;p57"/>
          <p:cNvSpPr txBox="1"/>
          <p:nvPr/>
        </p:nvSpPr>
        <p:spPr>
          <a:xfrm rot="-2700000">
            <a:off x="5914051" y="1884067"/>
            <a:ext cx="3013123"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Urbanist"/>
                <a:ea typeface="Urbanist"/>
                <a:cs typeface="Urbanist"/>
                <a:sym typeface="Urbanist"/>
              </a:rPr>
              <a:t> + NISP spectro mode</a:t>
            </a:r>
            <a:r>
              <a:rPr lang="en-GB" sz="1800">
                <a:solidFill>
                  <a:schemeClr val="accent3"/>
                </a:solidFill>
                <a:latin typeface="Proxima Nova"/>
                <a:ea typeface="Proxima Nova"/>
                <a:cs typeface="Proxima Nova"/>
                <a:sym typeface="Proxima Nova"/>
              </a:rPr>
              <a:t> </a:t>
            </a:r>
            <a:endParaRPr sz="1800">
              <a:solidFill>
                <a:schemeClr val="accent3"/>
              </a:solidFill>
              <a:latin typeface="Proxima Nova"/>
              <a:ea typeface="Proxima Nova"/>
              <a:cs typeface="Proxima Nova"/>
              <a:sym typeface="Proxima Nova"/>
            </a:endParaRPr>
          </a:p>
        </p:txBody>
      </p:sp>
      <p:sp>
        <p:nvSpPr>
          <p:cNvPr id="338" name="Google Shape;338;p57"/>
          <p:cNvSpPr txBox="1"/>
          <p:nvPr>
            <p:ph type="title"/>
          </p:nvPr>
        </p:nvSpPr>
        <p:spPr>
          <a:xfrm>
            <a:off x="715225" y="445025"/>
            <a:ext cx="7821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raw data images</a:t>
            </a:r>
            <a:endParaRPr b="1" sz="2620">
              <a:solidFill>
                <a:schemeClr val="lt1"/>
              </a:solidFill>
              <a:latin typeface="Urbanist"/>
              <a:ea typeface="Urbanist"/>
              <a:cs typeface="Urbanist"/>
              <a:sym typeface="Urbanist"/>
            </a:endParaRPr>
          </a:p>
        </p:txBody>
      </p:sp>
      <p:sp>
        <p:nvSpPr>
          <p:cNvPr id="339" name="Google Shape;339;p57"/>
          <p:cNvSpPr txBox="1"/>
          <p:nvPr/>
        </p:nvSpPr>
        <p:spPr>
          <a:xfrm>
            <a:off x="6210850" y="3343375"/>
            <a:ext cx="2835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Urbanist"/>
                <a:ea typeface="Urbanist"/>
                <a:cs typeface="Urbanist"/>
                <a:sym typeface="Urbanist"/>
              </a:rPr>
              <a:t>@</a:t>
            </a:r>
            <a:r>
              <a:rPr lang="en-GB" sz="1800">
                <a:solidFill>
                  <a:srgbClr val="FF9900"/>
                </a:solidFill>
                <a:latin typeface="Urbanist"/>
                <a:ea typeface="Urbanist"/>
                <a:cs typeface="Urbanist"/>
                <a:sym typeface="Urbanist"/>
              </a:rPr>
              <a:t>download</a:t>
            </a:r>
            <a:r>
              <a:rPr lang="en-GB" sz="1800">
                <a:solidFill>
                  <a:schemeClr val="lt1"/>
                </a:solidFill>
                <a:latin typeface="Urbanist"/>
                <a:ea typeface="Urbanist"/>
                <a:cs typeface="Urbanist"/>
                <a:sym typeface="Urbanist"/>
              </a:rPr>
              <a:t>: 100GB/day</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lang="en-GB" sz="1800">
                <a:solidFill>
                  <a:schemeClr val="lt1"/>
                </a:solidFill>
                <a:latin typeface="Urbanist"/>
                <a:ea typeface="Urbanist"/>
                <a:cs typeface="Urbanist"/>
                <a:sym typeface="Urbanist"/>
              </a:rPr>
              <a:t>@</a:t>
            </a:r>
            <a:r>
              <a:rPr lang="en-GB" sz="1800">
                <a:solidFill>
                  <a:srgbClr val="FFD966"/>
                </a:solidFill>
                <a:latin typeface="Urbanist"/>
                <a:ea typeface="Urbanist"/>
                <a:cs typeface="Urbanist"/>
                <a:sym typeface="Urbanist"/>
              </a:rPr>
              <a:t>ground</a:t>
            </a:r>
            <a:r>
              <a:rPr lang="en-GB" sz="1800">
                <a:solidFill>
                  <a:schemeClr val="lt1"/>
                </a:solidFill>
                <a:latin typeface="Urbanist"/>
                <a:ea typeface="Urbanist"/>
                <a:cs typeface="Urbanist"/>
                <a:sym typeface="Urbanist"/>
              </a:rPr>
              <a:t>: 1TB/day</a:t>
            </a:r>
            <a:endParaRPr sz="1800">
              <a:solidFill>
                <a:schemeClr val="lt1"/>
              </a:solidFill>
              <a:latin typeface="Urbanist"/>
              <a:ea typeface="Urbanist"/>
              <a:cs typeface="Urbanist"/>
              <a:sym typeface="Urbanist"/>
            </a:endParaRPr>
          </a:p>
          <a:p>
            <a:pPr indent="0" lvl="0" marL="457200" rtl="0" algn="l">
              <a:spcBef>
                <a:spcPts val="0"/>
              </a:spcBef>
              <a:spcAft>
                <a:spcPts val="0"/>
              </a:spcAft>
              <a:buNone/>
            </a:pPr>
            <a:r>
              <a:rPr lang="en-GB" sz="1800">
                <a:solidFill>
                  <a:schemeClr val="lt1"/>
                </a:solidFill>
                <a:latin typeface="Urbanist"/>
                <a:ea typeface="Urbanist"/>
                <a:cs typeface="Urbanist"/>
                <a:sym typeface="Urbanist"/>
              </a:rPr>
              <a:t>       plus external data</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b="1" lang="en-GB" sz="1800">
                <a:solidFill>
                  <a:schemeClr val="lt1"/>
                </a:solidFill>
                <a:latin typeface="Urbanist"/>
                <a:ea typeface="Urbanist"/>
                <a:cs typeface="Urbanist"/>
                <a:sym typeface="Urbanist"/>
              </a:rPr>
              <a:t>total mission 20-30PB</a:t>
            </a:r>
            <a:endParaRPr b="1" sz="1800">
              <a:solidFill>
                <a:schemeClr val="lt1"/>
              </a:solidFill>
              <a:latin typeface="Urbanist"/>
              <a:ea typeface="Urbanist"/>
              <a:cs typeface="Urbanist"/>
              <a:sym typeface="Urbanist"/>
            </a:endParaRPr>
          </a:p>
        </p:txBody>
      </p:sp>
      <p:sp>
        <p:nvSpPr>
          <p:cNvPr id="340" name="Google Shape;340;p57"/>
          <p:cNvSpPr txBox="1"/>
          <p:nvPr/>
        </p:nvSpPr>
        <p:spPr>
          <a:xfrm>
            <a:off x="2851867" y="4436533"/>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lt1"/>
                </a:solidFill>
                <a:latin typeface="Urbanist"/>
                <a:ea typeface="Urbanist"/>
                <a:cs typeface="Urbanist"/>
                <a:sym typeface="Urbanist"/>
              </a:rPr>
              <a:t>Credits: EC consortium/ESA</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44" name="Shape 344"/>
        <p:cNvGrpSpPr/>
        <p:nvPr/>
      </p:nvGrpSpPr>
      <p:grpSpPr>
        <a:xfrm>
          <a:off x="0" y="0"/>
          <a:ext cx="0" cy="0"/>
          <a:chOff x="0" y="0"/>
          <a:chExt cx="0" cy="0"/>
        </a:xfrm>
      </p:grpSpPr>
      <p:sp>
        <p:nvSpPr>
          <p:cNvPr id="345" name="Google Shape;345;p58"/>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346" name="Google Shape;346;p58"/>
          <p:cNvSpPr txBox="1"/>
          <p:nvPr>
            <p:ph type="title"/>
          </p:nvPr>
        </p:nvSpPr>
        <p:spPr>
          <a:xfrm>
            <a:off x="715225" y="445025"/>
            <a:ext cx="7662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constraints</a:t>
            </a:r>
            <a:endParaRPr b="1" sz="2620">
              <a:solidFill>
                <a:schemeClr val="lt1"/>
              </a:solidFill>
              <a:latin typeface="Urbanist"/>
              <a:ea typeface="Urbanist"/>
              <a:cs typeface="Urbanist"/>
              <a:sym typeface="Urbanist"/>
            </a:endParaRPr>
          </a:p>
        </p:txBody>
      </p:sp>
      <p:sp>
        <p:nvSpPr>
          <p:cNvPr id="347" name="Google Shape;347;p58"/>
          <p:cNvSpPr txBox="1"/>
          <p:nvPr>
            <p:ph idx="1" type="body"/>
          </p:nvPr>
        </p:nvSpPr>
        <p:spPr>
          <a:xfrm>
            <a:off x="981475" y="1258350"/>
            <a:ext cx="7129500" cy="2626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200">
                <a:solidFill>
                  <a:schemeClr val="lt1"/>
                </a:solidFill>
                <a:latin typeface="Urbanist"/>
                <a:ea typeface="Urbanist"/>
                <a:cs typeface="Urbanist"/>
                <a:sym typeface="Urbanist"/>
              </a:rPr>
              <a:t>Large </a:t>
            </a:r>
            <a:r>
              <a:rPr b="1" lang="en-GB" sz="2200">
                <a:solidFill>
                  <a:srgbClr val="FF7B59"/>
                </a:solidFill>
                <a:latin typeface="Urbanist"/>
                <a:ea typeface="Urbanist"/>
                <a:cs typeface="Urbanist"/>
                <a:sym typeface="Urbanist"/>
              </a:rPr>
              <a:t>Data Volume</a:t>
            </a:r>
            <a:r>
              <a:rPr lang="en-GB" sz="2200">
                <a:solidFill>
                  <a:schemeClr val="lt1"/>
                </a:solidFill>
                <a:latin typeface="Urbanist"/>
                <a:ea typeface="Urbanist"/>
                <a:cs typeface="Urbanist"/>
                <a:sym typeface="Urbanist"/>
              </a:rPr>
              <a:t> </a:t>
            </a:r>
            <a:br>
              <a:rPr lang="en-GB" sz="2200">
                <a:solidFill>
                  <a:schemeClr val="lt1"/>
                </a:solidFill>
                <a:latin typeface="Urbanist"/>
                <a:ea typeface="Urbanist"/>
                <a:cs typeface="Urbanist"/>
                <a:sym typeface="Urbanist"/>
              </a:rPr>
            </a:br>
            <a:r>
              <a:rPr lang="en-GB" sz="2200">
                <a:solidFill>
                  <a:schemeClr val="lt1"/>
                </a:solidFill>
                <a:latin typeface="Urbanist"/>
                <a:ea typeface="Urbanist"/>
                <a:cs typeface="Urbanist"/>
                <a:sym typeface="Urbanist"/>
              </a:rPr>
              <a:t>(500+k raw images, external data)</a:t>
            </a:r>
            <a:endParaRPr sz="2200">
              <a:solidFill>
                <a:schemeClr val="lt1"/>
              </a:solidFill>
              <a:latin typeface="Urbanist"/>
              <a:ea typeface="Urbanist"/>
              <a:cs typeface="Urbanist"/>
              <a:sym typeface="Urbanist"/>
            </a:endParaRPr>
          </a:p>
          <a:p>
            <a:pPr indent="0" lvl="0" marL="0" rtl="0" algn="l">
              <a:lnSpc>
                <a:spcPct val="90000"/>
              </a:lnSpc>
              <a:spcBef>
                <a:spcPts val="0"/>
              </a:spcBef>
              <a:spcAft>
                <a:spcPts val="0"/>
              </a:spcAft>
              <a:buNone/>
            </a:pPr>
            <a:r>
              <a:t/>
            </a:r>
            <a:endParaRPr sz="2200">
              <a:solidFill>
                <a:schemeClr val="lt1"/>
              </a:solidFill>
              <a:latin typeface="Urbanist"/>
              <a:ea typeface="Urbanist"/>
              <a:cs typeface="Urbanist"/>
              <a:sym typeface="Urbanist"/>
            </a:endParaRPr>
          </a:p>
          <a:p>
            <a:pPr indent="0" lvl="0" marL="0" rtl="0" algn="l">
              <a:lnSpc>
                <a:spcPct val="90000"/>
              </a:lnSpc>
              <a:spcBef>
                <a:spcPts val="0"/>
              </a:spcBef>
              <a:spcAft>
                <a:spcPts val="0"/>
              </a:spcAft>
              <a:buNone/>
            </a:pPr>
            <a:r>
              <a:rPr b="1" lang="en-GB" sz="2200">
                <a:solidFill>
                  <a:srgbClr val="3D85C6"/>
                </a:solidFill>
                <a:latin typeface="Urbanist"/>
                <a:ea typeface="Urbanist"/>
                <a:cs typeface="Urbanist"/>
                <a:sym typeface="Urbanist"/>
              </a:rPr>
              <a:t>Varied dataset</a:t>
            </a:r>
            <a:r>
              <a:rPr lang="en-GB" sz="2200">
                <a:solidFill>
                  <a:schemeClr val="lt1"/>
                </a:solidFill>
                <a:latin typeface="Urbanist"/>
                <a:ea typeface="Urbanist"/>
                <a:cs typeface="Urbanist"/>
                <a:sym typeface="Urbanist"/>
              </a:rPr>
              <a:t> on the processing flow</a:t>
            </a:r>
            <a:br>
              <a:rPr lang="en-GB" sz="2200">
                <a:solidFill>
                  <a:schemeClr val="lt1"/>
                </a:solidFill>
                <a:latin typeface="Urbanist"/>
                <a:ea typeface="Urbanist"/>
                <a:cs typeface="Urbanist"/>
                <a:sym typeface="Urbanist"/>
              </a:rPr>
            </a:br>
            <a:r>
              <a:rPr lang="en-GB" sz="2200">
                <a:solidFill>
                  <a:schemeClr val="lt1"/>
                </a:solidFill>
                <a:latin typeface="Urbanist"/>
                <a:ea typeface="Urbanist"/>
                <a:cs typeface="Urbanist"/>
                <a:sym typeface="Urbanist"/>
              </a:rPr>
              <a:t>(images → catalogs → science data)</a:t>
            </a:r>
            <a:endParaRPr sz="2200">
              <a:solidFill>
                <a:schemeClr val="lt1"/>
              </a:solidFill>
              <a:latin typeface="Urbanist"/>
              <a:ea typeface="Urbanist"/>
              <a:cs typeface="Urbanist"/>
              <a:sym typeface="Urbanist"/>
            </a:endParaRPr>
          </a:p>
          <a:p>
            <a:pPr indent="0" lvl="0" marL="0" rtl="0" algn="l">
              <a:lnSpc>
                <a:spcPct val="90000"/>
              </a:lnSpc>
              <a:spcBef>
                <a:spcPts val="0"/>
              </a:spcBef>
              <a:spcAft>
                <a:spcPts val="0"/>
              </a:spcAft>
              <a:buNone/>
            </a:pPr>
            <a:r>
              <a:t/>
            </a:r>
            <a:endParaRPr sz="2200">
              <a:solidFill>
                <a:schemeClr val="lt1"/>
              </a:solidFill>
              <a:latin typeface="Urbanist"/>
              <a:ea typeface="Urbanist"/>
              <a:cs typeface="Urbanist"/>
              <a:sym typeface="Urbanist"/>
            </a:endParaRPr>
          </a:p>
          <a:p>
            <a:pPr indent="0" lvl="0" marL="0" rtl="0" algn="l">
              <a:lnSpc>
                <a:spcPct val="90000"/>
              </a:lnSpc>
              <a:spcBef>
                <a:spcPts val="0"/>
              </a:spcBef>
              <a:spcAft>
                <a:spcPts val="0"/>
              </a:spcAft>
              <a:buNone/>
            </a:pPr>
            <a:r>
              <a:rPr lang="en-GB" sz="2200">
                <a:solidFill>
                  <a:schemeClr val="lt1"/>
                </a:solidFill>
                <a:latin typeface="Urbanist"/>
                <a:ea typeface="Urbanist"/>
                <a:cs typeface="Urbanist"/>
                <a:sym typeface="Urbanist"/>
              </a:rPr>
              <a:t>Continuously </a:t>
            </a:r>
            <a:r>
              <a:rPr b="1" lang="en-GB" sz="2200">
                <a:solidFill>
                  <a:srgbClr val="6AA84F"/>
                </a:solidFill>
                <a:latin typeface="Urbanist"/>
                <a:ea typeface="Urbanist"/>
                <a:cs typeface="Urbanist"/>
                <a:sym typeface="Urbanist"/>
              </a:rPr>
              <a:t>evolving Software</a:t>
            </a:r>
            <a:br>
              <a:rPr lang="en-GB" sz="2200">
                <a:solidFill>
                  <a:schemeClr val="lt1"/>
                </a:solidFill>
                <a:latin typeface="Urbanist"/>
                <a:ea typeface="Urbanist"/>
                <a:cs typeface="Urbanist"/>
                <a:sym typeface="Urbanist"/>
              </a:rPr>
            </a:br>
            <a:r>
              <a:rPr lang="en-GB" sz="2200">
                <a:solidFill>
                  <a:schemeClr val="lt1"/>
                </a:solidFill>
                <a:latin typeface="Urbanist"/>
                <a:ea typeface="Urbanist"/>
                <a:cs typeface="Urbanist"/>
                <a:sym typeface="Urbanist"/>
              </a:rPr>
              <a:t>(data → instrument knowledge → better algorithms)</a:t>
            </a:r>
            <a:endParaRPr sz="22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51" name="Shape 351"/>
        <p:cNvGrpSpPr/>
        <p:nvPr/>
      </p:nvGrpSpPr>
      <p:grpSpPr>
        <a:xfrm>
          <a:off x="0" y="0"/>
          <a:ext cx="0" cy="0"/>
          <a:chOff x="0" y="0"/>
          <a:chExt cx="0" cy="0"/>
        </a:xfrm>
      </p:grpSpPr>
      <p:sp>
        <p:nvSpPr>
          <p:cNvPr id="352" name="Google Shape;352;p59"/>
          <p:cNvSpPr/>
          <p:nvPr/>
        </p:nvSpPr>
        <p:spPr>
          <a:xfrm>
            <a:off x="4702192" y="1447550"/>
            <a:ext cx="4207500" cy="2507400"/>
          </a:xfrm>
          <a:prstGeom prst="rect">
            <a:avLst/>
          </a:prstGeom>
          <a:solidFill>
            <a:srgbClr val="EFEFE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53" name="Google Shape;353;p59"/>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354" name="Google Shape;354;p59"/>
          <p:cNvSpPr txBox="1"/>
          <p:nvPr>
            <p:ph type="title"/>
          </p:nvPr>
        </p:nvSpPr>
        <p:spPr>
          <a:xfrm>
            <a:off x="715225" y="445025"/>
            <a:ext cx="78219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Euclid SGS as a distributed system</a:t>
            </a:r>
            <a:endParaRPr b="1" sz="2620">
              <a:solidFill>
                <a:schemeClr val="lt1"/>
              </a:solidFill>
              <a:latin typeface="Urbanist"/>
              <a:ea typeface="Urbanist"/>
              <a:cs typeface="Urbanist"/>
              <a:sym typeface="Urbanist"/>
            </a:endParaRPr>
          </a:p>
        </p:txBody>
      </p:sp>
      <p:sp>
        <p:nvSpPr>
          <p:cNvPr id="355" name="Google Shape;355;p59"/>
          <p:cNvSpPr txBox="1"/>
          <p:nvPr>
            <p:ph idx="1" type="body"/>
          </p:nvPr>
        </p:nvSpPr>
        <p:spPr>
          <a:xfrm>
            <a:off x="715225" y="1382150"/>
            <a:ext cx="8164200" cy="26343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GB" sz="2000">
                <a:solidFill>
                  <a:srgbClr val="FF7B59"/>
                </a:solidFill>
                <a:latin typeface="Urbanist"/>
                <a:ea typeface="Urbanist"/>
                <a:cs typeface="Urbanist"/>
                <a:sym typeface="Urbanist"/>
              </a:rPr>
              <a:t>Science Data Centers </a:t>
            </a:r>
            <a:endParaRPr b="1" sz="2000">
              <a:solidFill>
                <a:srgbClr val="FF7B59"/>
              </a:solidFill>
              <a:latin typeface="Urbanist"/>
              <a:ea typeface="Urbanist"/>
              <a:cs typeface="Urbanist"/>
              <a:sym typeface="Urbanist"/>
            </a:endParaRPr>
          </a:p>
          <a:p>
            <a:pPr indent="0" lvl="0" marL="0" rtl="0" algn="l">
              <a:lnSpc>
                <a:spcPct val="80000"/>
              </a:lnSpc>
              <a:spcBef>
                <a:spcPts val="0"/>
              </a:spcBef>
              <a:spcAft>
                <a:spcPts val="0"/>
              </a:spcAft>
              <a:buNone/>
            </a:pPr>
            <a:r>
              <a:rPr lang="en-GB" sz="2000">
                <a:solidFill>
                  <a:schemeClr val="lt1"/>
                </a:solidFill>
                <a:latin typeface="Urbanist"/>
                <a:ea typeface="Urbanist"/>
                <a:cs typeface="Urbanist"/>
                <a:sym typeface="Urbanist"/>
              </a:rPr>
              <a:t>national HPC facilities (run)</a:t>
            </a:r>
            <a:endParaRPr>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rPr lang="en-GB" sz="2000">
                <a:solidFill>
                  <a:schemeClr val="lt1"/>
                </a:solidFill>
                <a:latin typeface="Urbanist"/>
                <a:ea typeface="Urbanist"/>
                <a:cs typeface="Urbanist"/>
                <a:sym typeface="Urbanist"/>
              </a:rPr>
              <a:t>develop. expertise (integration)</a:t>
            </a:r>
            <a:endParaRPr>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t/>
            </a:r>
            <a:endParaRPr sz="2000">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t/>
            </a:r>
            <a:endParaRPr sz="2000">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rPr b="1" lang="en-GB" sz="2000">
                <a:solidFill>
                  <a:srgbClr val="FF9900"/>
                </a:solidFill>
                <a:latin typeface="Urbanist"/>
                <a:ea typeface="Urbanist"/>
                <a:cs typeface="Urbanist"/>
                <a:sym typeface="Urbanist"/>
              </a:rPr>
              <a:t>Organization Units</a:t>
            </a:r>
            <a:endParaRPr b="1" sz="2000">
              <a:solidFill>
                <a:srgbClr val="FF9900"/>
              </a:solidFill>
              <a:latin typeface="Urbanist"/>
              <a:ea typeface="Urbanist"/>
              <a:cs typeface="Urbanist"/>
              <a:sym typeface="Urbanist"/>
            </a:endParaRPr>
          </a:p>
          <a:p>
            <a:pPr indent="0" lvl="0" marL="0" rtl="0" algn="l">
              <a:lnSpc>
                <a:spcPct val="80000"/>
              </a:lnSpc>
              <a:spcBef>
                <a:spcPts val="0"/>
              </a:spcBef>
              <a:spcAft>
                <a:spcPts val="0"/>
              </a:spcAft>
              <a:buNone/>
            </a:pPr>
            <a:r>
              <a:rPr lang="en-GB" sz="2000">
                <a:solidFill>
                  <a:schemeClr val="lt1"/>
                </a:solidFill>
                <a:latin typeface="Urbanist"/>
                <a:ea typeface="Urbanist"/>
                <a:cs typeface="Urbanist"/>
                <a:sym typeface="Urbanist"/>
              </a:rPr>
              <a:t>processing definition (algorithms)</a:t>
            </a:r>
            <a:endParaRPr sz="2000">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rPr lang="en-GB" sz="2000">
                <a:solidFill>
                  <a:schemeClr val="lt1"/>
                </a:solidFill>
                <a:latin typeface="Urbanist"/>
                <a:ea typeface="Urbanist"/>
                <a:cs typeface="Urbanist"/>
                <a:sym typeface="Urbanist"/>
              </a:rPr>
              <a:t>science expertise (requirements)</a:t>
            </a:r>
            <a:br>
              <a:rPr lang="en-GB" sz="2000">
                <a:solidFill>
                  <a:schemeClr val="lt1"/>
                </a:solidFill>
                <a:latin typeface="Urbanist"/>
                <a:ea typeface="Urbanist"/>
                <a:cs typeface="Urbanist"/>
                <a:sym typeface="Urbanist"/>
              </a:rPr>
            </a:br>
            <a:endParaRPr sz="2000">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rPr lang="en-GB" sz="2000">
                <a:solidFill>
                  <a:schemeClr val="lt1"/>
                </a:solidFill>
                <a:latin typeface="Urbanist"/>
                <a:ea typeface="Urbanist"/>
                <a:cs typeface="Urbanist"/>
                <a:sym typeface="Urbanist"/>
              </a:rPr>
              <a:t>  </a:t>
            </a:r>
            <a:endParaRPr sz="2000">
              <a:solidFill>
                <a:schemeClr val="lt1"/>
              </a:solidFill>
              <a:latin typeface="Urbanist"/>
              <a:ea typeface="Urbanist"/>
              <a:cs typeface="Urbanist"/>
              <a:sym typeface="Urbanist"/>
            </a:endParaRPr>
          </a:p>
          <a:p>
            <a:pPr indent="0" lvl="0" marL="0" rtl="0" algn="l">
              <a:lnSpc>
                <a:spcPct val="80000"/>
              </a:lnSpc>
              <a:spcBef>
                <a:spcPts val="0"/>
              </a:spcBef>
              <a:spcAft>
                <a:spcPts val="0"/>
              </a:spcAft>
              <a:buNone/>
            </a:pPr>
            <a:r>
              <a:rPr b="1" lang="en-GB" sz="2000">
                <a:solidFill>
                  <a:srgbClr val="6AA84F"/>
                </a:solidFill>
                <a:latin typeface="Urbanist"/>
                <a:ea typeface="Urbanist"/>
                <a:cs typeface="Urbanist"/>
                <a:sym typeface="Urbanist"/>
              </a:rPr>
              <a:t>SDC + OU</a:t>
            </a:r>
            <a:br>
              <a:rPr b="1" lang="en-GB" sz="2000">
                <a:solidFill>
                  <a:srgbClr val="6AA84F"/>
                </a:solidFill>
                <a:latin typeface="Urbanist"/>
                <a:ea typeface="Urbanist"/>
                <a:cs typeface="Urbanist"/>
                <a:sym typeface="Urbanist"/>
              </a:rPr>
            </a:br>
            <a:r>
              <a:rPr lang="en-GB">
                <a:solidFill>
                  <a:schemeClr val="lt1"/>
                </a:solidFill>
                <a:latin typeface="Urbanist"/>
                <a:ea typeface="Urbanist"/>
                <a:cs typeface="Urbanist"/>
                <a:sym typeface="Urbanist"/>
              </a:rPr>
              <a:t>SW pipelines development/optimization/test/integration/maintenance</a:t>
            </a:r>
            <a:endParaRPr sz="2000">
              <a:solidFill>
                <a:schemeClr val="lt1"/>
              </a:solidFill>
              <a:latin typeface="Urbanist"/>
              <a:ea typeface="Urbanist"/>
              <a:cs typeface="Urbanist"/>
              <a:sym typeface="Urbanist"/>
            </a:endParaRPr>
          </a:p>
        </p:txBody>
      </p:sp>
      <p:grpSp>
        <p:nvGrpSpPr>
          <p:cNvPr id="356" name="Google Shape;356;p59"/>
          <p:cNvGrpSpPr/>
          <p:nvPr/>
        </p:nvGrpSpPr>
        <p:grpSpPr>
          <a:xfrm>
            <a:off x="4740254" y="1445550"/>
            <a:ext cx="4130365" cy="2507533"/>
            <a:chOff x="190800" y="658809"/>
            <a:chExt cx="5259601" cy="3463922"/>
          </a:xfrm>
        </p:grpSpPr>
        <p:pic>
          <p:nvPicPr>
            <p:cNvPr id="357" name="Google Shape;357;p59"/>
            <p:cNvPicPr preferRelativeResize="0"/>
            <p:nvPr/>
          </p:nvPicPr>
          <p:blipFill rotWithShape="1">
            <a:blip r:embed="rId3">
              <a:alphaModFix amt="70000"/>
            </a:blip>
            <a:srcRect b="0" l="0" r="0" t="0"/>
            <a:stretch/>
          </p:blipFill>
          <p:spPr>
            <a:xfrm>
              <a:off x="190800" y="658809"/>
              <a:ext cx="5259601" cy="3463922"/>
            </a:xfrm>
            <a:prstGeom prst="rect">
              <a:avLst/>
            </a:prstGeom>
            <a:noFill/>
            <a:ln>
              <a:noFill/>
            </a:ln>
            <a:effectLst>
              <a:outerShdw blurRad="57150" rotWithShape="0" algn="bl" dir="5400000" dist="19050">
                <a:srgbClr val="000000">
                  <a:alpha val="50000"/>
                </a:srgbClr>
              </a:outerShdw>
            </a:effectLst>
          </p:spPr>
        </p:pic>
        <p:pic>
          <p:nvPicPr>
            <p:cNvPr descr="cfht-images.jpg" id="358" name="Google Shape;358;p59"/>
            <p:cNvPicPr preferRelativeResize="0"/>
            <p:nvPr/>
          </p:nvPicPr>
          <p:blipFill rotWithShape="1">
            <a:blip r:embed="rId4">
              <a:alphaModFix amt="70000"/>
            </a:blip>
            <a:srcRect b="4498" l="0" r="0" t="0"/>
            <a:stretch/>
          </p:blipFill>
          <p:spPr>
            <a:xfrm>
              <a:off x="4196160" y="1361160"/>
              <a:ext cx="528840" cy="618120"/>
            </a:xfrm>
            <a:prstGeom prst="rect">
              <a:avLst/>
            </a:prstGeom>
            <a:noFill/>
            <a:ln>
              <a:noFill/>
            </a:ln>
            <a:effectLst>
              <a:outerShdw dir="2700000" dist="139498">
                <a:srgbClr val="333333">
                  <a:alpha val="64709"/>
                </a:srgbClr>
              </a:outerShdw>
            </a:effectLst>
          </p:spPr>
        </p:pic>
      </p:grpSp>
      <p:sp>
        <p:nvSpPr>
          <p:cNvPr id="359" name="Google Shape;359;p59"/>
          <p:cNvSpPr txBox="1"/>
          <p:nvPr/>
        </p:nvSpPr>
        <p:spPr>
          <a:xfrm>
            <a:off x="3306775" y="4511775"/>
            <a:ext cx="5123700" cy="4062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lang="en-GB" sz="1800">
                <a:solidFill>
                  <a:srgbClr val="FFFFFF"/>
                </a:solidFill>
                <a:latin typeface="Urbanist"/>
                <a:ea typeface="Urbanist"/>
                <a:cs typeface="Urbanist"/>
                <a:sym typeface="Urbanist"/>
              </a:rPr>
              <a:t>… 9 SDCs…  9 OUs… ~1500 persons</a:t>
            </a:r>
            <a:endParaRPr>
              <a:solidFill>
                <a:srgbClr val="FFFFFF"/>
              </a:solidFill>
            </a:endParaRPr>
          </a:p>
        </p:txBody>
      </p:sp>
      <p:sp>
        <p:nvSpPr>
          <p:cNvPr id="360" name="Google Shape;360;p59"/>
          <p:cNvSpPr txBox="1"/>
          <p:nvPr/>
        </p:nvSpPr>
        <p:spPr>
          <a:xfrm>
            <a:off x="7471350" y="3690785"/>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64" name="Shape 364"/>
        <p:cNvGrpSpPr/>
        <p:nvPr/>
      </p:nvGrpSpPr>
      <p:grpSpPr>
        <a:xfrm>
          <a:off x="0" y="0"/>
          <a:ext cx="0" cy="0"/>
          <a:chOff x="0" y="0"/>
          <a:chExt cx="0" cy="0"/>
        </a:xfrm>
      </p:grpSpPr>
      <p:sp>
        <p:nvSpPr>
          <p:cNvPr id="365" name="Google Shape;365;p60"/>
          <p:cNvSpPr/>
          <p:nvPr/>
        </p:nvSpPr>
        <p:spPr>
          <a:xfrm>
            <a:off x="410425" y="1185444"/>
            <a:ext cx="5045400" cy="348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66" name="Google Shape;366;p60"/>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367" name="Google Shape;367;p60"/>
          <p:cNvSpPr txBox="1"/>
          <p:nvPr>
            <p:ph type="title"/>
          </p:nvPr>
        </p:nvSpPr>
        <p:spPr>
          <a:xfrm>
            <a:off x="639025" y="445025"/>
            <a:ext cx="773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SDC(s)</a:t>
            </a:r>
            <a:endParaRPr b="1" sz="2620">
              <a:solidFill>
                <a:schemeClr val="lt1"/>
              </a:solidFill>
              <a:latin typeface="Urbanist"/>
              <a:ea typeface="Urbanist"/>
              <a:cs typeface="Urbanist"/>
              <a:sym typeface="Urbanist"/>
            </a:endParaRPr>
          </a:p>
        </p:txBody>
      </p:sp>
      <p:pic>
        <p:nvPicPr>
          <p:cNvPr id="368" name="Google Shape;368;p60"/>
          <p:cNvPicPr preferRelativeResize="0"/>
          <p:nvPr/>
        </p:nvPicPr>
        <p:blipFill rotWithShape="1">
          <a:blip r:embed="rId3">
            <a:alphaModFix amt="70000"/>
          </a:blip>
          <a:srcRect b="0" l="0" r="0" t="0"/>
          <a:stretch/>
        </p:blipFill>
        <p:spPr>
          <a:xfrm>
            <a:off x="800100" y="1474900"/>
            <a:ext cx="4482025" cy="2609425"/>
          </a:xfrm>
          <a:prstGeom prst="rect">
            <a:avLst/>
          </a:prstGeom>
          <a:noFill/>
          <a:ln>
            <a:noFill/>
          </a:ln>
        </p:spPr>
      </p:pic>
      <p:grpSp>
        <p:nvGrpSpPr>
          <p:cNvPr id="369" name="Google Shape;369;p60"/>
          <p:cNvGrpSpPr/>
          <p:nvPr/>
        </p:nvGrpSpPr>
        <p:grpSpPr>
          <a:xfrm>
            <a:off x="1984456" y="1271211"/>
            <a:ext cx="2800794" cy="489082"/>
            <a:chOff x="2834640" y="849240"/>
            <a:chExt cx="3634562" cy="796680"/>
          </a:xfrm>
        </p:grpSpPr>
        <p:pic>
          <p:nvPicPr>
            <p:cNvPr id="370" name="Google Shape;370;p60"/>
            <p:cNvPicPr preferRelativeResize="0"/>
            <p:nvPr/>
          </p:nvPicPr>
          <p:blipFill rotWithShape="1">
            <a:blip r:embed="rId4">
              <a:alphaModFix amt="70000"/>
            </a:blip>
            <a:srcRect b="0" l="0" r="0" t="0"/>
            <a:stretch/>
          </p:blipFill>
          <p:spPr>
            <a:xfrm>
              <a:off x="3338640" y="849240"/>
              <a:ext cx="3130562" cy="796680"/>
            </a:xfrm>
            <a:prstGeom prst="rect">
              <a:avLst/>
            </a:prstGeom>
            <a:noFill/>
            <a:ln>
              <a:noFill/>
            </a:ln>
          </p:spPr>
        </p:pic>
        <p:cxnSp>
          <p:nvCxnSpPr>
            <p:cNvPr id="371" name="Google Shape;371;p60"/>
            <p:cNvCxnSpPr/>
            <p:nvPr/>
          </p:nvCxnSpPr>
          <p:spPr>
            <a:xfrm flipH="1">
              <a:off x="2834640" y="1371600"/>
              <a:ext cx="457200" cy="274200"/>
            </a:xfrm>
            <a:prstGeom prst="straightConnector1">
              <a:avLst/>
            </a:prstGeom>
            <a:noFill/>
            <a:ln cap="flat" cmpd="sng" w="29150">
              <a:solidFill>
                <a:srgbClr val="808080"/>
              </a:solidFill>
              <a:prstDash val="solid"/>
              <a:round/>
              <a:headEnd len="sm" w="sm" type="none"/>
              <a:tailEnd len="med" w="med" type="triangle"/>
            </a:ln>
          </p:spPr>
        </p:cxnSp>
      </p:grpSp>
      <p:grpSp>
        <p:nvGrpSpPr>
          <p:cNvPr id="372" name="Google Shape;372;p60"/>
          <p:cNvGrpSpPr/>
          <p:nvPr/>
        </p:nvGrpSpPr>
        <p:grpSpPr>
          <a:xfrm>
            <a:off x="443504" y="3657390"/>
            <a:ext cx="2749484" cy="808084"/>
            <a:chOff x="91440" y="5120760"/>
            <a:chExt cx="4416841" cy="1428720"/>
          </a:xfrm>
        </p:grpSpPr>
        <p:pic>
          <p:nvPicPr>
            <p:cNvPr id="373" name="Google Shape;373;p60"/>
            <p:cNvPicPr preferRelativeResize="0"/>
            <p:nvPr/>
          </p:nvPicPr>
          <p:blipFill rotWithShape="1">
            <a:blip r:embed="rId5">
              <a:alphaModFix amt="70000"/>
            </a:blip>
            <a:srcRect b="0" l="0" r="0" t="0"/>
            <a:stretch/>
          </p:blipFill>
          <p:spPr>
            <a:xfrm>
              <a:off x="91440" y="5486400"/>
              <a:ext cx="4416841" cy="1063079"/>
            </a:xfrm>
            <a:prstGeom prst="rect">
              <a:avLst/>
            </a:prstGeom>
            <a:noFill/>
            <a:ln>
              <a:noFill/>
            </a:ln>
          </p:spPr>
        </p:pic>
        <p:cxnSp>
          <p:nvCxnSpPr>
            <p:cNvPr id="374" name="Google Shape;374;p60"/>
            <p:cNvCxnSpPr/>
            <p:nvPr/>
          </p:nvCxnSpPr>
          <p:spPr>
            <a:xfrm flipH="1" rot="10800000">
              <a:off x="2103120" y="5120760"/>
              <a:ext cx="365700" cy="274200"/>
            </a:xfrm>
            <a:prstGeom prst="straightConnector1">
              <a:avLst/>
            </a:prstGeom>
            <a:noFill/>
            <a:ln cap="flat" cmpd="sng" w="29150">
              <a:solidFill>
                <a:srgbClr val="808080"/>
              </a:solidFill>
              <a:prstDash val="solid"/>
              <a:round/>
              <a:headEnd len="sm" w="sm" type="none"/>
              <a:tailEnd len="med" w="med" type="triangle"/>
            </a:ln>
          </p:spPr>
        </p:cxnSp>
      </p:grpSp>
      <p:sp>
        <p:nvSpPr>
          <p:cNvPr id="375" name="Google Shape;375;p60"/>
          <p:cNvSpPr txBox="1"/>
          <p:nvPr/>
        </p:nvSpPr>
        <p:spPr>
          <a:xfrm>
            <a:off x="5532025" y="1026115"/>
            <a:ext cx="3507000" cy="383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rgbClr val="FF7B59"/>
                </a:solidFill>
                <a:latin typeface="Urbanist"/>
                <a:ea typeface="Urbanist"/>
                <a:cs typeface="Urbanist"/>
                <a:sym typeface="Urbanist"/>
              </a:rPr>
              <a:t>EAS - Distributed Storage System (DSS) </a:t>
            </a:r>
            <a:endParaRPr b="1" sz="1800">
              <a:solidFill>
                <a:srgbClr val="FF7B59"/>
              </a:solidFill>
              <a:latin typeface="Urbanist"/>
              <a:ea typeface="Urbanist"/>
              <a:cs typeface="Urbanist"/>
              <a:sym typeface="Urbanist"/>
            </a:endParaRPr>
          </a:p>
          <a:p>
            <a:pPr indent="-317500" lvl="0" marL="457200" rtl="0" algn="l">
              <a:lnSpc>
                <a:spcPct val="115000"/>
              </a:lnSpc>
              <a:spcBef>
                <a:spcPts val="120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Object Storage, SDC</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http data transfer -transparent </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mainly FITS and HDF5 formats</a:t>
            </a:r>
            <a:endParaRPr sz="1600">
              <a:solidFill>
                <a:schemeClr val="lt1"/>
              </a:solidFill>
              <a:latin typeface="Urbanist"/>
              <a:ea typeface="Urbanist"/>
              <a:cs typeface="Urbanist"/>
              <a:sym typeface="Urbanist"/>
            </a:endParaRPr>
          </a:p>
          <a:p>
            <a:pPr indent="0" lvl="0" marL="0" rtl="0" algn="l">
              <a:lnSpc>
                <a:spcPct val="115000"/>
              </a:lnSpc>
              <a:spcBef>
                <a:spcPts val="1200"/>
              </a:spcBef>
              <a:spcAft>
                <a:spcPts val="0"/>
              </a:spcAft>
              <a:buNone/>
            </a:pPr>
            <a:r>
              <a:rPr b="1" lang="en-GB" sz="1800">
                <a:solidFill>
                  <a:srgbClr val="6AA84F"/>
                </a:solidFill>
                <a:latin typeface="Urbanist"/>
                <a:ea typeface="Urbanist"/>
                <a:cs typeface="Urbanist"/>
                <a:sym typeface="Urbanist"/>
              </a:rPr>
              <a:t>EAS - Data Processing System</a:t>
            </a:r>
            <a:endParaRPr b="1" sz="1800">
              <a:solidFill>
                <a:srgbClr val="6AA84F"/>
              </a:solidFill>
              <a:latin typeface="Urbanist"/>
              <a:ea typeface="Urbanist"/>
              <a:cs typeface="Urbanist"/>
              <a:sym typeface="Urbanist"/>
            </a:endParaRPr>
          </a:p>
          <a:p>
            <a:pPr indent="-317500" lvl="0" marL="457200" rtl="0" algn="l">
              <a:lnSpc>
                <a:spcPct val="115000"/>
              </a:lnSpc>
              <a:spcBef>
                <a:spcPts val="120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central metadata archive          </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Object-to-relational mapping</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Custom query language (REST)</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data product oriented db</a:t>
            </a:r>
            <a:endParaRPr sz="1600">
              <a:solidFill>
                <a:schemeClr val="lt1"/>
              </a:solidFill>
              <a:latin typeface="Urbanist"/>
              <a:ea typeface="Urbanist"/>
              <a:cs typeface="Urbanist"/>
              <a:sym typeface="Urbanist"/>
            </a:endParaRPr>
          </a:p>
          <a:p>
            <a:pPr indent="-317500" lvl="0" marL="457200" rtl="0" algn="l">
              <a:lnSpc>
                <a:spcPct val="115000"/>
              </a:lnSpc>
              <a:spcBef>
                <a:spcPts val="0"/>
              </a:spcBef>
              <a:spcAft>
                <a:spcPts val="0"/>
              </a:spcAft>
              <a:buClr>
                <a:schemeClr val="lt1"/>
              </a:buClr>
              <a:buSzPts val="1400"/>
              <a:buFont typeface="Urbanist"/>
              <a:buChar char="●"/>
            </a:pPr>
            <a:r>
              <a:rPr lang="en-GB" sz="1600">
                <a:solidFill>
                  <a:schemeClr val="lt1"/>
                </a:solidFill>
                <a:latin typeface="Urbanist"/>
                <a:ea typeface="Urbanist"/>
                <a:cs typeface="Urbanist"/>
                <a:sym typeface="Urbanist"/>
              </a:rPr>
              <a:t>Products as XML files</a:t>
            </a:r>
            <a:endParaRPr sz="1600"/>
          </a:p>
        </p:txBody>
      </p:sp>
      <p:sp>
        <p:nvSpPr>
          <p:cNvPr id="376" name="Google Shape;376;p60"/>
          <p:cNvSpPr txBox="1"/>
          <p:nvPr/>
        </p:nvSpPr>
        <p:spPr>
          <a:xfrm>
            <a:off x="3914317" y="4210417"/>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80" name="Shape 380"/>
        <p:cNvGrpSpPr/>
        <p:nvPr/>
      </p:nvGrpSpPr>
      <p:grpSpPr>
        <a:xfrm>
          <a:off x="0" y="0"/>
          <a:ext cx="0" cy="0"/>
          <a:chOff x="0" y="0"/>
          <a:chExt cx="0" cy="0"/>
        </a:xfrm>
      </p:grpSpPr>
      <p:sp>
        <p:nvSpPr>
          <p:cNvPr id="381" name="Google Shape;381;p61"/>
          <p:cNvSpPr txBox="1"/>
          <p:nvPr>
            <p:ph type="title"/>
          </p:nvPr>
        </p:nvSpPr>
        <p:spPr>
          <a:xfrm>
            <a:off x="715225" y="445025"/>
            <a:ext cx="7662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600">
                <a:solidFill>
                  <a:schemeClr val="lt1"/>
                </a:solidFill>
                <a:latin typeface="Urbanist"/>
                <a:ea typeface="Urbanist"/>
                <a:cs typeface="Urbanist"/>
                <a:sym typeface="Urbanist"/>
              </a:rPr>
              <a:t>Euclid common data model</a:t>
            </a:r>
            <a:endParaRPr b="1" sz="2600">
              <a:solidFill>
                <a:schemeClr val="lt1"/>
              </a:solidFill>
              <a:latin typeface="Urbanist"/>
              <a:ea typeface="Urbanist"/>
              <a:cs typeface="Urbanist"/>
              <a:sym typeface="Urbanist"/>
            </a:endParaRPr>
          </a:p>
        </p:txBody>
      </p:sp>
      <p:sp>
        <p:nvSpPr>
          <p:cNvPr id="382" name="Google Shape;382;p61"/>
          <p:cNvSpPr txBox="1"/>
          <p:nvPr>
            <p:ph idx="1" type="body"/>
          </p:nvPr>
        </p:nvSpPr>
        <p:spPr>
          <a:xfrm>
            <a:off x="736175" y="1327475"/>
            <a:ext cx="5076900" cy="34164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lt1"/>
              </a:buClr>
              <a:buSzPts val="2000"/>
              <a:buFont typeface="Urbanist"/>
              <a:buChar char="●"/>
            </a:pPr>
            <a:r>
              <a:rPr lang="en-GB" sz="2000">
                <a:solidFill>
                  <a:schemeClr val="lt1"/>
                </a:solidFill>
                <a:latin typeface="Urbanist"/>
                <a:ea typeface="Urbanist"/>
                <a:cs typeface="Urbanist"/>
                <a:sym typeface="Urbanist"/>
              </a:rPr>
              <a:t>EAS - Data and Metadata</a:t>
            </a:r>
            <a:endParaRPr b="1" sz="2000">
              <a:solidFill>
                <a:schemeClr val="lt1"/>
              </a:solidFill>
              <a:latin typeface="Urbanist"/>
              <a:ea typeface="Urbanist"/>
              <a:cs typeface="Urbanist"/>
              <a:sym typeface="Urbanist"/>
            </a:endParaRPr>
          </a:p>
          <a:p>
            <a:pPr indent="-355600" lvl="0" marL="457200" rtl="0" algn="l">
              <a:lnSpc>
                <a:spcPct val="100000"/>
              </a:lnSpc>
              <a:spcBef>
                <a:spcPts val="0"/>
              </a:spcBef>
              <a:spcAft>
                <a:spcPts val="0"/>
              </a:spcAft>
              <a:buClr>
                <a:schemeClr val="lt1"/>
              </a:buClr>
              <a:buSzPts val="2000"/>
              <a:buFont typeface="Urbanist"/>
              <a:buChar char="●"/>
            </a:pPr>
            <a:r>
              <a:rPr lang="en-GB" sz="2000">
                <a:solidFill>
                  <a:srgbClr val="FFFFFF"/>
                </a:solidFill>
                <a:latin typeface="Urbanist"/>
                <a:ea typeface="Urbanist"/>
                <a:cs typeface="Urbanist"/>
                <a:sym typeface="Urbanist"/>
              </a:rPr>
              <a:t>XSD to formalize products</a:t>
            </a:r>
            <a:endParaRPr sz="2000">
              <a:solidFill>
                <a:srgbClr val="FFFFFF"/>
              </a:solidFill>
              <a:latin typeface="Urbanist"/>
              <a:ea typeface="Urbanist"/>
              <a:cs typeface="Urbanist"/>
              <a:sym typeface="Urbanist"/>
            </a:endParaRPr>
          </a:p>
          <a:p>
            <a:pPr indent="-355600" lvl="0" marL="457200" rtl="0" algn="l">
              <a:lnSpc>
                <a:spcPct val="100000"/>
              </a:lnSpc>
              <a:spcBef>
                <a:spcPts val="0"/>
              </a:spcBef>
              <a:spcAft>
                <a:spcPts val="0"/>
              </a:spcAft>
              <a:buClr>
                <a:schemeClr val="lt1"/>
              </a:buClr>
              <a:buSzPts val="2000"/>
              <a:buFont typeface="Urbanist"/>
              <a:buChar char="●"/>
            </a:pPr>
            <a:r>
              <a:rPr lang="en-GB" sz="2000">
                <a:solidFill>
                  <a:srgbClr val="FFFFFF"/>
                </a:solidFill>
                <a:latin typeface="Urbanist"/>
                <a:ea typeface="Urbanist"/>
                <a:cs typeface="Urbanist"/>
                <a:sym typeface="Urbanist"/>
              </a:rPr>
              <a:t>description of metadata </a:t>
            </a:r>
            <a:r>
              <a:rPr i="1" lang="en-GB" sz="2000">
                <a:solidFill>
                  <a:srgbClr val="FFFFFF"/>
                </a:solidFill>
                <a:latin typeface="Urbanist"/>
                <a:ea typeface="Urbanist"/>
                <a:cs typeface="Urbanist"/>
                <a:sym typeface="Urbanist"/>
              </a:rPr>
              <a:t>and</a:t>
            </a:r>
            <a:r>
              <a:rPr lang="en-GB" sz="2000">
                <a:solidFill>
                  <a:srgbClr val="FFFFFF"/>
                </a:solidFill>
                <a:latin typeface="Urbanist"/>
                <a:ea typeface="Urbanist"/>
                <a:cs typeface="Urbanist"/>
                <a:sym typeface="Urbanist"/>
              </a:rPr>
              <a:t> data</a:t>
            </a:r>
            <a:endParaRPr sz="2000">
              <a:solidFill>
                <a:srgbClr val="FFFFFF"/>
              </a:solidFill>
              <a:latin typeface="Urbanist"/>
              <a:ea typeface="Urbanist"/>
              <a:cs typeface="Urbanist"/>
              <a:sym typeface="Urbanist"/>
            </a:endParaRPr>
          </a:p>
          <a:p>
            <a:pPr indent="-355600" lvl="0" marL="457200" rtl="0" algn="l">
              <a:lnSpc>
                <a:spcPct val="100000"/>
              </a:lnSpc>
              <a:spcBef>
                <a:spcPts val="0"/>
              </a:spcBef>
              <a:spcAft>
                <a:spcPts val="0"/>
              </a:spcAft>
              <a:buClr>
                <a:schemeClr val="lt1"/>
              </a:buClr>
              <a:buSzPts val="2000"/>
              <a:buFont typeface="Urbanist"/>
              <a:buChar char="●"/>
            </a:pPr>
            <a:r>
              <a:rPr lang="en-GB" sz="2000">
                <a:solidFill>
                  <a:srgbClr val="FFFFFF"/>
                </a:solidFill>
                <a:latin typeface="Urbanist"/>
                <a:ea typeface="Urbanist"/>
                <a:cs typeface="Urbanist"/>
                <a:sym typeface="Urbanist"/>
              </a:rPr>
              <a:t>evolution via Change Control Board</a:t>
            </a:r>
            <a:endParaRPr sz="2000">
              <a:solidFill>
                <a:srgbClr val="FFFFFF"/>
              </a:solidFill>
              <a:latin typeface="Urbanist"/>
              <a:ea typeface="Urbanist"/>
              <a:cs typeface="Urbanist"/>
              <a:sym typeface="Urbanist"/>
            </a:endParaRPr>
          </a:p>
        </p:txBody>
      </p:sp>
      <p:pic>
        <p:nvPicPr>
          <p:cNvPr id="383" name="Google Shape;383;p61"/>
          <p:cNvPicPr preferRelativeResize="0"/>
          <p:nvPr/>
        </p:nvPicPr>
        <p:blipFill>
          <a:blip r:embed="rId3">
            <a:alphaModFix/>
          </a:blip>
          <a:stretch>
            <a:fillRect/>
          </a:stretch>
        </p:blipFill>
        <p:spPr>
          <a:xfrm>
            <a:off x="7414950" y="874713"/>
            <a:ext cx="1417375" cy="3971925"/>
          </a:xfrm>
          <a:prstGeom prst="rect">
            <a:avLst/>
          </a:prstGeom>
          <a:noFill/>
          <a:ln>
            <a:noFill/>
          </a:ln>
        </p:spPr>
      </p:pic>
      <p:pic>
        <p:nvPicPr>
          <p:cNvPr id="384" name="Google Shape;384;p61"/>
          <p:cNvPicPr preferRelativeResize="0"/>
          <p:nvPr/>
        </p:nvPicPr>
        <p:blipFill>
          <a:blip r:embed="rId4">
            <a:alphaModFix/>
          </a:blip>
          <a:stretch>
            <a:fillRect/>
          </a:stretch>
        </p:blipFill>
        <p:spPr>
          <a:xfrm>
            <a:off x="5566675" y="1643300"/>
            <a:ext cx="1924475" cy="2094482"/>
          </a:xfrm>
          <a:prstGeom prst="rect">
            <a:avLst/>
          </a:prstGeom>
          <a:noFill/>
          <a:ln cap="flat" cmpd="sng" w="9525">
            <a:solidFill>
              <a:schemeClr val="dk1"/>
            </a:solidFill>
            <a:prstDash val="solid"/>
            <a:round/>
            <a:headEnd len="sm" w="sm" type="none"/>
            <a:tailEnd len="sm" w="sm" type="none"/>
          </a:ln>
        </p:spPr>
      </p:pic>
      <p:pic>
        <p:nvPicPr>
          <p:cNvPr id="385" name="Google Shape;385;p61"/>
          <p:cNvPicPr preferRelativeResize="0"/>
          <p:nvPr/>
        </p:nvPicPr>
        <p:blipFill>
          <a:blip r:embed="rId5">
            <a:alphaModFix/>
          </a:blip>
          <a:stretch>
            <a:fillRect/>
          </a:stretch>
        </p:blipFill>
        <p:spPr>
          <a:xfrm>
            <a:off x="571500" y="2828025"/>
            <a:ext cx="5076824" cy="1949700"/>
          </a:xfrm>
          <a:prstGeom prst="rect">
            <a:avLst/>
          </a:prstGeom>
          <a:noFill/>
          <a:ln cap="flat" cmpd="sng" w="9525">
            <a:solidFill>
              <a:schemeClr val="dk1"/>
            </a:solidFill>
            <a:prstDash val="solid"/>
            <a:round/>
            <a:headEnd len="sm" w="sm" type="none"/>
            <a:tailEnd len="sm" w="sm" type="none"/>
          </a:ln>
        </p:spPr>
      </p:pic>
      <p:cxnSp>
        <p:nvCxnSpPr>
          <p:cNvPr id="386" name="Google Shape;386;p61"/>
          <p:cNvCxnSpPr/>
          <p:nvPr/>
        </p:nvCxnSpPr>
        <p:spPr>
          <a:xfrm flipH="1" rot="10800000">
            <a:off x="5645675" y="2008750"/>
            <a:ext cx="167400" cy="821700"/>
          </a:xfrm>
          <a:prstGeom prst="straightConnector1">
            <a:avLst/>
          </a:prstGeom>
          <a:noFill/>
          <a:ln cap="flat" cmpd="sng" w="9525">
            <a:solidFill>
              <a:srgbClr val="333333"/>
            </a:solidFill>
            <a:prstDash val="solid"/>
            <a:round/>
            <a:headEnd len="med" w="med" type="none"/>
            <a:tailEnd len="med" w="med" type="none"/>
          </a:ln>
        </p:spPr>
      </p:cxnSp>
      <p:cxnSp>
        <p:nvCxnSpPr>
          <p:cNvPr id="387" name="Google Shape;387;p61"/>
          <p:cNvCxnSpPr/>
          <p:nvPr/>
        </p:nvCxnSpPr>
        <p:spPr>
          <a:xfrm>
            <a:off x="7509825" y="3735875"/>
            <a:ext cx="387900" cy="2208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1"/>
        </a:solidFill>
      </p:bgPr>
    </p:bg>
    <p:spTree>
      <p:nvGrpSpPr>
        <p:cNvPr id="391" name="Shape 391"/>
        <p:cNvGrpSpPr/>
        <p:nvPr/>
      </p:nvGrpSpPr>
      <p:grpSpPr>
        <a:xfrm>
          <a:off x="0" y="0"/>
          <a:ext cx="0" cy="0"/>
          <a:chOff x="0" y="0"/>
          <a:chExt cx="0" cy="0"/>
        </a:xfrm>
      </p:grpSpPr>
      <p:sp>
        <p:nvSpPr>
          <p:cNvPr id="392" name="Google Shape;392;p62"/>
          <p:cNvSpPr/>
          <p:nvPr/>
        </p:nvSpPr>
        <p:spPr>
          <a:xfrm>
            <a:off x="4437675" y="1559800"/>
            <a:ext cx="4637700" cy="2178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93" name="Google Shape;393;p62"/>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394" name="Google Shape;394;p62"/>
          <p:cNvSpPr txBox="1"/>
          <p:nvPr>
            <p:ph type="title"/>
          </p:nvPr>
        </p:nvSpPr>
        <p:spPr>
          <a:xfrm>
            <a:off x="731525" y="445025"/>
            <a:ext cx="7662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Infrastructure Abstraction  Layer</a:t>
            </a:r>
            <a:endParaRPr b="1" sz="2620">
              <a:solidFill>
                <a:schemeClr val="lt1"/>
              </a:solidFill>
              <a:latin typeface="Urbanist"/>
              <a:ea typeface="Urbanist"/>
              <a:cs typeface="Urbanist"/>
              <a:sym typeface="Urbanist"/>
            </a:endParaRPr>
          </a:p>
        </p:txBody>
      </p:sp>
      <p:sp>
        <p:nvSpPr>
          <p:cNvPr id="395" name="Google Shape;395;p62"/>
          <p:cNvSpPr txBox="1"/>
          <p:nvPr>
            <p:ph idx="1" type="body"/>
          </p:nvPr>
        </p:nvSpPr>
        <p:spPr>
          <a:xfrm>
            <a:off x="677100" y="1152475"/>
            <a:ext cx="7662000" cy="35877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b="1" lang="en-GB" sz="2600">
                <a:solidFill>
                  <a:srgbClr val="FF7B59"/>
                </a:solidFill>
                <a:latin typeface="Urbanist"/>
                <a:ea typeface="Urbanist"/>
                <a:cs typeface="Urbanist"/>
                <a:sym typeface="Urbanist"/>
              </a:rPr>
              <a:t>national HPC facilities → possible different HW</a:t>
            </a:r>
            <a:endParaRPr sz="2600">
              <a:solidFill>
                <a:schemeClr val="lt1"/>
              </a:solidFill>
              <a:latin typeface="Urbanist"/>
              <a:ea typeface="Urbanist"/>
              <a:cs typeface="Urbanist"/>
              <a:sym typeface="Urbanist"/>
            </a:endParaRPr>
          </a:p>
          <a:p>
            <a:pPr indent="-331787" lvl="0" marL="457200" rtl="0" algn="l">
              <a:spcBef>
                <a:spcPts val="120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common meta-scheduler</a:t>
            </a:r>
            <a:endParaRPr sz="2600">
              <a:solidFill>
                <a:schemeClr val="lt1"/>
              </a:solidFill>
              <a:latin typeface="Urbanist"/>
              <a:ea typeface="Urbanist"/>
              <a:cs typeface="Urbanist"/>
              <a:sym typeface="Urbanist"/>
            </a:endParaRPr>
          </a:p>
          <a:p>
            <a:pPr indent="-331787" lvl="0" marL="457200" rtl="0" algn="l">
              <a:spcBef>
                <a:spcPts val="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workflow manager</a:t>
            </a:r>
            <a:endParaRPr sz="2600">
              <a:solidFill>
                <a:schemeClr val="lt1"/>
              </a:solidFill>
              <a:latin typeface="Urbanist"/>
              <a:ea typeface="Urbanist"/>
              <a:cs typeface="Urbanist"/>
              <a:sym typeface="Urbanist"/>
            </a:endParaRPr>
          </a:p>
          <a:p>
            <a:pPr indent="-331787" lvl="0" marL="457200" rtl="0" algn="l">
              <a:spcBef>
                <a:spcPts val="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common queuing systems </a:t>
            </a:r>
            <a:br>
              <a:rPr lang="en-GB" sz="2600">
                <a:solidFill>
                  <a:schemeClr val="lt1"/>
                </a:solidFill>
                <a:latin typeface="Urbanist"/>
                <a:ea typeface="Urbanist"/>
                <a:cs typeface="Urbanist"/>
                <a:sym typeface="Urbanist"/>
              </a:rPr>
            </a:br>
            <a:endParaRPr sz="2600">
              <a:solidFill>
                <a:schemeClr val="lt1"/>
              </a:solidFill>
              <a:latin typeface="Urbanist"/>
              <a:ea typeface="Urbanist"/>
              <a:cs typeface="Urbanist"/>
              <a:sym typeface="Urbanist"/>
            </a:endParaRPr>
          </a:p>
          <a:p>
            <a:pPr indent="0" lvl="0" marL="0" rtl="0" algn="l">
              <a:spcBef>
                <a:spcPts val="1200"/>
              </a:spcBef>
              <a:spcAft>
                <a:spcPts val="0"/>
              </a:spcAft>
              <a:buNone/>
            </a:pPr>
            <a:r>
              <a:rPr b="1" lang="en-GB" sz="2600">
                <a:solidFill>
                  <a:srgbClr val="FF7B59"/>
                </a:solidFill>
                <a:latin typeface="Urbanist"/>
                <a:ea typeface="Urbanist"/>
                <a:cs typeface="Urbanist"/>
                <a:sym typeface="Urbanist"/>
              </a:rPr>
              <a:t>Workflow (pipelines) definition</a:t>
            </a:r>
            <a:endParaRPr b="1" sz="2600">
              <a:solidFill>
                <a:srgbClr val="FF7B59"/>
              </a:solidFill>
              <a:latin typeface="Urbanist"/>
              <a:ea typeface="Urbanist"/>
              <a:cs typeface="Urbanist"/>
              <a:sym typeface="Urbanist"/>
            </a:endParaRPr>
          </a:p>
          <a:p>
            <a:pPr indent="-331787" lvl="0" marL="457200" rtl="0" algn="l">
              <a:spcBef>
                <a:spcPts val="120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Python scripts specifying relations </a:t>
            </a:r>
            <a:br>
              <a:rPr lang="en-GB" sz="2600">
                <a:solidFill>
                  <a:schemeClr val="lt1"/>
                </a:solidFill>
                <a:latin typeface="Urbanist"/>
                <a:ea typeface="Urbanist"/>
                <a:cs typeface="Urbanist"/>
                <a:sym typeface="Urbanist"/>
              </a:rPr>
            </a:br>
            <a:r>
              <a:rPr lang="en-GB" sz="2600">
                <a:solidFill>
                  <a:schemeClr val="lt1"/>
                </a:solidFill>
                <a:latin typeface="Urbanist"/>
                <a:ea typeface="Urbanist"/>
                <a:cs typeface="Urbanist"/>
                <a:sym typeface="Urbanist"/>
              </a:rPr>
              <a:t>and requirements of each (PF)</a:t>
            </a:r>
            <a:endParaRPr sz="2600">
              <a:solidFill>
                <a:schemeClr val="lt1"/>
              </a:solidFill>
              <a:latin typeface="Urbanist"/>
              <a:ea typeface="Urbanist"/>
              <a:cs typeface="Urbanist"/>
              <a:sym typeface="Urbanist"/>
            </a:endParaRPr>
          </a:p>
          <a:p>
            <a:pPr indent="-331787" lvl="0" marL="457200" rtl="0" algn="l">
              <a:spcBef>
                <a:spcPts val="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enforced PF  I/O description </a:t>
            </a:r>
            <a:endParaRPr sz="2600">
              <a:solidFill>
                <a:schemeClr val="lt1"/>
              </a:solidFill>
              <a:latin typeface="Urbanist"/>
              <a:ea typeface="Urbanist"/>
              <a:cs typeface="Urbanist"/>
              <a:sym typeface="Urbanist"/>
            </a:endParaRPr>
          </a:p>
          <a:p>
            <a:pPr indent="-331787" lvl="0" marL="457200" rtl="0" algn="l">
              <a:spcBef>
                <a:spcPts val="0"/>
              </a:spcBef>
              <a:spcAft>
                <a:spcPts val="0"/>
              </a:spcAft>
              <a:buClr>
                <a:schemeClr val="lt1"/>
              </a:buClr>
              <a:buSzPct val="100000"/>
              <a:buFont typeface="Urbanist"/>
              <a:buChar char="●"/>
            </a:pPr>
            <a:r>
              <a:rPr lang="en-GB" sz="2600">
                <a:solidFill>
                  <a:schemeClr val="lt1"/>
                </a:solidFill>
                <a:latin typeface="Urbanist"/>
                <a:ea typeface="Urbanist"/>
                <a:cs typeface="Urbanist"/>
                <a:sym typeface="Urbanist"/>
              </a:rPr>
              <a:t>stateless processing</a:t>
            </a:r>
            <a:endParaRPr sz="2600">
              <a:solidFill>
                <a:schemeClr val="lt1"/>
              </a:solidFill>
              <a:latin typeface="Urbanist"/>
              <a:ea typeface="Urbanist"/>
              <a:cs typeface="Urbanist"/>
              <a:sym typeface="Urbanist"/>
            </a:endParaRPr>
          </a:p>
          <a:p>
            <a:pPr indent="0" lvl="0" marL="0" rtl="0" algn="l">
              <a:spcBef>
                <a:spcPts val="1200"/>
              </a:spcBef>
              <a:spcAft>
                <a:spcPts val="1200"/>
              </a:spcAft>
              <a:buNone/>
            </a:pPr>
            <a:r>
              <a:rPr lang="en-GB" sz="2600">
                <a:solidFill>
                  <a:schemeClr val="lt1"/>
                </a:solidFill>
                <a:latin typeface="Urbanist"/>
                <a:ea typeface="Urbanist"/>
                <a:cs typeface="Urbanist"/>
                <a:sym typeface="Urbanist"/>
              </a:rPr>
              <a:t>Processing:  payload job as common “pilot jobs”,  profiling of jobs</a:t>
            </a:r>
            <a:endParaRPr sz="2600">
              <a:solidFill>
                <a:schemeClr val="lt1"/>
              </a:solidFill>
              <a:latin typeface="Urbanist"/>
              <a:ea typeface="Urbanist"/>
              <a:cs typeface="Urbanist"/>
              <a:sym typeface="Urbanist"/>
            </a:endParaRPr>
          </a:p>
        </p:txBody>
      </p:sp>
      <p:pic>
        <p:nvPicPr>
          <p:cNvPr id="396" name="Google Shape;396;p62"/>
          <p:cNvPicPr preferRelativeResize="0"/>
          <p:nvPr/>
        </p:nvPicPr>
        <p:blipFill rotWithShape="1">
          <a:blip r:embed="rId3">
            <a:alphaModFix amt="70000"/>
          </a:blip>
          <a:srcRect b="0" l="0" r="0" t="0"/>
          <a:stretch/>
        </p:blipFill>
        <p:spPr>
          <a:xfrm>
            <a:off x="4437677" y="1623072"/>
            <a:ext cx="4637750" cy="2115726"/>
          </a:xfrm>
          <a:prstGeom prst="rect">
            <a:avLst/>
          </a:prstGeom>
          <a:noFill/>
          <a:ln>
            <a:noFill/>
          </a:ln>
        </p:spPr>
      </p:pic>
      <p:sp>
        <p:nvSpPr>
          <p:cNvPr id="397" name="Google Shape;397;p62"/>
          <p:cNvSpPr txBox="1"/>
          <p:nvPr/>
        </p:nvSpPr>
        <p:spPr>
          <a:xfrm>
            <a:off x="4371517" y="3517009"/>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01" name="Shape 401"/>
        <p:cNvGrpSpPr/>
        <p:nvPr/>
      </p:nvGrpSpPr>
      <p:grpSpPr>
        <a:xfrm>
          <a:off x="0" y="0"/>
          <a:ext cx="0" cy="0"/>
          <a:chOff x="0" y="0"/>
          <a:chExt cx="0" cy="0"/>
        </a:xfrm>
      </p:grpSpPr>
      <p:sp>
        <p:nvSpPr>
          <p:cNvPr id="402" name="Google Shape;402;p63"/>
          <p:cNvSpPr txBox="1"/>
          <p:nvPr/>
        </p:nvSpPr>
        <p:spPr>
          <a:xfrm>
            <a:off x="741000"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403" name="Google Shape;403;p63"/>
          <p:cNvSpPr txBox="1"/>
          <p:nvPr>
            <p:ph type="title"/>
          </p:nvPr>
        </p:nvSpPr>
        <p:spPr>
          <a:xfrm>
            <a:off x="731525" y="445025"/>
            <a:ext cx="8117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Infrastructure Abstraction  Layer</a:t>
            </a:r>
            <a:endParaRPr b="1" sz="2620">
              <a:solidFill>
                <a:schemeClr val="lt1"/>
              </a:solidFill>
              <a:latin typeface="Urbanist"/>
              <a:ea typeface="Urbanist"/>
              <a:cs typeface="Urbanist"/>
              <a:sym typeface="Urbanist"/>
            </a:endParaRPr>
          </a:p>
        </p:txBody>
      </p:sp>
      <p:sp>
        <p:nvSpPr>
          <p:cNvPr id="404" name="Google Shape;404;p63"/>
          <p:cNvSpPr txBox="1"/>
          <p:nvPr>
            <p:ph idx="1" type="body"/>
          </p:nvPr>
        </p:nvSpPr>
        <p:spPr>
          <a:xfrm>
            <a:off x="1099200" y="1208950"/>
            <a:ext cx="6945600" cy="3587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b="1" lang="en-GB" sz="1825">
                <a:solidFill>
                  <a:srgbClr val="FF7B59"/>
                </a:solidFill>
                <a:latin typeface="Urbanist"/>
                <a:ea typeface="Urbanist"/>
                <a:cs typeface="Urbanist"/>
                <a:sym typeface="Urbanist"/>
              </a:rPr>
              <a:t>national HPC facilities → possible different HW</a:t>
            </a:r>
            <a:endParaRPr sz="1825">
              <a:solidFill>
                <a:schemeClr val="lt1"/>
              </a:solidFill>
              <a:latin typeface="Urbanist"/>
              <a:ea typeface="Urbanist"/>
              <a:cs typeface="Urbanist"/>
              <a:sym typeface="Urbanist"/>
            </a:endParaRPr>
          </a:p>
          <a:p>
            <a:pPr indent="-344487" lvl="0" marL="457200" rtl="0" algn="l">
              <a:lnSpc>
                <a:spcPct val="95000"/>
              </a:lnSpc>
              <a:spcBef>
                <a:spcPts val="120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common meta-scheduler</a:t>
            </a:r>
            <a:endParaRPr sz="1825">
              <a:solidFill>
                <a:schemeClr val="lt1"/>
              </a:solidFill>
              <a:latin typeface="Urbanist"/>
              <a:ea typeface="Urbanist"/>
              <a:cs typeface="Urbanist"/>
              <a:sym typeface="Urbanist"/>
            </a:endParaRPr>
          </a:p>
          <a:p>
            <a:pPr indent="-344487" lvl="0" marL="457200" rtl="0" algn="l">
              <a:lnSpc>
                <a:spcPct val="95000"/>
              </a:lnSpc>
              <a:spcBef>
                <a:spcPts val="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workflow manager</a:t>
            </a:r>
            <a:endParaRPr sz="1825">
              <a:solidFill>
                <a:schemeClr val="lt1"/>
              </a:solidFill>
              <a:latin typeface="Urbanist"/>
              <a:ea typeface="Urbanist"/>
              <a:cs typeface="Urbanist"/>
              <a:sym typeface="Urbanist"/>
            </a:endParaRPr>
          </a:p>
          <a:p>
            <a:pPr indent="-344487" lvl="0" marL="457200" rtl="0" algn="l">
              <a:lnSpc>
                <a:spcPct val="95000"/>
              </a:lnSpc>
              <a:spcBef>
                <a:spcPts val="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common queuing systems </a:t>
            </a:r>
            <a:br>
              <a:rPr lang="en-GB" sz="1825">
                <a:solidFill>
                  <a:schemeClr val="lt1"/>
                </a:solidFill>
                <a:latin typeface="Urbanist"/>
                <a:ea typeface="Urbanist"/>
                <a:cs typeface="Urbanist"/>
                <a:sym typeface="Urbanist"/>
              </a:rPr>
            </a:br>
            <a:endParaRPr sz="1825">
              <a:solidFill>
                <a:schemeClr val="lt1"/>
              </a:solidFill>
              <a:latin typeface="Urbanist"/>
              <a:ea typeface="Urbanist"/>
              <a:cs typeface="Urbanist"/>
              <a:sym typeface="Urbanist"/>
            </a:endParaRPr>
          </a:p>
          <a:p>
            <a:pPr indent="0" lvl="0" marL="0" rtl="0" algn="l">
              <a:lnSpc>
                <a:spcPct val="95000"/>
              </a:lnSpc>
              <a:spcBef>
                <a:spcPts val="1200"/>
              </a:spcBef>
              <a:spcAft>
                <a:spcPts val="0"/>
              </a:spcAft>
              <a:buSzPts val="688"/>
              <a:buNone/>
            </a:pPr>
            <a:r>
              <a:rPr b="1" lang="en-GB" sz="1825">
                <a:solidFill>
                  <a:srgbClr val="FF7B59"/>
                </a:solidFill>
                <a:latin typeface="Urbanist"/>
                <a:ea typeface="Urbanist"/>
                <a:cs typeface="Urbanist"/>
                <a:sym typeface="Urbanist"/>
              </a:rPr>
              <a:t>Workflow (pipelines) definition</a:t>
            </a:r>
            <a:endParaRPr b="1" sz="1825">
              <a:solidFill>
                <a:srgbClr val="FF7B59"/>
              </a:solidFill>
              <a:latin typeface="Urbanist"/>
              <a:ea typeface="Urbanist"/>
              <a:cs typeface="Urbanist"/>
              <a:sym typeface="Urbanist"/>
            </a:endParaRPr>
          </a:p>
          <a:p>
            <a:pPr indent="-344487" lvl="0" marL="457200" rtl="0" algn="l">
              <a:lnSpc>
                <a:spcPct val="95000"/>
              </a:lnSpc>
              <a:spcBef>
                <a:spcPts val="120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Python scripts specifying relations </a:t>
            </a:r>
            <a:br>
              <a:rPr lang="en-GB" sz="1825">
                <a:solidFill>
                  <a:schemeClr val="lt1"/>
                </a:solidFill>
                <a:latin typeface="Urbanist"/>
                <a:ea typeface="Urbanist"/>
                <a:cs typeface="Urbanist"/>
                <a:sym typeface="Urbanist"/>
              </a:rPr>
            </a:br>
            <a:r>
              <a:rPr lang="en-GB" sz="1825">
                <a:solidFill>
                  <a:schemeClr val="lt1"/>
                </a:solidFill>
                <a:latin typeface="Urbanist"/>
                <a:ea typeface="Urbanist"/>
                <a:cs typeface="Urbanist"/>
                <a:sym typeface="Urbanist"/>
              </a:rPr>
              <a:t>and requirements of each (PF)</a:t>
            </a:r>
            <a:endParaRPr sz="1825">
              <a:solidFill>
                <a:schemeClr val="lt1"/>
              </a:solidFill>
              <a:latin typeface="Urbanist"/>
              <a:ea typeface="Urbanist"/>
              <a:cs typeface="Urbanist"/>
              <a:sym typeface="Urbanist"/>
            </a:endParaRPr>
          </a:p>
          <a:p>
            <a:pPr indent="-344487" lvl="0" marL="457200" rtl="0" algn="l">
              <a:lnSpc>
                <a:spcPct val="95000"/>
              </a:lnSpc>
              <a:spcBef>
                <a:spcPts val="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enforced PF  I/O description </a:t>
            </a:r>
            <a:endParaRPr sz="1825">
              <a:solidFill>
                <a:schemeClr val="lt1"/>
              </a:solidFill>
              <a:latin typeface="Urbanist"/>
              <a:ea typeface="Urbanist"/>
              <a:cs typeface="Urbanist"/>
              <a:sym typeface="Urbanist"/>
            </a:endParaRPr>
          </a:p>
          <a:p>
            <a:pPr indent="-344487" lvl="0" marL="457200" rtl="0" algn="l">
              <a:lnSpc>
                <a:spcPct val="95000"/>
              </a:lnSpc>
              <a:spcBef>
                <a:spcPts val="0"/>
              </a:spcBef>
              <a:spcAft>
                <a:spcPts val="0"/>
              </a:spcAft>
              <a:buClr>
                <a:schemeClr val="lt1"/>
              </a:buClr>
              <a:buSzPts val="1825"/>
              <a:buFont typeface="Urbanist"/>
              <a:buChar char="●"/>
            </a:pPr>
            <a:r>
              <a:rPr lang="en-GB" sz="1825">
                <a:solidFill>
                  <a:schemeClr val="lt1"/>
                </a:solidFill>
                <a:latin typeface="Urbanist"/>
                <a:ea typeface="Urbanist"/>
                <a:cs typeface="Urbanist"/>
                <a:sym typeface="Urbanist"/>
              </a:rPr>
              <a:t>stateless processing</a:t>
            </a:r>
            <a:endParaRPr sz="1825">
              <a:solidFill>
                <a:schemeClr val="lt1"/>
              </a:solidFill>
              <a:latin typeface="Urbanist"/>
              <a:ea typeface="Urbanist"/>
              <a:cs typeface="Urbanist"/>
              <a:sym typeface="Urbanist"/>
            </a:endParaRPr>
          </a:p>
          <a:p>
            <a:pPr indent="0" lvl="0" marL="0" rtl="0" algn="l">
              <a:lnSpc>
                <a:spcPct val="95000"/>
              </a:lnSpc>
              <a:spcBef>
                <a:spcPts val="1200"/>
              </a:spcBef>
              <a:spcAft>
                <a:spcPts val="1200"/>
              </a:spcAft>
              <a:buSzPts val="688"/>
              <a:buNone/>
            </a:pPr>
            <a:r>
              <a:rPr lang="en-GB" sz="1825">
                <a:solidFill>
                  <a:schemeClr val="lt1"/>
                </a:solidFill>
                <a:latin typeface="Urbanist"/>
                <a:ea typeface="Urbanist"/>
                <a:cs typeface="Urbanist"/>
                <a:sym typeface="Urbanist"/>
              </a:rPr>
              <a:t>Processing as  payload job on common “pilot jobs”,  profiling of jobs</a:t>
            </a:r>
            <a:endParaRPr sz="1825">
              <a:solidFill>
                <a:schemeClr val="lt1"/>
              </a:solidFill>
              <a:latin typeface="Urbanist"/>
              <a:ea typeface="Urbanist"/>
              <a:cs typeface="Urbanist"/>
              <a:sym typeface="Urbanis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08" name="Shape 408"/>
        <p:cNvGrpSpPr/>
        <p:nvPr/>
      </p:nvGrpSpPr>
      <p:grpSpPr>
        <a:xfrm>
          <a:off x="0" y="0"/>
          <a:ext cx="0" cy="0"/>
          <a:chOff x="0" y="0"/>
          <a:chExt cx="0" cy="0"/>
        </a:xfrm>
      </p:grpSpPr>
      <p:sp>
        <p:nvSpPr>
          <p:cNvPr id="409" name="Google Shape;409;p64"/>
          <p:cNvSpPr/>
          <p:nvPr/>
        </p:nvSpPr>
        <p:spPr>
          <a:xfrm>
            <a:off x="731525" y="967750"/>
            <a:ext cx="7645800" cy="3794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10" name="Google Shape;410;p64"/>
          <p:cNvSpPr txBox="1"/>
          <p:nvPr/>
        </p:nvSpPr>
        <p:spPr>
          <a:xfrm>
            <a:off x="715225" y="623950"/>
            <a:ext cx="766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solidFill>
                <a:schemeClr val="accent3"/>
              </a:solidFill>
              <a:latin typeface="Urbanist"/>
              <a:ea typeface="Urbanist"/>
              <a:cs typeface="Urbanist"/>
              <a:sym typeface="Urbanist"/>
            </a:endParaRPr>
          </a:p>
        </p:txBody>
      </p:sp>
      <p:sp>
        <p:nvSpPr>
          <p:cNvPr id="411" name="Google Shape;411;p64"/>
          <p:cNvSpPr txBox="1"/>
          <p:nvPr>
            <p:ph type="title"/>
          </p:nvPr>
        </p:nvSpPr>
        <p:spPr>
          <a:xfrm>
            <a:off x="731525" y="445025"/>
            <a:ext cx="76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Euclid processing workflow</a:t>
            </a:r>
            <a:endParaRPr b="1" sz="2620">
              <a:solidFill>
                <a:schemeClr val="lt1"/>
              </a:solidFill>
              <a:latin typeface="Urbanist"/>
              <a:ea typeface="Urbanist"/>
              <a:cs typeface="Urbanist"/>
              <a:sym typeface="Urbanist"/>
            </a:endParaRPr>
          </a:p>
        </p:txBody>
      </p:sp>
      <p:pic>
        <p:nvPicPr>
          <p:cNvPr id="412" name="Google Shape;412;p64"/>
          <p:cNvPicPr preferRelativeResize="0"/>
          <p:nvPr/>
        </p:nvPicPr>
        <p:blipFill>
          <a:blip r:embed="rId3">
            <a:alphaModFix/>
          </a:blip>
          <a:stretch>
            <a:fillRect/>
          </a:stretch>
        </p:blipFill>
        <p:spPr>
          <a:xfrm>
            <a:off x="1215700" y="1017725"/>
            <a:ext cx="6661048" cy="3629751"/>
          </a:xfrm>
          <a:prstGeom prst="rect">
            <a:avLst/>
          </a:prstGeom>
          <a:noFill/>
          <a:ln>
            <a:noFill/>
          </a:ln>
        </p:spPr>
      </p:pic>
      <p:sp>
        <p:nvSpPr>
          <p:cNvPr id="413" name="Google Shape;413;p64"/>
          <p:cNvSpPr/>
          <p:nvPr/>
        </p:nvSpPr>
        <p:spPr>
          <a:xfrm>
            <a:off x="7376150" y="2720350"/>
            <a:ext cx="579000" cy="1348800"/>
          </a:xfrm>
          <a:prstGeom prst="rect">
            <a:avLst/>
          </a:prstGeom>
          <a:solidFill>
            <a:srgbClr val="63D297">
              <a:alpha val="443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14" name="Google Shape;414;p64"/>
          <p:cNvSpPr/>
          <p:nvPr/>
        </p:nvSpPr>
        <p:spPr>
          <a:xfrm>
            <a:off x="1287775" y="3500000"/>
            <a:ext cx="1124100" cy="1095000"/>
          </a:xfrm>
          <a:prstGeom prst="rect">
            <a:avLst/>
          </a:prstGeom>
          <a:solidFill>
            <a:srgbClr val="63D297">
              <a:alpha val="443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15" name="Google Shape;415;p64"/>
          <p:cNvSpPr/>
          <p:nvPr/>
        </p:nvSpPr>
        <p:spPr>
          <a:xfrm>
            <a:off x="1798324" y="1005850"/>
            <a:ext cx="1287900" cy="716400"/>
          </a:xfrm>
          <a:prstGeom prst="roundRect">
            <a:avLst>
              <a:gd fmla="val 16667" name="adj"/>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16" name="Google Shape;416;p64"/>
          <p:cNvSpPr/>
          <p:nvPr/>
        </p:nvSpPr>
        <p:spPr>
          <a:xfrm>
            <a:off x="5044425" y="3500000"/>
            <a:ext cx="1287900" cy="1095000"/>
          </a:xfrm>
          <a:prstGeom prst="roundRect">
            <a:avLst>
              <a:gd fmla="val 16667" name="adj"/>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17" name="Google Shape;417;p64"/>
          <p:cNvSpPr txBox="1"/>
          <p:nvPr/>
        </p:nvSpPr>
        <p:spPr>
          <a:xfrm>
            <a:off x="637717" y="4507609"/>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21" name="Shape 421"/>
        <p:cNvGrpSpPr/>
        <p:nvPr/>
      </p:nvGrpSpPr>
      <p:grpSpPr>
        <a:xfrm>
          <a:off x="0" y="0"/>
          <a:ext cx="0" cy="0"/>
          <a:chOff x="0" y="0"/>
          <a:chExt cx="0" cy="0"/>
        </a:xfrm>
      </p:grpSpPr>
      <p:sp>
        <p:nvSpPr>
          <p:cNvPr id="422" name="Google Shape;422;p65"/>
          <p:cNvSpPr txBox="1"/>
          <p:nvPr/>
        </p:nvSpPr>
        <p:spPr>
          <a:xfrm>
            <a:off x="655325" y="1055213"/>
            <a:ext cx="7896900" cy="3924600"/>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GB" sz="1800">
                <a:solidFill>
                  <a:srgbClr val="6AA84F"/>
                </a:solidFill>
              </a:rPr>
              <a:t>Data p</a:t>
            </a:r>
            <a:r>
              <a:rPr b="1" lang="en-GB" sz="1800" strike="noStrike">
                <a:solidFill>
                  <a:srgbClr val="6AA84F"/>
                </a:solidFill>
              </a:rPr>
              <a:t>rocessing organized in steps (Processing Functions)</a:t>
            </a:r>
            <a:endParaRPr b="1" sz="1800" strike="noStrike">
              <a:solidFill>
                <a:srgbClr val="6AA84F"/>
              </a:solidFill>
            </a:endParaRPr>
          </a:p>
          <a:p>
            <a:pPr indent="-342900" lvl="0" marL="457200" marR="0" rtl="0" algn="l">
              <a:spcBef>
                <a:spcPts val="0"/>
              </a:spcBef>
              <a:spcAft>
                <a:spcPts val="0"/>
              </a:spcAft>
              <a:buClr>
                <a:schemeClr val="lt1"/>
              </a:buClr>
              <a:buSzPts val="1800"/>
              <a:buChar char="●"/>
            </a:pPr>
            <a:r>
              <a:rPr b="0" lang="en-GB" sz="1800" strike="noStrike">
                <a:solidFill>
                  <a:schemeClr val="lt1"/>
                </a:solidFill>
                <a:latin typeface="Arial"/>
                <a:ea typeface="Arial"/>
                <a:cs typeface="Arial"/>
                <a:sym typeface="Arial"/>
              </a:rPr>
              <a:t>several software projects</a:t>
            </a:r>
            <a:endParaRPr b="0" sz="1800" strike="noStrike">
              <a:solidFill>
                <a:schemeClr val="lt1"/>
              </a:solidFill>
              <a:latin typeface="Arial"/>
              <a:ea typeface="Arial"/>
              <a:cs typeface="Arial"/>
              <a:sym typeface="Arial"/>
            </a:endParaRPr>
          </a:p>
          <a:p>
            <a:pPr indent="-342900" lvl="0" marL="457200" marR="0" rtl="0" algn="l">
              <a:spcBef>
                <a:spcPts val="0"/>
              </a:spcBef>
              <a:spcAft>
                <a:spcPts val="0"/>
              </a:spcAft>
              <a:buClr>
                <a:schemeClr val="lt1"/>
              </a:buClr>
              <a:buSzPts val="1800"/>
              <a:buChar char="●"/>
            </a:pPr>
            <a:r>
              <a:rPr lang="en-GB" sz="1800">
                <a:solidFill>
                  <a:schemeClr val="lt1"/>
                </a:solidFill>
              </a:rPr>
              <a:t>different life cycle timings</a:t>
            </a:r>
            <a:endParaRPr sz="1800">
              <a:solidFill>
                <a:schemeClr val="lt1"/>
              </a:solidFill>
            </a:endParaRPr>
          </a:p>
          <a:p>
            <a:pPr indent="0" lvl="0" marL="0" marR="0" rtl="0" algn="l">
              <a:spcBef>
                <a:spcPts val="0"/>
              </a:spcBef>
              <a:spcAft>
                <a:spcPts val="0"/>
              </a:spcAft>
              <a:buNone/>
            </a:pPr>
            <a:r>
              <a:t/>
            </a:r>
            <a:endParaRPr sz="1000">
              <a:solidFill>
                <a:schemeClr val="lt1"/>
              </a:solidFill>
            </a:endParaRPr>
          </a:p>
          <a:p>
            <a:pPr indent="0" lvl="0" marL="0" marR="0" rtl="0" algn="l">
              <a:spcBef>
                <a:spcPts val="1009"/>
              </a:spcBef>
              <a:spcAft>
                <a:spcPts val="0"/>
              </a:spcAft>
              <a:buNone/>
            </a:pPr>
            <a:r>
              <a:rPr b="1" lang="en-GB" sz="1800">
                <a:solidFill>
                  <a:srgbClr val="6AA84F"/>
                </a:solidFill>
              </a:rPr>
              <a:t>Different requirements/granularity</a:t>
            </a:r>
            <a:endParaRPr b="1" sz="1800">
              <a:solidFill>
                <a:srgbClr val="6AA84F"/>
              </a:solidFill>
            </a:endParaRPr>
          </a:p>
          <a:p>
            <a:pPr indent="-342900" lvl="0" marL="457200" marR="0" rtl="0" algn="l">
              <a:spcBef>
                <a:spcPts val="1009"/>
              </a:spcBef>
              <a:spcAft>
                <a:spcPts val="0"/>
              </a:spcAft>
              <a:buClr>
                <a:schemeClr val="lt1"/>
              </a:buClr>
              <a:buSzPts val="1800"/>
              <a:buChar char="●"/>
            </a:pPr>
            <a:r>
              <a:rPr lang="en-GB" sz="1800">
                <a:solidFill>
                  <a:schemeClr val="lt1"/>
                </a:solidFill>
              </a:rPr>
              <a:t>minimal set of infrastructure req.</a:t>
            </a:r>
            <a:endParaRPr sz="1800">
              <a:solidFill>
                <a:schemeClr val="lt1"/>
              </a:solidFill>
            </a:endParaRPr>
          </a:p>
          <a:p>
            <a:pPr indent="-342900" lvl="0" marL="457200" marR="0" rtl="0" algn="l">
              <a:spcBef>
                <a:spcPts val="0"/>
              </a:spcBef>
              <a:spcAft>
                <a:spcPts val="0"/>
              </a:spcAft>
              <a:buClr>
                <a:schemeClr val="lt1"/>
              </a:buClr>
              <a:buSzPts val="1800"/>
              <a:buChar char="●"/>
            </a:pPr>
            <a:r>
              <a:rPr lang="en-GB" sz="1800">
                <a:solidFill>
                  <a:schemeClr val="lt1"/>
                </a:solidFill>
              </a:rPr>
              <a:t>common environment</a:t>
            </a:r>
            <a:endParaRPr sz="1800">
              <a:solidFill>
                <a:schemeClr val="lt1"/>
              </a:solidFill>
            </a:endParaRPr>
          </a:p>
          <a:p>
            <a:pPr indent="0" lvl="0" marL="0" rtl="0" algn="l">
              <a:spcBef>
                <a:spcPts val="0"/>
              </a:spcBef>
              <a:spcAft>
                <a:spcPts val="0"/>
              </a:spcAft>
              <a:buNone/>
            </a:pPr>
            <a:r>
              <a:t/>
            </a:r>
            <a:endParaRPr b="1" sz="1000">
              <a:solidFill>
                <a:srgbClr val="6AA84F"/>
              </a:solidFill>
            </a:endParaRPr>
          </a:p>
          <a:p>
            <a:pPr indent="0" lvl="0" marL="0" rtl="0" algn="l">
              <a:spcBef>
                <a:spcPts val="1009"/>
              </a:spcBef>
              <a:spcAft>
                <a:spcPts val="0"/>
              </a:spcAft>
              <a:buNone/>
            </a:pPr>
            <a:r>
              <a:rPr b="1" lang="en-GB" sz="1800">
                <a:solidFill>
                  <a:srgbClr val="6AA84F"/>
                </a:solidFill>
              </a:rPr>
              <a:t>Multiple datacenters (SDCs)</a:t>
            </a:r>
            <a:endParaRPr b="1" sz="1800">
              <a:solidFill>
                <a:srgbClr val="6AA84F"/>
              </a:solidFill>
            </a:endParaRPr>
          </a:p>
          <a:p>
            <a:pPr indent="-342900" lvl="0" marL="457200" rtl="0" algn="l">
              <a:spcBef>
                <a:spcPts val="1009"/>
              </a:spcBef>
              <a:spcAft>
                <a:spcPts val="0"/>
              </a:spcAft>
              <a:buClr>
                <a:schemeClr val="lt1"/>
              </a:buClr>
              <a:buSzPts val="1800"/>
              <a:buChar char="●"/>
            </a:pPr>
            <a:r>
              <a:rPr lang="en-GB" sz="1800">
                <a:solidFill>
                  <a:schemeClr val="lt1"/>
                </a:solidFill>
              </a:rPr>
              <a:t>synchronization of SW</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different infrastructures</a:t>
            </a:r>
            <a:endParaRPr sz="18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1009"/>
              </a:spcBef>
              <a:spcAft>
                <a:spcPts val="0"/>
              </a:spcAft>
              <a:buNone/>
            </a:pPr>
            <a:r>
              <a:rPr lang="en-GB" sz="1700">
                <a:solidFill>
                  <a:schemeClr val="lt1"/>
                </a:solidFill>
              </a:rPr>
              <a:t>Gitflow workflow  + Jenkins CI/CD + CVMFS packages distribution </a:t>
            </a:r>
            <a:endParaRPr sz="1800">
              <a:solidFill>
                <a:schemeClr val="lt1"/>
              </a:solidFill>
            </a:endParaRPr>
          </a:p>
        </p:txBody>
      </p:sp>
      <p:pic>
        <p:nvPicPr>
          <p:cNvPr id="423" name="Google Shape;423;p65"/>
          <p:cNvPicPr preferRelativeResize="0"/>
          <p:nvPr/>
        </p:nvPicPr>
        <p:blipFill rotWithShape="1">
          <a:blip r:embed="rId3">
            <a:alphaModFix amt="70000"/>
          </a:blip>
          <a:srcRect b="0" l="0" r="0" t="0"/>
          <a:stretch/>
        </p:blipFill>
        <p:spPr>
          <a:xfrm>
            <a:off x="4757308" y="1554475"/>
            <a:ext cx="3615351" cy="2926075"/>
          </a:xfrm>
          <a:prstGeom prst="rect">
            <a:avLst/>
          </a:prstGeom>
          <a:noFill/>
          <a:ln>
            <a:noFill/>
          </a:ln>
        </p:spPr>
      </p:pic>
      <p:sp>
        <p:nvSpPr>
          <p:cNvPr id="424" name="Google Shape;424;p65"/>
          <p:cNvSpPr txBox="1"/>
          <p:nvPr>
            <p:ph type="title"/>
          </p:nvPr>
        </p:nvSpPr>
        <p:spPr>
          <a:xfrm>
            <a:off x="731525" y="445025"/>
            <a:ext cx="7641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GB" sz="2620">
                <a:solidFill>
                  <a:schemeClr val="lt1"/>
                </a:solidFill>
                <a:latin typeface="Urbanist"/>
                <a:ea typeface="Urbanist"/>
                <a:cs typeface="Urbanist"/>
                <a:sym typeface="Urbanist"/>
              </a:rPr>
              <a:t>Software lifecycle in Euclid SGS</a:t>
            </a:r>
            <a:endParaRPr b="1" sz="2620">
              <a:solidFill>
                <a:schemeClr val="lt1"/>
              </a:solidFill>
              <a:latin typeface="Urbanist"/>
              <a:ea typeface="Urbanist"/>
              <a:cs typeface="Urbanist"/>
              <a:sym typeface="Urbanist"/>
            </a:endParaRPr>
          </a:p>
        </p:txBody>
      </p:sp>
      <p:pic>
        <p:nvPicPr>
          <p:cNvPr id="425" name="Google Shape;425;p65"/>
          <p:cNvPicPr preferRelativeResize="0"/>
          <p:nvPr/>
        </p:nvPicPr>
        <p:blipFill rotWithShape="1">
          <a:blip r:embed="rId3">
            <a:alphaModFix amt="70000"/>
          </a:blip>
          <a:srcRect b="0" l="0" r="0" t="0"/>
          <a:stretch/>
        </p:blipFill>
        <p:spPr>
          <a:xfrm>
            <a:off x="4757308" y="1554475"/>
            <a:ext cx="3615351" cy="2926075"/>
          </a:xfrm>
          <a:prstGeom prst="rect">
            <a:avLst/>
          </a:prstGeom>
          <a:noFill/>
          <a:ln>
            <a:noFill/>
          </a:ln>
        </p:spPr>
      </p:pic>
      <p:sp>
        <p:nvSpPr>
          <p:cNvPr id="426" name="Google Shape;426;p65"/>
          <p:cNvSpPr txBox="1"/>
          <p:nvPr/>
        </p:nvSpPr>
        <p:spPr>
          <a:xfrm>
            <a:off x="4722083" y="4218026"/>
            <a:ext cx="253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000">
                <a:solidFill>
                  <a:schemeClr val="dk1"/>
                </a:solidFill>
                <a:latin typeface="Urbanist"/>
                <a:ea typeface="Urbanist"/>
                <a:cs typeface="Urbanist"/>
                <a:sym typeface="Urbanist"/>
              </a:rPr>
              <a:t>Credits: EC consortium</a:t>
            </a:r>
            <a:r>
              <a:rPr i="1" lang="en-GB" sz="1000">
                <a:solidFill>
                  <a:schemeClr val="lt1"/>
                </a:solidFill>
                <a:latin typeface="Urbanist"/>
                <a:ea typeface="Urbanist"/>
                <a:cs typeface="Urbanist"/>
                <a:sym typeface="Urbanist"/>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9"/>
          <p:cNvSpPr txBox="1"/>
          <p:nvPr>
            <p:ph type="title"/>
          </p:nvPr>
        </p:nvSpPr>
        <p:spPr>
          <a:xfrm>
            <a:off x="385175" y="161600"/>
            <a:ext cx="8520600" cy="803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solidFill>
                  <a:srgbClr val="0000FF"/>
                </a:solidFill>
                <a:latin typeface="Calibri"/>
                <a:ea typeface="Calibri"/>
                <a:cs typeface="Calibri"/>
                <a:sym typeface="Calibri"/>
              </a:rPr>
              <a:t>Computing for Euclid Galaxy Clustering</a:t>
            </a:r>
            <a:endParaRPr b="1">
              <a:solidFill>
                <a:srgbClr val="0000FF"/>
              </a:solidFill>
              <a:latin typeface="Calibri"/>
              <a:ea typeface="Calibri"/>
              <a:cs typeface="Calibri"/>
              <a:sym typeface="Calibri"/>
            </a:endParaRPr>
          </a:p>
          <a:p>
            <a:pPr indent="0" lvl="0" marL="0" rtl="0" algn="ctr">
              <a:spcBef>
                <a:spcPts val="0"/>
              </a:spcBef>
              <a:spcAft>
                <a:spcPts val="0"/>
              </a:spcAft>
              <a:buNone/>
            </a:pPr>
            <a:r>
              <a:rPr lang="en-GB" sz="1688">
                <a:solidFill>
                  <a:srgbClr val="0000FF"/>
                </a:solidFill>
                <a:latin typeface="Calibri"/>
                <a:ea typeface="Calibri"/>
                <a:cs typeface="Calibri"/>
                <a:sym typeface="Calibri"/>
              </a:rPr>
              <a:t>(P. Monaco, E. Sefusatti, M. Lepinzan, T. Castro, L. Tornatore, E. Sarpa, G. Parimbelli ++)</a:t>
            </a:r>
            <a:endParaRPr sz="1688">
              <a:solidFill>
                <a:srgbClr val="0000FF"/>
              </a:solidFill>
              <a:latin typeface="Calibri"/>
              <a:ea typeface="Calibri"/>
              <a:cs typeface="Calibri"/>
              <a:sym typeface="Calibri"/>
            </a:endParaRPr>
          </a:p>
        </p:txBody>
      </p:sp>
      <p:sp>
        <p:nvSpPr>
          <p:cNvPr id="195" name="Google Shape;195;p39"/>
          <p:cNvSpPr txBox="1"/>
          <p:nvPr>
            <p:ph idx="1" type="body"/>
          </p:nvPr>
        </p:nvSpPr>
        <p:spPr>
          <a:xfrm>
            <a:off x="0" y="1117625"/>
            <a:ext cx="9144000" cy="3983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AutoNum type="arabicPeriod"/>
            </a:pPr>
            <a:r>
              <a:rPr lang="en-GB" sz="1600">
                <a:solidFill>
                  <a:srgbClr val="000000"/>
                </a:solidFill>
                <a:latin typeface="Calibri"/>
                <a:ea typeface="Calibri"/>
                <a:cs typeface="Calibri"/>
                <a:sym typeface="Calibri"/>
              </a:rPr>
              <a:t>Computing resources to run </a:t>
            </a:r>
            <a:r>
              <a:rPr b="1" lang="en-GB" sz="1600">
                <a:solidFill>
                  <a:srgbClr val="0000FF"/>
                </a:solidFill>
                <a:latin typeface="Calibri"/>
                <a:ea typeface="Calibri"/>
                <a:cs typeface="Calibri"/>
                <a:sym typeface="Calibri"/>
              </a:rPr>
              <a:t>PINOCCHIO simulations</a:t>
            </a:r>
            <a:r>
              <a:rPr lang="en-GB" sz="1600">
                <a:solidFill>
                  <a:srgbClr val="000000"/>
                </a:solidFill>
                <a:latin typeface="Calibri"/>
                <a:ea typeface="Calibri"/>
                <a:cs typeface="Calibri"/>
                <a:sym typeface="Calibri"/>
              </a:rPr>
              <a:t> for the GC covariance</a:t>
            </a:r>
            <a:br>
              <a:rPr lang="en-GB" sz="1600">
                <a:solidFill>
                  <a:srgbClr val="000000"/>
                </a:solidFill>
                <a:latin typeface="Calibri"/>
                <a:ea typeface="Calibri"/>
                <a:cs typeface="Calibri"/>
                <a:sym typeface="Calibri"/>
              </a:rPr>
            </a:br>
            <a:r>
              <a:rPr lang="en-GB" sz="1600">
                <a:solidFill>
                  <a:srgbClr val="000000"/>
                </a:solidFill>
                <a:latin typeface="Calibri"/>
                <a:ea typeface="Calibri"/>
                <a:cs typeface="Calibri"/>
                <a:sym typeface="Calibri"/>
              </a:rPr>
              <a:t>(3500 smaller simulations + 1000 big simulations that cover half of the sky):</a:t>
            </a:r>
            <a:br>
              <a:rPr lang="en-GB" sz="1600">
                <a:solidFill>
                  <a:srgbClr val="000000"/>
                </a:solidFill>
                <a:latin typeface="Calibri"/>
                <a:ea typeface="Calibri"/>
                <a:cs typeface="Calibri"/>
                <a:sym typeface="Calibri"/>
              </a:rPr>
            </a:br>
            <a:r>
              <a:rPr lang="en-GB" sz="1600">
                <a:solidFill>
                  <a:srgbClr val="000000"/>
                </a:solidFill>
                <a:latin typeface="Calibri"/>
                <a:ea typeface="Calibri"/>
                <a:cs typeface="Calibri"/>
                <a:sym typeface="Calibri"/>
              </a:rPr>
              <a:t>INFN computing time (euclid project), Galileo10</a:t>
            </a:r>
            <a:r>
              <a:rPr lang="en-GB" sz="1600">
                <a:solidFill>
                  <a:srgbClr val="000000"/>
                </a:solidFill>
                <a:latin typeface="Calibri"/>
                <a:ea typeface="Calibri"/>
                <a:cs typeface="Calibri"/>
                <a:sym typeface="Calibri"/>
              </a:rPr>
              <a:t>0@CINECA and</a:t>
            </a:r>
            <a:br>
              <a:rPr lang="en-GB" sz="1600">
                <a:solidFill>
                  <a:srgbClr val="000000"/>
                </a:solidFill>
                <a:latin typeface="Calibri"/>
                <a:ea typeface="Calibri"/>
                <a:cs typeface="Calibri"/>
                <a:sym typeface="Calibri"/>
              </a:rPr>
            </a:br>
            <a:r>
              <a:rPr lang="en-GB" sz="1600">
                <a:solidFill>
                  <a:srgbClr val="000000"/>
                </a:solidFill>
                <a:latin typeface="Calibri"/>
                <a:ea typeface="Calibri"/>
                <a:cs typeface="Calibri"/>
                <a:sym typeface="Calibri"/>
              </a:rPr>
              <a:t>ISCRA-B grant, Galileo100@CINECA and</a:t>
            </a:r>
            <a:br>
              <a:rPr lang="en-GB" sz="1600">
                <a:solidFill>
                  <a:srgbClr val="000000"/>
                </a:solidFill>
                <a:latin typeface="Calibri"/>
                <a:ea typeface="Calibri"/>
                <a:cs typeface="Calibri"/>
                <a:sym typeface="Calibri"/>
              </a:rPr>
            </a:br>
            <a:r>
              <a:rPr lang="en-GB" sz="1600">
                <a:solidFill>
                  <a:srgbClr val="000000"/>
                </a:solidFill>
                <a:latin typeface="Calibri"/>
                <a:ea typeface="Calibri"/>
                <a:cs typeface="Calibri"/>
                <a:sym typeface="Calibri"/>
              </a:rPr>
              <a:t>UniTS-CINECA agreement</a:t>
            </a:r>
            <a:br>
              <a:rPr lang="en-GB" sz="1600">
                <a:solidFill>
                  <a:srgbClr val="000000"/>
                </a:solidFill>
                <a:latin typeface="Calibri"/>
                <a:ea typeface="Calibri"/>
                <a:cs typeface="Calibri"/>
                <a:sym typeface="Calibri"/>
              </a:rPr>
            </a:br>
            <a:r>
              <a:rPr lang="en-GB" sz="1600">
                <a:solidFill>
                  <a:schemeClr val="dk1"/>
                </a:solidFill>
                <a:latin typeface="Calibri"/>
                <a:ea typeface="Calibri"/>
                <a:cs typeface="Calibri"/>
                <a:sym typeface="Calibri"/>
              </a:rPr>
              <a:t>	-&gt; </a:t>
            </a:r>
            <a:r>
              <a:rPr lang="en-GB" sz="1600">
                <a:solidFill>
                  <a:srgbClr val="0000FF"/>
                </a:solidFill>
                <a:latin typeface="Calibri"/>
                <a:ea typeface="Calibri"/>
                <a:cs typeface="Calibri"/>
                <a:sym typeface="Calibri"/>
              </a:rPr>
              <a:t>total of ~5M core-hr</a:t>
            </a:r>
            <a:r>
              <a:rPr lang="en-GB" sz="1600">
                <a:solidFill>
                  <a:schemeClr val="dk1"/>
                </a:solidFill>
                <a:latin typeface="Calibri"/>
                <a:ea typeface="Calibri"/>
                <a:cs typeface="Calibri"/>
                <a:sym typeface="Calibri"/>
              </a:rPr>
              <a:t>.</a:t>
            </a:r>
            <a:br>
              <a:rPr lang="en-GB" sz="1600">
                <a:solidFill>
                  <a:schemeClr val="dk1"/>
                </a:solidFill>
                <a:latin typeface="Calibri"/>
                <a:ea typeface="Calibri"/>
                <a:cs typeface="Calibri"/>
                <a:sym typeface="Calibri"/>
              </a:rPr>
            </a:br>
            <a:r>
              <a:rPr lang="en-GB" sz="1600">
                <a:solidFill>
                  <a:srgbClr val="000000"/>
                </a:solidFill>
                <a:latin typeface="Calibri"/>
                <a:ea typeface="Calibri"/>
                <a:cs typeface="Calibri"/>
                <a:sym typeface="Calibri"/>
              </a:rPr>
              <a:t>+ </a:t>
            </a:r>
            <a:r>
              <a:rPr lang="en-GB" sz="1600">
                <a:solidFill>
                  <a:srgbClr val="0000FF"/>
                </a:solidFill>
                <a:latin typeface="Calibri"/>
                <a:ea typeface="Calibri"/>
                <a:cs typeface="Calibri"/>
                <a:sym typeface="Calibri"/>
              </a:rPr>
              <a:t>Pleiadi system</a:t>
            </a:r>
            <a:r>
              <a:rPr lang="en-GB" sz="1600">
                <a:solidFill>
                  <a:srgbClr val="000000"/>
                </a:solidFill>
                <a:latin typeface="Calibri"/>
                <a:ea typeface="Calibri"/>
                <a:cs typeface="Calibri"/>
                <a:sym typeface="Calibri"/>
              </a:rPr>
              <a:t> for smaller runs (</a:t>
            </a:r>
            <a:r>
              <a:rPr lang="en-GB" sz="1600">
                <a:solidFill>
                  <a:srgbClr val="0000FF"/>
                </a:solidFill>
                <a:latin typeface="Calibri"/>
                <a:ea typeface="Calibri"/>
                <a:cs typeface="Calibri"/>
                <a:sym typeface="Calibri"/>
              </a:rPr>
              <a:t>700,000 core-h</a:t>
            </a:r>
            <a:r>
              <a:rPr lang="en-GB" sz="1600">
                <a:solidFill>
                  <a:srgbClr val="000000"/>
                </a:solidFill>
                <a:latin typeface="Calibri"/>
                <a:ea typeface="Calibri"/>
                <a:cs typeface="Calibri"/>
                <a:sym typeface="Calibri"/>
              </a:rPr>
              <a:t>).</a:t>
            </a:r>
            <a:br>
              <a:rPr lang="en-GB" sz="1600">
                <a:solidFill>
                  <a:srgbClr val="000000"/>
                </a:solidFill>
                <a:latin typeface="Calibri"/>
                <a:ea typeface="Calibri"/>
                <a:cs typeface="Calibri"/>
                <a:sym typeface="Calibri"/>
              </a:rPr>
            </a:br>
            <a:endParaRPr sz="1600">
              <a:solidFill>
                <a:srgbClr val="000000"/>
              </a:solidFill>
              <a:latin typeface="Calibri"/>
              <a:ea typeface="Calibri"/>
              <a:cs typeface="Calibri"/>
              <a:sym typeface="Calibri"/>
            </a:endParaRPr>
          </a:p>
          <a:p>
            <a:pPr indent="-330200" lvl="0" marL="457200" rtl="0" algn="l">
              <a:spcBef>
                <a:spcPts val="0"/>
              </a:spcBef>
              <a:spcAft>
                <a:spcPts val="0"/>
              </a:spcAft>
              <a:buClr>
                <a:srgbClr val="000000"/>
              </a:buClr>
              <a:buSzPts val="1600"/>
              <a:buFont typeface="Calibri"/>
              <a:buAutoNum type="arabicPeriod"/>
            </a:pPr>
            <a:r>
              <a:rPr lang="en-GB" sz="1600">
                <a:solidFill>
                  <a:srgbClr val="000000"/>
                </a:solidFill>
                <a:latin typeface="Calibri"/>
                <a:ea typeface="Calibri"/>
                <a:cs typeface="Calibri"/>
                <a:sym typeface="Calibri"/>
              </a:rPr>
              <a:t>Development: ICSC/Spoke3, 700,000 gpu-hr on Leonardo@CINECA.</a:t>
            </a:r>
            <a:endParaRPr sz="1600">
              <a:solidFill>
                <a:srgbClr val="000000"/>
              </a:solidFill>
              <a:latin typeface="Calibri"/>
              <a:ea typeface="Calibri"/>
              <a:cs typeface="Calibri"/>
              <a:sym typeface="Calibri"/>
            </a:endParaRPr>
          </a:p>
          <a:p>
            <a:pPr indent="-330200" lvl="0" marL="457200" rtl="0" algn="l">
              <a:spcBef>
                <a:spcPts val="0"/>
              </a:spcBef>
              <a:spcAft>
                <a:spcPts val="0"/>
              </a:spcAft>
              <a:buClr>
                <a:srgbClr val="000000"/>
              </a:buClr>
              <a:buSzPts val="1600"/>
              <a:buFont typeface="Calibri"/>
              <a:buAutoNum type="arabicPeriod"/>
            </a:pPr>
            <a:r>
              <a:rPr lang="en-GB" sz="1600">
                <a:solidFill>
                  <a:srgbClr val="000000"/>
                </a:solidFill>
                <a:latin typeface="Calibri"/>
                <a:ea typeface="Calibri"/>
                <a:cs typeface="Calibri"/>
                <a:sym typeface="Calibri"/>
              </a:rPr>
              <a:t>Postprocessing (creation of galaxy catalogs, application of systematics, mixing matrix, power spectrum measurement): -&gt; </a:t>
            </a:r>
            <a:r>
              <a:rPr lang="en-GB" sz="1600">
                <a:solidFill>
                  <a:srgbClr val="0000FF"/>
                </a:solidFill>
                <a:latin typeface="Calibri"/>
                <a:ea typeface="Calibri"/>
                <a:cs typeface="Calibri"/>
                <a:sym typeface="Calibri"/>
              </a:rPr>
              <a:t>Pleiadi system</a:t>
            </a:r>
            <a:r>
              <a:rPr lang="en-GB" sz="1600">
                <a:solidFill>
                  <a:srgbClr val="000000"/>
                </a:solidFill>
                <a:latin typeface="Calibri"/>
                <a:ea typeface="Calibri"/>
                <a:cs typeface="Calibri"/>
                <a:sym typeface="Calibri"/>
              </a:rPr>
              <a:t>.</a:t>
            </a:r>
            <a:endParaRPr sz="1600">
              <a:solidFill>
                <a:srgbClr val="000000"/>
              </a:solidFill>
              <a:latin typeface="Calibri"/>
              <a:ea typeface="Calibri"/>
              <a:cs typeface="Calibri"/>
              <a:sym typeface="Calibri"/>
            </a:endParaRPr>
          </a:p>
          <a:p>
            <a:pPr indent="0" lvl="0" marL="0" rtl="0" algn="l">
              <a:spcBef>
                <a:spcPts val="1200"/>
              </a:spcBef>
              <a:spcAft>
                <a:spcPts val="1200"/>
              </a:spcAft>
              <a:buNone/>
            </a:pPr>
            <a:r>
              <a:rPr b="1" lang="en-GB" sz="1600">
                <a:solidFill>
                  <a:srgbClr val="0000FF"/>
                </a:solidFill>
                <a:latin typeface="Calibri"/>
                <a:ea typeface="Calibri"/>
                <a:cs typeface="Calibri"/>
                <a:sym typeface="Calibri"/>
              </a:rPr>
              <a:t>The 1000 EuclidLargeMocks are the largest collection of DM halos on the past light cone ever produced! (paper + press release in preparation).</a:t>
            </a:r>
            <a:endParaRPr b="1" sz="1600">
              <a:solidFill>
                <a:srgbClr val="0000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30" name="Shape 430"/>
        <p:cNvGrpSpPr/>
        <p:nvPr/>
      </p:nvGrpSpPr>
      <p:grpSpPr>
        <a:xfrm>
          <a:off x="0" y="0"/>
          <a:ext cx="0" cy="0"/>
          <a:chOff x="0" y="0"/>
          <a:chExt cx="0" cy="0"/>
        </a:xfrm>
      </p:grpSpPr>
      <p:sp>
        <p:nvSpPr>
          <p:cNvPr id="431" name="Google Shape;431;p66"/>
          <p:cNvSpPr txBox="1"/>
          <p:nvPr>
            <p:ph type="title"/>
          </p:nvPr>
        </p:nvSpPr>
        <p:spPr>
          <a:xfrm>
            <a:off x="716300" y="429800"/>
            <a:ext cx="7674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solidFill>
                  <a:schemeClr val="lt1"/>
                </a:solidFill>
                <a:latin typeface="Urbanist"/>
                <a:ea typeface="Urbanist"/>
                <a:cs typeface="Urbanist"/>
                <a:sym typeface="Urbanist"/>
              </a:rPr>
              <a:t>SDC-IT* computing infrastructure</a:t>
            </a:r>
            <a:endParaRPr b="1">
              <a:solidFill>
                <a:schemeClr val="lt1"/>
              </a:solidFill>
              <a:latin typeface="Urbanist"/>
              <a:ea typeface="Urbanist"/>
              <a:cs typeface="Urbanist"/>
              <a:sym typeface="Urbanist"/>
            </a:endParaRPr>
          </a:p>
        </p:txBody>
      </p:sp>
      <p:sp>
        <p:nvSpPr>
          <p:cNvPr id="432" name="Google Shape;432;p66"/>
          <p:cNvSpPr txBox="1"/>
          <p:nvPr/>
        </p:nvSpPr>
        <p:spPr>
          <a:xfrm>
            <a:off x="1098450" y="1047900"/>
            <a:ext cx="69471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6AA84F"/>
                </a:solidFill>
                <a:latin typeface="Proxima Nova"/>
                <a:ea typeface="Proxima Nova"/>
                <a:cs typeface="Proxima Nova"/>
                <a:sym typeface="Proxima Nova"/>
              </a:rPr>
              <a:t>development “SDC-IT-DEV”</a:t>
            </a:r>
            <a:r>
              <a:rPr lang="en-GB" sz="1600">
                <a:solidFill>
                  <a:srgbClr val="6AA84F"/>
                </a:solidFill>
                <a:latin typeface="Proxima Nova"/>
                <a:ea typeface="Proxima Nova"/>
                <a:cs typeface="Proxima Nova"/>
                <a:sym typeface="Proxima Nova"/>
              </a:rPr>
              <a:t> </a:t>
            </a:r>
            <a:r>
              <a:rPr lang="en-GB" sz="1600">
                <a:solidFill>
                  <a:schemeClr val="lt1"/>
                </a:solidFill>
                <a:latin typeface="Proxima Nova"/>
                <a:ea typeface="Proxima Nova"/>
                <a:cs typeface="Proxima Nova"/>
                <a:sym typeface="Proxima Nova"/>
              </a:rPr>
              <a:t> → </a:t>
            </a:r>
            <a:r>
              <a:rPr b="1" lang="en-GB" sz="1600">
                <a:solidFill>
                  <a:schemeClr val="lt1"/>
                </a:solidFill>
                <a:latin typeface="Proxima Nova"/>
                <a:ea typeface="Proxima Nova"/>
                <a:cs typeface="Proxima Nova"/>
                <a:sym typeface="Proxima Nova"/>
              </a:rPr>
              <a:t>OATs</a:t>
            </a:r>
            <a:endParaRPr b="1" sz="1600">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15 nodes: 40 phys cores (no HT), 256GB RAM each node</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1 node: 32 cores, 180GB RAM, 4x NVIDIA V100 16GB</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650 TB of parallel storage (BeeGFS) </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InfiniBand</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6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GB" sz="1600">
                <a:solidFill>
                  <a:srgbClr val="FF7B59"/>
                </a:solidFill>
                <a:latin typeface="Proxima Nova"/>
                <a:ea typeface="Proxima Nova"/>
                <a:cs typeface="Proxima Nova"/>
                <a:sym typeface="Proxima Nova"/>
              </a:rPr>
              <a:t>integration/testing “SDC-IT-INT”</a:t>
            </a:r>
            <a:r>
              <a:rPr lang="en-GB" sz="1600">
                <a:solidFill>
                  <a:schemeClr val="lt1"/>
                </a:solidFill>
                <a:latin typeface="Proxima Nova"/>
                <a:ea typeface="Proxima Nova"/>
                <a:cs typeface="Proxima Nova"/>
                <a:sym typeface="Proxima Nova"/>
              </a:rPr>
              <a:t>  → </a:t>
            </a:r>
            <a:r>
              <a:rPr b="1" lang="en-GB" sz="1600">
                <a:solidFill>
                  <a:schemeClr val="lt1"/>
                </a:solidFill>
                <a:latin typeface="Proxima Nova"/>
                <a:ea typeface="Proxima Nova"/>
                <a:cs typeface="Proxima Nova"/>
                <a:sym typeface="Proxima Nova"/>
              </a:rPr>
              <a:t>ALTEC </a:t>
            </a:r>
            <a:r>
              <a:rPr lang="en-GB" sz="1600">
                <a:solidFill>
                  <a:schemeClr val="lt1"/>
                </a:solidFill>
                <a:latin typeface="Proxima Nova"/>
                <a:ea typeface="Proxima Nova"/>
                <a:cs typeface="Proxima Nova"/>
                <a:sym typeface="Proxima Nova"/>
              </a:rPr>
              <a:t>(Turin)</a:t>
            </a:r>
            <a:endParaRPr sz="1600">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8 nodes: 48 cores (24 phys), 256 GB RAM</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4 nodes: 64 cores (32 phys), 1 TB RAM</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730TB fast storage (Lustre) and Tier 2 storage shared with OPS</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GB" sz="1600">
                <a:solidFill>
                  <a:srgbClr val="FF7B59"/>
                </a:solidFill>
                <a:latin typeface="Proxima Nova"/>
                <a:ea typeface="Proxima Nova"/>
                <a:cs typeface="Proxima Nova"/>
                <a:sym typeface="Proxima Nova"/>
              </a:rPr>
              <a:t>production “SDC-IT-OPS”</a:t>
            </a:r>
            <a:r>
              <a:rPr lang="en-GB" sz="1600">
                <a:solidFill>
                  <a:schemeClr val="lt1"/>
                </a:solidFill>
                <a:latin typeface="Proxima Nova"/>
                <a:ea typeface="Proxima Nova"/>
                <a:cs typeface="Proxima Nova"/>
                <a:sym typeface="Proxima Nova"/>
              </a:rPr>
              <a:t>  → </a:t>
            </a:r>
            <a:r>
              <a:rPr b="1" lang="en-GB" sz="1600">
                <a:solidFill>
                  <a:schemeClr val="lt1"/>
                </a:solidFill>
                <a:latin typeface="Proxima Nova"/>
                <a:ea typeface="Proxima Nova"/>
                <a:cs typeface="Proxima Nova"/>
                <a:sym typeface="Proxima Nova"/>
              </a:rPr>
              <a:t>ALTEC</a:t>
            </a:r>
            <a:r>
              <a:rPr lang="en-GB" sz="1600">
                <a:solidFill>
                  <a:schemeClr val="lt1"/>
                </a:solidFill>
                <a:latin typeface="Proxima Nova"/>
                <a:ea typeface="Proxima Nova"/>
                <a:cs typeface="Proxima Nova"/>
                <a:sym typeface="Proxima Nova"/>
              </a:rPr>
              <a:t> (Turin)</a:t>
            </a:r>
            <a:endParaRPr sz="1600">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12 nodes: 128 cores (64 phys), 1 TB RAM</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9 nodes: 192 cores (96 phys), 768 GB RAM </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2 nodes: 192 cores (96 phys); 1.5 TB RAM</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1.4 PB fast storage (Lustre) + 4.4 PB Tier 2 general storage + 6 PB Tier 3 Tape Lib.</a:t>
            </a:r>
            <a:endParaRPr>
              <a:solidFill>
                <a:schemeClr val="lt1"/>
              </a:solidFill>
              <a:latin typeface="Proxima Nova"/>
              <a:ea typeface="Proxima Nova"/>
              <a:cs typeface="Proxima Nova"/>
              <a:sym typeface="Proxima Nova"/>
            </a:endParaRPr>
          </a:p>
          <a:p>
            <a:pPr indent="-317500" lvl="0" marL="457200" rtl="0" algn="l">
              <a:spcBef>
                <a:spcPts val="0"/>
              </a:spcBef>
              <a:spcAft>
                <a:spcPts val="0"/>
              </a:spcAft>
              <a:buClr>
                <a:schemeClr val="lt1"/>
              </a:buClr>
              <a:buSzPts val="1400"/>
              <a:buFont typeface="Proxima Nova"/>
              <a:buChar char="●"/>
            </a:pPr>
            <a:r>
              <a:rPr lang="en-GB">
                <a:solidFill>
                  <a:schemeClr val="lt1"/>
                </a:solidFill>
                <a:latin typeface="Proxima Nova"/>
                <a:ea typeface="Proxima Nova"/>
                <a:cs typeface="Proxima Nova"/>
                <a:sym typeface="Proxima Nova"/>
              </a:rPr>
              <a:t>InfiniBand</a:t>
            </a:r>
            <a:endParaRPr>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36" name="Shape 436"/>
        <p:cNvGrpSpPr/>
        <p:nvPr/>
      </p:nvGrpSpPr>
      <p:grpSpPr>
        <a:xfrm>
          <a:off x="0" y="0"/>
          <a:ext cx="0" cy="0"/>
          <a:chOff x="0" y="0"/>
          <a:chExt cx="0" cy="0"/>
        </a:xfrm>
      </p:grpSpPr>
      <p:sp>
        <p:nvSpPr>
          <p:cNvPr id="437" name="Google Shape;437;p67"/>
          <p:cNvSpPr txBox="1"/>
          <p:nvPr>
            <p:ph type="title"/>
          </p:nvPr>
        </p:nvSpPr>
        <p:spPr>
          <a:xfrm>
            <a:off x="731525" y="445025"/>
            <a:ext cx="7630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90"/>
              <a:buNone/>
            </a:pPr>
            <a:r>
              <a:rPr b="1" lang="en-GB" sz="2620">
                <a:solidFill>
                  <a:schemeClr val="lt1"/>
                </a:solidFill>
                <a:latin typeface="Urbanist"/>
                <a:ea typeface="Urbanist"/>
                <a:cs typeface="Urbanist"/>
                <a:sym typeface="Urbanist"/>
              </a:rPr>
              <a:t>…few takeaway notes </a:t>
            </a:r>
            <a:endParaRPr b="1" sz="2620">
              <a:solidFill>
                <a:schemeClr val="lt1"/>
              </a:solidFill>
              <a:latin typeface="Urbanist"/>
              <a:ea typeface="Urbanist"/>
              <a:cs typeface="Urbanist"/>
              <a:sym typeface="Urbanist"/>
            </a:endParaRPr>
          </a:p>
        </p:txBody>
      </p:sp>
      <p:sp>
        <p:nvSpPr>
          <p:cNvPr id="438" name="Google Shape;438;p67"/>
          <p:cNvSpPr txBox="1"/>
          <p:nvPr/>
        </p:nvSpPr>
        <p:spPr>
          <a:xfrm>
            <a:off x="608800" y="1322400"/>
            <a:ext cx="79893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Urbanist"/>
                <a:ea typeface="Urbanist"/>
                <a:cs typeface="Urbanist"/>
                <a:sym typeface="Urbanist"/>
              </a:rPr>
              <a:t>within a project, </a:t>
            </a:r>
            <a:r>
              <a:rPr b="1" lang="en-GB" sz="1800">
                <a:solidFill>
                  <a:srgbClr val="6AA84F"/>
                </a:solidFill>
                <a:latin typeface="Urbanist"/>
                <a:ea typeface="Urbanist"/>
                <a:cs typeface="Urbanist"/>
                <a:sym typeface="Urbanist"/>
              </a:rPr>
              <a:t>SGS is one of the longest-lived elements</a:t>
            </a:r>
            <a:r>
              <a:rPr lang="en-GB" sz="1800">
                <a:solidFill>
                  <a:schemeClr val="lt1"/>
                </a:solidFill>
                <a:latin typeface="Urbanist"/>
                <a:ea typeface="Urbanist"/>
                <a:cs typeface="Urbanist"/>
                <a:sym typeface="Urbanist"/>
              </a:rPr>
              <a:t> </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b="1" lang="en-GB" sz="1800">
                <a:solidFill>
                  <a:srgbClr val="FF9900"/>
                </a:solidFill>
                <a:latin typeface="Urbanist"/>
                <a:ea typeface="Urbanist"/>
                <a:cs typeface="Urbanist"/>
                <a:sym typeface="Urbanist"/>
              </a:rPr>
              <a:t>technologies evolve</a:t>
            </a:r>
            <a:r>
              <a:rPr lang="en-GB" sz="1800">
                <a:solidFill>
                  <a:schemeClr val="lt1"/>
                </a:solidFill>
                <a:latin typeface="Urbanist"/>
                <a:ea typeface="Urbanist"/>
                <a:cs typeface="Urbanist"/>
                <a:sym typeface="Urbanist"/>
              </a:rPr>
              <a:t> during SGS lifecycle</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lang="en-GB" sz="1800">
                <a:solidFill>
                  <a:schemeClr val="lt1"/>
                </a:solidFill>
                <a:latin typeface="Urbanist"/>
                <a:ea typeface="Urbanist"/>
                <a:cs typeface="Urbanist"/>
                <a:sym typeface="Urbanist"/>
              </a:rPr>
              <a:t>SGS design/implementation and project design/development are  entangled</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b="1" lang="en-GB" sz="1800">
                <a:solidFill>
                  <a:srgbClr val="E06666"/>
                </a:solidFill>
                <a:latin typeface="Urbanist"/>
                <a:ea typeface="Urbanist"/>
                <a:cs typeface="Urbanist"/>
                <a:sym typeface="Urbanist"/>
              </a:rPr>
              <a:t>SGS activities require various expertise</a:t>
            </a:r>
            <a:r>
              <a:rPr lang="en-GB" sz="1800">
                <a:solidFill>
                  <a:schemeClr val="lt1"/>
                </a:solidFill>
                <a:latin typeface="Urbanist"/>
                <a:ea typeface="Urbanist"/>
                <a:cs typeface="Urbanist"/>
                <a:sym typeface="Urbanist"/>
              </a:rPr>
              <a:t> to cover all operational fields</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t/>
            </a:r>
            <a:endParaRPr sz="1800">
              <a:solidFill>
                <a:schemeClr val="lt1"/>
              </a:solidFill>
              <a:latin typeface="Urbanist"/>
              <a:ea typeface="Urbanist"/>
              <a:cs typeface="Urbanist"/>
              <a:sym typeface="Urbanist"/>
            </a:endParaRPr>
          </a:p>
          <a:p>
            <a:pPr indent="0" lvl="0" marL="0" rtl="0" algn="l">
              <a:spcBef>
                <a:spcPts val="0"/>
              </a:spcBef>
              <a:spcAft>
                <a:spcPts val="0"/>
              </a:spcAft>
              <a:buNone/>
            </a:pPr>
            <a:r>
              <a:rPr i="1" lang="en-GB" sz="1600">
                <a:solidFill>
                  <a:schemeClr val="lt1"/>
                </a:solidFill>
                <a:latin typeface="Urbanist"/>
                <a:ea typeface="Urbanist"/>
                <a:cs typeface="Urbanist"/>
                <a:sym typeface="Urbanist"/>
              </a:rPr>
              <a:t>The Euclid, similarly to other mission like GAIA, Planck, and others, formed a community of experts, that is now an asset for INAF in perspective of future large missions and projects</a:t>
            </a:r>
            <a:endParaRPr sz="1800">
              <a:solidFill>
                <a:schemeClr val="lt1"/>
              </a:solidFill>
              <a:latin typeface="Urbanist"/>
              <a:ea typeface="Urbanist"/>
              <a:cs typeface="Urbanist"/>
              <a:sym typeface="Urbanis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40"/>
          <p:cNvPicPr preferRelativeResize="0"/>
          <p:nvPr/>
        </p:nvPicPr>
        <p:blipFill>
          <a:blip r:embed="rId3">
            <a:alphaModFix/>
          </a:blip>
          <a:stretch>
            <a:fillRect/>
          </a:stretch>
        </p:blipFill>
        <p:spPr>
          <a:xfrm>
            <a:off x="5343327" y="2355574"/>
            <a:ext cx="2610900" cy="2787925"/>
          </a:xfrm>
          <a:prstGeom prst="rect">
            <a:avLst/>
          </a:prstGeom>
          <a:noFill/>
          <a:ln>
            <a:noFill/>
          </a:ln>
        </p:spPr>
      </p:pic>
      <p:pic>
        <p:nvPicPr>
          <p:cNvPr id="201" name="Google Shape;201;p40"/>
          <p:cNvPicPr preferRelativeResize="0"/>
          <p:nvPr/>
        </p:nvPicPr>
        <p:blipFill rotWithShape="1">
          <a:blip r:embed="rId4">
            <a:alphaModFix/>
          </a:blip>
          <a:srcRect b="7022" l="0" r="0" t="3747"/>
          <a:stretch/>
        </p:blipFill>
        <p:spPr>
          <a:xfrm>
            <a:off x="4989850" y="460350"/>
            <a:ext cx="4154151" cy="2086926"/>
          </a:xfrm>
          <a:prstGeom prst="rect">
            <a:avLst/>
          </a:prstGeom>
          <a:noFill/>
          <a:ln>
            <a:noFill/>
          </a:ln>
        </p:spPr>
      </p:pic>
      <p:pic>
        <p:nvPicPr>
          <p:cNvPr id="202" name="Google Shape;202;p40"/>
          <p:cNvPicPr preferRelativeResize="0"/>
          <p:nvPr/>
        </p:nvPicPr>
        <p:blipFill rotWithShape="1">
          <a:blip r:embed="rId5">
            <a:alphaModFix/>
          </a:blip>
          <a:srcRect b="6550" l="0" r="0" t="0"/>
          <a:stretch/>
        </p:blipFill>
        <p:spPr>
          <a:xfrm>
            <a:off x="322375" y="383025"/>
            <a:ext cx="2306225" cy="2302950"/>
          </a:xfrm>
          <a:prstGeom prst="rect">
            <a:avLst/>
          </a:prstGeom>
          <a:noFill/>
          <a:ln>
            <a:noFill/>
          </a:ln>
        </p:spPr>
      </p:pic>
      <p:sp>
        <p:nvSpPr>
          <p:cNvPr id="203" name="Google Shape;203;p40"/>
          <p:cNvSpPr txBox="1"/>
          <p:nvPr/>
        </p:nvSpPr>
        <p:spPr>
          <a:xfrm>
            <a:off x="3643600" y="584300"/>
            <a:ext cx="2089500" cy="6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Calibri"/>
                <a:ea typeface="Calibri"/>
                <a:cs typeface="Calibri"/>
                <a:sym typeface="Calibri"/>
              </a:rPr>
              <a:t>30deg circle is ~ the same area of DR1 (pre-launch)</a:t>
            </a:r>
            <a:endParaRPr b="1" sz="1200">
              <a:latin typeface="Calibri"/>
              <a:ea typeface="Calibri"/>
              <a:cs typeface="Calibri"/>
              <a:sym typeface="Calibri"/>
            </a:endParaRPr>
          </a:p>
        </p:txBody>
      </p:sp>
      <p:sp>
        <p:nvSpPr>
          <p:cNvPr id="204" name="Google Shape;204;p40"/>
          <p:cNvSpPr txBox="1"/>
          <p:nvPr>
            <p:ph type="title"/>
          </p:nvPr>
        </p:nvSpPr>
        <p:spPr>
          <a:xfrm>
            <a:off x="385175" y="-67000"/>
            <a:ext cx="8520600" cy="8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300">
                <a:solidFill>
                  <a:srgbClr val="0000FF"/>
                </a:solidFill>
                <a:latin typeface="Calibri"/>
                <a:ea typeface="Calibri"/>
                <a:cs typeface="Calibri"/>
                <a:sym typeface="Calibri"/>
              </a:rPr>
              <a:t>PINOCCHIO Mocks: adding </a:t>
            </a:r>
            <a:r>
              <a:rPr b="1" lang="en-GB" sz="2300">
                <a:solidFill>
                  <a:srgbClr val="0000FF"/>
                </a:solidFill>
                <a:latin typeface="Calibri"/>
                <a:ea typeface="Calibri"/>
                <a:cs typeface="Calibri"/>
                <a:sym typeface="Calibri"/>
              </a:rPr>
              <a:t>systematics</a:t>
            </a:r>
            <a:r>
              <a:rPr b="1" lang="en-GB" sz="2300">
                <a:solidFill>
                  <a:srgbClr val="0000FF"/>
                </a:solidFill>
                <a:latin typeface="Calibri"/>
                <a:ea typeface="Calibri"/>
                <a:cs typeface="Calibri"/>
                <a:sym typeface="Calibri"/>
              </a:rPr>
              <a:t> to ideal catalogs</a:t>
            </a:r>
            <a:endParaRPr b="1" sz="2300">
              <a:solidFill>
                <a:srgbClr val="0000FF"/>
              </a:solidFill>
              <a:latin typeface="Calibri"/>
              <a:ea typeface="Calibri"/>
              <a:cs typeface="Calibri"/>
              <a:sym typeface="Calibri"/>
            </a:endParaRPr>
          </a:p>
          <a:p>
            <a:pPr indent="0" lvl="0" marL="0" rtl="0" algn="ctr">
              <a:spcBef>
                <a:spcPts val="0"/>
              </a:spcBef>
              <a:spcAft>
                <a:spcPts val="0"/>
              </a:spcAft>
              <a:buNone/>
            </a:pPr>
            <a:r>
              <a:t/>
            </a:r>
            <a:endParaRPr sz="2300">
              <a:solidFill>
                <a:srgbClr val="0000FF"/>
              </a:solidFill>
              <a:latin typeface="Calibri"/>
              <a:ea typeface="Calibri"/>
              <a:cs typeface="Calibri"/>
              <a:sym typeface="Calibri"/>
            </a:endParaRPr>
          </a:p>
        </p:txBody>
      </p:sp>
      <p:pic>
        <p:nvPicPr>
          <p:cNvPr id="205" name="Google Shape;205;p40"/>
          <p:cNvPicPr preferRelativeResize="0"/>
          <p:nvPr/>
        </p:nvPicPr>
        <p:blipFill rotWithShape="1">
          <a:blip r:embed="rId6">
            <a:alphaModFix/>
          </a:blip>
          <a:srcRect b="0" l="0" r="0" t="0"/>
          <a:stretch/>
        </p:blipFill>
        <p:spPr>
          <a:xfrm>
            <a:off x="528363" y="2685975"/>
            <a:ext cx="3113425" cy="2376226"/>
          </a:xfrm>
          <a:prstGeom prst="rect">
            <a:avLst/>
          </a:prstGeom>
          <a:noFill/>
          <a:ln>
            <a:noFill/>
          </a:ln>
        </p:spPr>
      </p:pic>
      <p:sp>
        <p:nvSpPr>
          <p:cNvPr id="206" name="Google Shape;206;p40"/>
          <p:cNvSpPr txBox="1"/>
          <p:nvPr/>
        </p:nvSpPr>
        <p:spPr>
          <a:xfrm>
            <a:off x="2472925" y="1984375"/>
            <a:ext cx="19722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Calibri"/>
                <a:ea typeface="Calibri"/>
                <a:cs typeface="Calibri"/>
                <a:sym typeface="Calibri"/>
              </a:rPr>
              <a:t>ideal catalogs, average P(k) over 1000 mocks</a:t>
            </a:r>
            <a:endParaRPr b="1" sz="1100">
              <a:latin typeface="Calibri"/>
              <a:ea typeface="Calibri"/>
              <a:cs typeface="Calibri"/>
              <a:sym typeface="Calibri"/>
            </a:endParaRPr>
          </a:p>
        </p:txBody>
      </p:sp>
      <p:cxnSp>
        <p:nvCxnSpPr>
          <p:cNvPr id="207" name="Google Shape;207;p40"/>
          <p:cNvCxnSpPr/>
          <p:nvPr/>
        </p:nvCxnSpPr>
        <p:spPr>
          <a:xfrm flipH="1">
            <a:off x="3165513" y="2440000"/>
            <a:ext cx="261900" cy="317400"/>
          </a:xfrm>
          <a:prstGeom prst="straightConnector1">
            <a:avLst/>
          </a:prstGeom>
          <a:noFill/>
          <a:ln cap="flat" cmpd="sng" w="9525">
            <a:solidFill>
              <a:schemeClr val="dk2"/>
            </a:solidFill>
            <a:prstDash val="solid"/>
            <a:round/>
            <a:headEnd len="med" w="med" type="none"/>
            <a:tailEnd len="med" w="med" type="triangle"/>
          </a:ln>
        </p:spPr>
      </p:cxnSp>
      <p:sp>
        <p:nvSpPr>
          <p:cNvPr id="208" name="Google Shape;208;p40"/>
          <p:cNvSpPr txBox="1"/>
          <p:nvPr/>
        </p:nvSpPr>
        <p:spPr>
          <a:xfrm>
            <a:off x="3992575" y="2823750"/>
            <a:ext cx="1503300" cy="1118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100">
                <a:latin typeface="Calibri"/>
                <a:ea typeface="Calibri"/>
                <a:cs typeface="Calibri"/>
                <a:sym typeface="Calibri"/>
              </a:rPr>
              <a:t>angular systematics: random catalog with varying exposure time due to survey strategy</a:t>
            </a:r>
            <a:endParaRPr b="1" sz="11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1"/>
          <p:cNvSpPr txBox="1"/>
          <p:nvPr>
            <p:ph type="title"/>
          </p:nvPr>
        </p:nvSpPr>
        <p:spPr>
          <a:xfrm>
            <a:off x="385175" y="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rgbClr val="0000FF"/>
                </a:solidFill>
                <a:latin typeface="Calibri"/>
                <a:ea typeface="Calibri"/>
                <a:cs typeface="Calibri"/>
                <a:sym typeface="Calibri"/>
              </a:rPr>
              <a:t>Computing for Euclid Cluster Cosmology</a:t>
            </a:r>
            <a:endParaRPr b="1" sz="2500">
              <a:solidFill>
                <a:srgbClr val="0000FF"/>
              </a:solidFill>
              <a:latin typeface="Calibri"/>
              <a:ea typeface="Calibri"/>
              <a:cs typeface="Calibri"/>
              <a:sym typeface="Calibri"/>
            </a:endParaRPr>
          </a:p>
          <a:p>
            <a:pPr indent="0" lvl="0" marL="0" rtl="0" algn="ctr">
              <a:spcBef>
                <a:spcPts val="0"/>
              </a:spcBef>
              <a:spcAft>
                <a:spcPts val="0"/>
              </a:spcAft>
              <a:buNone/>
            </a:pPr>
            <a:r>
              <a:rPr lang="en-GB" sz="2000">
                <a:solidFill>
                  <a:srgbClr val="0000FF"/>
                </a:solidFill>
                <a:latin typeface="Calibri"/>
                <a:ea typeface="Calibri"/>
                <a:cs typeface="Calibri"/>
                <a:sym typeface="Calibri"/>
              </a:rPr>
              <a:t>(S. Borgani, T. Castro, M. Costanzi, R. Ingrao, A. Saro)</a:t>
            </a:r>
            <a:endParaRPr sz="2000">
              <a:solidFill>
                <a:srgbClr val="0000FF"/>
              </a:solidFill>
              <a:latin typeface="Calibri"/>
              <a:ea typeface="Calibri"/>
              <a:cs typeface="Calibri"/>
              <a:sym typeface="Calibri"/>
            </a:endParaRPr>
          </a:p>
        </p:txBody>
      </p:sp>
      <p:sp>
        <p:nvSpPr>
          <p:cNvPr id="214" name="Google Shape;214;p41"/>
          <p:cNvSpPr txBox="1"/>
          <p:nvPr>
            <p:ph idx="1" type="body"/>
          </p:nvPr>
        </p:nvSpPr>
        <p:spPr>
          <a:xfrm>
            <a:off x="311700" y="965225"/>
            <a:ext cx="8737200" cy="39831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rgbClr val="000000"/>
              </a:buClr>
              <a:buSzPts val="1500"/>
              <a:buFont typeface="Calibri"/>
              <a:buAutoNum type="arabicPeriod"/>
            </a:pPr>
            <a:r>
              <a:rPr lang="en-GB" sz="1500">
                <a:solidFill>
                  <a:srgbClr val="000000"/>
                </a:solidFill>
                <a:latin typeface="Calibri"/>
                <a:ea typeface="Calibri"/>
                <a:cs typeface="Calibri"/>
                <a:sym typeface="Calibri"/>
              </a:rPr>
              <a:t>The needed resources for the activities inside the SWG-CL WP-9 for </a:t>
            </a:r>
            <a:r>
              <a:rPr lang="en-GB" sz="1500" u="sng">
                <a:solidFill>
                  <a:srgbClr val="000000"/>
                </a:solidFill>
                <a:latin typeface="Calibri"/>
                <a:ea typeface="Calibri"/>
                <a:cs typeface="Calibri"/>
                <a:sym typeface="Calibri"/>
              </a:rPr>
              <a:t>Galaxy Cluster Simulations</a:t>
            </a:r>
            <a:r>
              <a:rPr lang="en-GB" sz="1500">
                <a:solidFill>
                  <a:srgbClr val="000000"/>
                </a:solidFill>
                <a:latin typeface="Calibri"/>
                <a:ea typeface="Calibri"/>
                <a:cs typeface="Calibri"/>
                <a:sym typeface="Calibri"/>
              </a:rPr>
              <a:t> has been covered in the past by:</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Leonardo@CINECA Early Access Project (~20M core-hr)</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ISCRA-B/CINECA project (~2M core-hr) on cineca</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Couple of small ISCRA-C/CINECA projects for code development (~100k core-hr)</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DRES storage on CINECA (80TB)</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INAF-IA2 Storage (50TB)</a:t>
            </a:r>
            <a:endParaRPr sz="1500">
              <a:solidFill>
                <a:srgbClr val="000000"/>
              </a:solidFill>
              <a:latin typeface="Calibri"/>
              <a:ea typeface="Calibri"/>
              <a:cs typeface="Calibri"/>
              <a:sym typeface="Calibri"/>
            </a:endParaRPr>
          </a:p>
          <a:p>
            <a:pPr indent="0" lvl="0" marL="0" rtl="0" algn="l">
              <a:spcBef>
                <a:spcPts val="1200"/>
              </a:spcBef>
              <a:spcAft>
                <a:spcPts val="0"/>
              </a:spcAft>
              <a:buNone/>
            </a:pPr>
            <a:r>
              <a:rPr lang="en-GB" sz="1500">
                <a:solidFill>
                  <a:srgbClr val="0000FF"/>
                </a:solidFill>
                <a:latin typeface="Calibri"/>
                <a:ea typeface="Calibri"/>
                <a:cs typeface="Calibri"/>
                <a:sym typeface="Calibri"/>
              </a:rPr>
              <a:t>⇒ Future activities are covered at the moment by a EuroHPC recently </a:t>
            </a:r>
            <a:r>
              <a:rPr lang="en-GB" sz="1500">
                <a:solidFill>
                  <a:srgbClr val="0000FF"/>
                </a:solidFill>
                <a:latin typeface="Calibri"/>
                <a:ea typeface="Calibri"/>
                <a:cs typeface="Calibri"/>
                <a:sym typeface="Calibri"/>
              </a:rPr>
              <a:t>approved</a:t>
            </a:r>
            <a:r>
              <a:rPr lang="en-GB" sz="1500">
                <a:solidFill>
                  <a:srgbClr val="0000FF"/>
                </a:solidFill>
                <a:latin typeface="Calibri"/>
                <a:ea typeface="Calibri"/>
                <a:cs typeface="Calibri"/>
                <a:sym typeface="Calibri"/>
              </a:rPr>
              <a:t> project on Leonardo-DCGP</a:t>
            </a:r>
            <a:br>
              <a:rPr lang="en-GB" sz="1500">
                <a:solidFill>
                  <a:srgbClr val="0000FF"/>
                </a:solidFill>
                <a:latin typeface="Calibri"/>
                <a:ea typeface="Calibri"/>
                <a:cs typeface="Calibri"/>
                <a:sym typeface="Calibri"/>
              </a:rPr>
            </a:br>
            <a:r>
              <a:rPr lang="en-GB" sz="1500">
                <a:solidFill>
                  <a:srgbClr val="0000FF"/>
                </a:solidFill>
                <a:latin typeface="Calibri"/>
                <a:ea typeface="Calibri"/>
                <a:cs typeface="Calibri"/>
                <a:sym typeface="Calibri"/>
              </a:rPr>
              <a:t>     (+20M core/h; </a:t>
            </a:r>
            <a:r>
              <a:rPr i="1" lang="en-GB" sz="1500">
                <a:solidFill>
                  <a:srgbClr val="0000FF"/>
                </a:solidFill>
                <a:latin typeface="Calibri"/>
                <a:ea typeface="Calibri"/>
                <a:cs typeface="Calibri"/>
                <a:sym typeface="Calibri"/>
              </a:rPr>
              <a:t>PI: T. Castro</a:t>
            </a:r>
            <a:r>
              <a:rPr lang="en-GB" sz="1500">
                <a:solidFill>
                  <a:srgbClr val="0000FF"/>
                </a:solidFill>
                <a:latin typeface="Calibri"/>
                <a:ea typeface="Calibri"/>
                <a:cs typeface="Calibri"/>
                <a:sym typeface="Calibri"/>
              </a:rPr>
              <a:t>)</a:t>
            </a:r>
            <a:endParaRPr sz="1500">
              <a:solidFill>
                <a:srgbClr val="0000FF"/>
              </a:solidFill>
              <a:latin typeface="Calibri"/>
              <a:ea typeface="Calibri"/>
              <a:cs typeface="Calibri"/>
              <a:sym typeface="Calibri"/>
            </a:endParaRPr>
          </a:p>
          <a:p>
            <a:pPr indent="-323850" lvl="0" marL="457200" rtl="0" algn="l">
              <a:spcBef>
                <a:spcPts val="1200"/>
              </a:spcBef>
              <a:spcAft>
                <a:spcPts val="0"/>
              </a:spcAft>
              <a:buClr>
                <a:srgbClr val="000000"/>
              </a:buClr>
              <a:buSzPts val="1500"/>
              <a:buFont typeface="Calibri"/>
              <a:buAutoNum type="arabicPeriod"/>
            </a:pPr>
            <a:r>
              <a:rPr lang="en-GB" sz="1500">
                <a:solidFill>
                  <a:srgbClr val="000000"/>
                </a:solidFill>
                <a:latin typeface="Calibri"/>
                <a:ea typeface="Calibri"/>
                <a:cs typeface="Calibri"/>
                <a:sym typeface="Calibri"/>
              </a:rPr>
              <a:t>Resources to run chains for </a:t>
            </a:r>
            <a:r>
              <a:rPr lang="en-GB" sz="1500" u="sng">
                <a:solidFill>
                  <a:srgbClr val="000000"/>
                </a:solidFill>
                <a:latin typeface="Calibri"/>
                <a:ea typeface="Calibri"/>
                <a:cs typeface="Calibri"/>
                <a:sym typeface="Calibri"/>
              </a:rPr>
              <a:t>cosmological posteriors</a:t>
            </a:r>
            <a:endParaRPr sz="1500" u="sng">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So far based on the use of local clusters (AMONRA@INAF-OATs)</a:t>
            </a:r>
            <a:endParaRPr sz="1500">
              <a:solidFill>
                <a:srgbClr val="000000"/>
              </a:solidFill>
              <a:latin typeface="Calibri"/>
              <a:ea typeface="Calibri"/>
              <a:cs typeface="Calibri"/>
              <a:sym typeface="Calibri"/>
            </a:endParaRPr>
          </a:p>
          <a:p>
            <a:pPr indent="-323850" lvl="0" marL="457200" rtl="0" algn="l">
              <a:spcBef>
                <a:spcPts val="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For DR1 data analysis: expected ~2M core-hr; ISCRA-B@CINECA sufficient in principle, but dedicated and flexible INAF resources would be welcome.</a:t>
            </a:r>
            <a:endParaRPr sz="15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2"/>
          <p:cNvPicPr preferRelativeResize="0"/>
          <p:nvPr/>
        </p:nvPicPr>
        <p:blipFill>
          <a:blip r:embed="rId3">
            <a:alphaModFix/>
          </a:blip>
          <a:stretch>
            <a:fillRect/>
          </a:stretch>
        </p:blipFill>
        <p:spPr>
          <a:xfrm>
            <a:off x="152400" y="228600"/>
            <a:ext cx="4838700" cy="4838700"/>
          </a:xfrm>
          <a:prstGeom prst="rect">
            <a:avLst/>
          </a:prstGeom>
          <a:noFill/>
          <a:ln>
            <a:noFill/>
          </a:ln>
        </p:spPr>
      </p:pic>
      <p:sp>
        <p:nvSpPr>
          <p:cNvPr id="220" name="Google Shape;220;p42"/>
          <p:cNvSpPr txBox="1"/>
          <p:nvPr/>
        </p:nvSpPr>
        <p:spPr>
          <a:xfrm>
            <a:off x="5438775" y="2068525"/>
            <a:ext cx="326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t>Galaxy clusters and line-of-sight projection effects </a:t>
            </a:r>
            <a:endParaRPr b="1" sz="1200"/>
          </a:p>
          <a:p>
            <a:pPr indent="0" lvl="0" marL="0" rtl="0" algn="ctr">
              <a:spcBef>
                <a:spcPts val="0"/>
              </a:spcBef>
              <a:spcAft>
                <a:spcPts val="0"/>
              </a:spcAft>
              <a:buNone/>
            </a:pPr>
            <a:r>
              <a:rPr b="1" lang="en-GB" sz="1200"/>
              <a:t>credits: Tiago Castro (OATS)</a:t>
            </a:r>
            <a:endParaRPr b="1"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3"/>
          <p:cNvSpPr txBox="1"/>
          <p:nvPr>
            <p:ph idx="1" type="body"/>
          </p:nvPr>
        </p:nvSpPr>
        <p:spPr>
          <a:xfrm>
            <a:off x="311700" y="937225"/>
            <a:ext cx="8520600" cy="39603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b="1" lang="en-GB" sz="1300">
                <a:solidFill>
                  <a:srgbClr val="0000FF"/>
                </a:solidFill>
                <a:latin typeface="Calibri"/>
                <a:ea typeface="Calibri"/>
                <a:cs typeface="Calibri"/>
                <a:sym typeface="Calibri"/>
              </a:rPr>
              <a:t>Simulations of cosmologies beyond LCDM</a:t>
            </a:r>
            <a:r>
              <a:rPr lang="en-GB" sz="1300">
                <a:latin typeface="Calibri"/>
                <a:ea typeface="Calibri"/>
                <a:cs typeface="Calibri"/>
                <a:sym typeface="Calibri"/>
              </a:rPr>
              <a:t> </a:t>
            </a:r>
            <a:r>
              <a:rPr lang="en-GB" sz="1300">
                <a:solidFill>
                  <a:srgbClr val="000000"/>
                </a:solidFill>
                <a:latin typeface="Calibri"/>
                <a:ea typeface="Calibri"/>
                <a:cs typeface="Calibri"/>
                <a:sym typeface="Calibri"/>
              </a:rPr>
              <a:t>are necessary to achieve Euclid goals on constraining Dark Sector models and have been used in activities of SWG-TH, SWG-CS-WP8, PL-KP-JP6, </a:t>
            </a:r>
            <a:r>
              <a:rPr b="1" lang="en-GB" sz="1300">
                <a:solidFill>
                  <a:srgbClr val="0000FF"/>
                </a:solidFill>
                <a:latin typeface="Calibri"/>
                <a:ea typeface="Calibri"/>
                <a:cs typeface="Calibri"/>
                <a:sym typeface="Calibri"/>
              </a:rPr>
              <a:t>using computational resources from:</a:t>
            </a:r>
            <a:endParaRPr b="1" sz="1300">
              <a:solidFill>
                <a:srgbClr val="0000FF"/>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b="1" lang="en-GB" sz="1300">
                <a:solidFill>
                  <a:srgbClr val="000000"/>
                </a:solidFill>
                <a:latin typeface="Calibri"/>
                <a:ea typeface="Calibri"/>
                <a:cs typeface="Calibri"/>
                <a:sym typeface="Calibri"/>
              </a:rPr>
              <a:t>PRACE Multi-year Access</a:t>
            </a:r>
            <a:r>
              <a:rPr lang="en-GB" sz="1300">
                <a:solidFill>
                  <a:srgbClr val="000000"/>
                </a:solidFill>
                <a:latin typeface="Calibri"/>
                <a:ea typeface="Calibri"/>
                <a:cs typeface="Calibri"/>
                <a:sym typeface="Calibri"/>
              </a:rPr>
              <a:t>: 15 Mio CPU hrs on MareNostrum4 (</a:t>
            </a:r>
            <a:r>
              <a:rPr i="1" lang="en-GB" sz="1300">
                <a:solidFill>
                  <a:srgbClr val="000000"/>
                </a:solidFill>
                <a:latin typeface="Calibri"/>
                <a:ea typeface="Calibri"/>
                <a:cs typeface="Calibri"/>
                <a:sym typeface="Calibri"/>
              </a:rPr>
              <a:t>DUSTGRAIN</a:t>
            </a:r>
            <a:r>
              <a:rPr lang="en-GB" sz="1300">
                <a:solidFill>
                  <a:srgbClr val="000000"/>
                </a:solidFill>
                <a:latin typeface="Calibri"/>
                <a:ea typeface="Calibri"/>
                <a:cs typeface="Calibri"/>
                <a:sym typeface="Calibri"/>
              </a:rPr>
              <a:t> simulations, P.I. M. Baldi)</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b="1" lang="en-GB" sz="1300">
                <a:solidFill>
                  <a:srgbClr val="000000"/>
                </a:solidFill>
                <a:latin typeface="Calibri"/>
                <a:ea typeface="Calibri"/>
                <a:cs typeface="Calibri"/>
                <a:sym typeface="Calibri"/>
              </a:rPr>
              <a:t>ISCRA-B projects SIMCODE2 and DZSH</a:t>
            </a:r>
            <a:r>
              <a:rPr lang="en-GB" sz="1300">
                <a:solidFill>
                  <a:srgbClr val="000000"/>
                </a:solidFill>
                <a:latin typeface="Calibri"/>
                <a:ea typeface="Calibri"/>
                <a:cs typeface="Calibri"/>
                <a:sym typeface="Calibri"/>
              </a:rPr>
              <a:t>: ~2 Mio CPU hrs on Marconi (</a:t>
            </a:r>
            <a:r>
              <a:rPr i="1" lang="en-GB" sz="1300">
                <a:solidFill>
                  <a:srgbClr val="000000"/>
                </a:solidFill>
                <a:latin typeface="Calibri"/>
                <a:ea typeface="Calibri"/>
                <a:cs typeface="Calibri"/>
                <a:sym typeface="Calibri"/>
              </a:rPr>
              <a:t>DUSTGRAIN-pathfinder</a:t>
            </a:r>
            <a:r>
              <a:rPr lang="en-GB" sz="1300">
                <a:solidFill>
                  <a:srgbClr val="000000"/>
                </a:solidFill>
                <a:latin typeface="Calibri"/>
                <a:ea typeface="Calibri"/>
                <a:cs typeface="Calibri"/>
                <a:sym typeface="Calibri"/>
              </a:rPr>
              <a:t> and </a:t>
            </a:r>
            <a:r>
              <a:rPr i="1" lang="en-GB" sz="1300">
                <a:solidFill>
                  <a:srgbClr val="000000"/>
                </a:solidFill>
                <a:latin typeface="Calibri"/>
                <a:ea typeface="Calibri"/>
                <a:cs typeface="Calibri"/>
                <a:sym typeface="Calibri"/>
              </a:rPr>
              <a:t>DAKAR2</a:t>
            </a:r>
            <a:r>
              <a:rPr lang="en-GB" sz="1300">
                <a:solidFill>
                  <a:srgbClr val="000000"/>
                </a:solidFill>
                <a:latin typeface="Calibri"/>
                <a:ea typeface="Calibri"/>
                <a:cs typeface="Calibri"/>
                <a:sym typeface="Calibri"/>
              </a:rPr>
              <a:t> simulations, P.I. M. Baldi)</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lang="en-GB" sz="1300">
                <a:solidFill>
                  <a:srgbClr val="000000"/>
                </a:solidFill>
                <a:latin typeface="Calibri"/>
                <a:ea typeface="Calibri"/>
                <a:cs typeface="Calibri"/>
                <a:sym typeface="Calibri"/>
              </a:rPr>
              <a:t>I</a:t>
            </a:r>
            <a:r>
              <a:rPr b="1" lang="en-GB" sz="1300">
                <a:solidFill>
                  <a:srgbClr val="000000"/>
                </a:solidFill>
                <a:latin typeface="Calibri"/>
                <a:ea typeface="Calibri"/>
                <a:cs typeface="Calibri"/>
                <a:sym typeface="Calibri"/>
              </a:rPr>
              <a:t>SCRA-C projects DZS, EuNuComp, EuKey, PANDAG4</a:t>
            </a:r>
            <a:r>
              <a:rPr lang="en-GB" sz="1300">
                <a:solidFill>
                  <a:srgbClr val="000000"/>
                </a:solidFill>
                <a:latin typeface="Calibri"/>
                <a:ea typeface="Calibri"/>
                <a:cs typeface="Calibri"/>
                <a:sym typeface="Calibri"/>
              </a:rPr>
              <a:t>: ~150k CPU hrs on Marconi, Marconi-100, Galileo-100 (</a:t>
            </a:r>
            <a:r>
              <a:rPr i="1" lang="en-GB" sz="1300">
                <a:solidFill>
                  <a:srgbClr val="000000"/>
                </a:solidFill>
                <a:latin typeface="Calibri"/>
                <a:ea typeface="Calibri"/>
                <a:cs typeface="Calibri"/>
                <a:sym typeface="Calibri"/>
              </a:rPr>
              <a:t>MassiveNu</a:t>
            </a:r>
            <a:r>
              <a:rPr lang="en-GB" sz="1300">
                <a:solidFill>
                  <a:srgbClr val="000000"/>
                </a:solidFill>
                <a:latin typeface="Calibri"/>
                <a:ea typeface="Calibri"/>
                <a:cs typeface="Calibri"/>
                <a:sym typeface="Calibri"/>
              </a:rPr>
              <a:t> Code Comparison simulations, </a:t>
            </a:r>
            <a:r>
              <a:rPr i="1" lang="en-GB" sz="1300">
                <a:solidFill>
                  <a:srgbClr val="000000"/>
                </a:solidFill>
                <a:latin typeface="Calibri"/>
                <a:ea typeface="Calibri"/>
                <a:cs typeface="Calibri"/>
                <a:sym typeface="Calibri"/>
              </a:rPr>
              <a:t>DUSTGRAIN-pathfinder</a:t>
            </a:r>
            <a:r>
              <a:rPr lang="en-GB" sz="1300">
                <a:solidFill>
                  <a:srgbClr val="000000"/>
                </a:solidFill>
                <a:latin typeface="Calibri"/>
                <a:ea typeface="Calibri"/>
                <a:cs typeface="Calibri"/>
                <a:sym typeface="Calibri"/>
              </a:rPr>
              <a:t> extension for HOWLS project)</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b="1" lang="en-GB" sz="1300">
                <a:solidFill>
                  <a:srgbClr val="000000"/>
                </a:solidFill>
                <a:latin typeface="Calibri"/>
                <a:ea typeface="Calibri"/>
                <a:cs typeface="Calibri"/>
                <a:sym typeface="Calibri"/>
              </a:rPr>
              <a:t>INFN-InDark</a:t>
            </a:r>
            <a:r>
              <a:rPr lang="en-GB" sz="1300">
                <a:solidFill>
                  <a:srgbClr val="000000"/>
                </a:solidFill>
                <a:latin typeface="Calibri"/>
                <a:ea typeface="Calibri"/>
                <a:cs typeface="Calibri"/>
                <a:sym typeface="Calibri"/>
              </a:rPr>
              <a:t> resources at Cineca: ~200k CPU hrs on Marconi-100, Galileo-100 (</a:t>
            </a:r>
            <a:r>
              <a:rPr i="1" lang="en-GB" sz="1300">
                <a:solidFill>
                  <a:srgbClr val="000000"/>
                </a:solidFill>
                <a:latin typeface="Calibri"/>
                <a:ea typeface="Calibri"/>
                <a:cs typeface="Calibri"/>
                <a:sym typeface="Calibri"/>
              </a:rPr>
              <a:t>CIDER</a:t>
            </a:r>
            <a:r>
              <a:rPr lang="en-GB" sz="1300">
                <a:solidFill>
                  <a:srgbClr val="000000"/>
                </a:solidFill>
                <a:latin typeface="Calibri"/>
                <a:ea typeface="Calibri"/>
                <a:cs typeface="Calibri"/>
                <a:sym typeface="Calibri"/>
              </a:rPr>
              <a:t> simulations)</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lang="en-GB" sz="1300">
                <a:solidFill>
                  <a:srgbClr val="000000"/>
                </a:solidFill>
                <a:latin typeface="Calibri"/>
                <a:ea typeface="Calibri"/>
                <a:cs typeface="Calibri"/>
                <a:sym typeface="Calibri"/>
              </a:rPr>
              <a:t>I</a:t>
            </a:r>
            <a:r>
              <a:rPr b="1" lang="en-GB" sz="1300">
                <a:solidFill>
                  <a:srgbClr val="000000"/>
                </a:solidFill>
                <a:latin typeface="Calibri"/>
                <a:ea typeface="Calibri"/>
                <a:cs typeface="Calibri"/>
                <a:sym typeface="Calibri"/>
              </a:rPr>
              <a:t>NFN-Euclid</a:t>
            </a:r>
            <a:r>
              <a:rPr lang="en-GB" sz="1300">
                <a:solidFill>
                  <a:srgbClr val="000000"/>
                </a:solidFill>
                <a:latin typeface="Calibri"/>
                <a:ea typeface="Calibri"/>
                <a:cs typeface="Calibri"/>
                <a:sym typeface="Calibri"/>
              </a:rPr>
              <a:t> resources at Cineca: ~600k CPU hrs on Galileo-100, Leonardo (</a:t>
            </a:r>
            <a:r>
              <a:rPr i="1" lang="en-GB" sz="1300">
                <a:solidFill>
                  <a:srgbClr val="000000"/>
                </a:solidFill>
                <a:latin typeface="Calibri"/>
                <a:ea typeface="Calibri"/>
                <a:cs typeface="Calibri"/>
                <a:sym typeface="Calibri"/>
              </a:rPr>
              <a:t>CIDER</a:t>
            </a:r>
            <a:r>
              <a:rPr lang="en-GB" sz="1300">
                <a:solidFill>
                  <a:srgbClr val="000000"/>
                </a:solidFill>
                <a:latin typeface="Calibri"/>
                <a:ea typeface="Calibri"/>
                <a:cs typeface="Calibri"/>
                <a:sym typeface="Calibri"/>
              </a:rPr>
              <a:t> simulations)</a:t>
            </a:r>
            <a:br>
              <a:rPr lang="en-GB" sz="1300">
                <a:solidFill>
                  <a:srgbClr val="000000"/>
                </a:solidFill>
                <a:latin typeface="Calibri"/>
                <a:ea typeface="Calibri"/>
                <a:cs typeface="Calibri"/>
                <a:sym typeface="Calibri"/>
              </a:rPr>
            </a:br>
            <a:endParaRPr sz="1300">
              <a:solidFill>
                <a:srgbClr val="000000"/>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AutoNum type="arabicPeriod"/>
            </a:pPr>
            <a:r>
              <a:rPr b="1" lang="en-GB" sz="1300">
                <a:solidFill>
                  <a:srgbClr val="0000FF"/>
                </a:solidFill>
                <a:latin typeface="Calibri"/>
                <a:ea typeface="Calibri"/>
                <a:cs typeface="Calibri"/>
                <a:sym typeface="Calibri"/>
              </a:rPr>
              <a:t>Storage resources have been provided by:</a:t>
            </a:r>
            <a:r>
              <a:rPr b="1" lang="en-GB" sz="1300">
                <a:solidFill>
                  <a:schemeClr val="dk1"/>
                </a:solidFill>
                <a:latin typeface="Calibri"/>
                <a:ea typeface="Calibri"/>
                <a:cs typeface="Calibri"/>
                <a:sym typeface="Calibri"/>
              </a:rPr>
              <a:t> </a:t>
            </a:r>
            <a:endParaRPr b="1" sz="1300">
              <a:solidFill>
                <a:schemeClr val="dk1"/>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lang="en-GB" sz="1300">
                <a:solidFill>
                  <a:srgbClr val="000000"/>
                </a:solidFill>
                <a:latin typeface="Calibri"/>
                <a:ea typeface="Calibri"/>
                <a:cs typeface="Calibri"/>
                <a:sym typeface="Calibri"/>
              </a:rPr>
              <a:t>I</a:t>
            </a:r>
            <a:r>
              <a:rPr b="1" lang="en-GB" sz="1300">
                <a:solidFill>
                  <a:srgbClr val="000000"/>
                </a:solidFill>
                <a:latin typeface="Calibri"/>
                <a:ea typeface="Calibri"/>
                <a:cs typeface="Calibri"/>
                <a:sym typeface="Calibri"/>
              </a:rPr>
              <a:t>NFN-CNAF data center</a:t>
            </a:r>
            <a:r>
              <a:rPr lang="en-GB" sz="1300">
                <a:solidFill>
                  <a:srgbClr val="000000"/>
                </a:solidFill>
                <a:latin typeface="Calibri"/>
                <a:ea typeface="Calibri"/>
                <a:cs typeface="Calibri"/>
                <a:sym typeface="Calibri"/>
              </a:rPr>
              <a:t> under Euclid-INFN agreement: ~400TB on disk → storing all raw data and processed data</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b="1" lang="en-GB" sz="1300">
                <a:solidFill>
                  <a:srgbClr val="000000"/>
                </a:solidFill>
                <a:latin typeface="Calibri"/>
                <a:ea typeface="Calibri"/>
                <a:cs typeface="Calibri"/>
                <a:sym typeface="Calibri"/>
              </a:rPr>
              <a:t>Local Bologna cluster</a:t>
            </a:r>
            <a:r>
              <a:rPr lang="en-GB" sz="1300">
                <a:solidFill>
                  <a:srgbClr val="000000"/>
                </a:solidFill>
                <a:latin typeface="Calibri"/>
                <a:ea typeface="Calibri"/>
                <a:cs typeface="Calibri"/>
                <a:sym typeface="Calibri"/>
              </a:rPr>
              <a:t>: ~20 TB on disk purchased on personal research fundings (M. Baldi) → temporary storage of data for analysis </a:t>
            </a:r>
            <a:endParaRPr sz="1300">
              <a:solidFill>
                <a:srgbClr val="000000"/>
              </a:solidFill>
              <a:latin typeface="Calibri"/>
              <a:ea typeface="Calibri"/>
              <a:cs typeface="Calibri"/>
              <a:sym typeface="Calibri"/>
            </a:endParaRPr>
          </a:p>
          <a:p>
            <a:pPr indent="-311150" lvl="1" marL="914400" rtl="0" algn="l">
              <a:spcBef>
                <a:spcPts val="0"/>
              </a:spcBef>
              <a:spcAft>
                <a:spcPts val="0"/>
              </a:spcAft>
              <a:buClr>
                <a:srgbClr val="000000"/>
              </a:buClr>
              <a:buSzPts val="1300"/>
              <a:buAutoNum type="arabicPeriod"/>
            </a:pPr>
            <a:r>
              <a:rPr b="1" lang="en-GB" sz="1300">
                <a:solidFill>
                  <a:srgbClr val="000000"/>
                </a:solidFill>
                <a:latin typeface="Calibri"/>
                <a:ea typeface="Calibri"/>
                <a:cs typeface="Calibri"/>
                <a:sym typeface="Calibri"/>
              </a:rPr>
              <a:t>PIC data center </a:t>
            </a:r>
            <a:r>
              <a:rPr lang="en-GB" sz="1300">
                <a:solidFill>
                  <a:srgbClr val="000000"/>
                </a:solidFill>
                <a:latin typeface="Calibri"/>
                <a:ea typeface="Calibri"/>
                <a:cs typeface="Calibri"/>
                <a:sym typeface="Calibri"/>
              </a:rPr>
              <a:t>(Spain): few TB → final products presented in Euclid Publication (for data availability policies)</a:t>
            </a:r>
            <a:endParaRPr sz="1300">
              <a:solidFill>
                <a:srgbClr val="FF0000"/>
              </a:solidFill>
              <a:latin typeface="Calibri"/>
              <a:ea typeface="Calibri"/>
              <a:cs typeface="Calibri"/>
              <a:sym typeface="Calibri"/>
            </a:endParaRPr>
          </a:p>
        </p:txBody>
      </p:sp>
      <p:sp>
        <p:nvSpPr>
          <p:cNvPr id="226" name="Google Shape;226;p43"/>
          <p:cNvSpPr txBox="1"/>
          <p:nvPr>
            <p:ph type="title"/>
          </p:nvPr>
        </p:nvSpPr>
        <p:spPr>
          <a:xfrm>
            <a:off x="385175" y="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rgbClr val="0000FF"/>
                </a:solidFill>
                <a:latin typeface="Calibri"/>
                <a:ea typeface="Calibri"/>
                <a:cs typeface="Calibri"/>
                <a:sym typeface="Calibri"/>
              </a:rPr>
              <a:t>Cosmological simulations</a:t>
            </a:r>
            <a:r>
              <a:rPr b="1" lang="en-GB" sz="2500">
                <a:solidFill>
                  <a:srgbClr val="0000FF"/>
                </a:solidFill>
                <a:latin typeface="Calibri"/>
                <a:ea typeface="Calibri"/>
                <a:cs typeface="Calibri"/>
                <a:sym typeface="Calibri"/>
              </a:rPr>
              <a:t> for beyond-LCDM </a:t>
            </a:r>
            <a:r>
              <a:rPr b="1" lang="en-GB" sz="2500">
                <a:solidFill>
                  <a:srgbClr val="0000FF"/>
                </a:solidFill>
                <a:latin typeface="Calibri"/>
                <a:ea typeface="Calibri"/>
                <a:cs typeface="Calibri"/>
                <a:sym typeface="Calibri"/>
              </a:rPr>
              <a:t>models</a:t>
            </a:r>
            <a:r>
              <a:rPr b="1" lang="en-GB" sz="2500">
                <a:solidFill>
                  <a:srgbClr val="0000FF"/>
                </a:solidFill>
                <a:latin typeface="Calibri"/>
                <a:ea typeface="Calibri"/>
                <a:cs typeface="Calibri"/>
                <a:sym typeface="Calibri"/>
              </a:rPr>
              <a:t> in Euclid</a:t>
            </a:r>
            <a:endParaRPr b="1" sz="2500">
              <a:solidFill>
                <a:srgbClr val="0000FF"/>
              </a:solidFill>
              <a:latin typeface="Calibri"/>
              <a:ea typeface="Calibri"/>
              <a:cs typeface="Calibri"/>
              <a:sym typeface="Calibri"/>
            </a:endParaRPr>
          </a:p>
          <a:p>
            <a:pPr indent="0" lvl="0" marL="0" rtl="0" algn="ctr">
              <a:spcBef>
                <a:spcPts val="0"/>
              </a:spcBef>
              <a:spcAft>
                <a:spcPts val="0"/>
              </a:spcAft>
              <a:buNone/>
            </a:pPr>
            <a:r>
              <a:rPr lang="en-GB" sz="2000">
                <a:solidFill>
                  <a:srgbClr val="0000FF"/>
                </a:solidFill>
                <a:latin typeface="Calibri"/>
                <a:ea typeface="Calibri"/>
                <a:cs typeface="Calibri"/>
                <a:sym typeface="Calibri"/>
              </a:rPr>
              <a:t>(M. Baldi)</a:t>
            </a:r>
            <a:endParaRPr sz="2000">
              <a:solidFill>
                <a:srgbClr val="0000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4"/>
          <p:cNvPicPr preferRelativeResize="0"/>
          <p:nvPr/>
        </p:nvPicPr>
        <p:blipFill>
          <a:blip r:embed="rId3">
            <a:alphaModFix/>
          </a:blip>
          <a:stretch>
            <a:fillRect/>
          </a:stretch>
        </p:blipFill>
        <p:spPr>
          <a:xfrm>
            <a:off x="152400" y="152400"/>
            <a:ext cx="4838700" cy="4838700"/>
          </a:xfrm>
          <a:prstGeom prst="rect">
            <a:avLst/>
          </a:prstGeom>
          <a:noFill/>
          <a:ln>
            <a:noFill/>
          </a:ln>
        </p:spPr>
      </p:pic>
      <p:sp>
        <p:nvSpPr>
          <p:cNvPr id="232" name="Google Shape;232;p44"/>
          <p:cNvSpPr txBox="1"/>
          <p:nvPr/>
        </p:nvSpPr>
        <p:spPr>
          <a:xfrm>
            <a:off x="5459425" y="1865325"/>
            <a:ext cx="3167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222222"/>
                </a:solidFill>
                <a:highlight>
                  <a:srgbClr val="FFFFFF"/>
                </a:highlight>
                <a:latin typeface="Calibri"/>
                <a:ea typeface="Calibri"/>
                <a:cs typeface="Calibri"/>
                <a:sym typeface="Calibri"/>
              </a:rPr>
              <a:t>Matter density distribution around an Aquarius halo (Milky-Way like) obtained via AX-Gadget in a Fuzzy </a:t>
            </a:r>
            <a:r>
              <a:rPr b="1" lang="en-GB" sz="1200">
                <a:solidFill>
                  <a:srgbClr val="222222"/>
                </a:solidFill>
                <a:highlight>
                  <a:srgbClr val="FFFFFF"/>
                </a:highlight>
                <a:latin typeface="Calibri"/>
                <a:ea typeface="Calibri"/>
                <a:cs typeface="Calibri"/>
                <a:sym typeface="Calibri"/>
              </a:rPr>
              <a:t>dark</a:t>
            </a:r>
            <a:r>
              <a:rPr b="1" lang="en-GB" sz="1200">
                <a:solidFill>
                  <a:srgbClr val="222222"/>
                </a:solidFill>
                <a:highlight>
                  <a:srgbClr val="FFFFFF"/>
                </a:highlight>
                <a:latin typeface="Calibri"/>
                <a:ea typeface="Calibri"/>
                <a:cs typeface="Calibri"/>
                <a:sym typeface="Calibri"/>
              </a:rPr>
              <a:t> Matter scenario.  Credits: Marco Baldi (UniBO)</a:t>
            </a:r>
            <a:endParaRPr b="1" sz="1200">
              <a:solidFill>
                <a:schemeClr val="dk2"/>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5"/>
          <p:cNvPicPr preferRelativeResize="0"/>
          <p:nvPr/>
        </p:nvPicPr>
        <p:blipFill>
          <a:blip r:embed="rId3">
            <a:alphaModFix/>
          </a:blip>
          <a:stretch>
            <a:fillRect/>
          </a:stretch>
        </p:blipFill>
        <p:spPr>
          <a:xfrm>
            <a:off x="0" y="19183"/>
            <a:ext cx="9144002" cy="5121010"/>
          </a:xfrm>
          <a:prstGeom prst="rect">
            <a:avLst/>
          </a:prstGeom>
          <a:noFill/>
          <a:ln>
            <a:noFill/>
          </a:ln>
        </p:spPr>
      </p:pic>
      <p:sp>
        <p:nvSpPr>
          <p:cNvPr id="238" name="Google Shape;238;p45"/>
          <p:cNvSpPr txBox="1"/>
          <p:nvPr>
            <p:ph idx="4294967295" type="title"/>
          </p:nvPr>
        </p:nvSpPr>
        <p:spPr>
          <a:xfrm>
            <a:off x="461375" y="9200"/>
            <a:ext cx="8520600" cy="572700"/>
          </a:xfrm>
          <a:prstGeom prst="rect">
            <a:avLst/>
          </a:prstGeom>
          <a:solidFill>
            <a:schemeClr val="lt1"/>
          </a:solidFill>
        </p:spPr>
        <p:txBody>
          <a:bodyPr anchorCtr="0" anchor="ctr" bIns="34275" lIns="68575" spcFirstLastPara="1" rIns="68575" wrap="square" tIns="34275">
            <a:noAutofit/>
          </a:bodyPr>
          <a:lstStyle/>
          <a:p>
            <a:pPr indent="0" lvl="0" marL="0" rtl="0" algn="ctr">
              <a:spcBef>
                <a:spcPts val="0"/>
              </a:spcBef>
              <a:spcAft>
                <a:spcPts val="0"/>
              </a:spcAft>
              <a:buNone/>
            </a:pPr>
            <a:r>
              <a:rPr b="1" lang="en-GB" sz="2500">
                <a:solidFill>
                  <a:srgbClr val="0000FF"/>
                </a:solidFill>
              </a:rPr>
              <a:t>Cosmological simulations for beyond-LCDM cosmology in Euclid</a:t>
            </a:r>
            <a:endParaRPr b="1" sz="2500">
              <a:solidFill>
                <a:srgbClr val="0000FF"/>
              </a:solidFill>
            </a:endParaRPr>
          </a:p>
          <a:p>
            <a:pPr indent="0" lvl="0" marL="0" rtl="0" algn="ctr">
              <a:spcBef>
                <a:spcPts val="0"/>
              </a:spcBef>
              <a:spcAft>
                <a:spcPts val="0"/>
              </a:spcAft>
              <a:buNone/>
            </a:pPr>
            <a:r>
              <a:rPr lang="en-GB" sz="1800">
                <a:solidFill>
                  <a:srgbClr val="0000FF"/>
                </a:solidFill>
              </a:rPr>
              <a:t>Carmelita Carbone: DEMNUni campaign</a:t>
            </a:r>
            <a:endParaRPr sz="1800">
              <a:solidFill>
                <a:srgbClr val="0000FF"/>
              </a:solidFill>
            </a:endParaRPr>
          </a:p>
        </p:txBody>
      </p:sp>
      <p:sp>
        <p:nvSpPr>
          <p:cNvPr id="239" name="Google Shape;239;p45"/>
          <p:cNvSpPr txBox="1"/>
          <p:nvPr/>
        </p:nvSpPr>
        <p:spPr>
          <a:xfrm>
            <a:off x="7442200" y="4403725"/>
            <a:ext cx="1674900" cy="7389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accent2"/>
                </a:solidFill>
                <a:latin typeface="Calibri"/>
                <a:ea typeface="Calibri"/>
                <a:cs typeface="Calibri"/>
                <a:sym typeface="Calibri"/>
              </a:rPr>
              <a:t>Total of 26M cpu-hr and 400TB storage</a:t>
            </a:r>
            <a:endParaRPr b="1" sz="1200">
              <a:solidFill>
                <a:schemeClr val="accent2"/>
              </a:solidFill>
              <a:latin typeface="Calibri"/>
              <a:ea typeface="Calibri"/>
              <a:cs typeface="Calibri"/>
              <a:sym typeface="Calibri"/>
            </a:endParaRPr>
          </a:p>
          <a:p>
            <a:pPr indent="0" lvl="0" marL="0" rtl="0" algn="l">
              <a:spcBef>
                <a:spcPts val="0"/>
              </a:spcBef>
              <a:spcAft>
                <a:spcPts val="0"/>
              </a:spcAft>
              <a:buNone/>
            </a:pPr>
            <a:r>
              <a:rPr b="1" lang="en-GB" sz="1200">
                <a:solidFill>
                  <a:schemeClr val="accent2"/>
                </a:solidFill>
                <a:latin typeface="Calibri"/>
                <a:ea typeface="Calibri"/>
                <a:cs typeface="Calibri"/>
                <a:sym typeface="Calibri"/>
              </a:rPr>
              <a:t>@CINECA/INAF/IA2</a:t>
            </a:r>
            <a:endParaRPr b="1" sz="1200">
              <a:solidFill>
                <a:schemeClr val="accent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