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71" r:id="rId11"/>
    <p:sldId id="265" r:id="rId12"/>
    <p:sldId id="270" r:id="rId13"/>
    <p:sldId id="269" r:id="rId14"/>
    <p:sldId id="272" r:id="rId15"/>
    <p:sldId id="273" r:id="rId16"/>
    <p:sldId id="274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45"/>
  </p:normalViewPr>
  <p:slideViewPr>
    <p:cSldViewPr snapToGrid="0">
      <p:cViewPr varScale="1">
        <p:scale>
          <a:sx n="83" d="100"/>
          <a:sy n="83" d="100"/>
        </p:scale>
        <p:origin x="172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\frac{{\rm d}z_{|\chi}}{{\rm d}t} = \left[ 1 + z_{|\chi} (t_{obs} \right ] H (t_{obs}) - H (t_{em})</a:t>
            </a:r>
          </a:p>
          <a:p>
            <a:endParaRPr/>
          </a:p>
          <a:p>
            <a:r>
              <a:t>\frac{\Delta v}{c} = \int_{t_0}^{t_1} \frac{{\rm d}z_{|\chi}}{{\rm d}t} \, {\rm d}t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of salad with fried rice, boiled eggs and chopsticks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with salmon cakes, salad and houmous"/>
          <p:cNvSpPr>
            <a:spLocks noGrp="1"/>
          </p:cNvSpPr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499" y="1027092"/>
            <a:ext cx="11607802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b="1"/>
            </a:lvl1pPr>
          </a:lstStyle>
          <a:p>
            <a:r>
              <a:t>Slide Subtitle</a:t>
            </a:r>
          </a:p>
        </p:txBody>
      </p:sp>
      <p:sp>
        <p:nvSpPr>
          <p:cNvPr id="151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 spc="-79"/>
            </a:lvl1pPr>
          </a:lstStyle>
          <a:p>
            <a:r>
              <a:t>Slide Title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 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wl of pappardelle pasta with parsley butter, roasted hazelnuts and shaved parmesan cheese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uido.cupani@inaf.it" TargetMode="External"/><Relationship Id="rId2" Type="http://schemas.openxmlformats.org/officeDocument/2006/relationships/hyperlink" Target="mailto:dinko.milakovic@inaf.it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hor and Dat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Dinko </a:t>
            </a:r>
            <a:r>
              <a:rPr lang="en-US" dirty="0" err="1"/>
              <a:t>Milaković</a:t>
            </a:r>
            <a:r>
              <a:rPr lang="en-US" dirty="0"/>
              <a:t>, OATs; 1</a:t>
            </a:r>
            <a:r>
              <a:rPr lang="en-US" baseline="30000" dirty="0"/>
              <a:t>st</a:t>
            </a:r>
            <a:r>
              <a:rPr lang="en-US" dirty="0"/>
              <a:t> USC VIII meeting; 15.10.2024</a:t>
            </a:r>
            <a:endParaRPr dirty="0"/>
          </a:p>
        </p:txBody>
      </p:sp>
      <p:sp>
        <p:nvSpPr>
          <p:cNvPr id="162" name="Deep learning for spectral perfectionism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Deep learning for spectral perfectionism</a:t>
            </a:r>
          </a:p>
        </p:txBody>
      </p:sp>
      <p:sp>
        <p:nvSpPr>
          <p:cNvPr id="163" name="Presentation Subtitl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B26B5-2BFF-A9A9-78AD-667B091B2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5858359"/>
            <a:ext cx="11607800" cy="7489771"/>
          </a:xfrm>
        </p:spPr>
        <p:txBody>
          <a:bodyPr/>
          <a:lstStyle/>
          <a:p>
            <a:r>
              <a:rPr lang="en-US" dirty="0"/>
              <a:t>I want to reconstruct the PSF shape at any position of the detector (for spectral-perfectionism)</a:t>
            </a:r>
          </a:p>
          <a:p>
            <a:r>
              <a:rPr lang="en-US" dirty="0"/>
              <a:t>I want to fit those PSF shapes to data to centroid LFC lines (for wavelength calibration)</a:t>
            </a:r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DD79E-B820-2636-C05E-7E98A115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4902631"/>
            <a:ext cx="11607800" cy="1016001"/>
          </a:xfrm>
        </p:spPr>
        <p:txBody>
          <a:bodyPr>
            <a:normAutofit/>
          </a:bodyPr>
          <a:lstStyle/>
          <a:p>
            <a:r>
              <a:rPr lang="en-US" sz="4000" dirty="0"/>
              <a:t>Wishlist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D5054-29A0-6386-196D-0479D80FB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1306" y="-664561"/>
            <a:ext cx="6406521" cy="6406521"/>
          </a:xfrm>
          <a:prstGeom prst="rect">
            <a:avLst/>
          </a:prstGeom>
        </p:spPr>
      </p:pic>
      <p:sp>
        <p:nvSpPr>
          <p:cNvPr id="9" name="Slide Title">
            <a:extLst>
              <a:ext uri="{FF2B5EF4-FFF2-40B4-BE49-F238E27FC236}">
                <a16:creationId xmlns:a16="http://schemas.microsoft.com/office/drawing/2014/main" id="{A7F91E26-5514-7A45-8563-17E57ECB07DC}"/>
              </a:ext>
            </a:extLst>
          </p:cNvPr>
          <p:cNvSpPr txBox="1">
            <a:spLocks/>
          </p:cNvSpPr>
          <p:nvPr/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defTabSz="1716590" hangingPunct="1">
              <a:defRPr sz="5940" spc="-118"/>
            </a:pPr>
            <a:r>
              <a:rPr lang="en-US" sz="4000" spc="-118"/>
              <a:t>LFC samples the PSF</a:t>
            </a:r>
            <a:endParaRPr lang="en-US" sz="4000" spc="-118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5EDEA9-1F37-BF5E-E46B-3C969B5E5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148" y="440266"/>
            <a:ext cx="5030152" cy="503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2F2C22-79B1-51D0-400C-2A4DF2156FC7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639300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716590">
              <a:defRPr sz="5940" spc="-118"/>
            </a:pPr>
            <a:r>
              <a:rPr lang="en-US" sz="4000" dirty="0"/>
              <a:t>LFC samples the PSF,</a:t>
            </a:r>
            <a:br>
              <a:rPr lang="en-US" sz="4000" dirty="0"/>
            </a:br>
            <a:r>
              <a:rPr lang="en-US" sz="4000" dirty="0"/>
              <a:t>which changes across the detector</a:t>
            </a:r>
            <a:endParaRPr sz="4000" dirty="0"/>
          </a:p>
        </p:txBody>
      </p:sp>
      <p:pic>
        <p:nvPicPr>
          <p:cNvPr id="260" name="entire_spectrum_HARPS.2015-04-17T00:04:45.472.pdf" descr="entire_spectrum_HARPS.2015-04-17T00:04:45.47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123" y="2764806"/>
            <a:ext cx="8355625" cy="6266719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quare"/>
          <p:cNvSpPr/>
          <p:nvPr/>
        </p:nvSpPr>
        <p:spPr>
          <a:xfrm>
            <a:off x="4021467" y="5534299"/>
            <a:ext cx="292943" cy="296711"/>
          </a:xfrm>
          <a:prstGeom prst="rect">
            <a:avLst/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64" name="Group"/>
          <p:cNvGrpSpPr/>
          <p:nvPr/>
        </p:nvGrpSpPr>
        <p:grpSpPr>
          <a:xfrm>
            <a:off x="6269252" y="3468016"/>
            <a:ext cx="3420886" cy="3420886"/>
            <a:chOff x="0" y="0"/>
            <a:chExt cx="3420884" cy="3420884"/>
          </a:xfrm>
        </p:grpSpPr>
        <p:pic>
          <p:nvPicPr>
            <p:cNvPr id="262" name="zoom_spectrum_HARPS.2015-04-17T00:04:45.472_2210+40_1990+40.pdf" descr="zoom_spectrum_HARPS.2015-04-17T00:04:45.472_2210+40_1990+40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3" name="Rectangle"/>
            <p:cNvSpPr/>
            <p:nvPr/>
          </p:nvSpPr>
          <p:spPr>
            <a:xfrm>
              <a:off x="585220" y="229277"/>
              <a:ext cx="2660797" cy="2656270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65" name="Square"/>
          <p:cNvSpPr/>
          <p:nvPr/>
        </p:nvSpPr>
        <p:spPr>
          <a:xfrm>
            <a:off x="3340692" y="5534299"/>
            <a:ext cx="292942" cy="296711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68" name="Group"/>
          <p:cNvGrpSpPr/>
          <p:nvPr/>
        </p:nvGrpSpPr>
        <p:grpSpPr>
          <a:xfrm>
            <a:off x="9590647" y="3468016"/>
            <a:ext cx="3420886" cy="3420886"/>
            <a:chOff x="0" y="0"/>
            <a:chExt cx="3420884" cy="3420884"/>
          </a:xfrm>
        </p:grpSpPr>
        <p:pic>
          <p:nvPicPr>
            <p:cNvPr id="266" name="zoom_spectrum_HARPS.2015-04-17T00:04:45.472.pdf" descr="zoom_spectrum_HARPS.2015-04-17T00:04:45.472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7" name="Rectangle"/>
            <p:cNvSpPr/>
            <p:nvPr/>
          </p:nvSpPr>
          <p:spPr>
            <a:xfrm>
              <a:off x="580925" y="199448"/>
              <a:ext cx="2660796" cy="2656270"/>
            </a:xfrm>
            <a:prstGeom prst="rect">
              <a:avLst/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69" name="Square"/>
          <p:cNvSpPr/>
          <p:nvPr/>
        </p:nvSpPr>
        <p:spPr>
          <a:xfrm>
            <a:off x="3996067" y="3217272"/>
            <a:ext cx="292943" cy="296711"/>
          </a:xfrm>
          <a:prstGeom prst="rect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72" name="Group"/>
          <p:cNvGrpSpPr/>
          <p:nvPr/>
        </p:nvGrpSpPr>
        <p:grpSpPr>
          <a:xfrm>
            <a:off x="7748532" y="287703"/>
            <a:ext cx="3420886" cy="3420886"/>
            <a:chOff x="0" y="0"/>
            <a:chExt cx="3420884" cy="3420884"/>
          </a:xfrm>
        </p:grpSpPr>
        <p:pic>
          <p:nvPicPr>
            <p:cNvPr id="270" name="zoom_spectrum_HARPS.2015-04-17T00:04:45.472_2195+40_100+40.pdf" descr="zoom_spectrum_HARPS.2015-04-17T00:04:45.472_2195+40_100+40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" name="Rectangle"/>
            <p:cNvSpPr/>
            <p:nvPr/>
          </p:nvSpPr>
          <p:spPr>
            <a:xfrm>
              <a:off x="585220" y="200892"/>
              <a:ext cx="2660797" cy="2656270"/>
            </a:xfrm>
            <a:prstGeom prst="rect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73" name="Square"/>
          <p:cNvSpPr/>
          <p:nvPr/>
        </p:nvSpPr>
        <p:spPr>
          <a:xfrm>
            <a:off x="5807833" y="7809471"/>
            <a:ext cx="292943" cy="296711"/>
          </a:xfrm>
          <a:prstGeom prst="rect">
            <a:avLst/>
          </a:prstGeom>
          <a:ln w="635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76" name="Group"/>
          <p:cNvGrpSpPr/>
          <p:nvPr/>
        </p:nvGrpSpPr>
        <p:grpSpPr>
          <a:xfrm>
            <a:off x="8238292" y="6711277"/>
            <a:ext cx="3420886" cy="3420886"/>
            <a:chOff x="0" y="0"/>
            <a:chExt cx="3420884" cy="3420884"/>
          </a:xfrm>
        </p:grpSpPr>
        <p:pic>
          <p:nvPicPr>
            <p:cNvPr id="274" name="zoom_spectrum_HARPS.2015-04-17T00:04:45.472_3865+40_3800+40.pdf" descr="zoom_spectrum_HARPS.2015-04-17T00:04:45.472_3865+40_3800+40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5" name="Rectangle"/>
            <p:cNvSpPr/>
            <p:nvPr/>
          </p:nvSpPr>
          <p:spPr>
            <a:xfrm>
              <a:off x="582632" y="174483"/>
              <a:ext cx="2660797" cy="2656270"/>
            </a:xfrm>
            <a:prstGeom prst="rect">
              <a:avLst/>
            </a:prstGeom>
            <a:noFill/>
            <a:ln w="63500" cap="flat">
              <a:solidFill>
                <a:schemeClr val="accent4">
                  <a:hueOff val="-476017"/>
                  <a:lumOff val="-1004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F43B8CB-C43B-EA0D-A4A3-1D754B519ADA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C803262-C976-6B39-BC74-5DDDC718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7" y="1241600"/>
            <a:ext cx="9936228" cy="443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7E09A-C28A-2A1C-2274-012AABCFD2A7}"/>
              </a:ext>
            </a:extLst>
          </p:cNvPr>
          <p:cNvSpPr txBox="1"/>
          <p:nvPr/>
        </p:nvSpPr>
        <p:spPr>
          <a:xfrm>
            <a:off x="-208365" y="94740"/>
            <a:ext cx="1254969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 want super-resolution PSF at any relevant coordinate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(position, intensity, time, …)</a:t>
            </a:r>
          </a:p>
        </p:txBody>
      </p:sp>
      <p:pic>
        <p:nvPicPr>
          <p:cNvPr id="2052" name="Picture 4" descr="Average Face : OpenCV ( C++ / Python ) Tutorial | LearnOpenCV #">
            <a:extLst>
              <a:ext uri="{FF2B5EF4-FFF2-40B4-BE49-F238E27FC236}">
                <a16:creationId xmlns:a16="http://schemas.microsoft.com/office/drawing/2014/main" id="{8A573966-2BFE-A02B-B67D-2A204E479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810" y="5861141"/>
            <a:ext cx="5920353" cy="389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FD6D96-EEC7-38FA-7D9A-F197C5DBA585}"/>
              </a:ext>
            </a:extLst>
          </p:cNvPr>
          <p:cNvSpPr txBox="1"/>
          <p:nvPr/>
        </p:nvSpPr>
        <p:spPr>
          <a:xfrm>
            <a:off x="-208365" y="7081844"/>
            <a:ext cx="633019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/>
              <a:t>… without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losing important differences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E5C96B-2D80-6656-C947-6ACC5CBD4DEC}"/>
              </a:ext>
            </a:extLst>
          </p:cNvPr>
          <p:cNvSpPr txBox="1"/>
          <p:nvPr/>
        </p:nvSpPr>
        <p:spPr>
          <a:xfrm>
            <a:off x="81367" y="8792202"/>
            <a:ext cx="661002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dirty="0"/>
              <a:t>Figures from </a:t>
            </a:r>
            <a:r>
              <a:rPr lang="en-US" dirty="0" err="1"/>
              <a:t>unite.ai</a:t>
            </a:r>
            <a:r>
              <a:rPr lang="en-US" dirty="0"/>
              <a:t>/</a:t>
            </a:r>
            <a:r>
              <a:rPr lang="en-US" dirty="0" err="1"/>
              <a:t>gan</a:t>
            </a:r>
            <a:r>
              <a:rPr lang="en-US" dirty="0"/>
              <a:t>-as-a-face-renderer-for-traditional-</a:t>
            </a:r>
            <a:r>
              <a:rPr lang="en-US" dirty="0" err="1"/>
              <a:t>cgi</a:t>
            </a:r>
            <a:r>
              <a:rPr lang="en-US" dirty="0"/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A9B60-F80C-DA4D-CB6F-91CE86D88515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5951115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A61F-5EBB-F48F-28A7-E27F29DD8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Deep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BC40E-2368-1BE2-07EB-9B5006EB29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8500" y="980774"/>
            <a:ext cx="11607801" cy="6718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Generative adversarial neural network</a:t>
            </a:r>
          </a:p>
        </p:txBody>
      </p:sp>
      <p:pic>
        <p:nvPicPr>
          <p:cNvPr id="1030" name="Picture 6" descr="GAN schema. Main dependencies between generator and discriminator.">
            <a:extLst>
              <a:ext uri="{FF2B5EF4-FFF2-40B4-BE49-F238E27FC236}">
                <a16:creationId xmlns:a16="http://schemas.microsoft.com/office/drawing/2014/main" id="{9A6C7DCA-45E2-97F0-2BE9-E1AF4EEF8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428978"/>
            <a:ext cx="11527055" cy="64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18680E-DABC-4EB1-21F3-153C2873109B}"/>
              </a:ext>
            </a:extLst>
          </p:cNvPr>
          <p:cNvSpPr txBox="1"/>
          <p:nvPr/>
        </p:nvSpPr>
        <p:spPr>
          <a:xfrm>
            <a:off x="6254427" y="3499238"/>
            <a:ext cx="178230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Fake LFC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9791F-7E0C-B059-E342-858570D602FD}"/>
              </a:ext>
            </a:extLst>
          </p:cNvPr>
          <p:cNvSpPr txBox="1"/>
          <p:nvPr/>
        </p:nvSpPr>
        <p:spPr>
          <a:xfrm>
            <a:off x="6414149" y="6469860"/>
            <a:ext cx="1782305" cy="502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Real LFC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B0024-5EB9-E495-DEFA-5F3ECDC33204}"/>
              </a:ext>
            </a:extLst>
          </p:cNvPr>
          <p:cNvSpPr txBox="1"/>
          <p:nvPr/>
        </p:nvSpPr>
        <p:spPr>
          <a:xfrm>
            <a:off x="3430725" y="8799337"/>
            <a:ext cx="953145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Taken from </a:t>
            </a:r>
            <a:r>
              <a:rPr kumimoji="0" lang="en-US" sz="160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Heny</a:t>
            </a:r>
            <a:r>
              <a:rPr kumimoji="0" lang="en-US" sz="160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&amp; Walters “</a:t>
            </a:r>
            <a:r>
              <a:rPr lang="en-GB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Hands-On Generative Adversarial Networks with </a:t>
            </a:r>
            <a:r>
              <a:rPr lang="en-GB" i="0" dirty="0" err="1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PyTorch</a:t>
            </a:r>
            <a:r>
              <a:rPr lang="en-GB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1.x</a:t>
            </a:r>
            <a:r>
              <a:rPr lang="en-US" dirty="0">
                <a:highlight>
                  <a:srgbClr val="FFFFFF"/>
                </a:highlight>
              </a:rPr>
              <a:t>”</a:t>
            </a:r>
            <a:endParaRPr lang="en-GB" i="0" dirty="0">
              <a:solidFill>
                <a:srgbClr val="333333"/>
              </a:solidFill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pic>
        <p:nvPicPr>
          <p:cNvPr id="11" name="zoom_spectrum_HARPS.2015-04-17T00:04:45.472_2210+40_1990+40.pdf" descr="zoom_spectrum_HARPS.2015-04-17T00:04:45.472_2210+40_1990+40.pdf">
            <a:extLst>
              <a:ext uri="{FF2B5EF4-FFF2-40B4-BE49-F238E27FC236}">
                <a16:creationId xmlns:a16="http://schemas.microsoft.com/office/drawing/2014/main" id="{D74C299A-2574-4EA6-FE24-B84AD7BB9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27" y="3939453"/>
            <a:ext cx="1782305" cy="17823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zoom_spectrum_HARPS.2015-04-17T00:04:45.472_2210+40_1990+40.pdf" descr="zoom_spectrum_HARPS.2015-04-17T00:04:45.472_2210+40_1990+40.pdf">
            <a:extLst>
              <a:ext uri="{FF2B5EF4-FFF2-40B4-BE49-F238E27FC236}">
                <a16:creationId xmlns:a16="http://schemas.microsoft.com/office/drawing/2014/main" id="{E58E6171-78C8-231F-AE11-CE6AFEB55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26" y="6936399"/>
            <a:ext cx="1782305" cy="17823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19F86-11F1-E1FD-05CA-050A0C2A44F8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5846782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9FD9E-283C-904F-7A47-B4FABCB0C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286359"/>
            <a:ext cx="11607800" cy="81676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Is the architecture suitable? </a:t>
            </a:r>
          </a:p>
          <a:p>
            <a:r>
              <a:rPr lang="en-US" dirty="0"/>
              <a:t>What could be a showstopper?</a:t>
            </a:r>
          </a:p>
          <a:p>
            <a:r>
              <a:rPr lang="en-US" dirty="0"/>
              <a:t>The PSF is approximately Gaussian in shape. Can this be used as a prior?</a:t>
            </a:r>
          </a:p>
          <a:p>
            <a:r>
              <a:rPr lang="en-US" dirty="0"/>
              <a:t>The PSF varies slowly. </a:t>
            </a:r>
            <a:r>
              <a:rPr lang="en-US" dirty="0" err="1"/>
              <a:t>Neighbouring</a:t>
            </a:r>
            <a:r>
              <a:rPr lang="en-US" dirty="0"/>
              <a:t> lines are pixelized versions of a very similar PSF: is it possible to “stack” them? If PSF shapes must be fitted to do this, can it be incorporated into the architecture?</a:t>
            </a:r>
          </a:p>
          <a:p>
            <a:r>
              <a:rPr lang="en-US" dirty="0"/>
              <a:t>The frequency spacing between LFC lines is constant and well known. Is it possible to incorporate that knowledge into the reconstruction process? Get the wavelength calibration simultaneously?</a:t>
            </a:r>
          </a:p>
          <a:p>
            <a:r>
              <a:rPr lang="en-US" dirty="0"/>
              <a:t>How about using wavelets or their 2d equivalents – starlets?</a:t>
            </a:r>
          </a:p>
          <a:p>
            <a:r>
              <a:rPr lang="en-US" dirty="0"/>
              <a:t>A technical point: the LFC spectrum contains a supercontinuum background that modulates the recorded spectrum. Would the network pick it up? Should it be fitted?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30037-1886-096C-734B-D825E604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Curiosities I would like to get input 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6F45E-DF28-7170-2692-4CC3AD60BF10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4331464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30CAF-5F6B-5011-DF27-89FDC065E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Me, </a:t>
            </a:r>
            <a:r>
              <a:rPr lang="en-US" dirty="0">
                <a:hlinkClick r:id="rId2"/>
              </a:rPr>
              <a:t>dinko.milakovic@inaf.it</a:t>
            </a:r>
            <a:endParaRPr lang="en-US" dirty="0"/>
          </a:p>
          <a:p>
            <a:r>
              <a:rPr lang="en-US" dirty="0"/>
              <a:t>Guido </a:t>
            </a:r>
            <a:r>
              <a:rPr lang="en-US" dirty="0" err="1"/>
              <a:t>Cupani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guido.cupani@inaf.it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2BFAA-0597-5E95-0831-0C4D2B440E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21FA4F-F662-A58B-5547-DDDB27D6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7273059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6F785-135E-C83E-87E1-B14C7950D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Some previous work on 1d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1EB60-3A26-1322-41AD-F25EA07FA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750" y="2154264"/>
            <a:ext cx="6701725" cy="6701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C6C2E0-C941-6F5E-1A85-00DF4FB509FC}"/>
              </a:ext>
            </a:extLst>
          </p:cNvPr>
          <p:cNvSpPr txBox="1"/>
          <p:nvPr/>
        </p:nvSpPr>
        <p:spPr>
          <a:xfrm>
            <a:off x="8477572" y="2843079"/>
            <a:ext cx="40140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Gaussian process to model the line-spread function of HARPS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3E5144-484C-0C70-4815-8ACB0812D958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7162303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716590">
              <a:defRPr sz="5940" spc="-118"/>
            </a:pPr>
            <a:endParaRPr/>
          </a:p>
        </p:txBody>
      </p:sp>
      <p:sp>
        <p:nvSpPr>
          <p:cNvPr id="27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pic>
        <p:nvPicPr>
          <p:cNvPr id="280" name="entire_spectrum_HARPS.2015-04-17T00:04:45.472.pdf" descr="entire_spectrum_HARPS.2015-04-17T00:04:45.47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123" y="2764806"/>
            <a:ext cx="8355625" cy="6266719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quare"/>
          <p:cNvSpPr/>
          <p:nvPr/>
        </p:nvSpPr>
        <p:spPr>
          <a:xfrm>
            <a:off x="4021467" y="5534299"/>
            <a:ext cx="292943" cy="296711"/>
          </a:xfrm>
          <a:prstGeom prst="rect">
            <a:avLst/>
          </a:prstGeom>
          <a:ln w="635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84" name="Group"/>
          <p:cNvGrpSpPr/>
          <p:nvPr/>
        </p:nvGrpSpPr>
        <p:grpSpPr>
          <a:xfrm>
            <a:off x="6269252" y="3468016"/>
            <a:ext cx="3420886" cy="3420886"/>
            <a:chOff x="0" y="0"/>
            <a:chExt cx="3420884" cy="3420884"/>
          </a:xfrm>
        </p:grpSpPr>
        <p:pic>
          <p:nvPicPr>
            <p:cNvPr id="282" name="zoom_spectrum_HARPS.2015-04-17T00:04:45.472_2210+40_1990+40.pdf" descr="zoom_spectrum_HARPS.2015-04-17T00:04:45.472_2210+40_1990+40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Rectangle"/>
            <p:cNvSpPr/>
            <p:nvPr/>
          </p:nvSpPr>
          <p:spPr>
            <a:xfrm>
              <a:off x="585220" y="229277"/>
              <a:ext cx="2660797" cy="2656270"/>
            </a:xfrm>
            <a:prstGeom prst="rect">
              <a:avLst/>
            </a:prstGeom>
            <a:noFill/>
            <a:ln w="635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85" name="Square"/>
          <p:cNvSpPr/>
          <p:nvPr/>
        </p:nvSpPr>
        <p:spPr>
          <a:xfrm>
            <a:off x="3340692" y="5534299"/>
            <a:ext cx="292942" cy="296711"/>
          </a:xfrm>
          <a:prstGeom prst="rect">
            <a:avLst/>
          </a:prstGeom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88" name="Group"/>
          <p:cNvGrpSpPr/>
          <p:nvPr/>
        </p:nvGrpSpPr>
        <p:grpSpPr>
          <a:xfrm>
            <a:off x="9590647" y="3468016"/>
            <a:ext cx="3420886" cy="3420886"/>
            <a:chOff x="0" y="0"/>
            <a:chExt cx="3420884" cy="3420884"/>
          </a:xfrm>
        </p:grpSpPr>
        <p:pic>
          <p:nvPicPr>
            <p:cNvPr id="286" name="zoom_spectrum_HARPS.2015-04-17T00:04:45.472.pdf" descr="zoom_spectrum_HARPS.2015-04-17T00:04:45.472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Rectangle"/>
            <p:cNvSpPr/>
            <p:nvPr/>
          </p:nvSpPr>
          <p:spPr>
            <a:xfrm>
              <a:off x="580925" y="199448"/>
              <a:ext cx="2660796" cy="2656270"/>
            </a:xfrm>
            <a:prstGeom prst="rect">
              <a:avLst/>
            </a:prstGeom>
            <a:noFill/>
            <a:ln w="63500" cap="flat">
              <a:solidFill>
                <a:schemeClr val="accent3">
                  <a:hueOff val="362282"/>
                  <a:satOff val="31803"/>
                  <a:lumOff val="-1824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89" name="Square"/>
          <p:cNvSpPr/>
          <p:nvPr/>
        </p:nvSpPr>
        <p:spPr>
          <a:xfrm>
            <a:off x="3996067" y="3217272"/>
            <a:ext cx="292943" cy="296711"/>
          </a:xfrm>
          <a:prstGeom prst="rect">
            <a:avLst/>
          </a:prstGeom>
          <a:ln w="635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92" name="Group"/>
          <p:cNvGrpSpPr/>
          <p:nvPr/>
        </p:nvGrpSpPr>
        <p:grpSpPr>
          <a:xfrm>
            <a:off x="7748532" y="287703"/>
            <a:ext cx="3420886" cy="3420886"/>
            <a:chOff x="0" y="0"/>
            <a:chExt cx="3420884" cy="3420884"/>
          </a:xfrm>
        </p:grpSpPr>
        <p:pic>
          <p:nvPicPr>
            <p:cNvPr id="290" name="zoom_spectrum_HARPS.2015-04-17T00:04:45.472_2195+40_100+40.pdf" descr="zoom_spectrum_HARPS.2015-04-17T00:04:45.472_2195+40_100+40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Rectangle"/>
            <p:cNvSpPr/>
            <p:nvPr/>
          </p:nvSpPr>
          <p:spPr>
            <a:xfrm>
              <a:off x="585220" y="200892"/>
              <a:ext cx="2660797" cy="2656270"/>
            </a:xfrm>
            <a:prstGeom prst="rect">
              <a:avLst/>
            </a:prstGeom>
            <a:noFill/>
            <a:ln w="635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93" name="Square"/>
          <p:cNvSpPr/>
          <p:nvPr/>
        </p:nvSpPr>
        <p:spPr>
          <a:xfrm>
            <a:off x="5807833" y="7809471"/>
            <a:ext cx="292943" cy="296711"/>
          </a:xfrm>
          <a:prstGeom prst="rect">
            <a:avLst/>
          </a:prstGeom>
          <a:ln w="63500">
            <a:solidFill>
              <a:schemeClr val="accent4">
                <a:hueOff val="-476017"/>
                <a:lumOff val="-10042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96" name="Group"/>
          <p:cNvGrpSpPr/>
          <p:nvPr/>
        </p:nvGrpSpPr>
        <p:grpSpPr>
          <a:xfrm>
            <a:off x="8238292" y="6711277"/>
            <a:ext cx="3420886" cy="3420886"/>
            <a:chOff x="0" y="0"/>
            <a:chExt cx="3420884" cy="3420884"/>
          </a:xfrm>
        </p:grpSpPr>
        <p:pic>
          <p:nvPicPr>
            <p:cNvPr id="294" name="zoom_spectrum_HARPS.2015-04-17T00:04:45.472_3865+40_3800+40.pdf" descr="zoom_spectrum_HARPS.2015-04-17T00:04:45.472_3865+40_3800+40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420885" cy="34208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5" name="Rectangle"/>
            <p:cNvSpPr/>
            <p:nvPr/>
          </p:nvSpPr>
          <p:spPr>
            <a:xfrm>
              <a:off x="582632" y="174483"/>
              <a:ext cx="2660797" cy="2656270"/>
            </a:xfrm>
            <a:prstGeom prst="rect">
              <a:avLst/>
            </a:prstGeom>
            <a:noFill/>
            <a:ln w="63500" cap="flat">
              <a:solidFill>
                <a:schemeClr val="accent4">
                  <a:hueOff val="-476017"/>
                  <a:lumOff val="-10042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Brainstorming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Brainstorming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10704-5E89-9EA7-9297-ECCEA6DFD2C8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NDES will be installed on the ELT in ~10 years.…"/>
          <p:cNvSpPr txBox="1">
            <a:spLocks noGrp="1"/>
          </p:cNvSpPr>
          <p:nvPr>
            <p:ph type="body" idx="1"/>
          </p:nvPr>
        </p:nvSpPr>
        <p:spPr>
          <a:xfrm>
            <a:off x="698500" y="1626244"/>
            <a:ext cx="11607800" cy="73162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6710" indent="-346710" defTabSz="1577876">
              <a:spcBef>
                <a:spcPts val="2900"/>
              </a:spcBef>
              <a:defRPr sz="2730"/>
            </a:pPr>
            <a:r>
              <a:rPr dirty="0"/>
              <a:t>ANDES will be installed on the ELT in ~10 years. </a:t>
            </a:r>
          </a:p>
          <a:p>
            <a:pPr marL="346710" indent="-346710" defTabSz="1577876">
              <a:spcBef>
                <a:spcPts val="2900"/>
              </a:spcBef>
              <a:defRPr sz="2730"/>
            </a:pPr>
            <a:r>
              <a:rPr dirty="0"/>
              <a:t>The most demanding science goals are:</a:t>
            </a:r>
          </a:p>
          <a:p>
            <a:pPr marL="1040130" lvl="2" indent="-346710" defTabSz="1577876">
              <a:spcBef>
                <a:spcPts val="2900"/>
              </a:spcBef>
              <a:defRPr sz="2730"/>
            </a:pPr>
            <a:r>
              <a:rPr dirty="0"/>
              <a:t>Detecting Earth-Sun analogues and </a:t>
            </a:r>
            <a:r>
              <a:rPr dirty="0" err="1"/>
              <a:t>characterising</a:t>
            </a:r>
            <a:r>
              <a:rPr dirty="0"/>
              <a:t> exoplanet atmospheres</a:t>
            </a:r>
          </a:p>
          <a:p>
            <a:pPr marL="1040130" lvl="2" indent="-346710" defTabSz="1577876">
              <a:spcBef>
                <a:spcPts val="2900"/>
              </a:spcBef>
              <a:defRPr sz="2730"/>
            </a:pPr>
            <a:r>
              <a:rPr dirty="0"/>
              <a:t>Testing theories in which fundamental physical constants vary in time and/or space</a:t>
            </a:r>
          </a:p>
          <a:p>
            <a:pPr marL="1040130" lvl="2" indent="-346710" defTabSz="1577876">
              <a:spcBef>
                <a:spcPts val="2900"/>
              </a:spcBef>
              <a:defRPr sz="2730"/>
            </a:pPr>
            <a:r>
              <a:rPr dirty="0"/>
              <a:t>Measuring the small cosmological change in the redshift of distant objects (universal expansion)</a:t>
            </a:r>
          </a:p>
          <a:p>
            <a:pPr marL="346710" indent="-346710" defTabSz="1577876">
              <a:spcBef>
                <a:spcPts val="2900"/>
              </a:spcBef>
              <a:defRPr sz="2730"/>
            </a:pPr>
            <a:r>
              <a:rPr lang="en-US" dirty="0"/>
              <a:t>Measurement u</a:t>
            </a:r>
            <a:r>
              <a:rPr dirty="0"/>
              <a:t>ncertainties will be systematics limited  — instrument</a:t>
            </a:r>
            <a:r>
              <a:rPr lang="en-US" dirty="0"/>
              <a:t>al effects</a:t>
            </a:r>
            <a:r>
              <a:rPr dirty="0"/>
              <a:t>, spectral modelling, astrophysical uncertainties.</a:t>
            </a:r>
            <a:endParaRPr lang="en-US" dirty="0"/>
          </a:p>
          <a:p>
            <a:pPr marL="346710" indent="-346710" defTabSz="1577876">
              <a:spcBef>
                <a:spcPts val="2900"/>
              </a:spcBef>
              <a:defRPr sz="2730"/>
            </a:pPr>
            <a:r>
              <a:rPr lang="en-US" dirty="0"/>
              <a:t>Advances in understanding instrument systematics will bring advances in other aspects</a:t>
            </a:r>
            <a:endParaRPr dirty="0"/>
          </a:p>
        </p:txBody>
      </p:sp>
      <p:sp>
        <p:nvSpPr>
          <p:cNvPr id="169" name="Con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1716590">
              <a:defRPr sz="5940" spc="-118"/>
            </a:lvl1pPr>
          </a:lstStyle>
          <a:p>
            <a:r>
              <a:rPr sz="4000" dirty="0"/>
              <a:t>Context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BDC427-F8C8-BD00-06A1-36E70C4E73C7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:\jkw\docs\colloquia\pgplot.jpg" descr="C:\jkw\docs\colloquia\pgplot.jpg"/>
          <p:cNvPicPr>
            <a:picLocks noChangeAspect="1"/>
          </p:cNvPicPr>
          <p:nvPr/>
        </p:nvPicPr>
        <p:blipFill>
          <a:blip r:embed="rId2"/>
          <a:srcRect l="5523" t="32139" r="1145" b="5046"/>
          <a:stretch>
            <a:fillRect/>
          </a:stretch>
        </p:blipFill>
        <p:spPr>
          <a:xfrm>
            <a:off x="-270934" y="2749973"/>
            <a:ext cx="12679681" cy="539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C:\jkw\docs\colloquia\hdf-slice.jpg" descr="C:\jkw\docs\colloquia\hdf-slice.jpg"/>
          <p:cNvPicPr>
            <a:picLocks/>
          </p:cNvPicPr>
          <p:nvPr/>
        </p:nvPicPr>
        <p:blipFill>
          <a:blip r:embed="rId3"/>
          <a:srcRect l="13043"/>
          <a:stretch>
            <a:fillRect/>
          </a:stretch>
        </p:blipFill>
        <p:spPr>
          <a:xfrm>
            <a:off x="-1" y="19"/>
            <a:ext cx="13546387" cy="2438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o Earth"/>
          <p:cNvSpPr txBox="1"/>
          <p:nvPr/>
        </p:nvSpPr>
        <p:spPr>
          <a:xfrm>
            <a:off x="-54187" y="1535288"/>
            <a:ext cx="146704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Earth</a:t>
            </a:r>
          </a:p>
        </p:txBody>
      </p:sp>
      <p:sp>
        <p:nvSpPr>
          <p:cNvPr id="174" name="Heavy element absorption"/>
          <p:cNvSpPr txBox="1"/>
          <p:nvPr/>
        </p:nvSpPr>
        <p:spPr>
          <a:xfrm>
            <a:off x="6773333" y="3160888"/>
            <a:ext cx="3467948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b="1">
                <a:latin typeface="Arial"/>
                <a:ea typeface="Arial"/>
                <a:cs typeface="Arial"/>
                <a:sym typeface="Arial"/>
              </a:rPr>
              <a:t>Heavy element absorption</a:t>
            </a:r>
          </a:p>
        </p:txBody>
      </p:sp>
      <p:sp>
        <p:nvSpPr>
          <p:cNvPr id="175" name="Emission lines from the Quasar"/>
          <p:cNvSpPr txBox="1"/>
          <p:nvPr/>
        </p:nvSpPr>
        <p:spPr>
          <a:xfrm>
            <a:off x="7495822" y="2510648"/>
            <a:ext cx="3572753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Emission lines from the Quasar</a:t>
            </a:r>
          </a:p>
        </p:txBody>
      </p:sp>
      <p:sp>
        <p:nvSpPr>
          <p:cNvPr id="176" name="Line"/>
          <p:cNvSpPr/>
          <p:nvPr/>
        </p:nvSpPr>
        <p:spPr>
          <a:xfrm flipH="1" flipV="1">
            <a:off x="921173" y="3160888"/>
            <a:ext cx="4551681" cy="1"/>
          </a:xfrm>
          <a:prstGeom prst="line">
            <a:avLst/>
          </a:prstGeom>
          <a:ln w="38100">
            <a:solidFill>
              <a:srgbClr val="00CC99"/>
            </a:solidFill>
            <a:prstDash val="sysDot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Hydrogen absorption due to galaxy"/>
          <p:cNvSpPr txBox="1"/>
          <p:nvPr/>
        </p:nvSpPr>
        <p:spPr>
          <a:xfrm>
            <a:off x="921173" y="2619022"/>
            <a:ext cx="3978608" cy="389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b="1">
                <a:latin typeface="Arial"/>
                <a:ea typeface="Arial"/>
                <a:cs typeface="Arial"/>
                <a:sym typeface="Arial"/>
              </a:rPr>
              <a:t>Hydrogen absorption due to galaxy</a:t>
            </a:r>
          </a:p>
        </p:txBody>
      </p:sp>
      <p:pic>
        <p:nvPicPr>
          <p:cNvPr id="178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24" y="559928"/>
            <a:ext cx="1481103" cy="1390792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Line"/>
          <p:cNvSpPr/>
          <p:nvPr/>
        </p:nvSpPr>
        <p:spPr>
          <a:xfrm flipH="1" flipV="1">
            <a:off x="162559" y="1318542"/>
            <a:ext cx="6068908" cy="1"/>
          </a:xfrm>
          <a:prstGeom prst="line">
            <a:avLst/>
          </a:prstGeom>
          <a:ln w="25400">
            <a:solidFill>
              <a:srgbClr val="FFFFFF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0" name="Quasar"/>
          <p:cNvSpPr txBox="1"/>
          <p:nvPr/>
        </p:nvSpPr>
        <p:spPr>
          <a:xfrm>
            <a:off x="5689599" y="316088"/>
            <a:ext cx="1308867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Quasar</a:t>
            </a:r>
          </a:p>
        </p:txBody>
      </p:sp>
      <p:sp>
        <p:nvSpPr>
          <p:cNvPr id="181" name="Observed wavelength (Å)"/>
          <p:cNvSpPr txBox="1"/>
          <p:nvPr/>
        </p:nvSpPr>
        <p:spPr>
          <a:xfrm>
            <a:off x="7531946" y="8534400"/>
            <a:ext cx="3295276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Observed wavelength (Å)</a:t>
            </a:r>
          </a:p>
        </p:txBody>
      </p:sp>
      <p:sp>
        <p:nvSpPr>
          <p:cNvPr id="182" name="Line"/>
          <p:cNvSpPr/>
          <p:nvPr/>
        </p:nvSpPr>
        <p:spPr>
          <a:xfrm>
            <a:off x="10999893" y="8796302"/>
            <a:ext cx="119210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A0130D-AA3B-6044-361A-848AE9DA1770}"/>
              </a:ext>
            </a:extLst>
          </p:cNvPr>
          <p:cNvGrpSpPr/>
          <p:nvPr/>
        </p:nvGrpSpPr>
        <p:grpSpPr>
          <a:xfrm>
            <a:off x="918810" y="8146062"/>
            <a:ext cx="5425222" cy="410917"/>
            <a:chOff x="918810" y="8146062"/>
            <a:chExt cx="5425222" cy="410917"/>
          </a:xfrm>
        </p:grpSpPr>
        <p:sp>
          <p:nvSpPr>
            <p:cNvPr id="183" name="Line"/>
            <p:cNvSpPr/>
            <p:nvPr/>
          </p:nvSpPr>
          <p:spPr>
            <a:xfrm>
              <a:off x="918810" y="8556978"/>
              <a:ext cx="5425222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84" name="Lyman alpha forest"/>
            <p:cNvSpPr/>
            <p:nvPr/>
          </p:nvSpPr>
          <p:spPr>
            <a:xfrm>
              <a:off x="1982329" y="8146062"/>
              <a:ext cx="2917452" cy="152583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def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Lyman alpha forest</a:t>
              </a:r>
            </a:p>
          </p:txBody>
        </p:sp>
      </p:grpSp>
      <p:sp>
        <p:nvSpPr>
          <p:cNvPr id="186" name="Line"/>
          <p:cNvSpPr/>
          <p:nvPr/>
        </p:nvSpPr>
        <p:spPr>
          <a:xfrm>
            <a:off x="6773333" y="3594382"/>
            <a:ext cx="3576321" cy="1"/>
          </a:xfrm>
          <a:prstGeom prst="line">
            <a:avLst/>
          </a:prstGeom>
          <a:ln w="38100">
            <a:solidFill>
              <a:srgbClr val="00CC99"/>
            </a:solidFill>
            <a:prstDash val="sysDot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" name="Line"/>
          <p:cNvSpPr/>
          <p:nvPr/>
        </p:nvSpPr>
        <p:spPr>
          <a:xfrm>
            <a:off x="6773333" y="3594382"/>
            <a:ext cx="1" cy="541867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Line"/>
          <p:cNvSpPr/>
          <p:nvPr/>
        </p:nvSpPr>
        <p:spPr>
          <a:xfrm>
            <a:off x="7206826" y="3594382"/>
            <a:ext cx="1" cy="1300481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" name="Line"/>
          <p:cNvSpPr/>
          <p:nvPr/>
        </p:nvSpPr>
        <p:spPr>
          <a:xfrm>
            <a:off x="8182186" y="3594382"/>
            <a:ext cx="1" cy="1517227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" name="Line"/>
          <p:cNvSpPr/>
          <p:nvPr/>
        </p:nvSpPr>
        <p:spPr>
          <a:xfrm>
            <a:off x="10349653" y="3594382"/>
            <a:ext cx="1" cy="1625601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1" name="Line"/>
          <p:cNvSpPr/>
          <p:nvPr/>
        </p:nvSpPr>
        <p:spPr>
          <a:xfrm flipH="1">
            <a:off x="5472853" y="1535288"/>
            <a:ext cx="1" cy="3576321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headEnd type="triangle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2" name="Line"/>
          <p:cNvSpPr/>
          <p:nvPr/>
        </p:nvSpPr>
        <p:spPr>
          <a:xfrm flipH="1">
            <a:off x="2546773" y="3160888"/>
            <a:ext cx="1" cy="1083735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3" name="Line"/>
          <p:cNvSpPr/>
          <p:nvPr/>
        </p:nvSpPr>
        <p:spPr>
          <a:xfrm flipH="1">
            <a:off x="921173" y="3160888"/>
            <a:ext cx="1" cy="866988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" name="Line"/>
          <p:cNvSpPr/>
          <p:nvPr/>
        </p:nvSpPr>
        <p:spPr>
          <a:xfrm flipH="1">
            <a:off x="6664960" y="2835768"/>
            <a:ext cx="866987" cy="108375"/>
          </a:xfrm>
          <a:prstGeom prst="line">
            <a:avLst/>
          </a:prstGeom>
          <a:ln w="254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Line"/>
          <p:cNvSpPr/>
          <p:nvPr/>
        </p:nvSpPr>
        <p:spPr>
          <a:xfrm>
            <a:off x="11433386" y="2944142"/>
            <a:ext cx="216747" cy="1408854"/>
          </a:xfrm>
          <a:prstGeom prst="line">
            <a:avLst/>
          </a:prstGeom>
          <a:ln w="254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6" name="DLA"/>
          <p:cNvSpPr txBox="1"/>
          <p:nvPr/>
        </p:nvSpPr>
        <p:spPr>
          <a:xfrm>
            <a:off x="5039359" y="3919502"/>
            <a:ext cx="866988" cy="451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 b="1">
                <a:latin typeface="Arial"/>
                <a:ea typeface="Arial"/>
                <a:cs typeface="Arial"/>
                <a:sym typeface="Arial"/>
              </a:rPr>
              <a:t>DLA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9C019E-AAE0-26F1-93E4-A7BCB6D73956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:\jkw\docs\colloquia\pgplot.jpg" descr="C:\jkw\docs\colloquia\pgplot.jpg"/>
          <p:cNvPicPr>
            <a:picLocks noChangeAspect="1"/>
          </p:cNvPicPr>
          <p:nvPr/>
        </p:nvPicPr>
        <p:blipFill>
          <a:blip r:embed="rId2"/>
          <a:srcRect l="5523" t="32139" r="1145" b="5046"/>
          <a:stretch>
            <a:fillRect/>
          </a:stretch>
        </p:blipFill>
        <p:spPr>
          <a:xfrm>
            <a:off x="-270934" y="2749973"/>
            <a:ext cx="12679681" cy="5396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:\jkw\docs\colloquia\hdf-slice.jpg" descr="C:\jkw\docs\colloquia\hdf-slice.jpg"/>
          <p:cNvPicPr>
            <a:picLocks/>
          </p:cNvPicPr>
          <p:nvPr/>
        </p:nvPicPr>
        <p:blipFill>
          <a:blip r:embed="rId3"/>
          <a:srcRect l="13043"/>
          <a:stretch>
            <a:fillRect/>
          </a:stretch>
        </p:blipFill>
        <p:spPr>
          <a:xfrm>
            <a:off x="-1" y="19"/>
            <a:ext cx="13546386" cy="243836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o Earth"/>
          <p:cNvSpPr txBox="1"/>
          <p:nvPr/>
        </p:nvSpPr>
        <p:spPr>
          <a:xfrm>
            <a:off x="-54187" y="1535288"/>
            <a:ext cx="146704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Earth</a:t>
            </a:r>
          </a:p>
        </p:txBody>
      </p:sp>
      <p:sp>
        <p:nvSpPr>
          <p:cNvPr id="201" name="Heavy element absorption"/>
          <p:cNvSpPr txBox="1"/>
          <p:nvPr/>
        </p:nvSpPr>
        <p:spPr>
          <a:xfrm>
            <a:off x="6773333" y="3160888"/>
            <a:ext cx="3467947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b="1">
                <a:latin typeface="Arial"/>
                <a:ea typeface="Arial"/>
                <a:cs typeface="Arial"/>
                <a:sym typeface="Arial"/>
              </a:rPr>
              <a:t>Heavy element absorption</a:t>
            </a:r>
          </a:p>
        </p:txBody>
      </p:sp>
      <p:sp>
        <p:nvSpPr>
          <p:cNvPr id="202" name="Emission lines from the Quasar"/>
          <p:cNvSpPr txBox="1"/>
          <p:nvPr/>
        </p:nvSpPr>
        <p:spPr>
          <a:xfrm>
            <a:off x="7495822" y="2510648"/>
            <a:ext cx="3572753" cy="389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b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Emission lines from the Quasar</a:t>
            </a:r>
          </a:p>
        </p:txBody>
      </p:sp>
      <p:sp>
        <p:nvSpPr>
          <p:cNvPr id="203" name="Line"/>
          <p:cNvSpPr/>
          <p:nvPr/>
        </p:nvSpPr>
        <p:spPr>
          <a:xfrm flipH="1" flipV="1">
            <a:off x="921173" y="3160888"/>
            <a:ext cx="4551681" cy="1"/>
          </a:xfrm>
          <a:prstGeom prst="line">
            <a:avLst/>
          </a:prstGeom>
          <a:ln w="38100">
            <a:solidFill>
              <a:srgbClr val="00CC99"/>
            </a:solidFill>
            <a:prstDash val="sysDot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4" name="Hydrogen absorption due to galaxy"/>
          <p:cNvSpPr txBox="1"/>
          <p:nvPr/>
        </p:nvSpPr>
        <p:spPr>
          <a:xfrm>
            <a:off x="921173" y="2619022"/>
            <a:ext cx="3978608" cy="389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00" b="1">
                <a:latin typeface="Arial"/>
                <a:ea typeface="Arial"/>
                <a:cs typeface="Arial"/>
                <a:sym typeface="Arial"/>
              </a:rPr>
              <a:t>Hydrogen absorption due to galaxy</a:t>
            </a:r>
          </a:p>
        </p:txBody>
      </p:sp>
      <p:pic>
        <p:nvPicPr>
          <p:cNvPr id="205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24" y="559928"/>
            <a:ext cx="1481103" cy="139079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Line"/>
          <p:cNvSpPr/>
          <p:nvPr/>
        </p:nvSpPr>
        <p:spPr>
          <a:xfrm flipH="1" flipV="1">
            <a:off x="162559" y="1318542"/>
            <a:ext cx="6068908" cy="1"/>
          </a:xfrm>
          <a:prstGeom prst="line">
            <a:avLst/>
          </a:prstGeom>
          <a:ln w="25400">
            <a:solidFill>
              <a:srgbClr val="FFFFFF"/>
            </a:solidFill>
            <a:prstDash val="dash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Quasar"/>
          <p:cNvSpPr txBox="1"/>
          <p:nvPr/>
        </p:nvSpPr>
        <p:spPr>
          <a:xfrm>
            <a:off x="5689600" y="316088"/>
            <a:ext cx="130886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Quasar</a:t>
            </a:r>
          </a:p>
        </p:txBody>
      </p:sp>
      <p:sp>
        <p:nvSpPr>
          <p:cNvPr id="208" name="Observed wavelength (Å)"/>
          <p:cNvSpPr txBox="1"/>
          <p:nvPr/>
        </p:nvSpPr>
        <p:spPr>
          <a:xfrm>
            <a:off x="7531946" y="8534400"/>
            <a:ext cx="3295276" cy="45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>
                <a:latin typeface="Arial"/>
                <a:ea typeface="Arial"/>
                <a:cs typeface="Arial"/>
                <a:sym typeface="Arial"/>
              </a:rPr>
              <a:t>Observed wavelength (Å)</a:t>
            </a:r>
          </a:p>
        </p:txBody>
      </p:sp>
      <p:sp>
        <p:nvSpPr>
          <p:cNvPr id="209" name="Line"/>
          <p:cNvSpPr/>
          <p:nvPr/>
        </p:nvSpPr>
        <p:spPr>
          <a:xfrm>
            <a:off x="10999893" y="8796302"/>
            <a:ext cx="1192108" cy="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3" name="Line"/>
          <p:cNvSpPr/>
          <p:nvPr/>
        </p:nvSpPr>
        <p:spPr>
          <a:xfrm>
            <a:off x="6773333" y="3594382"/>
            <a:ext cx="3576320" cy="1"/>
          </a:xfrm>
          <a:prstGeom prst="line">
            <a:avLst/>
          </a:prstGeom>
          <a:ln w="38100">
            <a:solidFill>
              <a:srgbClr val="00CC99"/>
            </a:solidFill>
            <a:prstDash val="sysDot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>
            <a:off x="6773333" y="3594382"/>
            <a:ext cx="1" cy="541867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7206826" y="3594382"/>
            <a:ext cx="1" cy="1300481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>
            <a:off x="8182186" y="3594382"/>
            <a:ext cx="1" cy="1517227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7" name="Line"/>
          <p:cNvSpPr/>
          <p:nvPr/>
        </p:nvSpPr>
        <p:spPr>
          <a:xfrm>
            <a:off x="10349653" y="3594382"/>
            <a:ext cx="1" cy="1625601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8" name="Line"/>
          <p:cNvSpPr/>
          <p:nvPr/>
        </p:nvSpPr>
        <p:spPr>
          <a:xfrm flipH="1">
            <a:off x="5472853" y="1535288"/>
            <a:ext cx="1" cy="3576321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headEnd type="triangle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9" name="Line"/>
          <p:cNvSpPr/>
          <p:nvPr/>
        </p:nvSpPr>
        <p:spPr>
          <a:xfrm flipH="1">
            <a:off x="2546773" y="3160888"/>
            <a:ext cx="1" cy="1083735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0" name="Line"/>
          <p:cNvSpPr/>
          <p:nvPr/>
        </p:nvSpPr>
        <p:spPr>
          <a:xfrm flipH="1">
            <a:off x="921173" y="3160888"/>
            <a:ext cx="1" cy="866988"/>
          </a:xfrm>
          <a:prstGeom prst="line">
            <a:avLst/>
          </a:prstGeom>
          <a:ln w="38100">
            <a:solidFill>
              <a:srgbClr val="00CC99"/>
            </a:solidFill>
            <a:prstDash val="sysDot"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1" name="Line"/>
          <p:cNvSpPr/>
          <p:nvPr/>
        </p:nvSpPr>
        <p:spPr>
          <a:xfrm flipH="1">
            <a:off x="6664959" y="2835768"/>
            <a:ext cx="866988" cy="108375"/>
          </a:xfrm>
          <a:prstGeom prst="line">
            <a:avLst/>
          </a:prstGeom>
          <a:ln w="254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2" name="Line"/>
          <p:cNvSpPr/>
          <p:nvPr/>
        </p:nvSpPr>
        <p:spPr>
          <a:xfrm>
            <a:off x="11433386" y="2944142"/>
            <a:ext cx="216747" cy="1408854"/>
          </a:xfrm>
          <a:prstGeom prst="line">
            <a:avLst/>
          </a:prstGeom>
          <a:ln w="25400">
            <a:solidFill>
              <a:srgbClr val="00009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3" name="DLA"/>
          <p:cNvSpPr txBox="1"/>
          <p:nvPr/>
        </p:nvSpPr>
        <p:spPr>
          <a:xfrm>
            <a:off x="5039359" y="3919502"/>
            <a:ext cx="866988" cy="451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22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24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200" b="1">
                <a:latin typeface="Arial"/>
                <a:ea typeface="Arial"/>
                <a:cs typeface="Arial"/>
                <a:sym typeface="Arial"/>
              </a:rPr>
              <a:t>DLA</a:t>
            </a:r>
          </a:p>
        </p:txBody>
      </p:sp>
      <p:sp>
        <p:nvSpPr>
          <p:cNvPr id="224" name="Fundamental constants"/>
          <p:cNvSpPr/>
          <p:nvPr/>
        </p:nvSpPr>
        <p:spPr>
          <a:xfrm>
            <a:off x="6445432" y="5846929"/>
            <a:ext cx="5893328" cy="1270001"/>
          </a:xfrm>
          <a:prstGeom prst="leftRightArrow">
            <a:avLst>
              <a:gd name="adj1" fmla="val 62481"/>
              <a:gd name="adj2" fmla="val 44257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Fundamental constants</a:t>
            </a:r>
          </a:p>
        </p:txBody>
      </p:sp>
      <p:sp>
        <p:nvSpPr>
          <p:cNvPr id="225" name="Redshift drift"/>
          <p:cNvSpPr/>
          <p:nvPr/>
        </p:nvSpPr>
        <p:spPr>
          <a:xfrm>
            <a:off x="539542" y="5846929"/>
            <a:ext cx="5893329" cy="1270001"/>
          </a:xfrm>
          <a:prstGeom prst="leftRightArrow">
            <a:avLst>
              <a:gd name="adj1" fmla="val 62481"/>
              <a:gd name="adj2" fmla="val 44257"/>
            </a:avLst>
          </a:prstGeom>
          <a:solidFill>
            <a:schemeClr val="accent1">
              <a:lumOff val="-13575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Redshift drift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904C31-9ED4-9C5C-9020-A576583FA8E7}"/>
              </a:ext>
            </a:extLst>
          </p:cNvPr>
          <p:cNvGrpSpPr/>
          <p:nvPr/>
        </p:nvGrpSpPr>
        <p:grpSpPr>
          <a:xfrm>
            <a:off x="918810" y="8146062"/>
            <a:ext cx="5425222" cy="410917"/>
            <a:chOff x="918810" y="8146062"/>
            <a:chExt cx="5425222" cy="410917"/>
          </a:xfrm>
        </p:grpSpPr>
        <p:sp>
          <p:nvSpPr>
            <p:cNvPr id="3" name="Line">
              <a:extLst>
                <a:ext uri="{FF2B5EF4-FFF2-40B4-BE49-F238E27FC236}">
                  <a16:creationId xmlns:a16="http://schemas.microsoft.com/office/drawing/2014/main" id="{5C34D8CD-42A8-D9D0-62CE-BAC05D126994}"/>
                </a:ext>
              </a:extLst>
            </p:cNvPr>
            <p:cNvSpPr/>
            <p:nvPr/>
          </p:nvSpPr>
          <p:spPr>
            <a:xfrm>
              <a:off x="918810" y="8556978"/>
              <a:ext cx="5425222" cy="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diamond" w="med" len="med"/>
              <a:tailEnd type="diamond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4" name="Lyman alpha forest">
              <a:extLst>
                <a:ext uri="{FF2B5EF4-FFF2-40B4-BE49-F238E27FC236}">
                  <a16:creationId xmlns:a16="http://schemas.microsoft.com/office/drawing/2014/main" id="{5975280F-AE7A-9D93-0EA1-7F7B3980460E}"/>
                </a:ext>
              </a:extLst>
            </p:cNvPr>
            <p:cNvSpPr/>
            <p:nvPr/>
          </p:nvSpPr>
          <p:spPr>
            <a:xfrm>
              <a:off x="1982329" y="8146062"/>
              <a:ext cx="2917452" cy="152583"/>
            </a:xfrm>
            <a:prstGeom prst="lin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defRPr sz="2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Lyman alpha forest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E23A0C6-7808-D911-EE3D-C65E267E0CA7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he effect of varying alph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effect of varying alpha</a:t>
            </a:r>
          </a:p>
        </p:txBody>
      </p:sp>
      <p:pic>
        <p:nvPicPr>
          <p:cNvPr id="228" name="single_component.mp4" descr="single_componen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9700" y="791354"/>
            <a:ext cx="4495800" cy="899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286" y="5973424"/>
            <a:ext cx="3038410" cy="815184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Wavelength shifts, velocity shifts,…"/>
          <p:cNvSpPr txBox="1"/>
          <p:nvPr/>
        </p:nvSpPr>
        <p:spPr>
          <a:xfrm>
            <a:off x="1667236" y="4940584"/>
            <a:ext cx="394360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Wavelength shifts, velocity shifts,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and change in </a:t>
            </a:r>
            <a:r>
              <a:rPr>
                <a:latin typeface="STIXGeneral-Regular"/>
                <a:ea typeface="STIXGeneral-Regular"/>
                <a:cs typeface="STIXGeneral-Regular"/>
                <a:sym typeface="STIXGeneral-Regular"/>
              </a:rPr>
              <a:t>𝛼</a:t>
            </a:r>
            <a:r>
              <a:t> are related by:</a:t>
            </a:r>
          </a:p>
        </p:txBody>
      </p:sp>
      <p:sp>
        <p:nvSpPr>
          <p:cNvPr id="231" name="The broad range in q coefficients means that shift directions and amplitudes are  very different for different transitions"/>
          <p:cNvSpPr txBox="1"/>
          <p:nvPr/>
        </p:nvSpPr>
        <p:spPr>
          <a:xfrm>
            <a:off x="1624323" y="7455234"/>
            <a:ext cx="5524755" cy="1046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 b="1">
                <a:solidFill>
                  <a:srgbClr val="000000"/>
                </a:solidFill>
              </a:defRPr>
            </a:pPr>
            <a:r>
              <a:t>The broad range in q coefficients means that</a:t>
            </a:r>
            <a:br/>
            <a:r>
              <a:t>shift directions and amplitudes are </a:t>
            </a:r>
            <a:br/>
            <a:r>
              <a:t>very different for different transitions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7577EE-402E-BF76-437C-8AC5649B3A83}"/>
              </a:ext>
            </a:extLst>
          </p:cNvPr>
          <p:cNvSpPr txBox="1"/>
          <p:nvPr/>
        </p:nvSpPr>
        <p:spPr>
          <a:xfrm>
            <a:off x="698500" y="2276314"/>
            <a:ext cx="642684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Any change in the value of the fine structure constant (alpha) perturbs energy levels of atoms and molecules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0818B-C8CE-F62C-0992-83ABF2C47899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4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35" name="zdot_cartoon_2e7years_extended.mp4" descr="zdot_cartoon_2e7years_extended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264" y="1043776"/>
            <a:ext cx="11956272" cy="7970848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imulation in ΛCD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Simulation in ΛCDM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841" y="8923866"/>
            <a:ext cx="5716695" cy="7789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A65D77-2903-B0F7-F59B-43F6A183665A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ignificant work has been done on a variety of systematics but not on data reduction procedures…"/>
          <p:cNvSpPr txBox="1">
            <a:spLocks noGrp="1"/>
          </p:cNvSpPr>
          <p:nvPr>
            <p:ph type="body" idx="1"/>
          </p:nvPr>
        </p:nvSpPr>
        <p:spPr>
          <a:xfrm>
            <a:off x="664608" y="1536583"/>
            <a:ext cx="11607800" cy="609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</a:t>
            </a:r>
            <a:r>
              <a:rPr dirty="0"/>
              <a:t>ata reduction procedures</a:t>
            </a:r>
            <a:r>
              <a:rPr lang="en-US" dirty="0"/>
              <a:t> must be updated to fully benefit from high-quality ANDES data</a:t>
            </a:r>
            <a:endParaRPr dirty="0"/>
          </a:p>
          <a:p>
            <a:r>
              <a:rPr dirty="0"/>
              <a:t>“Optimal extraction” </a:t>
            </a:r>
            <a:r>
              <a:rPr lang="en-US" dirty="0"/>
              <a:t>(Horne 1986, ) </a:t>
            </a:r>
            <a:r>
              <a:rPr dirty="0"/>
              <a:t>works fine and is suitable for many science cases but makes simplifying assumptions </a:t>
            </a:r>
          </a:p>
          <a:p>
            <a:r>
              <a:rPr dirty="0"/>
              <a:t>“Spectral perfectionism” (Bolton &amp; Schlegel 2010) goes beyond the limitations of previous approaches </a:t>
            </a:r>
          </a:p>
        </p:txBody>
      </p:sp>
      <p:sp>
        <p:nvSpPr>
          <p:cNvPr id="243" name="Spectral perfection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1716590">
              <a:defRPr sz="5940" spc="-118"/>
            </a:lvl1pPr>
          </a:lstStyle>
          <a:p>
            <a:r>
              <a:rPr sz="4000" dirty="0"/>
              <a:t>Spectral perfectionism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4" name="Equation"/>
              <p:cNvSpPr txBox="1"/>
              <p:nvPr/>
            </p:nvSpPr>
            <p:spPr>
              <a:xfrm>
                <a:off x="5359145" y="6052583"/>
                <a:ext cx="2286509" cy="4551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𝐀𝐟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𝐧</m:t>
                      </m:r>
                    </m:oMath>
                  </m:oMathPara>
                </a14:m>
                <a:endParaRPr sz="4000" dirty="0"/>
              </a:p>
            </p:txBody>
          </p:sp>
        </mc:Choice>
        <mc:Fallback>
          <p:sp>
            <p:nvSpPr>
              <p:cNvPr id="24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9145" y="6052583"/>
                <a:ext cx="2286509" cy="455169"/>
              </a:xfrm>
              <a:prstGeom prst="rect">
                <a:avLst/>
              </a:prstGeom>
              <a:blipFill>
                <a:blip r:embed="rId2"/>
                <a:stretch>
                  <a:fillRect l="-7735" r="-12707" b="-675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Observed CCD count vector"/>
          <p:cNvSpPr txBox="1"/>
          <p:nvPr/>
        </p:nvSpPr>
        <p:spPr>
          <a:xfrm>
            <a:off x="2785392" y="5865334"/>
            <a:ext cx="218054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000000"/>
                </a:solidFill>
              </a:defRPr>
            </a:pPr>
            <a:r>
              <a:t>Observed CCD</a:t>
            </a:r>
            <a:br/>
            <a:r>
              <a:t>count vector</a:t>
            </a:r>
          </a:p>
        </p:txBody>
      </p:sp>
      <p:sp>
        <p:nvSpPr>
          <p:cNvPr id="246" name="Calibration matrix (all knowledge on the instrument)"/>
          <p:cNvSpPr txBox="1"/>
          <p:nvPr/>
        </p:nvSpPr>
        <p:spPr>
          <a:xfrm>
            <a:off x="297260" y="7118371"/>
            <a:ext cx="1221769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>
                <a:solidFill>
                  <a:srgbClr val="000000"/>
                </a:solidFill>
              </a:defRPr>
            </a:pPr>
            <a:r>
              <a:rPr dirty="0"/>
              <a:t>Calibration matrix</a:t>
            </a:r>
            <a:br>
              <a:rPr dirty="0"/>
            </a:br>
            <a:r>
              <a:rPr dirty="0"/>
              <a:t>(</a:t>
            </a:r>
            <a:r>
              <a:rPr lang="en-US" dirty="0"/>
              <a:t>wavelength calibration, spectrum trace position, PSF shape and its dependence on position, flat-fielding effects, spectrophotometry, exposure time</a:t>
            </a:r>
            <a:r>
              <a:rPr dirty="0"/>
              <a:t>)</a:t>
            </a:r>
          </a:p>
        </p:txBody>
      </p:sp>
      <p:sp>
        <p:nvSpPr>
          <p:cNvPr id="247" name="Input spectrum"/>
          <p:cNvSpPr txBox="1"/>
          <p:nvPr/>
        </p:nvSpPr>
        <p:spPr>
          <a:xfrm>
            <a:off x="7079798" y="5186009"/>
            <a:ext cx="2181150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t>Input spectrum</a:t>
            </a:r>
          </a:p>
        </p:txBody>
      </p:sp>
      <p:sp>
        <p:nvSpPr>
          <p:cNvPr id="248" name="Noise"/>
          <p:cNvSpPr txBox="1"/>
          <p:nvPr/>
        </p:nvSpPr>
        <p:spPr>
          <a:xfrm>
            <a:off x="8814415" y="5778464"/>
            <a:ext cx="893065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dirty="0"/>
              <a:t>Noise</a:t>
            </a:r>
          </a:p>
        </p:txBody>
      </p:sp>
      <p:sp>
        <p:nvSpPr>
          <p:cNvPr id="249" name="Line"/>
          <p:cNvSpPr/>
          <p:nvPr/>
        </p:nvSpPr>
        <p:spPr>
          <a:xfrm flipH="1">
            <a:off x="6826057" y="5660389"/>
            <a:ext cx="337360" cy="3373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0" name="Line"/>
          <p:cNvSpPr/>
          <p:nvPr/>
        </p:nvSpPr>
        <p:spPr>
          <a:xfrm flipH="1">
            <a:off x="7793720" y="6058630"/>
            <a:ext cx="893063" cy="2719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1" name="Line"/>
          <p:cNvSpPr/>
          <p:nvPr/>
        </p:nvSpPr>
        <p:spPr>
          <a:xfrm flipV="1">
            <a:off x="6406105" y="6644296"/>
            <a:ext cx="54717" cy="42587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2" name="Line"/>
          <p:cNvSpPr/>
          <p:nvPr/>
        </p:nvSpPr>
        <p:spPr>
          <a:xfrm>
            <a:off x="4890557" y="6330561"/>
            <a:ext cx="41599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B4593F1-B6E3-749E-3C75-B6C08D3AA6AA}"/>
                  </a:ext>
                </a:extLst>
              </p:cNvPr>
              <p:cNvSpPr txBox="1"/>
              <p:nvPr/>
            </p:nvSpPr>
            <p:spPr>
              <a:xfrm>
                <a:off x="4152430" y="8265253"/>
                <a:ext cx="5177313" cy="8515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𝐟</m:t>
                      </m:r>
                      <m:r>
                        <a:rPr kumimoji="0" lang="en-US" sz="36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sSup>
                        <m:sSupPr>
                          <m:ctrlPr>
                            <a:rPr kumimoji="0" lang="en-US" sz="3600" b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3600" b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3600" b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1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kumimoji="0" lang="en-US" sz="3600" b="1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𝐓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0" lang="en-US" sz="3600" b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600" b="1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𝐍</m:t>
                                  </m:r>
                                </m:e>
                                <m:sup>
                                  <m:r>
                                    <a:rPr kumimoji="0" lang="en-US" sz="3600" b="1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−</m:t>
                                  </m:r>
                                  <m:r>
                                    <a:rPr kumimoji="0" lang="en-US" sz="3600" b="1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  <a:sym typeface="Helvetica Neue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kumimoji="0" lang="en-US" sz="3600" b="1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Neue"/>
                                </a:rPr>
                                <m:t>𝐀</m:t>
                              </m:r>
                            </m:e>
                          </m:d>
                        </m:e>
                        <m:sup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</m:t>
                          </m:r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kumimoji="0" lang="en-US" sz="3600" b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𝐀</m:t>
                          </m:r>
                        </m:e>
                        <m:sup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𝐓</m:t>
                          </m:r>
                        </m:sup>
                      </m:sSup>
                      <m:sSup>
                        <m:sSupPr>
                          <m:ctrlPr>
                            <a:rPr kumimoji="0" lang="en-US" sz="3600" b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pPr>
                        <m:e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𝐍</m:t>
                          </m:r>
                        </m:e>
                        <m:sup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</m:t>
                          </m:r>
                          <m:r>
                            <a:rPr kumimoji="0" lang="en-US" sz="36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𝟏</m:t>
                          </m:r>
                        </m:sup>
                      </m:sSup>
                      <m:r>
                        <a:rPr kumimoji="0" lang="en-US" sz="36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𝐩</m:t>
                      </m:r>
                    </m:oMath>
                  </m:oMathPara>
                </a14:m>
                <a:endParaRPr kumimoji="0" lang="en-US" sz="3600" b="1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B4593F1-B6E3-749E-3C75-B6C08D3AA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2430" y="8265253"/>
                <a:ext cx="5177313" cy="851515"/>
              </a:xfrm>
              <a:prstGeom prst="rect">
                <a:avLst/>
              </a:prstGeom>
              <a:blipFill>
                <a:blip r:embed="rId3"/>
                <a:stretch>
                  <a:fillRect l="-1467" b="-724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E3A5328-0986-8316-69D0-9FACDB21724A}"/>
              </a:ext>
            </a:extLst>
          </p:cNvPr>
          <p:cNvSpPr txBox="1"/>
          <p:nvPr/>
        </p:nvSpPr>
        <p:spPr>
          <a:xfrm>
            <a:off x="464949" y="9221492"/>
            <a:ext cx="6664271" cy="356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Milaković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, 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dinko.milakovic@inaf.it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8F2F3F-DE76-42EE-D9BC-7AC5FE4E5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1239291"/>
            <a:ext cx="11607800" cy="7598833"/>
          </a:xfrm>
        </p:spPr>
        <p:txBody>
          <a:bodyPr/>
          <a:lstStyle/>
          <a:p>
            <a:r>
              <a:rPr lang="en-US" dirty="0"/>
              <a:t>INAF Techno grant to implement Spectral Perfectionism on HARPS – the first such pipeline for an extremely precise spectrograph</a:t>
            </a:r>
          </a:p>
          <a:p>
            <a:r>
              <a:rPr lang="en-US" dirty="0"/>
              <a:t>My responsibility: provide PSF models for the calibration matrix</a:t>
            </a:r>
          </a:p>
          <a:p>
            <a:r>
              <a:rPr lang="en-US" dirty="0"/>
              <a:t>Use the laser frequency comb (LFC) to reconstruct the instrument point-spread function (PSF)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28FE77-99CB-993F-8881-A89BC4BF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 at OATs</a:t>
            </a:r>
          </a:p>
        </p:txBody>
      </p:sp>
      <p:pic>
        <p:nvPicPr>
          <p:cNvPr id="5" name="entire_spectrum_HARPS.2015-04-17T00:04:45.472.pdf" descr="entire_spectrum_HARPS.2015-04-17T00:04:45.472.pdf">
            <a:extLst>
              <a:ext uri="{FF2B5EF4-FFF2-40B4-BE49-F238E27FC236}">
                <a16:creationId xmlns:a16="http://schemas.microsoft.com/office/drawing/2014/main" id="{21590FC2-30A1-A088-92BC-AF9EDAE0A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54" y="4448283"/>
            <a:ext cx="7123411" cy="534255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50F8F8-F90A-2DF0-4283-DA27AD497DA7}"/>
                  </a:ext>
                </a:extLst>
              </p:cNvPr>
              <p:cNvSpPr txBox="1"/>
              <p:nvPr/>
            </p:nvSpPr>
            <p:spPr>
              <a:xfrm>
                <a:off x="7821911" y="5567870"/>
                <a:ext cx="4238276" cy="7694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 marL="0" marR="0" indent="0" algn="ctr" defTabSz="173393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𝑓</m:t>
                          </m:r>
                        </m:e>
                        <m:sub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=</m:t>
                      </m:r>
                      <m:sSub>
                        <m:sSubPr>
                          <m:ctrlP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𝑓</m:t>
                          </m:r>
                        </m:e>
                        <m:sub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𝑜</m:t>
                          </m:r>
                        </m:sub>
                      </m:sSub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+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𝑛</m:t>
                      </m:r>
                      <m:r>
                        <a:rPr kumimoji="0" lang="en-US" sz="5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×</m:t>
                      </m:r>
                      <m:sSub>
                        <m:sSubPr>
                          <m:ctrlP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𝑓</m:t>
                          </m:r>
                        </m:e>
                        <m:sub>
                          <m:r>
                            <a:rPr kumimoji="0" lang="en-US" sz="5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E5E5E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kumimoji="0" lang="en-US" sz="5000" b="0" i="0" u="none" strike="noStrike" cap="none" spc="0" normalizeH="0" baseline="0" dirty="0">
                  <a:ln>
                    <a:noFill/>
                  </a:ln>
                  <a:solidFill>
                    <a:srgbClr val="5E5E5E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450F8F8-F90A-2DF0-4283-DA27AD497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1911" y="5567870"/>
                <a:ext cx="4238276" cy="769441"/>
              </a:xfrm>
              <a:prstGeom prst="rect">
                <a:avLst/>
              </a:prstGeom>
              <a:blipFill>
                <a:blip r:embed="rId3"/>
                <a:stretch>
                  <a:fillRect l="-6269" b="-3548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5CB3974-F583-E0EE-38AF-A3AA67782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98279" y="4572268"/>
            <a:ext cx="6406521" cy="640652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9A7543-D4C4-6890-D2C8-EE859D190BCC}"/>
              </a:ext>
            </a:extLst>
          </p:cNvPr>
          <p:cNvCxnSpPr>
            <a:cxnSpLocks/>
          </p:cNvCxnSpPr>
          <p:nvPr/>
        </p:nvCxnSpPr>
        <p:spPr>
          <a:xfrm>
            <a:off x="8229600" y="6524786"/>
            <a:ext cx="170481" cy="1348353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1AE984D-33FC-80F2-8D74-468464E7E442}"/>
              </a:ext>
            </a:extLst>
          </p:cNvPr>
          <p:cNvSpPr txBox="1"/>
          <p:nvPr/>
        </p:nvSpPr>
        <p:spPr>
          <a:xfrm>
            <a:off x="6927743" y="4882661"/>
            <a:ext cx="181330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Line frequency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276D8-11B9-F613-9B97-7FE9CC62CE49}"/>
              </a:ext>
            </a:extLst>
          </p:cNvPr>
          <p:cNvSpPr txBox="1"/>
          <p:nvPr/>
        </p:nvSpPr>
        <p:spPr>
          <a:xfrm>
            <a:off x="8587314" y="4882661"/>
            <a:ext cx="181330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Offset frequency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FA7F29-03D1-3047-F7F3-A1F5874E21D3}"/>
              </a:ext>
            </a:extLst>
          </p:cNvPr>
          <p:cNvSpPr txBox="1"/>
          <p:nvPr/>
        </p:nvSpPr>
        <p:spPr>
          <a:xfrm>
            <a:off x="10705780" y="4876800"/>
            <a:ext cx="181330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Repetition frequency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1D63BD-ADB6-D0C6-62F3-48F1FA0D0C18}"/>
              </a:ext>
            </a:extLst>
          </p:cNvPr>
          <p:cNvSpPr txBox="1"/>
          <p:nvPr/>
        </p:nvSpPr>
        <p:spPr>
          <a:xfrm>
            <a:off x="8184453" y="9013313"/>
            <a:ext cx="373374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Supercontinuum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4FA921C-189A-C222-8EBD-1D677BBB53CF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9941049" y="8355632"/>
            <a:ext cx="110276" cy="657681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537639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888</Words>
  <Application>Microsoft Macintosh PowerPoint</Application>
  <PresentationFormat>Custom</PresentationFormat>
  <Paragraphs>97</Paragraphs>
  <Slides>17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Cambria Math</vt:lpstr>
      <vt:lpstr>Helvetica Neue</vt:lpstr>
      <vt:lpstr>Helvetica Neue Medium</vt:lpstr>
      <vt:lpstr>STIXGeneral-Regular</vt:lpstr>
      <vt:lpstr>21_BasicWhite</vt:lpstr>
      <vt:lpstr>Deep learning for spectral perfectionism</vt:lpstr>
      <vt:lpstr>PowerPoint Presentation</vt:lpstr>
      <vt:lpstr>Context</vt:lpstr>
      <vt:lpstr>PowerPoint Presentation</vt:lpstr>
      <vt:lpstr>PowerPoint Presentation</vt:lpstr>
      <vt:lpstr>The effect of varying alpha</vt:lpstr>
      <vt:lpstr>Simulation in ΛCDM</vt:lpstr>
      <vt:lpstr>Spectral perfectionism</vt:lpstr>
      <vt:lpstr>Project at OATs</vt:lpstr>
      <vt:lpstr>Wishlist</vt:lpstr>
      <vt:lpstr>LFC samples the PSF, which changes across the detector</vt:lpstr>
      <vt:lpstr>PowerPoint Presentation</vt:lpstr>
      <vt:lpstr>Deep learning</vt:lpstr>
      <vt:lpstr>Curiosities I would like to get input on</vt:lpstr>
      <vt:lpstr>Contacts</vt:lpstr>
      <vt:lpstr>Some previous work on 1d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Dinko Milakovic</cp:lastModifiedBy>
  <cp:revision>51</cp:revision>
  <dcterms:modified xsi:type="dcterms:W3CDTF">2024-10-15T08:23:25Z</dcterms:modified>
</cp:coreProperties>
</file>