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modernComment_10F_F84A48BE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57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68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43D8CE-C45F-3B31-578E-0498A64FAF4A}" name="Rosanna Sordo" initials="RS" userId="S::rosanna.sordo@IstNazAstrofisica.onmicrosoft.com::398d3311-9013-4a65-a586-3403f918aa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706" autoAdjust="0"/>
  </p:normalViewPr>
  <p:slideViewPr>
    <p:cSldViewPr snapToGrid="0">
      <p:cViewPr varScale="1">
        <p:scale>
          <a:sx n="129" d="100"/>
          <a:sy n="129" d="100"/>
        </p:scale>
        <p:origin x="96" y="28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modernComment_10F_F84A48B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5A14A8C-D9BD-40B8-BF59-2DD54B5E152A}" authorId="{9943D8CE-C45F-3B31-578E-0498A64FAF4A}" created="2024-10-15T14:00:49.20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65617854" sldId="271"/>
      <ac:spMk id="3" creationId="{CE147DE3-323A-C93A-15CD-EE03DD0DE05E}"/>
      <ac:txMk cp="337" len="6">
        <ac:context len="664" hash="352105853"/>
      </ac:txMk>
    </ac:txMkLst>
    <p188:pos x="4356182" y="1287042"/>
    <p188:txBody>
      <a:bodyPr/>
      <a:lstStyle/>
      <a:p>
        <a:r>
          <a:rPr lang="en-US"/>
          <a:t>INSERIRE FIGURA</a:t>
        </a:r>
      </a:p>
    </p188:txBody>
  </p188:cm>
  <p188:cm id="{21268F20-AE81-4069-A77C-5CBB64487E7F}" authorId="{9943D8CE-C45F-3B31-578E-0498A64FAF4A}" created="2024-10-15T14:01:01.84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165617854" sldId="271"/>
      <ac:spMk id="3" creationId="{CE147DE3-323A-C93A-15CD-EE03DD0DE05E}"/>
      <ac:txMk cp="543" len="22">
        <ac:context len="664" hash="352105853"/>
      </ac:txMk>
    </ac:txMkLst>
    <p188:pos x="5636342" y="2596698"/>
    <p188:txBody>
      <a:bodyPr/>
      <a:lstStyle/>
      <a:p>
        <a:r>
          <a:rPr lang="en-US"/>
          <a:t>INSERIRE FIGURA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71B0-3AA1-4956-BF10-EC1F18243511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5C2D-DB4D-4F23-84A7-9021DE54EFD7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7DDE-F84D-42EF-9391-4F1A47B56DF4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1BE4-F60B-4490-9B34-80596EBE417B}" type="datetime1">
              <a:rPr lang="en-US" smtClean="0"/>
              <a:t>10/16/2024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40D3-365C-4CAB-BE26-2B2DA41A477B}" type="datetime1">
              <a:rPr lang="en-US" smtClean="0"/>
              <a:t>10/16/2024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A6AC-7E44-4979-8B8C-68424047D7DA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8D7-345C-4A51-A065-20DA2C90DFED}" type="datetime1">
              <a:rPr lang="en-US" smtClean="0"/>
              <a:t>10/16/2024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47DB11-B5EB-4666-80C1-688DE93A6618}" type="datetime1">
              <a:rPr lang="en-US" smtClean="0"/>
              <a:t>10/16/2024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3CEF80B-9E8F-4B8D-A362-76E58AC7BE4D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F84A48BE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569" y="43169"/>
            <a:ext cx="10834382" cy="5091290"/>
          </a:xfrm>
        </p:spPr>
        <p:txBody>
          <a:bodyPr>
            <a:noAutofit/>
          </a:bodyPr>
          <a:lstStyle/>
          <a:p>
            <a:pPr algn="ctr"/>
            <a: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  <a:t>Developing </a:t>
            </a:r>
            <a:b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</a:br>
            <a: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  <a:t>an </a:t>
            </a:r>
            <a:b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</a:br>
            <a: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  <a:t>INAF infrastructure </a:t>
            </a:r>
            <a:b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</a:br>
            <a: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  <a:t>for </a:t>
            </a:r>
            <a:b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</a:br>
            <a:r>
              <a:rPr lang="en-US" sz="6600" b="0" i="0" dirty="0">
                <a:solidFill>
                  <a:schemeClr val="accent1">
                    <a:lumMod val="75000"/>
                  </a:schemeClr>
                </a:solidFill>
                <a:effectLst/>
                <a:latin typeface="Liberation Sans"/>
              </a:rPr>
              <a:t>Software Quality Assurance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A. Balestra, R. Sordo, E. Costa – INAF OAPD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91989-2D8B-1A00-6AC0-7B339147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goal: INAF </a:t>
            </a:r>
            <a:r>
              <a:rPr lang="it-IT" dirty="0" err="1"/>
              <a:t>infrastructure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D404BE-5CA3-48A8-14A9-4AC8F9A5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Working in Consortia </a:t>
            </a:r>
            <a:r>
              <a:rPr lang="it-IT" dirty="0" err="1"/>
              <a:t>imposes</a:t>
            </a:r>
            <a:r>
              <a:rPr lang="it-IT" dirty="0"/>
              <a:t> the set of tools </a:t>
            </a:r>
            <a:r>
              <a:rPr lang="it-IT" dirty="0" err="1"/>
              <a:t>that</a:t>
            </a:r>
            <a:r>
              <a:rPr lang="it-IT" dirty="0"/>
              <a:t> can be </a:t>
            </a:r>
            <a:r>
              <a:rPr lang="it-IT" dirty="0" err="1"/>
              <a:t>used</a:t>
            </a:r>
            <a:r>
              <a:rPr lang="it-IT" dirty="0"/>
              <a:t>, </a:t>
            </a:r>
            <a:r>
              <a:rPr lang="it-IT" dirty="0" err="1"/>
              <a:t>e.g</a:t>
            </a:r>
            <a:r>
              <a:rPr lang="it-IT" dirty="0"/>
              <a:t> sharing </a:t>
            </a:r>
            <a:r>
              <a:rPr lang="it-IT" dirty="0" err="1"/>
              <a:t>licences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Consortia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difficult</a:t>
            </a:r>
            <a:r>
              <a:rPr lang="it-IT" dirty="0"/>
              <a:t>/</a:t>
            </a:r>
            <a:r>
              <a:rPr lang="it-IT" dirty="0" err="1"/>
              <a:t>impossible</a:t>
            </a:r>
            <a:endParaRPr lang="it-IT" dirty="0"/>
          </a:p>
          <a:p>
            <a:r>
              <a:rPr lang="it-IT" dirty="0"/>
              <a:t>Time/</a:t>
            </a:r>
            <a:r>
              <a:rPr lang="it-IT" dirty="0" err="1"/>
              <a:t>possibility</a:t>
            </a:r>
            <a:r>
              <a:rPr lang="it-IT" dirty="0"/>
              <a:t> for R&amp;D </a:t>
            </a:r>
            <a:r>
              <a:rPr lang="it-IT" dirty="0" err="1"/>
              <a:t>is</a:t>
            </a:r>
            <a:r>
              <a:rPr lang="it-IT" dirty="0"/>
              <a:t> limited by the lifecycle of the </a:t>
            </a:r>
            <a:r>
              <a:rPr lang="it-IT" dirty="0" err="1"/>
              <a:t>instrument</a:t>
            </a:r>
            <a:endParaRPr lang="it-IT" dirty="0"/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applied</a:t>
            </a:r>
            <a:r>
              <a:rPr lang="it-IT" dirty="0"/>
              <a:t> for INAF funding, to </a:t>
            </a:r>
            <a:r>
              <a:rPr lang="it-IT" dirty="0" err="1"/>
              <a:t>overcome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limitations</a:t>
            </a:r>
            <a:r>
              <a:rPr lang="it-IT" dirty="0"/>
              <a:t> and create a </a:t>
            </a:r>
            <a:r>
              <a:rPr lang="it-IT" dirty="0" err="1"/>
              <a:t>flexible</a:t>
            </a:r>
            <a:r>
              <a:rPr lang="it-IT" dirty="0"/>
              <a:t> </a:t>
            </a:r>
            <a:r>
              <a:rPr lang="it-IT" dirty="0" err="1"/>
              <a:t>infrastructure</a:t>
            </a:r>
            <a:r>
              <a:rPr lang="it-IT" dirty="0"/>
              <a:t> to be </a:t>
            </a:r>
            <a:r>
              <a:rPr lang="it-IT" dirty="0" err="1"/>
              <a:t>used</a:t>
            </a:r>
            <a:r>
              <a:rPr lang="it-IT" dirty="0"/>
              <a:t> by INAF consortia for future ESO projects</a:t>
            </a:r>
          </a:p>
          <a:p>
            <a:r>
              <a:rPr lang="it-IT" dirty="0"/>
              <a:t>Of </a:t>
            </a:r>
            <a:r>
              <a:rPr lang="it-IT" dirty="0" err="1"/>
              <a:t>course</a:t>
            </a:r>
            <a:r>
              <a:rPr lang="it-IT" dirty="0"/>
              <a:t>,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easily</a:t>
            </a:r>
            <a:r>
              <a:rPr lang="it-IT" dirty="0"/>
              <a:t> </a:t>
            </a:r>
            <a:r>
              <a:rPr lang="it-IT" dirty="0" err="1"/>
              <a:t>adapted</a:t>
            </a:r>
            <a:r>
              <a:rPr lang="it-IT" dirty="0"/>
              <a:t> to non-ESO </a:t>
            </a:r>
            <a:r>
              <a:rPr lang="it-IT" dirty="0" err="1"/>
              <a:t>specific</a:t>
            </a:r>
            <a:r>
              <a:rPr lang="it-IT" dirty="0"/>
              <a:t> projects </a:t>
            </a:r>
          </a:p>
          <a:p>
            <a:endParaRPr lang="it-IT" dirty="0"/>
          </a:p>
          <a:p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D7F4ED-BA78-C042-2BC7-ECF9684C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8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D6D7F0-05B8-1AE2-81FE-85FD0202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Future </a:t>
            </a:r>
            <a:r>
              <a:rPr lang="it-IT" dirty="0" err="1"/>
              <a:t>development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769B89-A749-A7B2-1DF8-8F6E286D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Automatization</a:t>
            </a:r>
            <a:r>
              <a:rPr lang="it-IT" dirty="0"/>
              <a:t> of </a:t>
            </a:r>
            <a:r>
              <a:rPr lang="it-IT" dirty="0" err="1"/>
              <a:t>requirement</a:t>
            </a:r>
            <a:r>
              <a:rPr lang="it-IT" dirty="0"/>
              <a:t> checking:</a:t>
            </a:r>
          </a:p>
          <a:p>
            <a:pPr lvl="1"/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quality</a:t>
            </a:r>
            <a:r>
              <a:rPr lang="it-IT" dirty="0"/>
              <a:t> of </a:t>
            </a:r>
            <a:r>
              <a:rPr lang="it-IT" dirty="0" err="1"/>
              <a:t>requirements</a:t>
            </a:r>
            <a:r>
              <a:rPr lang="it-IT" dirty="0"/>
              <a:t> </a:t>
            </a:r>
            <a:r>
              <a:rPr lang="it-IT" dirty="0" err="1"/>
              <a:t>needs</a:t>
            </a:r>
            <a:r>
              <a:rPr lang="it-IT" dirty="0"/>
              <a:t> to be </a:t>
            </a:r>
            <a:r>
              <a:rPr lang="it-IT" dirty="0" err="1"/>
              <a:t>checked</a:t>
            </a:r>
            <a:endParaRPr lang="it-IT" dirty="0"/>
          </a:p>
          <a:p>
            <a:pPr lvl="1"/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purpose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are </a:t>
            </a:r>
            <a:r>
              <a:rPr lang="it-IT" dirty="0" err="1"/>
              <a:t>experimenting</a:t>
            </a:r>
            <a:r>
              <a:rPr lang="it-IT" dirty="0"/>
              <a:t> with AI </a:t>
            </a:r>
            <a:r>
              <a:rPr lang="it-IT" dirty="0" err="1"/>
              <a:t>using</a:t>
            </a:r>
            <a:r>
              <a:rPr lang="it-IT" dirty="0"/>
              <a:t> (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starting</a:t>
            </a:r>
            <a:r>
              <a:rPr lang="it-IT" dirty="0"/>
              <a:t> point)</a:t>
            </a:r>
          </a:p>
          <a:p>
            <a:pPr lvl="2"/>
            <a:r>
              <a:rPr lang="it-IT" dirty="0"/>
              <a:t>Gemini</a:t>
            </a:r>
          </a:p>
          <a:p>
            <a:pPr lvl="2"/>
            <a:r>
              <a:rPr lang="it-IT" dirty="0" err="1"/>
              <a:t>Notebooklm</a:t>
            </a:r>
            <a:endParaRPr lang="it-IT" dirty="0"/>
          </a:p>
          <a:p>
            <a:r>
              <a:rPr lang="en-US" dirty="0"/>
              <a:t>To overcome proprietary and lock-in issues with </a:t>
            </a:r>
            <a:r>
              <a:rPr lang="en-US" dirty="0" err="1"/>
              <a:t>Polyspace</a:t>
            </a:r>
            <a:r>
              <a:rPr lang="en-US" dirty="0"/>
              <a:t> we plan to explore other freely available tools like Frama-C</a:t>
            </a:r>
          </a:p>
          <a:p>
            <a:r>
              <a:rPr lang="en-US" dirty="0"/>
              <a:t>Use of AI and </a:t>
            </a:r>
            <a:r>
              <a:rPr lang="en-US" dirty="0" err="1"/>
              <a:t>DigitalTwins</a:t>
            </a:r>
            <a:r>
              <a:rPr lang="en-US" dirty="0"/>
              <a:t> for visionary V&amp;V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CAD6B-379B-3733-8A9D-CFF8855C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6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Software Quality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981201"/>
            <a:ext cx="10730352" cy="3809999"/>
          </a:xfrm>
        </p:spPr>
        <p:txBody>
          <a:bodyPr>
            <a:norm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purpose of Software Quality Assurance (SQA) is to provide adequate confidence that: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software satisfies its requirements throughout the system lifetime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SW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performs properly and safely in its operational environment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SW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meets the quality objectives agreed for the project. 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This is usually achieved by verification of the SW compliance on a pre-agreed set of standards, using quality metrics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Given the increasing evidence that lack of quality implies hidden costs, through loss of observing time, a higher level of SQA is requested from stakeholders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SQA is increasingly important also in ground-based astronomical projects, as they become bigger and more complex</a:t>
            </a:r>
          </a:p>
          <a:p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F0AF21-087D-D8C9-C413-4E21D440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69035-A05D-9540-6CFC-D0327029C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Working in INAF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4BE57E-EF61-B40E-C48B-397DDA058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087" y="1832920"/>
            <a:ext cx="9601200" cy="3809999"/>
          </a:xfrm>
        </p:spPr>
        <p:txBody>
          <a:bodyPr>
            <a:noAutofit/>
          </a:bodyPr>
          <a:lstStyle/>
          <a:p>
            <a:r>
              <a:rPr lang="it-IT" sz="1800" dirty="0"/>
              <a:t>Space and optical/IR ground-</a:t>
            </a:r>
            <a:r>
              <a:rPr lang="it-IT" sz="1800" dirty="0" err="1"/>
              <a:t>based</a:t>
            </a:r>
            <a:r>
              <a:rPr lang="it-IT" sz="1800" dirty="0"/>
              <a:t> INAF projects </a:t>
            </a:r>
            <a:r>
              <a:rPr lang="it-IT" sz="1800" dirty="0" err="1"/>
              <a:t>have</a:t>
            </a:r>
            <a:r>
              <a:rPr lang="it-IT" sz="1800" dirty="0"/>
              <a:t> </a:t>
            </a:r>
            <a:r>
              <a:rPr lang="it-IT" sz="1800" dirty="0" err="1"/>
              <a:t>only</a:t>
            </a:r>
            <a:r>
              <a:rPr lang="it-IT" sz="1800" dirty="0"/>
              <a:t> a </a:t>
            </a:r>
            <a:r>
              <a:rPr lang="it-IT" sz="1800" dirty="0" err="1"/>
              <a:t>couple</a:t>
            </a:r>
            <a:r>
              <a:rPr lang="it-IT" sz="1800" dirty="0"/>
              <a:t> of </a:t>
            </a:r>
            <a:r>
              <a:rPr lang="it-IT" sz="1800" dirty="0" err="1"/>
              <a:t>main</a:t>
            </a:r>
            <a:r>
              <a:rPr lang="it-IT" sz="1800" dirty="0"/>
              <a:t> </a:t>
            </a:r>
            <a:r>
              <a:rPr lang="it-IT" sz="1800" dirty="0" err="1"/>
              <a:t>committers</a:t>
            </a:r>
            <a:r>
              <a:rPr lang="it-IT" sz="1800" dirty="0"/>
              <a:t>:</a:t>
            </a:r>
          </a:p>
          <a:p>
            <a:pPr lvl="1"/>
            <a:r>
              <a:rPr lang="it-IT" dirty="0"/>
              <a:t>ESA</a:t>
            </a:r>
          </a:p>
          <a:p>
            <a:pPr lvl="2"/>
            <a:r>
              <a:rPr lang="it-IT" dirty="0"/>
              <a:t>Flight software </a:t>
            </a:r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contracted</a:t>
            </a:r>
            <a:r>
              <a:rPr lang="it-IT" dirty="0"/>
              <a:t> to </a:t>
            </a:r>
            <a:r>
              <a:rPr lang="it-IT" dirty="0" err="1"/>
              <a:t>industry</a:t>
            </a:r>
            <a:r>
              <a:rPr lang="it-IT" dirty="0"/>
              <a:t>,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recently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some </a:t>
            </a:r>
            <a:r>
              <a:rPr lang="it-IT" dirty="0" err="1"/>
              <a:t>deeper</a:t>
            </a:r>
            <a:r>
              <a:rPr lang="it-IT" dirty="0"/>
              <a:t> INAF </a:t>
            </a:r>
            <a:r>
              <a:rPr lang="it-IT" dirty="0" err="1"/>
              <a:t>involvement</a:t>
            </a:r>
            <a:endParaRPr lang="it-IT" dirty="0"/>
          </a:p>
          <a:p>
            <a:pPr lvl="2"/>
            <a:r>
              <a:rPr lang="it-IT" dirty="0" err="1"/>
              <a:t>Based</a:t>
            </a:r>
            <a:r>
              <a:rPr lang="it-IT" dirty="0"/>
              <a:t> on ECSS (meta) standards</a:t>
            </a:r>
            <a:r>
              <a:rPr lang="it-IT" sz="1800" dirty="0"/>
              <a:t> </a:t>
            </a:r>
          </a:p>
          <a:p>
            <a:pPr lvl="1"/>
            <a:r>
              <a:rPr lang="it-IT" dirty="0"/>
              <a:t>ESO</a:t>
            </a:r>
          </a:p>
          <a:p>
            <a:pPr lvl="2"/>
            <a:r>
              <a:rPr lang="it-IT" dirty="0" err="1"/>
              <a:t>Internal</a:t>
            </a:r>
            <a:r>
              <a:rPr lang="it-IT" dirty="0"/>
              <a:t> ESO standards, </a:t>
            </a:r>
            <a:r>
              <a:rPr lang="it-IT" dirty="0" err="1"/>
              <a:t>evolving</a:t>
            </a:r>
            <a:r>
              <a:rPr lang="it-IT" dirty="0"/>
              <a:t> in time (new </a:t>
            </a:r>
            <a:r>
              <a:rPr lang="it-IT" dirty="0" err="1"/>
              <a:t>telescopes</a:t>
            </a:r>
            <a:r>
              <a:rPr lang="it-IT" dirty="0"/>
              <a:t>, new </a:t>
            </a:r>
            <a:r>
              <a:rPr lang="it-IT" dirty="0" err="1"/>
              <a:t>technologies</a:t>
            </a:r>
            <a:r>
              <a:rPr lang="it-IT" dirty="0"/>
              <a:t>…) </a:t>
            </a:r>
          </a:p>
          <a:p>
            <a:r>
              <a:rPr lang="it-IT" sz="1800" dirty="0" err="1"/>
              <a:t>INAF’s</a:t>
            </a:r>
            <a:r>
              <a:rPr lang="it-IT" sz="1800" dirty="0"/>
              <a:t> </a:t>
            </a:r>
            <a:r>
              <a:rPr lang="it-IT" sz="1800" dirty="0" err="1"/>
              <a:t>involvement</a:t>
            </a:r>
            <a:r>
              <a:rPr lang="it-IT" sz="1800" dirty="0"/>
              <a:t> with ESO </a:t>
            </a:r>
            <a:r>
              <a:rPr lang="it-IT" sz="1800" dirty="0" err="1"/>
              <a:t>is</a:t>
            </a:r>
            <a:r>
              <a:rPr lang="it-IT" sz="1800" dirty="0"/>
              <a:t> multi-</a:t>
            </a:r>
            <a:r>
              <a:rPr lang="it-IT" sz="1800" dirty="0" err="1"/>
              <a:t>faced</a:t>
            </a:r>
            <a:r>
              <a:rPr lang="it-IT" sz="1800" dirty="0"/>
              <a:t>, </a:t>
            </a:r>
            <a:r>
              <a:rPr lang="it-IT" sz="1800" dirty="0" err="1"/>
              <a:t>developing</a:t>
            </a:r>
            <a:r>
              <a:rPr lang="it-IT" sz="1800" dirty="0"/>
              <a:t> </a:t>
            </a:r>
            <a:r>
              <a:rPr lang="it-IT" sz="1800" dirty="0" err="1"/>
              <a:t>many</a:t>
            </a:r>
            <a:r>
              <a:rPr lang="it-IT" sz="1800" dirty="0"/>
              <a:t> </a:t>
            </a:r>
            <a:r>
              <a:rPr lang="it-IT" sz="1800" dirty="0" err="1"/>
              <a:t>different</a:t>
            </a:r>
            <a:r>
              <a:rPr lang="it-IT" sz="1800" dirty="0"/>
              <a:t> </a:t>
            </a:r>
            <a:r>
              <a:rPr lang="it-IT" sz="1800" dirty="0" err="1"/>
              <a:t>astronomical</a:t>
            </a:r>
            <a:r>
              <a:rPr lang="it-IT" sz="1800" dirty="0"/>
              <a:t> </a:t>
            </a:r>
            <a:r>
              <a:rPr lang="it-IT" sz="1800" dirty="0" err="1"/>
              <a:t>instruments</a:t>
            </a:r>
            <a:r>
              <a:rPr lang="it-IT" sz="1800" dirty="0"/>
              <a:t> </a:t>
            </a:r>
            <a:r>
              <a:rPr lang="it-IT" sz="1800" dirty="0" err="1"/>
              <a:t>through</a:t>
            </a:r>
            <a:r>
              <a:rPr lang="it-IT" sz="1800" dirty="0"/>
              <a:t> </a:t>
            </a:r>
            <a:r>
              <a:rPr lang="it-IT" sz="1800" dirty="0" err="1"/>
              <a:t>different</a:t>
            </a:r>
            <a:r>
              <a:rPr lang="it-IT" sz="1800" dirty="0"/>
              <a:t> self-</a:t>
            </a:r>
            <a:r>
              <a:rPr lang="it-IT" sz="1800" dirty="0" err="1"/>
              <a:t>contained</a:t>
            </a:r>
            <a:r>
              <a:rPr lang="it-IT" sz="1800" dirty="0"/>
              <a:t> Consortia</a:t>
            </a:r>
          </a:p>
          <a:p>
            <a:pPr lvl="1"/>
            <a:r>
              <a:rPr lang="it-IT" dirty="0" err="1"/>
              <a:t>Currently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 projects include, </a:t>
            </a:r>
            <a:r>
              <a:rPr lang="it-IT" dirty="0" err="1"/>
              <a:t>where</a:t>
            </a:r>
            <a:r>
              <a:rPr lang="it-IT" dirty="0"/>
              <a:t> INAF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developing</a:t>
            </a:r>
            <a:r>
              <a:rPr lang="it-IT" dirty="0"/>
              <a:t> SW: MORFEO, MAVIS, CUBES, ANDES, SOXS… </a:t>
            </a:r>
          </a:p>
          <a:p>
            <a:r>
              <a:rPr lang="it-IT" sz="1800" dirty="0" err="1"/>
              <a:t>Very</a:t>
            </a:r>
            <a:r>
              <a:rPr lang="it-IT" sz="1800" dirty="0"/>
              <a:t> </a:t>
            </a:r>
            <a:r>
              <a:rPr lang="it-IT" sz="1800" dirty="0" err="1"/>
              <a:t>few</a:t>
            </a:r>
            <a:r>
              <a:rPr lang="it-IT" sz="1800" dirty="0"/>
              <a:t> INAF </a:t>
            </a:r>
            <a:r>
              <a:rPr lang="it-IT" sz="1800" dirty="0" err="1"/>
              <a:t>personnel</a:t>
            </a:r>
            <a:r>
              <a:rPr lang="it-IT" sz="1800" dirty="0"/>
              <a:t> </a:t>
            </a:r>
            <a:r>
              <a:rPr lang="it-IT" sz="1800" dirty="0" err="1"/>
              <a:t>exists</a:t>
            </a:r>
            <a:r>
              <a:rPr lang="it-IT" sz="1800" dirty="0"/>
              <a:t> with expertise in SQA … 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48C1EC-A0E6-EE0A-95E0-CB980CF9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503AA9-CEA0-ED14-F316-55E205792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Working with ESO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BBEB0D-FFB9-C0DB-5AE9-7C02548AA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ESO imposes an environment for SW development (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DevEnv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), including: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Operating system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Languages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Compilers &amp; build system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GUI tools 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Last but not least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, an Instrument framework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(IFW) &amp; RTC toolkit</a:t>
            </a:r>
          </a:p>
          <a:p>
            <a:r>
              <a:rPr lang="en-US" dirty="0"/>
              <a:t>ESO imposes also its own guidelines and standards for coding</a:t>
            </a:r>
          </a:p>
          <a:p>
            <a:r>
              <a:rPr lang="en-US" dirty="0"/>
              <a:t>ESO requires a SQA Plan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493FC6-4ED6-524F-5C24-90D41457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EA87EB-9641-6AB0-8CAB-4A2B16CAF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F9D89-591A-66FE-DE9B-2D888ABB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Factoring </a:t>
            </a:r>
            <a:r>
              <a:rPr lang="it-IT" dirty="0" err="1"/>
              <a:t>similarities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CB18AB-1DC2-9B45-8CE9-4F11E66A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9889936" cy="3809999"/>
          </a:xfrm>
        </p:spPr>
        <p:txBody>
          <a:bodyPr>
            <a:normAutofit lnSpcReduction="10000"/>
          </a:bodyPr>
          <a:lstStyle/>
          <a:p>
            <a:r>
              <a:rPr lang="it-IT" dirty="0" err="1"/>
              <a:t>Several</a:t>
            </a:r>
            <a:r>
              <a:rPr lang="it-IT" dirty="0"/>
              <a:t> projects, </a:t>
            </a:r>
            <a:r>
              <a:rPr lang="it-IT" dirty="0" err="1"/>
              <a:t>but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set of standards</a:t>
            </a:r>
          </a:p>
          <a:p>
            <a:pPr lvl="1"/>
            <a:r>
              <a:rPr lang="it-IT" dirty="0"/>
              <a:t>Natural to think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commonalities</a:t>
            </a:r>
            <a:r>
              <a:rPr lang="it-IT" dirty="0"/>
              <a:t> and </a:t>
            </a:r>
            <a:r>
              <a:rPr lang="it-IT" dirty="0" err="1"/>
              <a:t>how</a:t>
            </a:r>
            <a:r>
              <a:rPr lang="it-IT" dirty="0"/>
              <a:t> to take </a:t>
            </a:r>
            <a:r>
              <a:rPr lang="it-IT" dirty="0" err="1"/>
              <a:t>advantage</a:t>
            </a:r>
            <a:r>
              <a:rPr lang="it-IT" dirty="0"/>
              <a:t> of </a:t>
            </a:r>
            <a:r>
              <a:rPr lang="it-IT" dirty="0" err="1"/>
              <a:t>this</a:t>
            </a:r>
            <a:endParaRPr lang="it-IT" dirty="0"/>
          </a:p>
          <a:p>
            <a:r>
              <a:rPr lang="it-IT" dirty="0"/>
              <a:t>In the </a:t>
            </a:r>
            <a:r>
              <a:rPr lang="it-IT" dirty="0" err="1"/>
              <a:t>different</a:t>
            </a:r>
            <a:r>
              <a:rPr lang="it-IT" dirty="0"/>
              <a:t> project 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are </a:t>
            </a:r>
            <a:r>
              <a:rPr lang="it-IT" dirty="0" err="1"/>
              <a:t>involved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implement</a:t>
            </a:r>
            <a:r>
              <a:rPr lang="it-IT" dirty="0"/>
              <a:t> a </a:t>
            </a:r>
            <a:r>
              <a:rPr lang="it-IT" dirty="0" err="1"/>
              <a:t>standardization</a:t>
            </a:r>
            <a:r>
              <a:rPr lang="it-IT" dirty="0"/>
              <a:t> of:</a:t>
            </a:r>
          </a:p>
          <a:p>
            <a:pPr lvl="2"/>
            <a:r>
              <a:rPr lang="it-IT" dirty="0"/>
              <a:t>Management plan</a:t>
            </a:r>
          </a:p>
          <a:p>
            <a:pPr lvl="2"/>
            <a:r>
              <a:rPr lang="it-IT" dirty="0"/>
              <a:t>Quality </a:t>
            </a:r>
            <a:r>
              <a:rPr lang="it-IT" dirty="0" err="1"/>
              <a:t>metrics</a:t>
            </a:r>
            <a:endParaRPr lang="it-IT" dirty="0"/>
          </a:p>
          <a:p>
            <a:pPr lvl="2"/>
            <a:r>
              <a:rPr lang="it-IT" dirty="0"/>
              <a:t>Tools use to </a:t>
            </a:r>
            <a:r>
              <a:rPr lang="it-IT" dirty="0" err="1"/>
              <a:t>verify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metrics</a:t>
            </a:r>
            <a:endParaRPr lang="it-IT" dirty="0"/>
          </a:p>
          <a:p>
            <a:pPr lvl="2"/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guidelines</a:t>
            </a:r>
            <a:endParaRPr lang="it-IT" dirty="0"/>
          </a:p>
          <a:p>
            <a:pPr lvl="2"/>
            <a:r>
              <a:rPr lang="it-IT" dirty="0"/>
              <a:t>Reporting</a:t>
            </a:r>
          </a:p>
          <a:p>
            <a:pPr lvl="2"/>
            <a:r>
              <a:rPr lang="it-IT" dirty="0" err="1"/>
              <a:t>Configuration</a:t>
            </a:r>
            <a:r>
              <a:rPr lang="it-IT" dirty="0"/>
              <a:t> Control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Some level of 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ailoring is anyway needed to adapt to each project (e.g. RTC yes or no)</a:t>
            </a:r>
          </a:p>
          <a:p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8A5ACA-BCCF-51F3-4362-7253C720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01D109-46B5-9607-884D-899E5694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Current</a:t>
            </a:r>
            <a:r>
              <a:rPr lang="it-IT" dirty="0"/>
              <a:t> status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147DE3-323A-C93A-15CD-EE03DD0DE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Starting</a:t>
            </a:r>
            <a:r>
              <a:rPr lang="it-IT" dirty="0"/>
              <a:t> from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in INAF (</a:t>
            </a:r>
            <a:r>
              <a:rPr lang="it-IT" dirty="0" err="1"/>
              <a:t>Mathworks</a:t>
            </a:r>
            <a:r>
              <a:rPr lang="it-IT" dirty="0"/>
              <a:t> Polyspace, </a:t>
            </a:r>
            <a:r>
              <a:rPr lang="it-IT" dirty="0" err="1"/>
              <a:t>Understand</a:t>
            </a:r>
            <a:r>
              <a:rPr lang="it-IT" dirty="0"/>
              <a:t>, </a:t>
            </a:r>
            <a:r>
              <a:rPr lang="it-IT" dirty="0" err="1"/>
              <a:t>GitLab</a:t>
            </a:r>
            <a:r>
              <a:rPr lang="it-IT" dirty="0"/>
              <a:t> </a:t>
            </a:r>
            <a:r>
              <a:rPr lang="it-IT" dirty="0" err="1"/>
              <a:t>infrastructure</a:t>
            </a:r>
            <a:r>
              <a:rPr lang="it-IT" dirty="0"/>
              <a:t>…) plus a set of </a:t>
            </a:r>
            <a:r>
              <a:rPr lang="it-IT" dirty="0" err="1"/>
              <a:t>freely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tools (</a:t>
            </a:r>
            <a:r>
              <a:rPr lang="it-IT" dirty="0" err="1"/>
              <a:t>cpptest</a:t>
            </a:r>
            <a:r>
              <a:rPr lang="it-IT" dirty="0"/>
              <a:t>, clang, </a:t>
            </a:r>
            <a:r>
              <a:rPr lang="it-IT" dirty="0" err="1"/>
              <a:t>Prospector</a:t>
            </a:r>
            <a:r>
              <a:rPr lang="it-IT" dirty="0"/>
              <a:t>),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adapted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ESO </a:t>
            </a:r>
            <a:r>
              <a:rPr lang="it-IT" dirty="0" err="1"/>
              <a:t>requirements</a:t>
            </a:r>
            <a:r>
              <a:rPr lang="it-IT" dirty="0"/>
              <a:t>/standards.</a:t>
            </a:r>
          </a:p>
          <a:p>
            <a:pPr lvl="1"/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added</a:t>
            </a:r>
            <a:r>
              <a:rPr lang="it-IT" dirty="0"/>
              <a:t> </a:t>
            </a:r>
            <a:r>
              <a:rPr lang="it-IT" dirty="0" err="1"/>
              <a:t>additional</a:t>
            </a:r>
            <a:r>
              <a:rPr lang="it-IT" dirty="0"/>
              <a:t> standards like the «</a:t>
            </a:r>
            <a:r>
              <a:rPr lang="it-IT" dirty="0" err="1"/>
              <a:t>Hersteller</a:t>
            </a:r>
            <a:r>
              <a:rPr lang="it-IT" dirty="0"/>
              <a:t> </a:t>
            </a:r>
            <a:r>
              <a:rPr lang="it-IT" dirty="0" err="1"/>
              <a:t>Initiative</a:t>
            </a:r>
            <a:r>
              <a:rPr lang="it-IT" dirty="0"/>
              <a:t> Software» (HIS) </a:t>
            </a:r>
            <a:r>
              <a:rPr lang="it-IT" dirty="0" err="1"/>
              <a:t>metrics</a:t>
            </a:r>
            <a:r>
              <a:rPr lang="it-IT" dirty="0"/>
              <a:t> </a:t>
            </a:r>
          </a:p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glued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together</a:t>
            </a:r>
            <a:r>
              <a:rPr lang="it-IT" dirty="0"/>
              <a:t> in a CI/CD </a:t>
            </a:r>
            <a:r>
              <a:rPr lang="it-IT" dirty="0" err="1"/>
              <a:t>environment</a:t>
            </a:r>
            <a:r>
              <a:rPr lang="it-IT" dirty="0"/>
              <a:t>, with </a:t>
            </a:r>
            <a:r>
              <a:rPr lang="it-IT" dirty="0" err="1"/>
              <a:t>GitLab</a:t>
            </a:r>
            <a:r>
              <a:rPr lang="it-IT" dirty="0"/>
              <a:t>,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DevEnv</a:t>
            </a:r>
            <a:r>
              <a:rPr lang="it-IT" dirty="0"/>
              <a:t> in a </a:t>
            </a:r>
            <a:r>
              <a:rPr lang="it-IT" dirty="0" err="1"/>
              <a:t>virtual</a:t>
            </a:r>
            <a:r>
              <a:rPr lang="it-IT" dirty="0"/>
              <a:t> machine runner</a:t>
            </a:r>
          </a:p>
          <a:p>
            <a:pPr lvl="1"/>
            <a:r>
              <a:rPr lang="it-IT" dirty="0"/>
              <a:t>SQA CI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triggered</a:t>
            </a:r>
            <a:r>
              <a:rPr lang="it-IT" dirty="0"/>
              <a:t> </a:t>
            </a:r>
            <a:r>
              <a:rPr lang="it-IT" dirty="0" err="1"/>
              <a:t>whenever</a:t>
            </a:r>
            <a:r>
              <a:rPr lang="it-IT" dirty="0"/>
              <a:t> developers </a:t>
            </a:r>
            <a:r>
              <a:rPr lang="it-IT" dirty="0" err="1"/>
              <a:t>issue</a:t>
            </a:r>
            <a:r>
              <a:rPr lang="it-IT" dirty="0"/>
              <a:t> a code release for ESO (</a:t>
            </a:r>
            <a:r>
              <a:rPr lang="it-IT" dirty="0" err="1"/>
              <a:t>every</a:t>
            </a:r>
            <a:r>
              <a:rPr lang="it-IT" dirty="0"/>
              <a:t> 3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required</a:t>
            </a:r>
            <a:r>
              <a:rPr lang="it-IT" dirty="0"/>
              <a:t> by ESO) </a:t>
            </a:r>
          </a:p>
          <a:p>
            <a:r>
              <a:rPr lang="it-IT" dirty="0" err="1"/>
              <a:t>We</a:t>
            </a:r>
            <a:r>
              <a:rPr lang="it-IT" dirty="0"/>
              <a:t> are </a:t>
            </a:r>
            <a:r>
              <a:rPr lang="it-IT" dirty="0" err="1"/>
              <a:t>developing</a:t>
            </a:r>
            <a:r>
              <a:rPr lang="it-IT" dirty="0"/>
              <a:t> in Cameo a </a:t>
            </a:r>
            <a:r>
              <a:rPr lang="it-IT" dirty="0" err="1"/>
              <a:t>Verification</a:t>
            </a:r>
            <a:r>
              <a:rPr lang="it-IT" dirty="0"/>
              <a:t> Matrix of ESO </a:t>
            </a:r>
            <a:r>
              <a:rPr lang="it-IT" dirty="0" err="1"/>
              <a:t>requirements</a:t>
            </a:r>
            <a:endParaRPr lang="it-IT" dirty="0"/>
          </a:p>
          <a:p>
            <a:r>
              <a:rPr lang="it-IT" dirty="0" err="1"/>
              <a:t>This</a:t>
            </a:r>
            <a:r>
              <a:rPr lang="it-IT" dirty="0"/>
              <a:t> framework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currently</a:t>
            </a:r>
            <a:r>
              <a:rPr lang="it-IT" dirty="0"/>
              <a:t> working/</a:t>
            </a:r>
            <a:r>
              <a:rPr lang="it-IT" dirty="0" err="1"/>
              <a:t>planned</a:t>
            </a:r>
            <a:r>
              <a:rPr lang="it-IT" dirty="0"/>
              <a:t> for MORFEO, MAVIS, CUBES, ANDES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38A3566-05A2-BC6E-1332-36F3E9D4C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1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ACDB82-0DB4-EAD1-BBD6-7E746EF2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3B0A19-6EA5-2B48-D98D-AE32C0D26017}"/>
              </a:ext>
            </a:extLst>
          </p:cNvPr>
          <p:cNvSpPr txBox="1"/>
          <p:nvPr/>
        </p:nvSpPr>
        <p:spPr>
          <a:xfrm>
            <a:off x="410901" y="4393190"/>
            <a:ext cx="115052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Developer repo has a stable branch. When a merge request is accepted and changes are integrated in the development branch, SQA repo automatically retrieves the changes, triggering the SQA pipeline. A failure in the SQA tests will trigger a message to the development team (action required), blocking the release. A success in the pipeline run will instead give green light to the delivery of the software. </a:t>
            </a:r>
          </a:p>
          <a:p>
            <a:r>
              <a:rPr lang="en-US" dirty="0"/>
              <a:t>On a regular basis, ICSS submits a merge request of the development branch into the main branch, which is tagged with a version number.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255C310-3B13-640B-495A-CF290DE67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713" y="141460"/>
            <a:ext cx="7639653" cy="41243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08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5154148-7A71-152E-D133-EFA069E8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9FD9FFA-4C7C-EB51-FCB9-DE6D3894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68" y="143204"/>
            <a:ext cx="8510649" cy="60388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8100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A7EFD11-3CDB-5734-297D-D0D59FFA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USCVIII - General Assembly, Galzignano 14-18 Oct 2024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9075B8D-66E9-3031-4847-E3F0E74BD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359" y="148275"/>
            <a:ext cx="8306478" cy="6037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5227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1965</TotalTime>
  <Words>836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Liberation Sans</vt:lpstr>
      <vt:lpstr>Diamond Grid 16x9</vt:lpstr>
      <vt:lpstr>Developing  an  INAF infrastructure  for  Software Quality Assurance</vt:lpstr>
      <vt:lpstr>Context: Software Quality Assurance</vt:lpstr>
      <vt:lpstr>Working in INAF</vt:lpstr>
      <vt:lpstr>Working with ESO</vt:lpstr>
      <vt:lpstr>Factoring similarities</vt:lpstr>
      <vt:lpstr>Current status</vt:lpstr>
      <vt:lpstr>Presentazione standard di PowerPoint</vt:lpstr>
      <vt:lpstr>Presentazione standard di PowerPoint</vt:lpstr>
      <vt:lpstr>Presentazione standard di PowerPoint</vt:lpstr>
      <vt:lpstr>The goal: INAF infrastructure</vt:lpstr>
      <vt:lpstr>Future development</vt:lpstr>
    </vt:vector>
  </TitlesOfParts>
  <Company>INAF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Rosanna Sordo</dc:creator>
  <cp:lastModifiedBy>Rosanna Sordo</cp:lastModifiedBy>
  <cp:revision>15</cp:revision>
  <dcterms:created xsi:type="dcterms:W3CDTF">2024-10-14T06:28:15Z</dcterms:created>
  <dcterms:modified xsi:type="dcterms:W3CDTF">2024-10-16T06:24:57Z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