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Titillium Web" pitchFamily="2" charset="77"/>
      <p:regular r:id="rId23"/>
      <p:bold r:id="rId24"/>
      <p:italic r:id="rId25"/>
      <p:boldItalic r:id="rId26"/>
    </p:embeddedFont>
    <p:embeddedFont>
      <p:font typeface="Titillium Web Black" panose="020F0502020204030204" pitchFamily="34" charset="0"/>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hQ58gpHj9FR5joEv+iskP7kkot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07" d="100"/>
          <a:sy n="107" d="100"/>
        </p:scale>
        <p:origin x="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5be8e0dce_4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e5be8e0dce_4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48a19f8df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2e48a19f8d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cd078658e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2acd078658e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acd078658e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2acd078658e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e6861e4e66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2e6861e4e6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4dfe853d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2e4dfe853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69fe02bb9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2e69fe02bb9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ff89561256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ff89561256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2ff89561256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ff89561256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ff89561256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2ff89561256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ff89561256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ff89561256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2ff89561256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acd078658e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2acd078658e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ff8956125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ff89561256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e5be8e0dce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e5be8e0dce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ad6f10a5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ad6f10a5d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t>Over the years, the A&amp;C domain has developed a set of </a:t>
            </a:r>
            <a:r>
              <a:rPr lang="en-US" b="1"/>
              <a:t>ad-hoc tools and software </a:t>
            </a:r>
            <a:r>
              <a:rPr lang="en-US"/>
              <a:t>modules to tackle the challenging particularities of the field. </a:t>
            </a:r>
            <a:endParaRPr/>
          </a:p>
          <a:p>
            <a:pPr marL="0" lvl="0" indent="0" algn="l" rtl="0">
              <a:lnSpc>
                <a:spcPct val="90000"/>
              </a:lnSpc>
              <a:spcBef>
                <a:spcPts val="1000"/>
              </a:spcBef>
              <a:spcAft>
                <a:spcPts val="0"/>
              </a:spcAft>
              <a:buClr>
                <a:schemeClr val="dk1"/>
              </a:buClr>
              <a:buSzPts val="1100"/>
              <a:buFont typeface="Arial"/>
              <a:buNone/>
            </a:pPr>
            <a:r>
              <a:rPr lang="en-US"/>
              <a:t>With the emergence of ML, high-performance visualization, and Visual Analytics (VA) as enabling technologies, some of these components become candidates to be replaced by either </a:t>
            </a:r>
            <a:r>
              <a:rPr lang="en-US" b="1"/>
              <a:t>faster</a:t>
            </a:r>
            <a:r>
              <a:rPr lang="en-US"/>
              <a:t>, more </a:t>
            </a:r>
            <a:r>
              <a:rPr lang="en-US" b="1"/>
              <a:t>accurate</a:t>
            </a:r>
            <a:r>
              <a:rPr lang="en-US"/>
              <a:t>, or more </a:t>
            </a:r>
            <a:r>
              <a:rPr lang="en-US" b="1"/>
              <a:t>efficient</a:t>
            </a:r>
            <a:r>
              <a:rPr lang="en-US"/>
              <a:t> data-driven technologies. </a:t>
            </a:r>
            <a:endParaRPr/>
          </a:p>
          <a:p>
            <a:pPr marL="0" lvl="0" indent="0" algn="l" rtl="0">
              <a:lnSpc>
                <a:spcPct val="90000"/>
              </a:lnSpc>
              <a:spcBef>
                <a:spcPts val="1000"/>
              </a:spcBef>
              <a:spcAft>
                <a:spcPts val="0"/>
              </a:spcAft>
              <a:buClr>
                <a:schemeClr val="dk1"/>
              </a:buClr>
              <a:buSzPts val="1100"/>
              <a:buFont typeface="Arial"/>
              <a:buNone/>
            </a:pPr>
            <a:r>
              <a:rPr lang="en-US"/>
              <a:t>In the SPACE CoE, experts in </a:t>
            </a:r>
            <a:r>
              <a:rPr lang="en-US" b="1"/>
              <a:t>visualization</a:t>
            </a:r>
            <a:r>
              <a:rPr lang="en-US"/>
              <a:t> and </a:t>
            </a:r>
            <a:r>
              <a:rPr lang="en-US" b="1"/>
              <a:t>AI techniques</a:t>
            </a:r>
            <a:r>
              <a:rPr lang="en-US"/>
              <a:t> belonging to  “Extreme data processing and analysis” (WP3) have performed a review of the existing software of interest, and identified components of specific interest in the SPACE exascale codes to be integrated with visualization and ML technique. </a:t>
            </a:r>
            <a:endParaRPr/>
          </a:p>
          <a:p>
            <a:pPr marL="0" lvl="0" indent="0" algn="l" rtl="0">
              <a:lnSpc>
                <a:spcPct val="90000"/>
              </a:lnSpc>
              <a:spcBef>
                <a:spcPts val="1000"/>
              </a:spcBef>
              <a:spcAft>
                <a:spcPts val="0"/>
              </a:spcAft>
              <a:buClr>
                <a:schemeClr val="dk1"/>
              </a:buClr>
              <a:buSzPts val="1100"/>
              <a:buFont typeface="Arial"/>
              <a:buNone/>
            </a:pPr>
            <a:r>
              <a:rPr lang="en-US"/>
              <a:t>We gathered </a:t>
            </a:r>
            <a:r>
              <a:rPr lang="en-US" b="1"/>
              <a:t>use case requirements</a:t>
            </a:r>
            <a:r>
              <a:rPr lang="en-US"/>
              <a:t> and </a:t>
            </a:r>
            <a:r>
              <a:rPr lang="en-US" b="1"/>
              <a:t>software specifications</a:t>
            </a:r>
            <a:r>
              <a:rPr lang="en-US"/>
              <a:t> related to better exploitation of post-processing analysis products and of run- time modules suitable for coupling the applications with visualization and ML.</a:t>
            </a:r>
            <a:endParaRPr/>
          </a:p>
          <a:p>
            <a:pPr marL="0" lvl="0" indent="0" algn="l" rtl="0">
              <a:lnSpc>
                <a:spcPct val="100000"/>
              </a:lnSpc>
              <a:spcBef>
                <a:spcPts val="0"/>
              </a:spcBef>
              <a:spcAft>
                <a:spcPts val="0"/>
              </a:spcAft>
              <a:buSzPts val="1400"/>
              <a:buNone/>
            </a:pPr>
            <a:endParaRPr/>
          </a:p>
        </p:txBody>
      </p:sp>
      <p:sp>
        <p:nvSpPr>
          <p:cNvPr id="133" name="Google Shape;133;g2ad6f10a5d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ad4823cc8b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2ad4823cc8b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ad4823cc8b_0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2ad4823cc8b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acd078658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2acd07865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5faf204a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2e5faf204a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ad4823cc8b_0_3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ad4823cc8b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g30100f7c3d6_0_11"/>
          <p:cNvPicPr preferRelativeResize="0"/>
          <p:nvPr/>
        </p:nvPicPr>
        <p:blipFill rotWithShape="1">
          <a:blip r:embed="rId2">
            <a:alphaModFix/>
          </a:blip>
          <a:srcRect/>
          <a:stretch/>
        </p:blipFill>
        <p:spPr>
          <a:xfrm>
            <a:off x="-1" y="0"/>
            <a:ext cx="12190633" cy="6858768"/>
          </a:xfrm>
          <a:prstGeom prst="rect">
            <a:avLst/>
          </a:prstGeom>
          <a:noFill/>
          <a:ln>
            <a:noFill/>
          </a:ln>
        </p:spPr>
      </p:pic>
      <p:sp>
        <p:nvSpPr>
          <p:cNvPr id="17" name="Google Shape;17;g30100f7c3d6_0_11"/>
          <p:cNvSpPr txBox="1">
            <a:spLocks noGrp="1"/>
          </p:cNvSpPr>
          <p:nvPr>
            <p:ph type="ctrTitle"/>
          </p:nvPr>
        </p:nvSpPr>
        <p:spPr>
          <a:xfrm>
            <a:off x="562531" y="3339548"/>
            <a:ext cx="11065500" cy="1968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30100f7c3d6_0_11"/>
          <p:cNvSpPr txBox="1">
            <a:spLocks noGrp="1"/>
          </p:cNvSpPr>
          <p:nvPr>
            <p:ph type="subTitle" idx="1"/>
          </p:nvPr>
        </p:nvSpPr>
        <p:spPr>
          <a:xfrm>
            <a:off x="1523314" y="5433391"/>
            <a:ext cx="9144000" cy="7848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g30100f7c3d6_0_11"/>
          <p:cNvSpPr/>
          <p:nvPr/>
        </p:nvSpPr>
        <p:spPr>
          <a:xfrm>
            <a:off x="3023140" y="6390706"/>
            <a:ext cx="61443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Funded by the European Union. This work has received funding from the European High Performance Computing Joint Undertaking (JU) and Belgium, Czech Republic, France, Germany, Greece, Italy, Norway, and Spain under grant agreement No 101093441.</a:t>
            </a:r>
            <a:endParaRPr sz="800" b="0" i="0" u="none" strike="noStrike" cap="none">
              <a:solidFill>
                <a:schemeClr val="lt1"/>
              </a:solidFill>
              <a:latin typeface="Calibri"/>
              <a:ea typeface="Calibri"/>
              <a:cs typeface="Calibri"/>
              <a:sym typeface="Calibri"/>
            </a:endParaRPr>
          </a:p>
        </p:txBody>
      </p:sp>
      <p:pic>
        <p:nvPicPr>
          <p:cNvPr id="20" name="Google Shape;20;g30100f7c3d6_0_11"/>
          <p:cNvPicPr preferRelativeResize="0"/>
          <p:nvPr/>
        </p:nvPicPr>
        <p:blipFill rotWithShape="1">
          <a:blip r:embed="rId3">
            <a:alphaModFix/>
          </a:blip>
          <a:srcRect/>
          <a:stretch/>
        </p:blipFill>
        <p:spPr>
          <a:xfrm>
            <a:off x="338522" y="6289939"/>
            <a:ext cx="2369584" cy="497127"/>
          </a:xfrm>
          <a:prstGeom prst="rect">
            <a:avLst/>
          </a:prstGeom>
          <a:noFill/>
          <a:ln>
            <a:noFill/>
          </a:ln>
        </p:spPr>
      </p:pic>
      <p:pic>
        <p:nvPicPr>
          <p:cNvPr id="21" name="Google Shape;21;g30100f7c3d6_0_11"/>
          <p:cNvPicPr preferRelativeResize="0"/>
          <p:nvPr/>
        </p:nvPicPr>
        <p:blipFill rotWithShape="1">
          <a:blip r:embed="rId4">
            <a:alphaModFix/>
          </a:blip>
          <a:srcRect/>
          <a:stretch/>
        </p:blipFill>
        <p:spPr>
          <a:xfrm>
            <a:off x="9773473" y="6298303"/>
            <a:ext cx="1865319" cy="5069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g30100f7c3d6_0_71"/>
          <p:cNvSpPr txBox="1">
            <a:spLocks noGrp="1"/>
          </p:cNvSpPr>
          <p:nvPr>
            <p:ph type="title"/>
          </p:nvPr>
        </p:nvSpPr>
        <p:spPr>
          <a:xfrm>
            <a:off x="839788" y="1226372"/>
            <a:ext cx="3932100" cy="831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30100f7c3d6_0_71"/>
          <p:cNvSpPr>
            <a:spLocks noGrp="1"/>
          </p:cNvSpPr>
          <p:nvPr>
            <p:ph type="pic" idx="2"/>
          </p:nvPr>
        </p:nvSpPr>
        <p:spPr>
          <a:xfrm>
            <a:off x="5183188" y="1226372"/>
            <a:ext cx="6172200" cy="4634700"/>
          </a:xfrm>
          <a:prstGeom prst="rect">
            <a:avLst/>
          </a:prstGeom>
          <a:noFill/>
          <a:ln>
            <a:noFill/>
          </a:ln>
        </p:spPr>
      </p:sp>
      <p:sp>
        <p:nvSpPr>
          <p:cNvPr id="78" name="Google Shape;78;g30100f7c3d6_0_7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g30100f7c3d6_0_71"/>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g30100f7c3d6_0_71"/>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g30100f7c3d6_0_71"/>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g30100f7c3d6_0_78"/>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30100f7c3d6_0_78"/>
          <p:cNvSpPr txBox="1">
            <a:spLocks noGrp="1"/>
          </p:cNvSpPr>
          <p:nvPr>
            <p:ph type="body" idx="1"/>
          </p:nvPr>
        </p:nvSpPr>
        <p:spPr>
          <a:xfrm rot="5400000">
            <a:off x="3709869" y="-2002309"/>
            <a:ext cx="4853700" cy="11504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g30100f7c3d6_0_78"/>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g30100f7c3d6_0_78"/>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g30100f7c3d6_0_78"/>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g30100f7c3d6_0_84"/>
          <p:cNvSpPr txBox="1">
            <a:spLocks noGrp="1"/>
          </p:cNvSpPr>
          <p:nvPr>
            <p:ph type="title"/>
          </p:nvPr>
        </p:nvSpPr>
        <p:spPr>
          <a:xfrm rot="5400000">
            <a:off x="7564050" y="2387221"/>
            <a:ext cx="49506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0100f7c3d6_0_84"/>
          <p:cNvSpPr txBox="1">
            <a:spLocks noGrp="1"/>
          </p:cNvSpPr>
          <p:nvPr>
            <p:ph type="body" idx="1"/>
          </p:nvPr>
        </p:nvSpPr>
        <p:spPr>
          <a:xfrm rot="5400000">
            <a:off x="2230051" y="-165479"/>
            <a:ext cx="49506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g30100f7c3d6_0_84"/>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g30100f7c3d6_0_84"/>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g30100f7c3d6_0_84"/>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g30100f7c3d6_0_90"/>
          <p:cNvSpPr txBox="1">
            <a:spLocks noGrp="1"/>
          </p:cNvSpPr>
          <p:nvPr>
            <p:ph type="title"/>
          </p:nvPr>
        </p:nvSpPr>
        <p:spPr>
          <a:xfrm>
            <a:off x="415600" y="593367"/>
            <a:ext cx="11360700" cy="831300"/>
          </a:xfrm>
          <a:prstGeom prst="rect">
            <a:avLst/>
          </a:prstGeom>
        </p:spPr>
        <p:txBody>
          <a:bodyPr spcFirstLastPara="1" wrap="square" lIns="91425" tIns="45700" rIns="91425" bIns="45700" anchor="ctr" anchorCtr="0">
            <a:normAutofit/>
          </a:bodyPr>
          <a:lstStyle>
            <a:lvl1pPr lvl="0" rtl="0">
              <a:spcBef>
                <a:spcPts val="0"/>
              </a:spcBef>
              <a:spcAft>
                <a:spcPts val="0"/>
              </a:spcAft>
              <a:buClr>
                <a:schemeClr val="dk1"/>
              </a:buClr>
              <a:buSzPts val="4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30100f7c3d6_0_9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97" name="Google Shape;97;g30100f7c3d6_0_90"/>
          <p:cNvSpPr txBox="1">
            <a:spLocks noGrp="1"/>
          </p:cNvSpPr>
          <p:nvPr>
            <p:ph type="sldNum" idx="12"/>
          </p:nvPr>
        </p:nvSpPr>
        <p:spPr>
          <a:xfrm>
            <a:off x="11330666" y="6251679"/>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‹N›</a:t>
            </a:fld>
            <a:endParaRPr/>
          </a:p>
        </p:txBody>
      </p:sp>
      <p:sp>
        <p:nvSpPr>
          <p:cNvPr id="98" name="Google Shape;98;g30100f7c3d6_0_90"/>
          <p:cNvSpPr/>
          <p:nvPr/>
        </p:nvSpPr>
        <p:spPr>
          <a:xfrm>
            <a:off x="107600" y="6091825"/>
            <a:ext cx="11976900" cy="65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g30100f7c3d6_0_18"/>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Font typeface="Titillium Web"/>
              <a:buNone/>
              <a:defRPr b="1">
                <a:solidFill>
                  <a:schemeClr val="accent5"/>
                </a:solidFill>
                <a:latin typeface="Titillium Web"/>
                <a:ea typeface="Titillium Web"/>
                <a:cs typeface="Titillium Web"/>
                <a:sym typeface="Titillium Web"/>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30100f7c3d6_0_18"/>
          <p:cNvSpPr txBox="1">
            <a:spLocks noGrp="1"/>
          </p:cNvSpPr>
          <p:nvPr>
            <p:ph type="body" idx="1"/>
          </p:nvPr>
        </p:nvSpPr>
        <p:spPr>
          <a:xfrm>
            <a:off x="384313" y="1323191"/>
            <a:ext cx="11504700" cy="4853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g30100f7c3d6_0_18"/>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g30100f7c3d6_0_18"/>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g30100f7c3d6_0_18"/>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CLAIMER">
  <p:cSld name="DISCLAIMER">
    <p:spTree>
      <p:nvGrpSpPr>
        <p:cNvPr id="1" name="Shape 28"/>
        <p:cNvGrpSpPr/>
        <p:nvPr/>
      </p:nvGrpSpPr>
      <p:grpSpPr>
        <a:xfrm>
          <a:off x="0" y="0"/>
          <a:ext cx="0" cy="0"/>
          <a:chOff x="0" y="0"/>
          <a:chExt cx="0" cy="0"/>
        </a:xfrm>
      </p:grpSpPr>
      <p:pic>
        <p:nvPicPr>
          <p:cNvPr id="29" name="Google Shape;29;g30100f7c3d6_0_24"/>
          <p:cNvPicPr preferRelativeResize="0"/>
          <p:nvPr/>
        </p:nvPicPr>
        <p:blipFill rotWithShape="1">
          <a:blip r:embed="rId2">
            <a:alphaModFix/>
          </a:blip>
          <a:srcRect/>
          <a:stretch/>
        </p:blipFill>
        <p:spPr>
          <a:xfrm>
            <a:off x="4747211" y="5654288"/>
            <a:ext cx="1747891" cy="366968"/>
          </a:xfrm>
          <a:prstGeom prst="rect">
            <a:avLst/>
          </a:prstGeom>
          <a:noFill/>
          <a:ln>
            <a:noFill/>
          </a:ln>
        </p:spPr>
      </p:pic>
      <p:pic>
        <p:nvPicPr>
          <p:cNvPr id="30" name="Google Shape;30;g30100f7c3d6_0_24"/>
          <p:cNvPicPr preferRelativeResize="0"/>
          <p:nvPr/>
        </p:nvPicPr>
        <p:blipFill rotWithShape="1">
          <a:blip r:embed="rId3">
            <a:alphaModFix/>
          </a:blip>
          <a:srcRect/>
          <a:stretch/>
        </p:blipFill>
        <p:spPr>
          <a:xfrm>
            <a:off x="6626793" y="5500685"/>
            <a:ext cx="1348345" cy="674173"/>
          </a:xfrm>
          <a:prstGeom prst="rect">
            <a:avLst/>
          </a:prstGeom>
          <a:noFill/>
          <a:ln>
            <a:noFill/>
          </a:ln>
        </p:spPr>
      </p:pic>
      <p:sp>
        <p:nvSpPr>
          <p:cNvPr id="31" name="Google Shape;31;g30100f7c3d6_0_24"/>
          <p:cNvSpPr txBox="1"/>
          <p:nvPr/>
        </p:nvSpPr>
        <p:spPr>
          <a:xfrm flipH="1">
            <a:off x="293469" y="3840318"/>
            <a:ext cx="11595600" cy="1662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Funded by the European Union. This work has received funding from the European High Performance Computing Joint Undertaking (JU) and Belgium, Czech Republic, France, Germany, Greece, Italy, Norway, and Spain under grant agreement No 101093441.</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Views and opinions expressed are however those of the author(s) only and do not necessarily reflect those of the European Union or the European High Performance Computing Joint Undertaking (JU) and Belgium, Czech Republic, France, Germany, Greece, Italy, Norway, and Spain. Neither the European Union nor the granting authority can be held responsible for them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g30100f7c3d6_0_24"/>
          <p:cNvSpPr txBox="1"/>
          <p:nvPr/>
        </p:nvSpPr>
        <p:spPr>
          <a:xfrm>
            <a:off x="293415" y="258273"/>
            <a:ext cx="100665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Acknowledgement &amp; Disclaimer</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33" name="Google Shape;33;g30100f7c3d6_0_24"/>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g30100f7c3d6_0_24"/>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g30100f7c3d6_0_24"/>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pic>
        <p:nvPicPr>
          <p:cNvPr id="36" name="Google Shape;36;g30100f7c3d6_0_24"/>
          <p:cNvPicPr preferRelativeResize="0"/>
          <p:nvPr/>
        </p:nvPicPr>
        <p:blipFill rotWithShape="1">
          <a:blip r:embed="rId4">
            <a:alphaModFix/>
          </a:blip>
          <a:srcRect/>
          <a:stretch/>
        </p:blipFill>
        <p:spPr>
          <a:xfrm>
            <a:off x="156684" y="1846349"/>
            <a:ext cx="11700456" cy="193831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g30100f7c3d6_0_33"/>
          <p:cNvSpPr txBox="1">
            <a:spLocks noGrp="1"/>
          </p:cNvSpPr>
          <p:nvPr>
            <p:ph type="title"/>
          </p:nvPr>
        </p:nvSpPr>
        <p:spPr>
          <a:xfrm>
            <a:off x="831850" y="1312434"/>
            <a:ext cx="10515600" cy="3249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30100f7c3d6_0_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g30100f7c3d6_0_33"/>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g30100f7c3d6_0_33"/>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g30100f7c3d6_0_33"/>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g30100f7c3d6_0_39"/>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30100f7c3d6_0_39"/>
          <p:cNvSpPr txBox="1">
            <a:spLocks noGrp="1"/>
          </p:cNvSpPr>
          <p:nvPr>
            <p:ph type="body" idx="1"/>
          </p:nvPr>
        </p:nvSpPr>
        <p:spPr>
          <a:xfrm>
            <a:off x="838200" y="1355464"/>
            <a:ext cx="5181600" cy="4821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g30100f7c3d6_0_39"/>
          <p:cNvSpPr txBox="1">
            <a:spLocks noGrp="1"/>
          </p:cNvSpPr>
          <p:nvPr>
            <p:ph type="body" idx="2"/>
          </p:nvPr>
        </p:nvSpPr>
        <p:spPr>
          <a:xfrm>
            <a:off x="6172200" y="1355464"/>
            <a:ext cx="5181600" cy="4821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g30100f7c3d6_0_39"/>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g30100f7c3d6_0_39"/>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g30100f7c3d6_0_39"/>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g30100f7c3d6_0_46"/>
          <p:cNvSpPr txBox="1">
            <a:spLocks noGrp="1"/>
          </p:cNvSpPr>
          <p:nvPr>
            <p:ph type="title"/>
          </p:nvPr>
        </p:nvSpPr>
        <p:spPr>
          <a:xfrm>
            <a:off x="839788" y="1"/>
            <a:ext cx="10515600" cy="1194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30100f7c3d6_0_46"/>
          <p:cNvSpPr txBox="1">
            <a:spLocks noGrp="1"/>
          </p:cNvSpPr>
          <p:nvPr>
            <p:ph type="body" idx="1"/>
          </p:nvPr>
        </p:nvSpPr>
        <p:spPr>
          <a:xfrm>
            <a:off x="839788" y="1240098"/>
            <a:ext cx="5157900" cy="6639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g30100f7c3d6_0_46"/>
          <p:cNvSpPr txBox="1">
            <a:spLocks noGrp="1"/>
          </p:cNvSpPr>
          <p:nvPr>
            <p:ph type="body" idx="2"/>
          </p:nvPr>
        </p:nvSpPr>
        <p:spPr>
          <a:xfrm>
            <a:off x="839788" y="1950103"/>
            <a:ext cx="5157900" cy="4239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g30100f7c3d6_0_46"/>
          <p:cNvSpPr txBox="1">
            <a:spLocks noGrp="1"/>
          </p:cNvSpPr>
          <p:nvPr>
            <p:ph type="body" idx="3"/>
          </p:nvPr>
        </p:nvSpPr>
        <p:spPr>
          <a:xfrm>
            <a:off x="6172200" y="1240098"/>
            <a:ext cx="5183100" cy="6639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g30100f7c3d6_0_46"/>
          <p:cNvSpPr txBox="1">
            <a:spLocks noGrp="1"/>
          </p:cNvSpPr>
          <p:nvPr>
            <p:ph type="body" idx="4"/>
          </p:nvPr>
        </p:nvSpPr>
        <p:spPr>
          <a:xfrm>
            <a:off x="6172200" y="1950103"/>
            <a:ext cx="5183100" cy="4239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g30100f7c3d6_0_46"/>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g30100f7c3d6_0_46"/>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g30100f7c3d6_0_46"/>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g30100f7c3d6_0_55"/>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30100f7c3d6_0_55"/>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g30100f7c3d6_0_55"/>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g30100f7c3d6_0_55"/>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g30100f7c3d6_0_6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g30100f7c3d6_0_60"/>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g30100f7c3d6_0_60"/>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g30100f7c3d6_0_64"/>
          <p:cNvSpPr txBox="1">
            <a:spLocks noGrp="1"/>
          </p:cNvSpPr>
          <p:nvPr>
            <p:ph type="title"/>
          </p:nvPr>
        </p:nvSpPr>
        <p:spPr>
          <a:xfrm>
            <a:off x="839788" y="1215614"/>
            <a:ext cx="3932100" cy="841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0100f7c3d6_0_64"/>
          <p:cNvSpPr txBox="1">
            <a:spLocks noGrp="1"/>
          </p:cNvSpPr>
          <p:nvPr>
            <p:ph type="body" idx="1"/>
          </p:nvPr>
        </p:nvSpPr>
        <p:spPr>
          <a:xfrm>
            <a:off x="5183188" y="1215614"/>
            <a:ext cx="6172200" cy="4645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g30100f7c3d6_0_6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g30100f7c3d6_0_64"/>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g30100f7c3d6_0_64"/>
          <p:cNvSpPr txBox="1">
            <a:spLocks noGrp="1"/>
          </p:cNvSpPr>
          <p:nvPr>
            <p:ph type="ftr" idx="11"/>
          </p:nvPr>
        </p:nvSpPr>
        <p:spPr>
          <a:xfrm>
            <a:off x="3130020" y="6391143"/>
            <a:ext cx="5478000" cy="330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g30100f7c3d6_0_64"/>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g30100f7c3d6_0_5"/>
          <p:cNvPicPr preferRelativeResize="0"/>
          <p:nvPr/>
        </p:nvPicPr>
        <p:blipFill rotWithShape="1">
          <a:blip r:embed="rId15">
            <a:alphaModFix/>
          </a:blip>
          <a:srcRect/>
          <a:stretch/>
        </p:blipFill>
        <p:spPr>
          <a:xfrm>
            <a:off x="-2" y="6273030"/>
            <a:ext cx="12192001" cy="584971"/>
          </a:xfrm>
          <a:prstGeom prst="rect">
            <a:avLst/>
          </a:prstGeom>
          <a:noFill/>
          <a:ln>
            <a:noFill/>
          </a:ln>
        </p:spPr>
      </p:pic>
      <p:sp>
        <p:nvSpPr>
          <p:cNvPr id="11" name="Google Shape;11;g30100f7c3d6_0_5"/>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g30100f7c3d6_0_5"/>
          <p:cNvSpPr txBox="1">
            <a:spLocks noGrp="1"/>
          </p:cNvSpPr>
          <p:nvPr>
            <p:ph type="body" idx="1"/>
          </p:nvPr>
        </p:nvSpPr>
        <p:spPr>
          <a:xfrm>
            <a:off x="384313" y="1323191"/>
            <a:ext cx="11504700" cy="48537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g30100f7c3d6_0_5"/>
          <p:cNvPicPr preferRelativeResize="0"/>
          <p:nvPr/>
        </p:nvPicPr>
        <p:blipFill rotWithShape="1">
          <a:blip r:embed="rId16">
            <a:alphaModFix/>
          </a:blip>
          <a:srcRect/>
          <a:stretch/>
        </p:blipFill>
        <p:spPr>
          <a:xfrm>
            <a:off x="10442712" y="294184"/>
            <a:ext cx="1656689" cy="614805"/>
          </a:xfrm>
          <a:prstGeom prst="rect">
            <a:avLst/>
          </a:prstGeom>
          <a:noFill/>
          <a:ln>
            <a:noFill/>
          </a:ln>
        </p:spPr>
      </p:pic>
      <p:pic>
        <p:nvPicPr>
          <p:cNvPr id="14" name="Google Shape;14;g30100f7c3d6_0_5"/>
          <p:cNvPicPr preferRelativeResize="0"/>
          <p:nvPr/>
        </p:nvPicPr>
        <p:blipFill rotWithShape="1">
          <a:blip r:embed="rId17">
            <a:alphaModFix/>
          </a:blip>
          <a:srcRect/>
          <a:stretch/>
        </p:blipFill>
        <p:spPr>
          <a:xfrm>
            <a:off x="-2" y="1170880"/>
            <a:ext cx="12192000" cy="457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e5be8e0dce_4_135"/>
          <p:cNvSpPr txBox="1">
            <a:spLocks noGrp="1"/>
          </p:cNvSpPr>
          <p:nvPr>
            <p:ph type="ctrTitle"/>
          </p:nvPr>
        </p:nvSpPr>
        <p:spPr>
          <a:xfrm>
            <a:off x="562531" y="3339548"/>
            <a:ext cx="11065500" cy="1968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740" b="1">
                <a:solidFill>
                  <a:srgbClr val="EFEFEF"/>
                </a:solidFill>
              </a:rPr>
              <a:t>High Performance Visualization in the </a:t>
            </a:r>
            <a:endParaRPr sz="4740" b="1">
              <a:solidFill>
                <a:srgbClr val="EFEFEF"/>
              </a:solidFill>
            </a:endParaRPr>
          </a:p>
          <a:p>
            <a:pPr marL="0" lvl="0" indent="0" algn="ctr" rtl="0">
              <a:spcBef>
                <a:spcPts val="0"/>
              </a:spcBef>
              <a:spcAft>
                <a:spcPts val="0"/>
              </a:spcAft>
              <a:buSzPts val="990"/>
              <a:buNone/>
            </a:pPr>
            <a:r>
              <a:rPr lang="en-US" sz="4740" b="1">
                <a:solidFill>
                  <a:srgbClr val="EFEFEF"/>
                </a:solidFill>
              </a:rPr>
              <a:t>SPACE Center of Excellence</a:t>
            </a:r>
            <a:endParaRPr sz="4740" b="1">
              <a:solidFill>
                <a:srgbClr val="EFEFEF"/>
              </a:solidFill>
            </a:endParaRPr>
          </a:p>
        </p:txBody>
      </p:sp>
      <p:sp>
        <p:nvSpPr>
          <p:cNvPr id="104" name="Google Shape;104;g2e5be8e0dce_4_135"/>
          <p:cNvSpPr txBox="1">
            <a:spLocks noGrp="1"/>
          </p:cNvSpPr>
          <p:nvPr>
            <p:ph type="subTitle" idx="1"/>
          </p:nvPr>
        </p:nvSpPr>
        <p:spPr>
          <a:xfrm>
            <a:off x="1523314" y="5433391"/>
            <a:ext cx="9144000" cy="784800"/>
          </a:xfrm>
          <a:prstGeom prst="rect">
            <a:avLst/>
          </a:prstGeom>
        </p:spPr>
        <p:txBody>
          <a:bodyPr spcFirstLastPara="1" wrap="square" lIns="91425" tIns="45700" rIns="91425" bIns="45700" anchor="t" anchorCtr="0">
            <a:normAutofit lnSpcReduction="20000"/>
          </a:bodyPr>
          <a:lstStyle/>
          <a:p>
            <a:pPr marL="0" lvl="0" indent="0" algn="ctr" rtl="0">
              <a:spcBef>
                <a:spcPts val="1000"/>
              </a:spcBef>
              <a:spcAft>
                <a:spcPts val="0"/>
              </a:spcAft>
              <a:buNone/>
            </a:pPr>
            <a:r>
              <a:rPr lang="en-US"/>
              <a:t>Eva Sciacca, Valentina Cesare, Nicola Tuccari, Fabio Vitello, </a:t>
            </a:r>
            <a:endParaRPr/>
          </a:p>
          <a:p>
            <a:pPr marL="0" lvl="0" indent="0" algn="ctr" rtl="0">
              <a:spcBef>
                <a:spcPts val="1000"/>
              </a:spcBef>
              <a:spcAft>
                <a:spcPts val="0"/>
              </a:spcAft>
              <a:buNone/>
            </a:pPr>
            <a:r>
              <a:rPr lang="en-US"/>
              <a:t>Carmelita Carbone, Ugo Becciani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e48a19f8df_0_2"/>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Hybrid Workflow Model</a:t>
            </a:r>
            <a:endParaRPr sz="2800">
              <a:solidFill>
                <a:srgbClr val="5B87D9"/>
              </a:solidFill>
              <a:latin typeface="Titillium Web Black"/>
              <a:ea typeface="Titillium Web Black"/>
              <a:cs typeface="Titillium Web Black"/>
              <a:sym typeface="Titillium Web Black"/>
            </a:endParaRPr>
          </a:p>
        </p:txBody>
      </p:sp>
      <p:sp>
        <p:nvSpPr>
          <p:cNvPr id="222" name="Google Shape;222;g2e48a19f8df_0_2"/>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pic>
        <p:nvPicPr>
          <p:cNvPr id="223" name="Google Shape;223;g2e48a19f8df_0_2"/>
          <p:cNvPicPr preferRelativeResize="0"/>
          <p:nvPr/>
        </p:nvPicPr>
        <p:blipFill rotWithShape="1">
          <a:blip r:embed="rId3">
            <a:alphaModFix/>
          </a:blip>
          <a:srcRect/>
          <a:stretch/>
        </p:blipFill>
        <p:spPr>
          <a:xfrm>
            <a:off x="5928889" y="1816225"/>
            <a:ext cx="6005361" cy="4395525"/>
          </a:xfrm>
          <a:prstGeom prst="rect">
            <a:avLst/>
          </a:prstGeom>
          <a:noFill/>
          <a:ln>
            <a:noFill/>
          </a:ln>
        </p:spPr>
      </p:pic>
      <p:sp>
        <p:nvSpPr>
          <p:cNvPr id="224" name="Google Shape;224;g2e48a19f8df_0_2"/>
          <p:cNvSpPr txBox="1"/>
          <p:nvPr/>
        </p:nvSpPr>
        <p:spPr>
          <a:xfrm>
            <a:off x="384325" y="1503050"/>
            <a:ext cx="5417400" cy="4275000"/>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1000"/>
              </a:spcBef>
              <a:spcAft>
                <a:spcPts val="0"/>
              </a:spcAft>
              <a:buNone/>
            </a:pPr>
            <a:r>
              <a:rPr lang="en-US" sz="2200">
                <a:solidFill>
                  <a:schemeClr val="dk1"/>
                </a:solidFill>
                <a:latin typeface="Calibri"/>
                <a:ea typeface="Calibri"/>
                <a:cs typeface="Calibri"/>
                <a:sym typeface="Calibri"/>
              </a:rPr>
              <a:t>The main motivations for integrating  VisIVO with a </a:t>
            </a:r>
            <a:r>
              <a:rPr lang="en-US" sz="2200">
                <a:solidFill>
                  <a:srgbClr val="5B87D9"/>
                </a:solidFill>
                <a:latin typeface="Calibri"/>
                <a:ea typeface="Calibri"/>
                <a:cs typeface="Calibri"/>
                <a:sym typeface="Calibri"/>
              </a:rPr>
              <a:t>Hybrid Workflow Model</a:t>
            </a:r>
            <a:r>
              <a:rPr lang="en-US" sz="2200">
                <a:solidFill>
                  <a:schemeClr val="dk1"/>
                </a:solidFill>
                <a:latin typeface="Calibri"/>
                <a:ea typeface="Calibri"/>
                <a:cs typeface="Calibri"/>
                <a:sym typeface="Calibri"/>
              </a:rPr>
              <a:t> are:</a:t>
            </a:r>
            <a:endParaRPr sz="2200">
              <a:solidFill>
                <a:schemeClr val="dk1"/>
              </a:solidFill>
              <a:latin typeface="Calibri"/>
              <a:ea typeface="Calibri"/>
              <a:cs typeface="Calibri"/>
              <a:sym typeface="Calibri"/>
            </a:endParaRPr>
          </a:p>
          <a:p>
            <a:pPr marL="457200" marR="0" lvl="0" indent="-368300" algn="l" rtl="0">
              <a:lnSpc>
                <a:spcPct val="90000"/>
              </a:lnSpc>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Enabling execution </a:t>
            </a:r>
            <a:r>
              <a:rPr lang="en-US" sz="2200">
                <a:solidFill>
                  <a:schemeClr val="accent5"/>
                </a:solidFill>
                <a:latin typeface="Calibri"/>
                <a:ea typeface="Calibri"/>
                <a:cs typeface="Calibri"/>
                <a:sym typeface="Calibri"/>
              </a:rPr>
              <a:t>across various computing infrastructures</a:t>
            </a:r>
            <a:r>
              <a:rPr lang="en-US" sz="2200">
                <a:solidFill>
                  <a:schemeClr val="dk1"/>
                </a:solidFill>
                <a:latin typeface="Calibri"/>
                <a:ea typeface="Calibri"/>
                <a:cs typeface="Calibri"/>
                <a:sym typeface="Calibri"/>
              </a:rPr>
              <a:t> for high-performance visualization of large-scale HPC application outcomes in A&amp;C.</a:t>
            </a:r>
            <a:endParaRPr sz="2200">
              <a:solidFill>
                <a:schemeClr val="dk1"/>
              </a:solidFill>
              <a:latin typeface="Calibri"/>
              <a:ea typeface="Calibri"/>
              <a:cs typeface="Calibri"/>
              <a:sym typeface="Calibri"/>
            </a:endParaRPr>
          </a:p>
          <a:p>
            <a:pPr marL="457200" marR="0" lvl="0" indent="-368300" algn="l" rtl="0">
              <a:lnSpc>
                <a:spcPct val="9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Enhancing the </a:t>
            </a:r>
            <a:r>
              <a:rPr lang="en-US" sz="2200">
                <a:solidFill>
                  <a:schemeClr val="accent5"/>
                </a:solidFill>
                <a:latin typeface="Calibri"/>
                <a:ea typeface="Calibri"/>
                <a:cs typeface="Calibri"/>
                <a:sym typeface="Calibri"/>
              </a:rPr>
              <a:t>portability</a:t>
            </a:r>
            <a:r>
              <a:rPr lang="en-US" sz="2200">
                <a:solidFill>
                  <a:schemeClr val="dk1"/>
                </a:solidFill>
                <a:latin typeface="Calibri"/>
                <a:ea typeface="Calibri"/>
                <a:cs typeface="Calibri"/>
                <a:sym typeface="Calibri"/>
              </a:rPr>
              <a:t> of VisIVO's modular applications and the related resource requirements.</a:t>
            </a:r>
            <a:endParaRPr sz="2200">
              <a:solidFill>
                <a:schemeClr val="dk1"/>
              </a:solidFill>
              <a:latin typeface="Calibri"/>
              <a:ea typeface="Calibri"/>
              <a:cs typeface="Calibri"/>
              <a:sym typeface="Calibri"/>
            </a:endParaRPr>
          </a:p>
          <a:p>
            <a:pPr marL="457200" marR="0" lvl="0" indent="-368300" algn="l" rtl="0">
              <a:lnSpc>
                <a:spcPct val="9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Independent workflow steps can be executed in a </a:t>
            </a:r>
            <a:r>
              <a:rPr lang="en-US" sz="2200">
                <a:solidFill>
                  <a:schemeClr val="accent5"/>
                </a:solidFill>
                <a:latin typeface="Calibri"/>
                <a:ea typeface="Calibri"/>
                <a:cs typeface="Calibri"/>
                <a:sym typeface="Calibri"/>
              </a:rPr>
              <a:t>concurrent</a:t>
            </a:r>
            <a:r>
              <a:rPr lang="en-US" sz="2200">
                <a:solidFill>
                  <a:schemeClr val="dk1"/>
                </a:solidFill>
                <a:latin typeface="Calibri"/>
                <a:ea typeface="Calibri"/>
                <a:cs typeface="Calibri"/>
                <a:sym typeface="Calibri"/>
              </a:rPr>
              <a:t> fashion on top of multi-agent ecosystems (Cloud/HPC)</a:t>
            </a:r>
            <a:endParaRPr sz="2200">
              <a:solidFill>
                <a:schemeClr val="dk1"/>
              </a:solidFill>
              <a:latin typeface="Calibri"/>
              <a:ea typeface="Calibri"/>
              <a:cs typeface="Calibri"/>
              <a:sym typeface="Calibri"/>
            </a:endParaRPr>
          </a:p>
        </p:txBody>
      </p:sp>
      <p:sp>
        <p:nvSpPr>
          <p:cNvPr id="225" name="Google Shape;225;g2e48a19f8df_0_2"/>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26" name="Google Shape;226;g2e48a19f8df_0_2"/>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cd078658e_0_23"/>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1100"/>
              <a:buFont typeface="Arial"/>
              <a:buNone/>
            </a:pPr>
            <a:r>
              <a:rPr lang="en-US"/>
              <a:t>StreamFlow</a:t>
            </a:r>
            <a:endParaRPr/>
          </a:p>
        </p:txBody>
      </p:sp>
      <p:sp>
        <p:nvSpPr>
          <p:cNvPr id="232" name="Google Shape;232;g2acd078658e_0_23"/>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pic>
        <p:nvPicPr>
          <p:cNvPr id="233" name="Google Shape;233;g2acd078658e_0_23"/>
          <p:cNvPicPr preferRelativeResize="0"/>
          <p:nvPr/>
        </p:nvPicPr>
        <p:blipFill rotWithShape="1">
          <a:blip r:embed="rId3">
            <a:alphaModFix/>
          </a:blip>
          <a:srcRect/>
          <a:stretch/>
        </p:blipFill>
        <p:spPr>
          <a:xfrm>
            <a:off x="5996300" y="61912"/>
            <a:ext cx="2035431" cy="1017725"/>
          </a:xfrm>
          <a:prstGeom prst="rect">
            <a:avLst/>
          </a:prstGeom>
          <a:noFill/>
          <a:ln>
            <a:noFill/>
          </a:ln>
        </p:spPr>
      </p:pic>
      <p:pic>
        <p:nvPicPr>
          <p:cNvPr id="234" name="Google Shape;234;g2acd078658e_0_23"/>
          <p:cNvPicPr preferRelativeResize="0"/>
          <p:nvPr/>
        </p:nvPicPr>
        <p:blipFill rotWithShape="1">
          <a:blip r:embed="rId4">
            <a:alphaModFix/>
          </a:blip>
          <a:srcRect/>
          <a:stretch/>
        </p:blipFill>
        <p:spPr>
          <a:xfrm>
            <a:off x="7638375" y="142150"/>
            <a:ext cx="2571750" cy="857250"/>
          </a:xfrm>
          <a:prstGeom prst="rect">
            <a:avLst/>
          </a:prstGeom>
          <a:noFill/>
          <a:ln>
            <a:noFill/>
          </a:ln>
        </p:spPr>
      </p:pic>
      <p:sp>
        <p:nvSpPr>
          <p:cNvPr id="235" name="Google Shape;235;g2acd078658e_0_23"/>
          <p:cNvSpPr txBox="1"/>
          <p:nvPr/>
        </p:nvSpPr>
        <p:spPr>
          <a:xfrm>
            <a:off x="384325" y="1781825"/>
            <a:ext cx="5612100" cy="3998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None/>
            </a:pPr>
            <a:r>
              <a:rPr lang="en-US" sz="2200">
                <a:solidFill>
                  <a:schemeClr val="dk1"/>
                </a:solidFill>
                <a:latin typeface="Calibri"/>
                <a:ea typeface="Calibri"/>
                <a:cs typeface="Calibri"/>
                <a:sym typeface="Calibri"/>
              </a:rPr>
              <a:t>A container-native </a:t>
            </a:r>
            <a:r>
              <a:rPr lang="en-US" sz="2200">
                <a:solidFill>
                  <a:schemeClr val="accent5"/>
                </a:solidFill>
                <a:latin typeface="Calibri"/>
                <a:ea typeface="Calibri"/>
                <a:cs typeface="Calibri"/>
                <a:sym typeface="Calibri"/>
              </a:rPr>
              <a:t>Workflow Management System</a:t>
            </a:r>
            <a:r>
              <a:rPr lang="en-US" sz="2200">
                <a:solidFill>
                  <a:schemeClr val="dk1"/>
                </a:solidFill>
                <a:latin typeface="Calibri"/>
                <a:ea typeface="Calibri"/>
                <a:cs typeface="Calibri"/>
                <a:sym typeface="Calibri"/>
              </a:rPr>
              <a:t> based on the </a:t>
            </a:r>
            <a:r>
              <a:rPr lang="en-US" sz="2200">
                <a:solidFill>
                  <a:schemeClr val="accent5"/>
                </a:solidFill>
                <a:latin typeface="Calibri"/>
                <a:ea typeface="Calibri"/>
                <a:cs typeface="Calibri"/>
                <a:sym typeface="Calibri"/>
              </a:rPr>
              <a:t>Common Workflow Language (CWL) </a:t>
            </a:r>
            <a:r>
              <a:rPr lang="en-US" sz="2200">
                <a:solidFill>
                  <a:schemeClr val="dk1"/>
                </a:solidFill>
                <a:latin typeface="Calibri"/>
                <a:ea typeface="Calibri"/>
                <a:cs typeface="Calibri"/>
                <a:sym typeface="Calibri"/>
              </a:rPr>
              <a:t>standard and designed around two main principles:</a:t>
            </a:r>
            <a:endParaRPr sz="2200">
              <a:solidFill>
                <a:schemeClr val="dk1"/>
              </a:solidFill>
              <a:latin typeface="Calibri"/>
              <a:ea typeface="Calibri"/>
              <a:cs typeface="Calibri"/>
              <a:sym typeface="Calibri"/>
            </a:endParaRPr>
          </a:p>
          <a:p>
            <a:pPr marL="457200" marR="0" lvl="0" indent="-368300" algn="l" rtl="0">
              <a:lnSpc>
                <a:spcPct val="90000"/>
              </a:lnSpc>
              <a:spcBef>
                <a:spcPts val="10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allowing the execution of tasks in </a:t>
            </a:r>
            <a:r>
              <a:rPr lang="en-US" sz="2200">
                <a:solidFill>
                  <a:schemeClr val="accent5"/>
                </a:solidFill>
                <a:latin typeface="Calibri"/>
                <a:ea typeface="Calibri"/>
                <a:cs typeface="Calibri"/>
                <a:sym typeface="Calibri"/>
              </a:rPr>
              <a:t>multi-container environments</a:t>
            </a:r>
            <a:r>
              <a:rPr lang="en-US" sz="2200">
                <a:solidFill>
                  <a:schemeClr val="dk1"/>
                </a:solidFill>
                <a:latin typeface="Calibri"/>
                <a:ea typeface="Calibri"/>
                <a:cs typeface="Calibri"/>
                <a:sym typeface="Calibri"/>
              </a:rPr>
              <a:t>, in order to support also </a:t>
            </a:r>
            <a:r>
              <a:rPr lang="en-US" sz="2200">
                <a:solidFill>
                  <a:schemeClr val="accent5"/>
                </a:solidFill>
                <a:latin typeface="Calibri"/>
                <a:ea typeface="Calibri"/>
                <a:cs typeface="Calibri"/>
                <a:sym typeface="Calibri"/>
              </a:rPr>
              <a:t>concurrent execution</a:t>
            </a:r>
            <a:r>
              <a:rPr lang="en-US" sz="2200">
                <a:solidFill>
                  <a:schemeClr val="dk1"/>
                </a:solidFill>
                <a:latin typeface="Calibri"/>
                <a:ea typeface="Calibri"/>
                <a:cs typeface="Calibri"/>
                <a:sym typeface="Calibri"/>
              </a:rPr>
              <a:t> of multiple tasks;</a:t>
            </a:r>
            <a:endParaRPr sz="2200">
              <a:solidFill>
                <a:schemeClr val="dk1"/>
              </a:solidFill>
              <a:latin typeface="Calibri"/>
              <a:ea typeface="Calibri"/>
              <a:cs typeface="Calibri"/>
              <a:sym typeface="Calibri"/>
            </a:endParaRPr>
          </a:p>
          <a:p>
            <a:pPr marL="457200" marR="0" lvl="0" indent="-368300" algn="l" rtl="0">
              <a:lnSpc>
                <a:spcPct val="9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allow for hybrid workflow executions on top of </a:t>
            </a:r>
            <a:r>
              <a:rPr lang="en-US" sz="2200">
                <a:solidFill>
                  <a:schemeClr val="accent5"/>
                </a:solidFill>
                <a:latin typeface="Calibri"/>
                <a:ea typeface="Calibri"/>
                <a:cs typeface="Calibri"/>
                <a:sym typeface="Calibri"/>
              </a:rPr>
              <a:t>hybrid cloud/HPC</a:t>
            </a:r>
            <a:r>
              <a:rPr lang="en-US" sz="2200">
                <a:solidFill>
                  <a:schemeClr val="dk1"/>
                </a:solidFill>
                <a:latin typeface="Calibri"/>
                <a:ea typeface="Calibri"/>
                <a:cs typeface="Calibri"/>
                <a:sym typeface="Calibri"/>
              </a:rPr>
              <a:t> infrastructures.</a:t>
            </a:r>
            <a:endParaRPr sz="1100" b="0" i="0" u="none" strike="noStrike" cap="none">
              <a:solidFill>
                <a:srgbClr val="595959"/>
              </a:solidFill>
              <a:latin typeface="Titillium Web"/>
              <a:ea typeface="Titillium Web"/>
              <a:cs typeface="Titillium Web"/>
              <a:sym typeface="Titillium Web"/>
            </a:endParaRPr>
          </a:p>
        </p:txBody>
      </p:sp>
      <p:pic>
        <p:nvPicPr>
          <p:cNvPr id="236" name="Google Shape;236;g2acd078658e_0_23"/>
          <p:cNvPicPr preferRelativeResize="0"/>
          <p:nvPr/>
        </p:nvPicPr>
        <p:blipFill rotWithShape="1">
          <a:blip r:embed="rId5">
            <a:alphaModFix/>
          </a:blip>
          <a:srcRect/>
          <a:stretch/>
        </p:blipFill>
        <p:spPr>
          <a:xfrm>
            <a:off x="6714925" y="2053438"/>
            <a:ext cx="4680815" cy="3820975"/>
          </a:xfrm>
          <a:prstGeom prst="rect">
            <a:avLst/>
          </a:prstGeom>
          <a:noFill/>
          <a:ln>
            <a:noFill/>
          </a:ln>
        </p:spPr>
      </p:pic>
      <p:sp>
        <p:nvSpPr>
          <p:cNvPr id="237" name="Google Shape;237;g2acd078658e_0_23"/>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38" name="Google Shape;238;g2acd078658e_0_23"/>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acd078658e_0_37"/>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1100"/>
              <a:buFont typeface="Arial"/>
              <a:buNone/>
            </a:pPr>
            <a:r>
              <a:rPr lang="en-US"/>
              <a:t>The Common Workflow Language (CWL)</a:t>
            </a:r>
            <a:endParaRPr/>
          </a:p>
        </p:txBody>
      </p:sp>
      <p:sp>
        <p:nvSpPr>
          <p:cNvPr id="244" name="Google Shape;244;g2acd078658e_0_37"/>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pic>
        <p:nvPicPr>
          <p:cNvPr id="245" name="Google Shape;245;g2acd078658e_0_37"/>
          <p:cNvPicPr preferRelativeResize="0"/>
          <p:nvPr/>
        </p:nvPicPr>
        <p:blipFill rotWithShape="1">
          <a:blip r:embed="rId3">
            <a:alphaModFix/>
          </a:blip>
          <a:srcRect/>
          <a:stretch/>
        </p:blipFill>
        <p:spPr>
          <a:xfrm>
            <a:off x="3983349" y="4634350"/>
            <a:ext cx="2323400" cy="1423875"/>
          </a:xfrm>
          <a:prstGeom prst="rect">
            <a:avLst/>
          </a:prstGeom>
          <a:noFill/>
          <a:ln>
            <a:noFill/>
          </a:ln>
        </p:spPr>
      </p:pic>
      <p:pic>
        <p:nvPicPr>
          <p:cNvPr id="246" name="Google Shape;246;g2acd078658e_0_37"/>
          <p:cNvPicPr preferRelativeResize="0"/>
          <p:nvPr/>
        </p:nvPicPr>
        <p:blipFill rotWithShape="1">
          <a:blip r:embed="rId4">
            <a:alphaModFix/>
          </a:blip>
          <a:srcRect/>
          <a:stretch/>
        </p:blipFill>
        <p:spPr>
          <a:xfrm>
            <a:off x="6001949" y="1843225"/>
            <a:ext cx="5580450" cy="2847528"/>
          </a:xfrm>
          <a:prstGeom prst="rect">
            <a:avLst/>
          </a:prstGeom>
          <a:noFill/>
          <a:ln>
            <a:noFill/>
          </a:ln>
        </p:spPr>
      </p:pic>
      <p:pic>
        <p:nvPicPr>
          <p:cNvPr id="247" name="Google Shape;247;g2acd078658e_0_37"/>
          <p:cNvPicPr preferRelativeResize="0"/>
          <p:nvPr/>
        </p:nvPicPr>
        <p:blipFill rotWithShape="1">
          <a:blip r:embed="rId5">
            <a:alphaModFix/>
          </a:blip>
          <a:srcRect/>
          <a:stretch/>
        </p:blipFill>
        <p:spPr>
          <a:xfrm>
            <a:off x="762000" y="1254510"/>
            <a:ext cx="2739900" cy="4984243"/>
          </a:xfrm>
          <a:prstGeom prst="rect">
            <a:avLst/>
          </a:prstGeom>
          <a:noFill/>
          <a:ln>
            <a:noFill/>
          </a:ln>
        </p:spPr>
      </p:pic>
      <p:sp>
        <p:nvSpPr>
          <p:cNvPr id="248" name="Google Shape;248;g2acd078658e_0_37"/>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49" name="Google Shape;249;g2acd078658e_0_37"/>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e6861e4e66_0_11"/>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r>
              <a:rPr lang="en-US"/>
              <a:t>Workflow deployment</a:t>
            </a:r>
            <a:endParaRPr/>
          </a:p>
          <a:p>
            <a:pPr marL="0" marR="0" lvl="0" indent="0" algn="l" rtl="0">
              <a:lnSpc>
                <a:spcPct val="100000"/>
              </a:lnSpc>
              <a:spcBef>
                <a:spcPts val="0"/>
              </a:spcBef>
              <a:spcAft>
                <a:spcPts val="0"/>
              </a:spcAft>
              <a:buClr>
                <a:schemeClr val="dk1"/>
              </a:buClr>
              <a:buSzPts val="1100"/>
              <a:buFont typeface="Arial"/>
              <a:buNone/>
            </a:pPr>
            <a:endParaRPr/>
          </a:p>
        </p:txBody>
      </p:sp>
      <p:sp>
        <p:nvSpPr>
          <p:cNvPr id="255" name="Google Shape;255;g2e6861e4e66_0_11"/>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
        <p:nvSpPr>
          <p:cNvPr id="256" name="Google Shape;256;g2e6861e4e66_0_11"/>
          <p:cNvSpPr txBox="1"/>
          <p:nvPr/>
        </p:nvSpPr>
        <p:spPr>
          <a:xfrm>
            <a:off x="384325" y="1748650"/>
            <a:ext cx="5037300" cy="3998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None/>
            </a:pPr>
            <a:r>
              <a:rPr lang="en-US" sz="2300">
                <a:solidFill>
                  <a:schemeClr val="dk1"/>
                </a:solidFill>
                <a:latin typeface="Calibri"/>
                <a:ea typeface="Calibri"/>
                <a:cs typeface="Calibri"/>
                <a:sym typeface="Calibri"/>
              </a:rPr>
              <a:t>StreamFlow uses a </a:t>
            </a:r>
            <a:r>
              <a:rPr lang="en-US" sz="2300">
                <a:solidFill>
                  <a:schemeClr val="accent5"/>
                </a:solidFill>
                <a:latin typeface="Calibri"/>
                <a:ea typeface="Calibri"/>
                <a:cs typeface="Calibri"/>
                <a:sym typeface="Calibri"/>
              </a:rPr>
              <a:t>.yml file</a:t>
            </a:r>
            <a:r>
              <a:rPr lang="en-US" sz="2300">
                <a:solidFill>
                  <a:schemeClr val="dk1"/>
                </a:solidFill>
                <a:latin typeface="Calibri"/>
                <a:ea typeface="Calibri"/>
                <a:cs typeface="Calibri"/>
                <a:sym typeface="Calibri"/>
              </a:rPr>
              <a:t> as the entry point for workflow execution, performing these tasks:</a:t>
            </a:r>
            <a:endParaRPr sz="2300">
              <a:solidFill>
                <a:schemeClr val="dk1"/>
              </a:solidFill>
              <a:latin typeface="Calibri"/>
              <a:ea typeface="Calibri"/>
              <a:cs typeface="Calibri"/>
              <a:sym typeface="Calibri"/>
            </a:endParaRPr>
          </a:p>
          <a:p>
            <a:pPr marL="457200" marR="0" lvl="0" indent="-374650" algn="l" rtl="0">
              <a:lnSpc>
                <a:spcPct val="90000"/>
              </a:lnSpc>
              <a:spcBef>
                <a:spcPts val="100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representing pointers to </a:t>
            </a:r>
            <a:r>
              <a:rPr lang="en-US" sz="2300">
                <a:solidFill>
                  <a:schemeClr val="accent5"/>
                </a:solidFill>
                <a:latin typeface="Calibri"/>
                <a:ea typeface="Calibri"/>
                <a:cs typeface="Calibri"/>
                <a:sym typeface="Calibri"/>
              </a:rPr>
              <a:t>workflows</a:t>
            </a:r>
            <a:r>
              <a:rPr lang="en-US" sz="2300">
                <a:solidFill>
                  <a:schemeClr val="dk1"/>
                </a:solidFill>
                <a:latin typeface="Calibri"/>
                <a:ea typeface="Calibri"/>
                <a:cs typeface="Calibri"/>
                <a:sym typeface="Calibri"/>
              </a:rPr>
              <a:t> and </a:t>
            </a:r>
            <a:r>
              <a:rPr lang="en-US" sz="2300">
                <a:solidFill>
                  <a:schemeClr val="accent5"/>
                </a:solidFill>
                <a:latin typeface="Calibri"/>
                <a:ea typeface="Calibri"/>
                <a:cs typeface="Calibri"/>
                <a:sym typeface="Calibri"/>
              </a:rPr>
              <a:t>models</a:t>
            </a:r>
            <a:r>
              <a:rPr lang="en-US" sz="2300">
                <a:solidFill>
                  <a:schemeClr val="dk1"/>
                </a:solidFill>
                <a:latin typeface="Calibri"/>
                <a:ea typeface="Calibri"/>
                <a:cs typeface="Calibri"/>
                <a:sym typeface="Calibri"/>
              </a:rPr>
              <a:t> descriptions and specifies the way they should relate to each other.</a:t>
            </a:r>
            <a:endParaRPr sz="2300">
              <a:solidFill>
                <a:schemeClr val="dk1"/>
              </a:solidFill>
              <a:latin typeface="Calibri"/>
              <a:ea typeface="Calibri"/>
              <a:cs typeface="Calibri"/>
              <a:sym typeface="Calibri"/>
            </a:endParaRPr>
          </a:p>
          <a:p>
            <a:pPr marL="457200" marR="0" lvl="0" indent="-374650" algn="l" rtl="0">
              <a:lnSpc>
                <a:spcPct val="90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relating each workflow step with the best suitable </a:t>
            </a:r>
            <a:r>
              <a:rPr lang="en-US" sz="2300">
                <a:solidFill>
                  <a:schemeClr val="accent5"/>
                </a:solidFill>
                <a:latin typeface="Calibri"/>
                <a:ea typeface="Calibri"/>
                <a:cs typeface="Calibri"/>
                <a:sym typeface="Calibri"/>
              </a:rPr>
              <a:t>execution</a:t>
            </a:r>
            <a:r>
              <a:rPr lang="en-US" sz="2300">
                <a:solidFill>
                  <a:schemeClr val="dk1"/>
                </a:solidFill>
                <a:latin typeface="Calibri"/>
                <a:ea typeface="Calibri"/>
                <a:cs typeface="Calibri"/>
                <a:sym typeface="Calibri"/>
              </a:rPr>
              <a:t> </a:t>
            </a:r>
            <a:r>
              <a:rPr lang="en-US" sz="2300">
                <a:solidFill>
                  <a:schemeClr val="accent5"/>
                </a:solidFill>
                <a:latin typeface="Calibri"/>
                <a:ea typeface="Calibri"/>
                <a:cs typeface="Calibri"/>
                <a:sym typeface="Calibri"/>
              </a:rPr>
              <a:t>environment</a:t>
            </a:r>
            <a:r>
              <a:rPr lang="en-US" sz="2300">
                <a:solidFill>
                  <a:schemeClr val="dk1"/>
                </a:solidFill>
                <a:latin typeface="Calibri"/>
                <a:ea typeface="Calibri"/>
                <a:cs typeface="Calibri"/>
                <a:sym typeface="Calibri"/>
              </a:rPr>
              <a:t>.</a:t>
            </a:r>
            <a:endParaRPr sz="1800" b="0" i="0" u="none" strike="noStrike" cap="none">
              <a:solidFill>
                <a:srgbClr val="595959"/>
              </a:solidFill>
              <a:latin typeface="Titillium Web"/>
              <a:ea typeface="Titillium Web"/>
              <a:cs typeface="Titillium Web"/>
              <a:sym typeface="Titillium Web"/>
            </a:endParaRPr>
          </a:p>
        </p:txBody>
      </p:sp>
      <p:pic>
        <p:nvPicPr>
          <p:cNvPr id="257" name="Google Shape;257;g2e6861e4e66_0_11"/>
          <p:cNvPicPr preferRelativeResize="0"/>
          <p:nvPr/>
        </p:nvPicPr>
        <p:blipFill rotWithShape="1">
          <a:blip r:embed="rId3">
            <a:alphaModFix/>
          </a:blip>
          <a:srcRect/>
          <a:stretch/>
        </p:blipFill>
        <p:spPr>
          <a:xfrm>
            <a:off x="6301013" y="1307100"/>
            <a:ext cx="5744437" cy="4943225"/>
          </a:xfrm>
          <a:prstGeom prst="rect">
            <a:avLst/>
          </a:prstGeom>
          <a:noFill/>
          <a:ln>
            <a:noFill/>
          </a:ln>
        </p:spPr>
      </p:pic>
      <p:sp>
        <p:nvSpPr>
          <p:cNvPr id="258" name="Google Shape;258;g2e6861e4e66_0_11"/>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59" name="Google Shape;259;g2e6861e4e66_0_11"/>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e4dfe853d7_0_0"/>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Rendering Results</a:t>
            </a:r>
            <a:endParaRPr sz="2800">
              <a:solidFill>
                <a:srgbClr val="5B87D9"/>
              </a:solidFill>
              <a:latin typeface="Titillium Web Black"/>
              <a:ea typeface="Titillium Web Black"/>
              <a:cs typeface="Titillium Web Black"/>
              <a:sym typeface="Titillium Web Black"/>
            </a:endParaRPr>
          </a:p>
        </p:txBody>
      </p:sp>
      <p:sp>
        <p:nvSpPr>
          <p:cNvPr id="265" name="Google Shape;265;g2e4dfe853d7_0_0"/>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
        <p:nvSpPr>
          <p:cNvPr id="266" name="Google Shape;266;g2e4dfe853d7_0_0"/>
          <p:cNvSpPr txBox="1"/>
          <p:nvPr/>
        </p:nvSpPr>
        <p:spPr>
          <a:xfrm>
            <a:off x="162350" y="1369719"/>
            <a:ext cx="12029700" cy="1396762"/>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1000"/>
              </a:spcBef>
              <a:spcAft>
                <a:spcPts val="0"/>
              </a:spcAft>
              <a:buNone/>
            </a:pPr>
            <a:r>
              <a:rPr lang="en-US" sz="2300" dirty="0">
                <a:solidFill>
                  <a:schemeClr val="dk1"/>
                </a:solidFill>
                <a:latin typeface="Calibri"/>
                <a:ea typeface="Calibri"/>
                <a:cs typeface="Calibri"/>
                <a:sym typeface="Calibri"/>
              </a:rPr>
              <a:t>The presented workflows have been developed to support the studies of the effects of </a:t>
            </a:r>
            <a:r>
              <a:rPr lang="en-US" sz="2300" dirty="0">
                <a:solidFill>
                  <a:schemeClr val="accent5"/>
                </a:solidFill>
                <a:latin typeface="Calibri"/>
                <a:ea typeface="Calibri"/>
                <a:cs typeface="Calibri"/>
                <a:sym typeface="Calibri"/>
              </a:rPr>
              <a:t>massive</a:t>
            </a:r>
            <a:r>
              <a:rPr lang="en-US" sz="2300" dirty="0">
                <a:solidFill>
                  <a:schemeClr val="dk1"/>
                </a:solidFill>
                <a:latin typeface="Calibri"/>
                <a:ea typeface="Calibri"/>
                <a:cs typeface="Calibri"/>
                <a:sym typeface="Calibri"/>
              </a:rPr>
              <a:t> </a:t>
            </a:r>
            <a:r>
              <a:rPr lang="en-US" sz="2300" dirty="0">
                <a:solidFill>
                  <a:schemeClr val="accent5"/>
                </a:solidFill>
                <a:latin typeface="Calibri"/>
                <a:ea typeface="Calibri"/>
                <a:cs typeface="Calibri"/>
                <a:sym typeface="Calibri"/>
              </a:rPr>
              <a:t>neutrinos</a:t>
            </a:r>
            <a:r>
              <a:rPr lang="en-US" sz="2300" dirty="0">
                <a:solidFill>
                  <a:schemeClr val="dk1"/>
                </a:solidFill>
                <a:latin typeface="Calibri"/>
                <a:ea typeface="Calibri"/>
                <a:cs typeface="Calibri"/>
                <a:sym typeface="Calibri"/>
              </a:rPr>
              <a:t> on the large scale structure of the Universe (</a:t>
            </a:r>
            <a:r>
              <a:rPr lang="en-US" sz="2300" dirty="0" err="1">
                <a:solidFill>
                  <a:schemeClr val="dk1"/>
                </a:solidFill>
                <a:latin typeface="Calibri"/>
                <a:ea typeface="Calibri"/>
                <a:cs typeface="Calibri"/>
                <a:sym typeface="Calibri"/>
              </a:rPr>
              <a:t>DEMNUni</a:t>
            </a:r>
            <a:r>
              <a:rPr lang="en-US" sz="2300" dirty="0">
                <a:solidFill>
                  <a:schemeClr val="dk1"/>
                </a:solidFill>
                <a:latin typeface="Calibri"/>
                <a:ea typeface="Calibri"/>
                <a:cs typeface="Calibri"/>
                <a:sym typeface="Calibri"/>
              </a:rPr>
              <a:t> simulations) through visualization. </a:t>
            </a:r>
            <a:endParaRPr sz="23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300" dirty="0">
                <a:solidFill>
                  <a:schemeClr val="dk1"/>
                </a:solidFill>
                <a:highlight>
                  <a:srgbClr val="FFFF00"/>
                </a:highlight>
                <a:latin typeface="Calibri"/>
                <a:ea typeface="Calibri"/>
                <a:cs typeface="Calibri"/>
                <a:sym typeface="Calibri"/>
              </a:rPr>
              <a:t>See talk from </a:t>
            </a:r>
            <a:r>
              <a:rPr lang="en-US" sz="2300" i="1" dirty="0">
                <a:solidFill>
                  <a:schemeClr val="dk1"/>
                </a:solidFill>
                <a:highlight>
                  <a:srgbClr val="FFFF00"/>
                </a:highlight>
                <a:latin typeface="Calibri"/>
                <a:ea typeface="Calibri"/>
                <a:cs typeface="Calibri"/>
                <a:sym typeface="Calibri"/>
              </a:rPr>
              <a:t>C. Carbone </a:t>
            </a:r>
            <a:r>
              <a:rPr lang="en-US" sz="2300" b="1" dirty="0">
                <a:solidFill>
                  <a:schemeClr val="dk1"/>
                </a:solidFill>
                <a:highlight>
                  <a:srgbClr val="FFFF00"/>
                </a:highlight>
                <a:latin typeface="Calibri"/>
                <a:ea typeface="Calibri"/>
                <a:cs typeface="Calibri"/>
                <a:sym typeface="Calibri"/>
              </a:rPr>
              <a:t>The "Dark Energy and Massive Neutrino Universe" campaign</a:t>
            </a:r>
            <a:r>
              <a:rPr lang="en-US" sz="2300" dirty="0">
                <a:solidFill>
                  <a:schemeClr val="dk1"/>
                </a:solidFill>
                <a:highlight>
                  <a:srgbClr val="FFFF00"/>
                </a:highlight>
                <a:latin typeface="Calibri"/>
                <a:ea typeface="Calibri"/>
                <a:cs typeface="Calibri"/>
                <a:sym typeface="Calibri"/>
              </a:rPr>
              <a:t> on Oct 15th</a:t>
            </a:r>
            <a:endParaRPr sz="2300" dirty="0">
              <a:solidFill>
                <a:schemeClr val="dk1"/>
              </a:solidFill>
              <a:highlight>
                <a:srgbClr val="FFFF00"/>
              </a:highlight>
              <a:latin typeface="Calibri"/>
              <a:ea typeface="Calibri"/>
              <a:cs typeface="Calibri"/>
              <a:sym typeface="Calibri"/>
            </a:endParaRPr>
          </a:p>
        </p:txBody>
      </p:sp>
      <p:pic>
        <p:nvPicPr>
          <p:cNvPr id="267" name="Google Shape;267;g2e4dfe853d7_0_0"/>
          <p:cNvPicPr preferRelativeResize="0"/>
          <p:nvPr/>
        </p:nvPicPr>
        <p:blipFill>
          <a:blip r:embed="rId3">
            <a:alphaModFix/>
          </a:blip>
          <a:stretch>
            <a:fillRect/>
          </a:stretch>
        </p:blipFill>
        <p:spPr>
          <a:xfrm>
            <a:off x="5564400" y="3027050"/>
            <a:ext cx="6182026" cy="2622760"/>
          </a:xfrm>
          <a:prstGeom prst="rect">
            <a:avLst/>
          </a:prstGeom>
          <a:noFill/>
          <a:ln>
            <a:noFill/>
          </a:ln>
        </p:spPr>
      </p:pic>
      <p:sp>
        <p:nvSpPr>
          <p:cNvPr id="268" name="Google Shape;268;g2e4dfe853d7_0_0"/>
          <p:cNvSpPr txBox="1"/>
          <p:nvPr/>
        </p:nvSpPr>
        <p:spPr>
          <a:xfrm>
            <a:off x="5886775" y="5619425"/>
            <a:ext cx="576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i="1">
                <a:solidFill>
                  <a:schemeClr val="dk1"/>
                </a:solidFill>
                <a:latin typeface="Calibri"/>
                <a:ea typeface="Calibri"/>
                <a:cs typeface="Calibri"/>
                <a:sym typeface="Calibri"/>
              </a:rPr>
              <a:t>Visualization of GADGET-3 simulation following the Evolution of Cold Dark Matter(CDM) particles over time in presence of massive neutrinos</a:t>
            </a:r>
            <a:endParaRPr sz="1200" i="1">
              <a:solidFill>
                <a:schemeClr val="dk1"/>
              </a:solidFill>
              <a:latin typeface="Calibri"/>
              <a:ea typeface="Calibri"/>
              <a:cs typeface="Calibri"/>
              <a:sym typeface="Calibri"/>
            </a:endParaRPr>
          </a:p>
        </p:txBody>
      </p:sp>
      <p:pic>
        <p:nvPicPr>
          <p:cNvPr id="269" name="Google Shape;269;g2e4dfe853d7_0_0"/>
          <p:cNvPicPr preferRelativeResize="0"/>
          <p:nvPr/>
        </p:nvPicPr>
        <p:blipFill rotWithShape="1">
          <a:blip r:embed="rId4">
            <a:alphaModFix/>
          </a:blip>
          <a:srcRect t="149" b="139"/>
          <a:stretch/>
        </p:blipFill>
        <p:spPr>
          <a:xfrm>
            <a:off x="694300" y="2978450"/>
            <a:ext cx="3681091" cy="2622750"/>
          </a:xfrm>
          <a:prstGeom prst="rect">
            <a:avLst/>
          </a:prstGeom>
          <a:noFill/>
          <a:ln>
            <a:noFill/>
          </a:ln>
        </p:spPr>
      </p:pic>
      <p:sp>
        <p:nvSpPr>
          <p:cNvPr id="270" name="Google Shape;270;g2e4dfe853d7_0_0"/>
          <p:cNvSpPr txBox="1"/>
          <p:nvPr/>
        </p:nvSpPr>
        <p:spPr>
          <a:xfrm>
            <a:off x="694300" y="5635625"/>
            <a:ext cx="3681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i="1">
                <a:solidFill>
                  <a:schemeClr val="dk1"/>
                </a:solidFill>
                <a:latin typeface="Calibri"/>
                <a:ea typeface="Calibri"/>
                <a:cs typeface="Calibri"/>
                <a:sym typeface="Calibri"/>
              </a:rPr>
              <a:t>Visualization with rotation and evolution of CDM particles over time</a:t>
            </a:r>
            <a:endParaRPr sz="1500">
              <a:solidFill>
                <a:srgbClr val="595959"/>
              </a:solidFill>
              <a:latin typeface="Titillium Web"/>
              <a:ea typeface="Titillium Web"/>
              <a:cs typeface="Titillium Web"/>
              <a:sym typeface="Titillium Web"/>
            </a:endParaRPr>
          </a:p>
        </p:txBody>
      </p:sp>
      <p:sp>
        <p:nvSpPr>
          <p:cNvPr id="271" name="Google Shape;271;g2e4dfe853d7_0_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72" name="Google Shape;272;g2e4dfe853d7_0_0"/>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e69fe02bb9_10_0"/>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1100"/>
              <a:buFont typeface="Arial"/>
              <a:buNone/>
            </a:pPr>
            <a:r>
              <a:rPr lang="en-US" b="1">
                <a:solidFill>
                  <a:schemeClr val="accent5"/>
                </a:solidFill>
                <a:latin typeface="Titillium Web"/>
                <a:ea typeface="Titillium Web"/>
                <a:cs typeface="Titillium Web"/>
                <a:sym typeface="Titillium Web"/>
              </a:rPr>
              <a:t>On going activities</a:t>
            </a:r>
            <a:endParaRPr b="1">
              <a:solidFill>
                <a:schemeClr val="accent5"/>
              </a:solidFill>
              <a:latin typeface="Titillium Web"/>
              <a:ea typeface="Titillium Web"/>
              <a:cs typeface="Titillium Web"/>
              <a:sym typeface="Titillium Web"/>
            </a:endParaRPr>
          </a:p>
        </p:txBody>
      </p:sp>
      <p:sp>
        <p:nvSpPr>
          <p:cNvPr id="278" name="Google Shape;278;g2e69fe02bb9_10_0"/>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279" name="Google Shape;279;g2e69fe02bb9_10_0"/>
          <p:cNvSpPr txBox="1">
            <a:spLocks noGrp="1"/>
          </p:cNvSpPr>
          <p:nvPr>
            <p:ph type="body" idx="1"/>
          </p:nvPr>
        </p:nvSpPr>
        <p:spPr>
          <a:xfrm>
            <a:off x="838200" y="1355464"/>
            <a:ext cx="5181600" cy="4821600"/>
          </a:xfrm>
          <a:prstGeom prst="rect">
            <a:avLst/>
          </a:prstGeom>
          <a:ln w="9525" cap="flat" cmpd="sng">
            <a:solidFill>
              <a:srgbClr val="5B87D9"/>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1000"/>
              </a:spcBef>
              <a:spcAft>
                <a:spcPts val="0"/>
              </a:spcAft>
              <a:buNone/>
            </a:pPr>
            <a:r>
              <a:rPr lang="en-US" b="1" u="sng"/>
              <a:t>Integration with IAC</a:t>
            </a:r>
            <a:endParaRPr b="1" u="sng"/>
          </a:p>
          <a:p>
            <a:pPr marL="0" lvl="0" indent="0" algn="l" rtl="0">
              <a:spcBef>
                <a:spcPts val="1000"/>
              </a:spcBef>
              <a:spcAft>
                <a:spcPts val="0"/>
              </a:spcAft>
              <a:buNone/>
            </a:pPr>
            <a:r>
              <a:rPr lang="en-US"/>
              <a:t>The </a:t>
            </a:r>
            <a:r>
              <a:rPr lang="en-US" i="1">
                <a:solidFill>
                  <a:schemeClr val="accent5"/>
                </a:solidFill>
              </a:rPr>
              <a:t>InterActive Computing</a:t>
            </a:r>
            <a:r>
              <a:rPr lang="en-US" i="1"/>
              <a:t> (IAC)</a:t>
            </a:r>
            <a:r>
              <a:rPr lang="en-US"/>
              <a:t> service provided by  </a:t>
            </a:r>
            <a:endParaRPr/>
          </a:p>
          <a:p>
            <a:pPr marL="457200" lvl="0" indent="-342900" algn="l" rtl="0">
              <a:spcBef>
                <a:spcPts val="1000"/>
              </a:spcBef>
              <a:spcAft>
                <a:spcPts val="0"/>
              </a:spcAft>
              <a:buSzPts val="1800"/>
              <a:buChar char="•"/>
            </a:pPr>
            <a:r>
              <a:rPr lang="en-US"/>
              <a:t>brings </a:t>
            </a:r>
            <a:r>
              <a:rPr lang="en-US">
                <a:solidFill>
                  <a:schemeClr val="accent5"/>
                </a:solidFill>
              </a:rPr>
              <a:t>notebook technology</a:t>
            </a:r>
            <a:r>
              <a:rPr lang="en-US"/>
              <a:t> to the HPC environment, </a:t>
            </a:r>
            <a:endParaRPr/>
          </a:p>
          <a:p>
            <a:pPr marL="457200" lvl="0" indent="-342900" algn="l" rtl="0">
              <a:spcBef>
                <a:spcPts val="0"/>
              </a:spcBef>
              <a:spcAft>
                <a:spcPts val="0"/>
              </a:spcAft>
              <a:buSzPts val="1800"/>
              <a:buChar char="•"/>
            </a:pPr>
            <a:r>
              <a:rPr lang="en-US"/>
              <a:t>provides Web access to </a:t>
            </a:r>
            <a:r>
              <a:rPr lang="en-US">
                <a:solidFill>
                  <a:schemeClr val="accent5"/>
                </a:solidFill>
              </a:rPr>
              <a:t>computational resources</a:t>
            </a:r>
            <a:r>
              <a:rPr lang="en-US"/>
              <a:t> for </a:t>
            </a:r>
            <a:r>
              <a:rPr lang="en-US">
                <a:solidFill>
                  <a:schemeClr val="accent5"/>
                </a:solidFill>
              </a:rPr>
              <a:t>interactive</a:t>
            </a:r>
            <a:r>
              <a:rPr lang="en-US"/>
              <a:t> use and </a:t>
            </a:r>
            <a:endParaRPr/>
          </a:p>
          <a:p>
            <a:pPr marL="457200" lvl="0" indent="-342900" algn="l" rtl="0">
              <a:spcBef>
                <a:spcPts val="0"/>
              </a:spcBef>
              <a:spcAft>
                <a:spcPts val="0"/>
              </a:spcAft>
              <a:buSzPts val="1800"/>
              <a:buChar char="•"/>
            </a:pPr>
            <a:r>
              <a:rPr lang="en-US"/>
              <a:t>seamlessly </a:t>
            </a:r>
            <a:r>
              <a:rPr lang="en-US">
                <a:solidFill>
                  <a:schemeClr val="accent5"/>
                </a:solidFill>
              </a:rPr>
              <a:t>integrates with Slurm</a:t>
            </a:r>
            <a:r>
              <a:rPr lang="en-US"/>
              <a:t> to handle all requests efficiently. </a:t>
            </a:r>
            <a:endParaRPr/>
          </a:p>
        </p:txBody>
      </p:sp>
      <p:sp>
        <p:nvSpPr>
          <p:cNvPr id="280" name="Google Shape;280;g2e69fe02bb9_10_0"/>
          <p:cNvSpPr txBox="1">
            <a:spLocks noGrp="1"/>
          </p:cNvSpPr>
          <p:nvPr>
            <p:ph type="body" idx="2"/>
          </p:nvPr>
        </p:nvSpPr>
        <p:spPr>
          <a:xfrm>
            <a:off x="6172200" y="1355464"/>
            <a:ext cx="5181600" cy="4821600"/>
          </a:xfrm>
          <a:prstGeom prst="rect">
            <a:avLst/>
          </a:prstGeom>
          <a:ln w="9525" cap="flat" cmpd="sng">
            <a:solidFill>
              <a:srgbClr val="5B87D9"/>
            </a:solidFill>
            <a:prstDash val="solid"/>
            <a:round/>
            <a:headEnd type="none" w="sm" len="sm"/>
            <a:tailEnd type="none" w="sm" len="sm"/>
          </a:ln>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u="sng"/>
              <a:t>Integration with CAPIO</a:t>
            </a:r>
            <a:endParaRPr b="1" u="sng"/>
          </a:p>
          <a:p>
            <a:pPr marL="0" lvl="0" indent="0" algn="l" rtl="0">
              <a:spcBef>
                <a:spcPts val="1000"/>
              </a:spcBef>
              <a:spcAft>
                <a:spcPts val="0"/>
              </a:spcAft>
              <a:buNone/>
            </a:pPr>
            <a:r>
              <a:rPr lang="en-US"/>
              <a:t>The </a:t>
            </a:r>
            <a:r>
              <a:rPr lang="en-US" i="1">
                <a:solidFill>
                  <a:schemeClr val="accent5"/>
                </a:solidFill>
              </a:rPr>
              <a:t>Cross-Application Programmable I/O</a:t>
            </a:r>
            <a:r>
              <a:rPr lang="en-US" i="1"/>
              <a:t> (CAPIO)</a:t>
            </a:r>
            <a:r>
              <a:rPr lang="en-US"/>
              <a:t> provided by </a:t>
            </a:r>
            <a:endParaRPr/>
          </a:p>
          <a:p>
            <a:pPr marL="0" lvl="0" indent="0" algn="l" rtl="0">
              <a:spcBef>
                <a:spcPts val="1000"/>
              </a:spcBef>
              <a:spcAft>
                <a:spcPts val="0"/>
              </a:spcAft>
              <a:buNone/>
            </a:pPr>
            <a:r>
              <a:rPr lang="en-US"/>
              <a:t>is a middleware file system that boosts the performance of workflows that communicate through files</a:t>
            </a:r>
            <a:endParaRPr/>
          </a:p>
          <a:p>
            <a:pPr marL="457200" lvl="0" indent="-342900" algn="l" rtl="0">
              <a:spcBef>
                <a:spcPts val="1000"/>
              </a:spcBef>
              <a:spcAft>
                <a:spcPts val="0"/>
              </a:spcAft>
              <a:buSzPts val="1800"/>
              <a:buChar char="•"/>
            </a:pPr>
            <a:r>
              <a:rPr lang="en-US"/>
              <a:t>allows users to </a:t>
            </a:r>
            <a:r>
              <a:rPr lang="en-US">
                <a:solidFill>
                  <a:schemeClr val="accent5"/>
                </a:solidFill>
              </a:rPr>
              <a:t>coordinate</a:t>
            </a:r>
            <a:r>
              <a:rPr lang="en-US"/>
              <a:t> the </a:t>
            </a:r>
            <a:r>
              <a:rPr lang="en-US">
                <a:solidFill>
                  <a:schemeClr val="accent5"/>
                </a:solidFill>
              </a:rPr>
              <a:t>I/O</a:t>
            </a:r>
            <a:r>
              <a:rPr lang="en-US"/>
              <a:t> and </a:t>
            </a:r>
            <a:endParaRPr/>
          </a:p>
          <a:p>
            <a:pPr marL="457200" lvl="0" indent="-342900" algn="l" rtl="0">
              <a:spcBef>
                <a:spcPts val="0"/>
              </a:spcBef>
              <a:spcAft>
                <a:spcPts val="0"/>
              </a:spcAft>
              <a:buSzPts val="1800"/>
              <a:buChar char="•"/>
            </a:pPr>
            <a:r>
              <a:rPr lang="en-US"/>
              <a:t>inject </a:t>
            </a:r>
            <a:r>
              <a:rPr lang="en-US">
                <a:solidFill>
                  <a:schemeClr val="accent5"/>
                </a:solidFill>
              </a:rPr>
              <a:t>streaming capabilities</a:t>
            </a:r>
            <a:r>
              <a:rPr lang="en-US"/>
              <a:t> into a workflow.</a:t>
            </a:r>
            <a:endParaRPr/>
          </a:p>
        </p:txBody>
      </p:sp>
      <p:pic>
        <p:nvPicPr>
          <p:cNvPr id="281" name="Google Shape;281;g2e69fe02bb9_10_0"/>
          <p:cNvPicPr preferRelativeResize="0"/>
          <p:nvPr/>
        </p:nvPicPr>
        <p:blipFill>
          <a:blip r:embed="rId3">
            <a:alphaModFix/>
          </a:blip>
          <a:stretch>
            <a:fillRect/>
          </a:stretch>
        </p:blipFill>
        <p:spPr>
          <a:xfrm>
            <a:off x="3847475" y="2148175"/>
            <a:ext cx="1597625" cy="798800"/>
          </a:xfrm>
          <a:prstGeom prst="rect">
            <a:avLst/>
          </a:prstGeom>
          <a:noFill/>
          <a:ln>
            <a:noFill/>
          </a:ln>
        </p:spPr>
      </p:pic>
      <p:pic>
        <p:nvPicPr>
          <p:cNvPr id="282" name="Google Shape;282;g2e69fe02bb9_10_0"/>
          <p:cNvPicPr preferRelativeResize="0"/>
          <p:nvPr/>
        </p:nvPicPr>
        <p:blipFill rotWithShape="1">
          <a:blip r:embed="rId4">
            <a:alphaModFix/>
          </a:blip>
          <a:srcRect t="71791"/>
          <a:stretch/>
        </p:blipFill>
        <p:spPr>
          <a:xfrm>
            <a:off x="7363500" y="2562525"/>
            <a:ext cx="2341800" cy="330300"/>
          </a:xfrm>
          <a:prstGeom prst="rect">
            <a:avLst/>
          </a:prstGeom>
          <a:noFill/>
          <a:ln>
            <a:noFill/>
          </a:ln>
        </p:spPr>
      </p:pic>
      <p:sp>
        <p:nvSpPr>
          <p:cNvPr id="283" name="Google Shape;283;g2e69fe02bb9_10_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84" name="Google Shape;284;g2e69fe02bb9_10_0"/>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ff89561256_0_68"/>
          <p:cNvSpPr txBox="1">
            <a:spLocks noGrp="1"/>
          </p:cNvSpPr>
          <p:nvPr>
            <p:ph type="title"/>
          </p:nvPr>
        </p:nvSpPr>
        <p:spPr>
          <a:xfrm>
            <a:off x="384313" y="1"/>
            <a:ext cx="10058400" cy="117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Toward in-situ visualization</a:t>
            </a:r>
            <a:endParaRPr/>
          </a:p>
        </p:txBody>
      </p:sp>
      <p:sp>
        <p:nvSpPr>
          <p:cNvPr id="291" name="Google Shape;291;g2ff89561256_0_68"/>
          <p:cNvSpPr txBox="1">
            <a:spLocks noGrp="1"/>
          </p:cNvSpPr>
          <p:nvPr>
            <p:ph type="body" idx="1"/>
          </p:nvPr>
        </p:nvSpPr>
        <p:spPr>
          <a:xfrm>
            <a:off x="384313" y="1323191"/>
            <a:ext cx="11504700" cy="48537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dirty="0"/>
              <a:t>Post-processing visualization involves </a:t>
            </a:r>
            <a:r>
              <a:rPr lang="en-US" dirty="0">
                <a:solidFill>
                  <a:schemeClr val="accent5"/>
                </a:solidFill>
              </a:rPr>
              <a:t>saving the data</a:t>
            </a:r>
            <a:r>
              <a:rPr lang="en-US" dirty="0"/>
              <a:t> generated by simulation codes to </a:t>
            </a:r>
            <a:r>
              <a:rPr lang="en-US" dirty="0">
                <a:solidFill>
                  <a:schemeClr val="accent5"/>
                </a:solidFill>
              </a:rPr>
              <a:t>permanent storage</a:t>
            </a:r>
            <a:r>
              <a:rPr lang="en-US" dirty="0"/>
              <a:t>, so visualization and analysis tools need to load this data after it is stored. </a:t>
            </a:r>
            <a:endParaRPr dirty="0"/>
          </a:p>
          <a:p>
            <a:pPr marL="457200" lvl="0" indent="-342900" algn="l" rtl="0">
              <a:spcBef>
                <a:spcPts val="1000"/>
              </a:spcBef>
              <a:spcAft>
                <a:spcPts val="0"/>
              </a:spcAft>
              <a:buSzPts val="1800"/>
              <a:buChar char="-"/>
            </a:pPr>
            <a:r>
              <a:rPr lang="en-US" dirty="0"/>
              <a:t>The primary source of performance and scalability challenges lies in </a:t>
            </a:r>
            <a:r>
              <a:rPr lang="en-US" dirty="0">
                <a:solidFill>
                  <a:srgbClr val="5B87D9"/>
                </a:solidFill>
              </a:rPr>
              <a:t>parallel file systems</a:t>
            </a:r>
            <a:r>
              <a:rPr lang="en-US" dirty="0"/>
              <a:t>. </a:t>
            </a:r>
            <a:endParaRPr dirty="0"/>
          </a:p>
          <a:p>
            <a:pPr marL="457200" lvl="0" indent="-342900" algn="l" rtl="0">
              <a:spcBef>
                <a:spcPts val="0"/>
              </a:spcBef>
              <a:spcAft>
                <a:spcPts val="0"/>
              </a:spcAft>
              <a:buSzPts val="1800"/>
              <a:buChar char="-"/>
            </a:pPr>
            <a:r>
              <a:rPr lang="en-US" dirty="0"/>
              <a:t>Working with files imposes rigid application workflows that require </a:t>
            </a:r>
            <a:r>
              <a:rPr lang="en-US" dirty="0">
                <a:solidFill>
                  <a:schemeClr val="accent5"/>
                </a:solidFill>
              </a:rPr>
              <a:t>synchronization</a:t>
            </a:r>
            <a:r>
              <a:rPr lang="en-US" dirty="0"/>
              <a:t>.</a:t>
            </a:r>
            <a:endParaRPr dirty="0"/>
          </a:p>
          <a:p>
            <a:pPr marL="0" lvl="0" indent="0" algn="l" rtl="0">
              <a:spcBef>
                <a:spcPts val="1000"/>
              </a:spcBef>
              <a:spcAft>
                <a:spcPts val="0"/>
              </a:spcAft>
              <a:buClr>
                <a:schemeClr val="dk1"/>
              </a:buClr>
              <a:buSzPts val="1100"/>
              <a:buFont typeface="Arial"/>
              <a:buNone/>
            </a:pPr>
            <a:r>
              <a:rPr lang="en-US" dirty="0">
                <a:solidFill>
                  <a:schemeClr val="accent5"/>
                </a:solidFill>
              </a:rPr>
              <a:t>In-situ visualization</a:t>
            </a:r>
            <a:r>
              <a:rPr lang="en-US" dirty="0"/>
              <a:t> involves visualizing and analyzing data as it is generated, allowing the user to create graphical output while the simulation executes.</a:t>
            </a:r>
            <a:endParaRPr dirty="0"/>
          </a:p>
          <a:p>
            <a:pPr marL="0" lvl="0" indent="0" algn="l" rtl="0">
              <a:spcBef>
                <a:spcPts val="1000"/>
              </a:spcBef>
              <a:spcAft>
                <a:spcPts val="0"/>
              </a:spcAft>
              <a:buNone/>
            </a:pPr>
            <a:r>
              <a:rPr lang="en-US" dirty="0">
                <a:solidFill>
                  <a:schemeClr val="accent5"/>
                </a:solidFill>
              </a:rPr>
              <a:t>Key-Value (KV) databases</a:t>
            </a:r>
            <a:r>
              <a:rPr lang="en-US" dirty="0"/>
              <a:t> are widely used in data analytics and represent a realistic alternative. </a:t>
            </a:r>
            <a:endParaRPr dirty="0"/>
          </a:p>
          <a:p>
            <a:pPr marL="457200" lvl="0" indent="-342900" algn="l" rtl="0">
              <a:spcBef>
                <a:spcPts val="1000"/>
              </a:spcBef>
              <a:spcAft>
                <a:spcPts val="0"/>
              </a:spcAft>
              <a:buSzPts val="1800"/>
              <a:buChar char="-"/>
            </a:pPr>
            <a:r>
              <a:rPr lang="en-US" dirty="0"/>
              <a:t>Well-suited for scientific applications such as </a:t>
            </a:r>
            <a:r>
              <a:rPr lang="en-US" dirty="0">
                <a:solidFill>
                  <a:schemeClr val="accent5"/>
                </a:solidFill>
              </a:rPr>
              <a:t>time-series</a:t>
            </a:r>
            <a:r>
              <a:rPr lang="en-US" dirty="0"/>
              <a:t> or </a:t>
            </a:r>
            <a:r>
              <a:rPr lang="en-US" dirty="0">
                <a:solidFill>
                  <a:schemeClr val="accent5"/>
                </a:solidFill>
              </a:rPr>
              <a:t>spatial data</a:t>
            </a:r>
            <a:r>
              <a:rPr lang="en-US" dirty="0"/>
              <a:t>. </a:t>
            </a:r>
            <a:endParaRPr dirty="0"/>
          </a:p>
          <a:p>
            <a:pPr marL="457200" lvl="0" indent="-342900" algn="l" rtl="0">
              <a:spcBef>
                <a:spcPts val="0"/>
              </a:spcBef>
              <a:spcAft>
                <a:spcPts val="0"/>
              </a:spcAft>
              <a:buSzPts val="1800"/>
              <a:buChar char="-"/>
            </a:pPr>
            <a:r>
              <a:rPr lang="en-US" dirty="0"/>
              <a:t>Allow </a:t>
            </a:r>
            <a:r>
              <a:rPr lang="en-US" dirty="0">
                <a:solidFill>
                  <a:schemeClr val="accent5"/>
                </a:solidFill>
              </a:rPr>
              <a:t>analyzing partial results </a:t>
            </a:r>
            <a:r>
              <a:rPr lang="en-US" dirty="0"/>
              <a:t>and react, for instance, by discarding a cosmological simulation as soon as a certain event occurs.</a:t>
            </a:r>
            <a:endParaRPr dirty="0"/>
          </a:p>
        </p:txBody>
      </p:sp>
      <p:sp>
        <p:nvSpPr>
          <p:cNvPr id="292" name="Google Shape;292;g2ff89561256_0_68"/>
          <p:cNvSpPr txBox="1">
            <a:spLocks noGrp="1"/>
          </p:cNvSpPr>
          <p:nvPr>
            <p:ph type="sldNum" idx="12"/>
          </p:nvPr>
        </p:nvSpPr>
        <p:spPr>
          <a:xfrm>
            <a:off x="9409043" y="6391143"/>
            <a:ext cx="2480100" cy="330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dirty="0"/>
          </a:p>
        </p:txBody>
      </p:sp>
      <p:sp>
        <p:nvSpPr>
          <p:cNvPr id="293" name="Google Shape;293;g2ff89561256_0_68"/>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94" name="Google Shape;294;g2ff89561256_0_68"/>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ff89561256_0_75"/>
          <p:cNvSpPr txBox="1">
            <a:spLocks noGrp="1"/>
          </p:cNvSpPr>
          <p:nvPr>
            <p:ph type="title"/>
          </p:nvPr>
        </p:nvSpPr>
        <p:spPr>
          <a:xfrm>
            <a:off x="384313" y="1"/>
            <a:ext cx="10058400" cy="117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Hecuba</a:t>
            </a:r>
            <a:endParaRPr/>
          </a:p>
        </p:txBody>
      </p:sp>
      <p:sp>
        <p:nvSpPr>
          <p:cNvPr id="301" name="Google Shape;301;g2ff89561256_0_75"/>
          <p:cNvSpPr txBox="1">
            <a:spLocks noGrp="1"/>
          </p:cNvSpPr>
          <p:nvPr>
            <p:ph type="body" idx="1"/>
          </p:nvPr>
        </p:nvSpPr>
        <p:spPr>
          <a:xfrm>
            <a:off x="384321" y="1323200"/>
            <a:ext cx="7379700" cy="4853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Hecuba allows </a:t>
            </a:r>
            <a:r>
              <a:rPr lang="en-US" dirty="0">
                <a:solidFill>
                  <a:srgbClr val="3C78D8"/>
                </a:solidFill>
              </a:rPr>
              <a:t>in-transit visualization</a:t>
            </a:r>
            <a:endParaRPr dirty="0">
              <a:solidFill>
                <a:srgbClr val="3C78D8"/>
              </a:solidFill>
            </a:endParaRPr>
          </a:p>
          <a:p>
            <a:pPr marL="457200" lvl="0" indent="-342900" algn="l" rtl="0">
              <a:spcBef>
                <a:spcPts val="1000"/>
              </a:spcBef>
              <a:spcAft>
                <a:spcPts val="0"/>
              </a:spcAft>
              <a:buSzPts val="1800"/>
              <a:buChar char="➔"/>
            </a:pPr>
            <a:r>
              <a:rPr lang="en-US" dirty="0"/>
              <a:t>analysis and visualization is </a:t>
            </a:r>
            <a:r>
              <a:rPr lang="en-US" dirty="0">
                <a:solidFill>
                  <a:schemeClr val="accent5"/>
                </a:solidFill>
              </a:rPr>
              <a:t>run</a:t>
            </a:r>
            <a:r>
              <a:rPr lang="en-US" dirty="0"/>
              <a:t> on </a:t>
            </a:r>
            <a:r>
              <a:rPr lang="en-US" dirty="0">
                <a:solidFill>
                  <a:schemeClr val="accent5"/>
                </a:solidFill>
              </a:rPr>
              <a:t>I/O nodes </a:t>
            </a:r>
            <a:r>
              <a:rPr lang="en-US" dirty="0"/>
              <a:t>that receive the simulation results and write information from analysis or provide run-time visualization. </a:t>
            </a:r>
            <a:endParaRPr dirty="0"/>
          </a:p>
          <a:p>
            <a:pPr marL="0" lvl="0" indent="0" algn="l" rtl="0">
              <a:spcBef>
                <a:spcPts val="1000"/>
              </a:spcBef>
              <a:spcAft>
                <a:spcPts val="0"/>
              </a:spcAft>
              <a:buNone/>
            </a:pPr>
            <a:r>
              <a:rPr lang="en-US" dirty="0"/>
              <a:t>We focus on the Hecuba platform integration with the </a:t>
            </a:r>
            <a:r>
              <a:rPr lang="en-US" dirty="0">
                <a:solidFill>
                  <a:srgbClr val="3C78D8"/>
                </a:solidFill>
              </a:rPr>
              <a:t>Changa</a:t>
            </a:r>
            <a:r>
              <a:rPr lang="en-US" dirty="0"/>
              <a:t> high performant cosmological simulator and the visualization of its N-body results with the </a:t>
            </a:r>
            <a:r>
              <a:rPr lang="en-US" dirty="0" err="1">
                <a:solidFill>
                  <a:srgbClr val="4285F4"/>
                </a:solidFill>
              </a:rPr>
              <a:t>ParaView</a:t>
            </a:r>
            <a:r>
              <a:rPr lang="en-US" dirty="0"/>
              <a:t> and </a:t>
            </a:r>
            <a:r>
              <a:rPr lang="en-US" dirty="0" err="1">
                <a:solidFill>
                  <a:srgbClr val="3C78D8"/>
                </a:solidFill>
              </a:rPr>
              <a:t>VisIVO</a:t>
            </a:r>
            <a:r>
              <a:rPr lang="en-US" dirty="0"/>
              <a:t> tools.</a:t>
            </a:r>
            <a:endParaRPr dirty="0"/>
          </a:p>
        </p:txBody>
      </p:sp>
      <p:sp>
        <p:nvSpPr>
          <p:cNvPr id="302" name="Google Shape;302;g2ff89561256_0_75"/>
          <p:cNvSpPr txBox="1">
            <a:spLocks noGrp="1"/>
          </p:cNvSpPr>
          <p:nvPr>
            <p:ph type="sldNum" idx="12"/>
          </p:nvPr>
        </p:nvSpPr>
        <p:spPr>
          <a:xfrm>
            <a:off x="9409043" y="6391143"/>
            <a:ext cx="2480100" cy="330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pic>
        <p:nvPicPr>
          <p:cNvPr id="303" name="Google Shape;303;g2ff89561256_0_75"/>
          <p:cNvPicPr preferRelativeResize="0"/>
          <p:nvPr/>
        </p:nvPicPr>
        <p:blipFill rotWithShape="1">
          <a:blip r:embed="rId3">
            <a:alphaModFix/>
          </a:blip>
          <a:srcRect t="24512" b="23773"/>
          <a:stretch/>
        </p:blipFill>
        <p:spPr>
          <a:xfrm>
            <a:off x="7170425" y="101424"/>
            <a:ext cx="2807925" cy="968050"/>
          </a:xfrm>
          <a:prstGeom prst="rect">
            <a:avLst/>
          </a:prstGeom>
          <a:noFill/>
          <a:ln>
            <a:noFill/>
          </a:ln>
        </p:spPr>
      </p:pic>
      <p:pic>
        <p:nvPicPr>
          <p:cNvPr id="304" name="Google Shape;304;g2ff89561256_0_75"/>
          <p:cNvPicPr preferRelativeResize="0"/>
          <p:nvPr/>
        </p:nvPicPr>
        <p:blipFill rotWithShape="1">
          <a:blip r:embed="rId4">
            <a:alphaModFix/>
          </a:blip>
          <a:srcRect b="11480"/>
          <a:stretch/>
        </p:blipFill>
        <p:spPr>
          <a:xfrm>
            <a:off x="5559750" y="0"/>
            <a:ext cx="1281225" cy="1134094"/>
          </a:xfrm>
          <a:prstGeom prst="rect">
            <a:avLst/>
          </a:prstGeom>
          <a:noFill/>
          <a:ln>
            <a:noFill/>
          </a:ln>
        </p:spPr>
      </p:pic>
      <p:grpSp>
        <p:nvGrpSpPr>
          <p:cNvPr id="305" name="Google Shape;305;g2ff89561256_0_75"/>
          <p:cNvGrpSpPr/>
          <p:nvPr/>
        </p:nvGrpSpPr>
        <p:grpSpPr>
          <a:xfrm>
            <a:off x="7309643" y="1853551"/>
            <a:ext cx="4574704" cy="3611114"/>
            <a:chOff x="2966191" y="1472500"/>
            <a:chExt cx="7288042" cy="4666125"/>
          </a:xfrm>
        </p:grpSpPr>
        <p:pic>
          <p:nvPicPr>
            <p:cNvPr id="306" name="Google Shape;306;g2ff89561256_0_75"/>
            <p:cNvPicPr preferRelativeResize="0"/>
            <p:nvPr/>
          </p:nvPicPr>
          <p:blipFill>
            <a:blip r:embed="rId5">
              <a:alphaModFix/>
            </a:blip>
            <a:stretch>
              <a:fillRect/>
            </a:stretch>
          </p:blipFill>
          <p:spPr>
            <a:xfrm>
              <a:off x="2966191" y="1472500"/>
              <a:ext cx="7288042" cy="4666125"/>
            </a:xfrm>
            <a:prstGeom prst="rect">
              <a:avLst/>
            </a:prstGeom>
            <a:noFill/>
            <a:ln>
              <a:noFill/>
            </a:ln>
          </p:spPr>
        </p:pic>
        <p:sp>
          <p:nvSpPr>
            <p:cNvPr id="307" name="Google Shape;307;g2ff89561256_0_75"/>
            <p:cNvSpPr/>
            <p:nvPr/>
          </p:nvSpPr>
          <p:spPr>
            <a:xfrm>
              <a:off x="6195383" y="5277177"/>
              <a:ext cx="2042100" cy="716700"/>
            </a:xfrm>
            <a:prstGeom prst="roundRect">
              <a:avLst>
                <a:gd name="adj" fmla="val 16667"/>
              </a:avLst>
            </a:prstGeom>
            <a:solidFill>
              <a:schemeClr val="lt1"/>
            </a:solid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08" name="Google Shape;308;g2ff89561256_0_75"/>
            <p:cNvPicPr preferRelativeResize="0"/>
            <p:nvPr/>
          </p:nvPicPr>
          <p:blipFill rotWithShape="1">
            <a:blip r:embed="rId6">
              <a:alphaModFix/>
            </a:blip>
            <a:srcRect/>
            <a:stretch/>
          </p:blipFill>
          <p:spPr>
            <a:xfrm>
              <a:off x="7248543" y="5581026"/>
              <a:ext cx="912682" cy="330300"/>
            </a:xfrm>
            <a:prstGeom prst="rect">
              <a:avLst/>
            </a:prstGeom>
            <a:noFill/>
            <a:ln>
              <a:noFill/>
            </a:ln>
          </p:spPr>
        </p:pic>
        <p:pic>
          <p:nvPicPr>
            <p:cNvPr id="309" name="Google Shape;309;g2ff89561256_0_75"/>
            <p:cNvPicPr preferRelativeResize="0"/>
            <p:nvPr/>
          </p:nvPicPr>
          <p:blipFill>
            <a:blip r:embed="rId7">
              <a:alphaModFix/>
            </a:blip>
            <a:stretch>
              <a:fillRect/>
            </a:stretch>
          </p:blipFill>
          <p:spPr>
            <a:xfrm>
              <a:off x="6272875" y="5380300"/>
              <a:ext cx="1281235" cy="200725"/>
            </a:xfrm>
            <a:prstGeom prst="rect">
              <a:avLst/>
            </a:prstGeom>
            <a:noFill/>
            <a:ln>
              <a:noFill/>
            </a:ln>
          </p:spPr>
        </p:pic>
      </p:grpSp>
      <p:sp>
        <p:nvSpPr>
          <p:cNvPr id="310" name="Google Shape;310;g2ff89561256_0_75"/>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311" name="Google Shape;311;g2ff89561256_0_75"/>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ff89561256_0_82"/>
          <p:cNvSpPr txBox="1">
            <a:spLocks noGrp="1"/>
          </p:cNvSpPr>
          <p:nvPr>
            <p:ph type="title"/>
          </p:nvPr>
        </p:nvSpPr>
        <p:spPr>
          <a:xfrm>
            <a:off x="384313" y="1"/>
            <a:ext cx="10058400" cy="11709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a:t>Preliminary results</a:t>
            </a:r>
            <a:endParaRPr/>
          </a:p>
        </p:txBody>
      </p:sp>
      <p:sp>
        <p:nvSpPr>
          <p:cNvPr id="318" name="Google Shape;318;g2ff89561256_0_82"/>
          <p:cNvSpPr txBox="1">
            <a:spLocks noGrp="1"/>
          </p:cNvSpPr>
          <p:nvPr>
            <p:ph type="sldNum" idx="12"/>
          </p:nvPr>
        </p:nvSpPr>
        <p:spPr>
          <a:xfrm>
            <a:off x="9409043" y="6391143"/>
            <a:ext cx="2480100" cy="330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pic>
        <p:nvPicPr>
          <p:cNvPr id="319" name="Google Shape;319;g2ff89561256_0_82"/>
          <p:cNvPicPr preferRelativeResize="0"/>
          <p:nvPr/>
        </p:nvPicPr>
        <p:blipFill>
          <a:blip r:embed="rId3">
            <a:alphaModFix/>
          </a:blip>
          <a:stretch>
            <a:fillRect/>
          </a:stretch>
        </p:blipFill>
        <p:spPr>
          <a:xfrm>
            <a:off x="7621925" y="1323200"/>
            <a:ext cx="4092575" cy="4694025"/>
          </a:xfrm>
          <a:prstGeom prst="rect">
            <a:avLst/>
          </a:prstGeom>
          <a:noFill/>
          <a:ln>
            <a:noFill/>
          </a:ln>
        </p:spPr>
      </p:pic>
      <p:sp>
        <p:nvSpPr>
          <p:cNvPr id="320" name="Google Shape;320;g2ff89561256_0_82"/>
          <p:cNvSpPr/>
          <p:nvPr/>
        </p:nvSpPr>
        <p:spPr>
          <a:xfrm>
            <a:off x="9338050" y="5500800"/>
            <a:ext cx="2187000" cy="671700"/>
          </a:xfrm>
          <a:prstGeom prst="roundRect">
            <a:avLst>
              <a:gd name="adj" fmla="val 16667"/>
            </a:avLst>
          </a:prstGeom>
          <a:solidFill>
            <a:schemeClr val="lt1"/>
          </a:solidFill>
          <a:ln w="28575" cap="flat" cmpd="sng">
            <a:solidFill>
              <a:srgbClr val="5B87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21" name="Google Shape;321;g2ff89561256_0_82"/>
          <p:cNvPicPr preferRelativeResize="0"/>
          <p:nvPr/>
        </p:nvPicPr>
        <p:blipFill rotWithShape="1">
          <a:blip r:embed="rId4">
            <a:alphaModFix/>
          </a:blip>
          <a:srcRect/>
          <a:stretch/>
        </p:blipFill>
        <p:spPr>
          <a:xfrm>
            <a:off x="10448943" y="5809626"/>
            <a:ext cx="912682" cy="330300"/>
          </a:xfrm>
          <a:prstGeom prst="rect">
            <a:avLst/>
          </a:prstGeom>
          <a:noFill/>
          <a:ln>
            <a:noFill/>
          </a:ln>
        </p:spPr>
      </p:pic>
      <p:pic>
        <p:nvPicPr>
          <p:cNvPr id="322" name="Google Shape;322;g2ff89561256_0_82"/>
          <p:cNvPicPr preferRelativeResize="0"/>
          <p:nvPr/>
        </p:nvPicPr>
        <p:blipFill>
          <a:blip r:embed="rId5">
            <a:alphaModFix/>
          </a:blip>
          <a:stretch>
            <a:fillRect/>
          </a:stretch>
        </p:blipFill>
        <p:spPr>
          <a:xfrm>
            <a:off x="9473275" y="5608900"/>
            <a:ext cx="1281235" cy="200725"/>
          </a:xfrm>
          <a:prstGeom prst="rect">
            <a:avLst/>
          </a:prstGeom>
          <a:noFill/>
          <a:ln>
            <a:noFill/>
          </a:ln>
        </p:spPr>
      </p:pic>
      <p:sp>
        <p:nvSpPr>
          <p:cNvPr id="323" name="Google Shape;323;g2ff89561256_0_82"/>
          <p:cNvSpPr txBox="1"/>
          <p:nvPr/>
        </p:nvSpPr>
        <p:spPr>
          <a:xfrm>
            <a:off x="384325" y="1409550"/>
            <a:ext cx="7237500" cy="2123100"/>
          </a:xfrm>
          <a:prstGeom prst="rect">
            <a:avLst/>
          </a:prstGeom>
          <a:noFill/>
          <a:ln>
            <a:noFill/>
          </a:ln>
        </p:spPr>
        <p:txBody>
          <a:bodyPr spcFirstLastPara="1" wrap="square" lIns="91425" tIns="45700" rIns="91425" bIns="45700" anchor="t" anchorCtr="0">
            <a:noAutofit/>
          </a:bodyPr>
          <a:lstStyle/>
          <a:p>
            <a:pPr marL="457200" lvl="0" indent="-361950" algn="l" rtl="0">
              <a:lnSpc>
                <a:spcPct val="105000"/>
              </a:lnSpc>
              <a:spcBef>
                <a:spcPts val="0"/>
              </a:spcBef>
              <a:spcAft>
                <a:spcPts val="0"/>
              </a:spcAft>
              <a:buClr>
                <a:srgbClr val="000000"/>
              </a:buClr>
              <a:buSzPts val="2100"/>
              <a:buChar char="✓"/>
            </a:pPr>
            <a:r>
              <a:rPr lang="en-US" sz="2100" dirty="0">
                <a:solidFill>
                  <a:srgbClr val="000000"/>
                </a:solidFill>
              </a:rPr>
              <a:t>Defined </a:t>
            </a:r>
            <a:r>
              <a:rPr lang="en-US" sz="2100" dirty="0">
                <a:solidFill>
                  <a:schemeClr val="accent5"/>
                </a:solidFill>
              </a:rPr>
              <a:t>Hecuba data model</a:t>
            </a:r>
            <a:r>
              <a:rPr lang="en-US" sz="2100" dirty="0">
                <a:solidFill>
                  <a:srgbClr val="000000"/>
                </a:solidFill>
              </a:rPr>
              <a:t> for Changa output</a:t>
            </a:r>
            <a:endParaRPr sz="2100" dirty="0">
              <a:solidFill>
                <a:srgbClr val="000000"/>
              </a:solidFill>
            </a:endParaRPr>
          </a:p>
          <a:p>
            <a:pPr marL="457200" lvl="0" indent="-361950" algn="l" rtl="0">
              <a:lnSpc>
                <a:spcPct val="105000"/>
              </a:lnSpc>
              <a:spcBef>
                <a:spcPts val="0"/>
              </a:spcBef>
              <a:spcAft>
                <a:spcPts val="0"/>
              </a:spcAft>
              <a:buClr>
                <a:schemeClr val="dk1"/>
              </a:buClr>
              <a:buSzPts val="2100"/>
              <a:buChar char="✓"/>
            </a:pPr>
            <a:r>
              <a:rPr lang="en-US" sz="2100" dirty="0">
                <a:solidFill>
                  <a:schemeClr val="dk1"/>
                </a:solidFill>
              </a:rPr>
              <a:t>Implemented a reader of tipsy format (output files of Changa) to test the plugin → producer</a:t>
            </a:r>
            <a:endParaRPr sz="2100" dirty="0"/>
          </a:p>
          <a:p>
            <a:pPr marL="457200" lvl="0" indent="-361950" algn="l" rtl="0">
              <a:lnSpc>
                <a:spcPct val="105000"/>
              </a:lnSpc>
              <a:spcBef>
                <a:spcPts val="0"/>
              </a:spcBef>
              <a:spcAft>
                <a:spcPts val="0"/>
              </a:spcAft>
              <a:buClr>
                <a:srgbClr val="000000"/>
              </a:buClr>
              <a:buSzPts val="2100"/>
              <a:buChar char="✓"/>
            </a:pPr>
            <a:r>
              <a:rPr lang="en-US" sz="2100" dirty="0">
                <a:solidFill>
                  <a:srgbClr val="000000"/>
                </a:solidFill>
              </a:rPr>
              <a:t>Extended Hecuba to support </a:t>
            </a:r>
            <a:r>
              <a:rPr lang="en-US" sz="2100" dirty="0">
                <a:solidFill>
                  <a:schemeClr val="accent5"/>
                </a:solidFill>
              </a:rPr>
              <a:t>stream-out</a:t>
            </a:r>
            <a:r>
              <a:rPr lang="en-US" sz="2100" dirty="0">
                <a:solidFill>
                  <a:srgbClr val="000000"/>
                </a:solidFill>
              </a:rPr>
              <a:t> / </a:t>
            </a:r>
            <a:r>
              <a:rPr lang="en-US" sz="2100" dirty="0">
                <a:solidFill>
                  <a:schemeClr val="accent5"/>
                </a:solidFill>
              </a:rPr>
              <a:t>stream-in</a:t>
            </a:r>
            <a:r>
              <a:rPr lang="en-US" sz="2100" dirty="0">
                <a:solidFill>
                  <a:srgbClr val="000000"/>
                </a:solidFill>
              </a:rPr>
              <a:t> of that data model</a:t>
            </a:r>
            <a:endParaRPr sz="2100" dirty="0">
              <a:solidFill>
                <a:srgbClr val="000000"/>
              </a:solidFill>
            </a:endParaRPr>
          </a:p>
          <a:p>
            <a:pPr marL="457200" lvl="0" indent="-361950" algn="l" rtl="0">
              <a:lnSpc>
                <a:spcPct val="105000"/>
              </a:lnSpc>
              <a:spcBef>
                <a:spcPts val="0"/>
              </a:spcBef>
              <a:spcAft>
                <a:spcPts val="0"/>
              </a:spcAft>
              <a:buClr>
                <a:srgbClr val="000000"/>
              </a:buClr>
              <a:buSzPts val="2100"/>
              <a:buChar char="✓"/>
            </a:pPr>
            <a:r>
              <a:rPr lang="en-US" sz="2100" dirty="0">
                <a:solidFill>
                  <a:srgbClr val="000000"/>
                </a:solidFill>
              </a:rPr>
              <a:t>Implemented a </a:t>
            </a:r>
            <a:r>
              <a:rPr lang="en-US" sz="2100" dirty="0" err="1">
                <a:solidFill>
                  <a:schemeClr val="accent5"/>
                </a:solidFill>
              </a:rPr>
              <a:t>ParaView</a:t>
            </a:r>
            <a:r>
              <a:rPr lang="en-US" sz="2100" dirty="0">
                <a:solidFill>
                  <a:schemeClr val="accent5"/>
                </a:solidFill>
              </a:rPr>
              <a:t> plugin</a:t>
            </a:r>
            <a:r>
              <a:rPr lang="en-US" sz="2100" dirty="0">
                <a:solidFill>
                  <a:srgbClr val="000000"/>
                </a:solidFill>
              </a:rPr>
              <a:t> to receive Hecuba data</a:t>
            </a:r>
            <a:endParaRPr sz="2100" dirty="0">
              <a:solidFill>
                <a:srgbClr val="000000"/>
              </a:solidFill>
            </a:endParaRPr>
          </a:p>
          <a:p>
            <a:pPr marL="457200" lvl="0" indent="-361950" algn="l" rtl="0">
              <a:lnSpc>
                <a:spcPct val="105000"/>
              </a:lnSpc>
              <a:spcBef>
                <a:spcPts val="0"/>
              </a:spcBef>
              <a:spcAft>
                <a:spcPts val="0"/>
              </a:spcAft>
              <a:buSzPts val="2100"/>
              <a:buChar char="✓"/>
            </a:pPr>
            <a:r>
              <a:rPr lang="en-US" sz="2100" dirty="0"/>
              <a:t>Implemented </a:t>
            </a:r>
            <a:r>
              <a:rPr lang="en-US" sz="2100" dirty="0" err="1">
                <a:solidFill>
                  <a:schemeClr val="accent5"/>
                </a:solidFill>
              </a:rPr>
              <a:t>VisIVO</a:t>
            </a:r>
            <a:r>
              <a:rPr lang="en-US" sz="2100" dirty="0">
                <a:solidFill>
                  <a:schemeClr val="accent5"/>
                </a:solidFill>
              </a:rPr>
              <a:t> Importer</a:t>
            </a:r>
            <a:r>
              <a:rPr lang="en-US" sz="2100" dirty="0"/>
              <a:t> to read from Hecuba</a:t>
            </a:r>
            <a:endParaRPr sz="1490" dirty="0">
              <a:solidFill>
                <a:srgbClr val="000000"/>
              </a:solidFill>
            </a:endParaRPr>
          </a:p>
        </p:txBody>
      </p:sp>
      <p:sp>
        <p:nvSpPr>
          <p:cNvPr id="324" name="Google Shape;324;g2ff89561256_0_82"/>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325" name="Google Shape;325;g2ff89561256_0_82"/>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26" name="Google Shape;326;g2ff89561256_0_82"/>
          <p:cNvSpPr txBox="1"/>
          <p:nvPr/>
        </p:nvSpPr>
        <p:spPr>
          <a:xfrm>
            <a:off x="442075" y="4364925"/>
            <a:ext cx="7122000" cy="15261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US" sz="2100" b="1">
                <a:solidFill>
                  <a:srgbClr val="FF0000"/>
                </a:solidFill>
              </a:rPr>
              <a:t>Next Steps</a:t>
            </a:r>
            <a:endParaRPr sz="2100" b="1">
              <a:solidFill>
                <a:srgbClr val="FF0000"/>
              </a:solidFill>
            </a:endParaRPr>
          </a:p>
          <a:p>
            <a:pPr marL="457200" lvl="0" indent="-361950" algn="l" rtl="0">
              <a:lnSpc>
                <a:spcPct val="105000"/>
              </a:lnSpc>
              <a:spcBef>
                <a:spcPts val="0"/>
              </a:spcBef>
              <a:spcAft>
                <a:spcPts val="0"/>
              </a:spcAft>
              <a:buClr>
                <a:schemeClr val="dk1"/>
              </a:buClr>
              <a:buSzPts val="2100"/>
              <a:buChar char="❏"/>
            </a:pPr>
            <a:r>
              <a:rPr lang="en-US" sz="2100">
                <a:solidFill>
                  <a:schemeClr val="dk1"/>
                </a:solidFill>
              </a:rPr>
              <a:t>Complete testing (bigger data set)</a:t>
            </a:r>
            <a:endParaRPr sz="2100">
              <a:solidFill>
                <a:schemeClr val="dk1"/>
              </a:solidFill>
            </a:endParaRPr>
          </a:p>
          <a:p>
            <a:pPr marL="457200" lvl="0" indent="-361950" algn="l" rtl="0">
              <a:lnSpc>
                <a:spcPct val="105000"/>
              </a:lnSpc>
              <a:spcBef>
                <a:spcPts val="0"/>
              </a:spcBef>
              <a:spcAft>
                <a:spcPts val="0"/>
              </a:spcAft>
              <a:buClr>
                <a:schemeClr val="dk1"/>
              </a:buClr>
              <a:buSzPts val="2100"/>
              <a:buChar char="❏"/>
            </a:pPr>
            <a:r>
              <a:rPr lang="en-US" sz="2100">
                <a:solidFill>
                  <a:schemeClr val="dk1"/>
                </a:solidFill>
              </a:rPr>
              <a:t>Performance evaluation</a:t>
            </a:r>
            <a:endParaRPr sz="2100">
              <a:solidFill>
                <a:schemeClr val="dk1"/>
              </a:solidFill>
            </a:endParaRPr>
          </a:p>
          <a:p>
            <a:pPr marL="457200" lvl="0" indent="-361950" algn="l" rtl="0">
              <a:lnSpc>
                <a:spcPct val="105000"/>
              </a:lnSpc>
              <a:spcBef>
                <a:spcPts val="0"/>
              </a:spcBef>
              <a:spcAft>
                <a:spcPts val="0"/>
              </a:spcAft>
              <a:buClr>
                <a:schemeClr val="dk1"/>
              </a:buClr>
              <a:buSzPts val="2100"/>
              <a:buChar char="❏"/>
            </a:pPr>
            <a:r>
              <a:rPr lang="en-US" sz="2100">
                <a:solidFill>
                  <a:schemeClr val="dk1"/>
                </a:solidFill>
              </a:rPr>
              <a:t>Integrate Hecuba with Changa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acd078658e_0_51"/>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a:t>Conclusions</a:t>
            </a:r>
            <a:endParaRPr/>
          </a:p>
        </p:txBody>
      </p:sp>
      <p:sp>
        <p:nvSpPr>
          <p:cNvPr id="332" name="Google Shape;332;g2acd078658e_0_51"/>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333" name="Google Shape;333;g2acd078658e_0_51"/>
          <p:cNvSpPr txBox="1"/>
          <p:nvPr/>
        </p:nvSpPr>
        <p:spPr>
          <a:xfrm>
            <a:off x="384325" y="1371600"/>
            <a:ext cx="11250000" cy="3416400"/>
          </a:xfrm>
          <a:prstGeom prst="rect">
            <a:avLst/>
          </a:prstGeom>
          <a:noFill/>
          <a:ln>
            <a:noFill/>
          </a:ln>
        </p:spPr>
        <p:txBody>
          <a:bodyPr spcFirstLastPara="1" wrap="square" lIns="91425" tIns="91425" rIns="91425" bIns="91425" anchor="ctr" anchorCtr="0">
            <a:normAutofit lnSpcReduction="20000"/>
          </a:bodyPr>
          <a:lstStyle/>
          <a:p>
            <a:pPr marL="0" marR="0" lvl="0" indent="0" algn="l" rtl="0">
              <a:lnSpc>
                <a:spcPct val="115000"/>
              </a:lnSpc>
              <a:spcBef>
                <a:spcPts val="0"/>
              </a:spcBef>
              <a:spcAft>
                <a:spcPts val="0"/>
              </a:spcAft>
              <a:buClr>
                <a:srgbClr val="000000"/>
              </a:buClr>
              <a:buSzPts val="1800"/>
              <a:buFont typeface="Arial"/>
              <a:buNone/>
            </a:pPr>
            <a:r>
              <a:rPr lang="en-US" sz="2800">
                <a:solidFill>
                  <a:schemeClr val="dk1"/>
                </a:solidFill>
                <a:latin typeface="Calibri"/>
                <a:ea typeface="Calibri"/>
                <a:cs typeface="Calibri"/>
                <a:sym typeface="Calibri"/>
              </a:rPr>
              <a:t>In this project we expect to further evolve VisIVO toward the following directions:</a:t>
            </a:r>
            <a:endParaRPr sz="280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endParaRPr sz="1800" b="0" i="0" u="none" strike="noStrike" cap="none">
              <a:solidFill>
                <a:srgbClr val="595959"/>
              </a:solidFill>
              <a:latin typeface="Titillium Web"/>
              <a:ea typeface="Titillium Web"/>
              <a:cs typeface="Titillium Web"/>
              <a:sym typeface="Titillium Web"/>
            </a:endParaRPr>
          </a:p>
          <a:p>
            <a:pPr marL="0" marR="0" lvl="0" indent="0" algn="l" rtl="0">
              <a:lnSpc>
                <a:spcPct val="115000"/>
              </a:lnSpc>
              <a:spcBef>
                <a:spcPts val="1200"/>
              </a:spcBef>
              <a:spcAft>
                <a:spcPts val="0"/>
              </a:spcAft>
              <a:buClr>
                <a:srgbClr val="000000"/>
              </a:buClr>
              <a:buSzPts val="1800"/>
              <a:buFont typeface="Arial"/>
              <a:buNone/>
            </a:pPr>
            <a:endParaRPr sz="1800" b="0" i="0" u="none" strike="noStrike" cap="none">
              <a:solidFill>
                <a:srgbClr val="595959"/>
              </a:solidFill>
              <a:latin typeface="Titillium Web"/>
              <a:ea typeface="Titillium Web"/>
              <a:cs typeface="Titillium Web"/>
              <a:sym typeface="Titillium Web"/>
            </a:endParaRPr>
          </a:p>
          <a:p>
            <a:pPr marL="0" marR="0" lvl="0" indent="0" algn="l" rtl="0">
              <a:lnSpc>
                <a:spcPct val="115000"/>
              </a:lnSpc>
              <a:spcBef>
                <a:spcPts val="1200"/>
              </a:spcBef>
              <a:spcAft>
                <a:spcPts val="0"/>
              </a:spcAft>
              <a:buClr>
                <a:srgbClr val="000000"/>
              </a:buClr>
              <a:buSzPts val="1800"/>
              <a:buFont typeface="Arial"/>
              <a:buNone/>
            </a:pPr>
            <a:endParaRPr sz="1800">
              <a:solidFill>
                <a:srgbClr val="595959"/>
              </a:solidFill>
              <a:latin typeface="Titillium Web"/>
              <a:ea typeface="Titillium Web"/>
              <a:cs typeface="Titillium Web"/>
              <a:sym typeface="Titillium Web"/>
            </a:endParaRPr>
          </a:p>
          <a:p>
            <a:pPr marL="0" marR="0" lvl="0" indent="0" algn="l" rtl="0">
              <a:lnSpc>
                <a:spcPct val="115000"/>
              </a:lnSpc>
              <a:spcBef>
                <a:spcPts val="1200"/>
              </a:spcBef>
              <a:spcAft>
                <a:spcPts val="0"/>
              </a:spcAft>
              <a:buClr>
                <a:srgbClr val="000000"/>
              </a:buClr>
              <a:buSzPts val="1800"/>
              <a:buFont typeface="Arial"/>
              <a:buNone/>
            </a:pPr>
            <a:r>
              <a:rPr lang="en-US" sz="2800">
                <a:solidFill>
                  <a:schemeClr val="dk1"/>
                </a:solidFill>
                <a:latin typeface="Calibri"/>
                <a:ea typeface="Calibri"/>
                <a:cs typeface="Calibri"/>
                <a:sym typeface="Calibri"/>
              </a:rPr>
              <a:t>Including the following key results:</a:t>
            </a:r>
            <a:endParaRPr sz="2800">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800"/>
              <a:buFont typeface="Arial"/>
              <a:buNone/>
            </a:pPr>
            <a:endParaRPr sz="1800" b="0" i="0" u="none" strike="noStrike" cap="none">
              <a:solidFill>
                <a:srgbClr val="595959"/>
              </a:solidFill>
              <a:latin typeface="Titillium Web"/>
              <a:ea typeface="Titillium Web"/>
              <a:cs typeface="Titillium Web"/>
              <a:sym typeface="Titillium Web"/>
            </a:endParaRPr>
          </a:p>
        </p:txBody>
      </p:sp>
      <p:sp>
        <p:nvSpPr>
          <p:cNvPr id="334" name="Google Shape;334;g2acd078658e_0_51"/>
          <p:cNvSpPr/>
          <p:nvPr/>
        </p:nvSpPr>
        <p:spPr>
          <a:xfrm>
            <a:off x="493175" y="2657900"/>
            <a:ext cx="3030300" cy="1089300"/>
          </a:xfrm>
          <a:prstGeom prst="chevron">
            <a:avLst>
              <a:gd name="adj" fmla="val 50000"/>
            </a:avLst>
          </a:prstGeom>
          <a:gradFill>
            <a:gsLst>
              <a:gs pos="0">
                <a:srgbClr val="FFD042"/>
              </a:gs>
              <a:gs pos="100000">
                <a:srgbClr val="B88C07"/>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Exascale</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a:solidFill>
                  <a:srgbClr val="000000"/>
                </a:solidFill>
                <a:latin typeface="Calibri"/>
                <a:ea typeface="Calibri"/>
                <a:cs typeface="Calibri"/>
                <a:sym typeface="Calibri"/>
              </a:rPr>
              <a:t>(code parallelization &amp; optimization)</a:t>
            </a:r>
            <a:endParaRPr sz="1600" b="1" i="0" u="none" strike="noStrike" cap="none">
              <a:solidFill>
                <a:srgbClr val="000000"/>
              </a:solidFill>
              <a:latin typeface="Calibri"/>
              <a:ea typeface="Calibri"/>
              <a:cs typeface="Calibri"/>
              <a:sym typeface="Calibri"/>
            </a:endParaRPr>
          </a:p>
        </p:txBody>
      </p:sp>
      <p:sp>
        <p:nvSpPr>
          <p:cNvPr id="335" name="Google Shape;335;g2acd078658e_0_51"/>
          <p:cNvSpPr/>
          <p:nvPr/>
        </p:nvSpPr>
        <p:spPr>
          <a:xfrm>
            <a:off x="3178900" y="2657900"/>
            <a:ext cx="3030300" cy="1089300"/>
          </a:xfrm>
          <a:prstGeom prst="chevron">
            <a:avLst>
              <a:gd name="adj" fmla="val 50000"/>
            </a:avLst>
          </a:prstGeom>
          <a:gradFill>
            <a:gsLst>
              <a:gs pos="0">
                <a:srgbClr val="FFD042"/>
              </a:gs>
              <a:gs pos="100000">
                <a:srgbClr val="B88C07"/>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Modular portability/ reproducibility</a:t>
            </a:r>
            <a:endParaRPr sz="1800" b="1">
              <a:latin typeface="Calibri"/>
              <a:ea typeface="Calibri"/>
              <a:cs typeface="Calibri"/>
              <a:sym typeface="Calibri"/>
            </a:endParaRPr>
          </a:p>
        </p:txBody>
      </p:sp>
      <p:sp>
        <p:nvSpPr>
          <p:cNvPr id="336" name="Google Shape;336;g2acd078658e_0_51"/>
          <p:cNvSpPr/>
          <p:nvPr/>
        </p:nvSpPr>
        <p:spPr>
          <a:xfrm>
            <a:off x="5844975" y="2657900"/>
            <a:ext cx="3121500" cy="1089300"/>
          </a:xfrm>
          <a:prstGeom prst="chevron">
            <a:avLst>
              <a:gd name="adj" fmla="val 50000"/>
            </a:avLst>
          </a:prstGeom>
          <a:gradFill>
            <a:gsLst>
              <a:gs pos="0">
                <a:srgbClr val="FFD042"/>
              </a:gs>
              <a:gs pos="100000">
                <a:srgbClr val="B88C07"/>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US" sz="1800" b="1">
                <a:solidFill>
                  <a:schemeClr val="dk1"/>
                </a:solidFill>
                <a:latin typeface="Calibri"/>
                <a:ea typeface="Calibri"/>
                <a:cs typeface="Calibri"/>
                <a:sym typeface="Calibri"/>
              </a:rPr>
              <a:t>Fast I/O</a:t>
            </a:r>
            <a:endParaRPr sz="1800" b="1">
              <a:latin typeface="Calibri"/>
              <a:ea typeface="Calibri"/>
              <a:cs typeface="Calibri"/>
              <a:sym typeface="Calibri"/>
            </a:endParaRPr>
          </a:p>
        </p:txBody>
      </p:sp>
      <p:sp>
        <p:nvSpPr>
          <p:cNvPr id="337" name="Google Shape;337;g2acd078658e_0_51"/>
          <p:cNvSpPr/>
          <p:nvPr/>
        </p:nvSpPr>
        <p:spPr>
          <a:xfrm>
            <a:off x="8603949" y="2657900"/>
            <a:ext cx="3030300" cy="1089300"/>
          </a:xfrm>
          <a:prstGeom prst="chevron">
            <a:avLst>
              <a:gd name="adj" fmla="val 50000"/>
            </a:avLst>
          </a:prstGeom>
          <a:gradFill>
            <a:gsLst>
              <a:gs pos="0">
                <a:srgbClr val="FFD042"/>
              </a:gs>
              <a:gs pos="100000">
                <a:srgbClr val="B88C07"/>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a:latin typeface="Calibri"/>
                <a:ea typeface="Calibri"/>
                <a:cs typeface="Calibri"/>
                <a:sym typeface="Calibri"/>
              </a:rPr>
              <a:t>In-situ visualization</a:t>
            </a:r>
            <a:endParaRPr sz="1800" b="1" i="0" u="none" strike="noStrike" cap="none">
              <a:solidFill>
                <a:srgbClr val="000000"/>
              </a:solidFill>
              <a:latin typeface="Calibri"/>
              <a:ea typeface="Calibri"/>
              <a:cs typeface="Calibri"/>
              <a:sym typeface="Calibri"/>
            </a:endParaRPr>
          </a:p>
        </p:txBody>
      </p:sp>
      <p:sp>
        <p:nvSpPr>
          <p:cNvPr id="338" name="Google Shape;338;g2acd078658e_0_51"/>
          <p:cNvSpPr/>
          <p:nvPr/>
        </p:nvSpPr>
        <p:spPr>
          <a:xfrm>
            <a:off x="493175" y="5057325"/>
            <a:ext cx="2041200" cy="864300"/>
          </a:xfrm>
          <a:prstGeom prst="hexagon">
            <a:avLst>
              <a:gd name="adj" fmla="val 25000"/>
              <a:gd name="vf" fmla="val 115470"/>
            </a:avLst>
          </a:prstGeom>
          <a:gradFill>
            <a:gsLst>
              <a:gs pos="0">
                <a:srgbClr val="93C571"/>
              </a:gs>
              <a:gs pos="100000">
                <a:srgbClr val="54793A"/>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700" b="1" i="0" u="none" strike="noStrike" cap="none">
                <a:solidFill>
                  <a:srgbClr val="FFFFFF"/>
                </a:solidFill>
                <a:latin typeface="Titillium Web"/>
                <a:ea typeface="Titillium Web"/>
                <a:cs typeface="Titillium Web"/>
                <a:sym typeface="Titillium Web"/>
              </a:rPr>
              <a:t>VisIVO MPI Importer</a:t>
            </a:r>
            <a:endParaRPr sz="1600" b="1" i="0" u="none" strike="noStrike" cap="none">
              <a:solidFill>
                <a:srgbClr val="FFFFFF"/>
              </a:solidFill>
              <a:latin typeface="Titillium Web"/>
              <a:ea typeface="Titillium Web"/>
              <a:cs typeface="Titillium Web"/>
              <a:sym typeface="Titillium Web"/>
            </a:endParaRPr>
          </a:p>
        </p:txBody>
      </p:sp>
      <p:sp>
        <p:nvSpPr>
          <p:cNvPr id="339" name="Google Shape;339;g2acd078658e_0_51"/>
          <p:cNvSpPr/>
          <p:nvPr/>
        </p:nvSpPr>
        <p:spPr>
          <a:xfrm>
            <a:off x="2385895" y="4589750"/>
            <a:ext cx="2041200" cy="864300"/>
          </a:xfrm>
          <a:prstGeom prst="hexagon">
            <a:avLst>
              <a:gd name="adj" fmla="val 25000"/>
              <a:gd name="vf" fmla="val 115470"/>
            </a:avLst>
          </a:prstGeom>
          <a:gradFill>
            <a:gsLst>
              <a:gs pos="0">
                <a:srgbClr val="93C571"/>
              </a:gs>
              <a:gs pos="100000">
                <a:srgbClr val="54793A"/>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VisIVO GPU</a:t>
            </a:r>
            <a:endParaRPr sz="1700" b="1" i="0" u="none" strike="noStrike" cap="none">
              <a:solidFill>
                <a:srgbClr val="FFFFFF"/>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Filter</a:t>
            </a:r>
            <a:endParaRPr sz="1700" b="1" i="0" u="none" strike="noStrike" cap="none">
              <a:solidFill>
                <a:srgbClr val="FFFFFF"/>
              </a:solidFill>
              <a:latin typeface="Titillium Web"/>
              <a:ea typeface="Titillium Web"/>
              <a:cs typeface="Titillium Web"/>
              <a:sym typeface="Titillium Web"/>
            </a:endParaRPr>
          </a:p>
        </p:txBody>
      </p:sp>
      <p:sp>
        <p:nvSpPr>
          <p:cNvPr id="340" name="Google Shape;340;g2acd078658e_0_51"/>
          <p:cNvSpPr/>
          <p:nvPr/>
        </p:nvSpPr>
        <p:spPr>
          <a:xfrm>
            <a:off x="4297261" y="5057350"/>
            <a:ext cx="2041200" cy="864300"/>
          </a:xfrm>
          <a:prstGeom prst="hexagon">
            <a:avLst>
              <a:gd name="adj" fmla="val 25000"/>
              <a:gd name="vf" fmla="val 115470"/>
            </a:avLst>
          </a:prstGeom>
          <a:gradFill>
            <a:gsLst>
              <a:gs pos="0">
                <a:srgbClr val="93C571"/>
              </a:gs>
              <a:gs pos="100000">
                <a:srgbClr val="54793A"/>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VisIVO GPU Viewer</a:t>
            </a:r>
            <a:endParaRPr sz="1700" b="1" i="0" u="none" strike="noStrike" cap="none">
              <a:solidFill>
                <a:srgbClr val="FFFFFF"/>
              </a:solidFill>
              <a:latin typeface="Titillium Web"/>
              <a:ea typeface="Titillium Web"/>
              <a:cs typeface="Titillium Web"/>
              <a:sym typeface="Titillium Web"/>
            </a:endParaRPr>
          </a:p>
        </p:txBody>
      </p:sp>
      <p:sp>
        <p:nvSpPr>
          <p:cNvPr id="341" name="Google Shape;341;g2acd078658e_0_51"/>
          <p:cNvSpPr/>
          <p:nvPr/>
        </p:nvSpPr>
        <p:spPr>
          <a:xfrm>
            <a:off x="6217352" y="4589750"/>
            <a:ext cx="2041200" cy="864300"/>
          </a:xfrm>
          <a:prstGeom prst="hexagon">
            <a:avLst>
              <a:gd name="adj" fmla="val 25000"/>
              <a:gd name="vf" fmla="val 115470"/>
            </a:avLst>
          </a:prstGeom>
          <a:gradFill>
            <a:gsLst>
              <a:gs pos="0">
                <a:srgbClr val="93C571"/>
              </a:gs>
              <a:gs pos="100000">
                <a:srgbClr val="54793A"/>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VisIVO Workflows</a:t>
            </a:r>
            <a:endParaRPr sz="1600" b="1" i="0" u="none" strike="noStrike" cap="none">
              <a:solidFill>
                <a:srgbClr val="FFFFFF"/>
              </a:solidFill>
              <a:latin typeface="Titillium Web"/>
              <a:ea typeface="Titillium Web"/>
              <a:cs typeface="Titillium Web"/>
              <a:sym typeface="Titillium Web"/>
            </a:endParaRPr>
          </a:p>
        </p:txBody>
      </p:sp>
      <p:sp>
        <p:nvSpPr>
          <p:cNvPr id="342" name="Google Shape;342;g2acd078658e_0_51"/>
          <p:cNvSpPr/>
          <p:nvPr/>
        </p:nvSpPr>
        <p:spPr>
          <a:xfrm>
            <a:off x="8101347" y="5191375"/>
            <a:ext cx="2041200" cy="864300"/>
          </a:xfrm>
          <a:prstGeom prst="hexagon">
            <a:avLst>
              <a:gd name="adj" fmla="val 25000"/>
              <a:gd name="vf" fmla="val 115470"/>
            </a:avLst>
          </a:prstGeom>
          <a:gradFill>
            <a:gsLst>
              <a:gs pos="0">
                <a:srgbClr val="93C571"/>
              </a:gs>
              <a:gs pos="100000">
                <a:srgbClr val="54793A"/>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VisIVO Python </a:t>
            </a:r>
            <a:endParaRPr sz="1700" b="1" i="0" u="none" strike="noStrike" cap="none">
              <a:solidFill>
                <a:srgbClr val="FFFFFF"/>
              </a:solidFill>
              <a:latin typeface="Titillium Web"/>
              <a:ea typeface="Titillium Web"/>
              <a:cs typeface="Titillium Web"/>
              <a:sym typeface="Titillium Web"/>
            </a:endParaRPr>
          </a:p>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Wrappers</a:t>
            </a:r>
            <a:endParaRPr sz="1700" b="1" i="0" u="none" strike="noStrike" cap="none">
              <a:solidFill>
                <a:srgbClr val="FFFFFF"/>
              </a:solidFill>
              <a:latin typeface="Titillium Web"/>
              <a:ea typeface="Titillium Web"/>
              <a:cs typeface="Titillium Web"/>
              <a:sym typeface="Titillium Web"/>
            </a:endParaRPr>
          </a:p>
        </p:txBody>
      </p:sp>
      <p:sp>
        <p:nvSpPr>
          <p:cNvPr id="343" name="Google Shape;343;g2acd078658e_0_51"/>
          <p:cNvSpPr/>
          <p:nvPr/>
        </p:nvSpPr>
        <p:spPr>
          <a:xfrm>
            <a:off x="9931401" y="4586500"/>
            <a:ext cx="2041200" cy="864300"/>
          </a:xfrm>
          <a:prstGeom prst="hexagon">
            <a:avLst>
              <a:gd name="adj" fmla="val 25000"/>
              <a:gd name="vf" fmla="val 115470"/>
            </a:avLst>
          </a:prstGeom>
          <a:gradFill>
            <a:gsLst>
              <a:gs pos="0">
                <a:srgbClr val="93C571"/>
              </a:gs>
              <a:gs pos="100000">
                <a:srgbClr val="54793A"/>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rgbClr val="FFFFFF"/>
                </a:solidFill>
                <a:latin typeface="Titillium Web"/>
                <a:ea typeface="Titillium Web"/>
                <a:cs typeface="Titillium Web"/>
                <a:sym typeface="Titillium Web"/>
              </a:rPr>
              <a:t>VisIVO interactive notebooks</a:t>
            </a:r>
            <a:endParaRPr sz="1700" b="1" i="0" u="none" strike="noStrike" cap="none">
              <a:solidFill>
                <a:srgbClr val="FFFFFF"/>
              </a:solidFill>
              <a:latin typeface="Titillium Web"/>
              <a:ea typeface="Titillium Web"/>
              <a:cs typeface="Titillium Web"/>
              <a:sym typeface="Titillium Web"/>
            </a:endParaRPr>
          </a:p>
        </p:txBody>
      </p:sp>
      <p:sp>
        <p:nvSpPr>
          <p:cNvPr id="344" name="Google Shape;344;g2acd078658e_0_51"/>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345" name="Google Shape;345;g2acd078658e_0_51"/>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ff89561256_0_7"/>
          <p:cNvSpPr txBox="1">
            <a:spLocks noGrp="1"/>
          </p:cNvSpPr>
          <p:nvPr>
            <p:ph type="title"/>
          </p:nvPr>
        </p:nvSpPr>
        <p:spPr>
          <a:xfrm>
            <a:off x="384313" y="1"/>
            <a:ext cx="10058400" cy="117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SPACE Centre of Excellence</a:t>
            </a:r>
            <a:endParaRPr/>
          </a:p>
        </p:txBody>
      </p:sp>
      <p:sp>
        <p:nvSpPr>
          <p:cNvPr id="110" name="Google Shape;110;g2ff89561256_0_7"/>
          <p:cNvSpPr txBox="1">
            <a:spLocks noGrp="1"/>
          </p:cNvSpPr>
          <p:nvPr>
            <p:ph type="body" idx="1"/>
          </p:nvPr>
        </p:nvSpPr>
        <p:spPr>
          <a:xfrm>
            <a:off x="203075" y="1277975"/>
            <a:ext cx="11645100" cy="22209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300"/>
              <a:t>Scalable Parallel Astrophysical Codes for Exascale (SPACE) </a:t>
            </a:r>
            <a:endParaRPr sz="2300"/>
          </a:p>
          <a:p>
            <a:pPr marL="609600" lvl="0" indent="-450850" algn="l" rtl="0">
              <a:spcBef>
                <a:spcPts val="1000"/>
              </a:spcBef>
              <a:spcAft>
                <a:spcPts val="0"/>
              </a:spcAft>
              <a:buSzPts val="2300"/>
              <a:buChar char="•"/>
            </a:pPr>
            <a:r>
              <a:rPr lang="en-US" sz="2300"/>
              <a:t>EU </a:t>
            </a:r>
            <a:r>
              <a:rPr lang="en-US" sz="2300">
                <a:solidFill>
                  <a:srgbClr val="5B87D9"/>
                </a:solidFill>
              </a:rPr>
              <a:t>Centre of Excellence</a:t>
            </a:r>
            <a:r>
              <a:rPr lang="en-US" sz="2300"/>
              <a:t> focused on </a:t>
            </a:r>
            <a:r>
              <a:rPr lang="en-US" sz="2300">
                <a:solidFill>
                  <a:srgbClr val="5B87D9"/>
                </a:solidFill>
              </a:rPr>
              <a:t>Astrophysical and Cosmological (A&amp;C) applications</a:t>
            </a:r>
            <a:endParaRPr sz="2300">
              <a:solidFill>
                <a:srgbClr val="5B87D9"/>
              </a:solidFill>
            </a:endParaRPr>
          </a:p>
          <a:p>
            <a:pPr marL="609600" lvl="0" indent="-450850" algn="l" rtl="0">
              <a:spcBef>
                <a:spcPts val="1000"/>
              </a:spcBef>
              <a:spcAft>
                <a:spcPts val="0"/>
              </a:spcAft>
              <a:buSzPts val="2300"/>
              <a:buChar char="•"/>
            </a:pPr>
            <a:r>
              <a:rPr lang="en-US" sz="2300"/>
              <a:t>Extensively </a:t>
            </a:r>
            <a:r>
              <a:rPr lang="en-US" sz="2300">
                <a:solidFill>
                  <a:srgbClr val="5B87D9"/>
                </a:solidFill>
              </a:rPr>
              <a:t>re-engineer</a:t>
            </a:r>
            <a:r>
              <a:rPr lang="en-US" sz="2300"/>
              <a:t> A&amp;C codes for the efficient and effective exploitation of </a:t>
            </a:r>
            <a:r>
              <a:rPr lang="en-US" sz="2300">
                <a:solidFill>
                  <a:srgbClr val="5B87D9"/>
                </a:solidFill>
              </a:rPr>
              <a:t>exascale</a:t>
            </a:r>
            <a:r>
              <a:rPr lang="en-US" sz="2300"/>
              <a:t> computing capabilities</a:t>
            </a:r>
            <a:endParaRPr sz="2300"/>
          </a:p>
          <a:p>
            <a:pPr marL="609600" lvl="0" indent="-450850" algn="l" rtl="0">
              <a:spcBef>
                <a:spcPts val="1000"/>
              </a:spcBef>
              <a:spcAft>
                <a:spcPts val="0"/>
              </a:spcAft>
              <a:buSzPts val="2300"/>
              <a:buChar char="•"/>
            </a:pPr>
            <a:r>
              <a:rPr lang="en-US" sz="2300"/>
              <a:t>High-performance </a:t>
            </a:r>
            <a:r>
              <a:rPr lang="en-US" sz="2300">
                <a:solidFill>
                  <a:srgbClr val="5B87D9"/>
                </a:solidFill>
              </a:rPr>
              <a:t>data analysis</a:t>
            </a:r>
            <a:r>
              <a:rPr lang="en-US" sz="2300"/>
              <a:t> of the data torrent produced by exascale A&amp;C simulation applications with </a:t>
            </a:r>
            <a:r>
              <a:rPr lang="en-US" sz="2300">
                <a:solidFill>
                  <a:srgbClr val="5B87D9"/>
                </a:solidFill>
              </a:rPr>
              <a:t>machine-learning</a:t>
            </a:r>
            <a:r>
              <a:rPr lang="en-US" sz="2300"/>
              <a:t> and </a:t>
            </a:r>
            <a:r>
              <a:rPr lang="en-US" sz="2300">
                <a:solidFill>
                  <a:srgbClr val="5B87D9"/>
                </a:solidFill>
              </a:rPr>
              <a:t>visualization </a:t>
            </a:r>
            <a:r>
              <a:rPr lang="en-US" sz="2300"/>
              <a:t>tools.</a:t>
            </a:r>
            <a:endParaRPr sz="2300"/>
          </a:p>
        </p:txBody>
      </p:sp>
      <p:sp>
        <p:nvSpPr>
          <p:cNvPr id="111" name="Google Shape;111;g2ff89561256_0_7"/>
          <p:cNvSpPr txBox="1">
            <a:spLocks noGrp="1"/>
          </p:cNvSpPr>
          <p:nvPr>
            <p:ph type="sldNum" idx="12"/>
          </p:nvPr>
        </p:nvSpPr>
        <p:spPr>
          <a:xfrm>
            <a:off x="9409043" y="6391143"/>
            <a:ext cx="2480100" cy="330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pic>
        <p:nvPicPr>
          <p:cNvPr id="112" name="Google Shape;112;g2ff89561256_0_7"/>
          <p:cNvPicPr preferRelativeResize="0"/>
          <p:nvPr/>
        </p:nvPicPr>
        <p:blipFill>
          <a:blip r:embed="rId3">
            <a:alphaModFix/>
          </a:blip>
          <a:stretch>
            <a:fillRect/>
          </a:stretch>
        </p:blipFill>
        <p:spPr>
          <a:xfrm>
            <a:off x="129475" y="4260950"/>
            <a:ext cx="1468449" cy="1468449"/>
          </a:xfrm>
          <a:prstGeom prst="rect">
            <a:avLst/>
          </a:prstGeom>
          <a:noFill/>
          <a:ln>
            <a:noFill/>
          </a:ln>
        </p:spPr>
      </p:pic>
      <p:pic>
        <p:nvPicPr>
          <p:cNvPr id="113" name="Google Shape;113;g2ff89561256_0_7"/>
          <p:cNvPicPr preferRelativeResize="0"/>
          <p:nvPr/>
        </p:nvPicPr>
        <p:blipFill>
          <a:blip r:embed="rId4">
            <a:alphaModFix/>
          </a:blip>
          <a:stretch>
            <a:fillRect/>
          </a:stretch>
        </p:blipFill>
        <p:spPr>
          <a:xfrm>
            <a:off x="1853625" y="4260950"/>
            <a:ext cx="1468449" cy="1468449"/>
          </a:xfrm>
          <a:prstGeom prst="rect">
            <a:avLst/>
          </a:prstGeom>
          <a:noFill/>
          <a:ln>
            <a:noFill/>
          </a:ln>
        </p:spPr>
      </p:pic>
      <p:pic>
        <p:nvPicPr>
          <p:cNvPr id="114" name="Google Shape;114;g2ff89561256_0_7"/>
          <p:cNvPicPr preferRelativeResize="0"/>
          <p:nvPr/>
        </p:nvPicPr>
        <p:blipFill>
          <a:blip r:embed="rId5">
            <a:alphaModFix/>
          </a:blip>
          <a:stretch>
            <a:fillRect/>
          </a:stretch>
        </p:blipFill>
        <p:spPr>
          <a:xfrm>
            <a:off x="7299037" y="4260950"/>
            <a:ext cx="1468449" cy="1468449"/>
          </a:xfrm>
          <a:prstGeom prst="rect">
            <a:avLst/>
          </a:prstGeom>
          <a:noFill/>
          <a:ln>
            <a:noFill/>
          </a:ln>
        </p:spPr>
      </p:pic>
      <p:pic>
        <p:nvPicPr>
          <p:cNvPr id="115" name="Google Shape;115;g2ff89561256_0_7"/>
          <p:cNvPicPr preferRelativeResize="0"/>
          <p:nvPr/>
        </p:nvPicPr>
        <p:blipFill>
          <a:blip r:embed="rId6">
            <a:alphaModFix/>
          </a:blip>
          <a:stretch>
            <a:fillRect/>
          </a:stretch>
        </p:blipFill>
        <p:spPr>
          <a:xfrm flipH="1">
            <a:off x="5419225" y="4260950"/>
            <a:ext cx="1468449" cy="1468449"/>
          </a:xfrm>
          <a:prstGeom prst="rect">
            <a:avLst/>
          </a:prstGeom>
          <a:noFill/>
          <a:ln>
            <a:noFill/>
          </a:ln>
        </p:spPr>
      </p:pic>
      <p:pic>
        <p:nvPicPr>
          <p:cNvPr id="116" name="Google Shape;116;g2ff89561256_0_7"/>
          <p:cNvPicPr preferRelativeResize="0"/>
          <p:nvPr/>
        </p:nvPicPr>
        <p:blipFill>
          <a:blip r:embed="rId7">
            <a:alphaModFix/>
          </a:blip>
          <a:stretch>
            <a:fillRect/>
          </a:stretch>
        </p:blipFill>
        <p:spPr>
          <a:xfrm>
            <a:off x="3579059" y="4303475"/>
            <a:ext cx="1468449" cy="1468449"/>
          </a:xfrm>
          <a:prstGeom prst="rect">
            <a:avLst/>
          </a:prstGeom>
          <a:noFill/>
          <a:ln>
            <a:noFill/>
          </a:ln>
        </p:spPr>
      </p:pic>
      <p:pic>
        <p:nvPicPr>
          <p:cNvPr id="117" name="Google Shape;117;g2ff89561256_0_7"/>
          <p:cNvPicPr preferRelativeResize="0"/>
          <p:nvPr/>
        </p:nvPicPr>
        <p:blipFill>
          <a:blip r:embed="rId8">
            <a:alphaModFix/>
          </a:blip>
          <a:stretch>
            <a:fillRect/>
          </a:stretch>
        </p:blipFill>
        <p:spPr>
          <a:xfrm>
            <a:off x="8857325" y="4260950"/>
            <a:ext cx="1468449" cy="1468449"/>
          </a:xfrm>
          <a:prstGeom prst="rect">
            <a:avLst/>
          </a:prstGeom>
          <a:noFill/>
          <a:ln>
            <a:noFill/>
          </a:ln>
        </p:spPr>
      </p:pic>
      <p:sp>
        <p:nvSpPr>
          <p:cNvPr id="118" name="Google Shape;118;g2ff89561256_0_7"/>
          <p:cNvSpPr txBox="1"/>
          <p:nvPr/>
        </p:nvSpPr>
        <p:spPr>
          <a:xfrm>
            <a:off x="0" y="3740700"/>
            <a:ext cx="12192000" cy="6314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b="1" dirty="0" err="1">
                <a:solidFill>
                  <a:schemeClr val="dk1"/>
                </a:solidFill>
                <a:latin typeface="Calibri"/>
                <a:ea typeface="Calibri"/>
                <a:cs typeface="Calibri"/>
                <a:sym typeface="Calibri"/>
              </a:rPr>
              <a:t>OpenGADGET</a:t>
            </a:r>
            <a:r>
              <a:rPr lang="en-US" sz="2300" b="1" dirty="0">
                <a:solidFill>
                  <a:schemeClr val="dk1"/>
                </a:solidFill>
                <a:latin typeface="Calibri"/>
                <a:ea typeface="Calibri"/>
                <a:cs typeface="Calibri"/>
                <a:sym typeface="Calibri"/>
              </a:rPr>
              <a:t>      CHANGA        RAMSES             iPic3D                 PLUTO          BHAC                    FIL</a:t>
            </a:r>
            <a:endParaRPr sz="2300" b="1" dirty="0">
              <a:solidFill>
                <a:schemeClr val="dk1"/>
              </a:solidFill>
              <a:latin typeface="Calibri"/>
              <a:ea typeface="Calibri"/>
              <a:cs typeface="Calibri"/>
              <a:sym typeface="Calibri"/>
            </a:endParaRPr>
          </a:p>
        </p:txBody>
      </p:sp>
      <p:pic>
        <p:nvPicPr>
          <p:cNvPr id="119" name="Google Shape;119;g2ff89561256_0_7"/>
          <p:cNvPicPr preferRelativeResize="0"/>
          <p:nvPr/>
        </p:nvPicPr>
        <p:blipFill>
          <a:blip r:embed="rId9">
            <a:alphaModFix/>
          </a:blip>
          <a:stretch>
            <a:fillRect/>
          </a:stretch>
        </p:blipFill>
        <p:spPr>
          <a:xfrm>
            <a:off x="10571150" y="4260950"/>
            <a:ext cx="1468449" cy="1468449"/>
          </a:xfrm>
          <a:prstGeom prst="rect">
            <a:avLst/>
          </a:prstGeom>
          <a:noFill/>
          <a:ln>
            <a:noFill/>
          </a:ln>
        </p:spPr>
      </p:pic>
      <p:sp>
        <p:nvSpPr>
          <p:cNvPr id="120" name="Google Shape;120;g2ff89561256_0_7"/>
          <p:cNvSpPr txBox="1"/>
          <p:nvPr/>
        </p:nvSpPr>
        <p:spPr>
          <a:xfrm>
            <a:off x="129475" y="5684650"/>
            <a:ext cx="146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rPr>
              <a:t>cosmological simulations</a:t>
            </a:r>
            <a:endParaRPr/>
          </a:p>
        </p:txBody>
      </p:sp>
      <p:sp>
        <p:nvSpPr>
          <p:cNvPr id="121" name="Google Shape;121;g2ff89561256_0_7"/>
          <p:cNvSpPr txBox="1"/>
          <p:nvPr/>
        </p:nvSpPr>
        <p:spPr>
          <a:xfrm>
            <a:off x="1853625" y="5700850"/>
            <a:ext cx="146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highlight>
                  <a:srgbClr val="FFFFFF"/>
                </a:highlight>
              </a:rPr>
              <a:t>magneto hydro dynamics code</a:t>
            </a:r>
            <a:endParaRPr/>
          </a:p>
        </p:txBody>
      </p:sp>
      <p:sp>
        <p:nvSpPr>
          <p:cNvPr id="122" name="Google Shape;122;g2ff89561256_0_7"/>
          <p:cNvSpPr txBox="1"/>
          <p:nvPr/>
        </p:nvSpPr>
        <p:spPr>
          <a:xfrm>
            <a:off x="7175997" y="5700850"/>
            <a:ext cx="165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333333"/>
                </a:solidFill>
                <a:highlight>
                  <a:srgbClr val="FFFFFF"/>
                </a:highlight>
              </a:rPr>
              <a:t>astrophysical plasma simulations</a:t>
            </a:r>
            <a:endParaRPr dirty="0"/>
          </a:p>
        </p:txBody>
      </p:sp>
      <p:sp>
        <p:nvSpPr>
          <p:cNvPr id="123" name="Google Shape;123;g2ff89561256_0_7"/>
          <p:cNvSpPr txBox="1"/>
          <p:nvPr/>
        </p:nvSpPr>
        <p:spPr>
          <a:xfrm>
            <a:off x="5488825" y="5777050"/>
            <a:ext cx="1398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highlight>
                  <a:srgbClr val="FFFFFF"/>
                </a:highlight>
              </a:rPr>
              <a:t>plasma physics</a:t>
            </a:r>
            <a:endParaRPr/>
          </a:p>
        </p:txBody>
      </p:sp>
      <p:sp>
        <p:nvSpPr>
          <p:cNvPr id="124" name="Google Shape;124;g2ff89561256_0_7"/>
          <p:cNvSpPr txBox="1"/>
          <p:nvPr/>
        </p:nvSpPr>
        <p:spPr>
          <a:xfrm>
            <a:off x="3545157" y="5729400"/>
            <a:ext cx="1501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333333"/>
                </a:solidFill>
                <a:highlight>
                  <a:srgbClr val="FFFFFF"/>
                </a:highlight>
              </a:rPr>
              <a:t>AMR cosmological simulations</a:t>
            </a:r>
            <a:endParaRPr dirty="0"/>
          </a:p>
        </p:txBody>
      </p:sp>
      <p:sp>
        <p:nvSpPr>
          <p:cNvPr id="125" name="Google Shape;125;g2ff89561256_0_7"/>
          <p:cNvSpPr txBox="1"/>
          <p:nvPr/>
        </p:nvSpPr>
        <p:spPr>
          <a:xfrm>
            <a:off x="8857325" y="5700850"/>
            <a:ext cx="146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highlight>
                  <a:srgbClr val="FFFFFF"/>
                </a:highlight>
              </a:rPr>
              <a:t>Black Hole accretion</a:t>
            </a:r>
            <a:endParaRPr/>
          </a:p>
        </p:txBody>
      </p:sp>
      <p:sp>
        <p:nvSpPr>
          <p:cNvPr id="126" name="Google Shape;126;g2ff89561256_0_7"/>
          <p:cNvSpPr txBox="1"/>
          <p:nvPr/>
        </p:nvSpPr>
        <p:spPr>
          <a:xfrm>
            <a:off x="10571150" y="5700850"/>
            <a:ext cx="146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333333"/>
                </a:solidFill>
                <a:highlight>
                  <a:srgbClr val="FFFFFF"/>
                </a:highlight>
              </a:rPr>
              <a:t>general-relativistic MHD</a:t>
            </a:r>
            <a:endParaRPr/>
          </a:p>
        </p:txBody>
      </p:sp>
      <p:sp>
        <p:nvSpPr>
          <p:cNvPr id="127" name="Google Shape;127;g2ff89561256_0_7"/>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128" name="Google Shape;128;g2ff89561256_0_7"/>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29" name="Google Shape;129;g2ff89561256_0_7"/>
          <p:cNvSpPr txBox="1"/>
          <p:nvPr/>
        </p:nvSpPr>
        <p:spPr>
          <a:xfrm>
            <a:off x="32300" y="3435850"/>
            <a:ext cx="12007200" cy="50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300">
                <a:solidFill>
                  <a:schemeClr val="dk1"/>
                </a:solidFill>
                <a:highlight>
                  <a:srgbClr val="FFFF00"/>
                </a:highlight>
                <a:latin typeface="Calibri"/>
                <a:ea typeface="Calibri"/>
                <a:cs typeface="Calibri"/>
                <a:sym typeface="Calibri"/>
              </a:rPr>
              <a:t>See talk from </a:t>
            </a:r>
            <a:r>
              <a:rPr lang="en-US" sz="2300" i="1">
                <a:solidFill>
                  <a:schemeClr val="dk1"/>
                </a:solidFill>
                <a:highlight>
                  <a:srgbClr val="FFFF00"/>
                </a:highlight>
                <a:latin typeface="Calibri"/>
                <a:ea typeface="Calibri"/>
                <a:cs typeface="Calibri"/>
                <a:sym typeface="Calibri"/>
              </a:rPr>
              <a:t>L. Tornatore </a:t>
            </a:r>
            <a:r>
              <a:rPr lang="en-US" sz="2300" b="1">
                <a:solidFill>
                  <a:schemeClr val="dk1"/>
                </a:solidFill>
                <a:highlight>
                  <a:srgbClr val="FFFF00"/>
                </a:highlight>
                <a:latin typeface="Calibri"/>
                <a:ea typeface="Calibri"/>
                <a:cs typeface="Calibri"/>
                <a:sym typeface="Calibri"/>
              </a:rPr>
              <a:t>The SPACE project </a:t>
            </a:r>
            <a:r>
              <a:rPr lang="en-US" sz="2300">
                <a:solidFill>
                  <a:schemeClr val="dk1"/>
                </a:solidFill>
                <a:highlight>
                  <a:srgbClr val="FFFF00"/>
                </a:highlight>
                <a:latin typeface="Calibri"/>
                <a:ea typeface="Calibri"/>
                <a:cs typeface="Calibri"/>
                <a:sym typeface="Calibri"/>
              </a:rPr>
              <a:t>on October 15th</a:t>
            </a:r>
            <a:endParaRPr sz="230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e5be8e0dce_4_0"/>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Acknowledgements</a:t>
            </a:r>
            <a:endParaRPr/>
          </a:p>
        </p:txBody>
      </p:sp>
      <p:sp>
        <p:nvSpPr>
          <p:cNvPr id="351" name="Google Shape;351;g2e5be8e0dce_4_0"/>
          <p:cNvSpPr txBox="1">
            <a:spLocks noGrp="1"/>
          </p:cNvSpPr>
          <p:nvPr>
            <p:ph type="body" idx="1"/>
          </p:nvPr>
        </p:nvSpPr>
        <p:spPr>
          <a:xfrm>
            <a:off x="384325" y="2161400"/>
            <a:ext cx="5161500" cy="24885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5000"/>
              </a:lnSpc>
              <a:spcBef>
                <a:spcPts val="0"/>
              </a:spcBef>
              <a:spcAft>
                <a:spcPts val="0"/>
              </a:spcAft>
              <a:buNone/>
            </a:pPr>
            <a:r>
              <a:rPr lang="en-US" sz="2100">
                <a:solidFill>
                  <a:srgbClr val="000000"/>
                </a:solidFill>
                <a:latin typeface="Arial"/>
                <a:ea typeface="Arial"/>
                <a:cs typeface="Arial"/>
                <a:sym typeface="Arial"/>
              </a:rPr>
              <a:t>This work is funded by the European High Performance Computing Joint Undertaking (JU) and Belgium, Czech Republic, France, Germany, Greece, Italy, Norway, and Spain under grant agreement No 101093441 </a:t>
            </a:r>
            <a:endParaRPr sz="2100">
              <a:solidFill>
                <a:srgbClr val="000000"/>
              </a:solidFill>
              <a:latin typeface="Arial"/>
              <a:ea typeface="Arial"/>
              <a:cs typeface="Arial"/>
              <a:sym typeface="Arial"/>
            </a:endParaRPr>
          </a:p>
          <a:p>
            <a:pPr marL="0" lvl="0" indent="0" algn="l" rtl="0">
              <a:lnSpc>
                <a:spcPct val="90000"/>
              </a:lnSpc>
              <a:spcBef>
                <a:spcPts val="1000"/>
              </a:spcBef>
              <a:spcAft>
                <a:spcPts val="0"/>
              </a:spcAft>
              <a:buSzPts val="2800"/>
              <a:buNone/>
            </a:pPr>
            <a:endParaRPr sz="2400">
              <a:solidFill>
                <a:schemeClr val="dk2"/>
              </a:solidFill>
            </a:endParaRPr>
          </a:p>
        </p:txBody>
      </p:sp>
      <p:pic>
        <p:nvPicPr>
          <p:cNvPr id="352" name="Google Shape;352;g2e5be8e0dce_4_0"/>
          <p:cNvPicPr preferRelativeResize="0"/>
          <p:nvPr/>
        </p:nvPicPr>
        <p:blipFill rotWithShape="1">
          <a:blip r:embed="rId3">
            <a:alphaModFix/>
          </a:blip>
          <a:srcRect l="29499" t="19448" r="29674" b="17179"/>
          <a:stretch/>
        </p:blipFill>
        <p:spPr>
          <a:xfrm>
            <a:off x="525209" y="4918933"/>
            <a:ext cx="1497400" cy="1356832"/>
          </a:xfrm>
          <a:prstGeom prst="rect">
            <a:avLst/>
          </a:prstGeom>
          <a:noFill/>
          <a:ln>
            <a:noFill/>
          </a:ln>
        </p:spPr>
      </p:pic>
      <p:pic>
        <p:nvPicPr>
          <p:cNvPr id="353" name="Google Shape;353;g2e5be8e0dce_4_0"/>
          <p:cNvPicPr preferRelativeResize="0"/>
          <p:nvPr/>
        </p:nvPicPr>
        <p:blipFill rotWithShape="1">
          <a:blip r:embed="rId4">
            <a:alphaModFix/>
          </a:blip>
          <a:srcRect t="27566" b="21833"/>
          <a:stretch/>
        </p:blipFill>
        <p:spPr>
          <a:xfrm>
            <a:off x="2022600" y="5173100"/>
            <a:ext cx="2561832" cy="763599"/>
          </a:xfrm>
          <a:prstGeom prst="rect">
            <a:avLst/>
          </a:prstGeom>
          <a:noFill/>
          <a:ln>
            <a:noFill/>
          </a:ln>
        </p:spPr>
      </p:pic>
      <p:sp>
        <p:nvSpPr>
          <p:cNvPr id="354" name="Google Shape;354;g2e5be8e0dce_4_0"/>
          <p:cNvSpPr txBox="1"/>
          <p:nvPr/>
        </p:nvSpPr>
        <p:spPr>
          <a:xfrm>
            <a:off x="5647892" y="2105721"/>
            <a:ext cx="6128400" cy="2266500"/>
          </a:xfrm>
          <a:prstGeom prst="rect">
            <a:avLst/>
          </a:prstGeom>
          <a:noFill/>
          <a:ln>
            <a:noFill/>
          </a:ln>
        </p:spPr>
        <p:txBody>
          <a:bodyPr spcFirstLastPara="1" wrap="square" lIns="121900" tIns="121900" rIns="121900" bIns="121900" anchor="t" anchorCtr="0">
            <a:spAutoFit/>
          </a:bodyPr>
          <a:lstStyle/>
          <a:p>
            <a:pPr marL="0" marR="0" lvl="0" indent="0" algn="l" rtl="0">
              <a:lnSpc>
                <a:spcPct val="105000"/>
              </a:lnSpc>
              <a:spcBef>
                <a:spcPts val="0"/>
              </a:spcBef>
              <a:spcAft>
                <a:spcPts val="0"/>
              </a:spcAft>
              <a:buNone/>
            </a:pPr>
            <a:r>
              <a:rPr lang="en-US" sz="2100"/>
              <a:t>The aforementioned activities are also supported by the spoke 1 and spoke 3 of the ICSC – Centro Nazionale di Ricerca in High Performance Computing, Big Data and Quantum Computing – and hosting entity, funded by European Union – NextGenerationEU”</a:t>
            </a:r>
            <a:endParaRPr sz="2100"/>
          </a:p>
        </p:txBody>
      </p:sp>
      <p:pic>
        <p:nvPicPr>
          <p:cNvPr id="355" name="Google Shape;355;g2e5be8e0dce_4_0"/>
          <p:cNvPicPr preferRelativeResize="0"/>
          <p:nvPr/>
        </p:nvPicPr>
        <p:blipFill rotWithShape="1">
          <a:blip r:embed="rId5">
            <a:alphaModFix/>
          </a:blip>
          <a:srcRect/>
          <a:stretch/>
        </p:blipFill>
        <p:spPr>
          <a:xfrm>
            <a:off x="5377601" y="5137988"/>
            <a:ext cx="4126290" cy="918734"/>
          </a:xfrm>
          <a:prstGeom prst="rect">
            <a:avLst/>
          </a:prstGeom>
          <a:noFill/>
          <a:ln>
            <a:noFill/>
          </a:ln>
        </p:spPr>
      </p:pic>
      <p:pic>
        <p:nvPicPr>
          <p:cNvPr id="356" name="Google Shape;356;g2e5be8e0dce_4_0"/>
          <p:cNvPicPr preferRelativeResize="0"/>
          <p:nvPr/>
        </p:nvPicPr>
        <p:blipFill rotWithShape="1">
          <a:blip r:embed="rId6">
            <a:alphaModFix/>
          </a:blip>
          <a:srcRect l="13089" t="23769" r="11204" b="26678"/>
          <a:stretch/>
        </p:blipFill>
        <p:spPr>
          <a:xfrm>
            <a:off x="9211375" y="5095538"/>
            <a:ext cx="2807100" cy="918733"/>
          </a:xfrm>
          <a:prstGeom prst="rect">
            <a:avLst/>
          </a:prstGeom>
          <a:noFill/>
          <a:ln>
            <a:noFill/>
          </a:ln>
        </p:spPr>
      </p:pic>
      <p:sp>
        <p:nvSpPr>
          <p:cNvPr id="357" name="Google Shape;357;g2e5be8e0dce_4_0"/>
          <p:cNvSpPr txBox="1">
            <a:spLocks noGrp="1"/>
          </p:cNvSpPr>
          <p:nvPr>
            <p:ph type="sldNum" idx="12"/>
          </p:nvPr>
        </p:nvSpPr>
        <p:spPr>
          <a:xfrm>
            <a:off x="9409043" y="6391143"/>
            <a:ext cx="2480100" cy="330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
        <p:nvSpPr>
          <p:cNvPr id="358" name="Google Shape;358;g2e5be8e0dce_4_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359" name="Google Shape;359;g2e5be8e0dce_4_0"/>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ad6f10a5dc_0_0"/>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Visualization</a:t>
            </a:r>
            <a:r>
              <a:rPr lang="en-US">
                <a:solidFill>
                  <a:srgbClr val="5B87D9"/>
                </a:solidFill>
                <a:latin typeface="Titillium Web Black"/>
                <a:ea typeface="Titillium Web Black"/>
                <a:cs typeface="Titillium Web Black"/>
                <a:sym typeface="Titillium Web Black"/>
              </a:rPr>
              <a:t> </a:t>
            </a:r>
            <a:r>
              <a:rPr lang="en-US"/>
              <a:t>Requirements</a:t>
            </a:r>
            <a:endParaRPr/>
          </a:p>
        </p:txBody>
      </p:sp>
      <p:sp>
        <p:nvSpPr>
          <p:cNvPr id="136" name="Google Shape;136;g2ad6f10a5dc_0_0"/>
          <p:cNvSpPr txBox="1">
            <a:spLocks noGrp="1"/>
          </p:cNvSpPr>
          <p:nvPr>
            <p:ph type="body" idx="1"/>
          </p:nvPr>
        </p:nvSpPr>
        <p:spPr>
          <a:xfrm>
            <a:off x="384313" y="1323191"/>
            <a:ext cx="11504700" cy="4853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1000"/>
              </a:spcBef>
              <a:spcAft>
                <a:spcPts val="0"/>
              </a:spcAft>
              <a:buNone/>
            </a:pPr>
            <a:r>
              <a:rPr lang="en-US" sz="2700"/>
              <a:t>Over the years, the A&amp;C domain has developed a set of </a:t>
            </a:r>
            <a:r>
              <a:rPr lang="en-US" sz="2700">
                <a:solidFill>
                  <a:srgbClr val="5B87D9"/>
                </a:solidFill>
              </a:rPr>
              <a:t>ad-hoc tools</a:t>
            </a:r>
            <a:r>
              <a:rPr lang="en-US" sz="2700"/>
              <a:t> and software modules to tackle </a:t>
            </a:r>
            <a:r>
              <a:rPr lang="en-US" sz="2700">
                <a:solidFill>
                  <a:srgbClr val="5B87D9"/>
                </a:solidFill>
              </a:rPr>
              <a:t>data processing</a:t>
            </a:r>
            <a:r>
              <a:rPr lang="en-US" sz="2700"/>
              <a:t>.</a:t>
            </a:r>
            <a:endParaRPr sz="2700"/>
          </a:p>
          <a:p>
            <a:pPr marL="0" marR="0" lvl="0" indent="0" algn="l" rtl="0">
              <a:lnSpc>
                <a:spcPct val="90000"/>
              </a:lnSpc>
              <a:spcBef>
                <a:spcPts val="1000"/>
              </a:spcBef>
              <a:spcAft>
                <a:spcPts val="0"/>
              </a:spcAft>
              <a:buNone/>
            </a:pPr>
            <a:r>
              <a:rPr lang="en-US" sz="2700"/>
              <a:t>Some of these components become candidates to be replaced by either </a:t>
            </a:r>
            <a:r>
              <a:rPr lang="en-US" sz="2700">
                <a:solidFill>
                  <a:srgbClr val="5B87D9"/>
                </a:solidFill>
              </a:rPr>
              <a:t>faster</a:t>
            </a:r>
            <a:r>
              <a:rPr lang="en-US" sz="2700"/>
              <a:t>, </a:t>
            </a:r>
            <a:r>
              <a:rPr lang="en-US" sz="2700">
                <a:solidFill>
                  <a:srgbClr val="5B87D9"/>
                </a:solidFill>
              </a:rPr>
              <a:t>more accurate</a:t>
            </a:r>
            <a:r>
              <a:rPr lang="en-US" sz="2700"/>
              <a:t>, or </a:t>
            </a:r>
            <a:r>
              <a:rPr lang="en-US" sz="2700">
                <a:solidFill>
                  <a:srgbClr val="5B87D9"/>
                </a:solidFill>
              </a:rPr>
              <a:t>more efficient</a:t>
            </a:r>
            <a:r>
              <a:rPr lang="en-US" sz="2700"/>
              <a:t> data-driven technologies based on </a:t>
            </a:r>
            <a:r>
              <a:rPr lang="en-US" sz="2700">
                <a:solidFill>
                  <a:srgbClr val="5B87D9"/>
                </a:solidFill>
              </a:rPr>
              <a:t>high-performance visualization</a:t>
            </a:r>
            <a:r>
              <a:rPr lang="en-US" sz="2700"/>
              <a:t>.</a:t>
            </a:r>
            <a:endParaRPr sz="2700"/>
          </a:p>
          <a:p>
            <a:pPr marL="0" marR="0" lvl="0" indent="0" algn="l" rtl="0">
              <a:lnSpc>
                <a:spcPct val="90000"/>
              </a:lnSpc>
              <a:spcBef>
                <a:spcPts val="1000"/>
              </a:spcBef>
              <a:spcAft>
                <a:spcPts val="0"/>
              </a:spcAft>
              <a:buNone/>
            </a:pPr>
            <a:r>
              <a:rPr lang="en-US" sz="2700"/>
              <a:t>Collected </a:t>
            </a:r>
            <a:r>
              <a:rPr lang="en-US" sz="2700">
                <a:solidFill>
                  <a:srgbClr val="5B87D9"/>
                </a:solidFill>
              </a:rPr>
              <a:t>requirements</a:t>
            </a:r>
            <a:r>
              <a:rPr lang="en-US" sz="2700"/>
              <a:t> in SPACE CoE include:</a:t>
            </a:r>
            <a:endParaRPr sz="2700"/>
          </a:p>
          <a:p>
            <a:pPr marL="457200" marR="0" lvl="0" indent="-400050" algn="l" rtl="0">
              <a:lnSpc>
                <a:spcPct val="90000"/>
              </a:lnSpc>
              <a:spcBef>
                <a:spcPts val="1000"/>
              </a:spcBef>
              <a:spcAft>
                <a:spcPts val="0"/>
              </a:spcAft>
              <a:buSzPts val="2700"/>
              <a:buChar char="❏"/>
            </a:pPr>
            <a:r>
              <a:rPr lang="en-US" sz="2700"/>
              <a:t>load directly from </a:t>
            </a:r>
            <a:r>
              <a:rPr lang="en-US" sz="2700">
                <a:solidFill>
                  <a:srgbClr val="3C78D8"/>
                </a:solidFill>
              </a:rPr>
              <a:t>simulations’ computing infrastructure</a:t>
            </a:r>
            <a:r>
              <a:rPr lang="en-US" sz="2700"/>
              <a:t> to reduce data-movement overheads</a:t>
            </a:r>
            <a:endParaRPr sz="2700"/>
          </a:p>
          <a:p>
            <a:pPr marL="457200" marR="0" lvl="0" indent="-400050" algn="l" rtl="0">
              <a:lnSpc>
                <a:spcPct val="90000"/>
              </a:lnSpc>
              <a:spcBef>
                <a:spcPts val="0"/>
              </a:spcBef>
              <a:spcAft>
                <a:spcPts val="0"/>
              </a:spcAft>
              <a:buSzPts val="2700"/>
              <a:buChar char="❏"/>
            </a:pPr>
            <a:r>
              <a:rPr lang="en-US" sz="2700"/>
              <a:t>load </a:t>
            </a:r>
            <a:r>
              <a:rPr lang="en-US" sz="2700">
                <a:solidFill>
                  <a:schemeClr val="accent5"/>
                </a:solidFill>
              </a:rPr>
              <a:t>directly</a:t>
            </a:r>
            <a:r>
              <a:rPr lang="en-US" sz="2700"/>
              <a:t> from the </a:t>
            </a:r>
            <a:r>
              <a:rPr lang="en-US" sz="2700">
                <a:solidFill>
                  <a:schemeClr val="accent5"/>
                </a:solidFill>
              </a:rPr>
              <a:t>simulation</a:t>
            </a:r>
            <a:r>
              <a:rPr lang="en-US" sz="2700"/>
              <a:t> to avoid data duplication (in-situ)</a:t>
            </a:r>
            <a:endParaRPr sz="2700"/>
          </a:p>
          <a:p>
            <a:pPr marL="457200" marR="0" lvl="0" indent="-400050" algn="l" rtl="0">
              <a:lnSpc>
                <a:spcPct val="90000"/>
              </a:lnSpc>
              <a:spcBef>
                <a:spcPts val="0"/>
              </a:spcBef>
              <a:spcAft>
                <a:spcPts val="0"/>
              </a:spcAft>
              <a:buSzPts val="2700"/>
              <a:buChar char="❏"/>
            </a:pPr>
            <a:r>
              <a:rPr lang="en-US" sz="2700">
                <a:solidFill>
                  <a:schemeClr val="accent5"/>
                </a:solidFill>
              </a:rPr>
              <a:t>interactive</a:t>
            </a:r>
            <a:r>
              <a:rPr lang="en-US" sz="2700"/>
              <a:t> multi-dimensional visualisation </a:t>
            </a:r>
            <a:endParaRPr sz="2700"/>
          </a:p>
          <a:p>
            <a:pPr marL="457200" marR="0" lvl="0" indent="-400050" algn="l" rtl="0">
              <a:lnSpc>
                <a:spcPct val="90000"/>
              </a:lnSpc>
              <a:spcBef>
                <a:spcPts val="0"/>
              </a:spcBef>
              <a:spcAft>
                <a:spcPts val="0"/>
              </a:spcAft>
              <a:buSzPts val="2700"/>
              <a:buChar char="❏"/>
            </a:pPr>
            <a:r>
              <a:rPr lang="en-US" sz="2700"/>
              <a:t>handling of different specific </a:t>
            </a:r>
            <a:r>
              <a:rPr lang="en-US" sz="2700">
                <a:solidFill>
                  <a:schemeClr val="accent5"/>
                </a:solidFill>
              </a:rPr>
              <a:t>data formats</a:t>
            </a:r>
            <a:endParaRPr sz="2700">
              <a:solidFill>
                <a:schemeClr val="accent5"/>
              </a:solidFill>
            </a:endParaRPr>
          </a:p>
        </p:txBody>
      </p:sp>
      <p:sp>
        <p:nvSpPr>
          <p:cNvPr id="137" name="Google Shape;137;g2ad6f10a5dc_0_0"/>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
        <p:nvSpPr>
          <p:cNvPr id="138" name="Google Shape;138;g2ad6f10a5dc_0_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139" name="Google Shape;139;g2ad6f10a5dc_0_0"/>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40" name="Google Shape;140;g2ad6f10a5dc_0_0"/>
          <p:cNvSpPr/>
          <p:nvPr/>
        </p:nvSpPr>
        <p:spPr>
          <a:xfrm>
            <a:off x="10023900" y="38350"/>
            <a:ext cx="2104800" cy="93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a:spLocks noGrp="1"/>
          </p:cNvSpPr>
          <p:nvPr>
            <p:ph type="title"/>
          </p:nvPr>
        </p:nvSpPr>
        <p:spPr>
          <a:xfrm>
            <a:off x="384327" y="0"/>
            <a:ext cx="11504700" cy="117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VisIVO</a:t>
            </a:r>
            <a:endParaRPr/>
          </a:p>
        </p:txBody>
      </p:sp>
      <p:sp>
        <p:nvSpPr>
          <p:cNvPr id="146" name="Google Shape;146;p2"/>
          <p:cNvSpPr txBox="1">
            <a:spLocks noGrp="1"/>
          </p:cNvSpPr>
          <p:nvPr>
            <p:ph type="sldNum" idx="12"/>
          </p:nvPr>
        </p:nvSpPr>
        <p:spPr>
          <a:xfrm>
            <a:off x="9409043" y="6391143"/>
            <a:ext cx="2480026" cy="330332"/>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pic>
        <p:nvPicPr>
          <p:cNvPr id="147" name="Google Shape;147;p2"/>
          <p:cNvPicPr preferRelativeResize="0"/>
          <p:nvPr/>
        </p:nvPicPr>
        <p:blipFill rotWithShape="1">
          <a:blip r:embed="rId3">
            <a:alphaModFix/>
          </a:blip>
          <a:srcRect/>
          <a:stretch/>
        </p:blipFill>
        <p:spPr>
          <a:xfrm>
            <a:off x="9463850" y="4843725"/>
            <a:ext cx="1401724" cy="1325575"/>
          </a:xfrm>
          <a:prstGeom prst="rect">
            <a:avLst/>
          </a:prstGeom>
          <a:noFill/>
          <a:ln>
            <a:noFill/>
          </a:ln>
        </p:spPr>
      </p:pic>
      <p:pic>
        <p:nvPicPr>
          <p:cNvPr id="148" name="Google Shape;148;p2"/>
          <p:cNvPicPr preferRelativeResize="0"/>
          <p:nvPr/>
        </p:nvPicPr>
        <p:blipFill rotWithShape="1">
          <a:blip r:embed="rId4">
            <a:alphaModFix/>
          </a:blip>
          <a:srcRect/>
          <a:stretch/>
        </p:blipFill>
        <p:spPr>
          <a:xfrm>
            <a:off x="9409050" y="3904775"/>
            <a:ext cx="1116524" cy="872301"/>
          </a:xfrm>
          <a:prstGeom prst="rect">
            <a:avLst/>
          </a:prstGeom>
          <a:noFill/>
          <a:ln>
            <a:noFill/>
          </a:ln>
        </p:spPr>
      </p:pic>
      <p:pic>
        <p:nvPicPr>
          <p:cNvPr id="149" name="Google Shape;149;p2"/>
          <p:cNvPicPr preferRelativeResize="0"/>
          <p:nvPr/>
        </p:nvPicPr>
        <p:blipFill rotWithShape="1">
          <a:blip r:embed="rId5">
            <a:alphaModFix/>
          </a:blip>
          <a:srcRect/>
          <a:stretch/>
        </p:blipFill>
        <p:spPr>
          <a:xfrm>
            <a:off x="9535125" y="3749535"/>
            <a:ext cx="1116524" cy="872340"/>
          </a:xfrm>
          <a:prstGeom prst="rect">
            <a:avLst/>
          </a:prstGeom>
          <a:noFill/>
          <a:ln>
            <a:noFill/>
          </a:ln>
        </p:spPr>
      </p:pic>
      <p:pic>
        <p:nvPicPr>
          <p:cNvPr id="150" name="Google Shape;150;p2"/>
          <p:cNvPicPr preferRelativeResize="0"/>
          <p:nvPr/>
        </p:nvPicPr>
        <p:blipFill rotWithShape="1">
          <a:blip r:embed="rId6">
            <a:alphaModFix/>
          </a:blip>
          <a:srcRect/>
          <a:stretch/>
        </p:blipFill>
        <p:spPr>
          <a:xfrm>
            <a:off x="7839894" y="241002"/>
            <a:ext cx="2113155" cy="764750"/>
          </a:xfrm>
          <a:prstGeom prst="rect">
            <a:avLst/>
          </a:prstGeom>
          <a:noFill/>
          <a:ln>
            <a:noFill/>
          </a:ln>
        </p:spPr>
      </p:pic>
      <p:sp>
        <p:nvSpPr>
          <p:cNvPr id="151" name="Google Shape;151;p2"/>
          <p:cNvSpPr txBox="1"/>
          <p:nvPr/>
        </p:nvSpPr>
        <p:spPr>
          <a:xfrm>
            <a:off x="384325" y="1655525"/>
            <a:ext cx="7122000" cy="4132800"/>
          </a:xfrm>
          <a:prstGeom prst="rect">
            <a:avLst/>
          </a:prstGeom>
          <a:noFill/>
          <a:ln>
            <a:noFill/>
          </a:ln>
        </p:spPr>
        <p:txBody>
          <a:bodyPr spcFirstLastPara="1" wrap="square" lIns="91425" tIns="91425" rIns="91425" bIns="91425" anchor="ctr" anchorCtr="0">
            <a:noAutofit/>
          </a:bodyPr>
          <a:lstStyle/>
          <a:p>
            <a:pPr marL="0" marR="0" lvl="0" indent="0" algn="l" rtl="0">
              <a:lnSpc>
                <a:spcPct val="70000"/>
              </a:lnSpc>
              <a:spcBef>
                <a:spcPts val="1000"/>
              </a:spcBef>
              <a:spcAft>
                <a:spcPts val="0"/>
              </a:spcAft>
              <a:buSzPts val="935"/>
              <a:buNone/>
            </a:pPr>
            <a:r>
              <a:rPr lang="en-US" sz="2795">
                <a:solidFill>
                  <a:schemeClr val="dk1"/>
                </a:solidFill>
                <a:latin typeface="Calibri"/>
                <a:ea typeface="Calibri"/>
                <a:cs typeface="Calibri"/>
                <a:sym typeface="Calibri"/>
              </a:rPr>
              <a:t>The </a:t>
            </a:r>
            <a:r>
              <a:rPr lang="en-US" sz="2795" b="1">
                <a:solidFill>
                  <a:schemeClr val="accent5"/>
                </a:solidFill>
                <a:latin typeface="Calibri"/>
                <a:ea typeface="Calibri"/>
                <a:cs typeface="Calibri"/>
                <a:sym typeface="Calibri"/>
              </a:rPr>
              <a:t>Vis</a:t>
            </a:r>
            <a:r>
              <a:rPr lang="en-US" sz="2795">
                <a:solidFill>
                  <a:schemeClr val="accent5"/>
                </a:solidFill>
                <a:latin typeface="Calibri"/>
                <a:ea typeface="Calibri"/>
                <a:cs typeface="Calibri"/>
                <a:sym typeface="Calibri"/>
              </a:rPr>
              <a:t>ualization </a:t>
            </a:r>
            <a:r>
              <a:rPr lang="en-US" sz="2795" b="1">
                <a:solidFill>
                  <a:schemeClr val="accent5"/>
                </a:solidFill>
                <a:latin typeface="Calibri"/>
                <a:ea typeface="Calibri"/>
                <a:cs typeface="Calibri"/>
                <a:sym typeface="Calibri"/>
              </a:rPr>
              <a:t>I</a:t>
            </a:r>
            <a:r>
              <a:rPr lang="en-US" sz="2795">
                <a:solidFill>
                  <a:schemeClr val="accent5"/>
                </a:solidFill>
                <a:latin typeface="Calibri"/>
                <a:ea typeface="Calibri"/>
                <a:cs typeface="Calibri"/>
                <a:sym typeface="Calibri"/>
              </a:rPr>
              <a:t>nterface for the </a:t>
            </a:r>
            <a:r>
              <a:rPr lang="en-US" sz="2795" b="1">
                <a:solidFill>
                  <a:schemeClr val="accent5"/>
                </a:solidFill>
                <a:latin typeface="Calibri"/>
                <a:ea typeface="Calibri"/>
                <a:cs typeface="Calibri"/>
                <a:sym typeface="Calibri"/>
              </a:rPr>
              <a:t>V</a:t>
            </a:r>
            <a:r>
              <a:rPr lang="en-US" sz="2795">
                <a:solidFill>
                  <a:schemeClr val="accent5"/>
                </a:solidFill>
                <a:latin typeface="Calibri"/>
                <a:ea typeface="Calibri"/>
                <a:cs typeface="Calibri"/>
                <a:sym typeface="Calibri"/>
              </a:rPr>
              <a:t>irtual </a:t>
            </a:r>
            <a:r>
              <a:rPr lang="en-US" sz="2795" b="1">
                <a:solidFill>
                  <a:schemeClr val="accent5"/>
                </a:solidFill>
                <a:latin typeface="Calibri"/>
                <a:ea typeface="Calibri"/>
                <a:cs typeface="Calibri"/>
                <a:sym typeface="Calibri"/>
              </a:rPr>
              <a:t>O</a:t>
            </a:r>
            <a:r>
              <a:rPr lang="en-US" sz="2795">
                <a:solidFill>
                  <a:schemeClr val="accent5"/>
                </a:solidFill>
                <a:latin typeface="Calibri"/>
                <a:ea typeface="Calibri"/>
                <a:cs typeface="Calibri"/>
                <a:sym typeface="Calibri"/>
              </a:rPr>
              <a:t>bservatory</a:t>
            </a:r>
            <a:endParaRPr sz="2795">
              <a:solidFill>
                <a:schemeClr val="accent5"/>
              </a:solidFill>
              <a:latin typeface="Calibri"/>
              <a:ea typeface="Calibri"/>
              <a:cs typeface="Calibri"/>
              <a:sym typeface="Calibri"/>
            </a:endParaRPr>
          </a:p>
          <a:p>
            <a:pPr marL="457200" marR="0" lvl="0" indent="-406082" algn="l" rtl="0">
              <a:lnSpc>
                <a:spcPct val="70000"/>
              </a:lnSpc>
              <a:spcBef>
                <a:spcPts val="1000"/>
              </a:spcBef>
              <a:spcAft>
                <a:spcPts val="0"/>
              </a:spcAft>
              <a:buClr>
                <a:schemeClr val="dk1"/>
              </a:buClr>
              <a:buSzPts val="2795"/>
              <a:buFont typeface="Calibri"/>
              <a:buChar char="➢"/>
            </a:pPr>
            <a:r>
              <a:rPr lang="en-US" sz="2795">
                <a:solidFill>
                  <a:schemeClr val="dk1"/>
                </a:solidFill>
                <a:latin typeface="Calibri"/>
                <a:ea typeface="Calibri"/>
                <a:cs typeface="Calibri"/>
                <a:sym typeface="Calibri"/>
              </a:rPr>
              <a:t>Developed and maintained by </a:t>
            </a:r>
            <a:r>
              <a:rPr lang="en-US" sz="2795">
                <a:solidFill>
                  <a:schemeClr val="accent5"/>
                </a:solidFill>
                <a:latin typeface="Calibri"/>
                <a:ea typeface="Calibri"/>
                <a:cs typeface="Calibri"/>
                <a:sym typeface="Calibri"/>
              </a:rPr>
              <a:t>INAF OACT</a:t>
            </a:r>
            <a:endParaRPr sz="2795">
              <a:solidFill>
                <a:schemeClr val="accent5"/>
              </a:solidFill>
              <a:latin typeface="Calibri"/>
              <a:ea typeface="Calibri"/>
              <a:cs typeface="Calibri"/>
              <a:sym typeface="Calibri"/>
            </a:endParaRPr>
          </a:p>
          <a:p>
            <a:pPr marL="457200" marR="0" lvl="0" indent="-406082" algn="l" rtl="0">
              <a:lnSpc>
                <a:spcPct val="70000"/>
              </a:lnSpc>
              <a:spcBef>
                <a:spcPts val="0"/>
              </a:spcBef>
              <a:spcAft>
                <a:spcPts val="0"/>
              </a:spcAft>
              <a:buClr>
                <a:schemeClr val="dk1"/>
              </a:buClr>
              <a:buSzPts val="2795"/>
              <a:buFont typeface="Calibri"/>
              <a:buChar char="➢"/>
            </a:pPr>
            <a:r>
              <a:rPr lang="en-US" sz="2795">
                <a:solidFill>
                  <a:schemeClr val="dk1"/>
                </a:solidFill>
                <a:latin typeface="Calibri"/>
                <a:ea typeface="Calibri"/>
                <a:cs typeface="Calibri"/>
                <a:sym typeface="Calibri"/>
              </a:rPr>
              <a:t>Part of the suite of tools for “</a:t>
            </a:r>
            <a:r>
              <a:rPr lang="en-US" sz="2795">
                <a:solidFill>
                  <a:schemeClr val="accent5"/>
                </a:solidFill>
                <a:latin typeface="Calibri"/>
                <a:ea typeface="Calibri"/>
                <a:cs typeface="Calibri"/>
                <a:sym typeface="Calibri"/>
              </a:rPr>
              <a:t>Extreme data processing and analysis</a:t>
            </a:r>
            <a:r>
              <a:rPr lang="en-US" sz="2795">
                <a:solidFill>
                  <a:schemeClr val="dk1"/>
                </a:solidFill>
                <a:latin typeface="Calibri"/>
                <a:ea typeface="Calibri"/>
                <a:cs typeface="Calibri"/>
                <a:sym typeface="Calibri"/>
              </a:rPr>
              <a:t>” (SPACE WP3)</a:t>
            </a:r>
            <a:endParaRPr sz="2795">
              <a:solidFill>
                <a:schemeClr val="dk1"/>
              </a:solidFill>
              <a:latin typeface="Calibri"/>
              <a:ea typeface="Calibri"/>
              <a:cs typeface="Calibri"/>
              <a:sym typeface="Calibri"/>
            </a:endParaRPr>
          </a:p>
          <a:p>
            <a:pPr marL="457200" marR="0" lvl="0" indent="-406082" algn="l" rtl="0">
              <a:lnSpc>
                <a:spcPct val="70000"/>
              </a:lnSpc>
              <a:spcBef>
                <a:spcPts val="0"/>
              </a:spcBef>
              <a:spcAft>
                <a:spcPts val="0"/>
              </a:spcAft>
              <a:buClr>
                <a:schemeClr val="dk1"/>
              </a:buClr>
              <a:buSzPts val="2795"/>
              <a:buFont typeface="Calibri"/>
              <a:buChar char="➢"/>
            </a:pPr>
            <a:r>
              <a:rPr lang="en-US" sz="2795">
                <a:solidFill>
                  <a:schemeClr val="dk1"/>
                </a:solidFill>
                <a:latin typeface="Calibri"/>
                <a:ea typeface="Calibri"/>
                <a:cs typeface="Calibri"/>
                <a:sym typeface="Calibri"/>
              </a:rPr>
              <a:t>Perform </a:t>
            </a:r>
            <a:r>
              <a:rPr lang="en-US" sz="2795">
                <a:solidFill>
                  <a:schemeClr val="accent5"/>
                </a:solidFill>
                <a:latin typeface="Calibri"/>
                <a:ea typeface="Calibri"/>
                <a:cs typeface="Calibri"/>
                <a:sym typeface="Calibri"/>
              </a:rPr>
              <a:t>multidimensional </a:t>
            </a:r>
            <a:r>
              <a:rPr lang="en-US" sz="2795">
                <a:solidFill>
                  <a:schemeClr val="dk1"/>
                </a:solidFill>
                <a:latin typeface="Calibri"/>
                <a:ea typeface="Calibri"/>
                <a:cs typeface="Calibri"/>
                <a:sym typeface="Calibri"/>
              </a:rPr>
              <a:t>data analysis and </a:t>
            </a:r>
            <a:r>
              <a:rPr lang="en-US" sz="2795">
                <a:solidFill>
                  <a:schemeClr val="accent5"/>
                </a:solidFill>
                <a:latin typeface="Calibri"/>
                <a:ea typeface="Calibri"/>
                <a:cs typeface="Calibri"/>
                <a:sym typeface="Calibri"/>
              </a:rPr>
              <a:t>knowledge discovery</a:t>
            </a:r>
            <a:r>
              <a:rPr lang="en-US" sz="2795">
                <a:solidFill>
                  <a:schemeClr val="dk1"/>
                </a:solidFill>
                <a:latin typeface="Calibri"/>
                <a:ea typeface="Calibri"/>
                <a:cs typeface="Calibri"/>
                <a:sym typeface="Calibri"/>
              </a:rPr>
              <a:t>. </a:t>
            </a:r>
            <a:endParaRPr sz="2795">
              <a:solidFill>
                <a:schemeClr val="dk1"/>
              </a:solidFill>
              <a:latin typeface="Calibri"/>
              <a:ea typeface="Calibri"/>
              <a:cs typeface="Calibri"/>
              <a:sym typeface="Calibri"/>
            </a:endParaRPr>
          </a:p>
          <a:p>
            <a:pPr marL="457200" marR="0" lvl="0" indent="-406082" algn="l" rtl="0">
              <a:lnSpc>
                <a:spcPct val="70000"/>
              </a:lnSpc>
              <a:spcBef>
                <a:spcPts val="0"/>
              </a:spcBef>
              <a:spcAft>
                <a:spcPts val="0"/>
              </a:spcAft>
              <a:buClr>
                <a:schemeClr val="dk1"/>
              </a:buClr>
              <a:buSzPts val="2795"/>
              <a:buFont typeface="Calibri"/>
              <a:buChar char="➢"/>
            </a:pPr>
            <a:r>
              <a:rPr lang="en-US" sz="2795">
                <a:solidFill>
                  <a:schemeClr val="dk1"/>
                </a:solidFill>
                <a:latin typeface="Calibri"/>
                <a:ea typeface="Calibri"/>
                <a:cs typeface="Calibri"/>
                <a:sym typeface="Calibri"/>
              </a:rPr>
              <a:t>Has been </a:t>
            </a:r>
            <a:r>
              <a:rPr lang="en-US" sz="2795">
                <a:solidFill>
                  <a:schemeClr val="accent5"/>
                </a:solidFill>
                <a:latin typeface="Calibri"/>
                <a:ea typeface="Calibri"/>
                <a:cs typeface="Calibri"/>
                <a:sym typeface="Calibri"/>
              </a:rPr>
              <a:t>deployed</a:t>
            </a:r>
            <a:r>
              <a:rPr lang="en-US" sz="2795">
                <a:solidFill>
                  <a:schemeClr val="dk1"/>
                </a:solidFill>
                <a:latin typeface="Calibri"/>
                <a:ea typeface="Calibri"/>
                <a:cs typeface="Calibri"/>
                <a:sym typeface="Calibri"/>
              </a:rPr>
              <a:t> using </a:t>
            </a:r>
            <a:r>
              <a:rPr lang="en-US" sz="2795">
                <a:solidFill>
                  <a:schemeClr val="accent5"/>
                </a:solidFill>
                <a:latin typeface="Calibri"/>
                <a:ea typeface="Calibri"/>
                <a:cs typeface="Calibri"/>
                <a:sym typeface="Calibri"/>
              </a:rPr>
              <a:t>Science Gateways </a:t>
            </a:r>
            <a:r>
              <a:rPr lang="en-US" sz="2795">
                <a:solidFill>
                  <a:schemeClr val="dk1"/>
                </a:solidFill>
                <a:latin typeface="Calibri"/>
                <a:ea typeface="Calibri"/>
                <a:cs typeface="Calibri"/>
                <a:sym typeface="Calibri"/>
              </a:rPr>
              <a:t>to access DCIs using </a:t>
            </a:r>
            <a:r>
              <a:rPr lang="en-US" sz="2795">
                <a:solidFill>
                  <a:schemeClr val="accent5"/>
                </a:solidFill>
                <a:latin typeface="Calibri"/>
                <a:ea typeface="Calibri"/>
                <a:cs typeface="Calibri"/>
                <a:sym typeface="Calibri"/>
              </a:rPr>
              <a:t>containerization</a:t>
            </a:r>
            <a:r>
              <a:rPr lang="en-US" sz="2795">
                <a:solidFill>
                  <a:schemeClr val="dk1"/>
                </a:solidFill>
                <a:latin typeface="Calibri"/>
                <a:ea typeface="Calibri"/>
                <a:cs typeface="Calibri"/>
                <a:sym typeface="Calibri"/>
              </a:rPr>
              <a:t> and </a:t>
            </a:r>
            <a:r>
              <a:rPr lang="en-US" sz="2795">
                <a:solidFill>
                  <a:schemeClr val="accent5"/>
                </a:solidFill>
                <a:latin typeface="Calibri"/>
                <a:ea typeface="Calibri"/>
                <a:cs typeface="Calibri"/>
                <a:sym typeface="Calibri"/>
              </a:rPr>
              <a:t>virtualization</a:t>
            </a:r>
            <a:r>
              <a:rPr lang="en-US" sz="2795">
                <a:solidFill>
                  <a:schemeClr val="dk1"/>
                </a:solidFill>
                <a:latin typeface="Calibri"/>
                <a:ea typeface="Calibri"/>
                <a:cs typeface="Calibri"/>
                <a:sym typeface="Calibri"/>
              </a:rPr>
              <a:t> technologies.</a:t>
            </a:r>
            <a:endParaRPr sz="2795">
              <a:solidFill>
                <a:schemeClr val="dk1"/>
              </a:solidFill>
              <a:latin typeface="Calibri"/>
              <a:ea typeface="Calibri"/>
              <a:cs typeface="Calibri"/>
              <a:sym typeface="Calibri"/>
            </a:endParaRPr>
          </a:p>
          <a:p>
            <a:pPr marL="457200" marR="0" lvl="0" indent="-406082" algn="l" rtl="0">
              <a:lnSpc>
                <a:spcPct val="70000"/>
              </a:lnSpc>
              <a:spcBef>
                <a:spcPts val="0"/>
              </a:spcBef>
              <a:spcAft>
                <a:spcPts val="0"/>
              </a:spcAft>
              <a:buClr>
                <a:schemeClr val="dk1"/>
              </a:buClr>
              <a:buSzPts val="2795"/>
              <a:buFont typeface="Calibri"/>
              <a:buChar char="➢"/>
            </a:pPr>
            <a:r>
              <a:rPr lang="en-US" sz="2795">
                <a:solidFill>
                  <a:schemeClr val="dk1"/>
                </a:solidFill>
                <a:latin typeface="Calibri"/>
                <a:ea typeface="Calibri"/>
                <a:cs typeface="Calibri"/>
                <a:sym typeface="Calibri"/>
              </a:rPr>
              <a:t>Has been deployed on EOSC, efficiently exploiting Cloud infrastructures and </a:t>
            </a:r>
            <a:r>
              <a:rPr lang="en-US" sz="2795">
                <a:solidFill>
                  <a:schemeClr val="accent5"/>
                </a:solidFill>
                <a:latin typeface="Calibri"/>
                <a:ea typeface="Calibri"/>
                <a:cs typeface="Calibri"/>
                <a:sym typeface="Calibri"/>
              </a:rPr>
              <a:t>interactive notebooks</a:t>
            </a:r>
            <a:r>
              <a:rPr lang="en-US" sz="2795">
                <a:solidFill>
                  <a:schemeClr val="dk1"/>
                </a:solidFill>
                <a:latin typeface="Calibri"/>
                <a:ea typeface="Calibri"/>
                <a:cs typeface="Calibri"/>
                <a:sym typeface="Calibri"/>
              </a:rPr>
              <a:t> applications. </a:t>
            </a:r>
            <a:endParaRPr sz="2795">
              <a:solidFill>
                <a:schemeClr val="dk1"/>
              </a:solidFill>
              <a:latin typeface="Calibri"/>
              <a:ea typeface="Calibri"/>
              <a:cs typeface="Calibri"/>
              <a:sym typeface="Calibri"/>
            </a:endParaRPr>
          </a:p>
        </p:txBody>
      </p:sp>
      <p:sp>
        <p:nvSpPr>
          <p:cNvPr id="152" name="Google Shape;152;p2"/>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153" name="Google Shape;153;p2"/>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pic>
        <p:nvPicPr>
          <p:cNvPr id="154" name="Google Shape;154;p2"/>
          <p:cNvPicPr preferRelativeResize="0"/>
          <p:nvPr/>
        </p:nvPicPr>
        <p:blipFill rotWithShape="1">
          <a:blip r:embed="rId7">
            <a:alphaModFix/>
          </a:blip>
          <a:srcRect l="18414" t="14150" r="23858" b="10701"/>
          <a:stretch/>
        </p:blipFill>
        <p:spPr>
          <a:xfrm>
            <a:off x="9472800" y="4843729"/>
            <a:ext cx="1589530" cy="1477112"/>
          </a:xfrm>
          <a:prstGeom prst="rect">
            <a:avLst/>
          </a:prstGeom>
          <a:noFill/>
          <a:ln>
            <a:noFill/>
          </a:ln>
        </p:spPr>
      </p:pic>
      <p:grpSp>
        <p:nvGrpSpPr>
          <p:cNvPr id="155" name="Google Shape;155;p2"/>
          <p:cNvGrpSpPr/>
          <p:nvPr/>
        </p:nvGrpSpPr>
        <p:grpSpPr>
          <a:xfrm>
            <a:off x="7754425" y="2036526"/>
            <a:ext cx="4436650" cy="4284498"/>
            <a:chOff x="7754425" y="2036526"/>
            <a:chExt cx="4436650" cy="4284498"/>
          </a:xfrm>
        </p:grpSpPr>
        <p:pic>
          <p:nvPicPr>
            <p:cNvPr id="156" name="Google Shape;156;p2"/>
            <p:cNvPicPr preferRelativeResize="0"/>
            <p:nvPr/>
          </p:nvPicPr>
          <p:blipFill rotWithShape="1">
            <a:blip r:embed="rId8">
              <a:alphaModFix/>
            </a:blip>
            <a:srcRect l="57477" r="2463"/>
            <a:stretch/>
          </p:blipFill>
          <p:spPr>
            <a:xfrm>
              <a:off x="7754425" y="2036526"/>
              <a:ext cx="2723899" cy="3831550"/>
            </a:xfrm>
            <a:prstGeom prst="rect">
              <a:avLst/>
            </a:prstGeom>
            <a:noFill/>
            <a:ln>
              <a:noFill/>
            </a:ln>
          </p:spPr>
        </p:pic>
        <p:pic>
          <p:nvPicPr>
            <p:cNvPr id="157" name="Google Shape;157;p2"/>
            <p:cNvPicPr preferRelativeResize="0"/>
            <p:nvPr/>
          </p:nvPicPr>
          <p:blipFill rotWithShape="1">
            <a:blip r:embed="rId9">
              <a:alphaModFix/>
            </a:blip>
            <a:srcRect l="8419" r="8544"/>
            <a:stretch/>
          </p:blipFill>
          <p:spPr>
            <a:xfrm>
              <a:off x="9437600" y="4843900"/>
              <a:ext cx="1718175" cy="1477124"/>
            </a:xfrm>
            <a:prstGeom prst="rect">
              <a:avLst/>
            </a:prstGeom>
            <a:noFill/>
            <a:ln>
              <a:noFill/>
            </a:ln>
          </p:spPr>
        </p:pic>
        <p:pic>
          <p:nvPicPr>
            <p:cNvPr id="158" name="Google Shape;158;p2"/>
            <p:cNvPicPr preferRelativeResize="0"/>
            <p:nvPr/>
          </p:nvPicPr>
          <p:blipFill>
            <a:blip r:embed="rId10">
              <a:alphaModFix/>
            </a:blip>
            <a:stretch>
              <a:fillRect/>
            </a:stretch>
          </p:blipFill>
          <p:spPr>
            <a:xfrm>
              <a:off x="10726433" y="3904775"/>
              <a:ext cx="1464642" cy="14771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ad4823cc8b_0_262"/>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Roadmap</a:t>
            </a:r>
            <a:endParaRPr/>
          </a:p>
        </p:txBody>
      </p:sp>
      <p:sp>
        <p:nvSpPr>
          <p:cNvPr id="164" name="Google Shape;164;g2ad4823cc8b_0_262"/>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
        <p:nvSpPr>
          <p:cNvPr id="165" name="Google Shape;165;g2ad4823cc8b_0_262"/>
          <p:cNvSpPr txBox="1"/>
          <p:nvPr/>
        </p:nvSpPr>
        <p:spPr>
          <a:xfrm>
            <a:off x="308124" y="1721600"/>
            <a:ext cx="11020936" cy="3997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1000"/>
              </a:spcBef>
              <a:spcAft>
                <a:spcPts val="0"/>
              </a:spcAft>
              <a:buNone/>
            </a:pPr>
            <a:r>
              <a:rPr lang="en-US" sz="2700" dirty="0">
                <a:solidFill>
                  <a:schemeClr val="dk1"/>
                </a:solidFill>
                <a:latin typeface="Calibri"/>
                <a:ea typeface="Calibri"/>
                <a:cs typeface="Calibri"/>
                <a:sym typeface="Calibri"/>
              </a:rPr>
              <a:t>The final aim of the </a:t>
            </a:r>
            <a:r>
              <a:rPr lang="en-US" sz="2700" dirty="0" err="1">
                <a:solidFill>
                  <a:schemeClr val="dk1"/>
                </a:solidFill>
                <a:latin typeface="Calibri"/>
                <a:ea typeface="Calibri"/>
                <a:cs typeface="Calibri"/>
                <a:sym typeface="Calibri"/>
              </a:rPr>
              <a:t>VisIVO</a:t>
            </a:r>
            <a:r>
              <a:rPr lang="en-US" sz="2700" dirty="0">
                <a:solidFill>
                  <a:schemeClr val="dk1"/>
                </a:solidFill>
                <a:latin typeface="Calibri"/>
                <a:ea typeface="Calibri"/>
                <a:cs typeface="Calibri"/>
                <a:sym typeface="Calibri"/>
              </a:rPr>
              <a:t> evolution are tailored to be exploited and adapted for </a:t>
            </a:r>
            <a:r>
              <a:rPr lang="en-US" sz="2700" dirty="0">
                <a:solidFill>
                  <a:srgbClr val="5B87D9"/>
                </a:solidFill>
                <a:latin typeface="Calibri"/>
                <a:ea typeface="Calibri"/>
                <a:cs typeface="Calibri"/>
                <a:sym typeface="Calibri"/>
              </a:rPr>
              <a:t>high performance </a:t>
            </a:r>
            <a:r>
              <a:rPr lang="en-US" sz="2700" dirty="0" err="1">
                <a:solidFill>
                  <a:srgbClr val="5B87D9"/>
                </a:solidFill>
                <a:latin typeface="Calibri"/>
                <a:ea typeface="Calibri"/>
                <a:cs typeface="Calibri"/>
                <a:sym typeface="Calibri"/>
              </a:rPr>
              <a:t>visualisation</a:t>
            </a:r>
            <a:r>
              <a:rPr lang="en-US" sz="2700" dirty="0">
                <a:solidFill>
                  <a:schemeClr val="dk1"/>
                </a:solidFill>
                <a:latin typeface="Calibri"/>
                <a:ea typeface="Calibri"/>
                <a:cs typeface="Calibri"/>
                <a:sym typeface="Calibri"/>
              </a:rPr>
              <a:t> of data generated on the (pre-)Exascale systems by the SPACE user-community and other A&amp;C applications:</a:t>
            </a:r>
            <a:endParaRPr sz="27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US" sz="2700" dirty="0">
                <a:solidFill>
                  <a:schemeClr val="dk1"/>
                </a:solidFill>
                <a:latin typeface="Calibri"/>
                <a:ea typeface="Calibri"/>
                <a:cs typeface="Calibri"/>
                <a:sym typeface="Calibri"/>
              </a:rPr>
              <a:t>Main </a:t>
            </a:r>
            <a:r>
              <a:rPr lang="en-US" sz="2700" dirty="0">
                <a:solidFill>
                  <a:srgbClr val="5B87D9"/>
                </a:solidFill>
                <a:latin typeface="Calibri"/>
                <a:ea typeface="Calibri"/>
                <a:cs typeface="Calibri"/>
                <a:sym typeface="Calibri"/>
              </a:rPr>
              <a:t>objectives</a:t>
            </a:r>
            <a:r>
              <a:rPr lang="en-US" sz="2700" dirty="0">
                <a:solidFill>
                  <a:schemeClr val="dk1"/>
                </a:solidFill>
                <a:latin typeface="Calibri"/>
                <a:ea typeface="Calibri"/>
                <a:cs typeface="Calibri"/>
                <a:sym typeface="Calibri"/>
              </a:rPr>
              <a:t> include:</a:t>
            </a:r>
            <a:endParaRPr sz="2700" dirty="0">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Font typeface="Calibri"/>
              <a:buChar char="❏"/>
            </a:pPr>
            <a:r>
              <a:rPr lang="en-US" sz="2400" dirty="0">
                <a:solidFill>
                  <a:schemeClr val="accent5"/>
                </a:solidFill>
                <a:latin typeface="Calibri"/>
                <a:ea typeface="Calibri"/>
                <a:cs typeface="Calibri"/>
                <a:sym typeface="Calibri"/>
              </a:rPr>
              <a:t>Optimize</a:t>
            </a:r>
            <a:r>
              <a:rPr lang="en-US" sz="2400" dirty="0">
                <a:solidFill>
                  <a:schemeClr val="dk1"/>
                </a:solidFill>
                <a:latin typeface="Calibri"/>
                <a:ea typeface="Calibri"/>
                <a:cs typeface="Calibri"/>
                <a:sym typeface="Calibri"/>
              </a:rPr>
              <a:t> and </a:t>
            </a:r>
            <a:r>
              <a:rPr lang="en-US" sz="2400" dirty="0">
                <a:solidFill>
                  <a:schemeClr val="accent5"/>
                </a:solidFill>
                <a:latin typeface="Calibri"/>
                <a:ea typeface="Calibri"/>
                <a:cs typeface="Calibri"/>
                <a:sym typeface="Calibri"/>
              </a:rPr>
              <a:t>parallelize</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VisIVO</a:t>
            </a:r>
            <a:r>
              <a:rPr lang="en-US" sz="2400" dirty="0">
                <a:solidFill>
                  <a:schemeClr val="dk1"/>
                </a:solidFill>
                <a:latin typeface="Calibri"/>
                <a:ea typeface="Calibri"/>
                <a:cs typeface="Calibri"/>
                <a:sym typeface="Calibri"/>
              </a:rPr>
              <a:t> modules to efficiently handle and process A&amp;C data on Exascale computing resources,</a:t>
            </a:r>
            <a:endParaRPr sz="2400" dirty="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Enhance the </a:t>
            </a:r>
            <a:r>
              <a:rPr lang="en-US" sz="2400" dirty="0">
                <a:solidFill>
                  <a:schemeClr val="accent5"/>
                </a:solidFill>
                <a:latin typeface="Calibri"/>
                <a:ea typeface="Calibri"/>
                <a:cs typeface="Calibri"/>
                <a:sym typeface="Calibri"/>
              </a:rPr>
              <a:t>portability</a:t>
            </a:r>
            <a:r>
              <a:rPr lang="en-US" sz="2400" dirty="0">
                <a:solidFill>
                  <a:schemeClr val="dk1"/>
                </a:solidFill>
                <a:latin typeface="Calibri"/>
                <a:ea typeface="Calibri"/>
                <a:cs typeface="Calibri"/>
                <a:sym typeface="Calibri"/>
              </a:rPr>
              <a:t> of the </a:t>
            </a:r>
            <a:r>
              <a:rPr lang="en-US" sz="2400" dirty="0" err="1">
                <a:solidFill>
                  <a:schemeClr val="dk1"/>
                </a:solidFill>
                <a:latin typeface="Calibri"/>
                <a:ea typeface="Calibri"/>
                <a:cs typeface="Calibri"/>
                <a:sym typeface="Calibri"/>
              </a:rPr>
              <a:t>VisIVO</a:t>
            </a:r>
            <a:r>
              <a:rPr lang="en-US" sz="2400" dirty="0">
                <a:solidFill>
                  <a:schemeClr val="dk1"/>
                </a:solidFill>
                <a:latin typeface="Calibri"/>
                <a:ea typeface="Calibri"/>
                <a:cs typeface="Calibri"/>
                <a:sym typeface="Calibri"/>
              </a:rPr>
              <a:t> modular applications and their resource requirements,</a:t>
            </a:r>
            <a:endParaRPr sz="2400" dirty="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Foster </a:t>
            </a:r>
            <a:r>
              <a:rPr lang="en-US" sz="2400" dirty="0">
                <a:solidFill>
                  <a:schemeClr val="accent5"/>
                </a:solidFill>
                <a:latin typeface="Calibri"/>
                <a:ea typeface="Calibri"/>
                <a:cs typeface="Calibri"/>
                <a:sym typeface="Calibri"/>
              </a:rPr>
              <a:t>reproducibility</a:t>
            </a:r>
            <a:r>
              <a:rPr lang="en-US" sz="2400" dirty="0">
                <a:solidFill>
                  <a:schemeClr val="dk1"/>
                </a:solidFill>
                <a:latin typeface="Calibri"/>
                <a:ea typeface="Calibri"/>
                <a:cs typeface="Calibri"/>
                <a:sym typeface="Calibri"/>
              </a:rPr>
              <a:t> and </a:t>
            </a:r>
            <a:r>
              <a:rPr lang="en-US" sz="2400" dirty="0">
                <a:solidFill>
                  <a:schemeClr val="accent5"/>
                </a:solidFill>
                <a:latin typeface="Calibri"/>
                <a:ea typeface="Calibri"/>
                <a:cs typeface="Calibri"/>
                <a:sym typeface="Calibri"/>
              </a:rPr>
              <a:t>maintainability</a:t>
            </a:r>
            <a:r>
              <a:rPr lang="en-US"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Take advantage of a more flexible resource exploitation over </a:t>
            </a:r>
            <a:r>
              <a:rPr lang="en-US" sz="2400" dirty="0">
                <a:solidFill>
                  <a:schemeClr val="accent5"/>
                </a:solidFill>
                <a:latin typeface="Calibri"/>
                <a:ea typeface="Calibri"/>
                <a:cs typeface="Calibri"/>
                <a:sym typeface="Calibri"/>
              </a:rPr>
              <a:t>heterogeneous</a:t>
            </a:r>
            <a:r>
              <a:rPr lang="en-US" sz="2400" dirty="0">
                <a:solidFill>
                  <a:schemeClr val="dk1"/>
                </a:solidFill>
                <a:latin typeface="Calibri"/>
                <a:ea typeface="Calibri"/>
                <a:cs typeface="Calibri"/>
                <a:sym typeface="Calibri"/>
              </a:rPr>
              <a:t> HPC facilities (including also mixed HPC-Cloud resources),</a:t>
            </a:r>
            <a:endParaRPr sz="2400" dirty="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US" sz="2400" dirty="0" err="1">
                <a:solidFill>
                  <a:schemeClr val="dk1"/>
                </a:solidFill>
                <a:latin typeface="Calibri"/>
                <a:ea typeface="Calibri"/>
                <a:cs typeface="Calibri"/>
                <a:sym typeface="Calibri"/>
              </a:rPr>
              <a:t>Minimise</a:t>
            </a:r>
            <a:r>
              <a:rPr lang="en-US" sz="2400" dirty="0">
                <a:solidFill>
                  <a:schemeClr val="dk1"/>
                </a:solidFill>
                <a:latin typeface="Calibri"/>
                <a:ea typeface="Calibri"/>
                <a:cs typeface="Calibri"/>
                <a:sym typeface="Calibri"/>
              </a:rPr>
              <a:t> data-movement overheads and improve </a:t>
            </a:r>
            <a:r>
              <a:rPr lang="en-US" sz="2400" dirty="0">
                <a:solidFill>
                  <a:schemeClr val="accent5"/>
                </a:solidFill>
                <a:latin typeface="Calibri"/>
                <a:ea typeface="Calibri"/>
                <a:cs typeface="Calibri"/>
                <a:sym typeface="Calibri"/>
              </a:rPr>
              <a:t>I/O performances</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p:txBody>
      </p:sp>
      <p:sp>
        <p:nvSpPr>
          <p:cNvPr id="166" name="Google Shape;166;g2ad4823cc8b_0_262"/>
          <p:cNvSpPr/>
          <p:nvPr/>
        </p:nvSpPr>
        <p:spPr>
          <a:xfrm>
            <a:off x="10023900" y="38350"/>
            <a:ext cx="2104800" cy="93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7" name="Google Shape;167;g2ad4823cc8b_0_262"/>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168" name="Google Shape;168;g2ad4823cc8b_0_262"/>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ad4823cc8b_0_274"/>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HPC enabling</a:t>
            </a:r>
            <a:endParaRPr/>
          </a:p>
        </p:txBody>
      </p:sp>
      <p:sp>
        <p:nvSpPr>
          <p:cNvPr id="174" name="Google Shape;174;g2ad4823cc8b_0_274"/>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
        <p:nvSpPr>
          <p:cNvPr id="175" name="Google Shape;175;g2ad4823cc8b_0_274"/>
          <p:cNvSpPr txBox="1"/>
          <p:nvPr/>
        </p:nvSpPr>
        <p:spPr>
          <a:xfrm>
            <a:off x="384325" y="1682150"/>
            <a:ext cx="6291000" cy="4044600"/>
          </a:xfrm>
          <a:prstGeom prst="rect">
            <a:avLst/>
          </a:prstGeom>
          <a:noFill/>
          <a:ln>
            <a:noFill/>
          </a:ln>
        </p:spPr>
        <p:txBody>
          <a:bodyPr spcFirstLastPara="1" wrap="square" lIns="91425" tIns="91425" rIns="91425" bIns="91425" anchor="ctr" anchorCtr="0">
            <a:noAutofit/>
          </a:bodyPr>
          <a:lstStyle/>
          <a:p>
            <a:pPr marL="457200" marR="0" lvl="0" indent="-412750" algn="l" rtl="0">
              <a:lnSpc>
                <a:spcPct val="90000"/>
              </a:lnSpc>
              <a:spcBef>
                <a:spcPts val="1000"/>
              </a:spcBef>
              <a:spcAft>
                <a:spcPts val="0"/>
              </a:spcAft>
              <a:buClr>
                <a:schemeClr val="dk1"/>
              </a:buClr>
              <a:buSzPts val="2900"/>
              <a:buFont typeface="Calibri"/>
              <a:buChar char="●"/>
            </a:pPr>
            <a:r>
              <a:rPr lang="en-US" sz="2900" dirty="0">
                <a:solidFill>
                  <a:schemeClr val="accent5"/>
                </a:solidFill>
                <a:latin typeface="Calibri"/>
                <a:ea typeface="Calibri"/>
                <a:cs typeface="Calibri"/>
                <a:sym typeface="Calibri"/>
              </a:rPr>
              <a:t>Importing</a:t>
            </a:r>
            <a:r>
              <a:rPr lang="en-US" sz="2900" dirty="0">
                <a:solidFill>
                  <a:schemeClr val="dk1"/>
                </a:solidFill>
                <a:latin typeface="Calibri"/>
                <a:ea typeface="Calibri"/>
                <a:cs typeface="Calibri"/>
                <a:sym typeface="Calibri"/>
              </a:rPr>
              <a:t> modules </a:t>
            </a:r>
            <a:r>
              <a:rPr lang="en-US" sz="2900" dirty="0">
                <a:solidFill>
                  <a:schemeClr val="accent5"/>
                </a:solidFill>
                <a:latin typeface="Calibri"/>
                <a:ea typeface="Calibri"/>
                <a:cs typeface="Calibri"/>
                <a:sym typeface="Calibri"/>
              </a:rPr>
              <a:t>parallelized</a:t>
            </a:r>
            <a:r>
              <a:rPr lang="en-US" sz="2900" dirty="0">
                <a:solidFill>
                  <a:schemeClr val="dk1"/>
                </a:solidFill>
                <a:latin typeface="Calibri"/>
                <a:ea typeface="Calibri"/>
                <a:cs typeface="Calibri"/>
                <a:sym typeface="Calibri"/>
              </a:rPr>
              <a:t> for multi node/multi thread platforms using </a:t>
            </a:r>
            <a:r>
              <a:rPr lang="en-US" sz="2900" dirty="0">
                <a:solidFill>
                  <a:schemeClr val="accent5"/>
                </a:solidFill>
                <a:latin typeface="Calibri"/>
                <a:ea typeface="Calibri"/>
                <a:cs typeface="Calibri"/>
                <a:sym typeface="Calibri"/>
              </a:rPr>
              <a:t>MPI</a:t>
            </a:r>
            <a:r>
              <a:rPr lang="en-US" sz="2900" dirty="0">
                <a:solidFill>
                  <a:schemeClr val="dk1"/>
                </a:solidFill>
                <a:latin typeface="Calibri"/>
                <a:ea typeface="Calibri"/>
                <a:cs typeface="Calibri"/>
                <a:sym typeface="Calibri"/>
              </a:rPr>
              <a:t> and </a:t>
            </a:r>
            <a:r>
              <a:rPr lang="en-US" sz="2900" dirty="0">
                <a:solidFill>
                  <a:schemeClr val="accent5"/>
                </a:solidFill>
                <a:latin typeface="Calibri"/>
                <a:ea typeface="Calibri"/>
                <a:cs typeface="Calibri"/>
                <a:sym typeface="Calibri"/>
              </a:rPr>
              <a:t>OpenMP</a:t>
            </a:r>
            <a:r>
              <a:rPr lang="en-US" sz="2900" dirty="0">
                <a:solidFill>
                  <a:schemeClr val="dk1"/>
                </a:solidFill>
                <a:latin typeface="Calibri"/>
                <a:ea typeface="Calibri"/>
                <a:cs typeface="Calibri"/>
                <a:sym typeface="Calibri"/>
              </a:rPr>
              <a:t>.</a:t>
            </a:r>
            <a:endParaRPr sz="2900" dirty="0">
              <a:solidFill>
                <a:schemeClr val="dk1"/>
              </a:solidFill>
              <a:latin typeface="Calibri"/>
              <a:ea typeface="Calibri"/>
              <a:cs typeface="Calibri"/>
              <a:sym typeface="Calibri"/>
            </a:endParaRPr>
          </a:p>
          <a:p>
            <a:pPr marL="457200" marR="0" lvl="0" indent="-412750" algn="l" rtl="0">
              <a:lnSpc>
                <a:spcPct val="90000"/>
              </a:lnSpc>
              <a:spcBef>
                <a:spcPts val="0"/>
              </a:spcBef>
              <a:spcAft>
                <a:spcPts val="0"/>
              </a:spcAft>
              <a:buClr>
                <a:schemeClr val="dk1"/>
              </a:buClr>
              <a:buSzPts val="2900"/>
              <a:buFont typeface="Calibri"/>
              <a:buChar char="●"/>
            </a:pPr>
            <a:r>
              <a:rPr lang="en-US" sz="2900" dirty="0">
                <a:solidFill>
                  <a:schemeClr val="accent5"/>
                </a:solidFill>
                <a:latin typeface="Calibri"/>
                <a:ea typeface="Calibri"/>
                <a:cs typeface="Calibri"/>
                <a:sym typeface="Calibri"/>
              </a:rPr>
              <a:t>Filtering</a:t>
            </a:r>
            <a:r>
              <a:rPr lang="en-US" sz="2900" dirty="0">
                <a:solidFill>
                  <a:schemeClr val="dk1"/>
                </a:solidFill>
                <a:latin typeface="Calibri"/>
                <a:ea typeface="Calibri"/>
                <a:cs typeface="Calibri"/>
                <a:sym typeface="Calibri"/>
              </a:rPr>
              <a:t> modules extended to exploit also </a:t>
            </a:r>
            <a:r>
              <a:rPr lang="en-US" sz="2900" dirty="0">
                <a:solidFill>
                  <a:schemeClr val="accent5"/>
                </a:solidFill>
                <a:latin typeface="Calibri"/>
                <a:ea typeface="Calibri"/>
                <a:cs typeface="Calibri"/>
                <a:sym typeface="Calibri"/>
              </a:rPr>
              <a:t>multi GPU platforms</a:t>
            </a:r>
            <a:r>
              <a:rPr lang="en-US" sz="2900" dirty="0">
                <a:solidFill>
                  <a:schemeClr val="dk1"/>
                </a:solidFill>
                <a:latin typeface="Calibri"/>
                <a:ea typeface="Calibri"/>
                <a:cs typeface="Calibri"/>
                <a:sym typeface="Calibri"/>
              </a:rPr>
              <a:t> investigating CUDA and </a:t>
            </a:r>
            <a:r>
              <a:rPr lang="en-US" sz="2900" dirty="0" err="1">
                <a:solidFill>
                  <a:schemeClr val="dk1"/>
                </a:solidFill>
                <a:latin typeface="Calibri"/>
                <a:ea typeface="Calibri"/>
                <a:cs typeface="Calibri"/>
                <a:sym typeface="Calibri"/>
              </a:rPr>
              <a:t>OpenACC</a:t>
            </a:r>
            <a:r>
              <a:rPr lang="en-US" sz="2900" dirty="0">
                <a:solidFill>
                  <a:schemeClr val="dk1"/>
                </a:solidFill>
                <a:latin typeface="Calibri"/>
                <a:ea typeface="Calibri"/>
                <a:cs typeface="Calibri"/>
                <a:sym typeface="Calibri"/>
              </a:rPr>
              <a:t>.</a:t>
            </a:r>
            <a:endParaRPr sz="2900" dirty="0">
              <a:solidFill>
                <a:schemeClr val="dk1"/>
              </a:solidFill>
              <a:latin typeface="Calibri"/>
              <a:ea typeface="Calibri"/>
              <a:cs typeface="Calibri"/>
              <a:sym typeface="Calibri"/>
            </a:endParaRPr>
          </a:p>
          <a:p>
            <a:pPr marL="457200" marR="0" lvl="0" indent="-412750" algn="l" rtl="0">
              <a:lnSpc>
                <a:spcPct val="90000"/>
              </a:lnSpc>
              <a:spcBef>
                <a:spcPts val="0"/>
              </a:spcBef>
              <a:spcAft>
                <a:spcPts val="0"/>
              </a:spcAft>
              <a:buClr>
                <a:schemeClr val="dk1"/>
              </a:buClr>
              <a:buSzPts val="2900"/>
              <a:buFont typeface="Calibri"/>
              <a:buChar char="●"/>
            </a:pPr>
            <a:r>
              <a:rPr lang="en-US" sz="2900" dirty="0">
                <a:solidFill>
                  <a:schemeClr val="accent5"/>
                </a:solidFill>
                <a:latin typeface="Calibri"/>
                <a:ea typeface="Calibri"/>
                <a:cs typeface="Calibri"/>
                <a:sym typeface="Calibri"/>
              </a:rPr>
              <a:t>Viewer</a:t>
            </a:r>
            <a:r>
              <a:rPr lang="en-US" sz="2900" dirty="0">
                <a:solidFill>
                  <a:schemeClr val="dk1"/>
                </a:solidFill>
                <a:latin typeface="Calibri"/>
                <a:ea typeface="Calibri"/>
                <a:cs typeface="Calibri"/>
                <a:sym typeface="Calibri"/>
              </a:rPr>
              <a:t> modules, based on </a:t>
            </a:r>
            <a:r>
              <a:rPr lang="en-US" sz="2900" dirty="0">
                <a:solidFill>
                  <a:schemeClr val="accent5"/>
                </a:solidFill>
                <a:latin typeface="Calibri"/>
                <a:ea typeface="Calibri"/>
                <a:cs typeface="Calibri"/>
                <a:sym typeface="Calibri"/>
              </a:rPr>
              <a:t>VTK</a:t>
            </a:r>
            <a:r>
              <a:rPr lang="en-US" sz="2900" dirty="0">
                <a:solidFill>
                  <a:schemeClr val="dk1"/>
                </a:solidFill>
                <a:latin typeface="Calibri"/>
                <a:ea typeface="Calibri"/>
                <a:cs typeface="Calibri"/>
                <a:sym typeface="Calibri"/>
              </a:rPr>
              <a:t>, already optimized for emerging processor architectures, will be tailored to support the </a:t>
            </a:r>
            <a:r>
              <a:rPr lang="en-US" sz="2900" dirty="0">
                <a:solidFill>
                  <a:schemeClr val="accent5"/>
                </a:solidFill>
                <a:latin typeface="Calibri"/>
                <a:ea typeface="Calibri"/>
                <a:cs typeface="Calibri"/>
                <a:sym typeface="Calibri"/>
              </a:rPr>
              <a:t>extreme scale computing</a:t>
            </a:r>
            <a:r>
              <a:rPr lang="en-US" sz="2900" dirty="0">
                <a:solidFill>
                  <a:schemeClr val="dk1"/>
                </a:solidFill>
                <a:latin typeface="Calibri"/>
                <a:ea typeface="Calibri"/>
                <a:cs typeface="Calibri"/>
                <a:sym typeface="Calibri"/>
              </a:rPr>
              <a:t>. </a:t>
            </a:r>
            <a:endParaRPr sz="3100" dirty="0">
              <a:solidFill>
                <a:schemeClr val="dk1"/>
              </a:solidFill>
              <a:latin typeface="Calibri"/>
              <a:ea typeface="Calibri"/>
              <a:cs typeface="Calibri"/>
              <a:sym typeface="Calibri"/>
            </a:endParaRPr>
          </a:p>
        </p:txBody>
      </p:sp>
      <p:pic>
        <p:nvPicPr>
          <p:cNvPr id="176" name="Google Shape;176;g2ad4823cc8b_0_274"/>
          <p:cNvPicPr preferRelativeResize="0"/>
          <p:nvPr/>
        </p:nvPicPr>
        <p:blipFill rotWithShape="1">
          <a:blip r:embed="rId3">
            <a:alphaModFix/>
          </a:blip>
          <a:srcRect l="57477" r="2463"/>
          <a:stretch/>
        </p:blipFill>
        <p:spPr>
          <a:xfrm>
            <a:off x="6799163" y="2084699"/>
            <a:ext cx="2781521" cy="3912600"/>
          </a:xfrm>
          <a:prstGeom prst="rect">
            <a:avLst/>
          </a:prstGeom>
          <a:noFill/>
          <a:ln>
            <a:noFill/>
          </a:ln>
        </p:spPr>
      </p:pic>
      <p:pic>
        <p:nvPicPr>
          <p:cNvPr id="177" name="Google Shape;177;g2ad4823cc8b_0_274"/>
          <p:cNvPicPr preferRelativeResize="0"/>
          <p:nvPr/>
        </p:nvPicPr>
        <p:blipFill rotWithShape="1">
          <a:blip r:embed="rId4">
            <a:alphaModFix/>
          </a:blip>
          <a:srcRect/>
          <a:stretch/>
        </p:blipFill>
        <p:spPr>
          <a:xfrm>
            <a:off x="10016125" y="4132500"/>
            <a:ext cx="660495" cy="400200"/>
          </a:xfrm>
          <a:prstGeom prst="rect">
            <a:avLst/>
          </a:prstGeom>
          <a:noFill/>
          <a:ln>
            <a:noFill/>
          </a:ln>
        </p:spPr>
      </p:pic>
      <p:pic>
        <p:nvPicPr>
          <p:cNvPr id="178" name="Google Shape;178;g2ad4823cc8b_0_274"/>
          <p:cNvPicPr preferRelativeResize="0"/>
          <p:nvPr/>
        </p:nvPicPr>
        <p:blipFill rotWithShape="1">
          <a:blip r:embed="rId5">
            <a:alphaModFix/>
          </a:blip>
          <a:srcRect l="24316" t="39305" r="25545" b="35738"/>
          <a:stretch/>
        </p:blipFill>
        <p:spPr>
          <a:xfrm>
            <a:off x="9982085" y="4532700"/>
            <a:ext cx="1428189" cy="400200"/>
          </a:xfrm>
          <a:prstGeom prst="rect">
            <a:avLst/>
          </a:prstGeom>
          <a:noFill/>
          <a:ln>
            <a:noFill/>
          </a:ln>
        </p:spPr>
      </p:pic>
      <p:pic>
        <p:nvPicPr>
          <p:cNvPr id="179" name="Google Shape;179;g2ad4823cc8b_0_274"/>
          <p:cNvPicPr preferRelativeResize="0"/>
          <p:nvPr/>
        </p:nvPicPr>
        <p:blipFill rotWithShape="1">
          <a:blip r:embed="rId6">
            <a:alphaModFix/>
          </a:blip>
          <a:srcRect/>
          <a:stretch/>
        </p:blipFill>
        <p:spPr>
          <a:xfrm>
            <a:off x="9886039" y="5333220"/>
            <a:ext cx="1620275" cy="666630"/>
          </a:xfrm>
          <a:prstGeom prst="rect">
            <a:avLst/>
          </a:prstGeom>
          <a:noFill/>
          <a:ln>
            <a:noFill/>
          </a:ln>
        </p:spPr>
      </p:pic>
      <p:sp>
        <p:nvSpPr>
          <p:cNvPr id="180" name="Google Shape;180;g2ad4823cc8b_0_274"/>
          <p:cNvSpPr/>
          <p:nvPr/>
        </p:nvSpPr>
        <p:spPr>
          <a:xfrm>
            <a:off x="10023900" y="38350"/>
            <a:ext cx="2104800" cy="93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81" name="Google Shape;181;g2ad4823cc8b_0_274"/>
          <p:cNvPicPr preferRelativeResize="0"/>
          <p:nvPr/>
        </p:nvPicPr>
        <p:blipFill rotWithShape="1">
          <a:blip r:embed="rId7">
            <a:alphaModFix/>
          </a:blip>
          <a:srcRect/>
          <a:stretch/>
        </p:blipFill>
        <p:spPr>
          <a:xfrm>
            <a:off x="9982075" y="3418025"/>
            <a:ext cx="1620276" cy="525250"/>
          </a:xfrm>
          <a:prstGeom prst="rect">
            <a:avLst/>
          </a:prstGeom>
          <a:noFill/>
          <a:ln>
            <a:noFill/>
          </a:ln>
        </p:spPr>
      </p:pic>
      <p:pic>
        <p:nvPicPr>
          <p:cNvPr id="182" name="Google Shape;182;g2ad4823cc8b_0_274"/>
          <p:cNvPicPr preferRelativeResize="0"/>
          <p:nvPr/>
        </p:nvPicPr>
        <p:blipFill rotWithShape="1">
          <a:blip r:embed="rId8">
            <a:alphaModFix/>
          </a:blip>
          <a:srcRect/>
          <a:stretch/>
        </p:blipFill>
        <p:spPr>
          <a:xfrm>
            <a:off x="10221500" y="2266638"/>
            <a:ext cx="1141425" cy="1065325"/>
          </a:xfrm>
          <a:prstGeom prst="rect">
            <a:avLst/>
          </a:prstGeom>
          <a:noFill/>
          <a:ln>
            <a:noFill/>
          </a:ln>
        </p:spPr>
      </p:pic>
      <p:sp>
        <p:nvSpPr>
          <p:cNvPr id="183" name="Google Shape;183;g2ad4823cc8b_0_274"/>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184" name="Google Shape;184;g2ad4823cc8b_0_274"/>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pic>
        <p:nvPicPr>
          <p:cNvPr id="185" name="Google Shape;185;g2ad4823cc8b_0_274"/>
          <p:cNvPicPr preferRelativeResize="0"/>
          <p:nvPr/>
        </p:nvPicPr>
        <p:blipFill rotWithShape="1">
          <a:blip r:embed="rId9">
            <a:alphaModFix/>
          </a:blip>
          <a:srcRect l="18414" t="14150" r="23858" b="10701"/>
          <a:stretch/>
        </p:blipFill>
        <p:spPr>
          <a:xfrm>
            <a:off x="8592025" y="4939165"/>
            <a:ext cx="1141425" cy="10607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acd078658e_0_0"/>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Computing Request @</a:t>
            </a:r>
            <a:endParaRPr/>
          </a:p>
        </p:txBody>
      </p:sp>
      <p:sp>
        <p:nvSpPr>
          <p:cNvPr id="191" name="Google Shape;191;g2acd078658e_0_0"/>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pic>
        <p:nvPicPr>
          <p:cNvPr id="192" name="Google Shape;192;g2acd078658e_0_0"/>
          <p:cNvPicPr preferRelativeResize="0"/>
          <p:nvPr/>
        </p:nvPicPr>
        <p:blipFill rotWithShape="1">
          <a:blip r:embed="rId3">
            <a:alphaModFix/>
          </a:blip>
          <a:srcRect/>
          <a:stretch/>
        </p:blipFill>
        <p:spPr>
          <a:xfrm>
            <a:off x="6274350" y="292350"/>
            <a:ext cx="1919225" cy="556875"/>
          </a:xfrm>
          <a:prstGeom prst="rect">
            <a:avLst/>
          </a:prstGeom>
          <a:noFill/>
          <a:ln>
            <a:noFill/>
          </a:ln>
        </p:spPr>
      </p:pic>
      <p:sp>
        <p:nvSpPr>
          <p:cNvPr id="193" name="Google Shape;193;g2acd078658e_0_0"/>
          <p:cNvSpPr txBox="1"/>
          <p:nvPr/>
        </p:nvSpPr>
        <p:spPr>
          <a:xfrm>
            <a:off x="536725" y="2024225"/>
            <a:ext cx="3000000" cy="3835800"/>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VM instances: 2</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VCPU: 8 each</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RAM: 128</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HD space: 500GB</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GPU: 4</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Access by Openstack</a:t>
            </a: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2600">
                <a:solidFill>
                  <a:schemeClr val="dk1"/>
                </a:solidFill>
                <a:latin typeface="Calibri"/>
                <a:ea typeface="Calibri"/>
                <a:cs typeface="Calibri"/>
                <a:sym typeface="Calibri"/>
              </a:rPr>
              <a:t>Access to HPC resources</a:t>
            </a:r>
            <a:endParaRPr sz="2600">
              <a:solidFill>
                <a:schemeClr val="dk1"/>
              </a:solidFill>
              <a:latin typeface="Calibri"/>
              <a:ea typeface="Calibri"/>
              <a:cs typeface="Calibri"/>
              <a:sym typeface="Calibri"/>
            </a:endParaRPr>
          </a:p>
        </p:txBody>
      </p:sp>
      <p:pic>
        <p:nvPicPr>
          <p:cNvPr id="194" name="Google Shape;194;g2acd078658e_0_0"/>
          <p:cNvPicPr preferRelativeResize="0"/>
          <p:nvPr/>
        </p:nvPicPr>
        <p:blipFill rotWithShape="1">
          <a:blip r:embed="rId4">
            <a:alphaModFix/>
          </a:blip>
          <a:srcRect/>
          <a:stretch/>
        </p:blipFill>
        <p:spPr>
          <a:xfrm>
            <a:off x="4380000" y="2038900"/>
            <a:ext cx="6613550" cy="3904175"/>
          </a:xfrm>
          <a:prstGeom prst="rect">
            <a:avLst/>
          </a:prstGeom>
          <a:noFill/>
          <a:ln>
            <a:noFill/>
          </a:ln>
        </p:spPr>
      </p:pic>
      <p:sp>
        <p:nvSpPr>
          <p:cNvPr id="195" name="Google Shape;195;g2acd078658e_0_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196" name="Google Shape;196;g2acd078658e_0_0"/>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e5faf204ab_0_0"/>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Computing Request @ Cineca</a:t>
            </a:r>
            <a:r>
              <a:rPr lang="en-US" sz="2800">
                <a:solidFill>
                  <a:srgbClr val="5B87D9"/>
                </a:solidFill>
                <a:latin typeface="Titillium Web Black"/>
                <a:ea typeface="Titillium Web Black"/>
                <a:cs typeface="Titillium Web Black"/>
                <a:sym typeface="Titillium Web Black"/>
              </a:rPr>
              <a:t> </a:t>
            </a:r>
            <a:r>
              <a:rPr lang="en-US"/>
              <a:t>Galileo100</a:t>
            </a:r>
            <a:endParaRPr sz="4000">
              <a:solidFill>
                <a:srgbClr val="5B87D9"/>
              </a:solidFill>
              <a:latin typeface="Titillium Web Black"/>
              <a:ea typeface="Titillium Web Black"/>
              <a:cs typeface="Titillium Web Black"/>
              <a:sym typeface="Titillium Web Black"/>
            </a:endParaRPr>
          </a:p>
        </p:txBody>
      </p:sp>
      <p:sp>
        <p:nvSpPr>
          <p:cNvPr id="202" name="Google Shape;202;g2e5faf204ab_0_0"/>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
        <p:nvSpPr>
          <p:cNvPr id="203" name="Google Shape;203;g2e5faf204ab_0_0"/>
          <p:cNvSpPr txBox="1"/>
          <p:nvPr/>
        </p:nvSpPr>
        <p:spPr>
          <a:xfrm>
            <a:off x="384325" y="2176625"/>
            <a:ext cx="4091700" cy="3078300"/>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1000"/>
              </a:spcBef>
              <a:spcAft>
                <a:spcPts val="0"/>
              </a:spcAft>
              <a:buNone/>
            </a:pPr>
            <a:r>
              <a:rPr lang="en-US" sz="3000">
                <a:solidFill>
                  <a:schemeClr val="dk1"/>
                </a:solidFill>
                <a:latin typeface="Calibri"/>
                <a:ea typeface="Calibri"/>
                <a:cs typeface="Calibri"/>
                <a:sym typeface="Calibri"/>
              </a:rPr>
              <a:t>Max Number of Nodes: 8</a:t>
            </a:r>
            <a:endParaRPr sz="30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3000">
                <a:solidFill>
                  <a:schemeClr val="dk1"/>
                </a:solidFill>
                <a:latin typeface="Calibri"/>
                <a:ea typeface="Calibri"/>
                <a:cs typeface="Calibri"/>
                <a:sym typeface="Calibri"/>
              </a:rPr>
              <a:t>Assigned budget: 16.667 core/h</a:t>
            </a:r>
            <a:endParaRPr sz="30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3000">
                <a:solidFill>
                  <a:schemeClr val="dk1"/>
                </a:solidFill>
                <a:latin typeface="Calibri"/>
                <a:ea typeface="Calibri"/>
                <a:cs typeface="Calibri"/>
                <a:sym typeface="Calibri"/>
              </a:rPr>
              <a:t>RAM per Node: 384GB</a:t>
            </a:r>
            <a:endParaRPr sz="30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None/>
            </a:pPr>
            <a:r>
              <a:rPr lang="en-US" sz="3000">
                <a:solidFill>
                  <a:schemeClr val="dk1"/>
                </a:solidFill>
                <a:latin typeface="Calibri"/>
                <a:ea typeface="Calibri"/>
                <a:cs typeface="Calibri"/>
                <a:sym typeface="Calibri"/>
              </a:rPr>
              <a:t>HD space: 1TB</a:t>
            </a:r>
            <a:endParaRPr sz="300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endParaRPr sz="1800" b="0" i="0" u="none" strike="noStrike" cap="none">
              <a:solidFill>
                <a:srgbClr val="595959"/>
              </a:solidFill>
              <a:latin typeface="Titillium Web"/>
              <a:ea typeface="Titillium Web"/>
              <a:cs typeface="Titillium Web"/>
              <a:sym typeface="Titillium Web"/>
            </a:endParaRPr>
          </a:p>
        </p:txBody>
      </p:sp>
      <p:pic>
        <p:nvPicPr>
          <p:cNvPr id="204" name="Google Shape;204;g2e5faf204ab_0_0"/>
          <p:cNvPicPr preferRelativeResize="0"/>
          <p:nvPr/>
        </p:nvPicPr>
        <p:blipFill rotWithShape="1">
          <a:blip r:embed="rId3">
            <a:alphaModFix/>
          </a:blip>
          <a:srcRect/>
          <a:stretch/>
        </p:blipFill>
        <p:spPr>
          <a:xfrm>
            <a:off x="4969476" y="2176625"/>
            <a:ext cx="6849774" cy="3852999"/>
          </a:xfrm>
          <a:prstGeom prst="rect">
            <a:avLst/>
          </a:prstGeom>
          <a:noFill/>
          <a:ln>
            <a:noFill/>
          </a:ln>
        </p:spPr>
      </p:pic>
      <p:sp>
        <p:nvSpPr>
          <p:cNvPr id="205" name="Google Shape;205;g2e5faf204ab_0_0"/>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06" name="Google Shape;206;g2e5faf204ab_0_0"/>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ad4823cc8b_0_313"/>
          <p:cNvSpPr txBox="1">
            <a:spLocks noGrp="1"/>
          </p:cNvSpPr>
          <p:nvPr>
            <p:ph type="title"/>
          </p:nvPr>
        </p:nvSpPr>
        <p:spPr>
          <a:xfrm>
            <a:off x="384313" y="1"/>
            <a:ext cx="10058400" cy="1170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a:t>Preliminary scalability test @ Galileo100</a:t>
            </a:r>
            <a:endParaRPr sz="4000">
              <a:solidFill>
                <a:srgbClr val="5B87D9"/>
              </a:solidFill>
              <a:latin typeface="Titillium Web Black"/>
              <a:ea typeface="Titillium Web Black"/>
              <a:cs typeface="Titillium Web Black"/>
              <a:sym typeface="Titillium Web Black"/>
            </a:endParaRPr>
          </a:p>
        </p:txBody>
      </p:sp>
      <p:sp>
        <p:nvSpPr>
          <p:cNvPr id="212" name="Google Shape;212;g2ad4823cc8b_0_313"/>
          <p:cNvSpPr txBox="1">
            <a:spLocks noGrp="1"/>
          </p:cNvSpPr>
          <p:nvPr>
            <p:ph type="sldNum" idx="12"/>
          </p:nvPr>
        </p:nvSpPr>
        <p:spPr>
          <a:xfrm>
            <a:off x="9409043" y="6391143"/>
            <a:ext cx="2480100" cy="330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
        <p:nvSpPr>
          <p:cNvPr id="213" name="Google Shape;213;g2ad4823cc8b_0_313"/>
          <p:cNvSpPr txBox="1"/>
          <p:nvPr/>
        </p:nvSpPr>
        <p:spPr>
          <a:xfrm>
            <a:off x="384325" y="1811175"/>
            <a:ext cx="5478000" cy="3898200"/>
          </a:xfrm>
          <a:prstGeom prst="rect">
            <a:avLst/>
          </a:prstGeom>
          <a:noFill/>
          <a:ln>
            <a:noFill/>
          </a:ln>
        </p:spPr>
        <p:txBody>
          <a:bodyPr spcFirstLastPara="1" wrap="square" lIns="91425" tIns="91425" rIns="91425" bIns="91425" anchor="ctr" anchorCtr="0">
            <a:normAutofit lnSpcReduction="10000"/>
          </a:bodyPr>
          <a:lstStyle/>
          <a:p>
            <a:pPr marL="0" marR="0" lvl="0" indent="0" algn="l" rtl="0">
              <a:lnSpc>
                <a:spcPct val="90000"/>
              </a:lnSpc>
              <a:spcBef>
                <a:spcPts val="1000"/>
              </a:spcBef>
              <a:spcAft>
                <a:spcPts val="0"/>
              </a:spcAft>
              <a:buNone/>
            </a:pPr>
            <a:r>
              <a:rPr lang="en-US" sz="2800">
                <a:solidFill>
                  <a:schemeClr val="dk1"/>
                </a:solidFill>
                <a:latin typeface="Calibri"/>
                <a:ea typeface="Calibri"/>
                <a:cs typeface="Calibri"/>
                <a:sym typeface="Calibri"/>
              </a:rPr>
              <a:t>Preliminary tests on the VisIVO Importer module were performed on the Cineca's Galileo100 platform using a 512GB GADGET snapshot .</a:t>
            </a:r>
            <a:endParaRPr sz="2800">
              <a:solidFill>
                <a:schemeClr val="dk1"/>
              </a:solidFill>
              <a:latin typeface="Calibri"/>
              <a:ea typeface="Calibri"/>
              <a:cs typeface="Calibri"/>
              <a:sym typeface="Calibri"/>
            </a:endParaRPr>
          </a:p>
          <a:p>
            <a:pPr marL="457200" marR="0" lvl="0" indent="-406400" algn="l"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With the use of multiple nodes the importer scales linearly using up to 8 nodes</a:t>
            </a:r>
            <a:endParaRPr sz="2800">
              <a:solidFill>
                <a:schemeClr val="dk1"/>
              </a:solidFill>
              <a:latin typeface="Calibri"/>
              <a:ea typeface="Calibri"/>
              <a:cs typeface="Calibri"/>
              <a:sym typeface="Calibri"/>
            </a:endParaRPr>
          </a:p>
          <a:p>
            <a:pPr marL="457200" marR="0" lvl="0" indent="-406400" algn="l" rtl="0">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Multi-core execution scales using up to 4 cores depending on the blocks present in the snapshot</a:t>
            </a:r>
            <a:endParaRPr sz="2300" b="0" i="0" u="none" strike="noStrike" cap="none">
              <a:solidFill>
                <a:srgbClr val="595959"/>
              </a:solidFill>
              <a:latin typeface="Titillium Web"/>
              <a:ea typeface="Titillium Web"/>
              <a:cs typeface="Titillium Web"/>
              <a:sym typeface="Titillium Web"/>
            </a:endParaRPr>
          </a:p>
        </p:txBody>
      </p:sp>
      <p:pic>
        <p:nvPicPr>
          <p:cNvPr id="214" name="Google Shape;214;g2ad4823cc8b_0_313"/>
          <p:cNvPicPr preferRelativeResize="0"/>
          <p:nvPr/>
        </p:nvPicPr>
        <p:blipFill rotWithShape="1">
          <a:blip r:embed="rId3">
            <a:alphaModFix/>
          </a:blip>
          <a:srcRect/>
          <a:stretch/>
        </p:blipFill>
        <p:spPr>
          <a:xfrm>
            <a:off x="7039250" y="2375275"/>
            <a:ext cx="4236625" cy="3036250"/>
          </a:xfrm>
          <a:prstGeom prst="rect">
            <a:avLst/>
          </a:prstGeom>
          <a:noFill/>
          <a:ln>
            <a:noFill/>
          </a:ln>
        </p:spPr>
      </p:pic>
      <p:sp>
        <p:nvSpPr>
          <p:cNvPr id="215" name="Google Shape;215;g2ad4823cc8b_0_313"/>
          <p:cNvSpPr txBox="1">
            <a:spLocks noGrp="1"/>
          </p:cNvSpPr>
          <p:nvPr>
            <p:ph type="dt" idx="10"/>
          </p:nvPr>
        </p:nvSpPr>
        <p:spPr>
          <a:xfrm>
            <a:off x="162339" y="6391143"/>
            <a:ext cx="2739900" cy="330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400"/>
              <a:buFont typeface="Arial"/>
              <a:buNone/>
            </a:pPr>
            <a:r>
              <a:rPr lang="en-US"/>
              <a:t>October 16, 2024</a:t>
            </a:r>
            <a:endParaRPr/>
          </a:p>
        </p:txBody>
      </p:sp>
      <p:sp>
        <p:nvSpPr>
          <p:cNvPr id="216" name="Google Shape;216;g2ad4823cc8b_0_313"/>
          <p:cNvSpPr txBox="1">
            <a:spLocks noGrp="1"/>
          </p:cNvSpPr>
          <p:nvPr>
            <p:ph type="ftr" idx="11"/>
          </p:nvPr>
        </p:nvSpPr>
        <p:spPr>
          <a:xfrm>
            <a:off x="3130027" y="6391150"/>
            <a:ext cx="7122000" cy="33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 Performance Visualization in the SPACE Center of Excellence</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1739</Words>
  <Application>Microsoft Macintosh PowerPoint</Application>
  <PresentationFormat>Widescreen</PresentationFormat>
  <Paragraphs>221</Paragraphs>
  <Slides>20</Slides>
  <Notes>20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Calibri</vt:lpstr>
      <vt:lpstr>Arial</vt:lpstr>
      <vt:lpstr>Titillium Web</vt:lpstr>
      <vt:lpstr>Titillium Web Black</vt:lpstr>
      <vt:lpstr>Office Theme</vt:lpstr>
      <vt:lpstr>High Performance Visualization in the  SPACE Center of Excellence</vt:lpstr>
      <vt:lpstr>The SPACE Centre of Excellence</vt:lpstr>
      <vt:lpstr>Visualization Requirements</vt:lpstr>
      <vt:lpstr>VisIVO</vt:lpstr>
      <vt:lpstr>Roadmap</vt:lpstr>
      <vt:lpstr>HPC enabling</vt:lpstr>
      <vt:lpstr>Computing Request @</vt:lpstr>
      <vt:lpstr>Computing Request @ Cineca Galileo100</vt:lpstr>
      <vt:lpstr>Preliminary scalability test @ Galileo100</vt:lpstr>
      <vt:lpstr>Hybrid Workflow Model</vt:lpstr>
      <vt:lpstr>StreamFlow</vt:lpstr>
      <vt:lpstr>The Common Workflow Language (CWL)</vt:lpstr>
      <vt:lpstr> Workflow deployment </vt:lpstr>
      <vt:lpstr>Rendering Results</vt:lpstr>
      <vt:lpstr>On going activities</vt:lpstr>
      <vt:lpstr>Toward in-situ visualization</vt:lpstr>
      <vt:lpstr>Hecuba</vt:lpstr>
      <vt:lpstr>Preliminary results</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Gino Perna</dc:creator>
  <cp:lastModifiedBy>Eva Sciacca</cp:lastModifiedBy>
  <cp:revision>3</cp:revision>
  <dcterms:created xsi:type="dcterms:W3CDTF">2023-02-22T09:19:54Z</dcterms:created>
  <dcterms:modified xsi:type="dcterms:W3CDTF">2024-10-16T10:09:36Z</dcterms:modified>
</cp:coreProperties>
</file>