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69" r:id="rId3"/>
    <p:sldId id="272" r:id="rId4"/>
    <p:sldId id="284" r:id="rId5"/>
    <p:sldId id="364" r:id="rId6"/>
    <p:sldId id="278" r:id="rId7"/>
    <p:sldId id="367" r:id="rId8"/>
    <p:sldId id="369" r:id="rId9"/>
    <p:sldId id="365" r:id="rId10"/>
    <p:sldId id="366" r:id="rId11"/>
    <p:sldId id="368" r:id="rId12"/>
    <p:sldId id="277" r:id="rId13"/>
  </p:sldIdLst>
  <p:sldSz cx="18288000" cy="10287000"/>
  <p:notesSz cx="6858000" cy="9144000"/>
  <p:embeddedFontLst>
    <p:embeddedFont>
      <p:font typeface="DM Sans" pitchFamily="2" charset="77"/>
      <p:regular r:id="rId15"/>
      <p:bold r:id="rId16"/>
      <p:italic r:id="rId17"/>
      <p:boldItalic r:id="rId18"/>
    </p:embeddedFont>
    <p:embeddedFont>
      <p:font typeface="DM Sans Bold" panose="020F05020202040A0204" pitchFamily="34" charset="0"/>
      <p:regular r:id="rId19"/>
      <p:bold r:id="rId19"/>
      <p:italic r:id="rId20"/>
    </p:embeddedFont>
    <p:embeddedFont>
      <p:font typeface="Unbounded" panose="020F0502020204030204" pitchFamily="34" charset="0"/>
      <p:regular r:id="rId21"/>
      <p:bold r:id="rId22"/>
      <p:italic r:id="rId19"/>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A0B"/>
    <a:srgbClr val="1A4EB4"/>
    <a:srgbClr val="CB6CE6"/>
    <a:srgbClr val="FFC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24" autoAdjust="0"/>
    <p:restoredTop sz="67951" autoAdjust="0"/>
  </p:normalViewPr>
  <p:slideViewPr>
    <p:cSldViewPr>
      <p:cViewPr>
        <p:scale>
          <a:sx n="47" d="100"/>
          <a:sy n="47" d="100"/>
        </p:scale>
        <p:origin x="296"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0251-0751-9545-8ECA-780775991A03}" type="datetimeFigureOut">
              <a:rPr lang="it-IT" smtClean="0"/>
              <a:t>14/10/24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2EA27-0D76-3C49-895D-8DECC5D1E0B0}" type="slidenum">
              <a:rPr lang="it-IT" smtClean="0"/>
              <a:t>‹N›</a:t>
            </a:fld>
            <a:endParaRPr lang="it-IT"/>
          </a:p>
        </p:txBody>
      </p:sp>
    </p:spTree>
    <p:extLst>
      <p:ext uri="{BB962C8B-B14F-4D97-AF65-F5344CB8AC3E}">
        <p14:creationId xmlns:p14="http://schemas.microsoft.com/office/powerpoint/2010/main" val="3307389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D72EA27-0D76-3C49-895D-8DECC5D1E0B0}" type="slidenum">
              <a:rPr lang="it-IT" smtClean="0"/>
              <a:t>1</a:t>
            </a:fld>
            <a:endParaRPr lang="it-IT"/>
          </a:p>
        </p:txBody>
      </p:sp>
    </p:spTree>
    <p:extLst>
      <p:ext uri="{BB962C8B-B14F-4D97-AF65-F5344CB8AC3E}">
        <p14:creationId xmlns:p14="http://schemas.microsoft.com/office/powerpoint/2010/main" val="3991080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F9380-3BC3-167E-DE4F-478D624C59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DBEA806-2A20-D5EF-0E5A-D94C2B5F379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C7C71EA-F523-608C-256C-A1660585FEC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704C188-93F8-B149-42F0-FDA0D37A1341}"/>
              </a:ext>
            </a:extLst>
          </p:cNvPr>
          <p:cNvSpPr>
            <a:spLocks noGrp="1"/>
          </p:cNvSpPr>
          <p:nvPr>
            <p:ph type="sldNum" sz="quarter" idx="5"/>
          </p:nvPr>
        </p:nvSpPr>
        <p:spPr/>
        <p:txBody>
          <a:bodyPr/>
          <a:lstStyle/>
          <a:p>
            <a:fld id="{CD72EA27-0D76-3C49-895D-8DECC5D1E0B0}" type="slidenum">
              <a:rPr lang="it-IT" smtClean="0"/>
              <a:t>10</a:t>
            </a:fld>
            <a:endParaRPr lang="it-IT"/>
          </a:p>
        </p:txBody>
      </p:sp>
    </p:spTree>
    <p:extLst>
      <p:ext uri="{BB962C8B-B14F-4D97-AF65-F5344CB8AC3E}">
        <p14:creationId xmlns:p14="http://schemas.microsoft.com/office/powerpoint/2010/main" val="2848934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459A-6130-9489-5D72-E051EDAF871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4EE4516-B7C8-1FB9-B776-36149757836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175A93E-8138-10FF-812F-2CE972CAFD0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17ED983-6F67-8B71-7EFF-BF1E52BEA980}"/>
              </a:ext>
            </a:extLst>
          </p:cNvPr>
          <p:cNvSpPr>
            <a:spLocks noGrp="1"/>
          </p:cNvSpPr>
          <p:nvPr>
            <p:ph type="sldNum" sz="quarter" idx="5"/>
          </p:nvPr>
        </p:nvSpPr>
        <p:spPr/>
        <p:txBody>
          <a:bodyPr/>
          <a:lstStyle/>
          <a:p>
            <a:fld id="{CD72EA27-0D76-3C49-895D-8DECC5D1E0B0}" type="slidenum">
              <a:rPr lang="it-IT" smtClean="0"/>
              <a:t>11</a:t>
            </a:fld>
            <a:endParaRPr lang="it-IT"/>
          </a:p>
        </p:txBody>
      </p:sp>
    </p:spTree>
    <p:extLst>
      <p:ext uri="{BB962C8B-B14F-4D97-AF65-F5344CB8AC3E}">
        <p14:creationId xmlns:p14="http://schemas.microsoft.com/office/powerpoint/2010/main" val="109301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solidFill>
                  <a:schemeClr val="bg1"/>
                </a:solidFill>
                <a:latin typeface="Calibri" panose="020F0502020204030204" pitchFamily="34" charset="0"/>
                <a:cs typeface="Calibri" panose="020F0502020204030204" pitchFamily="34" charset="0"/>
              </a:rPr>
              <a:t>La </a:t>
            </a:r>
            <a:r>
              <a:rPr lang="it-IT" sz="1200" b="0" u="sng" dirty="0">
                <a:solidFill>
                  <a:schemeClr val="bg1"/>
                </a:solidFill>
                <a:latin typeface="Calibri" panose="020F0502020204030204" pitchFamily="34" charset="0"/>
                <a:cs typeface="Calibri" panose="020F0502020204030204" pitchFamily="34" charset="0"/>
              </a:rPr>
              <a:t>visualizzazione dei dati è la rappresentazione grafica di informazioni e dati.</a:t>
            </a:r>
            <a:r>
              <a:rPr lang="it-IT" sz="1200" b="0" dirty="0">
                <a:solidFill>
                  <a:schemeClr val="bg1"/>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dirty="0">
              <a:solidFill>
                <a:schemeClr val="bg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dirty="0">
                <a:solidFill>
                  <a:schemeClr val="bg1"/>
                </a:solidFill>
                <a:latin typeface="Calibri" panose="020F0502020204030204" pitchFamily="34" charset="0"/>
                <a:cs typeface="Calibri" panose="020F0502020204030204" pitchFamily="34" charset="0"/>
              </a:rPr>
              <a:t>È considerato uno dei pionieri dell'applicazione dei fattori umani nell'interazione uomo-computer . ha inventato una serie di tecniche di visualizzazione delle informazioni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1F2937"/>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latin typeface="Calibri" panose="020F0502020204030204" pitchFamily="34" charset="0"/>
                <a:cs typeface="Calibri" panose="020F0502020204030204" pitchFamily="34" charset="0"/>
              </a:rPr>
              <a:t>l successo della visualizzazione scientifica è dovuto principalmente al fatto che il cervello trovi più facile comprendere un'immagine rispetto a parole o numeri, rendendo la grafica efficace un aspetto particolarmente cruciale della letteratura accademica, non solo per comunicare i risultati a diversi pubblici, siano essi colleghi scienziati o pubblico in generale, ma anche per il processo scientifico stesso, come un modo per raggiungere una migliore comprensione scientifica dei dati. </a:t>
            </a:r>
          </a:p>
        </p:txBody>
      </p:sp>
      <p:sp>
        <p:nvSpPr>
          <p:cNvPr id="4" name="Segnaposto numero diapositiva 3"/>
          <p:cNvSpPr>
            <a:spLocks noGrp="1"/>
          </p:cNvSpPr>
          <p:nvPr>
            <p:ph type="sldNum" sz="quarter" idx="5"/>
          </p:nvPr>
        </p:nvSpPr>
        <p:spPr/>
        <p:txBody>
          <a:bodyPr/>
          <a:lstStyle/>
          <a:p>
            <a:fld id="{CD72EA27-0D76-3C49-895D-8DECC5D1E0B0}" type="slidenum">
              <a:rPr lang="it-IT" smtClean="0"/>
              <a:t>2</a:t>
            </a:fld>
            <a:endParaRPr lang="it-IT"/>
          </a:p>
        </p:txBody>
      </p:sp>
    </p:spTree>
    <p:extLst>
      <p:ext uri="{BB962C8B-B14F-4D97-AF65-F5344CB8AC3E}">
        <p14:creationId xmlns:p14="http://schemas.microsoft.com/office/powerpoint/2010/main" val="245489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latin typeface="Calibri" panose="020F0502020204030204" pitchFamily="34" charset="0"/>
                <a:cs typeface="Calibri" panose="020F0502020204030204" pitchFamily="34" charset="0"/>
              </a:rPr>
              <a:t>celstial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voult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an </a:t>
            </a:r>
            <a:r>
              <a:rPr lang="it-IT" dirty="0" err="1">
                <a:latin typeface="Calibri" panose="020F0502020204030204" pitchFamily="34" charset="0"/>
                <a:cs typeface="Calibri" panose="020F0502020204030204" pitchFamily="34" charset="0"/>
              </a:rPr>
              <a:t>apparent</a:t>
            </a:r>
            <a:r>
              <a:rPr lang="it-IT" dirty="0">
                <a:latin typeface="Calibri" panose="020F0502020204030204" pitchFamily="34" charset="0"/>
                <a:cs typeface="Calibri" panose="020F0502020204030204" pitchFamily="34" charset="0"/>
              </a:rPr>
              <a:t> features ......</a:t>
            </a:r>
          </a:p>
        </p:txBody>
      </p:sp>
      <p:sp>
        <p:nvSpPr>
          <p:cNvPr id="4" name="Segnaposto numero diapositiva 3"/>
          <p:cNvSpPr>
            <a:spLocks noGrp="1"/>
          </p:cNvSpPr>
          <p:nvPr>
            <p:ph type="sldNum" sz="quarter" idx="5"/>
          </p:nvPr>
        </p:nvSpPr>
        <p:spPr/>
        <p:txBody>
          <a:bodyPr/>
          <a:lstStyle/>
          <a:p>
            <a:fld id="{CD72EA27-0D76-3C49-895D-8DECC5D1E0B0}" type="slidenum">
              <a:rPr lang="it-IT" smtClean="0"/>
              <a:t>3</a:t>
            </a:fld>
            <a:endParaRPr lang="it-IT"/>
          </a:p>
        </p:txBody>
      </p:sp>
    </p:spTree>
    <p:extLst>
      <p:ext uri="{BB962C8B-B14F-4D97-AF65-F5344CB8AC3E}">
        <p14:creationId xmlns:p14="http://schemas.microsoft.com/office/powerpoint/2010/main" val="351572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82AE8-3826-D9FA-8BF4-711AAD0083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860D6B0-4046-8436-253A-ADFCC4445DE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FF58A5-AF0E-DD6E-6005-E9220C31EAEA}"/>
              </a:ext>
            </a:extLst>
          </p:cNvPr>
          <p:cNvSpPr>
            <a:spLocks noGrp="1"/>
          </p:cNvSpPr>
          <p:nvPr>
            <p:ph type="body" idx="1"/>
          </p:nvPr>
        </p:nvSpPr>
        <p:spPr/>
        <p:txBody>
          <a:bodyPr/>
          <a:lstStyle/>
          <a:p>
            <a:pPr algn="l" fontAlgn="base"/>
            <a:r>
              <a:rPr lang="it-IT" b="0" i="0" dirty="0">
                <a:solidFill>
                  <a:srgbClr val="4B4F58"/>
                </a:solidFill>
                <a:effectLst/>
                <a:latin typeface="Calibri" panose="020F0502020204030204" pitchFamily="34" charset="0"/>
                <a:cs typeface="Calibri" panose="020F0502020204030204" pitchFamily="34" charset="0"/>
              </a:rPr>
              <a:t>La forza comunicativa dell’infografica è nota da tempo: straordinari sono i documenti elaborati sin dalla </a:t>
            </a:r>
            <a:r>
              <a:rPr lang="it-IT" b="1" i="0" dirty="0">
                <a:solidFill>
                  <a:srgbClr val="4B4F58"/>
                </a:solidFill>
                <a:effectLst/>
                <a:latin typeface="Calibri" panose="020F0502020204030204" pitchFamily="34" charset="0"/>
                <a:cs typeface="Calibri" panose="020F0502020204030204" pitchFamily="34" charset="0"/>
              </a:rPr>
              <a:t>metà dell’800</a:t>
            </a:r>
            <a:r>
              <a:rPr lang="it-IT" b="0" i="0" dirty="0">
                <a:solidFill>
                  <a:srgbClr val="4B4F58"/>
                </a:solidFill>
                <a:effectLst/>
                <a:latin typeface="Calibri" panose="020F0502020204030204" pitchFamily="34" charset="0"/>
                <a:cs typeface="Calibri" panose="020F0502020204030204" pitchFamily="34" charset="0"/>
              </a:rPr>
              <a:t>. Una delle più celebri in assoluto: la geniale rappresentazione della </a:t>
            </a:r>
            <a:r>
              <a:rPr lang="it-IT" b="1" i="0" dirty="0">
                <a:solidFill>
                  <a:srgbClr val="4B4F58"/>
                </a:solidFill>
                <a:effectLst/>
                <a:latin typeface="Calibri" panose="020F0502020204030204" pitchFamily="34" charset="0"/>
                <a:cs typeface="Calibri" panose="020F0502020204030204" pitchFamily="34" charset="0"/>
              </a:rPr>
              <a:t>campagna di Russia di Napoleone</a:t>
            </a:r>
            <a:r>
              <a:rPr lang="it-IT" b="0" i="0" dirty="0">
                <a:solidFill>
                  <a:srgbClr val="4B4F58"/>
                </a:solidFill>
                <a:effectLst/>
                <a:latin typeface="Calibri" panose="020F0502020204030204" pitchFamily="34" charset="0"/>
                <a:cs typeface="Calibri" panose="020F0502020204030204" pitchFamily="34" charset="0"/>
              </a:rPr>
              <a:t> realizzata da </a:t>
            </a:r>
            <a:r>
              <a:rPr lang="it-IT" b="1" i="0" dirty="0">
                <a:solidFill>
                  <a:srgbClr val="4B4F58"/>
                </a:solidFill>
                <a:effectLst/>
                <a:latin typeface="Calibri" panose="020F0502020204030204" pitchFamily="34" charset="0"/>
                <a:cs typeface="Calibri" panose="020F0502020204030204" pitchFamily="34" charset="0"/>
              </a:rPr>
              <a:t>Charles Joseph Minard</a:t>
            </a:r>
            <a:r>
              <a:rPr lang="it-IT" b="0" i="0" dirty="0">
                <a:solidFill>
                  <a:srgbClr val="4B4F58"/>
                </a:solidFill>
                <a:effectLst/>
                <a:latin typeface="Calibri" panose="020F0502020204030204" pitchFamily="34" charset="0"/>
                <a:cs typeface="Calibri" panose="020F0502020204030204" pitchFamily="34" charset="0"/>
              </a:rPr>
              <a:t>, considerata da Edward </a:t>
            </a:r>
            <a:r>
              <a:rPr lang="it-IT" b="0" i="0" dirty="0" err="1">
                <a:solidFill>
                  <a:srgbClr val="4B4F58"/>
                </a:solidFill>
                <a:effectLst/>
                <a:latin typeface="Calibri" panose="020F0502020204030204" pitchFamily="34" charset="0"/>
                <a:cs typeface="Calibri" panose="020F0502020204030204" pitchFamily="34" charset="0"/>
              </a:rPr>
              <a:t>Tufte</a:t>
            </a:r>
            <a:r>
              <a:rPr lang="it-IT" b="0" i="0" dirty="0">
                <a:solidFill>
                  <a:srgbClr val="4B4F58"/>
                </a:solidFill>
                <a:effectLst/>
                <a:latin typeface="Calibri" panose="020F0502020204030204" pitchFamily="34" charset="0"/>
                <a:cs typeface="Calibri" panose="020F0502020204030204" pitchFamily="34" charset="0"/>
              </a:rPr>
              <a:t>, uno dei massimi esperti contemporanei in materia, </a:t>
            </a:r>
            <a:r>
              <a:rPr lang="it-IT" b="1" i="0" dirty="0">
                <a:solidFill>
                  <a:srgbClr val="4B4F58"/>
                </a:solidFill>
                <a:effectLst/>
                <a:latin typeface="Calibri" panose="020F0502020204030204" pitchFamily="34" charset="0"/>
                <a:cs typeface="Calibri" panose="020F0502020204030204" pitchFamily="34" charset="0"/>
              </a:rPr>
              <a:t>la migliore visualizzazione statistica di sempre</a:t>
            </a:r>
            <a:r>
              <a:rPr lang="it-IT" b="0" i="0" dirty="0">
                <a:solidFill>
                  <a:srgbClr val="4B4F58"/>
                </a:solidFill>
                <a:effectLst/>
                <a:latin typeface="Calibri" panose="020F0502020204030204" pitchFamily="34" charset="0"/>
                <a:cs typeface="Calibri" panose="020F0502020204030204" pitchFamily="34" charset="0"/>
              </a:rPr>
              <a:t>.</a:t>
            </a:r>
          </a:p>
          <a:p>
            <a:pPr algn="l" fontAlgn="base"/>
            <a:r>
              <a:rPr lang="it-IT" b="0" i="0" dirty="0">
                <a:solidFill>
                  <a:srgbClr val="4B4F58"/>
                </a:solidFill>
                <a:effectLst/>
                <a:latin typeface="Calibri" panose="020F0502020204030204" pitchFamily="34" charset="0"/>
                <a:cs typeface="Calibri" panose="020F0502020204030204" pitchFamily="34" charset="0"/>
              </a:rPr>
              <a:t>La genialità di Minard è stata quella di rappresentare </a:t>
            </a:r>
            <a:r>
              <a:rPr lang="it-IT" b="1" i="0" dirty="0">
                <a:solidFill>
                  <a:srgbClr val="4B4F58"/>
                </a:solidFill>
                <a:effectLst/>
                <a:latin typeface="Calibri" panose="020F0502020204030204" pitchFamily="34" charset="0"/>
                <a:cs typeface="Calibri" panose="020F0502020204030204" pitchFamily="34" charset="0"/>
              </a:rPr>
              <a:t>in un’unica immagine bidimensionale ben sei variabili</a:t>
            </a:r>
            <a:r>
              <a:rPr lang="it-IT" b="0" i="0" dirty="0">
                <a:solidFill>
                  <a:srgbClr val="4B4F58"/>
                </a:solidFill>
                <a:effectLst/>
                <a:latin typeface="Calibri" panose="020F0502020204030204" pitchFamily="34" charset="0"/>
                <a:cs typeface="Calibri" panose="020F0502020204030204" pitchFamily="34" charset="0"/>
              </a:rPr>
              <a:t>: dimensione dell’esercito, latitudine, longitudine, percorso delle truppe, temperature, flusso temporale. </a:t>
            </a:r>
          </a:p>
          <a:p>
            <a:pPr algn="l" fontAlgn="base"/>
            <a:r>
              <a:rPr lang="it-IT" b="0" i="0" dirty="0">
                <a:solidFill>
                  <a:srgbClr val="4B4F58"/>
                </a:solidFill>
                <a:effectLst/>
                <a:latin typeface="Calibri" panose="020F0502020204030204" pitchFamily="34" charset="0"/>
                <a:cs typeface="Calibri" panose="020F0502020204030204" pitchFamily="34" charset="0"/>
              </a:rPr>
              <a:t>Il </a:t>
            </a:r>
            <a:r>
              <a:rPr lang="it-IT" b="1" i="0" dirty="0">
                <a:solidFill>
                  <a:srgbClr val="4B4F58"/>
                </a:solidFill>
                <a:effectLst/>
                <a:latin typeface="Calibri" panose="020F0502020204030204" pitchFamily="34" charset="0"/>
                <a:cs typeface="Calibri" panose="020F0502020204030204" pitchFamily="34" charset="0"/>
              </a:rPr>
              <a:t>numero di soldati</a:t>
            </a:r>
            <a:r>
              <a:rPr lang="it-IT" b="0" i="0" dirty="0">
                <a:solidFill>
                  <a:srgbClr val="4B4F58"/>
                </a:solidFill>
                <a:effectLst/>
                <a:latin typeface="Calibri" panose="020F0502020204030204" pitchFamily="34" charset="0"/>
                <a:cs typeface="Calibri" panose="020F0502020204030204" pitchFamily="34" charset="0"/>
              </a:rPr>
              <a:t> partecipanti è rappresentato dall’ampiezza delle zone colorate in una scala di un millimetro per ogni diecimila uomini. Il flusso beige rappresenta gli uomini che entrarono in Russia, quello nero quelli che lo lasciano. Il numero dei soldati è appuntato anche ad intervalli regolari.</a:t>
            </a:r>
            <a:br>
              <a:rPr lang="it-IT" b="0" i="0" dirty="0">
                <a:solidFill>
                  <a:srgbClr val="4B4F58"/>
                </a:solidFill>
                <a:effectLst/>
                <a:latin typeface="Calibri" panose="020F0502020204030204" pitchFamily="34" charset="0"/>
                <a:cs typeface="Calibri" panose="020F0502020204030204" pitchFamily="34" charset="0"/>
              </a:rPr>
            </a:br>
            <a:r>
              <a:rPr lang="it-IT" b="0" i="0" dirty="0">
                <a:solidFill>
                  <a:srgbClr val="4B4F58"/>
                </a:solidFill>
                <a:effectLst/>
                <a:latin typeface="Calibri" panose="020F0502020204030204" pitchFamily="34" charset="0"/>
                <a:cs typeface="Calibri" panose="020F0502020204030204" pitchFamily="34" charset="0"/>
              </a:rPr>
              <a:t>Il confronto tra i soldati partiti e quelli tornati è davvero impressionante.</a:t>
            </a:r>
          </a:p>
          <a:p>
            <a:pPr algn="l" fontAlgn="base"/>
            <a:r>
              <a:rPr lang="it-IT" b="0" i="0" dirty="0">
                <a:solidFill>
                  <a:srgbClr val="4B4F58"/>
                </a:solidFill>
                <a:effectLst/>
                <a:latin typeface="Calibri" panose="020F0502020204030204" pitchFamily="34" charset="0"/>
                <a:cs typeface="Calibri" panose="020F0502020204030204" pitchFamily="34" charset="0"/>
              </a:rPr>
              <a:t>Le </a:t>
            </a:r>
            <a:r>
              <a:rPr lang="it-IT" b="1" i="0" dirty="0">
                <a:solidFill>
                  <a:srgbClr val="4B4F58"/>
                </a:solidFill>
                <a:effectLst/>
                <a:latin typeface="Calibri" panose="020F0502020204030204" pitchFamily="34" charset="0"/>
                <a:cs typeface="Calibri" panose="020F0502020204030204" pitchFamily="34" charset="0"/>
              </a:rPr>
              <a:t>temperature</a:t>
            </a:r>
            <a:r>
              <a:rPr lang="it-IT" b="0" i="0" dirty="0">
                <a:solidFill>
                  <a:srgbClr val="4B4F58"/>
                </a:solidFill>
                <a:effectLst/>
                <a:latin typeface="Calibri" panose="020F0502020204030204" pitchFamily="34" charset="0"/>
                <a:cs typeface="Calibri" panose="020F0502020204030204" pitchFamily="34" charset="0"/>
              </a:rPr>
              <a:t> (in scala </a:t>
            </a:r>
            <a:r>
              <a:rPr lang="it-IT" b="0" i="0" dirty="0" err="1">
                <a:solidFill>
                  <a:srgbClr val="4B4F58"/>
                </a:solidFill>
                <a:effectLst/>
                <a:latin typeface="Calibri" panose="020F0502020204030204" pitchFamily="34" charset="0"/>
                <a:cs typeface="Calibri" panose="020F0502020204030204" pitchFamily="34" charset="0"/>
              </a:rPr>
              <a:t>Réaumur</a:t>
            </a:r>
            <a:r>
              <a:rPr lang="it-IT" b="0" i="0" dirty="0">
                <a:solidFill>
                  <a:srgbClr val="4B4F58"/>
                </a:solidFill>
                <a:effectLst/>
                <a:latin typeface="Calibri" panose="020F0502020204030204" pitchFamily="34" charset="0"/>
                <a:cs typeface="Calibri" panose="020F0502020204030204" pitchFamily="34" charset="0"/>
              </a:rPr>
              <a:t>) sono indicate nella parte inferiore della rappresentazione e devono essere temporalmente lette da destra a sinistra: in questo modo si mostra in modo evidente come il progressivo peggioramento climatico fu un fattore determinante per la disfatta.</a:t>
            </a:r>
          </a:p>
        </p:txBody>
      </p:sp>
      <p:sp>
        <p:nvSpPr>
          <p:cNvPr id="4" name="Segnaposto numero diapositiva 3">
            <a:extLst>
              <a:ext uri="{FF2B5EF4-FFF2-40B4-BE49-F238E27FC236}">
                <a16:creationId xmlns:a16="http://schemas.microsoft.com/office/drawing/2014/main" id="{A481C913-C806-BBA0-B0F5-597BC75D5CC4}"/>
              </a:ext>
            </a:extLst>
          </p:cNvPr>
          <p:cNvSpPr>
            <a:spLocks noGrp="1"/>
          </p:cNvSpPr>
          <p:nvPr>
            <p:ph type="sldNum" sz="quarter" idx="5"/>
          </p:nvPr>
        </p:nvSpPr>
        <p:spPr/>
        <p:txBody>
          <a:bodyPr/>
          <a:lstStyle/>
          <a:p>
            <a:fld id="{CD72EA27-0D76-3C49-895D-8DECC5D1E0B0}" type="slidenum">
              <a:rPr lang="it-IT" smtClean="0"/>
              <a:t>4</a:t>
            </a:fld>
            <a:endParaRPr lang="it-IT"/>
          </a:p>
        </p:txBody>
      </p:sp>
    </p:spTree>
    <p:extLst>
      <p:ext uri="{BB962C8B-B14F-4D97-AF65-F5344CB8AC3E}">
        <p14:creationId xmlns:p14="http://schemas.microsoft.com/office/powerpoint/2010/main" val="84107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b="0" i="0" u="none" strike="noStrike" kern="1200" dirty="0">
                <a:solidFill>
                  <a:schemeClr val="tx1"/>
                </a:solidFill>
                <a:effectLst/>
                <a:latin typeface="Calibri" panose="020F0502020204030204" pitchFamily="34" charset="0"/>
                <a:ea typeface="+mn-ea"/>
                <a:cs typeface="Calibri" panose="020F0502020204030204" pitchFamily="34" charset="0"/>
              </a:rPr>
              <a:t>L'ESA e Gaia sta dando grande importanza alla diffusione scientifica tra pari in primis e la visualizzazione di dati complessi è fondamentale</a:t>
            </a:r>
          </a:p>
          <a:p>
            <a:pPr rtl="0"/>
            <a:endParaRPr lang="it-IT"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rtl="0"/>
            <a:endParaRPr lang="it-IT" sz="1200" b="0" i="0" u="none" strike="noStrike"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egnaposto numero diapositiva 3"/>
          <p:cNvSpPr>
            <a:spLocks noGrp="1"/>
          </p:cNvSpPr>
          <p:nvPr>
            <p:ph type="sldNum" sz="quarter" idx="5"/>
          </p:nvPr>
        </p:nvSpPr>
        <p:spPr/>
        <p:txBody>
          <a:bodyPr/>
          <a:lstStyle/>
          <a:p>
            <a:fld id="{BB307D3D-73DE-4E00-8A94-E1A41A9A86EB}" type="slidenum">
              <a:rPr lang="en-US" smtClean="0"/>
              <a:t>5</a:t>
            </a:fld>
            <a:endParaRPr lang="en-US"/>
          </a:p>
        </p:txBody>
      </p:sp>
    </p:spTree>
    <p:extLst>
      <p:ext uri="{BB962C8B-B14F-4D97-AF65-F5344CB8AC3E}">
        <p14:creationId xmlns:p14="http://schemas.microsoft.com/office/powerpoint/2010/main" val="340515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D72EA27-0D76-3C49-895D-8DECC5D1E0B0}" type="slidenum">
              <a:rPr lang="it-IT" smtClean="0"/>
              <a:t>6</a:t>
            </a:fld>
            <a:endParaRPr lang="it-IT"/>
          </a:p>
        </p:txBody>
      </p:sp>
    </p:spTree>
    <p:extLst>
      <p:ext uri="{BB962C8B-B14F-4D97-AF65-F5344CB8AC3E}">
        <p14:creationId xmlns:p14="http://schemas.microsoft.com/office/powerpoint/2010/main" val="59758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DA251-07CA-8BEC-CA26-AA0736AE31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A93A19-35BE-B61B-81CA-9A83BB40F38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53FB56B-B493-B4CF-9FC2-3C0537F9600D}"/>
              </a:ext>
            </a:extLst>
          </p:cNvPr>
          <p:cNvSpPr>
            <a:spLocks noGrp="1"/>
          </p:cNvSpPr>
          <p:nvPr>
            <p:ph type="body" idx="1"/>
          </p:nvPr>
        </p:nvSpPr>
        <p:spPr/>
        <p:txBody>
          <a:bodyPr/>
          <a:lstStyle/>
          <a:p>
            <a:r>
              <a:rPr lang="it-IT" dirty="0">
                <a:latin typeface="Calibri" panose="020F0502020204030204" pitchFamily="34" charset="0"/>
                <a:cs typeface="Calibri" panose="020F0502020204030204" pitchFamily="34" charset="0"/>
              </a:rPr>
              <a:t>Il video consente allo spettatore di comprendere appieno il concetto di moto proprio stellare e ammasso di stelle senza alcuna conoscenza pregressa necessaria. Questo strumento consente agli utenti di entrare nei dati e di navigare attraverso di essi evidenziando in modo interattivo tutte le diverse proprietà delle sorgenti presenti nei cataloghi Gaia.</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Estendere questo concetto a uno spazio di parametri più complesso potrebbe consentire di innescare nella ricerca nuove interpretazioni della correlazione tra diversi osservabili.</a:t>
            </a:r>
          </a:p>
          <a:p>
            <a:endParaRPr lang="it-IT"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u="none" strike="noStrike" dirty="0">
                <a:solidFill>
                  <a:srgbClr val="000000"/>
                </a:solidFill>
                <a:effectLst/>
                <a:latin typeface="Calibri" panose="020F0502020204030204" pitchFamily="34" charset="0"/>
                <a:cs typeface="Calibri" panose="020F0502020204030204" pitchFamily="34" charset="0"/>
              </a:rPr>
              <a:t>A </a:t>
            </a:r>
            <a:r>
              <a:rPr lang="it-IT" b="0" i="0" u="none" strike="noStrike" dirty="0" err="1">
                <a:solidFill>
                  <a:srgbClr val="000000"/>
                </a:solidFill>
                <a:effectLst/>
                <a:latin typeface="Calibri" panose="020F0502020204030204" pitchFamily="34" charset="0"/>
                <a:cs typeface="Calibri" panose="020F0502020204030204" pitchFamily="34" charset="0"/>
              </a:rPr>
              <a:t>natural</a:t>
            </a:r>
            <a:r>
              <a:rPr lang="it-IT" b="0" i="0" u="none" strike="noStrike" dirty="0">
                <a:solidFill>
                  <a:srgbClr val="000000"/>
                </a:solidFill>
                <a:effectLst/>
                <a:latin typeface="Calibri" panose="020F0502020204030204" pitchFamily="34" charset="0"/>
                <a:cs typeface="Calibri" panose="020F0502020204030204" pitchFamily="34" charset="0"/>
              </a:rPr>
              <a:t> extension of </a:t>
            </a:r>
            <a:r>
              <a:rPr lang="it-IT" b="0" i="0" u="none" strike="noStrike" dirty="0" err="1">
                <a:solidFill>
                  <a:srgbClr val="000000"/>
                </a:solidFill>
                <a:effectLst/>
                <a:latin typeface="Calibri" panose="020F0502020204030204" pitchFamily="34" charset="0"/>
                <a:cs typeface="Calibri" panose="020F0502020204030204" pitchFamily="34" charset="0"/>
              </a:rPr>
              <a:t>these</a:t>
            </a:r>
            <a:r>
              <a:rPr lang="it-IT" b="0" i="0" u="none" strike="noStrike" dirty="0">
                <a:solidFill>
                  <a:srgbClr val="000000"/>
                </a:solidFill>
                <a:effectLst/>
                <a:latin typeface="Calibri" panose="020F0502020204030204" pitchFamily="34" charset="0"/>
                <a:cs typeface="Calibri" panose="020F0502020204030204" pitchFamily="34" charset="0"/>
              </a:rPr>
              <a:t> concepts </a:t>
            </a:r>
            <a:r>
              <a:rPr lang="it-IT" b="0" i="0" u="none" strike="noStrike" dirty="0" err="1">
                <a:solidFill>
                  <a:srgbClr val="000000"/>
                </a:solidFill>
                <a:effectLst/>
                <a:latin typeface="Calibri" panose="020F0502020204030204" pitchFamily="34" charset="0"/>
                <a:cs typeface="Calibri" panose="020F0502020204030204" pitchFamily="34" charset="0"/>
              </a:rPr>
              <a:t>is</a:t>
            </a:r>
            <a:r>
              <a:rPr lang="it-IT" b="0" i="0" u="none" strike="noStrike" dirty="0">
                <a:solidFill>
                  <a:srgbClr val="000000"/>
                </a:solidFill>
                <a:effectLst/>
                <a:latin typeface="Calibri" panose="020F0502020204030204" pitchFamily="34" charset="0"/>
                <a:cs typeface="Calibri" panose="020F0502020204030204" pitchFamily="34" charset="0"/>
              </a:rPr>
              <a:t> the use of VR (</a:t>
            </a:r>
            <a:r>
              <a:rPr lang="it-IT" b="0" i="0" u="none" strike="noStrike" dirty="0" err="1">
                <a:solidFill>
                  <a:srgbClr val="000000"/>
                </a:solidFill>
                <a:effectLst/>
                <a:latin typeface="Calibri" panose="020F0502020204030204" pitchFamily="34" charset="0"/>
                <a:cs typeface="Calibri" panose="020F0502020204030204" pitchFamily="34" charset="0"/>
              </a:rPr>
              <a:t>virtual</a:t>
            </a:r>
            <a:r>
              <a:rPr lang="it-IT" b="0" i="0" u="none" strike="noStrike" dirty="0">
                <a:solidFill>
                  <a:srgbClr val="000000"/>
                </a:solidFill>
                <a:effectLst/>
                <a:latin typeface="Calibri" panose="020F0502020204030204" pitchFamily="34" charset="0"/>
                <a:cs typeface="Calibri" panose="020F0502020204030204" pitchFamily="34" charset="0"/>
              </a:rPr>
              <a:t> reality) </a:t>
            </a:r>
            <a:r>
              <a:rPr lang="it-IT" b="0" i="0" u="none" strike="noStrike" dirty="0" err="1">
                <a:solidFill>
                  <a:srgbClr val="000000"/>
                </a:solidFill>
                <a:effectLst/>
                <a:latin typeface="Calibri" panose="020F0502020204030204" pitchFamily="34" charset="0"/>
                <a:cs typeface="Calibri" panose="020F0502020204030204" pitchFamily="34" charset="0"/>
              </a:rPr>
              <a:t>technology</a:t>
            </a:r>
            <a:r>
              <a:rPr lang="it-IT" b="0" i="0" u="none" strike="noStrike" dirty="0">
                <a:solidFill>
                  <a:srgbClr val="000000"/>
                </a:solidFill>
                <a:effectLst/>
                <a:latin typeface="Calibri" panose="020F0502020204030204" pitchFamily="34" charset="0"/>
                <a:cs typeface="Calibri" panose="020F0502020204030204" pitchFamily="34" charset="0"/>
              </a:rPr>
              <a:t>. VR </a:t>
            </a:r>
            <a:r>
              <a:rPr lang="it-IT" b="0" i="0" u="none" strike="noStrike" dirty="0" err="1">
                <a:solidFill>
                  <a:srgbClr val="000000"/>
                </a:solidFill>
                <a:effectLst/>
                <a:latin typeface="Calibri" panose="020F0502020204030204" pitchFamily="34" charset="0"/>
                <a:cs typeface="Calibri" panose="020F0502020204030204" pitchFamily="34" charset="0"/>
              </a:rPr>
              <a:t>offers</a:t>
            </a:r>
            <a:r>
              <a:rPr lang="it-IT" b="0" i="0" u="none" strike="noStrike" dirty="0">
                <a:solidFill>
                  <a:srgbClr val="000000"/>
                </a:solidFill>
                <a:effectLst/>
                <a:latin typeface="Calibri" panose="020F0502020204030204" pitchFamily="34" charset="0"/>
                <a:cs typeface="Calibri" panose="020F0502020204030204" pitchFamily="34" charset="0"/>
              </a:rPr>
              <a:t> an immersive </a:t>
            </a:r>
            <a:r>
              <a:rPr lang="it-IT" b="0" i="0" u="none" strike="noStrike" dirty="0" err="1">
                <a:solidFill>
                  <a:srgbClr val="000000"/>
                </a:solidFill>
                <a:effectLst/>
                <a:latin typeface="Calibri" panose="020F0502020204030204" pitchFamily="34" charset="0"/>
                <a:cs typeface="Calibri" panose="020F0502020204030204" pitchFamily="34" charset="0"/>
              </a:rPr>
              <a:t>environment</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where</a:t>
            </a:r>
            <a:r>
              <a:rPr lang="it-IT" b="0" i="0" u="none" strike="noStrike" dirty="0">
                <a:solidFill>
                  <a:srgbClr val="000000"/>
                </a:solidFill>
                <a:effectLst/>
                <a:latin typeface="Calibri" panose="020F0502020204030204" pitchFamily="34" charset="0"/>
                <a:cs typeface="Calibri" panose="020F0502020204030204" pitchFamily="34" charset="0"/>
              </a:rPr>
              <a:t> scientists can </a:t>
            </a:r>
            <a:r>
              <a:rPr lang="it-IT" b="0" i="0" u="none" strike="noStrike" dirty="0" err="1">
                <a:solidFill>
                  <a:srgbClr val="000000"/>
                </a:solidFill>
                <a:effectLst/>
                <a:latin typeface="Calibri" panose="020F0502020204030204" pitchFamily="34" charset="0"/>
                <a:cs typeface="Calibri" panose="020F0502020204030204" pitchFamily="34" charset="0"/>
              </a:rPr>
              <a:t>explore</a:t>
            </a:r>
            <a:r>
              <a:rPr lang="it-IT" b="0" i="0" u="none" strike="noStrike" dirty="0">
                <a:solidFill>
                  <a:srgbClr val="000000"/>
                </a:solidFill>
                <a:effectLst/>
                <a:latin typeface="Calibri" panose="020F0502020204030204" pitchFamily="34" charset="0"/>
                <a:cs typeface="Calibri" panose="020F0502020204030204" pitchFamily="34" charset="0"/>
              </a:rPr>
              <a:t> the </a:t>
            </a:r>
            <a:r>
              <a:rPr lang="it-IT" b="0" i="0" u="none" strike="noStrike" dirty="0" err="1">
                <a:solidFill>
                  <a:srgbClr val="000000"/>
                </a:solidFill>
                <a:effectLst/>
                <a:latin typeface="Calibri" panose="020F0502020204030204" pitchFamily="34" charset="0"/>
                <a:cs typeface="Calibri" panose="020F0502020204030204" pitchFamily="34" charset="0"/>
              </a:rPr>
              <a:t>complex</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structure</a:t>
            </a:r>
            <a:r>
              <a:rPr lang="it-IT" b="0" i="0" u="none" strike="noStrike" dirty="0">
                <a:solidFill>
                  <a:srgbClr val="000000"/>
                </a:solidFill>
                <a:effectLst/>
                <a:latin typeface="Calibri" panose="020F0502020204030204" pitchFamily="34" charset="0"/>
                <a:cs typeface="Calibri" panose="020F0502020204030204" pitchFamily="34" charset="0"/>
              </a:rPr>
              <a:t> of the </a:t>
            </a:r>
            <a:r>
              <a:rPr lang="it-IT" b="0" i="0" u="none" strike="noStrike" dirty="0" err="1">
                <a:solidFill>
                  <a:srgbClr val="000000"/>
                </a:solidFill>
                <a:effectLst/>
                <a:latin typeface="Calibri" panose="020F0502020204030204" pitchFamily="34" charset="0"/>
                <a:cs typeface="Calibri" panose="020F0502020204030204" pitchFamily="34" charset="0"/>
              </a:rPr>
              <a:t>Milky</a:t>
            </a:r>
            <a:r>
              <a:rPr lang="it-IT" b="0" i="0" u="none" strike="noStrike" dirty="0">
                <a:solidFill>
                  <a:srgbClr val="000000"/>
                </a:solidFill>
                <a:effectLst/>
                <a:latin typeface="Calibri" panose="020F0502020204030204" pitchFamily="34" charset="0"/>
                <a:cs typeface="Calibri" panose="020F0502020204030204" pitchFamily="34" charset="0"/>
              </a:rPr>
              <a:t> Way in more </a:t>
            </a:r>
            <a:r>
              <a:rPr lang="it-IT" b="0" i="0" u="none" strike="noStrike" dirty="0" err="1">
                <a:solidFill>
                  <a:srgbClr val="000000"/>
                </a:solidFill>
                <a:effectLst/>
                <a:latin typeface="Calibri" panose="020F0502020204030204" pitchFamily="34" charset="0"/>
                <a:cs typeface="Calibri" panose="020F0502020204030204" pitchFamily="34" charset="0"/>
              </a:rPr>
              <a:t>detail</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better</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perceiving</a:t>
            </a:r>
            <a:r>
              <a:rPr lang="it-IT" b="0" i="0" u="none" strike="noStrike" dirty="0">
                <a:solidFill>
                  <a:srgbClr val="000000"/>
                </a:solidFill>
                <a:effectLst/>
                <a:latin typeface="Calibri" panose="020F0502020204030204" pitchFamily="34" charset="0"/>
                <a:cs typeface="Calibri" panose="020F0502020204030204" pitchFamily="34" charset="0"/>
              </a:rPr>
              <a:t> the </a:t>
            </a:r>
            <a:r>
              <a:rPr lang="it-IT" b="0" i="0" u="none" strike="noStrike" dirty="0" err="1">
                <a:solidFill>
                  <a:srgbClr val="000000"/>
                </a:solidFill>
                <a:effectLst/>
                <a:latin typeface="Calibri" panose="020F0502020204030204" pitchFamily="34" charset="0"/>
                <a:cs typeface="Calibri" panose="020F0502020204030204" pitchFamily="34" charset="0"/>
              </a:rPr>
              <a:t>relationships</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between</a:t>
            </a:r>
            <a:r>
              <a:rPr lang="it-IT" b="0" i="0" u="none" strike="noStrike" dirty="0">
                <a:solidFill>
                  <a:srgbClr val="000000"/>
                </a:solidFill>
                <a:effectLst/>
                <a:latin typeface="Calibri" panose="020F0502020204030204" pitchFamily="34" charset="0"/>
                <a:cs typeface="Calibri" panose="020F0502020204030204" pitchFamily="34" charset="0"/>
              </a:rPr>
              <a:t> stars and </a:t>
            </a:r>
            <a:r>
              <a:rPr lang="it-IT" b="0" i="0" u="none" strike="noStrike" dirty="0" err="1">
                <a:solidFill>
                  <a:srgbClr val="000000"/>
                </a:solidFill>
                <a:effectLst/>
                <a:latin typeface="Calibri" panose="020F0502020204030204" pitchFamily="34" charset="0"/>
                <a:cs typeface="Calibri" panose="020F0502020204030204" pitchFamily="34" charset="0"/>
              </a:rPr>
              <a:t>other</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galactic</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structures</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This</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approach</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not</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only</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improves</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scientific</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understanding</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but</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also</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offers</a:t>
            </a:r>
            <a:r>
              <a:rPr lang="it-IT" b="0" i="0" u="none" strike="noStrike" dirty="0">
                <a:solidFill>
                  <a:srgbClr val="000000"/>
                </a:solidFill>
                <a:effectLst/>
                <a:latin typeface="Calibri" panose="020F0502020204030204" pitchFamily="34" charset="0"/>
                <a:cs typeface="Calibri" panose="020F0502020204030204" pitchFamily="34" charset="0"/>
              </a:rPr>
              <a:t> a </a:t>
            </a:r>
            <a:r>
              <a:rPr lang="it-IT" b="0" i="0" u="none" strike="noStrike" dirty="0" err="1">
                <a:solidFill>
                  <a:srgbClr val="000000"/>
                </a:solidFill>
                <a:effectLst/>
                <a:latin typeface="Calibri" panose="020F0502020204030204" pitchFamily="34" charset="0"/>
                <a:cs typeface="Calibri" panose="020F0502020204030204" pitchFamily="34" charset="0"/>
              </a:rPr>
              <a:t>unique</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opportunity</a:t>
            </a:r>
            <a:r>
              <a:rPr lang="it-IT" b="0" i="0" u="none" strike="noStrike" dirty="0">
                <a:solidFill>
                  <a:srgbClr val="000000"/>
                </a:solidFill>
                <a:effectLst/>
                <a:latin typeface="Calibri" panose="020F0502020204030204" pitchFamily="34" charset="0"/>
                <a:cs typeface="Calibri" panose="020F0502020204030204" pitchFamily="34" charset="0"/>
              </a:rPr>
              <a:t> to </a:t>
            </a:r>
            <a:r>
              <a:rPr lang="it-IT" b="0" i="0" u="none" strike="noStrike" dirty="0" err="1">
                <a:solidFill>
                  <a:srgbClr val="000000"/>
                </a:solidFill>
                <a:effectLst/>
                <a:latin typeface="Calibri" panose="020F0502020204030204" pitchFamily="34" charset="0"/>
                <a:cs typeface="Calibri" panose="020F0502020204030204" pitchFamily="34" charset="0"/>
              </a:rPr>
              <a:t>engage</a:t>
            </a:r>
            <a:r>
              <a:rPr lang="it-IT" b="0" i="0" u="none" strike="noStrike" dirty="0">
                <a:solidFill>
                  <a:srgbClr val="000000"/>
                </a:solidFill>
                <a:effectLst/>
                <a:latin typeface="Calibri" panose="020F0502020204030204" pitchFamily="34" charset="0"/>
                <a:cs typeface="Calibri" panose="020F0502020204030204" pitchFamily="34" charset="0"/>
              </a:rPr>
              <a:t> the public in interactive </a:t>
            </a:r>
            <a:r>
              <a:rPr lang="it-IT" b="0" i="0" u="none" strike="noStrike" dirty="0" err="1">
                <a:solidFill>
                  <a:srgbClr val="000000"/>
                </a:solidFill>
                <a:effectLst/>
                <a:latin typeface="Calibri" panose="020F0502020204030204" pitchFamily="34" charset="0"/>
                <a:cs typeface="Calibri" panose="020F0502020204030204" pitchFamily="34" charset="0"/>
              </a:rPr>
              <a:t>space</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exploration</a:t>
            </a:r>
            <a:r>
              <a:rPr lang="it-IT" b="0" i="0" u="none" strike="noStrike" dirty="0">
                <a:solidFill>
                  <a:srgbClr val="000000"/>
                </a:solidFill>
                <a:effectLst/>
                <a:latin typeface="Calibri" panose="020F0502020204030204" pitchFamily="34" charset="0"/>
                <a:cs typeface="Calibri" panose="020F0502020204030204" pitchFamily="34" charset="0"/>
              </a:rPr>
              <a:t>. In </a:t>
            </a:r>
            <a:r>
              <a:rPr lang="it-IT" b="0" i="0" u="none" strike="noStrike" dirty="0" err="1">
                <a:solidFill>
                  <a:srgbClr val="000000"/>
                </a:solidFill>
                <a:effectLst/>
                <a:latin typeface="Calibri" panose="020F0502020204030204" pitchFamily="34" charset="0"/>
                <a:cs typeface="Calibri" panose="020F0502020204030204" pitchFamily="34" charset="0"/>
              </a:rPr>
              <a:t>particular</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now</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we</a:t>
            </a:r>
            <a:r>
              <a:rPr lang="it-IT" b="0" i="0" u="none" strike="noStrike" dirty="0">
                <a:solidFill>
                  <a:srgbClr val="000000"/>
                </a:solidFill>
                <a:effectLst/>
                <a:latin typeface="Calibri" panose="020F0502020204030204" pitchFamily="34" charset="0"/>
                <a:cs typeface="Calibri" panose="020F0502020204030204" pitchFamily="34" charset="0"/>
              </a:rPr>
              <a:t> are working in </a:t>
            </a:r>
            <a:r>
              <a:rPr lang="it-IT" b="0" i="0" u="none" strike="noStrike" dirty="0" err="1">
                <a:solidFill>
                  <a:srgbClr val="000000"/>
                </a:solidFill>
                <a:effectLst/>
                <a:latin typeface="Calibri" panose="020F0502020204030204" pitchFamily="34" charset="0"/>
                <a:cs typeface="Calibri" panose="020F0502020204030204" pitchFamily="34" charset="0"/>
              </a:rPr>
              <a:t>this</a:t>
            </a:r>
            <a:r>
              <a:rPr lang="it-IT" b="0" i="0" u="none" strike="noStrike" dirty="0">
                <a:solidFill>
                  <a:srgbClr val="000000"/>
                </a:solidFill>
                <a:effectLst/>
                <a:latin typeface="Calibri" panose="020F0502020204030204" pitchFamily="34" charset="0"/>
                <a:cs typeface="Calibri" panose="020F0502020204030204" pitchFamily="34" charset="0"/>
              </a:rPr>
              <a:t> </a:t>
            </a:r>
            <a:r>
              <a:rPr lang="it-IT" b="0" i="0" u="none" strike="noStrike" dirty="0" err="1">
                <a:solidFill>
                  <a:srgbClr val="000000"/>
                </a:solidFill>
                <a:effectLst/>
                <a:latin typeface="Calibri" panose="020F0502020204030204" pitchFamily="34" charset="0"/>
                <a:cs typeface="Calibri" panose="020F0502020204030204" pitchFamily="34" charset="0"/>
              </a:rPr>
              <a:t>fild</a:t>
            </a:r>
            <a:endParaRPr lang="it-IT" b="0" i="0" u="none" strike="noStrike" dirty="0">
              <a:solidFill>
                <a:srgbClr val="000000"/>
              </a:solidFill>
              <a:effectLst/>
              <a:latin typeface="Calibri" panose="020F0502020204030204" pitchFamily="34" charset="0"/>
              <a:cs typeface="Calibri" panose="020F0502020204030204" pitchFamily="34" charset="0"/>
            </a:endParaRPr>
          </a:p>
        </p:txBody>
      </p:sp>
      <p:sp>
        <p:nvSpPr>
          <p:cNvPr id="4" name="Segnaposto numero diapositiva 3">
            <a:extLst>
              <a:ext uri="{FF2B5EF4-FFF2-40B4-BE49-F238E27FC236}">
                <a16:creationId xmlns:a16="http://schemas.microsoft.com/office/drawing/2014/main" id="{25618500-566C-3730-937B-3D13BE0B82D2}"/>
              </a:ext>
            </a:extLst>
          </p:cNvPr>
          <p:cNvSpPr>
            <a:spLocks noGrp="1"/>
          </p:cNvSpPr>
          <p:nvPr>
            <p:ph type="sldNum" sz="quarter" idx="5"/>
          </p:nvPr>
        </p:nvSpPr>
        <p:spPr/>
        <p:txBody>
          <a:bodyPr/>
          <a:lstStyle/>
          <a:p>
            <a:fld id="{CD72EA27-0D76-3C49-895D-8DECC5D1E0B0}" type="slidenum">
              <a:rPr lang="it-IT" smtClean="0"/>
              <a:t>7</a:t>
            </a:fld>
            <a:endParaRPr lang="it-IT"/>
          </a:p>
        </p:txBody>
      </p:sp>
    </p:spTree>
    <p:extLst>
      <p:ext uri="{BB962C8B-B14F-4D97-AF65-F5344CB8AC3E}">
        <p14:creationId xmlns:p14="http://schemas.microsoft.com/office/powerpoint/2010/main" val="406561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latin typeface="Calibri" panose="020F0502020204030204" pitchFamily="34" charset="0"/>
                <a:cs typeface="Calibri" panose="020F0502020204030204" pitchFamily="34" charset="0"/>
              </a:rPr>
              <a:t> Gaia osserva ogni bersaglio, dove sono previste bande interstellari diffuse (DIB), con il suo spettrometro a velocità radiale (RVS). Ciò si traduce in uno spettro RVS. Alle alte latitudini galattiche, dove non sono previste DIB, le stelle hanno spettri RVS simili. Questi diversi spettri vengono sovrapposti per creare uno spettro di riferimento sovrapposto. Lo spettro della stella bersaglio può essere diviso per questo spettro di riferimento sovrapposto, rivelando le bande interstellari diffuse (DIB) nello spettro. Utilizzando questa tecnica, sono state eseguite 235.428 misurazioni di DIB con Gaia, consentendo di sondare le DIB in modo molto dettagliato e anche più lontano da noi.</a:t>
            </a:r>
          </a:p>
        </p:txBody>
      </p:sp>
      <p:sp>
        <p:nvSpPr>
          <p:cNvPr id="4" name="Segnaposto numero diapositiva 3"/>
          <p:cNvSpPr>
            <a:spLocks noGrp="1"/>
          </p:cNvSpPr>
          <p:nvPr>
            <p:ph type="sldNum" sz="quarter" idx="5"/>
          </p:nvPr>
        </p:nvSpPr>
        <p:spPr/>
        <p:txBody>
          <a:bodyPr/>
          <a:lstStyle/>
          <a:p>
            <a:fld id="{CD72EA27-0D76-3C49-895D-8DECC5D1E0B0}" type="slidenum">
              <a:rPr lang="it-IT" smtClean="0"/>
              <a:t>8</a:t>
            </a:fld>
            <a:endParaRPr lang="it-IT"/>
          </a:p>
        </p:txBody>
      </p:sp>
    </p:spTree>
    <p:extLst>
      <p:ext uri="{BB962C8B-B14F-4D97-AF65-F5344CB8AC3E}">
        <p14:creationId xmlns:p14="http://schemas.microsoft.com/office/powerpoint/2010/main" val="155990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video consente allo spettatore di comprendere appieno il concetto di moto proprio stellare e ammasso di stelle senza alcuna conoscenza pregressa necessaria. Questo strumento consente agli utenti di entrare nei dati e di navigare attraverso di essi evidenziando in modo interattivo tutte le diverse proprietà delle sorgenti presenti nei cataloghi Gaia.</a:t>
            </a:r>
          </a:p>
          <a:p>
            <a:endParaRPr lang="it-IT" dirty="0"/>
          </a:p>
          <a:p>
            <a:r>
              <a:rPr lang="it-IT" b="0" i="0" u="none" strike="noStrike" dirty="0">
                <a:solidFill>
                  <a:srgbClr val="000000"/>
                </a:solidFill>
                <a:effectLst/>
              </a:rPr>
              <a:t>La VR offre un ambiente immersivo in cui gli scienziati possono esplorare la complessa struttura della Via Lattea in modo più dettagliato, percependo meglio le relazioni tra stelle e altre strutture galattiche. Questo approccio non solo migliora la comprensione scientifica, ma offre anche un'opportunità unica per coinvolgere il pubblico nell'esplorazione spaziale interattiva. </a:t>
            </a:r>
          </a:p>
          <a:p>
            <a:endParaRPr lang="it-IT" b="0" i="0" u="none" strike="noStrike" dirty="0">
              <a:solidFill>
                <a:srgbClr val="000000"/>
              </a:solidFill>
              <a:effectLst/>
            </a:endParaRPr>
          </a:p>
          <a:p>
            <a:r>
              <a:rPr lang="it-IT" b="0" i="0" u="none" strike="noStrike" dirty="0">
                <a:solidFill>
                  <a:srgbClr val="000000"/>
                </a:solidFill>
                <a:effectLst/>
              </a:rPr>
              <a:t>In particolare ora stiamo lavorando in questo campo. Inoltre la VR permette di mostrare </a:t>
            </a:r>
            <a:r>
              <a:rPr lang="it-IT" b="0" i="0" u="none" strike="noStrike" dirty="0" err="1">
                <a:solidFill>
                  <a:srgbClr val="000000"/>
                </a:solidFill>
                <a:effectLst/>
              </a:rPr>
              <a:t>conteporanemente</a:t>
            </a:r>
            <a:r>
              <a:rPr lang="it-IT" b="0" i="0" u="none" strike="noStrike" dirty="0">
                <a:solidFill>
                  <a:srgbClr val="000000"/>
                </a:solidFill>
                <a:effectLst/>
              </a:rPr>
              <a:t> più parametri compresa l’evoluzione temporale</a:t>
            </a:r>
            <a:endParaRPr lang="it-IT" dirty="0"/>
          </a:p>
        </p:txBody>
      </p:sp>
      <p:sp>
        <p:nvSpPr>
          <p:cNvPr id="4" name="Segnaposto numero diapositiva 3"/>
          <p:cNvSpPr>
            <a:spLocks noGrp="1"/>
          </p:cNvSpPr>
          <p:nvPr>
            <p:ph type="sldNum" sz="quarter" idx="5"/>
          </p:nvPr>
        </p:nvSpPr>
        <p:spPr/>
        <p:txBody>
          <a:bodyPr/>
          <a:lstStyle/>
          <a:p>
            <a:fld id="{CD72EA27-0D76-3C49-895D-8DECC5D1E0B0}" type="slidenum">
              <a:rPr lang="it-IT" smtClean="0"/>
              <a:t>9</a:t>
            </a:fld>
            <a:endParaRPr lang="it-IT"/>
          </a:p>
        </p:txBody>
      </p:sp>
    </p:spTree>
    <p:extLst>
      <p:ext uri="{BB962C8B-B14F-4D97-AF65-F5344CB8AC3E}">
        <p14:creationId xmlns:p14="http://schemas.microsoft.com/office/powerpoint/2010/main" val="189989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gaia DR3 Archives - Universe Today">
            <a:extLst>
              <a:ext uri="{FF2B5EF4-FFF2-40B4-BE49-F238E27FC236}">
                <a16:creationId xmlns:a16="http://schemas.microsoft.com/office/drawing/2014/main" id="{D1758154-C66D-85A0-EBCA-016848B95ADD}"/>
              </a:ext>
            </a:extLst>
          </p:cNvPr>
          <p:cNvPicPr>
            <a:picLocks noChangeAspect="1" noChangeArrowheads="1"/>
          </p:cNvPicPr>
          <p:nvPr/>
        </p:nvPicPr>
        <p:blipFill rotWithShape="1">
          <a:blip r:embed="rId3">
            <a:alphaModFix amt="71000"/>
            <a:extLst>
              <a:ext uri="{28A0092B-C50C-407E-A947-70E740481C1C}">
                <a14:useLocalDpi xmlns:a14="http://schemas.microsoft.com/office/drawing/2010/main" val="0"/>
              </a:ext>
            </a:extLst>
          </a:blip>
          <a:srcRect t="1613" b="1551"/>
          <a:stretch/>
        </p:blipFill>
        <p:spPr bwMode="auto">
          <a:xfrm>
            <a:off x="45117" y="0"/>
            <a:ext cx="18277705"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18357645" y="2399013"/>
            <a:ext cx="3086100" cy="3086100"/>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p:spPr>
          <p:txBody>
            <a:bodyPr/>
            <a:lstStyle/>
            <a:p>
              <a:endParaRPr lang="it-IT"/>
            </a:p>
          </p:txBody>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2860"/>
                </a:lnSpc>
              </a:pPr>
              <a:endParaRPr/>
            </a:p>
          </p:txBody>
        </p:sp>
      </p:grpSp>
      <p:sp>
        <p:nvSpPr>
          <p:cNvPr id="27" name="TextBox 27"/>
          <p:cNvSpPr txBox="1"/>
          <p:nvPr/>
        </p:nvSpPr>
        <p:spPr>
          <a:xfrm>
            <a:off x="5486399" y="8211325"/>
            <a:ext cx="7315200" cy="581185"/>
          </a:xfrm>
          <a:prstGeom prst="rect">
            <a:avLst/>
          </a:prstGeom>
        </p:spPr>
        <p:txBody>
          <a:bodyPr wrap="square" lIns="0" tIns="0" rIns="0" bIns="0" rtlCol="0" anchor="t">
            <a:spAutoFit/>
          </a:bodyPr>
          <a:lstStyle/>
          <a:p>
            <a:pPr marL="0" lvl="0" indent="0" algn="ctr">
              <a:lnSpc>
                <a:spcPts val="4900"/>
              </a:lnSpc>
              <a:spcBef>
                <a:spcPct val="0"/>
              </a:spcBef>
            </a:pPr>
            <a:r>
              <a:rPr lang="en-US" sz="2700" spc="-35" dirty="0">
                <a:solidFill>
                  <a:srgbClr val="FFFFFF"/>
                </a:solidFill>
                <a:effectLst>
                  <a:outerShdw dist="73130" dir="3840000" algn="tl" rotWithShape="0">
                    <a:prstClr val="black"/>
                  </a:outerShdw>
                </a:effectLst>
                <a:latin typeface="DM Sans"/>
              </a:rPr>
              <a:t>F. Di Giacomo, R. </a:t>
            </a:r>
            <a:r>
              <a:rPr lang="en-US" sz="2700" spc="-35" dirty="0" err="1">
                <a:solidFill>
                  <a:srgbClr val="FFFFFF"/>
                </a:solidFill>
                <a:effectLst>
                  <a:outerShdw dist="73130" dir="3840000" algn="tl" rotWithShape="0">
                    <a:prstClr val="black"/>
                  </a:outerShdw>
                </a:effectLst>
                <a:latin typeface="DM Sans"/>
              </a:rPr>
              <a:t>Sordo</a:t>
            </a:r>
            <a:endParaRPr lang="en-US" sz="2700" spc="-35" dirty="0">
              <a:solidFill>
                <a:srgbClr val="FFFFFF"/>
              </a:solidFill>
              <a:effectLst>
                <a:outerShdw dist="73130" dir="3840000" algn="tl" rotWithShape="0">
                  <a:prstClr val="black"/>
                </a:outerShdw>
              </a:effectLst>
              <a:latin typeface="DM Sans"/>
            </a:endParaRPr>
          </a:p>
        </p:txBody>
      </p:sp>
      <p:sp>
        <p:nvSpPr>
          <p:cNvPr id="28" name="TextBox 28"/>
          <p:cNvSpPr txBox="1"/>
          <p:nvPr/>
        </p:nvSpPr>
        <p:spPr>
          <a:xfrm>
            <a:off x="1077260" y="1432291"/>
            <a:ext cx="16213420" cy="3711209"/>
          </a:xfrm>
          <a:prstGeom prst="rect">
            <a:avLst/>
          </a:prstGeom>
        </p:spPr>
        <p:txBody>
          <a:bodyPr wrap="square" lIns="0" tIns="0" rIns="0" bIns="0" rtlCol="0" anchor="t">
            <a:spAutoFit/>
          </a:bodyPr>
          <a:lstStyle/>
          <a:p>
            <a:pPr marL="0" lvl="0" indent="0" algn="ctr">
              <a:lnSpc>
                <a:spcPts val="9900"/>
              </a:lnSpc>
              <a:spcBef>
                <a:spcPct val="0"/>
              </a:spcBef>
            </a:pPr>
            <a:r>
              <a:rPr lang="en-US" sz="6000" spc="-89" dirty="0">
                <a:solidFill>
                  <a:srgbClr val="FFFFFF"/>
                </a:solidFill>
                <a:effectLst>
                  <a:outerShdw dist="79711" dir="2700000" algn="tl" rotWithShape="0">
                    <a:prstClr val="black"/>
                  </a:outerShdw>
                </a:effectLst>
                <a:latin typeface="DM Sans Bold"/>
              </a:rPr>
              <a:t>The Impact of Scientific Data Visualization on Astronomical Research: </a:t>
            </a:r>
          </a:p>
          <a:p>
            <a:pPr marL="0" lvl="0" indent="0" algn="ctr">
              <a:lnSpc>
                <a:spcPts val="9900"/>
              </a:lnSpc>
              <a:spcBef>
                <a:spcPct val="0"/>
              </a:spcBef>
            </a:pPr>
            <a:r>
              <a:rPr lang="en-US" sz="6000" spc="-89" dirty="0">
                <a:solidFill>
                  <a:srgbClr val="FFFFFF"/>
                </a:solidFill>
                <a:effectLst>
                  <a:outerShdw dist="79711" dir="2700000" algn="tl" rotWithShape="0">
                    <a:prstClr val="black"/>
                  </a:outerShdw>
                </a:effectLst>
                <a:latin typeface="DM Sans Bold"/>
              </a:rPr>
              <a:t>A New Perspective for the Gaia Mission</a:t>
            </a:r>
          </a:p>
        </p:txBody>
      </p:sp>
      <p:sp>
        <p:nvSpPr>
          <p:cNvPr id="33" name="TextBox 27">
            <a:extLst>
              <a:ext uri="{FF2B5EF4-FFF2-40B4-BE49-F238E27FC236}">
                <a16:creationId xmlns:a16="http://schemas.microsoft.com/office/drawing/2014/main" id="{F51E9A4D-D455-3282-40B7-75F6C1BBF4C4}"/>
              </a:ext>
            </a:extLst>
          </p:cNvPr>
          <p:cNvSpPr txBox="1"/>
          <p:nvPr/>
        </p:nvSpPr>
        <p:spPr>
          <a:xfrm>
            <a:off x="6361810" y="9258300"/>
            <a:ext cx="5644320" cy="562911"/>
          </a:xfrm>
          <a:prstGeom prst="rect">
            <a:avLst/>
          </a:prstGeom>
        </p:spPr>
        <p:txBody>
          <a:bodyPr wrap="square" lIns="0" tIns="0" rIns="0" bIns="0" rtlCol="0" anchor="t">
            <a:spAutoFit/>
          </a:bodyPr>
          <a:lstStyle/>
          <a:p>
            <a:pPr marL="0" lvl="0" indent="0" algn="ctr">
              <a:lnSpc>
                <a:spcPts val="4900"/>
              </a:lnSpc>
              <a:spcBef>
                <a:spcPct val="0"/>
              </a:spcBef>
            </a:pPr>
            <a:r>
              <a:rPr lang="it-IT" sz="2500" spc="-35" dirty="0">
                <a:solidFill>
                  <a:srgbClr val="FFFFFF"/>
                </a:solidFill>
                <a:effectLst>
                  <a:outerShdw blurRad="50800" dist="38100" dir="2700000" algn="tl" rotWithShape="0">
                    <a:prstClr val="black"/>
                  </a:outerShdw>
                </a:effectLst>
                <a:latin typeface="DM Sans"/>
              </a:rPr>
              <a:t>INAF – Istituto Nazionale di Astrofisica</a:t>
            </a:r>
          </a:p>
        </p:txBody>
      </p:sp>
      <p:pic>
        <p:nvPicPr>
          <p:cNvPr id="35" name="Immagine 34" descr="Immagine che contiene testo, schermata, Carattere, Elementi grafici&#10;&#10;Descrizione generata automaticamente">
            <a:extLst>
              <a:ext uri="{FF2B5EF4-FFF2-40B4-BE49-F238E27FC236}">
                <a16:creationId xmlns:a16="http://schemas.microsoft.com/office/drawing/2014/main" id="{8EB79D94-80FB-B8F6-5EC7-A81DBA210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8600" y="8572500"/>
            <a:ext cx="2430643" cy="967460"/>
          </a:xfrm>
          <a:prstGeom prst="rect">
            <a:avLst/>
          </a:prstGeom>
        </p:spPr>
      </p:pic>
      <p:pic>
        <p:nvPicPr>
          <p:cNvPr id="2" name="Picture 2" descr="Gaia: the galactic mapmaker that is leading a 'silent revolution'">
            <a:extLst>
              <a:ext uri="{FF2B5EF4-FFF2-40B4-BE49-F238E27FC236}">
                <a16:creationId xmlns:a16="http://schemas.microsoft.com/office/drawing/2014/main" id="{88C8AABF-7D9B-5D80-978C-6AF34DB2F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10" y="8401050"/>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A10C01-7632-E403-7545-079584DFDF2B}"/>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D28D7511-0414-9CA3-15AD-631221B0BC98}"/>
              </a:ext>
            </a:extLst>
          </p:cNvPr>
          <p:cNvSpPr txBox="1"/>
          <p:nvPr/>
        </p:nvSpPr>
        <p:spPr>
          <a:xfrm>
            <a:off x="325453" y="592848"/>
            <a:ext cx="17733947" cy="2000548"/>
          </a:xfrm>
          <a:prstGeom prst="rect">
            <a:avLst/>
          </a:prstGeom>
        </p:spPr>
        <p:txBody>
          <a:bodyPr wrap="square" lIns="0" tIns="0" rIns="0" bIns="0" rtlCol="0" anchor="t">
            <a:spAutoFit/>
          </a:bodyPr>
          <a:lstStyle/>
          <a:p>
            <a:pPr marL="0" lvl="0" indent="0" algn="ctr">
              <a:spcBef>
                <a:spcPct val="0"/>
              </a:spcBef>
            </a:pPr>
            <a:r>
              <a:rPr lang="it-IT" sz="6500" b="1" dirty="0">
                <a:solidFill>
                  <a:srgbClr val="FFFFFF"/>
                </a:solidFill>
                <a:latin typeface="DM Sans" pitchFamily="2" charset="77"/>
              </a:rPr>
              <a:t>I prossimi step: l’uso di modelli virtuali sui Science </a:t>
            </a:r>
            <a:r>
              <a:rPr lang="it-IT" sz="6500" b="1" dirty="0" err="1">
                <a:solidFill>
                  <a:srgbClr val="FFFFFF"/>
                </a:solidFill>
                <a:latin typeface="DM Sans" pitchFamily="2" charset="77"/>
              </a:rPr>
              <a:t>Verification</a:t>
            </a:r>
            <a:r>
              <a:rPr lang="it-IT" sz="6500" b="1" dirty="0">
                <a:solidFill>
                  <a:srgbClr val="FFFFFF"/>
                </a:solidFill>
                <a:latin typeface="DM Sans" pitchFamily="2" charset="77"/>
              </a:rPr>
              <a:t> Paper </a:t>
            </a:r>
          </a:p>
        </p:txBody>
      </p:sp>
      <p:grpSp>
        <p:nvGrpSpPr>
          <p:cNvPr id="2" name="Gruppo 1">
            <a:extLst>
              <a:ext uri="{FF2B5EF4-FFF2-40B4-BE49-F238E27FC236}">
                <a16:creationId xmlns:a16="http://schemas.microsoft.com/office/drawing/2014/main" id="{E180E2C8-5563-09D9-CDC9-0D48513AAF26}"/>
              </a:ext>
            </a:extLst>
          </p:cNvPr>
          <p:cNvGrpSpPr/>
          <p:nvPr/>
        </p:nvGrpSpPr>
        <p:grpSpPr>
          <a:xfrm>
            <a:off x="6934200" y="2593396"/>
            <a:ext cx="11028347" cy="7473117"/>
            <a:chOff x="5709048" y="2985493"/>
            <a:chExt cx="11545193" cy="6543080"/>
          </a:xfrm>
        </p:grpSpPr>
        <p:sp>
          <p:nvSpPr>
            <p:cNvPr id="7" name="Shape 2">
              <a:extLst>
                <a:ext uri="{FF2B5EF4-FFF2-40B4-BE49-F238E27FC236}">
                  <a16:creationId xmlns:a16="http://schemas.microsoft.com/office/drawing/2014/main" id="{356F4392-4B23-2562-BB9A-FD04201DE104}"/>
                </a:ext>
              </a:extLst>
            </p:cNvPr>
            <p:cNvSpPr/>
            <p:nvPr/>
          </p:nvSpPr>
          <p:spPr>
            <a:xfrm>
              <a:off x="5991672" y="2985493"/>
              <a:ext cx="55066" cy="6543080"/>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8" name="Shape 3">
              <a:extLst>
                <a:ext uri="{FF2B5EF4-FFF2-40B4-BE49-F238E27FC236}">
                  <a16:creationId xmlns:a16="http://schemas.microsoft.com/office/drawing/2014/main" id="{0E9B5011-9188-5D82-909F-063E220E65E8}"/>
                </a:ext>
              </a:extLst>
            </p:cNvPr>
            <p:cNvSpPr/>
            <p:nvPr/>
          </p:nvSpPr>
          <p:spPr>
            <a:xfrm>
              <a:off x="6329362" y="3578276"/>
              <a:ext cx="964853" cy="55066"/>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9" name="Shape 4">
              <a:extLst>
                <a:ext uri="{FF2B5EF4-FFF2-40B4-BE49-F238E27FC236}">
                  <a16:creationId xmlns:a16="http://schemas.microsoft.com/office/drawing/2014/main" id="{AB8A71B4-28EA-0D44-AD1F-8EDF22F1AAC9}"/>
                </a:ext>
              </a:extLst>
            </p:cNvPr>
            <p:cNvSpPr/>
            <p:nvPr/>
          </p:nvSpPr>
          <p:spPr>
            <a:xfrm>
              <a:off x="5709048" y="3295651"/>
              <a:ext cx="620316" cy="620316"/>
            </a:xfrm>
            <a:prstGeom prst="roundRect">
              <a:avLst>
                <a:gd name="adj" fmla="val 20001"/>
              </a:avLst>
            </a:prstGeom>
            <a:gradFill>
              <a:gsLst>
                <a:gs pos="0">
                  <a:srgbClr val="1A4EB4"/>
                </a:gs>
                <a:gs pos="99000">
                  <a:srgbClr val="CB6CE6"/>
                </a:gs>
              </a:gsLst>
              <a:path path="rect">
                <a:fillToRect l="50000" t="50000" r="50000" b="50000"/>
              </a:path>
            </a:gradFill>
            <a:ln w="7620">
              <a:solidFill>
                <a:srgbClr val="8D2424"/>
              </a:solidFill>
              <a:prstDash val="solid"/>
            </a:ln>
          </p:spPr>
          <p:txBody>
            <a:bodyPr/>
            <a:lstStyle/>
            <a:p>
              <a:endParaRPr lang="it-IT" sz="2250">
                <a:latin typeface="DM Sans" pitchFamily="2" charset="77"/>
              </a:endParaRPr>
            </a:p>
          </p:txBody>
        </p:sp>
        <p:sp>
          <p:nvSpPr>
            <p:cNvPr id="10" name="Text 5">
              <a:extLst>
                <a:ext uri="{FF2B5EF4-FFF2-40B4-BE49-F238E27FC236}">
                  <a16:creationId xmlns:a16="http://schemas.microsoft.com/office/drawing/2014/main" id="{8F6092F9-13CE-AE3B-BF4C-8B987E66D64E}"/>
                </a:ext>
              </a:extLst>
            </p:cNvPr>
            <p:cNvSpPr/>
            <p:nvPr/>
          </p:nvSpPr>
          <p:spPr>
            <a:xfrm>
              <a:off x="5891213" y="3333751"/>
              <a:ext cx="255984" cy="544116"/>
            </a:xfrm>
            <a:prstGeom prst="rect">
              <a:avLst/>
            </a:prstGeom>
            <a:noFill/>
            <a:ln/>
          </p:spPr>
          <p:txBody>
            <a:bodyPr wrap="none" rtlCol="0" anchor="t"/>
            <a:lstStyle/>
            <a:p>
              <a:pPr algn="ctr">
                <a:lnSpc>
                  <a:spcPts val="4285"/>
                </a:lnSpc>
              </a:pPr>
              <a:r>
                <a:rPr lang="it-IT" sz="3428">
                  <a:solidFill>
                    <a:srgbClr val="FFE5E5"/>
                  </a:solidFill>
                  <a:latin typeface="DM Sans" pitchFamily="2" charset="77"/>
                  <a:ea typeface="Dela Gothic One" pitchFamily="34" charset="-122"/>
                  <a:cs typeface="Dela Gothic One" pitchFamily="34" charset="-120"/>
                </a:rPr>
                <a:t>1</a:t>
              </a:r>
              <a:endParaRPr lang="it-IT" sz="3428">
                <a:latin typeface="DM Sans" pitchFamily="2" charset="77"/>
              </a:endParaRPr>
            </a:p>
          </p:txBody>
        </p:sp>
        <p:sp>
          <p:nvSpPr>
            <p:cNvPr id="11" name="Text 6">
              <a:extLst>
                <a:ext uri="{FF2B5EF4-FFF2-40B4-BE49-F238E27FC236}">
                  <a16:creationId xmlns:a16="http://schemas.microsoft.com/office/drawing/2014/main" id="{7884E567-C349-B8D5-1D36-941E4CD1A98A}"/>
                </a:ext>
              </a:extLst>
            </p:cNvPr>
            <p:cNvSpPr/>
            <p:nvPr/>
          </p:nvSpPr>
          <p:spPr>
            <a:xfrm>
              <a:off x="7535466" y="3261123"/>
              <a:ext cx="3627685" cy="453479"/>
            </a:xfrm>
            <a:prstGeom prst="rect">
              <a:avLst/>
            </a:prstGeom>
            <a:noFill/>
            <a:ln/>
          </p:spPr>
          <p:txBody>
            <a:bodyPr wrap="none" rtlCol="0" anchor="t"/>
            <a:lstStyle/>
            <a:p>
              <a:pPr>
                <a:lnSpc>
                  <a:spcPts val="3570"/>
                </a:lnSpc>
              </a:pPr>
              <a:r>
                <a:rPr lang="it-IT" sz="3000" b="1" dirty="0">
                  <a:solidFill>
                    <a:srgbClr val="FFE5E5"/>
                  </a:solidFill>
                  <a:latin typeface="DM Sans" pitchFamily="2" charset="77"/>
                  <a:ea typeface="Dela Gothic One" pitchFamily="34" charset="-122"/>
                  <a:cs typeface="Dela Gothic One" pitchFamily="34" charset="-120"/>
                </a:rPr>
                <a:t>Modelli Virtuali</a:t>
              </a:r>
            </a:p>
            <a:p>
              <a:pPr>
                <a:lnSpc>
                  <a:spcPts val="3570"/>
                </a:lnSpc>
              </a:pPr>
              <a:endParaRPr lang="it-IT" sz="3000" b="1" dirty="0">
                <a:solidFill>
                  <a:srgbClr val="FFE5E5"/>
                </a:solidFill>
                <a:latin typeface="DM Sans" pitchFamily="2" charset="77"/>
                <a:ea typeface="Dela Gothic One" pitchFamily="34" charset="-122"/>
                <a:cs typeface="Dela Gothic One" pitchFamily="34" charset="-120"/>
              </a:endParaRPr>
            </a:p>
          </p:txBody>
        </p:sp>
        <p:sp>
          <p:nvSpPr>
            <p:cNvPr id="12" name="Text 7">
              <a:extLst>
                <a:ext uri="{FF2B5EF4-FFF2-40B4-BE49-F238E27FC236}">
                  <a16:creationId xmlns:a16="http://schemas.microsoft.com/office/drawing/2014/main" id="{28BF8DDC-8880-DB85-4C94-5D4FC4F6C7D3}"/>
                </a:ext>
              </a:extLst>
            </p:cNvPr>
            <p:cNvSpPr/>
            <p:nvPr/>
          </p:nvSpPr>
          <p:spPr>
            <a:xfrm>
              <a:off x="7535467" y="3879950"/>
              <a:ext cx="9718774" cy="827186"/>
            </a:xfrm>
            <a:prstGeom prst="rect">
              <a:avLst/>
            </a:prstGeom>
            <a:noFill/>
            <a:ln/>
          </p:spPr>
          <p:txBody>
            <a:bodyPr wrap="square" rtlCol="0" anchor="t"/>
            <a:lstStyle/>
            <a:p>
              <a:pPr>
                <a:lnSpc>
                  <a:spcPts val="3256"/>
                </a:lnSpc>
              </a:pPr>
              <a:r>
                <a:rPr lang="it-IT" sz="2500" dirty="0">
                  <a:solidFill>
                    <a:srgbClr val="FFE5E5"/>
                  </a:solidFill>
                  <a:latin typeface="DM Sans" pitchFamily="2" charset="77"/>
                  <a:ea typeface="DM Sans" pitchFamily="34" charset="-122"/>
                  <a:cs typeface="DM Sans" pitchFamily="34" charset="-120"/>
                </a:rPr>
                <a:t>Utilizzo di modelli 3D e simulazioni per anticipare i futuri dati di Gaia.</a:t>
              </a:r>
            </a:p>
            <a:p>
              <a:pPr>
                <a:lnSpc>
                  <a:spcPts val="3256"/>
                </a:lnSpc>
              </a:pPr>
              <a:endParaRPr lang="it-IT" sz="2500" dirty="0">
                <a:solidFill>
                  <a:srgbClr val="FFE5E5"/>
                </a:solidFill>
                <a:latin typeface="DM Sans" pitchFamily="2" charset="77"/>
                <a:ea typeface="DM Sans" pitchFamily="34" charset="-122"/>
                <a:cs typeface="DM Sans" pitchFamily="34" charset="-120"/>
              </a:endParaRPr>
            </a:p>
            <a:p>
              <a:pPr>
                <a:lnSpc>
                  <a:spcPts val="3256"/>
                </a:lnSpc>
              </a:pPr>
              <a:endParaRPr lang="it-IT" sz="2500" dirty="0">
                <a:solidFill>
                  <a:srgbClr val="FFE5E5"/>
                </a:solidFill>
                <a:latin typeface="DM Sans" pitchFamily="2" charset="77"/>
                <a:ea typeface="DM Sans" pitchFamily="34" charset="-122"/>
                <a:cs typeface="DM Sans" pitchFamily="34" charset="-120"/>
              </a:endParaRPr>
            </a:p>
          </p:txBody>
        </p:sp>
        <p:sp>
          <p:nvSpPr>
            <p:cNvPr id="13" name="Shape 8">
              <a:extLst>
                <a:ext uri="{FF2B5EF4-FFF2-40B4-BE49-F238E27FC236}">
                  <a16:creationId xmlns:a16="http://schemas.microsoft.com/office/drawing/2014/main" id="{EB059D15-72E1-BA18-8B6C-B0660CD3D90C}"/>
                </a:ext>
              </a:extLst>
            </p:cNvPr>
            <p:cNvSpPr/>
            <p:nvPr/>
          </p:nvSpPr>
          <p:spPr>
            <a:xfrm>
              <a:off x="6329362" y="5851178"/>
              <a:ext cx="964853" cy="55066"/>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14" name="Shape 9">
              <a:extLst>
                <a:ext uri="{FF2B5EF4-FFF2-40B4-BE49-F238E27FC236}">
                  <a16:creationId xmlns:a16="http://schemas.microsoft.com/office/drawing/2014/main" id="{C30E7039-5815-E4EF-E41E-6DCDDE9D2175}"/>
                </a:ext>
              </a:extLst>
            </p:cNvPr>
            <p:cNvSpPr/>
            <p:nvPr/>
          </p:nvSpPr>
          <p:spPr>
            <a:xfrm>
              <a:off x="5709048" y="5568555"/>
              <a:ext cx="620316" cy="620316"/>
            </a:xfrm>
            <a:prstGeom prst="roundRect">
              <a:avLst>
                <a:gd name="adj" fmla="val 20001"/>
              </a:avLst>
            </a:prstGeom>
            <a:gradFill>
              <a:gsLst>
                <a:gs pos="0">
                  <a:srgbClr val="1A4EB4"/>
                </a:gs>
                <a:gs pos="99000">
                  <a:srgbClr val="CB6CE6"/>
                </a:gs>
              </a:gsLst>
              <a:path path="rect">
                <a:fillToRect l="50000" t="50000" r="50000" b="50000"/>
              </a:path>
            </a:gradFill>
            <a:ln w="7620">
              <a:solidFill>
                <a:srgbClr val="8D2424"/>
              </a:solidFill>
              <a:prstDash val="solid"/>
            </a:ln>
          </p:spPr>
          <p:txBody>
            <a:bodyPr/>
            <a:lstStyle/>
            <a:p>
              <a:endParaRPr lang="it-IT" sz="2250">
                <a:latin typeface="DM Sans" pitchFamily="2" charset="77"/>
              </a:endParaRPr>
            </a:p>
          </p:txBody>
        </p:sp>
        <p:sp>
          <p:nvSpPr>
            <p:cNvPr id="15" name="Text 10">
              <a:extLst>
                <a:ext uri="{FF2B5EF4-FFF2-40B4-BE49-F238E27FC236}">
                  <a16:creationId xmlns:a16="http://schemas.microsoft.com/office/drawing/2014/main" id="{55BC75BE-E393-6871-A8E9-66D710440F92}"/>
                </a:ext>
              </a:extLst>
            </p:cNvPr>
            <p:cNvSpPr/>
            <p:nvPr/>
          </p:nvSpPr>
          <p:spPr>
            <a:xfrm>
              <a:off x="5837486" y="5606655"/>
              <a:ext cx="363439" cy="544116"/>
            </a:xfrm>
            <a:prstGeom prst="rect">
              <a:avLst/>
            </a:prstGeom>
            <a:noFill/>
            <a:ln/>
          </p:spPr>
          <p:txBody>
            <a:bodyPr wrap="none" rtlCol="0" anchor="t"/>
            <a:lstStyle/>
            <a:p>
              <a:pPr algn="ctr">
                <a:lnSpc>
                  <a:spcPts val="4285"/>
                </a:lnSpc>
              </a:pPr>
              <a:r>
                <a:rPr lang="it-IT" sz="3428">
                  <a:solidFill>
                    <a:srgbClr val="FFE5E5"/>
                  </a:solidFill>
                  <a:latin typeface="DM Sans" pitchFamily="2" charset="77"/>
                  <a:ea typeface="Dela Gothic One" pitchFamily="34" charset="-122"/>
                  <a:cs typeface="Dela Gothic One" pitchFamily="34" charset="-120"/>
                </a:rPr>
                <a:t>2</a:t>
              </a:r>
              <a:endParaRPr lang="it-IT" sz="3428">
                <a:latin typeface="DM Sans" pitchFamily="2" charset="77"/>
              </a:endParaRPr>
            </a:p>
          </p:txBody>
        </p:sp>
        <p:sp>
          <p:nvSpPr>
            <p:cNvPr id="17" name="Text 11">
              <a:extLst>
                <a:ext uri="{FF2B5EF4-FFF2-40B4-BE49-F238E27FC236}">
                  <a16:creationId xmlns:a16="http://schemas.microsoft.com/office/drawing/2014/main" id="{8A6A17C0-1B8A-62A2-D035-C0227EF18D79}"/>
                </a:ext>
              </a:extLst>
            </p:cNvPr>
            <p:cNvSpPr/>
            <p:nvPr/>
          </p:nvSpPr>
          <p:spPr>
            <a:xfrm>
              <a:off x="7535466" y="5534026"/>
              <a:ext cx="3627685" cy="453479"/>
            </a:xfrm>
            <a:prstGeom prst="rect">
              <a:avLst/>
            </a:prstGeom>
            <a:noFill/>
            <a:ln/>
          </p:spPr>
          <p:txBody>
            <a:bodyPr wrap="none" rtlCol="0" anchor="t"/>
            <a:lstStyle/>
            <a:p>
              <a:pPr>
                <a:lnSpc>
                  <a:spcPts val="3570"/>
                </a:lnSpc>
              </a:pPr>
              <a:r>
                <a:rPr lang="it-IT" sz="3000" b="1">
                  <a:solidFill>
                    <a:srgbClr val="FFE5E5"/>
                  </a:solidFill>
                  <a:latin typeface="DM Sans" pitchFamily="2" charset="77"/>
                  <a:ea typeface="Dela Gothic One" pitchFamily="34" charset="-122"/>
                  <a:cs typeface="Dela Gothic One" pitchFamily="34" charset="-120"/>
                </a:rPr>
                <a:t>Verification</a:t>
              </a:r>
            </a:p>
            <a:p>
              <a:pPr>
                <a:lnSpc>
                  <a:spcPts val="3570"/>
                </a:lnSpc>
              </a:pPr>
              <a:endParaRPr lang="it-IT" sz="3000" b="1">
                <a:solidFill>
                  <a:srgbClr val="FFE5E5"/>
                </a:solidFill>
                <a:latin typeface="DM Sans" pitchFamily="2" charset="77"/>
                <a:ea typeface="Dela Gothic One" pitchFamily="34" charset="-122"/>
                <a:cs typeface="Dela Gothic One" pitchFamily="34" charset="-120"/>
              </a:endParaRPr>
            </a:p>
          </p:txBody>
        </p:sp>
        <p:sp>
          <p:nvSpPr>
            <p:cNvPr id="18" name="Text 12">
              <a:extLst>
                <a:ext uri="{FF2B5EF4-FFF2-40B4-BE49-F238E27FC236}">
                  <a16:creationId xmlns:a16="http://schemas.microsoft.com/office/drawing/2014/main" id="{386E2EC3-C4C2-3EE9-8E32-F9B33F1CB9D0}"/>
                </a:ext>
              </a:extLst>
            </p:cNvPr>
            <p:cNvSpPr/>
            <p:nvPr/>
          </p:nvSpPr>
          <p:spPr>
            <a:xfrm>
              <a:off x="7535467" y="6152853"/>
              <a:ext cx="9718774" cy="827186"/>
            </a:xfrm>
            <a:prstGeom prst="rect">
              <a:avLst/>
            </a:prstGeom>
            <a:noFill/>
            <a:ln/>
          </p:spPr>
          <p:txBody>
            <a:bodyPr wrap="square" rtlCol="0" anchor="t"/>
            <a:lstStyle/>
            <a:p>
              <a:pPr>
                <a:lnSpc>
                  <a:spcPts val="3256"/>
                </a:lnSpc>
              </a:pPr>
              <a:r>
                <a:rPr lang="it-IT" sz="2500">
                  <a:solidFill>
                    <a:srgbClr val="FFE5E5"/>
                  </a:solidFill>
                  <a:latin typeface="DM Sans" pitchFamily="2" charset="77"/>
                  <a:ea typeface="DM Sans" pitchFamily="34" charset="-122"/>
                  <a:cs typeface="DM Sans" pitchFamily="34" charset="-120"/>
                </a:rPr>
                <a:t>Questi modelli vengono impiegati nei Science Verification Paper per testare le capacità di Gaia.</a:t>
              </a:r>
            </a:p>
            <a:p>
              <a:pPr>
                <a:lnSpc>
                  <a:spcPts val="3256"/>
                </a:lnSpc>
              </a:pPr>
              <a:endParaRPr lang="it-IT" sz="2500">
                <a:solidFill>
                  <a:srgbClr val="FFE5E5"/>
                </a:solidFill>
                <a:latin typeface="DM Sans" pitchFamily="2" charset="77"/>
                <a:ea typeface="DM Sans" pitchFamily="34" charset="-122"/>
                <a:cs typeface="DM Sans" pitchFamily="34" charset="-120"/>
              </a:endParaRPr>
            </a:p>
            <a:p>
              <a:pPr>
                <a:lnSpc>
                  <a:spcPts val="3256"/>
                </a:lnSpc>
              </a:pPr>
              <a:endParaRPr lang="it-IT" sz="2500">
                <a:solidFill>
                  <a:srgbClr val="FFE5E5"/>
                </a:solidFill>
                <a:latin typeface="DM Sans" pitchFamily="2" charset="77"/>
                <a:ea typeface="DM Sans" pitchFamily="34" charset="-122"/>
                <a:cs typeface="DM Sans" pitchFamily="34" charset="-120"/>
              </a:endParaRPr>
            </a:p>
          </p:txBody>
        </p:sp>
        <p:sp>
          <p:nvSpPr>
            <p:cNvPr id="19" name="Shape 13">
              <a:extLst>
                <a:ext uri="{FF2B5EF4-FFF2-40B4-BE49-F238E27FC236}">
                  <a16:creationId xmlns:a16="http://schemas.microsoft.com/office/drawing/2014/main" id="{55B43B5E-C186-72B0-5E0F-0743E5C214ED}"/>
                </a:ext>
              </a:extLst>
            </p:cNvPr>
            <p:cNvSpPr/>
            <p:nvPr/>
          </p:nvSpPr>
          <p:spPr>
            <a:xfrm>
              <a:off x="6329362" y="8124082"/>
              <a:ext cx="964853" cy="55066"/>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20" name="Shape 14">
              <a:extLst>
                <a:ext uri="{FF2B5EF4-FFF2-40B4-BE49-F238E27FC236}">
                  <a16:creationId xmlns:a16="http://schemas.microsoft.com/office/drawing/2014/main" id="{E0D03C60-96A0-9BAD-E79C-BAE6E59424AB}"/>
                </a:ext>
              </a:extLst>
            </p:cNvPr>
            <p:cNvSpPr/>
            <p:nvPr/>
          </p:nvSpPr>
          <p:spPr>
            <a:xfrm>
              <a:off x="5709048" y="7841457"/>
              <a:ext cx="620316" cy="620316"/>
            </a:xfrm>
            <a:prstGeom prst="roundRect">
              <a:avLst>
                <a:gd name="adj" fmla="val 20001"/>
              </a:avLst>
            </a:prstGeom>
            <a:gradFill>
              <a:gsLst>
                <a:gs pos="0">
                  <a:srgbClr val="1A4EB4"/>
                </a:gs>
                <a:gs pos="99000">
                  <a:srgbClr val="CB6CE6"/>
                </a:gs>
              </a:gsLst>
              <a:path path="rect">
                <a:fillToRect l="50000" t="50000" r="50000" b="50000"/>
              </a:path>
            </a:gradFill>
            <a:ln w="7620">
              <a:solidFill>
                <a:srgbClr val="8D2424"/>
              </a:solidFill>
              <a:prstDash val="solid"/>
            </a:ln>
          </p:spPr>
          <p:txBody>
            <a:bodyPr/>
            <a:lstStyle/>
            <a:p>
              <a:endParaRPr lang="it-IT" sz="2250">
                <a:latin typeface="DM Sans" pitchFamily="2" charset="77"/>
              </a:endParaRPr>
            </a:p>
          </p:txBody>
        </p:sp>
        <p:sp>
          <p:nvSpPr>
            <p:cNvPr id="21" name="Text 15">
              <a:extLst>
                <a:ext uri="{FF2B5EF4-FFF2-40B4-BE49-F238E27FC236}">
                  <a16:creationId xmlns:a16="http://schemas.microsoft.com/office/drawing/2014/main" id="{8B36BC3E-4DC3-0D59-B48A-817910BAF57F}"/>
                </a:ext>
              </a:extLst>
            </p:cNvPr>
            <p:cNvSpPr/>
            <p:nvPr/>
          </p:nvSpPr>
          <p:spPr>
            <a:xfrm>
              <a:off x="5827365" y="7879557"/>
              <a:ext cx="383530" cy="544116"/>
            </a:xfrm>
            <a:prstGeom prst="rect">
              <a:avLst/>
            </a:prstGeom>
            <a:noFill/>
            <a:ln/>
          </p:spPr>
          <p:txBody>
            <a:bodyPr wrap="none" rtlCol="0" anchor="t"/>
            <a:lstStyle/>
            <a:p>
              <a:pPr algn="ctr">
                <a:lnSpc>
                  <a:spcPts val="4285"/>
                </a:lnSpc>
              </a:pPr>
              <a:r>
                <a:rPr lang="it-IT" sz="3428">
                  <a:solidFill>
                    <a:srgbClr val="FFE5E5"/>
                  </a:solidFill>
                  <a:latin typeface="DM Sans" pitchFamily="2" charset="77"/>
                  <a:ea typeface="Dela Gothic One" pitchFamily="34" charset="-122"/>
                  <a:cs typeface="Dela Gothic One" pitchFamily="34" charset="-120"/>
                </a:rPr>
                <a:t>3</a:t>
              </a:r>
              <a:endParaRPr lang="it-IT" sz="3428">
                <a:latin typeface="DM Sans" pitchFamily="2" charset="77"/>
              </a:endParaRPr>
            </a:p>
          </p:txBody>
        </p:sp>
        <p:sp>
          <p:nvSpPr>
            <p:cNvPr id="22" name="Text 16">
              <a:extLst>
                <a:ext uri="{FF2B5EF4-FFF2-40B4-BE49-F238E27FC236}">
                  <a16:creationId xmlns:a16="http://schemas.microsoft.com/office/drawing/2014/main" id="{D065434F-9E42-42CB-DA97-5E1573EFC6A4}"/>
                </a:ext>
              </a:extLst>
            </p:cNvPr>
            <p:cNvSpPr/>
            <p:nvPr/>
          </p:nvSpPr>
          <p:spPr>
            <a:xfrm>
              <a:off x="7535466" y="7806929"/>
              <a:ext cx="5478513" cy="453479"/>
            </a:xfrm>
            <a:prstGeom prst="rect">
              <a:avLst/>
            </a:prstGeom>
            <a:noFill/>
            <a:ln/>
          </p:spPr>
          <p:txBody>
            <a:bodyPr wrap="none" rtlCol="0" anchor="t"/>
            <a:lstStyle/>
            <a:p>
              <a:pPr>
                <a:lnSpc>
                  <a:spcPts val="3570"/>
                </a:lnSpc>
              </a:pPr>
              <a:r>
                <a:rPr lang="it-IT" sz="3000" b="1">
                  <a:solidFill>
                    <a:srgbClr val="FFE5E5"/>
                  </a:solidFill>
                  <a:latin typeface="DM Sans" pitchFamily="2" charset="77"/>
                  <a:ea typeface="Dela Gothic One" pitchFamily="34" charset="-122"/>
                  <a:cs typeface="Dela Gothic One" pitchFamily="34" charset="-120"/>
                </a:rPr>
                <a:t>Diffusione dei risultati</a:t>
              </a:r>
            </a:p>
            <a:p>
              <a:pPr>
                <a:lnSpc>
                  <a:spcPts val="3570"/>
                </a:lnSpc>
              </a:pPr>
              <a:endParaRPr lang="it-IT" sz="3000" b="1">
                <a:solidFill>
                  <a:srgbClr val="FFE5E5"/>
                </a:solidFill>
                <a:latin typeface="DM Sans" pitchFamily="2" charset="77"/>
                <a:ea typeface="Dela Gothic One" pitchFamily="34" charset="-122"/>
                <a:cs typeface="Dela Gothic One" pitchFamily="34" charset="-120"/>
              </a:endParaRPr>
            </a:p>
          </p:txBody>
        </p:sp>
        <p:sp>
          <p:nvSpPr>
            <p:cNvPr id="23" name="Text 17">
              <a:extLst>
                <a:ext uri="{FF2B5EF4-FFF2-40B4-BE49-F238E27FC236}">
                  <a16:creationId xmlns:a16="http://schemas.microsoft.com/office/drawing/2014/main" id="{DDF21200-FAA9-8A0C-82BD-180EE24A964E}"/>
                </a:ext>
              </a:extLst>
            </p:cNvPr>
            <p:cNvSpPr/>
            <p:nvPr/>
          </p:nvSpPr>
          <p:spPr>
            <a:xfrm>
              <a:off x="7535467" y="8425756"/>
              <a:ext cx="9718774" cy="827186"/>
            </a:xfrm>
            <a:prstGeom prst="rect">
              <a:avLst/>
            </a:prstGeom>
            <a:noFill/>
            <a:ln/>
          </p:spPr>
          <p:txBody>
            <a:bodyPr wrap="square" rtlCol="0" anchor="t"/>
            <a:lstStyle/>
            <a:p>
              <a:pPr>
                <a:lnSpc>
                  <a:spcPts val="3256"/>
                </a:lnSpc>
              </a:pPr>
              <a:r>
                <a:rPr lang="it-IT" sz="2800">
                  <a:solidFill>
                    <a:srgbClr val="FFFFFF"/>
                  </a:solidFill>
                  <a:latin typeface="Unbounded" pitchFamily="34" charset="0"/>
                  <a:ea typeface="Unbounded" pitchFamily="34" charset="-122"/>
                  <a:cs typeface="Unbounded" pitchFamily="34" charset="-120"/>
                </a:rPr>
                <a:t>Mostrare uno spaccato dei futuri dati di Gaia</a:t>
              </a:r>
              <a:endParaRPr lang="it-IT" sz="2500">
                <a:solidFill>
                  <a:srgbClr val="FFE5E5"/>
                </a:solidFill>
                <a:latin typeface="DM Sans" pitchFamily="2" charset="77"/>
                <a:ea typeface="DM Sans" pitchFamily="34" charset="-122"/>
                <a:cs typeface="DM Sans" pitchFamily="34" charset="-120"/>
              </a:endParaRPr>
            </a:p>
            <a:p>
              <a:pPr>
                <a:lnSpc>
                  <a:spcPts val="3256"/>
                </a:lnSpc>
              </a:pPr>
              <a:endParaRPr lang="it-IT" sz="2500">
                <a:solidFill>
                  <a:srgbClr val="FFE5E5"/>
                </a:solidFill>
                <a:latin typeface="DM Sans" pitchFamily="2" charset="77"/>
                <a:ea typeface="DM Sans" pitchFamily="34" charset="-122"/>
                <a:cs typeface="DM Sans" pitchFamily="34" charset="-120"/>
              </a:endParaRPr>
            </a:p>
          </p:txBody>
        </p:sp>
      </p:grpSp>
      <p:pic>
        <p:nvPicPr>
          <p:cNvPr id="10242" name="Picture 2" descr="ESA: GAIA´s data release 3 – news from the Milky Way – RadioNet">
            <a:extLst>
              <a:ext uri="{FF2B5EF4-FFF2-40B4-BE49-F238E27FC236}">
                <a16:creationId xmlns:a16="http://schemas.microsoft.com/office/drawing/2014/main" id="{4D6F0787-0B4F-993F-4937-E0195BA366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17" t="9999" r="14048" b="27656"/>
          <a:stretch/>
        </p:blipFill>
        <p:spPr bwMode="auto">
          <a:xfrm>
            <a:off x="1359717" y="2766179"/>
            <a:ext cx="4652825" cy="725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3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7C0E5A1-02E2-36C1-64A0-8F366182FA41}"/>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F7BAFBA7-AD41-F3C1-94B6-666C7E326520}"/>
              </a:ext>
            </a:extLst>
          </p:cNvPr>
          <p:cNvSpPr txBox="1"/>
          <p:nvPr/>
        </p:nvSpPr>
        <p:spPr>
          <a:xfrm>
            <a:off x="325453" y="592848"/>
            <a:ext cx="17733947" cy="2000548"/>
          </a:xfrm>
          <a:prstGeom prst="rect">
            <a:avLst/>
          </a:prstGeom>
        </p:spPr>
        <p:txBody>
          <a:bodyPr wrap="square" lIns="0" tIns="0" rIns="0" bIns="0" rtlCol="0" anchor="t">
            <a:spAutoFit/>
          </a:bodyPr>
          <a:lstStyle/>
          <a:p>
            <a:pPr marL="0" lvl="0" indent="0" algn="ctr">
              <a:spcBef>
                <a:spcPct val="0"/>
              </a:spcBef>
            </a:pPr>
            <a:r>
              <a:rPr lang="it-IT" sz="6500" b="1" dirty="0">
                <a:solidFill>
                  <a:srgbClr val="FFFFFF"/>
                </a:solidFill>
                <a:latin typeface="DM Sans" pitchFamily="2" charset="77"/>
              </a:rPr>
              <a:t>Creare esempi virtuali per il coinvolgimento del pubblico</a:t>
            </a:r>
          </a:p>
        </p:txBody>
      </p:sp>
      <p:grpSp>
        <p:nvGrpSpPr>
          <p:cNvPr id="21" name="Gruppo 20">
            <a:extLst>
              <a:ext uri="{FF2B5EF4-FFF2-40B4-BE49-F238E27FC236}">
                <a16:creationId xmlns:a16="http://schemas.microsoft.com/office/drawing/2014/main" id="{002133D8-5C38-9CAD-F57B-27E8F7EA70EA}"/>
              </a:ext>
            </a:extLst>
          </p:cNvPr>
          <p:cNvGrpSpPr/>
          <p:nvPr/>
        </p:nvGrpSpPr>
        <p:grpSpPr>
          <a:xfrm>
            <a:off x="544817" y="3290246"/>
            <a:ext cx="9589783" cy="6403906"/>
            <a:chOff x="568674" y="3290246"/>
            <a:chExt cx="10632726" cy="6403906"/>
          </a:xfrm>
        </p:grpSpPr>
        <p:sp>
          <p:nvSpPr>
            <p:cNvPr id="4" name="TextBox 18">
              <a:extLst>
                <a:ext uri="{FF2B5EF4-FFF2-40B4-BE49-F238E27FC236}">
                  <a16:creationId xmlns:a16="http://schemas.microsoft.com/office/drawing/2014/main" id="{43F4D72C-D483-BF95-B3FF-1A21D5F8B5D6}"/>
                </a:ext>
              </a:extLst>
            </p:cNvPr>
            <p:cNvSpPr txBox="1"/>
            <p:nvPr/>
          </p:nvSpPr>
          <p:spPr>
            <a:xfrm>
              <a:off x="809477" y="3892502"/>
              <a:ext cx="3041538" cy="923330"/>
            </a:xfrm>
            <a:prstGeom prst="rect">
              <a:avLst/>
            </a:prstGeom>
          </p:spPr>
          <p:txBody>
            <a:bodyPr wrap="square" lIns="0" tIns="0" rIns="0" bIns="0" rtlCol="0" anchor="t">
              <a:spAutoFit/>
            </a:bodyPr>
            <a:lstStyle/>
            <a:p>
              <a:pPr marL="0" lvl="0" indent="0" algn="ctr">
                <a:spcBef>
                  <a:spcPct val="0"/>
                </a:spcBef>
              </a:pPr>
              <a:r>
                <a:rPr lang="it-IT" sz="3000" b="1" dirty="0">
                  <a:solidFill>
                    <a:srgbClr val="CB6CE6"/>
                  </a:solidFill>
                  <a:latin typeface="DM Sans" pitchFamily="2" charset="77"/>
                </a:rPr>
                <a:t>Modelli 3D Interattivi</a:t>
              </a:r>
            </a:p>
          </p:txBody>
        </p:sp>
        <p:sp>
          <p:nvSpPr>
            <p:cNvPr id="5" name="TextBox 26">
              <a:extLst>
                <a:ext uri="{FF2B5EF4-FFF2-40B4-BE49-F238E27FC236}">
                  <a16:creationId xmlns:a16="http://schemas.microsoft.com/office/drawing/2014/main" id="{4DBD496D-2093-2BBE-BD54-B610182E56E0}"/>
                </a:ext>
              </a:extLst>
            </p:cNvPr>
            <p:cNvSpPr txBox="1"/>
            <p:nvPr/>
          </p:nvSpPr>
          <p:spPr>
            <a:xfrm>
              <a:off x="4649613" y="3787730"/>
              <a:ext cx="6186733" cy="1154162"/>
            </a:xfrm>
            <a:prstGeom prst="rect">
              <a:avLst/>
            </a:prstGeom>
          </p:spPr>
          <p:txBody>
            <a:bodyPr wrap="square" lIns="0" tIns="0" rIns="0" bIns="0" rtlCol="0" anchor="t">
              <a:spAutoFit/>
            </a:bodyPr>
            <a:lstStyle/>
            <a:p>
              <a:pPr marL="0" lvl="0" indent="0" algn="just">
                <a:spcBef>
                  <a:spcPct val="0"/>
                </a:spcBef>
              </a:pPr>
              <a:r>
                <a:rPr lang="it-IT" sz="2500" u="none" strike="noStrike" dirty="0">
                  <a:solidFill>
                    <a:schemeClr val="bg1"/>
                  </a:solidFill>
                  <a:latin typeface="DM Sans" pitchFamily="2" charset="77"/>
                </a:rPr>
                <a:t>Permettono al pubblico di esplorare ambienti astronomici in modo coinvolgente.</a:t>
              </a:r>
            </a:p>
          </p:txBody>
        </p:sp>
        <p:grpSp>
          <p:nvGrpSpPr>
            <p:cNvPr id="15" name="Gruppo 14">
              <a:extLst>
                <a:ext uri="{FF2B5EF4-FFF2-40B4-BE49-F238E27FC236}">
                  <a16:creationId xmlns:a16="http://schemas.microsoft.com/office/drawing/2014/main" id="{954E64A3-9D3D-F04C-6D65-E0BD0EC57204}"/>
                </a:ext>
              </a:extLst>
            </p:cNvPr>
            <p:cNvGrpSpPr/>
            <p:nvPr/>
          </p:nvGrpSpPr>
          <p:grpSpPr>
            <a:xfrm>
              <a:off x="568674" y="3290246"/>
              <a:ext cx="10632726" cy="6403906"/>
              <a:chOff x="6019800" y="4073594"/>
              <a:chExt cx="8686800" cy="6403906"/>
            </a:xfrm>
          </p:grpSpPr>
          <p:sp>
            <p:nvSpPr>
              <p:cNvPr id="10" name="Rettangolo 9">
                <a:extLst>
                  <a:ext uri="{FF2B5EF4-FFF2-40B4-BE49-F238E27FC236}">
                    <a16:creationId xmlns:a16="http://schemas.microsoft.com/office/drawing/2014/main" id="{2C6BE6B2-A521-FBE1-3953-438EADA0725E}"/>
                  </a:ext>
                </a:extLst>
              </p:cNvPr>
              <p:cNvSpPr/>
              <p:nvPr/>
            </p:nvSpPr>
            <p:spPr>
              <a:xfrm>
                <a:off x="6019800" y="4073594"/>
                <a:ext cx="8686800" cy="2136706"/>
              </a:xfrm>
              <a:prstGeom prst="rect">
                <a:avLst/>
              </a:prstGeom>
              <a:noFill/>
              <a:ln w="76200">
                <a:gradFill>
                  <a:gsLst>
                    <a:gs pos="42000">
                      <a:srgbClr val="CB6CE6"/>
                    </a:gs>
                    <a:gs pos="100000">
                      <a:srgbClr val="1A4EB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FF2D134F-4B35-A3B2-68F6-DE02F39986B9}"/>
                  </a:ext>
                </a:extLst>
              </p:cNvPr>
              <p:cNvSpPr/>
              <p:nvPr/>
            </p:nvSpPr>
            <p:spPr>
              <a:xfrm>
                <a:off x="6019800" y="6210300"/>
                <a:ext cx="8686800" cy="2136706"/>
              </a:xfrm>
              <a:prstGeom prst="rect">
                <a:avLst/>
              </a:prstGeom>
              <a:noFill/>
              <a:ln w="76200">
                <a:gradFill>
                  <a:gsLst>
                    <a:gs pos="100000">
                      <a:srgbClr val="CB6CE6"/>
                    </a:gs>
                    <a:gs pos="54000">
                      <a:srgbClr val="1A4EB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EC0E35EC-37B6-BC73-4C02-EB6C8915CF00}"/>
                  </a:ext>
                </a:extLst>
              </p:cNvPr>
              <p:cNvSpPr/>
              <p:nvPr/>
            </p:nvSpPr>
            <p:spPr>
              <a:xfrm>
                <a:off x="6019800" y="8340794"/>
                <a:ext cx="8686800" cy="2136706"/>
              </a:xfrm>
              <a:prstGeom prst="rect">
                <a:avLst/>
              </a:prstGeom>
              <a:noFill/>
              <a:ln w="76200">
                <a:gradFill>
                  <a:gsLst>
                    <a:gs pos="42000">
                      <a:srgbClr val="CB6CE6"/>
                    </a:gs>
                    <a:gs pos="100000">
                      <a:srgbClr val="1A4EB4"/>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7" name="TextBox 18">
              <a:extLst>
                <a:ext uri="{FF2B5EF4-FFF2-40B4-BE49-F238E27FC236}">
                  <a16:creationId xmlns:a16="http://schemas.microsoft.com/office/drawing/2014/main" id="{43A54F61-D022-3B71-19BA-E6A44DEB908B}"/>
                </a:ext>
              </a:extLst>
            </p:cNvPr>
            <p:cNvSpPr txBox="1"/>
            <p:nvPr/>
          </p:nvSpPr>
          <p:spPr>
            <a:xfrm>
              <a:off x="809477" y="6274010"/>
              <a:ext cx="3041538" cy="461665"/>
            </a:xfrm>
            <a:prstGeom prst="rect">
              <a:avLst/>
            </a:prstGeom>
          </p:spPr>
          <p:txBody>
            <a:bodyPr wrap="square" lIns="0" tIns="0" rIns="0" bIns="0" rtlCol="0" anchor="t">
              <a:spAutoFit/>
            </a:bodyPr>
            <a:lstStyle/>
            <a:p>
              <a:pPr marL="0" lvl="0" indent="0" algn="ctr">
                <a:spcBef>
                  <a:spcPct val="0"/>
                </a:spcBef>
              </a:pPr>
              <a:r>
                <a:rPr lang="it-IT" sz="3000" b="1" dirty="0">
                  <a:solidFill>
                    <a:srgbClr val="CB6CE6"/>
                  </a:solidFill>
                  <a:latin typeface="DM Sans" pitchFamily="2" charset="77"/>
                </a:rPr>
                <a:t>Realtà Virtuale</a:t>
              </a:r>
            </a:p>
          </p:txBody>
        </p:sp>
        <p:sp>
          <p:nvSpPr>
            <p:cNvPr id="18" name="TextBox 18">
              <a:extLst>
                <a:ext uri="{FF2B5EF4-FFF2-40B4-BE49-F238E27FC236}">
                  <a16:creationId xmlns:a16="http://schemas.microsoft.com/office/drawing/2014/main" id="{D6FC43E8-D3E3-5F84-49E8-945475ACA083}"/>
                </a:ext>
              </a:extLst>
            </p:cNvPr>
            <p:cNvSpPr txBox="1"/>
            <p:nvPr/>
          </p:nvSpPr>
          <p:spPr>
            <a:xfrm>
              <a:off x="809477" y="8164134"/>
              <a:ext cx="3041538" cy="923330"/>
            </a:xfrm>
            <a:prstGeom prst="rect">
              <a:avLst/>
            </a:prstGeom>
          </p:spPr>
          <p:txBody>
            <a:bodyPr wrap="square" lIns="0" tIns="0" rIns="0" bIns="0" rtlCol="0" anchor="t">
              <a:spAutoFit/>
            </a:bodyPr>
            <a:lstStyle/>
            <a:p>
              <a:pPr marL="0" lvl="0" indent="0" algn="ctr">
                <a:spcBef>
                  <a:spcPct val="0"/>
                </a:spcBef>
              </a:pPr>
              <a:r>
                <a:rPr lang="it-IT" sz="3000" b="1" dirty="0">
                  <a:solidFill>
                    <a:srgbClr val="CB6CE6"/>
                  </a:solidFill>
                  <a:latin typeface="DM Sans" pitchFamily="2" charset="77"/>
                </a:rPr>
                <a:t>Modelli educativi</a:t>
              </a:r>
            </a:p>
          </p:txBody>
        </p:sp>
        <p:sp>
          <p:nvSpPr>
            <p:cNvPr id="19" name="TextBox 26">
              <a:extLst>
                <a:ext uri="{FF2B5EF4-FFF2-40B4-BE49-F238E27FC236}">
                  <a16:creationId xmlns:a16="http://schemas.microsoft.com/office/drawing/2014/main" id="{FAAE8130-7479-2F2B-436E-0E1BE734714B}"/>
                </a:ext>
              </a:extLst>
            </p:cNvPr>
            <p:cNvSpPr txBox="1"/>
            <p:nvPr/>
          </p:nvSpPr>
          <p:spPr>
            <a:xfrm>
              <a:off x="4649614" y="5918224"/>
              <a:ext cx="6186732" cy="1538883"/>
            </a:xfrm>
            <a:prstGeom prst="rect">
              <a:avLst/>
            </a:prstGeom>
          </p:spPr>
          <p:txBody>
            <a:bodyPr wrap="square" lIns="0" tIns="0" rIns="0" bIns="0" rtlCol="0" anchor="t">
              <a:spAutoFit/>
            </a:bodyPr>
            <a:lstStyle/>
            <a:p>
              <a:pPr marL="0" lvl="0" indent="0">
                <a:spcBef>
                  <a:spcPct val="0"/>
                </a:spcBef>
              </a:pPr>
              <a:r>
                <a:rPr lang="it-IT" sz="2500" u="none" strike="noStrike" dirty="0">
                  <a:solidFill>
                    <a:schemeClr val="bg1"/>
                  </a:solidFill>
                  <a:latin typeface="DM Sans" pitchFamily="2" charset="77"/>
                </a:rPr>
                <a:t>Esperienze immersive che trasmettono l'emozione e la meraviglia dell'universo.</a:t>
              </a:r>
            </a:p>
            <a:p>
              <a:pPr marL="0" lvl="0" indent="0" algn="just">
                <a:spcBef>
                  <a:spcPct val="0"/>
                </a:spcBef>
              </a:pPr>
              <a:endParaRPr lang="it-IT" sz="2500" u="none" strike="noStrike" dirty="0">
                <a:solidFill>
                  <a:schemeClr val="bg1"/>
                </a:solidFill>
                <a:latin typeface="DM Sans" pitchFamily="2" charset="77"/>
              </a:endParaRPr>
            </a:p>
          </p:txBody>
        </p:sp>
        <p:sp>
          <p:nvSpPr>
            <p:cNvPr id="20" name="TextBox 26">
              <a:extLst>
                <a:ext uri="{FF2B5EF4-FFF2-40B4-BE49-F238E27FC236}">
                  <a16:creationId xmlns:a16="http://schemas.microsoft.com/office/drawing/2014/main" id="{69C922CF-4F3E-731D-9C6E-8A1D12D73FB5}"/>
                </a:ext>
              </a:extLst>
            </p:cNvPr>
            <p:cNvSpPr txBox="1"/>
            <p:nvPr/>
          </p:nvSpPr>
          <p:spPr>
            <a:xfrm>
              <a:off x="4999426" y="8048718"/>
              <a:ext cx="5821680" cy="1154162"/>
            </a:xfrm>
            <a:prstGeom prst="rect">
              <a:avLst/>
            </a:prstGeom>
          </p:spPr>
          <p:txBody>
            <a:bodyPr wrap="square" lIns="0" tIns="0" rIns="0" bIns="0" rtlCol="0" anchor="t">
              <a:spAutoFit/>
            </a:bodyPr>
            <a:lstStyle/>
            <a:p>
              <a:pPr marL="0" lvl="0" indent="0" algn="just">
                <a:spcBef>
                  <a:spcPct val="0"/>
                </a:spcBef>
              </a:pPr>
              <a:r>
                <a:rPr lang="it-IT" sz="2500" u="none" strike="noStrike" dirty="0">
                  <a:solidFill>
                    <a:schemeClr val="bg1"/>
                  </a:solidFill>
                  <a:latin typeface="DM Sans" pitchFamily="2" charset="77"/>
                </a:rPr>
                <a:t>Applicazioni ludiche che insegnano concetti astronomici in modo divertente.</a:t>
              </a:r>
            </a:p>
          </p:txBody>
        </p:sp>
      </p:grpSp>
      <p:pic>
        <p:nvPicPr>
          <p:cNvPr id="9218" name="Picture 2" descr="VR in Astronomy Education: Cosmic Exploration in VR">
            <a:extLst>
              <a:ext uri="{FF2B5EF4-FFF2-40B4-BE49-F238E27FC236}">
                <a16:creationId xmlns:a16="http://schemas.microsoft.com/office/drawing/2014/main" id="{7CD05603-CBA3-B299-1BE7-DF7B8F3556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4" r="3496"/>
          <a:stretch/>
        </p:blipFill>
        <p:spPr bwMode="auto">
          <a:xfrm>
            <a:off x="10517289" y="3302890"/>
            <a:ext cx="7234414" cy="6403906"/>
          </a:xfrm>
          <a:prstGeom prst="roundRect">
            <a:avLst/>
          </a:prstGeom>
          <a:noFill/>
          <a:ln w="76200">
            <a:gradFill>
              <a:gsLst>
                <a:gs pos="0">
                  <a:srgbClr val="CB6CE6"/>
                </a:gs>
                <a:gs pos="99000">
                  <a:srgbClr val="1A4EB4"/>
                </a:gs>
              </a:gsLst>
              <a:lin ang="5400000" scaled="1"/>
            </a:gra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60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4" name="Picture 10" descr="Go inside the Gaia space telescope">
            <a:extLst>
              <a:ext uri="{FF2B5EF4-FFF2-40B4-BE49-F238E27FC236}">
                <a16:creationId xmlns:a16="http://schemas.microsoft.com/office/drawing/2014/main" id="{40FAA6F5-56D2-CBFB-3063-119EE0C14D6F}"/>
              </a:ext>
            </a:extLst>
          </p:cNvPr>
          <p:cNvPicPr>
            <a:picLocks noChangeAspect="1" noChangeArrowheads="1"/>
          </p:cNvPicPr>
          <p:nvPr/>
        </p:nvPicPr>
        <p:blipFill rotWithShape="1">
          <a:blip r:embed="rId3">
            <a:alphaModFix amt="61000"/>
            <a:extLst>
              <a:ext uri="{28A0092B-C50C-407E-A947-70E740481C1C}">
                <a14:useLocalDpi xmlns:a14="http://schemas.microsoft.com/office/drawing/2010/main" val="0"/>
              </a:ext>
            </a:extLst>
          </a:blip>
          <a:srcRect t="10000"/>
          <a:stretch/>
        </p:blipFill>
        <p:spPr bwMode="auto">
          <a:xfrm>
            <a:off x="-1016000" y="15688"/>
            <a:ext cx="20320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92;g16a8b8773f2_0_135">
            <a:extLst>
              <a:ext uri="{FF2B5EF4-FFF2-40B4-BE49-F238E27FC236}">
                <a16:creationId xmlns:a16="http://schemas.microsoft.com/office/drawing/2014/main" id="{8089AAFF-6070-10F8-6DA9-85037D72CA1B}"/>
              </a:ext>
            </a:extLst>
          </p:cNvPr>
          <p:cNvSpPr txBox="1"/>
          <p:nvPr/>
        </p:nvSpPr>
        <p:spPr>
          <a:xfrm>
            <a:off x="2056414" y="780654"/>
            <a:ext cx="14175172"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it-IT" sz="9000" b="1" i="0" u="none" strike="noStrike" cap="none" dirty="0">
                <a:ln>
                  <a:solidFill>
                    <a:sysClr val="windowText" lastClr="000000"/>
                  </a:solidFill>
                </a:ln>
                <a:solidFill>
                  <a:srgbClr val="FFFFFF"/>
                </a:solidFill>
                <a:latin typeface="DM Sans" pitchFamily="2" charset="77"/>
                <a:ea typeface="Jost Black"/>
                <a:cs typeface="Jost Black"/>
                <a:sym typeface="Jost Black"/>
              </a:rPr>
              <a:t>Grazie per l’attenzione</a:t>
            </a:r>
            <a:endParaRPr lang="it-IT" sz="9000" b="1" i="0" u="none" strike="noStrike" cap="none" dirty="0">
              <a:ln>
                <a:solidFill>
                  <a:sysClr val="windowText" lastClr="000000"/>
                </a:solidFill>
              </a:ln>
              <a:solidFill>
                <a:srgbClr val="000000"/>
              </a:solidFill>
              <a:latin typeface="DM Sans" pitchFamily="2" charset="77"/>
              <a:ea typeface="Arial"/>
              <a:cs typeface="Arial"/>
              <a:sym typeface="Arial"/>
            </a:endParaRPr>
          </a:p>
        </p:txBody>
      </p:sp>
      <p:sp>
        <p:nvSpPr>
          <p:cNvPr id="16" name="Google Shape;193;g16a8b8773f2_0_135">
            <a:extLst>
              <a:ext uri="{FF2B5EF4-FFF2-40B4-BE49-F238E27FC236}">
                <a16:creationId xmlns:a16="http://schemas.microsoft.com/office/drawing/2014/main" id="{5CF2BF46-42A6-F01E-282B-7E073793D56D}"/>
              </a:ext>
            </a:extLst>
          </p:cNvPr>
          <p:cNvSpPr txBox="1"/>
          <p:nvPr/>
        </p:nvSpPr>
        <p:spPr>
          <a:xfrm>
            <a:off x="477768" y="7577191"/>
            <a:ext cx="17332461"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it-IT" sz="3000" b="1" dirty="0">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rPr>
              <a:t>14</a:t>
            </a:r>
            <a:r>
              <a:rPr lang="it-IT" sz="3000" b="1" i="0" u="none" strike="noStrike" cap="none" dirty="0">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rPr>
              <a:t>-18 Settembre 2024</a:t>
            </a:r>
            <a:endParaRPr sz="3000" b="0" i="0" u="none" strike="noStrike" cap="none" dirty="0">
              <a:ln w="3175">
                <a:noFill/>
              </a:ln>
              <a:solidFill>
                <a:srgbClr val="000000"/>
              </a:solidFill>
              <a:effectLst>
                <a:outerShdw dist="80014" dir="2700000" algn="tl" rotWithShape="0">
                  <a:prstClr val="black"/>
                </a:outerShdw>
              </a:effectLst>
              <a:latin typeface="DM Sans" pitchFamily="2" charset="77"/>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it-IT" sz="3000" b="1" i="0" u="none" strike="noStrike" cap="none" dirty="0" err="1">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rPr>
              <a:t>F</a:t>
            </a:r>
            <a:r>
              <a:rPr lang="it-IT" sz="3000" b="1" i="0" u="none" strike="noStrike" cap="none" dirty="0">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rPr>
              <a:t>. Di Giacomo, </a:t>
            </a:r>
            <a:r>
              <a:rPr lang="it-IT" sz="3000" b="1" i="0" u="none" strike="noStrike" cap="none" dirty="0" err="1">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rPr>
              <a:t>R</a:t>
            </a:r>
            <a:r>
              <a:rPr lang="it-IT" sz="3000" b="1" i="0" u="none" strike="noStrike" cap="none" dirty="0">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rPr>
              <a:t>. Sordo</a:t>
            </a:r>
            <a:endParaRPr lang="it-IT" sz="3000" b="1" dirty="0">
              <a:ln w="3175">
                <a:noFill/>
              </a:ln>
              <a:solidFill>
                <a:srgbClr val="FFFFFF"/>
              </a:solidFill>
              <a:effectLst>
                <a:outerShdw dist="80014" dir="2700000" algn="tl" rotWithShape="0">
                  <a:prstClr val="black"/>
                </a:outerShdw>
              </a:effectLst>
              <a:latin typeface="DM Sans" pitchFamily="2" charset="77"/>
              <a:ea typeface="Jost Black"/>
              <a:cs typeface="Jost Black"/>
              <a:sym typeface="Jost Black"/>
            </a:endParaRPr>
          </a:p>
          <a:p>
            <a:pPr marL="0" marR="0" lvl="0" indent="0" algn="ctr" rtl="0">
              <a:lnSpc>
                <a:spcPct val="100000"/>
              </a:lnSpc>
              <a:spcBef>
                <a:spcPts val="0"/>
              </a:spcBef>
              <a:spcAft>
                <a:spcPts val="0"/>
              </a:spcAft>
              <a:buClr>
                <a:srgbClr val="000000"/>
              </a:buClr>
              <a:buSzPts val="2000"/>
              <a:buFont typeface="Arial"/>
              <a:buNone/>
            </a:pPr>
            <a:r>
              <a:rPr lang="it-IT" sz="3000" b="1" dirty="0" err="1">
                <a:ln w="3175">
                  <a:noFill/>
                </a:ln>
                <a:solidFill>
                  <a:srgbClr val="FFFFFF"/>
                </a:solidFill>
                <a:effectLst>
                  <a:outerShdw dist="80014" dir="2700000" algn="tl" rotWithShape="0">
                    <a:prstClr val="black"/>
                  </a:outerShdw>
                </a:effectLst>
                <a:latin typeface="DM Sans" pitchFamily="2" charset="77"/>
                <a:ea typeface="Jost Black"/>
                <a:cs typeface="Arial"/>
                <a:sym typeface="Jost Black"/>
              </a:rPr>
              <a:t>federico.digiacomo@inaf.it</a:t>
            </a:r>
            <a:endParaRPr lang="it-IT" sz="3000" b="1" dirty="0">
              <a:ln w="3175">
                <a:noFill/>
              </a:ln>
              <a:solidFill>
                <a:srgbClr val="FFFFFF"/>
              </a:solidFill>
              <a:effectLst>
                <a:outerShdw dist="80014" dir="2700000" algn="tl" rotWithShape="0">
                  <a:prstClr val="black"/>
                </a:outerShdw>
              </a:effectLst>
              <a:latin typeface="DM Sans" pitchFamily="2" charset="77"/>
              <a:ea typeface="Jost Black"/>
              <a:cs typeface="Arial"/>
              <a:sym typeface="Jost Black"/>
            </a:endParaRPr>
          </a:p>
          <a:p>
            <a:pPr marL="0" marR="0" lvl="0" indent="0" algn="ctr" rtl="0">
              <a:lnSpc>
                <a:spcPct val="100000"/>
              </a:lnSpc>
              <a:spcBef>
                <a:spcPts val="0"/>
              </a:spcBef>
              <a:spcAft>
                <a:spcPts val="0"/>
              </a:spcAft>
              <a:buClr>
                <a:srgbClr val="000000"/>
              </a:buClr>
              <a:buSzPts val="2000"/>
              <a:buFont typeface="Arial"/>
              <a:buNone/>
            </a:pPr>
            <a:endParaRPr lang="it-IT" sz="3000" b="0" i="0" u="none" strike="noStrike" cap="none" dirty="0">
              <a:ln w="3175">
                <a:noFill/>
              </a:ln>
              <a:solidFill>
                <a:srgbClr val="000000"/>
              </a:solidFill>
              <a:effectLst>
                <a:outerShdw dist="80014" dir="2700000" algn="tl" rotWithShape="0">
                  <a:prstClr val="black"/>
                </a:outerShdw>
              </a:effectLst>
              <a:latin typeface="DM Sans" pitchFamily="2" charset="77"/>
              <a:ea typeface="Arial"/>
              <a:cs typeface="Arial"/>
              <a:sym typeface="Arial"/>
            </a:endParaRPr>
          </a:p>
        </p:txBody>
      </p:sp>
    </p:spTree>
    <p:extLst>
      <p:ext uri="{BB962C8B-B14F-4D97-AF65-F5344CB8AC3E}">
        <p14:creationId xmlns:p14="http://schemas.microsoft.com/office/powerpoint/2010/main" val="3152214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5"/>
          <p:cNvSpPr txBox="1"/>
          <p:nvPr/>
        </p:nvSpPr>
        <p:spPr>
          <a:xfrm>
            <a:off x="14884671" y="76756"/>
            <a:ext cx="1543284" cy="1676838"/>
          </a:xfrm>
          <a:prstGeom prst="rect">
            <a:avLst/>
          </a:prstGeom>
        </p:spPr>
        <p:txBody>
          <a:bodyPr lIns="50800" tIns="50800" rIns="50800" bIns="50800" rtlCol="0" anchor="ctr"/>
          <a:lstStyle/>
          <a:p>
            <a:pPr algn="ctr">
              <a:lnSpc>
                <a:spcPts val="3328"/>
              </a:lnSpc>
            </a:pPr>
            <a:endParaRPr/>
          </a:p>
        </p:txBody>
      </p:sp>
      <p:sp>
        <p:nvSpPr>
          <p:cNvPr id="16" name="TextBox 16"/>
          <p:cNvSpPr txBox="1"/>
          <p:nvPr/>
        </p:nvSpPr>
        <p:spPr>
          <a:xfrm>
            <a:off x="502361" y="612416"/>
            <a:ext cx="17328439" cy="1877950"/>
          </a:xfrm>
          <a:prstGeom prst="rect">
            <a:avLst/>
          </a:prstGeom>
        </p:spPr>
        <p:txBody>
          <a:bodyPr wrap="square" lIns="0" tIns="0" rIns="0" bIns="0" rtlCol="0" anchor="t">
            <a:spAutoFit/>
          </a:bodyPr>
          <a:lstStyle/>
          <a:p>
            <a:pPr algn="l">
              <a:lnSpc>
                <a:spcPts val="7263"/>
              </a:lnSpc>
            </a:pPr>
            <a:r>
              <a:rPr lang="it-IT" sz="6400" b="1" dirty="0">
                <a:solidFill>
                  <a:srgbClr val="FFFFFF"/>
                </a:solidFill>
                <a:latin typeface="DM Sans" pitchFamily="2" charset="77"/>
              </a:rPr>
              <a:t>La visualizzazione dei dati scientifici: Vantaggi e obiettivi</a:t>
            </a:r>
          </a:p>
        </p:txBody>
      </p:sp>
      <p:pic>
        <p:nvPicPr>
          <p:cNvPr id="3078" name="Picture 6" descr="Finally ! Gaia's Third Data Release | Telescope Live">
            <a:extLst>
              <a:ext uri="{FF2B5EF4-FFF2-40B4-BE49-F238E27FC236}">
                <a16:creationId xmlns:a16="http://schemas.microsoft.com/office/drawing/2014/main" id="{366F09D4-6C5F-5CA6-7A70-4845974653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2" t="4061" r="2057" b="5555"/>
          <a:stretch/>
        </p:blipFill>
        <p:spPr bwMode="auto">
          <a:xfrm>
            <a:off x="7239000" y="4610100"/>
            <a:ext cx="10820400" cy="5275831"/>
          </a:xfrm>
          <a:prstGeom prst="ellipse">
            <a:avLst/>
          </a:prstGeom>
          <a:noFill/>
          <a:ln w="76200">
            <a:gradFill flip="none" rotWithShape="1">
              <a:gsLst>
                <a:gs pos="0">
                  <a:srgbClr val="CB6CE6"/>
                </a:gs>
                <a:gs pos="100000">
                  <a:srgbClr val="1A4EB4"/>
                </a:gs>
              </a:gsLst>
              <a:path path="rect">
                <a:fillToRect l="100000" t="100000"/>
              </a:path>
              <a:tileRect r="-100000" b="-100000"/>
            </a:gradFill>
          </a:ln>
          <a:extLst>
            <a:ext uri="{909E8E84-426E-40DD-AFC4-6F175D3DCCD1}">
              <a14:hiddenFill xmlns:a14="http://schemas.microsoft.com/office/drawing/2010/main">
                <a:solidFill>
                  <a:srgbClr val="FFFFFF"/>
                </a:solidFill>
              </a14:hiddenFill>
            </a:ext>
          </a:extLst>
        </p:spPr>
      </p:pic>
      <p:sp>
        <p:nvSpPr>
          <p:cNvPr id="22" name="Google Shape;109;p3">
            <a:extLst>
              <a:ext uri="{FF2B5EF4-FFF2-40B4-BE49-F238E27FC236}">
                <a16:creationId xmlns:a16="http://schemas.microsoft.com/office/drawing/2014/main" id="{22C57775-A227-A2C2-BEA1-F4161ECBCC1A}"/>
              </a:ext>
            </a:extLst>
          </p:cNvPr>
          <p:cNvSpPr txBox="1">
            <a:spLocks/>
          </p:cNvSpPr>
          <p:nvPr/>
        </p:nvSpPr>
        <p:spPr>
          <a:xfrm>
            <a:off x="502360" y="4152901"/>
            <a:ext cx="6514966" cy="4198785"/>
          </a:xfrm>
          <a:prstGeom prst="rect">
            <a:avLst/>
          </a:prstGeom>
          <a:noFill/>
          <a:ln>
            <a:noFill/>
          </a:ln>
        </p:spPr>
        <p:txBody>
          <a:bodyPr spcFirstLastPara="1" wrap="square" lIns="91425" tIns="45700" rIns="91425" bIns="457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ts val="3400"/>
              </a:lnSpc>
              <a:buNone/>
            </a:pPr>
            <a:endParaRPr lang="it-IT" sz="3000" b="1" dirty="0">
              <a:solidFill>
                <a:schemeClr val="bg1"/>
              </a:solidFill>
              <a:latin typeface="DM Sans" pitchFamily="2" charset="77"/>
            </a:endParaRPr>
          </a:p>
          <a:p>
            <a:pPr marL="0" indent="0" algn="just">
              <a:lnSpc>
                <a:spcPts val="3400"/>
              </a:lnSpc>
              <a:buNone/>
            </a:pPr>
            <a:r>
              <a:rPr lang="it-IT" sz="3000" dirty="0">
                <a:solidFill>
                  <a:schemeClr val="bg1"/>
                </a:solidFill>
                <a:latin typeface="DM Sans" pitchFamily="2" charset="77"/>
              </a:rPr>
              <a:t>Grazie a elementi visivi come diagrammi, grafici e mappe, gli strumenti per la visualizzazione dei dati creano una </a:t>
            </a:r>
            <a:r>
              <a:rPr lang="it-IT" sz="3000" b="1" u="sng" dirty="0">
                <a:solidFill>
                  <a:schemeClr val="bg1"/>
                </a:solidFill>
                <a:latin typeface="DM Sans" pitchFamily="2" charset="77"/>
              </a:rPr>
              <a:t>soluzione accessibile per osservare e comprendere</a:t>
            </a:r>
            <a:r>
              <a:rPr lang="it-IT" sz="3000" dirty="0">
                <a:solidFill>
                  <a:schemeClr val="bg1"/>
                </a:solidFill>
                <a:latin typeface="DM Sans" pitchFamily="2" charset="77"/>
              </a:rPr>
              <a:t> tendenze, valori anomali e ricorrenze presenti nei dati.</a:t>
            </a:r>
            <a:endParaRPr lang="it-IT" sz="3000" dirty="0">
              <a:solidFill>
                <a:schemeClr val="bg1"/>
              </a:solidFill>
              <a:latin typeface="DM Sans" pitchFamily="2" charset="77"/>
              <a:ea typeface="Arial"/>
              <a:cs typeface="Arial"/>
              <a:sym typeface="Arial"/>
            </a:endParaRPr>
          </a:p>
        </p:txBody>
      </p:sp>
      <p:sp>
        <p:nvSpPr>
          <p:cNvPr id="25" name="Google Shape;109;p3">
            <a:extLst>
              <a:ext uri="{FF2B5EF4-FFF2-40B4-BE49-F238E27FC236}">
                <a16:creationId xmlns:a16="http://schemas.microsoft.com/office/drawing/2014/main" id="{9199A968-43AE-6251-A44D-73D5961A3A4A}"/>
              </a:ext>
            </a:extLst>
          </p:cNvPr>
          <p:cNvSpPr txBox="1">
            <a:spLocks/>
          </p:cNvSpPr>
          <p:nvPr/>
        </p:nvSpPr>
        <p:spPr>
          <a:xfrm>
            <a:off x="502360" y="2729137"/>
            <a:ext cx="17283279" cy="1642194"/>
          </a:xfrm>
          <a:prstGeom prst="rect">
            <a:avLst/>
          </a:prstGeom>
          <a:noFill/>
          <a:ln>
            <a:noFill/>
          </a:ln>
        </p:spPr>
        <p:txBody>
          <a:bodyPr spcFirstLastPara="1" wrap="square" lIns="91425" tIns="45700" rIns="91425" bIns="4570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ts val="3400"/>
              </a:lnSpc>
              <a:buNone/>
            </a:pPr>
            <a:r>
              <a:rPr lang="it-IT" sz="3000" i="1" dirty="0">
                <a:solidFill>
                  <a:schemeClr val="bg1"/>
                </a:solidFill>
                <a:latin typeface="DM Sans" pitchFamily="2" charset="77"/>
              </a:rPr>
              <a:t>"La visualizzazione riguarda davvero la cognizione esterna, ovvero il modo in cui le risorse esterne alla mente possono essere utilizzate per potenziare le capacità cognitive della mente."- </a:t>
            </a:r>
            <a:r>
              <a:rPr lang="it-IT" sz="3000" b="1" i="1" dirty="0">
                <a:solidFill>
                  <a:schemeClr val="bg1"/>
                </a:solidFill>
                <a:latin typeface="DM Sans" pitchFamily="2" charset="77"/>
              </a:rPr>
              <a:t>Stuart Card</a:t>
            </a:r>
            <a:endParaRPr lang="it-IT" sz="3000" b="1" i="1" dirty="0">
              <a:solidFill>
                <a:schemeClr val="bg1"/>
              </a:solidFill>
              <a:latin typeface="DM Sans" pitchFamily="2" charset="77"/>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rot="9925001">
            <a:off x="2286670" y="-1304276"/>
            <a:ext cx="5615732" cy="4114800"/>
          </a:xfrm>
          <a:custGeom>
            <a:avLst/>
            <a:gdLst/>
            <a:ahLst/>
            <a:cxnLst/>
            <a:rect l="l" t="t" r="r" b="b"/>
            <a:pathLst>
              <a:path w="5615732" h="4114800">
                <a:moveTo>
                  <a:pt x="0" y="0"/>
                </a:moveTo>
                <a:lnTo>
                  <a:pt x="5615732" y="0"/>
                </a:lnTo>
                <a:lnTo>
                  <a:pt x="56157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28" name="Gruppo 27">
            <a:extLst>
              <a:ext uri="{FF2B5EF4-FFF2-40B4-BE49-F238E27FC236}">
                <a16:creationId xmlns:a16="http://schemas.microsoft.com/office/drawing/2014/main" id="{5176F172-39EA-BEB8-DFB3-E30948CE9047}"/>
              </a:ext>
            </a:extLst>
          </p:cNvPr>
          <p:cNvGrpSpPr/>
          <p:nvPr/>
        </p:nvGrpSpPr>
        <p:grpSpPr>
          <a:xfrm>
            <a:off x="-533400" y="1610591"/>
            <a:ext cx="10476293" cy="8328603"/>
            <a:chOff x="141018" y="1610591"/>
            <a:chExt cx="10476293" cy="8328603"/>
          </a:xfrm>
        </p:grpSpPr>
        <p:sp>
          <p:nvSpPr>
            <p:cNvPr id="5" name="Freeform 5"/>
            <p:cNvSpPr/>
            <p:nvPr/>
          </p:nvSpPr>
          <p:spPr>
            <a:xfrm>
              <a:off x="141018" y="1610591"/>
              <a:ext cx="7647709" cy="7647709"/>
            </a:xfrm>
            <a:custGeom>
              <a:avLst/>
              <a:gdLst/>
              <a:ahLst/>
              <a:cxnLst/>
              <a:rect l="l" t="t" r="r" b="b"/>
              <a:pathLst>
                <a:path w="7647709" h="7647709">
                  <a:moveTo>
                    <a:pt x="0" y="0"/>
                  </a:moveTo>
                  <a:lnTo>
                    <a:pt x="7647709" y="0"/>
                  </a:lnTo>
                  <a:lnTo>
                    <a:pt x="7647709" y="7647709"/>
                  </a:lnTo>
                  <a:lnTo>
                    <a:pt x="0" y="7647709"/>
                  </a:lnTo>
                  <a:lnTo>
                    <a:pt x="0" y="0"/>
                  </a:lnTo>
                  <a:close/>
                </a:path>
              </a:pathLst>
            </a:custGeom>
            <a:blipFill>
              <a:blip r:embed="rId6">
                <a:alphaModFix amt="56000"/>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rot="-10800000">
              <a:off x="2770023" y="1936898"/>
              <a:ext cx="7847288" cy="5749922"/>
            </a:xfrm>
            <a:custGeom>
              <a:avLst/>
              <a:gdLst/>
              <a:ahLst/>
              <a:cxnLst/>
              <a:rect l="l" t="t" r="r" b="b"/>
              <a:pathLst>
                <a:path w="7847288" h="5749922">
                  <a:moveTo>
                    <a:pt x="0" y="0"/>
                  </a:moveTo>
                  <a:lnTo>
                    <a:pt x="7847289" y="0"/>
                  </a:lnTo>
                  <a:lnTo>
                    <a:pt x="7847289" y="5749922"/>
                  </a:lnTo>
                  <a:lnTo>
                    <a:pt x="0" y="5749922"/>
                  </a:lnTo>
                  <a:lnTo>
                    <a:pt x="0" y="0"/>
                  </a:lnTo>
                  <a:close/>
                </a:path>
              </a:pathLst>
            </a:custGeom>
            <a:blipFill>
              <a:blip r:embed="rId8">
                <a:alphaModFix amt="35000"/>
                <a:extLst>
                  <a:ext uri="{96DAC541-7B7A-43D3-8B79-37D633B846F1}">
                    <asvg:svgBlip xmlns:asvg="http://schemas.microsoft.com/office/drawing/2016/SVG/main" r:embed="rId9"/>
                  </a:ext>
                </a:extLst>
              </a:blip>
              <a:stretch>
                <a:fillRect/>
              </a:stretch>
            </a:blipFill>
          </p:spPr>
          <p:txBody>
            <a:bodyPr/>
            <a:lstStyle/>
            <a:p>
              <a:endParaRPr lang="it-IT" dirty="0"/>
            </a:p>
          </p:txBody>
        </p:sp>
        <p:sp>
          <p:nvSpPr>
            <p:cNvPr id="10" name="Freeform 10"/>
            <p:cNvSpPr/>
            <p:nvPr/>
          </p:nvSpPr>
          <p:spPr>
            <a:xfrm>
              <a:off x="365019" y="5434445"/>
              <a:ext cx="4375238" cy="4504749"/>
            </a:xfrm>
            <a:custGeom>
              <a:avLst/>
              <a:gdLst/>
              <a:ahLst/>
              <a:cxnLst/>
              <a:rect l="l" t="t" r="r" b="b"/>
              <a:pathLst>
                <a:path w="4375238" h="4504749">
                  <a:moveTo>
                    <a:pt x="0" y="0"/>
                  </a:moveTo>
                  <a:lnTo>
                    <a:pt x="4375238" y="0"/>
                  </a:lnTo>
                  <a:lnTo>
                    <a:pt x="4375238" y="4504750"/>
                  </a:lnTo>
                  <a:lnTo>
                    <a:pt x="0" y="4504750"/>
                  </a:lnTo>
                  <a:lnTo>
                    <a:pt x="0" y="0"/>
                  </a:lnTo>
                  <a:close/>
                </a:path>
              </a:pathLst>
            </a:custGeom>
            <a:blipFill>
              <a:blip r:embed="rId10"/>
              <a:stretch>
                <a:fillRect/>
              </a:stretch>
            </a:blipFill>
          </p:spPr>
          <p:txBody>
            <a:bodyPr/>
            <a:lstStyle/>
            <a:p>
              <a:endParaRPr lang="it-IT" dirty="0"/>
            </a:p>
          </p:txBody>
        </p:sp>
        <p:sp>
          <p:nvSpPr>
            <p:cNvPr id="11" name="Freeform 11"/>
            <p:cNvSpPr/>
            <p:nvPr/>
          </p:nvSpPr>
          <p:spPr>
            <a:xfrm rot="1182460">
              <a:off x="4873024" y="3573133"/>
              <a:ext cx="2584976" cy="2410490"/>
            </a:xfrm>
            <a:custGeom>
              <a:avLst/>
              <a:gdLst/>
              <a:ahLst/>
              <a:cxnLst/>
              <a:rect l="l" t="t" r="r" b="b"/>
              <a:pathLst>
                <a:path w="2584976" h="2410490">
                  <a:moveTo>
                    <a:pt x="0" y="0"/>
                  </a:moveTo>
                  <a:lnTo>
                    <a:pt x="2584975" y="0"/>
                  </a:lnTo>
                  <a:lnTo>
                    <a:pt x="2584975" y="2410490"/>
                  </a:lnTo>
                  <a:lnTo>
                    <a:pt x="0" y="2410490"/>
                  </a:lnTo>
                  <a:lnTo>
                    <a:pt x="0" y="0"/>
                  </a:lnTo>
                  <a:close/>
                </a:path>
              </a:pathLst>
            </a:custGeom>
            <a:blipFill>
              <a:blip r:embed="rId11"/>
              <a:stretch>
                <a:fillRect/>
              </a:stretch>
            </a:blipFill>
          </p:spPr>
          <p:txBody>
            <a:bodyPr/>
            <a:lstStyle/>
            <a:p>
              <a:endParaRPr lang="it-IT" dirty="0"/>
            </a:p>
          </p:txBody>
        </p:sp>
        <p:sp>
          <p:nvSpPr>
            <p:cNvPr id="12" name="Freeform 12"/>
            <p:cNvSpPr/>
            <p:nvPr/>
          </p:nvSpPr>
          <p:spPr>
            <a:xfrm rot="379215">
              <a:off x="765495" y="4363012"/>
              <a:ext cx="526409" cy="387569"/>
            </a:xfrm>
            <a:custGeom>
              <a:avLst/>
              <a:gdLst/>
              <a:ahLst/>
              <a:cxnLst/>
              <a:rect l="l" t="t" r="r" b="b"/>
              <a:pathLst>
                <a:path w="526409" h="387569">
                  <a:moveTo>
                    <a:pt x="0" y="0"/>
                  </a:moveTo>
                  <a:lnTo>
                    <a:pt x="526410" y="0"/>
                  </a:lnTo>
                  <a:lnTo>
                    <a:pt x="526410" y="387569"/>
                  </a:lnTo>
                  <a:lnTo>
                    <a:pt x="0" y="387569"/>
                  </a:lnTo>
                  <a:lnTo>
                    <a:pt x="0" y="0"/>
                  </a:lnTo>
                  <a:close/>
                </a:path>
              </a:pathLst>
            </a:custGeom>
            <a:blipFill>
              <a:blip r:embed="rId12"/>
              <a:stretch>
                <a:fillRect/>
              </a:stretch>
            </a:blipFill>
          </p:spPr>
          <p:txBody>
            <a:bodyPr/>
            <a:lstStyle/>
            <a:p>
              <a:endParaRPr lang="it-IT"/>
            </a:p>
          </p:txBody>
        </p:sp>
        <p:sp>
          <p:nvSpPr>
            <p:cNvPr id="13" name="Freeform 13"/>
            <p:cNvSpPr/>
            <p:nvPr/>
          </p:nvSpPr>
          <p:spPr>
            <a:xfrm rot="-1962466">
              <a:off x="1697680" y="4216365"/>
              <a:ext cx="322851" cy="237699"/>
            </a:xfrm>
            <a:custGeom>
              <a:avLst/>
              <a:gdLst/>
              <a:ahLst/>
              <a:cxnLst/>
              <a:rect l="l" t="t" r="r" b="b"/>
              <a:pathLst>
                <a:path w="322851" h="237699">
                  <a:moveTo>
                    <a:pt x="0" y="0"/>
                  </a:moveTo>
                  <a:lnTo>
                    <a:pt x="322851" y="0"/>
                  </a:lnTo>
                  <a:lnTo>
                    <a:pt x="322851" y="237699"/>
                  </a:lnTo>
                  <a:lnTo>
                    <a:pt x="0" y="237699"/>
                  </a:lnTo>
                  <a:lnTo>
                    <a:pt x="0" y="0"/>
                  </a:lnTo>
                  <a:close/>
                </a:path>
              </a:pathLst>
            </a:custGeom>
            <a:blipFill>
              <a:blip r:embed="rId12"/>
              <a:stretch>
                <a:fillRect/>
              </a:stretch>
            </a:blipFill>
          </p:spPr>
          <p:txBody>
            <a:bodyPr/>
            <a:lstStyle/>
            <a:p>
              <a:endParaRPr lang="it-IT"/>
            </a:p>
          </p:txBody>
        </p:sp>
      </p:grpSp>
      <p:sp>
        <p:nvSpPr>
          <p:cNvPr id="14" name="Freeform 14"/>
          <p:cNvSpPr/>
          <p:nvPr/>
        </p:nvSpPr>
        <p:spPr>
          <a:xfrm rot="-4073022">
            <a:off x="3142582" y="-3590308"/>
            <a:ext cx="6045860" cy="4526837"/>
          </a:xfrm>
          <a:custGeom>
            <a:avLst/>
            <a:gdLst/>
            <a:ahLst/>
            <a:cxnLst/>
            <a:rect l="l" t="t" r="r" b="b"/>
            <a:pathLst>
              <a:path w="6045860" h="4526837">
                <a:moveTo>
                  <a:pt x="0" y="0"/>
                </a:moveTo>
                <a:lnTo>
                  <a:pt x="6045859" y="0"/>
                </a:lnTo>
                <a:lnTo>
                  <a:pt x="6045859" y="4526837"/>
                </a:lnTo>
                <a:lnTo>
                  <a:pt x="0" y="4526837"/>
                </a:lnTo>
                <a:lnTo>
                  <a:pt x="0" y="0"/>
                </a:lnTo>
                <a:close/>
              </a:path>
            </a:pathLst>
          </a:custGeom>
          <a:blipFill>
            <a:blip r:embed="rId13"/>
            <a:stretch>
              <a:fillRect/>
            </a:stretch>
          </a:blipFill>
        </p:spPr>
        <p:txBody>
          <a:bodyPr/>
          <a:lstStyle/>
          <a:p>
            <a:endParaRPr lang="it-IT"/>
          </a:p>
        </p:txBody>
      </p:sp>
      <p:sp>
        <p:nvSpPr>
          <p:cNvPr id="15" name="Freeform 15"/>
          <p:cNvSpPr/>
          <p:nvPr/>
        </p:nvSpPr>
        <p:spPr>
          <a:xfrm rot="-4073022">
            <a:off x="1370627" y="8623944"/>
            <a:ext cx="6045860" cy="4526837"/>
          </a:xfrm>
          <a:custGeom>
            <a:avLst/>
            <a:gdLst/>
            <a:ahLst/>
            <a:cxnLst/>
            <a:rect l="l" t="t" r="r" b="b"/>
            <a:pathLst>
              <a:path w="6045860" h="4526837">
                <a:moveTo>
                  <a:pt x="0" y="0"/>
                </a:moveTo>
                <a:lnTo>
                  <a:pt x="6045860" y="0"/>
                </a:lnTo>
                <a:lnTo>
                  <a:pt x="6045860" y="4526837"/>
                </a:lnTo>
                <a:lnTo>
                  <a:pt x="0" y="4526837"/>
                </a:lnTo>
                <a:lnTo>
                  <a:pt x="0" y="0"/>
                </a:lnTo>
                <a:close/>
              </a:path>
            </a:pathLst>
          </a:custGeom>
          <a:blipFill>
            <a:blip r:embed="rId13"/>
            <a:stretch>
              <a:fillRect/>
            </a:stretch>
          </a:blipFill>
        </p:spPr>
        <p:txBody>
          <a:bodyPr/>
          <a:lstStyle/>
          <a:p>
            <a:endParaRPr lang="it-IT"/>
          </a:p>
        </p:txBody>
      </p:sp>
      <p:sp>
        <p:nvSpPr>
          <p:cNvPr id="2" name="TextBox 16">
            <a:extLst>
              <a:ext uri="{FF2B5EF4-FFF2-40B4-BE49-F238E27FC236}">
                <a16:creationId xmlns:a16="http://schemas.microsoft.com/office/drawing/2014/main" id="{A120851E-BB0C-8A51-BF7A-773163CE165D}"/>
              </a:ext>
            </a:extLst>
          </p:cNvPr>
          <p:cNvSpPr txBox="1"/>
          <p:nvPr/>
        </p:nvSpPr>
        <p:spPr>
          <a:xfrm>
            <a:off x="502361" y="612416"/>
            <a:ext cx="17328439" cy="1877950"/>
          </a:xfrm>
          <a:prstGeom prst="rect">
            <a:avLst/>
          </a:prstGeom>
        </p:spPr>
        <p:txBody>
          <a:bodyPr wrap="square" lIns="0" tIns="0" rIns="0" bIns="0" rtlCol="0" anchor="t">
            <a:spAutoFit/>
          </a:bodyPr>
          <a:lstStyle/>
          <a:p>
            <a:pPr algn="l">
              <a:lnSpc>
                <a:spcPts val="7263"/>
              </a:lnSpc>
            </a:pPr>
            <a:r>
              <a:rPr lang="it-IT" sz="6400" b="1" dirty="0">
                <a:solidFill>
                  <a:srgbClr val="FFFFFF"/>
                </a:solidFill>
                <a:latin typeface="DM Sans" pitchFamily="2" charset="77"/>
              </a:rPr>
              <a:t>La visualizzazione dei dati scientifici: Vantaggi e obiettivi</a:t>
            </a:r>
          </a:p>
        </p:txBody>
      </p:sp>
      <p:sp>
        <p:nvSpPr>
          <p:cNvPr id="26" name="Shape 1">
            <a:extLst>
              <a:ext uri="{FF2B5EF4-FFF2-40B4-BE49-F238E27FC236}">
                <a16:creationId xmlns:a16="http://schemas.microsoft.com/office/drawing/2014/main" id="{1C006A01-D55F-B9C6-CE3B-6B6AA99F1B47}"/>
              </a:ext>
            </a:extLst>
          </p:cNvPr>
          <p:cNvSpPr/>
          <p:nvPr/>
        </p:nvSpPr>
        <p:spPr>
          <a:xfrm>
            <a:off x="6510542" y="3513395"/>
            <a:ext cx="587931" cy="587931"/>
          </a:xfrm>
          <a:prstGeom prst="roundRect">
            <a:avLst>
              <a:gd name="adj" fmla="val 6667"/>
            </a:avLst>
          </a:prstGeom>
          <a:solidFill>
            <a:srgbClr val="CB6CE6"/>
          </a:solidFill>
          <a:ln/>
        </p:spPr>
        <p:txBody>
          <a:bodyPr/>
          <a:lstStyle/>
          <a:p>
            <a:pPr algn="ctr"/>
            <a:r>
              <a:rPr lang="it-IT" sz="3500" dirty="0">
                <a:solidFill>
                  <a:schemeClr val="bg1"/>
                </a:solidFill>
                <a:latin typeface="DM Sans" pitchFamily="2" charset="77"/>
              </a:rPr>
              <a:t>1</a:t>
            </a:r>
          </a:p>
        </p:txBody>
      </p:sp>
      <p:sp>
        <p:nvSpPr>
          <p:cNvPr id="29" name="Text 3">
            <a:extLst>
              <a:ext uri="{FF2B5EF4-FFF2-40B4-BE49-F238E27FC236}">
                <a16:creationId xmlns:a16="http://schemas.microsoft.com/office/drawing/2014/main" id="{48CEC32F-1DC9-DC86-6DC5-A83AEC1EAF87}"/>
              </a:ext>
            </a:extLst>
          </p:cNvPr>
          <p:cNvSpPr/>
          <p:nvPr/>
        </p:nvSpPr>
        <p:spPr>
          <a:xfrm>
            <a:off x="7277457" y="3599025"/>
            <a:ext cx="4437709" cy="587931"/>
          </a:xfrm>
          <a:prstGeom prst="rect">
            <a:avLst/>
          </a:prstGeom>
          <a:noFill/>
          <a:ln/>
        </p:spPr>
        <p:txBody>
          <a:bodyPr wrap="none" lIns="0" tIns="0" rIns="0" bIns="0" rtlCol="0" anchor="t"/>
          <a:lstStyle/>
          <a:p>
            <a:pPr marL="0" indent="0">
              <a:buNone/>
            </a:pPr>
            <a:r>
              <a:rPr lang="en-US" sz="3000" b="1" dirty="0">
                <a:solidFill>
                  <a:schemeClr val="bg1"/>
                </a:solidFill>
                <a:latin typeface="DM Sans" pitchFamily="2" charset="77"/>
                <a:ea typeface="Unbounded" pitchFamily="34" charset="-122"/>
                <a:cs typeface="Unbounded" pitchFamily="34" charset="-120"/>
              </a:rPr>
              <a:t>Accessibilità dei Dati</a:t>
            </a:r>
            <a:endParaRPr lang="en-US" sz="3000" b="1" dirty="0">
              <a:solidFill>
                <a:schemeClr val="bg1"/>
              </a:solidFill>
              <a:latin typeface="DM Sans" pitchFamily="2" charset="77"/>
            </a:endParaRPr>
          </a:p>
        </p:txBody>
      </p:sp>
      <p:sp>
        <p:nvSpPr>
          <p:cNvPr id="33" name="Text 4">
            <a:extLst>
              <a:ext uri="{FF2B5EF4-FFF2-40B4-BE49-F238E27FC236}">
                <a16:creationId xmlns:a16="http://schemas.microsoft.com/office/drawing/2014/main" id="{B42E4C6D-071C-8557-3227-7F6C502D59FE}"/>
              </a:ext>
            </a:extLst>
          </p:cNvPr>
          <p:cNvSpPr/>
          <p:nvPr/>
        </p:nvSpPr>
        <p:spPr>
          <a:xfrm>
            <a:off x="7324013" y="4255454"/>
            <a:ext cx="4437709" cy="1529358"/>
          </a:xfrm>
          <a:prstGeom prst="rect">
            <a:avLst/>
          </a:prstGeom>
          <a:noFill/>
          <a:ln/>
        </p:spPr>
        <p:txBody>
          <a:bodyPr wrap="square" lIns="0" tIns="0" rIns="0" bIns="0" rtlCol="0" anchor="t"/>
          <a:lstStyle/>
          <a:p>
            <a:pPr marL="0" indent="0">
              <a:buNone/>
            </a:pPr>
            <a:r>
              <a:rPr lang="it-IT" sz="2500" dirty="0">
                <a:solidFill>
                  <a:schemeClr val="bg1"/>
                </a:solidFill>
                <a:latin typeface="DM Sans" pitchFamily="2" charset="77"/>
                <a:ea typeface="Cabin" pitchFamily="34" charset="-122"/>
                <a:cs typeface="Cabin" pitchFamily="34" charset="-120"/>
              </a:rPr>
              <a:t>La visualizzazione rende i dati complessi più accessibili facilitando la comprensione e la condivisione delle scoperte.</a:t>
            </a:r>
            <a:endParaRPr lang="it-IT" sz="2500" dirty="0">
              <a:solidFill>
                <a:schemeClr val="bg1"/>
              </a:solidFill>
              <a:latin typeface="DM Sans" pitchFamily="2" charset="77"/>
            </a:endParaRPr>
          </a:p>
        </p:txBody>
      </p:sp>
      <p:sp>
        <p:nvSpPr>
          <p:cNvPr id="34" name="Shape 1">
            <a:extLst>
              <a:ext uri="{FF2B5EF4-FFF2-40B4-BE49-F238E27FC236}">
                <a16:creationId xmlns:a16="http://schemas.microsoft.com/office/drawing/2014/main" id="{9DC0E26E-5E35-C591-9C64-1C47911EBB32}"/>
              </a:ext>
            </a:extLst>
          </p:cNvPr>
          <p:cNvSpPr/>
          <p:nvPr/>
        </p:nvSpPr>
        <p:spPr>
          <a:xfrm>
            <a:off x="12585557" y="3513395"/>
            <a:ext cx="587931" cy="587931"/>
          </a:xfrm>
          <a:prstGeom prst="roundRect">
            <a:avLst>
              <a:gd name="adj" fmla="val 6667"/>
            </a:avLst>
          </a:prstGeom>
          <a:solidFill>
            <a:srgbClr val="CB6CE6"/>
          </a:solidFill>
          <a:ln/>
        </p:spPr>
        <p:txBody>
          <a:bodyPr/>
          <a:lstStyle/>
          <a:p>
            <a:pPr algn="ctr"/>
            <a:r>
              <a:rPr lang="it-IT" sz="3500" dirty="0">
                <a:solidFill>
                  <a:schemeClr val="bg1"/>
                </a:solidFill>
                <a:latin typeface="DM Sans" pitchFamily="2" charset="77"/>
              </a:rPr>
              <a:t>2</a:t>
            </a:r>
          </a:p>
        </p:txBody>
      </p:sp>
      <p:sp>
        <p:nvSpPr>
          <p:cNvPr id="35" name="Text 3">
            <a:extLst>
              <a:ext uri="{FF2B5EF4-FFF2-40B4-BE49-F238E27FC236}">
                <a16:creationId xmlns:a16="http://schemas.microsoft.com/office/drawing/2014/main" id="{8DDAE8A8-2592-781A-AA81-D17DA38A399D}"/>
              </a:ext>
            </a:extLst>
          </p:cNvPr>
          <p:cNvSpPr/>
          <p:nvPr/>
        </p:nvSpPr>
        <p:spPr>
          <a:xfrm>
            <a:off x="13352473" y="3599026"/>
            <a:ext cx="3911442" cy="416984"/>
          </a:xfrm>
          <a:prstGeom prst="rect">
            <a:avLst/>
          </a:prstGeom>
          <a:noFill/>
          <a:ln/>
        </p:spPr>
        <p:txBody>
          <a:bodyPr wrap="none" lIns="0" tIns="0" rIns="0" bIns="0" rtlCol="0" anchor="t"/>
          <a:lstStyle/>
          <a:p>
            <a:pPr marL="0" indent="0">
              <a:buNone/>
            </a:pPr>
            <a:r>
              <a:rPr lang="it-IT" sz="3000" b="1" dirty="0">
                <a:solidFill>
                  <a:schemeClr val="bg1"/>
                </a:solidFill>
                <a:latin typeface="DM Sans" pitchFamily="2" charset="77"/>
                <a:ea typeface="Unbounded" pitchFamily="34" charset="-122"/>
                <a:cs typeface="Unbounded" pitchFamily="34" charset="-120"/>
              </a:rPr>
              <a:t>Nuove intuizioni</a:t>
            </a:r>
            <a:endParaRPr lang="it-IT" sz="3000" b="1" dirty="0">
              <a:solidFill>
                <a:schemeClr val="bg1"/>
              </a:solidFill>
              <a:latin typeface="DM Sans" pitchFamily="2" charset="77"/>
            </a:endParaRPr>
          </a:p>
        </p:txBody>
      </p:sp>
      <p:sp>
        <p:nvSpPr>
          <p:cNvPr id="36" name="Text 4">
            <a:extLst>
              <a:ext uri="{FF2B5EF4-FFF2-40B4-BE49-F238E27FC236}">
                <a16:creationId xmlns:a16="http://schemas.microsoft.com/office/drawing/2014/main" id="{90B167A3-EA9B-F6AA-F29D-4846DBB3D163}"/>
              </a:ext>
            </a:extLst>
          </p:cNvPr>
          <p:cNvSpPr/>
          <p:nvPr/>
        </p:nvSpPr>
        <p:spPr>
          <a:xfrm>
            <a:off x="13352473" y="4278427"/>
            <a:ext cx="4437709" cy="1992564"/>
          </a:xfrm>
          <a:prstGeom prst="rect">
            <a:avLst/>
          </a:prstGeom>
          <a:noFill/>
          <a:ln/>
        </p:spPr>
        <p:txBody>
          <a:bodyPr wrap="square" lIns="0" tIns="0" rIns="0" bIns="0" rtlCol="0" anchor="t"/>
          <a:lstStyle/>
          <a:p>
            <a:pPr marL="0" indent="0">
              <a:buNone/>
            </a:pPr>
            <a:r>
              <a:rPr lang="it-IT" sz="2500" dirty="0">
                <a:solidFill>
                  <a:schemeClr val="bg1"/>
                </a:solidFill>
                <a:latin typeface="DM Sans" pitchFamily="2" charset="77"/>
                <a:ea typeface="Cabin" pitchFamily="34" charset="-122"/>
                <a:cs typeface="Cabin" pitchFamily="34" charset="-120"/>
              </a:rPr>
              <a:t>Gli strumenti visivi possono rivelare modelli e relazioni all'interno dei dati che altrimenti potrebbero essere difficili da individuare.</a:t>
            </a:r>
          </a:p>
          <a:p>
            <a:pPr marL="0" indent="0">
              <a:buNone/>
            </a:pPr>
            <a:endParaRPr lang="it-IT" sz="2500" dirty="0">
              <a:solidFill>
                <a:schemeClr val="bg1"/>
              </a:solidFill>
              <a:latin typeface="DM Sans" pitchFamily="2" charset="77"/>
              <a:ea typeface="Cabin" pitchFamily="34" charset="-122"/>
              <a:cs typeface="Cabin" pitchFamily="34" charset="-120"/>
            </a:endParaRPr>
          </a:p>
        </p:txBody>
      </p:sp>
      <p:sp>
        <p:nvSpPr>
          <p:cNvPr id="37" name="Shape 1">
            <a:extLst>
              <a:ext uri="{FF2B5EF4-FFF2-40B4-BE49-F238E27FC236}">
                <a16:creationId xmlns:a16="http://schemas.microsoft.com/office/drawing/2014/main" id="{C877D4BC-AD57-A7CC-FB67-5DCE663B087A}"/>
              </a:ext>
            </a:extLst>
          </p:cNvPr>
          <p:cNvSpPr/>
          <p:nvPr/>
        </p:nvSpPr>
        <p:spPr>
          <a:xfrm>
            <a:off x="6468854" y="6738911"/>
            <a:ext cx="587931" cy="587931"/>
          </a:xfrm>
          <a:prstGeom prst="roundRect">
            <a:avLst>
              <a:gd name="adj" fmla="val 6667"/>
            </a:avLst>
          </a:prstGeom>
          <a:solidFill>
            <a:srgbClr val="CB6CE6"/>
          </a:solidFill>
          <a:ln/>
        </p:spPr>
        <p:txBody>
          <a:bodyPr/>
          <a:lstStyle/>
          <a:p>
            <a:pPr algn="ctr"/>
            <a:r>
              <a:rPr lang="it-IT" sz="3500" dirty="0">
                <a:solidFill>
                  <a:schemeClr val="bg1"/>
                </a:solidFill>
                <a:latin typeface="DM Sans" pitchFamily="2" charset="77"/>
              </a:rPr>
              <a:t>3</a:t>
            </a:r>
          </a:p>
        </p:txBody>
      </p:sp>
      <p:sp>
        <p:nvSpPr>
          <p:cNvPr id="38" name="Text 3">
            <a:extLst>
              <a:ext uri="{FF2B5EF4-FFF2-40B4-BE49-F238E27FC236}">
                <a16:creationId xmlns:a16="http://schemas.microsoft.com/office/drawing/2014/main" id="{63A98FF3-0CBA-B41E-7EAC-CB325E74E3FC}"/>
              </a:ext>
            </a:extLst>
          </p:cNvPr>
          <p:cNvSpPr/>
          <p:nvPr/>
        </p:nvSpPr>
        <p:spPr>
          <a:xfrm>
            <a:off x="7277457" y="6832245"/>
            <a:ext cx="5308099" cy="587930"/>
          </a:xfrm>
          <a:prstGeom prst="rect">
            <a:avLst/>
          </a:prstGeom>
          <a:noFill/>
          <a:ln/>
        </p:spPr>
        <p:txBody>
          <a:bodyPr wrap="none" lIns="0" tIns="0" rIns="0" bIns="0" rtlCol="0" anchor="t"/>
          <a:lstStyle/>
          <a:p>
            <a:pPr marL="0" indent="0">
              <a:buNone/>
            </a:pPr>
            <a:r>
              <a:rPr lang="it-IT" sz="3000" b="1" dirty="0">
                <a:solidFill>
                  <a:schemeClr val="bg1"/>
                </a:solidFill>
                <a:latin typeface="DM Sans" pitchFamily="2" charset="77"/>
                <a:ea typeface="Unbounded" pitchFamily="34" charset="-122"/>
                <a:cs typeface="Unbounded" pitchFamily="34" charset="-120"/>
              </a:rPr>
              <a:t>Maggiore coinvolgimento</a:t>
            </a:r>
            <a:endParaRPr lang="it-IT" sz="3000" b="1" dirty="0">
              <a:solidFill>
                <a:schemeClr val="bg1"/>
              </a:solidFill>
              <a:latin typeface="DM Sans" pitchFamily="2" charset="77"/>
            </a:endParaRPr>
          </a:p>
        </p:txBody>
      </p:sp>
      <p:sp>
        <p:nvSpPr>
          <p:cNvPr id="39" name="Text 4">
            <a:extLst>
              <a:ext uri="{FF2B5EF4-FFF2-40B4-BE49-F238E27FC236}">
                <a16:creationId xmlns:a16="http://schemas.microsoft.com/office/drawing/2014/main" id="{B42709EB-FB7D-2CA2-9483-EB1CB6B5AC2A}"/>
              </a:ext>
            </a:extLst>
          </p:cNvPr>
          <p:cNvSpPr/>
          <p:nvPr/>
        </p:nvSpPr>
        <p:spPr>
          <a:xfrm>
            <a:off x="7253079" y="7468297"/>
            <a:ext cx="10553342" cy="1205907"/>
          </a:xfrm>
          <a:prstGeom prst="rect">
            <a:avLst/>
          </a:prstGeom>
          <a:noFill/>
          <a:ln/>
        </p:spPr>
        <p:txBody>
          <a:bodyPr wrap="square" lIns="0" tIns="0" rIns="0" bIns="0" rtlCol="0" anchor="t"/>
          <a:lstStyle/>
          <a:p>
            <a:pPr marL="0" indent="0">
              <a:buNone/>
            </a:pPr>
            <a:r>
              <a:rPr lang="it-IT" sz="2500" dirty="0">
                <a:solidFill>
                  <a:schemeClr val="bg1"/>
                </a:solidFill>
                <a:latin typeface="DM Sans" pitchFamily="2" charset="77"/>
                <a:ea typeface="Cabin" pitchFamily="34" charset="-122"/>
                <a:cs typeface="Cabin" pitchFamily="34" charset="-120"/>
              </a:rPr>
              <a:t>Visualizzazioni accattivanti possono attirare l'interesse e il coinvolgimento della comunità scientifica internazionale sviluppando nuove collaborazioni e scoperte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3E77E8-004E-C0F1-A728-185110E4274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42607EA4-903D-6C4B-0070-AFFE60405636}"/>
              </a:ext>
            </a:extLst>
          </p:cNvPr>
          <p:cNvSpPr txBox="1"/>
          <p:nvPr/>
        </p:nvSpPr>
        <p:spPr>
          <a:xfrm>
            <a:off x="13960181" y="2802667"/>
            <a:ext cx="3641908" cy="4681666"/>
          </a:xfrm>
          <a:prstGeom prst="rect">
            <a:avLst/>
          </a:prstGeom>
        </p:spPr>
        <p:txBody>
          <a:bodyPr wrap="square" lIns="0" tIns="0" rIns="0" bIns="0" rtlCol="0" anchor="t">
            <a:spAutoFit/>
          </a:bodyPr>
          <a:lstStyle/>
          <a:p>
            <a:pPr>
              <a:lnSpc>
                <a:spcPts val="4550"/>
              </a:lnSpc>
            </a:pPr>
            <a:r>
              <a:rPr lang="it-IT" sz="3000" dirty="0">
                <a:solidFill>
                  <a:srgbClr val="FFFFFF"/>
                </a:solidFill>
                <a:latin typeface="DM Sans"/>
              </a:rPr>
              <a:t>La più celebre visualizzazione della storia è quella di Charles Joseph Minard per rappresentare La campagna di Russia di Napoleone</a:t>
            </a:r>
          </a:p>
        </p:txBody>
      </p:sp>
      <p:sp>
        <p:nvSpPr>
          <p:cNvPr id="6" name="Freeform 6">
            <a:extLst>
              <a:ext uri="{FF2B5EF4-FFF2-40B4-BE49-F238E27FC236}">
                <a16:creationId xmlns:a16="http://schemas.microsoft.com/office/drawing/2014/main" id="{326CBD7B-42AF-D715-2C07-D992E261595F}"/>
              </a:ext>
            </a:extLst>
          </p:cNvPr>
          <p:cNvSpPr/>
          <p:nvPr/>
        </p:nvSpPr>
        <p:spPr>
          <a:xfrm rot="9925001">
            <a:off x="2286670" y="-1304276"/>
            <a:ext cx="5615732" cy="4114800"/>
          </a:xfrm>
          <a:custGeom>
            <a:avLst/>
            <a:gdLst/>
            <a:ahLst/>
            <a:cxnLst/>
            <a:rect l="l" t="t" r="r" b="b"/>
            <a:pathLst>
              <a:path w="5615732" h="4114800">
                <a:moveTo>
                  <a:pt x="0" y="0"/>
                </a:moveTo>
                <a:lnTo>
                  <a:pt x="5615732" y="0"/>
                </a:lnTo>
                <a:lnTo>
                  <a:pt x="56157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a:extLst>
              <a:ext uri="{FF2B5EF4-FFF2-40B4-BE49-F238E27FC236}">
                <a16:creationId xmlns:a16="http://schemas.microsoft.com/office/drawing/2014/main" id="{9D4FCCB4-79C1-C0D6-D60D-4051C8895B9A}"/>
              </a:ext>
            </a:extLst>
          </p:cNvPr>
          <p:cNvSpPr/>
          <p:nvPr/>
        </p:nvSpPr>
        <p:spPr>
          <a:xfrm rot="-4073022">
            <a:off x="3142582" y="-3590308"/>
            <a:ext cx="6045860" cy="4526837"/>
          </a:xfrm>
          <a:custGeom>
            <a:avLst/>
            <a:gdLst/>
            <a:ahLst/>
            <a:cxnLst/>
            <a:rect l="l" t="t" r="r" b="b"/>
            <a:pathLst>
              <a:path w="6045860" h="4526837">
                <a:moveTo>
                  <a:pt x="0" y="0"/>
                </a:moveTo>
                <a:lnTo>
                  <a:pt x="6045859" y="0"/>
                </a:lnTo>
                <a:lnTo>
                  <a:pt x="6045859" y="4526837"/>
                </a:lnTo>
                <a:lnTo>
                  <a:pt x="0" y="4526837"/>
                </a:lnTo>
                <a:lnTo>
                  <a:pt x="0" y="0"/>
                </a:lnTo>
                <a:close/>
              </a:path>
            </a:pathLst>
          </a:custGeom>
          <a:blipFill>
            <a:blip r:embed="rId6"/>
            <a:stretch>
              <a:fillRect/>
            </a:stretch>
          </a:blipFill>
        </p:spPr>
        <p:txBody>
          <a:bodyPr/>
          <a:lstStyle/>
          <a:p>
            <a:endParaRPr lang="it-IT"/>
          </a:p>
        </p:txBody>
      </p:sp>
      <p:sp>
        <p:nvSpPr>
          <p:cNvPr id="15" name="Freeform 15">
            <a:extLst>
              <a:ext uri="{FF2B5EF4-FFF2-40B4-BE49-F238E27FC236}">
                <a16:creationId xmlns:a16="http://schemas.microsoft.com/office/drawing/2014/main" id="{558B460E-3BEB-BC08-6659-819284250259}"/>
              </a:ext>
            </a:extLst>
          </p:cNvPr>
          <p:cNvSpPr/>
          <p:nvPr/>
        </p:nvSpPr>
        <p:spPr>
          <a:xfrm rot="-4073022">
            <a:off x="1370627" y="8623944"/>
            <a:ext cx="6045860" cy="4526837"/>
          </a:xfrm>
          <a:custGeom>
            <a:avLst/>
            <a:gdLst/>
            <a:ahLst/>
            <a:cxnLst/>
            <a:rect l="l" t="t" r="r" b="b"/>
            <a:pathLst>
              <a:path w="6045860" h="4526837">
                <a:moveTo>
                  <a:pt x="0" y="0"/>
                </a:moveTo>
                <a:lnTo>
                  <a:pt x="6045860" y="0"/>
                </a:lnTo>
                <a:lnTo>
                  <a:pt x="6045860" y="4526837"/>
                </a:lnTo>
                <a:lnTo>
                  <a:pt x="0" y="4526837"/>
                </a:lnTo>
                <a:lnTo>
                  <a:pt x="0" y="0"/>
                </a:lnTo>
                <a:close/>
              </a:path>
            </a:pathLst>
          </a:custGeom>
          <a:blipFill>
            <a:blip r:embed="rId6"/>
            <a:stretch>
              <a:fillRect/>
            </a:stretch>
          </a:blipFill>
        </p:spPr>
        <p:txBody>
          <a:bodyPr/>
          <a:lstStyle/>
          <a:p>
            <a:endParaRPr lang="it-IT"/>
          </a:p>
        </p:txBody>
      </p:sp>
      <p:sp>
        <p:nvSpPr>
          <p:cNvPr id="2" name="TextBox 16">
            <a:extLst>
              <a:ext uri="{FF2B5EF4-FFF2-40B4-BE49-F238E27FC236}">
                <a16:creationId xmlns:a16="http://schemas.microsoft.com/office/drawing/2014/main" id="{09D3498E-1506-6D69-B3C0-6872FD2F9D68}"/>
              </a:ext>
            </a:extLst>
          </p:cNvPr>
          <p:cNvSpPr txBox="1"/>
          <p:nvPr/>
        </p:nvSpPr>
        <p:spPr>
          <a:xfrm>
            <a:off x="502361" y="612416"/>
            <a:ext cx="17328439" cy="1877950"/>
          </a:xfrm>
          <a:prstGeom prst="rect">
            <a:avLst/>
          </a:prstGeom>
        </p:spPr>
        <p:txBody>
          <a:bodyPr wrap="square" lIns="0" tIns="0" rIns="0" bIns="0" rtlCol="0" anchor="t">
            <a:spAutoFit/>
          </a:bodyPr>
          <a:lstStyle/>
          <a:p>
            <a:pPr algn="l">
              <a:lnSpc>
                <a:spcPts val="7263"/>
              </a:lnSpc>
            </a:pPr>
            <a:r>
              <a:rPr lang="it-IT" sz="6400" b="1" dirty="0">
                <a:solidFill>
                  <a:srgbClr val="FFFFFF"/>
                </a:solidFill>
                <a:latin typeface="DM Sans" pitchFamily="2" charset="77"/>
              </a:rPr>
              <a:t>La visualizzazione dei dati scientifici: Vantaggi e obiettivi</a:t>
            </a:r>
          </a:p>
        </p:txBody>
      </p:sp>
      <p:pic>
        <p:nvPicPr>
          <p:cNvPr id="2050" name="Picture 2">
            <a:extLst>
              <a:ext uri="{FF2B5EF4-FFF2-40B4-BE49-F238E27FC236}">
                <a16:creationId xmlns:a16="http://schemas.microsoft.com/office/drawing/2014/main" id="{D4D316F4-779C-5C12-88E0-8B5A53B392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25" t="915" r="738" b="3182"/>
          <a:stretch/>
        </p:blipFill>
        <p:spPr bwMode="auto">
          <a:xfrm>
            <a:off x="609599" y="2781300"/>
            <a:ext cx="12801601" cy="5943600"/>
          </a:xfrm>
          <a:prstGeom prst="rect">
            <a:avLst/>
          </a:prstGeom>
          <a:noFill/>
          <a:ln w="76200" cap="rnd">
            <a:gradFill flip="none" rotWithShape="1">
              <a:gsLst>
                <a:gs pos="0">
                  <a:srgbClr val="CB6CE6"/>
                </a:gs>
                <a:gs pos="100000">
                  <a:srgbClr val="1A4EB4"/>
                </a:gs>
              </a:gsLst>
              <a:path path="rect">
                <a:fillToRect l="100000" t="100000"/>
              </a:path>
              <a:tileRect r="-100000" b="-100000"/>
            </a:gradFill>
            <a:round/>
          </a:ln>
        </p:spPr>
      </p:pic>
    </p:spTree>
    <p:extLst>
      <p:ext uri="{BB962C8B-B14F-4D97-AF65-F5344CB8AC3E}">
        <p14:creationId xmlns:p14="http://schemas.microsoft.com/office/powerpoint/2010/main" val="3017594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C12B89A1-BFCA-98F1-EFB4-4DBD5CBE0D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B6BEDA9-B9ED-CAB0-24F7-813B0C589E41}"/>
              </a:ext>
            </a:extLst>
          </p:cNvPr>
          <p:cNvSpPr/>
          <p:nvPr/>
        </p:nvSpPr>
        <p:spPr>
          <a:xfrm>
            <a:off x="533400" y="1257300"/>
            <a:ext cx="5867400" cy="457200"/>
          </a:xfrm>
          <a:prstGeom prst="rect">
            <a:avLst/>
          </a:prstGeom>
          <a:solidFill>
            <a:srgbClr val="030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FBBC01C-9E40-4FC3-D251-BE3EC9A8B1A3}"/>
              </a:ext>
            </a:extLst>
          </p:cNvPr>
          <p:cNvSpPr/>
          <p:nvPr/>
        </p:nvSpPr>
        <p:spPr>
          <a:xfrm>
            <a:off x="15849600" y="342900"/>
            <a:ext cx="1905000" cy="1371600"/>
          </a:xfrm>
          <a:prstGeom prst="rect">
            <a:avLst/>
          </a:prstGeom>
          <a:solidFill>
            <a:srgbClr val="030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F83A616-CB48-F9F6-A7D1-344F608A67B5}"/>
              </a:ext>
            </a:extLst>
          </p:cNvPr>
          <p:cNvSpPr/>
          <p:nvPr/>
        </p:nvSpPr>
        <p:spPr>
          <a:xfrm>
            <a:off x="533400" y="9258300"/>
            <a:ext cx="1752600" cy="457200"/>
          </a:xfrm>
          <a:prstGeom prst="rect">
            <a:avLst/>
          </a:prstGeom>
          <a:solidFill>
            <a:srgbClr val="030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55641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6"/>
          <p:cNvSpPr txBox="1"/>
          <p:nvPr/>
        </p:nvSpPr>
        <p:spPr>
          <a:xfrm>
            <a:off x="325453" y="592848"/>
            <a:ext cx="16057547" cy="2000548"/>
          </a:xfrm>
          <a:prstGeom prst="rect">
            <a:avLst/>
          </a:prstGeom>
        </p:spPr>
        <p:txBody>
          <a:bodyPr wrap="square" lIns="0" tIns="0" rIns="0" bIns="0" rtlCol="0" anchor="t">
            <a:spAutoFit/>
          </a:bodyPr>
          <a:lstStyle/>
          <a:p>
            <a:pPr lvl="0" algn="ctr">
              <a:spcBef>
                <a:spcPct val="0"/>
              </a:spcBef>
            </a:pPr>
            <a:r>
              <a:rPr lang="it-IT" sz="6500" b="1" dirty="0">
                <a:solidFill>
                  <a:srgbClr val="FFFFFF"/>
                </a:solidFill>
                <a:latin typeface="DM Sans" pitchFamily="2" charset="77"/>
              </a:rPr>
              <a:t>Le strategie di visualizzazione all’interno del DPAC Gaia</a:t>
            </a:r>
          </a:p>
        </p:txBody>
      </p:sp>
      <p:pic>
        <p:nvPicPr>
          <p:cNvPr id="8" name="Image 0" descr="preencoded.png">
            <a:extLst>
              <a:ext uri="{FF2B5EF4-FFF2-40B4-BE49-F238E27FC236}">
                <a16:creationId xmlns:a16="http://schemas.microsoft.com/office/drawing/2014/main" id="{85CE289D-0F54-ECD7-2F9D-6CF68ECD967E}"/>
              </a:ext>
            </a:extLst>
          </p:cNvPr>
          <p:cNvPicPr>
            <a:picLocks noChangeAspect="1"/>
          </p:cNvPicPr>
          <p:nvPr/>
        </p:nvPicPr>
        <p:blipFill>
          <a:blip r:embed="rId4"/>
          <a:srcRect l="625" t="12780" r="-625" b="4016"/>
          <a:stretch/>
        </p:blipFill>
        <p:spPr>
          <a:xfrm>
            <a:off x="11557350" y="1866900"/>
            <a:ext cx="6578693" cy="8210620"/>
          </a:xfrm>
          <a:prstGeom prst="rect">
            <a:avLst/>
          </a:prstGeom>
          <a:ln w="76200">
            <a:gradFill>
              <a:gsLst>
                <a:gs pos="0">
                  <a:srgbClr val="CB6CE6"/>
                </a:gs>
                <a:gs pos="100000">
                  <a:srgbClr val="1A4EB4"/>
                </a:gs>
              </a:gsLst>
              <a:lin ang="5400000" scaled="1"/>
            </a:gradFill>
          </a:ln>
        </p:spPr>
      </p:pic>
      <p:grpSp>
        <p:nvGrpSpPr>
          <p:cNvPr id="10" name="Gruppo 9">
            <a:extLst>
              <a:ext uri="{FF2B5EF4-FFF2-40B4-BE49-F238E27FC236}">
                <a16:creationId xmlns:a16="http://schemas.microsoft.com/office/drawing/2014/main" id="{4DF2B72A-F9C5-25E4-2B05-6D564031E4D0}"/>
              </a:ext>
            </a:extLst>
          </p:cNvPr>
          <p:cNvGrpSpPr/>
          <p:nvPr/>
        </p:nvGrpSpPr>
        <p:grpSpPr>
          <a:xfrm>
            <a:off x="325453" y="3009900"/>
            <a:ext cx="11138627" cy="7053092"/>
            <a:chOff x="5709048" y="2985493"/>
            <a:chExt cx="11545193" cy="6543080"/>
          </a:xfrm>
        </p:grpSpPr>
        <p:sp>
          <p:nvSpPr>
            <p:cNvPr id="11" name="Shape 2">
              <a:extLst>
                <a:ext uri="{FF2B5EF4-FFF2-40B4-BE49-F238E27FC236}">
                  <a16:creationId xmlns:a16="http://schemas.microsoft.com/office/drawing/2014/main" id="{51658669-ED7B-8A15-46F1-5C309BA0E88A}"/>
                </a:ext>
              </a:extLst>
            </p:cNvPr>
            <p:cNvSpPr/>
            <p:nvPr/>
          </p:nvSpPr>
          <p:spPr>
            <a:xfrm>
              <a:off x="5991672" y="2985493"/>
              <a:ext cx="55066" cy="6543080"/>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12" name="Shape 3">
              <a:extLst>
                <a:ext uri="{FF2B5EF4-FFF2-40B4-BE49-F238E27FC236}">
                  <a16:creationId xmlns:a16="http://schemas.microsoft.com/office/drawing/2014/main" id="{452C9A56-A4CE-251C-D6E8-7B6E0FAE3F71}"/>
                </a:ext>
              </a:extLst>
            </p:cNvPr>
            <p:cNvSpPr/>
            <p:nvPr/>
          </p:nvSpPr>
          <p:spPr>
            <a:xfrm>
              <a:off x="6329362" y="3578276"/>
              <a:ext cx="964853" cy="55066"/>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13" name="Shape 4">
              <a:extLst>
                <a:ext uri="{FF2B5EF4-FFF2-40B4-BE49-F238E27FC236}">
                  <a16:creationId xmlns:a16="http://schemas.microsoft.com/office/drawing/2014/main" id="{71359A7F-202F-8DCB-FE5C-4E09D02CF972}"/>
                </a:ext>
              </a:extLst>
            </p:cNvPr>
            <p:cNvSpPr/>
            <p:nvPr/>
          </p:nvSpPr>
          <p:spPr>
            <a:xfrm>
              <a:off x="5709048" y="3295651"/>
              <a:ext cx="620316" cy="620316"/>
            </a:xfrm>
            <a:prstGeom prst="roundRect">
              <a:avLst>
                <a:gd name="adj" fmla="val 20001"/>
              </a:avLst>
            </a:prstGeom>
            <a:gradFill>
              <a:gsLst>
                <a:gs pos="0">
                  <a:srgbClr val="1A4EB4"/>
                </a:gs>
                <a:gs pos="99000">
                  <a:srgbClr val="CB6CE6"/>
                </a:gs>
              </a:gsLst>
              <a:path path="rect">
                <a:fillToRect l="50000" t="50000" r="50000" b="50000"/>
              </a:path>
            </a:gradFill>
            <a:ln w="7620">
              <a:solidFill>
                <a:srgbClr val="8D2424"/>
              </a:solidFill>
              <a:prstDash val="solid"/>
            </a:ln>
          </p:spPr>
          <p:txBody>
            <a:bodyPr/>
            <a:lstStyle/>
            <a:p>
              <a:endParaRPr lang="it-IT" sz="2250">
                <a:latin typeface="DM Sans" pitchFamily="2" charset="77"/>
              </a:endParaRPr>
            </a:p>
          </p:txBody>
        </p:sp>
        <p:sp>
          <p:nvSpPr>
            <p:cNvPr id="14" name="Text 5">
              <a:extLst>
                <a:ext uri="{FF2B5EF4-FFF2-40B4-BE49-F238E27FC236}">
                  <a16:creationId xmlns:a16="http://schemas.microsoft.com/office/drawing/2014/main" id="{5256B990-D003-7368-E01A-4E30C8FFB457}"/>
                </a:ext>
              </a:extLst>
            </p:cNvPr>
            <p:cNvSpPr/>
            <p:nvPr/>
          </p:nvSpPr>
          <p:spPr>
            <a:xfrm>
              <a:off x="5891213" y="3333751"/>
              <a:ext cx="255984" cy="544116"/>
            </a:xfrm>
            <a:prstGeom prst="rect">
              <a:avLst/>
            </a:prstGeom>
            <a:noFill/>
            <a:ln/>
          </p:spPr>
          <p:txBody>
            <a:bodyPr wrap="none" rtlCol="0" anchor="t"/>
            <a:lstStyle/>
            <a:p>
              <a:pPr algn="ctr">
                <a:lnSpc>
                  <a:spcPts val="4285"/>
                </a:lnSpc>
              </a:pPr>
              <a:r>
                <a:rPr lang="en-US" sz="3428">
                  <a:solidFill>
                    <a:srgbClr val="FFE5E5"/>
                  </a:solidFill>
                  <a:latin typeface="DM Sans" pitchFamily="2" charset="77"/>
                  <a:ea typeface="Dela Gothic One" pitchFamily="34" charset="-122"/>
                  <a:cs typeface="Dela Gothic One" pitchFamily="34" charset="-120"/>
                </a:rPr>
                <a:t>1</a:t>
              </a:r>
              <a:endParaRPr lang="en-US" sz="3428">
                <a:latin typeface="DM Sans" pitchFamily="2" charset="77"/>
              </a:endParaRPr>
            </a:p>
          </p:txBody>
        </p:sp>
        <p:sp>
          <p:nvSpPr>
            <p:cNvPr id="15" name="Text 6">
              <a:extLst>
                <a:ext uri="{FF2B5EF4-FFF2-40B4-BE49-F238E27FC236}">
                  <a16:creationId xmlns:a16="http://schemas.microsoft.com/office/drawing/2014/main" id="{6B03C241-DA59-472E-E057-188ED5A9D185}"/>
                </a:ext>
              </a:extLst>
            </p:cNvPr>
            <p:cNvSpPr/>
            <p:nvPr/>
          </p:nvSpPr>
          <p:spPr>
            <a:xfrm>
              <a:off x="7535466" y="3261123"/>
              <a:ext cx="3627685" cy="453479"/>
            </a:xfrm>
            <a:prstGeom prst="rect">
              <a:avLst/>
            </a:prstGeom>
            <a:noFill/>
            <a:ln/>
          </p:spPr>
          <p:txBody>
            <a:bodyPr wrap="none" rtlCol="0" anchor="t"/>
            <a:lstStyle/>
            <a:p>
              <a:pPr>
                <a:lnSpc>
                  <a:spcPts val="3570"/>
                </a:lnSpc>
              </a:pPr>
              <a:r>
                <a:rPr lang="en-US" sz="3000" b="1">
                  <a:solidFill>
                    <a:srgbClr val="FFE5E5"/>
                  </a:solidFill>
                  <a:latin typeface="DM Sans" pitchFamily="2" charset="77"/>
                  <a:ea typeface="Dela Gothic One" pitchFamily="34" charset="-122"/>
                  <a:cs typeface="Dela Gothic One" pitchFamily="34" charset="-120"/>
                </a:rPr>
                <a:t>Video Esplicativi</a:t>
              </a:r>
            </a:p>
            <a:p>
              <a:pPr>
                <a:lnSpc>
                  <a:spcPts val="3570"/>
                </a:lnSpc>
              </a:pPr>
              <a:endParaRPr lang="en-US" sz="3000" b="1">
                <a:solidFill>
                  <a:srgbClr val="FFE5E5"/>
                </a:solidFill>
                <a:latin typeface="DM Sans" pitchFamily="2" charset="77"/>
                <a:ea typeface="Dela Gothic One" pitchFamily="34" charset="-122"/>
                <a:cs typeface="Dela Gothic One" pitchFamily="34" charset="-120"/>
              </a:endParaRPr>
            </a:p>
          </p:txBody>
        </p:sp>
        <p:sp>
          <p:nvSpPr>
            <p:cNvPr id="17" name="Text 7">
              <a:extLst>
                <a:ext uri="{FF2B5EF4-FFF2-40B4-BE49-F238E27FC236}">
                  <a16:creationId xmlns:a16="http://schemas.microsoft.com/office/drawing/2014/main" id="{990256A6-7453-F494-156E-7AE281852223}"/>
                </a:ext>
              </a:extLst>
            </p:cNvPr>
            <p:cNvSpPr/>
            <p:nvPr/>
          </p:nvSpPr>
          <p:spPr>
            <a:xfrm>
              <a:off x="7535467" y="3879950"/>
              <a:ext cx="9718774" cy="827186"/>
            </a:xfrm>
            <a:prstGeom prst="rect">
              <a:avLst/>
            </a:prstGeom>
            <a:noFill/>
            <a:ln/>
          </p:spPr>
          <p:txBody>
            <a:bodyPr wrap="square" rtlCol="0" anchor="t"/>
            <a:lstStyle/>
            <a:p>
              <a:pPr>
                <a:lnSpc>
                  <a:spcPts val="3256"/>
                </a:lnSpc>
              </a:pPr>
              <a:r>
                <a:rPr lang="en-US" sz="2500" dirty="0">
                  <a:solidFill>
                    <a:srgbClr val="FFE5E5"/>
                  </a:solidFill>
                  <a:latin typeface="DM Sans" pitchFamily="2" charset="77"/>
                  <a:ea typeface="DM Sans" pitchFamily="34" charset="-122"/>
                  <a:cs typeface="DM Sans" pitchFamily="34" charset="-120"/>
                </a:rPr>
                <a:t>I video </a:t>
              </a:r>
              <a:r>
                <a:rPr lang="en-US" sz="2500" dirty="0" err="1">
                  <a:solidFill>
                    <a:srgbClr val="FFE5E5"/>
                  </a:solidFill>
                  <a:latin typeface="DM Sans" pitchFamily="2" charset="77"/>
                  <a:ea typeface="DM Sans" pitchFamily="34" charset="-122"/>
                  <a:cs typeface="DM Sans" pitchFamily="34" charset="-120"/>
                </a:rPr>
                <a:t>sono</a:t>
              </a:r>
              <a:r>
                <a:rPr lang="en-US" sz="2500" dirty="0">
                  <a:solidFill>
                    <a:srgbClr val="FFE5E5"/>
                  </a:solidFill>
                  <a:latin typeface="DM Sans" pitchFamily="2" charset="77"/>
                  <a:ea typeface="DM Sans" pitchFamily="34" charset="-122"/>
                  <a:cs typeface="DM Sans" pitchFamily="34" charset="-120"/>
                </a:rPr>
                <a:t> </a:t>
              </a:r>
              <a:r>
                <a:rPr lang="en-US" sz="2500" dirty="0" err="1">
                  <a:solidFill>
                    <a:srgbClr val="FFE5E5"/>
                  </a:solidFill>
                  <a:latin typeface="DM Sans" pitchFamily="2" charset="77"/>
                  <a:ea typeface="DM Sans" pitchFamily="34" charset="-122"/>
                  <a:cs typeface="DM Sans" pitchFamily="34" charset="-120"/>
                </a:rPr>
                <a:t>utili</a:t>
              </a:r>
              <a:r>
                <a:rPr lang="en-US" sz="2500" dirty="0">
                  <a:solidFill>
                    <a:srgbClr val="FFE5E5"/>
                  </a:solidFill>
                  <a:latin typeface="DM Sans" pitchFamily="2" charset="77"/>
                  <a:ea typeface="DM Sans" pitchFamily="34" charset="-122"/>
                  <a:cs typeface="DM Sans" pitchFamily="34" charset="-120"/>
                </a:rPr>
                <a:t> per </a:t>
              </a:r>
              <a:r>
                <a:rPr lang="en-US" sz="2500" dirty="0" err="1">
                  <a:solidFill>
                    <a:srgbClr val="FFE5E5"/>
                  </a:solidFill>
                  <a:latin typeface="DM Sans" pitchFamily="2" charset="77"/>
                  <a:ea typeface="DM Sans" pitchFamily="34" charset="-122"/>
                  <a:cs typeface="DM Sans" pitchFamily="34" charset="-120"/>
                </a:rPr>
                <a:t>illustrare</a:t>
              </a:r>
              <a:r>
                <a:rPr lang="en-US" sz="2500" dirty="0">
                  <a:solidFill>
                    <a:srgbClr val="FFE5E5"/>
                  </a:solidFill>
                  <a:latin typeface="DM Sans" pitchFamily="2" charset="77"/>
                  <a:ea typeface="DM Sans" pitchFamily="34" charset="-122"/>
                  <a:cs typeface="DM Sans" pitchFamily="34" charset="-120"/>
                </a:rPr>
                <a:t> </a:t>
              </a:r>
              <a:r>
                <a:rPr lang="en-US" sz="2500" dirty="0" err="1">
                  <a:solidFill>
                    <a:srgbClr val="FFE5E5"/>
                  </a:solidFill>
                  <a:latin typeface="DM Sans" pitchFamily="2" charset="77"/>
                  <a:ea typeface="DM Sans" pitchFamily="34" charset="-122"/>
                  <a:cs typeface="DM Sans" pitchFamily="34" charset="-120"/>
                </a:rPr>
                <a:t>concetti</a:t>
              </a:r>
              <a:r>
                <a:rPr lang="en-US" sz="2500" dirty="0">
                  <a:solidFill>
                    <a:srgbClr val="FFE5E5"/>
                  </a:solidFill>
                  <a:latin typeface="DM Sans" pitchFamily="2" charset="77"/>
                  <a:ea typeface="DM Sans" pitchFamily="34" charset="-122"/>
                  <a:cs typeface="DM Sans" pitchFamily="34" charset="-120"/>
                </a:rPr>
                <a:t> e </a:t>
              </a:r>
              <a:r>
                <a:rPr lang="en-US" sz="2500" dirty="0" err="1">
                  <a:solidFill>
                    <a:srgbClr val="FFE5E5"/>
                  </a:solidFill>
                  <a:latin typeface="DM Sans" pitchFamily="2" charset="77"/>
                  <a:ea typeface="DM Sans" pitchFamily="34" charset="-122"/>
                  <a:cs typeface="DM Sans" pitchFamily="34" charset="-120"/>
                </a:rPr>
                <a:t>processi</a:t>
              </a:r>
              <a:r>
                <a:rPr lang="en-US" sz="2500" dirty="0">
                  <a:solidFill>
                    <a:srgbClr val="FFE5E5"/>
                  </a:solidFill>
                  <a:latin typeface="DM Sans" pitchFamily="2" charset="77"/>
                  <a:ea typeface="DM Sans" pitchFamily="34" charset="-122"/>
                  <a:cs typeface="DM Sans" pitchFamily="34" charset="-120"/>
                </a:rPr>
                <a:t> </a:t>
              </a:r>
              <a:r>
                <a:rPr lang="en-US" sz="2500" dirty="0" err="1">
                  <a:solidFill>
                    <a:srgbClr val="FFE5E5"/>
                  </a:solidFill>
                  <a:latin typeface="DM Sans" pitchFamily="2" charset="77"/>
                  <a:ea typeface="DM Sans" pitchFamily="34" charset="-122"/>
                  <a:cs typeface="DM Sans" pitchFamily="34" charset="-120"/>
                </a:rPr>
                <a:t>astronomici</a:t>
              </a:r>
              <a:r>
                <a:rPr lang="en-US" sz="2500" dirty="0">
                  <a:solidFill>
                    <a:srgbClr val="FFE5E5"/>
                  </a:solidFill>
                  <a:latin typeface="DM Sans" pitchFamily="2" charset="77"/>
                  <a:ea typeface="DM Sans" pitchFamily="34" charset="-122"/>
                  <a:cs typeface="DM Sans" pitchFamily="34" charset="-120"/>
                </a:rPr>
                <a:t> in modo </a:t>
              </a:r>
              <a:r>
                <a:rPr lang="en-US" sz="2500" dirty="0" err="1">
                  <a:solidFill>
                    <a:srgbClr val="FFE5E5"/>
                  </a:solidFill>
                  <a:latin typeface="DM Sans" pitchFamily="2" charset="77"/>
                  <a:ea typeface="DM Sans" pitchFamily="34" charset="-122"/>
                  <a:cs typeface="DM Sans" pitchFamily="34" charset="-120"/>
                </a:rPr>
                <a:t>dinamico</a:t>
              </a:r>
              <a:r>
                <a:rPr lang="en-US" sz="2500" dirty="0">
                  <a:solidFill>
                    <a:srgbClr val="FFE5E5"/>
                  </a:solidFill>
                  <a:latin typeface="DM Sans" pitchFamily="2" charset="77"/>
                  <a:ea typeface="DM Sans" pitchFamily="34" charset="-122"/>
                  <a:cs typeface="DM Sans" pitchFamily="34" charset="-120"/>
                </a:rPr>
                <a:t> e </a:t>
              </a:r>
              <a:r>
                <a:rPr lang="en-US" sz="2500" dirty="0" err="1">
                  <a:solidFill>
                    <a:srgbClr val="FFE5E5"/>
                  </a:solidFill>
                  <a:latin typeface="DM Sans" pitchFamily="2" charset="77"/>
                  <a:ea typeface="DM Sans" pitchFamily="34" charset="-122"/>
                  <a:cs typeface="DM Sans" pitchFamily="34" charset="-120"/>
                </a:rPr>
                <a:t>interattivo</a:t>
              </a:r>
              <a:r>
                <a:rPr lang="en-US" sz="2500" dirty="0">
                  <a:solidFill>
                    <a:srgbClr val="FFE5E5"/>
                  </a:solidFill>
                  <a:latin typeface="DM Sans" pitchFamily="2" charset="77"/>
                  <a:ea typeface="DM Sans" pitchFamily="34" charset="-122"/>
                  <a:cs typeface="DM Sans" pitchFamily="34" charset="-120"/>
                </a:rPr>
                <a:t>.</a:t>
              </a:r>
            </a:p>
            <a:p>
              <a:pPr>
                <a:lnSpc>
                  <a:spcPts val="3256"/>
                </a:lnSpc>
              </a:pPr>
              <a:endParaRPr lang="en-US" sz="2500" dirty="0">
                <a:solidFill>
                  <a:srgbClr val="FFE5E5"/>
                </a:solidFill>
                <a:latin typeface="DM Sans" pitchFamily="2" charset="77"/>
                <a:ea typeface="DM Sans" pitchFamily="34" charset="-122"/>
                <a:cs typeface="DM Sans" pitchFamily="34" charset="-120"/>
              </a:endParaRPr>
            </a:p>
          </p:txBody>
        </p:sp>
        <p:sp>
          <p:nvSpPr>
            <p:cNvPr id="19" name="Shape 8">
              <a:extLst>
                <a:ext uri="{FF2B5EF4-FFF2-40B4-BE49-F238E27FC236}">
                  <a16:creationId xmlns:a16="http://schemas.microsoft.com/office/drawing/2014/main" id="{3C4DED17-CB6A-494F-B672-401E96B83C5E}"/>
                </a:ext>
              </a:extLst>
            </p:cNvPr>
            <p:cNvSpPr/>
            <p:nvPr/>
          </p:nvSpPr>
          <p:spPr>
            <a:xfrm>
              <a:off x="6329362" y="5851178"/>
              <a:ext cx="964853" cy="55066"/>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20" name="Shape 9">
              <a:extLst>
                <a:ext uri="{FF2B5EF4-FFF2-40B4-BE49-F238E27FC236}">
                  <a16:creationId xmlns:a16="http://schemas.microsoft.com/office/drawing/2014/main" id="{DE0C648E-EAF4-31AA-FF9B-9916E47974C0}"/>
                </a:ext>
              </a:extLst>
            </p:cNvPr>
            <p:cNvSpPr/>
            <p:nvPr/>
          </p:nvSpPr>
          <p:spPr>
            <a:xfrm>
              <a:off x="5709048" y="5568555"/>
              <a:ext cx="620316" cy="620316"/>
            </a:xfrm>
            <a:prstGeom prst="roundRect">
              <a:avLst>
                <a:gd name="adj" fmla="val 20001"/>
              </a:avLst>
            </a:prstGeom>
            <a:gradFill>
              <a:gsLst>
                <a:gs pos="0">
                  <a:srgbClr val="1A4EB4"/>
                </a:gs>
                <a:gs pos="99000">
                  <a:srgbClr val="CB6CE6"/>
                </a:gs>
              </a:gsLst>
              <a:path path="rect">
                <a:fillToRect l="50000" t="50000" r="50000" b="50000"/>
              </a:path>
            </a:gradFill>
            <a:ln w="7620">
              <a:solidFill>
                <a:srgbClr val="8D2424"/>
              </a:solidFill>
              <a:prstDash val="solid"/>
            </a:ln>
          </p:spPr>
          <p:txBody>
            <a:bodyPr/>
            <a:lstStyle/>
            <a:p>
              <a:endParaRPr lang="it-IT" sz="2250">
                <a:latin typeface="DM Sans" pitchFamily="2" charset="77"/>
              </a:endParaRPr>
            </a:p>
          </p:txBody>
        </p:sp>
        <p:sp>
          <p:nvSpPr>
            <p:cNvPr id="21" name="Text 10">
              <a:extLst>
                <a:ext uri="{FF2B5EF4-FFF2-40B4-BE49-F238E27FC236}">
                  <a16:creationId xmlns:a16="http://schemas.microsoft.com/office/drawing/2014/main" id="{B5F01F7A-C1CA-9206-E628-060751F66BE8}"/>
                </a:ext>
              </a:extLst>
            </p:cNvPr>
            <p:cNvSpPr/>
            <p:nvPr/>
          </p:nvSpPr>
          <p:spPr>
            <a:xfrm>
              <a:off x="5837486" y="5606655"/>
              <a:ext cx="363439" cy="544116"/>
            </a:xfrm>
            <a:prstGeom prst="rect">
              <a:avLst/>
            </a:prstGeom>
            <a:noFill/>
            <a:ln/>
          </p:spPr>
          <p:txBody>
            <a:bodyPr wrap="none" rtlCol="0" anchor="t"/>
            <a:lstStyle/>
            <a:p>
              <a:pPr algn="ctr">
                <a:lnSpc>
                  <a:spcPts val="4285"/>
                </a:lnSpc>
              </a:pPr>
              <a:r>
                <a:rPr lang="en-US" sz="3428">
                  <a:solidFill>
                    <a:srgbClr val="FFE5E5"/>
                  </a:solidFill>
                  <a:latin typeface="DM Sans" pitchFamily="2" charset="77"/>
                  <a:ea typeface="Dela Gothic One" pitchFamily="34" charset="-122"/>
                  <a:cs typeface="Dela Gothic One" pitchFamily="34" charset="-120"/>
                </a:rPr>
                <a:t>2</a:t>
              </a:r>
              <a:endParaRPr lang="en-US" sz="3428">
                <a:latin typeface="DM Sans" pitchFamily="2" charset="77"/>
              </a:endParaRPr>
            </a:p>
          </p:txBody>
        </p:sp>
        <p:sp>
          <p:nvSpPr>
            <p:cNvPr id="22" name="Text 11">
              <a:extLst>
                <a:ext uri="{FF2B5EF4-FFF2-40B4-BE49-F238E27FC236}">
                  <a16:creationId xmlns:a16="http://schemas.microsoft.com/office/drawing/2014/main" id="{3FB43641-1830-FEE7-F9B1-06589AB32A29}"/>
                </a:ext>
              </a:extLst>
            </p:cNvPr>
            <p:cNvSpPr/>
            <p:nvPr/>
          </p:nvSpPr>
          <p:spPr>
            <a:xfrm>
              <a:off x="7535466" y="5534026"/>
              <a:ext cx="3627685" cy="453479"/>
            </a:xfrm>
            <a:prstGeom prst="rect">
              <a:avLst/>
            </a:prstGeom>
            <a:noFill/>
            <a:ln/>
          </p:spPr>
          <p:txBody>
            <a:bodyPr wrap="none" rtlCol="0" anchor="t"/>
            <a:lstStyle/>
            <a:p>
              <a:pPr>
                <a:lnSpc>
                  <a:spcPts val="3570"/>
                </a:lnSpc>
              </a:pPr>
              <a:r>
                <a:rPr lang="en-US" sz="3000" b="1">
                  <a:solidFill>
                    <a:srgbClr val="FFE5E5"/>
                  </a:solidFill>
                  <a:latin typeface="DM Sans" pitchFamily="2" charset="77"/>
                  <a:ea typeface="Dela Gothic One" pitchFamily="34" charset="-122"/>
                  <a:cs typeface="Dela Gothic One" pitchFamily="34" charset="-120"/>
                </a:rPr>
                <a:t>Immagini 3D</a:t>
              </a:r>
            </a:p>
            <a:p>
              <a:pPr>
                <a:lnSpc>
                  <a:spcPts val="3570"/>
                </a:lnSpc>
              </a:pPr>
              <a:endParaRPr lang="en-US" sz="3000" b="1">
                <a:solidFill>
                  <a:srgbClr val="FFE5E5"/>
                </a:solidFill>
                <a:latin typeface="DM Sans" pitchFamily="2" charset="77"/>
                <a:ea typeface="Dela Gothic One" pitchFamily="34" charset="-122"/>
                <a:cs typeface="Dela Gothic One" pitchFamily="34" charset="-120"/>
              </a:endParaRPr>
            </a:p>
          </p:txBody>
        </p:sp>
        <p:sp>
          <p:nvSpPr>
            <p:cNvPr id="23" name="Text 12">
              <a:extLst>
                <a:ext uri="{FF2B5EF4-FFF2-40B4-BE49-F238E27FC236}">
                  <a16:creationId xmlns:a16="http://schemas.microsoft.com/office/drawing/2014/main" id="{DC3BA275-8E43-2867-6810-758FF01BDC55}"/>
                </a:ext>
              </a:extLst>
            </p:cNvPr>
            <p:cNvSpPr/>
            <p:nvPr/>
          </p:nvSpPr>
          <p:spPr>
            <a:xfrm>
              <a:off x="7535467" y="6152853"/>
              <a:ext cx="9718774" cy="827186"/>
            </a:xfrm>
            <a:prstGeom prst="rect">
              <a:avLst/>
            </a:prstGeom>
            <a:noFill/>
            <a:ln/>
          </p:spPr>
          <p:txBody>
            <a:bodyPr wrap="square" rtlCol="0" anchor="t"/>
            <a:lstStyle/>
            <a:p>
              <a:pPr>
                <a:lnSpc>
                  <a:spcPts val="3256"/>
                </a:lnSpc>
              </a:pPr>
              <a:r>
                <a:rPr lang="en-US" sz="2500" dirty="0" err="1">
                  <a:solidFill>
                    <a:srgbClr val="FFE5E5"/>
                  </a:solidFill>
                  <a:latin typeface="DM Sans" pitchFamily="2" charset="77"/>
                  <a:ea typeface="DM Sans" pitchFamily="34" charset="-122"/>
                  <a:cs typeface="DM Sans" pitchFamily="34" charset="-120"/>
                </a:rPr>
                <a:t>Modelli</a:t>
              </a:r>
              <a:r>
                <a:rPr lang="en-US" sz="2500" dirty="0">
                  <a:solidFill>
                    <a:srgbClr val="FFE5E5"/>
                  </a:solidFill>
                  <a:latin typeface="DM Sans" pitchFamily="2" charset="77"/>
                  <a:ea typeface="DM Sans" pitchFamily="34" charset="-122"/>
                  <a:cs typeface="DM Sans" pitchFamily="34" charset="-120"/>
                </a:rPr>
                <a:t> 3D e </a:t>
              </a:r>
              <a:r>
                <a:rPr lang="en-US" sz="2500" dirty="0" err="1">
                  <a:solidFill>
                    <a:srgbClr val="FFE5E5"/>
                  </a:solidFill>
                  <a:latin typeface="DM Sans" pitchFamily="2" charset="77"/>
                  <a:ea typeface="DM Sans" pitchFamily="34" charset="-122"/>
                  <a:cs typeface="DM Sans" pitchFamily="34" charset="-120"/>
                </a:rPr>
                <a:t>rappresentazioni</a:t>
              </a:r>
              <a:r>
                <a:rPr lang="en-US" sz="2500" dirty="0">
                  <a:solidFill>
                    <a:srgbClr val="FFE5E5"/>
                  </a:solidFill>
                  <a:latin typeface="DM Sans" pitchFamily="2" charset="77"/>
                  <a:ea typeface="DM Sans" pitchFamily="34" charset="-122"/>
                  <a:cs typeface="DM Sans" pitchFamily="34" charset="-120"/>
                </a:rPr>
                <a:t> immersive </a:t>
              </a:r>
              <a:r>
                <a:rPr lang="en-US" sz="2500" dirty="0" err="1">
                  <a:solidFill>
                    <a:srgbClr val="FFE5E5"/>
                  </a:solidFill>
                  <a:latin typeface="DM Sans" pitchFamily="2" charset="77"/>
                  <a:ea typeface="DM Sans" pitchFamily="34" charset="-122"/>
                  <a:cs typeface="DM Sans" pitchFamily="34" charset="-120"/>
                </a:rPr>
                <a:t>permettono</a:t>
              </a:r>
              <a:r>
                <a:rPr lang="en-US" sz="2500" dirty="0">
                  <a:solidFill>
                    <a:srgbClr val="FFE5E5"/>
                  </a:solidFill>
                  <a:latin typeface="DM Sans" pitchFamily="2" charset="77"/>
                  <a:ea typeface="DM Sans" pitchFamily="34" charset="-122"/>
                  <a:cs typeface="DM Sans" pitchFamily="34" charset="-120"/>
                </a:rPr>
                <a:t> di </a:t>
              </a:r>
              <a:r>
                <a:rPr lang="en-US" sz="2500" dirty="0" err="1">
                  <a:solidFill>
                    <a:srgbClr val="FFE5E5"/>
                  </a:solidFill>
                  <a:latin typeface="DM Sans" pitchFamily="2" charset="77"/>
                  <a:ea typeface="DM Sans" pitchFamily="34" charset="-122"/>
                  <a:cs typeface="DM Sans" pitchFamily="34" charset="-120"/>
                </a:rPr>
                <a:t>visualizzare</a:t>
              </a:r>
              <a:r>
                <a:rPr lang="en-US" sz="2500" dirty="0">
                  <a:solidFill>
                    <a:srgbClr val="FFE5E5"/>
                  </a:solidFill>
                  <a:latin typeface="DM Sans" pitchFamily="2" charset="77"/>
                  <a:ea typeface="DM Sans" pitchFamily="34" charset="-122"/>
                  <a:cs typeface="DM Sans" pitchFamily="34" charset="-120"/>
                </a:rPr>
                <a:t> la </a:t>
              </a:r>
              <a:r>
                <a:rPr lang="en-US" sz="2500" dirty="0" err="1">
                  <a:solidFill>
                    <a:srgbClr val="FFE5E5"/>
                  </a:solidFill>
                  <a:latin typeface="DM Sans" pitchFamily="2" charset="77"/>
                  <a:ea typeface="DM Sans" pitchFamily="34" charset="-122"/>
                  <a:cs typeface="DM Sans" pitchFamily="34" charset="-120"/>
                </a:rPr>
                <a:t>struttura</a:t>
              </a:r>
              <a:r>
                <a:rPr lang="en-US" sz="2500" dirty="0">
                  <a:solidFill>
                    <a:srgbClr val="FFE5E5"/>
                  </a:solidFill>
                  <a:latin typeface="DM Sans" pitchFamily="2" charset="77"/>
                  <a:ea typeface="DM Sans" pitchFamily="34" charset="-122"/>
                  <a:cs typeface="DM Sans" pitchFamily="34" charset="-120"/>
                </a:rPr>
                <a:t> e </a:t>
              </a:r>
              <a:r>
                <a:rPr lang="en-US" sz="2500" dirty="0" err="1">
                  <a:solidFill>
                    <a:srgbClr val="FFE5E5"/>
                  </a:solidFill>
                  <a:latin typeface="DM Sans" pitchFamily="2" charset="77"/>
                  <a:ea typeface="DM Sans" pitchFamily="34" charset="-122"/>
                  <a:cs typeface="DM Sans" pitchFamily="34" charset="-120"/>
                </a:rPr>
                <a:t>l'evoluzione</a:t>
              </a:r>
              <a:r>
                <a:rPr lang="en-US" sz="2500" dirty="0">
                  <a:solidFill>
                    <a:srgbClr val="FFE5E5"/>
                  </a:solidFill>
                  <a:latin typeface="DM Sans" pitchFamily="2" charset="77"/>
                  <a:ea typeface="DM Sans" pitchFamily="34" charset="-122"/>
                  <a:cs typeface="DM Sans" pitchFamily="34" charset="-120"/>
                </a:rPr>
                <a:t> </a:t>
              </a:r>
              <a:r>
                <a:rPr lang="en-US" sz="2500" dirty="0" err="1">
                  <a:solidFill>
                    <a:srgbClr val="FFE5E5"/>
                  </a:solidFill>
                  <a:latin typeface="DM Sans" pitchFamily="2" charset="77"/>
                  <a:ea typeface="DM Sans" pitchFamily="34" charset="-122"/>
                  <a:cs typeface="DM Sans" pitchFamily="34" charset="-120"/>
                </a:rPr>
                <a:t>dei</a:t>
              </a:r>
              <a:r>
                <a:rPr lang="en-US" sz="2500" dirty="0">
                  <a:solidFill>
                    <a:srgbClr val="FFE5E5"/>
                  </a:solidFill>
                  <a:latin typeface="DM Sans" pitchFamily="2" charset="77"/>
                  <a:ea typeface="DM Sans" pitchFamily="34" charset="-122"/>
                  <a:cs typeface="DM Sans" pitchFamily="34" charset="-120"/>
                </a:rPr>
                <a:t> </a:t>
              </a:r>
              <a:r>
                <a:rPr lang="en-US" sz="2500" dirty="0" err="1">
                  <a:solidFill>
                    <a:srgbClr val="FFE5E5"/>
                  </a:solidFill>
                  <a:latin typeface="DM Sans" pitchFamily="2" charset="77"/>
                  <a:ea typeface="DM Sans" pitchFamily="34" charset="-122"/>
                  <a:cs typeface="DM Sans" pitchFamily="34" charset="-120"/>
                </a:rPr>
                <a:t>fenomeni</a:t>
              </a:r>
              <a:r>
                <a:rPr lang="en-US" sz="2500" dirty="0">
                  <a:solidFill>
                    <a:srgbClr val="FFE5E5"/>
                  </a:solidFill>
                  <a:latin typeface="DM Sans" pitchFamily="2" charset="77"/>
                  <a:ea typeface="DM Sans" pitchFamily="34" charset="-122"/>
                  <a:cs typeface="DM Sans" pitchFamily="34" charset="-120"/>
                </a:rPr>
                <a:t> </a:t>
              </a:r>
              <a:r>
                <a:rPr lang="en-US" sz="2500" dirty="0" err="1">
                  <a:solidFill>
                    <a:srgbClr val="FFE5E5"/>
                  </a:solidFill>
                  <a:latin typeface="DM Sans" pitchFamily="2" charset="77"/>
                  <a:ea typeface="DM Sans" pitchFamily="34" charset="-122"/>
                  <a:cs typeface="DM Sans" pitchFamily="34" charset="-120"/>
                </a:rPr>
                <a:t>astronomici</a:t>
              </a:r>
              <a:r>
                <a:rPr lang="en-US" sz="2500" dirty="0">
                  <a:solidFill>
                    <a:srgbClr val="FFE5E5"/>
                  </a:solidFill>
                  <a:latin typeface="DM Sans" pitchFamily="2" charset="77"/>
                  <a:ea typeface="DM Sans" pitchFamily="34" charset="-122"/>
                  <a:cs typeface="DM Sans" pitchFamily="34" charset="-120"/>
                </a:rPr>
                <a:t>.</a:t>
              </a:r>
            </a:p>
            <a:p>
              <a:pPr>
                <a:lnSpc>
                  <a:spcPts val="3256"/>
                </a:lnSpc>
              </a:pPr>
              <a:endParaRPr lang="en-US" sz="2500" dirty="0">
                <a:solidFill>
                  <a:srgbClr val="FFE5E5"/>
                </a:solidFill>
                <a:latin typeface="DM Sans" pitchFamily="2" charset="77"/>
                <a:ea typeface="DM Sans" pitchFamily="34" charset="-122"/>
                <a:cs typeface="DM Sans" pitchFamily="34" charset="-120"/>
              </a:endParaRPr>
            </a:p>
          </p:txBody>
        </p:sp>
        <p:sp>
          <p:nvSpPr>
            <p:cNvPr id="24" name="Shape 13">
              <a:extLst>
                <a:ext uri="{FF2B5EF4-FFF2-40B4-BE49-F238E27FC236}">
                  <a16:creationId xmlns:a16="http://schemas.microsoft.com/office/drawing/2014/main" id="{354B99D5-76DB-CE88-8E79-116DD9A13F37}"/>
                </a:ext>
              </a:extLst>
            </p:cNvPr>
            <p:cNvSpPr/>
            <p:nvPr/>
          </p:nvSpPr>
          <p:spPr>
            <a:xfrm>
              <a:off x="6329362" y="8124082"/>
              <a:ext cx="964853" cy="55066"/>
            </a:xfrm>
            <a:prstGeom prst="roundRect">
              <a:avLst>
                <a:gd name="adj" fmla="val 225307"/>
              </a:avLst>
            </a:prstGeom>
            <a:gradFill>
              <a:gsLst>
                <a:gs pos="0">
                  <a:srgbClr val="1A4EB4"/>
                </a:gs>
                <a:gs pos="99000">
                  <a:srgbClr val="CB6CE6"/>
                </a:gs>
              </a:gsLst>
              <a:path path="rect">
                <a:fillToRect l="50000" t="50000" r="50000" b="50000"/>
              </a:path>
            </a:gradFill>
            <a:ln/>
          </p:spPr>
          <p:txBody>
            <a:bodyPr/>
            <a:lstStyle/>
            <a:p>
              <a:endParaRPr lang="it-IT" sz="2250">
                <a:latin typeface="DM Sans" pitchFamily="2" charset="77"/>
              </a:endParaRPr>
            </a:p>
          </p:txBody>
        </p:sp>
        <p:sp>
          <p:nvSpPr>
            <p:cNvPr id="25" name="Shape 14">
              <a:extLst>
                <a:ext uri="{FF2B5EF4-FFF2-40B4-BE49-F238E27FC236}">
                  <a16:creationId xmlns:a16="http://schemas.microsoft.com/office/drawing/2014/main" id="{95E95912-7603-6C08-448D-262091C3C6E0}"/>
                </a:ext>
              </a:extLst>
            </p:cNvPr>
            <p:cNvSpPr/>
            <p:nvPr/>
          </p:nvSpPr>
          <p:spPr>
            <a:xfrm>
              <a:off x="5709048" y="7841457"/>
              <a:ext cx="620316" cy="620316"/>
            </a:xfrm>
            <a:prstGeom prst="roundRect">
              <a:avLst>
                <a:gd name="adj" fmla="val 20001"/>
              </a:avLst>
            </a:prstGeom>
            <a:gradFill>
              <a:gsLst>
                <a:gs pos="0">
                  <a:srgbClr val="1A4EB4"/>
                </a:gs>
                <a:gs pos="99000">
                  <a:srgbClr val="CB6CE6"/>
                </a:gs>
              </a:gsLst>
              <a:path path="rect">
                <a:fillToRect l="50000" t="50000" r="50000" b="50000"/>
              </a:path>
            </a:gradFill>
            <a:ln w="7620">
              <a:solidFill>
                <a:srgbClr val="8D2424"/>
              </a:solidFill>
              <a:prstDash val="solid"/>
            </a:ln>
          </p:spPr>
          <p:txBody>
            <a:bodyPr/>
            <a:lstStyle/>
            <a:p>
              <a:endParaRPr lang="it-IT" sz="2250">
                <a:latin typeface="DM Sans" pitchFamily="2" charset="77"/>
              </a:endParaRPr>
            </a:p>
          </p:txBody>
        </p:sp>
        <p:sp>
          <p:nvSpPr>
            <p:cNvPr id="27" name="Text 15">
              <a:extLst>
                <a:ext uri="{FF2B5EF4-FFF2-40B4-BE49-F238E27FC236}">
                  <a16:creationId xmlns:a16="http://schemas.microsoft.com/office/drawing/2014/main" id="{DE12F53F-2A90-5704-1825-D7BE840B5A52}"/>
                </a:ext>
              </a:extLst>
            </p:cNvPr>
            <p:cNvSpPr/>
            <p:nvPr/>
          </p:nvSpPr>
          <p:spPr>
            <a:xfrm>
              <a:off x="5827365" y="7879557"/>
              <a:ext cx="383530" cy="544116"/>
            </a:xfrm>
            <a:prstGeom prst="rect">
              <a:avLst/>
            </a:prstGeom>
            <a:noFill/>
            <a:ln/>
          </p:spPr>
          <p:txBody>
            <a:bodyPr wrap="none" rtlCol="0" anchor="t"/>
            <a:lstStyle/>
            <a:p>
              <a:pPr algn="ctr">
                <a:lnSpc>
                  <a:spcPts val="4285"/>
                </a:lnSpc>
              </a:pPr>
              <a:r>
                <a:rPr lang="en-US" sz="3428">
                  <a:solidFill>
                    <a:srgbClr val="FFE5E5"/>
                  </a:solidFill>
                  <a:latin typeface="DM Sans" pitchFamily="2" charset="77"/>
                  <a:ea typeface="Dela Gothic One" pitchFamily="34" charset="-122"/>
                  <a:cs typeface="Dela Gothic One" pitchFamily="34" charset="-120"/>
                </a:rPr>
                <a:t>3</a:t>
              </a:r>
              <a:endParaRPr lang="en-US" sz="3428">
                <a:latin typeface="DM Sans" pitchFamily="2" charset="77"/>
              </a:endParaRPr>
            </a:p>
          </p:txBody>
        </p:sp>
        <p:sp>
          <p:nvSpPr>
            <p:cNvPr id="28" name="Text 16">
              <a:extLst>
                <a:ext uri="{FF2B5EF4-FFF2-40B4-BE49-F238E27FC236}">
                  <a16:creationId xmlns:a16="http://schemas.microsoft.com/office/drawing/2014/main" id="{F3780B6C-8E42-EE27-4208-579D9F1DFB25}"/>
                </a:ext>
              </a:extLst>
            </p:cNvPr>
            <p:cNvSpPr/>
            <p:nvPr/>
          </p:nvSpPr>
          <p:spPr>
            <a:xfrm>
              <a:off x="7535466" y="7806929"/>
              <a:ext cx="5478513" cy="453479"/>
            </a:xfrm>
            <a:prstGeom prst="rect">
              <a:avLst/>
            </a:prstGeom>
            <a:noFill/>
            <a:ln/>
          </p:spPr>
          <p:txBody>
            <a:bodyPr wrap="none" rtlCol="0" anchor="t"/>
            <a:lstStyle/>
            <a:p>
              <a:pPr>
                <a:lnSpc>
                  <a:spcPts val="3570"/>
                </a:lnSpc>
              </a:pPr>
              <a:r>
                <a:rPr lang="en-US" sz="3000" b="1">
                  <a:solidFill>
                    <a:srgbClr val="FFE5E5"/>
                  </a:solidFill>
                  <a:latin typeface="DM Sans" pitchFamily="2" charset="77"/>
                  <a:ea typeface="Dela Gothic One" pitchFamily="34" charset="-122"/>
                  <a:cs typeface="Dela Gothic One" pitchFamily="34" charset="-120"/>
                </a:rPr>
                <a:t>Realtà Virtuale</a:t>
              </a:r>
            </a:p>
            <a:p>
              <a:pPr>
                <a:lnSpc>
                  <a:spcPts val="3570"/>
                </a:lnSpc>
              </a:pPr>
              <a:endParaRPr lang="en-US" sz="3000" b="1">
                <a:solidFill>
                  <a:srgbClr val="FFE5E5"/>
                </a:solidFill>
                <a:latin typeface="DM Sans" pitchFamily="2" charset="77"/>
                <a:ea typeface="Dela Gothic One" pitchFamily="34" charset="-122"/>
                <a:cs typeface="Dela Gothic One" pitchFamily="34" charset="-120"/>
              </a:endParaRPr>
            </a:p>
          </p:txBody>
        </p:sp>
        <p:sp>
          <p:nvSpPr>
            <p:cNvPr id="29" name="Text 17">
              <a:extLst>
                <a:ext uri="{FF2B5EF4-FFF2-40B4-BE49-F238E27FC236}">
                  <a16:creationId xmlns:a16="http://schemas.microsoft.com/office/drawing/2014/main" id="{E5DA724B-E877-250A-EBAE-48C845810D67}"/>
                </a:ext>
              </a:extLst>
            </p:cNvPr>
            <p:cNvSpPr/>
            <p:nvPr/>
          </p:nvSpPr>
          <p:spPr>
            <a:xfrm>
              <a:off x="7535467" y="8425756"/>
              <a:ext cx="9718774" cy="827186"/>
            </a:xfrm>
            <a:prstGeom prst="rect">
              <a:avLst/>
            </a:prstGeom>
            <a:noFill/>
            <a:ln/>
          </p:spPr>
          <p:txBody>
            <a:bodyPr wrap="square" rtlCol="0" anchor="t"/>
            <a:lstStyle/>
            <a:p>
              <a:pPr>
                <a:lnSpc>
                  <a:spcPts val="3256"/>
                </a:lnSpc>
              </a:pPr>
              <a:r>
                <a:rPr lang="en-US" sz="2500">
                  <a:solidFill>
                    <a:srgbClr val="FFE5E5"/>
                  </a:solidFill>
                  <a:latin typeface="DM Sans" pitchFamily="2" charset="77"/>
                  <a:ea typeface="DM Sans" pitchFamily="34" charset="-122"/>
                  <a:cs typeface="DM Sans" pitchFamily="34" charset="-120"/>
                </a:rPr>
                <a:t>La Realtà Virtuale offre un'esperienza coinvolgente e intuitiva per esplorare i dati astronomici in 3D.</a:t>
              </a:r>
            </a:p>
            <a:p>
              <a:pPr>
                <a:lnSpc>
                  <a:spcPts val="3256"/>
                </a:lnSpc>
              </a:pPr>
              <a:endParaRPr lang="en-US" sz="2500">
                <a:solidFill>
                  <a:srgbClr val="FFE5E5"/>
                </a:solidFill>
                <a:latin typeface="DM Sans" pitchFamily="2" charset="77"/>
                <a:ea typeface="DM Sans" pitchFamily="34" charset="-122"/>
                <a:cs typeface="DM Sans" pitchFamily="34" charset="-12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7AD45A0-64D0-9208-5252-8D19323022F9}"/>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545374C9-4DE9-5D47-C6E2-9115F085709D}"/>
              </a:ext>
            </a:extLst>
          </p:cNvPr>
          <p:cNvSpPr txBox="1"/>
          <p:nvPr/>
        </p:nvSpPr>
        <p:spPr>
          <a:xfrm>
            <a:off x="271739" y="592848"/>
            <a:ext cx="9481862" cy="1000274"/>
          </a:xfrm>
          <a:prstGeom prst="rect">
            <a:avLst/>
          </a:prstGeom>
        </p:spPr>
        <p:txBody>
          <a:bodyPr wrap="square" lIns="0" tIns="0" rIns="0" bIns="0" rtlCol="0" anchor="t">
            <a:spAutoFit/>
          </a:bodyPr>
          <a:lstStyle/>
          <a:p>
            <a:pPr marL="0" lvl="0" indent="0" algn="ctr">
              <a:spcBef>
                <a:spcPct val="0"/>
              </a:spcBef>
            </a:pPr>
            <a:r>
              <a:rPr lang="it-IT" sz="6500" b="1" dirty="0">
                <a:solidFill>
                  <a:srgbClr val="FFFFFF"/>
                </a:solidFill>
                <a:latin typeface="DM Sans" pitchFamily="2" charset="77"/>
              </a:rPr>
              <a:t>Verso la DR4</a:t>
            </a:r>
          </a:p>
        </p:txBody>
      </p:sp>
      <p:grpSp>
        <p:nvGrpSpPr>
          <p:cNvPr id="3" name="Gruppo 2">
            <a:extLst>
              <a:ext uri="{FF2B5EF4-FFF2-40B4-BE49-F238E27FC236}">
                <a16:creationId xmlns:a16="http://schemas.microsoft.com/office/drawing/2014/main" id="{071561D4-A2DE-B8CB-DE2B-94E93FEEE02A}"/>
              </a:ext>
            </a:extLst>
          </p:cNvPr>
          <p:cNvGrpSpPr/>
          <p:nvPr/>
        </p:nvGrpSpPr>
        <p:grpSpPr>
          <a:xfrm>
            <a:off x="271738" y="2209614"/>
            <a:ext cx="4449747" cy="4127094"/>
            <a:chOff x="542969" y="1950736"/>
            <a:chExt cx="5577131" cy="4127094"/>
          </a:xfrm>
        </p:grpSpPr>
        <p:sp>
          <p:nvSpPr>
            <p:cNvPr id="4" name="TextBox 18">
              <a:extLst>
                <a:ext uri="{FF2B5EF4-FFF2-40B4-BE49-F238E27FC236}">
                  <a16:creationId xmlns:a16="http://schemas.microsoft.com/office/drawing/2014/main" id="{C12BD4CD-F455-2ADC-1075-37985CADD58F}"/>
                </a:ext>
              </a:extLst>
            </p:cNvPr>
            <p:cNvSpPr txBox="1"/>
            <p:nvPr/>
          </p:nvSpPr>
          <p:spPr>
            <a:xfrm>
              <a:off x="640774" y="2283040"/>
              <a:ext cx="5381523" cy="769441"/>
            </a:xfrm>
            <a:prstGeom prst="rect">
              <a:avLst/>
            </a:prstGeom>
          </p:spPr>
          <p:txBody>
            <a:bodyPr wrap="square" lIns="0" tIns="0" rIns="0" bIns="0" rtlCol="0" anchor="t">
              <a:spAutoFit/>
            </a:bodyPr>
            <a:lstStyle/>
            <a:p>
              <a:pPr marL="0" lvl="0" indent="0" algn="ctr">
                <a:spcBef>
                  <a:spcPct val="0"/>
                </a:spcBef>
              </a:pPr>
              <a:r>
                <a:rPr lang="en-US" sz="5000" b="1">
                  <a:solidFill>
                    <a:srgbClr val="CB6CE6"/>
                  </a:solidFill>
                  <a:latin typeface="DM Sans" pitchFamily="2" charset="77"/>
                </a:rPr>
                <a:t>Nuovi Dati</a:t>
              </a:r>
            </a:p>
          </p:txBody>
        </p:sp>
        <p:sp>
          <p:nvSpPr>
            <p:cNvPr id="5" name="TextBox 26">
              <a:extLst>
                <a:ext uri="{FF2B5EF4-FFF2-40B4-BE49-F238E27FC236}">
                  <a16:creationId xmlns:a16="http://schemas.microsoft.com/office/drawing/2014/main" id="{1456984D-344C-38EA-96FB-645C2E7F2B02}"/>
                </a:ext>
              </a:extLst>
            </p:cNvPr>
            <p:cNvSpPr txBox="1"/>
            <p:nvPr/>
          </p:nvSpPr>
          <p:spPr>
            <a:xfrm>
              <a:off x="829984" y="3384785"/>
              <a:ext cx="5003099" cy="2693045"/>
            </a:xfrm>
            <a:prstGeom prst="rect">
              <a:avLst/>
            </a:prstGeom>
          </p:spPr>
          <p:txBody>
            <a:bodyPr wrap="square" lIns="0" tIns="0" rIns="0" bIns="0" rtlCol="0" anchor="t">
              <a:spAutoFit/>
            </a:bodyPr>
            <a:lstStyle/>
            <a:p>
              <a:pPr marL="0" lvl="0" indent="0" algn="just">
                <a:spcBef>
                  <a:spcPct val="0"/>
                </a:spcBef>
              </a:pPr>
              <a:r>
                <a:rPr lang="it-IT" sz="2500" u="none" strike="noStrike">
                  <a:solidFill>
                    <a:schemeClr val="bg1"/>
                  </a:solidFill>
                  <a:latin typeface="DM Sans" pitchFamily="2" charset="77"/>
                </a:rPr>
                <a:t>Il Data Release 4 di Gaia conterrà una quantità ancora maggiore di dati astronomici con una precisione senza precedenti.</a:t>
              </a:r>
            </a:p>
            <a:p>
              <a:pPr marL="0" lvl="0" indent="0" algn="just">
                <a:spcBef>
                  <a:spcPct val="0"/>
                </a:spcBef>
              </a:pPr>
              <a:endParaRPr lang="it-IT" sz="2500" u="none" strike="noStrike">
                <a:solidFill>
                  <a:schemeClr val="bg1"/>
                </a:solidFill>
                <a:latin typeface="DM Sans" pitchFamily="2" charset="77"/>
              </a:endParaRPr>
            </a:p>
          </p:txBody>
        </p:sp>
        <p:sp>
          <p:nvSpPr>
            <p:cNvPr id="6" name="Rettangolo con angoli arrotondati 5">
              <a:extLst>
                <a:ext uri="{FF2B5EF4-FFF2-40B4-BE49-F238E27FC236}">
                  <a16:creationId xmlns:a16="http://schemas.microsoft.com/office/drawing/2014/main" id="{54E1865A-A19A-F16C-E209-D2FD5D7B732E}"/>
                </a:ext>
              </a:extLst>
            </p:cNvPr>
            <p:cNvSpPr/>
            <p:nvPr/>
          </p:nvSpPr>
          <p:spPr>
            <a:xfrm>
              <a:off x="542969" y="1950736"/>
              <a:ext cx="5577131" cy="4127094"/>
            </a:xfrm>
            <a:prstGeom prst="roundRect">
              <a:avLst/>
            </a:prstGeom>
            <a:noFill/>
            <a:ln w="38100">
              <a:solidFill>
                <a:srgbClr val="CB6C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DM Sans" pitchFamily="2" charset="77"/>
              </a:endParaRPr>
            </a:p>
          </p:txBody>
        </p:sp>
      </p:grpSp>
      <p:grpSp>
        <p:nvGrpSpPr>
          <p:cNvPr id="2" name="Gruppo 1">
            <a:extLst>
              <a:ext uri="{FF2B5EF4-FFF2-40B4-BE49-F238E27FC236}">
                <a16:creationId xmlns:a16="http://schemas.microsoft.com/office/drawing/2014/main" id="{7BA50F46-7597-821C-AEB4-3465C2B69FDC}"/>
              </a:ext>
            </a:extLst>
          </p:cNvPr>
          <p:cNvGrpSpPr/>
          <p:nvPr/>
        </p:nvGrpSpPr>
        <p:grpSpPr>
          <a:xfrm>
            <a:off x="271738" y="6893391"/>
            <a:ext cx="9403829" cy="2800761"/>
            <a:chOff x="542969" y="1490827"/>
            <a:chExt cx="11786375" cy="2800761"/>
          </a:xfrm>
        </p:grpSpPr>
        <p:sp>
          <p:nvSpPr>
            <p:cNvPr id="7" name="TextBox 18">
              <a:extLst>
                <a:ext uri="{FF2B5EF4-FFF2-40B4-BE49-F238E27FC236}">
                  <a16:creationId xmlns:a16="http://schemas.microsoft.com/office/drawing/2014/main" id="{800CC84A-D962-CAA5-07C2-BB0490B9962B}"/>
                </a:ext>
              </a:extLst>
            </p:cNvPr>
            <p:cNvSpPr txBox="1"/>
            <p:nvPr/>
          </p:nvSpPr>
          <p:spPr>
            <a:xfrm>
              <a:off x="640774" y="1490827"/>
              <a:ext cx="11499357" cy="769441"/>
            </a:xfrm>
            <a:prstGeom prst="rect">
              <a:avLst/>
            </a:prstGeom>
          </p:spPr>
          <p:txBody>
            <a:bodyPr wrap="square" lIns="0" tIns="0" rIns="0" bIns="0" rtlCol="0" anchor="t">
              <a:spAutoFit/>
            </a:bodyPr>
            <a:lstStyle/>
            <a:p>
              <a:pPr marL="0" lvl="0" indent="0" algn="ctr">
                <a:spcBef>
                  <a:spcPct val="0"/>
                </a:spcBef>
              </a:pPr>
              <a:r>
                <a:rPr lang="en-US" sz="5000" b="1">
                  <a:solidFill>
                    <a:srgbClr val="CB6CE6"/>
                  </a:solidFill>
                  <a:latin typeface="DM Sans" pitchFamily="2" charset="77"/>
                </a:rPr>
                <a:t>Sfide di Visualizzazione</a:t>
              </a:r>
            </a:p>
          </p:txBody>
        </p:sp>
        <p:sp>
          <p:nvSpPr>
            <p:cNvPr id="8" name="TextBox 26">
              <a:extLst>
                <a:ext uri="{FF2B5EF4-FFF2-40B4-BE49-F238E27FC236}">
                  <a16:creationId xmlns:a16="http://schemas.microsoft.com/office/drawing/2014/main" id="{E27386C8-9BDD-1F90-5720-134180C30403}"/>
                </a:ext>
              </a:extLst>
            </p:cNvPr>
            <p:cNvSpPr txBox="1"/>
            <p:nvPr/>
          </p:nvSpPr>
          <p:spPr>
            <a:xfrm>
              <a:off x="829983" y="2621653"/>
              <a:ext cx="11310146" cy="1538883"/>
            </a:xfrm>
            <a:prstGeom prst="rect">
              <a:avLst/>
            </a:prstGeom>
          </p:spPr>
          <p:txBody>
            <a:bodyPr wrap="square" lIns="0" tIns="0" rIns="0" bIns="0" rtlCol="0" anchor="t">
              <a:spAutoFit/>
            </a:bodyPr>
            <a:lstStyle/>
            <a:p>
              <a:pPr marL="0" lvl="0" indent="0" algn="just">
                <a:spcBef>
                  <a:spcPct val="0"/>
                </a:spcBef>
              </a:pPr>
              <a:r>
                <a:rPr lang="it-IT" sz="2500" u="none" strike="noStrike">
                  <a:solidFill>
                    <a:schemeClr val="bg1"/>
                  </a:solidFill>
                  <a:latin typeface="DM Sans" pitchFamily="2" charset="77"/>
                </a:rPr>
                <a:t>La rappresentazione di questa enorme mole di dati richiederà l'utilizzo di tecniche di visualizzazione innovative e avanzate</a:t>
              </a:r>
            </a:p>
            <a:p>
              <a:pPr marL="0" lvl="0" indent="0" algn="just">
                <a:spcBef>
                  <a:spcPct val="0"/>
                </a:spcBef>
              </a:pPr>
              <a:endParaRPr lang="it-IT" sz="2500" u="none" strike="noStrike">
                <a:solidFill>
                  <a:schemeClr val="bg1"/>
                </a:solidFill>
                <a:latin typeface="DM Sans" pitchFamily="2" charset="77"/>
              </a:endParaRPr>
            </a:p>
          </p:txBody>
        </p:sp>
        <p:sp>
          <p:nvSpPr>
            <p:cNvPr id="9" name="Rettangolo con angoli arrotondati 8">
              <a:extLst>
                <a:ext uri="{FF2B5EF4-FFF2-40B4-BE49-F238E27FC236}">
                  <a16:creationId xmlns:a16="http://schemas.microsoft.com/office/drawing/2014/main" id="{30B4D224-9EA2-AF21-E397-2D324FBB6C1F}"/>
                </a:ext>
              </a:extLst>
            </p:cNvPr>
            <p:cNvSpPr/>
            <p:nvPr/>
          </p:nvSpPr>
          <p:spPr>
            <a:xfrm>
              <a:off x="542969" y="1492911"/>
              <a:ext cx="11786375" cy="2798677"/>
            </a:xfrm>
            <a:prstGeom prst="roundRect">
              <a:avLst/>
            </a:prstGeom>
            <a:noFill/>
            <a:ln w="38100">
              <a:solidFill>
                <a:srgbClr val="CB6C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DM Sans" pitchFamily="2" charset="77"/>
              </a:endParaRPr>
            </a:p>
          </p:txBody>
        </p:sp>
      </p:grpSp>
      <p:grpSp>
        <p:nvGrpSpPr>
          <p:cNvPr id="10" name="Gruppo 9">
            <a:extLst>
              <a:ext uri="{FF2B5EF4-FFF2-40B4-BE49-F238E27FC236}">
                <a16:creationId xmlns:a16="http://schemas.microsoft.com/office/drawing/2014/main" id="{483BE437-F337-28CD-D1F4-3DCFFF5EA18F}"/>
              </a:ext>
            </a:extLst>
          </p:cNvPr>
          <p:cNvGrpSpPr/>
          <p:nvPr/>
        </p:nvGrpSpPr>
        <p:grpSpPr>
          <a:xfrm>
            <a:off x="5129761" y="2211698"/>
            <a:ext cx="4623840" cy="3742373"/>
            <a:chOff x="324769" y="1950736"/>
            <a:chExt cx="5795332" cy="3742373"/>
          </a:xfrm>
        </p:grpSpPr>
        <p:sp>
          <p:nvSpPr>
            <p:cNvPr id="11" name="TextBox 18">
              <a:extLst>
                <a:ext uri="{FF2B5EF4-FFF2-40B4-BE49-F238E27FC236}">
                  <a16:creationId xmlns:a16="http://schemas.microsoft.com/office/drawing/2014/main" id="{A1C9C00A-3996-D00C-8C9D-5F28076B7E4E}"/>
                </a:ext>
              </a:extLst>
            </p:cNvPr>
            <p:cNvSpPr txBox="1"/>
            <p:nvPr/>
          </p:nvSpPr>
          <p:spPr>
            <a:xfrm>
              <a:off x="640774" y="2283040"/>
              <a:ext cx="5381523" cy="769441"/>
            </a:xfrm>
            <a:prstGeom prst="rect">
              <a:avLst/>
            </a:prstGeom>
          </p:spPr>
          <p:txBody>
            <a:bodyPr wrap="square" lIns="0" tIns="0" rIns="0" bIns="0" rtlCol="0" anchor="t">
              <a:spAutoFit/>
            </a:bodyPr>
            <a:lstStyle/>
            <a:p>
              <a:pPr marL="0" lvl="0" indent="0" algn="ctr">
                <a:spcBef>
                  <a:spcPct val="0"/>
                </a:spcBef>
              </a:pPr>
              <a:r>
                <a:rPr lang="en-US" sz="5000" b="1">
                  <a:solidFill>
                    <a:srgbClr val="CB6CE6"/>
                  </a:solidFill>
                  <a:latin typeface="DM Sans" pitchFamily="2" charset="77"/>
                </a:rPr>
                <a:t>Opportunità</a:t>
              </a:r>
            </a:p>
          </p:txBody>
        </p:sp>
        <p:sp>
          <p:nvSpPr>
            <p:cNvPr id="12" name="TextBox 26">
              <a:extLst>
                <a:ext uri="{FF2B5EF4-FFF2-40B4-BE49-F238E27FC236}">
                  <a16:creationId xmlns:a16="http://schemas.microsoft.com/office/drawing/2014/main" id="{2AB8BDB2-0113-B0E1-747D-1248F3B986D9}"/>
                </a:ext>
              </a:extLst>
            </p:cNvPr>
            <p:cNvSpPr txBox="1"/>
            <p:nvPr/>
          </p:nvSpPr>
          <p:spPr>
            <a:xfrm>
              <a:off x="580754" y="3384785"/>
              <a:ext cx="5290115" cy="2308324"/>
            </a:xfrm>
            <a:prstGeom prst="rect">
              <a:avLst/>
            </a:prstGeom>
          </p:spPr>
          <p:txBody>
            <a:bodyPr wrap="square" lIns="0" tIns="0" rIns="0" bIns="0" rtlCol="0" anchor="t">
              <a:spAutoFit/>
            </a:bodyPr>
            <a:lstStyle/>
            <a:p>
              <a:pPr marL="0" lvl="0" indent="0" algn="just">
                <a:spcBef>
                  <a:spcPct val="0"/>
                </a:spcBef>
              </a:pPr>
              <a:r>
                <a:rPr lang="it-IT" sz="2500" u="none" strike="noStrike">
                  <a:solidFill>
                    <a:schemeClr val="bg1"/>
                  </a:solidFill>
                  <a:latin typeface="DM Sans" pitchFamily="2" charset="77"/>
                </a:rPr>
                <a:t>Queste nuove visualizzazioni apriranno la strada a scoperte e intuizioni scientifiche rivoluzionarie.</a:t>
              </a:r>
            </a:p>
            <a:p>
              <a:pPr marL="0" lvl="0" indent="0" algn="just">
                <a:spcBef>
                  <a:spcPct val="0"/>
                </a:spcBef>
              </a:pPr>
              <a:endParaRPr lang="it-IT" sz="2500" u="none" strike="noStrike">
                <a:solidFill>
                  <a:schemeClr val="bg1"/>
                </a:solidFill>
                <a:latin typeface="DM Sans" pitchFamily="2" charset="77"/>
              </a:endParaRPr>
            </a:p>
            <a:p>
              <a:pPr marL="0" lvl="0" indent="0" algn="just">
                <a:spcBef>
                  <a:spcPct val="0"/>
                </a:spcBef>
              </a:pPr>
              <a:endParaRPr lang="it-IT" sz="2500" u="none" strike="noStrike">
                <a:solidFill>
                  <a:schemeClr val="bg1"/>
                </a:solidFill>
                <a:latin typeface="DM Sans" pitchFamily="2" charset="77"/>
              </a:endParaRPr>
            </a:p>
          </p:txBody>
        </p:sp>
        <p:sp>
          <p:nvSpPr>
            <p:cNvPr id="13" name="Rettangolo con angoli arrotondati 12">
              <a:extLst>
                <a:ext uri="{FF2B5EF4-FFF2-40B4-BE49-F238E27FC236}">
                  <a16:creationId xmlns:a16="http://schemas.microsoft.com/office/drawing/2014/main" id="{1008468B-60F5-016C-79DA-E7226EBA726E}"/>
                </a:ext>
              </a:extLst>
            </p:cNvPr>
            <p:cNvSpPr/>
            <p:nvPr/>
          </p:nvSpPr>
          <p:spPr>
            <a:xfrm>
              <a:off x="324769" y="1950736"/>
              <a:ext cx="5795332" cy="3668216"/>
            </a:xfrm>
            <a:prstGeom prst="roundRect">
              <a:avLst/>
            </a:prstGeom>
            <a:noFill/>
            <a:ln w="38100">
              <a:solidFill>
                <a:srgbClr val="CB6C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DM Sans" pitchFamily="2" charset="77"/>
              </a:endParaRPr>
            </a:p>
          </p:txBody>
        </p:sp>
      </p:grpSp>
      <p:pic>
        <p:nvPicPr>
          <p:cNvPr id="18" name="Immagine 17">
            <a:extLst>
              <a:ext uri="{FF2B5EF4-FFF2-40B4-BE49-F238E27FC236}">
                <a16:creationId xmlns:a16="http://schemas.microsoft.com/office/drawing/2014/main" id="{86B697CB-9E11-A03B-1793-E834F9801713}"/>
              </a:ext>
            </a:extLst>
          </p:cNvPr>
          <p:cNvPicPr>
            <a:picLocks noChangeAspect="1"/>
          </p:cNvPicPr>
          <p:nvPr/>
        </p:nvPicPr>
        <p:blipFill>
          <a:blip r:embed="rId4">
            <a:extLst>
              <a:ext uri="{28A0092B-C50C-407E-A947-70E740481C1C}">
                <a14:useLocalDpi xmlns:a14="http://schemas.microsoft.com/office/drawing/2010/main" val="0"/>
              </a:ext>
            </a:extLst>
          </a:blip>
          <a:srcRect l="6964" t="-370" r="10265" b="370"/>
          <a:stretch/>
        </p:blipFill>
        <p:spPr>
          <a:xfrm>
            <a:off x="10010910" y="209550"/>
            <a:ext cx="8167831" cy="9867900"/>
          </a:xfrm>
          <a:prstGeom prst="rect">
            <a:avLst/>
          </a:prstGeom>
          <a:ln w="76200">
            <a:gradFill>
              <a:gsLst>
                <a:gs pos="0">
                  <a:srgbClr val="CB6CE6"/>
                </a:gs>
                <a:gs pos="100000">
                  <a:srgbClr val="1A4EB4"/>
                </a:gs>
              </a:gsLst>
              <a:lin ang="5400000" scaled="1"/>
            </a:gradFill>
          </a:ln>
        </p:spPr>
      </p:pic>
    </p:spTree>
    <p:extLst>
      <p:ext uri="{BB962C8B-B14F-4D97-AF65-F5344CB8AC3E}">
        <p14:creationId xmlns:p14="http://schemas.microsoft.com/office/powerpoint/2010/main" val="3556519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extBox 16"/>
          <p:cNvSpPr txBox="1"/>
          <p:nvPr/>
        </p:nvSpPr>
        <p:spPr>
          <a:xfrm>
            <a:off x="325453" y="592848"/>
            <a:ext cx="17733947" cy="2000548"/>
          </a:xfrm>
          <a:prstGeom prst="rect">
            <a:avLst/>
          </a:prstGeom>
        </p:spPr>
        <p:txBody>
          <a:bodyPr wrap="square" lIns="0" tIns="0" rIns="0" bIns="0" rtlCol="0" anchor="t">
            <a:spAutoFit/>
          </a:bodyPr>
          <a:lstStyle/>
          <a:p>
            <a:pPr lvl="0" algn="ctr">
              <a:spcBef>
                <a:spcPct val="0"/>
              </a:spcBef>
            </a:pPr>
            <a:r>
              <a:rPr lang="it-IT" sz="6500" b="1" dirty="0">
                <a:solidFill>
                  <a:srgbClr val="FFFFFF"/>
                </a:solidFill>
                <a:latin typeface="DM Sans" pitchFamily="2" charset="77"/>
              </a:rPr>
              <a:t>Le strategie di visualizzazione:</a:t>
            </a:r>
          </a:p>
          <a:p>
            <a:pPr lvl="0" algn="ctr">
              <a:spcBef>
                <a:spcPct val="0"/>
              </a:spcBef>
            </a:pPr>
            <a:r>
              <a:rPr lang="it-IT" sz="6500" b="1" dirty="0">
                <a:solidFill>
                  <a:srgbClr val="FFFFFF"/>
                </a:solidFill>
                <a:latin typeface="DM Sans" pitchFamily="2" charset="77"/>
              </a:rPr>
              <a:t>l’esempio delle </a:t>
            </a:r>
            <a:r>
              <a:rPr lang="it-IT" sz="6500" b="1" dirty="0" err="1">
                <a:solidFill>
                  <a:srgbClr val="FFFFFF"/>
                </a:solidFill>
                <a:latin typeface="DM Sans" pitchFamily="2" charset="77"/>
              </a:rPr>
              <a:t>DIBs</a:t>
            </a:r>
            <a:endParaRPr lang="it-IT" sz="6500" b="1" dirty="0">
              <a:solidFill>
                <a:srgbClr val="FFFFFF"/>
              </a:solidFill>
              <a:latin typeface="DM Sans" pitchFamily="2" charset="77"/>
            </a:endParaRPr>
          </a:p>
        </p:txBody>
      </p:sp>
      <p:grpSp>
        <p:nvGrpSpPr>
          <p:cNvPr id="3" name="Gruppo 2">
            <a:extLst>
              <a:ext uri="{FF2B5EF4-FFF2-40B4-BE49-F238E27FC236}">
                <a16:creationId xmlns:a16="http://schemas.microsoft.com/office/drawing/2014/main" id="{ECBFCB92-2E7A-E848-8DFF-B494D9D5917A}"/>
              </a:ext>
            </a:extLst>
          </p:cNvPr>
          <p:cNvGrpSpPr/>
          <p:nvPr/>
        </p:nvGrpSpPr>
        <p:grpSpPr>
          <a:xfrm>
            <a:off x="325453" y="3741290"/>
            <a:ext cx="4449747" cy="5597354"/>
            <a:chOff x="542969" y="1950736"/>
            <a:chExt cx="5577131" cy="5597354"/>
          </a:xfrm>
        </p:grpSpPr>
        <p:sp>
          <p:nvSpPr>
            <p:cNvPr id="4" name="TextBox 18">
              <a:extLst>
                <a:ext uri="{FF2B5EF4-FFF2-40B4-BE49-F238E27FC236}">
                  <a16:creationId xmlns:a16="http://schemas.microsoft.com/office/drawing/2014/main" id="{BD07D5A3-DD27-4CB0-992D-EC09B270D3F9}"/>
                </a:ext>
              </a:extLst>
            </p:cNvPr>
            <p:cNvSpPr txBox="1"/>
            <p:nvPr/>
          </p:nvSpPr>
          <p:spPr>
            <a:xfrm>
              <a:off x="640773" y="2283040"/>
              <a:ext cx="5381523" cy="769441"/>
            </a:xfrm>
            <a:prstGeom prst="rect">
              <a:avLst/>
            </a:prstGeom>
          </p:spPr>
          <p:txBody>
            <a:bodyPr wrap="square" lIns="0" tIns="0" rIns="0" bIns="0" rtlCol="0" anchor="t">
              <a:spAutoFit/>
            </a:bodyPr>
            <a:lstStyle/>
            <a:p>
              <a:pPr marL="0" lvl="0" indent="0" algn="ctr">
                <a:spcBef>
                  <a:spcPct val="0"/>
                </a:spcBef>
              </a:pPr>
              <a:r>
                <a:rPr lang="en-US" sz="5000" b="1" dirty="0">
                  <a:solidFill>
                    <a:srgbClr val="CB6CE6"/>
                  </a:solidFill>
                  <a:latin typeface="DM Sans" pitchFamily="2" charset="77"/>
                </a:rPr>
                <a:t>Le DIBs</a:t>
              </a:r>
            </a:p>
          </p:txBody>
        </p:sp>
        <p:sp>
          <p:nvSpPr>
            <p:cNvPr id="5" name="TextBox 26">
              <a:extLst>
                <a:ext uri="{FF2B5EF4-FFF2-40B4-BE49-F238E27FC236}">
                  <a16:creationId xmlns:a16="http://schemas.microsoft.com/office/drawing/2014/main" id="{E64F6979-4840-9157-8F87-D4897EE3F158}"/>
                </a:ext>
              </a:extLst>
            </p:cNvPr>
            <p:cNvSpPr txBox="1"/>
            <p:nvPr/>
          </p:nvSpPr>
          <p:spPr>
            <a:xfrm>
              <a:off x="829984" y="3384785"/>
              <a:ext cx="5003099" cy="3462486"/>
            </a:xfrm>
            <a:prstGeom prst="rect">
              <a:avLst/>
            </a:prstGeom>
          </p:spPr>
          <p:txBody>
            <a:bodyPr wrap="square" lIns="0" tIns="0" rIns="0" bIns="0" rtlCol="0" anchor="t">
              <a:spAutoFit/>
            </a:bodyPr>
            <a:lstStyle/>
            <a:p>
              <a:pPr marL="0" lvl="0" indent="0" algn="just">
                <a:spcBef>
                  <a:spcPct val="0"/>
                </a:spcBef>
              </a:pPr>
              <a:r>
                <a:rPr lang="it-IT" sz="2500" u="none" strike="noStrike" dirty="0">
                  <a:solidFill>
                    <a:schemeClr val="bg1"/>
                  </a:solidFill>
                  <a:latin typeface="DM Sans" pitchFamily="2" charset="77"/>
                </a:rPr>
                <a:t>All’interno della FPR del 2023 è stato prodotto un video che traduce la complessa scienza alla base delle 235.000 misurazioni della Diffuse Interstellar </a:t>
              </a:r>
              <a:r>
                <a:rPr lang="it-IT" sz="2500" u="none" strike="noStrike" dirty="0" err="1">
                  <a:solidFill>
                    <a:schemeClr val="bg1"/>
                  </a:solidFill>
                  <a:latin typeface="DM Sans" pitchFamily="2" charset="77"/>
                </a:rPr>
                <a:t>Bands</a:t>
              </a:r>
              <a:r>
                <a:rPr lang="it-IT" sz="2500" u="none" strike="noStrike" dirty="0">
                  <a:solidFill>
                    <a:schemeClr val="bg1"/>
                  </a:solidFill>
                  <a:latin typeface="DM Sans" pitchFamily="2" charset="77"/>
                </a:rPr>
                <a:t> (</a:t>
              </a:r>
              <a:r>
                <a:rPr lang="it-IT" sz="2500" u="none" strike="noStrike" dirty="0" err="1">
                  <a:solidFill>
                    <a:schemeClr val="bg1"/>
                  </a:solidFill>
                  <a:latin typeface="DM Sans" pitchFamily="2" charset="77"/>
                </a:rPr>
                <a:t>DIBs</a:t>
              </a:r>
              <a:r>
                <a:rPr lang="it-IT" sz="2500" u="none" strike="noStrike" dirty="0">
                  <a:solidFill>
                    <a:schemeClr val="bg1"/>
                  </a:solidFill>
                  <a:latin typeface="DM Sans" pitchFamily="2" charset="77"/>
                </a:rPr>
                <a:t>) in una sequenza di passaggi facilmente comprensibili. </a:t>
              </a:r>
            </a:p>
          </p:txBody>
        </p:sp>
        <p:sp>
          <p:nvSpPr>
            <p:cNvPr id="6" name="Rettangolo con angoli arrotondati 5">
              <a:extLst>
                <a:ext uri="{FF2B5EF4-FFF2-40B4-BE49-F238E27FC236}">
                  <a16:creationId xmlns:a16="http://schemas.microsoft.com/office/drawing/2014/main" id="{B6EAE95B-5B98-1765-9E3E-AC3AE5BA2230}"/>
                </a:ext>
              </a:extLst>
            </p:cNvPr>
            <p:cNvSpPr/>
            <p:nvPr/>
          </p:nvSpPr>
          <p:spPr>
            <a:xfrm>
              <a:off x="542969" y="1950736"/>
              <a:ext cx="5577131" cy="5597354"/>
            </a:xfrm>
            <a:prstGeom prst="roundRect">
              <a:avLst/>
            </a:prstGeom>
            <a:noFill/>
            <a:ln w="38100">
              <a:solidFill>
                <a:srgbClr val="CB6C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atin typeface="DM Sans" pitchFamily="2" charset="77"/>
              </a:endParaRPr>
            </a:p>
          </p:txBody>
        </p:sp>
      </p:grpSp>
      <p:pic>
        <p:nvPicPr>
          <p:cNvPr id="7" name="FPR_fig6_mathias_sub_noaudio">
            <a:hlinkClick r:id="" action="ppaction://media"/>
            <a:extLst>
              <a:ext uri="{FF2B5EF4-FFF2-40B4-BE49-F238E27FC236}">
                <a16:creationId xmlns:a16="http://schemas.microsoft.com/office/drawing/2014/main" id="{8FF37C33-2CF9-1DE0-8BE5-D76DBA7966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49332" y="2937136"/>
            <a:ext cx="12810068" cy="7205663"/>
          </a:xfrm>
          <a:prstGeom prst="rect">
            <a:avLst/>
          </a:prstGeom>
        </p:spPr>
      </p:pic>
      <p:pic>
        <p:nvPicPr>
          <p:cNvPr id="4098" name="Picture 2">
            <a:extLst>
              <a:ext uri="{FF2B5EF4-FFF2-40B4-BE49-F238E27FC236}">
                <a16:creationId xmlns:a16="http://schemas.microsoft.com/office/drawing/2014/main" id="{4A40CB72-1A03-3612-B9F8-B49FCD4FA0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86" t="3396" r="2454" b="3320"/>
          <a:stretch/>
        </p:blipFill>
        <p:spPr bwMode="auto">
          <a:xfrm>
            <a:off x="5249332" y="3390900"/>
            <a:ext cx="12713215" cy="6303252"/>
          </a:xfrm>
          <a:prstGeom prst="ellipse">
            <a:avLst/>
          </a:prstGeom>
          <a:noFill/>
          <a:ln w="76200">
            <a:gradFill flip="none" rotWithShape="1">
              <a:gsLst>
                <a:gs pos="100000">
                  <a:srgbClr val="1A4EB4"/>
                </a:gs>
                <a:gs pos="0">
                  <a:srgbClr val="CB6CE6"/>
                </a:gs>
              </a:gsLst>
              <a:path path="circle">
                <a:fillToRect l="100000" t="100000"/>
              </a:path>
              <a:tileRect r="-100000" b="-100000"/>
            </a:gra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0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64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extBox 16"/>
          <p:cNvSpPr txBox="1"/>
          <p:nvPr/>
        </p:nvSpPr>
        <p:spPr>
          <a:xfrm>
            <a:off x="325453" y="592848"/>
            <a:ext cx="17733947" cy="2000548"/>
          </a:xfrm>
          <a:prstGeom prst="rect">
            <a:avLst/>
          </a:prstGeom>
        </p:spPr>
        <p:txBody>
          <a:bodyPr wrap="square" lIns="0" tIns="0" rIns="0" bIns="0" rtlCol="0" anchor="t">
            <a:spAutoFit/>
          </a:bodyPr>
          <a:lstStyle/>
          <a:p>
            <a:pPr marL="0" lvl="0" indent="0" algn="ctr">
              <a:spcBef>
                <a:spcPct val="0"/>
              </a:spcBef>
            </a:pPr>
            <a:r>
              <a:rPr lang="it-IT" sz="6500" b="1" dirty="0">
                <a:solidFill>
                  <a:srgbClr val="FFFFFF"/>
                </a:solidFill>
                <a:latin typeface="DM Sans" pitchFamily="2" charset="77"/>
              </a:rPr>
              <a:t>Le strategie di visualizzazione della CU8: </a:t>
            </a:r>
          </a:p>
          <a:p>
            <a:pPr marL="0" lvl="0" indent="0" algn="ctr">
              <a:spcBef>
                <a:spcPct val="0"/>
              </a:spcBef>
            </a:pPr>
            <a:r>
              <a:rPr lang="it-IT" sz="6500" b="1" dirty="0">
                <a:solidFill>
                  <a:srgbClr val="FFFFFF"/>
                </a:solidFill>
                <a:latin typeface="DM Sans" pitchFamily="2" charset="77"/>
              </a:rPr>
              <a:t>la realizzazione di esperienze immersive </a:t>
            </a:r>
          </a:p>
        </p:txBody>
      </p:sp>
      <p:sp>
        <p:nvSpPr>
          <p:cNvPr id="5" name="TextBox 26">
            <a:extLst>
              <a:ext uri="{FF2B5EF4-FFF2-40B4-BE49-F238E27FC236}">
                <a16:creationId xmlns:a16="http://schemas.microsoft.com/office/drawing/2014/main" id="{E64F6979-4840-9157-8F87-D4897EE3F158}"/>
              </a:ext>
            </a:extLst>
          </p:cNvPr>
          <p:cNvSpPr txBox="1"/>
          <p:nvPr/>
        </p:nvSpPr>
        <p:spPr>
          <a:xfrm>
            <a:off x="300053" y="3619500"/>
            <a:ext cx="7015147" cy="5539978"/>
          </a:xfrm>
          <a:prstGeom prst="rect">
            <a:avLst/>
          </a:prstGeom>
        </p:spPr>
        <p:txBody>
          <a:bodyPr wrap="square" lIns="0" tIns="0" rIns="0" bIns="0" rtlCol="0" anchor="t">
            <a:spAutoFit/>
          </a:bodyPr>
          <a:lstStyle/>
          <a:p>
            <a:pPr marL="0" lvl="0" indent="0" algn="just">
              <a:spcBef>
                <a:spcPct val="0"/>
              </a:spcBef>
            </a:pPr>
            <a:r>
              <a:rPr lang="it-IT" sz="3000" u="none" strike="noStrike" dirty="0">
                <a:solidFill>
                  <a:schemeClr val="bg1"/>
                </a:solidFill>
                <a:latin typeface="DM Sans" pitchFamily="2" charset="77"/>
              </a:rPr>
              <a:t>La VR offre un ambiente immersivo in cui è </a:t>
            </a:r>
            <a:r>
              <a:rPr lang="it-IT" sz="3000" b="1" u="sng" strike="noStrike" dirty="0">
                <a:solidFill>
                  <a:schemeClr val="bg1"/>
                </a:solidFill>
                <a:latin typeface="DM Sans" pitchFamily="2" charset="77"/>
              </a:rPr>
              <a:t>possibile esplorare la complessità dei dati</a:t>
            </a:r>
            <a:r>
              <a:rPr lang="it-IT" sz="3000" u="none" strike="noStrike" dirty="0">
                <a:solidFill>
                  <a:schemeClr val="bg1"/>
                </a:solidFill>
                <a:latin typeface="DM Sans" pitchFamily="2" charset="77"/>
              </a:rPr>
              <a:t> di Gaia in modo più dettagliato. </a:t>
            </a:r>
          </a:p>
          <a:p>
            <a:pPr marL="0" lvl="0" indent="0" algn="just">
              <a:spcBef>
                <a:spcPct val="0"/>
              </a:spcBef>
            </a:pPr>
            <a:endParaRPr lang="it-IT" sz="3000" u="none" strike="noStrike" dirty="0">
              <a:solidFill>
                <a:schemeClr val="bg1"/>
              </a:solidFill>
              <a:latin typeface="DM Sans" pitchFamily="2" charset="77"/>
            </a:endParaRPr>
          </a:p>
          <a:p>
            <a:pPr marL="0" lvl="0" indent="0" algn="just">
              <a:spcBef>
                <a:spcPct val="0"/>
              </a:spcBef>
            </a:pPr>
            <a:r>
              <a:rPr lang="it-IT" sz="3000" u="none" strike="noStrike" dirty="0">
                <a:solidFill>
                  <a:schemeClr val="bg1"/>
                </a:solidFill>
                <a:latin typeface="DM Sans" pitchFamily="2" charset="77"/>
              </a:rPr>
              <a:t>Questo approccio non solo </a:t>
            </a:r>
            <a:r>
              <a:rPr lang="it-IT" sz="3000" b="1" u="sng" strike="noStrike" dirty="0">
                <a:solidFill>
                  <a:schemeClr val="bg1"/>
                </a:solidFill>
                <a:latin typeface="DM Sans" pitchFamily="2" charset="77"/>
              </a:rPr>
              <a:t>migliora la comprensione scientifica</a:t>
            </a:r>
            <a:r>
              <a:rPr lang="it-IT" sz="3000" u="none" strike="noStrike" dirty="0">
                <a:solidFill>
                  <a:schemeClr val="bg1"/>
                </a:solidFill>
                <a:latin typeface="DM Sans" pitchFamily="2" charset="77"/>
              </a:rPr>
              <a:t>, ma offre anche un'opportunità unica per coinvolgere il pubblico nell'esplorazione spaziale interattiva. </a:t>
            </a:r>
          </a:p>
          <a:p>
            <a:pPr marL="0" lvl="0" indent="0" algn="just">
              <a:spcBef>
                <a:spcPct val="0"/>
              </a:spcBef>
            </a:pPr>
            <a:endParaRPr lang="it-IT" sz="3000" dirty="0">
              <a:solidFill>
                <a:schemeClr val="bg1"/>
              </a:solidFill>
              <a:latin typeface="DM Sans" pitchFamily="2" charset="77"/>
            </a:endParaRPr>
          </a:p>
          <a:p>
            <a:pPr marL="0" lvl="0" indent="0" algn="just">
              <a:spcBef>
                <a:spcPct val="0"/>
              </a:spcBef>
            </a:pPr>
            <a:r>
              <a:rPr lang="it-IT" sz="3000" u="none" strike="noStrike" dirty="0">
                <a:solidFill>
                  <a:schemeClr val="bg1"/>
                </a:solidFill>
                <a:latin typeface="DM Sans" pitchFamily="2" charset="77"/>
              </a:rPr>
              <a:t>Ora stiamo lavorando in questo campo</a:t>
            </a:r>
          </a:p>
        </p:txBody>
      </p:sp>
      <p:pic>
        <p:nvPicPr>
          <p:cNvPr id="9" name="gaia early data release 3 - acceleration of the solar system">
            <a:hlinkClick r:id="" action="ppaction://media"/>
            <a:extLst>
              <a:ext uri="{FF2B5EF4-FFF2-40B4-BE49-F238E27FC236}">
                <a16:creationId xmlns:a16="http://schemas.microsoft.com/office/drawing/2014/main" id="{3E7013BA-AEC6-B4A5-BE99-4486010034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57014" y="3314700"/>
            <a:ext cx="10430933" cy="5867400"/>
          </a:xfrm>
          <a:prstGeom prst="rect">
            <a:avLst/>
          </a:prstGeom>
        </p:spPr>
      </p:pic>
    </p:spTree>
    <p:extLst>
      <p:ext uri="{BB962C8B-B14F-4D97-AF65-F5344CB8AC3E}">
        <p14:creationId xmlns:p14="http://schemas.microsoft.com/office/powerpoint/2010/main" val="17165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6408</TotalTime>
  <Words>1328</Words>
  <Application>Microsoft Macintosh PowerPoint</Application>
  <PresentationFormat>Personalizzato</PresentationFormat>
  <Paragraphs>102</Paragraphs>
  <Slides>12</Slides>
  <Notes>11</Notes>
  <HiddenSlides>1</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12</vt:i4>
      </vt:variant>
    </vt:vector>
  </HeadingPairs>
  <TitlesOfParts>
    <vt:vector size="19" baseType="lpstr">
      <vt:lpstr>Unbounded</vt:lpstr>
      <vt:lpstr>Aptos</vt:lpstr>
      <vt:lpstr>Arial</vt:lpstr>
      <vt:lpstr>DM Sans Bold</vt:lpstr>
      <vt:lpstr>DM Sans</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Scale Properties in the Solar System Science Presentation in Midnight Blue White Flat Graphic Style</dc:title>
  <cp:lastModifiedBy>Federico Di Giacomo</cp:lastModifiedBy>
  <cp:revision>14</cp:revision>
  <dcterms:created xsi:type="dcterms:W3CDTF">2006-08-16T00:00:00Z</dcterms:created>
  <dcterms:modified xsi:type="dcterms:W3CDTF">2024-10-16T11:56:35Z</dcterms:modified>
  <dc:identifier>DAGIBN_GqGE</dc:identifier>
</cp:coreProperties>
</file>