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+2mIXFKjtneZzvyKqAKJCRnyp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9" d="100"/>
          <a:sy n="129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462b151e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462b151e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0462b151e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3"/>
          <p:cNvPicPr preferRelativeResize="0"/>
          <p:nvPr/>
        </p:nvPicPr>
        <p:blipFill rotWithShape="1">
          <a:blip r:embed="rId2">
            <a:alphaModFix/>
          </a:blip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Calibri"/>
              <a:buNone/>
              <a:defRPr sz="45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12"/>
          <p:cNvPicPr preferRelativeResize="0"/>
          <p:nvPr/>
        </p:nvPicPr>
        <p:blipFill rotWithShape="1">
          <a:blip r:embed="rId11">
            <a:alphaModFix/>
          </a:blip>
          <a:srcRect l="78768" t="16759" r="2261" b="16242"/>
          <a:stretch/>
        </p:blipFill>
        <p:spPr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2" descr="A blue and white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t="16048" b="19695"/>
          <a:stretch/>
        </p:blipFill>
        <p:spPr>
          <a:xfrm>
            <a:off x="9718553" y="179896"/>
            <a:ext cx="2037121" cy="7015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2"/>
          <p:cNvSpPr txBox="1"/>
          <p:nvPr/>
        </p:nvSpPr>
        <p:spPr>
          <a:xfrm>
            <a:off x="6736713" y="6396533"/>
            <a:ext cx="5455287" cy="47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RSN5 – 2° Forum della Ricerca Sperimentale e Tecnologica in INAF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Bologna – 01-03/10/2024</a:t>
            </a:r>
            <a:endParaRPr/>
          </a:p>
        </p:txBody>
      </p:sp>
      <p:sp>
        <p:nvSpPr>
          <p:cNvPr id="17" name="Google Shape;17;p12"/>
          <p:cNvSpPr txBox="1"/>
          <p:nvPr/>
        </p:nvSpPr>
        <p:spPr>
          <a:xfrm>
            <a:off x="0" y="6374131"/>
            <a:ext cx="5093435" cy="47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Einstein Telescope Infrastructure Consortium (ETIC - IR0000004)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PNRR MISSIONE 4, COMPONENTE 2, INVESTIMENTO 3.1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Calibri"/>
              <a:buNone/>
            </a:pPr>
            <a:r>
              <a:rPr lang="en-US"/>
              <a:t>ETIC</a:t>
            </a:r>
            <a:br>
              <a:rPr lang="en-US"/>
            </a:br>
            <a:r>
              <a:rPr lang="en-US"/>
              <a:t>INAF-ADONI</a:t>
            </a:r>
            <a:endParaRPr/>
          </a:p>
        </p:txBody>
      </p:sp>
      <p:pic>
        <p:nvPicPr>
          <p:cNvPr id="48" name="Google Shape;48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955" r="11956"/>
          <a:stretch/>
        </p:blipFill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1" y="1335635"/>
            <a:ext cx="7318524" cy="5018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1"/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51" name="Google Shape;51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1"/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5050" y="3886197"/>
            <a:ext cx="2840962" cy="159378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969124" y="5546035"/>
            <a:ext cx="28187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by: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Briguglio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behalf of the ETIC-ADONI group</a:t>
            </a:r>
            <a:endParaRPr/>
          </a:p>
        </p:txBody>
      </p:sp>
      <p:grpSp>
        <p:nvGrpSpPr>
          <p:cNvPr id="57" name="Google Shape;57;p1"/>
          <p:cNvGrpSpPr/>
          <p:nvPr/>
        </p:nvGrpSpPr>
        <p:grpSpPr>
          <a:xfrm>
            <a:off x="5593979" y="2512649"/>
            <a:ext cx="303415" cy="303520"/>
            <a:chOff x="2685010" y="3926271"/>
            <a:chExt cx="303415" cy="303520"/>
          </a:xfrm>
        </p:grpSpPr>
        <p:sp>
          <p:nvSpPr>
            <p:cNvPr id="58" name="Google Shape;58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1"/>
          <p:cNvGrpSpPr/>
          <p:nvPr/>
        </p:nvGrpSpPr>
        <p:grpSpPr>
          <a:xfrm>
            <a:off x="6825575" y="2254343"/>
            <a:ext cx="303415" cy="303520"/>
            <a:chOff x="2685010" y="3926271"/>
            <a:chExt cx="303415" cy="303520"/>
          </a:xfrm>
        </p:grpSpPr>
        <p:sp>
          <p:nvSpPr>
            <p:cNvPr id="62" name="Google Shape;62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1"/>
          <p:cNvGrpSpPr/>
          <p:nvPr/>
        </p:nvGrpSpPr>
        <p:grpSpPr>
          <a:xfrm>
            <a:off x="6452198" y="2744676"/>
            <a:ext cx="303415" cy="303520"/>
            <a:chOff x="2685010" y="3926271"/>
            <a:chExt cx="303415" cy="303520"/>
          </a:xfrm>
        </p:grpSpPr>
        <p:sp>
          <p:nvSpPr>
            <p:cNvPr id="66" name="Google Shape;66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1"/>
          <p:cNvGrpSpPr/>
          <p:nvPr/>
        </p:nvGrpSpPr>
        <p:grpSpPr>
          <a:xfrm>
            <a:off x="7873531" y="2858140"/>
            <a:ext cx="303415" cy="303520"/>
            <a:chOff x="2685010" y="3926271"/>
            <a:chExt cx="303415" cy="303520"/>
          </a:xfrm>
        </p:grpSpPr>
        <p:sp>
          <p:nvSpPr>
            <p:cNvPr id="70" name="Google Shape;70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1"/>
          <p:cNvGrpSpPr/>
          <p:nvPr/>
        </p:nvGrpSpPr>
        <p:grpSpPr>
          <a:xfrm>
            <a:off x="8452119" y="3373772"/>
            <a:ext cx="303415" cy="303520"/>
            <a:chOff x="2685010" y="3926271"/>
            <a:chExt cx="303415" cy="303520"/>
          </a:xfrm>
        </p:grpSpPr>
        <p:sp>
          <p:nvSpPr>
            <p:cNvPr id="74" name="Google Shape;74;p1"/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" name="Google Shape;7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1416" y="3750067"/>
            <a:ext cx="1603755" cy="160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/>
          <p:nvPr/>
        </p:nvSpPr>
        <p:spPr>
          <a:xfrm>
            <a:off x="5172054" y="2679685"/>
            <a:ext cx="3437690" cy="1527504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 bench AIV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474846" y="1396613"/>
            <a:ext cx="112423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Stato delle attività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-102157" y="2327077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WP2-T043 – ADONI-ActPath</a:t>
            </a:r>
            <a:endParaRPr sz="1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-203414" y="2979733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WP2-T044 – ADONI-VisPath</a:t>
            </a:r>
            <a:endParaRPr sz="180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-143254" y="3599278"/>
            <a:ext cx="2928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WP2-T045 – ADONI-MainAIV</a:t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-41095" y="5395692"/>
            <a:ext cx="43048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WP3-T018 – CALATIA-hydrocarbon_analysis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/>
          <p:nvPr/>
        </p:nvSpPr>
        <p:spPr>
          <a:xfrm>
            <a:off x="679074" y="2683367"/>
            <a:ext cx="4694309" cy="277404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DM</a:t>
            </a:r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5387517" y="1199019"/>
            <a:ext cx="5129609" cy="646331"/>
          </a:xfrm>
          <a:prstGeom prst="rect">
            <a:avLst/>
          </a:prstGeom>
          <a:noFill/>
          <a:ln w="762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T043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Procurement of Actuation Channel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CLOSED: Jan24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(ALPAO DM-97)</a:t>
            </a:r>
            <a:endParaRPr/>
          </a:p>
        </p:txBody>
      </p:sp>
      <p:sp>
        <p:nvSpPr>
          <p:cNvPr id="296" name="Google Shape;296;p10"/>
          <p:cNvSpPr txBox="1"/>
          <p:nvPr/>
        </p:nvSpPr>
        <p:spPr>
          <a:xfrm>
            <a:off x="5373384" y="1955523"/>
            <a:ext cx="6673053" cy="646331"/>
          </a:xfrm>
          <a:prstGeom prst="rect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T044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Lab acceptance of purchased interferometer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CLOSED: Apr24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(4” AccuFiz Interferometer)</a:t>
            </a:r>
            <a:endParaRPr/>
          </a:p>
        </p:txBody>
      </p:sp>
      <p:sp>
        <p:nvSpPr>
          <p:cNvPr id="297" name="Google Shape;297;p10"/>
          <p:cNvSpPr txBox="1"/>
          <p:nvPr/>
        </p:nvSpPr>
        <p:spPr>
          <a:xfrm>
            <a:off x="8878696" y="2976743"/>
            <a:ext cx="3276859" cy="92333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Deliverable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T045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Test of functionality of full system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Plan: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Jun25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 delay foreseen</a:t>
            </a:r>
            <a:endParaRPr/>
          </a:p>
        </p:txBody>
      </p:sp>
      <p:sp>
        <p:nvSpPr>
          <p:cNvPr id="298" name="Google Shape;298;p10"/>
          <p:cNvSpPr txBox="1"/>
          <p:nvPr/>
        </p:nvSpPr>
        <p:spPr>
          <a:xfrm>
            <a:off x="6842589" y="5647416"/>
            <a:ext cx="5203848" cy="646331"/>
          </a:xfrm>
          <a:prstGeom prst="rect">
            <a:avLst/>
          </a:prstGeom>
          <a:noFill/>
          <a:ln w="762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Deliverable T018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Delivery parcels and Tech Report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CLOSED: Mar24</a:t>
            </a:r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677060" y="3337665"/>
            <a:ext cx="4694309" cy="277404"/>
          </a:xfrm>
          <a:prstGeom prst="homePlate">
            <a:avLst>
              <a:gd name="adj" fmla="val 50000"/>
            </a:avLst>
          </a:prstGeom>
          <a:solidFill>
            <a:srgbClr val="92D05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interferometer</a:t>
            </a: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677061" y="3929785"/>
            <a:ext cx="4694308" cy="277404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optics, mech and tools</a:t>
            </a:r>
            <a:endParaRPr/>
          </a:p>
        </p:txBody>
      </p:sp>
      <p:sp>
        <p:nvSpPr>
          <p:cNvPr id="301" name="Google Shape;301;p10"/>
          <p:cNvSpPr txBox="1"/>
          <p:nvPr/>
        </p:nvSpPr>
        <p:spPr>
          <a:xfrm>
            <a:off x="5371369" y="4287832"/>
            <a:ext cx="4837927" cy="1200329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Procurement of optomech and lab tools: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CLOSED Mar24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VIS/IR camera + Lasers + Samples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CLOSED Feb24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Thermal Camera (FLIR)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CLOSED Apr24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Optomech (Thorlabs)</a:t>
            </a:r>
            <a:endParaRPr/>
          </a:p>
        </p:txBody>
      </p:sp>
      <p:sp>
        <p:nvSpPr>
          <p:cNvPr id="302" name="Google Shape;302;p10"/>
          <p:cNvSpPr/>
          <p:nvPr/>
        </p:nvSpPr>
        <p:spPr>
          <a:xfrm>
            <a:off x="677060" y="5748332"/>
            <a:ext cx="5760911" cy="476516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Procurement of Cryostat</a:t>
            </a:r>
            <a:endParaRPr/>
          </a:p>
        </p:txBody>
      </p:sp>
      <p:sp>
        <p:nvSpPr>
          <p:cNvPr id="303" name="Google Shape;303;p10"/>
          <p:cNvSpPr txBox="1"/>
          <p:nvPr/>
        </p:nvSpPr>
        <p:spPr>
          <a:xfrm>
            <a:off x="4686595" y="1341339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OAPd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4800346" y="2050182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4714150" y="4559829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OABr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4714149" y="5096472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/>
          </a:p>
        </p:txBody>
      </p:sp>
      <p:sp>
        <p:nvSpPr>
          <p:cNvPr id="307" name="Google Shape;307;p10"/>
          <p:cNvSpPr txBox="1"/>
          <p:nvPr/>
        </p:nvSpPr>
        <p:spPr>
          <a:xfrm>
            <a:off x="4714149" y="4813944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OABr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>
            <a:off x="8301125" y="3568755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OAA</a:t>
            </a:r>
            <a:endParaRPr/>
          </a:p>
        </p:txBody>
      </p:sp>
      <p:sp>
        <p:nvSpPr>
          <p:cNvPr id="309" name="Google Shape;309;p10"/>
          <p:cNvSpPr txBox="1"/>
          <p:nvPr/>
        </p:nvSpPr>
        <p:spPr>
          <a:xfrm>
            <a:off x="6268573" y="5553763"/>
            <a:ext cx="743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462b151ee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Conclusioni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0041CC-044C-3D72-00ED-5F8BCB356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3754"/>
            <a:ext cx="10515600" cy="38858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OAC: </a:t>
            </a:r>
            <a:r>
              <a:rPr lang="en-US" dirty="0" err="1"/>
              <a:t>Criostato</a:t>
            </a:r>
            <a:r>
              <a:rPr lang="en-US" dirty="0"/>
              <a:t> </a:t>
            </a:r>
            <a:r>
              <a:rPr lang="en-US" dirty="0" err="1"/>
              <a:t>acquistato</a:t>
            </a:r>
            <a:r>
              <a:rPr lang="en-US" dirty="0"/>
              <a:t>, </a:t>
            </a:r>
            <a:r>
              <a:rPr lang="en-US" dirty="0" err="1"/>
              <a:t>integrato</a:t>
            </a:r>
            <a:r>
              <a:rPr lang="en-US" dirty="0"/>
              <a:t> e </a:t>
            </a:r>
            <a:r>
              <a:rPr lang="en-US" dirty="0" err="1"/>
              <a:t>collaudato</a:t>
            </a:r>
            <a:endParaRPr lang="en-US" dirty="0"/>
          </a:p>
          <a:p>
            <a:pPr marL="50800" indent="0">
              <a:buNone/>
            </a:pPr>
            <a:endParaRPr lang="en-US" dirty="0"/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ADONI: 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dedicato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studio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correzione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adattiva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acquisiti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collaudati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banco ad Arcetri.</a:t>
            </a:r>
          </a:p>
          <a:p>
            <a:endParaRPr lang="en-US" dirty="0"/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Arcetri: Il banco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attualmente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integrazione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allineamento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secondo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tempi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previsti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dal proposal PNRR (06/2025).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/>
          <p:nvPr/>
        </p:nvSpPr>
        <p:spPr>
          <a:xfrm>
            <a:off x="8530200" y="1194500"/>
            <a:ext cx="3519618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3525251" y="1187164"/>
            <a:ext cx="4851706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265341" y="1187164"/>
            <a:ext cx="3105685" cy="5113648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344835" y="3177425"/>
            <a:ext cx="29467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Operative Unit (OU) for ETIC: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INAF-ADONI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(Scheda INAF: ETIC-ADONI)</a:t>
            </a:r>
            <a:endParaRPr/>
          </a:p>
        </p:txBody>
      </p:sp>
      <p:sp>
        <p:nvSpPr>
          <p:cNvPr id="86" name="Google Shape;86;p2"/>
          <p:cNvSpPr txBox="1"/>
          <p:nvPr/>
        </p:nvSpPr>
        <p:spPr>
          <a:xfrm>
            <a:off x="3490777" y="2865306"/>
            <a:ext cx="49482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Einstein Telescope Infrastructure Consortium</a:t>
            </a:r>
            <a:b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PNRR MISSIONE 4, COMPONENTE 2, INVESTIMENTO 3.1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Applicant: INFN,  INAF: Co-applicant</a:t>
            </a:r>
            <a:endParaRPr/>
          </a:p>
        </p:txBody>
      </p:sp>
      <p:sp>
        <p:nvSpPr>
          <p:cNvPr id="87" name="Google Shape;87;p2"/>
          <p:cNvSpPr txBox="1"/>
          <p:nvPr/>
        </p:nvSpPr>
        <p:spPr>
          <a:xfrm>
            <a:off x="4334129" y="4636170"/>
            <a:ext cx="3333413" cy="646331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Optics, Electronics and Photonics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>
          <a:xfrm>
            <a:off x="4779538" y="5586859"/>
            <a:ext cx="2442593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WP3: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 and Cryogenics</a:t>
            </a:r>
            <a:endParaRPr/>
          </a:p>
        </p:txBody>
      </p:sp>
      <p:grpSp>
        <p:nvGrpSpPr>
          <p:cNvPr id="89" name="Google Shape;89;p2"/>
          <p:cNvGrpSpPr/>
          <p:nvPr/>
        </p:nvGrpSpPr>
        <p:grpSpPr>
          <a:xfrm>
            <a:off x="4803196" y="1257816"/>
            <a:ext cx="2412584" cy="1654403"/>
            <a:chOff x="4381501" y="1335635"/>
            <a:chExt cx="7318524" cy="5018598"/>
          </a:xfrm>
        </p:grpSpPr>
        <p:pic>
          <p:nvPicPr>
            <p:cNvPr id="90" name="Google Shape;9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81501" y="1335635"/>
              <a:ext cx="7318524" cy="50185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5606774" y="4345351"/>
              <a:ext cx="303415" cy="303520"/>
              <a:chOff x="2685010" y="3926271"/>
              <a:chExt cx="303415" cy="30352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2685010" y="3926271"/>
                <a:ext cx="303415" cy="303520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731993" y="3971365"/>
                <a:ext cx="192741" cy="203947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780607" y="4021975"/>
                <a:ext cx="96982" cy="96980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2"/>
            <p:cNvSpPr/>
            <p:nvPr/>
          </p:nvSpPr>
          <p:spPr>
            <a:xfrm>
              <a:off x="6377064" y="3848100"/>
              <a:ext cx="2838948" cy="1643905"/>
            </a:xfrm>
            <a:prstGeom prst="wedgeRectCallout">
              <a:avLst>
                <a:gd name="adj1" fmla="val -69541"/>
                <a:gd name="adj2" fmla="val -10235"/>
              </a:avLst>
            </a:prstGeom>
            <a:solidFill>
              <a:srgbClr val="042A5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75050" y="3886197"/>
              <a:ext cx="2840962" cy="15937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 descr="A logo with a white letter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3215" y="1367797"/>
            <a:ext cx="2753588" cy="14540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8955925" y="5555913"/>
            <a:ext cx="2663806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 and Cryogenics &gt;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Pipe-arm vacuum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8683767" y="3980308"/>
            <a:ext cx="31908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ISB (instrument Science Board):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t="5264" b="7770"/>
          <a:stretch/>
        </p:blipFill>
        <p:spPr>
          <a:xfrm>
            <a:off x="983325" y="1314317"/>
            <a:ext cx="1666921" cy="1449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701080" y="4649860"/>
            <a:ext cx="3173497" cy="64633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Optics &gt;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Wave-front sensing and control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438307" y="2884414"/>
            <a:ext cx="1931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Collaboration</a:t>
            </a: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1086427" y="5742117"/>
            <a:ext cx="1302572" cy="491073"/>
            <a:chOff x="1082142" y="5701970"/>
            <a:chExt cx="1302572" cy="491073"/>
          </a:xfrm>
        </p:grpSpPr>
        <p:sp>
          <p:nvSpPr>
            <p:cNvPr id="109" name="Google Shape;109;p2"/>
            <p:cNvSpPr/>
            <p:nvPr/>
          </p:nvSpPr>
          <p:spPr>
            <a:xfrm>
              <a:off x="1082142" y="5701970"/>
              <a:ext cx="1302572" cy="49107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1202799" y="5762840"/>
              <a:ext cx="11246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INAF-OAC</a:t>
              </a:r>
              <a:endParaRPr/>
            </a:p>
          </p:txBody>
        </p:sp>
      </p:grpSp>
      <p:sp>
        <p:nvSpPr>
          <p:cNvPr id="111" name="Google Shape;111;p2"/>
          <p:cNvSpPr txBox="1"/>
          <p:nvPr/>
        </p:nvSpPr>
        <p:spPr>
          <a:xfrm>
            <a:off x="3598127" y="3649749"/>
            <a:ext cx="46760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Co-applicant (INAF) PI: E. Cappellaro (AOPd)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contact point: S. Esposito (OAA/ADONI) 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537461" y="4782208"/>
            <a:ext cx="1855678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2533340" y="5879079"/>
            <a:ext cx="2328591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7692442" y="4744000"/>
            <a:ext cx="1094720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7375374" y="5873842"/>
            <a:ext cx="1649679" cy="2171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5643041" y="1332211"/>
            <a:ext cx="7328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ETIC</a:t>
            </a:r>
            <a:endParaRPr/>
          </a:p>
        </p:txBody>
      </p:sp>
      <p:sp>
        <p:nvSpPr>
          <p:cNvPr id="117" name="Google Shape;117;p2"/>
          <p:cNvSpPr txBox="1"/>
          <p:nvPr/>
        </p:nvSpPr>
        <p:spPr>
          <a:xfrm>
            <a:off x="3827276" y="4257452"/>
            <a:ext cx="4246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Total funds for INAF-ADONI in ETIC: 407 k€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72007D-4CE1-5EFE-0A29-A912B7375D2D}"/>
              </a:ext>
            </a:extLst>
          </p:cNvPr>
          <p:cNvGrpSpPr/>
          <p:nvPr/>
        </p:nvGrpSpPr>
        <p:grpSpPr>
          <a:xfrm>
            <a:off x="1091323" y="4100720"/>
            <a:ext cx="1302572" cy="1340118"/>
            <a:chOff x="1091323" y="4100720"/>
            <a:chExt cx="1302572" cy="1340118"/>
          </a:xfrm>
        </p:grpSpPr>
        <p:sp>
          <p:nvSpPr>
            <p:cNvPr id="104" name="Google Shape;104;p2"/>
            <p:cNvSpPr/>
            <p:nvPr/>
          </p:nvSpPr>
          <p:spPr>
            <a:xfrm>
              <a:off x="1091323" y="4100720"/>
              <a:ext cx="1302572" cy="134011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0F3BA6-62D0-2CC7-4E6B-1896A260062F}"/>
                </a:ext>
              </a:extLst>
            </p:cNvPr>
            <p:cNvGrpSpPr/>
            <p:nvPr/>
          </p:nvGrpSpPr>
          <p:grpSpPr>
            <a:xfrm>
              <a:off x="1108409" y="4145476"/>
              <a:ext cx="1268400" cy="1250606"/>
              <a:chOff x="1140141" y="4152907"/>
              <a:chExt cx="1268400" cy="1250606"/>
            </a:xfrm>
          </p:grpSpPr>
          <p:sp>
            <p:nvSpPr>
              <p:cNvPr id="105" name="Google Shape;105;p2"/>
              <p:cNvSpPr txBox="1"/>
              <p:nvPr/>
            </p:nvSpPr>
            <p:spPr>
              <a:xfrm>
                <a:off x="1201941" y="4152907"/>
                <a:ext cx="11448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INAF-OAA</a:t>
                </a:r>
                <a:endParaRPr dirty="0"/>
              </a:p>
            </p:txBody>
          </p:sp>
          <p:sp>
            <p:nvSpPr>
              <p:cNvPr id="106" name="Google Shape;106;p2"/>
              <p:cNvSpPr txBox="1"/>
              <p:nvPr/>
            </p:nvSpPr>
            <p:spPr>
              <a:xfrm>
                <a:off x="1149591" y="4446676"/>
                <a:ext cx="12495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OAPd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 txBox="1"/>
              <p:nvPr/>
            </p:nvSpPr>
            <p:spPr>
              <a:xfrm>
                <a:off x="1140141" y="4740445"/>
                <a:ext cx="1268400" cy="369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OAAb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 txBox="1"/>
              <p:nvPr/>
            </p:nvSpPr>
            <p:spPr>
              <a:xfrm>
                <a:off x="1140141" y="5034213"/>
                <a:ext cx="1268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INAF-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OABr</a:t>
                </a:r>
                <a:endParaRPr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/>
        </p:nvSpPr>
        <p:spPr>
          <a:xfrm>
            <a:off x="144616" y="1836600"/>
            <a:ext cx="5621154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WP2_T043: ADONI-actpath</a:t>
            </a:r>
            <a:endParaRPr sz="1800" b="1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WP2_T044: ADONI-visPath</a:t>
            </a:r>
            <a:endParaRPr sz="1800" b="1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WP2_T045: ADONI-mainAIV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INAF-OAA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Armando Riccardi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Runa Briguglio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Ciro Del Vecchio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Fabio Rossi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Tommaso Lapucci (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OAA:  </a:t>
            </a:r>
            <a:r>
              <a:rPr lang="en-US" sz="16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Simone Lombardi (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UniPD: </a:t>
            </a:r>
            <a:r>
              <a:rPr lang="en-US" sz="16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INAF-OAPd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Jacopo Farinato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INAF-OABr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 Bianco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INAF-OAAb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Gianluca Di Rico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Ivan Di Antonio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Angelo Valentini 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sldNum" idx="12"/>
          </p:nvPr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709727" y="2171082"/>
            <a:ext cx="604192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WP3_T018: CALATIA-hydrocarbon_analysis</a:t>
            </a:r>
            <a:endParaRPr sz="1800" b="1">
              <a:solidFill>
                <a:srgbClr val="B27F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INAF-OANa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Vito Mennella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Aniello Grado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Francesca Giudice (PhD Univ. Federico II Napoli: </a:t>
            </a:r>
            <a:r>
              <a:rPr lang="en-US" sz="16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ETIC-funded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5392" y="874454"/>
            <a:ext cx="1165297" cy="116532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7129346" y="1227223"/>
            <a:ext cx="48592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 PI: </a:t>
            </a: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Cappellaro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(AOPd)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contact point: </a:t>
            </a: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Esposito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(OAA-ADONI) 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5275950" y="4057656"/>
            <a:ext cx="600452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of 16 persons in 5 INAF-Observatories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(including 1 TD + 2 PhD ETIC-funded full-time)</a:t>
            </a:r>
            <a:endParaRPr/>
          </a:p>
        </p:txBody>
      </p:sp>
      <p:sp>
        <p:nvSpPr>
          <p:cNvPr id="129" name="Google Shape;129;p3"/>
          <p:cNvSpPr txBox="1"/>
          <p:nvPr/>
        </p:nvSpPr>
        <p:spPr>
          <a:xfrm>
            <a:off x="2006853" y="1411889"/>
            <a:ext cx="56211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Team – INAF-ADONI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/>
        </p:nvSpPr>
        <p:spPr>
          <a:xfrm>
            <a:off x="106072" y="1129044"/>
            <a:ext cx="119796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05013" marR="0" lvl="0" indent="-200501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WP3 – T018	</a:t>
            </a:r>
            <a:r>
              <a:rPr lang="en-US" sz="20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Studio dei processi di condensazione di idrocarburi in ultra alto vuoto (UHV) aspettate per le ottiche di ET Low Frequency</a:t>
            </a:r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sldNum" idx="12"/>
          </p:nvPr>
        </p:nvSpPr>
        <p:spPr>
          <a:xfrm>
            <a:off x="11328400" y="6004073"/>
            <a:ext cx="809523" cy="29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106072" y="2337007"/>
            <a:ext cx="35314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Consegnato Marzo 2024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(Task deliverable: CLOSED)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47" y="2838198"/>
            <a:ext cx="2175068" cy="3420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551448" y="1976735"/>
            <a:ext cx="26407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Criostato a Ciclo chiuso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4819600" y="1976735"/>
            <a:ext cx="39082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48E48"/>
                </a:solidFill>
                <a:latin typeface="Calibri"/>
                <a:ea typeface="Calibri"/>
                <a:cs typeface="Calibri"/>
                <a:sym typeface="Calibri"/>
              </a:rPr>
              <a:t>Criostato integrato e collaudato nel sistema UHV pre-esistente </a:t>
            </a:r>
            <a:endParaRPr/>
          </a:p>
        </p:txBody>
      </p:sp>
      <p:pic>
        <p:nvPicPr>
          <p:cNvPr id="140" name="Google Shape;140;p4" descr="Immagine che contiene macchina, interno, ingegneria, Macchina utensi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2291" y="2763550"/>
            <a:ext cx="1506855" cy="33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Immagine che contiene interno, macchina, ingegneria, industri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3883" y="2763550"/>
            <a:ext cx="1506855" cy="334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 t="6011" r="3237" b="4326"/>
          <a:stretch/>
        </p:blipFill>
        <p:spPr>
          <a:xfrm>
            <a:off x="6986685" y="2768330"/>
            <a:ext cx="5099009" cy="24477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-1" y="6032810"/>
            <a:ext cx="12192000" cy="8251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189081" y="1142875"/>
            <a:ext cx="1124230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 – T043/T044/T045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Lab for the test of Adaptive Optics techniques for the WF control of the ET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Test-bench using a DM to spatially modulate a power laser on the CP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5"/>
          <p:cNvGrpSpPr/>
          <p:nvPr/>
        </p:nvGrpSpPr>
        <p:grpSpPr>
          <a:xfrm>
            <a:off x="2184979" y="2340027"/>
            <a:ext cx="5761742" cy="2670995"/>
            <a:chOff x="1682750" y="1220382"/>
            <a:chExt cx="8826500" cy="4266018"/>
          </a:xfrm>
        </p:grpSpPr>
        <p:pic>
          <p:nvPicPr>
            <p:cNvPr id="151" name="Google Shape;15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2750" y="1371600"/>
              <a:ext cx="8826500" cy="411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5"/>
            <p:cNvSpPr txBox="1"/>
            <p:nvPr/>
          </p:nvSpPr>
          <p:spPr>
            <a:xfrm>
              <a:off x="1682750" y="1220382"/>
              <a:ext cx="2053918" cy="442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G. Degallaix, 2013 </a:t>
              </a: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8188748" y="2384268"/>
            <a:ext cx="3969555" cy="4261057"/>
            <a:chOff x="8222445" y="2596942"/>
            <a:chExt cx="3969555" cy="4261057"/>
          </a:xfrm>
        </p:grpSpPr>
        <p:grpSp>
          <p:nvGrpSpPr>
            <p:cNvPr id="154" name="Google Shape;154;p5"/>
            <p:cNvGrpSpPr/>
            <p:nvPr/>
          </p:nvGrpSpPr>
          <p:grpSpPr>
            <a:xfrm>
              <a:off x="8222445" y="2596942"/>
              <a:ext cx="3969555" cy="4261057"/>
              <a:chOff x="6311900" y="458401"/>
              <a:chExt cx="5880100" cy="6311900"/>
            </a:xfrm>
          </p:grpSpPr>
          <p:pic>
            <p:nvPicPr>
              <p:cNvPr id="155" name="Google Shape;155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11900" y="458401"/>
                <a:ext cx="5880100" cy="6311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56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7334" y="1676619"/>
                <a:ext cx="4274580" cy="887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7" name="Google Shape;157;p5"/>
            <p:cNvSpPr txBox="1"/>
            <p:nvPr/>
          </p:nvSpPr>
          <p:spPr>
            <a:xfrm>
              <a:off x="9858999" y="4358138"/>
              <a:ext cx="2143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CP=Correction Plates</a:t>
              </a:r>
              <a:endParaRPr/>
            </a:p>
          </p:txBody>
        </p:sp>
        <p:cxnSp>
          <p:nvCxnSpPr>
            <p:cNvPr id="158" name="Google Shape;158;p5"/>
            <p:cNvCxnSpPr/>
            <p:nvPr/>
          </p:nvCxnSpPr>
          <p:spPr>
            <a:xfrm flipH="1">
              <a:off x="9255512" y="4542804"/>
              <a:ext cx="587298" cy="35629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9" name="Google Shape;159;p5"/>
            <p:cNvCxnSpPr>
              <a:stCxn id="157" idx="1"/>
            </p:cNvCxnSpPr>
            <p:nvPr/>
          </p:nvCxnSpPr>
          <p:spPr>
            <a:xfrm flipH="1">
              <a:off x="9307599" y="4542804"/>
              <a:ext cx="551400" cy="5241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60" name="Google Shape;160;p5"/>
          <p:cNvSpPr txBox="1"/>
          <p:nvPr/>
        </p:nvSpPr>
        <p:spPr>
          <a:xfrm>
            <a:off x="205270" y="2404758"/>
            <a:ext cx="197970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Aberrations in the interferometer optics reduces the detection SNR of GWs</a:t>
            </a:r>
            <a:endParaRPr/>
          </a:p>
        </p:txBody>
      </p:sp>
      <p:sp>
        <p:nvSpPr>
          <p:cNvPr id="161" name="Google Shape;161;p5"/>
          <p:cNvSpPr txBox="1"/>
          <p:nvPr/>
        </p:nvSpPr>
        <p:spPr>
          <a:xfrm>
            <a:off x="107046" y="5000216"/>
            <a:ext cx="7839675" cy="18211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t="-1378" r="-484" b="-688"/>
            </a:stretch>
          </a:blip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-1" y="6032810"/>
            <a:ext cx="12192000" cy="8251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" name="Google Shape;167;p6"/>
          <p:cNvGrpSpPr/>
          <p:nvPr/>
        </p:nvGrpSpPr>
        <p:grpSpPr>
          <a:xfrm>
            <a:off x="0" y="1144859"/>
            <a:ext cx="9172675" cy="5713141"/>
            <a:chOff x="590604" y="0"/>
            <a:chExt cx="11010791" cy="6858000"/>
          </a:xfrm>
        </p:grpSpPr>
        <p:pic>
          <p:nvPicPr>
            <p:cNvPr id="168" name="Google Shape;168;p6" descr="A close-up of a machi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0604" y="0"/>
              <a:ext cx="11010791" cy="685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9" name="Google Shape;169;p6"/>
            <p:cNvCxnSpPr/>
            <p:nvPr/>
          </p:nvCxnSpPr>
          <p:spPr>
            <a:xfrm>
              <a:off x="6471635" y="392806"/>
              <a:ext cx="0" cy="1159098"/>
            </a:xfrm>
            <a:prstGeom prst="straightConnector1">
              <a:avLst/>
            </a:prstGeom>
            <a:noFill/>
            <a:ln w="38100" cap="flat" cmpd="sng">
              <a:solidFill>
                <a:srgbClr val="0432FF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grpSp>
          <p:nvGrpSpPr>
            <p:cNvPr id="170" name="Google Shape;170;p6"/>
            <p:cNvGrpSpPr/>
            <p:nvPr/>
          </p:nvGrpSpPr>
          <p:grpSpPr>
            <a:xfrm>
              <a:off x="1103289" y="392806"/>
              <a:ext cx="3318673" cy="332507"/>
              <a:chOff x="1103289" y="371998"/>
              <a:chExt cx="3318673" cy="332507"/>
            </a:xfrm>
          </p:grpSpPr>
          <p:cxnSp>
            <p:nvCxnSpPr>
              <p:cNvPr id="171" name="Google Shape;171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2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2" name="Google Shape;172;p6"/>
              <p:cNvSpPr txBox="1"/>
              <p:nvPr/>
            </p:nvSpPr>
            <p:spPr>
              <a:xfrm>
                <a:off x="1983347" y="371998"/>
                <a:ext cx="2438615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Heating Laser (1W@1064nm)</a:t>
                </a:r>
                <a:endParaRPr/>
              </a:p>
            </p:txBody>
          </p:sp>
        </p:grpSp>
        <p:grpSp>
          <p:nvGrpSpPr>
            <p:cNvPr id="173" name="Google Shape;173;p6"/>
            <p:cNvGrpSpPr/>
            <p:nvPr/>
          </p:nvGrpSpPr>
          <p:grpSpPr>
            <a:xfrm>
              <a:off x="1103289" y="624384"/>
              <a:ext cx="3004560" cy="332507"/>
              <a:chOff x="1103289" y="371998"/>
              <a:chExt cx="3004560" cy="332507"/>
            </a:xfrm>
          </p:grpSpPr>
          <p:cxnSp>
            <p:nvCxnSpPr>
              <p:cNvPr id="174" name="Google Shape;174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26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5" name="Google Shape;175;p6"/>
              <p:cNvSpPr txBox="1"/>
              <p:nvPr/>
            </p:nvSpPr>
            <p:spPr>
              <a:xfrm>
                <a:off x="1983347" y="371998"/>
                <a:ext cx="2124502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Visible test laser (660nm)</a:t>
                </a:r>
                <a:endParaRPr/>
              </a:p>
            </p:txBody>
          </p:sp>
        </p:grpSp>
        <p:grpSp>
          <p:nvGrpSpPr>
            <p:cNvPr id="176" name="Google Shape;176;p6"/>
            <p:cNvGrpSpPr/>
            <p:nvPr/>
          </p:nvGrpSpPr>
          <p:grpSpPr>
            <a:xfrm>
              <a:off x="1103289" y="1087540"/>
              <a:ext cx="4572115" cy="332507"/>
              <a:chOff x="1103289" y="371998"/>
              <a:chExt cx="4572115" cy="332507"/>
            </a:xfrm>
          </p:grpSpPr>
          <p:cxnSp>
            <p:nvCxnSpPr>
              <p:cNvPr id="177" name="Google Shape;177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FA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8" name="Google Shape;178;p6"/>
              <p:cNvSpPr txBox="1"/>
              <p:nvPr/>
            </p:nvSpPr>
            <p:spPr>
              <a:xfrm>
                <a:off x="1983347" y="371998"/>
                <a:ext cx="3692057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DM measurement path (HeNe interferometer)</a:t>
                </a:r>
                <a:endParaRPr/>
              </a:p>
            </p:txBody>
          </p:sp>
        </p:grpSp>
        <p:grpSp>
          <p:nvGrpSpPr>
            <p:cNvPr id="179" name="Google Shape;179;p6"/>
            <p:cNvGrpSpPr/>
            <p:nvPr/>
          </p:nvGrpSpPr>
          <p:grpSpPr>
            <a:xfrm>
              <a:off x="1103289" y="1550697"/>
              <a:ext cx="4528243" cy="332507"/>
              <a:chOff x="1103289" y="371998"/>
              <a:chExt cx="4528243" cy="332507"/>
            </a:xfrm>
          </p:grpSpPr>
          <p:cxnSp>
            <p:nvCxnSpPr>
              <p:cNvPr id="180" name="Google Shape;180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81" name="Google Shape;181;p6"/>
              <p:cNvSpPr txBox="1"/>
              <p:nvPr/>
            </p:nvSpPr>
            <p:spPr>
              <a:xfrm>
                <a:off x="1983347" y="371998"/>
                <a:ext cx="3648185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 meas. path in reflection (HeNe interf.)</a:t>
                </a:r>
                <a:endParaRPr/>
              </a:p>
            </p:txBody>
          </p:sp>
        </p:grpSp>
        <p:grpSp>
          <p:nvGrpSpPr>
            <p:cNvPr id="182" name="Google Shape;182;p6"/>
            <p:cNvGrpSpPr/>
            <p:nvPr/>
          </p:nvGrpSpPr>
          <p:grpSpPr>
            <a:xfrm>
              <a:off x="1103289" y="1319117"/>
              <a:ext cx="4761384" cy="332507"/>
              <a:chOff x="1111484" y="1674078"/>
              <a:chExt cx="4761384" cy="332507"/>
            </a:xfrm>
          </p:grpSpPr>
          <p:cxnSp>
            <p:nvCxnSpPr>
              <p:cNvPr id="183" name="Google Shape;183;p6"/>
              <p:cNvCxnSpPr/>
              <p:nvPr/>
            </p:nvCxnSpPr>
            <p:spPr>
              <a:xfrm rot="10800000">
                <a:off x="1111484" y="1827967"/>
                <a:ext cx="38246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84" name="Google Shape;184;p6"/>
              <p:cNvSpPr txBox="1"/>
              <p:nvPr/>
            </p:nvSpPr>
            <p:spPr>
              <a:xfrm>
                <a:off x="1991542" y="1674078"/>
                <a:ext cx="3881326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 meas. path in transmission (HeNe interf.)</a:t>
                </a:r>
                <a:endParaRPr/>
              </a:p>
            </p:txBody>
          </p:sp>
          <p:cxnSp>
            <p:nvCxnSpPr>
              <p:cNvPr id="185" name="Google Shape;185;p6"/>
              <p:cNvCxnSpPr/>
              <p:nvPr/>
            </p:nvCxnSpPr>
            <p:spPr>
              <a:xfrm rot="10800000">
                <a:off x="1478922" y="1829937"/>
                <a:ext cx="405686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432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86" name="Google Shape;186;p6"/>
            <p:cNvGrpSpPr/>
            <p:nvPr/>
          </p:nvGrpSpPr>
          <p:grpSpPr>
            <a:xfrm>
              <a:off x="1103289" y="855962"/>
              <a:ext cx="4410404" cy="332507"/>
              <a:chOff x="1103289" y="371998"/>
              <a:chExt cx="4410404" cy="33250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26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88" name="Google Shape;188;p6"/>
              <p:cNvSpPr txBox="1"/>
              <p:nvPr/>
            </p:nvSpPr>
            <p:spPr>
              <a:xfrm>
                <a:off x="1983347" y="371998"/>
                <a:ext cx="3530346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Pick-off for laser shape check (660/1064nm)</a:t>
                </a:r>
                <a:endParaRPr/>
              </a:p>
            </p:txBody>
          </p:sp>
        </p:grpSp>
        <p:sp>
          <p:nvSpPr>
            <p:cNvPr id="189" name="Google Shape;189;p6"/>
            <p:cNvSpPr/>
            <p:nvPr/>
          </p:nvSpPr>
          <p:spPr>
            <a:xfrm rot="2691006">
              <a:off x="6101271" y="3300200"/>
              <a:ext cx="186744" cy="573439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295067" y="4836017"/>
              <a:ext cx="186744" cy="938538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5231218" y="4913296"/>
              <a:ext cx="186744" cy="84609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2700" cap="flat" cmpd="sng">
              <a:solidFill>
                <a:srgbClr val="6B51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6"/>
            <p:cNvGrpSpPr/>
            <p:nvPr/>
          </p:nvGrpSpPr>
          <p:grpSpPr>
            <a:xfrm>
              <a:off x="1103289" y="1792452"/>
              <a:ext cx="4511849" cy="332507"/>
              <a:chOff x="1103289" y="371998"/>
              <a:chExt cx="4511849" cy="332507"/>
            </a:xfrm>
          </p:grpSpPr>
          <p:cxnSp>
            <p:nvCxnSpPr>
              <p:cNvPr id="193" name="Google Shape;193;p6"/>
              <p:cNvCxnSpPr/>
              <p:nvPr/>
            </p:nvCxnSpPr>
            <p:spPr>
              <a:xfrm rot="10800000">
                <a:off x="1103289" y="525886"/>
                <a:ext cx="781319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4" name="Google Shape;194;p6"/>
              <p:cNvSpPr txBox="1"/>
              <p:nvPr/>
            </p:nvSpPr>
            <p:spPr>
              <a:xfrm>
                <a:off x="1983347" y="371998"/>
                <a:ext cx="3631791" cy="33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Thermo-camera measurement path (sample) </a:t>
                </a:r>
                <a:endParaRPr/>
              </a:p>
            </p:txBody>
          </p:sp>
        </p:grpSp>
        <p:sp>
          <p:nvSpPr>
            <p:cNvPr id="195" name="Google Shape;195;p6"/>
            <p:cNvSpPr/>
            <p:nvPr/>
          </p:nvSpPr>
          <p:spPr>
            <a:xfrm>
              <a:off x="5728283" y="42926"/>
              <a:ext cx="1754342" cy="2796865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7483428" y="548185"/>
              <a:ext cx="2298077" cy="33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Sample test Unit (STU)</a:t>
              </a: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7527415" y="2100230"/>
              <a:ext cx="2345455" cy="3670580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0032642" y="4803820"/>
              <a:ext cx="1540238" cy="1314820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904851" y="4704389"/>
              <a:ext cx="2033502" cy="2098143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656819" y="4655718"/>
              <a:ext cx="1803041" cy="1119516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423894" y="2885111"/>
              <a:ext cx="2545980" cy="1664556"/>
            </a:xfrm>
            <a:prstGeom prst="rect">
              <a:avLst/>
            </a:prstGeom>
            <a:noFill/>
            <a:ln w="28575" cap="flat" cmpd="sng">
              <a:solidFill>
                <a:srgbClr val="00206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 txBox="1"/>
            <p:nvPr/>
          </p:nvSpPr>
          <p:spPr>
            <a:xfrm>
              <a:off x="9752989" y="6118640"/>
              <a:ext cx="1819891" cy="55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Interferometer Unit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(INU)</a:t>
              </a:r>
              <a:endParaRPr/>
            </a:p>
          </p:txBody>
        </p:sp>
        <p:sp>
          <p:nvSpPr>
            <p:cNvPr id="203" name="Google Shape;203;p6"/>
            <p:cNvSpPr txBox="1"/>
            <p:nvPr/>
          </p:nvSpPr>
          <p:spPr>
            <a:xfrm>
              <a:off x="7525267" y="5779528"/>
              <a:ext cx="2153205" cy="33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Source Unit (SOU)</a:t>
              </a:r>
              <a:endParaRPr/>
            </a:p>
          </p:txBody>
        </p:sp>
        <p:sp>
          <p:nvSpPr>
            <p:cNvPr id="204" name="Google Shape;204;p6"/>
            <p:cNvSpPr txBox="1"/>
            <p:nvPr/>
          </p:nvSpPr>
          <p:spPr>
            <a:xfrm>
              <a:off x="3097368" y="5770459"/>
              <a:ext cx="1807482" cy="55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Polarization Beam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Splitter Unit (PBU)</a:t>
              </a: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928349" y="5759393"/>
              <a:ext cx="1885680" cy="55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Deformable Mirror Unit (DMU)</a:t>
              </a:r>
              <a:endParaRPr/>
            </a:p>
          </p:txBody>
        </p:sp>
        <p:cxnSp>
          <p:nvCxnSpPr>
            <p:cNvPr id="206" name="Google Shape;206;p6"/>
            <p:cNvCxnSpPr/>
            <p:nvPr/>
          </p:nvCxnSpPr>
          <p:spPr>
            <a:xfrm>
              <a:off x="8828468" y="3490175"/>
              <a:ext cx="0" cy="1764405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6417972" y="1551904"/>
              <a:ext cx="0" cy="3702676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6469488" y="1551904"/>
              <a:ext cx="0" cy="3756337"/>
            </a:xfrm>
            <a:prstGeom prst="straightConnector1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6"/>
            <p:cNvCxnSpPr/>
            <p:nvPr/>
          </p:nvCxnSpPr>
          <p:spPr>
            <a:xfrm rot="10800000">
              <a:off x="5042079" y="3352800"/>
              <a:ext cx="1375893" cy="0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6509199" y="1637763"/>
              <a:ext cx="528034" cy="817809"/>
            </a:xfrm>
            <a:prstGeom prst="straightConnector1">
              <a:avLst/>
            </a:prstGeom>
            <a:noFill/>
            <a:ln w="381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7982755" y="3101663"/>
              <a:ext cx="0" cy="1764405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6"/>
            <p:cNvCxnSpPr/>
            <p:nvPr/>
          </p:nvCxnSpPr>
          <p:spPr>
            <a:xfrm rot="10800000">
              <a:off x="7482625" y="4866068"/>
              <a:ext cx="506569" cy="0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3" name="Google Shape;213;p6"/>
            <p:cNvCxnSpPr/>
            <p:nvPr/>
          </p:nvCxnSpPr>
          <p:spPr>
            <a:xfrm rot="10800000">
              <a:off x="1899634" y="5254580"/>
              <a:ext cx="6928834" cy="0"/>
            </a:xfrm>
            <a:prstGeom prst="straightConnector1">
              <a:avLst/>
            </a:prstGeom>
            <a:noFill/>
            <a:ln w="38100" cap="flat" cmpd="sng">
              <a:solidFill>
                <a:srgbClr val="FF26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4" name="Google Shape;214;p6"/>
            <p:cNvCxnSpPr/>
            <p:nvPr/>
          </p:nvCxnSpPr>
          <p:spPr>
            <a:xfrm rot="10800000">
              <a:off x="1899634" y="5349022"/>
              <a:ext cx="8178084" cy="0"/>
            </a:xfrm>
            <a:prstGeom prst="straightConnector1">
              <a:avLst/>
            </a:prstGeom>
            <a:noFill/>
            <a:ln w="38100" cap="flat" cmpd="sng">
              <a:solidFill>
                <a:srgbClr val="00FA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5" name="Google Shape;215;p6"/>
            <p:cNvCxnSpPr/>
            <p:nvPr/>
          </p:nvCxnSpPr>
          <p:spPr>
            <a:xfrm rot="10800000">
              <a:off x="5531476" y="5308241"/>
              <a:ext cx="4546242" cy="0"/>
            </a:xfrm>
            <a:prstGeom prst="straightConnector1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6" name="Google Shape;216;p6"/>
            <p:cNvSpPr txBox="1"/>
            <p:nvPr/>
          </p:nvSpPr>
          <p:spPr>
            <a:xfrm>
              <a:off x="3097368" y="2842317"/>
              <a:ext cx="1326525" cy="55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Beam Test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 (BTU)</a:t>
              </a:r>
              <a:endParaRPr/>
            </a:p>
          </p:txBody>
        </p:sp>
      </p:grpSp>
      <p:sp>
        <p:nvSpPr>
          <p:cNvPr id="217" name="Google Shape;217;p6"/>
          <p:cNvSpPr txBox="1"/>
          <p:nvPr/>
        </p:nvSpPr>
        <p:spPr>
          <a:xfrm>
            <a:off x="9128445" y="1136079"/>
            <a:ext cx="306020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WP2 – T043/T044/T045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B27F47"/>
                </a:solidFill>
                <a:latin typeface="Calibri"/>
                <a:ea typeface="Calibri"/>
                <a:cs typeface="Calibri"/>
                <a:sym typeface="Calibri"/>
              </a:rPr>
              <a:t>Test-bench using a DM to spatially modulate a power laser on a Correction Plate and verify the induced OPD variation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Several electronic devices on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5388" r="21484"/>
          <a:stretch/>
        </p:blipFill>
        <p:spPr>
          <a:xfrm>
            <a:off x="7772400" y="1159727"/>
            <a:ext cx="2880000" cy="3041455"/>
          </a:xfrm>
          <a:prstGeom prst="rect">
            <a:avLst/>
          </a:prstGeom>
          <a:noFill/>
          <a:ln w="571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24" name="Google Shape;224;p7"/>
          <p:cNvCxnSpPr/>
          <p:nvPr/>
        </p:nvCxnSpPr>
        <p:spPr>
          <a:xfrm rot="10800000">
            <a:off x="9062224" y="1561171"/>
            <a:ext cx="297366" cy="2640011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7"/>
          <p:cNvCxnSpPr/>
          <p:nvPr/>
        </p:nvCxnSpPr>
        <p:spPr>
          <a:xfrm rot="10800000">
            <a:off x="9121775" y="2120900"/>
            <a:ext cx="165100" cy="1400175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26" name="Google Shape;226;p7"/>
          <p:cNvSpPr txBox="1"/>
          <p:nvPr/>
        </p:nvSpPr>
        <p:spPr>
          <a:xfrm>
            <a:off x="8036312" y="4415882"/>
            <a:ext cx="39400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Conf1: Measurement of the DM surface deformation with the interferometer</a:t>
            </a:r>
            <a:endParaRPr/>
          </a:p>
        </p:txBody>
      </p:sp>
      <p:sp>
        <p:nvSpPr>
          <p:cNvPr id="227" name="Google Shape;227;p7"/>
          <p:cNvSpPr txBox="1"/>
          <p:nvPr/>
        </p:nvSpPr>
        <p:spPr>
          <a:xfrm>
            <a:off x="10679149" y="1293103"/>
            <a:ext cx="145337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Conf1: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optics</a:t>
            </a:r>
            <a:endParaRPr/>
          </a:p>
        </p:txBody>
      </p:sp>
      <p:sp>
        <p:nvSpPr>
          <p:cNvPr id="228" name="Google Shape;228;p7"/>
          <p:cNvSpPr/>
          <p:nvPr/>
        </p:nvSpPr>
        <p:spPr>
          <a:xfrm>
            <a:off x="4869366" y="3211551"/>
            <a:ext cx="706244" cy="989631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7"/>
          <p:cNvCxnSpPr/>
          <p:nvPr/>
        </p:nvCxnSpPr>
        <p:spPr>
          <a:xfrm rot="10800000" flipH="1">
            <a:off x="4854498" y="1159727"/>
            <a:ext cx="2891153" cy="2036956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7"/>
          <p:cNvCxnSpPr/>
          <p:nvPr/>
        </p:nvCxnSpPr>
        <p:spPr>
          <a:xfrm>
            <a:off x="5575610" y="4201182"/>
            <a:ext cx="2170041" cy="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1" name="Google Shape;231;p7"/>
          <p:cNvCxnSpPr/>
          <p:nvPr/>
        </p:nvCxnSpPr>
        <p:spPr>
          <a:xfrm>
            <a:off x="2155902" y="3367668"/>
            <a:ext cx="4722176" cy="10407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2" name="Google Shape;232;p7"/>
          <p:cNvCxnSpPr/>
          <p:nvPr/>
        </p:nvCxnSpPr>
        <p:spPr>
          <a:xfrm rot="10800000">
            <a:off x="4516990" y="3419707"/>
            <a:ext cx="1471060" cy="3786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8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868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A black machine with a whee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1838" t="33716" r="29710" b="7459"/>
          <a:stretch/>
        </p:blipFill>
        <p:spPr>
          <a:xfrm>
            <a:off x="2535044" y="5401148"/>
            <a:ext cx="921834" cy="940179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8" descr="A close-up of several electronic equipme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388" r="21484"/>
          <a:stretch/>
        </p:blipFill>
        <p:spPr>
          <a:xfrm>
            <a:off x="7757532" y="1159727"/>
            <a:ext cx="2880000" cy="304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8"/>
          <p:cNvCxnSpPr/>
          <p:nvPr/>
        </p:nvCxnSpPr>
        <p:spPr>
          <a:xfrm rot="10800000">
            <a:off x="2155902" y="3367668"/>
            <a:ext cx="3040566" cy="6133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p8"/>
          <p:cNvCxnSpPr/>
          <p:nvPr/>
        </p:nvCxnSpPr>
        <p:spPr>
          <a:xfrm flipH="1">
            <a:off x="4118517" y="3429000"/>
            <a:ext cx="252761" cy="1514707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8"/>
          <p:cNvCxnSpPr/>
          <p:nvPr/>
        </p:nvCxnSpPr>
        <p:spPr>
          <a:xfrm rot="10800000">
            <a:off x="9114263" y="2133600"/>
            <a:ext cx="245327" cy="206758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3" name="Google Shape;243;p8"/>
          <p:cNvCxnSpPr>
            <a:stCxn id="239" idx="3"/>
          </p:cNvCxnSpPr>
          <p:nvPr/>
        </p:nvCxnSpPr>
        <p:spPr>
          <a:xfrm flipH="1">
            <a:off x="9197532" y="2680454"/>
            <a:ext cx="1440000" cy="114900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4" name="Google Shape;244;p8"/>
          <p:cNvCxnSpPr/>
          <p:nvPr/>
        </p:nvCxnSpPr>
        <p:spPr>
          <a:xfrm rot="10800000">
            <a:off x="9158868" y="2133599"/>
            <a:ext cx="74342" cy="669074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5" name="Google Shape;245;p8"/>
          <p:cNvCxnSpPr/>
          <p:nvPr/>
        </p:nvCxnSpPr>
        <p:spPr>
          <a:xfrm rot="10800000">
            <a:off x="9151434" y="2267415"/>
            <a:ext cx="56613" cy="57103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8"/>
          <p:cNvCxnSpPr/>
          <p:nvPr/>
        </p:nvCxnSpPr>
        <p:spPr>
          <a:xfrm>
            <a:off x="9197532" y="2838450"/>
            <a:ext cx="8028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8"/>
          <p:cNvCxnSpPr/>
          <p:nvPr/>
        </p:nvCxnSpPr>
        <p:spPr>
          <a:xfrm rot="10800000">
            <a:off x="9248078" y="3263590"/>
            <a:ext cx="66907" cy="587298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48" name="Google Shape;248;p8"/>
          <p:cNvCxnSpPr/>
          <p:nvPr/>
        </p:nvCxnSpPr>
        <p:spPr>
          <a:xfrm flipH="1">
            <a:off x="9586821" y="2725068"/>
            <a:ext cx="638971" cy="43212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49" name="Google Shape;249;p8"/>
          <p:cNvCxnSpPr/>
          <p:nvPr/>
        </p:nvCxnSpPr>
        <p:spPr>
          <a:xfrm rot="10800000">
            <a:off x="2713463" y="3367668"/>
            <a:ext cx="1263805" cy="30666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50" name="Google Shape;250;p8"/>
          <p:cNvCxnSpPr/>
          <p:nvPr/>
        </p:nvCxnSpPr>
        <p:spPr>
          <a:xfrm flipH="1">
            <a:off x="4200293" y="3731941"/>
            <a:ext cx="118946" cy="713679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51" name="Google Shape;251;p8"/>
          <p:cNvCxnSpPr/>
          <p:nvPr/>
        </p:nvCxnSpPr>
        <p:spPr>
          <a:xfrm rot="10800000">
            <a:off x="4333875" y="3416300"/>
            <a:ext cx="803275" cy="1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2" name="Google Shape;252;p8"/>
          <p:cNvCxnSpPr/>
          <p:nvPr/>
        </p:nvCxnSpPr>
        <p:spPr>
          <a:xfrm rot="10800000" flipH="1">
            <a:off x="4327525" y="3416300"/>
            <a:ext cx="6349" cy="476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8"/>
          <p:cNvSpPr txBox="1"/>
          <p:nvPr/>
        </p:nvSpPr>
        <p:spPr>
          <a:xfrm>
            <a:off x="8036312" y="4415882"/>
            <a:ext cx="40367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Conf2: Measurement of the glass sample in transmission with the interferometer.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Transparent sample @633nm</a:t>
            </a:r>
            <a:endParaRPr/>
          </a:p>
        </p:txBody>
      </p:sp>
      <p:sp>
        <p:nvSpPr>
          <p:cNvPr id="254" name="Google Shape;254;p8"/>
          <p:cNvSpPr txBox="1"/>
          <p:nvPr/>
        </p:nvSpPr>
        <p:spPr>
          <a:xfrm>
            <a:off x="10679149" y="1293103"/>
            <a:ext cx="145337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Conf2: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QWL plate @633nm +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mirror</a:t>
            </a:r>
            <a:endParaRPr/>
          </a:p>
        </p:txBody>
      </p:sp>
      <p:sp>
        <p:nvSpPr>
          <p:cNvPr id="255" name="Google Shape;255;p8"/>
          <p:cNvSpPr/>
          <p:nvPr/>
        </p:nvSpPr>
        <p:spPr>
          <a:xfrm>
            <a:off x="3748668" y="4508809"/>
            <a:ext cx="706244" cy="989631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8"/>
          <p:cNvCxnSpPr/>
          <p:nvPr/>
        </p:nvCxnSpPr>
        <p:spPr>
          <a:xfrm rot="10800000" flipH="1">
            <a:off x="2535044" y="4508809"/>
            <a:ext cx="1213624" cy="899533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8"/>
          <p:cNvCxnSpPr/>
          <p:nvPr/>
        </p:nvCxnSpPr>
        <p:spPr>
          <a:xfrm rot="10800000" flipH="1">
            <a:off x="3456878" y="5498440"/>
            <a:ext cx="998034" cy="842887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9" descr="A machine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9727"/>
            <a:ext cx="777240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A black machine with a wheel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1838" t="33716" r="29710" b="7459"/>
          <a:stretch/>
        </p:blipFill>
        <p:spPr>
          <a:xfrm>
            <a:off x="2535044" y="5401148"/>
            <a:ext cx="921834" cy="94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 descr="A close-up of several electronic devic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388" r="21484"/>
          <a:stretch/>
        </p:blipFill>
        <p:spPr>
          <a:xfrm>
            <a:off x="7772400" y="1159727"/>
            <a:ext cx="2880000" cy="30414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9"/>
          <p:cNvCxnSpPr/>
          <p:nvPr/>
        </p:nvCxnSpPr>
        <p:spPr>
          <a:xfrm rot="10800000">
            <a:off x="4326673" y="3429000"/>
            <a:ext cx="2544125" cy="3066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9"/>
          <p:cNvCxnSpPr/>
          <p:nvPr/>
        </p:nvCxnSpPr>
        <p:spPr>
          <a:xfrm rot="10800000">
            <a:off x="2682875" y="3367668"/>
            <a:ext cx="4206063" cy="758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9"/>
          <p:cNvCxnSpPr/>
          <p:nvPr/>
        </p:nvCxnSpPr>
        <p:spPr>
          <a:xfrm rot="10800000" flipH="1">
            <a:off x="2155902" y="3367668"/>
            <a:ext cx="550127" cy="5872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9"/>
          <p:cNvCxnSpPr/>
          <p:nvPr/>
        </p:nvCxnSpPr>
        <p:spPr>
          <a:xfrm rot="10800000" flipH="1">
            <a:off x="4170556" y="3398334"/>
            <a:ext cx="156117" cy="125544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9"/>
          <p:cNvCxnSpPr/>
          <p:nvPr/>
        </p:nvCxnSpPr>
        <p:spPr>
          <a:xfrm rot="10800000" flipH="1">
            <a:off x="2155902" y="3584575"/>
            <a:ext cx="349173" cy="3703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9"/>
          <p:cNvCxnSpPr/>
          <p:nvPr/>
        </p:nvCxnSpPr>
        <p:spPr>
          <a:xfrm rot="10800000">
            <a:off x="2682874" y="3366119"/>
            <a:ext cx="952501" cy="3221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1" name="Google Shape;271;p9"/>
          <p:cNvCxnSpPr/>
          <p:nvPr/>
        </p:nvCxnSpPr>
        <p:spPr>
          <a:xfrm rot="10800000">
            <a:off x="4276725" y="3398334"/>
            <a:ext cx="2594073" cy="3066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9"/>
          <p:cNvCxnSpPr/>
          <p:nvPr/>
        </p:nvCxnSpPr>
        <p:spPr>
          <a:xfrm flipH="1">
            <a:off x="4276725" y="3396343"/>
            <a:ext cx="9955" cy="4721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9"/>
          <p:cNvCxnSpPr/>
          <p:nvPr/>
        </p:nvCxnSpPr>
        <p:spPr>
          <a:xfrm rot="10800000">
            <a:off x="9027846" y="1561171"/>
            <a:ext cx="297366" cy="264001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4" name="Google Shape;274;p9"/>
          <p:cNvCxnSpPr>
            <a:stCxn id="264" idx="3"/>
          </p:cNvCxnSpPr>
          <p:nvPr/>
        </p:nvCxnSpPr>
        <p:spPr>
          <a:xfrm flipH="1">
            <a:off x="9207900" y="2680454"/>
            <a:ext cx="1444500" cy="114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9"/>
          <p:cNvCxnSpPr/>
          <p:nvPr/>
        </p:nvCxnSpPr>
        <p:spPr>
          <a:xfrm rot="10800000">
            <a:off x="9061997" y="1561169"/>
            <a:ext cx="185156" cy="123407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p9"/>
          <p:cNvCxnSpPr/>
          <p:nvPr/>
        </p:nvCxnSpPr>
        <p:spPr>
          <a:xfrm rot="10800000">
            <a:off x="9208047" y="3159149"/>
            <a:ext cx="117165" cy="104203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7" name="Google Shape;277;p9"/>
          <p:cNvCxnSpPr/>
          <p:nvPr/>
        </p:nvCxnSpPr>
        <p:spPr>
          <a:xfrm rot="10800000">
            <a:off x="9061997" y="1619250"/>
            <a:ext cx="146050" cy="121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9"/>
          <p:cNvCxnSpPr/>
          <p:nvPr/>
        </p:nvCxnSpPr>
        <p:spPr>
          <a:xfrm flipH="1">
            <a:off x="9208047" y="2737846"/>
            <a:ext cx="797948" cy="5523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9" name="Google Shape;279;p9"/>
          <p:cNvCxnSpPr/>
          <p:nvPr/>
        </p:nvCxnSpPr>
        <p:spPr>
          <a:xfrm rot="10800000" flipH="1">
            <a:off x="4197302" y="3413667"/>
            <a:ext cx="129371" cy="96582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80" name="Google Shape;280;p9"/>
          <p:cNvSpPr txBox="1"/>
          <p:nvPr/>
        </p:nvSpPr>
        <p:spPr>
          <a:xfrm>
            <a:off x="8036312" y="4415882"/>
            <a:ext cx="394009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Conf3: Heating the glass sample with a 1W-laser @1064. The laser intensity distribution is spatially modulated by the DM deformation.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Absorbing sample @1064nm</a:t>
            </a:r>
            <a:endParaRPr/>
          </a:p>
        </p:txBody>
      </p:sp>
      <p:sp>
        <p:nvSpPr>
          <p:cNvPr id="281" name="Google Shape;281;p9"/>
          <p:cNvSpPr txBox="1"/>
          <p:nvPr/>
        </p:nvSpPr>
        <p:spPr>
          <a:xfrm>
            <a:off x="10679149" y="1293103"/>
            <a:ext cx="14533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SwitchPos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Conf3: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QWL plate @1064nm</a:t>
            </a:r>
            <a:endParaRPr/>
          </a:p>
        </p:txBody>
      </p:sp>
      <p:sp>
        <p:nvSpPr>
          <p:cNvPr id="282" name="Google Shape;282;p9"/>
          <p:cNvSpPr/>
          <p:nvPr/>
        </p:nvSpPr>
        <p:spPr>
          <a:xfrm rot="-3588524">
            <a:off x="1921078" y="4654746"/>
            <a:ext cx="619175" cy="390915"/>
          </a:xfrm>
          <a:custGeom>
            <a:avLst/>
            <a:gdLst/>
            <a:ahLst/>
            <a:cxnLst/>
            <a:rect l="l" t="t" r="r" b="b"/>
            <a:pathLst>
              <a:path w="619175" h="390915" extrusionOk="0">
                <a:moveTo>
                  <a:pt x="0" y="97517"/>
                </a:moveTo>
                <a:lnTo>
                  <a:pt x="329539" y="94473"/>
                </a:lnTo>
                <a:lnTo>
                  <a:pt x="281537" y="0"/>
                </a:lnTo>
                <a:lnTo>
                  <a:pt x="619175" y="183508"/>
                </a:lnTo>
                <a:lnTo>
                  <a:pt x="470097" y="390915"/>
                </a:lnTo>
                <a:lnTo>
                  <a:pt x="418454" y="283868"/>
                </a:lnTo>
                <a:lnTo>
                  <a:pt x="98289" y="296243"/>
                </a:lnTo>
                <a:lnTo>
                  <a:pt x="0" y="97517"/>
                </a:ln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742</Words>
  <Application>Microsoft Macintosh PowerPoint</Application>
  <PresentationFormat>Widescreen</PresentationFormat>
  <Paragraphs>140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di Office</vt:lpstr>
      <vt:lpstr>ETIC INAF-ADONI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Giuseppe Greco</dc:creator>
  <cp:lastModifiedBy>Armando Riccardi</cp:lastModifiedBy>
  <cp:revision>3</cp:revision>
  <dcterms:created xsi:type="dcterms:W3CDTF">2024-01-08T14:25:46Z</dcterms:created>
  <dcterms:modified xsi:type="dcterms:W3CDTF">2024-09-24T08:44:32Z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0x0101000854B9C7EB83A3498968F528FC64EFFC</vt:lpwstr>
  </property>
</Properties>
</file>