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72" r:id="rId6"/>
    <p:sldId id="267" r:id="rId7"/>
    <p:sldId id="268" r:id="rId8"/>
    <p:sldId id="269" r:id="rId9"/>
    <p:sldId id="270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883A418E-672D-4306-95F9-DBEE950C9C42}">
          <p14:sldIdLst>
            <p14:sldId id="256"/>
            <p14:sldId id="272"/>
            <p14:sldId id="267"/>
            <p14:sldId id="268"/>
            <p14:sldId id="269"/>
            <p14:sldId id="270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B27F47"/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0938D-E3F8-4835-87D2-FD78C692E332}" v="4" dt="2024-05-08T12:40:13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86386" autoAdjust="0"/>
  </p:normalViewPr>
  <p:slideViewPr>
    <p:cSldViewPr snapToGrid="0">
      <p:cViewPr varScale="1">
        <p:scale>
          <a:sx n="124" d="100"/>
          <a:sy n="124" d="100"/>
        </p:scale>
        <p:origin x="72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4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01/10/24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11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28" y="1966367"/>
            <a:ext cx="4699816" cy="1290088"/>
          </a:xfrm>
        </p:spPr>
        <p:txBody>
          <a:bodyPr>
            <a:noAutofit/>
          </a:bodyPr>
          <a:lstStyle/>
          <a:p>
            <a:pPr algn="ctr"/>
            <a:r>
              <a:rPr lang="en-US" sz="2900" dirty="0">
                <a:solidFill>
                  <a:srgbClr val="002060"/>
                </a:solidFill>
              </a:rPr>
              <a:t>The EARTH MOON MARS</a:t>
            </a:r>
            <a:br>
              <a:rPr lang="en-US" sz="2900" dirty="0">
                <a:solidFill>
                  <a:srgbClr val="002060"/>
                </a:solidFill>
              </a:rPr>
            </a:br>
            <a:r>
              <a:rPr lang="en-US" sz="2900" dirty="0">
                <a:solidFill>
                  <a:srgbClr val="002060"/>
                </a:solidFill>
              </a:rPr>
              <a:t>(EMM)</a:t>
            </a:r>
            <a:br>
              <a:rPr lang="en-US" sz="2900" dirty="0">
                <a:solidFill>
                  <a:srgbClr val="002060"/>
                </a:solidFill>
              </a:rPr>
            </a:br>
            <a:r>
              <a:rPr lang="en-US" sz="2900" dirty="0">
                <a:solidFill>
                  <a:srgbClr val="002060"/>
                </a:solidFill>
              </a:rPr>
              <a:t> NRRP project</a:t>
            </a:r>
            <a:endParaRPr lang="it-IT" sz="2900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3297" y="3783574"/>
            <a:ext cx="3893566" cy="207747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LABORATORY OF MOLECULAR SPECTROSCOPY IN</a:t>
            </a:r>
            <a:br>
              <a:rPr lang="en-US" sz="2400" dirty="0"/>
            </a:br>
            <a:r>
              <a:rPr lang="en-US" sz="2400" dirty="0"/>
              <a:t>PLANETARY ATMOSPHERES</a:t>
            </a:r>
            <a:br>
              <a:rPr lang="en-US" sz="2400" dirty="0"/>
            </a:br>
            <a:r>
              <a:rPr lang="en-US" sz="2400" dirty="0"/>
              <a:t>(ACTIVITY 1500.13)</a:t>
            </a:r>
          </a:p>
        </p:txBody>
      </p:sp>
      <p:sp>
        <p:nvSpPr>
          <p:cNvPr id="9" name="Rettangolo 8"/>
          <p:cNvSpPr/>
          <p:nvPr/>
        </p:nvSpPr>
        <p:spPr>
          <a:xfrm>
            <a:off x="9799782" y="159488"/>
            <a:ext cx="1938562" cy="797442"/>
          </a:xfrm>
          <a:prstGeom prst="rect">
            <a:avLst/>
          </a:prstGeom>
          <a:solidFill>
            <a:srgbClr val="2A6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20" y="306071"/>
            <a:ext cx="808911" cy="5840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42" y="307085"/>
            <a:ext cx="930705" cy="5830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1" y="306072"/>
            <a:ext cx="697085" cy="5840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Segnaposto immagine 11"/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17534"/>
          <a:stretch>
            <a:fillRect/>
          </a:stretch>
        </p:blipFill>
        <p:spPr/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 txBox="1">
            <a:spLocks/>
          </p:cNvSpPr>
          <p:nvPr/>
        </p:nvSpPr>
        <p:spPr>
          <a:xfrm>
            <a:off x="76238" y="6527722"/>
            <a:ext cx="5656981" cy="48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002060"/>
                </a:solidFill>
              </a:rPr>
              <a:t>Autori </a:t>
            </a:r>
            <a:r>
              <a:rPr lang="en-US" sz="2000" dirty="0"/>
              <a:t>G. </a:t>
            </a:r>
            <a:r>
              <a:rPr lang="en-US" sz="2000" dirty="0" err="1"/>
              <a:t>Piccioni</a:t>
            </a:r>
            <a:r>
              <a:rPr lang="en-US" sz="2000" dirty="0"/>
              <a:t>, M. </a:t>
            </a:r>
            <a:r>
              <a:rPr lang="en-US" sz="2000" dirty="0" err="1"/>
              <a:t>Snels</a:t>
            </a:r>
            <a:r>
              <a:rPr lang="en-US" sz="2000" dirty="0"/>
              <a:t>, S. Stefani</a:t>
            </a:r>
            <a:endParaRPr lang="it-IT" sz="2000" dirty="0"/>
          </a:p>
          <a:p>
            <a:endParaRPr lang="it-IT" sz="2000" b="1" dirty="0">
              <a:solidFill>
                <a:srgbClr val="002060"/>
              </a:solidFill>
            </a:endParaRPr>
          </a:p>
          <a:p>
            <a:endParaRPr lang="it-IT" sz="400" dirty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097EEF97-0C4F-29CA-6F7B-EC8169B5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96E2-0FE8-EA4A-B595-DC04A90B6D6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F0109A-A8E1-24A7-A09C-B6043DB51160}"/>
              </a:ext>
            </a:extLst>
          </p:cNvPr>
          <p:cNvSpPr txBox="1"/>
          <p:nvPr/>
        </p:nvSpPr>
        <p:spPr>
          <a:xfrm>
            <a:off x="4913463" y="1181100"/>
            <a:ext cx="2601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Task WP1500-13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376A1B-EC21-1A84-71B7-97C34F8D416C}"/>
              </a:ext>
            </a:extLst>
          </p:cNvPr>
          <p:cNvSpPr txBox="1"/>
          <p:nvPr/>
        </p:nvSpPr>
        <p:spPr>
          <a:xfrm>
            <a:off x="557210" y="1714500"/>
            <a:ext cx="11077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innovative laboratory infrastructure with instrumentation devoted to measurements for optical properties of </a:t>
            </a:r>
            <a:r>
              <a:rPr lang="it-IT" sz="2400" b="0" i="0" u="none" strike="noStrike" baseline="0" dirty="0" err="1">
                <a:latin typeface="Garamond" panose="02020404030301010803" pitchFamily="18" charset="0"/>
              </a:rPr>
              <a:t>atmospheric</a:t>
            </a:r>
            <a:r>
              <a:rPr lang="it-IT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it-IT" sz="2400" b="0" i="0" u="none" strike="noStrike" baseline="0" dirty="0" err="1">
                <a:latin typeface="Garamond" panose="02020404030301010803" pitchFamily="18" charset="0"/>
              </a:rPr>
              <a:t>gases</a:t>
            </a:r>
            <a:r>
              <a:rPr lang="it-IT" sz="2400" b="0" i="0" u="none" strike="noStrike" baseline="0" dirty="0">
                <a:latin typeface="Garamond" panose="02020404030301010803" pitchFamily="18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support to the radiative transfer calculation for molecules lacking crucial information in the actual spectral databases;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direct measurements of cross sections or absorption coefficients for mixtures of atmospheric gases;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direct measurements of self and foreign broadening at different physical conditions;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accurate measurements of optical transmission for atmospheric gases in particular within the so called “atmospheric </a:t>
            </a:r>
            <a:r>
              <a:rPr lang="it-IT" sz="2400" b="0" i="0" u="none" strike="noStrike" baseline="0" dirty="0">
                <a:latin typeface="Garamond" panose="02020404030301010803" pitchFamily="18" charset="0"/>
              </a:rPr>
              <a:t>windows”;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accurate measurements of CIA (Collision Induced Absorption) for various gases, e.g. for carbon dioxide (CO2).</a:t>
            </a:r>
            <a:endParaRPr lang="it-IT" sz="24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02901A0-B48E-45CE-0A69-E1F9F2E1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</a:t>
            </a:fld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E160C66-9924-C175-8A9E-09988E4A4A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20" y="306071"/>
            <a:ext cx="808911" cy="58407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FB678E3-F78F-527D-F362-3314478BAC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42" y="307085"/>
            <a:ext cx="930705" cy="58305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E74C8EA-8618-85BA-E815-077F02BA78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1" y="306072"/>
            <a:ext cx="697085" cy="5840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712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90AA1E-3517-33EE-0C95-1CA38E156977}"/>
              </a:ext>
            </a:extLst>
          </p:cNvPr>
          <p:cNvSpPr txBox="1"/>
          <p:nvPr/>
        </p:nvSpPr>
        <p:spPr>
          <a:xfrm>
            <a:off x="3007066" y="1279940"/>
            <a:ext cx="5820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Sketch of the </a:t>
            </a:r>
            <a:r>
              <a:rPr lang="it-IT" sz="3600" dirty="0" err="1"/>
              <a:t>laboratory</a:t>
            </a:r>
            <a:r>
              <a:rPr lang="it-IT" sz="3600" dirty="0"/>
              <a:t> setup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4" name="Immagine 3" descr="Immagine che contiene testo, orologio, elettronica, unità&#10;&#10;Descrizione generata automaticamente">
            <a:extLst>
              <a:ext uri="{FF2B5EF4-FFF2-40B4-BE49-F238E27FC236}">
                <a16:creationId xmlns:a16="http://schemas.microsoft.com/office/drawing/2014/main" id="{B23512B9-AD05-85E7-45CB-083AD8BD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7" y="2048633"/>
            <a:ext cx="6950842" cy="406916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1A8ACA-70BF-78D7-6EE3-14223F3279D2}"/>
              </a:ext>
            </a:extLst>
          </p:cNvPr>
          <p:cNvSpPr txBox="1"/>
          <p:nvPr/>
        </p:nvSpPr>
        <p:spPr>
          <a:xfrm>
            <a:off x="5264458" y="2450237"/>
            <a:ext cx="83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PASSxS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218DE2-A864-52FE-2AD3-E67158867A5B}"/>
              </a:ext>
            </a:extLst>
          </p:cNvPr>
          <p:cNvSpPr txBox="1"/>
          <p:nvPr/>
        </p:nvSpPr>
        <p:spPr>
          <a:xfrm>
            <a:off x="2636668" y="2265571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Transfer </a:t>
            </a:r>
            <a:r>
              <a:rPr lang="it-IT" dirty="0" err="1"/>
              <a:t>optics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96ADF9-6617-B02A-23BD-DEF38454BF3D}"/>
              </a:ext>
            </a:extLst>
          </p:cNvPr>
          <p:cNvSpPr txBox="1"/>
          <p:nvPr/>
        </p:nvSpPr>
        <p:spPr>
          <a:xfrm>
            <a:off x="8087557" y="2265571"/>
            <a:ext cx="37722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High </a:t>
            </a:r>
            <a:r>
              <a:rPr lang="it-IT" sz="2400" dirty="0" err="1">
                <a:solidFill>
                  <a:srgbClr val="0070C0"/>
                </a:solidFill>
              </a:rPr>
              <a:t>resolution</a:t>
            </a:r>
            <a:r>
              <a:rPr lang="it-IT" sz="2400" dirty="0">
                <a:solidFill>
                  <a:srgbClr val="0070C0"/>
                </a:solidFill>
              </a:rPr>
              <a:t> FT </a:t>
            </a:r>
            <a:r>
              <a:rPr lang="it-IT" sz="2400" dirty="0" err="1">
                <a:solidFill>
                  <a:srgbClr val="0070C0"/>
                </a:solidFill>
              </a:rPr>
              <a:t>spectrometer</a:t>
            </a: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Transfer </a:t>
            </a:r>
            <a:r>
              <a:rPr lang="it-IT" sz="2400" dirty="0" err="1">
                <a:solidFill>
                  <a:srgbClr val="7030A0"/>
                </a:solidFill>
              </a:rPr>
              <a:t>optics</a:t>
            </a:r>
            <a:r>
              <a:rPr lang="it-IT" sz="2400" dirty="0">
                <a:solidFill>
                  <a:srgbClr val="7030A0"/>
                </a:solidFill>
              </a:rPr>
              <a:t> in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FFC000"/>
                </a:solidFill>
              </a:rPr>
              <a:t>Multipath</a:t>
            </a:r>
            <a:r>
              <a:rPr lang="it-IT" sz="2400" dirty="0">
                <a:solidFill>
                  <a:srgbClr val="FFC000"/>
                </a:solidFill>
              </a:rPr>
              <a:t> </a:t>
            </a:r>
            <a:r>
              <a:rPr lang="it-IT" sz="2400" dirty="0" err="1">
                <a:solidFill>
                  <a:srgbClr val="FFC000"/>
                </a:solidFill>
              </a:rPr>
              <a:t>absorption</a:t>
            </a:r>
            <a:r>
              <a:rPr lang="it-IT" sz="2400" dirty="0">
                <a:solidFill>
                  <a:srgbClr val="FFC000"/>
                </a:solidFill>
              </a:rPr>
              <a:t> </a:t>
            </a:r>
            <a:r>
              <a:rPr lang="it-IT" sz="2400" dirty="0" err="1">
                <a:solidFill>
                  <a:srgbClr val="FFC000"/>
                </a:solidFill>
              </a:rPr>
              <a:t>cell</a:t>
            </a:r>
            <a:endParaRPr lang="it-IT" sz="24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FF0000"/>
                </a:solidFill>
              </a:rPr>
              <a:t>Planetary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Atmosphere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Simulation</a:t>
            </a:r>
            <a:r>
              <a:rPr lang="it-IT" sz="2400" dirty="0">
                <a:solidFill>
                  <a:srgbClr val="FF0000"/>
                </a:solidFill>
              </a:rPr>
              <a:t> System for </a:t>
            </a:r>
            <a:r>
              <a:rPr lang="it-IT" sz="2400" dirty="0" err="1">
                <a:solidFill>
                  <a:srgbClr val="FF0000"/>
                </a:solidFill>
              </a:rPr>
              <a:t>Spectroscopy</a:t>
            </a:r>
            <a:r>
              <a:rPr lang="it-IT" sz="2400" dirty="0">
                <a:solidFill>
                  <a:srgbClr val="FF0000"/>
                </a:solidFill>
              </a:rPr>
              <a:t> (</a:t>
            </a:r>
            <a:r>
              <a:rPr lang="it-IT" sz="2400" dirty="0" err="1">
                <a:solidFill>
                  <a:srgbClr val="FF0000"/>
                </a:solidFill>
              </a:rPr>
              <a:t>PASSxS</a:t>
            </a:r>
            <a:r>
              <a:rPr lang="it-IT" sz="2400" dirty="0">
                <a:solidFill>
                  <a:srgbClr val="FF0000"/>
                </a:solidFill>
              </a:rPr>
              <a:t>) </a:t>
            </a:r>
            <a:r>
              <a:rPr lang="it-IT" sz="2400" dirty="0" err="1">
                <a:solidFill>
                  <a:srgbClr val="FF0000"/>
                </a:solidFill>
              </a:rPr>
              <a:t>already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available</a:t>
            </a:r>
            <a:r>
              <a:rPr lang="it-IT" sz="2400" dirty="0">
                <a:solidFill>
                  <a:srgbClr val="FF0000"/>
                </a:solidFill>
              </a:rPr>
              <a:t> from </a:t>
            </a:r>
            <a:r>
              <a:rPr lang="it-IT" sz="2400" dirty="0" err="1">
                <a:solidFill>
                  <a:srgbClr val="FF0000"/>
                </a:solidFill>
              </a:rPr>
              <a:t>other</a:t>
            </a:r>
            <a:r>
              <a:rPr lang="it-IT" sz="2400" dirty="0">
                <a:solidFill>
                  <a:srgbClr val="FF0000"/>
                </a:solidFill>
              </a:rPr>
              <a:t> projects</a:t>
            </a:r>
          </a:p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3F2E220-1A08-2F51-CD89-696FB9B1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3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C6C1897-2E3D-1176-F24C-94774030C6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20" y="306071"/>
            <a:ext cx="808911" cy="58407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089FE60-F1C2-0488-FA31-FB51C47101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42" y="307085"/>
            <a:ext cx="930705" cy="58305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B406E4C-2A88-A451-D94C-865263B836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1" y="306072"/>
            <a:ext cx="697085" cy="5840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BCA5661D-06F5-F8DE-9F91-EE0CDC3C80B9}"/>
              </a:ext>
            </a:extLst>
          </p:cNvPr>
          <p:cNvSpPr/>
          <p:nvPr/>
        </p:nvSpPr>
        <p:spPr>
          <a:xfrm>
            <a:off x="708227" y="2149434"/>
            <a:ext cx="1413163" cy="38070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ADBB5D4-A4CD-7E90-830E-9B533FA0ECAD}"/>
              </a:ext>
            </a:extLst>
          </p:cNvPr>
          <p:cNvSpPr/>
          <p:nvPr/>
        </p:nvSpPr>
        <p:spPr>
          <a:xfrm>
            <a:off x="2774827" y="2851841"/>
            <a:ext cx="1413163" cy="2726219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88BDEDB-B36F-24A3-42BE-FDB1D643B6B4}"/>
              </a:ext>
            </a:extLst>
          </p:cNvPr>
          <p:cNvSpPr/>
          <p:nvPr/>
        </p:nvSpPr>
        <p:spPr>
          <a:xfrm>
            <a:off x="4557877" y="3574472"/>
            <a:ext cx="2270436" cy="73627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BDBED77-83C9-0888-4EF8-EE4DC53C56A3}"/>
              </a:ext>
            </a:extLst>
          </p:cNvPr>
          <p:cNvSpPr/>
          <p:nvPr/>
        </p:nvSpPr>
        <p:spPr>
          <a:xfrm>
            <a:off x="4330833" y="3039582"/>
            <a:ext cx="3082769" cy="180604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2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6" grpId="0" animBg="1"/>
      <p:bldP spid="16" grpId="1" animBg="1"/>
      <p:bldP spid="17" grpId="2" animBg="1"/>
      <p:bldP spid="17" grpId="3" animBg="1"/>
      <p:bldP spid="18" grpId="2" animBg="1"/>
      <p:bldP spid="18" grpId="3" animBg="1"/>
      <p:bldP spid="19" grpId="2" animBg="1"/>
      <p:bldP spid="19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01329E-2C01-816C-6D30-14E658B7ADD7}"/>
              </a:ext>
            </a:extLst>
          </p:cNvPr>
          <p:cNvSpPr txBox="1"/>
          <p:nvPr/>
        </p:nvSpPr>
        <p:spPr>
          <a:xfrm>
            <a:off x="4407408" y="1344168"/>
            <a:ext cx="4602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Procurement and progress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12FDD9-BBA8-0AA2-3A60-745CA417732B}"/>
              </a:ext>
            </a:extLst>
          </p:cNvPr>
          <p:cNvSpPr txBox="1"/>
          <p:nvPr/>
        </p:nvSpPr>
        <p:spPr>
          <a:xfrm>
            <a:off x="1023279" y="2075028"/>
            <a:ext cx="10288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major procurements: </a:t>
            </a:r>
          </a:p>
          <a:p>
            <a:r>
              <a:rPr lang="it-IT" sz="2400" dirty="0"/>
              <a:t>1) a </a:t>
            </a:r>
            <a:r>
              <a:rPr lang="it-IT" sz="2400" b="1" dirty="0">
                <a:solidFill>
                  <a:srgbClr val="00B0F0"/>
                </a:solidFill>
              </a:rPr>
              <a:t>high performance FTIR </a:t>
            </a:r>
            <a:r>
              <a:rPr lang="it-IT" sz="2400" b="1" dirty="0" err="1">
                <a:solidFill>
                  <a:srgbClr val="00B0F0"/>
                </a:solidFill>
              </a:rPr>
              <a:t>spectrometer</a:t>
            </a:r>
            <a:r>
              <a:rPr lang="it-IT" sz="2400" b="1" dirty="0">
                <a:solidFill>
                  <a:srgbClr val="00B0F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Bruker</a:t>
            </a:r>
            <a:r>
              <a:rPr lang="it-IT" sz="2400" dirty="0"/>
              <a:t> IFS125HR); (budget 547k€)</a:t>
            </a:r>
          </a:p>
          <a:p>
            <a:r>
              <a:rPr lang="it-IT" sz="2400" dirty="0"/>
              <a:t>2) a custom </a:t>
            </a:r>
            <a:r>
              <a:rPr lang="it-IT" sz="2400" b="1" dirty="0">
                <a:solidFill>
                  <a:srgbClr val="7030A0"/>
                </a:solidFill>
              </a:rPr>
              <a:t>vacuum optical box </a:t>
            </a:r>
            <a:r>
              <a:rPr lang="it-IT" sz="2400" dirty="0" err="1"/>
              <a:t>interface</a:t>
            </a:r>
            <a:r>
              <a:rPr lang="it-IT" sz="2400" dirty="0"/>
              <a:t> with vacuum </a:t>
            </a:r>
            <a:r>
              <a:rPr lang="it-IT" sz="2400" dirty="0" err="1"/>
              <a:t>optics</a:t>
            </a:r>
            <a:r>
              <a:rPr lang="it-IT" sz="2400" dirty="0"/>
              <a:t> and supports (budget 19.5k€)</a:t>
            </a:r>
          </a:p>
          <a:p>
            <a:endParaRPr lang="it-IT" sz="2400" dirty="0"/>
          </a:p>
          <a:p>
            <a:r>
              <a:rPr lang="it-IT" sz="2400" dirty="0"/>
              <a:t>1) The IFS125HR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ordered</a:t>
            </a:r>
            <a:r>
              <a:rPr lang="it-IT" sz="2400" dirty="0"/>
              <a:t> after a «bando europeo» </a:t>
            </a:r>
            <a:r>
              <a:rPr lang="it-IT" sz="2400" dirty="0" err="1"/>
              <a:t>issued</a:t>
            </a:r>
            <a:r>
              <a:rPr lang="it-IT" sz="2400" dirty="0"/>
              <a:t> on November 10 2023 and </a:t>
            </a:r>
            <a:r>
              <a:rPr lang="it-IT" sz="2400" dirty="0" err="1"/>
              <a:t>closed</a:t>
            </a:r>
            <a:r>
              <a:rPr lang="it-IT" sz="2400" dirty="0"/>
              <a:t> on </a:t>
            </a:r>
            <a:r>
              <a:rPr lang="it-IT" sz="2400" dirty="0" err="1"/>
              <a:t>February</a:t>
            </a:r>
            <a:r>
              <a:rPr lang="it-IT" sz="2400" dirty="0"/>
              <a:t> 29 2024. The </a:t>
            </a:r>
            <a:r>
              <a:rPr lang="it-IT" sz="2400" b="1" dirty="0">
                <a:solidFill>
                  <a:srgbClr val="7030A0"/>
                </a:solidFill>
              </a:rPr>
              <a:t>delivery </a:t>
            </a:r>
            <a:r>
              <a:rPr lang="it-IT" sz="2400" b="1" dirty="0" err="1">
                <a:solidFill>
                  <a:srgbClr val="7030A0"/>
                </a:solidFill>
              </a:rPr>
              <a:t>is</a:t>
            </a:r>
            <a:r>
              <a:rPr lang="it-IT" sz="2400" b="1" dirty="0">
                <a:solidFill>
                  <a:srgbClr val="7030A0"/>
                </a:solidFill>
              </a:rPr>
              <a:t> </a:t>
            </a:r>
            <a:r>
              <a:rPr lang="it-IT" sz="2400" b="1" dirty="0" err="1">
                <a:solidFill>
                  <a:srgbClr val="7030A0"/>
                </a:solidFill>
              </a:rPr>
              <a:t>planned</a:t>
            </a:r>
            <a:r>
              <a:rPr lang="it-IT" sz="2400" b="1" dirty="0">
                <a:solidFill>
                  <a:srgbClr val="7030A0"/>
                </a:solidFill>
              </a:rPr>
              <a:t> for </a:t>
            </a:r>
            <a:r>
              <a:rPr lang="it-IT" sz="2400" b="1" dirty="0" err="1">
                <a:solidFill>
                  <a:srgbClr val="7030A0"/>
                </a:solidFill>
              </a:rPr>
              <a:t>mid</a:t>
            </a:r>
            <a:r>
              <a:rPr lang="it-IT" sz="2400" b="1" dirty="0">
                <a:solidFill>
                  <a:srgbClr val="7030A0"/>
                </a:solidFill>
              </a:rPr>
              <a:t> November 2024</a:t>
            </a:r>
          </a:p>
          <a:p>
            <a:r>
              <a:rPr lang="it-IT" sz="2400" dirty="0"/>
              <a:t>2) The optical box design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finalized</a:t>
            </a:r>
            <a:r>
              <a:rPr lang="it-IT" sz="2400" dirty="0"/>
              <a:t>. The </a:t>
            </a:r>
            <a:r>
              <a:rPr lang="it-IT" sz="2400" b="1" dirty="0">
                <a:solidFill>
                  <a:srgbClr val="00B0F0"/>
                </a:solidFill>
              </a:rPr>
              <a:t>delivery </a:t>
            </a:r>
            <a:r>
              <a:rPr lang="it-IT" sz="2400" b="1" dirty="0" err="1">
                <a:solidFill>
                  <a:srgbClr val="00B0F0"/>
                </a:solidFill>
              </a:rPr>
              <a:t>is</a:t>
            </a:r>
            <a:r>
              <a:rPr lang="it-IT" sz="2400" b="1" dirty="0">
                <a:solidFill>
                  <a:srgbClr val="00B0F0"/>
                </a:solidFill>
              </a:rPr>
              <a:t> </a:t>
            </a:r>
            <a:r>
              <a:rPr lang="it-IT" sz="2400" b="1" dirty="0" err="1">
                <a:solidFill>
                  <a:srgbClr val="00B0F0"/>
                </a:solidFill>
              </a:rPr>
              <a:t>expected</a:t>
            </a:r>
            <a:r>
              <a:rPr lang="it-IT" sz="2400" b="1" dirty="0">
                <a:solidFill>
                  <a:srgbClr val="00B0F0"/>
                </a:solidFill>
              </a:rPr>
              <a:t> in </a:t>
            </a:r>
            <a:r>
              <a:rPr lang="it-IT" sz="2400" b="1" dirty="0" err="1">
                <a:solidFill>
                  <a:srgbClr val="00B0F0"/>
                </a:solidFill>
              </a:rPr>
              <a:t>parallel</a:t>
            </a:r>
            <a:r>
              <a:rPr lang="it-IT" sz="2400" b="1" dirty="0">
                <a:solidFill>
                  <a:srgbClr val="00B0F0"/>
                </a:solidFill>
              </a:rPr>
              <a:t> </a:t>
            </a:r>
            <a:r>
              <a:rPr lang="it-IT" sz="2400" dirty="0"/>
              <a:t>with </a:t>
            </a:r>
            <a:r>
              <a:rPr lang="it-IT" sz="2400" dirty="0" err="1"/>
              <a:t>respect</a:t>
            </a:r>
            <a:r>
              <a:rPr lang="it-IT" sz="2400" dirty="0"/>
              <a:t> to (1)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FD38147-CA3A-0CA8-3538-47DD365E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4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2793988-0242-2F5E-0518-BDA9A9DC3E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20" y="306071"/>
            <a:ext cx="808911" cy="5840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891D326-51F0-23B2-61C4-E1E351CDB0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42" y="307085"/>
            <a:ext cx="930705" cy="5830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5742214-7D52-A3D5-5CEA-BBAE4D1CD4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1" y="306072"/>
            <a:ext cx="697085" cy="5840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665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F10A6E-F3CB-D002-67AC-CC720D57E81F}"/>
              </a:ext>
            </a:extLst>
          </p:cNvPr>
          <p:cNvSpPr txBox="1"/>
          <p:nvPr/>
        </p:nvSpPr>
        <p:spPr>
          <a:xfrm>
            <a:off x="1791976" y="1248689"/>
            <a:ext cx="909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/>
              <a:t>Main</a:t>
            </a:r>
            <a:r>
              <a:rPr lang="it-IT" sz="3600" dirty="0"/>
              <a:t> performance </a:t>
            </a:r>
            <a:r>
              <a:rPr lang="it-IT" sz="3600" dirty="0" err="1"/>
              <a:t>parameters</a:t>
            </a:r>
            <a:r>
              <a:rPr lang="it-IT" sz="3600" dirty="0"/>
              <a:t> of the full setup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8699C3-A2E9-5571-B2B1-6042715EC4D6}"/>
              </a:ext>
            </a:extLst>
          </p:cNvPr>
          <p:cNvSpPr txBox="1"/>
          <p:nvPr/>
        </p:nvSpPr>
        <p:spPr>
          <a:xfrm>
            <a:off x="503888" y="1997671"/>
            <a:ext cx="107129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Spectral</a:t>
            </a:r>
            <a:r>
              <a:rPr lang="it-IT" sz="2800" dirty="0"/>
              <a:t> range: 2000-25000 cm</a:t>
            </a:r>
            <a:r>
              <a:rPr lang="it-IT" sz="2800" baseline="30000" dirty="0"/>
              <a:t>-1</a:t>
            </a:r>
            <a:r>
              <a:rPr lang="it-IT" sz="2800" dirty="0"/>
              <a:t>, </a:t>
            </a:r>
            <a:r>
              <a:rPr lang="it-IT" sz="2800" b="1" dirty="0">
                <a:solidFill>
                  <a:srgbClr val="7030A0"/>
                </a:solidFill>
              </a:rPr>
              <a:t>limited by the </a:t>
            </a:r>
            <a:r>
              <a:rPr lang="it-IT" sz="2800" b="1" dirty="0" err="1">
                <a:solidFill>
                  <a:srgbClr val="7030A0"/>
                </a:solidFill>
              </a:rPr>
              <a:t>present</a:t>
            </a:r>
            <a:r>
              <a:rPr lang="it-IT" sz="2800" b="1" dirty="0">
                <a:solidFill>
                  <a:srgbClr val="7030A0"/>
                </a:solidFill>
              </a:rPr>
              <a:t> </a:t>
            </a:r>
            <a:r>
              <a:rPr lang="it-IT" sz="2800" b="1" dirty="0" err="1">
                <a:solidFill>
                  <a:srgbClr val="7030A0"/>
                </a:solidFill>
              </a:rPr>
              <a:t>sapphire</a:t>
            </a:r>
            <a:r>
              <a:rPr lang="it-IT" sz="2800" b="1" dirty="0">
                <a:solidFill>
                  <a:srgbClr val="7030A0"/>
                </a:solidFill>
              </a:rPr>
              <a:t> windows</a:t>
            </a:r>
            <a:r>
              <a:rPr lang="it-IT" sz="2800" dirty="0"/>
              <a:t> (</a:t>
            </a:r>
            <a:r>
              <a:rPr lang="it-IT" sz="2800" b="1" dirty="0">
                <a:solidFill>
                  <a:srgbClr val="00B0F0"/>
                </a:solidFill>
              </a:rPr>
              <a:t>new </a:t>
            </a:r>
            <a:r>
              <a:rPr lang="it-IT" sz="2800" b="1" dirty="0" err="1">
                <a:solidFill>
                  <a:srgbClr val="00B0F0"/>
                </a:solidFill>
              </a:rPr>
              <a:t>materials</a:t>
            </a:r>
            <a:r>
              <a:rPr lang="it-IT" sz="2800" b="1" dirty="0">
                <a:solidFill>
                  <a:srgbClr val="00B0F0"/>
                </a:solidFill>
              </a:rPr>
              <a:t> are under study </a:t>
            </a:r>
            <a:r>
              <a:rPr lang="it-IT" sz="2800" dirty="0"/>
              <a:t>in </a:t>
            </a:r>
            <a:r>
              <a:rPr lang="it-IT" sz="2800" dirty="0" err="1"/>
              <a:t>order</a:t>
            </a:r>
            <a:r>
              <a:rPr lang="it-IT" sz="2800" dirty="0"/>
              <a:t> to </a:t>
            </a:r>
            <a:r>
              <a:rPr lang="it-IT" sz="2800" dirty="0" err="1"/>
              <a:t>extend</a:t>
            </a:r>
            <a:r>
              <a:rPr lang="it-IT" sz="2800" dirty="0"/>
              <a:t> the </a:t>
            </a:r>
            <a:r>
              <a:rPr lang="it-IT" sz="2800" dirty="0" err="1"/>
              <a:t>lowest</a:t>
            </a:r>
            <a:r>
              <a:rPr lang="it-IT" sz="2800" dirty="0"/>
              <a:t> frequency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much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possible</a:t>
            </a:r>
            <a:r>
              <a:rPr lang="it-IT" sz="2800" dirty="0"/>
              <a:t> </a:t>
            </a:r>
            <a:r>
              <a:rPr lang="it-IT" sz="2800" dirty="0" err="1"/>
              <a:t>closer</a:t>
            </a:r>
            <a:r>
              <a:rPr lang="it-IT" sz="2800" dirty="0"/>
              <a:t> to the </a:t>
            </a:r>
            <a:r>
              <a:rPr lang="it-IT" sz="2800" dirty="0" err="1"/>
              <a:t>theoretical</a:t>
            </a:r>
            <a:r>
              <a:rPr lang="it-IT" sz="2800" dirty="0"/>
              <a:t> </a:t>
            </a:r>
            <a:r>
              <a:rPr lang="it-IT" sz="2800" dirty="0" err="1"/>
              <a:t>limit</a:t>
            </a:r>
            <a:r>
              <a:rPr lang="it-IT" sz="2800" dirty="0"/>
              <a:t> of the IFS125HR </a:t>
            </a:r>
            <a:r>
              <a:rPr lang="it-IT" sz="2800" dirty="0" err="1"/>
              <a:t>which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600 cm</a:t>
            </a:r>
            <a:r>
              <a:rPr lang="it-IT" sz="2800" baseline="30000" dirty="0"/>
              <a:t>-1</a:t>
            </a:r>
            <a:r>
              <a:rPr lang="it-IT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Spectral</a:t>
            </a:r>
            <a:r>
              <a:rPr lang="it-IT" sz="2800" dirty="0"/>
              <a:t> </a:t>
            </a:r>
            <a:r>
              <a:rPr lang="it-IT" sz="2800" dirty="0" err="1"/>
              <a:t>resolution</a:t>
            </a:r>
            <a:r>
              <a:rPr lang="it-IT" sz="2800" dirty="0"/>
              <a:t> : 0.0019 cm</a:t>
            </a:r>
            <a:r>
              <a:rPr lang="it-IT" sz="2800" baseline="30000" dirty="0"/>
              <a:t>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Pressure range : up to 50 bar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Temperature range: 100 – 550 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Temperature </a:t>
            </a:r>
            <a:r>
              <a:rPr lang="it-IT" sz="2800" dirty="0" err="1"/>
              <a:t>stability</a:t>
            </a:r>
            <a:r>
              <a:rPr lang="it-IT" sz="2800" dirty="0"/>
              <a:t>: +-0.5 </a:t>
            </a:r>
            <a:r>
              <a:rPr lang="it-IT" sz="2800" dirty="0" err="1"/>
              <a:t>within</a:t>
            </a:r>
            <a:r>
              <a:rPr lang="it-IT" sz="2800" dirty="0"/>
              <a:t> the </a:t>
            </a:r>
            <a:r>
              <a:rPr lang="it-IT" sz="2800" dirty="0" err="1"/>
              <a:t>acquisition</a:t>
            </a:r>
            <a:r>
              <a:rPr lang="it-IT" sz="2800" dirty="0"/>
              <a:t> time (&lt;30’)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Optical </a:t>
            </a:r>
            <a:r>
              <a:rPr lang="it-IT" sz="2800" dirty="0" err="1"/>
              <a:t>path</a:t>
            </a:r>
            <a:r>
              <a:rPr lang="it-IT" sz="2800" dirty="0"/>
              <a:t> </a:t>
            </a:r>
            <a:r>
              <a:rPr lang="it-IT" sz="2800" dirty="0" err="1"/>
              <a:t>length</a:t>
            </a:r>
            <a:r>
              <a:rPr lang="it-IT" sz="2800" dirty="0"/>
              <a:t>: 3.20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Gas </a:t>
            </a:r>
            <a:r>
              <a:rPr lang="it-IT" sz="2800" dirty="0" err="1"/>
              <a:t>mixture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possible</a:t>
            </a:r>
            <a:endParaRPr lang="it-IT" sz="2800" dirty="0"/>
          </a:p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60608C-9BE7-AC06-38B1-BC6EAAB4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5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7B99E8-9FE8-3F36-CA8C-79FEBCA27E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20" y="306071"/>
            <a:ext cx="808911" cy="5840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7260FBD-6512-C746-5928-F28C4A7568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42" y="307085"/>
            <a:ext cx="930705" cy="5830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9A4282-9403-53DD-54D5-1168D2E494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1" y="306072"/>
            <a:ext cx="697085" cy="5840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2954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31039E-C328-9494-0CC5-F5D6EE4FAE95}"/>
              </a:ext>
            </a:extLst>
          </p:cNvPr>
          <p:cNvSpPr txBox="1"/>
          <p:nvPr/>
        </p:nvSpPr>
        <p:spPr>
          <a:xfrm>
            <a:off x="5190122" y="1442302"/>
            <a:ext cx="2037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Science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A6C248-8A31-35B9-2CEB-A7B053CF861B}"/>
              </a:ext>
            </a:extLst>
          </p:cNvPr>
          <p:cNvSpPr txBox="1"/>
          <p:nvPr/>
        </p:nvSpPr>
        <p:spPr>
          <a:xfrm>
            <a:off x="1058564" y="2422689"/>
            <a:ext cx="102327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Study of </a:t>
            </a:r>
            <a:r>
              <a:rPr lang="it-IT" sz="2800" dirty="0" err="1"/>
              <a:t>Collision</a:t>
            </a:r>
            <a:r>
              <a:rPr lang="it-IT" sz="2800" dirty="0"/>
              <a:t> </a:t>
            </a:r>
            <a:r>
              <a:rPr lang="it-IT" sz="2800" dirty="0" err="1"/>
              <a:t>Induced</a:t>
            </a:r>
            <a:r>
              <a:rPr lang="it-IT" sz="2800" dirty="0"/>
              <a:t> </a:t>
            </a:r>
            <a:r>
              <a:rPr lang="it-IT" sz="2800" dirty="0" err="1"/>
              <a:t>Absorption</a:t>
            </a:r>
            <a:r>
              <a:rPr lang="it-IT" sz="2800" dirty="0"/>
              <a:t>, self or </a:t>
            </a:r>
            <a:r>
              <a:rPr lang="it-IT" sz="2800" dirty="0" err="1"/>
              <a:t>foreign</a:t>
            </a:r>
            <a:r>
              <a:rPr lang="it-IT" sz="2800" dirty="0"/>
              <a:t> (CO</a:t>
            </a:r>
            <a:r>
              <a:rPr lang="it-IT" sz="2800" baseline="-25000" dirty="0"/>
              <a:t>2</a:t>
            </a:r>
            <a:r>
              <a:rPr lang="it-IT" sz="2800" dirty="0"/>
              <a:t>, H</a:t>
            </a:r>
            <a:r>
              <a:rPr lang="it-IT" sz="2800" baseline="-25000" dirty="0"/>
              <a:t>2</a:t>
            </a:r>
            <a:r>
              <a:rPr lang="it-IT" sz="2800" dirty="0"/>
              <a:t>O, H</a:t>
            </a:r>
            <a:r>
              <a:rPr lang="it-IT" sz="2800" baseline="-25000" dirty="0"/>
              <a:t>2</a:t>
            </a:r>
            <a:r>
              <a:rPr lang="it-IT" sz="2800" dirty="0"/>
              <a:t>, N</a:t>
            </a:r>
            <a:r>
              <a:rPr lang="it-IT" sz="2800" baseline="-25000" dirty="0"/>
              <a:t>2</a:t>
            </a:r>
            <a:r>
              <a:rPr lang="it-IT" sz="2800" dirty="0"/>
              <a:t>, O</a:t>
            </a:r>
            <a:r>
              <a:rPr lang="it-IT" sz="2800" baseline="-25000" dirty="0"/>
              <a:t>2</a:t>
            </a:r>
            <a:r>
              <a:rPr lang="it-IT" sz="2800" dirty="0"/>
              <a:t>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Spectroscopic</a:t>
            </a:r>
            <a:r>
              <a:rPr lang="it-IT" sz="2800" dirty="0"/>
              <a:t> studies of gas </a:t>
            </a:r>
            <a:r>
              <a:rPr lang="it-IT" sz="2800" dirty="0" err="1"/>
              <a:t>mixtures</a:t>
            </a:r>
            <a:endParaRPr lang="it-IT" sz="2800" dirty="0"/>
          </a:p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9DE3CF0-DD19-7F8A-975A-C35D1B1B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6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9D80C1F-43D6-336F-0F25-45CA5DC39B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20" y="306071"/>
            <a:ext cx="808911" cy="5840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2D4FA46-B01E-6FCD-0605-7754A96EB7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42" y="307085"/>
            <a:ext cx="930705" cy="5830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050B854-8F72-8FC3-2FAE-DAA3C46237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1" y="306072"/>
            <a:ext cx="697085" cy="5840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4612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3407F2-B750-95BD-E488-C36C7D7C5A69}"/>
              </a:ext>
            </a:extLst>
          </p:cNvPr>
          <p:cNvSpPr txBox="1"/>
          <p:nvPr/>
        </p:nvSpPr>
        <p:spPr>
          <a:xfrm>
            <a:off x="660970" y="1213626"/>
            <a:ext cx="1087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just an </a:t>
            </a:r>
            <a:r>
              <a:rPr lang="it-IT" sz="2800" dirty="0" err="1"/>
              <a:t>example</a:t>
            </a:r>
            <a:r>
              <a:rPr lang="it-IT" sz="2800" dirty="0"/>
              <a:t> </a:t>
            </a:r>
            <a:r>
              <a:rPr lang="it-IT" sz="2800" dirty="0" err="1"/>
              <a:t>acquired</a:t>
            </a:r>
            <a:r>
              <a:rPr lang="it-IT" sz="2800" dirty="0"/>
              <a:t> with the </a:t>
            </a:r>
            <a:r>
              <a:rPr lang="it-IT" sz="2800" dirty="0" err="1"/>
              <a:t>available</a:t>
            </a:r>
            <a:r>
              <a:rPr lang="it-IT" sz="2800" dirty="0"/>
              <a:t> </a:t>
            </a:r>
            <a:r>
              <a:rPr lang="it-IT" sz="2800" dirty="0" err="1"/>
              <a:t>cell</a:t>
            </a:r>
            <a:r>
              <a:rPr lang="it-IT" sz="2800" dirty="0"/>
              <a:t> for CIA of H</a:t>
            </a:r>
            <a:r>
              <a:rPr lang="it-IT" sz="2800" baseline="-25000" dirty="0"/>
              <a:t>2</a:t>
            </a:r>
            <a:r>
              <a:rPr lang="it-IT" sz="2800" dirty="0"/>
              <a:t>-H</a:t>
            </a:r>
            <a:r>
              <a:rPr lang="it-IT" sz="2800" baseline="-25000" dirty="0"/>
              <a:t>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3A04E2F-BBCD-E5EB-153A-141FF60A689D}"/>
              </a:ext>
            </a:extLst>
          </p:cNvPr>
          <p:cNvSpPr txBox="1"/>
          <p:nvPr/>
        </p:nvSpPr>
        <p:spPr>
          <a:xfrm>
            <a:off x="7242701" y="6053778"/>
            <a:ext cx="480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* </a:t>
            </a:r>
            <a:r>
              <a:rPr lang="en-GB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Abel et al.</a:t>
            </a:r>
            <a:r>
              <a:rPr lang="en-GB" sz="1400" dirty="0">
                <a:solidFill>
                  <a:srgbClr val="FF0000"/>
                </a:solidFill>
                <a:effectLst/>
                <a:latin typeface="LMRoman10-Regular"/>
                <a:ea typeface="Times New Roman" panose="02020603050405020304" pitchFamily="18" charset="0"/>
                <a:cs typeface="LMRoman10-Regular"/>
              </a:rPr>
              <a:t>,</a:t>
            </a:r>
            <a:r>
              <a:rPr lang="en-GB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(2012), The Journal of Chemical Physics, 136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5F914A2-2585-82E2-FA44-95EC2F81A086}"/>
              </a:ext>
            </a:extLst>
          </p:cNvPr>
          <p:cNvSpPr txBox="1"/>
          <p:nvPr/>
        </p:nvSpPr>
        <p:spPr>
          <a:xfrm>
            <a:off x="1700933" y="5823971"/>
            <a:ext cx="439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From </a:t>
            </a:r>
            <a:r>
              <a:rPr lang="it-IT" dirty="0" err="1"/>
              <a:t>F</a:t>
            </a:r>
            <a:r>
              <a:rPr lang="it-IT" dirty="0"/>
              <a:t>. Vitali (PhD), </a:t>
            </a:r>
            <a:r>
              <a:rPr lang="it-IT" dirty="0" err="1"/>
              <a:t>submitted</a:t>
            </a:r>
            <a:r>
              <a:rPr lang="it-IT" dirty="0"/>
              <a:t> to JQSRT</a:t>
            </a:r>
          </a:p>
        </p:txBody>
      </p:sp>
      <p:pic>
        <p:nvPicPr>
          <p:cNvPr id="14" name="Immagine 13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D4725FE7-6AFE-9547-1548-9E1F60AB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91" y="1679986"/>
            <a:ext cx="4805974" cy="4226148"/>
          </a:xfrm>
          <a:prstGeom prst="rect">
            <a:avLst/>
          </a:prstGeom>
        </p:spPr>
      </p:pic>
      <p:pic>
        <p:nvPicPr>
          <p:cNvPr id="18" name="Immagine 17" descr="Immagine che contiene Diagramma, linea, aqua, schermata&#10;&#10;Descrizione generata automaticamente">
            <a:extLst>
              <a:ext uri="{FF2B5EF4-FFF2-40B4-BE49-F238E27FC236}">
                <a16:creationId xmlns:a16="http://schemas.microsoft.com/office/drawing/2014/main" id="{79645D7A-B85C-5740-C07A-40E41BAC5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9" y="1905037"/>
            <a:ext cx="7126242" cy="391893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FB39189-4AE7-1ABA-E32B-CB4B017EF9AA}"/>
              </a:ext>
            </a:extLst>
          </p:cNvPr>
          <p:cNvSpPr txBox="1"/>
          <p:nvPr/>
        </p:nvSpPr>
        <p:spPr>
          <a:xfrm>
            <a:off x="7242701" y="5831633"/>
            <a:ext cx="4542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u="none" strike="noStrike" dirty="0">
                <a:solidFill>
                  <a:srgbClr val="FF0000"/>
                </a:solidFill>
                <a:effectLst/>
                <a:latin typeface="NexusSansWebPro"/>
              </a:rPr>
              <a:t>* A. </a:t>
            </a:r>
            <a:r>
              <a:rPr lang="it-IT" sz="1400" b="0" i="0" u="none" strike="noStrike" dirty="0" err="1">
                <a:solidFill>
                  <a:srgbClr val="FF0000"/>
                </a:solidFill>
                <a:effectLst/>
                <a:latin typeface="NexusSansWebPro"/>
              </a:rPr>
              <a:t>Borysow</a:t>
            </a:r>
            <a:r>
              <a:rPr lang="it-IT" sz="1400" b="0" i="0" u="none" strike="noStrike" dirty="0">
                <a:solidFill>
                  <a:srgbClr val="FF0000"/>
                </a:solidFill>
                <a:effectLst/>
                <a:latin typeface="NexusSansWebPro"/>
              </a:rPr>
              <a:t> et al., (2002), A&amp;A , volume 390 , </a:t>
            </a:r>
            <a:r>
              <a:rPr lang="it-IT" sz="1400" b="0" i="0" u="none" strike="noStrike" dirty="0" err="1">
                <a:solidFill>
                  <a:srgbClr val="FF0000"/>
                </a:solidFill>
                <a:effectLst/>
                <a:latin typeface="NexusSansWebPro"/>
              </a:rPr>
              <a:t>issue</a:t>
            </a:r>
            <a:r>
              <a:rPr lang="it-IT" sz="1400" b="0" i="0" u="none" strike="noStrike" dirty="0">
                <a:solidFill>
                  <a:srgbClr val="FF0000"/>
                </a:solidFill>
                <a:effectLst/>
                <a:latin typeface="NexusSansWebPro"/>
              </a:rPr>
              <a:t> 2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FA3600-E2E0-D2FC-90D3-2FAA4E583873}"/>
              </a:ext>
            </a:extLst>
          </p:cNvPr>
          <p:cNvSpPr txBox="1"/>
          <p:nvPr/>
        </p:nvSpPr>
        <p:spPr>
          <a:xfrm>
            <a:off x="5178175" y="2311685"/>
            <a:ext cx="166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Water </a:t>
            </a:r>
            <a:r>
              <a:rPr lang="it-IT" dirty="0" err="1"/>
              <a:t>vapour</a:t>
            </a:r>
            <a:r>
              <a:rPr lang="it-IT" dirty="0"/>
              <a:t> </a:t>
            </a:r>
            <a:r>
              <a:rPr lang="it-IT" dirty="0" err="1"/>
              <a:t>contamination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75D1D9-54CA-491D-893B-30099285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7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3DBAAE-FE15-8D37-053E-492DA4D665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20" y="306071"/>
            <a:ext cx="808911" cy="5840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78E70D9-959A-4455-BAB8-5796EBA58F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42" y="307085"/>
            <a:ext cx="930705" cy="58305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CEDEE48-5F92-ECEC-BB65-29FAFD776F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1" y="306072"/>
            <a:ext cx="697085" cy="5840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050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3407F2-B750-95BD-E488-C36C7D7C5A69}"/>
              </a:ext>
            </a:extLst>
          </p:cNvPr>
          <p:cNvSpPr txBox="1"/>
          <p:nvPr/>
        </p:nvSpPr>
        <p:spPr>
          <a:xfrm>
            <a:off x="558227" y="1395273"/>
            <a:ext cx="1087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Critical </a:t>
            </a:r>
            <a:r>
              <a:rPr lang="it-IT" sz="2800" dirty="0" err="1"/>
              <a:t>aspects</a:t>
            </a:r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AEEB29-8913-E0FA-8F50-3C5370A71628}"/>
              </a:ext>
            </a:extLst>
          </p:cNvPr>
          <p:cNvSpPr txBox="1"/>
          <p:nvPr/>
        </p:nvSpPr>
        <p:spPr>
          <a:xfrm>
            <a:off x="1171254" y="2280863"/>
            <a:ext cx="9709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 err="1"/>
              <a:t>logistics</a:t>
            </a:r>
            <a:r>
              <a:rPr lang="it-IT" sz="2400" dirty="0"/>
              <a:t> (6m x 3m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outline</a:t>
            </a:r>
            <a:r>
              <a:rPr lang="it-IT" sz="2400" dirty="0"/>
              <a:t> of the setup </a:t>
            </a:r>
            <a:r>
              <a:rPr lang="it-IT" sz="2400" dirty="0" err="1"/>
              <a:t>only</a:t>
            </a:r>
            <a:r>
              <a:rPr lang="it-IT" sz="2400" dirty="0"/>
              <a:t>, </a:t>
            </a:r>
            <a:r>
              <a:rPr lang="it-IT" sz="2400" dirty="0" err="1"/>
              <a:t>without</a:t>
            </a:r>
            <a:r>
              <a:rPr lang="it-IT" sz="2400" dirty="0"/>
              <a:t> </a:t>
            </a:r>
            <a:r>
              <a:rPr lang="it-IT" sz="2400" dirty="0" err="1"/>
              <a:t>pipes</a:t>
            </a:r>
            <a:r>
              <a:rPr lang="it-IT" sz="2400" dirty="0"/>
              <a:t>, vacuum pumps, etc.), in </a:t>
            </a:r>
            <a:r>
              <a:rPr lang="it-IT" sz="2400" dirty="0" err="1"/>
              <a:t>particular</a:t>
            </a:r>
            <a:r>
              <a:rPr lang="it-IT" sz="2400" dirty="0"/>
              <a:t> the </a:t>
            </a:r>
            <a:r>
              <a:rPr lang="it-IT" sz="2400" b="1" dirty="0"/>
              <a:t>room </a:t>
            </a:r>
            <a:r>
              <a:rPr lang="it-IT" sz="2400" b="1" dirty="0" err="1"/>
              <a:t>allocation</a:t>
            </a:r>
            <a:r>
              <a:rPr lang="it-IT" sz="2400" b="1" dirty="0"/>
              <a:t> in the </a:t>
            </a:r>
            <a:r>
              <a:rPr lang="it-IT" sz="2400" b="1" dirty="0" err="1"/>
              <a:t>present</a:t>
            </a:r>
            <a:r>
              <a:rPr lang="it-IT" sz="2400" b="1" dirty="0"/>
              <a:t> lab </a:t>
            </a:r>
            <a:r>
              <a:rPr lang="it-IT" sz="2400" dirty="0"/>
              <a:t>(PLAB) and the </a:t>
            </a:r>
            <a:r>
              <a:rPr lang="it-IT" sz="2400" dirty="0" err="1"/>
              <a:t>number</a:t>
            </a:r>
            <a:r>
              <a:rPr lang="it-IT" sz="2400" dirty="0"/>
              <a:t> of people </a:t>
            </a:r>
            <a:r>
              <a:rPr lang="it-IT" sz="2400" dirty="0" err="1"/>
              <a:t>attending</a:t>
            </a:r>
            <a:r>
              <a:rPr lang="it-IT" sz="2400" dirty="0"/>
              <a:t> the lab for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parallel</a:t>
            </a:r>
            <a:r>
              <a:rPr lang="it-IT" sz="2400" dirty="0"/>
              <a:t> activities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minor </a:t>
            </a:r>
            <a:r>
              <a:rPr lang="it-IT" sz="2400" dirty="0" err="1"/>
              <a:t>potential</a:t>
            </a:r>
            <a:r>
              <a:rPr lang="it-IT" sz="2400" dirty="0"/>
              <a:t> risk of delay in the procurement (</a:t>
            </a:r>
            <a:r>
              <a:rPr lang="it-IT" sz="2400" dirty="0" err="1"/>
              <a:t>presently</a:t>
            </a:r>
            <a:r>
              <a:rPr lang="it-IT" sz="2400" dirty="0"/>
              <a:t>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no </a:t>
            </a:r>
            <a:r>
              <a:rPr lang="it-IT" sz="2400" dirty="0" err="1"/>
              <a:t>issue</a:t>
            </a:r>
            <a:r>
              <a:rPr lang="it-IT" sz="2400" dirty="0"/>
              <a:t>)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A1FFC69-FFCE-2520-CEA6-E7ECF4BE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8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FF848FD-C3C8-A2AF-6450-F05846B6B4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20" y="306071"/>
            <a:ext cx="808911" cy="5840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1912644-5C3B-00D9-1BE2-A4789E0C2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42" y="307085"/>
            <a:ext cx="930705" cy="5830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1DDDE86-360E-0169-851A-E167EC7EF8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1" y="306072"/>
            <a:ext cx="697085" cy="5840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360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BCB47-1D8A-1C3D-7B7A-64BDF28B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A8E137-8DC9-E6A8-97B3-5EE7D0481E0A}"/>
              </a:ext>
            </a:extLst>
          </p:cNvPr>
          <p:cNvSpPr txBox="1"/>
          <p:nvPr/>
        </p:nvSpPr>
        <p:spPr>
          <a:xfrm>
            <a:off x="558227" y="1395273"/>
            <a:ext cx="1087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/>
              <a:t>Summary</a:t>
            </a:r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B903EC-4FAE-2DD1-78CD-DEF205628344}"/>
              </a:ext>
            </a:extLst>
          </p:cNvPr>
          <p:cNvSpPr txBox="1"/>
          <p:nvPr/>
        </p:nvSpPr>
        <p:spPr>
          <a:xfrm>
            <a:off x="1171254" y="2280863"/>
            <a:ext cx="9709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The EMM project provided us with a unique opportunity of investment to build up an </a:t>
            </a:r>
            <a:r>
              <a:rPr lang="en-US" sz="2400" b="1" dirty="0">
                <a:solidFill>
                  <a:srgbClr val="00B0F0"/>
                </a:solidFill>
              </a:rPr>
              <a:t>innovative laboratory infrastructure </a:t>
            </a:r>
            <a:r>
              <a:rPr lang="en-US" sz="2400" dirty="0"/>
              <a:t>devoted to measurements </a:t>
            </a:r>
            <a:r>
              <a:rPr lang="en-US" sz="2400" b="1" dirty="0">
                <a:solidFill>
                  <a:srgbClr val="00B0F0"/>
                </a:solidFill>
              </a:rPr>
              <a:t>for optical properties of </a:t>
            </a:r>
            <a:r>
              <a:rPr lang="it-IT" sz="2400" b="1" dirty="0" err="1">
                <a:solidFill>
                  <a:srgbClr val="00B0F0"/>
                </a:solidFill>
              </a:rPr>
              <a:t>atmospheric</a:t>
            </a:r>
            <a:r>
              <a:rPr lang="it-IT" sz="2400" b="1" dirty="0">
                <a:solidFill>
                  <a:srgbClr val="00B0F0"/>
                </a:solidFill>
              </a:rPr>
              <a:t> </a:t>
            </a:r>
            <a:r>
              <a:rPr lang="it-IT" sz="2400" b="1" dirty="0" err="1">
                <a:solidFill>
                  <a:srgbClr val="00B0F0"/>
                </a:solidFill>
              </a:rPr>
              <a:t>gases</a:t>
            </a:r>
            <a:endParaRPr lang="it-IT" sz="2400" b="1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400" dirty="0"/>
              <a:t>once </a:t>
            </a:r>
            <a:r>
              <a:rPr lang="it-IT" sz="2400" dirty="0" err="1"/>
              <a:t>completed</a:t>
            </a:r>
            <a:r>
              <a:rPr lang="it-IT" sz="2400" dirty="0"/>
              <a:t>,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infrastructure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support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the EMM project </a:t>
            </a:r>
            <a:r>
              <a:rPr lang="it-IT" sz="2400" dirty="0" err="1"/>
              <a:t>needs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a </a:t>
            </a:r>
            <a:r>
              <a:rPr lang="it-IT" sz="2400" dirty="0" err="1"/>
              <a:t>larger</a:t>
            </a:r>
            <a:r>
              <a:rPr lang="it-IT" sz="2400" dirty="0"/>
              <a:t> </a:t>
            </a:r>
            <a:r>
              <a:rPr lang="it-IT" sz="2400" dirty="0" err="1"/>
              <a:t>extent</a:t>
            </a:r>
            <a:r>
              <a:rPr lang="it-IT" sz="2400" dirty="0"/>
              <a:t> the </a:t>
            </a:r>
            <a:r>
              <a:rPr lang="it-IT" sz="2400" b="1" dirty="0" err="1">
                <a:solidFill>
                  <a:srgbClr val="00B050"/>
                </a:solidFill>
              </a:rPr>
              <a:t>scientific</a:t>
            </a:r>
            <a:r>
              <a:rPr lang="it-IT" sz="2400" b="1" dirty="0">
                <a:solidFill>
                  <a:srgbClr val="00B050"/>
                </a:solidFill>
              </a:rPr>
              <a:t> </a:t>
            </a:r>
            <a:r>
              <a:rPr lang="it-IT" sz="2400" b="1" dirty="0" err="1">
                <a:solidFill>
                  <a:srgbClr val="00B050"/>
                </a:solidFill>
              </a:rPr>
              <a:t>return</a:t>
            </a:r>
            <a:r>
              <a:rPr lang="it-IT" sz="2400" b="1" dirty="0">
                <a:solidFill>
                  <a:srgbClr val="00B050"/>
                </a:solidFill>
              </a:rPr>
              <a:t> of INAF from the </a:t>
            </a:r>
            <a:r>
              <a:rPr lang="it-IT" sz="2400" b="1" dirty="0" err="1">
                <a:solidFill>
                  <a:srgbClr val="00B050"/>
                </a:solidFill>
              </a:rPr>
              <a:t>laboratory</a:t>
            </a:r>
            <a:r>
              <a:rPr lang="it-IT" sz="2400" b="1" dirty="0">
                <a:solidFill>
                  <a:srgbClr val="00B050"/>
                </a:solidFill>
              </a:rPr>
              <a:t> activities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0E2854-2C02-0C72-731D-2C79A66B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9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459B4FD-55F2-D740-200B-B7A6961DD9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20" y="306071"/>
            <a:ext cx="808911" cy="5840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E28BB61-86E5-E1B1-8CAD-9C441E569F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42" y="307085"/>
            <a:ext cx="930705" cy="5830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82DCA77-3FF2-7DBE-9B37-54B6DA6B67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1" y="306072"/>
            <a:ext cx="697085" cy="5840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96567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347A8725AA734EBE527B76BB04587F" ma:contentTypeVersion="11" ma:contentTypeDescription="Creare un nuovo documento." ma:contentTypeScope="" ma:versionID="ebd7f7393852f568923c59e6eeeac864">
  <xsd:schema xmlns:xsd="http://www.w3.org/2001/XMLSchema" xmlns:xs="http://www.w3.org/2001/XMLSchema" xmlns:p="http://schemas.microsoft.com/office/2006/metadata/properties" xmlns:ns3="d2b3df68-07b5-4773-aba1-bd9b51ecb5e8" targetNamespace="http://schemas.microsoft.com/office/2006/metadata/properties" ma:root="true" ma:fieldsID="3edbb0ded3950d492ef0c767efa53d66" ns3:_="">
    <xsd:import namespace="d2b3df68-07b5-4773-aba1-bd9b51ecb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df68-07b5-4773-aba1-bd9b51ecb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d2b3df68-07b5-4773-aba1-bd9b51ecb5e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469CF4B-BB58-4973-8130-55C8039EE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3df68-07b5-4773-aba1-bd9b51ecb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32928</TotalTime>
  <Words>576</Words>
  <Application>Microsoft Macintosh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Garamond</vt:lpstr>
      <vt:lpstr>LMRoman10-Regular</vt:lpstr>
      <vt:lpstr>NexusSansWebPro</vt:lpstr>
      <vt:lpstr>Times New Roman</vt:lpstr>
      <vt:lpstr>Titillium</vt:lpstr>
      <vt:lpstr>Titillium Bd</vt:lpstr>
      <vt:lpstr>Tema di Office</vt:lpstr>
      <vt:lpstr>The EARTH MOON MARS (EMM)  NRRP project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Luisa</dc:creator>
  <cp:lastModifiedBy>giuseppe.piccioni@inaf.it</cp:lastModifiedBy>
  <cp:revision>202</cp:revision>
  <dcterms:created xsi:type="dcterms:W3CDTF">2022-10-26T09:11:02Z</dcterms:created>
  <dcterms:modified xsi:type="dcterms:W3CDTF">2024-09-30T22:45:44Z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