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300" r:id="rId6"/>
    <p:sldId id="293" r:id="rId7"/>
    <p:sldId id="265" r:id="rId8"/>
    <p:sldId id="273" r:id="rId9"/>
    <p:sldId id="277" r:id="rId10"/>
    <p:sldId id="301" r:id="rId11"/>
    <p:sldId id="297" r:id="rId12"/>
    <p:sldId id="302" r:id="rId13"/>
    <p:sldId id="294" r:id="rId14"/>
    <p:sldId id="274" r:id="rId15"/>
    <p:sldId id="303" r:id="rId16"/>
    <p:sldId id="304" r:id="rId17"/>
    <p:sldId id="305" r:id="rId18"/>
    <p:sldId id="306" r:id="rId19"/>
    <p:sldId id="299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  <a:srgbClr val="B27F47"/>
    <a:srgbClr val="2A6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86386" autoAdjust="0"/>
  </p:normalViewPr>
  <p:slideViewPr>
    <p:cSldViewPr snapToGrid="0">
      <p:cViewPr varScale="1">
        <p:scale>
          <a:sx n="69" d="100"/>
          <a:sy n="69" d="100"/>
        </p:scale>
        <p:origin x="1147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5"/>
    </p:cViewPr>
  </p:sorterViewPr>
  <p:notesViewPr>
    <p:cSldViewPr snapToGrid="0">
      <p:cViewPr varScale="1">
        <p:scale>
          <a:sx n="79" d="100"/>
          <a:sy n="79" d="100"/>
        </p:scale>
        <p:origin x="394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A449D-8522-4F37-AE64-0CEA3A34871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221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7371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Vogliamo</a:t>
            </a:r>
            <a:r>
              <a:rPr lang="en-GB" dirty="0"/>
              <a:t> </a:t>
            </a:r>
            <a:r>
              <a:rPr lang="en-GB" dirty="0" err="1"/>
              <a:t>ottenere</a:t>
            </a:r>
            <a:r>
              <a:rPr lang="en-GB" dirty="0"/>
              <a:t> </a:t>
            </a:r>
            <a:r>
              <a:rPr lang="en-GB" dirty="0" err="1"/>
              <a:t>efficienza</a:t>
            </a:r>
            <a:r>
              <a:rPr lang="en-GB" dirty="0"/>
              <a:t> con </a:t>
            </a:r>
            <a:r>
              <a:rPr lang="en-GB" dirty="0" err="1"/>
              <a:t>velocità</a:t>
            </a:r>
            <a:r>
              <a:rPr lang="en-GB" dirty="0"/>
              <a:t> </a:t>
            </a:r>
            <a:r>
              <a:rPr lang="en-GB" dirty="0" err="1"/>
              <a:t>vento</a:t>
            </a:r>
            <a:endParaRPr lang="en-GB" dirty="0"/>
          </a:p>
          <a:p>
            <a:r>
              <a:rPr lang="en-GB" dirty="0"/>
              <a:t>Qui </a:t>
            </a:r>
            <a:r>
              <a:rPr lang="en-GB" dirty="0" err="1"/>
              <a:t>disuniformità</a:t>
            </a:r>
            <a:r>
              <a:rPr lang="en-GB" dirty="0"/>
              <a:t> </a:t>
            </a:r>
            <a:r>
              <a:rPr lang="en-GB" dirty="0" err="1"/>
              <a:t>quantità</a:t>
            </a:r>
            <a:r>
              <a:rPr lang="en-GB" baseline="0" dirty="0"/>
              <a:t> </a:t>
            </a:r>
            <a:r>
              <a:rPr lang="en-GB" baseline="0" dirty="0" err="1"/>
              <a:t>polvere</a:t>
            </a:r>
            <a:r>
              <a:rPr lang="en-GB" baseline="0" dirty="0"/>
              <a:t> con </a:t>
            </a:r>
            <a:r>
              <a:rPr lang="en-GB" baseline="0" dirty="0" err="1"/>
              <a:t>velocità</a:t>
            </a:r>
            <a:r>
              <a:rPr lang="en-GB" baseline="0" dirty="0"/>
              <a:t>, e </a:t>
            </a:r>
            <a:r>
              <a:rPr lang="en-GB" baseline="0" dirty="0" err="1"/>
              <a:t>picco</a:t>
            </a:r>
            <a:r>
              <a:rPr lang="en-GB" baseline="0" dirty="0"/>
              <a:t> </a:t>
            </a:r>
            <a:r>
              <a:rPr lang="en-GB" baseline="0" dirty="0" err="1"/>
              <a:t>minimo</a:t>
            </a:r>
            <a:r>
              <a:rPr lang="en-GB" baseline="0" dirty="0"/>
              <a:t> a </a:t>
            </a:r>
            <a:r>
              <a:rPr lang="en-GB" baseline="0" dirty="0" err="1"/>
              <a:t>metà</a:t>
            </a:r>
            <a:r>
              <a:rPr lang="en-GB" baseline="0" dirty="0"/>
              <a:t> </a:t>
            </a:r>
            <a:r>
              <a:rPr lang="en-GB" baseline="0" dirty="0" err="1"/>
              <a:t>che</a:t>
            </a:r>
            <a:r>
              <a:rPr lang="en-GB" baseline="0" dirty="0"/>
              <a:t> è </a:t>
            </a:r>
            <a:r>
              <a:rPr lang="en-GB" baseline="0" dirty="0" err="1"/>
              <a:t>strano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408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6320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8181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ctr"/>
                <a:r>
                  <a:rPr lang="en-GB" u="sng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To simulate the Solar wind effect</a:t>
                </a:r>
              </a:p>
              <a:p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dust grains will be exposed to a thermal plasma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with an electron temperature of </a:t>
                </a:r>
                <a:r>
                  <a:rPr lang="en-GB" i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~</a:t>
                </a:r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12 eV 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with a proton temperature of </a:t>
                </a:r>
                <a:r>
                  <a:rPr lang="en-GB" i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~</a:t>
                </a:r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10 eV</a:t>
                </a:r>
              </a:p>
              <a:p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by exploiting: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an Electron Gun</a:t>
                </a:r>
              </a:p>
              <a:p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           Beam energy: 10 - 1500 eV</a:t>
                </a:r>
              </a:p>
              <a:p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           Beam diameter: 1 - 100 mm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an Ion Gun </a:t>
                </a:r>
              </a:p>
              <a:p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           Beam energy: 0 - 3000 eV</a:t>
                </a:r>
              </a:p>
              <a:p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           Beam diameter: 5 - 25 mm    </a:t>
                </a:r>
              </a:p>
              <a:p>
                <a:endParaRPr lang="en-GB" dirty="0"/>
              </a:p>
            </p:txBody>
          </p:sp>
        </mc:Fallback>
      </mc:AlternateContent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753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710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ctr"/>
                <a:r>
                  <a:rPr lang="en-GB" u="sng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To simulate the Solar wind effect</a:t>
                </a:r>
              </a:p>
              <a:p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dust grains will be exposed to a thermal plasma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with an electron temperature of </a:t>
                </a:r>
                <a:r>
                  <a:rPr lang="en-GB" i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~</a:t>
                </a:r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12 eV 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with a proton temperature of </a:t>
                </a:r>
                <a:r>
                  <a:rPr lang="en-GB" i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~</a:t>
                </a:r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10 eV</a:t>
                </a:r>
              </a:p>
              <a:p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by exploiting: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an Electron Gun</a:t>
                </a:r>
              </a:p>
              <a:p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           Beam energy: 10 - 1500 eV</a:t>
                </a:r>
              </a:p>
              <a:p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           Beam diameter: 1 - 100 mm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an Ion Gun </a:t>
                </a:r>
              </a:p>
              <a:p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           Beam energy: 0 - 3000 eV</a:t>
                </a:r>
              </a:p>
              <a:p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           Beam diameter: 5 - 25 mm    </a:t>
                </a:r>
              </a:p>
              <a:p>
                <a:endParaRPr lang="en-GB" dirty="0"/>
              </a:p>
            </p:txBody>
          </p:sp>
        </mc:Fallback>
      </mc:AlternateContent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113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ctr"/>
                <a:r>
                  <a:rPr lang="en-GB" u="sng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To simulate the Solar wind effect</a:t>
                </a:r>
              </a:p>
              <a:p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dust grains will be exposed to a thermal plasma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with an electron temperature of </a:t>
                </a:r>
                <a:r>
                  <a:rPr lang="en-GB" i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~</a:t>
                </a:r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12 eV 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with a proton temperature of </a:t>
                </a:r>
                <a:r>
                  <a:rPr lang="en-GB" i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~</a:t>
                </a:r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10 eV</a:t>
                </a:r>
              </a:p>
              <a:p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by exploiting: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an Electron Gun</a:t>
                </a:r>
              </a:p>
              <a:p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           Beam energy: 10 - 1500 eV</a:t>
                </a:r>
              </a:p>
              <a:p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           Beam diameter: 1 - 100 mm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an Ion Gun </a:t>
                </a:r>
              </a:p>
              <a:p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           Beam energy: 0 - 3000 eV</a:t>
                </a:r>
              </a:p>
              <a:p>
                <a:r>
                  <a:rPr lang="en-GB" dirty="0"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           Beam diameter: 5 - 25 mm    </a:t>
                </a:r>
              </a:p>
              <a:p>
                <a:endParaRPr lang="en-GB" dirty="0"/>
              </a:p>
            </p:txBody>
          </p:sp>
        </mc:Fallback>
      </mc:AlternateContent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1840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9195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222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3294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su Marte la causa principale del sollevamento è sempre il vento quindi la causa principale della carica dei grani sono gli urti tra loro e col terreno noi vogliamo vedere se quel poco di carica che gli da l'UV può abbassare un poco la </a:t>
            </a:r>
            <a:r>
              <a:rPr lang="it-IT" dirty="0" err="1"/>
              <a:t>threshold</a:t>
            </a:r>
            <a:r>
              <a:rPr lang="it-IT" dirty="0"/>
              <a:t> necessaria al vento il campo vero si genera dopo che i grani sono in moto (dovuto ai grani appunto) e vogliamo vedere se una volta avviato il processo il campo E </a:t>
            </a:r>
            <a:r>
              <a:rPr lang="it-IT" dirty="0" err="1"/>
              <a:t>e</a:t>
            </a:r>
            <a:r>
              <a:rPr lang="it-IT" dirty="0"/>
              <a:t> l'interazione coi grani può aiutare a tenerlo attivo anche quando il vento cala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8003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/>
              <a:t>Logo soggetto attuatore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54EC5F5D-65B5-432F-B6D3-1AFAA67DEF7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30/09/2024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jpeg"/><Relationship Id="rId7" Type="http://schemas.openxmlformats.org/officeDocument/2006/relationships/hyperlink" Target="mailto:carmen.porto@inaf.i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giuseppe.mongelluzzo@inaf.it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38.jpeg"/><Relationship Id="rId4" Type="http://schemas.openxmlformats.org/officeDocument/2006/relationships/image" Target="../media/image5.tiff"/><Relationship Id="rId9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17/06/relationships/model3d" Target="../media/model3d2.glb"/><Relationship Id="rId11" Type="http://schemas.openxmlformats.org/officeDocument/2006/relationships/image" Target="../media/image5.tiff"/><Relationship Id="rId5" Type="http://schemas.openxmlformats.org/officeDocument/2006/relationships/image" Target="../media/image12.png"/><Relationship Id="rId10" Type="http://schemas.openxmlformats.org/officeDocument/2006/relationships/image" Target="../media/image4.jpeg"/><Relationship Id="rId4" Type="http://schemas.microsoft.com/office/2017/06/relationships/model3d" Target="../media/model3d1.glb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gif"/><Relationship Id="rId3" Type="http://schemas.openxmlformats.org/officeDocument/2006/relationships/image" Target="../media/image4.jpeg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11" Type="http://schemas.openxmlformats.org/officeDocument/2006/relationships/image" Target="../media/image22.gif"/><Relationship Id="rId5" Type="http://schemas.openxmlformats.org/officeDocument/2006/relationships/image" Target="../media/image6.png"/><Relationship Id="rId10" Type="http://schemas.openxmlformats.org/officeDocument/2006/relationships/image" Target="../media/image21.gif"/><Relationship Id="rId4" Type="http://schemas.openxmlformats.org/officeDocument/2006/relationships/image" Target="../media/image5.tiff"/><Relationship Id="rId9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828" y="1966367"/>
            <a:ext cx="4699816" cy="1290088"/>
          </a:xfrm>
        </p:spPr>
        <p:txBody>
          <a:bodyPr>
            <a:noAutofit/>
          </a:bodyPr>
          <a:lstStyle/>
          <a:p>
            <a:pPr algn="ctr"/>
            <a:r>
              <a:rPr lang="en-US" sz="2900" dirty="0">
                <a:solidFill>
                  <a:srgbClr val="002060"/>
                </a:solidFill>
              </a:rPr>
              <a:t>The EARTH MOON MARS</a:t>
            </a:r>
            <a:br>
              <a:rPr lang="en-US" sz="2900" dirty="0">
                <a:solidFill>
                  <a:srgbClr val="002060"/>
                </a:solidFill>
              </a:rPr>
            </a:br>
            <a:r>
              <a:rPr lang="en-US" sz="2900" dirty="0">
                <a:solidFill>
                  <a:srgbClr val="002060"/>
                </a:solidFill>
              </a:rPr>
              <a:t>(EMM)</a:t>
            </a:r>
            <a:br>
              <a:rPr lang="en-US" sz="2900" dirty="0">
                <a:solidFill>
                  <a:srgbClr val="002060"/>
                </a:solidFill>
              </a:rPr>
            </a:br>
            <a:r>
              <a:rPr lang="en-US" sz="2900" dirty="0">
                <a:solidFill>
                  <a:srgbClr val="002060"/>
                </a:solidFill>
              </a:rPr>
              <a:t> PNRR project</a:t>
            </a:r>
            <a:endParaRPr lang="it-IT" sz="2900" dirty="0">
              <a:solidFill>
                <a:srgbClr val="00206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8DD676-B753-4CB8-A8F7-2BEFC13499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3297" y="3783574"/>
            <a:ext cx="3893566" cy="2077476"/>
          </a:xfrm>
        </p:spPr>
        <p:txBody>
          <a:bodyPr>
            <a:normAutofit/>
          </a:bodyPr>
          <a:lstStyle/>
          <a:p>
            <a:pPr algn="ctr"/>
            <a:r>
              <a:rPr lang="en-GB" sz="2400" b="1" u="sng" dirty="0"/>
              <a:t>Lunar and Martian </a:t>
            </a:r>
          </a:p>
          <a:p>
            <a:pPr algn="ctr"/>
            <a:r>
              <a:rPr lang="en-GB" sz="2400" b="1" u="sng" dirty="0"/>
              <a:t>Simulation Chambers</a:t>
            </a:r>
            <a:r>
              <a:rPr lang="en-GB" sz="2400" b="1" dirty="0"/>
              <a:t>  </a:t>
            </a:r>
          </a:p>
          <a:p>
            <a:pPr algn="ctr"/>
            <a:r>
              <a:rPr lang="en-GB" sz="2400" b="1" dirty="0"/>
              <a:t>INAF - OACN</a:t>
            </a:r>
            <a:endParaRPr lang="en-GB" sz="2400" u="sng" dirty="0"/>
          </a:p>
        </p:txBody>
      </p:sp>
      <p:sp>
        <p:nvSpPr>
          <p:cNvPr id="9" name="Rettangolo 8"/>
          <p:cNvSpPr/>
          <p:nvPr/>
        </p:nvSpPr>
        <p:spPr>
          <a:xfrm>
            <a:off x="9799782" y="159488"/>
            <a:ext cx="1938562" cy="797442"/>
          </a:xfrm>
          <a:prstGeom prst="rect">
            <a:avLst/>
          </a:prstGeom>
          <a:solidFill>
            <a:srgbClr val="2A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764" y="306071"/>
            <a:ext cx="808911" cy="58407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90" y="307085"/>
            <a:ext cx="930705" cy="58305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437" y="306072"/>
            <a:ext cx="697085" cy="5840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Segnaposto immagine 11"/>
          <p:cNvPicPr>
            <a:picLocks noGrp="1" noChangeAspect="1"/>
          </p:cNvPicPr>
          <p:nvPr>
            <p:ph type="pic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4" b="17534"/>
          <a:stretch>
            <a:fillRect/>
          </a:stretch>
        </p:blipFill>
        <p:spPr/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18DD676-B753-4CB8-A8F7-2BEFC134999E}"/>
              </a:ext>
            </a:extLst>
          </p:cNvPr>
          <p:cNvSpPr txBox="1">
            <a:spLocks/>
          </p:cNvSpPr>
          <p:nvPr/>
        </p:nvSpPr>
        <p:spPr>
          <a:xfrm>
            <a:off x="85665" y="6435584"/>
            <a:ext cx="11820196" cy="48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>
                <a:solidFill>
                  <a:srgbClr val="002060"/>
                </a:solidFill>
              </a:rPr>
              <a:t>Giuseppe </a:t>
            </a:r>
            <a:r>
              <a:rPr lang="it-IT" sz="1600" b="1" dirty="0" err="1">
                <a:solidFill>
                  <a:srgbClr val="002060"/>
                </a:solidFill>
              </a:rPr>
              <a:t>Mongelluzzo</a:t>
            </a:r>
            <a:r>
              <a:rPr lang="it-IT" sz="1600" b="1" dirty="0">
                <a:solidFill>
                  <a:srgbClr val="002060"/>
                </a:solidFill>
              </a:rPr>
              <a:t>, Carmen Porto, Gabriele Franzese, Francesca Esposito, Ciprian Popa, Simone Silvestro.</a:t>
            </a:r>
          </a:p>
          <a:p>
            <a:endParaRPr lang="it-IT" sz="400" dirty="0">
              <a:solidFill>
                <a:srgbClr val="002060"/>
              </a:solidFill>
            </a:endParaRPr>
          </a:p>
          <a:p>
            <a:endParaRPr lang="it-IT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352" y="1949044"/>
            <a:ext cx="5927992" cy="4262400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5662050" y="1949044"/>
            <a:ext cx="6216024" cy="42711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A90AA1E-3517-33EE-0C95-1CA38E156977}"/>
              </a:ext>
            </a:extLst>
          </p:cNvPr>
          <p:cNvSpPr txBox="1"/>
          <p:nvPr/>
        </p:nvSpPr>
        <p:spPr>
          <a:xfrm>
            <a:off x="4932012" y="1135313"/>
            <a:ext cx="2449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C00000"/>
                </a:solidFill>
                <a:latin typeface="Titillium"/>
                <a:cs typeface="Times New Roman" panose="02020603050405020304" pitchFamily="18" charset="0"/>
              </a:rPr>
              <a:t>Why</a:t>
            </a:r>
            <a:r>
              <a:rPr lang="it-IT" sz="3600" b="1" dirty="0">
                <a:solidFill>
                  <a:srgbClr val="C00000"/>
                </a:solidFill>
                <a:latin typeface="Titillium"/>
                <a:cs typeface="Times New Roman" panose="02020603050405020304" pitchFamily="18" charset="0"/>
              </a:rPr>
              <a:t> </a:t>
            </a:r>
            <a:r>
              <a:rPr lang="it-IT" sz="3600" b="1" dirty="0" err="1">
                <a:solidFill>
                  <a:srgbClr val="C00000"/>
                </a:solidFill>
                <a:latin typeface="Titillium"/>
                <a:cs typeface="Times New Roman" panose="02020603050405020304" pitchFamily="18" charset="0"/>
              </a:rPr>
              <a:t>dust</a:t>
            </a:r>
            <a:r>
              <a:rPr lang="it-IT" sz="3600" b="1" dirty="0">
                <a:solidFill>
                  <a:srgbClr val="C00000"/>
                </a:solidFill>
                <a:latin typeface="Titillium"/>
                <a:cs typeface="Times New Roman" panose="02020603050405020304" pitchFamily="18" charset="0"/>
              </a:rPr>
              <a:t>?</a:t>
            </a:r>
            <a:endParaRPr lang="en-GB" sz="3600" b="1" dirty="0">
              <a:solidFill>
                <a:srgbClr val="C00000"/>
              </a:solidFill>
              <a:latin typeface="Titillium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9799782" y="159488"/>
            <a:ext cx="1938562" cy="797442"/>
          </a:xfrm>
          <a:prstGeom prst="rect">
            <a:avLst/>
          </a:prstGeom>
          <a:solidFill>
            <a:srgbClr val="2A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764" y="306071"/>
            <a:ext cx="808911" cy="5840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90" y="307085"/>
            <a:ext cx="930705" cy="58305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437" y="306072"/>
            <a:ext cx="697085" cy="5840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Segnaposto contenuto 1"/>
          <p:cNvSpPr txBox="1">
            <a:spLocks/>
          </p:cNvSpPr>
          <p:nvPr/>
        </p:nvSpPr>
        <p:spPr>
          <a:xfrm>
            <a:off x="352425" y="2010244"/>
            <a:ext cx="4876800" cy="4140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2600" dirty="0">
                <a:latin typeface="Titillium"/>
              </a:rPr>
              <a:t>Strong </a:t>
            </a:r>
            <a:r>
              <a:rPr lang="en-US" sz="2600" b="1" dirty="0">
                <a:latin typeface="Titillium"/>
              </a:rPr>
              <a:t>influence</a:t>
            </a:r>
            <a:r>
              <a:rPr lang="en-US" sz="2600" dirty="0">
                <a:latin typeface="Titillium"/>
              </a:rPr>
              <a:t> on Mars global </a:t>
            </a:r>
            <a:r>
              <a:rPr lang="en-US" sz="2600" b="1" dirty="0">
                <a:latin typeface="Titillium"/>
              </a:rPr>
              <a:t>climate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600" dirty="0">
              <a:latin typeface="Titillium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b="1" dirty="0">
                <a:latin typeface="Titillium"/>
              </a:rPr>
              <a:t>Global dust cycle</a:t>
            </a:r>
          </a:p>
          <a:p>
            <a:pPr>
              <a:buFont typeface="Courier New" panose="02070309020205020404" pitchFamily="49" charset="0"/>
              <a:buChar char="o"/>
            </a:pPr>
            <a:endParaRPr lang="it-IT" sz="2600" b="1" dirty="0">
              <a:latin typeface="Titillium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>
                <a:latin typeface="Titillium"/>
              </a:rPr>
              <a:t>Dust storms, dust devils are relevant phenomena (</a:t>
            </a:r>
            <a:r>
              <a:rPr lang="en-US" sz="2600" b="1" dirty="0">
                <a:latin typeface="Titillium"/>
              </a:rPr>
              <a:t>also on Earth</a:t>
            </a:r>
            <a:r>
              <a:rPr lang="en-US" sz="2600" dirty="0">
                <a:latin typeface="Titillium"/>
              </a:rPr>
              <a:t>); dust storms can become </a:t>
            </a:r>
            <a:r>
              <a:rPr lang="en-US" sz="2600" b="1" dirty="0">
                <a:latin typeface="Titillium"/>
              </a:rPr>
              <a:t>global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600" dirty="0">
              <a:latin typeface="Titillium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>
                <a:latin typeface="Titillium"/>
              </a:rPr>
              <a:t>Influence on </a:t>
            </a:r>
            <a:r>
              <a:rPr lang="en-US" sz="2600" b="1" dirty="0">
                <a:latin typeface="Titillium"/>
              </a:rPr>
              <a:t>instrumentation</a:t>
            </a:r>
            <a:r>
              <a:rPr lang="en-US" sz="2600" dirty="0">
                <a:latin typeface="Titillium"/>
              </a:rPr>
              <a:t> (and on human </a:t>
            </a:r>
            <a:r>
              <a:rPr lang="en-US" sz="2600" b="1" dirty="0">
                <a:latin typeface="Titillium"/>
              </a:rPr>
              <a:t>explorers</a:t>
            </a:r>
            <a:r>
              <a:rPr lang="en-US" sz="2600" dirty="0">
                <a:latin typeface="Titillium"/>
              </a:rPr>
              <a:t>?)</a:t>
            </a:r>
          </a:p>
          <a:p>
            <a:pPr algn="just"/>
            <a:endParaRPr lang="en-US" dirty="0">
              <a:solidFill>
                <a:srgbClr val="44546A"/>
              </a:solidFill>
              <a:latin typeface="Calibri (Light)"/>
            </a:endParaRPr>
          </a:p>
          <a:p>
            <a:pPr marL="0" indent="0" algn="just">
              <a:buNone/>
            </a:pPr>
            <a:endParaRPr lang="it-IT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477A963-0131-4A83-AC13-794BD50E13BA}"/>
              </a:ext>
            </a:extLst>
          </p:cNvPr>
          <p:cNvSpPr txBox="1">
            <a:spLocks/>
          </p:cNvSpPr>
          <p:nvPr/>
        </p:nvSpPr>
        <p:spPr>
          <a:xfrm>
            <a:off x="48728" y="6444918"/>
            <a:ext cx="10623689" cy="3699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b="1" dirty="0" err="1">
                <a:solidFill>
                  <a:srgbClr val="C00000"/>
                </a:solidFill>
                <a:latin typeface="Titillium"/>
              </a:rPr>
              <a:t>Why</a:t>
            </a:r>
            <a:r>
              <a:rPr lang="it-IT" sz="2000" b="1" dirty="0">
                <a:solidFill>
                  <a:srgbClr val="C00000"/>
                </a:solidFill>
                <a:latin typeface="Titillium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Titillium"/>
              </a:rPr>
              <a:t>dust</a:t>
            </a:r>
            <a:r>
              <a:rPr lang="it-IT" sz="2000" b="1" dirty="0">
                <a:solidFill>
                  <a:srgbClr val="C00000"/>
                </a:solidFill>
                <a:latin typeface="Titillium"/>
              </a:rPr>
              <a:t>?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352" y="2500112"/>
            <a:ext cx="5929200" cy="31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9799782" y="159488"/>
            <a:ext cx="1938562" cy="797442"/>
          </a:xfrm>
          <a:prstGeom prst="rect">
            <a:avLst/>
          </a:prstGeom>
          <a:solidFill>
            <a:srgbClr val="2A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764" y="306071"/>
            <a:ext cx="808911" cy="5840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90" y="307085"/>
            <a:ext cx="930705" cy="58305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437" y="306072"/>
            <a:ext cx="697085" cy="5840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8F9FB"/>
              </a:clrFrom>
              <a:clrTo>
                <a:srgbClr val="F8F9FB">
                  <a:alpha val="0"/>
                </a:srgbClr>
              </a:clrTo>
            </a:clrChange>
          </a:blip>
          <a:srcRect l="3616" t="4682" r="2741" b="1696"/>
          <a:stretch/>
        </p:blipFill>
        <p:spPr>
          <a:xfrm>
            <a:off x="174566" y="1421476"/>
            <a:ext cx="6841375" cy="482138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3ADBA9-3A47-EDA3-C172-070C4BA38B34}"/>
              </a:ext>
            </a:extLst>
          </p:cNvPr>
          <p:cNvSpPr txBox="1"/>
          <p:nvPr/>
        </p:nvSpPr>
        <p:spPr>
          <a:xfrm>
            <a:off x="6621802" y="1180366"/>
            <a:ext cx="555404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>
                <a:solidFill>
                  <a:srgbClr val="C00000"/>
                </a:solidFill>
                <a:latin typeface="Titillium"/>
                <a:cs typeface="Times New Roman" panose="02020603050405020304" pitchFamily="18" charset="0"/>
              </a:rPr>
              <a:t>New subsystems</a:t>
            </a:r>
          </a:p>
          <a:p>
            <a:endParaRPr lang="en-US" b="1" dirty="0">
              <a:solidFill>
                <a:srgbClr val="C00000"/>
              </a:solidFill>
              <a:latin typeface="Titillium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tillium"/>
                <a:cs typeface="Times New Roman" panose="02020603050405020304" pitchFamily="18" charset="0"/>
              </a:rPr>
              <a:t>Wind Tunnel: </a:t>
            </a:r>
            <a:r>
              <a:rPr lang="it-IT" sz="1600" dirty="0" err="1">
                <a:latin typeface="Titillium"/>
                <a:cs typeface="Times New Roman" panose="02020603050405020304" pitchFamily="18" charset="0"/>
              </a:rPr>
              <a:t>logaritmic</a:t>
            </a:r>
            <a:r>
              <a:rPr lang="it-IT" sz="1600" dirty="0">
                <a:latin typeface="Titillium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tillium"/>
                <a:cs typeface="Times New Roman" panose="02020603050405020304" pitchFamily="18" charset="0"/>
              </a:rPr>
              <a:t>wind</a:t>
            </a:r>
            <a:r>
              <a:rPr lang="it-IT" sz="1600" dirty="0">
                <a:latin typeface="Titillium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tillium"/>
                <a:cs typeface="Times New Roman" panose="02020603050405020304" pitchFamily="18" charset="0"/>
              </a:rPr>
              <a:t>profile</a:t>
            </a:r>
            <a:r>
              <a:rPr lang="it-IT" sz="1600" dirty="0">
                <a:latin typeface="Titillium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latin typeface="Titillium"/>
                <a:cs typeface="Times New Roman" panose="02020603050405020304" pitchFamily="18" charset="0"/>
              </a:rPr>
              <a:t>up to ~15 m/s</a:t>
            </a:r>
            <a:endParaRPr lang="en-GB" sz="1600" b="1" dirty="0">
              <a:latin typeface="Titillium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600" dirty="0">
              <a:latin typeface="Titillium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tillium"/>
                <a:cs typeface="Times New Roman" panose="02020603050405020304" pitchFamily="18" charset="0"/>
              </a:rPr>
              <a:t>Thermal plate </a:t>
            </a:r>
            <a:r>
              <a:rPr lang="en-US" sz="1600" dirty="0">
                <a:latin typeface="Titillium"/>
                <a:cs typeface="Times New Roman" panose="02020603050405020304" pitchFamily="18" charset="0"/>
              </a:rPr>
              <a:t>and sand bed: </a:t>
            </a:r>
            <a:r>
              <a:rPr lang="en-US" sz="1600" b="1" dirty="0">
                <a:latin typeface="Titillium"/>
                <a:cs typeface="Times New Roman" panose="02020603050405020304" pitchFamily="18" charset="0"/>
              </a:rPr>
              <a:t>down </a:t>
            </a:r>
            <a:r>
              <a:rPr lang="it-IT" sz="1600" b="1" dirty="0">
                <a:latin typeface="Titillium"/>
                <a:cs typeface="Times New Roman" panose="02020603050405020304" pitchFamily="18" charset="0"/>
              </a:rPr>
              <a:t>to -80 °C</a:t>
            </a:r>
            <a:r>
              <a:rPr lang="en-US" sz="1600" b="1" dirty="0">
                <a:latin typeface="Titillium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600" dirty="0">
              <a:latin typeface="Titillium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Titillium"/>
                <a:cs typeface="Times New Roman" panose="02020603050405020304" pitchFamily="18" charset="0"/>
              </a:rPr>
              <a:t>Vertical </a:t>
            </a:r>
            <a:r>
              <a:rPr lang="en-US" sz="1600" b="1" dirty="0">
                <a:latin typeface="Titillium"/>
                <a:cs typeface="Times New Roman" panose="02020603050405020304" pitchFamily="18" charset="0"/>
              </a:rPr>
              <a:t>Electrodes</a:t>
            </a:r>
            <a:r>
              <a:rPr lang="en-US" sz="1600" dirty="0">
                <a:latin typeface="Titillium"/>
                <a:cs typeface="Times New Roman" panose="02020603050405020304" pitchFamily="18" charset="0"/>
              </a:rPr>
              <a:t>: </a:t>
            </a:r>
            <a:r>
              <a:rPr lang="it-IT" sz="1600" b="1" dirty="0">
                <a:latin typeface="Titillium"/>
                <a:cs typeface="Times New Roman" panose="02020603050405020304" pitchFamily="18" charset="0"/>
              </a:rPr>
              <a:t>up to ~150 </a:t>
            </a:r>
            <a:r>
              <a:rPr lang="it-IT" sz="1600" b="1" dirty="0" err="1">
                <a:latin typeface="Titillium"/>
                <a:cs typeface="Times New Roman" panose="02020603050405020304" pitchFamily="18" charset="0"/>
              </a:rPr>
              <a:t>kV</a:t>
            </a:r>
            <a:r>
              <a:rPr lang="it-IT" sz="1600" b="1" dirty="0">
                <a:latin typeface="Titillium"/>
                <a:cs typeface="Times New Roman" panose="02020603050405020304" pitchFamily="18" charset="0"/>
              </a:rPr>
              <a:t>/m </a:t>
            </a:r>
            <a:endParaRPr lang="en-US" sz="1600" b="1" dirty="0">
              <a:latin typeface="Titillium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600" dirty="0">
              <a:latin typeface="Titillium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sz="1600" b="1" dirty="0">
                <a:latin typeface="Titillium"/>
                <a:cs typeface="Times New Roman" panose="02020603050405020304" pitchFamily="18" charset="0"/>
              </a:rPr>
              <a:t>UV </a:t>
            </a:r>
            <a:r>
              <a:rPr lang="it-IT" sz="1600" b="1" dirty="0" err="1">
                <a:latin typeface="Titillium"/>
                <a:cs typeface="Times New Roman" panose="02020603050405020304" pitchFamily="18" charset="0"/>
              </a:rPr>
              <a:t>radiation</a:t>
            </a:r>
            <a:endParaRPr lang="it-IT" sz="1600" dirty="0">
              <a:latin typeface="Titillium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it-IT" sz="1600" dirty="0">
              <a:latin typeface="Titillium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tillium"/>
                <a:cs typeface="Times New Roman" panose="02020603050405020304" pitchFamily="18" charset="0"/>
              </a:rPr>
              <a:t>Environmental Sensors </a:t>
            </a:r>
            <a:r>
              <a:rPr lang="en-US" sz="1600" dirty="0">
                <a:latin typeface="Titillium"/>
                <a:cs typeface="Times New Roman" panose="02020603050405020304" pitchFamily="18" charset="0"/>
              </a:rPr>
              <a:t>System: </a:t>
            </a:r>
            <a:r>
              <a:rPr lang="it-IT" sz="1600" dirty="0">
                <a:latin typeface="Titillium"/>
                <a:cs typeface="Times New Roman" panose="02020603050405020304" pitchFamily="18" charset="0"/>
              </a:rPr>
              <a:t>Faraday Cup and </a:t>
            </a:r>
            <a:r>
              <a:rPr lang="it-IT" sz="1600" dirty="0" err="1">
                <a:latin typeface="Titillium"/>
                <a:cs typeface="Times New Roman" panose="02020603050405020304" pitchFamily="18" charset="0"/>
              </a:rPr>
              <a:t>Langmuir</a:t>
            </a:r>
            <a:r>
              <a:rPr lang="it-IT" sz="1600" dirty="0">
                <a:latin typeface="Titillium"/>
                <a:cs typeface="Times New Roman" panose="02020603050405020304" pitchFamily="18" charset="0"/>
              </a:rPr>
              <a:t> probe</a:t>
            </a:r>
          </a:p>
          <a:p>
            <a:pPr algn="ctr"/>
            <a:endParaRPr lang="en-US" sz="1600" dirty="0">
              <a:latin typeface="Titillium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tillium"/>
                <a:cs typeface="Times New Roman" panose="02020603050405020304" pitchFamily="18" charset="0"/>
              </a:rPr>
              <a:t>Camera</a:t>
            </a:r>
            <a:r>
              <a:rPr lang="en-US" sz="1600" dirty="0">
                <a:latin typeface="Titillium"/>
                <a:cs typeface="Times New Roman" panose="02020603050405020304" pitchFamily="18" charset="0"/>
              </a:rPr>
              <a:t> System: </a:t>
            </a:r>
            <a:r>
              <a:rPr lang="it-IT" sz="1600" dirty="0">
                <a:latin typeface="Titillium"/>
                <a:cs typeface="Times New Roman" panose="02020603050405020304" pitchFamily="18" charset="0"/>
              </a:rPr>
              <a:t>resolution up to 10 µm</a:t>
            </a:r>
            <a:endParaRPr lang="en-US" sz="1600" dirty="0">
              <a:latin typeface="Titillium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600" dirty="0">
              <a:latin typeface="Titillium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Titillium"/>
                <a:cs typeface="Times New Roman" panose="02020603050405020304" pitchFamily="18" charset="0"/>
              </a:rPr>
              <a:t>Controlled </a:t>
            </a:r>
            <a:r>
              <a:rPr lang="en-US" sz="1600" b="1" dirty="0">
                <a:latin typeface="Titillium"/>
                <a:cs typeface="Times New Roman" panose="02020603050405020304" pitchFamily="18" charset="0"/>
              </a:rPr>
              <a:t>injection system  </a:t>
            </a:r>
          </a:p>
          <a:p>
            <a:pPr lvl="1"/>
            <a:endParaRPr lang="en-US" sz="1600" dirty="0">
              <a:latin typeface="Titillium"/>
              <a:cs typeface="Times New Roman" panose="02020603050405020304" pitchFamily="18" charset="0"/>
            </a:endParaRPr>
          </a:p>
          <a:p>
            <a:pPr lvl="1"/>
            <a:r>
              <a:rPr lang="en-US" sz="1600" dirty="0">
                <a:latin typeface="Titillium"/>
                <a:cs typeface="Times New Roman" panose="02020603050405020304" pitchFamily="18" charset="0"/>
              </a:rPr>
              <a:t>All the new subsystems are </a:t>
            </a:r>
            <a:r>
              <a:rPr lang="en-US" sz="1600" b="1" dirty="0">
                <a:latin typeface="Titillium"/>
                <a:cs typeface="Times New Roman" panose="02020603050405020304" pitchFamily="18" charset="0"/>
              </a:rPr>
              <a:t>removable</a:t>
            </a:r>
            <a:r>
              <a:rPr lang="en-US" sz="1600" dirty="0">
                <a:latin typeface="Titillium"/>
                <a:cs typeface="Times New Roman" panose="02020603050405020304" pitchFamily="18" charset="0"/>
              </a:rPr>
              <a:t>, hence the chamber can always return to the original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C00000"/>
              </a:solidFill>
              <a:latin typeface="Titillium"/>
              <a:cs typeface="Times New Roman" panose="02020603050405020304" pitchFamily="18" charset="0"/>
            </a:endParaRPr>
          </a:p>
          <a:p>
            <a:endParaRPr lang="en-US" sz="1600" dirty="0">
              <a:latin typeface="Titillium"/>
              <a:cs typeface="Times New Roman" panose="02020603050405020304" pitchFamily="18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294" y="5418364"/>
            <a:ext cx="2143125" cy="72390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2D1E3D1-4981-4203-B534-2C6E2FC23305}"/>
              </a:ext>
            </a:extLst>
          </p:cNvPr>
          <p:cNvSpPr txBox="1"/>
          <p:nvPr/>
        </p:nvSpPr>
        <p:spPr>
          <a:xfrm>
            <a:off x="50182" y="6378407"/>
            <a:ext cx="4083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Titillium"/>
                <a:cs typeface="Times New Roman" panose="02020603050405020304" pitchFamily="18" charset="0"/>
              </a:rPr>
              <a:t>Martian </a:t>
            </a:r>
            <a:r>
              <a:rPr lang="it-IT" sz="2400" b="1" dirty="0" err="1">
                <a:solidFill>
                  <a:srgbClr val="C00000"/>
                </a:solidFill>
                <a:latin typeface="Titillium"/>
                <a:cs typeface="Times New Roman" panose="02020603050405020304" pitchFamily="18" charset="0"/>
              </a:rPr>
              <a:t>Simulation</a:t>
            </a:r>
            <a:r>
              <a:rPr lang="it-IT" sz="2400" b="1" dirty="0">
                <a:solidFill>
                  <a:srgbClr val="C00000"/>
                </a:solidFill>
                <a:latin typeface="Titillium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Titillium"/>
                <a:cs typeface="Times New Roman" panose="02020603050405020304" pitchFamily="18" charset="0"/>
              </a:rPr>
              <a:t>Facility</a:t>
            </a:r>
            <a:endParaRPr lang="en-GB" sz="2400" b="1" dirty="0">
              <a:solidFill>
                <a:srgbClr val="C00000"/>
              </a:solidFill>
              <a:latin typeface="Titillium"/>
              <a:cs typeface="Times New Roman" panose="02020603050405020304" pitchFamily="18" charset="0"/>
            </a:endParaRP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2F88A88D-4704-45FE-B8BD-D080A93E39C7}"/>
              </a:ext>
            </a:extLst>
          </p:cNvPr>
          <p:cNvGrpSpPr/>
          <p:nvPr/>
        </p:nvGrpSpPr>
        <p:grpSpPr>
          <a:xfrm>
            <a:off x="174291" y="1556851"/>
            <a:ext cx="5799756" cy="3840666"/>
            <a:chOff x="174291" y="1556851"/>
            <a:chExt cx="5799756" cy="3840666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BC055A12-86AE-4265-9B8B-AE95B88E39DE}"/>
                </a:ext>
              </a:extLst>
            </p:cNvPr>
            <p:cNvSpPr txBox="1"/>
            <p:nvPr/>
          </p:nvSpPr>
          <p:spPr>
            <a:xfrm>
              <a:off x="4285251" y="1864628"/>
              <a:ext cx="1069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latin typeface="Titillium"/>
                  <a:cs typeface="Times New Roman" panose="02020603050405020304" pitchFamily="18" charset="0"/>
                </a:rPr>
                <a:t>Grain </a:t>
              </a:r>
              <a:r>
                <a:rPr lang="it-IT" sz="1400" b="1" dirty="0" err="1">
                  <a:latin typeface="Titillium"/>
                  <a:cs typeface="Times New Roman" panose="02020603050405020304" pitchFamily="18" charset="0"/>
                </a:rPr>
                <a:t>Injection</a:t>
              </a:r>
              <a:endParaRPr lang="it-IT" sz="1400" dirty="0">
                <a:latin typeface="Titillium"/>
                <a:cs typeface="Times New Roman" panose="02020603050405020304" pitchFamily="18" charset="0"/>
              </a:endParaRPr>
            </a:p>
          </p:txBody>
        </p: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10F13E03-B028-4794-8733-97A082FD9D13}"/>
                </a:ext>
              </a:extLst>
            </p:cNvPr>
            <p:cNvCxnSpPr>
              <a:stCxn id="20" idx="2"/>
            </p:cNvCxnSpPr>
            <p:nvPr/>
          </p:nvCxnSpPr>
          <p:spPr>
            <a:xfrm flipH="1">
              <a:off x="3899482" y="2387848"/>
              <a:ext cx="920441" cy="71186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6CDF9AE1-0969-41F1-A6B8-B2781806AAE6}"/>
                </a:ext>
              </a:extLst>
            </p:cNvPr>
            <p:cNvSpPr txBox="1"/>
            <p:nvPr/>
          </p:nvSpPr>
          <p:spPr>
            <a:xfrm>
              <a:off x="3059749" y="5089740"/>
              <a:ext cx="123890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latin typeface="Titillium"/>
                  <a:cs typeface="Times New Roman" panose="02020603050405020304" pitchFamily="18" charset="0"/>
                </a:rPr>
                <a:t>Sandbed</a:t>
              </a:r>
            </a:p>
          </p:txBody>
        </p: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C64C1A97-6F1D-4A26-9CBE-5AFA2E004B29}"/>
                </a:ext>
              </a:extLst>
            </p:cNvPr>
            <p:cNvCxnSpPr>
              <a:stCxn id="22" idx="0"/>
            </p:cNvCxnSpPr>
            <p:nvPr/>
          </p:nvCxnSpPr>
          <p:spPr>
            <a:xfrm flipH="1" flipV="1">
              <a:off x="3111031" y="4101599"/>
              <a:ext cx="568171" cy="9881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69E9224A-0475-4D43-9263-BFFB83E79518}"/>
                </a:ext>
              </a:extLst>
            </p:cNvPr>
            <p:cNvSpPr txBox="1"/>
            <p:nvPr/>
          </p:nvSpPr>
          <p:spPr>
            <a:xfrm>
              <a:off x="4735141" y="3479853"/>
              <a:ext cx="1238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latin typeface="Titillium"/>
                  <a:cs typeface="Times New Roman" panose="02020603050405020304" pitchFamily="18" charset="0"/>
                </a:rPr>
                <a:t>UV</a:t>
              </a:r>
            </a:p>
            <a:p>
              <a:pPr algn="ctr"/>
              <a:r>
                <a:rPr lang="it-IT" sz="1400" b="1" dirty="0">
                  <a:latin typeface="Titillium"/>
                  <a:cs typeface="Times New Roman" panose="02020603050405020304" pitchFamily="18" charset="0"/>
                </a:rPr>
                <a:t>source</a:t>
              </a:r>
            </a:p>
          </p:txBody>
        </p: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5F89E997-EA9B-4A91-9F75-F365FD18D8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3870" y="3741463"/>
              <a:ext cx="1771967" cy="6835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E261695F-9223-4B0C-94F0-5497F2C76239}"/>
                </a:ext>
              </a:extLst>
            </p:cNvPr>
            <p:cNvSpPr txBox="1"/>
            <p:nvPr/>
          </p:nvSpPr>
          <p:spPr>
            <a:xfrm>
              <a:off x="1615083" y="5089740"/>
              <a:ext cx="123890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latin typeface="Titillium"/>
                  <a:cs typeface="Times New Roman" panose="02020603050405020304" pitchFamily="18" charset="0"/>
                </a:rPr>
                <a:t>MicroMED</a:t>
              </a:r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89E6B402-5669-4318-BA12-B24013FD2C51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H="1" flipV="1">
              <a:off x="2190046" y="4333875"/>
              <a:ext cx="44490" cy="7558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188089A2-BCA9-4DD1-A491-DA947E31C460}"/>
                </a:ext>
              </a:extLst>
            </p:cNvPr>
            <p:cNvSpPr txBox="1"/>
            <p:nvPr/>
          </p:nvSpPr>
          <p:spPr>
            <a:xfrm>
              <a:off x="310743" y="4867045"/>
              <a:ext cx="12389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latin typeface="Titillium"/>
                  <a:cs typeface="Times New Roman" panose="02020603050405020304" pitchFamily="18" charset="0"/>
                </a:rPr>
                <a:t>Faraday </a:t>
              </a:r>
              <a:r>
                <a:rPr lang="it-IT" sz="1400" b="1" dirty="0" err="1">
                  <a:latin typeface="Titillium"/>
                  <a:cs typeface="Times New Roman" panose="02020603050405020304" pitchFamily="18" charset="0"/>
                </a:rPr>
                <a:t>cup</a:t>
              </a:r>
              <a:endParaRPr lang="it-IT" sz="1400" b="1" dirty="0">
                <a:latin typeface="Titillium"/>
                <a:cs typeface="Times New Roman" panose="02020603050405020304" pitchFamily="18" charset="0"/>
              </a:endParaRPr>
            </a:p>
          </p:txBody>
        </p: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34A36D61-2680-4DB6-9ED5-26585DB0A683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V="1">
              <a:off x="930196" y="3648075"/>
              <a:ext cx="520521" cy="12189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5951031C-6A65-4B6C-9043-98A1ECD88334}"/>
                </a:ext>
              </a:extLst>
            </p:cNvPr>
            <p:cNvSpPr txBox="1"/>
            <p:nvPr/>
          </p:nvSpPr>
          <p:spPr>
            <a:xfrm>
              <a:off x="1441499" y="1721422"/>
              <a:ext cx="106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err="1">
                  <a:latin typeface="Titillium"/>
                  <a:cs typeface="Times New Roman" panose="02020603050405020304" pitchFamily="18" charset="0"/>
                </a:rPr>
                <a:t>Electrodes</a:t>
              </a:r>
              <a:endParaRPr lang="it-IT" sz="1400" dirty="0">
                <a:latin typeface="Titillium"/>
                <a:cs typeface="Times New Roman" panose="02020603050405020304" pitchFamily="18" charset="0"/>
              </a:endParaRPr>
            </a:p>
          </p:txBody>
        </p:sp>
        <p:cxnSp>
          <p:nvCxnSpPr>
            <p:cNvPr id="33" name="Connettore 2 32">
              <a:extLst>
                <a:ext uri="{FF2B5EF4-FFF2-40B4-BE49-F238E27FC236}">
                  <a16:creationId xmlns:a16="http://schemas.microsoft.com/office/drawing/2014/main" id="{4D0709CA-FCBC-4BE6-A10E-47DA86080A43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>
              <a:off x="1976171" y="2029199"/>
              <a:ext cx="656103" cy="17122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A1EADF9F-64A1-4FCD-AE6F-7B51E2993369}"/>
                </a:ext>
              </a:extLst>
            </p:cNvPr>
            <p:cNvSpPr txBox="1"/>
            <p:nvPr/>
          </p:nvSpPr>
          <p:spPr>
            <a:xfrm>
              <a:off x="174291" y="1556851"/>
              <a:ext cx="106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latin typeface="Titillium"/>
                  <a:cs typeface="Times New Roman" panose="02020603050405020304" pitchFamily="18" charset="0"/>
                </a:rPr>
                <a:t>Fan</a:t>
              </a:r>
              <a:endParaRPr lang="it-IT" sz="1400" dirty="0">
                <a:latin typeface="Titillium"/>
                <a:cs typeface="Times New Roman" panose="02020603050405020304" pitchFamily="18" charset="0"/>
              </a:endParaRPr>
            </a:p>
          </p:txBody>
        </p:sp>
        <p:cxnSp>
          <p:nvCxnSpPr>
            <p:cNvPr id="38" name="Connettore 2 37">
              <a:extLst>
                <a:ext uri="{FF2B5EF4-FFF2-40B4-BE49-F238E27FC236}">
                  <a16:creationId xmlns:a16="http://schemas.microsoft.com/office/drawing/2014/main" id="{CFD7FCF5-E264-49D1-822A-EC3B7F9AB3CF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>
              <a:off x="708963" y="1864628"/>
              <a:ext cx="221233" cy="13671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ttangolo 1"/>
          <p:cNvSpPr/>
          <p:nvPr/>
        </p:nvSpPr>
        <p:spPr>
          <a:xfrm>
            <a:off x="50182" y="1321724"/>
            <a:ext cx="199200" cy="4995949"/>
          </a:xfrm>
          <a:prstGeom prst="rect">
            <a:avLst/>
          </a:prstGeom>
          <a:solidFill>
            <a:srgbClr val="EFDBC3"/>
          </a:solidFill>
          <a:ln>
            <a:solidFill>
              <a:srgbClr val="EFD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7642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9799782" y="159488"/>
            <a:ext cx="1938562" cy="797442"/>
          </a:xfrm>
          <a:prstGeom prst="rect">
            <a:avLst/>
          </a:prstGeom>
          <a:solidFill>
            <a:srgbClr val="2A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764" y="306071"/>
            <a:ext cx="808911" cy="5840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90" y="307085"/>
            <a:ext cx="930705" cy="58305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437" y="306072"/>
            <a:ext cx="697085" cy="5840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A90AA1E-3517-33EE-0C95-1CA38E156977}"/>
              </a:ext>
            </a:extLst>
          </p:cNvPr>
          <p:cNvSpPr txBox="1"/>
          <p:nvPr/>
        </p:nvSpPr>
        <p:spPr>
          <a:xfrm>
            <a:off x="50182" y="6378407"/>
            <a:ext cx="4083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Martian </a:t>
            </a:r>
            <a:r>
              <a:rPr lang="it-IT" sz="2400" b="1" dirty="0" err="1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Simulation</a:t>
            </a:r>
            <a:r>
              <a:rPr lang="it-IT" sz="2400" b="1" dirty="0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Facility</a:t>
            </a:r>
            <a:endParaRPr lang="en-GB" sz="2400" b="1" dirty="0">
              <a:solidFill>
                <a:srgbClr val="C00000"/>
              </a:solidFill>
              <a:latin typeface="Titillium"/>
              <a:cs typeface="Segoe UI Light" panose="020B0502040204020203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FEF4FC3-48F6-44ED-92BC-81DEEB1985A2}"/>
              </a:ext>
            </a:extLst>
          </p:cNvPr>
          <p:cNvSpPr txBox="1"/>
          <p:nvPr/>
        </p:nvSpPr>
        <p:spPr>
          <a:xfrm>
            <a:off x="826055" y="1267459"/>
            <a:ext cx="10245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Possible test: Dust lifting due to electrification</a:t>
            </a:r>
          </a:p>
        </p:txBody>
      </p:sp>
      <p:pic>
        <p:nvPicPr>
          <p:cNvPr id="12" name="Immagine 11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" y="2562098"/>
            <a:ext cx="5644800" cy="3168000"/>
          </a:xfrm>
          <a:prstGeom prst="rect">
            <a:avLst/>
          </a:prstGeom>
        </p:spPr>
      </p:pic>
      <p:pic>
        <p:nvPicPr>
          <p:cNvPr id="9" name="senza audio">
            <a:hlinkClick r:id="" action="ppaction://media"/>
            <a:extLst>
              <a:ext uri="{FF2B5EF4-FFF2-40B4-BE49-F238E27FC236}">
                <a16:creationId xmlns:a16="http://schemas.microsoft.com/office/drawing/2014/main" id="{3ED2BD84-C6A0-B9EE-369A-45BFA739CF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8635" t="33139" r="49445" b="22618"/>
          <a:stretch/>
        </p:blipFill>
        <p:spPr>
          <a:xfrm>
            <a:off x="7179392" y="2696439"/>
            <a:ext cx="3891775" cy="289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2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" r="7072"/>
          <a:stretch/>
        </p:blipFill>
        <p:spPr>
          <a:xfrm>
            <a:off x="5554132" y="1986098"/>
            <a:ext cx="6561667" cy="4320000"/>
          </a:xfrm>
          <a:prstGeom prst="rect">
            <a:avLst/>
          </a:prstGeom>
        </p:spPr>
      </p:pic>
      <p:pic>
        <p:nvPicPr>
          <p:cNvPr id="9" name="Immagine 8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" y="2562098"/>
            <a:ext cx="5644800" cy="316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9799782" y="159488"/>
            <a:ext cx="1938562" cy="797442"/>
          </a:xfrm>
          <a:prstGeom prst="rect">
            <a:avLst/>
          </a:prstGeom>
          <a:solidFill>
            <a:srgbClr val="2A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764" y="306071"/>
            <a:ext cx="808911" cy="5840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90" y="307085"/>
            <a:ext cx="930705" cy="58305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437" y="306072"/>
            <a:ext cx="697085" cy="5840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A90AA1E-3517-33EE-0C95-1CA38E156977}"/>
              </a:ext>
            </a:extLst>
          </p:cNvPr>
          <p:cNvSpPr txBox="1"/>
          <p:nvPr/>
        </p:nvSpPr>
        <p:spPr>
          <a:xfrm>
            <a:off x="50182" y="6378407"/>
            <a:ext cx="4083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Martian </a:t>
            </a:r>
            <a:r>
              <a:rPr lang="it-IT" sz="2400" b="1" dirty="0" err="1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Simulation</a:t>
            </a:r>
            <a:r>
              <a:rPr lang="it-IT" sz="2400" b="1" dirty="0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Facility</a:t>
            </a:r>
            <a:endParaRPr lang="en-GB" sz="2400" b="1" dirty="0">
              <a:solidFill>
                <a:srgbClr val="C00000"/>
              </a:solidFill>
              <a:latin typeface="Titillium"/>
              <a:cs typeface="Segoe UI Light" panose="020B0502040204020203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FEF4FC3-48F6-44ED-92BC-81DEEB1985A2}"/>
              </a:ext>
            </a:extLst>
          </p:cNvPr>
          <p:cNvSpPr txBox="1"/>
          <p:nvPr/>
        </p:nvSpPr>
        <p:spPr>
          <a:xfrm>
            <a:off x="882166" y="1267459"/>
            <a:ext cx="10132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Possible test: Martian instrumentation testing</a:t>
            </a:r>
          </a:p>
        </p:txBody>
      </p:sp>
    </p:spTree>
    <p:extLst>
      <p:ext uri="{BB962C8B-B14F-4D97-AF65-F5344CB8AC3E}">
        <p14:creationId xmlns:p14="http://schemas.microsoft.com/office/powerpoint/2010/main" val="2374444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" y="2562098"/>
            <a:ext cx="5644800" cy="316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9799782" y="159488"/>
            <a:ext cx="1938562" cy="797442"/>
          </a:xfrm>
          <a:prstGeom prst="rect">
            <a:avLst/>
          </a:prstGeom>
          <a:solidFill>
            <a:srgbClr val="2A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764" y="306071"/>
            <a:ext cx="808911" cy="5840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90" y="307085"/>
            <a:ext cx="930705" cy="58305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437" y="306072"/>
            <a:ext cx="697085" cy="5840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A90AA1E-3517-33EE-0C95-1CA38E156977}"/>
              </a:ext>
            </a:extLst>
          </p:cNvPr>
          <p:cNvSpPr txBox="1"/>
          <p:nvPr/>
        </p:nvSpPr>
        <p:spPr>
          <a:xfrm>
            <a:off x="50182" y="6378407"/>
            <a:ext cx="4083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Martian </a:t>
            </a:r>
            <a:r>
              <a:rPr lang="it-IT" sz="2400" b="1" dirty="0" err="1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Simulation</a:t>
            </a:r>
            <a:r>
              <a:rPr lang="it-IT" sz="2400" b="1" dirty="0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Facility</a:t>
            </a:r>
            <a:endParaRPr lang="en-GB" sz="2400" b="1" dirty="0">
              <a:solidFill>
                <a:srgbClr val="C00000"/>
              </a:solidFill>
              <a:latin typeface="Titillium"/>
              <a:cs typeface="Segoe UI Light" panose="020B0502040204020203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FEF4FC3-48F6-44ED-92BC-81DEEB1985A2}"/>
              </a:ext>
            </a:extLst>
          </p:cNvPr>
          <p:cNvSpPr txBox="1"/>
          <p:nvPr/>
        </p:nvSpPr>
        <p:spPr>
          <a:xfrm>
            <a:off x="568288" y="1252111"/>
            <a:ext cx="1102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Possible test: </a:t>
            </a:r>
            <a:r>
              <a:rPr lang="en-US" sz="3100" b="1" dirty="0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Instrumentation testing in presence of wind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675" y="1986098"/>
            <a:ext cx="648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91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"/>
          <a:stretch/>
        </p:blipFill>
        <p:spPr bwMode="auto">
          <a:xfrm>
            <a:off x="50182" y="2537159"/>
            <a:ext cx="5644800" cy="316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ttangolo 3"/>
          <p:cNvSpPr/>
          <p:nvPr/>
        </p:nvSpPr>
        <p:spPr>
          <a:xfrm>
            <a:off x="9799782" y="159488"/>
            <a:ext cx="1938562" cy="797442"/>
          </a:xfrm>
          <a:prstGeom prst="rect">
            <a:avLst/>
          </a:prstGeom>
          <a:solidFill>
            <a:srgbClr val="2A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764" y="306071"/>
            <a:ext cx="808911" cy="5840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90" y="307085"/>
            <a:ext cx="930705" cy="58305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437" y="306072"/>
            <a:ext cx="697085" cy="5840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A90AA1E-3517-33EE-0C95-1CA38E156977}"/>
              </a:ext>
            </a:extLst>
          </p:cNvPr>
          <p:cNvSpPr txBox="1"/>
          <p:nvPr/>
        </p:nvSpPr>
        <p:spPr>
          <a:xfrm>
            <a:off x="50182" y="6378407"/>
            <a:ext cx="4083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Martian </a:t>
            </a:r>
            <a:r>
              <a:rPr lang="it-IT" sz="2400" b="1" dirty="0" err="1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Simulation</a:t>
            </a:r>
            <a:r>
              <a:rPr lang="it-IT" sz="2400" b="1" dirty="0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Facility</a:t>
            </a:r>
            <a:endParaRPr lang="en-GB" sz="2400" b="1" dirty="0">
              <a:solidFill>
                <a:srgbClr val="C00000"/>
              </a:solidFill>
              <a:latin typeface="Titillium"/>
              <a:cs typeface="Segoe UI Light" panose="020B0502040204020203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FEF4FC3-48F6-44ED-92BC-81DEEB1985A2}"/>
              </a:ext>
            </a:extLst>
          </p:cNvPr>
          <p:cNvSpPr txBox="1"/>
          <p:nvPr/>
        </p:nvSpPr>
        <p:spPr>
          <a:xfrm>
            <a:off x="1031559" y="1252111"/>
            <a:ext cx="10100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Possible test: </a:t>
            </a:r>
            <a:r>
              <a:rPr lang="en-US" sz="3100" b="1" dirty="0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Sandbed evolution in presence of wind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344" y="1961159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90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9799782" y="159488"/>
            <a:ext cx="1938562" cy="797442"/>
          </a:xfrm>
          <a:prstGeom prst="rect">
            <a:avLst/>
          </a:prstGeom>
          <a:solidFill>
            <a:srgbClr val="2A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764" y="306071"/>
            <a:ext cx="808911" cy="5840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90" y="307085"/>
            <a:ext cx="930705" cy="58305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437" y="306072"/>
            <a:ext cx="697085" cy="5840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A90AA1E-3517-33EE-0C95-1CA38E156977}"/>
              </a:ext>
            </a:extLst>
          </p:cNvPr>
          <p:cNvSpPr txBox="1"/>
          <p:nvPr/>
        </p:nvSpPr>
        <p:spPr>
          <a:xfrm>
            <a:off x="50182" y="6378407"/>
            <a:ext cx="179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Thank</a:t>
            </a:r>
            <a:r>
              <a:rPr lang="it-IT" sz="2400" b="1" dirty="0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you</a:t>
            </a:r>
            <a:r>
              <a:rPr lang="it-IT" sz="2400" b="1" dirty="0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!</a:t>
            </a:r>
            <a:endParaRPr lang="en-GB" sz="2400" b="1" dirty="0">
              <a:solidFill>
                <a:srgbClr val="C00000"/>
              </a:solidFill>
              <a:latin typeface="Titillium"/>
              <a:cs typeface="Segoe UI Light" panose="020B0502040204020203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FEF4FC3-48F6-44ED-92BC-81DEEB1985A2}"/>
              </a:ext>
            </a:extLst>
          </p:cNvPr>
          <p:cNvSpPr txBox="1"/>
          <p:nvPr/>
        </p:nvSpPr>
        <p:spPr>
          <a:xfrm>
            <a:off x="4947698" y="1252111"/>
            <a:ext cx="226857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100" b="1" dirty="0">
                <a:solidFill>
                  <a:srgbClr val="C00000"/>
                </a:solidFill>
                <a:latin typeface="Titillium"/>
                <a:cs typeface="Segoe UI Light" panose="020B0502040204020203" pitchFamily="34" charset="0"/>
              </a:rPr>
              <a:t>Thank you!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53ADBA9-3A47-EDA3-C172-070C4BA38B34}"/>
              </a:ext>
            </a:extLst>
          </p:cNvPr>
          <p:cNvSpPr txBox="1"/>
          <p:nvPr/>
        </p:nvSpPr>
        <p:spPr>
          <a:xfrm>
            <a:off x="2729075" y="2021523"/>
            <a:ext cx="67058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>
                <a:solidFill>
                  <a:srgbClr val="C00000"/>
                </a:solidFill>
                <a:latin typeface="Titillium"/>
                <a:cs typeface="Times New Roman" panose="02020603050405020304" pitchFamily="18" charset="0"/>
              </a:rPr>
              <a:t>Giuseppe </a:t>
            </a:r>
            <a:r>
              <a:rPr lang="en-US" b="1" dirty="0" err="1">
                <a:solidFill>
                  <a:srgbClr val="C00000"/>
                </a:solidFill>
                <a:latin typeface="Titillium"/>
                <a:cs typeface="Times New Roman" panose="02020603050405020304" pitchFamily="18" charset="0"/>
              </a:rPr>
              <a:t>Mongelluzzo</a:t>
            </a:r>
            <a:r>
              <a:rPr lang="en-US" b="1" dirty="0">
                <a:solidFill>
                  <a:srgbClr val="C00000"/>
                </a:solidFill>
                <a:latin typeface="Titillium"/>
                <a:cs typeface="Times New Roman" panose="02020603050405020304" pitchFamily="18" charset="0"/>
              </a:rPr>
              <a:t>; Carmen Porto;</a:t>
            </a:r>
          </a:p>
          <a:p>
            <a:endParaRPr lang="en-US" b="1" dirty="0">
              <a:solidFill>
                <a:srgbClr val="C00000"/>
              </a:solidFill>
              <a:latin typeface="Titillium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sz="1600" b="1" dirty="0">
                <a:latin typeface="Titillium"/>
                <a:cs typeface="Times New Roman" panose="02020603050405020304" pitchFamily="18" charset="0"/>
              </a:rPr>
              <a:t>Osservatorio Astronomico di Capodimonte (INAF – OACN)</a:t>
            </a:r>
            <a:endParaRPr lang="en-GB" sz="1600" b="1" dirty="0">
              <a:latin typeface="Titillium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600" dirty="0">
              <a:latin typeface="Titillium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sz="1600" b="1" dirty="0">
                <a:latin typeface="Titillium"/>
                <a:cs typeface="Times New Roman" panose="02020603050405020304" pitchFamily="18" charset="0"/>
                <a:hlinkClick r:id="rId6"/>
              </a:rPr>
              <a:t>giuseppe.mongelluzzo@inaf.it</a:t>
            </a:r>
            <a:r>
              <a:rPr lang="it-IT" sz="1600" b="1" dirty="0">
                <a:latin typeface="Titillium"/>
                <a:cs typeface="Times New Roman" panose="02020603050405020304" pitchFamily="18" charset="0"/>
              </a:rPr>
              <a:t>; </a:t>
            </a:r>
            <a:r>
              <a:rPr lang="it-IT" sz="1600" b="1" dirty="0">
                <a:latin typeface="Titillium"/>
                <a:cs typeface="Times New Roman" panose="02020603050405020304" pitchFamily="18" charset="0"/>
                <a:hlinkClick r:id="rId7"/>
              </a:rPr>
              <a:t>carmen.porto@inaf.it</a:t>
            </a:r>
            <a:r>
              <a:rPr lang="it-IT" sz="1600" b="1" dirty="0">
                <a:latin typeface="Titillium"/>
                <a:cs typeface="Times New Roman" panose="02020603050405020304" pitchFamily="18" charset="0"/>
              </a:rPr>
              <a:t>; </a:t>
            </a:r>
            <a:endParaRPr lang="en-US" sz="1600" b="1" dirty="0">
              <a:latin typeface="Titillium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600" dirty="0">
              <a:latin typeface="Titillium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sz="1600" b="1" dirty="0" err="1">
                <a:solidFill>
                  <a:srgbClr val="C00000"/>
                </a:solidFill>
                <a:latin typeface="Titillium"/>
                <a:cs typeface="Times New Roman" panose="02020603050405020304" pitchFamily="18" charset="0"/>
              </a:rPr>
              <a:t>Contact</a:t>
            </a:r>
            <a:r>
              <a:rPr lang="it-IT" sz="1600" b="1" dirty="0">
                <a:solidFill>
                  <a:srgbClr val="C00000"/>
                </a:solidFill>
                <a:latin typeface="Titillium"/>
                <a:cs typeface="Times New Roman" panose="02020603050405020304" pitchFamily="18" charset="0"/>
              </a:rPr>
              <a:t> </a:t>
            </a:r>
            <a:r>
              <a:rPr lang="it-IT" sz="1600" b="1" dirty="0" err="1">
                <a:solidFill>
                  <a:srgbClr val="C00000"/>
                </a:solidFill>
                <a:latin typeface="Titillium"/>
                <a:cs typeface="Times New Roman" panose="02020603050405020304" pitchFamily="18" charset="0"/>
              </a:rPr>
              <a:t>us</a:t>
            </a:r>
            <a:r>
              <a:rPr lang="it-IT" sz="1600" b="1" dirty="0">
                <a:solidFill>
                  <a:srgbClr val="C00000"/>
                </a:solidFill>
                <a:latin typeface="Titillium"/>
                <a:cs typeface="Times New Roman" panose="02020603050405020304" pitchFamily="18" charset="0"/>
              </a:rPr>
              <a:t>!</a:t>
            </a:r>
            <a:endParaRPr lang="en-US" sz="1600" dirty="0">
              <a:solidFill>
                <a:srgbClr val="C00000"/>
              </a:solidFill>
              <a:latin typeface="Titillium"/>
              <a:cs typeface="Times New Roman" panose="02020603050405020304" pitchFamily="18" charset="0"/>
            </a:endParaRPr>
          </a:p>
          <a:p>
            <a:endParaRPr lang="en-US" sz="1600" dirty="0">
              <a:latin typeface="Titillium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4006704"/>
            <a:ext cx="2880000" cy="216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82" y="4006704"/>
            <a:ext cx="2880000" cy="2160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490" y="4006704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02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Immagine che contiene schizzo, disegno, linea, Parallelo&#10;&#10;Descrizione generata automaticamente">
            <a:extLst>
              <a:ext uri="{FF2B5EF4-FFF2-40B4-BE49-F238E27FC236}">
                <a16:creationId xmlns:a16="http://schemas.microsoft.com/office/drawing/2014/main" id="{C8420F9D-C148-8456-8C3F-8ED7BD86EA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" r="4259" b="8603"/>
          <a:stretch/>
        </p:blipFill>
        <p:spPr>
          <a:xfrm>
            <a:off x="4279752" y="2403684"/>
            <a:ext cx="1641542" cy="132537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D81E655-9A84-E81C-BC7D-8FD1F45E6C0B}"/>
              </a:ext>
            </a:extLst>
          </p:cNvPr>
          <p:cNvSpPr txBox="1"/>
          <p:nvPr/>
        </p:nvSpPr>
        <p:spPr>
          <a:xfrm>
            <a:off x="4740487" y="1168955"/>
            <a:ext cx="2739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  <a:latin typeface="Titillium"/>
              </a:rPr>
              <a:t>EMM-PNRR project: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CC0B052-A133-2C15-017B-F47CECC877F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216" y="306071"/>
            <a:ext cx="808911" cy="58407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184373D-EB61-5CD2-8451-5EFE9CD17D7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90" y="307085"/>
            <a:ext cx="930705" cy="58305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F1CA863-36E4-0C54-5299-FC863BE2F8F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163" y="306072"/>
            <a:ext cx="697085" cy="5840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5B38A8-1D9F-2B61-789B-77F302B751C0}"/>
              </a:ext>
            </a:extLst>
          </p:cNvPr>
          <p:cNvSpPr txBox="1"/>
          <p:nvPr/>
        </p:nvSpPr>
        <p:spPr>
          <a:xfrm>
            <a:off x="6954304" y="2365668"/>
            <a:ext cx="4531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u="sng" dirty="0">
                <a:latin typeface="Titillium"/>
              </a:rPr>
              <a:t>to study the electrostatic dust transport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37A153-E588-7CF1-73CF-2229248B09DC}"/>
              </a:ext>
            </a:extLst>
          </p:cNvPr>
          <p:cNvSpPr txBox="1"/>
          <p:nvPr/>
        </p:nvSpPr>
        <p:spPr>
          <a:xfrm>
            <a:off x="1498377" y="2363938"/>
            <a:ext cx="3040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u="sng" dirty="0">
                <a:latin typeface="Titillium"/>
              </a:rPr>
              <a:t>to test the sensor LD GRIDS</a:t>
            </a: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6050D456-5A46-EE5F-51C2-7C75F3664F8A}"/>
              </a:ext>
            </a:extLst>
          </p:cNvPr>
          <p:cNvSpPr/>
          <p:nvPr/>
        </p:nvSpPr>
        <p:spPr>
          <a:xfrm rot="8520527">
            <a:off x="3818042" y="2065986"/>
            <a:ext cx="376518" cy="172122"/>
          </a:xfrm>
          <a:prstGeom prst="rightArrow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5F5E2CA5-1A42-7A73-0966-C56B46752348}"/>
              </a:ext>
            </a:extLst>
          </p:cNvPr>
          <p:cNvSpPr/>
          <p:nvPr/>
        </p:nvSpPr>
        <p:spPr>
          <a:xfrm>
            <a:off x="4637346" y="1572324"/>
            <a:ext cx="2978931" cy="401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u="sng" dirty="0">
                <a:latin typeface="Titillium"/>
              </a:rPr>
              <a:t>Lunar Simulation Chamber</a:t>
            </a:r>
            <a:endParaRPr lang="en-GB" sz="2000" u="sng" dirty="0">
              <a:solidFill>
                <a:srgbClr val="C00000"/>
              </a:solidFill>
              <a:latin typeface="Titillium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5C86F39-C443-0745-39C2-28B549BC1218}"/>
              </a:ext>
            </a:extLst>
          </p:cNvPr>
          <p:cNvSpPr txBox="1"/>
          <p:nvPr/>
        </p:nvSpPr>
        <p:spPr>
          <a:xfrm>
            <a:off x="401449" y="3856219"/>
            <a:ext cx="4973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tillium"/>
              </a:rPr>
              <a:t>under development to characterize</a:t>
            </a:r>
          </a:p>
          <a:p>
            <a:pPr algn="ctr"/>
            <a:r>
              <a:rPr lang="en-US" sz="2000" dirty="0">
                <a:latin typeface="Titillium"/>
              </a:rPr>
              <a:t> the electrostatically levitating dust grains, </a:t>
            </a:r>
          </a:p>
          <a:p>
            <a:pPr algn="ctr"/>
            <a:r>
              <a:rPr lang="en-US" sz="2000" dirty="0">
                <a:latin typeface="Titillium"/>
              </a:rPr>
              <a:t>measuring their charge (Q &gt; 1 </a:t>
            </a:r>
            <a:r>
              <a:rPr lang="en-US" sz="2000" dirty="0" err="1">
                <a:latin typeface="Titillium"/>
              </a:rPr>
              <a:t>fC</a:t>
            </a:r>
            <a:r>
              <a:rPr lang="en-US" sz="2000" dirty="0">
                <a:latin typeface="Titillium"/>
              </a:rPr>
              <a:t>) </a:t>
            </a:r>
          </a:p>
          <a:p>
            <a:pPr algn="ctr"/>
            <a:r>
              <a:rPr lang="en-US" sz="2000" dirty="0">
                <a:latin typeface="Titillium"/>
              </a:rPr>
              <a:t>and velocity (1-100 m/s)</a:t>
            </a:r>
            <a:endParaRPr lang="it-IT" sz="2000" dirty="0">
              <a:latin typeface="Titillium"/>
            </a:endParaRP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8619B74D-041C-C640-ED33-A433B85DAC29}"/>
              </a:ext>
            </a:extLst>
          </p:cNvPr>
          <p:cNvSpPr/>
          <p:nvPr/>
        </p:nvSpPr>
        <p:spPr>
          <a:xfrm rot="5400000">
            <a:off x="2721500" y="3222006"/>
            <a:ext cx="376518" cy="172122"/>
          </a:xfrm>
          <a:prstGeom prst="rightArrow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senza audio">
            <a:hlinkClick r:id="" action="ppaction://media"/>
            <a:extLst>
              <a:ext uri="{FF2B5EF4-FFF2-40B4-BE49-F238E27FC236}">
                <a16:creationId xmlns:a16="http://schemas.microsoft.com/office/drawing/2014/main" id="{C493C19F-1306-38AB-CD70-BD2A28BDF6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8635" t="33139" r="49445" b="22618"/>
          <a:stretch/>
        </p:blipFill>
        <p:spPr>
          <a:xfrm>
            <a:off x="7159087" y="2787809"/>
            <a:ext cx="3869466" cy="288269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A9CA892-D046-3DE9-FAB2-D94195BE36EA}"/>
              </a:ext>
            </a:extLst>
          </p:cNvPr>
          <p:cNvSpPr/>
          <p:nvPr/>
        </p:nvSpPr>
        <p:spPr>
          <a:xfrm>
            <a:off x="7014117" y="2753423"/>
            <a:ext cx="4170556" cy="3580470"/>
          </a:xfrm>
          <a:prstGeom prst="rect">
            <a:avLst/>
          </a:prstGeom>
          <a:noFill/>
          <a:ln w="34925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5250F5B-3D89-8B36-1ED5-3A61C73E35DF}"/>
              </a:ext>
            </a:extLst>
          </p:cNvPr>
          <p:cNvSpPr txBox="1"/>
          <p:nvPr/>
        </p:nvSpPr>
        <p:spPr>
          <a:xfrm>
            <a:off x="6701886" y="5625562"/>
            <a:ext cx="48173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u="none" strike="noStrike" baseline="0" dirty="0">
                <a:latin typeface="Titillium"/>
              </a:rPr>
              <a:t>Charging and transport of dust particles on dusty surface  </a:t>
            </a:r>
          </a:p>
          <a:p>
            <a:pPr algn="ctr"/>
            <a:r>
              <a:rPr lang="en-US" sz="1400" b="0" i="0" u="none" strike="noStrike" baseline="0" dirty="0">
                <a:latin typeface="Titillium"/>
              </a:rPr>
              <a:t>exposed to plasmas and/or UV sources </a:t>
            </a:r>
          </a:p>
          <a:p>
            <a:pPr algn="ctr"/>
            <a:r>
              <a:rPr lang="en-US" sz="1400" b="0" i="0" u="none" strike="noStrike" baseline="0" dirty="0">
                <a:latin typeface="Titillium"/>
              </a:rPr>
              <a:t>[</a:t>
            </a:r>
            <a:r>
              <a:rPr lang="en-US" sz="1400" b="0" i="0" strike="noStrike" baseline="0" dirty="0">
                <a:latin typeface="Titillium"/>
              </a:rPr>
              <a:t>Wang et al., 2009-2016</a:t>
            </a:r>
            <a:r>
              <a:rPr lang="en-US" sz="1400" b="0" i="0" u="sng" strike="noStrike" baseline="0" dirty="0">
                <a:latin typeface="Titillium"/>
              </a:rPr>
              <a:t>]</a:t>
            </a: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3ED250E1-BC56-A32F-F374-212ABD61805A}"/>
              </a:ext>
            </a:extLst>
          </p:cNvPr>
          <p:cNvSpPr/>
          <p:nvPr/>
        </p:nvSpPr>
        <p:spPr>
          <a:xfrm rot="13079473" flipH="1">
            <a:off x="7906818" y="2062272"/>
            <a:ext cx="376518" cy="172122"/>
          </a:xfrm>
          <a:prstGeom prst="rightArrow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D9DBFF05-C3E3-124A-A736-F286E3057F83}"/>
              </a:ext>
            </a:extLst>
          </p:cNvPr>
          <p:cNvSpPr txBox="1">
            <a:spLocks/>
          </p:cNvSpPr>
          <p:nvPr/>
        </p:nvSpPr>
        <p:spPr>
          <a:xfrm>
            <a:off x="85665" y="6435584"/>
            <a:ext cx="11820196" cy="48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>
                <a:solidFill>
                  <a:srgbClr val="002060"/>
                </a:solidFill>
              </a:rPr>
              <a:t>Giuseppe </a:t>
            </a:r>
            <a:r>
              <a:rPr lang="it-IT" sz="1600" b="1" dirty="0" err="1">
                <a:solidFill>
                  <a:srgbClr val="002060"/>
                </a:solidFill>
              </a:rPr>
              <a:t>Mongelluzzo</a:t>
            </a:r>
            <a:r>
              <a:rPr lang="it-IT" sz="1600" b="1" dirty="0">
                <a:solidFill>
                  <a:srgbClr val="002060"/>
                </a:solidFill>
              </a:rPr>
              <a:t>, Carmen Porto, Gabriele Franzese, Francesca Esposito, Ciprian Popa, Simone Silvestro.</a:t>
            </a:r>
          </a:p>
          <a:p>
            <a:endParaRPr lang="it-IT" sz="400" dirty="0">
              <a:solidFill>
                <a:srgbClr val="002060"/>
              </a:solidFill>
            </a:endParaRPr>
          </a:p>
          <a:p>
            <a:endParaRPr lang="it-IT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1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850C589-1FE2-97A8-F6AF-6FBCF82C6B74}"/>
              </a:ext>
            </a:extLst>
          </p:cNvPr>
          <p:cNvSpPr txBox="1"/>
          <p:nvPr/>
        </p:nvSpPr>
        <p:spPr>
          <a:xfrm>
            <a:off x="5011150" y="3519897"/>
            <a:ext cx="2236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u="sng" dirty="0">
                <a:solidFill>
                  <a:srgbClr val="C00000"/>
                </a:solidFill>
                <a:latin typeface="Titillium"/>
              </a:rPr>
              <a:t>Open Questions</a:t>
            </a:r>
            <a:endParaRPr lang="en-GB" sz="2400" u="sng" dirty="0">
              <a:latin typeface="Titillium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0CD89FF-64D6-F32A-1F90-A8294609BF5C}"/>
              </a:ext>
            </a:extLst>
          </p:cNvPr>
          <p:cNvSpPr txBox="1"/>
          <p:nvPr/>
        </p:nvSpPr>
        <p:spPr>
          <a:xfrm>
            <a:off x="303771" y="3990189"/>
            <a:ext cx="1103701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Titillium"/>
              </a:rPr>
              <a:t>Does electrostatic levitation occur on the Moon? When? Where? At what rate?</a:t>
            </a:r>
          </a:p>
          <a:p>
            <a:endParaRPr lang="en-GB" sz="2000" b="1" dirty="0">
              <a:latin typeface="Titillium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b="1" dirty="0">
                <a:latin typeface="Titillium"/>
              </a:rPr>
              <a:t>What is the charge on a dust grain on the lunar surface? What is its velocity? What is its dynamics?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04BD0E-30D3-BD76-3A39-19C390ACC27A}"/>
              </a:ext>
            </a:extLst>
          </p:cNvPr>
          <p:cNvSpPr txBox="1"/>
          <p:nvPr/>
        </p:nvSpPr>
        <p:spPr>
          <a:xfrm>
            <a:off x="5326490" y="1289650"/>
            <a:ext cx="1605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u="sng" dirty="0">
                <a:solidFill>
                  <a:srgbClr val="C00000"/>
                </a:solidFill>
                <a:latin typeface="Titillium"/>
              </a:rPr>
              <a:t>Motivation</a:t>
            </a:r>
            <a:endParaRPr lang="en-GB" sz="2400" u="sng" dirty="0">
              <a:latin typeface="Titillium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09B89C0-D6F4-7B72-1C92-0E8C65F02B58}"/>
              </a:ext>
            </a:extLst>
          </p:cNvPr>
          <p:cNvSpPr txBox="1"/>
          <p:nvPr/>
        </p:nvSpPr>
        <p:spPr>
          <a:xfrm>
            <a:off x="300055" y="1756226"/>
            <a:ext cx="1103701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u="sng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b="1" dirty="0">
                <a:latin typeface="Titillium"/>
              </a:rPr>
              <a:t>Dust deposition on spacecraft poses a considerable threat to spacecraft</a:t>
            </a:r>
          </a:p>
          <a:p>
            <a:endParaRPr lang="en-GB" sz="2000" b="1" dirty="0">
              <a:latin typeface="Titillium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b="1" dirty="0">
                <a:latin typeface="Titillium"/>
              </a:rPr>
              <a:t>Electrostatic dust motion is a process that may influence the properties and the evolution of the Moon's surface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0D242F2-C466-CF67-A708-1118B37939A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764" y="306071"/>
            <a:ext cx="808911" cy="58407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E0A76B8-1F99-B528-160F-592337BC1E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90" y="307085"/>
            <a:ext cx="930705" cy="58305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86FF5D9-DCAB-3F5B-47FE-AAD6DC6BBA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437" y="306072"/>
            <a:ext cx="697085" cy="5840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A92B32D-0E8C-EA02-DE86-41BAF374A611}"/>
              </a:ext>
            </a:extLst>
          </p:cNvPr>
          <p:cNvSpPr txBox="1">
            <a:spLocks/>
          </p:cNvSpPr>
          <p:nvPr/>
        </p:nvSpPr>
        <p:spPr>
          <a:xfrm>
            <a:off x="85665" y="6435584"/>
            <a:ext cx="11820196" cy="48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>
                <a:solidFill>
                  <a:srgbClr val="002060"/>
                </a:solidFill>
              </a:rPr>
              <a:t>Giuseppe </a:t>
            </a:r>
            <a:r>
              <a:rPr lang="it-IT" sz="1600" b="1" dirty="0" err="1">
                <a:solidFill>
                  <a:srgbClr val="002060"/>
                </a:solidFill>
              </a:rPr>
              <a:t>Mongelluzzo</a:t>
            </a:r>
            <a:r>
              <a:rPr lang="it-IT" sz="1600" b="1" dirty="0">
                <a:solidFill>
                  <a:srgbClr val="002060"/>
                </a:solidFill>
              </a:rPr>
              <a:t>, Carmen Porto, Gabriele Franzese, Francesca Esposito, Ciprian Popa, Simone Silvestro.</a:t>
            </a:r>
          </a:p>
          <a:p>
            <a:endParaRPr lang="it-IT" sz="400" dirty="0">
              <a:solidFill>
                <a:srgbClr val="002060"/>
              </a:solidFill>
            </a:endParaRPr>
          </a:p>
          <a:p>
            <a:endParaRPr lang="it-IT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77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ttangolo 67">
            <a:extLst>
              <a:ext uri="{FF2B5EF4-FFF2-40B4-BE49-F238E27FC236}">
                <a16:creationId xmlns:a16="http://schemas.microsoft.com/office/drawing/2014/main" id="{EFD616D2-15CE-FCF5-C648-EE5FBDF75381}"/>
              </a:ext>
            </a:extLst>
          </p:cNvPr>
          <p:cNvSpPr/>
          <p:nvPr/>
        </p:nvSpPr>
        <p:spPr>
          <a:xfrm>
            <a:off x="0" y="1157013"/>
            <a:ext cx="12192000" cy="51784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magine 2" descr="Immagine che contiene esterni, natura, roccia&#10;&#10;Descrizione generata automaticamente">
            <a:extLst>
              <a:ext uri="{FF2B5EF4-FFF2-40B4-BE49-F238E27FC236}">
                <a16:creationId xmlns:a16="http://schemas.microsoft.com/office/drawing/2014/main" id="{92A0656B-F1C0-E1C2-E4EF-EBCCAEBD66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35582"/>
          <a:stretch/>
        </p:blipFill>
        <p:spPr>
          <a:xfrm>
            <a:off x="0" y="2103756"/>
            <a:ext cx="12192000" cy="4250391"/>
          </a:xfrm>
          <a:prstGeom prst="rect">
            <a:avLst/>
          </a:prstGeom>
        </p:spPr>
      </p:pic>
      <p:sp>
        <p:nvSpPr>
          <p:cNvPr id="12" name="Parallelogramma 11">
            <a:extLst>
              <a:ext uri="{FF2B5EF4-FFF2-40B4-BE49-F238E27FC236}">
                <a16:creationId xmlns:a16="http://schemas.microsoft.com/office/drawing/2014/main" id="{10BB79E4-7030-F016-38FB-90715080C1A8}"/>
              </a:ext>
            </a:extLst>
          </p:cNvPr>
          <p:cNvSpPr/>
          <p:nvPr/>
        </p:nvSpPr>
        <p:spPr>
          <a:xfrm rot="20676115" flipH="1">
            <a:off x="1394136" y="1215694"/>
            <a:ext cx="1528407" cy="3791813"/>
          </a:xfrm>
          <a:prstGeom prst="parallelogram">
            <a:avLst>
              <a:gd name="adj" fmla="val 30491"/>
            </a:avLst>
          </a:prstGeom>
          <a:solidFill>
            <a:srgbClr val="8D2CA4">
              <a:alpha val="52000"/>
            </a:srgbClr>
          </a:solidFill>
          <a:ln>
            <a:solidFill>
              <a:srgbClr val="8D2CA4">
                <a:alpha val="22000"/>
              </a:srgbClr>
            </a:solidFill>
          </a:ln>
          <a:effectLst>
            <a:outerShdw blurRad="50800" dist="38100" dir="13500000" algn="br" rotWithShape="0">
              <a:prstClr val="black">
                <a:alpha val="39000"/>
              </a:prstClr>
            </a:outerShdw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648491FE-E99B-FE8B-FA5A-AEAAB37CBE8D}"/>
              </a:ext>
            </a:extLst>
          </p:cNvPr>
          <p:cNvCxnSpPr>
            <a:cxnSpLocks/>
          </p:cNvCxnSpPr>
          <p:nvPr/>
        </p:nvCxnSpPr>
        <p:spPr>
          <a:xfrm flipV="1">
            <a:off x="3121341" y="3974584"/>
            <a:ext cx="354330" cy="725805"/>
          </a:xfrm>
          <a:prstGeom prst="straightConnector1">
            <a:avLst/>
          </a:prstGeom>
          <a:ln w="412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0087F473-8592-4B9D-88F7-072F8EF83489}"/>
              </a:ext>
            </a:extLst>
          </p:cNvPr>
          <p:cNvCxnSpPr>
            <a:cxnSpLocks/>
          </p:cNvCxnSpPr>
          <p:nvPr/>
        </p:nvCxnSpPr>
        <p:spPr>
          <a:xfrm>
            <a:off x="1804987" y="1559039"/>
            <a:ext cx="1325880" cy="3188970"/>
          </a:xfrm>
          <a:prstGeom prst="straightConnector1">
            <a:avLst/>
          </a:prstGeom>
          <a:ln w="38100">
            <a:solidFill>
              <a:srgbClr val="8D2CA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B8BB4366-3FD6-81DA-35D6-5DAE5AB40982}"/>
              </a:ext>
            </a:extLst>
          </p:cNvPr>
          <p:cNvCxnSpPr>
            <a:cxnSpLocks/>
          </p:cNvCxnSpPr>
          <p:nvPr/>
        </p:nvCxnSpPr>
        <p:spPr>
          <a:xfrm flipV="1">
            <a:off x="2866964" y="4027312"/>
            <a:ext cx="354330" cy="725805"/>
          </a:xfrm>
          <a:prstGeom prst="straightConnector1">
            <a:avLst/>
          </a:prstGeom>
          <a:ln w="412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D70AAC2-4DF5-1540-EC06-A3BD600CDCE0}"/>
              </a:ext>
            </a:extLst>
          </p:cNvPr>
          <p:cNvCxnSpPr>
            <a:cxnSpLocks/>
          </p:cNvCxnSpPr>
          <p:nvPr/>
        </p:nvCxnSpPr>
        <p:spPr>
          <a:xfrm>
            <a:off x="1551987" y="1611834"/>
            <a:ext cx="1325880" cy="3188970"/>
          </a:xfrm>
          <a:prstGeom prst="straightConnector1">
            <a:avLst/>
          </a:prstGeom>
          <a:ln w="38100">
            <a:solidFill>
              <a:srgbClr val="8D2CA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51648252-5899-12A9-22AB-84A098171B8E}"/>
              </a:ext>
            </a:extLst>
          </p:cNvPr>
          <p:cNvCxnSpPr>
            <a:cxnSpLocks/>
          </p:cNvCxnSpPr>
          <p:nvPr/>
        </p:nvCxnSpPr>
        <p:spPr>
          <a:xfrm flipV="1">
            <a:off x="2603267" y="4097526"/>
            <a:ext cx="354330" cy="725805"/>
          </a:xfrm>
          <a:prstGeom prst="straightConnector1">
            <a:avLst/>
          </a:prstGeom>
          <a:ln w="412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C1A20F3B-A901-9D55-FE60-417D9A3092A2}"/>
              </a:ext>
            </a:extLst>
          </p:cNvPr>
          <p:cNvCxnSpPr>
            <a:cxnSpLocks/>
          </p:cNvCxnSpPr>
          <p:nvPr/>
        </p:nvCxnSpPr>
        <p:spPr>
          <a:xfrm>
            <a:off x="1297610" y="1660836"/>
            <a:ext cx="1325880" cy="3188970"/>
          </a:xfrm>
          <a:prstGeom prst="straightConnector1">
            <a:avLst/>
          </a:prstGeom>
          <a:ln w="38100">
            <a:solidFill>
              <a:srgbClr val="8D2CA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e 46">
            <a:extLst>
              <a:ext uri="{FF2B5EF4-FFF2-40B4-BE49-F238E27FC236}">
                <a16:creationId xmlns:a16="http://schemas.microsoft.com/office/drawing/2014/main" id="{67497CFA-D00F-BAB8-C02B-4D3BBBB6F402}"/>
              </a:ext>
            </a:extLst>
          </p:cNvPr>
          <p:cNvSpPr/>
          <p:nvPr/>
        </p:nvSpPr>
        <p:spPr>
          <a:xfrm>
            <a:off x="3392330" y="4298499"/>
            <a:ext cx="223837" cy="21907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Parallelogramma 57">
            <a:extLst>
              <a:ext uri="{FF2B5EF4-FFF2-40B4-BE49-F238E27FC236}">
                <a16:creationId xmlns:a16="http://schemas.microsoft.com/office/drawing/2014/main" id="{16C4B51B-ED32-1D06-89E0-D1DA8992DF61}"/>
              </a:ext>
            </a:extLst>
          </p:cNvPr>
          <p:cNvSpPr/>
          <p:nvPr/>
        </p:nvSpPr>
        <p:spPr>
          <a:xfrm rot="627062">
            <a:off x="8982853" y="1208941"/>
            <a:ext cx="1528407" cy="3791813"/>
          </a:xfrm>
          <a:prstGeom prst="parallelogram">
            <a:avLst>
              <a:gd name="adj" fmla="val 30491"/>
            </a:avLst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solidFill>
              <a:schemeClr val="accent2">
                <a:lumMod val="60000"/>
                <a:lumOff val="40000"/>
                <a:alpha val="22000"/>
              </a:schemeClr>
            </a:solidFill>
          </a:ln>
          <a:effectLst>
            <a:outerShdw blurRad="50800" dist="38100" dir="13500000" algn="br" rotWithShape="0">
              <a:prstClr val="black">
                <a:alpha val="39000"/>
              </a:prstClr>
            </a:outerShdw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5C76BCE7-855A-DC78-FA9D-D30C8DBC1A9B}"/>
              </a:ext>
            </a:extLst>
          </p:cNvPr>
          <p:cNvCxnSpPr>
            <a:cxnSpLocks/>
          </p:cNvCxnSpPr>
          <p:nvPr/>
        </p:nvCxnSpPr>
        <p:spPr>
          <a:xfrm rot="21303177" flipH="1">
            <a:off x="8779298" y="1578826"/>
            <a:ext cx="1325880" cy="318897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2A5133FF-3484-993C-DD09-D28A97CDB905}"/>
              </a:ext>
            </a:extLst>
          </p:cNvPr>
          <p:cNvCxnSpPr>
            <a:cxnSpLocks/>
          </p:cNvCxnSpPr>
          <p:nvPr/>
        </p:nvCxnSpPr>
        <p:spPr>
          <a:xfrm rot="21303177" flipH="1">
            <a:off x="9035908" y="1609607"/>
            <a:ext cx="1325880" cy="318897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5E312A1F-CF39-9A8B-95D0-C35FC16B81CE}"/>
              </a:ext>
            </a:extLst>
          </p:cNvPr>
          <p:cNvCxnSpPr>
            <a:cxnSpLocks/>
          </p:cNvCxnSpPr>
          <p:nvPr/>
        </p:nvCxnSpPr>
        <p:spPr>
          <a:xfrm rot="21303177" flipH="1">
            <a:off x="9291687" y="1653014"/>
            <a:ext cx="1325880" cy="318897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e 64">
            <a:extLst>
              <a:ext uri="{FF2B5EF4-FFF2-40B4-BE49-F238E27FC236}">
                <a16:creationId xmlns:a16="http://schemas.microsoft.com/office/drawing/2014/main" id="{89B6228B-1076-CCFB-6294-8E89D8627018}"/>
              </a:ext>
            </a:extLst>
          </p:cNvPr>
          <p:cNvSpPr/>
          <p:nvPr/>
        </p:nvSpPr>
        <p:spPr>
          <a:xfrm rot="21303177" flipH="1">
            <a:off x="9359768" y="3783546"/>
            <a:ext cx="223837" cy="21907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EDE6BF-45EB-AB57-3331-F175C6AA5E53}"/>
              </a:ext>
            </a:extLst>
          </p:cNvPr>
          <p:cNvSpPr txBox="1"/>
          <p:nvPr/>
        </p:nvSpPr>
        <p:spPr>
          <a:xfrm flipH="1">
            <a:off x="3319862" y="3989004"/>
            <a:ext cx="337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_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035CA14-1547-881E-4CFD-287D6FFDAB70}"/>
              </a:ext>
            </a:extLst>
          </p:cNvPr>
          <p:cNvSpPr txBox="1"/>
          <p:nvPr/>
        </p:nvSpPr>
        <p:spPr>
          <a:xfrm flipH="1">
            <a:off x="9292950" y="3620290"/>
            <a:ext cx="293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FDE2583-2BF5-EE52-7926-1A32E245DB0F}"/>
              </a:ext>
            </a:extLst>
          </p:cNvPr>
          <p:cNvSpPr txBox="1"/>
          <p:nvPr/>
        </p:nvSpPr>
        <p:spPr>
          <a:xfrm flipH="1">
            <a:off x="2744673" y="4957482"/>
            <a:ext cx="36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59E5DE3B-A67C-6898-8705-3F5AB4965F59}"/>
              </a:ext>
            </a:extLst>
          </p:cNvPr>
          <p:cNvSpPr/>
          <p:nvPr/>
        </p:nvSpPr>
        <p:spPr>
          <a:xfrm rot="21303177" flipH="1">
            <a:off x="9069717" y="4211249"/>
            <a:ext cx="223837" cy="21907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D8C8788-4D97-0316-F263-3A4C2313687D}"/>
              </a:ext>
            </a:extLst>
          </p:cNvPr>
          <p:cNvSpPr txBox="1"/>
          <p:nvPr/>
        </p:nvSpPr>
        <p:spPr>
          <a:xfrm flipH="1">
            <a:off x="8997991" y="3895598"/>
            <a:ext cx="337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_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B709817-4C75-2E43-E71A-CA0F980F7FA0}"/>
              </a:ext>
            </a:extLst>
          </p:cNvPr>
          <p:cNvSpPr txBox="1"/>
          <p:nvPr/>
        </p:nvSpPr>
        <p:spPr>
          <a:xfrm flipH="1">
            <a:off x="8776761" y="4775587"/>
            <a:ext cx="36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_</a:t>
            </a:r>
          </a:p>
        </p:txBody>
      </p:sp>
      <p:sp>
        <p:nvSpPr>
          <p:cNvPr id="66" name="Nuvola 65">
            <a:extLst>
              <a:ext uri="{FF2B5EF4-FFF2-40B4-BE49-F238E27FC236}">
                <a16:creationId xmlns:a16="http://schemas.microsoft.com/office/drawing/2014/main" id="{EDA2E386-8016-695E-4EB0-94FCD4BC6519}"/>
              </a:ext>
            </a:extLst>
          </p:cNvPr>
          <p:cNvSpPr/>
          <p:nvPr/>
        </p:nvSpPr>
        <p:spPr>
          <a:xfrm>
            <a:off x="0" y="2026353"/>
            <a:ext cx="11925293" cy="4248159"/>
          </a:xfrm>
          <a:prstGeom prst="cloud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A81079B8-7D23-8CFA-18E2-73DF053F962F}"/>
              </a:ext>
            </a:extLst>
          </p:cNvPr>
          <p:cNvGrpSpPr/>
          <p:nvPr/>
        </p:nvGrpSpPr>
        <p:grpSpPr>
          <a:xfrm>
            <a:off x="3735445" y="3802191"/>
            <a:ext cx="369416" cy="414751"/>
            <a:chOff x="3735445" y="3382296"/>
            <a:chExt cx="369416" cy="414751"/>
          </a:xfrm>
        </p:grpSpPr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1E85431C-EBB7-6DEE-F558-903923E5508E}"/>
                </a:ext>
              </a:extLst>
            </p:cNvPr>
            <p:cNvSpPr/>
            <p:nvPr/>
          </p:nvSpPr>
          <p:spPr>
            <a:xfrm>
              <a:off x="3735445" y="3414091"/>
              <a:ext cx="369416" cy="38295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  <a:alpha val="9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E1F37DA1-EF7B-688F-1CE2-13CA2285E157}"/>
                </a:ext>
              </a:extLst>
            </p:cNvPr>
            <p:cNvSpPr txBox="1"/>
            <p:nvPr/>
          </p:nvSpPr>
          <p:spPr>
            <a:xfrm>
              <a:off x="3755924" y="3382296"/>
              <a:ext cx="235974" cy="412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q</a:t>
              </a:r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368733C6-60A6-839E-2551-CB806E24840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216" y="306071"/>
            <a:ext cx="808911" cy="58407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15B47D0-0605-2553-954D-585F7C6D132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90" y="307085"/>
            <a:ext cx="930705" cy="58305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30FE336-24BC-C15F-5431-7BB0856CD3A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163" y="306072"/>
            <a:ext cx="697085" cy="58407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3402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324 L 0.02904 -0.07593 L 0.06237 -0.10648 L 0.1073 -0.08681 L 0.16641 -0.10648 L 0.22175 -0.08102 L 0.26628 -0.11134 L 0.30326 -0.08819 L 0.33308 -0.04259 L 0.3474 -0.00417 " pathEditMode="relative" rAng="0" ptsTypes="AAAAAAAAAA">
                                      <p:cBhvr>
                                        <p:cTn id="82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7" grpId="0" animBg="1"/>
      <p:bldP spid="58" grpId="0" animBg="1"/>
      <p:bldP spid="65" grpId="0" animBg="1"/>
      <p:bldP spid="2" grpId="0"/>
      <p:bldP spid="19" grpId="0"/>
      <p:bldP spid="14" grpId="0"/>
      <p:bldP spid="15" grpId="0" animBg="1"/>
      <p:bldP spid="18" grpId="0"/>
      <p:bldP spid="20" grpId="0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schermata, design&#10;&#10;Descrizione generata automaticamente">
            <a:extLst>
              <a:ext uri="{FF2B5EF4-FFF2-40B4-BE49-F238E27FC236}">
                <a16:creationId xmlns:a16="http://schemas.microsoft.com/office/drawing/2014/main" id="{ABA028CF-3A77-F378-4BB7-5F63977DA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123" y="1117599"/>
            <a:ext cx="6075824" cy="525182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0FF4007-6B86-B672-706B-CFAB6F1F0736}"/>
              </a:ext>
            </a:extLst>
          </p:cNvPr>
          <p:cNvSpPr txBox="1"/>
          <p:nvPr/>
        </p:nvSpPr>
        <p:spPr>
          <a:xfrm>
            <a:off x="328295" y="2121285"/>
            <a:ext cx="53950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latin typeface="Titillium"/>
              </a:rPr>
              <a:t>To simulate the UV-induced photoemission </a:t>
            </a:r>
          </a:p>
          <a:p>
            <a:pPr algn="ctr"/>
            <a:r>
              <a:rPr lang="en-GB" dirty="0">
                <a:latin typeface="Titillium"/>
              </a:rPr>
              <a:t>dust grains will be illuminated by an UV Lamp, </a:t>
            </a:r>
          </a:p>
          <a:p>
            <a:pPr algn="ctr"/>
            <a:r>
              <a:rPr lang="en-GB" dirty="0">
                <a:latin typeface="Titillium"/>
              </a:rPr>
              <a:t>with </a:t>
            </a:r>
            <a:r>
              <a:rPr lang="el-GR" dirty="0"/>
              <a:t>λ</a:t>
            </a:r>
            <a:r>
              <a:rPr lang="it-IT" dirty="0">
                <a:latin typeface="Titillium"/>
              </a:rPr>
              <a:t> = 172 nm,</a:t>
            </a:r>
          </a:p>
          <a:p>
            <a:pPr algn="ctr"/>
            <a:r>
              <a:rPr lang="it-IT" dirty="0"/>
              <a:t> </a:t>
            </a:r>
            <a:r>
              <a:rPr lang="it-IT" dirty="0">
                <a:latin typeface="Titillium"/>
              </a:rPr>
              <a:t>i.e. </a:t>
            </a:r>
            <a:r>
              <a:rPr lang="en-GB" sz="1800" kern="100" dirty="0" err="1">
                <a:effectLst/>
                <a:latin typeface="Titillium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1800" kern="100" baseline="-25000" dirty="0" err="1">
                <a:effectLst/>
                <a:latin typeface="Titillium"/>
                <a:ea typeface="Calibri" panose="020F0502020204030204" pitchFamily="34" charset="0"/>
                <a:cs typeface="Calibri" panose="020F0502020204030204" pitchFamily="34" charset="0"/>
              </a:rPr>
              <a:t>ph</a:t>
            </a:r>
            <a:r>
              <a:rPr lang="it-IT" dirty="0">
                <a:latin typeface="Titillium"/>
              </a:rPr>
              <a:t> = 7.2 eV &gt; </a:t>
            </a:r>
            <a:r>
              <a:rPr lang="en-US" dirty="0">
                <a:latin typeface="Titillium"/>
              </a:rPr>
              <a:t>the work function of the dusty surface (</a:t>
            </a:r>
            <a:r>
              <a:rPr kumimoji="0" lang="en-GB" altLang="it-IT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tillium"/>
                <a:ea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kumimoji="0" lang="en-GB" altLang="it-IT" sz="18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tillium"/>
                <a:ea typeface="Calibri" panose="020F0502020204030204" pitchFamily="34" charset="0"/>
                <a:cs typeface="Calibri" panose="020F0502020204030204" pitchFamily="34" charset="0"/>
              </a:rPr>
              <a:t>5.5 eV)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C28C3E9-C49C-F8B6-40FC-A0612B507EA9}"/>
              </a:ext>
            </a:extLst>
          </p:cNvPr>
          <p:cNvSpPr txBox="1"/>
          <p:nvPr/>
        </p:nvSpPr>
        <p:spPr>
          <a:xfrm>
            <a:off x="287054" y="3865812"/>
            <a:ext cx="5395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latin typeface="Titillium"/>
              </a:rPr>
              <a:t>To simulate the Solar wind effect</a:t>
            </a:r>
            <a:r>
              <a:rPr lang="en-GB" dirty="0">
                <a:latin typeface="Titillium"/>
              </a:rPr>
              <a:t> </a:t>
            </a:r>
          </a:p>
          <a:p>
            <a:pPr algn="ctr"/>
            <a:r>
              <a:rPr lang="en-GB" dirty="0">
                <a:latin typeface="Titillium"/>
              </a:rPr>
              <a:t>dust grains will be exposed to </a:t>
            </a:r>
            <a:endParaRPr lang="en-US" dirty="0">
              <a:latin typeface="Titillium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F1184FE-6906-F9C9-FD58-1C4BC3C06AE6}"/>
              </a:ext>
            </a:extLst>
          </p:cNvPr>
          <p:cNvSpPr txBox="1"/>
          <p:nvPr/>
        </p:nvSpPr>
        <p:spPr>
          <a:xfrm>
            <a:off x="285534" y="1190471"/>
            <a:ext cx="5617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latin typeface="Titillium"/>
              </a:rPr>
              <a:t>Testing </a:t>
            </a:r>
            <a:r>
              <a:rPr lang="en-US" sz="2400" b="1" dirty="0">
                <a:solidFill>
                  <a:srgbClr val="C00000"/>
                </a:solidFill>
                <a:latin typeface="Titillium"/>
              </a:rPr>
              <a:t>facility: Lunar Simulation Chamber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6C5B5A6-09EA-72DA-3A01-D010373C2D81}"/>
              </a:ext>
            </a:extLst>
          </p:cNvPr>
          <p:cNvSpPr txBox="1"/>
          <p:nvPr/>
        </p:nvSpPr>
        <p:spPr>
          <a:xfrm>
            <a:off x="927846" y="4475027"/>
            <a:ext cx="60942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GB" dirty="0">
                <a:latin typeface="Titillium"/>
              </a:rPr>
              <a:t>an Electron Gun  </a:t>
            </a:r>
          </a:p>
          <a:p>
            <a:pPr lvl="1" algn="just"/>
            <a:r>
              <a:rPr lang="en-GB" dirty="0">
                <a:latin typeface="Titillium"/>
              </a:rPr>
              <a:t>        Beam energy: 10 - 1500 eV </a:t>
            </a:r>
          </a:p>
          <a:p>
            <a:pPr lvl="1" algn="just"/>
            <a:r>
              <a:rPr lang="en-GB" dirty="0">
                <a:latin typeface="Titillium"/>
              </a:rPr>
              <a:t>        Beam diameter: 1 - 100 mm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GB" dirty="0">
                <a:latin typeface="Titillium"/>
              </a:rPr>
              <a:t>an Ion Gun </a:t>
            </a:r>
          </a:p>
          <a:p>
            <a:pPr algn="just"/>
            <a:r>
              <a:rPr lang="en-GB" dirty="0">
                <a:latin typeface="Titillium"/>
              </a:rPr>
              <a:t>                Beam energy: 0 - 3000 eV</a:t>
            </a:r>
          </a:p>
          <a:p>
            <a:pPr algn="just"/>
            <a:r>
              <a:rPr lang="en-GB" dirty="0">
                <a:latin typeface="Titillium"/>
              </a:rPr>
              <a:t>                Beam diameter: 5 - 25 mm   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69DC889-93E4-B3C9-94C9-DA44CC6F253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216" y="306071"/>
            <a:ext cx="808911" cy="58407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BD67576-5409-D9F0-1519-B4F5A037EAE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90" y="307085"/>
            <a:ext cx="930705" cy="58305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7CDFC6C-F1CA-6F93-1436-06AF0A678C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163" y="306072"/>
            <a:ext cx="697085" cy="5840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80916EC-44DA-D5A7-1FD5-1B480D459993}"/>
              </a:ext>
            </a:extLst>
          </p:cNvPr>
          <p:cNvSpPr txBox="1"/>
          <p:nvPr/>
        </p:nvSpPr>
        <p:spPr>
          <a:xfrm>
            <a:off x="1973764" y="1605776"/>
            <a:ext cx="226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latin typeface="Titillium"/>
              </a:rPr>
              <a:t>Electrostatic levitation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19C2222-91AC-755E-6903-DC5C5E8F844D}"/>
              </a:ext>
            </a:extLst>
          </p:cNvPr>
          <p:cNvSpPr txBox="1">
            <a:spLocks/>
          </p:cNvSpPr>
          <p:nvPr/>
        </p:nvSpPr>
        <p:spPr>
          <a:xfrm>
            <a:off x="85665" y="6435584"/>
            <a:ext cx="11820196" cy="48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>
                <a:solidFill>
                  <a:srgbClr val="002060"/>
                </a:solidFill>
              </a:rPr>
              <a:t>Giuseppe </a:t>
            </a:r>
            <a:r>
              <a:rPr lang="it-IT" sz="1600" b="1" dirty="0" err="1">
                <a:solidFill>
                  <a:srgbClr val="002060"/>
                </a:solidFill>
              </a:rPr>
              <a:t>Mongelluzzo</a:t>
            </a:r>
            <a:r>
              <a:rPr lang="it-IT" sz="1600" b="1" dirty="0">
                <a:solidFill>
                  <a:srgbClr val="002060"/>
                </a:solidFill>
              </a:rPr>
              <a:t>, Carmen Porto, Gabriele Franzese, Francesca Esposito, Ciprian Popa, Simone Silvestro.</a:t>
            </a:r>
          </a:p>
          <a:p>
            <a:endParaRPr lang="it-IT" sz="400" dirty="0">
              <a:solidFill>
                <a:srgbClr val="002060"/>
              </a:solidFill>
            </a:endParaRPr>
          </a:p>
          <a:p>
            <a:endParaRPr lang="it-IT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56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hermata, design&#10;&#10;Descrizione generata automaticamente">
            <a:extLst>
              <a:ext uri="{FF2B5EF4-FFF2-40B4-BE49-F238E27FC236}">
                <a16:creationId xmlns:a16="http://schemas.microsoft.com/office/drawing/2014/main" id="{089855AC-0E94-7F69-6B3D-968BFEC4A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123" y="1117599"/>
            <a:ext cx="6075824" cy="525182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Modello 3D 9" descr="Tubo grigio scuro">
                <a:extLst>
                  <a:ext uri="{FF2B5EF4-FFF2-40B4-BE49-F238E27FC236}">
                    <a16:creationId xmlns:a16="http://schemas.microsoft.com/office/drawing/2014/main" id="{64468CD0-36AD-E053-8B58-15C9F275C6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23619553"/>
                  </p:ext>
                </p:extLst>
              </p:nvPr>
            </p:nvGraphicFramePr>
            <p:xfrm>
              <a:off x="7876454" y="2699907"/>
              <a:ext cx="367892" cy="53758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67892" cy="537589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059972" ay="-3771255" az="-391311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942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Modello 3D 9" descr="Tubo grigio scuro">
                <a:extLst>
                  <a:ext uri="{FF2B5EF4-FFF2-40B4-BE49-F238E27FC236}">
                    <a16:creationId xmlns:a16="http://schemas.microsoft.com/office/drawing/2014/main" id="{64468CD0-36AD-E053-8B58-15C9F275C6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76454" y="2699907"/>
                <a:ext cx="367892" cy="5375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Modello 3D 14" descr="Cupole e pinacoidi blu">
                <a:extLst>
                  <a:ext uri="{FF2B5EF4-FFF2-40B4-BE49-F238E27FC236}">
                    <a16:creationId xmlns:a16="http://schemas.microsoft.com/office/drawing/2014/main" id="{C8D858AF-3680-E31C-D662-43849689B82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48608863"/>
                  </p:ext>
                </p:extLst>
              </p:nvPr>
            </p:nvGraphicFramePr>
            <p:xfrm>
              <a:off x="7796488" y="2252727"/>
              <a:ext cx="534568" cy="31986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534568" cy="319865"/>
                    </a:xfrm>
                    <a:prstGeom prst="rect">
                      <a:avLst/>
                    </a:prstGeom>
                  </am3d:spPr>
                  <am3d:camera>
                    <am3d:pos x="0" y="0" z="616345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404" d="1000000"/>
                    <am3d:preTrans dx="-38771" dy="-620292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56507" ay="-1329926" az="-32899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489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Modello 3D 14" descr="Cupole e pinacoidi blu">
                <a:extLst>
                  <a:ext uri="{FF2B5EF4-FFF2-40B4-BE49-F238E27FC236}">
                    <a16:creationId xmlns:a16="http://schemas.microsoft.com/office/drawing/2014/main" id="{C8D858AF-3680-E31C-D662-43849689B8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96488" y="2252727"/>
                <a:ext cx="534568" cy="3198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Modello 3D 15" descr="Modulo rete metallica">
                <a:extLst>
                  <a:ext uri="{FF2B5EF4-FFF2-40B4-BE49-F238E27FC236}">
                    <a16:creationId xmlns:a16="http://schemas.microsoft.com/office/drawing/2014/main" id="{F3A95EE3-ACEE-A355-ADFF-7032DAE7399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62962827"/>
                  </p:ext>
                </p:extLst>
              </p:nvPr>
            </p:nvGraphicFramePr>
            <p:xfrm>
              <a:off x="7691792" y="3322937"/>
              <a:ext cx="785333" cy="213266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785333" cy="213266"/>
                    </a:xfrm>
                    <a:prstGeom prst="rect">
                      <a:avLst/>
                    </a:prstGeom>
                  </am3d:spPr>
                  <am3d:camera>
                    <am3d:pos x="0" y="0" z="665319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" d="1000000"/>
                    <am3d:preTrans dx="0" dy="-77060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702082" ay="31971" az="-155353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8809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Modello 3D 15" descr="Modulo rete metallica">
                <a:extLst>
                  <a:ext uri="{FF2B5EF4-FFF2-40B4-BE49-F238E27FC236}">
                    <a16:creationId xmlns:a16="http://schemas.microsoft.com/office/drawing/2014/main" id="{F3A95EE3-ACEE-A355-ADFF-7032DAE739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91792" y="3322937"/>
                <a:ext cx="785333" cy="213266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3D22480-B300-3B7F-D236-F9A985F93503}"/>
              </a:ext>
            </a:extLst>
          </p:cNvPr>
          <p:cNvSpPr txBox="1"/>
          <p:nvPr/>
        </p:nvSpPr>
        <p:spPr>
          <a:xfrm>
            <a:off x="328293" y="2221773"/>
            <a:ext cx="5395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tillium"/>
              </a:rPr>
              <a:t>A  high-voltage (up to </a:t>
            </a:r>
            <a:r>
              <a:rPr kumimoji="0" lang="en-GB" altLang="it-IT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tillium"/>
                <a:ea typeface="Times New Roman" panose="02020603050405020304" pitchFamily="18" charset="0"/>
                <a:cs typeface="Calibri" panose="020F0502020204030204" pitchFamily="34" charset="0"/>
              </a:rPr>
              <a:t>± 8 kV)</a:t>
            </a:r>
            <a:r>
              <a:rPr lang="en-GB" dirty="0">
                <a:latin typeface="Titillium"/>
              </a:rPr>
              <a:t> gridded electrode </a:t>
            </a:r>
          </a:p>
          <a:p>
            <a:pPr algn="ctr"/>
            <a:r>
              <a:rPr lang="en-GB" dirty="0">
                <a:latin typeface="Titillium"/>
              </a:rPr>
              <a:t>will be placed </a:t>
            </a:r>
            <a:r>
              <a:rPr kumimoji="0" lang="en-GB" altLang="it-IT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tillium"/>
                <a:ea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kumimoji="0" lang="en-GB" altLang="it-IT" sz="18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tillium"/>
                <a:ea typeface="Calibri" panose="020F0502020204030204" pitchFamily="34" charset="0"/>
                <a:cs typeface="Calibri" panose="020F0502020204030204" pitchFamily="34" charset="0"/>
              </a:rPr>
              <a:t>5 mm above the dusty surface to attract charged grains.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04BA493-A325-7D82-C6FD-2EDDB94B0582}"/>
              </a:ext>
            </a:extLst>
          </p:cNvPr>
          <p:cNvSpPr txBox="1"/>
          <p:nvPr/>
        </p:nvSpPr>
        <p:spPr>
          <a:xfrm>
            <a:off x="319329" y="3460697"/>
            <a:ext cx="5395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tillium"/>
              </a:rPr>
              <a:t>A  system based on electrostatic lenses is being developed to accelerate the dust grains towards LDGRIDS under controlled conditions.</a:t>
            </a:r>
            <a:endParaRPr kumimoji="0" lang="en-GB" altLang="it-IT" sz="18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tillium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A825F17-E7DA-60DC-546E-75EAE132F15C}"/>
              </a:ext>
            </a:extLst>
          </p:cNvPr>
          <p:cNvSpPr txBox="1"/>
          <p:nvPr/>
        </p:nvSpPr>
        <p:spPr>
          <a:xfrm>
            <a:off x="274776" y="1279679"/>
            <a:ext cx="5617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latin typeface="Titillium"/>
              </a:rPr>
              <a:t>Testing </a:t>
            </a:r>
            <a:r>
              <a:rPr lang="en-US" sz="2400" b="1" dirty="0">
                <a:solidFill>
                  <a:srgbClr val="C00000"/>
                </a:solidFill>
                <a:latin typeface="Titillium"/>
              </a:rPr>
              <a:t>facility: Lunar Simulation Chamber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4A148D-7DA8-A0A1-34C1-0C3E9CEC25EE}"/>
              </a:ext>
            </a:extLst>
          </p:cNvPr>
          <p:cNvSpPr txBox="1"/>
          <p:nvPr/>
        </p:nvSpPr>
        <p:spPr>
          <a:xfrm>
            <a:off x="7659447" y="2097747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LD GRIDS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6EAABE6-3A1F-0218-7321-862FA0E8B9E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216" y="306071"/>
            <a:ext cx="808911" cy="58407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9BB82DC-0B22-9321-D0E5-337E3615CB3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90" y="307085"/>
            <a:ext cx="930705" cy="5830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0601730-2E96-2B81-6138-4DCBFF60642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163" y="306072"/>
            <a:ext cx="697085" cy="5840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4CE12D0-5E7A-B1A1-5ACB-FFF7EA09F494}"/>
              </a:ext>
            </a:extLst>
          </p:cNvPr>
          <p:cNvSpPr txBox="1"/>
          <p:nvPr/>
        </p:nvSpPr>
        <p:spPr>
          <a:xfrm>
            <a:off x="2230239" y="1706135"/>
            <a:ext cx="1745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latin typeface="Titillium"/>
              </a:rPr>
              <a:t>LD GRIDS testing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D9A2A13-EA70-A067-A5FD-B1A946D07251}"/>
              </a:ext>
            </a:extLst>
          </p:cNvPr>
          <p:cNvSpPr txBox="1">
            <a:spLocks/>
          </p:cNvSpPr>
          <p:nvPr/>
        </p:nvSpPr>
        <p:spPr>
          <a:xfrm>
            <a:off x="85665" y="6435584"/>
            <a:ext cx="11820196" cy="48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>
                <a:solidFill>
                  <a:srgbClr val="002060"/>
                </a:solidFill>
              </a:rPr>
              <a:t>Giuseppe </a:t>
            </a:r>
            <a:r>
              <a:rPr lang="it-IT" sz="1600" b="1" dirty="0" err="1">
                <a:solidFill>
                  <a:srgbClr val="002060"/>
                </a:solidFill>
              </a:rPr>
              <a:t>Mongelluzzo</a:t>
            </a:r>
            <a:r>
              <a:rPr lang="it-IT" sz="1600" b="1" dirty="0">
                <a:solidFill>
                  <a:srgbClr val="002060"/>
                </a:solidFill>
              </a:rPr>
              <a:t>, Carmen Porto, Gabriele Franzese, Francesca Esposito, Ciprian Popa, Simone Silvestro.</a:t>
            </a:r>
          </a:p>
          <a:p>
            <a:endParaRPr lang="it-IT" sz="400" dirty="0">
              <a:solidFill>
                <a:srgbClr val="002060"/>
              </a:solidFill>
            </a:endParaRPr>
          </a:p>
          <a:p>
            <a:endParaRPr lang="it-IT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69DC889-93E4-B3C9-94C9-DA44CC6F25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216" y="306071"/>
            <a:ext cx="808911" cy="58407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BD67576-5409-D9F0-1519-B4F5A037EAE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90" y="307085"/>
            <a:ext cx="930705" cy="58305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7CDFC6C-F1CA-6F93-1436-06AF0A678C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163" y="306072"/>
            <a:ext cx="697085" cy="5840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magine 6" descr="Immagine che contiene design, arte&#10;&#10;Descrizione generata automaticamente con attendibilità media">
            <a:extLst>
              <a:ext uri="{FF2B5EF4-FFF2-40B4-BE49-F238E27FC236}">
                <a16:creationId xmlns:a16="http://schemas.microsoft.com/office/drawing/2014/main" id="{DA863B11-74E9-CEDF-83AA-F85F1E3A31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0" t="1683"/>
          <a:stretch/>
        </p:blipFill>
        <p:spPr>
          <a:xfrm>
            <a:off x="6200078" y="1173688"/>
            <a:ext cx="5888387" cy="51543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3B0B38-41C3-B921-5A95-5244EC5F6EA8}"/>
              </a:ext>
            </a:extLst>
          </p:cNvPr>
          <p:cNvSpPr txBox="1"/>
          <p:nvPr/>
        </p:nvSpPr>
        <p:spPr>
          <a:xfrm>
            <a:off x="6262488" y="1111308"/>
            <a:ext cx="1266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Electron Gun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CA1086B-6458-E539-ABDC-6EFE30F41089}"/>
              </a:ext>
            </a:extLst>
          </p:cNvPr>
          <p:cNvSpPr txBox="1"/>
          <p:nvPr/>
        </p:nvSpPr>
        <p:spPr>
          <a:xfrm>
            <a:off x="8170077" y="1129538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Ion Gun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5B2902F-5693-5DCF-E218-D4BDEC3F3DAE}"/>
              </a:ext>
            </a:extLst>
          </p:cNvPr>
          <p:cNvSpPr txBox="1"/>
          <p:nvPr/>
        </p:nvSpPr>
        <p:spPr>
          <a:xfrm>
            <a:off x="9017204" y="1238792"/>
            <a:ext cx="934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UV Lamp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59D09DC-178A-7BB3-2F3E-5A18388CBBE6}"/>
              </a:ext>
            </a:extLst>
          </p:cNvPr>
          <p:cNvSpPr txBox="1"/>
          <p:nvPr/>
        </p:nvSpPr>
        <p:spPr>
          <a:xfrm>
            <a:off x="10558972" y="4504262"/>
            <a:ext cx="16124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High-speed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150.000 fps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6,5 µm/</a:t>
            </a:r>
            <a:r>
              <a:rPr lang="en-GB" sz="1400" dirty="0" err="1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px</a:t>
            </a:r>
            <a:endParaRPr lang="en-GB" sz="1400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Immagine 11" descr="Immagine che contiene elettronica, Videocamere/fotocamere e obiettivi, Strumento ottico, lente&#10;&#10;Descrizione generata automaticamente">
            <a:extLst>
              <a:ext uri="{FF2B5EF4-FFF2-40B4-BE49-F238E27FC236}">
                <a16:creationId xmlns:a16="http://schemas.microsoft.com/office/drawing/2014/main" id="{DF0B29CB-E845-6E47-7BEF-5A46525B5A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797" y="3485781"/>
            <a:ext cx="1380579" cy="123500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5918620-DB43-2D3B-F131-4B2A5DFB0FE5}"/>
              </a:ext>
            </a:extLst>
          </p:cNvPr>
          <p:cNvSpPr txBox="1"/>
          <p:nvPr/>
        </p:nvSpPr>
        <p:spPr>
          <a:xfrm>
            <a:off x="8148900" y="4122311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Sample 1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3B90DDE-39FF-EA71-2AF8-71D417AD4D71}"/>
              </a:ext>
            </a:extLst>
          </p:cNvPr>
          <p:cNvSpPr txBox="1"/>
          <p:nvPr/>
        </p:nvSpPr>
        <p:spPr>
          <a:xfrm>
            <a:off x="7161997" y="4042565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Sample 2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A143880-8816-1D17-1357-9544EF7A556A}"/>
              </a:ext>
            </a:extLst>
          </p:cNvPr>
          <p:cNvSpPr txBox="1">
            <a:spLocks/>
          </p:cNvSpPr>
          <p:nvPr/>
        </p:nvSpPr>
        <p:spPr>
          <a:xfrm>
            <a:off x="85665" y="6435584"/>
            <a:ext cx="11820196" cy="48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>
                <a:solidFill>
                  <a:srgbClr val="002060"/>
                </a:solidFill>
              </a:rPr>
              <a:t>Giuseppe </a:t>
            </a:r>
            <a:r>
              <a:rPr lang="it-IT" sz="1600" b="1" dirty="0" err="1">
                <a:solidFill>
                  <a:srgbClr val="002060"/>
                </a:solidFill>
              </a:rPr>
              <a:t>Mongelluzzo</a:t>
            </a:r>
            <a:r>
              <a:rPr lang="it-IT" sz="1600" b="1" dirty="0">
                <a:solidFill>
                  <a:srgbClr val="002060"/>
                </a:solidFill>
              </a:rPr>
              <a:t>, Carmen Porto, Gabriele Franzese, Francesca Esposito, Ciprian Popa, Simone Silvestro.</a:t>
            </a:r>
          </a:p>
          <a:p>
            <a:endParaRPr lang="it-IT" sz="400" dirty="0">
              <a:solidFill>
                <a:srgbClr val="002060"/>
              </a:solidFill>
            </a:endParaRPr>
          </a:p>
          <a:p>
            <a:endParaRPr lang="it-IT" sz="2000" dirty="0">
              <a:solidFill>
                <a:srgbClr val="00206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37EDF3-754C-1094-0DFF-9A35A0823598}"/>
              </a:ext>
            </a:extLst>
          </p:cNvPr>
          <p:cNvSpPr txBox="1"/>
          <p:nvPr/>
        </p:nvSpPr>
        <p:spPr>
          <a:xfrm>
            <a:off x="328295" y="2121285"/>
            <a:ext cx="53950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latin typeface="Titillium"/>
              </a:rPr>
              <a:t>To simulate the UV-induced photoemission </a:t>
            </a:r>
          </a:p>
          <a:p>
            <a:pPr algn="ctr"/>
            <a:r>
              <a:rPr lang="en-GB" dirty="0">
                <a:latin typeface="Titillium"/>
              </a:rPr>
              <a:t>dust grains will be illuminated by an UV Lamp, </a:t>
            </a:r>
          </a:p>
          <a:p>
            <a:pPr algn="ctr"/>
            <a:r>
              <a:rPr lang="en-GB" dirty="0">
                <a:latin typeface="Titillium"/>
              </a:rPr>
              <a:t>with </a:t>
            </a:r>
            <a:r>
              <a:rPr lang="el-GR" dirty="0"/>
              <a:t>λ</a:t>
            </a:r>
            <a:r>
              <a:rPr lang="it-IT" dirty="0">
                <a:latin typeface="Titillium"/>
              </a:rPr>
              <a:t> = 172 nm,</a:t>
            </a:r>
          </a:p>
          <a:p>
            <a:pPr algn="ctr"/>
            <a:r>
              <a:rPr lang="it-IT" dirty="0">
                <a:latin typeface="Titillium"/>
              </a:rPr>
              <a:t> i.e. </a:t>
            </a:r>
            <a:r>
              <a:rPr lang="en-GB" sz="1800" kern="100" dirty="0" err="1">
                <a:effectLst/>
                <a:latin typeface="Titillium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1800" kern="100" baseline="-25000" dirty="0" err="1">
                <a:effectLst/>
                <a:latin typeface="Titillium"/>
                <a:ea typeface="Calibri" panose="020F0502020204030204" pitchFamily="34" charset="0"/>
                <a:cs typeface="Calibri" panose="020F0502020204030204" pitchFamily="34" charset="0"/>
              </a:rPr>
              <a:t>ph</a:t>
            </a:r>
            <a:r>
              <a:rPr lang="it-IT" dirty="0">
                <a:latin typeface="Titillium"/>
              </a:rPr>
              <a:t> = 7.2 eV &gt; </a:t>
            </a:r>
            <a:r>
              <a:rPr lang="en-US" dirty="0">
                <a:latin typeface="Titillium"/>
              </a:rPr>
              <a:t>the work function of the dusty surface (</a:t>
            </a:r>
            <a:r>
              <a:rPr kumimoji="0" lang="en-GB" altLang="it-IT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tillium"/>
                <a:ea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kumimoji="0" lang="en-GB" altLang="it-IT" sz="18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tillium"/>
                <a:ea typeface="Calibri" panose="020F0502020204030204" pitchFamily="34" charset="0"/>
                <a:cs typeface="Calibri" panose="020F0502020204030204" pitchFamily="34" charset="0"/>
              </a:rPr>
              <a:t>5.5 eV)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2633E97-E016-546C-9249-CBF922A622AF}"/>
              </a:ext>
            </a:extLst>
          </p:cNvPr>
          <p:cNvSpPr txBox="1"/>
          <p:nvPr/>
        </p:nvSpPr>
        <p:spPr>
          <a:xfrm>
            <a:off x="287054" y="3865812"/>
            <a:ext cx="5395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latin typeface="Titillium"/>
              </a:rPr>
              <a:t>To simulate the Solar wind effect</a:t>
            </a:r>
            <a:r>
              <a:rPr lang="en-GB" dirty="0">
                <a:latin typeface="Titillium"/>
              </a:rPr>
              <a:t> </a:t>
            </a:r>
          </a:p>
          <a:p>
            <a:pPr algn="ctr"/>
            <a:r>
              <a:rPr lang="en-GB" dirty="0">
                <a:latin typeface="Titillium"/>
              </a:rPr>
              <a:t>dust grains will be exposed to </a:t>
            </a:r>
            <a:endParaRPr lang="en-US" dirty="0">
              <a:latin typeface="Titillium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259E659-53B1-D248-CE31-B391A9FCC50E}"/>
              </a:ext>
            </a:extLst>
          </p:cNvPr>
          <p:cNvSpPr txBox="1"/>
          <p:nvPr/>
        </p:nvSpPr>
        <p:spPr>
          <a:xfrm>
            <a:off x="285534" y="1190471"/>
            <a:ext cx="5617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latin typeface="Titillium"/>
              </a:rPr>
              <a:t>Testing </a:t>
            </a:r>
            <a:r>
              <a:rPr lang="en-US" sz="2400" b="1" dirty="0">
                <a:solidFill>
                  <a:srgbClr val="C00000"/>
                </a:solidFill>
                <a:latin typeface="Titillium"/>
              </a:rPr>
              <a:t>facility: Lunar Simulation Chamber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E0FF505-46EC-AA4A-D4E0-160C2D50628D}"/>
              </a:ext>
            </a:extLst>
          </p:cNvPr>
          <p:cNvSpPr txBox="1"/>
          <p:nvPr/>
        </p:nvSpPr>
        <p:spPr>
          <a:xfrm>
            <a:off x="927846" y="4475027"/>
            <a:ext cx="60942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GB" dirty="0">
                <a:latin typeface="Titillium"/>
              </a:rPr>
              <a:t>an Electron Gun  </a:t>
            </a:r>
          </a:p>
          <a:p>
            <a:pPr lvl="1" algn="just"/>
            <a:r>
              <a:rPr lang="en-GB" dirty="0">
                <a:latin typeface="Titillium"/>
              </a:rPr>
              <a:t>        Beam energy: 10 - 1500 eV </a:t>
            </a:r>
          </a:p>
          <a:p>
            <a:pPr lvl="1" algn="just"/>
            <a:r>
              <a:rPr lang="en-GB" dirty="0">
                <a:latin typeface="Titillium"/>
              </a:rPr>
              <a:t>        Beam diameter: 1 - 100 mm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GB" dirty="0">
                <a:latin typeface="Titillium"/>
              </a:rPr>
              <a:t>an Ion Gun </a:t>
            </a:r>
          </a:p>
          <a:p>
            <a:pPr algn="just"/>
            <a:r>
              <a:rPr lang="en-GB" dirty="0">
                <a:latin typeface="Titillium"/>
              </a:rPr>
              <a:t>                Beam energy: 0 - 3000 eV</a:t>
            </a:r>
          </a:p>
          <a:p>
            <a:pPr algn="just"/>
            <a:r>
              <a:rPr lang="en-GB" dirty="0">
                <a:latin typeface="Titillium"/>
              </a:rPr>
              <a:t>                Beam diameter: 5 - 25 mm   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5BE2186-4190-D949-8823-998D8501176C}"/>
              </a:ext>
            </a:extLst>
          </p:cNvPr>
          <p:cNvSpPr txBox="1"/>
          <p:nvPr/>
        </p:nvSpPr>
        <p:spPr>
          <a:xfrm>
            <a:off x="1973764" y="1605776"/>
            <a:ext cx="2263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latin typeface="Titillium"/>
              </a:rPr>
              <a:t>Electrostatic transport</a:t>
            </a:r>
          </a:p>
        </p:txBody>
      </p:sp>
    </p:spTree>
    <p:extLst>
      <p:ext uri="{BB962C8B-B14F-4D97-AF65-F5344CB8AC3E}">
        <p14:creationId xmlns:p14="http://schemas.microsoft.com/office/powerpoint/2010/main" val="1782566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F1184FE-6906-F9C9-FD58-1C4BC3C06AE6}"/>
              </a:ext>
            </a:extLst>
          </p:cNvPr>
          <p:cNvSpPr txBox="1"/>
          <p:nvPr/>
        </p:nvSpPr>
        <p:spPr>
          <a:xfrm>
            <a:off x="285534" y="1279679"/>
            <a:ext cx="5617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latin typeface="Titillium"/>
              </a:rPr>
              <a:t>Testing </a:t>
            </a:r>
            <a:r>
              <a:rPr lang="en-US" sz="2400" b="1" dirty="0">
                <a:solidFill>
                  <a:srgbClr val="C00000"/>
                </a:solidFill>
                <a:latin typeface="Titillium"/>
              </a:rPr>
              <a:t>facility: Lunar Simulation Chamber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69DC889-93E4-B3C9-94C9-DA44CC6F25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216" y="306071"/>
            <a:ext cx="808911" cy="58407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BD67576-5409-D9F0-1519-B4F5A037EAE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90" y="307085"/>
            <a:ext cx="930705" cy="58305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7CDFC6C-F1CA-6F93-1436-06AF0A678C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163" y="306072"/>
            <a:ext cx="697085" cy="5840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magine 6" descr="Immagine che contiene design, arte&#10;&#10;Descrizione generata automaticamente con attendibilità media">
            <a:extLst>
              <a:ext uri="{FF2B5EF4-FFF2-40B4-BE49-F238E27FC236}">
                <a16:creationId xmlns:a16="http://schemas.microsoft.com/office/drawing/2014/main" id="{DA863B11-74E9-CEDF-83AA-F85F1E3A31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0" t="1683"/>
          <a:stretch/>
        </p:blipFill>
        <p:spPr>
          <a:xfrm>
            <a:off x="6200078" y="1173688"/>
            <a:ext cx="5888387" cy="51543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3B0B38-41C3-B921-5A95-5244EC5F6EA8}"/>
              </a:ext>
            </a:extLst>
          </p:cNvPr>
          <p:cNvSpPr txBox="1"/>
          <p:nvPr/>
        </p:nvSpPr>
        <p:spPr>
          <a:xfrm>
            <a:off x="6262488" y="1111308"/>
            <a:ext cx="1266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Electron Gun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CA1086B-6458-E539-ABDC-6EFE30F41089}"/>
              </a:ext>
            </a:extLst>
          </p:cNvPr>
          <p:cNvSpPr txBox="1"/>
          <p:nvPr/>
        </p:nvSpPr>
        <p:spPr>
          <a:xfrm>
            <a:off x="8170077" y="1129538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Ion Gun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5B2902F-5693-5DCF-E218-D4BDEC3F3DAE}"/>
              </a:ext>
            </a:extLst>
          </p:cNvPr>
          <p:cNvSpPr txBox="1"/>
          <p:nvPr/>
        </p:nvSpPr>
        <p:spPr>
          <a:xfrm>
            <a:off x="9017204" y="1238792"/>
            <a:ext cx="934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UV Lamp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59D09DC-178A-7BB3-2F3E-5A18388CBBE6}"/>
              </a:ext>
            </a:extLst>
          </p:cNvPr>
          <p:cNvSpPr txBox="1"/>
          <p:nvPr/>
        </p:nvSpPr>
        <p:spPr>
          <a:xfrm>
            <a:off x="10558972" y="4504262"/>
            <a:ext cx="16124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High-speed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150.000 fps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6,5 µm/</a:t>
            </a:r>
            <a:r>
              <a:rPr lang="en-GB" sz="1400" dirty="0" err="1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px</a:t>
            </a:r>
            <a:endParaRPr lang="en-GB" sz="1400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Immagine 11" descr="Immagine che contiene elettronica, Videocamere/fotocamere e obiettivi, Strumento ottico, lente&#10;&#10;Descrizione generata automaticamente">
            <a:extLst>
              <a:ext uri="{FF2B5EF4-FFF2-40B4-BE49-F238E27FC236}">
                <a16:creationId xmlns:a16="http://schemas.microsoft.com/office/drawing/2014/main" id="{DF0B29CB-E845-6E47-7BEF-5A46525B5A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797" y="3485781"/>
            <a:ext cx="1380579" cy="123500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5918620-DB43-2D3B-F131-4B2A5DFB0FE5}"/>
              </a:ext>
            </a:extLst>
          </p:cNvPr>
          <p:cNvSpPr txBox="1"/>
          <p:nvPr/>
        </p:nvSpPr>
        <p:spPr>
          <a:xfrm>
            <a:off x="8148900" y="4122311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Sample 1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3B90DDE-39FF-EA71-2AF8-71D417AD4D71}"/>
              </a:ext>
            </a:extLst>
          </p:cNvPr>
          <p:cNvSpPr txBox="1"/>
          <p:nvPr/>
        </p:nvSpPr>
        <p:spPr>
          <a:xfrm>
            <a:off x="7161997" y="4042565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Sample 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BDD464-D3E3-F73F-1F36-C97F4FC77939}"/>
              </a:ext>
            </a:extLst>
          </p:cNvPr>
          <p:cNvSpPr txBox="1"/>
          <p:nvPr/>
        </p:nvSpPr>
        <p:spPr>
          <a:xfrm>
            <a:off x="2464411" y="1706135"/>
            <a:ext cx="127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latin typeface="Titillium"/>
              </a:rPr>
              <a:t>Subsystems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A143880-8816-1D17-1357-9544EF7A556A}"/>
              </a:ext>
            </a:extLst>
          </p:cNvPr>
          <p:cNvSpPr txBox="1">
            <a:spLocks/>
          </p:cNvSpPr>
          <p:nvPr/>
        </p:nvSpPr>
        <p:spPr>
          <a:xfrm>
            <a:off x="85665" y="6435584"/>
            <a:ext cx="11820196" cy="48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>
                <a:solidFill>
                  <a:srgbClr val="002060"/>
                </a:solidFill>
              </a:rPr>
              <a:t>Giuseppe </a:t>
            </a:r>
            <a:r>
              <a:rPr lang="it-IT" sz="1600" b="1" dirty="0" err="1">
                <a:solidFill>
                  <a:srgbClr val="002060"/>
                </a:solidFill>
              </a:rPr>
              <a:t>Mongelluzzo</a:t>
            </a:r>
            <a:r>
              <a:rPr lang="it-IT" sz="1600" b="1" dirty="0">
                <a:solidFill>
                  <a:srgbClr val="002060"/>
                </a:solidFill>
              </a:rPr>
              <a:t>, Carmen Porto, Gabriele Franzese, Francesca Esposito, Ciprian Popa, Simone Silvestro.</a:t>
            </a:r>
          </a:p>
          <a:p>
            <a:endParaRPr lang="it-IT" sz="400" dirty="0">
              <a:solidFill>
                <a:srgbClr val="002060"/>
              </a:solidFill>
            </a:endParaRPr>
          </a:p>
          <a:p>
            <a:endParaRPr lang="it-IT" sz="2000" dirty="0">
              <a:solidFill>
                <a:srgbClr val="002060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17B2C70-5506-EC12-DDD7-25ABAD2CF0E7}"/>
              </a:ext>
            </a:extLst>
          </p:cNvPr>
          <p:cNvSpPr txBox="1"/>
          <p:nvPr/>
        </p:nvSpPr>
        <p:spPr>
          <a:xfrm>
            <a:off x="300055" y="1912340"/>
            <a:ext cx="1103701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u="sng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latin typeface="Titillium"/>
              </a:rPr>
              <a:t>Dust Charging System: UV lamps, Electron and Ion Gun.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>
              <a:latin typeface="Titillium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latin typeface="Titillium"/>
              </a:rPr>
              <a:t>Environmental sensors: Langmuir probe, Faraday Cup.</a:t>
            </a:r>
          </a:p>
          <a:p>
            <a:r>
              <a:rPr lang="en-GB" dirty="0">
                <a:latin typeface="Titillium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latin typeface="Titillium"/>
              </a:rPr>
              <a:t>Gas injection system.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>
              <a:latin typeface="Titillium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latin typeface="Titillium"/>
              </a:rPr>
              <a:t>Sample holders.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>
              <a:latin typeface="Titillium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latin typeface="Titillium"/>
              </a:rPr>
              <a:t>High-voltage gridded electrode.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>
              <a:latin typeface="Titillium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latin typeface="Titillium"/>
              </a:rPr>
              <a:t>High-speed camera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956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A90AA1E-3517-33EE-0C95-1CA38E156977}"/>
              </a:ext>
            </a:extLst>
          </p:cNvPr>
          <p:cNvSpPr txBox="1"/>
          <p:nvPr/>
        </p:nvSpPr>
        <p:spPr>
          <a:xfrm>
            <a:off x="4932012" y="1135313"/>
            <a:ext cx="2449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C00000"/>
                </a:solidFill>
                <a:latin typeface="Titillium"/>
                <a:cs typeface="Times New Roman" panose="02020603050405020304" pitchFamily="18" charset="0"/>
              </a:rPr>
              <a:t>Why</a:t>
            </a:r>
            <a:r>
              <a:rPr lang="it-IT" sz="3600" b="1" dirty="0">
                <a:solidFill>
                  <a:srgbClr val="C00000"/>
                </a:solidFill>
                <a:latin typeface="Titillium"/>
                <a:cs typeface="Times New Roman" panose="02020603050405020304" pitchFamily="18" charset="0"/>
              </a:rPr>
              <a:t> </a:t>
            </a:r>
            <a:r>
              <a:rPr lang="it-IT" sz="3600" b="1" dirty="0" err="1">
                <a:solidFill>
                  <a:srgbClr val="C00000"/>
                </a:solidFill>
                <a:latin typeface="Titillium"/>
                <a:cs typeface="Times New Roman" panose="02020603050405020304" pitchFamily="18" charset="0"/>
              </a:rPr>
              <a:t>dust</a:t>
            </a:r>
            <a:r>
              <a:rPr lang="it-IT" sz="3600" b="1" dirty="0">
                <a:solidFill>
                  <a:srgbClr val="C00000"/>
                </a:solidFill>
                <a:latin typeface="Titillium"/>
                <a:cs typeface="Times New Roman" panose="02020603050405020304" pitchFamily="18" charset="0"/>
              </a:rPr>
              <a:t>?</a:t>
            </a:r>
            <a:endParaRPr lang="en-GB" sz="3600" b="1" dirty="0">
              <a:solidFill>
                <a:srgbClr val="C00000"/>
              </a:solidFill>
              <a:latin typeface="Titillium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9799782" y="159488"/>
            <a:ext cx="1938562" cy="797442"/>
          </a:xfrm>
          <a:prstGeom prst="rect">
            <a:avLst/>
          </a:prstGeom>
          <a:solidFill>
            <a:srgbClr val="2A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764" y="306071"/>
            <a:ext cx="808911" cy="5840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90" y="307085"/>
            <a:ext cx="930705" cy="58305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437" y="306072"/>
            <a:ext cx="697085" cy="5840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813" y="4846933"/>
            <a:ext cx="2400000" cy="180000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0004" y="1781644"/>
            <a:ext cx="2625415" cy="2880000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5494606" y="1781644"/>
            <a:ext cx="1713860" cy="3240000"/>
          </a:xfrm>
          <a:prstGeom prst="rect">
            <a:avLst/>
          </a:prstGeom>
          <a:solidFill>
            <a:srgbClr val="EFD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ttangolo 23"/>
          <p:cNvSpPr/>
          <p:nvPr/>
        </p:nvSpPr>
        <p:spPr>
          <a:xfrm>
            <a:off x="2614607" y="1712663"/>
            <a:ext cx="319060" cy="3783362"/>
          </a:xfrm>
          <a:prstGeom prst="rect">
            <a:avLst/>
          </a:prstGeom>
          <a:solidFill>
            <a:srgbClr val="EFD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07" y="1777221"/>
            <a:ext cx="2304000" cy="28800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98" y="1777221"/>
            <a:ext cx="2880000" cy="288000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7305" y="4846933"/>
            <a:ext cx="3346666" cy="180000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07" y="4846933"/>
            <a:ext cx="1800000" cy="18000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501" y="4846933"/>
            <a:ext cx="3600000" cy="1800000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051" y="1777221"/>
            <a:ext cx="213654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26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9347A8725AA734EBE527B76BB04587F" ma:contentTypeVersion="11" ma:contentTypeDescription="Creare un nuovo documento." ma:contentTypeScope="" ma:versionID="ebd7f7393852f568923c59e6eeeac864">
  <xsd:schema xmlns:xsd="http://www.w3.org/2001/XMLSchema" xmlns:xs="http://www.w3.org/2001/XMLSchema" xmlns:p="http://schemas.microsoft.com/office/2006/metadata/properties" xmlns:ns3="d2b3df68-07b5-4773-aba1-bd9b51ecb5e8" targetNamespace="http://schemas.microsoft.com/office/2006/metadata/properties" ma:root="true" ma:fieldsID="3edbb0ded3950d492ef0c767efa53d66" ns3:_="">
    <xsd:import namespace="d2b3df68-07b5-4773-aba1-bd9b51ecb5e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3df68-07b5-4773-aba1-bd9b51ecb5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467FBC-AEAE-4EC2-BF36-9EF027E22BDD}">
  <ds:schemaRefs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d2b3df68-07b5-4773-aba1-bd9b51ecb5e8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69CF4B-BB58-4973-8130-55C8039EEC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b3df68-07b5-4773-aba1-bd9b51ecb5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36638</TotalTime>
  <Words>973</Words>
  <Application>Microsoft Office PowerPoint</Application>
  <PresentationFormat>Widescreen</PresentationFormat>
  <Paragraphs>171</Paragraphs>
  <Slides>16</Slides>
  <Notes>13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(Light)</vt:lpstr>
      <vt:lpstr>Courier New</vt:lpstr>
      <vt:lpstr>Titillium</vt:lpstr>
      <vt:lpstr>Titillium Bd</vt:lpstr>
      <vt:lpstr>Tema di Office</vt:lpstr>
      <vt:lpstr>The EARTH MOON MARS (EMM)  PNRR project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Lanza Luisa</dc:creator>
  <cp:lastModifiedBy>Carmen Porto</cp:lastModifiedBy>
  <cp:revision>292</cp:revision>
  <dcterms:created xsi:type="dcterms:W3CDTF">2022-10-26T09:11:02Z</dcterms:created>
  <dcterms:modified xsi:type="dcterms:W3CDTF">2024-10-01T05:10:49Z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0x010100C9347A8725AA734EBE527B76BB04587F</vt:lpwstr>
  </property>
</Properties>
</file>