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6858000" cx="12192000"/>
  <p:notesSz cx="7104050" cy="10234600"/>
  <p:embeddedFontLst>
    <p:embeddedFont>
      <p:font typeface="Garamond"/>
      <p:regular r:id="rId23"/>
      <p:bold r:id="rId24"/>
      <p:italic r:id="rId25"/>
      <p:boldItalic r:id="rId26"/>
    </p:embeddedFont>
    <p:embeddedFont>
      <p:font typeface="Arimo"/>
      <p:regular r:id="rId27"/>
      <p:bold r:id="rId28"/>
      <p:italic r:id="rId29"/>
      <p:boldItalic r:id="rId30"/>
    </p:embeddedFont>
    <p:embeddedFont>
      <p:font typeface="Helvetica Neue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gKPL+S02ZOyYxdqty9PQDOyTw9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1C9ED8D-B8FF-4196-8999-9475ACB9CF98}">
  <a:tblStyle styleId="{31C9ED8D-B8FF-4196-8999-9475ACB9CF9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Garamond-bold.fntdata"/><Relationship Id="rId23" Type="http://schemas.openxmlformats.org/officeDocument/2006/relationships/font" Target="fonts/Garamond-regular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Garamond-boldItalic.fntdata"/><Relationship Id="rId25" Type="http://schemas.openxmlformats.org/officeDocument/2006/relationships/font" Target="fonts/Garamond-italic.fntdata"/><Relationship Id="rId28" Type="http://schemas.openxmlformats.org/officeDocument/2006/relationships/font" Target="fonts/Arimo-bold.fntdata"/><Relationship Id="rId27" Type="http://schemas.openxmlformats.org/officeDocument/2006/relationships/font" Target="fonts/Arim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Arim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-regular.fntdata"/><Relationship Id="rId30" Type="http://schemas.openxmlformats.org/officeDocument/2006/relationships/font" Target="fonts/Arimo-boldItalic.fntdata"/><Relationship Id="rId11" Type="http://schemas.openxmlformats.org/officeDocument/2006/relationships/slide" Target="slides/slide5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4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7.xml"/><Relationship Id="rId35" Type="http://customschemas.google.com/relationships/presentationmetadata" Target="metadata"/><Relationship Id="rId12" Type="http://schemas.openxmlformats.org/officeDocument/2006/relationships/slide" Target="slides/slide6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023992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82600" y="1279525"/>
            <a:ext cx="6140450" cy="3454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:notes"/>
          <p:cNvSpPr txBox="1"/>
          <p:nvPr>
            <p:ph idx="1" type="body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p1:notes"/>
          <p:cNvSpPr/>
          <p:nvPr>
            <p:ph idx="2" type="sldImg"/>
          </p:nvPr>
        </p:nvSpPr>
        <p:spPr>
          <a:xfrm>
            <a:off x="482600" y="1279525"/>
            <a:ext cx="6140450" cy="3454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01f5d129ec_1_0:notes"/>
          <p:cNvSpPr txBox="1"/>
          <p:nvPr>
            <p:ph idx="1" type="body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7" name="Google Shape;297;g301f5d129ec_1_0:notes"/>
          <p:cNvSpPr/>
          <p:nvPr>
            <p:ph idx="2" type="sldImg"/>
          </p:nvPr>
        </p:nvSpPr>
        <p:spPr>
          <a:xfrm>
            <a:off x="482600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ffd0426d6e_1_8:notes"/>
          <p:cNvSpPr txBox="1"/>
          <p:nvPr>
            <p:ph idx="1" type="body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100">
                <a:latin typeface="Garamond"/>
                <a:ea typeface="Garamond"/>
                <a:cs typeface="Garamond"/>
                <a:sym typeface="Garamond"/>
              </a:rPr>
              <a:t>The capability of design and optimization of these devices is a uniquum of INAF in the World’s Astronomical field. Improving this skill including manufacturing capabilities is a strategic driver for spectroscopy leadership of INAF in the European context</a:t>
            </a:r>
            <a:endParaRPr/>
          </a:p>
        </p:txBody>
      </p:sp>
      <p:sp>
        <p:nvSpPr>
          <p:cNvPr id="308" name="Google Shape;308;g2ffd0426d6e_1_8:notes"/>
          <p:cNvSpPr/>
          <p:nvPr>
            <p:ph idx="2" type="sldImg"/>
          </p:nvPr>
        </p:nvSpPr>
        <p:spPr>
          <a:xfrm>
            <a:off x="482600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0464fe686d_0_0:notes"/>
          <p:cNvSpPr txBox="1"/>
          <p:nvPr>
            <p:ph idx="1" type="body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g30464fe686d_0_0:notes"/>
          <p:cNvSpPr/>
          <p:nvPr>
            <p:ph idx="2" type="sldImg"/>
          </p:nvPr>
        </p:nvSpPr>
        <p:spPr>
          <a:xfrm>
            <a:off x="482600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ff6f1913cb_0_1:notes"/>
          <p:cNvSpPr txBox="1"/>
          <p:nvPr>
            <p:ph idx="1" type="body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3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Total Integrating Scattering (TIS) </a:t>
            </a:r>
            <a:endParaRPr sz="13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3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Bi-directional Reflectance Distribution Function (BRDF)</a:t>
            </a:r>
            <a:endParaRPr/>
          </a:p>
        </p:txBody>
      </p:sp>
      <p:sp>
        <p:nvSpPr>
          <p:cNvPr id="333" name="Google Shape;333;g2ff6f1913cb_0_1:notes"/>
          <p:cNvSpPr/>
          <p:nvPr>
            <p:ph idx="2" type="sldImg"/>
          </p:nvPr>
        </p:nvSpPr>
        <p:spPr>
          <a:xfrm>
            <a:off x="482600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02cd1b306e_1_0:notes"/>
          <p:cNvSpPr txBox="1"/>
          <p:nvPr>
            <p:ph idx="1" type="body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4" name="Google Shape;344;g302cd1b306e_1_0:notes"/>
          <p:cNvSpPr/>
          <p:nvPr>
            <p:ph idx="2" type="sldImg"/>
          </p:nvPr>
        </p:nvSpPr>
        <p:spPr>
          <a:xfrm>
            <a:off x="482600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02d565686f_0_0:notes"/>
          <p:cNvSpPr txBox="1"/>
          <p:nvPr>
            <p:ph idx="1" type="body"/>
          </p:nvPr>
        </p:nvSpPr>
        <p:spPr>
          <a:xfrm>
            <a:off x="710407" y="4925405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50" lIns="99150" spcFirstLastPara="1" rIns="99150" wrap="square" tIns="495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id="363" name="Google Shape;363;g302d565686f_0_0:notes"/>
          <p:cNvSpPr/>
          <p:nvPr>
            <p:ph idx="2" type="sldImg"/>
          </p:nvPr>
        </p:nvSpPr>
        <p:spPr>
          <a:xfrm>
            <a:off x="471484" y="1279185"/>
            <a:ext cx="6163200" cy="345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008f3cce73_0_0:notes"/>
          <p:cNvSpPr/>
          <p:nvPr>
            <p:ph idx="2" type="sldImg"/>
          </p:nvPr>
        </p:nvSpPr>
        <p:spPr>
          <a:xfrm>
            <a:off x="482600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3008f3cce73_0_0:notes"/>
          <p:cNvSpPr txBox="1"/>
          <p:nvPr>
            <p:ph idx="1" type="body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8" name="Google Shape;388;g3008f3cce73_0_0:notes"/>
          <p:cNvSpPr txBox="1"/>
          <p:nvPr>
            <p:ph idx="12" type="sldNum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55f895cd9_2_0:notes"/>
          <p:cNvSpPr txBox="1"/>
          <p:nvPr>
            <p:ph idx="1" type="body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2301: The activity starts to support the construction of the second-stage AO module (SAXO+) in the framework of the SPHERE+ upgrade.</a:t>
            </a:r>
            <a:endParaRPr/>
          </a:p>
        </p:txBody>
      </p:sp>
      <p:sp>
        <p:nvSpPr>
          <p:cNvPr id="176" name="Google Shape;176;g3055f895cd9_2_0:notes"/>
          <p:cNvSpPr/>
          <p:nvPr>
            <p:ph idx="2" type="sldImg"/>
          </p:nvPr>
        </p:nvSpPr>
        <p:spPr>
          <a:xfrm>
            <a:off x="482600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ef287a693f_0_0:notes"/>
          <p:cNvSpPr txBox="1"/>
          <p:nvPr>
            <p:ph idx="1" type="body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5102: versatile test bench to move the research activity on XAO from computer-assisted simulations to the laboratory.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Such facility will allow to deepen the knowledge in all the aspects of the implementation and control of 2 AO systems in cascade.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5103: realization of a testbed for sensors and techniques dedicated to ELT-M4 phasing (6 petals).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6" name="Google Shape;186;g2ef287a693f_0_0:notes"/>
          <p:cNvSpPr/>
          <p:nvPr>
            <p:ph idx="2" type="sldImg"/>
          </p:nvPr>
        </p:nvSpPr>
        <p:spPr>
          <a:xfrm>
            <a:off x="482600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055508d324_0_0:notes"/>
          <p:cNvSpPr txBox="1"/>
          <p:nvPr>
            <p:ph idx="1" type="body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6" name="Google Shape;206;g3055508d324_0_0:notes"/>
          <p:cNvSpPr/>
          <p:nvPr>
            <p:ph idx="2" type="sldImg"/>
          </p:nvPr>
        </p:nvSpPr>
        <p:spPr>
          <a:xfrm>
            <a:off x="482600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055f895cd9_0_0:notes"/>
          <p:cNvSpPr txBox="1"/>
          <p:nvPr>
            <p:ph idx="1" type="body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Increase the capability of the laserlab fast optical and electronics metrology allowing full assembly, integration and verification of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LGS-AO systems, capable of serving INAF needs in projects with ESO, ESA and ASI.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1" name="Google Shape;221;g3055f895cd9_0_0:notes"/>
          <p:cNvSpPr/>
          <p:nvPr>
            <p:ph idx="2" type="sldImg"/>
          </p:nvPr>
        </p:nvSpPr>
        <p:spPr>
          <a:xfrm>
            <a:off x="482600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f10fefe47a_0_0:notes"/>
          <p:cNvSpPr txBox="1"/>
          <p:nvPr>
            <p:ph idx="1" type="body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Activities 54XX: development and testing of detectors in different waveband regimes. 5401 is for testing of VIS-NIR detectors, including turbulence injection for fast imaging and WFSensing at high frame rate and low photon flux</a:t>
            </a:r>
            <a:endParaRPr/>
          </a:p>
        </p:txBody>
      </p:sp>
      <p:sp>
        <p:nvSpPr>
          <p:cNvPr id="234" name="Google Shape;234;g2f10fefe47a_0_0:notes"/>
          <p:cNvSpPr/>
          <p:nvPr>
            <p:ph idx="2" type="sldImg"/>
          </p:nvPr>
        </p:nvSpPr>
        <p:spPr>
          <a:xfrm>
            <a:off x="482600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056e3f2961_3_78:notes"/>
          <p:cNvSpPr txBox="1"/>
          <p:nvPr>
            <p:ph idx="1" type="body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g3056e3f2961_3_78:notes"/>
          <p:cNvSpPr/>
          <p:nvPr>
            <p:ph idx="2" type="sldImg"/>
          </p:nvPr>
        </p:nvSpPr>
        <p:spPr>
          <a:xfrm>
            <a:off x="482600" y="1279525"/>
            <a:ext cx="6140450" cy="3454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01f628d12d_0_0:notes"/>
          <p:cNvSpPr txBox="1"/>
          <p:nvPr>
            <p:ph idx="1" type="body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1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centro di lavoro a 5 assi a controllo numerico per la lavorazione di materiali metallici e vetrosi</a:t>
            </a:r>
            <a:endParaRPr/>
          </a:p>
        </p:txBody>
      </p:sp>
      <p:sp>
        <p:nvSpPr>
          <p:cNvPr id="273" name="Google Shape;273;g301f628d12d_0_0:notes"/>
          <p:cNvSpPr/>
          <p:nvPr>
            <p:ph idx="2" type="sldImg"/>
          </p:nvPr>
        </p:nvSpPr>
        <p:spPr>
          <a:xfrm>
            <a:off x="482600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:notes"/>
          <p:cNvSpPr txBox="1"/>
          <p:nvPr>
            <p:ph idx="1" type="body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p8:notes"/>
          <p:cNvSpPr/>
          <p:nvPr>
            <p:ph idx="2" type="sldImg"/>
          </p:nvPr>
        </p:nvSpPr>
        <p:spPr>
          <a:xfrm>
            <a:off x="482600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>
  <p:cSld name="Diapositiva titolo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2"/>
          <p:cNvPicPr preferRelativeResize="0"/>
          <p:nvPr/>
        </p:nvPicPr>
        <p:blipFill rotWithShape="1">
          <a:blip r:embed="rId2">
            <a:alphaModFix/>
          </a:blip>
          <a:srcRect b="9003" l="0" r="0" t="0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2"/>
          <p:cNvSpPr txBox="1"/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" type="subTitle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11610110" y="6430138"/>
            <a:ext cx="4849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5" name="Google Shape;25;p12"/>
          <p:cNvSpPr/>
          <p:nvPr>
            <p:ph idx="2" type="pic"/>
          </p:nvPr>
        </p:nvSpPr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12"/>
          <p:cNvSpPr txBox="1"/>
          <p:nvPr>
            <p:ph idx="3" type="body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27" name="Google Shape;27;p12"/>
          <p:cNvPicPr preferRelativeResize="0"/>
          <p:nvPr/>
        </p:nvPicPr>
        <p:blipFill rotWithShape="1">
          <a:blip r:embed="rId3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contenuto" type="obj">
  <p:cSld name="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/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" type="body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75" name="Google Shape;75;p21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1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2"/>
          <p:cNvSpPr txBox="1"/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" type="body"/>
          </p:nvPr>
        </p:nvSpPr>
        <p:spPr>
          <a:xfrm rot="5400000">
            <a:off x="4153087" y="-1023750"/>
            <a:ext cx="3885826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80" name="Google Shape;80;p22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2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/>
          <p:nvPr>
            <p:ph type="title"/>
          </p:nvPr>
        </p:nvSpPr>
        <p:spPr>
          <a:xfrm rot="5400000">
            <a:off x="7618686" y="2441849"/>
            <a:ext cx="484132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3"/>
          <p:cNvSpPr txBox="1"/>
          <p:nvPr>
            <p:ph idx="1" type="body"/>
          </p:nvPr>
        </p:nvSpPr>
        <p:spPr>
          <a:xfrm rot="5400000">
            <a:off x="2284687" y="-110851"/>
            <a:ext cx="4841327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85" name="Google Shape;85;p23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3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>
  <p:cSld name="Contenuto con didascalia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056e3f2961_3_19"/>
          <p:cNvSpPr txBox="1"/>
          <p:nvPr>
            <p:ph idx="1" type="body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0" name="Google Shape;100;g3056e3f2961_3_19"/>
          <p:cNvSpPr txBox="1"/>
          <p:nvPr>
            <p:ph idx="2" type="body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1" name="Google Shape;101;g3056e3f2961_3_19"/>
          <p:cNvSpPr txBox="1"/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102" name="Google Shape;102;g3056e3f2961_3_19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3056e3f2961_3_19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>
  <p:cSld name="Diapositiva titolo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3056e3f2961_3_11"/>
          <p:cNvPicPr preferRelativeResize="0"/>
          <p:nvPr/>
        </p:nvPicPr>
        <p:blipFill rotWithShape="1">
          <a:blip r:embed="rId2">
            <a:alphaModFix/>
          </a:blip>
          <a:srcRect b="9003" l="0" r="0" t="0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3056e3f2961_3_11"/>
          <p:cNvSpPr txBox="1"/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3056e3f2961_3_11"/>
          <p:cNvSpPr txBox="1"/>
          <p:nvPr>
            <p:ph idx="1" type="subTitle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8" name="Google Shape;108;g3056e3f2961_3_11"/>
          <p:cNvSpPr txBox="1"/>
          <p:nvPr>
            <p:ph idx="12" type="sldNum"/>
          </p:nvPr>
        </p:nvSpPr>
        <p:spPr>
          <a:xfrm>
            <a:off x="11610110" y="6430138"/>
            <a:ext cx="4849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09" name="Google Shape;109;g3056e3f2961_3_11"/>
          <p:cNvSpPr/>
          <p:nvPr>
            <p:ph idx="2" type="pic"/>
          </p:nvPr>
        </p:nvSpPr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g3056e3f2961_3_11"/>
          <p:cNvSpPr txBox="1"/>
          <p:nvPr>
            <p:ph idx="3" type="body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111" name="Google Shape;111;g3056e3f2961_3_11"/>
          <p:cNvPicPr preferRelativeResize="0"/>
          <p:nvPr/>
        </p:nvPicPr>
        <p:blipFill rotWithShape="1">
          <a:blip r:embed="rId3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>
  <p:cSld name="Titolo e contenuto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56e3f2961_3_25"/>
          <p:cNvSpPr txBox="1"/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3056e3f2961_3_25"/>
          <p:cNvSpPr txBox="1"/>
          <p:nvPr>
            <p:ph idx="1" type="body"/>
          </p:nvPr>
        </p:nvSpPr>
        <p:spPr>
          <a:xfrm>
            <a:off x="838200" y="2496619"/>
            <a:ext cx="10515600" cy="36803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g3056e3f2961_3_25"/>
          <p:cNvSpPr txBox="1"/>
          <p:nvPr>
            <p:ph idx="2" type="body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b="1" sz="2400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116" name="Google Shape;116;g3056e3f2961_3_25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056e3f2961_3_25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>
  <p:cSld name="Intestazione sezione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056e3f2961_3_31"/>
          <p:cNvSpPr txBox="1"/>
          <p:nvPr>
            <p:ph type="ctrTitle"/>
          </p:nvPr>
        </p:nvSpPr>
        <p:spPr>
          <a:xfrm>
            <a:off x="838200" y="1335636"/>
            <a:ext cx="4925602" cy="24144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g3056e3f2961_3_31"/>
          <p:cNvSpPr txBox="1"/>
          <p:nvPr>
            <p:ph idx="1" type="subTitle"/>
          </p:nvPr>
        </p:nvSpPr>
        <p:spPr>
          <a:xfrm>
            <a:off x="838200" y="3879437"/>
            <a:ext cx="4925602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21" name="Google Shape;121;g3056e3f2961_3_31"/>
          <p:cNvSpPr/>
          <p:nvPr>
            <p:ph idx="2" type="pic"/>
          </p:nvPr>
        </p:nvSpPr>
        <p:spPr>
          <a:xfrm>
            <a:off x="6096000" y="1335636"/>
            <a:ext cx="5257800" cy="4525414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magine che contiene testo, schermata, Carattere, Elementi grafici&#10;&#10;Descrizione generata automaticamente" id="122" name="Google Shape;122;g3056e3f2961_3_31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3056e3f2961_3_31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>
  <p:cSld name="Due contenuti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056e3f2961_3_37"/>
          <p:cNvSpPr txBox="1"/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3056e3f2961_3_37"/>
          <p:cNvSpPr txBox="1"/>
          <p:nvPr>
            <p:ph idx="1" type="body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g3056e3f2961_3_37"/>
          <p:cNvSpPr txBox="1"/>
          <p:nvPr>
            <p:ph idx="2" type="body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128" name="Google Shape;128;g3056e3f2961_3_37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056e3f2961_3_37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>
  <p:cSld name="Confronto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56e3f2961_3_43"/>
          <p:cNvSpPr txBox="1"/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3056e3f2961_3_43"/>
          <p:cNvSpPr txBox="1"/>
          <p:nvPr>
            <p:ph idx="1" type="body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b="1" sz="2400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g3056e3f2961_3_43"/>
          <p:cNvSpPr txBox="1"/>
          <p:nvPr>
            <p:ph idx="2" type="body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g3056e3f2961_3_43"/>
          <p:cNvSpPr txBox="1"/>
          <p:nvPr>
            <p:ph idx="3" type="body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135" name="Google Shape;135;g3056e3f2961_3_43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056e3f2961_3_43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056e3f2961_3_50"/>
          <p:cNvSpPr txBox="1"/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139" name="Google Shape;139;g3056e3f2961_3_50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3056e3f2961_3_50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>
  <p:cSld name="Contenuto con didascalia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/>
          <p:nvPr>
            <p:ph idx="1" type="body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0" name="Google Shape;30;p19"/>
          <p:cNvSpPr txBox="1"/>
          <p:nvPr>
            <p:ph idx="2" type="body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1" name="Google Shape;31;p19"/>
          <p:cNvSpPr txBox="1"/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32" name="Google Shape;32;p19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9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testo, schermata, Carattere, Elementi grafici&#10;&#10;Descrizione generata automaticamente" id="142" name="Google Shape;142;g3056e3f2961_3_54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3056e3f2961_3_54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>
  <p:cSld name="Immagine con didascalia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056e3f2961_3_57"/>
          <p:cNvSpPr/>
          <p:nvPr>
            <p:ph idx="2" type="pic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g3056e3f2961_3_57"/>
          <p:cNvSpPr txBox="1"/>
          <p:nvPr>
            <p:ph idx="1" type="body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7" name="Google Shape;147;g3056e3f2961_3_57"/>
          <p:cNvSpPr txBox="1"/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148" name="Google Shape;148;g3056e3f2961_3_57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3056e3f2961_3_57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contenuto" type="obj">
  <p:cSld name="OBJEC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056e3f2961_3_63"/>
          <p:cNvSpPr txBox="1"/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3056e3f2961_3_63"/>
          <p:cNvSpPr txBox="1"/>
          <p:nvPr>
            <p:ph idx="1" type="body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153" name="Google Shape;153;g3056e3f2961_3_63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3056e3f2961_3_63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56e3f2961_3_68"/>
          <p:cNvSpPr txBox="1"/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3056e3f2961_3_68"/>
          <p:cNvSpPr txBox="1"/>
          <p:nvPr>
            <p:ph idx="1" type="body"/>
          </p:nvPr>
        </p:nvSpPr>
        <p:spPr>
          <a:xfrm rot="5400000">
            <a:off x="4153087" y="-1023750"/>
            <a:ext cx="3885826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158" name="Google Shape;158;g3056e3f2961_3_68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3056e3f2961_3_68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itleAndTx">
  <p:cSld name="VERTICAL_TITLE_AND_VERTICAL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056e3f2961_3_73"/>
          <p:cNvSpPr txBox="1"/>
          <p:nvPr>
            <p:ph type="title"/>
          </p:nvPr>
        </p:nvSpPr>
        <p:spPr>
          <a:xfrm rot="5400000">
            <a:off x="7618686" y="2441849"/>
            <a:ext cx="484132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g3056e3f2961_3_73"/>
          <p:cNvSpPr txBox="1"/>
          <p:nvPr>
            <p:ph idx="1" type="body"/>
          </p:nvPr>
        </p:nvSpPr>
        <p:spPr>
          <a:xfrm rot="5400000">
            <a:off x="2284687" y="-110851"/>
            <a:ext cx="4841327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163" name="Google Shape;163;g3056e3f2961_3_73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3056e3f2961_3_73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>
  <p:cSld name="Titolo e contenuto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"/>
          <p:cNvSpPr txBox="1"/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3"/>
          <p:cNvSpPr txBox="1"/>
          <p:nvPr>
            <p:ph idx="1" type="body"/>
          </p:nvPr>
        </p:nvSpPr>
        <p:spPr>
          <a:xfrm>
            <a:off x="838200" y="2496619"/>
            <a:ext cx="10515600" cy="36803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3"/>
          <p:cNvSpPr txBox="1"/>
          <p:nvPr>
            <p:ph idx="2" type="body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b="1" sz="2400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38" name="Google Shape;38;p13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3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>
  <p:cSld name="Intestazione sezion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/>
          <p:nvPr>
            <p:ph type="ctrTitle"/>
          </p:nvPr>
        </p:nvSpPr>
        <p:spPr>
          <a:xfrm>
            <a:off x="838200" y="1335636"/>
            <a:ext cx="4925602" cy="24144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4"/>
          <p:cNvSpPr txBox="1"/>
          <p:nvPr>
            <p:ph idx="1" type="subTitle"/>
          </p:nvPr>
        </p:nvSpPr>
        <p:spPr>
          <a:xfrm>
            <a:off x="838200" y="3879437"/>
            <a:ext cx="4925602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3" name="Google Shape;43;p14"/>
          <p:cNvSpPr/>
          <p:nvPr>
            <p:ph idx="2" type="pic"/>
          </p:nvPr>
        </p:nvSpPr>
        <p:spPr>
          <a:xfrm>
            <a:off x="6096000" y="1335636"/>
            <a:ext cx="5257800" cy="4525414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magine che contiene testo, schermata, Carattere, Elementi grafici&#10;&#10;Descrizione generata automaticamente" id="44" name="Google Shape;44;p14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4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>
  <p:cSld name="Due contenuti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5"/>
          <p:cNvSpPr txBox="1"/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5"/>
          <p:cNvSpPr txBox="1"/>
          <p:nvPr>
            <p:ph idx="1" type="body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5"/>
          <p:cNvSpPr txBox="1"/>
          <p:nvPr>
            <p:ph idx="2" type="body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50" name="Google Shape;50;p15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5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>
  <p:cSld name="Confronto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6"/>
          <p:cNvSpPr txBox="1"/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6"/>
          <p:cNvSpPr txBox="1"/>
          <p:nvPr>
            <p:ph idx="1" type="body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b="1" sz="2400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16"/>
          <p:cNvSpPr txBox="1"/>
          <p:nvPr>
            <p:ph idx="2" type="body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3" type="body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57" name="Google Shape;57;p16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6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/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61" name="Google Shape;61;p17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7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testo, schermata, Carattere, Elementi grafici&#10;&#10;Descrizione generata automaticamente" id="64" name="Google Shape;64;p18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8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>
  <p:cSld name="Immagine con didascalia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0"/>
          <p:cNvSpPr/>
          <p:nvPr>
            <p:ph idx="2" type="pic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/>
          <p:nvPr>
            <p:ph idx="1" type="body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0"/>
          <p:cNvSpPr txBox="1"/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Immagine che contiene testo, schermata, Carattere, Elementi grafici&#10;&#10;Descrizione generata automaticamente" id="70" name="Google Shape;70;p20"/>
          <p:cNvPicPr preferRelativeResize="0"/>
          <p:nvPr/>
        </p:nvPicPr>
        <p:blipFill rotWithShape="1">
          <a:blip r:embed="rId2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0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4.jpg"/><Relationship Id="rId2" Type="http://schemas.openxmlformats.org/officeDocument/2006/relationships/image" Target="../media/image7.jp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4.jpg"/><Relationship Id="rId2" Type="http://schemas.openxmlformats.org/officeDocument/2006/relationships/image" Target="../media/image7.jp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352350"/>
            <a:ext cx="121920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25841"/>
            <a:ext cx="121920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1"/>
          <p:cNvSpPr txBox="1"/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" type="body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descr="Immagine che contiene testo, schermata, Carattere, Elementi grafici&#10;&#10;Descrizione generata automaticamente" id="15" name="Google Shape;15;p11"/>
          <p:cNvPicPr preferRelativeResize="0"/>
          <p:nvPr/>
        </p:nvPicPr>
        <p:blipFill rotWithShape="1">
          <a:blip r:embed="rId3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1"/>
          <p:cNvSpPr txBox="1"/>
          <p:nvPr/>
        </p:nvSpPr>
        <p:spPr>
          <a:xfrm>
            <a:off x="7309875" y="6296300"/>
            <a:ext cx="2168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PNRR </a:t>
            </a:r>
            <a:b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b="1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Componente 2</a:t>
            </a:r>
            <a:b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Investimento 3.1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1"/>
          <p:cNvSpPr txBox="1"/>
          <p:nvPr/>
        </p:nvSpPr>
        <p:spPr>
          <a:xfrm>
            <a:off x="9529917" y="6401844"/>
            <a:ext cx="198365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STILES – IR0000034</a:t>
            </a:r>
            <a:b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CUP C33C22000640006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1"/>
          <p:cNvSpPr txBox="1"/>
          <p:nvPr/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01/10/2024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1"/>
          <p:cNvSpPr txBox="1"/>
          <p:nvPr/>
        </p:nvSpPr>
        <p:spPr>
          <a:xfrm>
            <a:off x="1422399" y="6430150"/>
            <a:ext cx="571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Secondo Forum della Ricerca sperimentale e tecnologica in INAF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g3056e3f2961_3_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352350"/>
            <a:ext cx="121920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3056e3f2961_3_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25841"/>
            <a:ext cx="121920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056e3f2961_3_0"/>
          <p:cNvSpPr txBox="1"/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g3056e3f2961_3_0"/>
          <p:cNvSpPr txBox="1"/>
          <p:nvPr>
            <p:ph idx="1" type="body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g3056e3f2961_3_0"/>
          <p:cNvSpPr txBox="1"/>
          <p:nvPr>
            <p:ph idx="12" type="sldNum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descr="Immagine che contiene testo, schermata, Carattere, Elementi grafici&#10;&#10;Descrizione generata automaticamente" id="93" name="Google Shape;93;g3056e3f2961_3_0"/>
          <p:cNvPicPr preferRelativeResize="0"/>
          <p:nvPr/>
        </p:nvPicPr>
        <p:blipFill rotWithShape="1">
          <a:blip r:embed="rId3">
            <a:alphaModFix/>
          </a:blip>
          <a:srcRect b="15206" l="0" r="0" t="11940"/>
          <a:stretch/>
        </p:blipFill>
        <p:spPr>
          <a:xfrm>
            <a:off x="9790545" y="219625"/>
            <a:ext cx="1930140" cy="78011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056e3f2961_3_0"/>
          <p:cNvSpPr txBox="1"/>
          <p:nvPr/>
        </p:nvSpPr>
        <p:spPr>
          <a:xfrm>
            <a:off x="7309875" y="6296300"/>
            <a:ext cx="2168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PNRR </a:t>
            </a:r>
            <a:b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Missione 4 </a:t>
            </a:r>
            <a:r>
              <a:rPr b="1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Componente 2</a:t>
            </a:r>
            <a:b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Investimento 3.1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3056e3f2961_3_0"/>
          <p:cNvSpPr txBox="1"/>
          <p:nvPr/>
        </p:nvSpPr>
        <p:spPr>
          <a:xfrm>
            <a:off x="9529917" y="6401844"/>
            <a:ext cx="198365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STILES – IR0000034</a:t>
            </a:r>
            <a:b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it-IT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CUP C33C22000640006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3056e3f2961_3_0"/>
          <p:cNvSpPr txBox="1"/>
          <p:nvPr/>
        </p:nvSpPr>
        <p:spPr>
          <a:xfrm>
            <a:off x="154713" y="6430138"/>
            <a:ext cx="126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01/10/2024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3056e3f2961_3_0"/>
          <p:cNvSpPr txBox="1"/>
          <p:nvPr/>
        </p:nvSpPr>
        <p:spPr>
          <a:xfrm>
            <a:off x="1422399" y="6430150"/>
            <a:ext cx="571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Secondo Forum della Ricerca sperimentale e tecnologica in INAF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1.png"/><Relationship Id="rId7" Type="http://schemas.openxmlformats.org/officeDocument/2006/relationships/hyperlink" Target="https://www.google.com/url?sa=t&amp;source=web&amp;rct=j&amp;opi=89978449&amp;url=https://qd-europe.com/it/en/product/phasecam-4030-entry-level-dynamic-laser-interferometer/&amp;ved=2ahUKEwiHnPvp_86IAxXK_7sIHfrFEXUQFnoECBMQAQ&amp;usg=AOvVaw1l-rwVJgMmLyKgViWU4M78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5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jp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8.jpg"/><Relationship Id="rId5" Type="http://schemas.openxmlformats.org/officeDocument/2006/relationships/image" Target="../media/image16.jpg"/><Relationship Id="rId6" Type="http://schemas.openxmlformats.org/officeDocument/2006/relationships/image" Target="../media/image24.png"/><Relationship Id="rId7" Type="http://schemas.openxmlformats.org/officeDocument/2006/relationships/image" Target="../media/image15.jpg"/><Relationship Id="rId8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"/>
          <p:cNvPicPr preferRelativeResize="0"/>
          <p:nvPr/>
        </p:nvPicPr>
        <p:blipFill rotWithShape="1">
          <a:blip r:embed="rId3">
            <a:alphaModFix/>
          </a:blip>
          <a:srcRect b="34062" l="22824" r="39779" t="33161"/>
          <a:stretch/>
        </p:blipFill>
        <p:spPr>
          <a:xfrm>
            <a:off x="5188450" y="2106200"/>
            <a:ext cx="5712425" cy="375485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"/>
          <p:cNvSpPr txBox="1"/>
          <p:nvPr>
            <p:ph type="ctrTitle"/>
          </p:nvPr>
        </p:nvSpPr>
        <p:spPr>
          <a:xfrm>
            <a:off x="838200" y="1335636"/>
            <a:ext cx="3795300" cy="24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B7537"/>
              </a:buClr>
              <a:buSzPts val="4500"/>
              <a:buFont typeface="Arial"/>
              <a:buNone/>
            </a:pPr>
            <a:r>
              <a:rPr lang="it-IT">
                <a:solidFill>
                  <a:srgbClr val="BB7537"/>
                </a:solidFill>
              </a:rPr>
              <a:t>STILES</a:t>
            </a:r>
            <a:endParaRPr/>
          </a:p>
        </p:txBody>
      </p:sp>
      <p:sp>
        <p:nvSpPr>
          <p:cNvPr id="171" name="Google Shape;171;p1"/>
          <p:cNvSpPr txBox="1"/>
          <p:nvPr>
            <p:ph idx="1" type="subTitle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/>
              <a:t>Optical Astronomy Facilities / Laboratories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100"/>
              <a:t>Valentina Viotto on behalf of the Activity leaders</a:t>
            </a:r>
            <a:endParaRPr sz="2100"/>
          </a:p>
        </p:txBody>
      </p:sp>
      <p:sp>
        <p:nvSpPr>
          <p:cNvPr id="172" name="Google Shape;172;p1"/>
          <p:cNvSpPr txBox="1"/>
          <p:nvPr>
            <p:ph idx="3" type="body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/>
              <a:t>October 1st, 2024</a:t>
            </a:r>
            <a:endParaRPr/>
          </a:p>
        </p:txBody>
      </p:sp>
      <p:sp>
        <p:nvSpPr>
          <p:cNvPr id="173" name="Google Shape;173;p1"/>
          <p:cNvSpPr txBox="1"/>
          <p:nvPr>
            <p:ph idx="12" type="sldNum"/>
          </p:nvPr>
        </p:nvSpPr>
        <p:spPr>
          <a:xfrm>
            <a:off x="11610110" y="6430138"/>
            <a:ext cx="4849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01f5d129ec_1_0"/>
          <p:cNvSpPr txBox="1"/>
          <p:nvPr>
            <p:ph idx="2" type="body"/>
          </p:nvPr>
        </p:nvSpPr>
        <p:spPr>
          <a:xfrm>
            <a:off x="121700" y="1941925"/>
            <a:ext cx="4568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>
                <a:solidFill>
                  <a:srgbClr val="434343"/>
                </a:solidFill>
              </a:rPr>
              <a:t>Aim of the facility:</a:t>
            </a:r>
            <a:r>
              <a:rPr i="1" lang="it-IT">
                <a:solidFill>
                  <a:srgbClr val="434343"/>
                </a:solidFill>
              </a:rPr>
              <a:t> Expanding our capabilities in the field of optical metrology for alignment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00" name="Google Shape;300;g301f5d129ec_1_0"/>
          <p:cNvSpPr txBox="1"/>
          <p:nvPr>
            <p:ph type="title"/>
          </p:nvPr>
        </p:nvSpPr>
        <p:spPr>
          <a:xfrm>
            <a:off x="53875" y="1218950"/>
            <a:ext cx="46449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ct val="127272"/>
              <a:buFont typeface="Arial"/>
              <a:buNone/>
            </a:pPr>
            <a:r>
              <a:rPr lang="it-IT"/>
              <a:t>Act. 5603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ct val="144470"/>
              <a:buFont typeface="Arial"/>
              <a:buNone/>
            </a:pPr>
            <a:r>
              <a:rPr lang="it-IT" sz="2466"/>
              <a:t>Optomechanical Metrology</a:t>
            </a:r>
            <a:endParaRPr sz="2466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ct val="190907"/>
              <a:buFont typeface="Arial"/>
              <a:buNone/>
            </a:pPr>
            <a:r>
              <a:t/>
            </a:r>
            <a:endParaRPr i="1" sz="1866">
              <a:solidFill>
                <a:srgbClr val="434343"/>
              </a:solidFill>
            </a:endParaRPr>
          </a:p>
        </p:txBody>
      </p:sp>
      <p:sp>
        <p:nvSpPr>
          <p:cNvPr id="301" name="Google Shape;301;g301f5d129ec_1_0"/>
          <p:cNvSpPr txBox="1"/>
          <p:nvPr>
            <p:ph idx="12" type="sldNum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aphicFrame>
        <p:nvGraphicFramePr>
          <p:cNvPr id="302" name="Google Shape;302;g301f5d129ec_1_0"/>
          <p:cNvGraphicFramePr/>
          <p:nvPr/>
        </p:nvGraphicFramePr>
        <p:xfrm>
          <a:off x="121700" y="341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{31C9ED8D-B8FF-4196-8999-9475ACB9CF98}</a:tableStyleId>
              </a:tblPr>
              <a:tblGrid>
                <a:gridCol w="1521675"/>
                <a:gridCol w="3047150"/>
              </a:tblGrid>
              <a:tr h="35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Location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INAF-OABrera @Merate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Related Projects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CUBEs, MORFEO, ANDES…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Who can use it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INAF, Italian and International communities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3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Responsible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Giorgio Pariani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</a:tbl>
          </a:graphicData>
        </a:graphic>
      </p:graphicFrame>
      <p:sp>
        <p:nvSpPr>
          <p:cNvPr id="303" name="Google Shape;303;g301f5d129ec_1_0"/>
          <p:cNvSpPr txBox="1"/>
          <p:nvPr>
            <p:ph idx="2" type="body"/>
          </p:nvPr>
        </p:nvSpPr>
        <p:spPr>
          <a:xfrm>
            <a:off x="130075" y="5381100"/>
            <a:ext cx="4568700" cy="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>
                <a:solidFill>
                  <a:srgbClr val="434343"/>
                </a:solidFill>
              </a:rPr>
              <a:t>STATUS:</a:t>
            </a:r>
            <a:r>
              <a:rPr i="1" lang="it-IT">
                <a:solidFill>
                  <a:schemeClr val="accent3"/>
                </a:solidFill>
              </a:rPr>
              <a:t> </a:t>
            </a:r>
            <a:r>
              <a:rPr i="1" lang="it-IT">
                <a:solidFill>
                  <a:srgbClr val="434343"/>
                </a:solidFill>
              </a:rPr>
              <a:t>procurement concluded for the available budget, material delivered. Waiting for budget redistribution to start the remaining procurements (20% of the total)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04" name="Google Shape;304;g301f5d129ec_1_0"/>
          <p:cNvSpPr txBox="1"/>
          <p:nvPr/>
        </p:nvSpPr>
        <p:spPr>
          <a:xfrm>
            <a:off x="5194725" y="1432350"/>
            <a:ext cx="63900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it-IT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Alignment system - Optical Perspectives Group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it-IT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based on a Point Source Microscope and axicon grating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it-IT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Laser Tracker - Leica AT930 SA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it-IT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Articulated Arm CMM - Quantum S MAX 2.5m with 8 axes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it-IT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Laser Line System - Attocube, 12 channels with PLC interface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it-IT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Software for data processing - Spatial Analyzer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g301f5d129ec_1_0"/>
          <p:cNvPicPr preferRelativeResize="0"/>
          <p:nvPr/>
        </p:nvPicPr>
        <p:blipFill rotWithShape="1">
          <a:blip r:embed="rId3">
            <a:alphaModFix/>
          </a:blip>
          <a:srcRect b="1463" l="44511" r="15278" t="46636"/>
          <a:stretch/>
        </p:blipFill>
        <p:spPr>
          <a:xfrm>
            <a:off x="5935224" y="3560825"/>
            <a:ext cx="4988201" cy="277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fd0426d6e_1_8"/>
          <p:cNvSpPr txBox="1"/>
          <p:nvPr>
            <p:ph idx="2" type="body"/>
          </p:nvPr>
        </p:nvSpPr>
        <p:spPr>
          <a:xfrm>
            <a:off x="130075" y="5255629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>
                <a:solidFill>
                  <a:srgbClr val="434343"/>
                </a:solidFill>
              </a:rPr>
              <a:t>STATUS: </a:t>
            </a:r>
            <a:r>
              <a:rPr i="1" lang="it-IT">
                <a:solidFill>
                  <a:srgbClr val="434343"/>
                </a:solidFill>
              </a:rPr>
              <a:t>procurement of the main components on going (some of them already delivered).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11" name="Google Shape;311;g2ffd0426d6e_1_8"/>
          <p:cNvSpPr txBox="1"/>
          <p:nvPr>
            <p:ph idx="2" type="body"/>
          </p:nvPr>
        </p:nvSpPr>
        <p:spPr>
          <a:xfrm>
            <a:off x="121700" y="2087700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"/>
              <a:buNone/>
            </a:pPr>
            <a:r>
              <a:rPr lang="it-IT" sz="1580">
                <a:solidFill>
                  <a:srgbClr val="434343"/>
                </a:solidFill>
              </a:rPr>
              <a:t>Aim of the facility:</a:t>
            </a:r>
            <a:r>
              <a:rPr i="1" lang="it-IT" sz="1580">
                <a:solidFill>
                  <a:srgbClr val="434343"/>
                </a:solidFill>
              </a:rPr>
              <a:t> production of the largest Volume Phase Holographic Gratings (VPHGs) as dispersing elements for astronomical spectrographs.</a:t>
            </a:r>
            <a:endParaRPr i="1" sz="1580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"/>
              <a:buNone/>
            </a:pPr>
            <a:r>
              <a:t/>
            </a:r>
            <a:endParaRPr sz="158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"/>
              <a:buNone/>
            </a:pPr>
            <a:r>
              <a:t/>
            </a:r>
            <a:endParaRPr sz="1580"/>
          </a:p>
        </p:txBody>
      </p:sp>
      <p:sp>
        <p:nvSpPr>
          <p:cNvPr id="312" name="Google Shape;312;g2ffd0426d6e_1_8"/>
          <p:cNvSpPr txBox="1"/>
          <p:nvPr>
            <p:ph type="title"/>
          </p:nvPr>
        </p:nvSpPr>
        <p:spPr>
          <a:xfrm>
            <a:off x="53875" y="1218950"/>
            <a:ext cx="46449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ct val="206158"/>
              <a:buFont typeface="Arial"/>
              <a:buNone/>
            </a:pPr>
            <a:r>
              <a:rPr lang="it-IT"/>
              <a:t>Act. 5701 Large size holo lab</a:t>
            </a:r>
            <a:endParaRPr i="1" sz="2200">
              <a:solidFill>
                <a:schemeClr val="accent3"/>
              </a:solidFill>
            </a:endParaRPr>
          </a:p>
        </p:txBody>
      </p:sp>
      <p:sp>
        <p:nvSpPr>
          <p:cNvPr id="313" name="Google Shape;313;g2ffd0426d6e_1_8"/>
          <p:cNvSpPr txBox="1"/>
          <p:nvPr>
            <p:ph idx="12" type="sldNum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aphicFrame>
        <p:nvGraphicFramePr>
          <p:cNvPr id="314" name="Google Shape;314;g2ffd0426d6e_1_8"/>
          <p:cNvGraphicFramePr/>
          <p:nvPr/>
        </p:nvGraphicFramePr>
        <p:xfrm>
          <a:off x="121700" y="341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{31C9ED8D-B8FF-4196-8999-9475ACB9CF98}</a:tableStyleId>
              </a:tblPr>
              <a:tblGrid>
                <a:gridCol w="1521675"/>
                <a:gridCol w="3047150"/>
              </a:tblGrid>
              <a:tr h="35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Location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INAF-OABr Merate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Related Projects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it would be used to produce VPHGs for different projects (ANDES, MOSAIC, HARMONI)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Who can use it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internal use the lab, the products for any interested group.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3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Responsible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Andrea Bianco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</a:tbl>
          </a:graphicData>
        </a:graphic>
      </p:graphicFrame>
      <p:sp>
        <p:nvSpPr>
          <p:cNvPr id="315" name="Google Shape;315;g2ffd0426d6e_1_8"/>
          <p:cNvSpPr txBox="1"/>
          <p:nvPr/>
        </p:nvSpPr>
        <p:spPr>
          <a:xfrm>
            <a:off x="5093825" y="4473100"/>
            <a:ext cx="3316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Brand new building for the holographic set-up.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Capabilities: VPHGs up to 450 mm in diameter operating from UV to K band.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g2ffd0426d6e_1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4350" y="1218950"/>
            <a:ext cx="5625724" cy="312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2ffd0426d6e_1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2950" y="3982400"/>
            <a:ext cx="3422076" cy="2273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2ffd0426d6e_1_8"/>
          <p:cNvSpPr/>
          <p:nvPr/>
        </p:nvSpPr>
        <p:spPr>
          <a:xfrm>
            <a:off x="5161150" y="5617875"/>
            <a:ext cx="1615200" cy="276000"/>
          </a:xfrm>
          <a:prstGeom prst="rect">
            <a:avLst/>
          </a:prstGeom>
          <a:solidFill>
            <a:srgbClr val="C48E48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89999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See also posters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0464fe686d_0_0"/>
          <p:cNvSpPr txBox="1"/>
          <p:nvPr>
            <p:ph idx="2" type="body"/>
          </p:nvPr>
        </p:nvSpPr>
        <p:spPr>
          <a:xfrm>
            <a:off x="130075" y="5255629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 sz="1500">
                <a:solidFill>
                  <a:srgbClr val="434343"/>
                </a:solidFill>
              </a:rPr>
              <a:t>STATUS: </a:t>
            </a:r>
            <a:r>
              <a:rPr i="1" lang="it-IT" sz="1500">
                <a:solidFill>
                  <a:srgbClr val="434343"/>
                </a:solidFill>
              </a:rPr>
              <a:t>2 TDs hired; inertial platform (the main instrument) tender ok, winner ASTROALLIANCE, contract done, delivery expected April 2025; “open access” hardware procurement ongoing. </a:t>
            </a:r>
            <a:endParaRPr i="1"/>
          </a:p>
        </p:txBody>
      </p:sp>
      <p:sp>
        <p:nvSpPr>
          <p:cNvPr id="324" name="Google Shape;324;g30464fe686d_0_0"/>
          <p:cNvSpPr txBox="1"/>
          <p:nvPr>
            <p:ph idx="2" type="body"/>
          </p:nvPr>
        </p:nvSpPr>
        <p:spPr>
          <a:xfrm>
            <a:off x="121700" y="2087700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>
                <a:solidFill>
                  <a:srgbClr val="434343"/>
                </a:solidFill>
              </a:rPr>
              <a:t>Aim of the facility:</a:t>
            </a:r>
            <a:r>
              <a:rPr i="1" lang="it-IT">
                <a:solidFill>
                  <a:srgbClr val="434343"/>
                </a:solidFill>
              </a:rPr>
              <a:t> Facility for on-sky test of wide field instrument concepts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25" name="Google Shape;325;g30464fe686d_0_0"/>
          <p:cNvSpPr txBox="1"/>
          <p:nvPr>
            <p:ph type="title"/>
          </p:nvPr>
        </p:nvSpPr>
        <p:spPr>
          <a:xfrm>
            <a:off x="53875" y="1218950"/>
            <a:ext cx="46449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408"/>
              <a:buFont typeface="Arial"/>
              <a:buNone/>
            </a:pPr>
            <a:r>
              <a:rPr lang="it-IT" sz="2722"/>
              <a:t>Act. 6301 TestingWFInstrumentOnSky</a:t>
            </a:r>
            <a:endParaRPr sz="3022"/>
          </a:p>
        </p:txBody>
      </p:sp>
      <p:sp>
        <p:nvSpPr>
          <p:cNvPr id="326" name="Google Shape;326;g30464fe686d_0_0"/>
          <p:cNvSpPr txBox="1"/>
          <p:nvPr>
            <p:ph idx="12" type="sldNum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aphicFrame>
        <p:nvGraphicFramePr>
          <p:cNvPr id="327" name="Google Shape;327;g30464fe686d_0_0"/>
          <p:cNvGraphicFramePr/>
          <p:nvPr/>
        </p:nvGraphicFramePr>
        <p:xfrm>
          <a:off x="121700" y="341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{31C9ED8D-B8FF-4196-8999-9475ACB9CF98}</a:tableStyleId>
              </a:tblPr>
              <a:tblGrid>
                <a:gridCol w="1521675"/>
                <a:gridCol w="3047150"/>
              </a:tblGrid>
              <a:tr h="35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Location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 OACT/Serra la Nave Observatory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19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Related Projects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None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Who can use it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INAF, 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Italian and international communities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3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Responsible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Giuseppe Leto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</a:tbl>
          </a:graphicData>
        </a:graphic>
      </p:graphicFrame>
      <p:sp>
        <p:nvSpPr>
          <p:cNvPr id="328" name="Google Shape;328;g30464fe686d_0_0"/>
          <p:cNvSpPr txBox="1"/>
          <p:nvPr/>
        </p:nvSpPr>
        <p:spPr>
          <a:xfrm>
            <a:off x="5598475" y="1638525"/>
            <a:ext cx="64950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Inertial Platform Provider: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First draft of the fork concept: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The facility will come equipped with all  necessary HW/SW (PLC/TCS) control system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g30464fe686d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8503" y="2431525"/>
            <a:ext cx="4163100" cy="29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30464fe686d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98625" y="1705100"/>
            <a:ext cx="1362075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ff6f1913cb_0_1"/>
          <p:cNvSpPr txBox="1"/>
          <p:nvPr>
            <p:ph idx="2" type="body"/>
          </p:nvPr>
        </p:nvSpPr>
        <p:spPr>
          <a:xfrm>
            <a:off x="121700" y="2087700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>
                <a:solidFill>
                  <a:srgbClr val="434343"/>
                </a:solidFill>
              </a:rPr>
              <a:t>Aim of the facility: </a:t>
            </a:r>
            <a:r>
              <a:rPr i="1" lang="it-IT">
                <a:solidFill>
                  <a:srgbClr val="434343"/>
                </a:solidFill>
              </a:rPr>
              <a:t>Measurement of scattering properties (BRDF, TIS) of samples of optical and mechanical surfaces</a:t>
            </a:r>
            <a:endParaRPr i="1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36" name="Google Shape;336;g2ff6f1913cb_0_1"/>
          <p:cNvSpPr txBox="1"/>
          <p:nvPr>
            <p:ph type="title"/>
          </p:nvPr>
        </p:nvSpPr>
        <p:spPr>
          <a:xfrm>
            <a:off x="53875" y="1218950"/>
            <a:ext cx="46449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it-IT"/>
              <a:t>Act. 6601 Scatterometer</a:t>
            </a:r>
            <a:endParaRPr i="1" sz="2200">
              <a:solidFill>
                <a:schemeClr val="accent3"/>
              </a:solidFill>
            </a:endParaRPr>
          </a:p>
        </p:txBody>
      </p:sp>
      <p:sp>
        <p:nvSpPr>
          <p:cNvPr id="337" name="Google Shape;337;g2ff6f1913cb_0_1"/>
          <p:cNvSpPr txBox="1"/>
          <p:nvPr>
            <p:ph idx="12" type="sldNum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aphicFrame>
        <p:nvGraphicFramePr>
          <p:cNvPr id="338" name="Google Shape;338;g2ff6f1913cb_0_1"/>
          <p:cNvGraphicFramePr/>
          <p:nvPr/>
        </p:nvGraphicFramePr>
        <p:xfrm>
          <a:off x="121700" y="341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{31C9ED8D-B8FF-4196-8999-9475ACB9CF98}</a:tableStyleId>
              </a:tblPr>
              <a:tblGrid>
                <a:gridCol w="1521675"/>
                <a:gridCol w="3047150"/>
              </a:tblGrid>
              <a:tr h="35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Location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 - OACT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Related Projects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None</a:t>
                      </a:r>
                      <a:endParaRPr i="1" sz="1200" u="none" cap="none" strike="noStrike">
                        <a:solidFill>
                          <a:schemeClr val="accent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Who can use it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INAF, 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Italian and international communities</a:t>
                      </a:r>
                      <a:endParaRPr i="1" sz="1200" u="none" cap="none" strike="noStrike">
                        <a:solidFill>
                          <a:schemeClr val="accent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3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Responsible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Matteo Munari</a:t>
                      </a:r>
                      <a:endParaRPr i="1" sz="1000" u="none" cap="none" strike="noStrike">
                        <a:solidFill>
                          <a:schemeClr val="accent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</a:tbl>
          </a:graphicData>
        </a:graphic>
      </p:graphicFrame>
      <p:sp>
        <p:nvSpPr>
          <p:cNvPr id="339" name="Google Shape;339;g2ff6f1913cb_0_1"/>
          <p:cNvSpPr txBox="1"/>
          <p:nvPr>
            <p:ph idx="2" type="body"/>
          </p:nvPr>
        </p:nvSpPr>
        <p:spPr>
          <a:xfrm>
            <a:off x="121762" y="5311650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>
                <a:solidFill>
                  <a:srgbClr val="434343"/>
                </a:solidFill>
              </a:rPr>
              <a:t>STATUS: </a:t>
            </a:r>
            <a:r>
              <a:rPr i="1" lang="it-IT">
                <a:solidFill>
                  <a:srgbClr val="434343"/>
                </a:solidFill>
              </a:rPr>
              <a:t>procurement procedure are nearly closed. Time for delivery 3-4 months</a:t>
            </a:r>
            <a:endParaRPr i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40" name="Google Shape;340;g2ff6f1913cb_0_1"/>
          <p:cNvSpPr txBox="1"/>
          <p:nvPr/>
        </p:nvSpPr>
        <p:spPr>
          <a:xfrm>
            <a:off x="5150925" y="4251000"/>
            <a:ext cx="6884100" cy="17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CASI scatterometer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•Turnkey system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•@HeNe wavelength (possible to upgrade 0.2-10.6um)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•Needs a 1.5x3m optical table, not included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•Measures BRDF, Transmittance and Reflectance (5% Accuracy)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•AoI from 0 to 85°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•Sample up to 15 cm and 2kg</a:t>
            </a:r>
            <a:endParaRPr b="0" i="1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g2ff6f1913cb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9675" y="1312425"/>
            <a:ext cx="5571425" cy="275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g302cd1b306e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5296" y="2500776"/>
            <a:ext cx="3631239" cy="243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302cd1b306e_1_0"/>
          <p:cNvPicPr preferRelativeResize="0"/>
          <p:nvPr/>
        </p:nvPicPr>
        <p:blipFill rotWithShape="1">
          <a:blip r:embed="rId4">
            <a:alphaModFix/>
          </a:blip>
          <a:srcRect b="3308" l="10114" r="9865" t="5532"/>
          <a:stretch/>
        </p:blipFill>
        <p:spPr>
          <a:xfrm>
            <a:off x="4758225" y="2490689"/>
            <a:ext cx="3765131" cy="230376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302cd1b306e_1_0"/>
          <p:cNvSpPr txBox="1"/>
          <p:nvPr/>
        </p:nvSpPr>
        <p:spPr>
          <a:xfrm>
            <a:off x="4807264" y="2286089"/>
            <a:ext cx="2931600" cy="2154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1756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302cd1b306e_1_0"/>
          <p:cNvSpPr txBox="1"/>
          <p:nvPr/>
        </p:nvSpPr>
        <p:spPr>
          <a:xfrm>
            <a:off x="8495178" y="2294909"/>
            <a:ext cx="3951300" cy="2154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1107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302cd1b306e_1_0"/>
          <p:cNvSpPr txBox="1"/>
          <p:nvPr>
            <p:ph idx="2" type="body"/>
          </p:nvPr>
        </p:nvSpPr>
        <p:spPr>
          <a:xfrm>
            <a:off x="121750" y="1983675"/>
            <a:ext cx="4568700" cy="12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it-IT" sz="1400">
                <a:solidFill>
                  <a:srgbClr val="434343"/>
                </a:solidFill>
              </a:rPr>
              <a:t>Aim of the facility:</a:t>
            </a:r>
            <a:r>
              <a:rPr i="1" lang="it-IT" sz="1400">
                <a:solidFill>
                  <a:srgbClr val="434343"/>
                </a:solidFill>
              </a:rPr>
              <a:t> </a:t>
            </a:r>
            <a:endParaRPr sz="1400">
              <a:solidFill>
                <a:srgbClr val="434343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i="1" lang="it-IT" sz="1400">
                <a:solidFill>
                  <a:srgbClr val="434343"/>
                </a:solidFill>
              </a:rPr>
              <a:t>establishing a new national facility to support INAF leadership in international AO projects for the development and calibration of ELT instrumentation within the ADONI National Lab framework.</a:t>
            </a:r>
            <a:endParaRPr i="1" sz="1400">
              <a:solidFill>
                <a:srgbClr val="434343"/>
              </a:solidFill>
            </a:endParaRPr>
          </a:p>
        </p:txBody>
      </p:sp>
      <p:sp>
        <p:nvSpPr>
          <p:cNvPr id="351" name="Google Shape;351;g302cd1b306e_1_0"/>
          <p:cNvSpPr txBox="1"/>
          <p:nvPr>
            <p:ph type="title"/>
          </p:nvPr>
        </p:nvSpPr>
        <p:spPr>
          <a:xfrm>
            <a:off x="92225" y="1293125"/>
            <a:ext cx="48054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it-IT" sz="1700"/>
              <a:t>Act.6401 AOCalibrationFacility_Building </a:t>
            </a:r>
            <a:br>
              <a:rPr lang="it-IT" sz="1700"/>
            </a:br>
            <a:r>
              <a:rPr lang="it-IT" sz="1700">
                <a:solidFill>
                  <a:srgbClr val="BB7537"/>
                </a:solidFill>
              </a:rPr>
              <a:t>A new laboratory for Adaptive Optics</a:t>
            </a:r>
            <a:endParaRPr sz="1700">
              <a:solidFill>
                <a:srgbClr val="BB7537"/>
              </a:solidFill>
            </a:endParaRPr>
          </a:p>
        </p:txBody>
      </p:sp>
      <p:sp>
        <p:nvSpPr>
          <p:cNvPr id="352" name="Google Shape;352;g302cd1b306e_1_0"/>
          <p:cNvSpPr txBox="1"/>
          <p:nvPr>
            <p:ph idx="12" type="sldNum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aphicFrame>
        <p:nvGraphicFramePr>
          <p:cNvPr id="353" name="Google Shape;353;g302cd1b306e_1_0"/>
          <p:cNvGraphicFramePr/>
          <p:nvPr/>
        </p:nvGraphicFramePr>
        <p:xfrm>
          <a:off x="121700" y="3265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{31C9ED8D-B8FF-4196-8999-9475ACB9CF98}</a:tableStyleId>
              </a:tblPr>
              <a:tblGrid>
                <a:gridCol w="1521675"/>
                <a:gridCol w="3047150"/>
              </a:tblGrid>
              <a:tr h="35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>
                          <a:solidFill>
                            <a:srgbClr val="434343"/>
                          </a:solidFill>
                        </a:rPr>
                        <a:t>Location</a:t>
                      </a:r>
                      <a:endParaRPr sz="14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INAF–Osservatorio Astronomico d’Abruzzo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>
                          <a:solidFill>
                            <a:srgbClr val="434343"/>
                          </a:solidFill>
                        </a:rPr>
                        <a:t>Related Projects </a:t>
                      </a:r>
                      <a:endParaRPr sz="14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MORFEO, </a:t>
                      </a:r>
                      <a:r>
                        <a:rPr lang="it-IT" sz="1200" u="none" cap="none" strike="noStrike">
                          <a:solidFill>
                            <a:srgbClr val="434343"/>
                          </a:solidFill>
                        </a:rPr>
                        <a:t>Act.</a:t>
                      </a:r>
                      <a:r>
                        <a:rPr lang="it-IT" sz="1200" u="none" cap="none" strike="noStrike">
                          <a:solidFill>
                            <a:srgbClr val="43434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6402 AOCalibrationFacility_Equipment 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>
                          <a:solidFill>
                            <a:srgbClr val="434343"/>
                          </a:solidFill>
                        </a:rPr>
                        <a:t>Who can use it </a:t>
                      </a:r>
                      <a:endParaRPr sz="14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INAF, Italian and international communities</a:t>
                      </a:r>
                      <a:endParaRPr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3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>
                          <a:solidFill>
                            <a:srgbClr val="434343"/>
                          </a:solidFill>
                        </a:rPr>
                        <a:t>Responsible</a:t>
                      </a:r>
                      <a:endParaRPr sz="14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Gianluca Di Rico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</a:tbl>
          </a:graphicData>
        </a:graphic>
      </p:graphicFrame>
      <p:sp>
        <p:nvSpPr>
          <p:cNvPr id="354" name="Google Shape;354;g302cd1b306e_1_0"/>
          <p:cNvSpPr txBox="1"/>
          <p:nvPr>
            <p:ph idx="2" type="body"/>
          </p:nvPr>
        </p:nvSpPr>
        <p:spPr>
          <a:xfrm>
            <a:off x="121688" y="5411600"/>
            <a:ext cx="45687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it-IT" sz="1400">
                <a:solidFill>
                  <a:srgbClr val="434343"/>
                </a:solidFill>
              </a:rPr>
              <a:t>STATUS:</a:t>
            </a:r>
            <a:r>
              <a:rPr i="1" lang="it-IT" sz="1400">
                <a:solidFill>
                  <a:srgbClr val="434343"/>
                </a:solidFill>
              </a:rPr>
              <a:t> the start of work is pending the validation and approval of the executive project, with construction expected to begin in October 2024</a:t>
            </a:r>
            <a:endParaRPr i="1" sz="1400">
              <a:solidFill>
                <a:srgbClr val="434343"/>
              </a:solidFill>
            </a:endParaRPr>
          </a:p>
        </p:txBody>
      </p:sp>
      <p:pic>
        <p:nvPicPr>
          <p:cNvPr id="355" name="Google Shape;355;g302cd1b306e_1_0"/>
          <p:cNvPicPr preferRelativeResize="0"/>
          <p:nvPr/>
        </p:nvPicPr>
        <p:blipFill rotWithShape="1">
          <a:blip r:embed="rId7">
            <a:alphaModFix/>
          </a:blip>
          <a:srcRect b="10280" l="49871" r="765" t="57937"/>
          <a:stretch/>
        </p:blipFill>
        <p:spPr>
          <a:xfrm>
            <a:off x="8485346" y="1293132"/>
            <a:ext cx="2757053" cy="89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302cd1b306e_1_0"/>
          <p:cNvPicPr preferRelativeResize="0"/>
          <p:nvPr/>
        </p:nvPicPr>
        <p:blipFill rotWithShape="1">
          <a:blip r:embed="rId7">
            <a:alphaModFix/>
          </a:blip>
          <a:srcRect b="55256" l="49871" r="765" t="5791"/>
          <a:stretch/>
        </p:blipFill>
        <p:spPr>
          <a:xfrm>
            <a:off x="5850501" y="1230571"/>
            <a:ext cx="2535933" cy="1010412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302cd1b306e_1_0"/>
          <p:cNvSpPr txBox="1"/>
          <p:nvPr/>
        </p:nvSpPr>
        <p:spPr>
          <a:xfrm>
            <a:off x="5947139" y="1297085"/>
            <a:ext cx="1057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it-IT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EAST</a:t>
            </a:r>
            <a:r>
              <a:rPr b="0" i="0" lang="it-IT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view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302cd1b306e_1_0"/>
          <p:cNvSpPr txBox="1"/>
          <p:nvPr/>
        </p:nvSpPr>
        <p:spPr>
          <a:xfrm>
            <a:off x="8490828" y="1293132"/>
            <a:ext cx="1186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it-IT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WEST</a:t>
            </a:r>
            <a:r>
              <a:rPr b="0" i="0" lang="it-IT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view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59" name="Google Shape;359;g302cd1b306e_1_0"/>
          <p:cNvGraphicFramePr/>
          <p:nvPr/>
        </p:nvGraphicFramePr>
        <p:xfrm>
          <a:off x="4807285" y="497221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{31C9ED8D-B8FF-4196-8999-9475ACB9CF98}</a:tableStyleId>
              </a:tblPr>
              <a:tblGrid>
                <a:gridCol w="1818275"/>
                <a:gridCol w="1575650"/>
                <a:gridCol w="1334250"/>
                <a:gridCol w="1446325"/>
                <a:gridCol w="1155825"/>
              </a:tblGrid>
              <a:tr h="1141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it-IT" sz="1300" u="none" cap="none" strike="noStrike">
                          <a:solidFill>
                            <a:srgbClr val="C48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Integration Room</a:t>
                      </a:r>
                      <a:r>
                        <a:rPr b="0" i="0" lang="it-IT" sz="13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br>
                        <a:rPr b="0" i="0" lang="it-IT" sz="13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it-IT" sz="1300" u="none" cap="none" strike="noStrike">
                          <a:solidFill>
                            <a:srgbClr val="43434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clean room (ISO-7) for large instruments integration, </a:t>
                      </a:r>
                      <a:r>
                        <a:rPr lang="it-IT" sz="1300" u="none" cap="none" strike="noStrike">
                          <a:solidFill>
                            <a:srgbClr val="434343"/>
                          </a:solidFill>
                        </a:rPr>
                        <a:t>test and verification</a:t>
                      </a:r>
                      <a:endParaRPr sz="13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it-IT" sz="1300" u="none" cap="none" strike="noStrike">
                          <a:solidFill>
                            <a:srgbClr val="C48E48"/>
                          </a:solidFill>
                        </a:rPr>
                        <a:t>Electronics Lab and</a:t>
                      </a:r>
                      <a:r>
                        <a:rPr lang="it-IT" sz="1300" u="none" cap="none" strike="noStrike"/>
                        <a:t> </a:t>
                      </a:r>
                      <a:r>
                        <a:rPr b="1" lang="it-IT" sz="1300" u="none" cap="none" strike="noStrike">
                          <a:solidFill>
                            <a:srgbClr val="C48E48"/>
                          </a:solidFill>
                        </a:rPr>
                        <a:t>Fab Lab </a:t>
                      </a:r>
                      <a:endParaRPr sz="13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300" u="none" cap="none" strike="noStrike">
                          <a:solidFill>
                            <a:srgbClr val="434343"/>
                          </a:solidFill>
                        </a:rPr>
                        <a:t>control electronics,  models and prototypes</a:t>
                      </a:r>
                      <a:r>
                        <a:rPr b="1" lang="it-IT" sz="1300" u="none" cap="none" strike="noStrike">
                          <a:solidFill>
                            <a:srgbClr val="434343"/>
                          </a:solidFill>
                        </a:rPr>
                        <a:t> </a:t>
                      </a:r>
                      <a:endParaRPr b="0" i="0" sz="1300" u="none" cap="none" strike="noStrike">
                        <a:solidFill>
                          <a:srgbClr val="43434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it-IT" sz="1300" u="none" cap="none" strike="noStrike">
                          <a:solidFill>
                            <a:srgbClr val="C48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Optics Lab </a:t>
                      </a:r>
                      <a:br>
                        <a:rPr b="1" lang="it-IT" sz="1300" u="none" cap="none" strike="noStrike">
                          <a:solidFill>
                            <a:srgbClr val="C48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it-IT" sz="1300" u="none" cap="none" strike="noStrike">
                          <a:solidFill>
                            <a:srgbClr val="43434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high-accuracy metrology equipment, experimental test benches</a:t>
                      </a:r>
                      <a:endParaRPr b="0" i="0" sz="1300" u="none" cap="none" strike="noStrike">
                        <a:solidFill>
                          <a:srgbClr val="43434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i="0" lang="it-IT" sz="1300" u="none" cap="none" strike="noStrike">
                          <a:solidFill>
                            <a:srgbClr val="C48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Mechanical Workshop</a:t>
                      </a:r>
                      <a:br>
                        <a:rPr lang="it-IT" sz="1300" u="none" cap="none" strike="noStrike">
                          <a:solidFill>
                            <a:srgbClr val="C48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it-IT" sz="1300" u="none" cap="none" strike="noStrike">
                          <a:solidFill>
                            <a:srgbClr val="434343"/>
                          </a:solidFill>
                        </a:rPr>
                        <a:t>Manufacturing &amp; high precision CNC Machining</a:t>
                      </a:r>
                      <a:endParaRPr sz="13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it-IT" sz="1300" u="none" cap="none" strike="noStrike">
                          <a:solidFill>
                            <a:srgbClr val="C48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Office Floor</a:t>
                      </a:r>
                      <a:br>
                        <a:rPr b="1" lang="it-IT" sz="1300" u="none" cap="none" strike="noStrike">
                          <a:solidFill>
                            <a:srgbClr val="C48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it-IT" sz="1300" u="none" cap="none" strike="noStrike">
                          <a:solidFill>
                            <a:srgbClr val="43434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workstations and meeting room on the first floor</a:t>
                      </a:r>
                      <a:endParaRPr sz="13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60" name="Google Shape;360;g302cd1b306e_1_0"/>
          <p:cNvSpPr/>
          <p:nvPr/>
        </p:nvSpPr>
        <p:spPr>
          <a:xfrm>
            <a:off x="10551325" y="1251475"/>
            <a:ext cx="1615200" cy="276000"/>
          </a:xfrm>
          <a:prstGeom prst="rect">
            <a:avLst/>
          </a:prstGeom>
          <a:solidFill>
            <a:srgbClr val="C48E48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89999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See also poster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0"/>
          </a:schemeClr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02d565686f_0_0"/>
          <p:cNvSpPr txBox="1"/>
          <p:nvPr>
            <p:ph idx="2" type="body"/>
          </p:nvPr>
        </p:nvSpPr>
        <p:spPr>
          <a:xfrm>
            <a:off x="121763" y="2023800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41"/>
              <a:buNone/>
            </a:pPr>
            <a:r>
              <a:rPr lang="it-IT" sz="1495">
                <a:solidFill>
                  <a:srgbClr val="434343"/>
                </a:solidFill>
              </a:rPr>
              <a:t>Aim of the facility: </a:t>
            </a:r>
            <a:endParaRPr sz="134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41"/>
              <a:buNone/>
            </a:pPr>
            <a:r>
              <a:rPr i="1" lang="it-IT" sz="1400">
                <a:solidFill>
                  <a:srgbClr val="434343"/>
                </a:solidFill>
              </a:rPr>
              <a:t>strengthen the development, integration, testing and calibration of AO instrumentation through the acquisition of advanced metrology systems and tools</a:t>
            </a:r>
            <a:endParaRPr i="1" sz="1400">
              <a:solidFill>
                <a:srgbClr val="434343"/>
              </a:solidFill>
            </a:endParaRPr>
          </a:p>
        </p:txBody>
      </p:sp>
      <p:sp>
        <p:nvSpPr>
          <p:cNvPr id="366" name="Google Shape;366;g302d565686f_0_0"/>
          <p:cNvSpPr txBox="1"/>
          <p:nvPr>
            <p:ph type="title"/>
          </p:nvPr>
        </p:nvSpPr>
        <p:spPr>
          <a:xfrm>
            <a:off x="53875" y="1295150"/>
            <a:ext cx="50721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ct val="130813"/>
              <a:buFont typeface="Arial"/>
              <a:buNone/>
            </a:pPr>
            <a:r>
              <a:rPr lang="it-IT" sz="1911">
                <a:solidFill>
                  <a:srgbClr val="BB7537"/>
                </a:solidFill>
              </a:rPr>
              <a:t>Act.6402 AOCalibrationFacility_Equipment</a:t>
            </a:r>
            <a:endParaRPr sz="1911">
              <a:solidFill>
                <a:srgbClr val="BB753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557"/>
              <a:buFont typeface="Arial"/>
              <a:buNone/>
            </a:pPr>
            <a:r>
              <a:rPr lang="it-IT" sz="1911">
                <a:solidFill>
                  <a:srgbClr val="BB7537"/>
                </a:solidFill>
              </a:rPr>
              <a:t>Advanced instrumentation for AO projects</a:t>
            </a:r>
            <a:endParaRPr sz="1911">
              <a:solidFill>
                <a:srgbClr val="BB7537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ct val="138888"/>
              <a:buFont typeface="Arial"/>
              <a:buNone/>
            </a:pPr>
            <a:r>
              <a:t/>
            </a:r>
            <a:endParaRPr i="1" sz="1800">
              <a:solidFill>
                <a:srgbClr val="BB7537"/>
              </a:solidFill>
            </a:endParaRPr>
          </a:p>
        </p:txBody>
      </p:sp>
      <p:sp>
        <p:nvSpPr>
          <p:cNvPr id="367" name="Google Shape;367;g302d565686f_0_0"/>
          <p:cNvSpPr txBox="1"/>
          <p:nvPr>
            <p:ph idx="12" type="sldNum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aphicFrame>
        <p:nvGraphicFramePr>
          <p:cNvPr id="368" name="Google Shape;368;g302d565686f_0_0"/>
          <p:cNvGraphicFramePr/>
          <p:nvPr/>
        </p:nvGraphicFramePr>
        <p:xfrm>
          <a:off x="121700" y="3265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{31C9ED8D-B8FF-4196-8999-9475ACB9CF98}</a:tableStyleId>
              </a:tblPr>
              <a:tblGrid>
                <a:gridCol w="1521675"/>
                <a:gridCol w="3047150"/>
              </a:tblGrid>
              <a:tr h="35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Location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INAF–Osservatorio Astronomico d’Abruzzo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Related Projects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MORFEO, Act.6401 AOCalibrationFacility_Building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Who can use it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INAF, Italian and international communities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3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Responsible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1" lang="it-IT" sz="1200" u="none" cap="none" strike="noStrike">
                          <a:solidFill>
                            <a:srgbClr val="43434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GIANLUCA DI RICO</a:t>
                      </a:r>
                      <a:endParaRPr b="0" i="1" sz="1200" u="none" cap="none" strike="noStrike">
                        <a:solidFill>
                          <a:srgbClr val="43434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54000" marL="54000" anchor="ctr"/>
                </a:tc>
              </a:tr>
            </a:tbl>
          </a:graphicData>
        </a:graphic>
      </p:graphicFrame>
      <p:sp>
        <p:nvSpPr>
          <p:cNvPr id="369" name="Google Shape;369;g302d565686f_0_0"/>
          <p:cNvSpPr txBox="1"/>
          <p:nvPr>
            <p:ph idx="2" type="body"/>
          </p:nvPr>
        </p:nvSpPr>
        <p:spPr>
          <a:xfrm>
            <a:off x="66036" y="5354974"/>
            <a:ext cx="4568700" cy="8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t-IT" sz="1400"/>
              <a:t>STATUS:</a:t>
            </a:r>
            <a:r>
              <a:rPr i="1" lang="it-IT" sz="1400"/>
              <a:t> </a:t>
            </a:r>
            <a:endParaRPr/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None/>
            </a:pPr>
            <a:r>
              <a:rPr i="1" lang="it-IT" sz="1400">
                <a:latin typeface="Arimo"/>
                <a:ea typeface="Arimo"/>
                <a:cs typeface="Arimo"/>
                <a:sym typeface="Arimo"/>
              </a:rPr>
              <a:t>The procurement procedures are at an advanced stage, delivery of the final supply by Q1-2025.</a:t>
            </a:r>
            <a:endParaRPr i="1" sz="1400"/>
          </a:p>
        </p:txBody>
      </p:sp>
      <p:sp>
        <p:nvSpPr>
          <p:cNvPr id="370" name="Google Shape;370;g302d565686f_0_0"/>
          <p:cNvSpPr txBox="1"/>
          <p:nvPr>
            <p:ph idx="2" type="body"/>
          </p:nvPr>
        </p:nvSpPr>
        <p:spPr>
          <a:xfrm>
            <a:off x="4859613" y="1179600"/>
            <a:ext cx="7290900" cy="50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71" name="Google Shape;371;g302d565686f_0_0"/>
          <p:cNvSpPr txBox="1"/>
          <p:nvPr/>
        </p:nvSpPr>
        <p:spPr>
          <a:xfrm>
            <a:off x="5125990" y="1281164"/>
            <a:ext cx="6758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it-IT" sz="14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Metrology Instruments and tools for the 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it-IT" sz="14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Adaptive Optics Facility @ INAF-Abruzzo (Teramo) </a:t>
            </a:r>
            <a:endParaRPr b="1" i="0" sz="14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2" name="Google Shape;372;g302d565686f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9045" y="2604207"/>
            <a:ext cx="1457924" cy="1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302d565686f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8825" y="2624625"/>
            <a:ext cx="1860512" cy="1860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302d565686f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38903" y="2712207"/>
            <a:ext cx="645839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302d565686f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07203" y="2419963"/>
            <a:ext cx="978956" cy="17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302d565686f_0_0"/>
          <p:cNvSpPr txBox="1"/>
          <p:nvPr/>
        </p:nvSpPr>
        <p:spPr>
          <a:xfrm>
            <a:off x="4827924" y="1964170"/>
            <a:ext cx="246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it-IT" sz="12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Dynamic Laser Interferometer</a:t>
            </a:r>
            <a:endParaRPr b="1" i="0" sz="1200" u="sng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  <a:hlinkClick r:id="rId7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596"/>
              </a:buClr>
              <a:buSzPts val="1200"/>
              <a:buFont typeface="Arial"/>
              <a:buNone/>
            </a:pPr>
            <a:r>
              <a:rPr b="0" i="0" lang="it-IT" sz="12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PHASECAM 4030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302d565686f_0_0"/>
          <p:cNvSpPr txBox="1"/>
          <p:nvPr/>
        </p:nvSpPr>
        <p:spPr>
          <a:xfrm>
            <a:off x="7079643" y="1987758"/>
            <a:ext cx="28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it-IT" sz="12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Portable Measuring Arm</a:t>
            </a:r>
            <a:endParaRPr b="1" i="0" sz="12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it-IT" sz="12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HEXAGON 8525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302d565686f_0_0"/>
          <p:cNvSpPr txBox="1"/>
          <p:nvPr/>
        </p:nvSpPr>
        <p:spPr>
          <a:xfrm>
            <a:off x="9470260" y="1974458"/>
            <a:ext cx="284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it-IT" sz="12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Micro-Alignment Telescope</a:t>
            </a:r>
            <a:endParaRPr b="1" i="0" sz="12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it-IT" sz="12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TAYLOR HOBSON M112-2582UC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302d565686f_0_0"/>
          <p:cNvSpPr/>
          <p:nvPr/>
        </p:nvSpPr>
        <p:spPr>
          <a:xfrm>
            <a:off x="7346800" y="1974449"/>
            <a:ext cx="45600" cy="4138500"/>
          </a:xfrm>
          <a:prstGeom prst="roundRect">
            <a:avLst>
              <a:gd fmla="val 50000" name="adj"/>
            </a:avLst>
          </a:prstGeom>
          <a:solidFill>
            <a:srgbClr val="2B459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baseline="-2500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02d565686f_0_0"/>
          <p:cNvSpPr/>
          <p:nvPr/>
        </p:nvSpPr>
        <p:spPr>
          <a:xfrm>
            <a:off x="9621556" y="1988668"/>
            <a:ext cx="45600" cy="4138500"/>
          </a:xfrm>
          <a:prstGeom prst="roundRect">
            <a:avLst>
              <a:gd fmla="val 50000" name="adj"/>
            </a:avLst>
          </a:prstGeom>
          <a:solidFill>
            <a:srgbClr val="2B459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baseline="-2500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302d565686f_0_0"/>
          <p:cNvSpPr txBox="1"/>
          <p:nvPr/>
        </p:nvSpPr>
        <p:spPr>
          <a:xfrm>
            <a:off x="7444170" y="4530019"/>
            <a:ext cx="22569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it-IT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 APPLICATIONS: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it-IT" sz="12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Reverse Engineering, Rapid Prototyping, Assembly &amp; Integration Verification, Surface Analysis, GD&amp;T, Manufacturing Process Check (CNC) and Optimization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g302d565686f_0_0"/>
          <p:cNvSpPr txBox="1"/>
          <p:nvPr/>
        </p:nvSpPr>
        <p:spPr>
          <a:xfrm>
            <a:off x="9701078" y="4522075"/>
            <a:ext cx="24216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it-IT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 APPLICATIONS: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it-IT" sz="12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accuracy alignment of optical components, assembly &amp; integration of complex systems, test &amp; verification of low-throughput  instrumentation, metrology and calibration </a:t>
            </a:r>
            <a:endParaRPr b="0" i="0" sz="12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3" name="Google Shape;383;g302d565686f_0_0"/>
          <p:cNvSpPr txBox="1"/>
          <p:nvPr/>
        </p:nvSpPr>
        <p:spPr>
          <a:xfrm>
            <a:off x="4802924" y="3606966"/>
            <a:ext cx="25332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it-IT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it-IT" sz="12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testing setup with large aspherical Beam Expander (Ø 20 cm)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it-IT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 APPLICATIONS: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rial"/>
              <a:buChar char="•"/>
            </a:pPr>
            <a:r>
              <a:rPr b="0" i="0" lang="it-IT" sz="12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measure both surface form and transmitted wavefront quality.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rial"/>
              <a:buChar char="•"/>
            </a:pPr>
            <a:r>
              <a:rPr b="0" i="0" lang="it-IT" sz="12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Measure dynamic performances of deformable lens and mirrors 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rial"/>
              <a:buChar char="•"/>
            </a:pPr>
            <a:r>
              <a:rPr b="0" i="0" lang="it-IT" sz="12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Testing flats, large focal optics and optical systems.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302d565686f_0_0"/>
          <p:cNvSpPr/>
          <p:nvPr/>
        </p:nvSpPr>
        <p:spPr>
          <a:xfrm>
            <a:off x="10551325" y="1251475"/>
            <a:ext cx="1615200" cy="276000"/>
          </a:xfrm>
          <a:prstGeom prst="rect">
            <a:avLst/>
          </a:prstGeom>
          <a:solidFill>
            <a:srgbClr val="C48E48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89999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See also poster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008f3cce73_0_0"/>
          <p:cNvSpPr txBox="1"/>
          <p:nvPr>
            <p:ph idx="1" type="body"/>
          </p:nvPr>
        </p:nvSpPr>
        <p:spPr>
          <a:xfrm>
            <a:off x="5183188" y="1335636"/>
            <a:ext cx="6172200" cy="48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it-IT" sz="1400">
                <a:solidFill>
                  <a:srgbClr val="00206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(Part of) The research activities described in this presentation were carried out with contribution of the Next Generation EU funds within the National Recovery and Resilience Plan (PNRR), Mission 4 - Education and Research, Component 2 - From Research to Business (M4C2), Investment Line 3.1 - Strengthening and creation of Research Infrastructures, Project IR0000034 – “STILES - Strengthening the Italian Leadership in ELT and SKA”.</a:t>
            </a:r>
            <a:endParaRPr sz="3500"/>
          </a:p>
        </p:txBody>
      </p:sp>
      <p:sp>
        <p:nvSpPr>
          <p:cNvPr id="391" name="Google Shape;391;g3008f3cce73_0_0"/>
          <p:cNvSpPr txBox="1"/>
          <p:nvPr>
            <p:ph idx="2" type="body"/>
          </p:nvPr>
        </p:nvSpPr>
        <p:spPr>
          <a:xfrm>
            <a:off x="839788" y="2496619"/>
            <a:ext cx="3932100" cy="3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92" name="Google Shape;392;g3008f3cce73_0_0"/>
          <p:cNvSpPr txBox="1"/>
          <p:nvPr>
            <p:ph type="title"/>
          </p:nvPr>
        </p:nvSpPr>
        <p:spPr>
          <a:xfrm>
            <a:off x="838200" y="1335636"/>
            <a:ext cx="39321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2100"/>
              <a:t>Acknowledgements</a:t>
            </a:r>
            <a:endParaRPr sz="2000"/>
          </a:p>
        </p:txBody>
      </p:sp>
      <p:sp>
        <p:nvSpPr>
          <p:cNvPr id="393" name="Google Shape;393;g3008f3cce73_0_0"/>
          <p:cNvSpPr txBox="1"/>
          <p:nvPr>
            <p:ph idx="12" type="sldNum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055f895cd9_2_0"/>
          <p:cNvSpPr txBox="1"/>
          <p:nvPr>
            <p:ph idx="2" type="body"/>
          </p:nvPr>
        </p:nvSpPr>
        <p:spPr>
          <a:xfrm>
            <a:off x="130075" y="5622626"/>
            <a:ext cx="4568700" cy="7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>
                <a:solidFill>
                  <a:srgbClr val="434343"/>
                </a:solidFill>
              </a:rPr>
              <a:t>STATUS: </a:t>
            </a:r>
            <a:r>
              <a:rPr i="1" lang="it-IT">
                <a:solidFill>
                  <a:srgbClr val="434343"/>
                </a:solidFill>
              </a:rPr>
              <a:t>Procurement in progress</a:t>
            </a:r>
            <a:endParaRPr i="1"/>
          </a:p>
        </p:txBody>
      </p:sp>
      <p:sp>
        <p:nvSpPr>
          <p:cNvPr id="179" name="Google Shape;179;g3055f895cd9_2_0"/>
          <p:cNvSpPr txBox="1"/>
          <p:nvPr>
            <p:ph idx="2" type="body"/>
          </p:nvPr>
        </p:nvSpPr>
        <p:spPr>
          <a:xfrm>
            <a:off x="121700" y="2087700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</a:pPr>
            <a:r>
              <a:rPr lang="it-IT">
                <a:solidFill>
                  <a:srgbClr val="434343"/>
                </a:solidFill>
              </a:rPr>
              <a:t>Aim of the facility: </a:t>
            </a:r>
            <a:r>
              <a:rPr i="1" lang="it-IT">
                <a:solidFill>
                  <a:srgbClr val="434343"/>
                </a:solidFill>
              </a:rPr>
              <a:t>development of Adaptive Optics (AO) technologies, optical and infrared instrumentation, cryogenic instrumentation including environmental testing</a:t>
            </a:r>
            <a:endParaRPr i="1"/>
          </a:p>
        </p:txBody>
      </p:sp>
      <p:sp>
        <p:nvSpPr>
          <p:cNvPr id="180" name="Google Shape;180;g3055f895cd9_2_0"/>
          <p:cNvSpPr txBox="1"/>
          <p:nvPr>
            <p:ph type="title"/>
          </p:nvPr>
        </p:nvSpPr>
        <p:spPr>
          <a:xfrm>
            <a:off x="53875" y="1218950"/>
            <a:ext cx="46449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it-IT" sz="2500"/>
              <a:t>Act. 5101</a:t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it-IT" sz="2500"/>
              <a:t>Optical-IR &amp; AO Lab @OAS</a:t>
            </a:r>
            <a:endParaRPr/>
          </a:p>
        </p:txBody>
      </p:sp>
      <p:sp>
        <p:nvSpPr>
          <p:cNvPr id="181" name="Google Shape;181;g3055f895cd9_2_0"/>
          <p:cNvSpPr txBox="1"/>
          <p:nvPr>
            <p:ph idx="12" type="sldNum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aphicFrame>
        <p:nvGraphicFramePr>
          <p:cNvPr id="182" name="Google Shape;182;g3055f895cd9_2_0"/>
          <p:cNvGraphicFramePr/>
          <p:nvPr/>
        </p:nvGraphicFramePr>
        <p:xfrm>
          <a:off x="121700" y="3189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{31C9ED8D-B8FF-4196-8999-9475ACB9CF98}</a:tableStyleId>
              </a:tblPr>
              <a:tblGrid>
                <a:gridCol w="1521675"/>
                <a:gridCol w="3876825"/>
              </a:tblGrid>
              <a:tr h="35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Location</a:t>
                      </a:r>
                      <a:endParaRPr sz="1400" u="none" cap="none" strike="noStrike"/>
                    </a:p>
                  </a:txBody>
                  <a:tcPr marT="18000" marB="18000" marR="54000" marL="54000" anchor="ctr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 OAS Bologna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Related Projects </a:t>
                      </a:r>
                      <a:endParaRPr sz="1400" u="none" cap="none" strike="noStrike"/>
                    </a:p>
                  </a:txBody>
                  <a:tcPr marT="18000" marB="18000" marR="54000" marL="54000" anchor="ctr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SPHERE+/SAXO+ for VLT (ELT PCS pathfinder)</a:t>
                      </a:r>
                      <a:b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</a:b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→ see STILES Activity 2301.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Other optical/IR instrumentation programmes @OAS.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Who can use it </a:t>
                      </a:r>
                      <a:endParaRPr sz="1400" u="none" cap="none" strike="noStrike"/>
                    </a:p>
                  </a:txBody>
                  <a:tcPr marT="18000" marB="18000" marR="54000" marL="54000" anchor="ctr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Personnel involved in related projects.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Other users compatibly with the planning of the related projects.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Responsible</a:t>
                      </a:r>
                      <a:endParaRPr sz="1400" u="none" cap="none" strike="noStrike"/>
                    </a:p>
                  </a:txBody>
                  <a:tcPr marT="18000" marB="18000" marR="54000" marL="54000" anchor="ctr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Emiliano Diolaiti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3" name="Google Shape;183;g3055f895cd9_2_0"/>
          <p:cNvSpPr txBox="1"/>
          <p:nvPr>
            <p:ph idx="2" type="body"/>
          </p:nvPr>
        </p:nvSpPr>
        <p:spPr>
          <a:xfrm>
            <a:off x="5606425" y="1345125"/>
            <a:ext cx="6492900" cy="49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4"/>
              <a:buFont typeface="Arial"/>
              <a:buNone/>
            </a:pPr>
            <a:r>
              <a:rPr lang="it-IT" sz="1640">
                <a:solidFill>
                  <a:srgbClr val="434343"/>
                </a:solidFill>
              </a:rPr>
              <a:t>Objective: upgrade of OAS laboratories and facilities</a:t>
            </a:r>
            <a:endParaRPr sz="164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4"/>
              <a:buFont typeface="Arial"/>
              <a:buNone/>
            </a:pPr>
            <a:r>
              <a:t/>
            </a:r>
            <a:endParaRPr sz="164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4"/>
              <a:buFont typeface="Arial"/>
              <a:buNone/>
            </a:pPr>
            <a:r>
              <a:rPr lang="it-IT" sz="1640">
                <a:solidFill>
                  <a:srgbClr val="434343"/>
                </a:solidFill>
              </a:rPr>
              <a:t>Improvement of cleanliness level</a:t>
            </a:r>
            <a:endParaRPr sz="1640">
              <a:solidFill>
                <a:srgbClr val="434343"/>
              </a:solidFill>
            </a:endParaRPr>
          </a:p>
          <a:p>
            <a:pPr indent="-317119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•"/>
            </a:pPr>
            <a:r>
              <a:rPr lang="it-IT" sz="1640">
                <a:solidFill>
                  <a:srgbClr val="434343"/>
                </a:solidFill>
              </a:rPr>
              <a:t>OAS ISO7 Clean Room </a:t>
            </a:r>
            <a:br>
              <a:rPr lang="it-IT" sz="1640">
                <a:solidFill>
                  <a:srgbClr val="434343"/>
                </a:solidFill>
              </a:rPr>
            </a:br>
            <a:r>
              <a:rPr lang="it-IT" sz="1440">
                <a:solidFill>
                  <a:srgbClr val="434343"/>
                </a:solidFill>
              </a:rPr>
              <a:t>Financial coverage for maintenance finally secured by other funds, even though upgraded clean room will remain available for STILES activities 5101 and 2301</a:t>
            </a:r>
            <a:endParaRPr sz="1440">
              <a:solidFill>
                <a:srgbClr val="434343"/>
              </a:solidFill>
            </a:endParaRPr>
          </a:p>
          <a:p>
            <a:pPr indent="-317119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•"/>
            </a:pPr>
            <a:r>
              <a:rPr lang="it-IT" sz="1640">
                <a:solidFill>
                  <a:srgbClr val="434343"/>
                </a:solidFill>
              </a:rPr>
              <a:t>OAS Optics, Electronics &amp; AO Lab </a:t>
            </a:r>
            <a:br>
              <a:rPr lang="it-IT" sz="1640">
                <a:solidFill>
                  <a:srgbClr val="434343"/>
                </a:solidFill>
              </a:rPr>
            </a:br>
            <a:r>
              <a:rPr lang="it-IT" sz="1440">
                <a:solidFill>
                  <a:srgbClr val="434343"/>
                </a:solidFill>
              </a:rPr>
              <a:t>Laminar flow enclosure to protect optical table for “visibly clean” cleanliness level</a:t>
            </a:r>
            <a:endParaRPr sz="164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4"/>
              <a:buFont typeface="Arial"/>
              <a:buNone/>
            </a:pPr>
            <a:r>
              <a:rPr lang="it-IT" sz="1640">
                <a:solidFill>
                  <a:srgbClr val="434343"/>
                </a:solidFill>
              </a:rPr>
              <a:t>Equipment and instrumentation</a:t>
            </a:r>
            <a:endParaRPr sz="1640">
              <a:solidFill>
                <a:srgbClr val="434343"/>
              </a:solidFill>
            </a:endParaRPr>
          </a:p>
          <a:p>
            <a:pPr indent="-317119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•"/>
            </a:pPr>
            <a:r>
              <a:rPr lang="it-IT" sz="1640">
                <a:solidFill>
                  <a:srgbClr val="434343"/>
                </a:solidFill>
              </a:rPr>
              <a:t>General-purpose laboratory supplies for prototyping and AIV of optical-infrared instrumentation</a:t>
            </a:r>
            <a:endParaRPr sz="1640">
              <a:solidFill>
                <a:srgbClr val="434343"/>
              </a:solidFill>
            </a:endParaRPr>
          </a:p>
          <a:p>
            <a:pPr indent="-317119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•"/>
            </a:pPr>
            <a:r>
              <a:rPr lang="it-IT" sz="1640">
                <a:solidFill>
                  <a:srgbClr val="434343"/>
                </a:solidFill>
              </a:rPr>
              <a:t>Metrology and alignment instrumentation</a:t>
            </a:r>
            <a:endParaRPr sz="1640">
              <a:solidFill>
                <a:srgbClr val="434343"/>
              </a:solidFill>
            </a:endParaRPr>
          </a:p>
          <a:p>
            <a:pPr indent="-317119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•"/>
            </a:pPr>
            <a:r>
              <a:rPr lang="it-IT" sz="1640">
                <a:solidFill>
                  <a:srgbClr val="434343"/>
                </a:solidFill>
              </a:rPr>
              <a:t>Wavefront sensor</a:t>
            </a:r>
            <a:endParaRPr sz="164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4"/>
              <a:buFont typeface="Arial"/>
              <a:buNone/>
            </a:pPr>
            <a:r>
              <a:rPr lang="it-IT" sz="1640">
                <a:solidFill>
                  <a:srgbClr val="434343"/>
                </a:solidFill>
              </a:rPr>
              <a:t>OAS large cryo-facility upgrade</a:t>
            </a:r>
            <a:endParaRPr sz="1640">
              <a:solidFill>
                <a:srgbClr val="434343"/>
              </a:solidFill>
            </a:endParaRPr>
          </a:p>
          <a:p>
            <a:pPr indent="-317119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•"/>
            </a:pPr>
            <a:r>
              <a:rPr lang="it-IT" sz="1640">
                <a:solidFill>
                  <a:srgbClr val="434343"/>
                </a:solidFill>
              </a:rPr>
              <a:t>Cryocooler to improve capabilities in terms of thermal cycling</a:t>
            </a:r>
            <a:endParaRPr sz="1640">
              <a:solidFill>
                <a:srgbClr val="434343"/>
              </a:solidFill>
            </a:endParaRPr>
          </a:p>
          <a:p>
            <a:pPr indent="-317119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•"/>
            </a:pPr>
            <a:r>
              <a:rPr lang="it-IT" sz="1640">
                <a:solidFill>
                  <a:srgbClr val="434343"/>
                </a:solidFill>
              </a:rPr>
              <a:t>Support table with fine adjustment mechanisms to support optical metrology instrumentation</a:t>
            </a:r>
            <a:endParaRPr sz="164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4"/>
              <a:buFont typeface="Arial"/>
              <a:buNone/>
            </a:pPr>
            <a:r>
              <a:rPr lang="it-IT" sz="1640">
                <a:solidFill>
                  <a:srgbClr val="434343"/>
                </a:solidFill>
              </a:rPr>
              <a:t>Other tools</a:t>
            </a:r>
            <a:endParaRPr sz="1640">
              <a:solidFill>
                <a:srgbClr val="434343"/>
              </a:solidFill>
            </a:endParaRPr>
          </a:p>
          <a:p>
            <a:pPr indent="-317119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•"/>
            </a:pPr>
            <a:r>
              <a:rPr lang="it-IT" sz="1640">
                <a:solidFill>
                  <a:srgbClr val="434343"/>
                </a:solidFill>
              </a:rPr>
              <a:t>Computers, software licenses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ef287a693f_0_0"/>
          <p:cNvSpPr txBox="1"/>
          <p:nvPr>
            <p:ph idx="2" type="body"/>
          </p:nvPr>
        </p:nvSpPr>
        <p:spPr>
          <a:xfrm>
            <a:off x="130075" y="5255629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>
                <a:solidFill>
                  <a:srgbClr val="434343"/>
                </a:solidFill>
              </a:rPr>
              <a:t>STATUS of 5102: </a:t>
            </a:r>
            <a:r>
              <a:rPr i="1" lang="it-IT">
                <a:solidFill>
                  <a:srgbClr val="434343"/>
                </a:solidFill>
              </a:rPr>
              <a:t>90% of items are in house, but only 25% of budget has been spent (interferometer and DMs still to be procured).</a:t>
            </a:r>
            <a:endParaRPr i="1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>
                <a:solidFill>
                  <a:srgbClr val="434343"/>
                </a:solidFill>
              </a:rPr>
              <a:t>SATUS of 5103: </a:t>
            </a:r>
            <a:r>
              <a:rPr i="1" lang="it-IT">
                <a:solidFill>
                  <a:srgbClr val="434343"/>
                </a:solidFill>
              </a:rPr>
              <a:t>90% of items are in house, 50% of budget spent (interferometer and segmented DM still to be procured).</a:t>
            </a:r>
            <a:endParaRPr i="1"/>
          </a:p>
        </p:txBody>
      </p:sp>
      <p:sp>
        <p:nvSpPr>
          <p:cNvPr id="189" name="Google Shape;189;g2ef287a693f_0_0"/>
          <p:cNvSpPr txBox="1"/>
          <p:nvPr>
            <p:ph idx="2" type="body"/>
          </p:nvPr>
        </p:nvSpPr>
        <p:spPr>
          <a:xfrm>
            <a:off x="121700" y="2163900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</a:pPr>
            <a:r>
              <a:t/>
            </a:r>
            <a:endParaRPr sz="162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</a:pPr>
            <a:r>
              <a:rPr lang="it-IT">
                <a:solidFill>
                  <a:srgbClr val="434343"/>
                </a:solidFill>
              </a:rPr>
              <a:t>Aim of the facility: </a:t>
            </a:r>
            <a:r>
              <a:rPr i="1" lang="it-IT" sz="1520">
                <a:solidFill>
                  <a:srgbClr val="434343"/>
                </a:solidFill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The aim of these 2 similar (but different!) test benches </a:t>
            </a:r>
            <a:r>
              <a:rPr i="1" lang="it-IT" sz="1500">
                <a:solidFill>
                  <a:srgbClr val="434343"/>
                </a:solidFill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is to provide a lab-setup to test the key technologies required to fully exploit the capabilities of the ELTs (GMT and ELT) both in terms of contrast and resolution.</a:t>
            </a:r>
            <a:endParaRPr i="1" sz="15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</a:pPr>
            <a:r>
              <a:t/>
            </a:r>
            <a:endParaRPr sz="1620"/>
          </a:p>
        </p:txBody>
      </p:sp>
      <p:sp>
        <p:nvSpPr>
          <p:cNvPr id="190" name="Google Shape;190;g2ef287a693f_0_0"/>
          <p:cNvSpPr txBox="1"/>
          <p:nvPr>
            <p:ph type="title"/>
          </p:nvPr>
        </p:nvSpPr>
        <p:spPr>
          <a:xfrm>
            <a:off x="53875" y="1218950"/>
            <a:ext cx="46854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520"/>
              <a:buFont typeface="Arial"/>
              <a:buNone/>
            </a:pPr>
            <a:r>
              <a:rPr lang="it-IT" sz="2320"/>
              <a:t>Act. 5102+5103:</a:t>
            </a:r>
            <a:endParaRPr sz="232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520"/>
              <a:buFont typeface="Arial"/>
              <a:buNone/>
            </a:pPr>
            <a:r>
              <a:rPr lang="it-IT" sz="2320"/>
              <a:t>ExtremeAoLab @ Arcetri </a:t>
            </a:r>
            <a:endParaRPr i="1" sz="1480">
              <a:solidFill>
                <a:schemeClr val="accent3"/>
              </a:solidFill>
            </a:endParaRPr>
          </a:p>
        </p:txBody>
      </p:sp>
      <p:sp>
        <p:nvSpPr>
          <p:cNvPr id="191" name="Google Shape;191;g2ef287a693f_0_0"/>
          <p:cNvSpPr txBox="1"/>
          <p:nvPr>
            <p:ph idx="12" type="sldNum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aphicFrame>
        <p:nvGraphicFramePr>
          <p:cNvPr id="192" name="Google Shape;192;g2ef287a693f_0_0"/>
          <p:cNvGraphicFramePr/>
          <p:nvPr/>
        </p:nvGraphicFramePr>
        <p:xfrm>
          <a:off x="121700" y="3341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{31C9ED8D-B8FF-4196-8999-9475ACB9CF98}</a:tableStyleId>
              </a:tblPr>
              <a:tblGrid>
                <a:gridCol w="1521675"/>
                <a:gridCol w="3047150"/>
              </a:tblGrid>
              <a:tr h="35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Location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 - Arcetri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Related Projects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5102 -&gt; ELT/Andes, LBT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5103 -&gt; all instruments on ELT and GMT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Who can use it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INAF, Italian and international communities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3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>
                          <a:solidFill>
                            <a:schemeClr val="dk1"/>
                          </a:solidFill>
                        </a:rPr>
                        <a:t>Responsible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5102 -&gt; Marco Bonaglia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5103 -&gt; Enrico Pinna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</a:tbl>
          </a:graphicData>
        </a:graphic>
      </p:graphicFrame>
      <p:pic>
        <p:nvPicPr>
          <p:cNvPr id="193" name="Google Shape;193;g2ef287a693f_0_0"/>
          <p:cNvPicPr preferRelativeResize="0"/>
          <p:nvPr/>
        </p:nvPicPr>
        <p:blipFill rotWithShape="1">
          <a:blip r:embed="rId3">
            <a:alphaModFix/>
          </a:blip>
          <a:srcRect b="9197" l="0" r="0" t="0"/>
          <a:stretch/>
        </p:blipFill>
        <p:spPr>
          <a:xfrm>
            <a:off x="5121200" y="1206900"/>
            <a:ext cx="3754424" cy="240772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2ef287a693f_0_0"/>
          <p:cNvSpPr/>
          <p:nvPr/>
        </p:nvSpPr>
        <p:spPr>
          <a:xfrm>
            <a:off x="9060750" y="1185900"/>
            <a:ext cx="3283800" cy="26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6800">
            <a:noAutofit/>
          </a:bodyPr>
          <a:lstStyle/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★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Achromatic relay (OAPs) for vis to NIR operation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★"/>
            </a:pPr>
            <a:r>
              <a:rPr b="1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2 DMs </a:t>
            </a: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(~450 and 800 acts) optically conjugated to telescope pupil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★"/>
            </a:pPr>
            <a:r>
              <a:rPr b="1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2 modulated Pyramid WFS</a:t>
            </a: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with adaptable geometry and sampling (40 to 400 subaps on pup D)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★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Output F17.7 focal plane to host NIR imager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5" name="Google Shape;195;g2ef287a693f_0_0"/>
          <p:cNvCxnSpPr/>
          <p:nvPr/>
        </p:nvCxnSpPr>
        <p:spPr>
          <a:xfrm flipH="1">
            <a:off x="7182350" y="1848350"/>
            <a:ext cx="1836600" cy="100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6" name="Google Shape;196;g2ef287a693f_0_0"/>
          <p:cNvCxnSpPr/>
          <p:nvPr/>
        </p:nvCxnSpPr>
        <p:spPr>
          <a:xfrm flipH="1">
            <a:off x="6672250" y="1983150"/>
            <a:ext cx="2364300" cy="124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7" name="Google Shape;197;g2ef287a693f_0_0"/>
          <p:cNvCxnSpPr/>
          <p:nvPr/>
        </p:nvCxnSpPr>
        <p:spPr>
          <a:xfrm rot="10800000">
            <a:off x="7415100" y="2002650"/>
            <a:ext cx="1728900" cy="58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8" name="Google Shape;198;g2ef287a693f_0_0"/>
          <p:cNvCxnSpPr/>
          <p:nvPr/>
        </p:nvCxnSpPr>
        <p:spPr>
          <a:xfrm rot="10800000">
            <a:off x="6232750" y="2178450"/>
            <a:ext cx="2891700" cy="41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99" name="Google Shape;199;g2ef287a693f_0_0"/>
          <p:cNvPicPr preferRelativeResize="0"/>
          <p:nvPr/>
        </p:nvPicPr>
        <p:blipFill rotWithShape="1">
          <a:blip r:embed="rId4">
            <a:alphaModFix/>
          </a:blip>
          <a:srcRect b="22712" l="6132" r="46698" t="34984"/>
          <a:stretch/>
        </p:blipFill>
        <p:spPr>
          <a:xfrm>
            <a:off x="7649443" y="4200850"/>
            <a:ext cx="4504205" cy="227237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2ef287a693f_0_0"/>
          <p:cNvSpPr/>
          <p:nvPr/>
        </p:nvSpPr>
        <p:spPr>
          <a:xfrm>
            <a:off x="4722450" y="4007050"/>
            <a:ext cx="3083100" cy="23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6800">
            <a:noAutofit/>
          </a:bodyPr>
          <a:lstStyle/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★"/>
            </a:pPr>
            <a:r>
              <a:rPr b="1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Custom segmented DM</a:t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AutoNum type="alphaLcPeriod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100 mm aperture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AutoNum type="alphaLcPeriod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6 “petals” with independent PTT (and strain gauges) 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★"/>
            </a:pPr>
            <a:r>
              <a:rPr b="1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Optical metrologies!</a:t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AutoNum type="alphaLcPeriod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100 mm aperture Fizeau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AutoNum type="alphaLcPeriod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Disperse fringe sensor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AutoNum type="alphaLcPeriod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Laser displacement interferometer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2ef287a693f_0_0"/>
          <p:cNvSpPr txBox="1"/>
          <p:nvPr/>
        </p:nvSpPr>
        <p:spPr>
          <a:xfrm>
            <a:off x="5949450" y="1012100"/>
            <a:ext cx="3174900" cy="46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rgbClr val="C48E48"/>
                </a:solidFill>
                <a:latin typeface="Arial"/>
                <a:ea typeface="Arial"/>
                <a:cs typeface="Arial"/>
                <a:sym typeface="Arial"/>
              </a:rPr>
              <a:t>High contrast applications</a:t>
            </a:r>
            <a:endParaRPr b="0" i="0" sz="2000" u="none" cap="none" strike="noStrike">
              <a:solidFill>
                <a:srgbClr val="C48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2ef287a693f_0_0"/>
          <p:cNvSpPr txBox="1"/>
          <p:nvPr/>
        </p:nvSpPr>
        <p:spPr>
          <a:xfrm>
            <a:off x="7729350" y="3792425"/>
            <a:ext cx="4189200" cy="4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rgbClr val="C48E48"/>
                </a:solidFill>
                <a:latin typeface="Arial"/>
                <a:ea typeface="Arial"/>
                <a:cs typeface="Arial"/>
                <a:sym typeface="Arial"/>
              </a:rPr>
              <a:t>Piston sensors characterization</a:t>
            </a:r>
            <a:endParaRPr b="0" i="0" sz="2000" u="none" cap="none" strike="noStrike">
              <a:solidFill>
                <a:srgbClr val="C48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ef287a693f_0_0"/>
          <p:cNvSpPr/>
          <p:nvPr/>
        </p:nvSpPr>
        <p:spPr>
          <a:xfrm>
            <a:off x="4963675" y="3731050"/>
            <a:ext cx="1615200" cy="276000"/>
          </a:xfrm>
          <a:prstGeom prst="rect">
            <a:avLst/>
          </a:prstGeom>
          <a:solidFill>
            <a:srgbClr val="C48E48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89999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See also posters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055508d324_0_0"/>
          <p:cNvSpPr txBox="1"/>
          <p:nvPr>
            <p:ph idx="2" type="body"/>
          </p:nvPr>
        </p:nvSpPr>
        <p:spPr>
          <a:xfrm>
            <a:off x="130075" y="5255629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>
                <a:solidFill>
                  <a:srgbClr val="434343"/>
                </a:solidFill>
              </a:rPr>
              <a:t>STATUS: </a:t>
            </a:r>
            <a:r>
              <a:rPr i="1" lang="it-IT">
                <a:solidFill>
                  <a:srgbClr val="434343"/>
                </a:solidFill>
              </a:rPr>
              <a:t>The procurement is on going</a:t>
            </a:r>
            <a:endParaRPr i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09" name="Google Shape;209;g3055508d324_0_0"/>
          <p:cNvSpPr txBox="1"/>
          <p:nvPr>
            <p:ph idx="2" type="body"/>
          </p:nvPr>
        </p:nvSpPr>
        <p:spPr>
          <a:xfrm>
            <a:off x="121700" y="2163900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</a:pPr>
            <a:r>
              <a:rPr lang="it-IT" sz="1620">
                <a:solidFill>
                  <a:srgbClr val="434343"/>
                </a:solidFill>
              </a:rPr>
              <a:t>Aim of the facility: </a:t>
            </a:r>
            <a:r>
              <a:rPr i="1" lang="it-IT">
                <a:solidFill>
                  <a:srgbClr val="434343"/>
                </a:solidFill>
              </a:rPr>
              <a:t>It is a wide field AO test bench for study and development of MCAO techniques, under a wide range of conditions. These include both NGS and LGS-like sources, different telescope geometries, compensation schemes and WFS types.</a:t>
            </a:r>
            <a:endParaRPr sz="162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</a:pPr>
            <a:r>
              <a:t/>
            </a:r>
            <a:endParaRPr sz="1620"/>
          </a:p>
        </p:txBody>
      </p:sp>
      <p:sp>
        <p:nvSpPr>
          <p:cNvPr id="210" name="Google Shape;210;g3055508d324_0_0"/>
          <p:cNvSpPr txBox="1"/>
          <p:nvPr>
            <p:ph type="title"/>
          </p:nvPr>
        </p:nvSpPr>
        <p:spPr>
          <a:xfrm>
            <a:off x="53875" y="1218950"/>
            <a:ext cx="46854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520"/>
              <a:buFont typeface="Arial"/>
              <a:buNone/>
            </a:pPr>
            <a:r>
              <a:rPr lang="it-IT" sz="2320"/>
              <a:t>Act. 5301 MATTO: </a:t>
            </a:r>
            <a:r>
              <a:rPr lang="it-IT" sz="2020"/>
              <a:t>Multi-conjugate Adaptive Techniques Test Optics</a:t>
            </a:r>
            <a:endParaRPr i="1" sz="1480">
              <a:solidFill>
                <a:schemeClr val="accent3"/>
              </a:solidFill>
            </a:endParaRPr>
          </a:p>
        </p:txBody>
      </p:sp>
      <p:sp>
        <p:nvSpPr>
          <p:cNvPr id="211" name="Google Shape;211;g3055508d324_0_0"/>
          <p:cNvSpPr txBox="1"/>
          <p:nvPr>
            <p:ph idx="12" type="sldNum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aphicFrame>
        <p:nvGraphicFramePr>
          <p:cNvPr id="212" name="Google Shape;212;g3055508d324_0_0"/>
          <p:cNvGraphicFramePr/>
          <p:nvPr/>
        </p:nvGraphicFramePr>
        <p:xfrm>
          <a:off x="121700" y="341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{31C9ED8D-B8FF-4196-8999-9475ACB9CF98}</a:tableStyleId>
              </a:tblPr>
              <a:tblGrid>
                <a:gridCol w="1521675"/>
                <a:gridCol w="3047150"/>
              </a:tblGrid>
              <a:tr h="35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Location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 - OAPD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Related Projects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None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Who can use it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INAF, Italian and international communities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3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>
                          <a:solidFill>
                            <a:schemeClr val="dk1"/>
                          </a:solidFill>
                        </a:rPr>
                        <a:t>Responsible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Valentina Viotto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</a:tbl>
          </a:graphicData>
        </a:graphic>
      </p:graphicFrame>
      <p:pic>
        <p:nvPicPr>
          <p:cNvPr id="213" name="Google Shape;213;g3055508d324_0_0"/>
          <p:cNvPicPr preferRelativeResize="0"/>
          <p:nvPr/>
        </p:nvPicPr>
        <p:blipFill rotWithShape="1">
          <a:blip r:embed="rId3">
            <a:alphaModFix/>
          </a:blip>
          <a:srcRect b="2800" l="6020" r="4516" t="7141"/>
          <a:stretch/>
        </p:blipFill>
        <p:spPr>
          <a:xfrm>
            <a:off x="4864350" y="1200700"/>
            <a:ext cx="4120198" cy="257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3055508d324_0_0"/>
          <p:cNvPicPr preferRelativeResize="0"/>
          <p:nvPr/>
        </p:nvPicPr>
        <p:blipFill rotWithShape="1">
          <a:blip r:embed="rId4">
            <a:alphaModFix/>
          </a:blip>
          <a:srcRect b="2762" l="2439" r="2257" t="2914"/>
          <a:stretch/>
        </p:blipFill>
        <p:spPr>
          <a:xfrm>
            <a:off x="7009524" y="3830144"/>
            <a:ext cx="5168927" cy="249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3055508d324_0_0"/>
          <p:cNvSpPr/>
          <p:nvPr/>
        </p:nvSpPr>
        <p:spPr>
          <a:xfrm>
            <a:off x="8908350" y="1262100"/>
            <a:ext cx="3283800" cy="26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6800">
            <a:noAutofit/>
          </a:bodyPr>
          <a:lstStyle/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★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up to 3</a:t>
            </a:r>
            <a:r>
              <a:rPr b="0" i="0" lang="it-IT" sz="1400" u="none" cap="none" strike="noStrike">
                <a:solidFill>
                  <a:srgbClr val="BB7537"/>
                </a:solidFill>
                <a:latin typeface="Arial"/>
                <a:ea typeface="Arial"/>
                <a:cs typeface="Arial"/>
                <a:sym typeface="Arial"/>
              </a:rPr>
              <a:t>NGS</a:t>
            </a: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+3</a:t>
            </a:r>
            <a:r>
              <a:rPr b="0" i="0" lang="it-IT" sz="1400" u="none" cap="none" strike="noStrike">
                <a:solidFill>
                  <a:srgbClr val="BB7537"/>
                </a:solidFill>
                <a:latin typeface="Arial"/>
                <a:ea typeface="Arial"/>
                <a:cs typeface="Arial"/>
                <a:sym typeface="Arial"/>
              </a:rPr>
              <a:t>LGS</a:t>
            </a: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-like sources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★"/>
            </a:pPr>
            <a:r>
              <a:rPr b="0" i="0" lang="it-IT" sz="1400" u="none" cap="none" strike="noStrike">
                <a:solidFill>
                  <a:srgbClr val="BB7537"/>
                </a:solidFill>
                <a:latin typeface="Arial"/>
                <a:ea typeface="Arial"/>
                <a:cs typeface="Arial"/>
                <a:sym typeface="Arial"/>
              </a:rPr>
              <a:t>aberrations</a:t>
            </a: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injected with: 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○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DMs/SLMs @ sources level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○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Phase screens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○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MCAO module DMs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★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rescalable </a:t>
            </a:r>
            <a:r>
              <a:rPr b="0" i="0" lang="it-IT" sz="1400" u="none" cap="none" strike="noStrike">
                <a:solidFill>
                  <a:srgbClr val="BB7537"/>
                </a:solidFill>
                <a:latin typeface="Arial"/>
                <a:ea typeface="Arial"/>
                <a:cs typeface="Arial"/>
                <a:sym typeface="Arial"/>
              </a:rPr>
              <a:t>telescope</a:t>
            </a: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geometry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★"/>
            </a:pPr>
            <a:r>
              <a:rPr b="0" i="0" lang="it-IT" sz="1400" u="none" cap="none" strike="noStrike">
                <a:solidFill>
                  <a:srgbClr val="BB7537"/>
                </a:solidFill>
                <a:latin typeface="Arial"/>
                <a:ea typeface="Arial"/>
                <a:cs typeface="Arial"/>
                <a:sym typeface="Arial"/>
              </a:rPr>
              <a:t>MCAO</a:t>
            </a: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module: 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○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3 DMs ~200/450/800 act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★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3+3 </a:t>
            </a:r>
            <a:r>
              <a:rPr b="0" i="0" lang="it-IT" sz="1400" u="none" cap="none" strike="noStrike">
                <a:solidFill>
                  <a:srgbClr val="BB7537"/>
                </a:solidFill>
                <a:latin typeface="Arial"/>
                <a:ea typeface="Arial"/>
                <a:cs typeface="Arial"/>
                <a:sym typeface="Arial"/>
              </a:rPr>
              <a:t>WFS</a:t>
            </a: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s: SLMs as phase masks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3055508d324_0_0"/>
          <p:cNvSpPr/>
          <p:nvPr/>
        </p:nvSpPr>
        <p:spPr>
          <a:xfrm>
            <a:off x="7225050" y="1218950"/>
            <a:ext cx="1759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Arial"/>
              <a:buNone/>
            </a:pPr>
            <a:r>
              <a:rPr b="0" i="0" lang="it-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MODULARITY!</a:t>
            </a:r>
            <a:endParaRPr b="0" i="0" sz="142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3055508d324_0_0"/>
          <p:cNvSpPr/>
          <p:nvPr/>
        </p:nvSpPr>
        <p:spPr>
          <a:xfrm>
            <a:off x="4739125" y="3265650"/>
            <a:ext cx="2221800" cy="26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Arial"/>
              <a:buNone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it-IT" sz="1400" u="none" cap="none" strike="noStrike">
                <a:solidFill>
                  <a:srgbClr val="BB7537"/>
                </a:solidFill>
                <a:latin typeface="Arial"/>
                <a:ea typeface="Arial"/>
                <a:cs typeface="Arial"/>
                <a:sym typeface="Arial"/>
              </a:rPr>
              <a:t>RTC</a:t>
            </a: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8901" lvl="0" marL="360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★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HW: 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8899" lvl="1" marL="540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○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3 x servers with 6 CPUs 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8899" lvl="1" marL="54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○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1 x storage server 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8899" lvl="1" marL="54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○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2 x workstations for additional interface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8901" lvl="0" marL="360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★"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SW: 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40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will be developed based on the </a:t>
            </a:r>
            <a:r>
              <a:rPr b="1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DAO</a:t>
            </a:r>
            <a:r>
              <a:rPr b="0" i="0" lang="it-IT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RTC package (collaboration with CfAI)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3055508d324_0_0"/>
          <p:cNvSpPr/>
          <p:nvPr/>
        </p:nvSpPr>
        <p:spPr>
          <a:xfrm>
            <a:off x="4739275" y="2926825"/>
            <a:ext cx="1615200" cy="276000"/>
          </a:xfrm>
          <a:prstGeom prst="rect">
            <a:avLst/>
          </a:prstGeom>
          <a:solidFill>
            <a:srgbClr val="C48E48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89999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See also poster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055f895cd9_0_0"/>
          <p:cNvSpPr txBox="1"/>
          <p:nvPr>
            <p:ph idx="2" type="body"/>
          </p:nvPr>
        </p:nvSpPr>
        <p:spPr>
          <a:xfrm>
            <a:off x="130075" y="5255629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>
                <a:solidFill>
                  <a:srgbClr val="434343"/>
                </a:solidFill>
              </a:rPr>
              <a:t>STATUS: </a:t>
            </a:r>
            <a:r>
              <a:rPr i="1" lang="it-IT">
                <a:solidFill>
                  <a:srgbClr val="434343"/>
                </a:solidFill>
              </a:rPr>
              <a:t>The procurement is on going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24" name="Google Shape;224;g3055f895cd9_0_0"/>
          <p:cNvSpPr txBox="1"/>
          <p:nvPr>
            <p:ph idx="2" type="body"/>
          </p:nvPr>
        </p:nvSpPr>
        <p:spPr>
          <a:xfrm>
            <a:off x="91975" y="2033925"/>
            <a:ext cx="4568700" cy="12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625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803"/>
              <a:buFont typeface="Arial"/>
              <a:buNone/>
            </a:pPr>
            <a:r>
              <a:rPr b="1" lang="it-IT" sz="1742">
                <a:solidFill>
                  <a:srgbClr val="434343"/>
                </a:solidFill>
              </a:rPr>
              <a:t>Aim of the facility</a:t>
            </a:r>
            <a:r>
              <a:rPr lang="it-IT" sz="1742">
                <a:solidFill>
                  <a:srgbClr val="434343"/>
                </a:solidFill>
              </a:rPr>
              <a:t>:</a:t>
            </a:r>
            <a:r>
              <a:rPr i="1" lang="it-IT" sz="1742">
                <a:solidFill>
                  <a:srgbClr val="434343"/>
                </a:solidFill>
              </a:rPr>
              <a:t> Strengthen the competitiveness of INAF-OAR in LGS AO systems, by strengthening the existing LGS-AO laboratory at OAR, with particular reference to improving the role played by INAF-OAR in LGS-AO projects which is mainly that of being responsible for the activities of the AIV and the integration of precision instruments on an optical bench.</a:t>
            </a:r>
            <a:endParaRPr sz="1742"/>
          </a:p>
        </p:txBody>
      </p:sp>
      <p:sp>
        <p:nvSpPr>
          <p:cNvPr id="225" name="Google Shape;225;g3055f895cd9_0_0"/>
          <p:cNvSpPr txBox="1"/>
          <p:nvPr>
            <p:ph type="title"/>
          </p:nvPr>
        </p:nvSpPr>
        <p:spPr>
          <a:xfrm>
            <a:off x="53875" y="1218950"/>
            <a:ext cx="46449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ct val="206158"/>
              <a:buFont typeface="Arial"/>
              <a:buNone/>
            </a:pPr>
            <a:r>
              <a:rPr lang="it-IT"/>
              <a:t>Act. 5201 Laser Guide Stars Lab Facility @ OAR</a:t>
            </a:r>
            <a:endParaRPr i="1" sz="2200">
              <a:solidFill>
                <a:schemeClr val="accent3"/>
              </a:solidFill>
            </a:endParaRPr>
          </a:p>
        </p:txBody>
      </p:sp>
      <p:sp>
        <p:nvSpPr>
          <p:cNvPr id="226" name="Google Shape;226;g3055f895cd9_0_0"/>
          <p:cNvSpPr txBox="1"/>
          <p:nvPr>
            <p:ph idx="12" type="sldNum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aphicFrame>
        <p:nvGraphicFramePr>
          <p:cNvPr id="227" name="Google Shape;227;g3055f895cd9_0_0"/>
          <p:cNvGraphicFramePr/>
          <p:nvPr/>
        </p:nvGraphicFramePr>
        <p:xfrm>
          <a:off x="121700" y="341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{31C9ED8D-B8FF-4196-8999-9475ACB9CF98}</a:tableStyleId>
              </a:tblPr>
              <a:tblGrid>
                <a:gridCol w="1521675"/>
                <a:gridCol w="3047150"/>
              </a:tblGrid>
              <a:tr h="35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Location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 OAR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Related Projects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CaNaPy (ESO) - ALASCA (ESA) - 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SDLR (ASI)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Who can use it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INAF, Italian and international communities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3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Responsible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Mauro Centrone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</a:tbl>
          </a:graphicData>
        </a:graphic>
      </p:graphicFrame>
      <p:sp>
        <p:nvSpPr>
          <p:cNvPr id="228" name="Google Shape;228;g3055f895cd9_0_0"/>
          <p:cNvSpPr txBox="1"/>
          <p:nvPr>
            <p:ph idx="2" type="body"/>
          </p:nvPr>
        </p:nvSpPr>
        <p:spPr>
          <a:xfrm>
            <a:off x="9243425" y="1234700"/>
            <a:ext cx="2777100" cy="3181200"/>
          </a:xfrm>
          <a:prstGeom prst="rect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List of Procurements</a:t>
            </a:r>
            <a:endParaRPr b="1"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b="1"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Class IV laser safety and security tools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Laser 30 mW, single frequency, CW (low power laser)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Clear air laminar flow volume for the laboratory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Precision wavemeter with stabilized wavelength reference laser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Infrared interferometer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Polarimeters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Optical power measurement equipment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Class III Visible and infrared- lasers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Digitizers and signal generators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Detectors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Wave front sensors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Deformable Mirror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Turbulence simulator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Optical components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Field selector mirrors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Selector Dichroics and Filters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Mechanical laser shutters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Optomechanical tools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50"/>
              <a:buFont typeface="Calibri"/>
              <a:buChar char="●"/>
            </a:pPr>
            <a:r>
              <a:rPr lang="it-IT" sz="85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RTC Computer</a:t>
            </a:r>
            <a:endParaRPr sz="85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1100">
              <a:solidFill>
                <a:srgbClr val="434343"/>
              </a:solidFill>
            </a:endParaRPr>
          </a:p>
        </p:txBody>
      </p:sp>
      <p:pic>
        <p:nvPicPr>
          <p:cNvPr id="229" name="Google Shape;229;g3055f895cd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9625" y="3006424"/>
            <a:ext cx="2338525" cy="311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3055f895cd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2675" y="1406715"/>
            <a:ext cx="2338525" cy="334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055f895cd9_0_0"/>
          <p:cNvPicPr preferRelativeResize="0"/>
          <p:nvPr/>
        </p:nvPicPr>
        <p:blipFill rotWithShape="1">
          <a:blip r:embed="rId5">
            <a:alphaModFix/>
          </a:blip>
          <a:srcRect b="16126" l="0" r="0" t="22602"/>
          <a:stretch/>
        </p:blipFill>
        <p:spPr>
          <a:xfrm>
            <a:off x="8738425" y="4492975"/>
            <a:ext cx="3282098" cy="186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f10fefe47a_0_0"/>
          <p:cNvSpPr txBox="1"/>
          <p:nvPr>
            <p:ph idx="2" type="body"/>
          </p:nvPr>
        </p:nvSpPr>
        <p:spPr>
          <a:xfrm>
            <a:off x="121700" y="1941925"/>
            <a:ext cx="4568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>
                <a:solidFill>
                  <a:srgbClr val="434343"/>
                </a:solidFill>
              </a:rPr>
              <a:t>Aim of the facility:</a:t>
            </a:r>
            <a:r>
              <a:rPr i="1" lang="it-IT">
                <a:solidFill>
                  <a:srgbClr val="434343"/>
                </a:solidFill>
              </a:rPr>
              <a:t> “Clean Room” based optical bench for test and characterization of VIS-NIR detectors and small optoelectronic instrumentation by projecting simulated astrophysical targets and test patterns at finite and infinite conjugation.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37" name="Google Shape;237;g2f10fefe47a_0_0"/>
          <p:cNvSpPr txBox="1"/>
          <p:nvPr>
            <p:ph type="title"/>
          </p:nvPr>
        </p:nvSpPr>
        <p:spPr>
          <a:xfrm>
            <a:off x="53875" y="1218950"/>
            <a:ext cx="46449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ct val="127272"/>
              <a:buFont typeface="Arial"/>
              <a:buNone/>
            </a:pPr>
            <a:r>
              <a:rPr lang="it-IT"/>
              <a:t>Act. 5401 DATT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ct val="144470"/>
              <a:buFont typeface="Arial"/>
              <a:buNone/>
            </a:pPr>
            <a:r>
              <a:rPr lang="it-IT" sz="2466"/>
              <a:t>Detector Advanced Test Track</a:t>
            </a:r>
            <a:endParaRPr i="1" sz="1866">
              <a:solidFill>
                <a:srgbClr val="434343"/>
              </a:solidFill>
            </a:endParaRPr>
          </a:p>
        </p:txBody>
      </p:sp>
      <p:sp>
        <p:nvSpPr>
          <p:cNvPr id="238" name="Google Shape;238;g2f10fefe47a_0_0"/>
          <p:cNvSpPr txBox="1"/>
          <p:nvPr>
            <p:ph idx="12" type="sldNum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aphicFrame>
        <p:nvGraphicFramePr>
          <p:cNvPr id="239" name="Google Shape;239;g2f10fefe47a_0_0"/>
          <p:cNvGraphicFramePr/>
          <p:nvPr/>
        </p:nvGraphicFramePr>
        <p:xfrm>
          <a:off x="121700" y="341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{31C9ED8D-B8FF-4196-8999-9475ACB9CF98}</a:tableStyleId>
              </a:tblPr>
              <a:tblGrid>
                <a:gridCol w="1521675"/>
                <a:gridCol w="3047150"/>
              </a:tblGrid>
              <a:tr h="35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Location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INAF-OAR Monte Porzio Catone (RM)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Related Projects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SHARKs, ELVIS, MOSSCA, ROSIE, PSF reconstruction group, ADONI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Who can use it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 - PMI - Research institutes 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(remote controllable test session)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3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Responsible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Fernando Pedichini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</a:tbl>
          </a:graphicData>
        </a:graphic>
      </p:graphicFrame>
      <p:sp>
        <p:nvSpPr>
          <p:cNvPr id="240" name="Google Shape;240;g2f10fefe47a_0_0"/>
          <p:cNvSpPr txBox="1"/>
          <p:nvPr>
            <p:ph idx="2" type="body"/>
          </p:nvPr>
        </p:nvSpPr>
        <p:spPr>
          <a:xfrm>
            <a:off x="130075" y="5276625"/>
            <a:ext cx="4568700" cy="10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>
                <a:solidFill>
                  <a:srgbClr val="434343"/>
                </a:solidFill>
              </a:rPr>
              <a:t>STATUS:</a:t>
            </a:r>
            <a:r>
              <a:rPr i="1" lang="it-IT">
                <a:solidFill>
                  <a:schemeClr val="accent3"/>
                </a:solidFill>
              </a:rPr>
              <a:t> </a:t>
            </a:r>
            <a:r>
              <a:rPr i="1" lang="it-IT">
                <a:solidFill>
                  <a:srgbClr val="434343"/>
                </a:solidFill>
              </a:rPr>
              <a:t>started clean room procurement and the procurement for 40% of the hardware</a:t>
            </a:r>
            <a:endParaRPr i="1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i="1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i="1" lang="it-IT">
                <a:solidFill>
                  <a:srgbClr val="434343"/>
                </a:solidFill>
              </a:rPr>
              <a:t>DELIVERED: control computers</a:t>
            </a:r>
            <a:endParaRPr i="1">
              <a:solidFill>
                <a:srgbClr val="434343"/>
              </a:solidFill>
            </a:endParaRPr>
          </a:p>
        </p:txBody>
      </p:sp>
      <p:pic>
        <p:nvPicPr>
          <p:cNvPr id="241" name="Google Shape;241;g2f10fefe47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8550" y="1531975"/>
            <a:ext cx="7024224" cy="469157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f10fefe47a_0_0"/>
          <p:cNvSpPr txBox="1"/>
          <p:nvPr/>
        </p:nvSpPr>
        <p:spPr>
          <a:xfrm>
            <a:off x="4892350" y="1403900"/>
            <a:ext cx="2886600" cy="12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it-IT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Hexapod precision positioning for payloads up to 200kg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it-IT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Turbulence injection by ALPAO DM with 300 modes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it-IT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HAMAMATSU q-ORCA Reference detector</a:t>
            </a:r>
            <a:endParaRPr b="0" i="0" sz="1300" u="none" cap="none" strike="noStrik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2f10fefe47a_0_0"/>
          <p:cNvSpPr txBox="1"/>
          <p:nvPr/>
        </p:nvSpPr>
        <p:spPr>
          <a:xfrm>
            <a:off x="9450875" y="4603400"/>
            <a:ext cx="2541900" cy="12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it-IT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8 x LED sources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it-IT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Supercontinuum LASER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it-IT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Black Body source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it-IT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CROMATIQ spectral programmable source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it-IT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Spectral lamps</a:t>
            </a:r>
            <a:endParaRPr b="0" i="0" sz="1300" u="none" cap="none" strike="noStrik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7-qw.googleusercontent.com/slidesz/AGV_vUeRfwDFE8ePSZP41qoR1F5hDnVTak5NvBnW7CbyRaOfQfMO5RghMpwc3llfXL8pAVuiDVwTPFXzhzEp2qX8UxKdrSNTmVztiDbn1ONy04RTcna05Z693CmRclKu2BEitadGH2QnKkJpCcW4SH1GFtKAnwbVaX0IzQKKo3iIe7s5zCkR3ktmOf8=s2048?key=_kuI_nFOt5dwimJs56iXiA" id="248" name="Google Shape;248;g3056e3f2961_3_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64729" y="1148170"/>
            <a:ext cx="1272517" cy="150198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3056e3f2961_3_78"/>
          <p:cNvSpPr txBox="1"/>
          <p:nvPr>
            <p:ph idx="2" type="body"/>
          </p:nvPr>
        </p:nvSpPr>
        <p:spPr>
          <a:xfrm>
            <a:off x="102650" y="1915606"/>
            <a:ext cx="4562769" cy="1399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i="1" lang="it-IT">
                <a:solidFill>
                  <a:srgbClr val="434343"/>
                </a:solidFill>
              </a:rPr>
              <a:t>Aim of the facility:</a:t>
            </a:r>
            <a:endParaRPr/>
          </a:p>
          <a:p>
            <a:pPr indent="0" lvl="0" marL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 sz="300">
              <a:solidFill>
                <a:srgbClr val="434343"/>
              </a:solidFill>
            </a:endParaRPr>
          </a:p>
          <a:p>
            <a:pPr indent="0" lvl="0" marL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i="1" lang="it-IT">
                <a:solidFill>
                  <a:srgbClr val="434343"/>
                </a:solidFill>
              </a:rPr>
              <a:t>setting up of a laboratory with a rapid prototyping stations using 3D printing technology with high-performance polymers, metrology and reverse engineering equipment.</a:t>
            </a:r>
            <a:endParaRPr i="1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50" name="Google Shape;250;g3056e3f2961_3_78"/>
          <p:cNvSpPr txBox="1"/>
          <p:nvPr>
            <p:ph type="title"/>
          </p:nvPr>
        </p:nvSpPr>
        <p:spPr>
          <a:xfrm>
            <a:off x="121699" y="1148614"/>
            <a:ext cx="4568826" cy="8120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it-IT" sz="2500"/>
              <a:t>Act 5601 – Optomechanical Prototyping – New Material</a:t>
            </a:r>
            <a:endParaRPr sz="2500"/>
          </a:p>
        </p:txBody>
      </p:sp>
      <p:sp>
        <p:nvSpPr>
          <p:cNvPr id="251" name="Google Shape;251;g3056e3f2961_3_78"/>
          <p:cNvSpPr txBox="1"/>
          <p:nvPr>
            <p:ph idx="12" type="sldNum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aphicFrame>
        <p:nvGraphicFramePr>
          <p:cNvPr id="252" name="Google Shape;252;g3056e3f2961_3_78"/>
          <p:cNvGraphicFramePr/>
          <p:nvPr/>
        </p:nvGraphicFramePr>
        <p:xfrm>
          <a:off x="121700" y="33176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{31C9ED8D-B8FF-4196-8999-9475ACB9CF98}</a:tableStyleId>
              </a:tblPr>
              <a:tblGrid>
                <a:gridCol w="1521675"/>
                <a:gridCol w="3047150"/>
              </a:tblGrid>
              <a:tr h="53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it-IT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Location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54000" marL="54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1" lang="it-IT" sz="1200" u="none" cap="none" strike="noStrike">
                          <a:solidFill>
                            <a:srgbClr val="43434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INAF - Osservatorio Astronomico di Capodimonte (NA)</a:t>
                      </a:r>
                      <a:endParaRPr sz="1400" u="none" cap="none" strike="noStrike"/>
                    </a:p>
                  </a:txBody>
                  <a:tcPr marT="18000" marB="18000" marR="54000" marL="54000"/>
                </a:tc>
              </a:tr>
              <a:tr h="372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it-IT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Related Projects 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54000" marL="54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1" lang="it-IT" sz="1200" u="none" cap="none" strike="noStrike">
                          <a:solidFill>
                            <a:srgbClr val="43434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VLT/ELT instrumentation, Act 5602, Act 5603</a:t>
                      </a:r>
                      <a:endParaRPr b="0" i="1" sz="1200" u="none" cap="none" strike="noStrike">
                        <a:solidFill>
                          <a:srgbClr val="43434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54000" marL="54000"/>
                </a:tc>
              </a:tr>
              <a:tr h="56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it-IT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Who can use it 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54000" marL="54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1" lang="it-IT" sz="1200" u="none" cap="none" strike="noStrike">
                          <a:solidFill>
                            <a:srgbClr val="43434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INAF Institutes, Italian and international communities</a:t>
                      </a:r>
                      <a:endParaRPr sz="1400" u="none" cap="none" strike="noStrike"/>
                    </a:p>
                  </a:txBody>
                  <a:tcPr marT="18000" marB="18000" marR="54000" marL="54000"/>
                </a:tc>
              </a:tr>
              <a:tr h="398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it-IT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Responsible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54000" marL="54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1" lang="it-IT" sz="1200" u="none" cap="none" strike="noStrike">
                          <a:solidFill>
                            <a:srgbClr val="43434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Vincenzo De Caprio</a:t>
                      </a:r>
                      <a:endParaRPr b="0" i="1" sz="1200" u="none" cap="none" strike="noStrike">
                        <a:solidFill>
                          <a:srgbClr val="43434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8000" marB="18000" marR="54000" marL="54000"/>
                </a:tc>
              </a:tr>
            </a:tbl>
          </a:graphicData>
        </a:graphic>
      </p:graphicFrame>
      <p:sp>
        <p:nvSpPr>
          <p:cNvPr id="253" name="Google Shape;253;g3056e3f2961_3_78"/>
          <p:cNvSpPr txBox="1"/>
          <p:nvPr>
            <p:ph idx="2" type="body"/>
          </p:nvPr>
        </p:nvSpPr>
        <p:spPr>
          <a:xfrm>
            <a:off x="121701" y="5219350"/>
            <a:ext cx="4577074" cy="1111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i="1" lang="it-IT" sz="1400">
                <a:solidFill>
                  <a:srgbClr val="434343"/>
                </a:solidFill>
              </a:rPr>
              <a:t>STATUS:</a:t>
            </a:r>
            <a:endParaRPr/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 sz="300">
              <a:solidFill>
                <a:srgbClr val="434343"/>
              </a:solidFill>
            </a:endParaRPr>
          </a:p>
          <a:p>
            <a:pPr indent="-285750" lvl="0" marL="28575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i="1" lang="it-IT" sz="1400">
                <a:solidFill>
                  <a:srgbClr val="434343"/>
                </a:solidFill>
              </a:rPr>
              <a:t>3D Printers &amp; Metrology Equipment delivered.</a:t>
            </a:r>
            <a:endParaRPr/>
          </a:p>
          <a:p>
            <a:pPr indent="-285750" lvl="0" marL="28575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i="1" lang="it-IT" sz="1400">
                <a:solidFill>
                  <a:srgbClr val="434343"/>
                </a:solidFill>
              </a:rPr>
              <a:t>The printing of the first 3D prototypes has been started.</a:t>
            </a:r>
            <a:endParaRPr i="1" sz="1400">
              <a:solidFill>
                <a:srgbClr val="434343"/>
              </a:solidFill>
            </a:endParaRPr>
          </a:p>
        </p:txBody>
      </p:sp>
      <p:pic>
        <p:nvPicPr>
          <p:cNvPr descr="https://lh7-qw.googleusercontent.com/slidesz/AGV_vUdYj7a_SCglmyBJWwJrNlyzncqUUYXlUbZpPnGKU6WvE-uqxUqO5p9WAnw05ZSN8KiFmxguZSFdY2VQI0yV1mQt7VY-DiWxgKpJrVrqCz2wya1U0Mkqb0IM4bREyCG1bi0kRLn7V5nrEawqTgScJqgWB_HdkY_eGMDy86q92sh1EaaxjV9S31E=s2048?key=_kuI_nFOt5dwimJs56iXiA" id="254" name="Google Shape;254;g3056e3f2961_3_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19378" y="1177006"/>
            <a:ext cx="1387074" cy="138707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3056e3f2961_3_78"/>
          <p:cNvSpPr/>
          <p:nvPr/>
        </p:nvSpPr>
        <p:spPr>
          <a:xfrm>
            <a:off x="4890833" y="1167220"/>
            <a:ext cx="3201006" cy="1908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it-IT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selected 3d printers:</a:t>
            </a:r>
            <a:endParaRPr b="0" i="0" sz="135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Noto Sans Symbols"/>
              <a:buChar char="⮚"/>
            </a:pPr>
            <a:r>
              <a:rPr b="1" i="0" lang="it-IT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Stratasys F370CR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Noto Sans Symbols"/>
              <a:buChar char="⮚"/>
            </a:pPr>
            <a:r>
              <a:rPr b="1" i="0" lang="it-IT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Ultimaker S7-Pro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Noto Sans Symbols"/>
              <a:buChar char="⮚"/>
            </a:pPr>
            <a:r>
              <a:rPr b="1" i="0" lang="it-IT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Formlabs Form 3L</a:t>
            </a:r>
            <a:endParaRPr b="1" i="0" sz="135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it-IT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cover two different technologies FDM (Fused Deposition Modeling) and SLA (Stereo Lithography Apparatus).</a:t>
            </a:r>
            <a:endParaRPr b="0" i="0" sz="135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https://lh7-qw.googleusercontent.com/slidesz/AGV_vUdhcy5rNK5wkz1FqPE8wZtTqIUIsTaWThfXh_pjl3bxk9xfhuOkQ_a2OLHJjHAYFv0vOJqCvx15PUOEsFLnb6Eyw5ir9SRnJZNeY5JS3WVybN8j1EUPWLDETf1PllHLenotYioghn8BiOAjsxTsdzC4bptQF1WqLO3ra2WolMU7rmAWHtaqgMo=s2048?key=_kuI_nFOt5dwimJs56iXiA" id="256" name="Google Shape;256;g3056e3f2961_3_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46860" y="1176194"/>
            <a:ext cx="1055354" cy="140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056e3f2961_3_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90833" y="4422040"/>
            <a:ext cx="2815104" cy="1685098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3056e3f2961_3_78"/>
          <p:cNvSpPr/>
          <p:nvPr/>
        </p:nvSpPr>
        <p:spPr>
          <a:xfrm>
            <a:off x="7822067" y="4202919"/>
            <a:ext cx="4283675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it-IT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metrology equipment available at the facility are: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Noto Sans Symbols"/>
              <a:buChar char="⮚"/>
            </a:pPr>
            <a:r>
              <a:rPr b="1" i="0" lang="it-IT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Leica Absolute Tracker AT-500 + B-Probe Plus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Noto Sans Symbols"/>
              <a:buChar char="⮚"/>
            </a:pPr>
            <a:r>
              <a:rPr b="1" i="0" lang="it-IT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Hexagon Absolute Arm 8320 + RS5 Laser Scanner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Noto Sans Symbols"/>
              <a:buChar char="⮚"/>
            </a:pPr>
            <a:r>
              <a:rPr b="1" i="0" lang="it-IT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 for data processing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it-IT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These tools will be used to support the metrology activities related to the test and acceptance of the mechanical items designed and validated by FEA.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g3056e3f2961_3_7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193047" y="3268092"/>
            <a:ext cx="743265" cy="627994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3056e3f2961_3_78"/>
          <p:cNvSpPr/>
          <p:nvPr/>
        </p:nvSpPr>
        <p:spPr>
          <a:xfrm>
            <a:off x="5978820" y="3275112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1" name="Google Shape;261;g3056e3f2961_3_78"/>
          <p:cNvCxnSpPr/>
          <p:nvPr/>
        </p:nvCxnSpPr>
        <p:spPr>
          <a:xfrm>
            <a:off x="4816062" y="4118391"/>
            <a:ext cx="7290139" cy="0"/>
          </a:xfrm>
          <a:prstGeom prst="straightConnector1">
            <a:avLst/>
          </a:prstGeom>
          <a:noFill/>
          <a:ln cap="flat" cmpd="sng" w="19050">
            <a:solidFill>
              <a:srgbClr val="2B65A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2" name="Google Shape;262;g3056e3f2961_3_7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91997" y="2869723"/>
            <a:ext cx="821649" cy="74858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3056e3f2961_3_78"/>
          <p:cNvSpPr/>
          <p:nvPr/>
        </p:nvSpPr>
        <p:spPr>
          <a:xfrm>
            <a:off x="4789686" y="2991761"/>
            <a:ext cx="270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it-IT" sz="10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First 3D “plastic” prototypes obtained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it-IT" sz="10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starting from our CADs: opto-mechanical mountings of MORFEO (ELT context), manufactured in scale 1:20 – MUAM (EMM/PNRR context) optomechanical support manufactured in scale 1:1</a:t>
            </a:r>
            <a:endParaRPr b="0" i="0" sz="10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4" name="Google Shape;264;g3056e3f2961_3_7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607829" y="3207495"/>
            <a:ext cx="892285" cy="669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3056e3f2961_3_7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01772" y="2702550"/>
            <a:ext cx="869591" cy="7914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7-qw.googleusercontent.com/slidesz/AGV_vUePHNjTvPt4BZCbTxF21GNE0ZzF7KFApq5HaQgWIRt9gEoWstkVL-g5DifA_qBYwb4ywiPQx4xNObIG0B3874s_nMUqkQOB3gGKH-y4vqKmeao-yylYIcDKmTbBWQq_Jc09ExSM8eaoVEm6gUJTGvUAvQMmbNCql62mVHTWV6mzaYFOp38zWHU=s2048?key=_kuI_nFOt5dwimJs56iXiA" id="266" name="Google Shape;266;g3056e3f2961_3_7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923391" y="3087988"/>
            <a:ext cx="604220" cy="80562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3056e3f2961_3_78"/>
          <p:cNvSpPr/>
          <p:nvPr/>
        </p:nvSpPr>
        <p:spPr>
          <a:xfrm>
            <a:off x="7602910" y="3476733"/>
            <a:ext cx="375900" cy="4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3056e3f2961_3_78"/>
          <p:cNvSpPr/>
          <p:nvPr/>
        </p:nvSpPr>
        <p:spPr>
          <a:xfrm>
            <a:off x="8130970" y="2702550"/>
            <a:ext cx="3982251" cy="1236227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3056e3f2961_3_78"/>
          <p:cNvSpPr/>
          <p:nvPr/>
        </p:nvSpPr>
        <p:spPr>
          <a:xfrm>
            <a:off x="4816050" y="3035725"/>
            <a:ext cx="2631600" cy="947100"/>
          </a:xfrm>
          <a:prstGeom prst="bracePair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3056e3f2961_3_78"/>
          <p:cNvSpPr/>
          <p:nvPr/>
        </p:nvSpPr>
        <p:spPr>
          <a:xfrm>
            <a:off x="5134225" y="5989025"/>
            <a:ext cx="1615200" cy="276000"/>
          </a:xfrm>
          <a:prstGeom prst="rect">
            <a:avLst/>
          </a:prstGeom>
          <a:solidFill>
            <a:srgbClr val="C48E48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89999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See also poster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01f628d12d_0_0"/>
          <p:cNvSpPr txBox="1"/>
          <p:nvPr>
            <p:ph idx="2" type="body"/>
          </p:nvPr>
        </p:nvSpPr>
        <p:spPr>
          <a:xfrm>
            <a:off x="130075" y="5255629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>
                <a:solidFill>
                  <a:srgbClr val="434343"/>
                </a:solidFill>
              </a:rPr>
              <a:t>STATUS: </a:t>
            </a:r>
            <a:r>
              <a:rPr i="1" lang="it-IT">
                <a:solidFill>
                  <a:srgbClr val="434343"/>
                </a:solidFill>
              </a:rPr>
              <a:t>contract signed and wait for delivery</a:t>
            </a:r>
            <a:endParaRPr i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76" name="Google Shape;276;g301f628d12d_0_0"/>
          <p:cNvSpPr txBox="1"/>
          <p:nvPr>
            <p:ph idx="2" type="body"/>
          </p:nvPr>
        </p:nvSpPr>
        <p:spPr>
          <a:xfrm>
            <a:off x="121750" y="2293025"/>
            <a:ext cx="4568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sz="1400">
                <a:solidFill>
                  <a:srgbClr val="434343"/>
                </a:solidFill>
              </a:rPr>
              <a:t>Aim of the facility:</a:t>
            </a:r>
            <a:r>
              <a:rPr i="1" lang="it-IT" sz="1400">
                <a:solidFill>
                  <a:srgbClr val="434343"/>
                </a:solidFill>
              </a:rPr>
              <a:t> acquisition of DMG Ultrasonic 65, a milling machine able to make the rough machining of big optic (~1m size), closing the loop of the capability to create free form and precise optomechanics</a:t>
            </a:r>
            <a:endParaRPr i="1" sz="14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i="1" sz="1400">
              <a:solidFill>
                <a:srgbClr val="434343"/>
              </a:solidFill>
            </a:endParaRPr>
          </a:p>
        </p:txBody>
      </p:sp>
      <p:sp>
        <p:nvSpPr>
          <p:cNvPr id="277" name="Google Shape;277;g301f628d12d_0_0"/>
          <p:cNvSpPr txBox="1"/>
          <p:nvPr>
            <p:ph type="title"/>
          </p:nvPr>
        </p:nvSpPr>
        <p:spPr>
          <a:xfrm>
            <a:off x="53875" y="1218950"/>
            <a:ext cx="46449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ct val="206158"/>
              <a:buFont typeface="Arial"/>
              <a:buNone/>
            </a:pPr>
            <a:r>
              <a:rPr lang="it-IT"/>
              <a:t>Act. 5602 - Optomechanical prototyping and precision manufacturing</a:t>
            </a:r>
            <a:endParaRPr i="1" sz="2200">
              <a:solidFill>
                <a:schemeClr val="accent3"/>
              </a:solidFill>
            </a:endParaRPr>
          </a:p>
        </p:txBody>
      </p:sp>
      <p:sp>
        <p:nvSpPr>
          <p:cNvPr id="278" name="Google Shape;278;g301f628d12d_0_0"/>
          <p:cNvSpPr txBox="1"/>
          <p:nvPr>
            <p:ph idx="12" type="sldNum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79" name="Google Shape;279;g301f628d12d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875" y="3457519"/>
            <a:ext cx="4039200" cy="27031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0" name="Google Shape;280;g301f628d12d_0_0"/>
          <p:cNvGraphicFramePr/>
          <p:nvPr/>
        </p:nvGraphicFramePr>
        <p:xfrm>
          <a:off x="121700" y="341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{31C9ED8D-B8FF-4196-8999-9475ACB9CF98}</a:tableStyleId>
              </a:tblPr>
              <a:tblGrid>
                <a:gridCol w="1521675"/>
                <a:gridCol w="3047150"/>
              </a:tblGrid>
              <a:tr h="35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Location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INAF-OABrera @Merate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Related Projects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many VLT/ELT instruments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Who can use it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 community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3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Responsible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Stefano Basso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</a:tbl>
          </a:graphicData>
        </a:graphic>
      </p:graphicFrame>
      <p:sp>
        <p:nvSpPr>
          <p:cNvPr id="281" name="Google Shape;281;g301f628d12d_0_0"/>
          <p:cNvSpPr txBox="1"/>
          <p:nvPr>
            <p:ph idx="2" type="body"/>
          </p:nvPr>
        </p:nvSpPr>
        <p:spPr>
          <a:xfrm>
            <a:off x="8060275" y="1303850"/>
            <a:ext cx="4039200" cy="49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b="1" lang="it-IT" sz="1300">
                <a:solidFill>
                  <a:srgbClr val="434343"/>
                </a:solidFill>
              </a:rPr>
              <a:t>ULTRASONIC 65</a:t>
            </a:r>
            <a:endParaRPr b="1" sz="13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300">
                <a:solidFill>
                  <a:srgbClr val="434343"/>
                </a:solidFill>
              </a:rPr>
              <a:t>Technology-Integration:</a:t>
            </a:r>
            <a:endParaRPr sz="1300">
              <a:solidFill>
                <a:srgbClr val="434343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it-IT" sz="1300">
                <a:solidFill>
                  <a:srgbClr val="434343"/>
                </a:solidFill>
              </a:rPr>
              <a:t>ULTRASONIC-hard-machining of Advanced Materials and milling on one machine</a:t>
            </a:r>
            <a:endParaRPr sz="1300">
              <a:solidFill>
                <a:srgbClr val="434343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it-IT" sz="1300">
                <a:solidFill>
                  <a:srgbClr val="434343"/>
                </a:solidFill>
              </a:rPr>
              <a:t>Automation Ready - preparation of the automation interface for easy retrofitting</a:t>
            </a:r>
            <a:endParaRPr sz="1300">
              <a:solidFill>
                <a:srgbClr val="434343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it-IT" sz="1300">
                <a:solidFill>
                  <a:srgbClr val="434343"/>
                </a:solidFill>
              </a:rPr>
              <a:t>By CELOS simple operation and holistic integration in the business organization.</a:t>
            </a:r>
            <a:endParaRPr sz="1300">
              <a:solidFill>
                <a:srgbClr val="434343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it-IT" sz="1300">
                <a:solidFill>
                  <a:srgbClr val="434343"/>
                </a:solidFill>
              </a:rPr>
              <a:t>Strong speedMASTER®-Spindle with 20.000 rpm, 35 kW and 130 Nm (40% d.c.).</a:t>
            </a:r>
            <a:endParaRPr sz="1300">
              <a:solidFill>
                <a:srgbClr val="434343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it-IT" sz="1300">
                <a:solidFill>
                  <a:srgbClr val="434343"/>
                </a:solidFill>
              </a:rPr>
              <a:t>Ergonomic - Large door opening of 1,310 and unique access to the working area.</a:t>
            </a:r>
            <a:endParaRPr sz="1300">
              <a:solidFill>
                <a:srgbClr val="434343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it-IT" sz="1300">
                <a:solidFill>
                  <a:srgbClr val="434343"/>
                </a:solidFill>
              </a:rPr>
              <a:t>Precise - Comprehensive cooling measures, high-performance coolant unit and multi-sensor compensation as standard.</a:t>
            </a:r>
            <a:endParaRPr sz="1300">
              <a:solidFill>
                <a:srgbClr val="434343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it-IT" sz="1300">
                <a:solidFill>
                  <a:srgbClr val="434343"/>
                </a:solidFill>
              </a:rPr>
              <a:t>Range: X=735 mm Y=650 mm Z=560 mm</a:t>
            </a:r>
            <a:endParaRPr sz="1300">
              <a:solidFill>
                <a:srgbClr val="434343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it-IT" sz="1300">
                <a:solidFill>
                  <a:srgbClr val="434343"/>
                </a:solidFill>
              </a:rPr>
              <a:t>Max load: 600 kg</a:t>
            </a:r>
            <a:endParaRPr sz="1300">
              <a:solidFill>
                <a:srgbClr val="434343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it-IT" sz="1300">
                <a:solidFill>
                  <a:srgbClr val="434343"/>
                </a:solidFill>
              </a:rPr>
              <a:t>Direct Drive table (C axis) for continuous machining </a:t>
            </a:r>
            <a:endParaRPr sz="1300">
              <a:solidFill>
                <a:srgbClr val="434343"/>
              </a:solidFill>
            </a:endParaRPr>
          </a:p>
        </p:txBody>
      </p:sp>
      <p:pic>
        <p:nvPicPr>
          <p:cNvPr id="282" name="Google Shape;282;g301f628d12d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0600" y="1454050"/>
            <a:ext cx="2672450" cy="19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301f628d12d_0_0"/>
          <p:cNvSpPr/>
          <p:nvPr/>
        </p:nvSpPr>
        <p:spPr>
          <a:xfrm>
            <a:off x="8967150" y="5660975"/>
            <a:ext cx="1615200" cy="276000"/>
          </a:xfrm>
          <a:prstGeom prst="rect">
            <a:avLst/>
          </a:prstGeom>
          <a:solidFill>
            <a:srgbClr val="C48E48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89999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See also poster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"/>
          <p:cNvSpPr txBox="1"/>
          <p:nvPr>
            <p:ph idx="2" type="body"/>
          </p:nvPr>
        </p:nvSpPr>
        <p:spPr>
          <a:xfrm>
            <a:off x="130075" y="5255629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>
                <a:solidFill>
                  <a:srgbClr val="434343"/>
                </a:solidFill>
              </a:rPr>
              <a:t>STATUS: </a:t>
            </a:r>
            <a:r>
              <a:rPr i="1" lang="it-IT">
                <a:solidFill>
                  <a:srgbClr val="434343"/>
                </a:solidFill>
              </a:rPr>
              <a:t>procurement ready to start with the additional budget from Bando Spazio.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89" name="Google Shape;289;p8"/>
          <p:cNvSpPr txBox="1"/>
          <p:nvPr>
            <p:ph idx="2" type="body"/>
          </p:nvPr>
        </p:nvSpPr>
        <p:spPr>
          <a:xfrm>
            <a:off x="121700" y="2087700"/>
            <a:ext cx="4568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>
                <a:solidFill>
                  <a:srgbClr val="434343"/>
                </a:solidFill>
              </a:rPr>
              <a:t>Aim of the facility:</a:t>
            </a:r>
            <a:r>
              <a:rPr i="1" lang="it-IT">
                <a:solidFill>
                  <a:srgbClr val="434343"/>
                </a:solidFill>
              </a:rPr>
              <a:t> Expanding our capabilities in the field of metrology for optics manufacturing</a:t>
            </a:r>
            <a:endParaRPr i="1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90" name="Google Shape;290;p8"/>
          <p:cNvSpPr txBox="1"/>
          <p:nvPr>
            <p:ph type="title"/>
          </p:nvPr>
        </p:nvSpPr>
        <p:spPr>
          <a:xfrm>
            <a:off x="53875" y="1218950"/>
            <a:ext cx="46449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ct val="142544"/>
              <a:buFont typeface="Arial"/>
              <a:buNone/>
            </a:pPr>
            <a:r>
              <a:rPr lang="it-IT" sz="2500">
                <a:solidFill>
                  <a:srgbClr val="B27F47"/>
                </a:solidFill>
              </a:rPr>
              <a:t>Act. 6703 OptomechTesting Profilometer</a:t>
            </a:r>
            <a:endParaRPr i="1" sz="2200">
              <a:solidFill>
                <a:schemeClr val="accent3"/>
              </a:solidFill>
            </a:endParaRPr>
          </a:p>
        </p:txBody>
      </p:sp>
      <p:sp>
        <p:nvSpPr>
          <p:cNvPr id="291" name="Google Shape;291;p8"/>
          <p:cNvSpPr txBox="1"/>
          <p:nvPr>
            <p:ph idx="12" type="sldNum"/>
          </p:nvPr>
        </p:nvSpPr>
        <p:spPr>
          <a:xfrm>
            <a:off x="11584726" y="6430138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aphicFrame>
        <p:nvGraphicFramePr>
          <p:cNvPr id="292" name="Google Shape;292;p8"/>
          <p:cNvGraphicFramePr/>
          <p:nvPr/>
        </p:nvGraphicFramePr>
        <p:xfrm>
          <a:off x="121700" y="341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{31C9ED8D-B8FF-4196-8999-9475ACB9CF98}</a:tableStyleId>
              </a:tblPr>
              <a:tblGrid>
                <a:gridCol w="1521675"/>
                <a:gridCol w="3047150"/>
              </a:tblGrid>
              <a:tr h="35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Location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INAF-OABrera @Merate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Related Projects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MORFEO, NRT,  Quvik, Ariel, Andes 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9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Who can use it 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INAF, Italian and International communities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  <a:tr h="43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cap="none" strike="noStrike"/>
                        <a:t>Responsible</a:t>
                      </a:r>
                      <a:endParaRPr sz="1400" u="none" cap="none" strike="noStrike"/>
                    </a:p>
                  </a:txBody>
                  <a:tcPr marT="18000" marB="18000" marR="54000" marL="540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i="1" lang="it-IT" sz="1200" u="none" cap="none" strike="noStrike">
                          <a:solidFill>
                            <a:srgbClr val="434343"/>
                          </a:solidFill>
                        </a:rPr>
                        <a:t>M.M.Civitani</a:t>
                      </a:r>
                      <a:endParaRPr i="1" sz="1200" u="none" cap="none" strike="noStrike">
                        <a:solidFill>
                          <a:srgbClr val="434343"/>
                        </a:solidFill>
                      </a:endParaRPr>
                    </a:p>
                  </a:txBody>
                  <a:tcPr marT="18000" marB="18000" marR="54000" marL="54000" anchor="ctr"/>
                </a:tc>
              </a:tr>
            </a:tbl>
          </a:graphicData>
        </a:graphic>
      </p:graphicFrame>
      <p:sp>
        <p:nvSpPr>
          <p:cNvPr id="293" name="Google Shape;293;p8"/>
          <p:cNvSpPr txBox="1"/>
          <p:nvPr>
            <p:ph idx="2" type="body"/>
          </p:nvPr>
        </p:nvSpPr>
        <p:spPr>
          <a:xfrm>
            <a:off x="4864350" y="1218950"/>
            <a:ext cx="7235100" cy="50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94" name="Google Shape;29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4237" y="1150447"/>
            <a:ext cx="7275325" cy="5138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2022-10-26T09:11:02Z</dcterms:created>
  <dc:creator>Francesco Pompa Pacchi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