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71" r:id="rId3"/>
    <p:sldId id="272" r:id="rId4"/>
    <p:sldId id="258" r:id="rId5"/>
    <p:sldId id="259" r:id="rId6"/>
    <p:sldId id="257" r:id="rId7"/>
    <p:sldId id="260" r:id="rId8"/>
    <p:sldId id="261" r:id="rId9"/>
    <p:sldId id="262" r:id="rId10"/>
    <p:sldId id="263" r:id="rId11"/>
    <p:sldId id="264" r:id="rId12"/>
    <p:sldId id="265" r:id="rId13"/>
    <p:sldId id="266" r:id="rId14"/>
    <p:sldId id="270" r:id="rId15"/>
    <p:sldId id="275" r:id="rId16"/>
    <p:sldId id="268" r:id="rId17"/>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hFZIZxy77XRc6sTvfsWtyvwnbr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1CF13A-66C1-41A3-B986-18B0E1A952C7}">
  <a:tblStyle styleId="{1F1CF13A-66C1-41A3-B986-18B0E1A952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FC1B8D-8254-4324-995E-C8B422931E6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3B0A67F-4146-4AF6-8286-BEF8F407CB99}"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70" autoAdjust="0"/>
  </p:normalViewPr>
  <p:slideViewPr>
    <p:cSldViewPr snapToGrid="0">
      <p:cViewPr varScale="1">
        <p:scale>
          <a:sx n="59" d="100"/>
          <a:sy n="59" d="100"/>
        </p:scale>
        <p:origin x="8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75" tIns="49525" rIns="99075" bIns="495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75" tIns="49525" rIns="99075" bIns="495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75" tIns="49525" rIns="99075" bIns="495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it-IT"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040e98df56_0_9: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dirty="0"/>
          </a:p>
        </p:txBody>
      </p:sp>
      <p:sp>
        <p:nvSpPr>
          <p:cNvPr id="176" name="Google Shape;176;g3040e98df56_0_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0fd106cc0_0_87: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86" name="Google Shape;186;g300fd106cc0_0_8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02c9b2e7f7_0_0: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207" name="Google Shape;207;g302c9b2e7f7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0fd106cc0_0_123: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227" name="Google Shape;227;g300fd106cc0_0_1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070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0696bbf783_2_12: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228" name="Google Shape;228;g30696bbf783_2_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0fd106cc0_0_123: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227" name="Google Shape;227;g300fd106cc0_0_1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b080d4d54_0_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8b080d4d54_0_32: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99" name="Google Shape;99;g28b080d4d54_0_32: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it-IT"/>
              <a:t>3</a:t>
            </a:fld>
            <a:endParaRPr/>
          </a:p>
        </p:txBody>
      </p:sp>
    </p:spTree>
    <p:extLst>
      <p:ext uri="{BB962C8B-B14F-4D97-AF65-F5344CB8AC3E}">
        <p14:creationId xmlns:p14="http://schemas.microsoft.com/office/powerpoint/2010/main" val="396475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00fd106cc0_0_134: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08" name="Google Shape;108;g300fd106cc0_0_1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00fd106cc0_0_152: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r>
              <a:rPr lang="it-IT" b="0" i="0" dirty="0" err="1">
                <a:solidFill>
                  <a:srgbClr val="404040"/>
                </a:solidFill>
                <a:effectLst/>
                <a:latin typeface="Lato" panose="020F0502020204030203" pitchFamily="34" charset="0"/>
              </a:rPr>
              <a:t>LiteBIRD</a:t>
            </a:r>
            <a:r>
              <a:rPr lang="it-IT" b="0" i="0" dirty="0">
                <a:solidFill>
                  <a:srgbClr val="404040"/>
                </a:solidFill>
                <a:effectLst/>
                <a:latin typeface="Lato" panose="020F0502020204030203" pitchFamily="34" charset="0"/>
              </a:rPr>
              <a:t> “Lite satellite for the study of  B-mode </a:t>
            </a:r>
            <a:r>
              <a:rPr lang="it-IT" b="0" i="0" dirty="0" err="1">
                <a:solidFill>
                  <a:srgbClr val="404040"/>
                </a:solidFill>
                <a:effectLst/>
                <a:latin typeface="Lato" panose="020F0502020204030203" pitchFamily="34" charset="0"/>
              </a:rPr>
              <a:t>polarization</a:t>
            </a:r>
            <a:r>
              <a:rPr lang="it-IT" b="0" i="0" dirty="0">
                <a:solidFill>
                  <a:srgbClr val="404040"/>
                </a:solidFill>
                <a:effectLst/>
                <a:latin typeface="Lato" panose="020F0502020204030203" pitchFamily="34" charset="0"/>
              </a:rPr>
              <a:t> and </a:t>
            </a:r>
            <a:r>
              <a:rPr lang="it-IT" b="0" i="0" dirty="0" err="1">
                <a:solidFill>
                  <a:srgbClr val="404040"/>
                </a:solidFill>
                <a:effectLst/>
                <a:latin typeface="Lato" panose="020F0502020204030203" pitchFamily="34" charset="0"/>
              </a:rPr>
              <a:t>Inflation</a:t>
            </a:r>
            <a:r>
              <a:rPr lang="it-IT" b="0" i="0" dirty="0">
                <a:solidFill>
                  <a:srgbClr val="404040"/>
                </a:solidFill>
                <a:effectLst/>
                <a:latin typeface="Lato" panose="020F0502020204030203" pitchFamily="34" charset="0"/>
              </a:rPr>
              <a:t> from </a:t>
            </a:r>
            <a:r>
              <a:rPr lang="it-IT" b="0" i="0" dirty="0" err="1">
                <a:solidFill>
                  <a:srgbClr val="404040"/>
                </a:solidFill>
                <a:effectLst/>
                <a:latin typeface="Lato" panose="020F0502020204030203" pitchFamily="34" charset="0"/>
              </a:rPr>
              <a:t>cosmic</a:t>
            </a:r>
            <a:r>
              <a:rPr lang="it-IT" b="0" i="0" dirty="0">
                <a:solidFill>
                  <a:srgbClr val="404040"/>
                </a:solidFill>
                <a:effectLst/>
                <a:latin typeface="Lato" panose="020F0502020204030203" pitchFamily="34" charset="0"/>
              </a:rPr>
              <a:t> background </a:t>
            </a:r>
            <a:r>
              <a:rPr lang="it-IT" b="0" i="0" dirty="0" err="1">
                <a:solidFill>
                  <a:srgbClr val="404040"/>
                </a:solidFill>
                <a:effectLst/>
                <a:latin typeface="Lato" panose="020F0502020204030203" pitchFamily="34" charset="0"/>
              </a:rPr>
              <a:t>Radiation</a:t>
            </a:r>
            <a:r>
              <a:rPr lang="it-IT" b="0" i="0" dirty="0">
                <a:solidFill>
                  <a:srgbClr val="404040"/>
                </a:solidFill>
                <a:effectLst/>
                <a:latin typeface="Lato" panose="020F0502020204030203" pitchFamily="34" charset="0"/>
              </a:rPr>
              <a:t> </a:t>
            </a:r>
            <a:r>
              <a:rPr lang="it-IT" b="0" i="0" dirty="0" err="1">
                <a:solidFill>
                  <a:srgbClr val="404040"/>
                </a:solidFill>
                <a:effectLst/>
                <a:latin typeface="Lato" panose="020F0502020204030203" pitchFamily="34" charset="0"/>
              </a:rPr>
              <a:t>Detection</a:t>
            </a:r>
            <a:r>
              <a:rPr lang="it-IT" b="0" i="0" dirty="0">
                <a:solidFill>
                  <a:srgbClr val="404040"/>
                </a:solidFill>
                <a:effectLst/>
                <a:latin typeface="Lato" panose="020F0502020204030203" pitchFamily="34" charset="0"/>
              </a:rPr>
              <a:t>” è una missione spaziale dedicata allo studio della radiazione di fondo cosmico a microonde (CMB)</a:t>
            </a:r>
            <a:r>
              <a:rPr lang="it-IT" b="0" i="0" strike="sngStrike" dirty="0">
                <a:solidFill>
                  <a:srgbClr val="404040"/>
                </a:solidFill>
                <a:effectLst/>
                <a:latin typeface="Lato" panose="020F0502020204030203" pitchFamily="34" charset="0"/>
              </a:rPr>
              <a:t>.</a:t>
            </a:r>
            <a:r>
              <a:rPr lang="it-IT" b="0" i="0" dirty="0">
                <a:solidFill>
                  <a:srgbClr val="404040"/>
                </a:solidFill>
                <a:effectLst/>
                <a:latin typeface="Lato" panose="020F0502020204030203" pitchFamily="34" charset="0"/>
              </a:rPr>
              <a:t> </a:t>
            </a:r>
            <a:endParaRPr dirty="0"/>
          </a:p>
        </p:txBody>
      </p:sp>
      <p:sp>
        <p:nvSpPr>
          <p:cNvPr id="115" name="Google Shape;115;g300fd106cc0_0_15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b080d4d54_0_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8b080d4d54_0_32: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99" name="Google Shape;99;g28b080d4d54_0_32: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it-IT"/>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055ab763e5_0_2: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34" name="Google Shape;134;g3055ab763e5_0_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040e98df56_0_33: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g3040e98df56_0_3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0fd106cc0_0_0: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55" name="Google Shape;155;g300fd106cc0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040e98df56_0_0: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lnSpc>
                <a:spcPct val="100000"/>
              </a:lnSpc>
              <a:spcBef>
                <a:spcPts val="0"/>
              </a:spcBef>
              <a:spcAft>
                <a:spcPts val="0"/>
              </a:spcAft>
              <a:buSzPts val="1400"/>
              <a:buNone/>
            </a:pPr>
            <a:endParaRPr/>
          </a:p>
        </p:txBody>
      </p:sp>
      <p:sp>
        <p:nvSpPr>
          <p:cNvPr id="166" name="Google Shape;166;g3040e98df56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20"/>
        <p:cNvGrpSpPr/>
        <p:nvPr/>
      </p:nvGrpSpPr>
      <p:grpSpPr>
        <a:xfrm>
          <a:off x="0" y="0"/>
          <a:ext cx="0" cy="0"/>
          <a:chOff x="0" y="0"/>
          <a:chExt cx="0" cy="0"/>
        </a:xfrm>
      </p:grpSpPr>
      <p:pic>
        <p:nvPicPr>
          <p:cNvPr id="21" name="Google Shape;21;p12"/>
          <p:cNvPicPr preferRelativeResize="0"/>
          <p:nvPr/>
        </p:nvPicPr>
        <p:blipFill rotWithShape="1">
          <a:blip r:embed="rId2">
            <a:alphaModFix/>
          </a:blip>
          <a:srcRect b="9003"/>
          <a:stretch/>
        </p:blipFill>
        <p:spPr>
          <a:xfrm>
            <a:off x="0" y="1310759"/>
            <a:ext cx="12202758" cy="5038670"/>
          </a:xfrm>
          <a:prstGeom prst="rect">
            <a:avLst/>
          </a:prstGeom>
          <a:noFill/>
          <a:ln>
            <a:noFill/>
          </a:ln>
        </p:spPr>
      </p:pic>
      <p:sp>
        <p:nvSpPr>
          <p:cNvPr id="22" name="Google Shape;22;p12"/>
          <p:cNvSpPr txBox="1">
            <a:spLocks noGrp="1"/>
          </p:cNvSpPr>
          <p:nvPr>
            <p:ph type="ctrTitle"/>
          </p:nvPr>
        </p:nvSpPr>
        <p:spPr>
          <a:xfrm>
            <a:off x="838200" y="1335636"/>
            <a:ext cx="3795445"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subTitle" idx="1"/>
          </p:nvPr>
        </p:nvSpPr>
        <p:spPr>
          <a:xfrm>
            <a:off x="838200" y="3879437"/>
            <a:ext cx="379544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2"/>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
        <p:nvSpPr>
          <p:cNvPr id="25" name="Google Shape;25;p12"/>
          <p:cNvSpPr>
            <a:spLocks noGrp="1"/>
          </p:cNvSpPr>
          <p:nvPr>
            <p:ph type="pic" idx="2"/>
          </p:nvPr>
        </p:nvSpPr>
        <p:spPr>
          <a:xfrm>
            <a:off x="5188449" y="2106202"/>
            <a:ext cx="5712431" cy="3754848"/>
          </a:xfrm>
          <a:prstGeom prst="rect">
            <a:avLst/>
          </a:prstGeom>
          <a:noFill/>
          <a:ln>
            <a:noFill/>
          </a:ln>
        </p:spPr>
      </p:sp>
      <p:sp>
        <p:nvSpPr>
          <p:cNvPr id="26" name="Google Shape;26;p12"/>
          <p:cNvSpPr txBox="1">
            <a:spLocks noGrp="1"/>
          </p:cNvSpPr>
          <p:nvPr>
            <p:ph type="body" idx="3"/>
          </p:nvPr>
        </p:nvSpPr>
        <p:spPr>
          <a:xfrm>
            <a:off x="838200" y="5681663"/>
            <a:ext cx="3795444"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12" descr="Immagine che contiene testo, schermata, Carattere, Elementi grafici&#10;&#10;Descrizione generata automaticamente"/>
          <p:cNvPicPr preferRelativeResize="0"/>
          <p:nvPr/>
        </p:nvPicPr>
        <p:blipFill rotWithShape="1">
          <a:blip r:embed="rId3">
            <a:alphaModFix/>
          </a:blip>
          <a:srcRect t="11940" b="15206"/>
          <a:stretch/>
        </p:blipFill>
        <p:spPr>
          <a:xfrm>
            <a:off x="9790545" y="219625"/>
            <a:ext cx="1930140" cy="7801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olo e contenuto" type="obj">
  <p:cSld name="OBJEC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a:off x="838200" y="2291137"/>
            <a:ext cx="10515600" cy="38858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21"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76" name="Google Shape;76;p2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body" idx="1"/>
          </p:nvPr>
        </p:nvSpPr>
        <p:spPr>
          <a:xfrm rot="5400000">
            <a:off x="4153087" y="-1023750"/>
            <a:ext cx="388582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22"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81" name="Google Shape;81;p2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rot="5400000">
            <a:off x="7618686" y="2441849"/>
            <a:ext cx="4841328"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3"/>
          <p:cNvSpPr txBox="1">
            <a:spLocks noGrp="1"/>
          </p:cNvSpPr>
          <p:nvPr>
            <p:ph type="body" idx="1"/>
          </p:nvPr>
        </p:nvSpPr>
        <p:spPr>
          <a:xfrm rot="5400000">
            <a:off x="2284687" y="-110851"/>
            <a:ext cx="4841327"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 name="Google Shape;85;p23"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86" name="Google Shape;86;p2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uto con didascalia">
  <p:cSld name="Contenuto con didascalia">
    <p:spTree>
      <p:nvGrpSpPr>
        <p:cNvPr id="1" name="Shape 28"/>
        <p:cNvGrpSpPr/>
        <p:nvPr/>
      </p:nvGrpSpPr>
      <p:grpSpPr>
        <a:xfrm>
          <a:off x="0" y="0"/>
          <a:ext cx="0" cy="0"/>
          <a:chOff x="0" y="0"/>
          <a:chExt cx="0" cy="0"/>
        </a:xfrm>
      </p:grpSpPr>
      <p:sp>
        <p:nvSpPr>
          <p:cNvPr id="29" name="Google Shape;29;p19"/>
          <p:cNvSpPr txBox="1">
            <a:spLocks noGrp="1"/>
          </p:cNvSpPr>
          <p:nvPr>
            <p:ph type="body" idx="1"/>
          </p:nvPr>
        </p:nvSpPr>
        <p:spPr>
          <a:xfrm>
            <a:off x="5183188" y="1335636"/>
            <a:ext cx="6172200" cy="484132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 name="Google Shape;30;p19"/>
          <p:cNvSpPr txBox="1">
            <a:spLocks noGrp="1"/>
          </p:cNvSpPr>
          <p:nvPr>
            <p:ph type="body" idx="2"/>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19"/>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19"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33" name="Google Shape;33;p19"/>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838200" y="2496619"/>
            <a:ext cx="10515600" cy="3680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body" idx="2"/>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 name="Google Shape;38;p13"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39" name="Google Shape;39;p1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p:cSld name="Intestazione sezione">
    <p:spTree>
      <p:nvGrpSpPr>
        <p:cNvPr id="1" name="Shape 40"/>
        <p:cNvGrpSpPr/>
        <p:nvPr/>
      </p:nvGrpSpPr>
      <p:grpSpPr>
        <a:xfrm>
          <a:off x="0" y="0"/>
          <a:ext cx="0" cy="0"/>
          <a:chOff x="0" y="0"/>
          <a:chExt cx="0" cy="0"/>
        </a:xfrm>
      </p:grpSpPr>
      <p:sp>
        <p:nvSpPr>
          <p:cNvPr id="41" name="Google Shape;41;p14"/>
          <p:cNvSpPr txBox="1">
            <a:spLocks noGrp="1"/>
          </p:cNvSpPr>
          <p:nvPr>
            <p:ph type="ctrTitle"/>
          </p:nvPr>
        </p:nvSpPr>
        <p:spPr>
          <a:xfrm>
            <a:off x="838200" y="1335636"/>
            <a:ext cx="4925602"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subTitle" idx="1"/>
          </p:nvPr>
        </p:nvSpPr>
        <p:spPr>
          <a:xfrm>
            <a:off x="838200" y="3879437"/>
            <a:ext cx="49256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14"/>
          <p:cNvSpPr>
            <a:spLocks noGrp="1"/>
          </p:cNvSpPr>
          <p:nvPr>
            <p:ph type="pic" idx="2"/>
          </p:nvPr>
        </p:nvSpPr>
        <p:spPr>
          <a:xfrm>
            <a:off x="6096000" y="1335636"/>
            <a:ext cx="5257800" cy="4525414"/>
          </a:xfrm>
          <a:prstGeom prst="rect">
            <a:avLst/>
          </a:prstGeom>
          <a:noFill/>
          <a:ln>
            <a:noFill/>
          </a:ln>
        </p:spPr>
      </p:sp>
      <p:pic>
        <p:nvPicPr>
          <p:cNvPr id="44" name="Google Shape;44;p14"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45" name="Google Shape;45;p1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body" idx="1"/>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5"/>
          <p:cNvSpPr txBox="1">
            <a:spLocks noGrp="1"/>
          </p:cNvSpPr>
          <p:nvPr>
            <p:ph type="body" idx="2"/>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15"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51" name="Google Shape;51;p1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52"/>
        <p:cNvGrpSpPr/>
        <p:nvPr/>
      </p:nvGrpSpPr>
      <p:grpSpPr>
        <a:xfrm>
          <a:off x="0" y="0"/>
          <a:ext cx="0" cy="0"/>
          <a:chOff x="0" y="0"/>
          <a:chExt cx="0" cy="0"/>
        </a:xfrm>
      </p:grpSpPr>
      <p:sp>
        <p:nvSpPr>
          <p:cNvPr id="53" name="Google Shape;53;p16"/>
          <p:cNvSpPr txBox="1">
            <a:spLocks noGrp="1"/>
          </p:cNvSpPr>
          <p:nvPr>
            <p:ph type="title"/>
          </p:nvPr>
        </p:nvSpPr>
        <p:spPr>
          <a:xfrm>
            <a:off x="838200" y="1335636"/>
            <a:ext cx="10515600" cy="540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6"/>
          <p:cNvSpPr txBox="1">
            <a:spLocks noGrp="1"/>
          </p:cNvSpPr>
          <p:nvPr>
            <p:ph type="body" idx="1"/>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6"/>
          <p:cNvSpPr txBox="1">
            <a:spLocks noGrp="1"/>
          </p:cNvSpPr>
          <p:nvPr>
            <p:ph type="body" idx="2"/>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6"/>
          <p:cNvSpPr txBox="1">
            <a:spLocks noGrp="1"/>
          </p:cNvSpPr>
          <p:nvPr>
            <p:ph type="body" idx="3"/>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 name="Google Shape;57;p16"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58" name="Google Shape;58;p1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 name="Google Shape;61;p17"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62" name="Google Shape;62;p1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63"/>
        <p:cNvGrpSpPr/>
        <p:nvPr/>
      </p:nvGrpSpPr>
      <p:grpSpPr>
        <a:xfrm>
          <a:off x="0" y="0"/>
          <a:ext cx="0" cy="0"/>
          <a:chOff x="0" y="0"/>
          <a:chExt cx="0" cy="0"/>
        </a:xfrm>
      </p:grpSpPr>
      <p:pic>
        <p:nvPicPr>
          <p:cNvPr id="64" name="Google Shape;64;p18"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65" name="Google Shape;65;p1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p:cSld name="Immagine con didascalia">
    <p:spTree>
      <p:nvGrpSpPr>
        <p:cNvPr id="1" name="Shape 66"/>
        <p:cNvGrpSpPr/>
        <p:nvPr/>
      </p:nvGrpSpPr>
      <p:grpSpPr>
        <a:xfrm>
          <a:off x="0" y="0"/>
          <a:ext cx="0" cy="0"/>
          <a:chOff x="0" y="0"/>
          <a:chExt cx="0" cy="0"/>
        </a:xfrm>
      </p:grpSpPr>
      <p:sp>
        <p:nvSpPr>
          <p:cNvPr id="67" name="Google Shape;67;p20"/>
          <p:cNvSpPr>
            <a:spLocks noGrp="1"/>
          </p:cNvSpPr>
          <p:nvPr>
            <p:ph type="pic" idx="2"/>
          </p:nvPr>
        </p:nvSpPr>
        <p:spPr>
          <a:xfrm>
            <a:off x="5183188" y="1335636"/>
            <a:ext cx="6172200" cy="4841327"/>
          </a:xfrm>
          <a:prstGeom prst="rect">
            <a:avLst/>
          </a:prstGeom>
          <a:noFill/>
          <a:ln>
            <a:noFill/>
          </a:ln>
        </p:spPr>
      </p:sp>
      <p:sp>
        <p:nvSpPr>
          <p:cNvPr id="68" name="Google Shape;68;p20"/>
          <p:cNvSpPr txBox="1">
            <a:spLocks noGrp="1"/>
          </p:cNvSpPr>
          <p:nvPr>
            <p:ph type="body" idx="1"/>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0" name="Google Shape;70;p20" descr="Immagine che contiene testo, schermata, Carattere, Elementi grafici&#10;&#10;Descrizione generata automaticamente"/>
          <p:cNvPicPr preferRelativeResize="0"/>
          <p:nvPr/>
        </p:nvPicPr>
        <p:blipFill rotWithShape="1">
          <a:blip r:embed="rId2">
            <a:alphaModFix/>
          </a:blip>
          <a:srcRect t="11940" b="15206"/>
          <a:stretch/>
        </p:blipFill>
        <p:spPr>
          <a:xfrm>
            <a:off x="9790545" y="219625"/>
            <a:ext cx="1930140" cy="780114"/>
          </a:xfrm>
          <a:prstGeom prst="rect">
            <a:avLst/>
          </a:prstGeom>
          <a:noFill/>
          <a:ln>
            <a:noFill/>
          </a:ln>
        </p:spPr>
      </p:pic>
      <p:sp>
        <p:nvSpPr>
          <p:cNvPr id="71" name="Google Shape;71;p20"/>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1"/>
          <p:cNvPicPr preferRelativeResize="0"/>
          <p:nvPr/>
        </p:nvPicPr>
        <p:blipFill rotWithShape="1">
          <a:blip r:embed="rId14">
            <a:alphaModFix/>
          </a:blip>
          <a:srcRect/>
          <a:stretch/>
        </p:blipFill>
        <p:spPr>
          <a:xfrm>
            <a:off x="0" y="6352350"/>
            <a:ext cx="12192000" cy="520700"/>
          </a:xfrm>
          <a:prstGeom prst="rect">
            <a:avLst/>
          </a:prstGeom>
          <a:noFill/>
          <a:ln>
            <a:noFill/>
          </a:ln>
        </p:spPr>
      </p:pic>
      <p:pic>
        <p:nvPicPr>
          <p:cNvPr id="11" name="Google Shape;11;p11"/>
          <p:cNvPicPr preferRelativeResize="0"/>
          <p:nvPr/>
        </p:nvPicPr>
        <p:blipFill rotWithShape="1">
          <a:blip r:embed="rId15">
            <a:alphaModFix/>
          </a:blip>
          <a:srcRect/>
          <a:stretch/>
        </p:blipFill>
        <p:spPr>
          <a:xfrm>
            <a:off x="0" y="-25841"/>
            <a:ext cx="12192000" cy="1219200"/>
          </a:xfrm>
          <a:prstGeom prst="rect">
            <a:avLst/>
          </a:prstGeom>
          <a:noFill/>
          <a:ln>
            <a:noFill/>
          </a:ln>
        </p:spPr>
      </p:pic>
      <p:sp>
        <p:nvSpPr>
          <p:cNvPr id="12" name="Google Shape;12;p11"/>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B27F47"/>
              </a:buClr>
              <a:buSzPts val="2800"/>
              <a:buFont typeface="Arial"/>
              <a:buNone/>
              <a:defRPr sz="2800" b="1" i="0" u="none" strike="noStrike" cap="none">
                <a:solidFill>
                  <a:srgbClr val="B27F4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1"/>
          <p:cNvSpPr txBox="1">
            <a:spLocks noGrp="1"/>
          </p:cNvSpPr>
          <p:nvPr>
            <p:ph type="body" idx="1"/>
          </p:nvPr>
        </p:nvSpPr>
        <p:spPr>
          <a:xfrm>
            <a:off x="838200" y="2291137"/>
            <a:ext cx="10515600" cy="388582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pic>
        <p:nvPicPr>
          <p:cNvPr id="15" name="Google Shape;15;p11" descr="Immagine che contiene testo, schermata, Carattere, Elementi grafici&#10;&#10;Descrizione generata automaticamente"/>
          <p:cNvPicPr preferRelativeResize="0"/>
          <p:nvPr/>
        </p:nvPicPr>
        <p:blipFill rotWithShape="1">
          <a:blip r:embed="rId16">
            <a:alphaModFix/>
          </a:blip>
          <a:srcRect t="11940" b="15206"/>
          <a:stretch/>
        </p:blipFill>
        <p:spPr>
          <a:xfrm>
            <a:off x="9790545" y="219625"/>
            <a:ext cx="1930140" cy="780114"/>
          </a:xfrm>
          <a:prstGeom prst="rect">
            <a:avLst/>
          </a:prstGeom>
          <a:noFill/>
          <a:ln>
            <a:noFill/>
          </a:ln>
        </p:spPr>
      </p:pic>
      <p:sp>
        <p:nvSpPr>
          <p:cNvPr id="16" name="Google Shape;16;p11"/>
          <p:cNvSpPr txBox="1"/>
          <p:nvPr/>
        </p:nvSpPr>
        <p:spPr>
          <a:xfrm>
            <a:off x="7309875" y="6296300"/>
            <a:ext cx="2168100" cy="600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PNRR </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Missione 4 </a:t>
            </a:r>
            <a:r>
              <a:rPr lang="it-IT" sz="1100" b="1" i="0" u="none" strike="noStrike" cap="none">
                <a:solidFill>
                  <a:srgbClr val="FFFFFF"/>
                </a:solidFill>
                <a:latin typeface="Arial"/>
                <a:ea typeface="Arial"/>
                <a:cs typeface="Arial"/>
                <a:sym typeface="Arial"/>
              </a:rPr>
              <a:t>• </a:t>
            </a:r>
            <a:r>
              <a:rPr lang="it-IT" sz="1100" b="0" i="0" u="none" strike="noStrike" cap="none">
                <a:solidFill>
                  <a:srgbClr val="FFFFFF"/>
                </a:solidFill>
                <a:latin typeface="Arial"/>
                <a:ea typeface="Arial"/>
                <a:cs typeface="Arial"/>
                <a:sym typeface="Arial"/>
              </a:rPr>
              <a:t>Componente 2</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Investimento 3.1</a:t>
            </a:r>
            <a:endParaRPr sz="1400" b="0" i="0" u="none" strike="noStrike" cap="none">
              <a:solidFill>
                <a:srgbClr val="000000"/>
              </a:solidFill>
              <a:latin typeface="Arial"/>
              <a:ea typeface="Arial"/>
              <a:cs typeface="Arial"/>
              <a:sym typeface="Arial"/>
            </a:endParaRPr>
          </a:p>
        </p:txBody>
      </p:sp>
      <p:sp>
        <p:nvSpPr>
          <p:cNvPr id="17" name="Google Shape;17;p11"/>
          <p:cNvSpPr txBox="1"/>
          <p:nvPr/>
        </p:nvSpPr>
        <p:spPr>
          <a:xfrm>
            <a:off x="9529917" y="6401844"/>
            <a:ext cx="198365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STILES – IR0000034</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CUP C33C22000640006</a:t>
            </a:r>
            <a:endParaRPr sz="1400" b="0" i="0" u="none" strike="noStrike" cap="none">
              <a:solidFill>
                <a:srgbClr val="000000"/>
              </a:solidFill>
              <a:latin typeface="Arial"/>
              <a:ea typeface="Arial"/>
              <a:cs typeface="Arial"/>
              <a:sym typeface="Arial"/>
            </a:endParaRPr>
          </a:p>
        </p:txBody>
      </p:sp>
      <p:sp>
        <p:nvSpPr>
          <p:cNvPr id="18" name="Google Shape;18;p11"/>
          <p:cNvSpPr txBox="1"/>
          <p:nvPr/>
        </p:nvSpPr>
        <p:spPr>
          <a:xfrm>
            <a:off x="154713" y="6430138"/>
            <a:ext cx="1267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0" i="0" u="none" strike="noStrike" cap="none">
                <a:solidFill>
                  <a:srgbClr val="FFFFFF"/>
                </a:solidFill>
                <a:latin typeface="Arial"/>
                <a:ea typeface="Arial"/>
                <a:cs typeface="Arial"/>
                <a:sym typeface="Arial"/>
              </a:rPr>
              <a:t>01/10/2024</a:t>
            </a:r>
            <a:endParaRPr sz="1400" b="0" i="0" u="none" strike="noStrike" cap="none">
              <a:solidFill>
                <a:srgbClr val="FFFFFF"/>
              </a:solidFill>
              <a:latin typeface="Arial"/>
              <a:ea typeface="Arial"/>
              <a:cs typeface="Arial"/>
              <a:sym typeface="Arial"/>
            </a:endParaRPr>
          </a:p>
        </p:txBody>
      </p:sp>
      <p:sp>
        <p:nvSpPr>
          <p:cNvPr id="19" name="Google Shape;19;p11"/>
          <p:cNvSpPr txBox="1"/>
          <p:nvPr/>
        </p:nvSpPr>
        <p:spPr>
          <a:xfrm>
            <a:off x="1422399" y="6430150"/>
            <a:ext cx="571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400"/>
              <a:buFont typeface="Arial"/>
              <a:buNone/>
            </a:pPr>
            <a:r>
              <a:rPr lang="it-IT" sz="1400" b="0" i="0" u="none" strike="noStrike" cap="none">
                <a:solidFill>
                  <a:schemeClr val="lt1"/>
                </a:solidFill>
                <a:latin typeface="Arial"/>
                <a:ea typeface="Arial"/>
                <a:cs typeface="Arial"/>
                <a:sym typeface="Arial"/>
              </a:rPr>
              <a:t>Secondo Forum della Ricerca sperimentale e tecnologica in INAF</a:t>
            </a: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l="22824" t="33161" r="39779" b="34062"/>
          <a:stretch/>
        </p:blipFill>
        <p:spPr>
          <a:xfrm>
            <a:off x="5188450" y="2106200"/>
            <a:ext cx="5712425" cy="3754852"/>
          </a:xfrm>
          <a:prstGeom prst="rect">
            <a:avLst/>
          </a:prstGeom>
          <a:noFill/>
          <a:ln>
            <a:noFill/>
          </a:ln>
        </p:spPr>
      </p:pic>
      <p:sp>
        <p:nvSpPr>
          <p:cNvPr id="92" name="Google Shape;92;p1"/>
          <p:cNvSpPr txBox="1">
            <a:spLocks noGrp="1"/>
          </p:cNvSpPr>
          <p:nvPr>
            <p:ph type="ctrTitle"/>
          </p:nvPr>
        </p:nvSpPr>
        <p:spPr>
          <a:xfrm>
            <a:off x="838200" y="1335636"/>
            <a:ext cx="3795300" cy="2414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BB7537"/>
              </a:buClr>
              <a:buSzPts val="4500"/>
              <a:buFont typeface="Arial"/>
              <a:buNone/>
            </a:pPr>
            <a:r>
              <a:rPr lang="it-IT" dirty="0">
                <a:solidFill>
                  <a:srgbClr val="BB7537"/>
                </a:solidFill>
              </a:rPr>
              <a:t>STILES</a:t>
            </a:r>
            <a:endParaRPr dirty="0"/>
          </a:p>
        </p:txBody>
      </p:sp>
      <p:sp>
        <p:nvSpPr>
          <p:cNvPr id="93" name="Google Shape;93;p1"/>
          <p:cNvSpPr txBox="1">
            <a:spLocks noGrp="1"/>
          </p:cNvSpPr>
          <p:nvPr>
            <p:ph type="subTitle" idx="1"/>
          </p:nvPr>
        </p:nvSpPr>
        <p:spPr>
          <a:xfrm>
            <a:off x="838200" y="3879425"/>
            <a:ext cx="3354000" cy="1655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r>
              <a:rPr lang="it-IT" dirty="0"/>
              <a:t>Radio </a:t>
            </a:r>
            <a:r>
              <a:rPr lang="it-IT" dirty="0" err="1"/>
              <a:t>Astronomy</a:t>
            </a:r>
            <a:r>
              <a:rPr lang="it-IT" dirty="0"/>
              <a:t>: </a:t>
            </a:r>
            <a:endParaRPr dirty="0"/>
          </a:p>
          <a:p>
            <a:pPr marL="0" lvl="0" indent="0" algn="l" rtl="0">
              <a:lnSpc>
                <a:spcPct val="90000"/>
              </a:lnSpc>
              <a:spcBef>
                <a:spcPts val="0"/>
              </a:spcBef>
              <a:spcAft>
                <a:spcPts val="0"/>
              </a:spcAft>
              <a:buClr>
                <a:schemeClr val="dk1"/>
              </a:buClr>
              <a:buSzPts val="2400"/>
              <a:buNone/>
            </a:pPr>
            <a:r>
              <a:rPr lang="it-IT" dirty="0"/>
              <a:t>Testing Facilities / R&amp;D </a:t>
            </a:r>
            <a:r>
              <a:rPr lang="it-IT" dirty="0" err="1"/>
              <a:t>Laboratories</a:t>
            </a:r>
            <a:endParaRPr dirty="0"/>
          </a:p>
          <a:p>
            <a:pPr marL="0" lvl="0" indent="0" algn="l" rtl="0">
              <a:lnSpc>
                <a:spcPct val="90000"/>
              </a:lnSpc>
              <a:spcBef>
                <a:spcPts val="0"/>
              </a:spcBef>
              <a:spcAft>
                <a:spcPts val="0"/>
              </a:spcAft>
              <a:buClr>
                <a:schemeClr val="dk1"/>
              </a:buClr>
              <a:buSzPts val="2400"/>
              <a:buNone/>
            </a:pPr>
            <a:endParaRPr dirty="0"/>
          </a:p>
          <a:p>
            <a:pPr marL="0" lvl="0" indent="0" algn="l" rtl="0">
              <a:lnSpc>
                <a:spcPct val="90000"/>
              </a:lnSpc>
              <a:spcBef>
                <a:spcPts val="0"/>
              </a:spcBef>
              <a:spcAft>
                <a:spcPts val="0"/>
              </a:spcAft>
              <a:buClr>
                <a:schemeClr val="dk1"/>
              </a:buClr>
              <a:buSzPts val="2400"/>
              <a:buNone/>
            </a:pPr>
            <a:r>
              <a:rPr lang="it-IT" dirty="0"/>
              <a:t>P. Bolli, INAF-OAA</a:t>
            </a:r>
            <a:endParaRPr dirty="0"/>
          </a:p>
        </p:txBody>
      </p:sp>
      <p:sp>
        <p:nvSpPr>
          <p:cNvPr id="94" name="Google Shape;94;p1"/>
          <p:cNvSpPr txBox="1">
            <a:spLocks noGrp="1"/>
          </p:cNvSpPr>
          <p:nvPr>
            <p:ph type="body" idx="3"/>
          </p:nvPr>
        </p:nvSpPr>
        <p:spPr>
          <a:xfrm>
            <a:off x="838200" y="5681663"/>
            <a:ext cx="3795444" cy="48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it-IT"/>
              <a:t>October 1st, 2024</a:t>
            </a:r>
            <a:endParaRPr/>
          </a:p>
        </p:txBody>
      </p:sp>
      <p:sp>
        <p:nvSpPr>
          <p:cNvPr id="95" name="Google Shape;95;p1"/>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040e98df56_0_0"/>
          <p:cNvSpPr txBox="1">
            <a:spLocks noGrp="1"/>
          </p:cNvSpPr>
          <p:nvPr>
            <p:ph type="body" idx="2"/>
          </p:nvPr>
        </p:nvSpPr>
        <p:spPr>
          <a:xfrm>
            <a:off x="130075" y="5712829"/>
            <a:ext cx="4568700" cy="1000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600"/>
              <a:buNone/>
            </a:pPr>
            <a:r>
              <a:rPr lang="it-IT">
                <a:solidFill>
                  <a:srgbClr val="434343"/>
                </a:solidFill>
              </a:rPr>
              <a:t>Status: In progress</a:t>
            </a:r>
            <a:endParaRPr/>
          </a:p>
          <a:p>
            <a:pPr marL="0" lvl="0" indent="0" algn="l" rtl="0">
              <a:lnSpc>
                <a:spcPct val="90000"/>
              </a:lnSpc>
              <a:spcBef>
                <a:spcPts val="0"/>
              </a:spcBef>
              <a:spcAft>
                <a:spcPts val="0"/>
              </a:spcAft>
              <a:buClr>
                <a:schemeClr val="dk1"/>
              </a:buClr>
              <a:buSzPts val="1600"/>
              <a:buNone/>
            </a:pPr>
            <a:endParaRPr/>
          </a:p>
        </p:txBody>
      </p:sp>
      <p:sp>
        <p:nvSpPr>
          <p:cNvPr id="169" name="Google Shape;169;g3040e98df56_0_0"/>
          <p:cNvSpPr txBox="1">
            <a:spLocks noGrp="1"/>
          </p:cNvSpPr>
          <p:nvPr>
            <p:ph type="body" idx="2"/>
          </p:nvPr>
        </p:nvSpPr>
        <p:spPr>
          <a:xfrm>
            <a:off x="121700" y="2316300"/>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a:solidFill>
                  <a:srgbClr val="434343"/>
                </a:solidFill>
              </a:rPr>
              <a:t>Aim of the facility:</a:t>
            </a:r>
            <a:r>
              <a:rPr lang="it-IT" i="1">
                <a:solidFill>
                  <a:srgbClr val="434343"/>
                </a:solidFill>
              </a:rPr>
              <a:t> </a:t>
            </a:r>
            <a:r>
              <a:rPr lang="it-IT"/>
              <a:t>Il laboratorio sarà dotato della strumentazione necessaria per effettuare le misurazioni e le caratterizzazioni dei ricevitori sviluppati in ambiente criogenico, e sarà di supporto alle attività di sviluppo del progetto Banda 5B.</a:t>
            </a:r>
            <a:endParaRPr/>
          </a:p>
        </p:txBody>
      </p:sp>
      <p:sp>
        <p:nvSpPr>
          <p:cNvPr id="170" name="Google Shape;170;g3040e98df56_0_0"/>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10</a:t>
            </a:fld>
            <a:endParaRPr/>
          </a:p>
        </p:txBody>
      </p:sp>
      <p:graphicFrame>
        <p:nvGraphicFramePr>
          <p:cNvPr id="171" name="Google Shape;171;g3040e98df56_0_0"/>
          <p:cNvGraphicFramePr/>
          <p:nvPr/>
        </p:nvGraphicFramePr>
        <p:xfrm>
          <a:off x="121700" y="3799050"/>
          <a:ext cx="4568825" cy="1975610"/>
        </p:xfrm>
        <a:graphic>
          <a:graphicData uri="http://schemas.openxmlformats.org/drawingml/2006/table">
            <a:tbl>
              <a:tblPr>
                <a:noFill/>
                <a:tableStyleId>{1F1CF13A-66C1-41A3-B986-18B0E1A952C7}</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lvl="0" indent="0" algn="just" rtl="0">
                        <a:spcBef>
                          <a:spcPts val="0"/>
                        </a:spcBef>
                        <a:spcAft>
                          <a:spcPts val="0"/>
                        </a:spcAft>
                        <a:buNone/>
                      </a:pPr>
                      <a:r>
                        <a:rPr lang="it-IT" sz="1600"/>
                        <a:t>Location</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Osservatorio Astrofisico di Catania</a:t>
                      </a:r>
                      <a:endParaRPr sz="1600">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lvl="0" indent="0" algn="just" rtl="0">
                        <a:spcBef>
                          <a:spcPts val="0"/>
                        </a:spcBef>
                        <a:spcAft>
                          <a:spcPts val="0"/>
                        </a:spcAft>
                        <a:buNone/>
                      </a:pPr>
                      <a:r>
                        <a:rPr lang="it-IT" sz="1600"/>
                        <a:t>Related Projects </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Band 5B receivers for Meerkat</a:t>
                      </a:r>
                      <a:endParaRPr sz="1600">
                        <a:solidFill>
                          <a:srgbClr val="434343"/>
                        </a:solidFill>
                      </a:endParaRPr>
                    </a:p>
                  </a:txBody>
                  <a:tcPr marL="54000" marR="54000" marT="18000" marB="18000" anchor="ctr"/>
                </a:tc>
                <a:extLst>
                  <a:ext uri="{0D108BD9-81ED-4DB2-BD59-A6C34878D82A}">
                    <a16:rowId xmlns:a16="http://schemas.microsoft.com/office/drawing/2014/main" val="10001"/>
                  </a:ext>
                </a:extLst>
              </a:tr>
              <a:tr h="491425">
                <a:tc>
                  <a:txBody>
                    <a:bodyPr/>
                    <a:lstStyle/>
                    <a:p>
                      <a:pPr marL="0" lvl="0" indent="0" algn="just" rtl="0">
                        <a:spcBef>
                          <a:spcPts val="0"/>
                        </a:spcBef>
                        <a:spcAft>
                          <a:spcPts val="0"/>
                        </a:spcAft>
                        <a:buNone/>
                      </a:pPr>
                      <a:r>
                        <a:rPr lang="it-IT" sz="1600"/>
                        <a:t>Who can use it </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SKAO</a:t>
                      </a:r>
                      <a:endParaRPr sz="1600">
                        <a:solidFill>
                          <a:srgbClr val="434343"/>
                        </a:solidFill>
                      </a:endParaRPr>
                    </a:p>
                  </a:txBody>
                  <a:tcPr marL="54000" marR="54000" marT="18000" marB="18000" anchor="ctr"/>
                </a:tc>
                <a:extLst>
                  <a:ext uri="{0D108BD9-81ED-4DB2-BD59-A6C34878D82A}">
                    <a16:rowId xmlns:a16="http://schemas.microsoft.com/office/drawing/2014/main" val="10002"/>
                  </a:ext>
                </a:extLst>
              </a:tr>
              <a:tr h="436825">
                <a:tc>
                  <a:txBody>
                    <a:bodyPr/>
                    <a:lstStyle/>
                    <a:p>
                      <a:pPr marL="0" lvl="0" indent="0" algn="just" rtl="0">
                        <a:spcBef>
                          <a:spcPts val="0"/>
                        </a:spcBef>
                        <a:spcAft>
                          <a:spcPts val="0"/>
                        </a:spcAft>
                        <a:buNone/>
                      </a:pPr>
                      <a:r>
                        <a:rPr lang="it-IT" sz="1600"/>
                        <a:t>Responsible</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F. Schillirò  </a:t>
                      </a:r>
                      <a:endParaRPr sz="1600">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172" name="Google Shape;172;g3040e98df56_0_0"/>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B27F47"/>
              </a:buClr>
              <a:buSzPct val="127272"/>
              <a:buFont typeface="Arial"/>
              <a:buNone/>
            </a:pPr>
            <a:r>
              <a:rPr lang="it-IT"/>
              <a:t>Act. 5531 - Characterization Facility</a:t>
            </a:r>
            <a:endParaRPr/>
          </a:p>
        </p:txBody>
      </p:sp>
      <p:graphicFrame>
        <p:nvGraphicFramePr>
          <p:cNvPr id="173" name="Google Shape;173;g3040e98df56_0_0"/>
          <p:cNvGraphicFramePr/>
          <p:nvPr>
            <p:extLst>
              <p:ext uri="{D42A27DB-BD31-4B8C-83A1-F6EECF244321}">
                <p14:modId xmlns:p14="http://schemas.microsoft.com/office/powerpoint/2010/main" val="3414693811"/>
              </p:ext>
            </p:extLst>
          </p:nvPr>
        </p:nvGraphicFramePr>
        <p:xfrm>
          <a:off x="5110338" y="1447550"/>
          <a:ext cx="6848475" cy="4670830"/>
        </p:xfrm>
        <a:graphic>
          <a:graphicData uri="http://schemas.openxmlformats.org/drawingml/2006/table">
            <a:tbl>
              <a:tblPr>
                <a:noFill/>
                <a:tableStyleId>{7FFC1B8D-8254-4324-995E-C8B422931E6E}</a:tableStyleId>
              </a:tblPr>
              <a:tblGrid>
                <a:gridCol w="542925">
                  <a:extLst>
                    <a:ext uri="{9D8B030D-6E8A-4147-A177-3AD203B41FA5}">
                      <a16:colId xmlns:a16="http://schemas.microsoft.com/office/drawing/2014/main" val="20000"/>
                    </a:ext>
                  </a:extLst>
                </a:gridCol>
                <a:gridCol w="2994875">
                  <a:extLst>
                    <a:ext uri="{9D8B030D-6E8A-4147-A177-3AD203B41FA5}">
                      <a16:colId xmlns:a16="http://schemas.microsoft.com/office/drawing/2014/main" val="20001"/>
                    </a:ext>
                  </a:extLst>
                </a:gridCol>
                <a:gridCol w="1221475">
                  <a:extLst>
                    <a:ext uri="{9D8B030D-6E8A-4147-A177-3AD203B41FA5}">
                      <a16:colId xmlns:a16="http://schemas.microsoft.com/office/drawing/2014/main" val="20002"/>
                    </a:ext>
                  </a:extLst>
                </a:gridCol>
                <a:gridCol w="2089200">
                  <a:extLst>
                    <a:ext uri="{9D8B030D-6E8A-4147-A177-3AD203B41FA5}">
                      <a16:colId xmlns:a16="http://schemas.microsoft.com/office/drawing/2014/main" val="20003"/>
                    </a:ext>
                  </a:extLst>
                </a:gridCol>
              </a:tblGrid>
              <a:tr h="476950">
                <a:tc gridSpan="4">
                  <a:txBody>
                    <a:bodyPr/>
                    <a:lstStyle/>
                    <a:p>
                      <a:pPr marL="0" marR="0" lvl="0" indent="0" algn="just" rtl="0">
                        <a:lnSpc>
                          <a:spcPct val="100000"/>
                        </a:lnSpc>
                        <a:spcBef>
                          <a:spcPts val="0"/>
                        </a:spcBef>
                        <a:spcAft>
                          <a:spcPts val="0"/>
                        </a:spcAft>
                        <a:buClr>
                          <a:schemeClr val="dk1"/>
                        </a:buClr>
                        <a:buSzPts val="1600"/>
                        <a:buFont typeface="Arial"/>
                        <a:buNone/>
                      </a:pPr>
                      <a:r>
                        <a:rPr lang="it-IT" dirty="0">
                          <a:solidFill>
                            <a:schemeClr val="dk1"/>
                          </a:solidFill>
                        </a:rPr>
                        <a:t>Procedura Aperta – Lotto Unico – Accorpamento con bando di gara 5511 (Totale 1460 K€) </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0002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1</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Vector Network Analyzer, max 67 GHz</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355K€</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Stipula del contratto</a:t>
                      </a:r>
                      <a:endParaRPr>
                        <a:solidFill>
                          <a:schemeClr val="dk1"/>
                        </a:solidFill>
                      </a:endParaRPr>
                    </a:p>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 </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772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2</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err="1">
                          <a:solidFill>
                            <a:schemeClr val="dk1"/>
                          </a:solidFill>
                        </a:rPr>
                        <a:t>Signal</a:t>
                      </a:r>
                      <a:r>
                        <a:rPr lang="it-IT" dirty="0">
                          <a:solidFill>
                            <a:schemeClr val="dk1"/>
                          </a:solidFill>
                        </a:rPr>
                        <a:t> and </a:t>
                      </a:r>
                      <a:r>
                        <a:rPr lang="it-IT" dirty="0" err="1">
                          <a:solidFill>
                            <a:schemeClr val="dk1"/>
                          </a:solidFill>
                        </a:rPr>
                        <a:t>Spectrum</a:t>
                      </a:r>
                      <a:r>
                        <a:rPr lang="it-IT" dirty="0">
                          <a:solidFill>
                            <a:schemeClr val="dk1"/>
                          </a:solidFill>
                        </a:rPr>
                        <a:t> Analyzer dotato di power </a:t>
                      </a:r>
                      <a:r>
                        <a:rPr lang="it-IT" dirty="0" err="1">
                          <a:solidFill>
                            <a:schemeClr val="dk1"/>
                          </a:solidFill>
                        </a:rPr>
                        <a:t>sensors</a:t>
                      </a:r>
                      <a:r>
                        <a:rPr lang="it-IT" dirty="0">
                          <a:solidFill>
                            <a:schemeClr val="dk1"/>
                          </a:solidFill>
                        </a:rPr>
                        <a:t> (termico e a diodi), max 40 GHz          	</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200K€</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it-IT"/>
                    </a:p>
                  </a:txBody>
                  <a:tcPr/>
                </a:tc>
                <a:extLst>
                  <a:ext uri="{0D108BD9-81ED-4DB2-BD59-A6C34878D82A}">
                    <a16:rowId xmlns:a16="http://schemas.microsoft.com/office/drawing/2014/main" val="10002"/>
                  </a:ext>
                </a:extLst>
              </a:tr>
              <a:tr h="40002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3</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err="1">
                          <a:solidFill>
                            <a:schemeClr val="dk1"/>
                          </a:solidFill>
                        </a:rPr>
                        <a:t>Signal</a:t>
                      </a:r>
                      <a:r>
                        <a:rPr lang="it-IT" dirty="0">
                          <a:solidFill>
                            <a:schemeClr val="dk1"/>
                          </a:solidFill>
                        </a:rPr>
                        <a:t> Generator, max 67 GHz</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150K€</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it-IT"/>
                    </a:p>
                  </a:txBody>
                  <a:tcPr/>
                </a:tc>
                <a:extLst>
                  <a:ext uri="{0D108BD9-81ED-4DB2-BD59-A6C34878D82A}">
                    <a16:rowId xmlns:a16="http://schemas.microsoft.com/office/drawing/2014/main" val="10003"/>
                  </a:ext>
                </a:extLst>
              </a:tr>
              <a:tr h="400025">
                <a:tc gridSpan="3">
                  <a:txBody>
                    <a:bodyPr/>
                    <a:lstStyle/>
                    <a:p>
                      <a:pPr marL="0" marR="0" lvl="0" indent="0" algn="just" rtl="0">
                        <a:lnSpc>
                          <a:spcPct val="100000"/>
                        </a:lnSpc>
                        <a:spcBef>
                          <a:spcPts val="0"/>
                        </a:spcBef>
                        <a:spcAft>
                          <a:spcPts val="0"/>
                        </a:spcAft>
                        <a:buClr>
                          <a:schemeClr val="dk1"/>
                        </a:buClr>
                        <a:buSzPts val="1600"/>
                        <a:buFont typeface="Arial"/>
                        <a:buNone/>
                      </a:pPr>
                      <a:r>
                        <a:rPr lang="it-IT" dirty="0">
                          <a:solidFill>
                            <a:schemeClr val="dk1"/>
                          </a:solidFill>
                        </a:rPr>
                        <a:t>Acquisto diretto (Unicità)</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 </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5387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4</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err="1">
                          <a:solidFill>
                            <a:schemeClr val="dk1"/>
                          </a:solidFill>
                        </a:rPr>
                        <a:t>Signal</a:t>
                      </a:r>
                      <a:r>
                        <a:rPr lang="it-IT" dirty="0">
                          <a:solidFill>
                            <a:schemeClr val="dk1"/>
                          </a:solidFill>
                        </a:rPr>
                        <a:t> and </a:t>
                      </a:r>
                      <a:r>
                        <a:rPr lang="it-IT" dirty="0" err="1">
                          <a:solidFill>
                            <a:schemeClr val="dk1"/>
                          </a:solidFill>
                        </a:rPr>
                        <a:t>Spectrum</a:t>
                      </a:r>
                      <a:r>
                        <a:rPr lang="it-IT" dirty="0">
                          <a:solidFill>
                            <a:schemeClr val="dk1"/>
                          </a:solidFill>
                        </a:rPr>
                        <a:t> Analyzer portatile 26 GHz            	</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45 K€</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Acquistato                                                </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5387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5</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err="1">
                          <a:solidFill>
                            <a:schemeClr val="dk1"/>
                          </a:solidFill>
                        </a:rPr>
                        <a:t>Cryocooler</a:t>
                      </a:r>
                      <a:r>
                        <a:rPr lang="it-IT" dirty="0">
                          <a:solidFill>
                            <a:schemeClr val="dk1"/>
                          </a:solidFill>
                        </a:rPr>
                        <a:t> System </a:t>
                      </a: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a:solidFill>
                            <a:schemeClr val="dk1"/>
                          </a:solidFill>
                        </a:rPr>
                        <a:t>135 K€</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Capitolato definito / fase di negoziazione  </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53875">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6</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err="1">
                          <a:solidFill>
                            <a:schemeClr val="dk1"/>
                          </a:solidFill>
                        </a:rPr>
                        <a:t>Microwave</a:t>
                      </a:r>
                      <a:r>
                        <a:rPr lang="it-IT" dirty="0">
                          <a:solidFill>
                            <a:schemeClr val="dk1"/>
                          </a:solidFill>
                        </a:rPr>
                        <a:t> </a:t>
                      </a:r>
                      <a:r>
                        <a:rPr lang="it-IT" dirty="0" err="1">
                          <a:solidFill>
                            <a:schemeClr val="dk1"/>
                          </a:solidFill>
                        </a:rPr>
                        <a:t>components</a:t>
                      </a:r>
                      <a:r>
                        <a:rPr lang="it-IT" dirty="0">
                          <a:solidFill>
                            <a:schemeClr val="dk1"/>
                          </a:solidFill>
                        </a:rPr>
                        <a:t> and Tools         </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a:solidFill>
                            <a:schemeClr val="dk1"/>
                          </a:solidFill>
                        </a:rPr>
                        <a:t>98 K€</a:t>
                      </a:r>
                      <a:endParaRPr>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600"/>
                        <a:buFont typeface="Arial"/>
                        <a:buNone/>
                      </a:pPr>
                      <a:r>
                        <a:rPr lang="it-IT" dirty="0">
                          <a:solidFill>
                            <a:schemeClr val="dk1"/>
                          </a:solidFill>
                        </a:rPr>
                        <a:t>Capitolato definito / fase di negoziazione  </a:t>
                      </a:r>
                      <a:endParaRPr dirty="0">
                        <a:solidFill>
                          <a:schemeClr val="dk1"/>
                        </a:solidFill>
                      </a:endParaRPr>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040e98df56_0_9"/>
          <p:cNvSpPr txBox="1">
            <a:spLocks noGrp="1"/>
          </p:cNvSpPr>
          <p:nvPr>
            <p:ph type="body" idx="2"/>
          </p:nvPr>
        </p:nvSpPr>
        <p:spPr>
          <a:xfrm>
            <a:off x="130075" y="5331825"/>
            <a:ext cx="4852500" cy="100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None/>
            </a:pPr>
            <a:r>
              <a:rPr lang="it-IT">
                <a:solidFill>
                  <a:srgbClr val="434343"/>
                </a:solidFill>
              </a:rPr>
              <a:t>Status: </a:t>
            </a:r>
            <a:endParaRPr>
              <a:solidFill>
                <a:srgbClr val="434343"/>
              </a:solidFill>
            </a:endParaRPr>
          </a:p>
          <a:p>
            <a:pPr marL="457200" marR="0" lvl="0" indent="-330200" algn="l" rtl="0">
              <a:lnSpc>
                <a:spcPct val="90000"/>
              </a:lnSpc>
              <a:spcBef>
                <a:spcPts val="0"/>
              </a:spcBef>
              <a:spcAft>
                <a:spcPts val="0"/>
              </a:spcAft>
              <a:buClr>
                <a:srgbClr val="434343"/>
              </a:buClr>
              <a:buSzPts val="1600"/>
              <a:buChar char="●"/>
            </a:pPr>
            <a:r>
              <a:rPr lang="it-IT">
                <a:solidFill>
                  <a:srgbClr val="434343"/>
                </a:solidFill>
              </a:rPr>
              <a:t>Anticipation of 50% of funds by UniCT is available (about 800 k€ out of 1.6 M€);</a:t>
            </a:r>
            <a:endParaRPr>
              <a:solidFill>
                <a:srgbClr val="434343"/>
              </a:solidFill>
            </a:endParaRPr>
          </a:p>
          <a:p>
            <a:pPr marL="457200" marR="0" lvl="0" indent="-330200" algn="l" rtl="0">
              <a:lnSpc>
                <a:spcPct val="90000"/>
              </a:lnSpc>
              <a:spcBef>
                <a:spcPts val="0"/>
              </a:spcBef>
              <a:spcAft>
                <a:spcPts val="0"/>
              </a:spcAft>
              <a:buClr>
                <a:srgbClr val="434343"/>
              </a:buClr>
              <a:buSzPts val="1600"/>
              <a:buChar char="●"/>
            </a:pPr>
            <a:r>
              <a:rPr lang="it-IT">
                <a:solidFill>
                  <a:srgbClr val="434343"/>
                </a:solidFill>
              </a:rPr>
              <a:t>RUP appointed in July;</a:t>
            </a:r>
            <a:endParaRPr>
              <a:solidFill>
                <a:srgbClr val="434343"/>
              </a:solidFill>
            </a:endParaRPr>
          </a:p>
          <a:p>
            <a:pPr marL="457200" marR="0" lvl="0" indent="-330200" algn="l" rtl="0">
              <a:lnSpc>
                <a:spcPct val="90000"/>
              </a:lnSpc>
              <a:spcBef>
                <a:spcPts val="0"/>
              </a:spcBef>
              <a:spcAft>
                <a:spcPts val="0"/>
              </a:spcAft>
              <a:buClr>
                <a:srgbClr val="434343"/>
              </a:buClr>
              <a:buSzPts val="1600"/>
              <a:buChar char="●"/>
            </a:pPr>
            <a:r>
              <a:rPr lang="it-IT">
                <a:solidFill>
                  <a:srgbClr val="434343"/>
                </a:solidFill>
              </a:rPr>
              <a:t>Tender notice publication by mid-Nov. 2024.</a:t>
            </a:r>
            <a:endParaRPr>
              <a:solidFill>
                <a:srgbClr val="434343"/>
              </a:solidFill>
            </a:endParaRPr>
          </a:p>
          <a:p>
            <a:pPr marL="0" marR="0" lvl="0" indent="0" algn="l" rtl="0">
              <a:lnSpc>
                <a:spcPct val="90000"/>
              </a:lnSpc>
              <a:spcBef>
                <a:spcPts val="0"/>
              </a:spcBef>
              <a:spcAft>
                <a:spcPts val="0"/>
              </a:spcAft>
              <a:buClr>
                <a:schemeClr val="dk1"/>
              </a:buClr>
              <a:buSzPts val="1600"/>
              <a:buNone/>
            </a:pPr>
            <a:endParaRPr>
              <a:solidFill>
                <a:srgbClr val="434343"/>
              </a:solidFill>
            </a:endParaRPr>
          </a:p>
        </p:txBody>
      </p:sp>
      <p:sp>
        <p:nvSpPr>
          <p:cNvPr id="179" name="Google Shape;179;g3040e98df56_0_9"/>
          <p:cNvSpPr txBox="1">
            <a:spLocks noGrp="1"/>
          </p:cNvSpPr>
          <p:nvPr>
            <p:ph type="body" idx="2"/>
          </p:nvPr>
        </p:nvSpPr>
        <p:spPr>
          <a:xfrm>
            <a:off x="121700" y="2087700"/>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a:solidFill>
                  <a:srgbClr val="434343"/>
                </a:solidFill>
              </a:rPr>
              <a:t>Aim of the facility: UniCT intends to strengthen its Microelectronics Lab to effectively contribute to a National Lab Network for the research in astronomy by enabling the design and characterization of high-performance dedicated  IC solutions (ASICs).</a:t>
            </a:r>
            <a:endParaRPr/>
          </a:p>
          <a:p>
            <a:pPr marL="0" lvl="0" indent="0" algn="l" rtl="0">
              <a:lnSpc>
                <a:spcPct val="90000"/>
              </a:lnSpc>
              <a:spcBef>
                <a:spcPts val="0"/>
              </a:spcBef>
              <a:spcAft>
                <a:spcPts val="0"/>
              </a:spcAft>
              <a:buClr>
                <a:schemeClr val="dk1"/>
              </a:buClr>
              <a:buSzPts val="1600"/>
              <a:buNone/>
            </a:pPr>
            <a:endParaRPr/>
          </a:p>
        </p:txBody>
      </p:sp>
      <p:sp>
        <p:nvSpPr>
          <p:cNvPr id="180" name="Google Shape;180;g3040e98df56_0_9"/>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27F47"/>
              </a:buClr>
              <a:buSzPts val="3564"/>
              <a:buFont typeface="Arial"/>
              <a:buNone/>
            </a:pPr>
            <a:r>
              <a:rPr lang="it-IT" sz="2500"/>
              <a:t>Act. 5532 - IC design</a:t>
            </a:r>
            <a:endParaRPr sz="2500" i="1">
              <a:solidFill>
                <a:schemeClr val="accent3"/>
              </a:solidFill>
            </a:endParaRPr>
          </a:p>
        </p:txBody>
      </p:sp>
      <p:sp>
        <p:nvSpPr>
          <p:cNvPr id="181" name="Google Shape;181;g3040e98df56_0_9"/>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11</a:t>
            </a:fld>
            <a:endParaRPr/>
          </a:p>
        </p:txBody>
      </p:sp>
      <p:graphicFrame>
        <p:nvGraphicFramePr>
          <p:cNvPr id="182" name="Google Shape;182;g3040e98df56_0_9"/>
          <p:cNvGraphicFramePr/>
          <p:nvPr/>
        </p:nvGraphicFramePr>
        <p:xfrm>
          <a:off x="121700" y="3265650"/>
          <a:ext cx="4568825" cy="1806830"/>
        </p:xfrm>
        <a:graphic>
          <a:graphicData uri="http://schemas.openxmlformats.org/drawingml/2006/table">
            <a:tbl>
              <a:tblPr>
                <a:noFill/>
                <a:tableStyleId>{1F1CF13A-66C1-41A3-B986-18B0E1A952C7}</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lvl="0" indent="0" algn="just" rtl="0">
                        <a:spcBef>
                          <a:spcPts val="0"/>
                        </a:spcBef>
                        <a:spcAft>
                          <a:spcPts val="0"/>
                        </a:spcAft>
                        <a:buNone/>
                      </a:pPr>
                      <a:r>
                        <a:rPr lang="it-IT" sz="1600"/>
                        <a:t>Location</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University of Catania</a:t>
                      </a:r>
                      <a:endParaRPr sz="1600">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lvl="0" indent="0" algn="just" rtl="0">
                        <a:spcBef>
                          <a:spcPts val="0"/>
                        </a:spcBef>
                        <a:spcAft>
                          <a:spcPts val="0"/>
                        </a:spcAft>
                        <a:buNone/>
                      </a:pPr>
                      <a:r>
                        <a:rPr lang="it-IT" sz="1600"/>
                        <a:t>Related Projects </a:t>
                      </a:r>
                      <a:endParaRPr sz="1600"/>
                    </a:p>
                  </a:txBody>
                  <a:tcPr marL="54000" marR="54000" marT="18000" marB="18000" anchor="ctr"/>
                </a:tc>
                <a:tc>
                  <a:txBody>
                    <a:bodyPr/>
                    <a:lstStyle/>
                    <a:p>
                      <a:pPr marL="0" lvl="0" indent="0" algn="l" rtl="0">
                        <a:spcBef>
                          <a:spcPts val="0"/>
                        </a:spcBef>
                        <a:spcAft>
                          <a:spcPts val="0"/>
                        </a:spcAft>
                        <a:buNone/>
                      </a:pPr>
                      <a:endParaRPr sz="1600"/>
                    </a:p>
                  </a:txBody>
                  <a:tcPr marL="54000" marR="54000" marT="18000" marB="18000" anchor="ctr"/>
                </a:tc>
                <a:extLst>
                  <a:ext uri="{0D108BD9-81ED-4DB2-BD59-A6C34878D82A}">
                    <a16:rowId xmlns:a16="http://schemas.microsoft.com/office/drawing/2014/main" val="10001"/>
                  </a:ext>
                </a:extLst>
              </a:tr>
              <a:tr h="491425">
                <a:tc>
                  <a:txBody>
                    <a:bodyPr/>
                    <a:lstStyle/>
                    <a:p>
                      <a:pPr marL="0" lvl="0" indent="0" algn="just" rtl="0">
                        <a:spcBef>
                          <a:spcPts val="0"/>
                        </a:spcBef>
                        <a:spcAft>
                          <a:spcPts val="0"/>
                        </a:spcAft>
                        <a:buNone/>
                      </a:pPr>
                      <a:r>
                        <a:rPr lang="it-IT" sz="1600"/>
                        <a:t>Who can use it </a:t>
                      </a:r>
                      <a:endParaRPr sz="1600"/>
                    </a:p>
                  </a:txBody>
                  <a:tcPr marL="54000" marR="54000" marT="18000" marB="18000" anchor="ctr"/>
                </a:tc>
                <a:tc>
                  <a:txBody>
                    <a:bodyPr/>
                    <a:lstStyle/>
                    <a:p>
                      <a:pPr marL="0" lvl="0" indent="0" algn="l" rtl="0">
                        <a:spcBef>
                          <a:spcPts val="0"/>
                        </a:spcBef>
                        <a:spcAft>
                          <a:spcPts val="0"/>
                        </a:spcAft>
                        <a:buNone/>
                      </a:pPr>
                      <a:endParaRPr sz="1600"/>
                    </a:p>
                  </a:txBody>
                  <a:tcPr marL="54000" marR="54000" marT="18000" marB="18000" anchor="ctr"/>
                </a:tc>
                <a:extLst>
                  <a:ext uri="{0D108BD9-81ED-4DB2-BD59-A6C34878D82A}">
                    <a16:rowId xmlns:a16="http://schemas.microsoft.com/office/drawing/2014/main" val="10002"/>
                  </a:ext>
                </a:extLst>
              </a:tr>
              <a:tr h="436825">
                <a:tc>
                  <a:txBody>
                    <a:bodyPr/>
                    <a:lstStyle/>
                    <a:p>
                      <a:pPr marL="0" lvl="0" indent="0" algn="just" rtl="0">
                        <a:spcBef>
                          <a:spcPts val="0"/>
                        </a:spcBef>
                        <a:spcAft>
                          <a:spcPts val="0"/>
                        </a:spcAft>
                        <a:buNone/>
                      </a:pPr>
                      <a:r>
                        <a:rPr lang="it-IT" sz="1600"/>
                        <a:t>Responsible</a:t>
                      </a:r>
                      <a:endParaRPr sz="1600"/>
                    </a:p>
                  </a:txBody>
                  <a:tcPr marL="54000" marR="54000" marT="18000" marB="18000" anchor="ctr"/>
                </a:tc>
                <a:tc>
                  <a:txBody>
                    <a:bodyPr/>
                    <a:lstStyle/>
                    <a:p>
                      <a:pPr marL="0" marR="0" lvl="0" indent="0" algn="just" rtl="0">
                        <a:lnSpc>
                          <a:spcPct val="100000"/>
                        </a:lnSpc>
                        <a:spcBef>
                          <a:spcPts val="0"/>
                        </a:spcBef>
                        <a:spcAft>
                          <a:spcPts val="0"/>
                        </a:spcAft>
                        <a:buClr>
                          <a:srgbClr val="000000"/>
                        </a:buClr>
                        <a:buSzPts val="1200"/>
                        <a:buFont typeface="Arial"/>
                        <a:buNone/>
                      </a:pPr>
                      <a:r>
                        <a:rPr lang="it-IT" sz="1600">
                          <a:solidFill>
                            <a:srgbClr val="434343"/>
                          </a:solidFill>
                        </a:rPr>
                        <a:t>Giuseppe Palmisano</a:t>
                      </a:r>
                      <a:endParaRPr sz="1600">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183" name="Google Shape;183;g3040e98df56_0_9"/>
          <p:cNvSpPr txBox="1">
            <a:spLocks noGrp="1"/>
          </p:cNvSpPr>
          <p:nvPr>
            <p:ph type="body" idx="2"/>
          </p:nvPr>
        </p:nvSpPr>
        <p:spPr>
          <a:xfrm>
            <a:off x="4864350" y="1218950"/>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dirty="0"/>
          </a:p>
          <a:p>
            <a:pPr marL="0" lvl="0" indent="0" algn="l" rtl="0">
              <a:lnSpc>
                <a:spcPct val="90000"/>
              </a:lnSpc>
              <a:spcBef>
                <a:spcPts val="0"/>
              </a:spcBef>
              <a:spcAft>
                <a:spcPts val="0"/>
              </a:spcAft>
              <a:buClr>
                <a:schemeClr val="dk1"/>
              </a:buClr>
              <a:buSzPts val="1600"/>
              <a:buNone/>
            </a:pPr>
            <a:endParaRPr dirty="0"/>
          </a:p>
        </p:txBody>
      </p:sp>
      <p:pic>
        <p:nvPicPr>
          <p:cNvPr id="10" name="Immagine 9">
            <a:extLst>
              <a:ext uri="{FF2B5EF4-FFF2-40B4-BE49-F238E27FC236}">
                <a16:creationId xmlns:a16="http://schemas.microsoft.com/office/drawing/2014/main" id="{EB721CCE-CAAB-4C5C-80CD-4275AE9F143B}"/>
              </a:ext>
            </a:extLst>
          </p:cNvPr>
          <p:cNvPicPr>
            <a:picLocks noChangeAspect="1"/>
          </p:cNvPicPr>
          <p:nvPr/>
        </p:nvPicPr>
        <p:blipFill rotWithShape="1">
          <a:blip r:embed="rId3"/>
          <a:srcRect t="60835" b="874"/>
          <a:stretch/>
        </p:blipFill>
        <p:spPr>
          <a:xfrm>
            <a:off x="5148150" y="2211393"/>
            <a:ext cx="6265043" cy="3427658"/>
          </a:xfrm>
          <a:prstGeom prst="rect">
            <a:avLst/>
          </a:prstGeom>
        </p:spPr>
      </p:pic>
      <p:pic>
        <p:nvPicPr>
          <p:cNvPr id="3" name="Immagine 2">
            <a:extLst>
              <a:ext uri="{FF2B5EF4-FFF2-40B4-BE49-F238E27FC236}">
                <a16:creationId xmlns:a16="http://schemas.microsoft.com/office/drawing/2014/main" id="{81C9EE04-E977-4DA0-BAD9-38BDCBD5D1D9}"/>
              </a:ext>
            </a:extLst>
          </p:cNvPr>
          <p:cNvPicPr>
            <a:picLocks noChangeAspect="1"/>
          </p:cNvPicPr>
          <p:nvPr/>
        </p:nvPicPr>
        <p:blipFill rotWithShape="1">
          <a:blip r:embed="rId3"/>
          <a:srcRect l="29059" b="95124"/>
          <a:stretch/>
        </p:blipFill>
        <p:spPr>
          <a:xfrm>
            <a:off x="5601903" y="1892790"/>
            <a:ext cx="4444501" cy="4365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00fd106cc0_0_87"/>
          <p:cNvSpPr txBox="1">
            <a:spLocks noGrp="1"/>
          </p:cNvSpPr>
          <p:nvPr>
            <p:ph type="body" idx="2"/>
          </p:nvPr>
        </p:nvSpPr>
        <p:spPr>
          <a:xfrm>
            <a:off x="121700" y="2065250"/>
            <a:ext cx="4568700" cy="10992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dirty="0" err="1">
                <a:solidFill>
                  <a:srgbClr val="434343"/>
                </a:solidFill>
              </a:rPr>
              <a:t>Aim</a:t>
            </a:r>
            <a:r>
              <a:rPr lang="it-IT" dirty="0">
                <a:solidFill>
                  <a:srgbClr val="434343"/>
                </a:solidFill>
              </a:rPr>
              <a:t> of the facility: </a:t>
            </a:r>
            <a:r>
              <a:rPr lang="it-IT" dirty="0" err="1">
                <a:solidFill>
                  <a:srgbClr val="434343"/>
                </a:solidFill>
              </a:rPr>
              <a:t>Characterization</a:t>
            </a:r>
            <a:r>
              <a:rPr lang="it-IT" dirty="0">
                <a:solidFill>
                  <a:srgbClr val="434343"/>
                </a:solidFill>
              </a:rPr>
              <a:t> of antenna </a:t>
            </a:r>
            <a:r>
              <a:rPr lang="it-IT" dirty="0" err="1">
                <a:solidFill>
                  <a:srgbClr val="434343"/>
                </a:solidFill>
              </a:rPr>
              <a:t>radiation</a:t>
            </a:r>
            <a:r>
              <a:rPr lang="it-IT" dirty="0">
                <a:solidFill>
                  <a:srgbClr val="434343"/>
                </a:solidFill>
              </a:rPr>
              <a:t> in the </a:t>
            </a:r>
            <a:r>
              <a:rPr lang="it-IT" dirty="0" err="1">
                <a:solidFill>
                  <a:srgbClr val="434343"/>
                </a:solidFill>
              </a:rPr>
              <a:t>microwave</a:t>
            </a:r>
            <a:r>
              <a:rPr lang="it-IT" dirty="0">
                <a:solidFill>
                  <a:srgbClr val="434343"/>
                </a:solidFill>
              </a:rPr>
              <a:t> frequency range with </a:t>
            </a:r>
            <a:r>
              <a:rPr lang="it-IT" dirty="0" err="1">
                <a:solidFill>
                  <a:srgbClr val="434343"/>
                </a:solidFill>
              </a:rPr>
              <a:t>lower</a:t>
            </a:r>
            <a:r>
              <a:rPr lang="it-IT" dirty="0">
                <a:solidFill>
                  <a:srgbClr val="434343"/>
                </a:solidFill>
              </a:rPr>
              <a:t> </a:t>
            </a:r>
            <a:r>
              <a:rPr lang="it-IT" dirty="0" err="1">
                <a:solidFill>
                  <a:srgbClr val="434343"/>
                </a:solidFill>
              </a:rPr>
              <a:t>limit</a:t>
            </a:r>
            <a:r>
              <a:rPr lang="it-IT" dirty="0">
                <a:solidFill>
                  <a:srgbClr val="434343"/>
                </a:solidFill>
              </a:rPr>
              <a:t> </a:t>
            </a:r>
            <a:r>
              <a:rPr lang="it-IT" dirty="0" err="1">
                <a:solidFill>
                  <a:srgbClr val="434343"/>
                </a:solidFill>
              </a:rPr>
              <a:t>at</a:t>
            </a:r>
            <a:r>
              <a:rPr lang="it-IT" dirty="0">
                <a:solidFill>
                  <a:srgbClr val="434343"/>
                </a:solidFill>
              </a:rPr>
              <a:t> </a:t>
            </a:r>
            <a:r>
              <a:rPr lang="it-IT" dirty="0" err="1">
                <a:solidFill>
                  <a:srgbClr val="434343"/>
                </a:solidFill>
              </a:rPr>
              <a:t>hundreds</a:t>
            </a:r>
            <a:r>
              <a:rPr lang="it-IT" dirty="0">
                <a:solidFill>
                  <a:srgbClr val="434343"/>
                </a:solidFill>
              </a:rPr>
              <a:t> of MHz, </a:t>
            </a:r>
            <a:r>
              <a:rPr lang="it-IT" dirty="0" err="1">
                <a:solidFill>
                  <a:srgbClr val="434343"/>
                </a:solidFill>
              </a:rPr>
              <a:t>using</a:t>
            </a:r>
            <a:r>
              <a:rPr lang="it-IT" dirty="0">
                <a:solidFill>
                  <a:srgbClr val="434343"/>
                </a:solidFill>
              </a:rPr>
              <a:t> far-field and </a:t>
            </a:r>
            <a:r>
              <a:rPr lang="it-IT" dirty="0" err="1">
                <a:solidFill>
                  <a:srgbClr val="434343"/>
                </a:solidFill>
              </a:rPr>
              <a:t>near</a:t>
            </a:r>
            <a:r>
              <a:rPr lang="it-IT" dirty="0">
                <a:solidFill>
                  <a:srgbClr val="434343"/>
                </a:solidFill>
              </a:rPr>
              <a:t>-field </a:t>
            </a:r>
            <a:r>
              <a:rPr lang="it-IT" dirty="0" err="1">
                <a:solidFill>
                  <a:srgbClr val="434343"/>
                </a:solidFill>
              </a:rPr>
              <a:t>measurement</a:t>
            </a:r>
            <a:r>
              <a:rPr lang="it-IT" dirty="0">
                <a:solidFill>
                  <a:srgbClr val="434343"/>
                </a:solidFill>
              </a:rPr>
              <a:t> techniques.</a:t>
            </a:r>
            <a:endParaRPr dirty="0"/>
          </a:p>
        </p:txBody>
      </p:sp>
      <p:sp>
        <p:nvSpPr>
          <p:cNvPr id="189" name="Google Shape;189;g300fd106cc0_0_87"/>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B27F47"/>
              </a:buClr>
              <a:buSzPct val="127272"/>
              <a:buFont typeface="Arial"/>
              <a:buNone/>
            </a:pPr>
            <a:r>
              <a:rPr lang="it-IT" dirty="0"/>
              <a:t>Act. 6201 - </a:t>
            </a:r>
            <a:r>
              <a:rPr lang="it-IT" dirty="0" err="1"/>
              <a:t>Anechoic</a:t>
            </a:r>
            <a:r>
              <a:rPr lang="it-IT" dirty="0"/>
              <a:t> Chamber </a:t>
            </a:r>
            <a:endParaRPr dirty="0"/>
          </a:p>
          <a:p>
            <a:pPr marL="0" marR="0" lvl="0" indent="0" algn="l" rtl="0">
              <a:lnSpc>
                <a:spcPct val="90000"/>
              </a:lnSpc>
              <a:spcBef>
                <a:spcPts val="0"/>
              </a:spcBef>
              <a:spcAft>
                <a:spcPts val="0"/>
              </a:spcAft>
              <a:buClr>
                <a:srgbClr val="B27F47"/>
              </a:buClr>
              <a:buSzPct val="161982"/>
              <a:buFont typeface="Arial"/>
              <a:buNone/>
            </a:pPr>
            <a:endParaRPr sz="2200" i="1" dirty="0">
              <a:solidFill>
                <a:schemeClr val="accent3"/>
              </a:solidFill>
            </a:endParaRPr>
          </a:p>
        </p:txBody>
      </p:sp>
      <p:sp>
        <p:nvSpPr>
          <p:cNvPr id="190" name="Google Shape;190;g300fd106cc0_0_87"/>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12</a:t>
            </a:fld>
            <a:endParaRPr/>
          </a:p>
        </p:txBody>
      </p:sp>
      <p:graphicFrame>
        <p:nvGraphicFramePr>
          <p:cNvPr id="191" name="Google Shape;191;g300fd106cc0_0_87"/>
          <p:cNvGraphicFramePr/>
          <p:nvPr/>
        </p:nvGraphicFramePr>
        <p:xfrm>
          <a:off x="121700" y="3341850"/>
          <a:ext cx="4568825" cy="1806830"/>
        </p:xfrm>
        <a:graphic>
          <a:graphicData uri="http://schemas.openxmlformats.org/drawingml/2006/table">
            <a:tbl>
              <a:tblPr>
                <a:noFill/>
                <a:tableStyleId>{1F1CF13A-66C1-41A3-B986-18B0E1A952C7}</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lvl="0" indent="0" algn="l" rtl="0">
                        <a:spcBef>
                          <a:spcPts val="0"/>
                        </a:spcBef>
                        <a:spcAft>
                          <a:spcPts val="0"/>
                        </a:spcAft>
                        <a:buNone/>
                      </a:pPr>
                      <a:r>
                        <a:rPr lang="it-IT" sz="1600"/>
                        <a:t>Location</a:t>
                      </a:r>
                      <a:endParaRPr sz="160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Arcetri, Firenze</a:t>
                      </a:r>
                      <a:endParaRPr sz="1600">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lvl="0" indent="0" algn="l" rtl="0">
                        <a:spcBef>
                          <a:spcPts val="0"/>
                        </a:spcBef>
                        <a:spcAft>
                          <a:spcPts val="0"/>
                        </a:spcAft>
                        <a:buNone/>
                      </a:pPr>
                      <a:r>
                        <a:rPr lang="it-IT" sz="1600"/>
                        <a:t>Related Projects </a:t>
                      </a:r>
                      <a:endParaRPr sz="160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On demand, SKA, ALMA, SRT</a:t>
                      </a:r>
                      <a:endParaRPr sz="1600">
                        <a:solidFill>
                          <a:srgbClr val="434343"/>
                        </a:solidFill>
                      </a:endParaRPr>
                    </a:p>
                  </a:txBody>
                  <a:tcPr marL="54000" marR="54000" marT="18000" marB="18000" anchor="ctr"/>
                </a:tc>
                <a:extLst>
                  <a:ext uri="{0D108BD9-81ED-4DB2-BD59-A6C34878D82A}">
                    <a16:rowId xmlns:a16="http://schemas.microsoft.com/office/drawing/2014/main" val="10001"/>
                  </a:ext>
                </a:extLst>
              </a:tr>
              <a:tr h="491425">
                <a:tc>
                  <a:txBody>
                    <a:bodyPr/>
                    <a:lstStyle/>
                    <a:p>
                      <a:pPr marL="0" lvl="0" indent="0" algn="l" rtl="0">
                        <a:spcBef>
                          <a:spcPts val="0"/>
                        </a:spcBef>
                        <a:spcAft>
                          <a:spcPts val="0"/>
                        </a:spcAft>
                        <a:buNone/>
                      </a:pPr>
                      <a:r>
                        <a:rPr lang="it-IT" sz="1600"/>
                        <a:t>Who can use it </a:t>
                      </a:r>
                      <a:endParaRPr sz="160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INAF community</a:t>
                      </a:r>
                      <a:endParaRPr sz="1600">
                        <a:solidFill>
                          <a:srgbClr val="434343"/>
                        </a:solidFill>
                      </a:endParaRPr>
                    </a:p>
                  </a:txBody>
                  <a:tcPr marL="54000" marR="54000" marT="18000" marB="18000" anchor="ctr"/>
                </a:tc>
                <a:extLst>
                  <a:ext uri="{0D108BD9-81ED-4DB2-BD59-A6C34878D82A}">
                    <a16:rowId xmlns:a16="http://schemas.microsoft.com/office/drawing/2014/main" val="10002"/>
                  </a:ext>
                </a:extLst>
              </a:tr>
              <a:tr h="436825">
                <a:tc>
                  <a:txBody>
                    <a:bodyPr/>
                    <a:lstStyle/>
                    <a:p>
                      <a:pPr marL="0" lvl="0" indent="0" algn="l" rtl="0">
                        <a:spcBef>
                          <a:spcPts val="0"/>
                        </a:spcBef>
                        <a:spcAft>
                          <a:spcPts val="0"/>
                        </a:spcAft>
                        <a:buNone/>
                      </a:pPr>
                      <a:r>
                        <a:rPr lang="it-IT" sz="1600"/>
                        <a:t>Responsible</a:t>
                      </a:r>
                      <a:endParaRPr sz="160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Renzo Nesti, INAF-OAA</a:t>
                      </a:r>
                      <a:endParaRPr sz="1600">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192" name="Google Shape;192;g300fd106cc0_0_87"/>
          <p:cNvSpPr txBox="1">
            <a:spLocks noGrp="1"/>
          </p:cNvSpPr>
          <p:nvPr>
            <p:ph type="body" idx="2"/>
          </p:nvPr>
        </p:nvSpPr>
        <p:spPr>
          <a:xfrm>
            <a:off x="4864350" y="1218950"/>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i="1">
              <a:solidFill>
                <a:schemeClr val="accent3"/>
              </a:solidFill>
            </a:endParaRPr>
          </a:p>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0"/>
              </a:spcBef>
              <a:spcAft>
                <a:spcPts val="0"/>
              </a:spcAft>
              <a:buClr>
                <a:schemeClr val="dk1"/>
              </a:buClr>
              <a:buSzPts val="1600"/>
              <a:buNone/>
            </a:pPr>
            <a:endParaRPr/>
          </a:p>
        </p:txBody>
      </p:sp>
      <p:sp>
        <p:nvSpPr>
          <p:cNvPr id="193" name="Google Shape;193;g300fd106cc0_0_87"/>
          <p:cNvSpPr txBox="1">
            <a:spLocks noGrp="1"/>
          </p:cNvSpPr>
          <p:nvPr>
            <p:ph type="body" idx="2"/>
          </p:nvPr>
        </p:nvSpPr>
        <p:spPr>
          <a:xfrm>
            <a:off x="130075" y="5255629"/>
            <a:ext cx="4568700" cy="1000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600"/>
              <a:buNone/>
            </a:pPr>
            <a:r>
              <a:rPr lang="it-IT">
                <a:solidFill>
                  <a:srgbClr val="434343"/>
                </a:solidFill>
              </a:rPr>
              <a:t>Status: </a:t>
            </a:r>
            <a:endParaRPr>
              <a:solidFill>
                <a:srgbClr val="434343"/>
              </a:solidFill>
            </a:endParaRPr>
          </a:p>
          <a:p>
            <a:pPr marL="457200" lvl="0" indent="-330200" algn="l" rtl="0">
              <a:lnSpc>
                <a:spcPct val="90000"/>
              </a:lnSpc>
              <a:spcBef>
                <a:spcPts val="0"/>
              </a:spcBef>
              <a:spcAft>
                <a:spcPts val="0"/>
              </a:spcAft>
              <a:buClr>
                <a:srgbClr val="434343"/>
              </a:buClr>
              <a:buSzPts val="1600"/>
              <a:buChar char="●"/>
            </a:pPr>
            <a:r>
              <a:rPr lang="it-IT">
                <a:solidFill>
                  <a:srgbClr val="434343"/>
                </a:solidFill>
              </a:rPr>
              <a:t>Open Tender ongoing, two applicants</a:t>
            </a:r>
            <a:endParaRPr>
              <a:solidFill>
                <a:srgbClr val="434343"/>
              </a:solidFill>
            </a:endParaRPr>
          </a:p>
          <a:p>
            <a:pPr marL="457200" lvl="0" indent="-330200" algn="l" rtl="0">
              <a:lnSpc>
                <a:spcPct val="90000"/>
              </a:lnSpc>
              <a:spcBef>
                <a:spcPts val="0"/>
              </a:spcBef>
              <a:spcAft>
                <a:spcPts val="0"/>
              </a:spcAft>
              <a:buClr>
                <a:srgbClr val="434343"/>
              </a:buClr>
              <a:buSzPts val="1600"/>
              <a:buChar char="●"/>
            </a:pPr>
            <a:r>
              <a:rPr lang="it-IT">
                <a:solidFill>
                  <a:srgbClr val="434343"/>
                </a:solidFill>
              </a:rPr>
              <a:t>Contract: December 2024</a:t>
            </a:r>
            <a:endParaRPr>
              <a:solidFill>
                <a:srgbClr val="434343"/>
              </a:solidFill>
            </a:endParaRPr>
          </a:p>
          <a:p>
            <a:pPr marL="457200" lvl="0" indent="-330200" algn="l" rtl="0">
              <a:lnSpc>
                <a:spcPct val="90000"/>
              </a:lnSpc>
              <a:spcBef>
                <a:spcPts val="0"/>
              </a:spcBef>
              <a:spcAft>
                <a:spcPts val="0"/>
              </a:spcAft>
              <a:buClr>
                <a:srgbClr val="434343"/>
              </a:buClr>
              <a:buSzPts val="1600"/>
              <a:buChar char="●"/>
            </a:pPr>
            <a:r>
              <a:rPr lang="it-IT">
                <a:solidFill>
                  <a:srgbClr val="434343"/>
                </a:solidFill>
              </a:rPr>
              <a:t>Delivery and testing: Jun./Sep. 2025</a:t>
            </a:r>
            <a:endParaRPr>
              <a:solidFill>
                <a:srgbClr val="434343"/>
              </a:solidFill>
            </a:endParaRPr>
          </a:p>
        </p:txBody>
      </p:sp>
      <p:pic>
        <p:nvPicPr>
          <p:cNvPr id="194" name="Google Shape;194;g300fd106cc0_0_87"/>
          <p:cNvPicPr preferRelativeResize="0"/>
          <p:nvPr/>
        </p:nvPicPr>
        <p:blipFill>
          <a:blip r:embed="rId3">
            <a:alphaModFix/>
          </a:blip>
          <a:stretch>
            <a:fillRect/>
          </a:stretch>
        </p:blipFill>
        <p:spPr>
          <a:xfrm>
            <a:off x="8874825" y="1218950"/>
            <a:ext cx="3045299" cy="2206641"/>
          </a:xfrm>
          <a:prstGeom prst="rect">
            <a:avLst/>
          </a:prstGeom>
          <a:noFill/>
          <a:ln>
            <a:noFill/>
          </a:ln>
        </p:spPr>
      </p:pic>
      <p:sp>
        <p:nvSpPr>
          <p:cNvPr id="195" name="Google Shape;195;g300fd106cc0_0_87"/>
          <p:cNvSpPr txBox="1"/>
          <p:nvPr/>
        </p:nvSpPr>
        <p:spPr>
          <a:xfrm>
            <a:off x="4922250" y="2070275"/>
            <a:ext cx="3045300" cy="661908"/>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it-IT" sz="2800" dirty="0" err="1">
                <a:solidFill>
                  <a:schemeClr val="dk1"/>
                </a:solidFill>
              </a:rPr>
              <a:t>What</a:t>
            </a:r>
            <a:r>
              <a:rPr lang="it-IT" sz="2800" dirty="0">
                <a:solidFill>
                  <a:schemeClr val="dk1"/>
                </a:solidFill>
              </a:rPr>
              <a:t> </a:t>
            </a:r>
            <a:r>
              <a:rPr lang="it-IT" sz="2800" dirty="0" err="1">
                <a:solidFill>
                  <a:schemeClr val="dk1"/>
                </a:solidFill>
              </a:rPr>
              <a:t>is</a:t>
            </a:r>
            <a:r>
              <a:rPr lang="it-IT" sz="2800" dirty="0">
                <a:solidFill>
                  <a:schemeClr val="dk1"/>
                </a:solidFill>
              </a:rPr>
              <a:t> an </a:t>
            </a:r>
            <a:r>
              <a:rPr lang="it-IT" sz="2800" dirty="0" err="1">
                <a:solidFill>
                  <a:schemeClr val="dk1"/>
                </a:solidFill>
              </a:rPr>
              <a:t>anechoic</a:t>
            </a:r>
            <a:r>
              <a:rPr lang="it-IT" sz="2800" dirty="0">
                <a:solidFill>
                  <a:schemeClr val="dk1"/>
                </a:solidFill>
              </a:rPr>
              <a:t> </a:t>
            </a:r>
            <a:r>
              <a:rPr lang="it-IT" sz="2800" dirty="0" err="1">
                <a:solidFill>
                  <a:schemeClr val="dk1"/>
                </a:solidFill>
              </a:rPr>
              <a:t>chamber</a:t>
            </a:r>
            <a:r>
              <a:rPr lang="it-IT" sz="2800" dirty="0">
                <a:solidFill>
                  <a:schemeClr val="dk1"/>
                </a:solidFill>
              </a:rPr>
              <a:t>?</a:t>
            </a:r>
            <a:endParaRPr sz="2800" dirty="0">
              <a:solidFill>
                <a:schemeClr val="dk1"/>
              </a:solidFill>
            </a:endParaRPr>
          </a:p>
        </p:txBody>
      </p:sp>
      <p:pic>
        <p:nvPicPr>
          <p:cNvPr id="196" name="Google Shape;196;g300fd106cc0_0_87"/>
          <p:cNvPicPr preferRelativeResize="0"/>
          <p:nvPr/>
        </p:nvPicPr>
        <p:blipFill>
          <a:blip r:embed="rId4">
            <a:alphaModFix/>
          </a:blip>
          <a:stretch>
            <a:fillRect/>
          </a:stretch>
        </p:blipFill>
        <p:spPr>
          <a:xfrm>
            <a:off x="5126249" y="4540356"/>
            <a:ext cx="2403600" cy="1656968"/>
          </a:xfrm>
          <a:prstGeom prst="rect">
            <a:avLst/>
          </a:prstGeom>
          <a:noFill/>
          <a:ln>
            <a:noFill/>
          </a:ln>
        </p:spPr>
      </p:pic>
      <p:pic>
        <p:nvPicPr>
          <p:cNvPr id="197" name="Google Shape;197;g300fd106cc0_0_87"/>
          <p:cNvPicPr preferRelativeResize="0"/>
          <p:nvPr/>
        </p:nvPicPr>
        <p:blipFill>
          <a:blip r:embed="rId5">
            <a:alphaModFix/>
          </a:blip>
          <a:stretch>
            <a:fillRect/>
          </a:stretch>
        </p:blipFill>
        <p:spPr>
          <a:xfrm>
            <a:off x="8879098" y="4540350"/>
            <a:ext cx="2244315" cy="1656975"/>
          </a:xfrm>
          <a:prstGeom prst="rect">
            <a:avLst/>
          </a:prstGeom>
          <a:noFill/>
          <a:ln>
            <a:noFill/>
          </a:ln>
        </p:spPr>
      </p:pic>
      <p:sp>
        <p:nvSpPr>
          <p:cNvPr id="198" name="Google Shape;198;g300fd106cc0_0_87"/>
          <p:cNvSpPr txBox="1"/>
          <p:nvPr/>
        </p:nvSpPr>
        <p:spPr>
          <a:xfrm>
            <a:off x="4938300" y="3539850"/>
            <a:ext cx="2779500" cy="1000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it-IT" sz="2800">
                <a:solidFill>
                  <a:schemeClr val="dk1"/>
                </a:solidFill>
              </a:rPr>
              <a:t>Far-Field Measurement</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The AUT rotates in azimuth</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The test antenna is fixed</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Measurement: amplitude</a:t>
            </a:r>
            <a:endParaRPr sz="2800">
              <a:solidFill>
                <a:schemeClr val="dk1"/>
              </a:solidFill>
            </a:endParaRPr>
          </a:p>
          <a:p>
            <a:pPr marL="0" lvl="0" indent="0" algn="l" rtl="0">
              <a:spcBef>
                <a:spcPts val="0"/>
              </a:spcBef>
              <a:spcAft>
                <a:spcPts val="0"/>
              </a:spcAft>
              <a:buNone/>
            </a:pPr>
            <a:endParaRPr sz="2800">
              <a:solidFill>
                <a:schemeClr val="dk1"/>
              </a:solidFill>
            </a:endParaRPr>
          </a:p>
        </p:txBody>
      </p:sp>
      <p:cxnSp>
        <p:nvCxnSpPr>
          <p:cNvPr id="199" name="Google Shape;199;g300fd106cc0_0_87"/>
          <p:cNvCxnSpPr>
            <a:cxnSpLocks/>
            <a:stCxn id="195" idx="3"/>
            <a:endCxn id="194" idx="1"/>
          </p:cNvCxnSpPr>
          <p:nvPr/>
        </p:nvCxnSpPr>
        <p:spPr>
          <a:xfrm flipV="1">
            <a:off x="7967550" y="2322271"/>
            <a:ext cx="907275" cy="78958"/>
          </a:xfrm>
          <a:prstGeom prst="straightConnector1">
            <a:avLst/>
          </a:prstGeom>
          <a:noFill/>
          <a:ln w="9525" cap="flat" cmpd="sng">
            <a:solidFill>
              <a:schemeClr val="dk2"/>
            </a:solidFill>
            <a:prstDash val="solid"/>
            <a:round/>
            <a:headEnd type="none" w="med" len="med"/>
            <a:tailEnd type="triangle" w="med" len="med"/>
          </a:ln>
        </p:spPr>
      </p:cxnSp>
      <p:sp>
        <p:nvSpPr>
          <p:cNvPr id="200" name="Google Shape;200;g300fd106cc0_0_87"/>
          <p:cNvSpPr txBox="1"/>
          <p:nvPr/>
        </p:nvSpPr>
        <p:spPr>
          <a:xfrm>
            <a:off x="7967550" y="3539850"/>
            <a:ext cx="4067400" cy="1000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it-IT" sz="2800">
                <a:solidFill>
                  <a:schemeClr val="dk1"/>
                </a:solidFill>
              </a:rPr>
              <a:t>Near-Field Measurement</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The AUT is fixed</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The test antenna probes the field on a plane</a:t>
            </a:r>
            <a:endParaRPr sz="2800">
              <a:solidFill>
                <a:schemeClr val="dk1"/>
              </a:solidFill>
            </a:endParaRPr>
          </a:p>
          <a:p>
            <a:pPr marL="457200" lvl="0" indent="-313055" algn="l" rtl="0">
              <a:spcBef>
                <a:spcPts val="0"/>
              </a:spcBef>
              <a:spcAft>
                <a:spcPts val="0"/>
              </a:spcAft>
              <a:buClr>
                <a:schemeClr val="dk1"/>
              </a:buClr>
              <a:buSzPct val="100000"/>
              <a:buChar char="●"/>
            </a:pPr>
            <a:r>
              <a:rPr lang="it-IT" sz="2800">
                <a:solidFill>
                  <a:schemeClr val="dk1"/>
                </a:solidFill>
              </a:rPr>
              <a:t>Measurement: amplitude and phase</a:t>
            </a:r>
            <a:endParaRPr sz="2800">
              <a:solidFill>
                <a:schemeClr val="dk1"/>
              </a:solidFill>
            </a:endParaRPr>
          </a:p>
          <a:p>
            <a:pPr marL="0" lvl="0" indent="0" algn="l" rtl="0">
              <a:spcBef>
                <a:spcPts val="0"/>
              </a:spcBef>
              <a:spcAft>
                <a:spcPts val="0"/>
              </a:spcAft>
              <a:buNone/>
            </a:pPr>
            <a:endParaRPr sz="2800">
              <a:solidFill>
                <a:schemeClr val="dk1"/>
              </a:solidFill>
            </a:endParaRPr>
          </a:p>
        </p:txBody>
      </p:sp>
      <p:sp>
        <p:nvSpPr>
          <p:cNvPr id="201" name="Google Shape;201;g300fd106cc0_0_87"/>
          <p:cNvSpPr txBox="1"/>
          <p:nvPr/>
        </p:nvSpPr>
        <p:spPr>
          <a:xfrm>
            <a:off x="5198915" y="4737614"/>
            <a:ext cx="864637"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dirty="0">
                <a:solidFill>
                  <a:srgbClr val="FF0000"/>
                </a:solidFill>
              </a:rPr>
              <a:t>AUT</a:t>
            </a:r>
            <a:endParaRPr sz="2300" dirty="0">
              <a:solidFill>
                <a:srgbClr val="FF0000"/>
              </a:solidFill>
            </a:endParaRPr>
          </a:p>
        </p:txBody>
      </p:sp>
      <p:sp>
        <p:nvSpPr>
          <p:cNvPr id="202" name="Google Shape;202;g300fd106cc0_0_87"/>
          <p:cNvSpPr txBox="1"/>
          <p:nvPr/>
        </p:nvSpPr>
        <p:spPr>
          <a:xfrm>
            <a:off x="6458872" y="4724460"/>
            <a:ext cx="1994198"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dirty="0" err="1">
                <a:solidFill>
                  <a:srgbClr val="FF0000"/>
                </a:solidFill>
              </a:rPr>
              <a:t>Transmitter</a:t>
            </a:r>
            <a:endParaRPr sz="2300" dirty="0">
              <a:solidFill>
                <a:srgbClr val="FF0000"/>
              </a:solidFill>
            </a:endParaRPr>
          </a:p>
        </p:txBody>
      </p:sp>
      <p:sp>
        <p:nvSpPr>
          <p:cNvPr id="203" name="Google Shape;203;g300fd106cc0_0_87"/>
          <p:cNvSpPr txBox="1"/>
          <p:nvPr/>
        </p:nvSpPr>
        <p:spPr>
          <a:xfrm>
            <a:off x="8790527" y="4864837"/>
            <a:ext cx="1373025"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dirty="0">
                <a:solidFill>
                  <a:srgbClr val="FF0000"/>
                </a:solidFill>
              </a:rPr>
              <a:t>Probe</a:t>
            </a:r>
            <a:endParaRPr sz="2300" dirty="0">
              <a:solidFill>
                <a:srgbClr val="FF0000"/>
              </a:solidFill>
            </a:endParaRPr>
          </a:p>
        </p:txBody>
      </p:sp>
      <p:sp>
        <p:nvSpPr>
          <p:cNvPr id="204" name="Google Shape;204;g300fd106cc0_0_87"/>
          <p:cNvSpPr txBox="1"/>
          <p:nvPr/>
        </p:nvSpPr>
        <p:spPr>
          <a:xfrm>
            <a:off x="10252124" y="4827524"/>
            <a:ext cx="1072725" cy="4009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dirty="0">
                <a:solidFill>
                  <a:srgbClr val="FF0000"/>
                </a:solidFill>
              </a:rPr>
              <a:t>AUT</a:t>
            </a:r>
            <a:endParaRPr sz="23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02c9b2e7f7_0_0"/>
          <p:cNvSpPr txBox="1">
            <a:spLocks noGrp="1"/>
          </p:cNvSpPr>
          <p:nvPr>
            <p:ph type="body" idx="2"/>
          </p:nvPr>
        </p:nvSpPr>
        <p:spPr>
          <a:xfrm>
            <a:off x="130075" y="5331829"/>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dirty="0">
                <a:solidFill>
                  <a:srgbClr val="434343"/>
                </a:solidFill>
              </a:rPr>
              <a:t>Status: </a:t>
            </a:r>
            <a:r>
              <a:rPr lang="it-IT" dirty="0" err="1">
                <a:solidFill>
                  <a:srgbClr val="434343"/>
                </a:solidFill>
              </a:rPr>
              <a:t>All</a:t>
            </a:r>
            <a:r>
              <a:rPr lang="it-IT" dirty="0">
                <a:solidFill>
                  <a:srgbClr val="434343"/>
                </a:solidFill>
              </a:rPr>
              <a:t> </a:t>
            </a:r>
            <a:r>
              <a:rPr lang="it-IT" dirty="0" err="1">
                <a:solidFill>
                  <a:srgbClr val="434343"/>
                </a:solidFill>
              </a:rPr>
              <a:t>purchases</a:t>
            </a:r>
            <a:r>
              <a:rPr lang="it-IT" dirty="0">
                <a:solidFill>
                  <a:srgbClr val="434343"/>
                </a:solidFill>
              </a:rPr>
              <a:t> complete. Lab </a:t>
            </a:r>
            <a:r>
              <a:rPr lang="it-IT" dirty="0" err="1">
                <a:solidFill>
                  <a:srgbClr val="434343"/>
                </a:solidFill>
              </a:rPr>
              <a:t>thermal</a:t>
            </a:r>
            <a:r>
              <a:rPr lang="it-IT" dirty="0">
                <a:solidFill>
                  <a:srgbClr val="434343"/>
                </a:solidFill>
              </a:rPr>
              <a:t> controls complete, CATR </a:t>
            </a:r>
            <a:r>
              <a:rPr lang="it-IT" dirty="0" err="1">
                <a:solidFill>
                  <a:srgbClr val="434343"/>
                </a:solidFill>
              </a:rPr>
              <a:t>construction</a:t>
            </a:r>
            <a:r>
              <a:rPr lang="it-IT" dirty="0">
                <a:solidFill>
                  <a:srgbClr val="434343"/>
                </a:solidFill>
              </a:rPr>
              <a:t> </a:t>
            </a:r>
            <a:r>
              <a:rPr lang="it-IT" dirty="0" err="1">
                <a:solidFill>
                  <a:srgbClr val="434343"/>
                </a:solidFill>
              </a:rPr>
              <a:t>begins</a:t>
            </a:r>
            <a:r>
              <a:rPr lang="it-IT" dirty="0">
                <a:solidFill>
                  <a:srgbClr val="434343"/>
                </a:solidFill>
              </a:rPr>
              <a:t> in </a:t>
            </a:r>
            <a:r>
              <a:rPr lang="it-IT" dirty="0" err="1">
                <a:solidFill>
                  <a:srgbClr val="434343"/>
                </a:solidFill>
              </a:rPr>
              <a:t>October</a:t>
            </a:r>
            <a:r>
              <a:rPr lang="it-IT" dirty="0">
                <a:solidFill>
                  <a:srgbClr val="434343"/>
                </a:solidFill>
              </a:rPr>
              <a:t>, </a:t>
            </a:r>
            <a:r>
              <a:rPr lang="it-IT" dirty="0" err="1">
                <a:solidFill>
                  <a:srgbClr val="434343"/>
                </a:solidFill>
              </a:rPr>
              <a:t>anechoic</a:t>
            </a:r>
            <a:r>
              <a:rPr lang="it-IT" dirty="0">
                <a:solidFill>
                  <a:srgbClr val="434343"/>
                </a:solidFill>
              </a:rPr>
              <a:t> </a:t>
            </a:r>
            <a:r>
              <a:rPr lang="it-IT" dirty="0" err="1">
                <a:solidFill>
                  <a:srgbClr val="434343"/>
                </a:solidFill>
              </a:rPr>
              <a:t>chamber</a:t>
            </a:r>
            <a:r>
              <a:rPr lang="it-IT" dirty="0">
                <a:solidFill>
                  <a:srgbClr val="434343"/>
                </a:solidFill>
              </a:rPr>
              <a:t> </a:t>
            </a:r>
            <a:r>
              <a:rPr lang="it-IT" dirty="0" err="1">
                <a:solidFill>
                  <a:srgbClr val="434343"/>
                </a:solidFill>
              </a:rPr>
              <a:t>maintenance</a:t>
            </a:r>
            <a:r>
              <a:rPr lang="it-IT" dirty="0">
                <a:solidFill>
                  <a:srgbClr val="434343"/>
                </a:solidFill>
              </a:rPr>
              <a:t> complete </a:t>
            </a:r>
            <a:r>
              <a:rPr lang="it-IT" dirty="0" err="1">
                <a:solidFill>
                  <a:srgbClr val="434343"/>
                </a:solidFill>
              </a:rPr>
              <a:t>within</a:t>
            </a:r>
            <a:r>
              <a:rPr lang="it-IT" dirty="0">
                <a:solidFill>
                  <a:srgbClr val="434343"/>
                </a:solidFill>
              </a:rPr>
              <a:t> </a:t>
            </a:r>
            <a:r>
              <a:rPr lang="it-IT" dirty="0" err="1">
                <a:solidFill>
                  <a:srgbClr val="434343"/>
                </a:solidFill>
              </a:rPr>
              <a:t>September</a:t>
            </a:r>
            <a:endParaRPr dirty="0"/>
          </a:p>
        </p:txBody>
      </p:sp>
      <p:sp>
        <p:nvSpPr>
          <p:cNvPr id="210" name="Google Shape;210;g302c9b2e7f7_0_0"/>
          <p:cNvSpPr txBox="1">
            <a:spLocks noGrp="1"/>
          </p:cNvSpPr>
          <p:nvPr>
            <p:ph type="body" idx="2"/>
          </p:nvPr>
        </p:nvSpPr>
        <p:spPr>
          <a:xfrm>
            <a:off x="121700" y="2392500"/>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dirty="0" err="1">
                <a:solidFill>
                  <a:srgbClr val="434343"/>
                </a:solidFill>
              </a:rPr>
              <a:t>Aim</a:t>
            </a:r>
            <a:r>
              <a:rPr lang="it-IT" dirty="0">
                <a:solidFill>
                  <a:srgbClr val="434343"/>
                </a:solidFill>
              </a:rPr>
              <a:t> of the facility: </a:t>
            </a:r>
            <a:r>
              <a:rPr lang="it-IT" dirty="0" err="1"/>
              <a:t>Characterization</a:t>
            </a:r>
            <a:r>
              <a:rPr lang="it-IT" dirty="0"/>
              <a:t> of </a:t>
            </a:r>
            <a:r>
              <a:rPr lang="it-IT" dirty="0" err="1"/>
              <a:t>antennas</a:t>
            </a:r>
            <a:r>
              <a:rPr lang="it-IT" dirty="0"/>
              <a:t> and optical systems in the frequency range </a:t>
            </a:r>
            <a:r>
              <a:rPr lang="it-IT" dirty="0" err="1"/>
              <a:t>above</a:t>
            </a:r>
            <a:r>
              <a:rPr lang="it-IT" dirty="0"/>
              <a:t> a </a:t>
            </a:r>
            <a:r>
              <a:rPr lang="it-IT" dirty="0" err="1"/>
              <a:t>few</a:t>
            </a:r>
            <a:r>
              <a:rPr lang="it-IT" dirty="0"/>
              <a:t> GHz up to </a:t>
            </a:r>
            <a:r>
              <a:rPr lang="it-IT" dirty="0" err="1"/>
              <a:t>about</a:t>
            </a:r>
            <a:r>
              <a:rPr lang="it-IT" dirty="0"/>
              <a:t> 750 GHz, by </a:t>
            </a:r>
            <a:r>
              <a:rPr lang="it-IT" dirty="0" err="1"/>
              <a:t>means</a:t>
            </a:r>
            <a:r>
              <a:rPr lang="it-IT" dirty="0"/>
              <a:t> of far-field (Compact Antenna Test Range and </a:t>
            </a:r>
            <a:r>
              <a:rPr lang="it-IT" dirty="0" err="1"/>
              <a:t>traditional</a:t>
            </a:r>
            <a:r>
              <a:rPr lang="it-IT" dirty="0"/>
              <a:t>) and </a:t>
            </a:r>
            <a:r>
              <a:rPr lang="it-IT" dirty="0" err="1"/>
              <a:t>near</a:t>
            </a:r>
            <a:r>
              <a:rPr lang="it-IT" dirty="0"/>
              <a:t>-field (planar scanner) </a:t>
            </a:r>
            <a:r>
              <a:rPr lang="it-IT" dirty="0" err="1"/>
              <a:t>measurement</a:t>
            </a:r>
            <a:r>
              <a:rPr lang="it-IT" dirty="0"/>
              <a:t> techniques.</a:t>
            </a:r>
            <a:endParaRPr dirty="0">
              <a:solidFill>
                <a:schemeClr val="accent3"/>
              </a:solidFill>
            </a:endParaRPr>
          </a:p>
          <a:p>
            <a:pPr marL="0" lvl="0" indent="0" algn="l" rtl="0">
              <a:lnSpc>
                <a:spcPct val="90000"/>
              </a:lnSpc>
              <a:spcBef>
                <a:spcPts val="0"/>
              </a:spcBef>
              <a:spcAft>
                <a:spcPts val="0"/>
              </a:spcAft>
              <a:buClr>
                <a:schemeClr val="dk1"/>
              </a:buClr>
              <a:buSzPts val="1600"/>
              <a:buNone/>
            </a:pPr>
            <a:endParaRPr dirty="0"/>
          </a:p>
          <a:p>
            <a:pPr marL="0" lvl="0" indent="0" algn="l" rtl="0">
              <a:lnSpc>
                <a:spcPct val="90000"/>
              </a:lnSpc>
              <a:spcBef>
                <a:spcPts val="0"/>
              </a:spcBef>
              <a:spcAft>
                <a:spcPts val="0"/>
              </a:spcAft>
              <a:buClr>
                <a:schemeClr val="dk1"/>
              </a:buClr>
              <a:buSzPts val="1600"/>
              <a:buNone/>
            </a:pPr>
            <a:endParaRPr dirty="0"/>
          </a:p>
        </p:txBody>
      </p:sp>
      <p:sp>
        <p:nvSpPr>
          <p:cNvPr id="211" name="Google Shape;211;g302c9b2e7f7_0_0"/>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B27F47"/>
              </a:buClr>
              <a:buSzPct val="127272"/>
              <a:buFont typeface="Arial"/>
              <a:buNone/>
            </a:pPr>
            <a:r>
              <a:rPr lang="it-IT" dirty="0"/>
              <a:t>Act. 6202 - High Frequency Test Ranges</a:t>
            </a:r>
            <a:endParaRPr dirty="0"/>
          </a:p>
        </p:txBody>
      </p:sp>
      <p:sp>
        <p:nvSpPr>
          <p:cNvPr id="212" name="Google Shape;212;g302c9b2e7f7_0_0"/>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13</a:t>
            </a:fld>
            <a:endParaRPr/>
          </a:p>
        </p:txBody>
      </p:sp>
      <p:graphicFrame>
        <p:nvGraphicFramePr>
          <p:cNvPr id="213" name="Google Shape;213;g302c9b2e7f7_0_0"/>
          <p:cNvGraphicFramePr/>
          <p:nvPr/>
        </p:nvGraphicFramePr>
        <p:xfrm>
          <a:off x="121700" y="3494250"/>
          <a:ext cx="4568825" cy="1839085"/>
        </p:xfrm>
        <a:graphic>
          <a:graphicData uri="http://schemas.openxmlformats.org/drawingml/2006/table">
            <a:tbl>
              <a:tblPr>
                <a:noFill/>
                <a:tableStyleId>{33B0A67F-4146-4AF6-8286-BEF8F407CB99}</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Location</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Milano</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Related Projects </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dirty="0" err="1">
                          <a:solidFill>
                            <a:srgbClr val="434343"/>
                          </a:solidFill>
                        </a:rPr>
                        <a:t>LiteBIRD</a:t>
                      </a:r>
                      <a:r>
                        <a:rPr lang="it-IT" sz="1600" dirty="0">
                          <a:solidFill>
                            <a:srgbClr val="434343"/>
                          </a:solidFill>
                        </a:rPr>
                        <a:t>, LSPE/Strip, QUBIC, Simons Array, CMB-S4</a:t>
                      </a:r>
                      <a:endParaRPr sz="1600" u="none" strike="noStrike" cap="none" dirty="0">
                        <a:solidFill>
                          <a:srgbClr val="434343"/>
                        </a:solidFill>
                      </a:endParaRPr>
                    </a:p>
                  </a:txBody>
                  <a:tcPr marL="54000" marR="54000" marT="18000" marB="18000" anchor="ctr"/>
                </a:tc>
                <a:extLst>
                  <a:ext uri="{0D108BD9-81ED-4DB2-BD59-A6C34878D82A}">
                    <a16:rowId xmlns:a16="http://schemas.microsoft.com/office/drawing/2014/main" val="10001"/>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Who can use it</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UniMi, scientific and industrial collaborators</a:t>
                      </a:r>
                      <a:endParaRPr sz="1600" u="none" strike="noStrike" cap="none">
                        <a:solidFill>
                          <a:srgbClr val="434343"/>
                        </a:solidFill>
                        <a:highlight>
                          <a:srgbClr val="FFFF00"/>
                        </a:highlight>
                      </a:endParaRPr>
                    </a:p>
                  </a:txBody>
                  <a:tcPr marL="54000" marR="54000" marT="18000" marB="18000" anchor="ctr"/>
                </a:tc>
                <a:extLst>
                  <a:ext uri="{0D108BD9-81ED-4DB2-BD59-A6C34878D82A}">
                    <a16:rowId xmlns:a16="http://schemas.microsoft.com/office/drawing/2014/main" val="10002"/>
                  </a:ext>
                </a:extLst>
              </a:tr>
              <a:tr h="4368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Responsible</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dirty="0">
                          <a:solidFill>
                            <a:srgbClr val="434343"/>
                          </a:solidFill>
                        </a:rPr>
                        <a:t>Cristian Franceschet</a:t>
                      </a:r>
                      <a:endParaRPr sz="1600" u="none" strike="noStrike" cap="none" dirty="0">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214" name="Google Shape;214;g302c9b2e7f7_0_0"/>
          <p:cNvSpPr txBox="1">
            <a:spLocks noGrp="1"/>
          </p:cNvSpPr>
          <p:nvPr>
            <p:ph type="body" idx="2"/>
          </p:nvPr>
        </p:nvSpPr>
        <p:spPr>
          <a:xfrm>
            <a:off x="4864350" y="1285052"/>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ct val="100000"/>
              <a:buNone/>
            </a:pPr>
            <a:r>
              <a:rPr lang="it-IT" sz="1300" b="1" dirty="0" err="1"/>
              <a:t>Contracts</a:t>
            </a:r>
            <a:endParaRPr sz="1300" b="1" dirty="0"/>
          </a:p>
          <a:p>
            <a:pPr marL="457200" lvl="0" indent="-314960" algn="l" rtl="0">
              <a:lnSpc>
                <a:spcPct val="115000"/>
              </a:lnSpc>
              <a:spcBef>
                <a:spcPts val="0"/>
              </a:spcBef>
              <a:spcAft>
                <a:spcPts val="0"/>
              </a:spcAft>
              <a:buSzPct val="100000"/>
              <a:buChar char="-"/>
            </a:pPr>
            <a:r>
              <a:rPr lang="it-IT" sz="1300" dirty="0"/>
              <a:t>2 </a:t>
            </a:r>
            <a:r>
              <a:rPr lang="it-IT" sz="1300" dirty="0" err="1"/>
              <a:t>years</a:t>
            </a:r>
            <a:r>
              <a:rPr lang="it-IT" sz="1300" dirty="0"/>
              <a:t> TD </a:t>
            </a:r>
            <a:r>
              <a:rPr lang="it-IT" sz="1300" dirty="0" err="1"/>
              <a:t>contract</a:t>
            </a:r>
            <a:r>
              <a:rPr lang="it-IT" sz="1300" dirty="0"/>
              <a:t> </a:t>
            </a:r>
            <a:r>
              <a:rPr lang="it-IT" sz="1300" dirty="0" err="1"/>
              <a:t>started</a:t>
            </a:r>
            <a:r>
              <a:rPr lang="it-IT" sz="1300" dirty="0"/>
              <a:t> in </a:t>
            </a:r>
            <a:r>
              <a:rPr lang="it-IT" sz="1300" dirty="0" err="1"/>
              <a:t>May</a:t>
            </a:r>
            <a:r>
              <a:rPr lang="it-IT" sz="1300" dirty="0"/>
              <a:t> 2023</a:t>
            </a:r>
            <a:endParaRPr sz="1300" dirty="0"/>
          </a:p>
          <a:p>
            <a:pPr marL="457200" lvl="0" indent="-314960" algn="l" rtl="0">
              <a:lnSpc>
                <a:spcPct val="115000"/>
              </a:lnSpc>
              <a:spcBef>
                <a:spcPts val="0"/>
              </a:spcBef>
              <a:spcAft>
                <a:spcPts val="0"/>
              </a:spcAft>
              <a:buSzPct val="100000"/>
              <a:buChar char="-"/>
            </a:pPr>
            <a:r>
              <a:rPr lang="it-IT" sz="1300" dirty="0"/>
              <a:t>1.5 </a:t>
            </a:r>
            <a:r>
              <a:rPr lang="it-IT" sz="1300" dirty="0" err="1"/>
              <a:t>years</a:t>
            </a:r>
            <a:r>
              <a:rPr lang="it-IT" sz="1300" dirty="0"/>
              <a:t> TD </a:t>
            </a:r>
            <a:r>
              <a:rPr lang="it-IT" sz="1300" dirty="0" err="1"/>
              <a:t>contract</a:t>
            </a:r>
            <a:r>
              <a:rPr lang="it-IT" sz="1300" dirty="0"/>
              <a:t> </a:t>
            </a:r>
            <a:r>
              <a:rPr lang="it-IT" sz="1300" dirty="0" err="1"/>
              <a:t>started</a:t>
            </a:r>
            <a:r>
              <a:rPr lang="it-IT" sz="1300" dirty="0"/>
              <a:t> in </a:t>
            </a:r>
            <a:r>
              <a:rPr lang="it-IT" sz="1300" dirty="0" err="1"/>
              <a:t>January</a:t>
            </a:r>
            <a:r>
              <a:rPr lang="it-IT" sz="1300" dirty="0"/>
              <a:t> 2024</a:t>
            </a:r>
            <a:endParaRPr sz="1300" dirty="0"/>
          </a:p>
          <a:p>
            <a:pPr marL="0" lvl="0" indent="0" algn="l" rtl="0">
              <a:lnSpc>
                <a:spcPct val="115000"/>
              </a:lnSpc>
              <a:spcBef>
                <a:spcPts val="0"/>
              </a:spcBef>
              <a:spcAft>
                <a:spcPts val="0"/>
              </a:spcAft>
              <a:buClr>
                <a:schemeClr val="dk1"/>
              </a:buClr>
              <a:buSzPct val="100000"/>
              <a:buNone/>
            </a:pPr>
            <a:endParaRPr sz="1300" dirty="0"/>
          </a:p>
          <a:p>
            <a:pPr marL="0" lvl="0" indent="0" algn="l" rtl="0">
              <a:lnSpc>
                <a:spcPct val="115000"/>
              </a:lnSpc>
              <a:spcBef>
                <a:spcPts val="0"/>
              </a:spcBef>
              <a:spcAft>
                <a:spcPts val="0"/>
              </a:spcAft>
              <a:buClr>
                <a:schemeClr val="dk1"/>
              </a:buClr>
              <a:buSzPct val="100000"/>
              <a:buNone/>
            </a:pPr>
            <a:r>
              <a:rPr lang="it-IT" sz="1300" b="1" dirty="0" err="1"/>
              <a:t>Instrumentation</a:t>
            </a:r>
            <a:endParaRPr sz="1300" b="1" dirty="0"/>
          </a:p>
          <a:p>
            <a:pPr marL="457200" lvl="0" indent="-314960" algn="l" rtl="0">
              <a:lnSpc>
                <a:spcPct val="115000"/>
              </a:lnSpc>
              <a:spcBef>
                <a:spcPts val="0"/>
              </a:spcBef>
              <a:spcAft>
                <a:spcPts val="0"/>
              </a:spcAft>
              <a:buSzPct val="100000"/>
              <a:buChar char="-"/>
            </a:pPr>
            <a:r>
              <a:rPr lang="it-IT" sz="1300" dirty="0"/>
              <a:t>Compact Antenna Test Range</a:t>
            </a:r>
            <a:endParaRPr sz="1300" dirty="0"/>
          </a:p>
          <a:p>
            <a:pPr marL="914400" lvl="1" indent="-304165" algn="l" rtl="0">
              <a:lnSpc>
                <a:spcPct val="115000"/>
              </a:lnSpc>
              <a:spcBef>
                <a:spcPts val="0"/>
              </a:spcBef>
              <a:spcAft>
                <a:spcPts val="0"/>
              </a:spcAft>
              <a:buSzPct val="100000"/>
              <a:buChar char="-"/>
            </a:pPr>
            <a:r>
              <a:rPr lang="it-IT" sz="1300" dirty="0"/>
              <a:t>Optical design complete</a:t>
            </a:r>
            <a:endParaRPr sz="1300" dirty="0"/>
          </a:p>
          <a:p>
            <a:pPr marL="914400" lvl="1" indent="-304165" algn="l" rtl="0">
              <a:lnSpc>
                <a:spcPct val="115000"/>
              </a:lnSpc>
              <a:spcBef>
                <a:spcPts val="0"/>
              </a:spcBef>
              <a:spcAft>
                <a:spcPts val="0"/>
              </a:spcAft>
              <a:buSzPct val="100000"/>
              <a:buChar char="-"/>
            </a:pPr>
            <a:r>
              <a:rPr lang="it-IT" sz="1300" dirty="0"/>
              <a:t>Delivery and </a:t>
            </a:r>
            <a:r>
              <a:rPr lang="it-IT" sz="1300" dirty="0" err="1"/>
              <a:t>installation</a:t>
            </a:r>
            <a:r>
              <a:rPr lang="it-IT" sz="1300" dirty="0"/>
              <a:t> on </a:t>
            </a:r>
            <a:r>
              <a:rPr lang="it-IT" sz="1300" dirty="0" err="1"/>
              <a:t>February</a:t>
            </a:r>
            <a:r>
              <a:rPr lang="it-IT" sz="1300" dirty="0"/>
              <a:t> 2025</a:t>
            </a:r>
            <a:endParaRPr sz="1300" dirty="0"/>
          </a:p>
          <a:p>
            <a:pPr marL="457200" lvl="0" indent="-314960" algn="l" rtl="0">
              <a:lnSpc>
                <a:spcPct val="115000"/>
              </a:lnSpc>
              <a:spcBef>
                <a:spcPts val="0"/>
              </a:spcBef>
              <a:spcAft>
                <a:spcPts val="0"/>
              </a:spcAft>
              <a:buSzPct val="100000"/>
              <a:buChar char="-"/>
            </a:pPr>
            <a:r>
              <a:rPr lang="it-IT" sz="1300" dirty="0"/>
              <a:t>Temperature and relative </a:t>
            </a:r>
            <a:r>
              <a:rPr lang="it-IT" sz="1300" dirty="0" err="1"/>
              <a:t>humidity</a:t>
            </a:r>
            <a:r>
              <a:rPr lang="it-IT" sz="1300" dirty="0"/>
              <a:t> control (</a:t>
            </a:r>
            <a:r>
              <a:rPr lang="it-IT" sz="1300" dirty="0" err="1"/>
              <a:t>anechoic</a:t>
            </a:r>
            <a:r>
              <a:rPr lang="it-IT" sz="1300" dirty="0"/>
              <a:t> </a:t>
            </a:r>
            <a:r>
              <a:rPr lang="it-IT" sz="1300" dirty="0" err="1"/>
              <a:t>chamber</a:t>
            </a:r>
            <a:r>
              <a:rPr lang="it-IT" sz="1300" dirty="0"/>
              <a:t>)</a:t>
            </a:r>
            <a:endParaRPr sz="1300" dirty="0"/>
          </a:p>
          <a:p>
            <a:pPr marL="914400" lvl="1" indent="-304165" algn="l" rtl="0">
              <a:lnSpc>
                <a:spcPct val="115000"/>
              </a:lnSpc>
              <a:spcBef>
                <a:spcPts val="0"/>
              </a:spcBef>
              <a:spcAft>
                <a:spcPts val="0"/>
              </a:spcAft>
              <a:buSzPct val="100000"/>
              <a:buChar char="-"/>
            </a:pPr>
            <a:r>
              <a:rPr lang="it-IT" sz="1300" dirty="0"/>
              <a:t>Complete and </a:t>
            </a:r>
            <a:r>
              <a:rPr lang="it-IT" sz="1300" dirty="0" err="1"/>
              <a:t>operating</a:t>
            </a:r>
            <a:endParaRPr sz="1300" dirty="0"/>
          </a:p>
          <a:p>
            <a:pPr marL="457200" lvl="0" indent="-314960" algn="l" rtl="0">
              <a:lnSpc>
                <a:spcPct val="115000"/>
              </a:lnSpc>
              <a:spcBef>
                <a:spcPts val="0"/>
              </a:spcBef>
              <a:spcAft>
                <a:spcPts val="0"/>
              </a:spcAft>
              <a:buSzPct val="100000"/>
              <a:buChar char="-"/>
            </a:pPr>
            <a:r>
              <a:rPr lang="it-IT" sz="1300" dirty="0" err="1"/>
              <a:t>Near</a:t>
            </a:r>
            <a:r>
              <a:rPr lang="it-IT" sz="1300" dirty="0"/>
              <a:t> field scanner</a:t>
            </a:r>
            <a:endParaRPr sz="1300" dirty="0"/>
          </a:p>
          <a:p>
            <a:pPr marL="914400" lvl="1" indent="-304165" algn="l" rtl="0">
              <a:lnSpc>
                <a:spcPct val="115000"/>
              </a:lnSpc>
              <a:spcBef>
                <a:spcPts val="0"/>
              </a:spcBef>
              <a:spcAft>
                <a:spcPts val="0"/>
              </a:spcAft>
              <a:buSzPct val="100000"/>
              <a:buChar char="-"/>
            </a:pPr>
            <a:r>
              <a:rPr lang="it-IT" sz="1300" dirty="0"/>
              <a:t>Upgrade with </a:t>
            </a:r>
            <a:r>
              <a:rPr lang="it-IT" sz="1300" dirty="0" err="1"/>
              <a:t>polarization</a:t>
            </a:r>
            <a:r>
              <a:rPr lang="it-IT" sz="1300" dirty="0"/>
              <a:t> and “</a:t>
            </a:r>
            <a:r>
              <a:rPr lang="it-IT" sz="1300" dirty="0" err="1"/>
              <a:t>phase</a:t>
            </a:r>
            <a:r>
              <a:rPr lang="it-IT" sz="1300" dirty="0"/>
              <a:t>” linear </a:t>
            </a:r>
            <a:r>
              <a:rPr lang="it-IT" sz="1300" dirty="0" err="1"/>
              <a:t>axes</a:t>
            </a:r>
            <a:r>
              <a:rPr lang="it-IT" sz="1300" dirty="0"/>
              <a:t> in progress</a:t>
            </a:r>
            <a:endParaRPr sz="1300" dirty="0"/>
          </a:p>
          <a:p>
            <a:pPr marL="914400" lvl="1" indent="-304165" algn="l" rtl="0">
              <a:lnSpc>
                <a:spcPct val="115000"/>
              </a:lnSpc>
              <a:spcBef>
                <a:spcPts val="0"/>
              </a:spcBef>
              <a:spcAft>
                <a:spcPts val="0"/>
              </a:spcAft>
              <a:buSzPct val="100000"/>
              <a:buChar char="-"/>
            </a:pPr>
            <a:r>
              <a:rPr lang="it-IT" sz="1300" dirty="0"/>
              <a:t>Optical </a:t>
            </a:r>
            <a:r>
              <a:rPr lang="it-IT" sz="1300" dirty="0" err="1"/>
              <a:t>table</a:t>
            </a:r>
            <a:r>
              <a:rPr lang="it-IT" sz="1300" dirty="0"/>
              <a:t> </a:t>
            </a:r>
            <a:r>
              <a:rPr lang="it-IT" sz="1300" dirty="0" err="1"/>
              <a:t>installation</a:t>
            </a:r>
            <a:r>
              <a:rPr lang="it-IT" sz="1300" dirty="0"/>
              <a:t> </a:t>
            </a:r>
            <a:r>
              <a:rPr lang="it-IT" sz="1300" dirty="0" err="1"/>
              <a:t>within</a:t>
            </a:r>
            <a:r>
              <a:rPr lang="it-IT" sz="1300" dirty="0"/>
              <a:t> </a:t>
            </a:r>
            <a:r>
              <a:rPr lang="it-IT" sz="1300" dirty="0" err="1"/>
              <a:t>September</a:t>
            </a:r>
            <a:endParaRPr sz="1300" dirty="0"/>
          </a:p>
          <a:p>
            <a:pPr marL="457200" lvl="0" indent="-314960" algn="l" rtl="0">
              <a:lnSpc>
                <a:spcPct val="115000"/>
              </a:lnSpc>
              <a:spcBef>
                <a:spcPts val="0"/>
              </a:spcBef>
              <a:spcAft>
                <a:spcPts val="0"/>
              </a:spcAft>
              <a:buSzPct val="100000"/>
              <a:buChar char="-"/>
            </a:pPr>
            <a:r>
              <a:rPr lang="it-IT" sz="1300" dirty="0"/>
              <a:t>Temperature and relative </a:t>
            </a:r>
            <a:r>
              <a:rPr lang="it-IT" sz="1300" dirty="0" err="1"/>
              <a:t>humidity</a:t>
            </a:r>
            <a:r>
              <a:rPr lang="it-IT" sz="1300" dirty="0"/>
              <a:t> control (</a:t>
            </a:r>
            <a:r>
              <a:rPr lang="it-IT" sz="1300" dirty="0" err="1"/>
              <a:t>climatic</a:t>
            </a:r>
            <a:r>
              <a:rPr lang="it-IT" sz="1300" dirty="0"/>
              <a:t> </a:t>
            </a:r>
            <a:r>
              <a:rPr lang="it-IT" sz="1300" dirty="0" err="1"/>
              <a:t>chamber</a:t>
            </a:r>
            <a:r>
              <a:rPr lang="it-IT" sz="1300" dirty="0"/>
              <a:t>)</a:t>
            </a:r>
            <a:endParaRPr sz="1300" dirty="0"/>
          </a:p>
          <a:p>
            <a:pPr marL="914400" lvl="1" indent="-304165" algn="l" rtl="0">
              <a:lnSpc>
                <a:spcPct val="115000"/>
              </a:lnSpc>
              <a:spcBef>
                <a:spcPts val="0"/>
              </a:spcBef>
              <a:spcAft>
                <a:spcPts val="0"/>
              </a:spcAft>
              <a:buSzPct val="100000"/>
              <a:buChar char="-"/>
            </a:pPr>
            <a:r>
              <a:rPr lang="it-IT" sz="1300" dirty="0"/>
              <a:t>Complete and under testing</a:t>
            </a:r>
            <a:endParaRPr sz="1300" dirty="0"/>
          </a:p>
          <a:p>
            <a:pPr marL="457200" lvl="0" indent="-314960" algn="l" rtl="0">
              <a:lnSpc>
                <a:spcPct val="115000"/>
              </a:lnSpc>
              <a:spcBef>
                <a:spcPts val="0"/>
              </a:spcBef>
              <a:spcAft>
                <a:spcPts val="0"/>
              </a:spcAft>
              <a:buSzPct val="100000"/>
              <a:buChar char="-"/>
            </a:pPr>
            <a:r>
              <a:rPr lang="it-IT" sz="1300" dirty="0"/>
              <a:t>VNA, </a:t>
            </a:r>
            <a:r>
              <a:rPr lang="it-IT" sz="1300" dirty="0" err="1"/>
              <a:t>spectrum</a:t>
            </a:r>
            <a:r>
              <a:rPr lang="it-IT" sz="1300" dirty="0"/>
              <a:t> </a:t>
            </a:r>
            <a:r>
              <a:rPr lang="it-IT" sz="1300" dirty="0" err="1"/>
              <a:t>analyzer</a:t>
            </a:r>
            <a:r>
              <a:rPr lang="it-IT" sz="1300" dirty="0"/>
              <a:t> (up to 54 GHz) &amp; </a:t>
            </a:r>
            <a:r>
              <a:rPr lang="it-IT" sz="1300" dirty="0" err="1"/>
              <a:t>extender</a:t>
            </a:r>
            <a:r>
              <a:rPr lang="it-IT" sz="1300" dirty="0"/>
              <a:t> </a:t>
            </a:r>
            <a:r>
              <a:rPr lang="it-IT" sz="1300" dirty="0" err="1"/>
              <a:t>modules</a:t>
            </a:r>
            <a:r>
              <a:rPr lang="it-IT" sz="1300" dirty="0"/>
              <a:t> (75 - 750 GHz)</a:t>
            </a:r>
            <a:endParaRPr sz="1300" dirty="0"/>
          </a:p>
          <a:p>
            <a:pPr marL="914400" lvl="1" indent="-304165" algn="l" rtl="0">
              <a:lnSpc>
                <a:spcPct val="115000"/>
              </a:lnSpc>
              <a:spcBef>
                <a:spcPts val="0"/>
              </a:spcBef>
              <a:spcAft>
                <a:spcPts val="0"/>
              </a:spcAft>
              <a:buSzPct val="100000"/>
              <a:buChar char="-"/>
            </a:pPr>
            <a:r>
              <a:rPr lang="it-IT" sz="1300" dirty="0" err="1"/>
              <a:t>Purchase</a:t>
            </a:r>
            <a:r>
              <a:rPr lang="it-IT" sz="1300" dirty="0"/>
              <a:t> complete</a:t>
            </a:r>
            <a:endParaRPr sz="1300" dirty="0"/>
          </a:p>
          <a:p>
            <a:pPr marL="0" lvl="0" indent="0" algn="l" rtl="0">
              <a:lnSpc>
                <a:spcPct val="115000"/>
              </a:lnSpc>
              <a:spcBef>
                <a:spcPts val="0"/>
              </a:spcBef>
              <a:spcAft>
                <a:spcPts val="0"/>
              </a:spcAft>
              <a:buNone/>
            </a:pPr>
            <a:endParaRPr lang="it-IT" sz="1300" b="1" dirty="0"/>
          </a:p>
          <a:p>
            <a:pPr marL="0" lvl="0" indent="0" algn="l" rtl="0">
              <a:lnSpc>
                <a:spcPct val="115000"/>
              </a:lnSpc>
              <a:spcBef>
                <a:spcPts val="0"/>
              </a:spcBef>
              <a:spcAft>
                <a:spcPts val="0"/>
              </a:spcAft>
              <a:buNone/>
            </a:pPr>
            <a:r>
              <a:rPr lang="it-IT" sz="1300" b="1" dirty="0" err="1"/>
              <a:t>Civil</a:t>
            </a:r>
            <a:r>
              <a:rPr lang="it-IT" sz="1300" b="1" dirty="0"/>
              <a:t> </a:t>
            </a:r>
            <a:r>
              <a:rPr lang="it-IT" sz="1300" b="1" dirty="0" err="1"/>
              <a:t>infrastructures</a:t>
            </a:r>
            <a:r>
              <a:rPr lang="it-IT" sz="1300" b="1" dirty="0"/>
              <a:t> and </a:t>
            </a:r>
            <a:r>
              <a:rPr lang="it-IT" sz="1300" b="1" dirty="0" err="1"/>
              <a:t>related</a:t>
            </a:r>
            <a:r>
              <a:rPr lang="it-IT" sz="1300" b="1" dirty="0"/>
              <a:t> systems</a:t>
            </a:r>
            <a:endParaRPr sz="1300" b="1" dirty="0"/>
          </a:p>
          <a:p>
            <a:pPr marL="457200" lvl="0" indent="-314960" algn="l" rtl="0">
              <a:lnSpc>
                <a:spcPct val="115000"/>
              </a:lnSpc>
              <a:spcBef>
                <a:spcPts val="0"/>
              </a:spcBef>
              <a:spcAft>
                <a:spcPts val="0"/>
              </a:spcAft>
              <a:buSzPct val="100000"/>
              <a:buChar char="-"/>
            </a:pPr>
            <a:r>
              <a:rPr lang="it-IT" sz="1300" dirty="0" err="1"/>
              <a:t>Anechoic</a:t>
            </a:r>
            <a:r>
              <a:rPr lang="it-IT" sz="1300" dirty="0"/>
              <a:t> </a:t>
            </a:r>
            <a:r>
              <a:rPr lang="it-IT" sz="1300" dirty="0" err="1"/>
              <a:t>chamber</a:t>
            </a:r>
            <a:r>
              <a:rPr lang="it-IT" sz="1300" dirty="0"/>
              <a:t> </a:t>
            </a:r>
            <a:r>
              <a:rPr lang="it-IT" sz="1300" dirty="0" err="1"/>
              <a:t>renovation</a:t>
            </a:r>
            <a:endParaRPr sz="1300" dirty="0"/>
          </a:p>
          <a:p>
            <a:pPr marL="914400" lvl="1" indent="-304165" algn="l" rtl="0">
              <a:lnSpc>
                <a:spcPct val="115000"/>
              </a:lnSpc>
              <a:spcBef>
                <a:spcPts val="0"/>
              </a:spcBef>
              <a:spcAft>
                <a:spcPts val="0"/>
              </a:spcAft>
              <a:buSzPct val="100000"/>
              <a:buChar char="-"/>
            </a:pPr>
            <a:r>
              <a:rPr lang="it-IT" sz="1300" dirty="0"/>
              <a:t>Complete </a:t>
            </a:r>
            <a:r>
              <a:rPr lang="it-IT" sz="1300" dirty="0" err="1"/>
              <a:t>within</a:t>
            </a:r>
            <a:r>
              <a:rPr lang="it-IT" sz="1300" dirty="0"/>
              <a:t> </a:t>
            </a:r>
            <a:r>
              <a:rPr lang="it-IT" sz="1300" dirty="0" err="1"/>
              <a:t>begin</a:t>
            </a:r>
            <a:r>
              <a:rPr lang="it-IT" sz="1300" dirty="0"/>
              <a:t> of </a:t>
            </a:r>
            <a:r>
              <a:rPr lang="it-IT" sz="1300" dirty="0" err="1"/>
              <a:t>October</a:t>
            </a:r>
            <a:endParaRPr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00fd106cc0_0_123"/>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27F47"/>
              </a:buClr>
              <a:buSzPts val="3564"/>
              <a:buFont typeface="Arial"/>
              <a:buNone/>
            </a:pPr>
            <a:r>
              <a:rPr lang="it-IT" dirty="0"/>
              <a:t>Status of the </a:t>
            </a:r>
            <a:r>
              <a:rPr lang="it-IT" dirty="0" err="1"/>
              <a:t>procedures</a:t>
            </a:r>
            <a:endParaRPr sz="2200" i="1" dirty="0">
              <a:solidFill>
                <a:schemeClr val="accent3"/>
              </a:solidFill>
            </a:endParaRPr>
          </a:p>
        </p:txBody>
      </p:sp>
      <p:sp>
        <p:nvSpPr>
          <p:cNvPr id="230" name="Google Shape;230;g300fd106cc0_0_123"/>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14</a:t>
            </a:fld>
            <a:endParaRPr/>
          </a:p>
        </p:txBody>
      </p:sp>
      <p:sp>
        <p:nvSpPr>
          <p:cNvPr id="5" name="Rectangle 1">
            <a:extLst>
              <a:ext uri="{FF2B5EF4-FFF2-40B4-BE49-F238E27FC236}">
                <a16:creationId xmlns:a16="http://schemas.microsoft.com/office/drawing/2014/main" id="{44669096-8ACD-469A-BCC8-7B4B6798CB08}"/>
              </a:ext>
            </a:extLst>
          </p:cNvPr>
          <p:cNvSpPr txBox="1">
            <a:spLocks noChangeArrowheads="1"/>
          </p:cNvSpPr>
          <p:nvPr/>
        </p:nvSpPr>
        <p:spPr bwMode="auto">
          <a:xfrm>
            <a:off x="8897536" y="1842189"/>
            <a:ext cx="324058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just" eaLnBrk="0" fontAlgn="base" hangingPunct="0">
              <a:lnSpc>
                <a:spcPct val="100000"/>
              </a:lnSpc>
              <a:spcBef>
                <a:spcPct val="0"/>
              </a:spcBef>
              <a:spcAft>
                <a:spcPct val="0"/>
              </a:spcAft>
              <a:buClrTx/>
              <a:buSzTx/>
              <a:buNone/>
            </a:pPr>
            <a:r>
              <a:rPr lang="it-IT" sz="1800" dirty="0">
                <a:solidFill>
                  <a:schemeClr val="tx1"/>
                </a:solidFill>
                <a:latin typeface="+mn-lt"/>
              </a:rPr>
              <a:t>Escluse</a:t>
            </a:r>
            <a:r>
              <a:rPr lang="it-IT" sz="1800" dirty="0">
                <a:solidFill>
                  <a:srgbClr val="0000FF"/>
                </a:solidFill>
                <a:latin typeface="+mn-lt"/>
              </a:rPr>
              <a:t> 5532, 6202, </a:t>
            </a:r>
            <a:r>
              <a:rPr lang="it-IT" sz="1800" dirty="0">
                <a:solidFill>
                  <a:srgbClr val="CC0000"/>
                </a:solidFill>
                <a:latin typeface="+mn-lt"/>
              </a:rPr>
              <a:t>6801</a:t>
            </a:r>
            <a:endParaRPr lang="it-IT" sz="1800" dirty="0">
              <a:solidFill>
                <a:srgbClr val="0000FF"/>
              </a:solidFill>
              <a:latin typeface="+mn-lt"/>
            </a:endParaRPr>
          </a:p>
          <a:p>
            <a:pPr marL="0" indent="0" algn="just" eaLnBrk="0" fontAlgn="base" hangingPunct="0">
              <a:lnSpc>
                <a:spcPct val="100000"/>
              </a:lnSpc>
              <a:spcBef>
                <a:spcPct val="0"/>
              </a:spcBef>
              <a:spcAft>
                <a:spcPct val="0"/>
              </a:spcAft>
              <a:buClrTx/>
              <a:buSzTx/>
              <a:buNone/>
            </a:pPr>
            <a:endParaRPr lang="it-IT" altLang="it-IT" sz="1800" dirty="0">
              <a:solidFill>
                <a:schemeClr val="tx1"/>
              </a:solidFill>
              <a:latin typeface="+mn-lt"/>
              <a:cs typeface="Times New Roman" panose="02020603050405020304" pitchFamily="18" charset="0"/>
            </a:endParaRPr>
          </a:p>
          <a:p>
            <a:pPr marL="0" indent="0" algn="just" eaLnBrk="0" fontAlgn="base" hangingPunct="0">
              <a:lnSpc>
                <a:spcPct val="100000"/>
              </a:lnSpc>
              <a:spcBef>
                <a:spcPct val="0"/>
              </a:spcBef>
              <a:spcAft>
                <a:spcPct val="0"/>
              </a:spcAft>
              <a:buClrTx/>
              <a:buSzTx/>
              <a:buNone/>
            </a:pPr>
            <a:r>
              <a:rPr lang="it-IT" altLang="it-IT" sz="1800" dirty="0">
                <a:solidFill>
                  <a:schemeClr val="tx1"/>
                </a:solidFill>
                <a:latin typeface="+mn-lt"/>
                <a:cs typeface="Times New Roman" panose="02020603050405020304" pitchFamily="18" charset="0"/>
              </a:rPr>
              <a:t>&gt;Pubblicata </a:t>
            </a:r>
            <a:r>
              <a:rPr lang="it-IT" altLang="it-IT" sz="1800" dirty="0">
                <a:solidFill>
                  <a:schemeClr val="tx1"/>
                </a:solidFill>
                <a:latin typeface="+mn-lt"/>
                <a:cs typeface="Times New Roman" panose="02020603050405020304" pitchFamily="18" charset="0"/>
                <a:sym typeface="Wingdings" panose="05000000000000000000" pitchFamily="2" charset="2"/>
              </a:rPr>
              <a:t></a:t>
            </a:r>
            <a:r>
              <a:rPr lang="it-IT" altLang="it-IT" sz="1800" dirty="0">
                <a:solidFill>
                  <a:schemeClr val="tx1"/>
                </a:solidFill>
                <a:latin typeface="+mn-lt"/>
                <a:cs typeface="Times New Roman" panose="02020603050405020304" pitchFamily="18" charset="0"/>
              </a:rPr>
              <a:t> pubblicata, aggiudicata, contrattualizzata, rendicontabile </a:t>
            </a:r>
            <a:r>
              <a:rPr lang="it-IT" altLang="it-IT" sz="1800" dirty="0" err="1">
                <a:solidFill>
                  <a:schemeClr val="tx1"/>
                </a:solidFill>
                <a:latin typeface="+mn-lt"/>
                <a:cs typeface="Times New Roman" panose="02020603050405020304" pitchFamily="18" charset="0"/>
              </a:rPr>
              <a:t>proceduralm</a:t>
            </a:r>
            <a:r>
              <a:rPr lang="it-IT" altLang="it-IT" sz="1800" dirty="0">
                <a:solidFill>
                  <a:schemeClr val="tx1"/>
                </a:solidFill>
                <a:latin typeface="+mn-lt"/>
                <a:cs typeface="Times New Roman" panose="02020603050405020304" pitchFamily="18" charset="0"/>
              </a:rPr>
              <a:t>., in rendicontazione finanziaria, rendicontata </a:t>
            </a:r>
            <a:r>
              <a:rPr lang="it-IT" altLang="it-IT" sz="1800" dirty="0" err="1">
                <a:solidFill>
                  <a:schemeClr val="tx1"/>
                </a:solidFill>
                <a:latin typeface="+mn-lt"/>
                <a:cs typeface="Times New Roman" panose="02020603050405020304" pitchFamily="18" charset="0"/>
              </a:rPr>
              <a:t>finanziariam</a:t>
            </a:r>
            <a:r>
              <a:rPr lang="it-IT" altLang="it-IT" sz="1800" dirty="0">
                <a:solidFill>
                  <a:schemeClr val="tx1"/>
                </a:solidFill>
                <a:latin typeface="+mn-lt"/>
                <a:cs typeface="Times New Roman" panose="02020603050405020304" pitchFamily="18" charset="0"/>
              </a:rPr>
              <a:t>., procedura completata.</a:t>
            </a:r>
          </a:p>
          <a:p>
            <a:pPr marL="0" indent="0" algn="just" eaLnBrk="0" fontAlgn="base" hangingPunct="0">
              <a:lnSpc>
                <a:spcPct val="100000"/>
              </a:lnSpc>
              <a:spcBef>
                <a:spcPct val="0"/>
              </a:spcBef>
              <a:spcAft>
                <a:spcPct val="0"/>
              </a:spcAft>
              <a:buClrTx/>
              <a:buSzTx/>
              <a:buNone/>
            </a:pPr>
            <a:endParaRPr lang="it-IT" altLang="it-IT" sz="1800" dirty="0">
              <a:solidFill>
                <a:schemeClr val="tx1"/>
              </a:solidFill>
              <a:latin typeface="+mn-lt"/>
              <a:cs typeface="Times New Roman" panose="02020603050405020304" pitchFamily="18" charset="0"/>
            </a:endParaRPr>
          </a:p>
          <a:p>
            <a:pPr marL="0" indent="0" algn="just" eaLnBrk="0" fontAlgn="base" hangingPunct="0">
              <a:lnSpc>
                <a:spcPct val="100000"/>
              </a:lnSpc>
              <a:spcBef>
                <a:spcPct val="0"/>
              </a:spcBef>
              <a:spcAft>
                <a:spcPct val="0"/>
              </a:spcAft>
              <a:buClrTx/>
              <a:buSzTx/>
              <a:buNone/>
            </a:pPr>
            <a:endParaRPr lang="it-IT" altLang="it-IT" sz="1800" dirty="0">
              <a:solidFill>
                <a:schemeClr val="tx1"/>
              </a:solidFill>
              <a:latin typeface="+mn-lt"/>
              <a:cs typeface="Times New Roman" panose="02020603050405020304" pitchFamily="18" charset="0"/>
            </a:endParaRPr>
          </a:p>
        </p:txBody>
      </p:sp>
      <p:pic>
        <p:nvPicPr>
          <p:cNvPr id="6" name="Immagine 5">
            <a:extLst>
              <a:ext uri="{FF2B5EF4-FFF2-40B4-BE49-F238E27FC236}">
                <a16:creationId xmlns:a16="http://schemas.microsoft.com/office/drawing/2014/main" id="{2EF09FF9-E1F4-4F16-8F06-5E4448709547}"/>
              </a:ext>
            </a:extLst>
          </p:cNvPr>
          <p:cNvPicPr>
            <a:picLocks noChangeAspect="1"/>
          </p:cNvPicPr>
          <p:nvPr/>
        </p:nvPicPr>
        <p:blipFill>
          <a:blip r:embed="rId3"/>
          <a:stretch>
            <a:fillRect/>
          </a:stretch>
        </p:blipFill>
        <p:spPr>
          <a:xfrm>
            <a:off x="94488" y="1733599"/>
            <a:ext cx="8703895" cy="4551782"/>
          </a:xfrm>
          <a:prstGeom prst="rect">
            <a:avLst/>
          </a:prstGeom>
        </p:spPr>
      </p:pic>
      <p:sp>
        <p:nvSpPr>
          <p:cNvPr id="7" name="CasellaDiTesto 6">
            <a:extLst>
              <a:ext uri="{FF2B5EF4-FFF2-40B4-BE49-F238E27FC236}">
                <a16:creationId xmlns:a16="http://schemas.microsoft.com/office/drawing/2014/main" id="{33820141-A02B-4EF6-A311-BF8D739D225E}"/>
              </a:ext>
            </a:extLst>
          </p:cNvPr>
          <p:cNvSpPr txBox="1"/>
          <p:nvPr/>
        </p:nvSpPr>
        <p:spPr>
          <a:xfrm>
            <a:off x="1960641" y="3824824"/>
            <a:ext cx="1138453" cy="307777"/>
          </a:xfrm>
          <a:prstGeom prst="rect">
            <a:avLst/>
          </a:prstGeom>
          <a:noFill/>
        </p:spPr>
        <p:txBody>
          <a:bodyPr wrap="none" rtlCol="0">
            <a:spAutoFit/>
          </a:bodyPr>
          <a:lstStyle/>
          <a:p>
            <a:r>
              <a:rPr lang="it-IT" dirty="0">
                <a:latin typeface="+mj-lt"/>
                <a:cs typeface="Times New Roman" panose="02020603050405020304" pitchFamily="18" charset="0"/>
              </a:rPr>
              <a:t>7 procedure</a:t>
            </a:r>
          </a:p>
        </p:txBody>
      </p:sp>
      <p:sp>
        <p:nvSpPr>
          <p:cNvPr id="8" name="CasellaDiTesto 7">
            <a:extLst>
              <a:ext uri="{FF2B5EF4-FFF2-40B4-BE49-F238E27FC236}">
                <a16:creationId xmlns:a16="http://schemas.microsoft.com/office/drawing/2014/main" id="{1FD31545-9150-49EB-A75B-D05C6C3274C5}"/>
              </a:ext>
            </a:extLst>
          </p:cNvPr>
          <p:cNvSpPr txBox="1"/>
          <p:nvPr/>
        </p:nvSpPr>
        <p:spPr>
          <a:xfrm>
            <a:off x="7343065" y="3765277"/>
            <a:ext cx="1138453" cy="307777"/>
          </a:xfrm>
          <a:prstGeom prst="rect">
            <a:avLst/>
          </a:prstGeom>
          <a:noFill/>
        </p:spPr>
        <p:txBody>
          <a:bodyPr wrap="none" rtlCol="0">
            <a:spAutoFit/>
          </a:bodyPr>
          <a:lstStyle/>
          <a:p>
            <a:r>
              <a:rPr lang="it-IT" dirty="0">
                <a:latin typeface="+mj-lt"/>
                <a:cs typeface="Times New Roman" panose="02020603050405020304" pitchFamily="18" charset="0"/>
              </a:rPr>
              <a:t>9 procedure</a:t>
            </a:r>
          </a:p>
        </p:txBody>
      </p:sp>
      <p:pic>
        <p:nvPicPr>
          <p:cNvPr id="11" name="Immagine 10">
            <a:extLst>
              <a:ext uri="{FF2B5EF4-FFF2-40B4-BE49-F238E27FC236}">
                <a16:creationId xmlns:a16="http://schemas.microsoft.com/office/drawing/2014/main" id="{9D4932D6-066E-4F04-BC9C-D561A926162A}"/>
              </a:ext>
            </a:extLst>
          </p:cNvPr>
          <p:cNvPicPr>
            <a:picLocks noChangeAspect="1"/>
          </p:cNvPicPr>
          <p:nvPr/>
        </p:nvPicPr>
        <p:blipFill>
          <a:blip r:embed="rId4"/>
          <a:stretch>
            <a:fillRect/>
          </a:stretch>
        </p:blipFill>
        <p:spPr>
          <a:xfrm>
            <a:off x="8951124" y="4379966"/>
            <a:ext cx="3133412" cy="1883381"/>
          </a:xfrm>
          <a:prstGeom prst="rect">
            <a:avLst/>
          </a:prstGeom>
        </p:spPr>
      </p:pic>
      <p:sp>
        <p:nvSpPr>
          <p:cNvPr id="9" name="CasellaDiTesto 8">
            <a:extLst>
              <a:ext uri="{FF2B5EF4-FFF2-40B4-BE49-F238E27FC236}">
                <a16:creationId xmlns:a16="http://schemas.microsoft.com/office/drawing/2014/main" id="{37993640-7C1D-4A23-B8FB-8FF36666A65B}"/>
              </a:ext>
            </a:extLst>
          </p:cNvPr>
          <p:cNvSpPr txBox="1"/>
          <p:nvPr/>
        </p:nvSpPr>
        <p:spPr>
          <a:xfrm>
            <a:off x="5828393" y="4331707"/>
            <a:ext cx="1457932" cy="307777"/>
          </a:xfrm>
          <a:prstGeom prst="rect">
            <a:avLst/>
          </a:prstGeom>
          <a:noFill/>
        </p:spPr>
        <p:txBody>
          <a:bodyPr wrap="square" rtlCol="0">
            <a:spAutoFit/>
          </a:bodyPr>
          <a:lstStyle/>
          <a:p>
            <a:pPr algn="ctr"/>
            <a:r>
              <a:rPr lang="it-IT" dirty="0">
                <a:latin typeface="+mj-lt"/>
                <a:cs typeface="Times New Roman" panose="02020603050405020304" pitchFamily="18" charset="0"/>
              </a:rPr>
              <a:t>1 procedura</a:t>
            </a:r>
          </a:p>
        </p:txBody>
      </p:sp>
      <p:sp>
        <p:nvSpPr>
          <p:cNvPr id="10" name="CasellaDiTesto 9">
            <a:extLst>
              <a:ext uri="{FF2B5EF4-FFF2-40B4-BE49-F238E27FC236}">
                <a16:creationId xmlns:a16="http://schemas.microsoft.com/office/drawing/2014/main" id="{A86AB351-EA15-405F-9CF6-B6F5EC2CF32C}"/>
              </a:ext>
            </a:extLst>
          </p:cNvPr>
          <p:cNvSpPr txBox="1"/>
          <p:nvPr/>
        </p:nvSpPr>
        <p:spPr>
          <a:xfrm>
            <a:off x="4412151" y="2067975"/>
            <a:ext cx="1457932" cy="307777"/>
          </a:xfrm>
          <a:prstGeom prst="rect">
            <a:avLst/>
          </a:prstGeom>
          <a:noFill/>
        </p:spPr>
        <p:txBody>
          <a:bodyPr wrap="square" rtlCol="0">
            <a:spAutoFit/>
          </a:bodyPr>
          <a:lstStyle/>
          <a:p>
            <a:pPr algn="ctr"/>
            <a:r>
              <a:rPr lang="it-IT" dirty="0">
                <a:latin typeface="+mj-lt"/>
                <a:cs typeface="Times New Roman" panose="02020603050405020304" pitchFamily="18" charset="0"/>
              </a:rPr>
              <a:t>4 procedure</a:t>
            </a:r>
          </a:p>
        </p:txBody>
      </p:sp>
      <p:sp>
        <p:nvSpPr>
          <p:cNvPr id="12" name="CasellaDiTesto 11">
            <a:extLst>
              <a:ext uri="{FF2B5EF4-FFF2-40B4-BE49-F238E27FC236}">
                <a16:creationId xmlns:a16="http://schemas.microsoft.com/office/drawing/2014/main" id="{30181017-FC99-4BC5-826E-7A5FF168F0B5}"/>
              </a:ext>
            </a:extLst>
          </p:cNvPr>
          <p:cNvSpPr txBox="1"/>
          <p:nvPr/>
        </p:nvSpPr>
        <p:spPr>
          <a:xfrm>
            <a:off x="3099094" y="4493361"/>
            <a:ext cx="1457932" cy="307777"/>
          </a:xfrm>
          <a:prstGeom prst="rect">
            <a:avLst/>
          </a:prstGeom>
          <a:noFill/>
        </p:spPr>
        <p:txBody>
          <a:bodyPr wrap="square" rtlCol="0">
            <a:spAutoFit/>
          </a:bodyPr>
          <a:lstStyle/>
          <a:p>
            <a:pPr algn="ctr"/>
            <a:r>
              <a:rPr lang="it-IT" dirty="0">
                <a:latin typeface="+mj-lt"/>
                <a:cs typeface="Times New Roman" panose="02020603050405020304" pitchFamily="18" charset="0"/>
              </a:rPr>
              <a:t>1 procedura</a:t>
            </a:r>
          </a:p>
        </p:txBody>
      </p:sp>
    </p:spTree>
    <p:extLst>
      <p:ext uri="{BB962C8B-B14F-4D97-AF65-F5344CB8AC3E}">
        <p14:creationId xmlns:p14="http://schemas.microsoft.com/office/powerpoint/2010/main" val="8926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0696bbf783_2_12"/>
          <p:cNvSpPr txBox="1">
            <a:spLocks noGrp="1"/>
          </p:cNvSpPr>
          <p:nvPr>
            <p:ph type="body" idx="2"/>
          </p:nvPr>
        </p:nvSpPr>
        <p:spPr>
          <a:xfrm>
            <a:off x="142775" y="5535029"/>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dirty="0">
                <a:solidFill>
                  <a:srgbClr val="434343"/>
                </a:solidFill>
              </a:rPr>
              <a:t>Status: </a:t>
            </a:r>
            <a:r>
              <a:rPr lang="it-IT" dirty="0" err="1">
                <a:solidFill>
                  <a:srgbClr val="434343"/>
                </a:solidFill>
              </a:rPr>
              <a:t>All</a:t>
            </a:r>
            <a:r>
              <a:rPr lang="it-IT" dirty="0">
                <a:solidFill>
                  <a:srgbClr val="434343"/>
                </a:solidFill>
              </a:rPr>
              <a:t> the </a:t>
            </a:r>
            <a:r>
              <a:rPr lang="it-IT" dirty="0" err="1">
                <a:solidFill>
                  <a:srgbClr val="434343"/>
                </a:solidFill>
              </a:rPr>
              <a:t>contracts</a:t>
            </a:r>
            <a:r>
              <a:rPr lang="it-IT" dirty="0">
                <a:solidFill>
                  <a:srgbClr val="434343"/>
                </a:solidFill>
              </a:rPr>
              <a:t> </a:t>
            </a:r>
            <a:r>
              <a:rPr lang="it-IT" dirty="0" err="1">
                <a:solidFill>
                  <a:srgbClr val="434343"/>
                </a:solidFill>
              </a:rPr>
              <a:t>assigned</a:t>
            </a:r>
            <a:r>
              <a:rPr lang="it-IT" dirty="0">
                <a:solidFill>
                  <a:srgbClr val="434343"/>
                </a:solidFill>
              </a:rPr>
              <a:t> </a:t>
            </a:r>
            <a:endParaRPr dirty="0"/>
          </a:p>
        </p:txBody>
      </p:sp>
      <p:sp>
        <p:nvSpPr>
          <p:cNvPr id="231" name="Google Shape;231;g30696bbf783_2_12"/>
          <p:cNvSpPr txBox="1">
            <a:spLocks noGrp="1"/>
          </p:cNvSpPr>
          <p:nvPr>
            <p:ph type="body" idx="2"/>
          </p:nvPr>
        </p:nvSpPr>
        <p:spPr>
          <a:xfrm>
            <a:off x="121700" y="2621100"/>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Clr>
                <a:schemeClr val="dk1"/>
              </a:buClr>
              <a:buSzPts val="1100"/>
              <a:buNone/>
            </a:pPr>
            <a:r>
              <a:rPr lang="it-IT" dirty="0" err="1">
                <a:solidFill>
                  <a:srgbClr val="434343"/>
                </a:solidFill>
                <a:latin typeface="+mj-lt"/>
              </a:rPr>
              <a:t>Aim</a:t>
            </a:r>
            <a:r>
              <a:rPr lang="it-IT" dirty="0">
                <a:solidFill>
                  <a:srgbClr val="434343"/>
                </a:solidFill>
                <a:latin typeface="+mj-lt"/>
              </a:rPr>
              <a:t> of the facility: </a:t>
            </a:r>
            <a:r>
              <a:rPr lang="it-IT" dirty="0" err="1">
                <a:latin typeface="+mj-lt"/>
              </a:rPr>
              <a:t>We</a:t>
            </a:r>
            <a:r>
              <a:rPr lang="it-IT" dirty="0">
                <a:latin typeface="+mj-lt"/>
              </a:rPr>
              <a:t> </a:t>
            </a:r>
            <a:r>
              <a:rPr lang="it-IT" dirty="0" err="1">
                <a:latin typeface="+mj-lt"/>
              </a:rPr>
              <a:t>intend</a:t>
            </a:r>
            <a:r>
              <a:rPr lang="it-IT" dirty="0">
                <a:latin typeface="+mj-lt"/>
              </a:rPr>
              <a:t>  to </a:t>
            </a:r>
            <a:r>
              <a:rPr lang="it-IT" dirty="0" err="1">
                <a:latin typeface="+mj-lt"/>
              </a:rPr>
              <a:t>enable</a:t>
            </a:r>
            <a:r>
              <a:rPr lang="it-IT" dirty="0">
                <a:latin typeface="+mj-lt"/>
              </a:rPr>
              <a:t> high-frequency capability of </a:t>
            </a:r>
            <a:r>
              <a:rPr lang="it-IT" dirty="0" err="1">
                <a:latin typeface="+mj-lt"/>
              </a:rPr>
              <a:t>MeerKAT</a:t>
            </a:r>
            <a:r>
              <a:rPr lang="it-IT" dirty="0">
                <a:latin typeface="+mj-lt"/>
              </a:rPr>
              <a:t>  by retrofitting 64 Band 5B (</a:t>
            </a:r>
            <a:r>
              <a:rPr lang="it-IT" dirty="0">
                <a:latin typeface="+mj-lt"/>
                <a:ea typeface="Calibri"/>
                <a:cs typeface="Calibri"/>
                <a:sym typeface="Calibri"/>
              </a:rPr>
              <a:t>8.3-15.4 GHz)</a:t>
            </a:r>
            <a:r>
              <a:rPr lang="it-IT" dirty="0">
                <a:latin typeface="+mj-lt"/>
              </a:rPr>
              <a:t> </a:t>
            </a:r>
            <a:r>
              <a:rPr lang="it-IT" dirty="0" err="1">
                <a:latin typeface="+mj-lt"/>
              </a:rPr>
              <a:t>receivers</a:t>
            </a:r>
            <a:r>
              <a:rPr lang="it-IT" dirty="0">
                <a:latin typeface="+mj-lt"/>
              </a:rPr>
              <a:t> on </a:t>
            </a:r>
            <a:r>
              <a:rPr lang="it-IT" dirty="0" err="1">
                <a:latin typeface="+mj-lt"/>
              </a:rPr>
              <a:t>MeerKAT</a:t>
            </a:r>
            <a:r>
              <a:rPr lang="it-IT" dirty="0">
                <a:latin typeface="+mj-lt"/>
              </a:rPr>
              <a:t> </a:t>
            </a:r>
            <a:r>
              <a:rPr lang="it-IT" dirty="0" err="1">
                <a:latin typeface="+mj-lt"/>
              </a:rPr>
              <a:t>dishes</a:t>
            </a:r>
            <a:r>
              <a:rPr lang="it-IT" dirty="0">
                <a:latin typeface="+mj-lt"/>
              </a:rPr>
              <a:t>. The  64 extra </a:t>
            </a:r>
            <a:r>
              <a:rPr lang="it-IT" dirty="0" err="1">
                <a:latin typeface="+mj-lt"/>
              </a:rPr>
              <a:t>receivers</a:t>
            </a:r>
            <a:r>
              <a:rPr lang="it-IT" dirty="0">
                <a:latin typeface="+mj-lt"/>
              </a:rPr>
              <a:t> </a:t>
            </a:r>
            <a:r>
              <a:rPr lang="it-IT" dirty="0" err="1">
                <a:latin typeface="+mj-lt"/>
              </a:rPr>
              <a:t>will</a:t>
            </a:r>
            <a:r>
              <a:rPr lang="it-IT" dirty="0">
                <a:latin typeface="+mj-lt"/>
              </a:rPr>
              <a:t> </a:t>
            </a:r>
            <a:r>
              <a:rPr lang="it-IT" dirty="0" err="1">
                <a:latin typeface="+mj-lt"/>
              </a:rPr>
              <a:t>significantly</a:t>
            </a:r>
            <a:r>
              <a:rPr lang="it-IT" dirty="0">
                <a:latin typeface="+mj-lt"/>
              </a:rPr>
              <a:t> </a:t>
            </a:r>
            <a:r>
              <a:rPr lang="it-IT" dirty="0" err="1">
                <a:latin typeface="+mj-lt"/>
              </a:rPr>
              <a:t>increase</a:t>
            </a:r>
            <a:r>
              <a:rPr lang="it-IT" dirty="0">
                <a:latin typeface="+mj-lt"/>
              </a:rPr>
              <a:t> the </a:t>
            </a:r>
            <a:r>
              <a:rPr lang="it-IT" dirty="0" err="1">
                <a:latin typeface="+mj-lt"/>
              </a:rPr>
              <a:t>sensitivity</a:t>
            </a:r>
            <a:r>
              <a:rPr lang="it-IT" dirty="0">
                <a:latin typeface="+mj-lt"/>
              </a:rPr>
              <a:t> of SKA in Band 5B;  the </a:t>
            </a:r>
            <a:r>
              <a:rPr lang="it-IT" dirty="0" err="1">
                <a:latin typeface="+mj-lt"/>
              </a:rPr>
              <a:t>additional</a:t>
            </a:r>
            <a:r>
              <a:rPr lang="it-IT" dirty="0">
                <a:latin typeface="+mj-lt"/>
              </a:rPr>
              <a:t> short </a:t>
            </a:r>
            <a:r>
              <a:rPr lang="it-IT" dirty="0" err="1">
                <a:latin typeface="+mj-lt"/>
              </a:rPr>
              <a:t>spacings</a:t>
            </a:r>
            <a:r>
              <a:rPr lang="it-IT" dirty="0">
                <a:latin typeface="+mj-lt"/>
              </a:rPr>
              <a:t> </a:t>
            </a:r>
            <a:r>
              <a:rPr lang="it-IT" dirty="0" err="1">
                <a:latin typeface="+mj-lt"/>
              </a:rPr>
              <a:t>provided</a:t>
            </a:r>
            <a:r>
              <a:rPr lang="it-IT" dirty="0">
                <a:latin typeface="+mj-lt"/>
              </a:rPr>
              <a:t> by </a:t>
            </a:r>
            <a:r>
              <a:rPr lang="it-IT" dirty="0" err="1">
                <a:latin typeface="+mj-lt"/>
              </a:rPr>
              <a:t>MeerKAT</a:t>
            </a:r>
            <a:r>
              <a:rPr lang="it-IT" dirty="0">
                <a:latin typeface="+mj-lt"/>
              </a:rPr>
              <a:t> </a:t>
            </a:r>
            <a:r>
              <a:rPr lang="it-IT" dirty="0" err="1">
                <a:latin typeface="+mj-lt"/>
              </a:rPr>
              <a:t>will</a:t>
            </a:r>
            <a:r>
              <a:rPr lang="it-IT" dirty="0">
                <a:latin typeface="+mj-lt"/>
              </a:rPr>
              <a:t> </a:t>
            </a:r>
            <a:r>
              <a:rPr lang="it-IT" dirty="0" err="1">
                <a:latin typeface="+mj-lt"/>
              </a:rPr>
              <a:t>substantially</a:t>
            </a:r>
            <a:r>
              <a:rPr lang="it-IT" dirty="0">
                <a:latin typeface="+mj-lt"/>
              </a:rPr>
              <a:t> </a:t>
            </a:r>
            <a:r>
              <a:rPr lang="it-IT" dirty="0" err="1">
                <a:latin typeface="+mj-lt"/>
              </a:rPr>
              <a:t>enhance</a:t>
            </a:r>
            <a:r>
              <a:rPr lang="it-IT" dirty="0">
                <a:latin typeface="+mj-lt"/>
              </a:rPr>
              <a:t> the image fidelity of </a:t>
            </a:r>
            <a:r>
              <a:rPr lang="it-IT" dirty="0" err="1">
                <a:latin typeface="+mj-lt"/>
              </a:rPr>
              <a:t>extended</a:t>
            </a:r>
            <a:r>
              <a:rPr lang="it-IT" dirty="0">
                <a:latin typeface="+mj-lt"/>
              </a:rPr>
              <a:t> </a:t>
            </a:r>
            <a:r>
              <a:rPr lang="it-IT" dirty="0" err="1">
                <a:latin typeface="+mj-lt"/>
              </a:rPr>
              <a:t>emission</a:t>
            </a:r>
            <a:r>
              <a:rPr lang="it-IT" dirty="0">
                <a:latin typeface="+mj-lt"/>
              </a:rPr>
              <a:t>.</a:t>
            </a:r>
            <a:endParaRPr dirty="0">
              <a:latin typeface="+mj-lt"/>
            </a:endParaRPr>
          </a:p>
          <a:p>
            <a:pPr marL="0" lvl="0" indent="0" algn="just" rtl="0">
              <a:lnSpc>
                <a:spcPct val="115000"/>
              </a:lnSpc>
              <a:spcBef>
                <a:spcPts val="0"/>
              </a:spcBef>
              <a:spcAft>
                <a:spcPts val="0"/>
              </a:spcAft>
              <a:buClr>
                <a:schemeClr val="dk1"/>
              </a:buClr>
              <a:buSzPts val="1100"/>
              <a:buNone/>
            </a:pPr>
            <a:endParaRPr sz="1400" dirty="0"/>
          </a:p>
          <a:p>
            <a:pPr marL="0" lvl="0" indent="0" algn="just" rtl="0">
              <a:lnSpc>
                <a:spcPct val="115000"/>
              </a:lnSpc>
              <a:spcBef>
                <a:spcPts val="0"/>
              </a:spcBef>
              <a:spcAft>
                <a:spcPts val="0"/>
              </a:spcAft>
              <a:buClr>
                <a:schemeClr val="dk1"/>
              </a:buClr>
              <a:buSzPts val="1100"/>
              <a:buNone/>
            </a:pPr>
            <a:endParaRPr dirty="0">
              <a:solidFill>
                <a:srgbClr val="434343"/>
              </a:solidFill>
            </a:endParaRPr>
          </a:p>
          <a:p>
            <a:pPr marL="0" lvl="0" indent="0" algn="l" rtl="0">
              <a:lnSpc>
                <a:spcPct val="90000"/>
              </a:lnSpc>
              <a:spcBef>
                <a:spcPts val="0"/>
              </a:spcBef>
              <a:spcAft>
                <a:spcPts val="0"/>
              </a:spcAft>
              <a:buClr>
                <a:schemeClr val="dk1"/>
              </a:buClr>
              <a:buSzPts val="1600"/>
              <a:buNone/>
            </a:pPr>
            <a:endParaRPr dirty="0"/>
          </a:p>
        </p:txBody>
      </p:sp>
      <p:sp>
        <p:nvSpPr>
          <p:cNvPr id="232" name="Google Shape;232;g30696bbf783_2_12"/>
          <p:cNvSpPr txBox="1">
            <a:spLocks noGrp="1"/>
          </p:cNvSpPr>
          <p:nvPr>
            <p:ph type="title"/>
          </p:nvPr>
        </p:nvSpPr>
        <p:spPr>
          <a:xfrm>
            <a:off x="91975" y="1166050"/>
            <a:ext cx="4644900" cy="770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27F47"/>
              </a:buClr>
              <a:buSzPts val="3207"/>
              <a:buFont typeface="Arial"/>
              <a:buNone/>
            </a:pPr>
            <a:r>
              <a:rPr lang="it-IT" sz="2500" dirty="0"/>
              <a:t>Act. 2401 - </a:t>
            </a:r>
            <a:r>
              <a:rPr lang="it-IT" sz="2500" dirty="0" err="1"/>
              <a:t>MeerKAT</a:t>
            </a:r>
            <a:r>
              <a:rPr lang="it-IT" sz="2500" dirty="0"/>
              <a:t> band5B</a:t>
            </a:r>
            <a:endParaRPr sz="2500" dirty="0"/>
          </a:p>
        </p:txBody>
      </p:sp>
      <p:sp>
        <p:nvSpPr>
          <p:cNvPr id="233" name="Google Shape;233;g30696bbf783_2_12"/>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15</a:t>
            </a:fld>
            <a:endParaRPr/>
          </a:p>
        </p:txBody>
      </p:sp>
      <p:graphicFrame>
        <p:nvGraphicFramePr>
          <p:cNvPr id="234" name="Google Shape;234;g30696bbf783_2_12"/>
          <p:cNvGraphicFramePr/>
          <p:nvPr>
            <p:extLst>
              <p:ext uri="{D42A27DB-BD31-4B8C-83A1-F6EECF244321}">
                <p14:modId xmlns:p14="http://schemas.microsoft.com/office/powerpoint/2010/main" val="423458892"/>
              </p:ext>
            </p:extLst>
          </p:nvPr>
        </p:nvGraphicFramePr>
        <p:xfrm>
          <a:off x="121700" y="3951450"/>
          <a:ext cx="4568825" cy="1806830"/>
        </p:xfrm>
        <a:graphic>
          <a:graphicData uri="http://schemas.openxmlformats.org/drawingml/2006/table">
            <a:tbl>
              <a:tblPr>
                <a:noFill/>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Location</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INAF-OACT</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Related Projects </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MeerKATplus, SKA</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1"/>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dirty="0"/>
                        <a:t>Who can use </a:t>
                      </a:r>
                      <a:r>
                        <a:rPr lang="it-IT" sz="1600" u="none" strike="noStrike" cap="none" dirty="0" err="1"/>
                        <a:t>it</a:t>
                      </a:r>
                      <a:endParaRPr sz="1600" u="none" strike="noStrike" cap="none" dirty="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dirty="0">
                          <a:solidFill>
                            <a:srgbClr val="434343"/>
                          </a:solidFill>
                        </a:rPr>
                        <a:t>Scientific community</a:t>
                      </a:r>
                      <a:endParaRPr sz="1600" u="none" strike="noStrike" cap="none" dirty="0">
                        <a:solidFill>
                          <a:srgbClr val="434343"/>
                        </a:solidFill>
                        <a:highlight>
                          <a:srgbClr val="FFFF00"/>
                        </a:highlight>
                      </a:endParaRPr>
                    </a:p>
                  </a:txBody>
                  <a:tcPr marL="54000" marR="54000" marT="18000" marB="18000" anchor="ctr"/>
                </a:tc>
                <a:extLst>
                  <a:ext uri="{0D108BD9-81ED-4DB2-BD59-A6C34878D82A}">
                    <a16:rowId xmlns:a16="http://schemas.microsoft.com/office/drawing/2014/main" val="10002"/>
                  </a:ext>
                </a:extLst>
              </a:tr>
              <a:tr h="4368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dirty="0"/>
                        <a:t>Responsible</a:t>
                      </a:r>
                      <a:endParaRPr sz="1600" u="none" strike="noStrike" cap="none" dirty="0"/>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dirty="0">
                          <a:solidFill>
                            <a:srgbClr val="434343"/>
                          </a:solidFill>
                        </a:rPr>
                        <a:t>Grazia Umana</a:t>
                      </a:r>
                      <a:endParaRPr sz="1600" u="none" strike="noStrike" cap="none" dirty="0">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235" name="Google Shape;235;g30696bbf783_2_12"/>
          <p:cNvSpPr txBox="1">
            <a:spLocks noGrp="1"/>
          </p:cNvSpPr>
          <p:nvPr>
            <p:ph type="body" idx="2"/>
          </p:nvPr>
        </p:nvSpPr>
        <p:spPr>
          <a:xfrm>
            <a:off x="4864350" y="1218950"/>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600"/>
              <a:buNone/>
            </a:pPr>
            <a:r>
              <a:rPr lang="it-IT" dirty="0"/>
              <a:t>1 </a:t>
            </a:r>
            <a:r>
              <a:rPr lang="it-IT" dirty="0" err="1"/>
              <a:t>Contract</a:t>
            </a:r>
            <a:r>
              <a:rPr lang="it-IT" dirty="0"/>
              <a:t> for System Engineering (TD - I </a:t>
            </a:r>
            <a:r>
              <a:rPr lang="it-IT" dirty="0" err="1"/>
              <a:t>Lev</a:t>
            </a:r>
            <a:r>
              <a:rPr lang="it-IT" dirty="0"/>
              <a:t>) </a:t>
            </a:r>
            <a:r>
              <a:rPr lang="it-IT" dirty="0" err="1"/>
              <a:t>assigned</a:t>
            </a:r>
            <a:r>
              <a:rPr lang="it-IT" dirty="0"/>
              <a:t> -10 </a:t>
            </a:r>
            <a:r>
              <a:rPr lang="it-IT" dirty="0" err="1"/>
              <a:t>months</a:t>
            </a:r>
            <a:endParaRPr b="1" dirty="0"/>
          </a:p>
          <a:p>
            <a:pPr marL="0" lvl="0" indent="0" algn="l" rtl="0">
              <a:lnSpc>
                <a:spcPct val="115000"/>
              </a:lnSpc>
              <a:spcBef>
                <a:spcPts val="0"/>
              </a:spcBef>
              <a:spcAft>
                <a:spcPts val="0"/>
              </a:spcAft>
              <a:buClr>
                <a:schemeClr val="dk1"/>
              </a:buClr>
              <a:buSzPts val="1600"/>
              <a:buNone/>
            </a:pPr>
            <a:endParaRPr lang="it-IT" dirty="0"/>
          </a:p>
          <a:p>
            <a:pPr marL="0" lvl="0" indent="0" algn="l" rtl="0">
              <a:lnSpc>
                <a:spcPct val="115000"/>
              </a:lnSpc>
              <a:spcBef>
                <a:spcPts val="0"/>
              </a:spcBef>
              <a:spcAft>
                <a:spcPts val="0"/>
              </a:spcAft>
              <a:buClr>
                <a:schemeClr val="dk1"/>
              </a:buClr>
              <a:buSzPts val="1600"/>
              <a:buNone/>
            </a:pPr>
            <a:r>
              <a:rPr lang="it-IT" dirty="0"/>
              <a:t>The band5B </a:t>
            </a:r>
            <a:r>
              <a:rPr lang="it-IT" dirty="0" err="1"/>
              <a:t>receiver</a:t>
            </a:r>
            <a:r>
              <a:rPr lang="it-IT" dirty="0"/>
              <a:t> </a:t>
            </a:r>
            <a:r>
              <a:rPr lang="it-IT" dirty="0" err="1"/>
              <a:t>prototype</a:t>
            </a:r>
            <a:r>
              <a:rPr lang="it-IT" dirty="0"/>
              <a:t> @Karoo for testing by the end of 2024</a:t>
            </a:r>
            <a:endParaRPr dirty="0"/>
          </a:p>
          <a:p>
            <a:pPr marL="0" lvl="0" indent="0" algn="l" rtl="0">
              <a:lnSpc>
                <a:spcPct val="115000"/>
              </a:lnSpc>
              <a:spcBef>
                <a:spcPts val="0"/>
              </a:spcBef>
              <a:spcAft>
                <a:spcPts val="0"/>
              </a:spcAft>
              <a:buNone/>
            </a:pPr>
            <a:endParaRPr dirty="0"/>
          </a:p>
        </p:txBody>
      </p:sp>
      <p:pic>
        <p:nvPicPr>
          <p:cNvPr id="236" name="Google Shape;236;g30696bbf783_2_12"/>
          <p:cNvPicPr preferRelativeResize="0"/>
          <p:nvPr/>
        </p:nvPicPr>
        <p:blipFill>
          <a:blip r:embed="rId3">
            <a:alphaModFix/>
          </a:blip>
          <a:stretch>
            <a:fillRect/>
          </a:stretch>
        </p:blipFill>
        <p:spPr>
          <a:xfrm>
            <a:off x="4897998" y="2146300"/>
            <a:ext cx="7383466" cy="420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00fd106cc0_0_123"/>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27F47"/>
              </a:buClr>
              <a:buSzPts val="3564"/>
              <a:buFont typeface="Arial"/>
              <a:buNone/>
            </a:pPr>
            <a:r>
              <a:rPr lang="it-IT"/>
              <a:t>Acknowledgment</a:t>
            </a:r>
            <a:endParaRPr sz="2200" i="1">
              <a:solidFill>
                <a:schemeClr val="accent3"/>
              </a:solidFill>
            </a:endParaRPr>
          </a:p>
        </p:txBody>
      </p:sp>
      <p:sp>
        <p:nvSpPr>
          <p:cNvPr id="230" name="Google Shape;230;g300fd106cc0_0_123"/>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16</a:t>
            </a:fld>
            <a:endParaRPr/>
          </a:p>
        </p:txBody>
      </p:sp>
      <p:sp>
        <p:nvSpPr>
          <p:cNvPr id="231" name="Google Shape;231;g300fd106cc0_0_123"/>
          <p:cNvSpPr txBox="1"/>
          <p:nvPr/>
        </p:nvSpPr>
        <p:spPr>
          <a:xfrm>
            <a:off x="303600" y="1570394"/>
            <a:ext cx="11584800" cy="4801284"/>
          </a:xfrm>
          <a:prstGeom prst="rect">
            <a:avLst/>
          </a:prstGeom>
          <a:noFill/>
          <a:ln>
            <a:noFill/>
          </a:ln>
        </p:spPr>
        <p:txBody>
          <a:bodyPr spcFirstLastPara="1" wrap="square" lIns="91425" tIns="91425" rIns="91425" bIns="91425" anchor="ctr" anchorCtr="0">
            <a:spAutoFit/>
          </a:bodyPr>
          <a:lstStyle/>
          <a:p>
            <a:pPr marL="444500" marR="1079500" algn="just">
              <a:lnSpc>
                <a:spcPct val="150000"/>
              </a:lnSpc>
            </a:pPr>
            <a:r>
              <a:rPr lang="en-GB" sz="2000" i="1" dirty="0">
                <a:solidFill>
                  <a:srgbClr val="434343"/>
                </a:solidFill>
              </a:rPr>
              <a:t>Special thanks to the Activity Leaders for timely and comprehensively providing the information and to the STILES Project Office for the general overview on the status of the purchase procedures.</a:t>
            </a:r>
            <a:endParaRPr lang="en-GB" sz="2000" b="1" dirty="0">
              <a:solidFill>
                <a:srgbClr val="0070C0"/>
              </a:solidFill>
              <a:highlight>
                <a:srgbClr val="FFFFFF"/>
              </a:highlight>
            </a:endParaRPr>
          </a:p>
          <a:p>
            <a:pPr marL="444500" marR="1079500" lvl="0" indent="0" algn="just" rtl="0">
              <a:lnSpc>
                <a:spcPct val="150000"/>
              </a:lnSpc>
              <a:spcBef>
                <a:spcPts val="0"/>
              </a:spcBef>
              <a:spcAft>
                <a:spcPts val="0"/>
              </a:spcAft>
              <a:buNone/>
            </a:pPr>
            <a:endParaRPr lang="it-IT" sz="2000" i="1" dirty="0">
              <a:solidFill>
                <a:srgbClr val="434343"/>
              </a:solidFill>
            </a:endParaRPr>
          </a:p>
          <a:p>
            <a:pPr marL="444500" marR="1079500" lvl="0" indent="0" algn="just" rtl="0">
              <a:lnSpc>
                <a:spcPct val="150000"/>
              </a:lnSpc>
              <a:spcBef>
                <a:spcPts val="0"/>
              </a:spcBef>
              <a:spcAft>
                <a:spcPts val="0"/>
              </a:spcAft>
              <a:buNone/>
            </a:pPr>
            <a:r>
              <a:rPr lang="it-IT" sz="2000" i="1" dirty="0">
                <a:solidFill>
                  <a:srgbClr val="434343"/>
                </a:solidFill>
              </a:rPr>
              <a:t>(Part of) The </a:t>
            </a:r>
            <a:r>
              <a:rPr lang="it-IT" sz="2000" i="1" dirty="0" err="1">
                <a:solidFill>
                  <a:srgbClr val="434343"/>
                </a:solidFill>
              </a:rPr>
              <a:t>research</a:t>
            </a:r>
            <a:r>
              <a:rPr lang="it-IT" sz="2000" i="1" dirty="0">
                <a:solidFill>
                  <a:srgbClr val="434343"/>
                </a:solidFill>
              </a:rPr>
              <a:t> activities </a:t>
            </a:r>
            <a:r>
              <a:rPr lang="it-IT" sz="2000" i="1" dirty="0" err="1">
                <a:solidFill>
                  <a:srgbClr val="434343"/>
                </a:solidFill>
              </a:rPr>
              <a:t>described</a:t>
            </a:r>
            <a:r>
              <a:rPr lang="it-IT" sz="2000" i="1" dirty="0">
                <a:solidFill>
                  <a:srgbClr val="434343"/>
                </a:solidFill>
              </a:rPr>
              <a:t> in </a:t>
            </a:r>
            <a:r>
              <a:rPr lang="it-IT" sz="2000" i="1" dirty="0" err="1">
                <a:solidFill>
                  <a:srgbClr val="434343"/>
                </a:solidFill>
              </a:rPr>
              <a:t>this</a:t>
            </a:r>
            <a:r>
              <a:rPr lang="it-IT" sz="2000" i="1" dirty="0">
                <a:solidFill>
                  <a:srgbClr val="434343"/>
                </a:solidFill>
              </a:rPr>
              <a:t> paper </a:t>
            </a:r>
            <a:r>
              <a:rPr lang="it-IT" sz="2000" i="1" dirty="0" err="1">
                <a:solidFill>
                  <a:srgbClr val="434343"/>
                </a:solidFill>
              </a:rPr>
              <a:t>were</a:t>
            </a:r>
            <a:r>
              <a:rPr lang="it-IT" sz="2000" i="1" dirty="0">
                <a:solidFill>
                  <a:srgbClr val="434343"/>
                </a:solidFill>
              </a:rPr>
              <a:t> </a:t>
            </a:r>
            <a:r>
              <a:rPr lang="it-IT" sz="2000" i="1" dirty="0" err="1">
                <a:solidFill>
                  <a:srgbClr val="434343"/>
                </a:solidFill>
              </a:rPr>
              <a:t>carried</a:t>
            </a:r>
            <a:r>
              <a:rPr lang="it-IT" sz="2000" i="1" dirty="0">
                <a:solidFill>
                  <a:srgbClr val="434343"/>
                </a:solidFill>
              </a:rPr>
              <a:t> out with </a:t>
            </a:r>
            <a:r>
              <a:rPr lang="it-IT" sz="2000" i="1" dirty="0" err="1">
                <a:solidFill>
                  <a:srgbClr val="434343"/>
                </a:solidFill>
              </a:rPr>
              <a:t>contribution</a:t>
            </a:r>
            <a:r>
              <a:rPr lang="it-IT" sz="2000" i="1" dirty="0">
                <a:solidFill>
                  <a:srgbClr val="434343"/>
                </a:solidFill>
              </a:rPr>
              <a:t> of the Next Generation EU funds </a:t>
            </a:r>
            <a:r>
              <a:rPr lang="it-IT" sz="2000" i="1" dirty="0" err="1">
                <a:solidFill>
                  <a:srgbClr val="434343"/>
                </a:solidFill>
              </a:rPr>
              <a:t>within</a:t>
            </a:r>
            <a:r>
              <a:rPr lang="it-IT" sz="2000" i="1" dirty="0">
                <a:solidFill>
                  <a:srgbClr val="434343"/>
                </a:solidFill>
              </a:rPr>
              <a:t> the National Recovery and </a:t>
            </a:r>
            <a:r>
              <a:rPr lang="it-IT" sz="2000" i="1" dirty="0" err="1">
                <a:solidFill>
                  <a:srgbClr val="434343"/>
                </a:solidFill>
              </a:rPr>
              <a:t>Resilience</a:t>
            </a:r>
            <a:r>
              <a:rPr lang="it-IT" sz="2000" i="1" dirty="0">
                <a:solidFill>
                  <a:srgbClr val="434343"/>
                </a:solidFill>
              </a:rPr>
              <a:t> Plan (PNRR), Mission 4 - </a:t>
            </a:r>
            <a:r>
              <a:rPr lang="it-IT" sz="2000" i="1" dirty="0" err="1">
                <a:solidFill>
                  <a:srgbClr val="434343"/>
                </a:solidFill>
              </a:rPr>
              <a:t>Education</a:t>
            </a:r>
            <a:r>
              <a:rPr lang="it-IT" sz="2000" i="1" dirty="0">
                <a:solidFill>
                  <a:srgbClr val="434343"/>
                </a:solidFill>
              </a:rPr>
              <a:t> and </a:t>
            </a:r>
            <a:r>
              <a:rPr lang="it-IT" sz="2000" i="1" dirty="0" err="1">
                <a:solidFill>
                  <a:srgbClr val="434343"/>
                </a:solidFill>
              </a:rPr>
              <a:t>Research</a:t>
            </a:r>
            <a:r>
              <a:rPr lang="it-IT" sz="2000" i="1" dirty="0">
                <a:solidFill>
                  <a:srgbClr val="434343"/>
                </a:solidFill>
              </a:rPr>
              <a:t>, Component 2 - From </a:t>
            </a:r>
            <a:r>
              <a:rPr lang="it-IT" sz="2000" i="1" dirty="0" err="1">
                <a:solidFill>
                  <a:srgbClr val="434343"/>
                </a:solidFill>
              </a:rPr>
              <a:t>Research</a:t>
            </a:r>
            <a:r>
              <a:rPr lang="it-IT" sz="2000" i="1" dirty="0">
                <a:solidFill>
                  <a:srgbClr val="434343"/>
                </a:solidFill>
              </a:rPr>
              <a:t> to Business (M4C2), Investment Line 3.1 - </a:t>
            </a:r>
            <a:r>
              <a:rPr lang="it-IT" sz="2000" i="1" dirty="0" err="1">
                <a:solidFill>
                  <a:srgbClr val="434343"/>
                </a:solidFill>
              </a:rPr>
              <a:t>Strengthening</a:t>
            </a:r>
            <a:r>
              <a:rPr lang="it-IT" sz="2000" i="1" dirty="0">
                <a:solidFill>
                  <a:srgbClr val="434343"/>
                </a:solidFill>
              </a:rPr>
              <a:t> and </a:t>
            </a:r>
            <a:r>
              <a:rPr lang="it-IT" sz="2000" i="1" dirty="0" err="1">
                <a:solidFill>
                  <a:srgbClr val="434343"/>
                </a:solidFill>
              </a:rPr>
              <a:t>creation</a:t>
            </a:r>
            <a:r>
              <a:rPr lang="it-IT" sz="2000" i="1" dirty="0">
                <a:solidFill>
                  <a:srgbClr val="434343"/>
                </a:solidFill>
              </a:rPr>
              <a:t> of </a:t>
            </a:r>
            <a:r>
              <a:rPr lang="it-IT" sz="2000" i="1" dirty="0" err="1">
                <a:solidFill>
                  <a:srgbClr val="434343"/>
                </a:solidFill>
              </a:rPr>
              <a:t>Research</a:t>
            </a:r>
            <a:r>
              <a:rPr lang="it-IT" sz="2000" i="1" dirty="0">
                <a:solidFill>
                  <a:srgbClr val="434343"/>
                </a:solidFill>
              </a:rPr>
              <a:t> </a:t>
            </a:r>
            <a:r>
              <a:rPr lang="it-IT" sz="2000" i="1" dirty="0" err="1">
                <a:solidFill>
                  <a:srgbClr val="434343"/>
                </a:solidFill>
              </a:rPr>
              <a:t>Infrastructures</a:t>
            </a:r>
            <a:r>
              <a:rPr lang="it-IT" sz="2000" i="1" dirty="0">
                <a:solidFill>
                  <a:srgbClr val="434343"/>
                </a:solidFill>
              </a:rPr>
              <a:t>, Project IR0000034 – “STILES - </a:t>
            </a:r>
            <a:r>
              <a:rPr lang="it-IT" sz="2000" i="1" dirty="0" err="1">
                <a:solidFill>
                  <a:srgbClr val="434343"/>
                </a:solidFill>
              </a:rPr>
              <a:t>Strengthening</a:t>
            </a:r>
            <a:r>
              <a:rPr lang="it-IT" sz="2000" i="1" dirty="0">
                <a:solidFill>
                  <a:srgbClr val="434343"/>
                </a:solidFill>
              </a:rPr>
              <a:t> the </a:t>
            </a:r>
            <a:r>
              <a:rPr lang="it-IT" sz="2000" i="1" dirty="0" err="1">
                <a:solidFill>
                  <a:srgbClr val="434343"/>
                </a:solidFill>
              </a:rPr>
              <a:t>Italian</a:t>
            </a:r>
            <a:r>
              <a:rPr lang="it-IT" sz="2000" i="1" dirty="0">
                <a:solidFill>
                  <a:srgbClr val="434343"/>
                </a:solidFill>
              </a:rPr>
              <a:t> Leadership in ELT and SKA”.</a:t>
            </a:r>
            <a:endParaRPr sz="2000" b="1" dirty="0">
              <a:solidFill>
                <a:srgbClr val="0070C0"/>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38047A2-7BBE-4F65-BDCA-3F4337B3757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it-IT" smtClean="0"/>
              <a:t>2</a:t>
            </a:fld>
            <a:endParaRPr lang="it-IT"/>
          </a:p>
        </p:txBody>
      </p:sp>
      <p:pic>
        <p:nvPicPr>
          <p:cNvPr id="6" name="Google Shape;222;g302ce0f276d_0_0">
            <a:extLst>
              <a:ext uri="{FF2B5EF4-FFF2-40B4-BE49-F238E27FC236}">
                <a16:creationId xmlns:a16="http://schemas.microsoft.com/office/drawing/2014/main" id="{CD64205C-AEA3-4745-90AD-1A6C79BB6C40}"/>
              </a:ext>
            </a:extLst>
          </p:cNvPr>
          <p:cNvPicPr preferRelativeResize="0"/>
          <p:nvPr/>
        </p:nvPicPr>
        <p:blipFill>
          <a:blip r:embed="rId2">
            <a:alphaModFix/>
          </a:blip>
          <a:stretch>
            <a:fillRect/>
          </a:stretch>
        </p:blipFill>
        <p:spPr>
          <a:xfrm>
            <a:off x="1039258" y="1135146"/>
            <a:ext cx="10113484" cy="5201680"/>
          </a:xfrm>
          <a:prstGeom prst="rect">
            <a:avLst/>
          </a:prstGeom>
          <a:noFill/>
          <a:ln>
            <a:noFill/>
          </a:ln>
        </p:spPr>
      </p:pic>
      <p:pic>
        <p:nvPicPr>
          <p:cNvPr id="4098" name="Picture 2" descr="UniMi Università degli studi di Milano Statale - UnidTest">
            <a:extLst>
              <a:ext uri="{FF2B5EF4-FFF2-40B4-BE49-F238E27FC236}">
                <a16:creationId xmlns:a16="http://schemas.microsoft.com/office/drawing/2014/main" id="{2C7A9522-FA5F-431B-8A69-F5329A1D2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869" y="5764979"/>
            <a:ext cx="1584873" cy="53101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884F6868-948F-46F6-9C42-AAE2642E86A6}"/>
              </a:ext>
            </a:extLst>
          </p:cNvPr>
          <p:cNvSpPr txBox="1"/>
          <p:nvPr/>
        </p:nvSpPr>
        <p:spPr>
          <a:xfrm>
            <a:off x="9705649" y="5457202"/>
            <a:ext cx="851515" cy="307777"/>
          </a:xfrm>
          <a:prstGeom prst="rect">
            <a:avLst/>
          </a:prstGeom>
          <a:noFill/>
        </p:spPr>
        <p:txBody>
          <a:bodyPr wrap="none" rtlCol="0">
            <a:spAutoFit/>
          </a:bodyPr>
          <a:lstStyle/>
          <a:p>
            <a:r>
              <a:rPr lang="it-IT" dirty="0">
                <a:solidFill>
                  <a:schemeClr val="bg1"/>
                </a:solidFill>
              </a:rPr>
              <a:t>Att.6202</a:t>
            </a:r>
          </a:p>
        </p:txBody>
      </p:sp>
    </p:spTree>
    <p:extLst>
      <p:ext uri="{BB962C8B-B14F-4D97-AF65-F5344CB8AC3E}">
        <p14:creationId xmlns:p14="http://schemas.microsoft.com/office/powerpoint/2010/main" val="2057221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8b080d4d54_0_32"/>
          <p:cNvSpPr txBox="1">
            <a:spLocks noGrp="1"/>
          </p:cNvSpPr>
          <p:nvPr>
            <p:ph type="title"/>
          </p:nvPr>
        </p:nvSpPr>
        <p:spPr>
          <a:xfrm>
            <a:off x="838200" y="1335636"/>
            <a:ext cx="10515600" cy="78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it-IT" dirty="0"/>
              <a:t>WP5000 &amp; WP6000</a:t>
            </a:r>
            <a:endParaRPr dirty="0"/>
          </a:p>
        </p:txBody>
      </p:sp>
      <p:sp>
        <p:nvSpPr>
          <p:cNvPr id="102" name="Google Shape;102;g28b080d4d54_0_32"/>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3</a:t>
            </a:fld>
            <a:endParaRPr/>
          </a:p>
        </p:txBody>
      </p:sp>
      <p:sp>
        <p:nvSpPr>
          <p:cNvPr id="103" name="Google Shape;103;g28b080d4d54_0_32"/>
          <p:cNvSpPr txBox="1">
            <a:spLocks noGrp="1"/>
          </p:cNvSpPr>
          <p:nvPr>
            <p:ph type="body" idx="1"/>
          </p:nvPr>
        </p:nvSpPr>
        <p:spPr>
          <a:xfrm>
            <a:off x="304800" y="1963219"/>
            <a:ext cx="5571000" cy="3680400"/>
          </a:xfrm>
          <a:prstGeom prst="rect">
            <a:avLst/>
          </a:prstGeom>
        </p:spPr>
        <p:txBody>
          <a:bodyPr spcFirstLastPara="1" wrap="square" lIns="91425" tIns="45700" rIns="91425" bIns="45700" anchor="t" anchorCtr="0">
            <a:noAutofit/>
          </a:bodyPr>
          <a:lstStyle/>
          <a:p>
            <a:pPr marL="0" lvl="0" indent="0" algn="just" rtl="0">
              <a:spcBef>
                <a:spcPts val="1000"/>
              </a:spcBef>
              <a:spcAft>
                <a:spcPts val="0"/>
              </a:spcAft>
              <a:buNone/>
            </a:pPr>
            <a:r>
              <a:rPr lang="it-IT" sz="2000" b="1" dirty="0"/>
              <a:t>WP5000: Labs for R&amp;D</a:t>
            </a:r>
            <a:endParaRPr sz="2000" b="1" dirty="0"/>
          </a:p>
          <a:p>
            <a:pPr marL="0" lvl="0" indent="0" algn="just" rtl="0">
              <a:spcBef>
                <a:spcPts val="1000"/>
              </a:spcBef>
              <a:spcAft>
                <a:spcPts val="0"/>
              </a:spcAft>
              <a:buNone/>
            </a:pPr>
            <a:r>
              <a:rPr lang="it-IT" sz="2000" dirty="0" err="1"/>
              <a:t>Laboratories</a:t>
            </a:r>
            <a:r>
              <a:rPr lang="it-IT" sz="2000" dirty="0"/>
              <a:t> </a:t>
            </a:r>
            <a:r>
              <a:rPr lang="it-IT" sz="2000" dirty="0" err="1"/>
              <a:t>explicitly</a:t>
            </a:r>
            <a:r>
              <a:rPr lang="it-IT" sz="2000" dirty="0"/>
              <a:t> </a:t>
            </a:r>
            <a:r>
              <a:rPr lang="it-IT" sz="2000" dirty="0" err="1"/>
              <a:t>aimed</a:t>
            </a:r>
            <a:r>
              <a:rPr lang="it-IT" sz="2000" dirty="0"/>
              <a:t> </a:t>
            </a:r>
            <a:r>
              <a:rPr lang="it-IT" sz="2000" dirty="0" err="1"/>
              <a:t>at</a:t>
            </a:r>
            <a:r>
              <a:rPr lang="it-IT" sz="2000" dirty="0"/>
              <a:t> </a:t>
            </a:r>
            <a:r>
              <a:rPr lang="it-IT" sz="2000" dirty="0" err="1"/>
              <a:t>enabling</a:t>
            </a:r>
            <a:r>
              <a:rPr lang="it-IT" sz="2000" dirty="0"/>
              <a:t> </a:t>
            </a:r>
            <a:r>
              <a:rPr lang="it-IT" sz="2000" dirty="0" err="1"/>
              <a:t>specific</a:t>
            </a:r>
            <a:r>
              <a:rPr lang="it-IT" sz="2000" dirty="0"/>
              <a:t> </a:t>
            </a:r>
            <a:r>
              <a:rPr lang="it-IT" sz="2000" dirty="0" err="1"/>
              <a:t>investigations</a:t>
            </a:r>
            <a:r>
              <a:rPr lang="it-IT" sz="2000" dirty="0"/>
              <a:t> on new </a:t>
            </a:r>
            <a:r>
              <a:rPr lang="it-IT" sz="2000" dirty="0" err="1"/>
              <a:t>technologies</a:t>
            </a:r>
            <a:r>
              <a:rPr lang="it-IT" sz="2000" dirty="0"/>
              <a:t> with high gain/high risk. </a:t>
            </a:r>
            <a:endParaRPr sz="2000" dirty="0"/>
          </a:p>
          <a:p>
            <a:pPr marL="0" lvl="0" indent="0" algn="just" rtl="0">
              <a:spcBef>
                <a:spcPts val="1000"/>
              </a:spcBef>
              <a:spcAft>
                <a:spcPts val="0"/>
              </a:spcAft>
              <a:buNone/>
            </a:pPr>
            <a:r>
              <a:rPr lang="it-IT" sz="2000" dirty="0"/>
              <a:t>Labs </a:t>
            </a:r>
            <a:r>
              <a:rPr lang="it-IT" sz="2000" dirty="0" err="1"/>
              <a:t>designed</a:t>
            </a:r>
            <a:r>
              <a:rPr lang="it-IT" sz="2000" dirty="0"/>
              <a:t> to test and </a:t>
            </a:r>
            <a:r>
              <a:rPr lang="it-IT" sz="2000" dirty="0" err="1"/>
              <a:t>develop</a:t>
            </a:r>
            <a:r>
              <a:rPr lang="it-IT" sz="2000" dirty="0"/>
              <a:t> </a:t>
            </a:r>
            <a:r>
              <a:rPr lang="it-IT" sz="2000" dirty="0" err="1"/>
              <a:t>specific</a:t>
            </a:r>
            <a:r>
              <a:rPr lang="it-IT" sz="2000" dirty="0"/>
              <a:t> new </a:t>
            </a:r>
            <a:r>
              <a:rPr lang="it-IT" sz="2000" dirty="0" err="1"/>
              <a:t>transformational</a:t>
            </a:r>
            <a:r>
              <a:rPr lang="it-IT" sz="2000" dirty="0"/>
              <a:t> </a:t>
            </a:r>
            <a:r>
              <a:rPr lang="it-IT" sz="2000" dirty="0" err="1"/>
              <a:t>technologies</a:t>
            </a:r>
            <a:r>
              <a:rPr lang="it-IT" sz="2000" dirty="0"/>
              <a:t> in </a:t>
            </a:r>
            <a:r>
              <a:rPr lang="it-IT" sz="2000" dirty="0" err="1"/>
              <a:t>view</a:t>
            </a:r>
            <a:r>
              <a:rPr lang="it-IT" sz="2000" dirty="0"/>
              <a:t> of ELT and SKA.</a:t>
            </a:r>
            <a:endParaRPr sz="2000" dirty="0"/>
          </a:p>
          <a:p>
            <a:pPr marL="0" lvl="0" indent="0" algn="just" rtl="0">
              <a:spcBef>
                <a:spcPts val="1000"/>
              </a:spcBef>
              <a:spcAft>
                <a:spcPts val="0"/>
              </a:spcAft>
              <a:buClr>
                <a:schemeClr val="dk1"/>
              </a:buClr>
              <a:buSzPts val="1100"/>
              <a:buFont typeface="Arial"/>
              <a:buNone/>
            </a:pPr>
            <a:r>
              <a:rPr lang="it-IT" sz="2000" dirty="0"/>
              <a:t>In the radio domain, </a:t>
            </a:r>
            <a:r>
              <a:rPr lang="it-IT" sz="2000" dirty="0" err="1"/>
              <a:t>we</a:t>
            </a:r>
            <a:r>
              <a:rPr lang="it-IT" sz="2000" dirty="0"/>
              <a:t> </a:t>
            </a:r>
            <a:r>
              <a:rPr lang="it-IT" sz="2000" dirty="0" err="1"/>
              <a:t>aim</a:t>
            </a:r>
            <a:r>
              <a:rPr lang="it-IT" sz="2000" dirty="0"/>
              <a:t> to create a network of </a:t>
            </a:r>
            <a:r>
              <a:rPr lang="it-IT" sz="2000" dirty="0" err="1"/>
              <a:t>laboratories</a:t>
            </a:r>
            <a:r>
              <a:rPr lang="it-IT" sz="2000" dirty="0"/>
              <a:t> </a:t>
            </a:r>
            <a:r>
              <a:rPr lang="it-IT" sz="2000" dirty="0" err="1"/>
              <a:t>focused</a:t>
            </a:r>
            <a:r>
              <a:rPr lang="it-IT" sz="2000" dirty="0"/>
              <a:t> on </a:t>
            </a:r>
            <a:r>
              <a:rPr lang="it-IT" sz="2000" dirty="0" err="1"/>
              <a:t>developing</a:t>
            </a:r>
            <a:r>
              <a:rPr lang="it-IT" sz="2000" dirty="0"/>
              <a:t> new radio </a:t>
            </a:r>
            <a:r>
              <a:rPr lang="it-IT" sz="2000" dirty="0" err="1"/>
              <a:t>receivers</a:t>
            </a:r>
            <a:r>
              <a:rPr lang="it-IT" sz="2000" dirty="0"/>
              <a:t> and </a:t>
            </a:r>
            <a:r>
              <a:rPr lang="it-IT" sz="2000" dirty="0" err="1"/>
              <a:t>components</a:t>
            </a:r>
            <a:r>
              <a:rPr lang="it-IT" sz="2000" dirty="0"/>
              <a:t> (e.g. PAF).</a:t>
            </a:r>
            <a:endParaRPr sz="2000" dirty="0"/>
          </a:p>
          <a:p>
            <a:pPr marL="0" lvl="0" indent="0" algn="just" rtl="0">
              <a:spcBef>
                <a:spcPts val="1000"/>
              </a:spcBef>
              <a:spcAft>
                <a:spcPts val="0"/>
              </a:spcAft>
              <a:buNone/>
            </a:pPr>
            <a:endParaRPr sz="2000" dirty="0"/>
          </a:p>
        </p:txBody>
      </p:sp>
      <p:sp>
        <p:nvSpPr>
          <p:cNvPr id="104" name="Google Shape;104;g28b080d4d54_0_32"/>
          <p:cNvSpPr txBox="1"/>
          <p:nvPr/>
        </p:nvSpPr>
        <p:spPr>
          <a:xfrm>
            <a:off x="499875" y="5363194"/>
            <a:ext cx="11192400" cy="977673"/>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it-IT" sz="2400" dirty="0">
                <a:solidFill>
                  <a:schemeClr val="dk1"/>
                </a:solidFill>
              </a:rPr>
              <a:t>Activities in </a:t>
            </a:r>
            <a:r>
              <a:rPr lang="it-IT" sz="2400" dirty="0" err="1">
                <a:solidFill>
                  <a:schemeClr val="dk1"/>
                </a:solidFill>
              </a:rPr>
              <a:t>these</a:t>
            </a:r>
            <a:r>
              <a:rPr lang="it-IT" sz="2400" dirty="0">
                <a:solidFill>
                  <a:schemeClr val="dk1"/>
                </a:solidFill>
              </a:rPr>
              <a:t> </a:t>
            </a:r>
            <a:r>
              <a:rPr lang="it-IT" sz="2400" dirty="0" err="1">
                <a:solidFill>
                  <a:schemeClr val="dk1"/>
                </a:solidFill>
              </a:rPr>
              <a:t>WPs</a:t>
            </a:r>
            <a:r>
              <a:rPr lang="it-IT" sz="2400" dirty="0">
                <a:solidFill>
                  <a:schemeClr val="dk1"/>
                </a:solidFill>
              </a:rPr>
              <a:t> are </a:t>
            </a:r>
            <a:r>
              <a:rPr lang="it-IT" sz="2400" dirty="0" err="1">
                <a:solidFill>
                  <a:schemeClr val="dk1"/>
                </a:solidFill>
              </a:rPr>
              <a:t>primarily</a:t>
            </a:r>
            <a:r>
              <a:rPr lang="it-IT" sz="2400" dirty="0">
                <a:solidFill>
                  <a:schemeClr val="dk1"/>
                </a:solidFill>
              </a:rPr>
              <a:t> procurement of </a:t>
            </a:r>
            <a:r>
              <a:rPr lang="it-IT" sz="2400" dirty="0" err="1">
                <a:solidFill>
                  <a:schemeClr val="dk1"/>
                </a:solidFill>
              </a:rPr>
              <a:t>instruments</a:t>
            </a:r>
            <a:r>
              <a:rPr lang="it-IT" sz="2400" dirty="0">
                <a:solidFill>
                  <a:schemeClr val="dk1"/>
                </a:solidFill>
              </a:rPr>
              <a:t> and </a:t>
            </a:r>
            <a:r>
              <a:rPr lang="it-IT" sz="2400" dirty="0" err="1">
                <a:solidFill>
                  <a:schemeClr val="dk1"/>
                </a:solidFill>
              </a:rPr>
              <a:t>laboratory</a:t>
            </a:r>
            <a:r>
              <a:rPr lang="it-IT" sz="2400" dirty="0">
                <a:solidFill>
                  <a:schemeClr val="dk1"/>
                </a:solidFill>
              </a:rPr>
              <a:t> </a:t>
            </a:r>
            <a:r>
              <a:rPr lang="it-IT" sz="2400" dirty="0" err="1">
                <a:solidFill>
                  <a:schemeClr val="dk1"/>
                </a:solidFill>
              </a:rPr>
              <a:t>equipment</a:t>
            </a:r>
            <a:r>
              <a:rPr lang="it-IT" sz="2400" dirty="0">
                <a:solidFill>
                  <a:schemeClr val="dk1"/>
                </a:solidFill>
              </a:rPr>
              <a:t> (</a:t>
            </a:r>
            <a:r>
              <a:rPr lang="it-IT" sz="2400" dirty="0" err="1">
                <a:solidFill>
                  <a:schemeClr val="dk1"/>
                </a:solidFill>
              </a:rPr>
              <a:t>also</a:t>
            </a:r>
            <a:r>
              <a:rPr lang="it-IT" sz="2400" dirty="0">
                <a:solidFill>
                  <a:schemeClr val="dk1"/>
                </a:solidFill>
              </a:rPr>
              <a:t> </a:t>
            </a:r>
            <a:r>
              <a:rPr lang="it-IT" sz="2400" dirty="0" err="1">
                <a:solidFill>
                  <a:schemeClr val="dk1"/>
                </a:solidFill>
              </a:rPr>
              <a:t>civil</a:t>
            </a:r>
            <a:r>
              <a:rPr lang="it-IT" sz="2400" dirty="0">
                <a:solidFill>
                  <a:schemeClr val="dk1"/>
                </a:solidFill>
              </a:rPr>
              <a:t> work in WP6000)</a:t>
            </a:r>
            <a:endParaRPr sz="2400" dirty="0">
              <a:solidFill>
                <a:schemeClr val="dk1"/>
              </a:solidFill>
            </a:endParaRPr>
          </a:p>
        </p:txBody>
      </p:sp>
      <p:sp>
        <p:nvSpPr>
          <p:cNvPr id="105" name="Google Shape;105;g28b080d4d54_0_32"/>
          <p:cNvSpPr txBox="1">
            <a:spLocks noGrp="1"/>
          </p:cNvSpPr>
          <p:nvPr>
            <p:ph type="body" idx="2"/>
          </p:nvPr>
        </p:nvSpPr>
        <p:spPr>
          <a:xfrm>
            <a:off x="6041328" y="1963219"/>
            <a:ext cx="5571000" cy="368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it-IT" sz="2000" b="1"/>
              <a:t>WP6000: National Testing Facilities </a:t>
            </a:r>
            <a:endParaRPr sz="2000" b="1"/>
          </a:p>
          <a:p>
            <a:pPr marL="0" lvl="0" indent="0" algn="just" rtl="0">
              <a:spcBef>
                <a:spcPts val="1000"/>
              </a:spcBef>
              <a:spcAft>
                <a:spcPts val="0"/>
              </a:spcAft>
              <a:buClr>
                <a:schemeClr val="dk1"/>
              </a:buClr>
              <a:buSzPts val="1100"/>
              <a:buFont typeface="Arial"/>
              <a:buNone/>
            </a:pPr>
            <a:r>
              <a:rPr lang="it-IT" sz="2000"/>
              <a:t>Multi-purpose facilities meant to be of wider fruition, i.e. testing facilities and general services that will be available to the entire Italian astronomical community to routinely test instruments.</a:t>
            </a:r>
            <a:endParaRPr sz="2000"/>
          </a:p>
          <a:p>
            <a:pPr marL="0" lvl="0" indent="0" algn="just" rtl="0">
              <a:spcBef>
                <a:spcPts val="1000"/>
              </a:spcBef>
              <a:spcAft>
                <a:spcPts val="0"/>
              </a:spcAft>
              <a:buClr>
                <a:schemeClr val="dk1"/>
              </a:buClr>
              <a:buSzPts val="1100"/>
              <a:buFont typeface="Arial"/>
              <a:buNone/>
            </a:pPr>
            <a:r>
              <a:rPr lang="it-IT" sz="2000"/>
              <a:t>Radio facilities examples are a set of anechoic chambers that will be able to test radio receivers over a wide spectral range, and radio calibration facilities.</a:t>
            </a:r>
            <a:endParaRPr sz="2000"/>
          </a:p>
          <a:p>
            <a:pPr marL="0" lvl="0" indent="0" algn="l" rtl="0">
              <a:spcBef>
                <a:spcPts val="1000"/>
              </a:spcBef>
              <a:spcAft>
                <a:spcPts val="0"/>
              </a:spcAft>
              <a:buNone/>
            </a:pPr>
            <a:endParaRPr sz="2000"/>
          </a:p>
        </p:txBody>
      </p:sp>
    </p:spTree>
    <p:extLst>
      <p:ext uri="{BB962C8B-B14F-4D97-AF65-F5344CB8AC3E}">
        <p14:creationId xmlns:p14="http://schemas.microsoft.com/office/powerpoint/2010/main" val="66420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300fd106cc0_0_134"/>
          <p:cNvSpPr txBox="1">
            <a:spLocks noGrp="1"/>
          </p:cNvSpPr>
          <p:nvPr>
            <p:ph type="title"/>
          </p:nvPr>
        </p:nvSpPr>
        <p:spPr>
          <a:xfrm>
            <a:off x="53875" y="1218950"/>
            <a:ext cx="8010472" cy="77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27F47"/>
              </a:buClr>
              <a:buSzPts val="3564"/>
              <a:buFont typeface="Arial"/>
              <a:buNone/>
            </a:pPr>
            <a:r>
              <a:rPr lang="it-IT" dirty="0"/>
              <a:t>List of radio-</a:t>
            </a:r>
            <a:r>
              <a:rPr lang="it-IT" dirty="0" err="1"/>
              <a:t>related</a:t>
            </a:r>
            <a:r>
              <a:rPr lang="it-IT" dirty="0"/>
              <a:t> activities</a:t>
            </a:r>
            <a:endParaRPr sz="2200" i="1" dirty="0">
              <a:solidFill>
                <a:schemeClr val="accent3"/>
              </a:solidFill>
            </a:endParaRPr>
          </a:p>
        </p:txBody>
      </p:sp>
      <p:sp>
        <p:nvSpPr>
          <p:cNvPr id="111" name="Google Shape;111;g300fd106cc0_0_134"/>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4</a:t>
            </a:fld>
            <a:endParaRPr/>
          </a:p>
        </p:txBody>
      </p:sp>
      <p:graphicFrame>
        <p:nvGraphicFramePr>
          <p:cNvPr id="112" name="Google Shape;112;g300fd106cc0_0_134"/>
          <p:cNvGraphicFramePr/>
          <p:nvPr>
            <p:extLst>
              <p:ext uri="{D42A27DB-BD31-4B8C-83A1-F6EECF244321}">
                <p14:modId xmlns:p14="http://schemas.microsoft.com/office/powerpoint/2010/main" val="145651407"/>
              </p:ext>
            </p:extLst>
          </p:nvPr>
        </p:nvGraphicFramePr>
        <p:xfrm>
          <a:off x="184475" y="1722213"/>
          <a:ext cx="11722525" cy="4510740"/>
        </p:xfrm>
        <a:graphic>
          <a:graphicData uri="http://schemas.openxmlformats.org/drawingml/2006/table">
            <a:tbl>
              <a:tblPr>
                <a:noFill/>
                <a:tableStyleId>{1F1CF13A-66C1-41A3-B986-18B0E1A952C7}</a:tableStyleId>
              </a:tblPr>
              <a:tblGrid>
                <a:gridCol w="761950">
                  <a:extLst>
                    <a:ext uri="{9D8B030D-6E8A-4147-A177-3AD203B41FA5}">
                      <a16:colId xmlns:a16="http://schemas.microsoft.com/office/drawing/2014/main" val="20000"/>
                    </a:ext>
                  </a:extLst>
                </a:gridCol>
                <a:gridCol w="6609675">
                  <a:extLst>
                    <a:ext uri="{9D8B030D-6E8A-4147-A177-3AD203B41FA5}">
                      <a16:colId xmlns:a16="http://schemas.microsoft.com/office/drawing/2014/main" val="20001"/>
                    </a:ext>
                  </a:extLst>
                </a:gridCol>
                <a:gridCol w="2780900">
                  <a:extLst>
                    <a:ext uri="{9D8B030D-6E8A-4147-A177-3AD203B41FA5}">
                      <a16:colId xmlns:a16="http://schemas.microsoft.com/office/drawing/2014/main" val="20002"/>
                    </a:ext>
                  </a:extLst>
                </a:gridCol>
                <a:gridCol w="15700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it-IT" sz="1600" b="1"/>
                        <a:t>ID</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Attività</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Leader</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Istituto</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it-IT" sz="1600" b="1"/>
                        <a:t>5501</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RadioDetectorDevelopment_CryogenicFacilityF orMultiFrequencyCharacterization</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Francesco Cuttaia</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INAF-OAS</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it-IT" sz="1600" b="1"/>
                        <a:t>5511</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None/>
                      </a:pPr>
                      <a:r>
                        <a:rPr lang="it-IT" sz="1600" b="1"/>
                        <a:t>RadioDetectorDevelopment_CryoRXIntegrationLab_equipment</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Jader Monari</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solidFill>
                            <a:schemeClr val="dk1"/>
                          </a:solidFill>
                        </a:rPr>
                        <a:t>INAF-</a:t>
                      </a:r>
                      <a:r>
                        <a:rPr lang="it-IT" sz="1600" b="1"/>
                        <a:t>IRA</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it-IT" sz="1600" b="1"/>
                        <a:t>5521</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lnSpc>
                          <a:spcPct val="90000"/>
                        </a:lnSpc>
                        <a:spcBef>
                          <a:spcPts val="0"/>
                        </a:spcBef>
                        <a:spcAft>
                          <a:spcPts val="0"/>
                        </a:spcAft>
                        <a:buNone/>
                      </a:pPr>
                      <a:r>
                        <a:rPr lang="it-IT" sz="1600" b="1"/>
                        <a:t>RadioDetectorDevelopment_OAC_ElectronicsLab</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Tonino Pisanu</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solidFill>
                            <a:schemeClr val="dk1"/>
                          </a:solidFill>
                        </a:rPr>
                        <a:t>INAF-</a:t>
                      </a:r>
                      <a:r>
                        <a:rPr lang="it-IT" sz="1600" b="1"/>
                        <a:t>OAC</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it-IT" sz="1600" b="1"/>
                        <a:t>5531</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RadioDetectorDevelopment_CharacterizationFacilityCOLD+</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t>Francesco Schillirò</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solidFill>
                            <a:schemeClr val="dk1"/>
                          </a:solidFill>
                        </a:rPr>
                        <a:t>INAF-</a:t>
                      </a:r>
                      <a:r>
                        <a:rPr lang="it-IT" sz="1600" b="1"/>
                        <a:t>OACT</a:t>
                      </a:r>
                      <a:endParaRPr sz="1600" b="1"/>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it-IT" sz="1600" b="1" dirty="0">
                          <a:solidFill>
                            <a:srgbClr val="0000FF"/>
                          </a:solidFill>
                        </a:rPr>
                        <a:t>5532</a:t>
                      </a:r>
                      <a:endParaRPr sz="1600" b="1" dirty="0">
                        <a:solidFill>
                          <a:srgbClr val="0000FF"/>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None/>
                      </a:pPr>
                      <a:r>
                        <a:rPr lang="it-IT" sz="1600" b="1">
                          <a:solidFill>
                            <a:srgbClr val="0000FF"/>
                          </a:solidFill>
                        </a:rPr>
                        <a:t>RadioDetectorDevelopment_ICdesign</a:t>
                      </a:r>
                      <a:endParaRPr sz="1600" b="1">
                        <a:solidFill>
                          <a:srgbClr val="0000FF"/>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None/>
                      </a:pPr>
                      <a:r>
                        <a:rPr lang="it-IT" sz="1600" b="1">
                          <a:solidFill>
                            <a:srgbClr val="0000FF"/>
                          </a:solidFill>
                        </a:rPr>
                        <a:t>Giuseppe Palmisano</a:t>
                      </a:r>
                      <a:endParaRPr sz="1600" b="1">
                        <a:solidFill>
                          <a:srgbClr val="0000FF"/>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it-IT" sz="1600" b="1">
                          <a:solidFill>
                            <a:srgbClr val="0000FF"/>
                          </a:solidFill>
                        </a:rPr>
                        <a:t>UNICT</a:t>
                      </a:r>
                      <a:endParaRPr sz="1600" b="1">
                        <a:solidFill>
                          <a:srgbClr val="0000FF"/>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it-IT" sz="1600" b="1"/>
                        <a:t>6201</a:t>
                      </a:r>
                      <a:endParaRPr sz="16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t>AnechoicChamber_AnechoicChamber</a:t>
                      </a:r>
                      <a:endParaRPr sz="1600" b="1">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t>Renzo Nesti</a:t>
                      </a:r>
                      <a:endParaRPr sz="16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chemeClr val="dk1"/>
                          </a:solidFill>
                        </a:rPr>
                        <a:t>INAF-</a:t>
                      </a:r>
                      <a:r>
                        <a:rPr lang="it-IT" sz="1600" b="1"/>
                        <a:t>OAA</a:t>
                      </a:r>
                      <a:endParaRPr sz="1600" b="1">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it-IT" sz="1600" b="1">
                          <a:solidFill>
                            <a:srgbClr val="0000FF"/>
                          </a:solidFill>
                        </a:rPr>
                        <a:t>6202</a:t>
                      </a:r>
                      <a:endParaRPr sz="1600" b="1">
                        <a:solidFill>
                          <a:srgbClr val="0000FF"/>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0000FF"/>
                          </a:solidFill>
                        </a:rPr>
                        <a:t>AnechoicChamber_HighFrequencyTestRanges</a:t>
                      </a:r>
                      <a:endParaRPr sz="1600" b="1">
                        <a:solidFill>
                          <a:srgbClr val="0000FF"/>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0000FF"/>
                          </a:solidFill>
                        </a:rPr>
                        <a:t>Cristian Franceschet</a:t>
                      </a:r>
                      <a:endParaRPr sz="1600" b="1">
                        <a:solidFill>
                          <a:srgbClr val="0000FF"/>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0000FF"/>
                          </a:solidFill>
                        </a:rPr>
                        <a:t>UNIMI</a:t>
                      </a:r>
                      <a:endParaRPr sz="1600" b="1">
                        <a:solidFill>
                          <a:srgbClr val="0000FF"/>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it-IT" sz="1600" b="1" dirty="0">
                          <a:solidFill>
                            <a:srgbClr val="CC0000"/>
                          </a:solidFill>
                        </a:rPr>
                        <a:t>6801</a:t>
                      </a:r>
                      <a:endParaRPr sz="1600" b="1" dirty="0">
                        <a:solidFill>
                          <a:srgbClr val="CC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CC0000"/>
                          </a:solidFill>
                        </a:rPr>
                        <a:t>LowFreqAcceptanceLab_Building-renovation</a:t>
                      </a:r>
                      <a:endParaRPr sz="1600" b="1">
                        <a:solidFill>
                          <a:srgbClr val="CC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CC0000"/>
                          </a:solidFill>
                        </a:rPr>
                        <a:t>Jader Monari</a:t>
                      </a:r>
                      <a:endParaRPr sz="1600" b="1">
                        <a:solidFill>
                          <a:srgbClr val="CC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solidFill>
                            <a:srgbClr val="CC0000"/>
                          </a:solidFill>
                        </a:rPr>
                        <a:t>INAF-IRA</a:t>
                      </a:r>
                      <a:endParaRPr sz="1600" b="1">
                        <a:solidFill>
                          <a:srgbClr val="CC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it-IT" sz="1600" b="1"/>
                        <a:t>6802</a:t>
                      </a:r>
                      <a:endParaRPr sz="16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t>LowFreqAcceptanceLab_equipment</a:t>
                      </a:r>
                      <a:endParaRPr sz="16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a:t>Jader Monari</a:t>
                      </a:r>
                      <a:endParaRPr sz="16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it-IT" sz="1600" b="1" dirty="0">
                          <a:solidFill>
                            <a:schemeClr val="dk1"/>
                          </a:solidFill>
                        </a:rPr>
                        <a:t>INAF-</a:t>
                      </a:r>
                      <a:r>
                        <a:rPr lang="it-IT" sz="1600" b="1" dirty="0"/>
                        <a:t>IRA</a:t>
                      </a:r>
                      <a:endParaRPr sz="1600" b="1" dirty="0">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00fd106cc0_0_152"/>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5</a:t>
            </a:fld>
            <a:endParaRPr/>
          </a:p>
        </p:txBody>
      </p:sp>
      <p:pic>
        <p:nvPicPr>
          <p:cNvPr id="119" name="Google Shape;119;g300fd106cc0_0_152"/>
          <p:cNvPicPr preferRelativeResize="0"/>
          <p:nvPr/>
        </p:nvPicPr>
        <p:blipFill>
          <a:blip r:embed="rId3">
            <a:alphaModFix/>
          </a:blip>
          <a:stretch>
            <a:fillRect/>
          </a:stretch>
        </p:blipFill>
        <p:spPr>
          <a:xfrm>
            <a:off x="247462" y="1530100"/>
            <a:ext cx="1982900" cy="1522272"/>
          </a:xfrm>
          <a:prstGeom prst="rect">
            <a:avLst/>
          </a:prstGeom>
          <a:noFill/>
          <a:ln>
            <a:noFill/>
          </a:ln>
        </p:spPr>
      </p:pic>
      <p:pic>
        <p:nvPicPr>
          <p:cNvPr id="120" name="Google Shape;120;g300fd106cc0_0_152"/>
          <p:cNvPicPr preferRelativeResize="0"/>
          <p:nvPr/>
        </p:nvPicPr>
        <p:blipFill>
          <a:blip r:embed="rId4">
            <a:alphaModFix/>
          </a:blip>
          <a:stretch>
            <a:fillRect/>
          </a:stretch>
        </p:blipFill>
        <p:spPr>
          <a:xfrm>
            <a:off x="247463" y="3535675"/>
            <a:ext cx="1982899" cy="1324508"/>
          </a:xfrm>
          <a:prstGeom prst="rect">
            <a:avLst/>
          </a:prstGeom>
          <a:noFill/>
          <a:ln>
            <a:noFill/>
          </a:ln>
        </p:spPr>
      </p:pic>
      <p:pic>
        <p:nvPicPr>
          <p:cNvPr id="121" name="Google Shape;121;g300fd106cc0_0_152"/>
          <p:cNvPicPr preferRelativeResize="0"/>
          <p:nvPr/>
        </p:nvPicPr>
        <p:blipFill>
          <a:blip r:embed="rId5">
            <a:alphaModFix/>
          </a:blip>
          <a:stretch>
            <a:fillRect/>
          </a:stretch>
        </p:blipFill>
        <p:spPr>
          <a:xfrm>
            <a:off x="9835837" y="1548505"/>
            <a:ext cx="1982925" cy="1322592"/>
          </a:xfrm>
          <a:prstGeom prst="rect">
            <a:avLst/>
          </a:prstGeom>
          <a:noFill/>
          <a:ln>
            <a:noFill/>
          </a:ln>
        </p:spPr>
      </p:pic>
      <p:pic>
        <p:nvPicPr>
          <p:cNvPr id="122" name="Google Shape;122;g300fd106cc0_0_152"/>
          <p:cNvPicPr preferRelativeResize="0"/>
          <p:nvPr/>
        </p:nvPicPr>
        <p:blipFill>
          <a:blip r:embed="rId6">
            <a:alphaModFix/>
          </a:blip>
          <a:stretch>
            <a:fillRect/>
          </a:stretch>
        </p:blipFill>
        <p:spPr>
          <a:xfrm>
            <a:off x="9835862" y="5413052"/>
            <a:ext cx="1982874" cy="1321910"/>
          </a:xfrm>
          <a:prstGeom prst="rect">
            <a:avLst/>
          </a:prstGeom>
          <a:noFill/>
          <a:ln>
            <a:noFill/>
          </a:ln>
        </p:spPr>
      </p:pic>
      <p:pic>
        <p:nvPicPr>
          <p:cNvPr id="123" name="Google Shape;123;g300fd106cc0_0_152"/>
          <p:cNvPicPr preferRelativeResize="0"/>
          <p:nvPr/>
        </p:nvPicPr>
        <p:blipFill rotWithShape="1">
          <a:blip r:embed="rId7">
            <a:alphaModFix/>
          </a:blip>
          <a:srcRect t="17159" b="13536"/>
          <a:stretch/>
        </p:blipFill>
        <p:spPr>
          <a:xfrm>
            <a:off x="4452938" y="1140434"/>
            <a:ext cx="3286125" cy="963786"/>
          </a:xfrm>
          <a:prstGeom prst="rect">
            <a:avLst/>
          </a:prstGeom>
          <a:noFill/>
          <a:ln>
            <a:noFill/>
          </a:ln>
        </p:spPr>
      </p:pic>
      <p:sp>
        <p:nvSpPr>
          <p:cNvPr id="124" name="Google Shape;124;g300fd106cc0_0_152"/>
          <p:cNvSpPr txBox="1"/>
          <p:nvPr/>
        </p:nvSpPr>
        <p:spPr>
          <a:xfrm>
            <a:off x="62763" y="1072900"/>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B27F47"/>
              </a:buClr>
              <a:buSzPts val="3564"/>
              <a:buFont typeface="Arial"/>
              <a:buNone/>
            </a:pPr>
            <a:r>
              <a:rPr lang="it-IT" sz="2800" b="1">
                <a:solidFill>
                  <a:srgbClr val="B27F47"/>
                </a:solidFill>
              </a:rPr>
              <a:t>mw instrum.</a:t>
            </a:r>
            <a:endParaRPr sz="2800">
              <a:solidFill>
                <a:schemeClr val="dk1"/>
              </a:solidFill>
            </a:endParaRPr>
          </a:p>
        </p:txBody>
      </p:sp>
      <p:sp>
        <p:nvSpPr>
          <p:cNvPr id="125" name="Google Shape;125;g300fd106cc0_0_152"/>
          <p:cNvSpPr txBox="1"/>
          <p:nvPr/>
        </p:nvSpPr>
        <p:spPr>
          <a:xfrm>
            <a:off x="62763" y="3031975"/>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it-IT" sz="2800" b="1">
                <a:solidFill>
                  <a:srgbClr val="B27F47"/>
                </a:solidFill>
              </a:rPr>
              <a:t>photonics</a:t>
            </a:r>
            <a:endParaRPr sz="2800">
              <a:solidFill>
                <a:schemeClr val="dk1"/>
              </a:solidFill>
            </a:endParaRPr>
          </a:p>
        </p:txBody>
      </p:sp>
      <p:sp>
        <p:nvSpPr>
          <p:cNvPr id="126" name="Google Shape;126;g300fd106cc0_0_152"/>
          <p:cNvSpPr txBox="1"/>
          <p:nvPr/>
        </p:nvSpPr>
        <p:spPr>
          <a:xfrm>
            <a:off x="9651138" y="1072900"/>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it-IT" sz="2800" b="1">
                <a:solidFill>
                  <a:srgbClr val="B27F47"/>
                </a:solidFill>
              </a:rPr>
              <a:t>antennas</a:t>
            </a:r>
            <a:endParaRPr sz="2800">
              <a:solidFill>
                <a:schemeClr val="dk1"/>
              </a:solidFill>
            </a:endParaRPr>
          </a:p>
        </p:txBody>
      </p:sp>
      <p:sp>
        <p:nvSpPr>
          <p:cNvPr id="127" name="Google Shape;127;g300fd106cc0_0_152"/>
          <p:cNvSpPr txBox="1"/>
          <p:nvPr/>
        </p:nvSpPr>
        <p:spPr>
          <a:xfrm>
            <a:off x="9651125" y="4970725"/>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it-IT" sz="2800" b="1">
                <a:solidFill>
                  <a:srgbClr val="B27F47"/>
                </a:solidFill>
              </a:rPr>
              <a:t>cryogenics</a:t>
            </a:r>
            <a:endParaRPr sz="2800">
              <a:solidFill>
                <a:schemeClr val="dk1"/>
              </a:solidFill>
            </a:endParaRPr>
          </a:p>
        </p:txBody>
      </p:sp>
      <p:pic>
        <p:nvPicPr>
          <p:cNvPr id="128" name="Google Shape;128;g300fd106cc0_0_152"/>
          <p:cNvPicPr preferRelativeResize="0"/>
          <p:nvPr/>
        </p:nvPicPr>
        <p:blipFill>
          <a:blip r:embed="rId8">
            <a:alphaModFix/>
          </a:blip>
          <a:stretch>
            <a:fillRect/>
          </a:stretch>
        </p:blipFill>
        <p:spPr>
          <a:xfrm>
            <a:off x="392630" y="5219649"/>
            <a:ext cx="1692564" cy="1522275"/>
          </a:xfrm>
          <a:prstGeom prst="rect">
            <a:avLst/>
          </a:prstGeom>
          <a:noFill/>
          <a:ln>
            <a:noFill/>
          </a:ln>
        </p:spPr>
      </p:pic>
      <p:sp>
        <p:nvSpPr>
          <p:cNvPr id="129" name="Google Shape;129;g300fd106cc0_0_152"/>
          <p:cNvSpPr txBox="1"/>
          <p:nvPr/>
        </p:nvSpPr>
        <p:spPr>
          <a:xfrm>
            <a:off x="62763" y="4860175"/>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it-IT" sz="2800" b="1">
                <a:solidFill>
                  <a:srgbClr val="B27F47"/>
                </a:solidFill>
              </a:rPr>
              <a:t>electronics</a:t>
            </a:r>
            <a:endParaRPr sz="2800">
              <a:solidFill>
                <a:schemeClr val="dk1"/>
              </a:solidFill>
            </a:endParaRPr>
          </a:p>
        </p:txBody>
      </p:sp>
      <p:pic>
        <p:nvPicPr>
          <p:cNvPr id="130" name="Google Shape;130;g300fd106cc0_0_152"/>
          <p:cNvPicPr preferRelativeResize="0"/>
          <p:nvPr/>
        </p:nvPicPr>
        <p:blipFill>
          <a:blip r:embed="rId9">
            <a:alphaModFix/>
          </a:blip>
          <a:stretch>
            <a:fillRect/>
          </a:stretch>
        </p:blipFill>
        <p:spPr>
          <a:xfrm>
            <a:off x="9774850" y="3328300"/>
            <a:ext cx="2133665" cy="1718625"/>
          </a:xfrm>
          <a:prstGeom prst="rect">
            <a:avLst/>
          </a:prstGeom>
          <a:noFill/>
          <a:ln>
            <a:noFill/>
          </a:ln>
        </p:spPr>
      </p:pic>
      <p:sp>
        <p:nvSpPr>
          <p:cNvPr id="131" name="Google Shape;131;g300fd106cc0_0_152"/>
          <p:cNvSpPr txBox="1"/>
          <p:nvPr/>
        </p:nvSpPr>
        <p:spPr>
          <a:xfrm>
            <a:off x="9651150" y="2869413"/>
            <a:ext cx="23523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it-IT" sz="2800" b="1">
                <a:solidFill>
                  <a:srgbClr val="B27F47"/>
                </a:solidFill>
              </a:rPr>
              <a:t>rf software</a:t>
            </a:r>
            <a:endParaRPr sz="2800">
              <a:solidFill>
                <a:schemeClr val="dk1"/>
              </a:solidFill>
            </a:endParaRPr>
          </a:p>
        </p:txBody>
      </p:sp>
      <p:pic>
        <p:nvPicPr>
          <p:cNvPr id="118" name="Google Shape;118;g300fd106cc0_0_152"/>
          <p:cNvPicPr preferRelativeResize="0"/>
          <p:nvPr/>
        </p:nvPicPr>
        <p:blipFill>
          <a:blip r:embed="rId10">
            <a:alphaModFix/>
          </a:blip>
          <a:stretch>
            <a:fillRect/>
          </a:stretch>
        </p:blipFill>
        <p:spPr>
          <a:xfrm>
            <a:off x="2868775" y="2082713"/>
            <a:ext cx="6454449" cy="3227225"/>
          </a:xfrm>
          <a:prstGeom prst="rect">
            <a:avLst/>
          </a:prstGeom>
          <a:noFill/>
          <a:ln>
            <a:noFill/>
          </a:ln>
        </p:spPr>
      </p:pic>
      <p:pic>
        <p:nvPicPr>
          <p:cNvPr id="2050" name="Picture 2">
            <a:extLst>
              <a:ext uri="{FF2B5EF4-FFF2-40B4-BE49-F238E27FC236}">
                <a16:creationId xmlns:a16="http://schemas.microsoft.com/office/drawing/2014/main" id="{E1E5D9EB-8A5B-4F69-9C16-1D00EB3C55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8775" y="5334000"/>
            <a:ext cx="228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foregio - LOFAR hails new generation of radio telescopes">
            <a:extLst>
              <a:ext uri="{FF2B5EF4-FFF2-40B4-BE49-F238E27FC236}">
                <a16:creationId xmlns:a16="http://schemas.microsoft.com/office/drawing/2014/main" id="{8BCC64B8-E942-4BC4-9042-8738E8B004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6655" y="5334000"/>
            <a:ext cx="203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teBIRD – INAF OAS Bologna">
            <a:extLst>
              <a:ext uri="{FF2B5EF4-FFF2-40B4-BE49-F238E27FC236}">
                <a16:creationId xmlns:a16="http://schemas.microsoft.com/office/drawing/2014/main" id="{792A9F2C-F44D-406A-AD92-F1961D1390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5862" y="5333998"/>
            <a:ext cx="1703718" cy="1524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g28b080d4d54_0_32"/>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6</a:t>
            </a:fld>
            <a:endParaRPr/>
          </a:p>
        </p:txBody>
      </p:sp>
      <p:sp>
        <p:nvSpPr>
          <p:cNvPr id="3" name="Segnaposto testo 2">
            <a:extLst>
              <a:ext uri="{FF2B5EF4-FFF2-40B4-BE49-F238E27FC236}">
                <a16:creationId xmlns:a16="http://schemas.microsoft.com/office/drawing/2014/main" id="{3FF994C9-530D-4EA0-A515-8D467B3D38BA}"/>
              </a:ext>
            </a:extLst>
          </p:cNvPr>
          <p:cNvSpPr>
            <a:spLocks noGrp="1"/>
          </p:cNvSpPr>
          <p:nvPr>
            <p:ph type="body" idx="2"/>
          </p:nvPr>
        </p:nvSpPr>
        <p:spPr/>
        <p:txBody>
          <a:bodyPr/>
          <a:lstStyle/>
          <a:p>
            <a:endParaRPr lang="it-IT"/>
          </a:p>
        </p:txBody>
      </p:sp>
      <p:sp>
        <p:nvSpPr>
          <p:cNvPr id="7" name="Segnaposto testo 6">
            <a:extLst>
              <a:ext uri="{FF2B5EF4-FFF2-40B4-BE49-F238E27FC236}">
                <a16:creationId xmlns:a16="http://schemas.microsoft.com/office/drawing/2014/main" id="{0D49A448-05D3-42E6-AA7A-9B638FED26C1}"/>
              </a:ext>
            </a:extLst>
          </p:cNvPr>
          <p:cNvSpPr>
            <a:spLocks noGrp="1"/>
          </p:cNvSpPr>
          <p:nvPr>
            <p:ph type="body" idx="1"/>
          </p:nvPr>
        </p:nvSpPr>
        <p:spPr/>
        <p:txBody>
          <a:bodyPr/>
          <a:lstStyle/>
          <a:p>
            <a:endParaRPr lang="it-IT"/>
          </a:p>
        </p:txBody>
      </p:sp>
      <p:pic>
        <p:nvPicPr>
          <p:cNvPr id="13" name="Picture 8">
            <a:extLst>
              <a:ext uri="{FF2B5EF4-FFF2-40B4-BE49-F238E27FC236}">
                <a16:creationId xmlns:a16="http://schemas.microsoft.com/office/drawing/2014/main" id="{30CBAE35-ACC9-4D1E-BF90-17EE3EECD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5" r="11264"/>
          <a:stretch/>
        </p:blipFill>
        <p:spPr bwMode="auto">
          <a:xfrm>
            <a:off x="-21787" y="1602956"/>
            <a:ext cx="12228230" cy="4247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055ab763e5_0_2"/>
          <p:cNvSpPr txBox="1">
            <a:spLocks noGrp="1"/>
          </p:cNvSpPr>
          <p:nvPr>
            <p:ph type="body" idx="2"/>
          </p:nvPr>
        </p:nvSpPr>
        <p:spPr>
          <a:xfrm>
            <a:off x="174725" y="6249226"/>
            <a:ext cx="5895900" cy="43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600"/>
              <a:buNone/>
            </a:pPr>
            <a:r>
              <a:rPr lang="it-IT">
                <a:solidFill>
                  <a:srgbClr val="434343"/>
                </a:solidFill>
              </a:rPr>
              <a:t>Status: In progress (3 of 7 procedures completed )</a:t>
            </a:r>
            <a:endParaRPr b="1">
              <a:solidFill>
                <a:srgbClr val="434343"/>
              </a:solidFill>
            </a:endParaRPr>
          </a:p>
          <a:p>
            <a:pPr marL="0" lvl="0" indent="0" algn="l" rtl="0">
              <a:lnSpc>
                <a:spcPct val="90000"/>
              </a:lnSpc>
              <a:spcBef>
                <a:spcPts val="0"/>
              </a:spcBef>
              <a:spcAft>
                <a:spcPts val="0"/>
              </a:spcAft>
              <a:buClr>
                <a:schemeClr val="dk1"/>
              </a:buClr>
              <a:buSzPts val="1600"/>
              <a:buNone/>
            </a:pPr>
            <a:endParaRPr i="1">
              <a:solidFill>
                <a:srgbClr val="434343"/>
              </a:solidFill>
            </a:endParaRPr>
          </a:p>
          <a:p>
            <a:pPr marL="0" lvl="0" indent="0" algn="l" rtl="0">
              <a:lnSpc>
                <a:spcPct val="90000"/>
              </a:lnSpc>
              <a:spcBef>
                <a:spcPts val="0"/>
              </a:spcBef>
              <a:spcAft>
                <a:spcPts val="0"/>
              </a:spcAft>
              <a:buClr>
                <a:schemeClr val="dk1"/>
              </a:buClr>
              <a:buSzPts val="1600"/>
              <a:buNone/>
            </a:pPr>
            <a:endParaRPr/>
          </a:p>
        </p:txBody>
      </p:sp>
      <p:sp>
        <p:nvSpPr>
          <p:cNvPr id="137" name="Google Shape;137;g3055ab763e5_0_2"/>
          <p:cNvSpPr txBox="1">
            <a:spLocks noGrp="1"/>
          </p:cNvSpPr>
          <p:nvPr>
            <p:ph type="body" idx="2"/>
          </p:nvPr>
        </p:nvSpPr>
        <p:spPr>
          <a:xfrm>
            <a:off x="53875" y="2621100"/>
            <a:ext cx="4810500" cy="10005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1600"/>
              <a:buNone/>
            </a:pPr>
            <a:r>
              <a:rPr lang="it-IT">
                <a:solidFill>
                  <a:srgbClr val="434343"/>
                </a:solidFill>
              </a:rPr>
              <a:t>Aim of the facility:</a:t>
            </a:r>
            <a:r>
              <a:rPr lang="it-IT" i="1">
                <a:solidFill>
                  <a:srgbClr val="434343"/>
                </a:solidFill>
              </a:rPr>
              <a:t> </a:t>
            </a:r>
            <a:r>
              <a:rPr lang="it-IT">
                <a:solidFill>
                  <a:srgbClr val="434343"/>
                </a:solidFill>
              </a:rPr>
              <a:t>Enhancement of OAS RF laboratory instrumentation, aimed at characterizing receivers, microwave blackbody calibrators, even at cryogenic temperatures. Frequency extension (from 10 GHz up to 330 GHz) of testing capabilities to intercept the needs of ongoing large projects and increase competitiveness in future proposals.</a:t>
            </a:r>
            <a:endParaRPr>
              <a:solidFill>
                <a:srgbClr val="434343"/>
              </a:solidFill>
            </a:endParaRPr>
          </a:p>
          <a:p>
            <a:pPr marL="0" lvl="0" indent="0" algn="l" rtl="0">
              <a:lnSpc>
                <a:spcPct val="90000"/>
              </a:lnSpc>
              <a:spcBef>
                <a:spcPts val="0"/>
              </a:spcBef>
              <a:spcAft>
                <a:spcPts val="0"/>
              </a:spcAft>
              <a:buClr>
                <a:schemeClr val="dk1"/>
              </a:buClr>
              <a:buSzPts val="1600"/>
              <a:buNone/>
            </a:pPr>
            <a:endParaRPr i="1">
              <a:solidFill>
                <a:srgbClr val="434343"/>
              </a:solidFill>
            </a:endParaRPr>
          </a:p>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0"/>
              </a:spcBef>
              <a:spcAft>
                <a:spcPts val="0"/>
              </a:spcAft>
              <a:buClr>
                <a:schemeClr val="dk1"/>
              </a:buClr>
              <a:buSzPts val="1600"/>
              <a:buNone/>
            </a:pPr>
            <a:endParaRPr/>
          </a:p>
        </p:txBody>
      </p:sp>
      <p:sp>
        <p:nvSpPr>
          <p:cNvPr id="138" name="Google Shape;138;g3055ab763e5_0_2"/>
          <p:cNvSpPr txBox="1">
            <a:spLocks noGrp="1"/>
          </p:cNvSpPr>
          <p:nvPr>
            <p:ph type="title"/>
          </p:nvPr>
        </p:nvSpPr>
        <p:spPr>
          <a:xfrm>
            <a:off x="53875" y="1218950"/>
            <a:ext cx="5104200" cy="77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27F47"/>
              </a:buClr>
              <a:buSzPts val="3564"/>
              <a:buFont typeface="Arial"/>
              <a:buNone/>
            </a:pPr>
            <a:r>
              <a:rPr lang="it-IT" sz="2500" dirty="0"/>
              <a:t>Act. </a:t>
            </a:r>
            <a:r>
              <a:rPr lang="it-IT" sz="2500" dirty="0">
                <a:solidFill>
                  <a:srgbClr val="B27F47"/>
                </a:solidFill>
              </a:rPr>
              <a:t>5501 – RF Facility for  </a:t>
            </a:r>
            <a:r>
              <a:rPr lang="it-IT" sz="2500" dirty="0" err="1">
                <a:solidFill>
                  <a:srgbClr val="B27F47"/>
                </a:solidFill>
              </a:rPr>
              <a:t>cryo</a:t>
            </a:r>
            <a:r>
              <a:rPr lang="it-IT" sz="2500" dirty="0" err="1"/>
              <a:t>-</a:t>
            </a:r>
            <a:r>
              <a:rPr lang="it-IT" sz="2500" dirty="0" err="1">
                <a:solidFill>
                  <a:srgbClr val="B27F47"/>
                </a:solidFill>
              </a:rPr>
              <a:t>multifreq</a:t>
            </a:r>
            <a:r>
              <a:rPr lang="it-IT" sz="2500" dirty="0"/>
              <a:t>.</a:t>
            </a:r>
            <a:r>
              <a:rPr lang="it-IT" sz="2500" dirty="0">
                <a:solidFill>
                  <a:srgbClr val="B27F47"/>
                </a:solidFill>
              </a:rPr>
              <a:t> </a:t>
            </a:r>
            <a:r>
              <a:rPr lang="it-IT" sz="2500" dirty="0" err="1">
                <a:solidFill>
                  <a:srgbClr val="B27F47"/>
                </a:solidFill>
              </a:rPr>
              <a:t>characterizat</a:t>
            </a:r>
            <a:r>
              <a:rPr lang="it-IT" sz="2500" dirty="0" err="1"/>
              <a:t>ion</a:t>
            </a:r>
            <a:endParaRPr sz="2500" i="1" dirty="0">
              <a:solidFill>
                <a:schemeClr val="accent3"/>
              </a:solidFill>
            </a:endParaRPr>
          </a:p>
        </p:txBody>
      </p:sp>
      <p:sp>
        <p:nvSpPr>
          <p:cNvPr id="139" name="Google Shape;139;g3055ab763e5_0_2"/>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a:t>7</a:t>
            </a:fld>
            <a:endParaRPr/>
          </a:p>
        </p:txBody>
      </p:sp>
      <p:graphicFrame>
        <p:nvGraphicFramePr>
          <p:cNvPr id="140" name="Google Shape;140;g3055ab763e5_0_2"/>
          <p:cNvGraphicFramePr/>
          <p:nvPr/>
        </p:nvGraphicFramePr>
        <p:xfrm>
          <a:off x="174713" y="3549100"/>
          <a:ext cx="4568825" cy="2560200"/>
        </p:xfrm>
        <a:graphic>
          <a:graphicData uri="http://schemas.openxmlformats.org/drawingml/2006/table">
            <a:tbl>
              <a:tblPr>
                <a:noFill/>
                <a:tableStyleId>{1F1CF13A-66C1-41A3-B986-18B0E1A952C7}</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277325">
                <a:tc>
                  <a:txBody>
                    <a:bodyPr/>
                    <a:lstStyle/>
                    <a:p>
                      <a:pPr marL="0" lvl="0" indent="0" algn="l" rtl="0">
                        <a:lnSpc>
                          <a:spcPct val="100000"/>
                        </a:lnSpc>
                        <a:spcBef>
                          <a:spcPts val="0"/>
                        </a:spcBef>
                        <a:spcAft>
                          <a:spcPts val="0"/>
                        </a:spcAft>
                        <a:buNone/>
                      </a:pPr>
                      <a:r>
                        <a:rPr lang="it-IT" sz="1500"/>
                        <a:t>Location</a:t>
                      </a:r>
                      <a:endParaRPr sz="1500"/>
                    </a:p>
                  </a:txBody>
                  <a:tcPr marL="54000" marR="54000" marT="18000" marB="18000" anchor="ctr"/>
                </a:tc>
                <a:tc>
                  <a:txBody>
                    <a:bodyPr/>
                    <a:lstStyle/>
                    <a:p>
                      <a:pPr marL="0" lvl="0" indent="0" algn="just" rtl="0">
                        <a:lnSpc>
                          <a:spcPct val="100000"/>
                        </a:lnSpc>
                        <a:spcBef>
                          <a:spcPts val="0"/>
                        </a:spcBef>
                        <a:spcAft>
                          <a:spcPts val="0"/>
                        </a:spcAft>
                        <a:buNone/>
                      </a:pPr>
                      <a:r>
                        <a:rPr lang="it-IT" sz="1500">
                          <a:solidFill>
                            <a:srgbClr val="434343"/>
                          </a:solidFill>
                        </a:rPr>
                        <a:t>OAS Bologna</a:t>
                      </a:r>
                      <a:endParaRPr sz="1500">
                        <a:solidFill>
                          <a:srgbClr val="434343"/>
                        </a:solidFill>
                      </a:endParaRPr>
                    </a:p>
                  </a:txBody>
                  <a:tcPr marL="91425" marR="91425" marT="91425" marB="91425"/>
                </a:tc>
                <a:extLst>
                  <a:ext uri="{0D108BD9-81ED-4DB2-BD59-A6C34878D82A}">
                    <a16:rowId xmlns:a16="http://schemas.microsoft.com/office/drawing/2014/main" val="10000"/>
                  </a:ext>
                </a:extLst>
              </a:tr>
              <a:tr h="576025">
                <a:tc>
                  <a:txBody>
                    <a:bodyPr/>
                    <a:lstStyle/>
                    <a:p>
                      <a:pPr marL="0" lvl="0" indent="0" algn="l" rtl="0">
                        <a:lnSpc>
                          <a:spcPct val="100000"/>
                        </a:lnSpc>
                        <a:spcBef>
                          <a:spcPts val="0"/>
                        </a:spcBef>
                        <a:spcAft>
                          <a:spcPts val="0"/>
                        </a:spcAft>
                        <a:buNone/>
                      </a:pPr>
                      <a:r>
                        <a:rPr lang="it-IT" sz="1500"/>
                        <a:t>Related Projects </a:t>
                      </a:r>
                      <a:endParaRPr sz="1500"/>
                    </a:p>
                  </a:txBody>
                  <a:tcPr marL="54000" marR="54000" marT="18000" marB="18000" anchor="ctr"/>
                </a:tc>
                <a:tc>
                  <a:txBody>
                    <a:bodyPr/>
                    <a:lstStyle/>
                    <a:p>
                      <a:pPr marL="0" lvl="0" indent="0" algn="just" rtl="0">
                        <a:lnSpc>
                          <a:spcPct val="100000"/>
                        </a:lnSpc>
                        <a:spcBef>
                          <a:spcPts val="0"/>
                        </a:spcBef>
                        <a:spcAft>
                          <a:spcPts val="0"/>
                        </a:spcAft>
                        <a:buNone/>
                      </a:pPr>
                      <a:r>
                        <a:rPr lang="it-IT" sz="1500" dirty="0">
                          <a:solidFill>
                            <a:srgbClr val="434343"/>
                          </a:solidFill>
                        </a:rPr>
                        <a:t>Tenerife MW </a:t>
                      </a:r>
                      <a:r>
                        <a:rPr lang="it-IT" sz="1500" dirty="0" err="1">
                          <a:solidFill>
                            <a:srgbClr val="434343"/>
                          </a:solidFill>
                        </a:rPr>
                        <a:t>Spectrometer</a:t>
                      </a:r>
                      <a:r>
                        <a:rPr lang="it-IT" sz="1500" dirty="0">
                          <a:solidFill>
                            <a:srgbClr val="434343"/>
                          </a:solidFill>
                        </a:rPr>
                        <a:t>, Strip-LSPE, Alma B2 and B4-5, </a:t>
                      </a:r>
                      <a:r>
                        <a:rPr lang="it-IT" sz="1500" dirty="0" err="1">
                          <a:solidFill>
                            <a:srgbClr val="434343"/>
                          </a:solidFill>
                        </a:rPr>
                        <a:t>LiteBird</a:t>
                      </a:r>
                      <a:r>
                        <a:rPr lang="it-IT" sz="1500" dirty="0">
                          <a:solidFill>
                            <a:srgbClr val="434343"/>
                          </a:solidFill>
                        </a:rPr>
                        <a:t>, </a:t>
                      </a:r>
                      <a:r>
                        <a:rPr lang="it-IT" sz="1500" dirty="0" err="1">
                          <a:solidFill>
                            <a:srgbClr val="434343"/>
                          </a:solidFill>
                        </a:rPr>
                        <a:t>CosmoCal</a:t>
                      </a:r>
                      <a:r>
                        <a:rPr lang="it-IT" sz="1500" dirty="0">
                          <a:solidFill>
                            <a:srgbClr val="434343"/>
                          </a:solidFill>
                        </a:rPr>
                        <a:t>, Solaris</a:t>
                      </a:r>
                      <a:endParaRPr sz="1500" dirty="0">
                        <a:solidFill>
                          <a:srgbClr val="434343"/>
                        </a:solidFill>
                      </a:endParaRPr>
                    </a:p>
                  </a:txBody>
                  <a:tcPr marL="91425" marR="91425" marT="91425" marB="91425"/>
                </a:tc>
                <a:extLst>
                  <a:ext uri="{0D108BD9-81ED-4DB2-BD59-A6C34878D82A}">
                    <a16:rowId xmlns:a16="http://schemas.microsoft.com/office/drawing/2014/main" val="10001"/>
                  </a:ext>
                </a:extLst>
              </a:tr>
              <a:tr h="576025">
                <a:tc>
                  <a:txBody>
                    <a:bodyPr/>
                    <a:lstStyle/>
                    <a:p>
                      <a:pPr marL="0" lvl="0" indent="0" algn="l" rtl="0">
                        <a:lnSpc>
                          <a:spcPct val="100000"/>
                        </a:lnSpc>
                        <a:spcBef>
                          <a:spcPts val="0"/>
                        </a:spcBef>
                        <a:spcAft>
                          <a:spcPts val="0"/>
                        </a:spcAft>
                        <a:buNone/>
                      </a:pPr>
                      <a:r>
                        <a:rPr lang="it-IT" sz="1500"/>
                        <a:t>Who can use it </a:t>
                      </a:r>
                      <a:endParaRPr sz="1500"/>
                    </a:p>
                  </a:txBody>
                  <a:tcPr marL="54000" marR="54000" marT="18000" marB="18000" anchor="ctr"/>
                </a:tc>
                <a:tc>
                  <a:txBody>
                    <a:bodyPr/>
                    <a:lstStyle/>
                    <a:p>
                      <a:pPr marL="0" lvl="0" indent="0" algn="just" rtl="0">
                        <a:lnSpc>
                          <a:spcPct val="100000"/>
                        </a:lnSpc>
                        <a:spcBef>
                          <a:spcPts val="0"/>
                        </a:spcBef>
                        <a:spcAft>
                          <a:spcPts val="0"/>
                        </a:spcAft>
                        <a:buNone/>
                      </a:pPr>
                      <a:r>
                        <a:rPr lang="it-IT" sz="1500">
                          <a:solidFill>
                            <a:srgbClr val="434343"/>
                          </a:solidFill>
                        </a:rPr>
                        <a:t>OAS Cryowaves Laboratory, Radio – MW community, CMB/ Remote Sensing / Space weather</a:t>
                      </a:r>
                      <a:endParaRPr sz="1500">
                        <a:solidFill>
                          <a:srgbClr val="434343"/>
                        </a:solidFill>
                      </a:endParaRPr>
                    </a:p>
                  </a:txBody>
                  <a:tcPr marL="91425" marR="91425" marT="91425" marB="91425"/>
                </a:tc>
                <a:extLst>
                  <a:ext uri="{0D108BD9-81ED-4DB2-BD59-A6C34878D82A}">
                    <a16:rowId xmlns:a16="http://schemas.microsoft.com/office/drawing/2014/main" val="10002"/>
                  </a:ext>
                </a:extLst>
              </a:tr>
              <a:tr h="277325">
                <a:tc>
                  <a:txBody>
                    <a:bodyPr/>
                    <a:lstStyle/>
                    <a:p>
                      <a:pPr marL="0" lvl="0" indent="0" algn="l" rtl="0">
                        <a:lnSpc>
                          <a:spcPct val="100000"/>
                        </a:lnSpc>
                        <a:spcBef>
                          <a:spcPts val="0"/>
                        </a:spcBef>
                        <a:spcAft>
                          <a:spcPts val="0"/>
                        </a:spcAft>
                        <a:buNone/>
                      </a:pPr>
                      <a:r>
                        <a:rPr lang="it-IT" sz="1500"/>
                        <a:t>Responsible</a:t>
                      </a:r>
                      <a:endParaRPr sz="1500"/>
                    </a:p>
                  </a:txBody>
                  <a:tcPr marL="54000" marR="54000" marT="18000" marB="18000" anchor="ctr"/>
                </a:tc>
                <a:tc>
                  <a:txBody>
                    <a:bodyPr/>
                    <a:lstStyle/>
                    <a:p>
                      <a:pPr marL="0" lvl="0" indent="0" algn="just" rtl="0">
                        <a:lnSpc>
                          <a:spcPct val="100000"/>
                        </a:lnSpc>
                        <a:spcBef>
                          <a:spcPts val="0"/>
                        </a:spcBef>
                        <a:spcAft>
                          <a:spcPts val="0"/>
                        </a:spcAft>
                        <a:buNone/>
                      </a:pPr>
                      <a:r>
                        <a:rPr lang="it-IT" sz="1500" dirty="0">
                          <a:solidFill>
                            <a:srgbClr val="434343"/>
                          </a:solidFill>
                        </a:rPr>
                        <a:t>F. Cuttaia </a:t>
                      </a:r>
                      <a:endParaRPr sz="1500" dirty="0">
                        <a:solidFill>
                          <a:srgbClr val="434343"/>
                        </a:solidFill>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41" name="Google Shape;141;g3055ab763e5_0_2"/>
          <p:cNvGraphicFramePr/>
          <p:nvPr/>
        </p:nvGraphicFramePr>
        <p:xfrm>
          <a:off x="5157975" y="1218950"/>
          <a:ext cx="6940800" cy="4937960"/>
        </p:xfrm>
        <a:graphic>
          <a:graphicData uri="http://schemas.openxmlformats.org/drawingml/2006/table">
            <a:tbl>
              <a:tblPr>
                <a:noFill/>
                <a:tableStyleId>{7FFC1B8D-8254-4324-995E-C8B422931E6E}</a:tableStyleId>
              </a:tblPr>
              <a:tblGrid>
                <a:gridCol w="658750">
                  <a:extLst>
                    <a:ext uri="{9D8B030D-6E8A-4147-A177-3AD203B41FA5}">
                      <a16:colId xmlns:a16="http://schemas.microsoft.com/office/drawing/2014/main" val="20000"/>
                    </a:ext>
                  </a:extLst>
                </a:gridCol>
                <a:gridCol w="3450750">
                  <a:extLst>
                    <a:ext uri="{9D8B030D-6E8A-4147-A177-3AD203B41FA5}">
                      <a16:colId xmlns:a16="http://schemas.microsoft.com/office/drawing/2014/main" val="20001"/>
                    </a:ext>
                  </a:extLst>
                </a:gridCol>
                <a:gridCol w="796275">
                  <a:extLst>
                    <a:ext uri="{9D8B030D-6E8A-4147-A177-3AD203B41FA5}">
                      <a16:colId xmlns:a16="http://schemas.microsoft.com/office/drawing/2014/main" val="20002"/>
                    </a:ext>
                  </a:extLst>
                </a:gridCol>
                <a:gridCol w="698050">
                  <a:extLst>
                    <a:ext uri="{9D8B030D-6E8A-4147-A177-3AD203B41FA5}">
                      <a16:colId xmlns:a16="http://schemas.microsoft.com/office/drawing/2014/main" val="20003"/>
                    </a:ext>
                  </a:extLst>
                </a:gridCol>
                <a:gridCol w="1336975">
                  <a:extLst>
                    <a:ext uri="{9D8B030D-6E8A-4147-A177-3AD203B41FA5}">
                      <a16:colId xmlns:a16="http://schemas.microsoft.com/office/drawing/2014/main" val="20004"/>
                    </a:ext>
                  </a:extLst>
                </a:gridCol>
              </a:tblGrid>
              <a:tr h="501775">
                <a:tc>
                  <a:txBody>
                    <a:bodyPr/>
                    <a:lstStyle/>
                    <a:p>
                      <a:pPr marL="0" marR="0" lvl="0" indent="0" algn="l" rtl="0">
                        <a:lnSpc>
                          <a:spcPct val="115000"/>
                        </a:lnSpc>
                        <a:spcBef>
                          <a:spcPts val="0"/>
                        </a:spcBef>
                        <a:spcAft>
                          <a:spcPts val="0"/>
                        </a:spcAft>
                        <a:buNone/>
                      </a:pPr>
                      <a:r>
                        <a:rPr lang="it-IT" sz="1200" b="1"/>
                        <a:t>#PR</a:t>
                      </a:r>
                      <a:endParaRPr sz="1200" b="1"/>
                    </a:p>
                  </a:txBody>
                  <a:tcPr marL="91425" marR="91425" marT="91425" marB="91425"/>
                </a:tc>
                <a:tc>
                  <a:txBody>
                    <a:bodyPr/>
                    <a:lstStyle/>
                    <a:p>
                      <a:pPr marL="0" lvl="0" indent="0" algn="l" rtl="0">
                        <a:lnSpc>
                          <a:spcPct val="115000"/>
                        </a:lnSpc>
                        <a:spcBef>
                          <a:spcPts val="0"/>
                        </a:spcBef>
                        <a:spcAft>
                          <a:spcPts val="0"/>
                        </a:spcAft>
                        <a:buNone/>
                      </a:pPr>
                      <a:r>
                        <a:rPr lang="it-IT" sz="1200" b="1"/>
                        <a:t>ITEM</a:t>
                      </a:r>
                      <a:endParaRPr sz="1200" b="1"/>
                    </a:p>
                  </a:txBody>
                  <a:tcPr marL="91425" marR="91425" marT="91425" marB="91425"/>
                </a:tc>
                <a:tc>
                  <a:txBody>
                    <a:bodyPr/>
                    <a:lstStyle/>
                    <a:p>
                      <a:pPr marL="0" lvl="0" indent="0" algn="l" rtl="0">
                        <a:lnSpc>
                          <a:spcPct val="115000"/>
                        </a:lnSpc>
                        <a:spcBef>
                          <a:spcPts val="0"/>
                        </a:spcBef>
                        <a:spcAft>
                          <a:spcPts val="0"/>
                        </a:spcAft>
                        <a:buNone/>
                      </a:pPr>
                      <a:r>
                        <a:rPr lang="it-IT" sz="1200" b="1"/>
                        <a:t>Cost</a:t>
                      </a:r>
                      <a:endParaRPr sz="1200" b="1"/>
                    </a:p>
                  </a:txBody>
                  <a:tcPr marL="91425" marR="91425" marT="91425" marB="91425"/>
                </a:tc>
                <a:tc>
                  <a:txBody>
                    <a:bodyPr/>
                    <a:lstStyle/>
                    <a:p>
                      <a:pPr marL="0" lvl="0" indent="0" algn="l" rtl="0">
                        <a:lnSpc>
                          <a:spcPct val="115000"/>
                        </a:lnSpc>
                        <a:spcBef>
                          <a:spcPts val="0"/>
                        </a:spcBef>
                        <a:spcAft>
                          <a:spcPts val="0"/>
                        </a:spcAft>
                        <a:buNone/>
                      </a:pPr>
                      <a:r>
                        <a:rPr lang="it-IT" sz="1200" b="1"/>
                        <a:t>Type</a:t>
                      </a:r>
                      <a:endParaRPr sz="1200" b="1"/>
                    </a:p>
                  </a:txBody>
                  <a:tcPr marL="91425" marR="91425" marT="91425" marB="91425"/>
                </a:tc>
                <a:tc>
                  <a:txBody>
                    <a:bodyPr/>
                    <a:lstStyle/>
                    <a:p>
                      <a:pPr marL="0" lvl="0" indent="0" algn="l" rtl="0">
                        <a:lnSpc>
                          <a:spcPct val="115000"/>
                        </a:lnSpc>
                        <a:spcBef>
                          <a:spcPts val="0"/>
                        </a:spcBef>
                        <a:spcAft>
                          <a:spcPts val="0"/>
                        </a:spcAft>
                        <a:buNone/>
                      </a:pPr>
                      <a:r>
                        <a:rPr lang="it-IT" sz="1200" b="1"/>
                        <a:t>Status (E / C)</a:t>
                      </a:r>
                      <a:endParaRPr sz="1200" b="1"/>
                    </a:p>
                  </a:txBody>
                  <a:tcPr marL="91425" marR="91425" marT="91425" marB="91425"/>
                </a:tc>
                <a:extLst>
                  <a:ext uri="{0D108BD9-81ED-4DB2-BD59-A6C34878D82A}">
                    <a16:rowId xmlns:a16="http://schemas.microsoft.com/office/drawing/2014/main" val="10000"/>
                  </a:ext>
                </a:extLst>
              </a:tr>
              <a:tr h="554400">
                <a:tc>
                  <a:txBody>
                    <a:bodyPr/>
                    <a:lstStyle/>
                    <a:p>
                      <a:pPr marL="0" marR="0" lvl="0" indent="0" algn="l" rtl="0">
                        <a:lnSpc>
                          <a:spcPct val="115000"/>
                        </a:lnSpc>
                        <a:spcBef>
                          <a:spcPts val="0"/>
                        </a:spcBef>
                        <a:spcAft>
                          <a:spcPts val="0"/>
                        </a:spcAft>
                        <a:buNone/>
                      </a:pPr>
                      <a:r>
                        <a:rPr lang="it-IT" sz="1200"/>
                        <a:t>01</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RF measurements accessories (shelves and technical cabinets)</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2.5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30/09/2024 (E)</a:t>
                      </a:r>
                      <a:endParaRPr sz="1200"/>
                    </a:p>
                  </a:txBody>
                  <a:tcPr marL="91425" marR="91425" marT="91425" marB="91425"/>
                </a:tc>
                <a:extLst>
                  <a:ext uri="{0D108BD9-81ED-4DB2-BD59-A6C34878D82A}">
                    <a16:rowId xmlns:a16="http://schemas.microsoft.com/office/drawing/2014/main" val="10001"/>
                  </a:ext>
                </a:extLst>
              </a:tr>
              <a:tr h="554400">
                <a:tc>
                  <a:txBody>
                    <a:bodyPr/>
                    <a:lstStyle/>
                    <a:p>
                      <a:pPr marL="0" marR="0" lvl="0" indent="0" algn="l" rtl="0">
                        <a:lnSpc>
                          <a:spcPct val="115000"/>
                        </a:lnSpc>
                        <a:spcBef>
                          <a:spcPts val="0"/>
                        </a:spcBef>
                        <a:spcAft>
                          <a:spcPts val="0"/>
                        </a:spcAft>
                        <a:buNone/>
                      </a:pPr>
                      <a:r>
                        <a:rPr lang="it-IT" sz="1200"/>
                        <a:t>02</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Auxiliary components for RF measurements (optical device alignment stages, step motors)</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24.5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30/11/2024 (E)</a:t>
                      </a:r>
                      <a:endParaRPr sz="1200"/>
                    </a:p>
                  </a:txBody>
                  <a:tcPr marL="91425" marR="91425" marT="91425" marB="91425"/>
                </a:tc>
                <a:extLst>
                  <a:ext uri="{0D108BD9-81ED-4DB2-BD59-A6C34878D82A}">
                    <a16:rowId xmlns:a16="http://schemas.microsoft.com/office/drawing/2014/main" val="10002"/>
                  </a:ext>
                </a:extLst>
              </a:tr>
              <a:tr h="501775">
                <a:tc>
                  <a:txBody>
                    <a:bodyPr/>
                    <a:lstStyle/>
                    <a:p>
                      <a:pPr marL="0" marR="0" lvl="0" indent="0" algn="l" rtl="0">
                        <a:lnSpc>
                          <a:spcPct val="115000"/>
                        </a:lnSpc>
                        <a:spcBef>
                          <a:spcPts val="0"/>
                        </a:spcBef>
                        <a:spcAft>
                          <a:spcPts val="0"/>
                        </a:spcAft>
                        <a:buNone/>
                      </a:pPr>
                      <a:r>
                        <a:rPr lang="it-IT" sz="1200"/>
                        <a:t>03</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RF passive components (from 10 to 400 GHz)</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51.9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30/10/2024 (E)</a:t>
                      </a:r>
                      <a:endParaRPr sz="1200"/>
                    </a:p>
                  </a:txBody>
                  <a:tcPr marL="91425" marR="91425" marT="91425" marB="91425"/>
                </a:tc>
                <a:extLst>
                  <a:ext uri="{0D108BD9-81ED-4DB2-BD59-A6C34878D82A}">
                    <a16:rowId xmlns:a16="http://schemas.microsoft.com/office/drawing/2014/main" val="10003"/>
                  </a:ext>
                </a:extLst>
              </a:tr>
              <a:tr h="747400">
                <a:tc>
                  <a:txBody>
                    <a:bodyPr/>
                    <a:lstStyle/>
                    <a:p>
                      <a:pPr marL="0" marR="0" lvl="0" indent="0" algn="l" rtl="0">
                        <a:lnSpc>
                          <a:spcPct val="115000"/>
                        </a:lnSpc>
                        <a:spcBef>
                          <a:spcPts val="0"/>
                        </a:spcBef>
                        <a:spcAft>
                          <a:spcPts val="0"/>
                        </a:spcAft>
                        <a:buNone/>
                      </a:pPr>
                      <a:r>
                        <a:rPr lang="it-IT" sz="1200"/>
                        <a:t>04</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Integrated platforms for the characterization of EM parameters of materials between 26-60 GHz and 140 - 330 GHz</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133,0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21/03/2024 (C)</a:t>
                      </a:r>
                      <a:endParaRPr sz="1200"/>
                    </a:p>
                  </a:txBody>
                  <a:tcPr marL="91425" marR="91425" marT="91425" marB="91425"/>
                </a:tc>
                <a:extLst>
                  <a:ext uri="{0D108BD9-81ED-4DB2-BD59-A6C34878D82A}">
                    <a16:rowId xmlns:a16="http://schemas.microsoft.com/office/drawing/2014/main" val="10004"/>
                  </a:ext>
                </a:extLst>
              </a:tr>
              <a:tr h="747400">
                <a:tc>
                  <a:txBody>
                    <a:bodyPr/>
                    <a:lstStyle/>
                    <a:p>
                      <a:pPr marL="0" marR="0" lvl="0" indent="0" algn="l" rtl="0">
                        <a:lnSpc>
                          <a:spcPct val="115000"/>
                        </a:lnSpc>
                        <a:spcBef>
                          <a:spcPts val="0"/>
                        </a:spcBef>
                        <a:spcAft>
                          <a:spcPts val="0"/>
                        </a:spcAft>
                        <a:buNone/>
                      </a:pPr>
                      <a:r>
                        <a:rPr lang="it-IT" sz="1200"/>
                        <a:t>05</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electronic instrumentation for the characterization of microwave receivers, including control SW</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24,0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02/02/2024 (C)</a:t>
                      </a:r>
                      <a:endParaRPr sz="1200"/>
                    </a:p>
                  </a:txBody>
                  <a:tcPr marL="91425" marR="91425" marT="91425" marB="91425"/>
                </a:tc>
                <a:extLst>
                  <a:ext uri="{0D108BD9-81ED-4DB2-BD59-A6C34878D82A}">
                    <a16:rowId xmlns:a16="http://schemas.microsoft.com/office/drawing/2014/main" val="10005"/>
                  </a:ext>
                </a:extLst>
              </a:tr>
              <a:tr h="554400">
                <a:tc>
                  <a:txBody>
                    <a:bodyPr/>
                    <a:lstStyle/>
                    <a:p>
                      <a:pPr marL="0" marR="0" lvl="0" indent="0" algn="l" rtl="0">
                        <a:lnSpc>
                          <a:spcPct val="115000"/>
                        </a:lnSpc>
                        <a:spcBef>
                          <a:spcPts val="0"/>
                        </a:spcBef>
                        <a:spcAft>
                          <a:spcPts val="0"/>
                        </a:spcAft>
                        <a:buNone/>
                      </a:pPr>
                      <a:r>
                        <a:rPr lang="it-IT" sz="1200"/>
                        <a:t>06</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Calibration kit and microwave components for the vector network analyzer (8 - 330 GHz)</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90,2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Dir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02/02/2024 (C)</a:t>
                      </a:r>
                      <a:endParaRPr sz="1200"/>
                    </a:p>
                  </a:txBody>
                  <a:tcPr marL="91425" marR="91425" marT="91425" marB="91425"/>
                </a:tc>
                <a:extLst>
                  <a:ext uri="{0D108BD9-81ED-4DB2-BD59-A6C34878D82A}">
                    <a16:rowId xmlns:a16="http://schemas.microsoft.com/office/drawing/2014/main" val="10006"/>
                  </a:ext>
                </a:extLst>
              </a:tr>
              <a:tr h="554400">
                <a:tc>
                  <a:txBody>
                    <a:bodyPr/>
                    <a:lstStyle/>
                    <a:p>
                      <a:pPr marL="0" marR="0" lvl="0" indent="0" algn="l" rtl="0">
                        <a:lnSpc>
                          <a:spcPct val="115000"/>
                        </a:lnSpc>
                        <a:spcBef>
                          <a:spcPts val="0"/>
                        </a:spcBef>
                        <a:spcAft>
                          <a:spcPts val="0"/>
                        </a:spcAft>
                        <a:buNone/>
                      </a:pPr>
                      <a:r>
                        <a:rPr lang="it-IT" sz="1200"/>
                        <a:t>07</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TX/RX Extension heads for the Vector Network Analyzer (90 to 330 GHz)</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380.6 K€</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EU Tender</a:t>
                      </a:r>
                      <a:endParaRPr sz="1200"/>
                    </a:p>
                  </a:txBody>
                  <a:tcPr marL="91425" marR="91425" marT="91425" marB="91425"/>
                </a:tc>
                <a:tc>
                  <a:txBody>
                    <a:bodyPr/>
                    <a:lstStyle/>
                    <a:p>
                      <a:pPr marL="0" lvl="0" indent="0" algn="l" rtl="0">
                        <a:lnSpc>
                          <a:spcPct val="115000"/>
                        </a:lnSpc>
                        <a:spcBef>
                          <a:spcPts val="0"/>
                        </a:spcBef>
                        <a:spcAft>
                          <a:spcPts val="0"/>
                        </a:spcAft>
                        <a:buNone/>
                      </a:pPr>
                      <a:r>
                        <a:rPr lang="it-IT" sz="1200"/>
                        <a:t>02/02/2025 (E)</a:t>
                      </a:r>
                      <a:endParaRPr sz="120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040e98df56_0_33"/>
          <p:cNvSpPr txBox="1">
            <a:spLocks noGrp="1"/>
          </p:cNvSpPr>
          <p:nvPr>
            <p:ph type="body" idx="2"/>
          </p:nvPr>
        </p:nvSpPr>
        <p:spPr>
          <a:xfrm>
            <a:off x="130075" y="5408029"/>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600"/>
              <a:buNone/>
            </a:pPr>
            <a:r>
              <a:rPr lang="it-IT">
                <a:solidFill>
                  <a:srgbClr val="434343"/>
                </a:solidFill>
              </a:rPr>
              <a:t>Status: All activities started, construction works contracted and in preparation, purchasing in progress.</a:t>
            </a:r>
            <a:endParaRPr/>
          </a:p>
        </p:txBody>
      </p:sp>
      <p:sp>
        <p:nvSpPr>
          <p:cNvPr id="147" name="Google Shape;147;g3040e98df56_0_33"/>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it-IT"/>
              <a:t>8</a:t>
            </a:fld>
            <a:endParaRPr/>
          </a:p>
        </p:txBody>
      </p:sp>
      <p:graphicFrame>
        <p:nvGraphicFramePr>
          <p:cNvPr id="148" name="Google Shape;148;g3040e98df56_0_33"/>
          <p:cNvGraphicFramePr/>
          <p:nvPr/>
        </p:nvGraphicFramePr>
        <p:xfrm>
          <a:off x="121700" y="3494250"/>
          <a:ext cx="4568825" cy="1839085"/>
        </p:xfrm>
        <a:graphic>
          <a:graphicData uri="http://schemas.openxmlformats.org/drawingml/2006/table">
            <a:tbl>
              <a:tblPr>
                <a:noFill/>
                <a:tableStyleId>{33B0A67F-4146-4AF6-8286-BEF8F407CB99}</a:tableStyleId>
              </a:tblPr>
              <a:tblGrid>
                <a:gridCol w="1521675">
                  <a:extLst>
                    <a:ext uri="{9D8B030D-6E8A-4147-A177-3AD203B41FA5}">
                      <a16:colId xmlns:a16="http://schemas.microsoft.com/office/drawing/2014/main" val="20000"/>
                    </a:ext>
                  </a:extLst>
                </a:gridCol>
                <a:gridCol w="3047150">
                  <a:extLst>
                    <a:ext uri="{9D8B030D-6E8A-4147-A177-3AD203B41FA5}">
                      <a16:colId xmlns:a16="http://schemas.microsoft.com/office/drawing/2014/main" val="20001"/>
                    </a:ext>
                  </a:extLst>
                </a:gridCol>
              </a:tblGrid>
              <a:tr h="354900">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Location</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Medicina (Bologna)</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0"/>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Related Projects </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SKA - Cryogenics Radio receivers </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1"/>
                  </a:ext>
                </a:extLst>
              </a:tr>
              <a:tr h="4914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Who can use it </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INAF - SKAO - SKAO prime industry</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2"/>
                  </a:ext>
                </a:extLst>
              </a:tr>
              <a:tr h="436825">
                <a:tc>
                  <a:txBody>
                    <a:bodyPr/>
                    <a:lstStyle/>
                    <a:p>
                      <a:pPr marL="0" marR="0" lvl="0" indent="0" algn="l" rtl="0">
                        <a:lnSpc>
                          <a:spcPct val="100000"/>
                        </a:lnSpc>
                        <a:spcBef>
                          <a:spcPts val="0"/>
                        </a:spcBef>
                        <a:spcAft>
                          <a:spcPts val="0"/>
                        </a:spcAft>
                        <a:buClr>
                          <a:srgbClr val="000000"/>
                        </a:buClr>
                        <a:buSzPts val="1400"/>
                        <a:buFont typeface="Arial"/>
                        <a:buNone/>
                      </a:pPr>
                      <a:r>
                        <a:rPr lang="it-IT" sz="1600" u="none" strike="noStrike" cap="none"/>
                        <a:t>Responsible</a:t>
                      </a:r>
                      <a:endParaRPr sz="1600" u="none" strike="noStrike" cap="none"/>
                    </a:p>
                  </a:txBody>
                  <a:tcPr marL="54000" marR="54000" marT="18000" marB="18000" anchor="ct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434343"/>
                          </a:solidFill>
                        </a:rPr>
                        <a:t>Jader Monari</a:t>
                      </a:r>
                      <a:endParaRPr sz="1600" u="none" strike="noStrike" cap="none">
                        <a:solidFill>
                          <a:srgbClr val="434343"/>
                        </a:solidFill>
                      </a:endParaRPr>
                    </a:p>
                  </a:txBody>
                  <a:tcPr marL="54000" marR="54000" marT="18000" marB="18000" anchor="ctr"/>
                </a:tc>
                <a:extLst>
                  <a:ext uri="{0D108BD9-81ED-4DB2-BD59-A6C34878D82A}">
                    <a16:rowId xmlns:a16="http://schemas.microsoft.com/office/drawing/2014/main" val="10003"/>
                  </a:ext>
                </a:extLst>
              </a:tr>
            </a:tbl>
          </a:graphicData>
        </a:graphic>
      </p:graphicFrame>
      <p:sp>
        <p:nvSpPr>
          <p:cNvPr id="149" name="Google Shape;149;g3040e98df56_0_33"/>
          <p:cNvSpPr txBox="1">
            <a:spLocks noGrp="1"/>
          </p:cNvSpPr>
          <p:nvPr>
            <p:ph type="body" idx="2"/>
          </p:nvPr>
        </p:nvSpPr>
        <p:spPr>
          <a:xfrm>
            <a:off x="4864350" y="1218950"/>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0"/>
              </a:spcBef>
              <a:spcAft>
                <a:spcPts val="0"/>
              </a:spcAft>
              <a:buClr>
                <a:schemeClr val="dk1"/>
              </a:buClr>
              <a:buSzPts val="1600"/>
              <a:buNone/>
            </a:pPr>
            <a:endParaRPr/>
          </a:p>
        </p:txBody>
      </p:sp>
      <p:pic>
        <p:nvPicPr>
          <p:cNvPr id="150" name="Google Shape;150;g3040e98df56_0_33"/>
          <p:cNvPicPr preferRelativeResize="0"/>
          <p:nvPr/>
        </p:nvPicPr>
        <p:blipFill rotWithShape="1">
          <a:blip r:embed="rId3">
            <a:alphaModFix/>
          </a:blip>
          <a:srcRect l="7132" t="5066" r="24747" b="44722"/>
          <a:stretch/>
        </p:blipFill>
        <p:spPr>
          <a:xfrm>
            <a:off x="6283600" y="1251325"/>
            <a:ext cx="4803351" cy="5005249"/>
          </a:xfrm>
          <a:prstGeom prst="rect">
            <a:avLst/>
          </a:prstGeom>
          <a:noFill/>
          <a:ln>
            <a:noFill/>
          </a:ln>
        </p:spPr>
      </p:pic>
      <p:sp>
        <p:nvSpPr>
          <p:cNvPr id="151" name="Google Shape;151;g3040e98df56_0_33"/>
          <p:cNvSpPr txBox="1">
            <a:spLocks noGrp="1"/>
          </p:cNvSpPr>
          <p:nvPr>
            <p:ph type="body" idx="2"/>
          </p:nvPr>
        </p:nvSpPr>
        <p:spPr>
          <a:xfrm>
            <a:off x="121700" y="2240100"/>
            <a:ext cx="4568700" cy="1000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480"/>
              <a:buNone/>
            </a:pPr>
            <a:r>
              <a:rPr lang="it-IT">
                <a:solidFill>
                  <a:srgbClr val="434343"/>
                </a:solidFill>
              </a:rPr>
              <a:t>Aim of the facility: Laboratory of acceptance and qualification for analog (fiber and coax) and digital electronics for low frequency RF systems and integration laboratory for cryogenic high frequency receivers. </a:t>
            </a:r>
            <a:endParaRPr>
              <a:solidFill>
                <a:srgbClr val="434343"/>
              </a:solidFill>
            </a:endParaRPr>
          </a:p>
        </p:txBody>
      </p:sp>
      <p:sp>
        <p:nvSpPr>
          <p:cNvPr id="152" name="Google Shape;152;g3040e98df56_0_33"/>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B27F47"/>
              </a:buClr>
              <a:buSzPct val="127272"/>
              <a:buFont typeface="Arial"/>
              <a:buNone/>
            </a:pPr>
            <a:r>
              <a:rPr lang="it-IT"/>
              <a:t>Act. 5511/6801/6802 - Low frequency laboratory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00fd106cc0_0_0"/>
          <p:cNvSpPr txBox="1">
            <a:spLocks noGrp="1"/>
          </p:cNvSpPr>
          <p:nvPr>
            <p:ph type="body" idx="2"/>
          </p:nvPr>
        </p:nvSpPr>
        <p:spPr>
          <a:xfrm>
            <a:off x="130075" y="5789025"/>
            <a:ext cx="4644900" cy="1000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600"/>
              <a:buNone/>
            </a:pPr>
            <a:r>
              <a:rPr lang="it-IT">
                <a:solidFill>
                  <a:srgbClr val="434343"/>
                </a:solidFill>
              </a:rPr>
              <a:t>Status: Contracts closed, purchasing in progress.</a:t>
            </a:r>
            <a:endParaRPr/>
          </a:p>
          <a:p>
            <a:pPr marL="0" lvl="0" indent="0" algn="l" rtl="0">
              <a:lnSpc>
                <a:spcPct val="90000"/>
              </a:lnSpc>
              <a:spcBef>
                <a:spcPts val="0"/>
              </a:spcBef>
              <a:spcAft>
                <a:spcPts val="0"/>
              </a:spcAft>
              <a:buClr>
                <a:schemeClr val="dk1"/>
              </a:buClr>
              <a:buSzPts val="1600"/>
              <a:buNone/>
            </a:pPr>
            <a:endParaRPr/>
          </a:p>
        </p:txBody>
      </p:sp>
      <p:sp>
        <p:nvSpPr>
          <p:cNvPr id="158" name="Google Shape;158;g300fd106cc0_0_0"/>
          <p:cNvSpPr txBox="1">
            <a:spLocks noGrp="1"/>
          </p:cNvSpPr>
          <p:nvPr>
            <p:ph type="body" idx="2"/>
          </p:nvPr>
        </p:nvSpPr>
        <p:spPr>
          <a:xfrm>
            <a:off x="121700" y="2004450"/>
            <a:ext cx="4568700" cy="19992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1480"/>
              <a:buNone/>
            </a:pPr>
            <a:r>
              <a:rPr lang="it-IT">
                <a:solidFill>
                  <a:srgbClr val="434343"/>
                </a:solidFill>
              </a:rPr>
              <a:t>Aim of the facility: To create a new facility for the realization and testing of electronic and microwave circuit board prototypes at the Electronic and Microwave laboratory of the OAC. The facility will be available also for the realization of the prototypes developed by other INAF Institutes.</a:t>
            </a:r>
            <a:endParaRPr>
              <a:solidFill>
                <a:srgbClr val="434343"/>
              </a:solidFill>
            </a:endParaRPr>
          </a:p>
          <a:p>
            <a:pPr marL="0" lvl="0" indent="0" algn="l" rtl="0">
              <a:lnSpc>
                <a:spcPct val="70000"/>
              </a:lnSpc>
              <a:spcBef>
                <a:spcPts val="0"/>
              </a:spcBef>
              <a:spcAft>
                <a:spcPts val="0"/>
              </a:spcAft>
              <a:buClr>
                <a:schemeClr val="dk1"/>
              </a:buClr>
              <a:buSzPts val="1480"/>
              <a:buNone/>
            </a:pPr>
            <a:endParaRPr sz="1480"/>
          </a:p>
        </p:txBody>
      </p:sp>
      <p:sp>
        <p:nvSpPr>
          <p:cNvPr id="159" name="Google Shape;159;g300fd106cc0_0_0"/>
          <p:cNvSpPr txBox="1">
            <a:spLocks noGrp="1"/>
          </p:cNvSpPr>
          <p:nvPr>
            <p:ph type="title"/>
          </p:nvPr>
        </p:nvSpPr>
        <p:spPr>
          <a:xfrm>
            <a:off x="53875" y="1218950"/>
            <a:ext cx="4644900" cy="7701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B27F47"/>
              </a:buClr>
              <a:buSzPct val="127272"/>
              <a:buFont typeface="Arial"/>
              <a:buNone/>
            </a:pPr>
            <a:r>
              <a:rPr lang="it-IT"/>
              <a:t>Act. 5521 - OAC Electronics Lab</a:t>
            </a:r>
            <a:endParaRPr/>
          </a:p>
        </p:txBody>
      </p:sp>
      <p:sp>
        <p:nvSpPr>
          <p:cNvPr id="160" name="Google Shape;160;g300fd106cc0_0_0"/>
          <p:cNvSpPr txBox="1">
            <a:spLocks noGrp="1"/>
          </p:cNvSpPr>
          <p:nvPr>
            <p:ph type="sldNum" idx="12"/>
          </p:nvPr>
        </p:nvSpPr>
        <p:spPr>
          <a:xfrm>
            <a:off x="11584726" y="6430138"/>
            <a:ext cx="4503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9</a:t>
            </a:fld>
            <a:endParaRPr/>
          </a:p>
        </p:txBody>
      </p:sp>
      <p:graphicFrame>
        <p:nvGraphicFramePr>
          <p:cNvPr id="161" name="Google Shape;161;g300fd106cc0_0_0"/>
          <p:cNvGraphicFramePr/>
          <p:nvPr/>
        </p:nvGraphicFramePr>
        <p:xfrm>
          <a:off x="121700" y="3866650"/>
          <a:ext cx="4568825" cy="2194440"/>
        </p:xfrm>
        <a:graphic>
          <a:graphicData uri="http://schemas.openxmlformats.org/drawingml/2006/table">
            <a:tbl>
              <a:tblPr>
                <a:noFill/>
                <a:tableStyleId>{1F1CF13A-66C1-41A3-B986-18B0E1A952C7}</a:tableStyleId>
              </a:tblPr>
              <a:tblGrid>
                <a:gridCol w="1637900">
                  <a:extLst>
                    <a:ext uri="{9D8B030D-6E8A-4147-A177-3AD203B41FA5}">
                      <a16:colId xmlns:a16="http://schemas.microsoft.com/office/drawing/2014/main" val="20000"/>
                    </a:ext>
                  </a:extLst>
                </a:gridCol>
                <a:gridCol w="2930925">
                  <a:extLst>
                    <a:ext uri="{9D8B030D-6E8A-4147-A177-3AD203B41FA5}">
                      <a16:colId xmlns:a16="http://schemas.microsoft.com/office/drawing/2014/main" val="20001"/>
                    </a:ext>
                  </a:extLst>
                </a:gridCol>
              </a:tblGrid>
              <a:tr h="563525">
                <a:tc>
                  <a:txBody>
                    <a:bodyPr/>
                    <a:lstStyle/>
                    <a:p>
                      <a:pPr marL="0" lvl="0" indent="0" algn="l" rtl="0">
                        <a:lnSpc>
                          <a:spcPct val="100000"/>
                        </a:lnSpc>
                        <a:spcBef>
                          <a:spcPts val="0"/>
                        </a:spcBef>
                        <a:spcAft>
                          <a:spcPts val="0"/>
                        </a:spcAft>
                        <a:buNone/>
                      </a:pPr>
                      <a:r>
                        <a:rPr lang="it-IT" sz="1600"/>
                        <a:t>Location</a:t>
                      </a:r>
                      <a:endParaRPr sz="1600"/>
                    </a:p>
                  </a:txBody>
                  <a:tcPr marL="91425" marR="91425" marT="91425" marB="91425"/>
                </a:tc>
                <a:tc>
                  <a:txBody>
                    <a:bodyPr/>
                    <a:lstStyle/>
                    <a:p>
                      <a:pPr marL="0" lvl="0" indent="0" algn="just" rtl="0">
                        <a:spcBef>
                          <a:spcPts val="0"/>
                        </a:spcBef>
                        <a:spcAft>
                          <a:spcPts val="0"/>
                        </a:spcAft>
                        <a:buClr>
                          <a:schemeClr val="dk1"/>
                        </a:buClr>
                        <a:buSzPts val="1480"/>
                        <a:buFont typeface="Arial"/>
                        <a:buNone/>
                      </a:pPr>
                      <a:r>
                        <a:rPr lang="it-IT" sz="1600">
                          <a:solidFill>
                            <a:srgbClr val="434343"/>
                          </a:solidFill>
                        </a:rPr>
                        <a:t>Cagliari Astronomical Observatory</a:t>
                      </a:r>
                      <a:endParaRPr sz="1600">
                        <a:solidFill>
                          <a:srgbClr val="434343"/>
                        </a:solidFill>
                      </a:endParaRPr>
                    </a:p>
                  </a:txBody>
                  <a:tcPr marL="91425" marR="91425" marT="91425" marB="91425"/>
                </a:tc>
                <a:extLst>
                  <a:ext uri="{0D108BD9-81ED-4DB2-BD59-A6C34878D82A}">
                    <a16:rowId xmlns:a16="http://schemas.microsoft.com/office/drawing/2014/main" val="10000"/>
                  </a:ext>
                </a:extLst>
              </a:tr>
              <a:tr h="580025">
                <a:tc>
                  <a:txBody>
                    <a:bodyPr/>
                    <a:lstStyle/>
                    <a:p>
                      <a:pPr marL="0" lvl="0" indent="0" algn="l" rtl="0">
                        <a:lnSpc>
                          <a:spcPct val="100000"/>
                        </a:lnSpc>
                        <a:spcBef>
                          <a:spcPts val="0"/>
                        </a:spcBef>
                        <a:spcAft>
                          <a:spcPts val="0"/>
                        </a:spcAft>
                        <a:buNone/>
                      </a:pPr>
                      <a:r>
                        <a:rPr lang="it-IT" sz="1600"/>
                        <a:t>Related Projects</a:t>
                      </a:r>
                      <a:endParaRPr sz="1600"/>
                    </a:p>
                  </a:txBody>
                  <a:tcPr marL="91425" marR="91425" marT="91425" marB="91425"/>
                </a:tc>
                <a:tc>
                  <a:txBody>
                    <a:bodyPr/>
                    <a:lstStyle/>
                    <a:p>
                      <a:pPr marL="0" lvl="0" indent="0" algn="l" rtl="0">
                        <a:lnSpc>
                          <a:spcPct val="100000"/>
                        </a:lnSpc>
                        <a:spcBef>
                          <a:spcPts val="0"/>
                        </a:spcBef>
                        <a:spcAft>
                          <a:spcPts val="0"/>
                        </a:spcAft>
                        <a:buNone/>
                      </a:pPr>
                      <a:r>
                        <a:rPr lang="it-IT" sz="1600">
                          <a:solidFill>
                            <a:srgbClr val="434343"/>
                          </a:solidFill>
                        </a:rPr>
                        <a:t>Sardinia Radio Telescope</a:t>
                      </a:r>
                      <a:endParaRPr sz="1600">
                        <a:solidFill>
                          <a:srgbClr val="434343"/>
                        </a:solidFill>
                      </a:endParaRPr>
                    </a:p>
                  </a:txBody>
                  <a:tcPr marL="91425" marR="91425" marT="91425" marB="91425"/>
                </a:tc>
                <a:extLst>
                  <a:ext uri="{0D108BD9-81ED-4DB2-BD59-A6C34878D82A}">
                    <a16:rowId xmlns:a16="http://schemas.microsoft.com/office/drawing/2014/main" val="10001"/>
                  </a:ext>
                </a:extLst>
              </a:tr>
              <a:tr h="369075">
                <a:tc>
                  <a:txBody>
                    <a:bodyPr/>
                    <a:lstStyle/>
                    <a:p>
                      <a:pPr marL="0" lvl="0" indent="0" algn="l" rtl="0">
                        <a:lnSpc>
                          <a:spcPct val="100000"/>
                        </a:lnSpc>
                        <a:spcBef>
                          <a:spcPts val="0"/>
                        </a:spcBef>
                        <a:spcAft>
                          <a:spcPts val="0"/>
                        </a:spcAft>
                        <a:buNone/>
                      </a:pPr>
                      <a:r>
                        <a:rPr lang="it-IT" sz="1600"/>
                        <a:t>Who can use it</a:t>
                      </a:r>
                      <a:endParaRPr sz="1600"/>
                    </a:p>
                  </a:txBody>
                  <a:tcPr marL="91425" marR="91425" marT="91425" marB="91425"/>
                </a:tc>
                <a:tc>
                  <a:txBody>
                    <a:bodyPr/>
                    <a:lstStyle/>
                    <a:p>
                      <a:pPr marL="0" lvl="0" indent="0" algn="l" rtl="0">
                        <a:lnSpc>
                          <a:spcPct val="100000"/>
                        </a:lnSpc>
                        <a:spcBef>
                          <a:spcPts val="0"/>
                        </a:spcBef>
                        <a:spcAft>
                          <a:spcPts val="0"/>
                        </a:spcAft>
                        <a:buNone/>
                      </a:pPr>
                      <a:r>
                        <a:rPr lang="it-IT" sz="1600">
                          <a:solidFill>
                            <a:srgbClr val="434343"/>
                          </a:solidFill>
                        </a:rPr>
                        <a:t>INAF – National Industries</a:t>
                      </a:r>
                      <a:endParaRPr sz="1600">
                        <a:solidFill>
                          <a:srgbClr val="434343"/>
                        </a:solidFill>
                      </a:endParaRPr>
                    </a:p>
                  </a:txBody>
                  <a:tcPr marL="91425" marR="91425" marT="91425" marB="91425"/>
                </a:tc>
                <a:extLst>
                  <a:ext uri="{0D108BD9-81ED-4DB2-BD59-A6C34878D82A}">
                    <a16:rowId xmlns:a16="http://schemas.microsoft.com/office/drawing/2014/main" val="10002"/>
                  </a:ext>
                </a:extLst>
              </a:tr>
              <a:tr h="369075">
                <a:tc>
                  <a:txBody>
                    <a:bodyPr/>
                    <a:lstStyle/>
                    <a:p>
                      <a:pPr marL="0" lvl="0" indent="0" algn="l" rtl="0">
                        <a:lnSpc>
                          <a:spcPct val="100000"/>
                        </a:lnSpc>
                        <a:spcBef>
                          <a:spcPts val="0"/>
                        </a:spcBef>
                        <a:spcAft>
                          <a:spcPts val="0"/>
                        </a:spcAft>
                        <a:buNone/>
                      </a:pPr>
                      <a:r>
                        <a:rPr lang="it-IT" sz="1600"/>
                        <a:t>Responsible</a:t>
                      </a:r>
                      <a:endParaRPr sz="1600"/>
                    </a:p>
                  </a:txBody>
                  <a:tcPr marL="91425" marR="91425" marT="91425" marB="91425"/>
                </a:tc>
                <a:tc>
                  <a:txBody>
                    <a:bodyPr/>
                    <a:lstStyle/>
                    <a:p>
                      <a:pPr marL="0" lvl="0" indent="0" algn="l" rtl="0">
                        <a:lnSpc>
                          <a:spcPct val="100000"/>
                        </a:lnSpc>
                        <a:spcBef>
                          <a:spcPts val="0"/>
                        </a:spcBef>
                        <a:spcAft>
                          <a:spcPts val="0"/>
                        </a:spcAft>
                        <a:buNone/>
                      </a:pPr>
                      <a:r>
                        <a:rPr lang="it-IT" sz="1600">
                          <a:solidFill>
                            <a:srgbClr val="434343"/>
                          </a:solidFill>
                        </a:rPr>
                        <a:t>Tonino Pisanu</a:t>
                      </a:r>
                      <a:endParaRPr sz="1600">
                        <a:solidFill>
                          <a:srgbClr val="434343"/>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162" name="Google Shape;162;g300fd106cc0_0_0"/>
          <p:cNvSpPr txBox="1">
            <a:spLocks noGrp="1"/>
          </p:cNvSpPr>
          <p:nvPr>
            <p:ph type="body" idx="2"/>
          </p:nvPr>
        </p:nvSpPr>
        <p:spPr>
          <a:xfrm>
            <a:off x="4864350" y="1218950"/>
            <a:ext cx="7235100" cy="5070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None/>
            </a:pPr>
            <a:r>
              <a:rPr lang="it-IT"/>
              <a:t>Status of the Supply</a:t>
            </a:r>
            <a:endParaRPr/>
          </a:p>
          <a:p>
            <a:pPr marL="0" lvl="0" indent="0" algn="l" rtl="0">
              <a:lnSpc>
                <a:spcPct val="115000"/>
              </a:lnSpc>
              <a:spcBef>
                <a:spcPts val="0"/>
              </a:spcBef>
              <a:spcAft>
                <a:spcPts val="0"/>
              </a:spcAft>
              <a:buClr>
                <a:schemeClr val="dk1"/>
              </a:buClr>
              <a:buSzPts val="1100"/>
              <a:buNone/>
            </a:pPr>
            <a:endParaRPr/>
          </a:p>
          <a:p>
            <a:pPr marL="0" lvl="0" indent="0" algn="l" rtl="0">
              <a:lnSpc>
                <a:spcPct val="115000"/>
              </a:lnSpc>
              <a:spcBef>
                <a:spcPts val="0"/>
              </a:spcBef>
              <a:spcAft>
                <a:spcPts val="0"/>
              </a:spcAft>
              <a:buClr>
                <a:schemeClr val="dk1"/>
              </a:buClr>
              <a:buSzPts val="1100"/>
              <a:buNone/>
            </a:pPr>
            <a:r>
              <a:rPr lang="it-IT"/>
              <a:t>TD 1,5 years - Contract started in December 2023</a:t>
            </a:r>
            <a:endParaRPr/>
          </a:p>
          <a:p>
            <a:pPr marL="0" lvl="0" indent="0" algn="l" rtl="0">
              <a:lnSpc>
                <a:spcPct val="90000"/>
              </a:lnSpc>
              <a:spcBef>
                <a:spcPts val="0"/>
              </a:spcBef>
              <a:spcAft>
                <a:spcPts val="0"/>
              </a:spcAft>
              <a:buClr>
                <a:schemeClr val="dk1"/>
              </a:buClr>
              <a:buSzPts val="1600"/>
              <a:buNone/>
            </a:pPr>
            <a:endParaRPr/>
          </a:p>
        </p:txBody>
      </p:sp>
      <p:graphicFrame>
        <p:nvGraphicFramePr>
          <p:cNvPr id="163" name="Google Shape;163;g300fd106cc0_0_0"/>
          <p:cNvGraphicFramePr/>
          <p:nvPr/>
        </p:nvGraphicFramePr>
        <p:xfrm>
          <a:off x="5016738" y="2317650"/>
          <a:ext cx="6962775" cy="3795536"/>
        </p:xfrm>
        <a:graphic>
          <a:graphicData uri="http://schemas.openxmlformats.org/drawingml/2006/table">
            <a:tbl>
              <a:tblPr>
                <a:noFill/>
                <a:tableStyleId>{7FFC1B8D-8254-4324-995E-C8B422931E6E}</a:tableStyleId>
              </a:tblPr>
              <a:tblGrid>
                <a:gridCol w="5334000">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tblGrid>
              <a:tr h="285750">
                <a:tc>
                  <a:txBody>
                    <a:bodyPr/>
                    <a:lstStyle/>
                    <a:p>
                      <a:pPr marL="0" lvl="0" indent="0" algn="l" rtl="0">
                        <a:lnSpc>
                          <a:spcPct val="115000"/>
                        </a:lnSpc>
                        <a:spcBef>
                          <a:spcPts val="0"/>
                        </a:spcBef>
                        <a:spcAft>
                          <a:spcPts val="0"/>
                        </a:spcAft>
                        <a:buNone/>
                      </a:pPr>
                      <a:r>
                        <a:rPr lang="it-IT" sz="1600"/>
                        <a:t>#1 Laser PCB Machine (Protolaser S4)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0"/>
                  </a:ext>
                </a:extLst>
              </a:tr>
              <a:tr h="285750">
                <a:tc>
                  <a:txBody>
                    <a:bodyPr/>
                    <a:lstStyle/>
                    <a:p>
                      <a:pPr marL="0" lvl="0" indent="0" algn="l" rtl="0">
                        <a:lnSpc>
                          <a:spcPct val="115000"/>
                        </a:lnSpc>
                        <a:spcBef>
                          <a:spcPts val="0"/>
                        </a:spcBef>
                        <a:spcAft>
                          <a:spcPts val="0"/>
                        </a:spcAft>
                        <a:buNone/>
                      </a:pPr>
                      <a:r>
                        <a:rPr lang="it-IT" sz="1600"/>
                        <a:t>#2 Thourgh Hole Electroplater (Contact S4)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1"/>
                  </a:ext>
                </a:extLst>
              </a:tr>
              <a:tr h="285750">
                <a:tc>
                  <a:txBody>
                    <a:bodyPr/>
                    <a:lstStyle/>
                    <a:p>
                      <a:pPr marL="0" lvl="0" indent="0" algn="l" rtl="0">
                        <a:lnSpc>
                          <a:spcPct val="115000"/>
                        </a:lnSpc>
                        <a:spcBef>
                          <a:spcPts val="0"/>
                        </a:spcBef>
                        <a:spcAft>
                          <a:spcPts val="0"/>
                        </a:spcAft>
                        <a:buNone/>
                      </a:pPr>
                      <a:r>
                        <a:rPr lang="it-IT" sz="1600"/>
                        <a:t>#3 Press Machine PCB Multilayer (Multipress S4)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2"/>
                  </a:ext>
                </a:extLst>
              </a:tr>
              <a:tr h="285750">
                <a:tc>
                  <a:txBody>
                    <a:bodyPr/>
                    <a:lstStyle/>
                    <a:p>
                      <a:pPr marL="0" lvl="0" indent="0" algn="l" rtl="0">
                        <a:lnSpc>
                          <a:spcPct val="115000"/>
                        </a:lnSpc>
                        <a:spcBef>
                          <a:spcPts val="0"/>
                        </a:spcBef>
                        <a:spcAft>
                          <a:spcPts val="0"/>
                        </a:spcAft>
                        <a:buNone/>
                      </a:pPr>
                      <a:r>
                        <a:rPr lang="it-IT" sz="1600"/>
                        <a:t>#4 FDM 3D Printer (Raise 3D Pro3 Plus)</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Device Delivered</a:t>
                      </a:r>
                      <a:endParaRPr sz="1600"/>
                    </a:p>
                  </a:txBody>
                  <a:tcPr marL="91425" marR="91425" marT="91425" marB="91425"/>
                </a:tc>
                <a:extLst>
                  <a:ext uri="{0D108BD9-81ED-4DB2-BD59-A6C34878D82A}">
                    <a16:rowId xmlns:a16="http://schemas.microsoft.com/office/drawing/2014/main" val="10003"/>
                  </a:ext>
                </a:extLst>
              </a:tr>
              <a:tr h="285750">
                <a:tc>
                  <a:txBody>
                    <a:bodyPr/>
                    <a:lstStyle/>
                    <a:p>
                      <a:pPr marL="0" lvl="0" indent="0" algn="l" rtl="0">
                        <a:lnSpc>
                          <a:spcPct val="115000"/>
                        </a:lnSpc>
                        <a:spcBef>
                          <a:spcPts val="0"/>
                        </a:spcBef>
                        <a:spcAft>
                          <a:spcPts val="0"/>
                        </a:spcAft>
                        <a:buNone/>
                      </a:pPr>
                      <a:r>
                        <a:rPr lang="it-IT" sz="1600"/>
                        <a:t>#5 Mechanical PCB milling Machine (Protomat S64)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4"/>
                  </a:ext>
                </a:extLst>
              </a:tr>
              <a:tr h="285750">
                <a:tc>
                  <a:txBody>
                    <a:bodyPr/>
                    <a:lstStyle/>
                    <a:p>
                      <a:pPr marL="0" lvl="0" indent="0" algn="l" rtl="0">
                        <a:lnSpc>
                          <a:spcPct val="115000"/>
                        </a:lnSpc>
                        <a:spcBef>
                          <a:spcPts val="0"/>
                        </a:spcBef>
                        <a:spcAft>
                          <a:spcPts val="0"/>
                        </a:spcAft>
                        <a:buNone/>
                      </a:pPr>
                      <a:r>
                        <a:rPr lang="it-IT" sz="1600"/>
                        <a:t>#6 SMT Stancil Printer SMD (Photoprint S4)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5"/>
                  </a:ext>
                </a:extLst>
              </a:tr>
              <a:tr h="285750">
                <a:tc>
                  <a:txBody>
                    <a:bodyPr/>
                    <a:lstStyle/>
                    <a:p>
                      <a:pPr marL="0" lvl="0" indent="0" algn="l" rtl="0">
                        <a:lnSpc>
                          <a:spcPct val="115000"/>
                        </a:lnSpc>
                        <a:spcBef>
                          <a:spcPts val="0"/>
                        </a:spcBef>
                        <a:spcAft>
                          <a:spcPts val="0"/>
                        </a:spcAft>
                        <a:buNone/>
                      </a:pPr>
                      <a:r>
                        <a:rPr lang="it-IT" sz="1600"/>
                        <a:t>#7 Reflow for SMD Soldering (Protoflow S4)</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6"/>
                  </a:ext>
                </a:extLst>
              </a:tr>
              <a:tr h="285750">
                <a:tc>
                  <a:txBody>
                    <a:bodyPr/>
                    <a:lstStyle/>
                    <a:p>
                      <a:pPr marL="0" lvl="0" indent="0" algn="l" rtl="0">
                        <a:lnSpc>
                          <a:spcPct val="115000"/>
                        </a:lnSpc>
                        <a:spcBef>
                          <a:spcPts val="0"/>
                        </a:spcBef>
                        <a:spcAft>
                          <a:spcPts val="0"/>
                        </a:spcAft>
                        <a:buNone/>
                      </a:pPr>
                      <a:r>
                        <a:rPr lang="it-IT" sz="1600"/>
                        <a:t>#8 Accessory Equipment</a:t>
                      </a:r>
                      <a:endParaRPr sz="1600"/>
                    </a:p>
                  </a:txBody>
                  <a:tcPr marL="91425" marR="91425" marT="91425" marB="91425"/>
                </a:tc>
                <a:tc>
                  <a:txBody>
                    <a:bodyPr/>
                    <a:lstStyle/>
                    <a:p>
                      <a:pPr marL="0" lvl="0" indent="0" algn="l" rtl="0">
                        <a:lnSpc>
                          <a:spcPct val="115000"/>
                        </a:lnSpc>
                        <a:spcBef>
                          <a:spcPts val="0"/>
                        </a:spcBef>
                        <a:spcAft>
                          <a:spcPts val="0"/>
                        </a:spcAft>
                        <a:buNone/>
                      </a:pPr>
                      <a:r>
                        <a:rPr lang="it-IT" sz="1600"/>
                        <a:t>Order Closed</a:t>
                      </a:r>
                      <a:endParaRPr sz="160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TotalTime>
  <Words>1758</Words>
  <Application>Microsoft Office PowerPoint</Application>
  <PresentationFormat>Widescreen</PresentationFormat>
  <Paragraphs>312</Paragraphs>
  <Slides>16</Slides>
  <Notes>15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Calibri</vt:lpstr>
      <vt:lpstr>Lato</vt:lpstr>
      <vt:lpstr>Tema di Office</vt:lpstr>
      <vt:lpstr>STILES</vt:lpstr>
      <vt:lpstr>Presentazione standard di PowerPoint</vt:lpstr>
      <vt:lpstr>WP5000 &amp; WP6000</vt:lpstr>
      <vt:lpstr>List of radio-related activities</vt:lpstr>
      <vt:lpstr>Presentazione standard di PowerPoint</vt:lpstr>
      <vt:lpstr>Presentazione standard di PowerPoint</vt:lpstr>
      <vt:lpstr>Act. 5501 – RF Facility for  cryo-multifreq. characterization</vt:lpstr>
      <vt:lpstr>Act. 5511/6801/6802 - Low frequency laboratory </vt:lpstr>
      <vt:lpstr>Act. 5521 - OAC Electronics Lab</vt:lpstr>
      <vt:lpstr>Act. 5531 - Characterization Facility</vt:lpstr>
      <vt:lpstr>Act. 5532 - IC design</vt:lpstr>
      <vt:lpstr>Act. 6201 - Anechoic Chamber  </vt:lpstr>
      <vt:lpstr>Act. 6202 - High Frequency Test Ranges</vt:lpstr>
      <vt:lpstr>Status of the procedures</vt:lpstr>
      <vt:lpstr>Act. 2401 - MeerKAT band5B</vt:lpstr>
      <vt:lpstr>Acknowledgment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STILES</dc:title>
  <dc:creator>Francesco Pompa Pacchi</dc:creator>
  <cp:lastModifiedBy>pietro bolli</cp:lastModifiedBy>
  <cp:revision>15</cp:revision>
  <dcterms:created xsi:type="dcterms:W3CDTF">2022-10-26T09:11:02Z</dcterms:created>
  <dcterms:modified xsi:type="dcterms:W3CDTF">2024-09-30T16:19:08Z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