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34" r:id="rId5"/>
    <p:sldId id="365" r:id="rId6"/>
    <p:sldId id="363" r:id="rId7"/>
    <p:sldId id="295" r:id="rId8"/>
    <p:sldId id="331" r:id="rId9"/>
    <p:sldId id="339" r:id="rId10"/>
    <p:sldId id="292" r:id="rId11"/>
    <p:sldId id="341" r:id="rId12"/>
    <p:sldId id="274" r:id="rId13"/>
    <p:sldId id="361" r:id="rId14"/>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B7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6" autoAdjust="0"/>
    <p:restoredTop sz="94622"/>
  </p:normalViewPr>
  <p:slideViewPr>
    <p:cSldViewPr snapToGrid="0">
      <p:cViewPr>
        <p:scale>
          <a:sx n="122" d="100"/>
          <a:sy n="122" d="100"/>
        </p:scale>
        <p:origin x="312"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8AA19FA-41AE-4F2A-8228-3399FEB02D4B}" type="datetimeFigureOut">
              <a:rPr lang="it-IT" smtClean="0"/>
              <a:t>25/09/24</a:t>
            </a:fld>
            <a:endParaRPr lang="it-IT"/>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D1F2187-BD6B-4CD4-8DF4-F350925E52CA}" type="slidenum">
              <a:rPr lang="it-IT" smtClean="0"/>
              <a:t>‹#›</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5</a:t>
            </a:fld>
            <a:endParaRPr lang="it-IT"/>
          </a:p>
        </p:txBody>
      </p:sp>
    </p:spTree>
    <p:extLst>
      <p:ext uri="{BB962C8B-B14F-4D97-AF65-F5344CB8AC3E}">
        <p14:creationId xmlns:p14="http://schemas.microsoft.com/office/powerpoint/2010/main" val="199479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a:xfrm>
            <a:off x="154713" y="6430138"/>
            <a:ext cx="1267691" cy="365125"/>
          </a:xfrm>
          <a:prstGeom prst="rect">
            <a:avLst/>
          </a:prstGeom>
        </p:spPr>
        <p:txBody>
          <a:bodyPr/>
          <a:lstStyle>
            <a:lvl1pPr>
              <a:defRPr/>
            </a:lvl1pPr>
          </a:lstStyle>
          <a:p>
            <a:fld id="{B5F5FF8B-7BEA-984C-9165-6B8CB3FFA819}" type="datetime1">
              <a:rPr lang="it-IT" smtClean="0"/>
              <a:t>28/09/24</a:t>
            </a:fld>
            <a:endParaRPr lang="it-IT"/>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a:xfrm>
            <a:off x="1422404" y="6450240"/>
            <a:ext cx="4417287" cy="365125"/>
          </a:xfrm>
          <a:prstGeom prst="rect">
            <a:avLst/>
          </a:prstGeom>
        </p:spPr>
        <p:txBody>
          <a:bodyPr/>
          <a:lstStyle/>
          <a:p>
            <a:r>
              <a:rPr lang="it-IT"/>
              <a:t>Secondo Forum della ricerca sperimentale e tecnologica in INAF</a:t>
            </a:r>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a:xfrm>
            <a:off x="11610110" y="6430138"/>
            <a:ext cx="484909" cy="365125"/>
          </a:xfrm>
          <a:prstGeom prst="rect">
            <a:avLst/>
          </a:prstGeom>
        </p:spPr>
        <p:txBody>
          <a:bodyPr/>
          <a:lstStyle/>
          <a:p>
            <a:fld id="{9B13B172-409A-48BF-92CD-9E808051E234}" type="slidenum">
              <a:rPr lang="it-IT" smtClean="0"/>
              <a:t>‹#›</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pic>
        <p:nvPicPr>
          <p:cNvPr id="7" name="image1.png" descr="Immagine che contiene testo, schermata, Carattere, Elementi grafici&#10;&#10;Descrizione generata automaticamente">
            <a:extLst>
              <a:ext uri="{FF2B5EF4-FFF2-40B4-BE49-F238E27FC236}">
                <a16:creationId xmlns:a16="http://schemas.microsoft.com/office/drawing/2014/main" id="{0E6E60A7-934E-16B0-04A6-EF874487628E}"/>
              </a:ext>
            </a:extLst>
          </p:cNvPr>
          <p:cNvPicPr/>
          <p:nvPr userDrawn="1"/>
        </p:nvPicPr>
        <p:blipFill>
          <a:blip r:embed="rId3"/>
          <a:srcRect t="11940" b="15207"/>
          <a:stretch>
            <a:fillRect/>
          </a:stretch>
        </p:blipFill>
        <p:spPr>
          <a:xfrm>
            <a:off x="9790545" y="219625"/>
            <a:ext cx="1930140" cy="780114"/>
          </a:xfrm>
          <a:prstGeom prst="rect">
            <a:avLst/>
          </a:prstGeom>
          <a:ln/>
        </p:spPr>
      </p:pic>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age1.png" descr="Immagine che contiene testo, schermata, Carattere, Elementi grafici&#10;&#10;Descrizione generata automaticamente">
            <a:extLst>
              <a:ext uri="{FF2B5EF4-FFF2-40B4-BE49-F238E27FC236}">
                <a16:creationId xmlns:a16="http://schemas.microsoft.com/office/drawing/2014/main" id="{F0BFCC7C-8C58-60BA-FCEE-82D50DDD3F79}"/>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7" name="Date Placeholder 3">
            <a:extLst>
              <a:ext uri="{FF2B5EF4-FFF2-40B4-BE49-F238E27FC236}">
                <a16:creationId xmlns:a16="http://schemas.microsoft.com/office/drawing/2014/main" id="{58CE76D5-1363-B0E3-1D33-41AADE016C6C}"/>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44F70F32-FA7A-3B43-9407-658E8291143B}" type="datetime1">
              <a:rPr lang="it-IT" smtClean="0"/>
              <a:t>28/09/24</a:t>
            </a:fld>
            <a:endParaRPr lang="it-IT"/>
          </a:p>
        </p:txBody>
      </p:sp>
      <p:sp>
        <p:nvSpPr>
          <p:cNvPr id="9" name="Footer Placeholder 4">
            <a:extLst>
              <a:ext uri="{FF2B5EF4-FFF2-40B4-BE49-F238E27FC236}">
                <a16:creationId xmlns:a16="http://schemas.microsoft.com/office/drawing/2014/main" id="{6E6DBEE0-A27F-225E-5E90-31C29A1A1449}"/>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0" name="Slide Number Placeholder 5">
            <a:extLst>
              <a:ext uri="{FF2B5EF4-FFF2-40B4-BE49-F238E27FC236}">
                <a16:creationId xmlns:a16="http://schemas.microsoft.com/office/drawing/2014/main" id="{F2BFE872-A7E0-3A8B-0326-4D037EC4C1C5}"/>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age1.png" descr="Immagine che contiene testo, schermata, Carattere, Elementi grafici&#10;&#10;Descrizione generata automaticamente">
            <a:extLst>
              <a:ext uri="{FF2B5EF4-FFF2-40B4-BE49-F238E27FC236}">
                <a16:creationId xmlns:a16="http://schemas.microsoft.com/office/drawing/2014/main" id="{DAE6506A-00D5-ABFE-26DE-D4E0AD6A5AF2}"/>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7" name="Date Placeholder 3">
            <a:extLst>
              <a:ext uri="{FF2B5EF4-FFF2-40B4-BE49-F238E27FC236}">
                <a16:creationId xmlns:a16="http://schemas.microsoft.com/office/drawing/2014/main" id="{D02864DA-2EE3-8B72-178C-B6393D7BCA9C}"/>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D0A7947E-2BE7-6F43-A4B8-4332BCE5E419}" type="datetime1">
              <a:rPr lang="it-IT" smtClean="0"/>
              <a:t>28/09/24</a:t>
            </a:fld>
            <a:endParaRPr lang="it-IT"/>
          </a:p>
        </p:txBody>
      </p:sp>
      <p:sp>
        <p:nvSpPr>
          <p:cNvPr id="9" name="Footer Placeholder 4">
            <a:extLst>
              <a:ext uri="{FF2B5EF4-FFF2-40B4-BE49-F238E27FC236}">
                <a16:creationId xmlns:a16="http://schemas.microsoft.com/office/drawing/2014/main" id="{4DBECF07-1B6C-5AE7-E36F-4EBD794065D4}"/>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0" name="Slide Number Placeholder 5">
            <a:extLst>
              <a:ext uri="{FF2B5EF4-FFF2-40B4-BE49-F238E27FC236}">
                <a16:creationId xmlns:a16="http://schemas.microsoft.com/office/drawing/2014/main" id="{BA3051DC-1352-C74E-6CC3-A5E947A55E55}"/>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646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73F02-4F68-B94E-8013-5CB04032DA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9A2E39-B8F8-4D3B-8562-EE3D92AC5DC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2A8554-2845-0C13-7271-0B2A772ECFFD}"/>
              </a:ext>
            </a:extLst>
          </p:cNvPr>
          <p:cNvSpPr>
            <a:spLocks noGrp="1"/>
          </p:cNvSpPr>
          <p:nvPr>
            <p:ph type="dt" sz="half" idx="10"/>
          </p:nvPr>
        </p:nvSpPr>
        <p:spPr/>
        <p:txBody>
          <a:bodyPr/>
          <a:lstStyle/>
          <a:p>
            <a:fld id="{D15AAA13-5370-264C-8062-5B6C8C9D7AB2}" type="datetime1">
              <a:rPr lang="it-IT" smtClean="0"/>
              <a:t>28/09/24</a:t>
            </a:fld>
            <a:endParaRPr lang="it-IT"/>
          </a:p>
        </p:txBody>
      </p:sp>
      <p:sp>
        <p:nvSpPr>
          <p:cNvPr id="5" name="Segnaposto piè di pagina 4">
            <a:extLst>
              <a:ext uri="{FF2B5EF4-FFF2-40B4-BE49-F238E27FC236}">
                <a16:creationId xmlns:a16="http://schemas.microsoft.com/office/drawing/2014/main" id="{B5C0FA51-978E-8A7A-4E47-0FF2242EA44B}"/>
              </a:ext>
            </a:extLst>
          </p:cNvPr>
          <p:cNvSpPr>
            <a:spLocks noGrp="1"/>
          </p:cNvSpPr>
          <p:nvPr>
            <p:ph type="ftr" sz="quarter" idx="11"/>
          </p:nvPr>
        </p:nvSpPr>
        <p:spPr/>
        <p:txBody>
          <a:bodyPr/>
          <a:lstStyle/>
          <a:p>
            <a:r>
              <a:rPr lang="it-IT"/>
              <a:t>Secondo Forum della ricerca sperimentale e tecnologica in INAF</a:t>
            </a:r>
          </a:p>
        </p:txBody>
      </p:sp>
      <p:sp>
        <p:nvSpPr>
          <p:cNvPr id="6" name="Segnaposto numero diapositiva 5">
            <a:extLst>
              <a:ext uri="{FF2B5EF4-FFF2-40B4-BE49-F238E27FC236}">
                <a16:creationId xmlns:a16="http://schemas.microsoft.com/office/drawing/2014/main" id="{E255FC8A-54CA-D616-91A6-8A63693A22B6}"/>
              </a:ext>
            </a:extLst>
          </p:cNvPr>
          <p:cNvSpPr>
            <a:spLocks noGrp="1"/>
          </p:cNvSpPr>
          <p:nvPr>
            <p:ph type="sldNum" sz="quarter" idx="12"/>
          </p:nvPr>
        </p:nvSpPr>
        <p:spPr/>
        <p:txBody>
          <a:bodyPr/>
          <a:lstStyle/>
          <a:p>
            <a:fld id="{7420D11A-28F7-5248-BE99-D629C45AF851}" type="slidenum">
              <a:rPr lang="it-IT" smtClean="0"/>
              <a:t>‹#›</a:t>
            </a:fld>
            <a:endParaRPr lang="it-IT"/>
          </a:p>
        </p:txBody>
      </p:sp>
    </p:spTree>
    <p:extLst>
      <p:ext uri="{BB962C8B-B14F-4D97-AF65-F5344CB8AC3E}">
        <p14:creationId xmlns:p14="http://schemas.microsoft.com/office/powerpoint/2010/main" val="23419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pic>
        <p:nvPicPr>
          <p:cNvPr id="8" name="image1.png" descr="Immagine che contiene testo, schermata, Carattere, Elementi grafici&#10;&#10;Descrizione generata automaticamente">
            <a:extLst>
              <a:ext uri="{FF2B5EF4-FFF2-40B4-BE49-F238E27FC236}">
                <a16:creationId xmlns:a16="http://schemas.microsoft.com/office/drawing/2014/main" id="{263B1A4A-EC73-EBFE-80B3-0A63C246CD63}"/>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7" name="Date Placeholder 3">
            <a:extLst>
              <a:ext uri="{FF2B5EF4-FFF2-40B4-BE49-F238E27FC236}">
                <a16:creationId xmlns:a16="http://schemas.microsoft.com/office/drawing/2014/main" id="{88704586-59CF-4888-2F19-AD16297FCC25}"/>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AF4FEC62-2EE8-5042-9278-9E86DF9E24D9}" type="datetime1">
              <a:rPr lang="it-IT" smtClean="0"/>
              <a:t>28/09/24</a:t>
            </a:fld>
            <a:endParaRPr lang="it-IT"/>
          </a:p>
        </p:txBody>
      </p:sp>
      <p:sp>
        <p:nvSpPr>
          <p:cNvPr id="9" name="Footer Placeholder 4">
            <a:extLst>
              <a:ext uri="{FF2B5EF4-FFF2-40B4-BE49-F238E27FC236}">
                <a16:creationId xmlns:a16="http://schemas.microsoft.com/office/drawing/2014/main" id="{92D8ED97-4BEE-40FC-826D-7D6FDD924012}"/>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0" name="Slide Number Placeholder 5">
            <a:extLst>
              <a:ext uri="{FF2B5EF4-FFF2-40B4-BE49-F238E27FC236}">
                <a16:creationId xmlns:a16="http://schemas.microsoft.com/office/drawing/2014/main" id="{C91BF96B-D6F6-E2F5-2489-D2C5CE2D9181}"/>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980E1C01-A77E-16BF-EC4B-DFABA1DC8022}"/>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3" name="Date Placeholder 3">
            <a:extLst>
              <a:ext uri="{FF2B5EF4-FFF2-40B4-BE49-F238E27FC236}">
                <a16:creationId xmlns:a16="http://schemas.microsoft.com/office/drawing/2014/main" id="{4FD71D4E-877A-9FD7-30DB-58BF372F0DDA}"/>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A000A476-1C91-1842-922D-0FF352A4E8BA}" type="datetime1">
              <a:rPr lang="it-IT" smtClean="0"/>
              <a:t>28/09/24</a:t>
            </a:fld>
            <a:endParaRPr lang="it-IT"/>
          </a:p>
        </p:txBody>
      </p:sp>
      <p:sp>
        <p:nvSpPr>
          <p:cNvPr id="7" name="Footer Placeholder 4">
            <a:extLst>
              <a:ext uri="{FF2B5EF4-FFF2-40B4-BE49-F238E27FC236}">
                <a16:creationId xmlns:a16="http://schemas.microsoft.com/office/drawing/2014/main" id="{BE39A091-5D00-181F-4511-FEA9AA7B272B}"/>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1" name="Slide Number Placeholder 5">
            <a:extLst>
              <a:ext uri="{FF2B5EF4-FFF2-40B4-BE49-F238E27FC236}">
                <a16:creationId xmlns:a16="http://schemas.microsoft.com/office/drawing/2014/main" id="{C8E697FF-B5B5-DAE7-E86F-2FEE441526D8}"/>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9" name="image1.png" descr="Immagine che contiene testo, schermata, Carattere, Elementi grafici&#10;&#10;Descrizione generata automaticamente">
            <a:extLst>
              <a:ext uri="{FF2B5EF4-FFF2-40B4-BE49-F238E27FC236}">
                <a16:creationId xmlns:a16="http://schemas.microsoft.com/office/drawing/2014/main" id="{70D64DA9-3184-E425-2F14-09F5B9347244}"/>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8" name="Date Placeholder 3">
            <a:extLst>
              <a:ext uri="{FF2B5EF4-FFF2-40B4-BE49-F238E27FC236}">
                <a16:creationId xmlns:a16="http://schemas.microsoft.com/office/drawing/2014/main" id="{E9B4612E-B97B-7AEA-96F0-11DCC892FEE1}"/>
              </a:ext>
            </a:extLst>
          </p:cNvPr>
          <p:cNvSpPr>
            <a:spLocks noGrp="1"/>
          </p:cNvSpPr>
          <p:nvPr>
            <p:ph type="dt" sz="half" idx="10"/>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4602081A-4234-3F4A-A32A-AC50F6784731}" type="datetime1">
              <a:rPr lang="it-IT" smtClean="0"/>
              <a:t>28/09/24</a:t>
            </a:fld>
            <a:endParaRPr lang="it-IT"/>
          </a:p>
        </p:txBody>
      </p:sp>
      <p:sp>
        <p:nvSpPr>
          <p:cNvPr id="10" name="Footer Placeholder 4">
            <a:extLst>
              <a:ext uri="{FF2B5EF4-FFF2-40B4-BE49-F238E27FC236}">
                <a16:creationId xmlns:a16="http://schemas.microsoft.com/office/drawing/2014/main" id="{EF3BB756-BD2F-43D6-948C-C0917FD3F66F}"/>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1" name="Slide Number Placeholder 5">
            <a:extLst>
              <a:ext uri="{FF2B5EF4-FFF2-40B4-BE49-F238E27FC236}">
                <a16:creationId xmlns:a16="http://schemas.microsoft.com/office/drawing/2014/main" id="{44A5671A-3412-9A04-D19B-0374FE81151A}"/>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0A6BAA98-4BA2-0844-4484-46E5BDABD48B}"/>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3" name="Date Placeholder 3">
            <a:extLst>
              <a:ext uri="{FF2B5EF4-FFF2-40B4-BE49-F238E27FC236}">
                <a16:creationId xmlns:a16="http://schemas.microsoft.com/office/drawing/2014/main" id="{29F2DF3D-1A2B-CC9B-B05E-92190FFDEB08}"/>
              </a:ext>
            </a:extLst>
          </p:cNvPr>
          <p:cNvSpPr>
            <a:spLocks noGrp="1"/>
          </p:cNvSpPr>
          <p:nvPr>
            <p:ph type="dt" sz="half" idx="14"/>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7924CA47-F77D-5646-A0F9-43FF00374A93}" type="datetime1">
              <a:rPr lang="it-IT" smtClean="0"/>
              <a:t>28/09/24</a:t>
            </a:fld>
            <a:endParaRPr lang="it-IT"/>
          </a:p>
        </p:txBody>
      </p:sp>
      <p:sp>
        <p:nvSpPr>
          <p:cNvPr id="4" name="Footer Placeholder 4">
            <a:extLst>
              <a:ext uri="{FF2B5EF4-FFF2-40B4-BE49-F238E27FC236}">
                <a16:creationId xmlns:a16="http://schemas.microsoft.com/office/drawing/2014/main" id="{AC072F27-275D-31C2-16B3-085C30AB82AF}"/>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5" name="Slide Number Placeholder 5">
            <a:extLst>
              <a:ext uri="{FF2B5EF4-FFF2-40B4-BE49-F238E27FC236}">
                <a16:creationId xmlns:a16="http://schemas.microsoft.com/office/drawing/2014/main" id="{0C1F38E6-E1A4-0C70-080B-4436058E6462}"/>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pic>
        <p:nvPicPr>
          <p:cNvPr id="7" name="image1.png" descr="Immagine che contiene testo, schermata, Carattere, Elementi grafici&#10;&#10;Descrizione generata automaticamente">
            <a:extLst>
              <a:ext uri="{FF2B5EF4-FFF2-40B4-BE49-F238E27FC236}">
                <a16:creationId xmlns:a16="http://schemas.microsoft.com/office/drawing/2014/main" id="{D0A363E4-DDEC-7DE1-B177-FB02225AD627}"/>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6" name="Date Placeholder 3">
            <a:extLst>
              <a:ext uri="{FF2B5EF4-FFF2-40B4-BE49-F238E27FC236}">
                <a16:creationId xmlns:a16="http://schemas.microsoft.com/office/drawing/2014/main" id="{0A7DCEE4-5046-64E2-5C0F-676EDDD0DA3D}"/>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3813B8D7-B4AC-4D41-86AD-6F6CE2D3719B}" type="datetime1">
              <a:rPr lang="it-IT" smtClean="0"/>
              <a:t>28/09/24</a:t>
            </a:fld>
            <a:endParaRPr lang="it-IT"/>
          </a:p>
        </p:txBody>
      </p:sp>
      <p:sp>
        <p:nvSpPr>
          <p:cNvPr id="8" name="Footer Placeholder 4">
            <a:extLst>
              <a:ext uri="{FF2B5EF4-FFF2-40B4-BE49-F238E27FC236}">
                <a16:creationId xmlns:a16="http://schemas.microsoft.com/office/drawing/2014/main" id="{582CF4E6-B513-5EA4-CC92-00CC044A6028}"/>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9" name="Slide Number Placeholder 5">
            <a:extLst>
              <a:ext uri="{FF2B5EF4-FFF2-40B4-BE49-F238E27FC236}">
                <a16:creationId xmlns:a16="http://schemas.microsoft.com/office/drawing/2014/main" id="{1A2B6F0E-CFA2-0EC4-7838-4C13111E6758}"/>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image1.png" descr="Immagine che contiene testo, schermata, Carattere, Elementi grafici&#10;&#10;Descrizione generata automaticamente">
            <a:extLst>
              <a:ext uri="{FF2B5EF4-FFF2-40B4-BE49-F238E27FC236}">
                <a16:creationId xmlns:a16="http://schemas.microsoft.com/office/drawing/2014/main" id="{A5257136-2FED-5642-B342-6423D0D094E9}"/>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5" name="Date Placeholder 3">
            <a:extLst>
              <a:ext uri="{FF2B5EF4-FFF2-40B4-BE49-F238E27FC236}">
                <a16:creationId xmlns:a16="http://schemas.microsoft.com/office/drawing/2014/main" id="{FFE3D8C9-9E0F-B077-98FA-3A0A4C1123C7}"/>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1021B980-8634-7C43-B452-81C41F8DE208}" type="datetime1">
              <a:rPr lang="it-IT" smtClean="0"/>
              <a:t>28/09/24</a:t>
            </a:fld>
            <a:endParaRPr lang="it-IT"/>
          </a:p>
        </p:txBody>
      </p:sp>
      <p:sp>
        <p:nvSpPr>
          <p:cNvPr id="7" name="Footer Placeholder 4">
            <a:extLst>
              <a:ext uri="{FF2B5EF4-FFF2-40B4-BE49-F238E27FC236}">
                <a16:creationId xmlns:a16="http://schemas.microsoft.com/office/drawing/2014/main" id="{1E79C1CB-9E10-737C-495B-CA28E009CF1C}"/>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8" name="Slide Number Placeholder 5">
            <a:extLst>
              <a:ext uri="{FF2B5EF4-FFF2-40B4-BE49-F238E27FC236}">
                <a16:creationId xmlns:a16="http://schemas.microsoft.com/office/drawing/2014/main" id="{F94328F8-6C78-AEB2-539B-E388784CF9A9}"/>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770A456A-0FDE-2072-3AD0-B337ED1E39CA}"/>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9" name="Date Placeholder 3">
            <a:extLst>
              <a:ext uri="{FF2B5EF4-FFF2-40B4-BE49-F238E27FC236}">
                <a16:creationId xmlns:a16="http://schemas.microsoft.com/office/drawing/2014/main" id="{C7C4880B-19F4-97A1-DDDE-AD3E2E96D95C}"/>
              </a:ext>
            </a:extLst>
          </p:cNvPr>
          <p:cNvSpPr>
            <a:spLocks noGrp="1"/>
          </p:cNvSpPr>
          <p:nvPr>
            <p:ph type="dt" sz="half" idx="10"/>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07D503AC-F98D-6E46-9274-3DEE543FFBA7}" type="datetime1">
              <a:rPr lang="it-IT" smtClean="0"/>
              <a:t>28/09/24</a:t>
            </a:fld>
            <a:endParaRPr lang="it-IT"/>
          </a:p>
        </p:txBody>
      </p:sp>
      <p:sp>
        <p:nvSpPr>
          <p:cNvPr id="10" name="Footer Placeholder 4">
            <a:extLst>
              <a:ext uri="{FF2B5EF4-FFF2-40B4-BE49-F238E27FC236}">
                <a16:creationId xmlns:a16="http://schemas.microsoft.com/office/drawing/2014/main" id="{F320AA9F-EBBA-603B-A16A-6E78D9E46C19}"/>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1" name="Slide Number Placeholder 5">
            <a:extLst>
              <a:ext uri="{FF2B5EF4-FFF2-40B4-BE49-F238E27FC236}">
                <a16:creationId xmlns:a16="http://schemas.microsoft.com/office/drawing/2014/main" id="{E25FFDEC-114F-5509-1E6D-1A3B878DFAFA}"/>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B96ADF9C-85E9-D28A-FB16-416C721CB9B7}"/>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4" name="Date Placeholder 3">
            <a:extLst>
              <a:ext uri="{FF2B5EF4-FFF2-40B4-BE49-F238E27FC236}">
                <a16:creationId xmlns:a16="http://schemas.microsoft.com/office/drawing/2014/main" id="{4F851A2E-F19C-1002-E4BF-DCF30C6E86B2}"/>
              </a:ext>
            </a:extLst>
          </p:cNvPr>
          <p:cNvSpPr>
            <a:spLocks noGrp="1"/>
          </p:cNvSpPr>
          <p:nvPr>
            <p:ph type="dt" sz="half" idx="10"/>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5F57B720-CCA6-3E4D-99A2-4CA6B3CE72F3}" type="datetime1">
              <a:rPr lang="it-IT" smtClean="0"/>
              <a:t>28/09/24</a:t>
            </a:fld>
            <a:endParaRPr lang="it-IT"/>
          </a:p>
        </p:txBody>
      </p:sp>
      <p:sp>
        <p:nvSpPr>
          <p:cNvPr id="10" name="Footer Placeholder 4">
            <a:extLst>
              <a:ext uri="{FF2B5EF4-FFF2-40B4-BE49-F238E27FC236}">
                <a16:creationId xmlns:a16="http://schemas.microsoft.com/office/drawing/2014/main" id="{619CB933-26AB-8E1D-8C37-6344EDC8A7B8}"/>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11" name="Slide Number Placeholder 5">
            <a:extLst>
              <a:ext uri="{FF2B5EF4-FFF2-40B4-BE49-F238E27FC236}">
                <a16:creationId xmlns:a16="http://schemas.microsoft.com/office/drawing/2014/main" id="{A48E82B1-CC9A-CBE9-8A67-8FED80651CFE}"/>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648284A4-2F65-2F44-AB2B-17B2F1DCBE20}" type="datetime1">
              <a:rPr lang="it-IT" smtClean="0"/>
              <a:t>28/09/24</a:t>
            </a:fld>
            <a:endParaRPr lang="it-IT"/>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Secondo Forum della ricerca sperimentale e tecnologica in INAF</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pic>
        <p:nvPicPr>
          <p:cNvPr id="9" name="image1.png" descr="Immagine che contiene testo, schermata, Carattere, Elementi grafici&#10;&#10;Descrizione generata automaticamente">
            <a:extLst>
              <a:ext uri="{FF2B5EF4-FFF2-40B4-BE49-F238E27FC236}">
                <a16:creationId xmlns:a16="http://schemas.microsoft.com/office/drawing/2014/main" id="{F81EF3C4-62A6-7EEA-E7AD-2E7B03E620B7}"/>
              </a:ext>
            </a:extLst>
          </p:cNvPr>
          <p:cNvPicPr/>
          <p:nvPr userDrawn="1"/>
        </p:nvPicPr>
        <p:blipFill>
          <a:blip r:embed="rId16"/>
          <a:srcRect t="11940" b="15207"/>
          <a:stretch>
            <a:fillRect/>
          </a:stretch>
        </p:blipFill>
        <p:spPr>
          <a:xfrm>
            <a:off x="9790545" y="219625"/>
            <a:ext cx="1930140" cy="780114"/>
          </a:xfrm>
          <a:prstGeom prst="rect">
            <a:avLst/>
          </a:prstGeom>
          <a:ln/>
        </p:spPr>
      </p:pic>
      <p:sp>
        <p:nvSpPr>
          <p:cNvPr id="15" name="CasellaDiTesto 14">
            <a:extLst>
              <a:ext uri="{FF2B5EF4-FFF2-40B4-BE49-F238E27FC236}">
                <a16:creationId xmlns:a16="http://schemas.microsoft.com/office/drawing/2014/main" id="{ECA45D12-536B-C576-C549-F19523F6C903}"/>
              </a:ext>
            </a:extLst>
          </p:cNvPr>
          <p:cNvSpPr txBox="1"/>
          <p:nvPr userDrawn="1"/>
        </p:nvSpPr>
        <p:spPr>
          <a:xfrm>
            <a:off x="7594761" y="6296308"/>
            <a:ext cx="1883367"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PNRR </a:t>
            </a:r>
            <a:b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br>
            <a: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Missione 4 </a:t>
            </a:r>
            <a:r>
              <a:rPr kumimoji="0" lang="it-IT" sz="1100" b="1"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 </a:t>
            </a:r>
            <a: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Componente 2</a:t>
            </a:r>
            <a:b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br>
            <a: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Investimento 3.1</a:t>
            </a:r>
          </a:p>
        </p:txBody>
      </p:sp>
      <p:sp>
        <p:nvSpPr>
          <p:cNvPr id="16" name="CasellaDiTesto 15">
            <a:extLst>
              <a:ext uri="{FF2B5EF4-FFF2-40B4-BE49-F238E27FC236}">
                <a16:creationId xmlns:a16="http://schemas.microsoft.com/office/drawing/2014/main" id="{0387A767-1E27-83E6-A62F-F8AF3E4F88A7}"/>
              </a:ext>
            </a:extLst>
          </p:cNvPr>
          <p:cNvSpPr txBox="1"/>
          <p:nvPr userDrawn="1"/>
        </p:nvSpPr>
        <p:spPr>
          <a:xfrm>
            <a:off x="9529917" y="6401844"/>
            <a:ext cx="1983658"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STILES – IR0000034</a:t>
            </a:r>
            <a:b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br>
            <a: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CUP C33C22000640006</a:t>
            </a:r>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A5C6-8C90-6F69-E71D-B1B4B2571524}"/>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F86B6799-F22E-A95B-7D09-3AE13030ABC2}"/>
              </a:ext>
            </a:extLst>
          </p:cNvPr>
          <p:cNvSpPr>
            <a:spLocks noGrp="1"/>
          </p:cNvSpPr>
          <p:nvPr>
            <p:ph type="dt" sz="half" idx="2"/>
          </p:nvPr>
        </p:nvSpPr>
        <p:spPr>
          <a:xfrm>
            <a:off x="87752" y="6430138"/>
            <a:ext cx="1196104" cy="365125"/>
          </a:xfrm>
        </p:spPr>
        <p:txBody>
          <a:bodyPr/>
          <a:lstStyle/>
          <a:p>
            <a:fld id="{C4D687A7-EC67-9646-B7FE-8A198D76AC2A}" type="datetime1">
              <a:rPr lang="it-IT" smtClean="0"/>
              <a:t>28/09/24</a:t>
            </a:fld>
            <a:endParaRPr lang="it-IT" dirty="0"/>
          </a:p>
        </p:txBody>
      </p:sp>
      <p:sp>
        <p:nvSpPr>
          <p:cNvPr id="7" name="Slide Number Placeholder 6">
            <a:extLst>
              <a:ext uri="{FF2B5EF4-FFF2-40B4-BE49-F238E27FC236}">
                <a16:creationId xmlns:a16="http://schemas.microsoft.com/office/drawing/2014/main" id="{C0253793-F9C0-39F8-615D-6DBFAB3BFC87}"/>
              </a:ext>
            </a:extLst>
          </p:cNvPr>
          <p:cNvSpPr>
            <a:spLocks noGrp="1"/>
          </p:cNvSpPr>
          <p:nvPr>
            <p:ph type="sldNum" sz="quarter" idx="4"/>
          </p:nvPr>
        </p:nvSpPr>
        <p:spPr>
          <a:xfrm>
            <a:off x="11584726" y="6430138"/>
            <a:ext cx="450272" cy="365125"/>
          </a:xfrm>
        </p:spPr>
        <p:txBody>
          <a:bodyPr/>
          <a:lstStyle/>
          <a:p>
            <a:fld id="{9B13B172-409A-48BF-92CD-9E808051E234}" type="slidenum">
              <a:rPr lang="it-IT" smtClean="0"/>
              <a:pPr/>
              <a:t>1</a:t>
            </a:fld>
            <a:endParaRPr lang="it-IT"/>
          </a:p>
        </p:txBody>
      </p:sp>
      <p:sp>
        <p:nvSpPr>
          <p:cNvPr id="36" name="TextBox 35">
            <a:extLst>
              <a:ext uri="{FF2B5EF4-FFF2-40B4-BE49-F238E27FC236}">
                <a16:creationId xmlns:a16="http://schemas.microsoft.com/office/drawing/2014/main" id="{8D763873-E65A-05CE-4888-B46A048E5EDD}"/>
              </a:ext>
            </a:extLst>
          </p:cNvPr>
          <p:cNvSpPr txBox="1"/>
          <p:nvPr/>
        </p:nvSpPr>
        <p:spPr>
          <a:xfrm>
            <a:off x="1690688" y="6432550"/>
            <a:ext cx="4911922" cy="307777"/>
          </a:xfrm>
          <a:prstGeom prst="rect">
            <a:avLst/>
          </a:prstGeom>
          <a:noFill/>
        </p:spPr>
        <p:txBody>
          <a:bodyPr wrap="none" rtlCol="0">
            <a:spAutoFit/>
          </a:bodyPr>
          <a:lstStyle/>
          <a:p>
            <a:r>
              <a:rPr lang="en-GB" sz="1400" dirty="0">
                <a:solidFill>
                  <a:schemeClr val="bg1"/>
                </a:solidFill>
                <a:latin typeface="Titillium Lt" pitchFamily="2" charset="77"/>
              </a:rPr>
              <a:t>S</a:t>
            </a:r>
            <a:r>
              <a:rPr lang="en-IT" sz="1400" dirty="0">
                <a:solidFill>
                  <a:schemeClr val="bg1"/>
                </a:solidFill>
                <a:latin typeface="Titillium Lt" pitchFamily="2" charset="77"/>
              </a:rPr>
              <a:t>econdo Forum della ricerca sperimentale e tecnologica in INAF</a:t>
            </a:r>
          </a:p>
        </p:txBody>
      </p:sp>
      <p:sp>
        <p:nvSpPr>
          <p:cNvPr id="38" name="Title 1">
            <a:extLst>
              <a:ext uri="{FF2B5EF4-FFF2-40B4-BE49-F238E27FC236}">
                <a16:creationId xmlns:a16="http://schemas.microsoft.com/office/drawing/2014/main" id="{A653D668-82AA-2EEC-95D0-8589382E22F4}"/>
              </a:ext>
            </a:extLst>
          </p:cNvPr>
          <p:cNvSpPr txBox="1">
            <a:spLocks noChangeArrowheads="1"/>
          </p:cNvSpPr>
          <p:nvPr/>
        </p:nvSpPr>
        <p:spPr>
          <a:xfrm>
            <a:off x="396369" y="2766177"/>
            <a:ext cx="11297163" cy="1666392"/>
          </a:xfrm>
          <a:prstGeom prst="rect">
            <a:avLst/>
          </a:prstGeom>
        </p:spPr>
        <p:txBody>
          <a:bodyPr vert="horz" wrap="square" lIns="81854" tIns="42564" rIns="81854" bIns="4256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2400" b="1" dirty="0">
                <a:effectLst/>
                <a:latin typeface="+mn-lt"/>
              </a:rPr>
              <a:t>Pre-</a:t>
            </a:r>
            <a:r>
              <a:rPr lang="en-GB" sz="2400" b="1" dirty="0" err="1">
                <a:effectLst/>
                <a:latin typeface="+mn-lt"/>
              </a:rPr>
              <a:t>BioticLab_SurfLab</a:t>
            </a:r>
            <a:r>
              <a:rPr lang="en-GB" sz="2400" b="1" dirty="0">
                <a:latin typeface="+mn-lt"/>
              </a:rPr>
              <a:t>                 </a:t>
            </a:r>
            <a:r>
              <a:rPr lang="en-GB" sz="2400" b="1" dirty="0">
                <a:effectLst/>
                <a:latin typeface="+mn-lt"/>
              </a:rPr>
              <a:t>Pre-</a:t>
            </a:r>
            <a:r>
              <a:rPr lang="en-GB" sz="2400" b="1" dirty="0" err="1">
                <a:effectLst/>
                <a:latin typeface="+mn-lt"/>
              </a:rPr>
              <a:t>BioticLab_OptSpectrLab</a:t>
            </a:r>
            <a:endParaRPr lang="en-GB" sz="2400" b="1" dirty="0">
              <a:effectLst/>
              <a:latin typeface="+mn-lt"/>
            </a:endParaRPr>
          </a:p>
          <a:p>
            <a:pPr algn="ctr">
              <a:lnSpc>
                <a:spcPct val="100000"/>
              </a:lnSpc>
              <a:defRPr/>
            </a:pPr>
            <a:r>
              <a:rPr lang="en-GB" altLang="en-IT" sz="2000" dirty="0">
                <a:latin typeface="+mn-lt"/>
                <a:cs typeface="Tahoma" panose="020B0604030504040204" pitchFamily="34" charset="0"/>
              </a:rPr>
              <a:t> </a:t>
            </a:r>
            <a:r>
              <a:rPr lang="en-GB" sz="1800" dirty="0">
                <a:latin typeface="+mn-lt"/>
              </a:rPr>
              <a:t>C. </a:t>
            </a:r>
            <a:r>
              <a:rPr lang="en-GB" sz="1800" dirty="0" err="1">
                <a:latin typeface="+mn-lt"/>
              </a:rPr>
              <a:t>Goletti</a:t>
            </a:r>
            <a:r>
              <a:rPr lang="en-GB" sz="1800" dirty="0">
                <a:latin typeface="+mn-lt"/>
              </a:rPr>
              <a:t> UNITV.                                                  </a:t>
            </a:r>
            <a:r>
              <a:rPr lang="en-GB" altLang="en-IT" sz="1800" dirty="0">
                <a:latin typeface="+mn-lt"/>
                <a:cs typeface="Tahoma" panose="020B0604030504040204" pitchFamily="34" charset="0"/>
              </a:rPr>
              <a:t>D. </a:t>
            </a:r>
            <a:r>
              <a:rPr lang="en-GB" altLang="en-IT" sz="1800" dirty="0" err="1">
                <a:latin typeface="+mn-lt"/>
                <a:cs typeface="Tahoma" panose="020B0604030504040204" pitchFamily="34" charset="0"/>
              </a:rPr>
              <a:t>Fulvio</a:t>
            </a:r>
            <a:r>
              <a:rPr lang="en-GB" altLang="en-IT" sz="1800" dirty="0">
                <a:latin typeface="+mn-lt"/>
                <a:cs typeface="Tahoma" panose="020B0604030504040204" pitchFamily="34" charset="0"/>
              </a:rPr>
              <a:t>  INAF-OACT</a:t>
            </a:r>
            <a:r>
              <a:rPr lang="en-US" altLang="en-IT" sz="1800" dirty="0">
                <a:latin typeface="+mn-lt"/>
                <a:cs typeface="Tahoma" panose="020B0604030504040204" pitchFamily="34" charset="0"/>
              </a:rPr>
              <a:t> </a:t>
            </a:r>
          </a:p>
          <a:p>
            <a:pPr algn="ctr">
              <a:lnSpc>
                <a:spcPct val="100000"/>
              </a:lnSpc>
              <a:defRPr/>
            </a:pPr>
            <a:endParaRPr lang="en-US" sz="1800" dirty="0">
              <a:effectLst/>
              <a:latin typeface="+mn-lt"/>
              <a:cs typeface="Tahoma" panose="020B0604030504040204" pitchFamily="34" charset="0"/>
            </a:endParaRPr>
          </a:p>
          <a:p>
            <a:pPr algn="ctr"/>
            <a:r>
              <a:rPr lang="en-GB" sz="1800" dirty="0">
                <a:latin typeface="+mn-lt"/>
              </a:rPr>
              <a:t>Study the</a:t>
            </a:r>
            <a:r>
              <a:rPr lang="en-GB" sz="1800" dirty="0">
                <a:effectLst/>
                <a:latin typeface="+mn-lt"/>
              </a:rPr>
              <a:t> interactions between complex organic molecules </a:t>
            </a:r>
            <a:r>
              <a:rPr lang="en-GB" sz="1800" dirty="0">
                <a:latin typeface="+mn-lt"/>
              </a:rPr>
              <a:t>o</a:t>
            </a:r>
            <a:r>
              <a:rPr lang="en-GB" sz="1800" dirty="0">
                <a:effectLst/>
                <a:latin typeface="+mn-lt"/>
              </a:rPr>
              <a:t>f</a:t>
            </a:r>
            <a:r>
              <a:rPr lang="en-GB" sz="1800" dirty="0">
                <a:latin typeface="+mn-lt"/>
              </a:rPr>
              <a:t> </a:t>
            </a:r>
            <a:r>
              <a:rPr lang="en-GB" sz="1800" dirty="0" err="1">
                <a:effectLst/>
                <a:latin typeface="+mn-lt"/>
              </a:rPr>
              <a:t>astrobiological</a:t>
            </a:r>
            <a:r>
              <a:rPr lang="en-GB" sz="1800" dirty="0">
                <a:effectLst/>
                <a:latin typeface="+mn-lt"/>
              </a:rPr>
              <a:t> interest and minerals.</a:t>
            </a:r>
          </a:p>
          <a:p>
            <a:pPr algn="ctr"/>
            <a:endParaRPr lang="en-GB" sz="900" dirty="0">
              <a:effectLst/>
              <a:latin typeface="+mn-lt"/>
            </a:endParaRPr>
          </a:p>
          <a:p>
            <a:pPr algn="ctr"/>
            <a:r>
              <a:rPr lang="en-GB" sz="1600" dirty="0">
                <a:effectLst/>
                <a:latin typeface="+mn-lt"/>
              </a:rPr>
              <a:t>using the experimental methods of surface physics                    analysis and characterization by UV-VIS-NIR and  NIR-MIR</a:t>
            </a:r>
          </a:p>
        </p:txBody>
      </p:sp>
      <p:sp>
        <p:nvSpPr>
          <p:cNvPr id="40" name="Title 1">
            <a:extLst>
              <a:ext uri="{FF2B5EF4-FFF2-40B4-BE49-F238E27FC236}">
                <a16:creationId xmlns:a16="http://schemas.microsoft.com/office/drawing/2014/main" id="{8B7A085F-EC25-F66E-4173-86A9006DBF77}"/>
              </a:ext>
            </a:extLst>
          </p:cNvPr>
          <p:cNvSpPr txBox="1">
            <a:spLocks noChangeArrowheads="1"/>
          </p:cNvSpPr>
          <p:nvPr/>
        </p:nvSpPr>
        <p:spPr>
          <a:xfrm>
            <a:off x="157003" y="4843045"/>
            <a:ext cx="12034997" cy="1064432"/>
          </a:xfrm>
          <a:prstGeom prst="rect">
            <a:avLst/>
          </a:prstGeom>
        </p:spPr>
        <p:txBody>
          <a:bodyPr vert="horz" wrap="square" lIns="81854" tIns="42564" rIns="81854" bIns="4256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2400" b="1" dirty="0">
                <a:effectLst/>
                <a:latin typeface="+mn-lt"/>
              </a:rPr>
              <a:t>Laboratory Plasma Spectroscopy</a:t>
            </a:r>
          </a:p>
          <a:p>
            <a:pPr algn="ctr">
              <a:lnSpc>
                <a:spcPct val="100000"/>
              </a:lnSpc>
              <a:defRPr/>
            </a:pPr>
            <a:r>
              <a:rPr lang="en-GB" sz="1800" dirty="0">
                <a:latin typeface="+mn-lt"/>
              </a:rPr>
              <a:t>F. Leone INAF-OACT</a:t>
            </a:r>
          </a:p>
          <a:p>
            <a:pPr algn="ctr">
              <a:lnSpc>
                <a:spcPts val="2460"/>
              </a:lnSpc>
            </a:pPr>
            <a:r>
              <a:rPr lang="en-GB" sz="1800" dirty="0">
                <a:latin typeface="+mn-lt"/>
              </a:rPr>
              <a:t>S</a:t>
            </a:r>
            <a:r>
              <a:rPr lang="en-GB" sz="1800" dirty="0">
                <a:effectLst/>
                <a:latin typeface="+mn-lt"/>
              </a:rPr>
              <a:t>pectroscopic identification and characterization  of emission lines from highly ionized atoms in the   UV, VIS and NIR ranges</a:t>
            </a:r>
            <a:endParaRPr lang="en-IT" sz="1800" dirty="0">
              <a:latin typeface="+mn-lt"/>
            </a:endParaRPr>
          </a:p>
        </p:txBody>
      </p:sp>
      <p:sp>
        <p:nvSpPr>
          <p:cNvPr id="47" name="Title 1">
            <a:extLst>
              <a:ext uri="{FF2B5EF4-FFF2-40B4-BE49-F238E27FC236}">
                <a16:creationId xmlns:a16="http://schemas.microsoft.com/office/drawing/2014/main" id="{1735BACF-5D50-FECF-0C38-F1F0135D9000}"/>
              </a:ext>
            </a:extLst>
          </p:cNvPr>
          <p:cNvSpPr txBox="1">
            <a:spLocks noChangeArrowheads="1"/>
          </p:cNvSpPr>
          <p:nvPr/>
        </p:nvSpPr>
        <p:spPr>
          <a:xfrm>
            <a:off x="-210302" y="1233466"/>
            <a:ext cx="12104247" cy="1071229"/>
          </a:xfrm>
          <a:prstGeom prst="rect">
            <a:avLst/>
          </a:prstGeom>
        </p:spPr>
        <p:txBody>
          <a:bodyPr vert="horz" wrap="square" lIns="81854" tIns="42564" rIns="81854" bIns="4256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2400" b="1" dirty="0" err="1">
                <a:effectLst/>
                <a:latin typeface="+mn-lt"/>
              </a:rPr>
              <a:t>ExoAtmoLab</a:t>
            </a:r>
            <a:endParaRPr lang="en-GB" sz="2400" b="1" dirty="0">
              <a:effectLst/>
              <a:latin typeface="+mn-lt"/>
            </a:endParaRPr>
          </a:p>
          <a:p>
            <a:pPr algn="ctr">
              <a:lnSpc>
                <a:spcPct val="100000"/>
              </a:lnSpc>
              <a:defRPr/>
            </a:pPr>
            <a:r>
              <a:rPr lang="en-GB" altLang="en-IT" sz="1800" dirty="0">
                <a:latin typeface="+mn-lt"/>
                <a:cs typeface="Tahoma" panose="020B0604030504040204" pitchFamily="34" charset="0"/>
              </a:rPr>
              <a:t>A. </a:t>
            </a:r>
            <a:r>
              <a:rPr lang="en-GB" altLang="en-IT" sz="1800" dirty="0" err="1">
                <a:latin typeface="+mn-lt"/>
                <a:cs typeface="Tahoma" panose="020B0604030504040204" pitchFamily="34" charset="0"/>
              </a:rPr>
              <a:t>Ciaravella</a:t>
            </a:r>
            <a:r>
              <a:rPr lang="en-GB" altLang="en-IT" sz="1800" dirty="0">
                <a:latin typeface="+mn-lt"/>
                <a:cs typeface="Tahoma" panose="020B0604030504040204" pitchFamily="34" charset="0"/>
              </a:rPr>
              <a:t> INAF-OAPA</a:t>
            </a:r>
          </a:p>
          <a:p>
            <a:pPr algn="ctr">
              <a:lnSpc>
                <a:spcPts val="2460"/>
              </a:lnSpc>
            </a:pPr>
            <a:r>
              <a:rPr lang="en-GB" sz="2000" dirty="0">
                <a:latin typeface="+mn-lt"/>
              </a:rPr>
              <a:t>S</a:t>
            </a:r>
            <a:r>
              <a:rPr lang="en-GB" sz="2000" dirty="0">
                <a:effectLst/>
                <a:latin typeface="+mn-lt"/>
              </a:rPr>
              <a:t>tudy the chemical and physical evolution of a gas mixture “ </a:t>
            </a:r>
            <a:r>
              <a:rPr lang="en-GB" sz="2000" dirty="0" err="1">
                <a:effectLst/>
                <a:latin typeface="+mn-lt"/>
              </a:rPr>
              <a:t>exo</a:t>
            </a:r>
            <a:r>
              <a:rPr lang="en-GB" sz="2000" dirty="0">
                <a:effectLst/>
                <a:latin typeface="+mn-lt"/>
              </a:rPr>
              <a:t>-atmosphere” under energetic events</a:t>
            </a:r>
            <a:r>
              <a:rPr lang="en-US" altLang="en-IT" sz="2000" dirty="0">
                <a:latin typeface="+mn-lt"/>
                <a:cs typeface="Tahoma" panose="020B0604030504040204" pitchFamily="34" charset="0"/>
              </a:rPr>
              <a:t>  </a:t>
            </a:r>
          </a:p>
        </p:txBody>
      </p:sp>
      <p:sp>
        <p:nvSpPr>
          <p:cNvPr id="4" name="TextBox 3">
            <a:extLst>
              <a:ext uri="{FF2B5EF4-FFF2-40B4-BE49-F238E27FC236}">
                <a16:creationId xmlns:a16="http://schemas.microsoft.com/office/drawing/2014/main" id="{309A3E89-DD43-E219-9ACC-A76816F72D60}"/>
              </a:ext>
            </a:extLst>
          </p:cNvPr>
          <p:cNvSpPr txBox="1"/>
          <p:nvPr/>
        </p:nvSpPr>
        <p:spPr>
          <a:xfrm>
            <a:off x="2720246" y="1254486"/>
            <a:ext cx="6243144" cy="461665"/>
          </a:xfrm>
          <a:prstGeom prst="rect">
            <a:avLst/>
          </a:prstGeom>
          <a:noFill/>
        </p:spPr>
        <p:txBody>
          <a:bodyPr wrap="square">
            <a:spAutoFit/>
          </a:bodyPr>
          <a:lstStyle/>
          <a:p>
            <a:pPr algn="ctr">
              <a:lnSpc>
                <a:spcPct val="100000"/>
              </a:lnSpc>
              <a:defRPr/>
            </a:pPr>
            <a:r>
              <a:rPr lang="en-GB" sz="2400" b="1" dirty="0" err="1">
                <a:solidFill>
                  <a:schemeClr val="accent2">
                    <a:lumMod val="75000"/>
                  </a:schemeClr>
                </a:solidFill>
                <a:effectLst/>
                <a:latin typeface="+mn-lt"/>
              </a:rPr>
              <a:t>ExoAtmoLab</a:t>
            </a:r>
            <a:endParaRPr lang="en-GB" sz="2400" b="1" dirty="0">
              <a:solidFill>
                <a:schemeClr val="accent2">
                  <a:lumMod val="75000"/>
                </a:schemeClr>
              </a:solidFill>
              <a:effectLst/>
              <a:latin typeface="+mn-lt"/>
            </a:endParaRPr>
          </a:p>
        </p:txBody>
      </p:sp>
      <p:sp>
        <p:nvSpPr>
          <p:cNvPr id="8" name="TextBox 7">
            <a:extLst>
              <a:ext uri="{FF2B5EF4-FFF2-40B4-BE49-F238E27FC236}">
                <a16:creationId xmlns:a16="http://schemas.microsoft.com/office/drawing/2014/main" id="{93AC6577-6A8B-DBAC-9D86-5A6400CCD2E7}"/>
              </a:ext>
            </a:extLst>
          </p:cNvPr>
          <p:cNvSpPr txBox="1"/>
          <p:nvPr/>
        </p:nvSpPr>
        <p:spPr>
          <a:xfrm>
            <a:off x="2210842" y="2790503"/>
            <a:ext cx="6201102" cy="461665"/>
          </a:xfrm>
          <a:prstGeom prst="rect">
            <a:avLst/>
          </a:prstGeom>
          <a:noFill/>
        </p:spPr>
        <p:txBody>
          <a:bodyPr wrap="square">
            <a:spAutoFit/>
          </a:bodyPr>
          <a:lstStyle/>
          <a:p>
            <a:r>
              <a:rPr lang="en-GB" sz="2400" b="1" dirty="0">
                <a:solidFill>
                  <a:schemeClr val="accent2">
                    <a:lumMod val="75000"/>
                  </a:schemeClr>
                </a:solidFill>
                <a:effectLst/>
                <a:latin typeface="+mn-lt"/>
              </a:rPr>
              <a:t>Pre-</a:t>
            </a:r>
            <a:r>
              <a:rPr lang="en-GB" sz="2400" b="1" dirty="0" err="1">
                <a:solidFill>
                  <a:schemeClr val="accent2">
                    <a:lumMod val="75000"/>
                  </a:schemeClr>
                </a:solidFill>
                <a:effectLst/>
                <a:latin typeface="+mn-lt"/>
              </a:rPr>
              <a:t>BioticLab_SurfLab</a:t>
            </a:r>
            <a:r>
              <a:rPr lang="en-GB" sz="2400" b="1" dirty="0">
                <a:solidFill>
                  <a:schemeClr val="accent2">
                    <a:lumMod val="75000"/>
                  </a:schemeClr>
                </a:solidFill>
                <a:latin typeface="+mn-lt"/>
              </a:rPr>
              <a:t> </a:t>
            </a:r>
            <a:endParaRPr lang="en-IT" sz="2400" dirty="0">
              <a:solidFill>
                <a:schemeClr val="accent2">
                  <a:lumMod val="75000"/>
                </a:schemeClr>
              </a:solidFill>
            </a:endParaRPr>
          </a:p>
        </p:txBody>
      </p:sp>
      <p:sp>
        <p:nvSpPr>
          <p:cNvPr id="10" name="TextBox 9">
            <a:extLst>
              <a:ext uri="{FF2B5EF4-FFF2-40B4-BE49-F238E27FC236}">
                <a16:creationId xmlns:a16="http://schemas.microsoft.com/office/drawing/2014/main" id="{9EB3D767-94ED-5356-48D8-873367E78774}"/>
              </a:ext>
            </a:extLst>
          </p:cNvPr>
          <p:cNvSpPr txBox="1"/>
          <p:nvPr/>
        </p:nvSpPr>
        <p:spPr>
          <a:xfrm>
            <a:off x="3073950" y="4860252"/>
            <a:ext cx="6201102" cy="461665"/>
          </a:xfrm>
          <a:prstGeom prst="rect">
            <a:avLst/>
          </a:prstGeom>
          <a:noFill/>
        </p:spPr>
        <p:txBody>
          <a:bodyPr wrap="square">
            <a:spAutoFit/>
          </a:bodyPr>
          <a:lstStyle/>
          <a:p>
            <a:pPr algn="ctr">
              <a:lnSpc>
                <a:spcPct val="100000"/>
              </a:lnSpc>
              <a:defRPr/>
            </a:pPr>
            <a:r>
              <a:rPr lang="en-GB" sz="2400" b="1" dirty="0">
                <a:solidFill>
                  <a:schemeClr val="accent2">
                    <a:lumMod val="75000"/>
                  </a:schemeClr>
                </a:solidFill>
                <a:effectLst/>
                <a:latin typeface="+mn-lt"/>
              </a:rPr>
              <a:t>Laboratory Plasma Spectroscopy</a:t>
            </a:r>
          </a:p>
        </p:txBody>
      </p:sp>
    </p:spTree>
    <p:extLst>
      <p:ext uri="{BB962C8B-B14F-4D97-AF65-F5344CB8AC3E}">
        <p14:creationId xmlns:p14="http://schemas.microsoft.com/office/powerpoint/2010/main" val="25886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D492B-F42D-3729-A2ED-406B1A7B53D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F68AA46-A6F4-23DD-F56D-3E83A6A21103}"/>
              </a:ext>
            </a:extLst>
          </p:cNvPr>
          <p:cNvSpPr>
            <a:spLocks noGrp="1"/>
          </p:cNvSpPr>
          <p:nvPr>
            <p:ph type="dt" sz="half" idx="10"/>
          </p:nvPr>
        </p:nvSpPr>
        <p:spPr/>
        <p:txBody>
          <a:bodyPr/>
          <a:lstStyle/>
          <a:p>
            <a:fld id="{BAADD149-B994-7E40-AAAC-E9CBF64AD1AA}" type="datetime1">
              <a:rPr lang="it-IT" smtClean="0"/>
              <a:t>29/09/24</a:t>
            </a:fld>
            <a:endParaRPr lang="it-IT"/>
          </a:p>
        </p:txBody>
      </p:sp>
      <p:sp>
        <p:nvSpPr>
          <p:cNvPr id="4" name="Footer Placeholder 3">
            <a:extLst>
              <a:ext uri="{FF2B5EF4-FFF2-40B4-BE49-F238E27FC236}">
                <a16:creationId xmlns:a16="http://schemas.microsoft.com/office/drawing/2014/main" id="{0A7D2CEE-4625-A858-FFDF-FE49C9DF4371}"/>
              </a:ext>
            </a:extLst>
          </p:cNvPr>
          <p:cNvSpPr>
            <a:spLocks noGrp="1"/>
          </p:cNvSpPr>
          <p:nvPr>
            <p:ph type="ftr" sz="quarter" idx="11"/>
          </p:nvPr>
        </p:nvSpPr>
        <p:spPr>
          <a:xfrm>
            <a:off x="1371609" y="6430138"/>
            <a:ext cx="5177220" cy="365125"/>
          </a:xfrm>
        </p:spPr>
        <p:txBody>
          <a:bodyPr/>
          <a:lstStyle/>
          <a:p>
            <a:pPr algn="l"/>
            <a:r>
              <a:rPr lang="it-IT" dirty="0"/>
              <a:t>Secondo Forum della ricerca sperimentale e tecnologica in INAF</a:t>
            </a:r>
          </a:p>
        </p:txBody>
      </p:sp>
      <p:sp>
        <p:nvSpPr>
          <p:cNvPr id="5" name="Slide Number Placeholder 4">
            <a:extLst>
              <a:ext uri="{FF2B5EF4-FFF2-40B4-BE49-F238E27FC236}">
                <a16:creationId xmlns:a16="http://schemas.microsoft.com/office/drawing/2014/main" id="{70C826EF-9DEB-F5FC-0877-1D704BA93EB4}"/>
              </a:ext>
            </a:extLst>
          </p:cNvPr>
          <p:cNvSpPr>
            <a:spLocks noGrp="1"/>
          </p:cNvSpPr>
          <p:nvPr>
            <p:ph type="sldNum" sz="quarter" idx="12"/>
          </p:nvPr>
        </p:nvSpPr>
        <p:spPr/>
        <p:txBody>
          <a:bodyPr/>
          <a:lstStyle/>
          <a:p>
            <a:fld id="{7420D11A-28F7-5248-BE99-D629C45AF851}" type="slidenum">
              <a:rPr lang="it-IT" smtClean="0"/>
              <a:t>10</a:t>
            </a:fld>
            <a:endParaRPr lang="it-IT"/>
          </a:p>
        </p:txBody>
      </p:sp>
      <p:sp>
        <p:nvSpPr>
          <p:cNvPr id="24" name="Rettangolo 12">
            <a:extLst>
              <a:ext uri="{FF2B5EF4-FFF2-40B4-BE49-F238E27FC236}">
                <a16:creationId xmlns:a16="http://schemas.microsoft.com/office/drawing/2014/main" id="{7ABF64BE-E581-114F-91B0-6F127C837335}"/>
              </a:ext>
            </a:extLst>
          </p:cNvPr>
          <p:cNvSpPr>
            <a:spLocks noChangeArrowheads="1"/>
          </p:cNvSpPr>
          <p:nvPr/>
        </p:nvSpPr>
        <p:spPr bwMode="auto">
          <a:xfrm>
            <a:off x="5358894" y="1207922"/>
            <a:ext cx="16007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IT" sz="2000" b="1" dirty="0" err="1">
                <a:latin typeface="+mn-lt"/>
              </a:rPr>
              <a:t>Spectroscopy</a:t>
            </a:r>
            <a:endParaRPr lang="it-IT" altLang="en-IT" sz="2000" b="1" dirty="0">
              <a:latin typeface="+mn-lt"/>
            </a:endParaRPr>
          </a:p>
        </p:txBody>
      </p:sp>
      <p:pic>
        <p:nvPicPr>
          <p:cNvPr id="11" name="Immagine 6">
            <a:extLst>
              <a:ext uri="{FF2B5EF4-FFF2-40B4-BE49-F238E27FC236}">
                <a16:creationId xmlns:a16="http://schemas.microsoft.com/office/drawing/2014/main" id="{50BD10BB-A774-8415-D1AD-18D224AB2F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608" y="1642191"/>
            <a:ext cx="4088019" cy="249377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12" name="CasellaDiTesto 1">
            <a:extLst>
              <a:ext uri="{FF2B5EF4-FFF2-40B4-BE49-F238E27FC236}">
                <a16:creationId xmlns:a16="http://schemas.microsoft.com/office/drawing/2014/main" id="{ED12198F-FB52-D9EE-4EA7-3F4E0E055BFF}"/>
              </a:ext>
            </a:extLst>
          </p:cNvPr>
          <p:cNvSpPr txBox="1">
            <a:spLocks noChangeArrowheads="1"/>
          </p:cNvSpPr>
          <p:nvPr/>
        </p:nvSpPr>
        <p:spPr bwMode="auto">
          <a:xfrm>
            <a:off x="437582" y="4689871"/>
            <a:ext cx="3986155" cy="1294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indent="-228600" eaLnBrk="1" hangingPunct="1">
              <a:lnSpc>
                <a:spcPct val="90000"/>
              </a:lnSpc>
              <a:spcAft>
                <a:spcPts val="600"/>
              </a:spcAft>
              <a:buFont typeface="Arial" panose="020B0604020202020204" pitchFamily="34" charset="0"/>
              <a:buChar char="•"/>
            </a:pPr>
            <a:r>
              <a:rPr lang="en-US" altLang="it-IT" sz="2000" dirty="0">
                <a:latin typeface="+mn-lt"/>
                <a:ea typeface="+mn-ea"/>
              </a:rPr>
              <a:t>High Resolution (R &gt; 10</a:t>
            </a:r>
            <a:r>
              <a:rPr lang="en-US" altLang="it-IT" sz="2000" baseline="30000" dirty="0">
                <a:latin typeface="+mn-lt"/>
                <a:ea typeface="+mn-ea"/>
              </a:rPr>
              <a:t>6</a:t>
            </a:r>
            <a:r>
              <a:rPr lang="en-US" altLang="it-IT" sz="2000" dirty="0">
                <a:latin typeface="+mn-lt"/>
                <a:ea typeface="+mn-ea"/>
              </a:rPr>
              <a:t>)</a:t>
            </a:r>
          </a:p>
          <a:p>
            <a:pPr indent="-228600" eaLnBrk="1" hangingPunct="1">
              <a:lnSpc>
                <a:spcPct val="90000"/>
              </a:lnSpc>
              <a:spcAft>
                <a:spcPts val="600"/>
              </a:spcAft>
              <a:buFont typeface="Arial" panose="020B0604020202020204" pitchFamily="34" charset="0"/>
              <a:buChar char="•"/>
            </a:pPr>
            <a:r>
              <a:rPr lang="en-US" altLang="it-IT" sz="2000" dirty="0">
                <a:latin typeface="+mn-lt"/>
                <a:ea typeface="+mn-ea"/>
              </a:rPr>
              <a:t>Fourier Spectrograph in the</a:t>
            </a:r>
          </a:p>
          <a:p>
            <a:pPr eaLnBrk="1" hangingPunct="1">
              <a:lnSpc>
                <a:spcPct val="90000"/>
              </a:lnSpc>
              <a:spcAft>
                <a:spcPts val="600"/>
              </a:spcAft>
            </a:pPr>
            <a:r>
              <a:rPr lang="en-US" altLang="it-IT" sz="2000" dirty="0">
                <a:latin typeface="+mn-lt"/>
                <a:ea typeface="+mn-ea"/>
              </a:rPr>
              <a:t>         0.2- 5 </a:t>
            </a:r>
            <a:r>
              <a:rPr lang="en-US" altLang="it-IT" sz="2000" dirty="0" err="1">
                <a:latin typeface="+mn-lt"/>
                <a:ea typeface="+mn-ea"/>
              </a:rPr>
              <a:t>μm</a:t>
            </a:r>
            <a:r>
              <a:rPr lang="en-US" altLang="it-IT" sz="2000" dirty="0">
                <a:latin typeface="+mn-lt"/>
                <a:ea typeface="+mn-ea"/>
              </a:rPr>
              <a:t> range</a:t>
            </a:r>
          </a:p>
        </p:txBody>
      </p:sp>
      <p:pic>
        <p:nvPicPr>
          <p:cNvPr id="26" name="Immagine 9">
            <a:extLst>
              <a:ext uri="{FF2B5EF4-FFF2-40B4-BE49-F238E27FC236}">
                <a16:creationId xmlns:a16="http://schemas.microsoft.com/office/drawing/2014/main" id="{EE8BD80F-D484-E1CB-BB6E-926425EE9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2429" y="1658589"/>
            <a:ext cx="3199929" cy="239716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7" name="Rettangolo 5">
            <a:extLst>
              <a:ext uri="{FF2B5EF4-FFF2-40B4-BE49-F238E27FC236}">
                <a16:creationId xmlns:a16="http://schemas.microsoft.com/office/drawing/2014/main" id="{C5CD68CB-552D-E8C8-F97E-5F56C47A72FB}"/>
              </a:ext>
            </a:extLst>
          </p:cNvPr>
          <p:cNvSpPr>
            <a:spLocks noChangeArrowheads="1"/>
          </p:cNvSpPr>
          <p:nvPr/>
        </p:nvSpPr>
        <p:spPr bwMode="auto">
          <a:xfrm>
            <a:off x="8602767" y="4078532"/>
            <a:ext cx="1919252" cy="30777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IT" sz="1400" b="1" dirty="0"/>
              <a:t>McPherson  251MX </a:t>
            </a:r>
          </a:p>
        </p:txBody>
      </p:sp>
      <p:pic>
        <p:nvPicPr>
          <p:cNvPr id="28" name="Immagine 7" descr="Immagine che contiene testo, Carattere, ricevuta, numero&#10;&#10;Descrizione generata automaticamente">
            <a:extLst>
              <a:ext uri="{FF2B5EF4-FFF2-40B4-BE49-F238E27FC236}">
                <a16:creationId xmlns:a16="http://schemas.microsoft.com/office/drawing/2014/main" id="{6E9104D8-3B9F-8ED3-6807-E541C767497E}"/>
              </a:ext>
            </a:extLst>
          </p:cNvPr>
          <p:cNvPicPr>
            <a:picLocks noChangeAspect="1"/>
          </p:cNvPicPr>
          <p:nvPr/>
        </p:nvPicPr>
        <p:blipFill>
          <a:blip r:embed="rId4"/>
          <a:stretch>
            <a:fillRect/>
          </a:stretch>
        </p:blipFill>
        <p:spPr>
          <a:xfrm>
            <a:off x="6297671" y="4340320"/>
            <a:ext cx="5663755" cy="1808815"/>
          </a:xfrm>
          <a:prstGeom prst="rect">
            <a:avLst/>
          </a:prstGeom>
        </p:spPr>
      </p:pic>
      <p:sp>
        <p:nvSpPr>
          <p:cNvPr id="30" name="TextBox 29">
            <a:extLst>
              <a:ext uri="{FF2B5EF4-FFF2-40B4-BE49-F238E27FC236}">
                <a16:creationId xmlns:a16="http://schemas.microsoft.com/office/drawing/2014/main" id="{A4188A17-C49D-74EB-9546-12D32F0AC0EB}"/>
              </a:ext>
            </a:extLst>
          </p:cNvPr>
          <p:cNvSpPr txBox="1"/>
          <p:nvPr/>
        </p:nvSpPr>
        <p:spPr>
          <a:xfrm>
            <a:off x="4259458" y="6037842"/>
            <a:ext cx="1899815" cy="338554"/>
          </a:xfrm>
          <a:prstGeom prst="rect">
            <a:avLst/>
          </a:prstGeom>
          <a:noFill/>
        </p:spPr>
        <p:txBody>
          <a:bodyPr wrap="none" rtlCol="0">
            <a:spAutoFit/>
          </a:bodyPr>
          <a:lstStyle/>
          <a:p>
            <a:r>
              <a:rPr lang="en-GB" sz="1600" dirty="0"/>
              <a:t>C</a:t>
            </a:r>
            <a:r>
              <a:rPr lang="en-IT" sz="1600" dirty="0"/>
              <a:t>ompleted Oct 2025</a:t>
            </a:r>
          </a:p>
        </p:txBody>
      </p:sp>
    </p:spTree>
    <p:extLst>
      <p:ext uri="{BB962C8B-B14F-4D97-AF65-F5344CB8AC3E}">
        <p14:creationId xmlns:p14="http://schemas.microsoft.com/office/powerpoint/2010/main" val="322403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9BB37-E778-8962-C05E-42266BCB5F20}"/>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CD8468E9-C90F-FEED-1358-FE8700739454}"/>
              </a:ext>
            </a:extLst>
          </p:cNvPr>
          <p:cNvSpPr>
            <a:spLocks noGrp="1"/>
          </p:cNvSpPr>
          <p:nvPr>
            <p:ph type="sldNum" sz="quarter" idx="4"/>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46192B8-55D9-4942-9C82-0B9DDA21D461}" type="slidenum">
              <a:rPr kumimoji="0" lang="it-IT" sz="1400" b="0" i="0" u="none" strike="noStrike" kern="1200" cap="none" spc="0" normalizeH="0" baseline="0" noProof="0" smtClean="0">
                <a:ln>
                  <a:noFill/>
                </a:ln>
                <a:solidFill>
                  <a:prstClr val="white">
                    <a:alpha val="50000"/>
                  </a:prstClr>
                </a:solidFill>
                <a:effectLst/>
                <a:uLnTx/>
                <a:uFillTx/>
                <a:latin typeface="Titillium"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it-IT" sz="14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endParaRPr>
          </a:p>
        </p:txBody>
      </p:sp>
      <p:sp>
        <p:nvSpPr>
          <p:cNvPr id="3" name="TextBox 2">
            <a:extLst>
              <a:ext uri="{FF2B5EF4-FFF2-40B4-BE49-F238E27FC236}">
                <a16:creationId xmlns:a16="http://schemas.microsoft.com/office/drawing/2014/main" id="{591AEAD2-3F76-1A84-EE40-0C173DC5040A}"/>
              </a:ext>
            </a:extLst>
          </p:cNvPr>
          <p:cNvSpPr txBox="1">
            <a:spLocks noChangeAspect="1"/>
          </p:cNvSpPr>
          <p:nvPr/>
        </p:nvSpPr>
        <p:spPr>
          <a:xfrm>
            <a:off x="421788" y="1859492"/>
            <a:ext cx="8668810" cy="1200329"/>
          </a:xfrm>
          <a:prstGeom prst="rect">
            <a:avLst/>
          </a:prstGeom>
          <a:noFill/>
        </p:spPr>
        <p:txBody>
          <a:bodyPr wrap="square" rtlCol="0">
            <a:spAutoFit/>
          </a:bodyPr>
          <a:lstStyle/>
          <a:p>
            <a:pPr algn="just"/>
            <a:r>
              <a:rPr lang="en-GB" dirty="0">
                <a:effectLst/>
              </a:rPr>
              <a:t>Observations of exoplanet atmospheres open a window on the indicators of habitability and life. While the chemical composition is at the equilibrium in deep atmospheric layers, kinetic processes dominated by photochemical reactions drive drastic departures in the upper regions of an atmosphere</a:t>
            </a:r>
            <a:r>
              <a:rPr lang="en-GB" dirty="0"/>
              <a:t>.</a:t>
            </a:r>
            <a:endParaRPr lang="en-GB" dirty="0">
              <a:effectLst/>
            </a:endParaRPr>
          </a:p>
        </p:txBody>
      </p:sp>
      <p:sp>
        <p:nvSpPr>
          <p:cNvPr id="4" name="TextBox 3">
            <a:extLst>
              <a:ext uri="{FF2B5EF4-FFF2-40B4-BE49-F238E27FC236}">
                <a16:creationId xmlns:a16="http://schemas.microsoft.com/office/drawing/2014/main" id="{04C525C4-952F-4078-E834-5DD5BC1D7702}"/>
              </a:ext>
            </a:extLst>
          </p:cNvPr>
          <p:cNvSpPr txBox="1">
            <a:spLocks noChangeAspect="1"/>
          </p:cNvSpPr>
          <p:nvPr/>
        </p:nvSpPr>
        <p:spPr>
          <a:xfrm>
            <a:off x="2989923" y="3952849"/>
            <a:ext cx="7625525" cy="646331"/>
          </a:xfrm>
          <a:prstGeom prst="rect">
            <a:avLst/>
          </a:prstGeom>
          <a:noFill/>
        </p:spPr>
        <p:txBody>
          <a:bodyPr wrap="square">
            <a:spAutoFit/>
          </a:bodyPr>
          <a:lstStyle/>
          <a:p>
            <a:pPr algn="just"/>
            <a:r>
              <a:rPr lang="en-GB" dirty="0"/>
              <a:t>S</a:t>
            </a:r>
            <a:r>
              <a:rPr lang="en-GB" dirty="0">
                <a:effectLst/>
              </a:rPr>
              <a:t>pectroscopic detection of atmospheric composition is one of the major tasks in present (JWST) and future (ARIEL) space and (ELT) ground based telescopes.  </a:t>
            </a:r>
          </a:p>
        </p:txBody>
      </p:sp>
      <p:grpSp>
        <p:nvGrpSpPr>
          <p:cNvPr id="6" name="Group 5">
            <a:extLst>
              <a:ext uri="{FF2B5EF4-FFF2-40B4-BE49-F238E27FC236}">
                <a16:creationId xmlns:a16="http://schemas.microsoft.com/office/drawing/2014/main" id="{08F5BD8D-DB2A-A749-13D8-6E9C1AFEF47B}"/>
              </a:ext>
            </a:extLst>
          </p:cNvPr>
          <p:cNvGrpSpPr>
            <a:grpSpLocks noChangeAspect="1"/>
          </p:cNvGrpSpPr>
          <p:nvPr/>
        </p:nvGrpSpPr>
        <p:grpSpPr>
          <a:xfrm>
            <a:off x="9322615" y="1553522"/>
            <a:ext cx="2548336" cy="1875478"/>
            <a:chOff x="317500" y="1196091"/>
            <a:chExt cx="3509229" cy="2582658"/>
          </a:xfrm>
        </p:grpSpPr>
        <p:pic>
          <p:nvPicPr>
            <p:cNvPr id="7" name="Picture 6">
              <a:extLst>
                <a:ext uri="{FF2B5EF4-FFF2-40B4-BE49-F238E27FC236}">
                  <a16:creationId xmlns:a16="http://schemas.microsoft.com/office/drawing/2014/main" id="{8740CDD6-63A4-26C5-50FD-8D538DE25D9A}"/>
                </a:ext>
              </a:extLst>
            </p:cNvPr>
            <p:cNvPicPr>
              <a:picLocks noChangeAspect="1"/>
            </p:cNvPicPr>
            <p:nvPr/>
          </p:nvPicPr>
          <p:blipFill rotWithShape="1">
            <a:blip r:embed="rId2"/>
            <a:srcRect l="35919" t="2672" b="6743"/>
            <a:stretch/>
          </p:blipFill>
          <p:spPr>
            <a:xfrm>
              <a:off x="653853" y="1196091"/>
              <a:ext cx="3172876" cy="2582658"/>
            </a:xfrm>
            <a:prstGeom prst="rect">
              <a:avLst/>
            </a:prstGeom>
            <a:solidFill>
              <a:schemeClr val="accent1">
                <a:lumMod val="20000"/>
                <a:lumOff val="80000"/>
              </a:schemeClr>
            </a:solidFill>
          </p:spPr>
        </p:pic>
        <p:pic>
          <p:nvPicPr>
            <p:cNvPr id="8" name="Picture 7">
              <a:extLst>
                <a:ext uri="{FF2B5EF4-FFF2-40B4-BE49-F238E27FC236}">
                  <a16:creationId xmlns:a16="http://schemas.microsoft.com/office/drawing/2014/main" id="{C3FE54CE-7FDF-3F1B-3DD7-D1B2744FFBB7}"/>
                </a:ext>
              </a:extLst>
            </p:cNvPr>
            <p:cNvPicPr>
              <a:picLocks noChangeAspect="1"/>
            </p:cNvPicPr>
            <p:nvPr/>
          </p:nvPicPr>
          <p:blipFill rotWithShape="1">
            <a:blip r:embed="rId3"/>
            <a:srcRect l="1970" t="2672" r="90330" b="6743"/>
            <a:stretch/>
          </p:blipFill>
          <p:spPr>
            <a:xfrm>
              <a:off x="317500" y="1196091"/>
              <a:ext cx="381259" cy="2582658"/>
            </a:xfrm>
            <a:prstGeom prst="rect">
              <a:avLst/>
            </a:prstGeom>
            <a:solidFill>
              <a:schemeClr val="accent1">
                <a:lumMod val="20000"/>
                <a:lumOff val="80000"/>
              </a:schemeClr>
            </a:solidFill>
          </p:spPr>
        </p:pic>
        <p:sp>
          <p:nvSpPr>
            <p:cNvPr id="9" name="Rectangle 8">
              <a:extLst>
                <a:ext uri="{FF2B5EF4-FFF2-40B4-BE49-F238E27FC236}">
                  <a16:creationId xmlns:a16="http://schemas.microsoft.com/office/drawing/2014/main" id="{00CC8B14-9D37-2376-7C02-08306B44D40A}"/>
                </a:ext>
              </a:extLst>
            </p:cNvPr>
            <p:cNvSpPr/>
            <p:nvPr/>
          </p:nvSpPr>
          <p:spPr>
            <a:xfrm rot="5400000" flipV="1">
              <a:off x="857363" y="3507872"/>
              <a:ext cx="61200" cy="46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cxnSp>
          <p:nvCxnSpPr>
            <p:cNvPr id="10" name="Straight Connector 9">
              <a:extLst>
                <a:ext uri="{FF2B5EF4-FFF2-40B4-BE49-F238E27FC236}">
                  <a16:creationId xmlns:a16="http://schemas.microsoft.com/office/drawing/2014/main" id="{70797604-332F-5F89-8479-F77F24BBC46B}"/>
                </a:ext>
              </a:extLst>
            </p:cNvPr>
            <p:cNvCxnSpPr>
              <a:cxnSpLocks/>
            </p:cNvCxnSpPr>
            <p:nvPr/>
          </p:nvCxnSpPr>
          <p:spPr>
            <a:xfrm>
              <a:off x="653853" y="2646870"/>
              <a:ext cx="3079751" cy="0"/>
            </a:xfrm>
            <a:prstGeom prst="line">
              <a:avLst/>
            </a:prstGeom>
            <a:ln w="28575">
              <a:solidFill>
                <a:srgbClr val="FF32E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9CEAD8-3ECF-40CF-127A-B48AC757B2BE}"/>
                </a:ext>
              </a:extLst>
            </p:cNvPr>
            <p:cNvCxnSpPr>
              <a:cxnSpLocks/>
            </p:cNvCxnSpPr>
            <p:nvPr/>
          </p:nvCxnSpPr>
          <p:spPr>
            <a:xfrm>
              <a:off x="3722312" y="1924433"/>
              <a:ext cx="0" cy="722437"/>
            </a:xfrm>
            <a:prstGeom prst="line">
              <a:avLst/>
            </a:prstGeom>
            <a:ln w="28575">
              <a:solidFill>
                <a:srgbClr val="FF32E9"/>
              </a:solidFill>
              <a:headEnd type="stealth" w="lg" len="lg"/>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C147A3BE-7D7B-07C5-7AD0-25B557F77333}"/>
              </a:ext>
            </a:extLst>
          </p:cNvPr>
          <p:cNvPicPr>
            <a:picLocks noChangeAspect="1"/>
          </p:cNvPicPr>
          <p:nvPr/>
        </p:nvPicPr>
        <p:blipFill>
          <a:blip r:embed="rId4"/>
          <a:stretch>
            <a:fillRect/>
          </a:stretch>
        </p:blipFill>
        <p:spPr>
          <a:xfrm>
            <a:off x="362796" y="3618091"/>
            <a:ext cx="2401425" cy="1350802"/>
          </a:xfrm>
          <a:prstGeom prst="rect">
            <a:avLst/>
          </a:prstGeom>
        </p:spPr>
      </p:pic>
      <p:pic>
        <p:nvPicPr>
          <p:cNvPr id="13" name="Picture 12">
            <a:extLst>
              <a:ext uri="{FF2B5EF4-FFF2-40B4-BE49-F238E27FC236}">
                <a16:creationId xmlns:a16="http://schemas.microsoft.com/office/drawing/2014/main" id="{2F46BFF5-E65A-91A1-FB58-1A6DD2E3ACB2}"/>
              </a:ext>
            </a:extLst>
          </p:cNvPr>
          <p:cNvPicPr>
            <a:picLocks noChangeAspect="1"/>
          </p:cNvPicPr>
          <p:nvPr/>
        </p:nvPicPr>
        <p:blipFill>
          <a:blip r:embed="rId5"/>
          <a:stretch>
            <a:fillRect/>
          </a:stretch>
        </p:blipFill>
        <p:spPr>
          <a:xfrm>
            <a:off x="1342593" y="3106502"/>
            <a:ext cx="1421628" cy="799666"/>
          </a:xfrm>
          <a:prstGeom prst="rect">
            <a:avLst/>
          </a:prstGeom>
        </p:spPr>
      </p:pic>
      <p:sp>
        <p:nvSpPr>
          <p:cNvPr id="14" name="TextBox 13">
            <a:extLst>
              <a:ext uri="{FF2B5EF4-FFF2-40B4-BE49-F238E27FC236}">
                <a16:creationId xmlns:a16="http://schemas.microsoft.com/office/drawing/2014/main" id="{D1B986EF-11B0-4914-54F9-383CBB00D231}"/>
              </a:ext>
            </a:extLst>
          </p:cNvPr>
          <p:cNvSpPr txBox="1">
            <a:spLocks noChangeAspect="1"/>
          </p:cNvSpPr>
          <p:nvPr/>
        </p:nvSpPr>
        <p:spPr>
          <a:xfrm>
            <a:off x="462455" y="5060637"/>
            <a:ext cx="11035862" cy="1147494"/>
          </a:xfrm>
          <a:prstGeom prst="rect">
            <a:avLst/>
          </a:prstGeom>
          <a:noFill/>
        </p:spPr>
        <p:txBody>
          <a:bodyPr wrap="square" rtlCol="0">
            <a:spAutoFit/>
          </a:bodyPr>
          <a:lstStyle/>
          <a:p>
            <a:pPr algn="just">
              <a:lnSpc>
                <a:spcPts val="2760"/>
              </a:lnSpc>
            </a:pPr>
            <a:r>
              <a:rPr lang="en-GB" sz="2400" b="1" dirty="0">
                <a:solidFill>
                  <a:srgbClr val="00B0F0"/>
                </a:solidFill>
              </a:rPr>
              <a:t>Objective: </a:t>
            </a:r>
            <a:r>
              <a:rPr lang="en-GB" sz="2000" dirty="0"/>
              <a:t>D</a:t>
            </a:r>
            <a:r>
              <a:rPr lang="en-GB" sz="2000" dirty="0">
                <a:effectLst/>
              </a:rPr>
              <a:t>esign and construction of an atmosphere simulator facility, to study the chemical and physical evolution of a gas mixture under copious irradiation with high energy radiation (UV, X-rays) and electrical phenomena</a:t>
            </a:r>
          </a:p>
        </p:txBody>
      </p:sp>
      <p:sp>
        <p:nvSpPr>
          <p:cNvPr id="15" name="TextBox 14">
            <a:extLst>
              <a:ext uri="{FF2B5EF4-FFF2-40B4-BE49-F238E27FC236}">
                <a16:creationId xmlns:a16="http://schemas.microsoft.com/office/drawing/2014/main" id="{1BD6252A-9CE4-0037-AA85-E1A45ED27B21}"/>
              </a:ext>
            </a:extLst>
          </p:cNvPr>
          <p:cNvSpPr txBox="1"/>
          <p:nvPr/>
        </p:nvSpPr>
        <p:spPr>
          <a:xfrm>
            <a:off x="4632300" y="1091691"/>
            <a:ext cx="2419060" cy="1015663"/>
          </a:xfrm>
          <a:prstGeom prst="rect">
            <a:avLst/>
          </a:prstGeom>
          <a:noFill/>
        </p:spPr>
        <p:txBody>
          <a:bodyPr wrap="none" rtlCol="0">
            <a:spAutoFit/>
          </a:bodyPr>
          <a:lstStyle/>
          <a:p>
            <a:pPr algn="ctr">
              <a:lnSpc>
                <a:spcPct val="100000"/>
              </a:lnSpc>
              <a:defRPr/>
            </a:pPr>
            <a:r>
              <a:rPr lang="en-GB" sz="2400" b="1" dirty="0" err="1">
                <a:effectLst/>
                <a:latin typeface="+mn-lt"/>
              </a:rPr>
              <a:t>ExoAtmoLab</a:t>
            </a:r>
            <a:endParaRPr lang="en-GB" sz="2400" b="1" dirty="0">
              <a:effectLst/>
              <a:latin typeface="+mn-lt"/>
            </a:endParaRPr>
          </a:p>
          <a:p>
            <a:pPr algn="ctr">
              <a:lnSpc>
                <a:spcPct val="100000"/>
              </a:lnSpc>
              <a:defRPr/>
            </a:pPr>
            <a:r>
              <a:rPr lang="en-GB" altLang="en-IT" sz="1800" dirty="0">
                <a:latin typeface="+mn-lt"/>
                <a:cs typeface="Tahoma" panose="020B0604030504040204" pitchFamily="34" charset="0"/>
              </a:rPr>
              <a:t>A. </a:t>
            </a:r>
            <a:r>
              <a:rPr lang="en-GB" altLang="en-IT" sz="1800" dirty="0" err="1">
                <a:latin typeface="+mn-lt"/>
                <a:cs typeface="Tahoma" panose="020B0604030504040204" pitchFamily="34" charset="0"/>
              </a:rPr>
              <a:t>Ciaravella</a:t>
            </a:r>
            <a:r>
              <a:rPr lang="en-GB" altLang="en-IT" sz="1800" dirty="0">
                <a:latin typeface="+mn-lt"/>
                <a:cs typeface="Tahoma" panose="020B0604030504040204" pitchFamily="34" charset="0"/>
              </a:rPr>
              <a:t> INAF-OAPA</a:t>
            </a:r>
          </a:p>
          <a:p>
            <a:endParaRPr lang="en-IT" dirty="0"/>
          </a:p>
        </p:txBody>
      </p:sp>
      <p:sp>
        <p:nvSpPr>
          <p:cNvPr id="18" name="Date Placeholder 17">
            <a:extLst>
              <a:ext uri="{FF2B5EF4-FFF2-40B4-BE49-F238E27FC236}">
                <a16:creationId xmlns:a16="http://schemas.microsoft.com/office/drawing/2014/main" id="{FCDD0628-411D-D9E2-6024-DB04F9CB456F}"/>
              </a:ext>
            </a:extLst>
          </p:cNvPr>
          <p:cNvSpPr>
            <a:spLocks noGrp="1"/>
          </p:cNvSpPr>
          <p:nvPr>
            <p:ph type="dt" sz="half" idx="2"/>
          </p:nvPr>
        </p:nvSpPr>
        <p:spPr/>
        <p:txBody>
          <a:bodyPr/>
          <a:lstStyle/>
          <a:p>
            <a:fld id="{8B0083B1-6CB4-4048-9D53-F21A27585F64}" type="datetime1">
              <a:rPr lang="it-IT" smtClean="0"/>
              <a:t>01/10/24</a:t>
            </a:fld>
            <a:endParaRPr lang="it-IT"/>
          </a:p>
        </p:txBody>
      </p:sp>
      <p:sp>
        <p:nvSpPr>
          <p:cNvPr id="19" name="Footer Placeholder 18">
            <a:extLst>
              <a:ext uri="{FF2B5EF4-FFF2-40B4-BE49-F238E27FC236}">
                <a16:creationId xmlns:a16="http://schemas.microsoft.com/office/drawing/2014/main" id="{7DE51418-64FF-4703-A5C8-0A20878A7E6D}"/>
              </a:ext>
            </a:extLst>
          </p:cNvPr>
          <p:cNvSpPr>
            <a:spLocks noGrp="1"/>
          </p:cNvSpPr>
          <p:nvPr>
            <p:ph type="ftr" sz="quarter" idx="3"/>
          </p:nvPr>
        </p:nvSpPr>
        <p:spPr>
          <a:xfrm>
            <a:off x="1371609" y="6430138"/>
            <a:ext cx="5133694" cy="365125"/>
          </a:xfrm>
        </p:spPr>
        <p:txBody>
          <a:bodyPr/>
          <a:lstStyle/>
          <a:p>
            <a:pPr algn="l"/>
            <a:r>
              <a:rPr lang="it-IT" dirty="0"/>
              <a:t>Secondo Forum della ricerca sperimentale e tecnologica in INAF</a:t>
            </a:r>
          </a:p>
        </p:txBody>
      </p:sp>
    </p:spTree>
    <p:extLst>
      <p:ext uri="{BB962C8B-B14F-4D97-AF65-F5344CB8AC3E}">
        <p14:creationId xmlns:p14="http://schemas.microsoft.com/office/powerpoint/2010/main" val="405925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DAFDF-5185-A16E-A5A7-17CD66A018DB}"/>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7D101A0E-8554-00C6-656F-A4D83727CC74}"/>
              </a:ext>
            </a:extLst>
          </p:cNvPr>
          <p:cNvSpPr>
            <a:spLocks noGrp="1"/>
          </p:cNvSpPr>
          <p:nvPr>
            <p:ph type="dt" sz="half" idx="2"/>
          </p:nvPr>
        </p:nvSpPr>
        <p:spPr/>
        <p:txBody>
          <a:bodyPr/>
          <a:lstStyle/>
          <a:p>
            <a:fld id="{675F555E-D119-C147-A403-B52CF308D224}" type="datetime1">
              <a:rPr lang="it-IT" smtClean="0"/>
              <a:t>30/09/24</a:t>
            </a:fld>
            <a:endParaRPr lang="it-IT"/>
          </a:p>
        </p:txBody>
      </p:sp>
      <p:sp>
        <p:nvSpPr>
          <p:cNvPr id="6" name="Footer Placeholder 5">
            <a:extLst>
              <a:ext uri="{FF2B5EF4-FFF2-40B4-BE49-F238E27FC236}">
                <a16:creationId xmlns:a16="http://schemas.microsoft.com/office/drawing/2014/main" id="{EAD03B0F-21C0-62D3-4593-E9744CA8A682}"/>
              </a:ext>
            </a:extLst>
          </p:cNvPr>
          <p:cNvSpPr>
            <a:spLocks noGrp="1"/>
          </p:cNvSpPr>
          <p:nvPr>
            <p:ph type="ftr" sz="quarter" idx="3"/>
          </p:nvPr>
        </p:nvSpPr>
        <p:spPr>
          <a:xfrm>
            <a:off x="1371609" y="6430138"/>
            <a:ext cx="4950814" cy="365125"/>
          </a:xfrm>
        </p:spPr>
        <p:txBody>
          <a:bodyPr/>
          <a:lstStyle/>
          <a:p>
            <a:r>
              <a:rPr lang="en-GB" sz="1400" dirty="0">
                <a:solidFill>
                  <a:schemeClr val="bg1"/>
                </a:solidFill>
                <a:latin typeface="Titillium Lt" pitchFamily="2" charset="77"/>
              </a:rPr>
              <a:t>S</a:t>
            </a:r>
            <a:r>
              <a:rPr lang="en-IT" sz="1400" dirty="0">
                <a:solidFill>
                  <a:schemeClr val="bg1"/>
                </a:solidFill>
                <a:latin typeface="Titillium Lt" pitchFamily="2" charset="77"/>
              </a:rPr>
              <a:t>econdo Forum della ricerca sperimentale e tecnologica in INAF</a:t>
            </a:r>
          </a:p>
        </p:txBody>
      </p:sp>
      <p:sp>
        <p:nvSpPr>
          <p:cNvPr id="7" name="Slide Number Placeholder 6">
            <a:extLst>
              <a:ext uri="{FF2B5EF4-FFF2-40B4-BE49-F238E27FC236}">
                <a16:creationId xmlns:a16="http://schemas.microsoft.com/office/drawing/2014/main" id="{9A9A1827-154C-05B6-A9D6-3A41AD4E2D2C}"/>
              </a:ext>
            </a:extLst>
          </p:cNvPr>
          <p:cNvSpPr>
            <a:spLocks noGrp="1"/>
          </p:cNvSpPr>
          <p:nvPr>
            <p:ph type="sldNum" sz="quarter" idx="4"/>
          </p:nvPr>
        </p:nvSpPr>
        <p:spPr/>
        <p:txBody>
          <a:bodyPr/>
          <a:lstStyle/>
          <a:p>
            <a:fld id="{9B13B172-409A-48BF-92CD-9E808051E234}" type="slidenum">
              <a:rPr lang="it-IT" smtClean="0"/>
              <a:pPr/>
              <a:t>3</a:t>
            </a:fld>
            <a:endParaRPr lang="it-IT"/>
          </a:p>
        </p:txBody>
      </p:sp>
      <p:pic>
        <p:nvPicPr>
          <p:cNvPr id="16" name="Picture 15">
            <a:extLst>
              <a:ext uri="{FF2B5EF4-FFF2-40B4-BE49-F238E27FC236}">
                <a16:creationId xmlns:a16="http://schemas.microsoft.com/office/drawing/2014/main" id="{955B51EB-3AFA-A526-04F8-3F32C183C105}"/>
              </a:ext>
            </a:extLst>
          </p:cNvPr>
          <p:cNvPicPr>
            <a:picLocks noChangeAspect="1"/>
          </p:cNvPicPr>
          <p:nvPr/>
        </p:nvPicPr>
        <p:blipFill rotWithShape="1">
          <a:blip r:embed="rId2"/>
          <a:srcRect l="6635" t="965" r="26920" b="-965"/>
          <a:stretch/>
        </p:blipFill>
        <p:spPr>
          <a:xfrm>
            <a:off x="363285" y="2462368"/>
            <a:ext cx="3897689" cy="3165545"/>
          </a:xfrm>
          <a:prstGeom prst="rect">
            <a:avLst/>
          </a:prstGeom>
        </p:spPr>
      </p:pic>
      <p:sp>
        <p:nvSpPr>
          <p:cNvPr id="2" name="TextBox 1">
            <a:extLst>
              <a:ext uri="{FF2B5EF4-FFF2-40B4-BE49-F238E27FC236}">
                <a16:creationId xmlns:a16="http://schemas.microsoft.com/office/drawing/2014/main" id="{2E6B85F8-E038-0DAD-811A-444B20D3302E}"/>
              </a:ext>
            </a:extLst>
          </p:cNvPr>
          <p:cNvSpPr txBox="1"/>
          <p:nvPr/>
        </p:nvSpPr>
        <p:spPr>
          <a:xfrm>
            <a:off x="4463336" y="1718354"/>
            <a:ext cx="7640912" cy="3970318"/>
          </a:xfrm>
          <a:prstGeom prst="rect">
            <a:avLst/>
          </a:prstGeom>
          <a:noFill/>
        </p:spPr>
        <p:txBody>
          <a:bodyPr wrap="square">
            <a:spAutoFit/>
          </a:bodyPr>
          <a:lstStyle/>
          <a:p>
            <a:r>
              <a:rPr lang="en-IT" sz="1600" b="1" kern="0" dirty="0">
                <a:effectLst/>
                <a:ea typeface="Times New Roman" panose="02020603050405020304" pitchFamily="18" charset="0"/>
              </a:rPr>
              <a:t>Radiation S</a:t>
            </a:r>
            <a:r>
              <a:rPr lang="en-GB" sz="1600" b="1" kern="0" dirty="0">
                <a:effectLst/>
                <a:ea typeface="Times New Roman" panose="02020603050405020304" pitchFamily="18" charset="0"/>
              </a:rPr>
              <a:t>o</a:t>
            </a:r>
            <a:r>
              <a:rPr lang="en-IT" sz="1600" b="1" kern="0" dirty="0">
                <a:effectLst/>
                <a:ea typeface="Times New Roman" panose="02020603050405020304" pitchFamily="18" charset="0"/>
              </a:rPr>
              <a:t>urces: </a:t>
            </a:r>
          </a:p>
          <a:p>
            <a:pPr marL="285750" indent="-285750">
              <a:buFontTx/>
              <a:buChar char="-"/>
            </a:pPr>
            <a:r>
              <a:rPr lang="en-IT" sz="1600" kern="0" dirty="0">
                <a:effectLst/>
                <a:ea typeface="Times New Roman" panose="02020603050405020304" pitchFamily="18" charset="0"/>
              </a:rPr>
              <a:t>X-ray source </a:t>
            </a:r>
            <a:r>
              <a:rPr lang="en-GB" sz="1600" dirty="0">
                <a:cs typeface="Times New Roman" panose="02020603050405020304" pitchFamily="18" charset="0"/>
              </a:rPr>
              <a:t>Specs XR-50 X  </a:t>
            </a:r>
            <a:r>
              <a:rPr lang="en-IT" sz="1600" kern="0" dirty="0">
                <a:effectLst/>
                <a:ea typeface="Times New Roman" panose="02020603050405020304" pitchFamily="18" charset="0"/>
              </a:rPr>
              <a:t>~ 1</a:t>
            </a:r>
            <a:r>
              <a:rPr lang="en-US" sz="1600" kern="0" dirty="0">
                <a:effectLst/>
                <a:ea typeface="Times New Roman" panose="02020603050405020304" pitchFamily="18" charset="0"/>
              </a:rPr>
              <a:t>0</a:t>
            </a:r>
            <a:r>
              <a:rPr lang="en-US" sz="1600" kern="0" baseline="30000" dirty="0">
                <a:effectLst/>
                <a:ea typeface="Times New Roman" panose="02020603050405020304" pitchFamily="18" charset="0"/>
              </a:rPr>
              <a:t>10</a:t>
            </a:r>
            <a:r>
              <a:rPr lang="en-IT" sz="1600" kern="0" dirty="0">
                <a:effectLst/>
                <a:ea typeface="Times New Roman" panose="02020603050405020304" pitchFamily="18" charset="0"/>
              </a:rPr>
              <a:t> ph/s  </a:t>
            </a:r>
          </a:p>
          <a:p>
            <a:r>
              <a:rPr lang="en-IT" sz="1600" kern="0" dirty="0">
                <a:cs typeface="Times New Roman" panose="02020603050405020304" pitchFamily="18" charset="0"/>
              </a:rPr>
              <a:t>       </a:t>
            </a:r>
            <a:r>
              <a:rPr lang="en-GB" sz="1600" dirty="0">
                <a:cs typeface="Times New Roman" panose="02020603050405020304" pitchFamily="18" charset="0"/>
              </a:rPr>
              <a:t>d</a:t>
            </a:r>
            <a:r>
              <a:rPr lang="en-GB" sz="1600" dirty="0">
                <a:effectLst/>
              </a:rPr>
              <a:t>ual Anode  Al/Cu   1.5/9 keV  </a:t>
            </a:r>
          </a:p>
          <a:p>
            <a:pPr marL="285750" indent="-285750">
              <a:buFontTx/>
              <a:buChar char="-"/>
            </a:pPr>
            <a:r>
              <a:rPr lang="en-GB" sz="1600" dirty="0"/>
              <a:t>UV </a:t>
            </a:r>
            <a:r>
              <a:rPr lang="en-GB" sz="1600" dirty="0">
                <a:effectLst/>
              </a:rPr>
              <a:t>microwave-discharge hydrogen-flow lamp. ~4 × </a:t>
            </a:r>
            <a:r>
              <a:rPr lang="en-IT" sz="1600" kern="0" dirty="0">
                <a:effectLst/>
                <a:ea typeface="Times New Roman" panose="02020603050405020304" pitchFamily="18" charset="0"/>
              </a:rPr>
              <a:t>1</a:t>
            </a:r>
            <a:r>
              <a:rPr lang="en-US" sz="1600" kern="0" dirty="0">
                <a:effectLst/>
                <a:ea typeface="Times New Roman" panose="02020603050405020304" pitchFamily="18" charset="0"/>
              </a:rPr>
              <a:t>0</a:t>
            </a:r>
            <a:r>
              <a:rPr lang="en-US" sz="1600" kern="0" baseline="30000" dirty="0">
                <a:effectLst/>
                <a:ea typeface="Times New Roman" panose="02020603050405020304" pitchFamily="18" charset="0"/>
              </a:rPr>
              <a:t>10</a:t>
            </a:r>
            <a:r>
              <a:rPr lang="en-IT" sz="1600" kern="0" dirty="0">
                <a:effectLst/>
                <a:ea typeface="Times New Roman" panose="02020603050405020304" pitchFamily="18" charset="0"/>
              </a:rPr>
              <a:t> ph/cm</a:t>
            </a:r>
            <a:r>
              <a:rPr lang="en-IT" sz="1600" kern="0" baseline="30000" dirty="0">
                <a:effectLst/>
                <a:ea typeface="Times New Roman" panose="02020603050405020304" pitchFamily="18" charset="0"/>
              </a:rPr>
              <a:t>2</a:t>
            </a:r>
            <a:r>
              <a:rPr lang="en-IT" sz="1600" kern="0" dirty="0">
                <a:effectLst/>
                <a:ea typeface="Times New Roman" panose="02020603050405020304" pitchFamily="18" charset="0"/>
              </a:rPr>
              <a:t>/s </a:t>
            </a:r>
            <a:r>
              <a:rPr lang="en-IT" sz="1600" kern="0" dirty="0">
                <a:ea typeface="Times New Roman" panose="02020603050405020304" pitchFamily="18" charset="0"/>
              </a:rPr>
              <a:t>(no STILES funds)</a:t>
            </a:r>
            <a:endParaRPr lang="en-IT" sz="1600" b="1" kern="0" dirty="0"/>
          </a:p>
          <a:p>
            <a:endParaRPr lang="en-IT" sz="1100" b="1" kern="0" dirty="0">
              <a:effectLst/>
              <a:ea typeface="Times New Roman" panose="02020603050405020304" pitchFamily="18" charset="0"/>
            </a:endParaRPr>
          </a:p>
          <a:p>
            <a:r>
              <a:rPr lang="en-IT" sz="1600" b="1" kern="0" dirty="0">
                <a:effectLst/>
                <a:ea typeface="Times New Roman" panose="02020603050405020304" pitchFamily="18" charset="0"/>
              </a:rPr>
              <a:t>S</a:t>
            </a:r>
            <a:r>
              <a:rPr lang="en-GB" sz="1600" b="1" kern="0" dirty="0">
                <a:effectLst/>
                <a:ea typeface="Times New Roman" panose="02020603050405020304" pitchFamily="18" charset="0"/>
              </a:rPr>
              <a:t>o</a:t>
            </a:r>
            <a:r>
              <a:rPr lang="en-IT" sz="1600" b="1" kern="0" dirty="0">
                <a:effectLst/>
                <a:ea typeface="Times New Roman" panose="02020603050405020304" pitchFamily="18" charset="0"/>
              </a:rPr>
              <a:t>urces of </a:t>
            </a:r>
            <a:r>
              <a:rPr lang="en-IT" sz="1600" b="1" kern="0" dirty="0">
                <a:ea typeface="Times New Roman" panose="02020603050405020304" pitchFamily="18" charset="0"/>
                <a:cs typeface="Calibri" panose="020F0502020204030204" pitchFamily="34" charset="0"/>
              </a:rPr>
              <a:t>lightening </a:t>
            </a:r>
            <a:r>
              <a:rPr lang="en-IT" sz="1600" b="1" kern="0" dirty="0">
                <a:effectLst/>
                <a:ea typeface="Times New Roman" panose="02020603050405020304" pitchFamily="18" charset="0"/>
              </a:rPr>
              <a:t>:</a:t>
            </a:r>
          </a:p>
          <a:p>
            <a:r>
              <a:rPr lang="en-IT" sz="1600" b="1" kern="0" dirty="0">
                <a:ea typeface="Times New Roman" panose="02020603050405020304" pitchFamily="18" charset="0"/>
              </a:rPr>
              <a:t>- </a:t>
            </a:r>
            <a:r>
              <a:rPr lang="en-US" sz="1600" kern="0" dirty="0">
                <a:effectLst/>
                <a:ea typeface="Times New Roman" panose="02020603050405020304" pitchFamily="18" charset="0"/>
                <a:cs typeface="Calibri" panose="020F0502020204030204" pitchFamily="34" charset="0"/>
              </a:rPr>
              <a:t>arc-discharge</a:t>
            </a:r>
            <a:r>
              <a:rPr lang="en-IT" sz="1600" kern="0" dirty="0">
                <a:ea typeface="Times New Roman" panose="02020603050405020304" pitchFamily="18" charset="0"/>
                <a:cs typeface="Calibri" panose="020F0502020204030204" pitchFamily="34" charset="0"/>
              </a:rPr>
              <a:t> generator</a:t>
            </a:r>
          </a:p>
          <a:p>
            <a:r>
              <a:rPr lang="en-IT" sz="1600" kern="0" dirty="0">
                <a:ea typeface="Times New Roman" panose="02020603050405020304" pitchFamily="18" charset="0"/>
                <a:cs typeface="Calibri" panose="020F0502020204030204" pitchFamily="34" charset="0"/>
              </a:rPr>
              <a:t>- plasma generator</a:t>
            </a:r>
          </a:p>
          <a:p>
            <a:endParaRPr lang="en-IT" sz="1100" b="1" kern="0" dirty="0">
              <a:ea typeface="Times New Roman" panose="02020603050405020304" pitchFamily="18" charset="0"/>
              <a:cs typeface="Calibri" panose="020F0502020204030204" pitchFamily="34" charset="0"/>
            </a:endParaRPr>
          </a:p>
          <a:p>
            <a:r>
              <a:rPr lang="en-IT" sz="1600" b="1" kern="0" dirty="0">
                <a:ea typeface="Times New Roman" panose="02020603050405020304" pitchFamily="18" charset="0"/>
                <a:cs typeface="Calibri" panose="020F0502020204030204" pitchFamily="34" charset="0"/>
              </a:rPr>
              <a:t>Dignostic Instruments</a:t>
            </a:r>
          </a:p>
          <a:p>
            <a:r>
              <a:rPr lang="en-IT" sz="1600" b="1" kern="0" dirty="0">
                <a:effectLst/>
                <a:ea typeface="Times New Roman" panose="02020603050405020304" pitchFamily="18" charset="0"/>
              </a:rPr>
              <a:t>- </a:t>
            </a:r>
            <a:r>
              <a:rPr lang="en-IT" sz="1600" kern="0" dirty="0">
                <a:effectLst/>
                <a:ea typeface="Times New Roman" panose="02020603050405020304" pitchFamily="18" charset="0"/>
              </a:rPr>
              <a:t>NIR-MIR InfraRed spectrometer </a:t>
            </a:r>
            <a:r>
              <a:rPr lang="en-GB" sz="1600" dirty="0">
                <a:cs typeface="Times New Roman" panose="02020603050405020304" pitchFamily="18" charset="0"/>
              </a:rPr>
              <a:t>with a 5m multi reflection gas cell</a:t>
            </a:r>
            <a:endParaRPr lang="en-IT" sz="1600" kern="0" dirty="0">
              <a:effectLst/>
              <a:ea typeface="Times New Roman" panose="02020603050405020304" pitchFamily="18" charset="0"/>
            </a:endParaRPr>
          </a:p>
          <a:p>
            <a:r>
              <a:rPr lang="en-IT" sz="1600" kern="0" dirty="0">
                <a:effectLst/>
                <a:ea typeface="Times New Roman" panose="02020603050405020304" pitchFamily="18" charset="0"/>
              </a:rPr>
              <a:t>- mass spectrometer (up to 300 amu) for</a:t>
            </a:r>
            <a:r>
              <a:rPr lang="en-IT" sz="1600" kern="0" dirty="0">
                <a:ea typeface="Times New Roman" panose="02020603050405020304" pitchFamily="18" charset="0"/>
              </a:rPr>
              <a:t> </a:t>
            </a:r>
            <a:r>
              <a:rPr lang="en-IT" sz="1600" kern="0" dirty="0">
                <a:effectLst/>
                <a:ea typeface="Times New Roman" panose="02020603050405020304" pitchFamily="18" charset="0"/>
              </a:rPr>
              <a:t>of neutrals, radicals and ions.</a:t>
            </a:r>
          </a:p>
          <a:p>
            <a:r>
              <a:rPr lang="en-IT" sz="1600" kern="0" dirty="0">
                <a:ea typeface="Times New Roman" panose="02020603050405020304" pitchFamily="18" charset="0"/>
              </a:rPr>
              <a:t>- VUV spectrometer 100 - 400 nm (no STILES funds)</a:t>
            </a:r>
          </a:p>
          <a:p>
            <a:endParaRPr lang="en-IT" sz="1100" kern="0" dirty="0">
              <a:ea typeface="Times New Roman" panose="02020603050405020304" pitchFamily="18" charset="0"/>
            </a:endParaRPr>
          </a:p>
          <a:p>
            <a:r>
              <a:rPr lang="en-IT" sz="1600" b="1" kern="0" dirty="0">
                <a:effectLst/>
                <a:ea typeface="Times New Roman" panose="02020603050405020304" pitchFamily="18" charset="0"/>
              </a:rPr>
              <a:t>Gas    </a:t>
            </a:r>
            <a:r>
              <a:rPr lang="en-IT" sz="1600" kern="0" dirty="0">
                <a:effectLst/>
                <a:ea typeface="Times New Roman" panose="02020603050405020304" pitchFamily="18" charset="0"/>
              </a:rPr>
              <a:t>-20 to 300 °C</a:t>
            </a:r>
            <a:r>
              <a:rPr lang="en-IT" sz="1600" dirty="0">
                <a:effectLst/>
              </a:rPr>
              <a:t> ; ≦ 1 bar  </a:t>
            </a:r>
          </a:p>
          <a:p>
            <a:endParaRPr lang="en-IT" sz="1100" dirty="0"/>
          </a:p>
          <a:p>
            <a:r>
              <a:rPr lang="en-IT" sz="1600" b="1" kern="0" dirty="0">
                <a:effectLst/>
                <a:ea typeface="Times New Roman" panose="02020603050405020304" pitchFamily="18" charset="0"/>
              </a:rPr>
              <a:t>Mixing chamber </a:t>
            </a:r>
            <a:r>
              <a:rPr lang="en-IT" sz="1600" kern="0" dirty="0">
                <a:effectLst/>
                <a:ea typeface="Times New Roman" panose="02020603050405020304" pitchFamily="18" charset="0"/>
              </a:rPr>
              <a:t>to prepare  the “atmosphere”</a:t>
            </a:r>
            <a:r>
              <a:rPr lang="en-IT" sz="1600" dirty="0">
                <a:effectLst/>
              </a:rPr>
              <a:t> </a:t>
            </a:r>
            <a:endParaRPr lang="en-IT" sz="1600" dirty="0"/>
          </a:p>
        </p:txBody>
      </p:sp>
      <p:sp>
        <p:nvSpPr>
          <p:cNvPr id="4" name="TextBox 3">
            <a:extLst>
              <a:ext uri="{FF2B5EF4-FFF2-40B4-BE49-F238E27FC236}">
                <a16:creationId xmlns:a16="http://schemas.microsoft.com/office/drawing/2014/main" id="{02637EDB-D755-5311-BD1F-513EA9F0E2B7}"/>
              </a:ext>
            </a:extLst>
          </p:cNvPr>
          <p:cNvSpPr txBox="1"/>
          <p:nvPr/>
        </p:nvSpPr>
        <p:spPr>
          <a:xfrm>
            <a:off x="87752" y="5705860"/>
            <a:ext cx="12104248" cy="646331"/>
          </a:xfrm>
          <a:prstGeom prst="rect">
            <a:avLst/>
          </a:prstGeom>
          <a:noFill/>
        </p:spPr>
        <p:txBody>
          <a:bodyPr wrap="square" rtlCol="0">
            <a:spAutoFit/>
          </a:bodyPr>
          <a:lstStyle/>
          <a:p>
            <a:r>
              <a:rPr lang="en-IT" b="1" dirty="0"/>
              <a:t>What’s new with LIFE+: </a:t>
            </a:r>
            <a:r>
              <a:rPr lang="en-IT" dirty="0"/>
              <a:t>high energy processing of the “atmospheres”, multiple and simultaneous diagnostics of the atmosphere </a:t>
            </a:r>
          </a:p>
          <a:p>
            <a:r>
              <a:rPr lang="en-GB" dirty="0"/>
              <a:t>f</a:t>
            </a:r>
            <a:r>
              <a:rPr lang="en-IT" dirty="0"/>
              <a:t>ingerprints (UV, mass and IR spectroscopy) .                                                                                          </a:t>
            </a:r>
            <a:r>
              <a:rPr lang="en-IT" sz="1600"/>
              <a:t>starting </a:t>
            </a:r>
            <a:r>
              <a:rPr lang="en-IT" sz="1600" dirty="0"/>
              <a:t>calib. </a:t>
            </a:r>
            <a:r>
              <a:rPr lang="en-GB" sz="1600" dirty="0"/>
              <a:t>b</a:t>
            </a:r>
            <a:r>
              <a:rPr lang="en-IT" sz="1600" dirty="0"/>
              <a:t>eginning 2025</a:t>
            </a:r>
          </a:p>
        </p:txBody>
      </p:sp>
      <p:pic>
        <p:nvPicPr>
          <p:cNvPr id="14" name="Picture 13">
            <a:extLst>
              <a:ext uri="{FF2B5EF4-FFF2-40B4-BE49-F238E27FC236}">
                <a16:creationId xmlns:a16="http://schemas.microsoft.com/office/drawing/2014/main" id="{6BA4AE4A-E340-F68B-4F70-AC0FB9720D37}"/>
              </a:ext>
            </a:extLst>
          </p:cNvPr>
          <p:cNvPicPr>
            <a:picLocks noChangeAspect="1"/>
          </p:cNvPicPr>
          <p:nvPr/>
        </p:nvPicPr>
        <p:blipFill>
          <a:blip r:embed="rId3"/>
          <a:stretch>
            <a:fillRect/>
          </a:stretch>
        </p:blipFill>
        <p:spPr>
          <a:xfrm>
            <a:off x="9841092" y="1676313"/>
            <a:ext cx="1154838" cy="767082"/>
          </a:xfrm>
          <a:prstGeom prst="rect">
            <a:avLst/>
          </a:prstGeom>
        </p:spPr>
      </p:pic>
      <p:pic>
        <p:nvPicPr>
          <p:cNvPr id="15" name="Picture 14">
            <a:extLst>
              <a:ext uri="{FF2B5EF4-FFF2-40B4-BE49-F238E27FC236}">
                <a16:creationId xmlns:a16="http://schemas.microsoft.com/office/drawing/2014/main" id="{4E3A92F1-1673-A492-2E97-B5064E45810F}"/>
              </a:ext>
            </a:extLst>
          </p:cNvPr>
          <p:cNvPicPr>
            <a:picLocks noChangeAspect="1"/>
          </p:cNvPicPr>
          <p:nvPr/>
        </p:nvPicPr>
        <p:blipFill>
          <a:blip r:embed="rId4"/>
          <a:stretch>
            <a:fillRect/>
          </a:stretch>
        </p:blipFill>
        <p:spPr>
          <a:xfrm>
            <a:off x="10567879" y="3422068"/>
            <a:ext cx="1241983" cy="883974"/>
          </a:xfrm>
          <a:prstGeom prst="rect">
            <a:avLst/>
          </a:prstGeom>
        </p:spPr>
      </p:pic>
      <p:pic>
        <p:nvPicPr>
          <p:cNvPr id="19" name="Picture 18">
            <a:extLst>
              <a:ext uri="{FF2B5EF4-FFF2-40B4-BE49-F238E27FC236}">
                <a16:creationId xmlns:a16="http://schemas.microsoft.com/office/drawing/2014/main" id="{C345669C-0BB5-E6AB-1A36-EDAF8C7C4B63}"/>
              </a:ext>
            </a:extLst>
          </p:cNvPr>
          <p:cNvPicPr>
            <a:picLocks noChangeAspect="1"/>
          </p:cNvPicPr>
          <p:nvPr/>
        </p:nvPicPr>
        <p:blipFill>
          <a:blip r:embed="rId5"/>
          <a:stretch>
            <a:fillRect/>
          </a:stretch>
        </p:blipFill>
        <p:spPr>
          <a:xfrm>
            <a:off x="10733318" y="4383989"/>
            <a:ext cx="1044510" cy="713749"/>
          </a:xfrm>
          <a:prstGeom prst="rect">
            <a:avLst/>
          </a:prstGeom>
        </p:spPr>
      </p:pic>
      <p:sp>
        <p:nvSpPr>
          <p:cNvPr id="22" name="TextBox 21">
            <a:extLst>
              <a:ext uri="{FF2B5EF4-FFF2-40B4-BE49-F238E27FC236}">
                <a16:creationId xmlns:a16="http://schemas.microsoft.com/office/drawing/2014/main" id="{CE1C558A-1CFC-2737-FBE5-D85ACD2C68CA}"/>
              </a:ext>
            </a:extLst>
          </p:cNvPr>
          <p:cNvSpPr txBox="1"/>
          <p:nvPr/>
        </p:nvSpPr>
        <p:spPr>
          <a:xfrm>
            <a:off x="1802317" y="1210002"/>
            <a:ext cx="8487315" cy="400110"/>
          </a:xfrm>
          <a:prstGeom prst="rect">
            <a:avLst/>
          </a:prstGeom>
          <a:noFill/>
        </p:spPr>
        <p:txBody>
          <a:bodyPr wrap="square">
            <a:spAutoFit/>
          </a:bodyPr>
          <a:lstStyle/>
          <a:p>
            <a:r>
              <a:rPr lang="en-GB" sz="2000" b="1" dirty="0">
                <a:effectLst/>
                <a:ea typeface="Calibri" panose="020F0502020204030204" pitchFamily="34" charset="0"/>
              </a:rPr>
              <a:t>LIFE+ </a:t>
            </a:r>
            <a:r>
              <a:rPr lang="en-GB" sz="2000" dirty="0">
                <a:effectLst/>
                <a:ea typeface="Calibri" panose="020F0502020204030204" pitchFamily="34" charset="0"/>
              </a:rPr>
              <a:t>(</a:t>
            </a:r>
            <a:r>
              <a:rPr lang="en-GB" sz="2000" b="1" dirty="0">
                <a:effectLst/>
                <a:ea typeface="Calibri" panose="020F0502020204030204" pitchFamily="34" charset="0"/>
              </a:rPr>
              <a:t>L</a:t>
            </a:r>
            <a:r>
              <a:rPr lang="en-GB" sz="2000" dirty="0">
                <a:effectLst/>
                <a:ea typeface="Calibri" panose="020F0502020204030204" pitchFamily="34" charset="0"/>
              </a:rPr>
              <a:t>ight </a:t>
            </a:r>
            <a:r>
              <a:rPr lang="en-GB" sz="2000" b="1" dirty="0">
                <a:effectLst/>
                <a:ea typeface="Calibri" panose="020F0502020204030204" pitchFamily="34" charset="0"/>
              </a:rPr>
              <a:t>I</a:t>
            </a:r>
            <a:r>
              <a:rPr lang="en-GB" sz="2000" dirty="0">
                <a:effectLst/>
                <a:ea typeface="Calibri" panose="020F0502020204030204" pitchFamily="34" charset="0"/>
              </a:rPr>
              <a:t>rradiation </a:t>
            </a:r>
            <a:r>
              <a:rPr lang="en-GB" sz="2000" b="1" dirty="0">
                <a:effectLst/>
                <a:ea typeface="Calibri" panose="020F0502020204030204" pitchFamily="34" charset="0"/>
              </a:rPr>
              <a:t>F</a:t>
            </a:r>
            <a:r>
              <a:rPr lang="en-GB" sz="2000" dirty="0">
                <a:effectLst/>
                <a:ea typeface="Calibri" panose="020F0502020204030204" pitchFamily="34" charset="0"/>
              </a:rPr>
              <a:t>acility for </a:t>
            </a:r>
            <a:r>
              <a:rPr lang="en-GB" sz="2000" b="1" dirty="0" err="1">
                <a:effectLst/>
                <a:ea typeface="Calibri" panose="020F0502020204030204" pitchFamily="34" charset="0"/>
              </a:rPr>
              <a:t>E</a:t>
            </a:r>
            <a:r>
              <a:rPr lang="en-GB" sz="2000" dirty="0" err="1">
                <a:effectLst/>
                <a:ea typeface="Calibri" panose="020F0502020204030204" pitchFamily="34" charset="0"/>
              </a:rPr>
              <a:t>xochemistry</a:t>
            </a:r>
            <a:r>
              <a:rPr lang="en-GB" sz="2000" dirty="0">
                <a:effectLst/>
                <a:ea typeface="Calibri" panose="020F0502020204030204" pitchFamily="34" charset="0"/>
              </a:rPr>
              <a:t>: </a:t>
            </a:r>
            <a:r>
              <a:rPr lang="en-GB" sz="2000" b="1" dirty="0" err="1">
                <a:effectLst/>
                <a:ea typeface="Calibri" panose="020F0502020204030204" pitchFamily="34" charset="0"/>
              </a:rPr>
              <a:t>PL</a:t>
            </a:r>
            <a:r>
              <a:rPr lang="en-GB" sz="2000" dirty="0" err="1">
                <a:effectLst/>
                <a:ea typeface="Calibri" panose="020F0502020204030204" pitchFamily="34" charset="0"/>
              </a:rPr>
              <a:t>anetary</a:t>
            </a:r>
            <a:r>
              <a:rPr lang="en-GB" sz="2000" dirty="0">
                <a:effectLst/>
                <a:ea typeface="Calibri" panose="020F0502020204030204" pitchFamily="34" charset="0"/>
              </a:rPr>
              <a:t> </a:t>
            </a:r>
            <a:r>
              <a:rPr lang="en-GB" sz="2000" b="1" dirty="0">
                <a:effectLst/>
                <a:ea typeface="Calibri" panose="020F0502020204030204" pitchFamily="34" charset="0"/>
              </a:rPr>
              <a:t>A</a:t>
            </a:r>
            <a:r>
              <a:rPr lang="en-GB" sz="2000" dirty="0">
                <a:effectLst/>
                <a:ea typeface="Calibri" panose="020F0502020204030204" pitchFamily="34" charset="0"/>
              </a:rPr>
              <a:t>tmosphere </a:t>
            </a:r>
            <a:r>
              <a:rPr lang="en-GB" sz="2000" b="1" dirty="0">
                <a:effectLst/>
                <a:ea typeface="Calibri" panose="020F0502020204030204" pitchFamily="34" charset="0"/>
              </a:rPr>
              <a:t>S</a:t>
            </a:r>
            <a:r>
              <a:rPr lang="en-GB" sz="2000" dirty="0">
                <a:effectLst/>
                <a:ea typeface="Calibri" panose="020F0502020204030204" pitchFamily="34" charset="0"/>
              </a:rPr>
              <a:t>ystem)</a:t>
            </a:r>
            <a:endParaRPr lang="en-IT" sz="2000" dirty="0"/>
          </a:p>
        </p:txBody>
      </p:sp>
    </p:spTree>
    <p:extLst>
      <p:ext uri="{BB962C8B-B14F-4D97-AF65-F5344CB8AC3E}">
        <p14:creationId xmlns:p14="http://schemas.microsoft.com/office/powerpoint/2010/main" val="236182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76EF0-99F8-1DC6-1161-8F75F34C4A39}"/>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3474F2A3-16C8-98A1-3164-F3931558D9E9}"/>
              </a:ext>
            </a:extLst>
          </p:cNvPr>
          <p:cNvSpPr>
            <a:spLocks noGrp="1"/>
          </p:cNvSpPr>
          <p:nvPr>
            <p:ph type="sldNum" sz="quarter" idx="4"/>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46192B8-55D9-4942-9C82-0B9DDA21D461}" type="slidenum">
              <a:rPr kumimoji="0" lang="it-IT" sz="1400" b="0" i="0" u="none" strike="noStrike" kern="1200" cap="none" spc="0" normalizeH="0" baseline="0" noProof="0" smtClean="0">
                <a:ln>
                  <a:noFill/>
                </a:ln>
                <a:solidFill>
                  <a:prstClr val="white">
                    <a:alpha val="50000"/>
                  </a:prstClr>
                </a:solidFill>
                <a:effectLst/>
                <a:uLnTx/>
                <a:uFillTx/>
                <a:latin typeface="Titillium"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it-IT" sz="14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endParaRPr>
          </a:p>
        </p:txBody>
      </p:sp>
      <p:sp>
        <p:nvSpPr>
          <p:cNvPr id="3" name="TextBox 2">
            <a:extLst>
              <a:ext uri="{FF2B5EF4-FFF2-40B4-BE49-F238E27FC236}">
                <a16:creationId xmlns:a16="http://schemas.microsoft.com/office/drawing/2014/main" id="{73E60AF1-119E-B6FB-F9E0-E19809AA0FD2}"/>
              </a:ext>
            </a:extLst>
          </p:cNvPr>
          <p:cNvSpPr txBox="1"/>
          <p:nvPr/>
        </p:nvSpPr>
        <p:spPr>
          <a:xfrm>
            <a:off x="773939" y="4654688"/>
            <a:ext cx="10487171" cy="1858842"/>
          </a:xfrm>
          <a:prstGeom prst="rect">
            <a:avLst/>
          </a:prstGeom>
          <a:noFill/>
        </p:spPr>
        <p:txBody>
          <a:bodyPr wrap="square" rtlCol="0">
            <a:spAutoFit/>
          </a:bodyPr>
          <a:lstStyle/>
          <a:p>
            <a:pPr algn="just">
              <a:lnSpc>
                <a:spcPts val="2760"/>
              </a:lnSpc>
            </a:pPr>
            <a:r>
              <a:rPr lang="en-GB" sz="2400" b="1" dirty="0">
                <a:solidFill>
                  <a:srgbClr val="00B0F0"/>
                </a:solidFill>
              </a:rPr>
              <a:t>Objective:  </a:t>
            </a:r>
            <a:r>
              <a:rPr lang="en-GB" sz="2000" b="1" dirty="0"/>
              <a:t>S</a:t>
            </a:r>
            <a:r>
              <a:rPr lang="en-GB" sz="2000" b="1" dirty="0">
                <a:effectLst/>
              </a:rPr>
              <a:t>etting up laboratories to investigate the interactions between complex organic molecules of </a:t>
            </a:r>
            <a:r>
              <a:rPr lang="en-GB" sz="2000" b="1" dirty="0" err="1">
                <a:effectLst/>
              </a:rPr>
              <a:t>astrobiological</a:t>
            </a:r>
            <a:r>
              <a:rPr lang="en-GB" sz="2000" b="1" dirty="0"/>
              <a:t> </a:t>
            </a:r>
            <a:r>
              <a:rPr lang="en-GB" sz="2000" b="1" dirty="0">
                <a:effectLst/>
              </a:rPr>
              <a:t>interest and minerals, using the experimental methods of surface physics.  In particular, the interactions of amino acids with specific mineral surfaces to verify whether and under which conditions the peptide bond forms. </a:t>
            </a:r>
          </a:p>
          <a:p>
            <a:pPr>
              <a:lnSpc>
                <a:spcPts val="2760"/>
              </a:lnSpc>
            </a:pPr>
            <a:endParaRPr lang="en-IT" b="1" dirty="0"/>
          </a:p>
        </p:txBody>
      </p:sp>
      <p:sp>
        <p:nvSpPr>
          <p:cNvPr id="4" name="TextBox 3">
            <a:extLst>
              <a:ext uri="{FF2B5EF4-FFF2-40B4-BE49-F238E27FC236}">
                <a16:creationId xmlns:a16="http://schemas.microsoft.com/office/drawing/2014/main" id="{682517BE-7009-469A-3DAE-F96D6959708B}"/>
              </a:ext>
            </a:extLst>
          </p:cNvPr>
          <p:cNvSpPr txBox="1"/>
          <p:nvPr/>
        </p:nvSpPr>
        <p:spPr>
          <a:xfrm>
            <a:off x="4301314" y="2203312"/>
            <a:ext cx="7733684" cy="1804725"/>
          </a:xfrm>
          <a:prstGeom prst="rect">
            <a:avLst/>
          </a:prstGeom>
          <a:noFill/>
        </p:spPr>
        <p:txBody>
          <a:bodyPr wrap="square">
            <a:spAutoFit/>
          </a:bodyPr>
          <a:lstStyle/>
          <a:p>
            <a:pPr marL="0" marR="0" lvl="0" indent="0" defTabSz="914400" eaLnBrk="1" fontAlgn="auto" latinLnBrk="0" hangingPunct="1">
              <a:lnSpc>
                <a:spcPts val="2700"/>
              </a:lnSpc>
              <a:spcBef>
                <a:spcPts val="0"/>
              </a:spcBef>
              <a:spcAft>
                <a:spcPts val="0"/>
              </a:spcAft>
              <a:buClrTx/>
              <a:buSzTx/>
              <a:buFontTx/>
              <a:buNone/>
              <a:tabLst/>
              <a:defRPr/>
            </a:pPr>
            <a:r>
              <a:rPr lang="it-IT" sz="2000" kern="0" dirty="0"/>
              <a:t>A</a:t>
            </a:r>
            <a:r>
              <a:rPr kumimoji="0" lang="it-IT" sz="2000" i="0" u="none" strike="noStrike" kern="0" cap="none" spc="0" normalizeH="0" baseline="0" noProof="0" dirty="0" err="1">
                <a:ln>
                  <a:noFill/>
                </a:ln>
                <a:effectLst/>
                <a:uLnTx/>
                <a:uFillTx/>
              </a:rPr>
              <a:t>mong</a:t>
            </a:r>
            <a:r>
              <a:rPr kumimoji="0" lang="it-IT" sz="2000" i="0" u="none" strike="noStrike" kern="0" cap="none" spc="0" normalizeH="0" baseline="0" noProof="0" dirty="0">
                <a:ln>
                  <a:noFill/>
                </a:ln>
                <a:effectLst/>
                <a:uLnTx/>
                <a:uFillTx/>
              </a:rPr>
              <a:t> the </a:t>
            </a:r>
            <a:r>
              <a:rPr kumimoji="0" lang="it-IT" sz="2000" i="0" u="none" strike="noStrike" kern="0" cap="none" spc="0" normalizeH="0" baseline="0" noProof="0" dirty="0" err="1">
                <a:ln>
                  <a:noFill/>
                </a:ln>
                <a:effectLst/>
                <a:uLnTx/>
                <a:uFillTx/>
              </a:rPr>
              <a:t>possible</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processes</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that</a:t>
            </a:r>
            <a:r>
              <a:rPr kumimoji="0" lang="it-IT" sz="2000" i="0" u="none" strike="noStrike" kern="0" cap="none" spc="0" normalizeH="0" baseline="0" noProof="0" dirty="0">
                <a:ln>
                  <a:noFill/>
                </a:ln>
                <a:effectLst/>
                <a:uLnTx/>
                <a:uFillTx/>
              </a:rPr>
              <a:t> led to the </a:t>
            </a:r>
            <a:r>
              <a:rPr kumimoji="0" lang="it-IT" sz="2000" i="0" u="none" strike="noStrike" kern="0" cap="none" spc="0" normalizeH="0" baseline="0" noProof="0" dirty="0" err="1">
                <a:ln>
                  <a:noFill/>
                </a:ln>
                <a:effectLst/>
                <a:uLnTx/>
                <a:uFillTx/>
              </a:rPr>
              <a:t>origin</a:t>
            </a:r>
            <a:r>
              <a:rPr kumimoji="0" lang="it-IT" sz="2000" i="0" u="none" strike="noStrike" kern="0" cap="none" spc="0" normalizeH="0" baseline="0" noProof="0" dirty="0">
                <a:ln>
                  <a:noFill/>
                </a:ln>
                <a:effectLst/>
                <a:uLnTx/>
                <a:uFillTx/>
              </a:rPr>
              <a:t> of life on Earth, </a:t>
            </a:r>
            <a:r>
              <a:rPr kumimoji="0" lang="it-IT" sz="2000" i="0" u="none" strike="noStrike" kern="0" cap="none" spc="0" normalizeH="0" baseline="0" noProof="0" dirty="0" err="1">
                <a:ln>
                  <a:noFill/>
                </a:ln>
                <a:effectLst/>
                <a:uLnTx/>
                <a:uFillTx/>
              </a:rPr>
              <a:t>minerals</a:t>
            </a:r>
            <a:r>
              <a:rPr kumimoji="0" lang="it-IT" sz="2000" i="0" u="none" strike="noStrike" kern="0" cap="none" spc="0" normalizeH="0" baseline="0" noProof="0" dirty="0">
                <a:ln>
                  <a:noFill/>
                </a:ln>
                <a:effectLst/>
                <a:uLnTx/>
                <a:uFillTx/>
              </a:rPr>
              <a:t> in </a:t>
            </a:r>
            <a:r>
              <a:rPr kumimoji="0" lang="it-IT" sz="2000" i="0" u="none" strike="noStrike" kern="0" cap="none" spc="0" normalizeH="0" baseline="0" noProof="0" dirty="0" err="1">
                <a:ln>
                  <a:noFill/>
                </a:ln>
                <a:effectLst/>
                <a:uLnTx/>
                <a:uFillTx/>
              </a:rPr>
              <a:t>aqueous</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environments</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could</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have</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played</a:t>
            </a:r>
            <a:r>
              <a:rPr kumimoji="0" lang="it-IT" sz="2000" i="0" u="none" strike="noStrike" kern="0" cap="none" spc="0" normalizeH="0" baseline="0" noProof="0" dirty="0">
                <a:ln>
                  <a:noFill/>
                </a:ln>
                <a:effectLst/>
                <a:uLnTx/>
                <a:uFillTx/>
              </a:rPr>
              <a:t> a decisive </a:t>
            </a:r>
            <a:r>
              <a:rPr kumimoji="0" lang="it-IT" sz="2000" i="0" u="none" strike="noStrike" kern="0" cap="none" spc="0" normalizeH="0" baseline="0" noProof="0" dirty="0" err="1">
                <a:ln>
                  <a:noFill/>
                </a:ln>
                <a:effectLst/>
                <a:uLnTx/>
                <a:uFillTx/>
              </a:rPr>
              <a:t>role</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These</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surfaces</a:t>
            </a:r>
            <a:r>
              <a:rPr kumimoji="0" lang="it-IT" sz="2000" i="0" u="none" strike="noStrike" kern="0" cap="none" spc="0" normalizeH="0" baseline="0" noProof="0" dirty="0">
                <a:ln>
                  <a:noFill/>
                </a:ln>
                <a:effectLst/>
                <a:uLnTx/>
                <a:uFillTx/>
              </a:rPr>
              <a:t>, by </a:t>
            </a:r>
            <a:r>
              <a:rPr kumimoji="0" lang="it-IT" sz="2000" i="0" u="none" strike="noStrike" kern="0" cap="none" spc="0" normalizeH="0" baseline="0" noProof="0" dirty="0" err="1">
                <a:ln>
                  <a:noFill/>
                </a:ln>
                <a:effectLst/>
                <a:uLnTx/>
                <a:uFillTx/>
              </a:rPr>
              <a:t>significantly</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altering</a:t>
            </a:r>
            <a:r>
              <a:rPr kumimoji="0" lang="it-IT" sz="2000" i="0" u="none" strike="noStrike" kern="0" cap="none" spc="0" normalizeH="0" baseline="0" noProof="0" dirty="0">
                <a:ln>
                  <a:noFill/>
                </a:ln>
                <a:effectLst/>
                <a:uLnTx/>
                <a:uFillTx/>
              </a:rPr>
              <a:t> the </a:t>
            </a:r>
            <a:r>
              <a:rPr kumimoji="0" lang="it-IT" sz="2000" i="0" u="none" strike="noStrike" kern="0" cap="none" spc="0" normalizeH="0" baseline="0" noProof="0" dirty="0" err="1">
                <a:ln>
                  <a:noFill/>
                </a:ln>
                <a:effectLst/>
                <a:uLnTx/>
                <a:uFillTx/>
              </a:rPr>
              <a:t>concentration</a:t>
            </a:r>
            <a:r>
              <a:rPr kumimoji="0" lang="it-IT" sz="2000" i="0" u="none" strike="noStrike" kern="0" cap="none" spc="0" normalizeH="0" baseline="0" noProof="0" dirty="0">
                <a:ln>
                  <a:noFill/>
                </a:ln>
                <a:effectLst/>
                <a:uLnTx/>
                <a:uFillTx/>
              </a:rPr>
              <a:t> of </a:t>
            </a:r>
            <a:r>
              <a:rPr kumimoji="0" lang="it-IT" sz="2000" i="0" u="none" strike="noStrike" kern="0" cap="none" spc="0" normalizeH="0" baseline="0" noProof="0" dirty="0" err="1">
                <a:ln>
                  <a:noFill/>
                </a:ln>
                <a:effectLst/>
                <a:uLnTx/>
                <a:uFillTx/>
              </a:rPr>
              <a:t>molecules</a:t>
            </a:r>
            <a:r>
              <a:rPr kumimoji="0" lang="it-IT" sz="2000" i="0" u="none" strike="noStrike" kern="0" cap="none" spc="0" normalizeH="0" baseline="0" noProof="0" dirty="0">
                <a:ln>
                  <a:noFill/>
                </a:ln>
                <a:effectLst/>
                <a:uLnTx/>
                <a:uFillTx/>
              </a:rPr>
              <a:t>  and </a:t>
            </a:r>
            <a:r>
              <a:rPr kumimoji="0" lang="it-IT" sz="2000" i="0" u="none" strike="noStrike" kern="0" cap="none" spc="0" normalizeH="0" baseline="0" noProof="0" dirty="0" err="1">
                <a:ln>
                  <a:noFill/>
                </a:ln>
                <a:effectLst/>
                <a:uLnTx/>
                <a:uFillTx/>
              </a:rPr>
              <a:t>favoring</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heterogeneous</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catalysis</a:t>
            </a:r>
            <a:r>
              <a:rPr kumimoji="0" lang="it-IT" sz="2000" i="0" u="none" strike="noStrike" kern="0" cap="none" spc="0" normalizeH="0" baseline="0" noProof="0" dirty="0">
                <a:ln>
                  <a:noFill/>
                </a:ln>
                <a:effectLst/>
                <a:uLnTx/>
                <a:uFillTx/>
              </a:rPr>
              <a:t>, induce </a:t>
            </a:r>
            <a:r>
              <a:rPr kumimoji="0" lang="it-IT" sz="2000" i="0" u="none" strike="noStrike" kern="0" cap="none" spc="0" normalizeH="0" baseline="0" noProof="0" dirty="0" err="1">
                <a:ln>
                  <a:noFill/>
                </a:ln>
                <a:effectLst/>
                <a:uLnTx/>
                <a:uFillTx/>
              </a:rPr>
              <a:t>complexification</a:t>
            </a:r>
            <a:r>
              <a:rPr kumimoji="0" lang="it-IT" sz="2000" i="0" u="none" strike="noStrike" kern="0" cap="none" spc="0" normalizeH="0" baseline="0" noProof="0" dirty="0">
                <a:ln>
                  <a:noFill/>
                </a:ln>
                <a:effectLst/>
                <a:uLnTx/>
                <a:uFillTx/>
              </a:rPr>
              <a:t> </a:t>
            </a:r>
            <a:r>
              <a:rPr kumimoji="0" lang="it-IT" sz="2000" i="0" u="none" strike="noStrike" kern="0" cap="none" spc="0" normalizeH="0" baseline="0" noProof="0" dirty="0" err="1">
                <a:ln>
                  <a:noFill/>
                </a:ln>
                <a:effectLst/>
                <a:uLnTx/>
                <a:uFillTx/>
              </a:rPr>
              <a:t>processes</a:t>
            </a:r>
            <a:r>
              <a:rPr kumimoji="0" lang="it-IT" sz="2000" i="0" u="none" strike="noStrike" kern="0" cap="none" spc="0" normalizeH="0" baseline="0" noProof="0" dirty="0">
                <a:ln>
                  <a:noFill/>
                </a:ln>
                <a:effectLst/>
                <a:uLnTx/>
                <a:uFillTx/>
              </a:rPr>
              <a:t> of </a:t>
            </a:r>
            <a:r>
              <a:rPr kumimoji="0" lang="it-IT" sz="2000" i="0" u="none" strike="noStrike" kern="0" cap="none" spc="0" normalizeH="0" baseline="0" noProof="0" dirty="0" err="1">
                <a:ln>
                  <a:noFill/>
                </a:ln>
                <a:effectLst/>
                <a:uLnTx/>
                <a:uFillTx/>
              </a:rPr>
              <a:t>prebiotic</a:t>
            </a:r>
            <a:r>
              <a:rPr kumimoji="0" lang="it-IT" sz="2000" i="0" u="none" strike="noStrike" kern="0" cap="none" spc="0" normalizeH="0" baseline="0" noProof="0" dirty="0">
                <a:ln>
                  <a:noFill/>
                </a:ln>
                <a:effectLst/>
                <a:uLnTx/>
                <a:uFillTx/>
              </a:rPr>
              <a:t> organic </a:t>
            </a:r>
            <a:r>
              <a:rPr kumimoji="0" lang="it-IT" sz="2000" i="0" u="none" strike="noStrike" kern="0" cap="none" spc="0" normalizeH="0" baseline="0" noProof="0" dirty="0" err="1">
                <a:ln>
                  <a:noFill/>
                </a:ln>
                <a:effectLst/>
                <a:uLnTx/>
                <a:uFillTx/>
              </a:rPr>
              <a:t>compounds</a:t>
            </a:r>
            <a:endParaRPr kumimoji="0" lang="it-IT" sz="2000" i="0" u="none" strike="noStrike" kern="0" cap="none" spc="0" normalizeH="0" baseline="0" noProof="0" dirty="0">
              <a:ln>
                <a:noFill/>
              </a:ln>
              <a:effectLst/>
              <a:uLnTx/>
              <a:uFillTx/>
            </a:endParaRPr>
          </a:p>
        </p:txBody>
      </p:sp>
      <p:sp>
        <p:nvSpPr>
          <p:cNvPr id="7" name="TextBox 6">
            <a:extLst>
              <a:ext uri="{FF2B5EF4-FFF2-40B4-BE49-F238E27FC236}">
                <a16:creationId xmlns:a16="http://schemas.microsoft.com/office/drawing/2014/main" id="{2D754285-C542-48EA-516E-213B73DFECCE}"/>
              </a:ext>
            </a:extLst>
          </p:cNvPr>
          <p:cNvSpPr txBox="1"/>
          <p:nvPr/>
        </p:nvSpPr>
        <p:spPr>
          <a:xfrm>
            <a:off x="695465" y="1344765"/>
            <a:ext cx="10644120" cy="49244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0B0F0"/>
                </a:solidFill>
                <a:effectLst/>
                <a:uLnTx/>
                <a:uFillTx/>
              </a:rPr>
              <a:t>Mineral – organic interfacial processes:  potential roles in the origins of </a:t>
            </a:r>
            <a:r>
              <a:rPr kumimoji="0" lang="it-IT" sz="2600" b="1" i="0" u="none" strike="noStrike" kern="0" cap="none" spc="0" normalizeH="0" baseline="0" noProof="0" dirty="0">
                <a:ln>
                  <a:noFill/>
                </a:ln>
                <a:solidFill>
                  <a:srgbClr val="00B0F0"/>
                </a:solidFill>
                <a:effectLst/>
                <a:uLnTx/>
                <a:uFillTx/>
              </a:rPr>
              <a:t>life </a:t>
            </a:r>
          </a:p>
        </p:txBody>
      </p:sp>
      <p:pic>
        <p:nvPicPr>
          <p:cNvPr id="8" name="Picture 7">
            <a:extLst>
              <a:ext uri="{FF2B5EF4-FFF2-40B4-BE49-F238E27FC236}">
                <a16:creationId xmlns:a16="http://schemas.microsoft.com/office/drawing/2014/main" id="{05B0C256-0CCC-A48C-2919-24893AF6580E}"/>
              </a:ext>
            </a:extLst>
          </p:cNvPr>
          <p:cNvPicPr>
            <a:picLocks noChangeAspect="1"/>
          </p:cNvPicPr>
          <p:nvPr/>
        </p:nvPicPr>
        <p:blipFill>
          <a:blip r:embed="rId2"/>
          <a:stretch>
            <a:fillRect/>
          </a:stretch>
        </p:blipFill>
        <p:spPr>
          <a:xfrm>
            <a:off x="468587" y="2044052"/>
            <a:ext cx="3832727" cy="2123244"/>
          </a:xfrm>
          <a:prstGeom prst="rect">
            <a:avLst/>
          </a:prstGeom>
        </p:spPr>
      </p:pic>
      <p:sp>
        <p:nvSpPr>
          <p:cNvPr id="9" name="Date Placeholder 8">
            <a:extLst>
              <a:ext uri="{FF2B5EF4-FFF2-40B4-BE49-F238E27FC236}">
                <a16:creationId xmlns:a16="http://schemas.microsoft.com/office/drawing/2014/main" id="{BD50E358-B965-69FC-4E15-095F9E2B601D}"/>
              </a:ext>
            </a:extLst>
          </p:cNvPr>
          <p:cNvSpPr>
            <a:spLocks noGrp="1"/>
          </p:cNvSpPr>
          <p:nvPr>
            <p:ph type="dt" sz="half" idx="2"/>
          </p:nvPr>
        </p:nvSpPr>
        <p:spPr/>
        <p:txBody>
          <a:bodyPr/>
          <a:lstStyle/>
          <a:p>
            <a:fld id="{DB1B5E0B-2AA1-4F48-8B04-32FA718B7274}" type="datetime1">
              <a:rPr lang="it-IT" smtClean="0"/>
              <a:t>28/09/24</a:t>
            </a:fld>
            <a:endParaRPr lang="it-IT"/>
          </a:p>
        </p:txBody>
      </p:sp>
      <p:sp>
        <p:nvSpPr>
          <p:cNvPr id="10" name="Footer Placeholder 9">
            <a:extLst>
              <a:ext uri="{FF2B5EF4-FFF2-40B4-BE49-F238E27FC236}">
                <a16:creationId xmlns:a16="http://schemas.microsoft.com/office/drawing/2014/main" id="{12EB0C03-E6D3-1996-EFF4-1C6D17B0FAB2}"/>
              </a:ext>
            </a:extLst>
          </p:cNvPr>
          <p:cNvSpPr>
            <a:spLocks noGrp="1"/>
          </p:cNvSpPr>
          <p:nvPr>
            <p:ph type="ftr" sz="quarter" idx="3"/>
          </p:nvPr>
        </p:nvSpPr>
        <p:spPr>
          <a:xfrm>
            <a:off x="1371609" y="6430138"/>
            <a:ext cx="5107568" cy="365125"/>
          </a:xfrm>
        </p:spPr>
        <p:txBody>
          <a:bodyPr/>
          <a:lstStyle/>
          <a:p>
            <a:r>
              <a:rPr lang="it-IT" dirty="0"/>
              <a:t>Secondo Forum della ricerca sperimentale e tecnologica in INAF</a:t>
            </a:r>
          </a:p>
        </p:txBody>
      </p:sp>
    </p:spTree>
    <p:extLst>
      <p:ext uri="{BB962C8B-B14F-4D97-AF65-F5344CB8AC3E}">
        <p14:creationId xmlns:p14="http://schemas.microsoft.com/office/powerpoint/2010/main" val="420498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8DA8BD-84A8-3FB5-CF42-FFCFF0796F5C}"/>
              </a:ext>
            </a:extLst>
          </p:cNvPr>
          <p:cNvPicPr>
            <a:picLocks noChangeAspect="1"/>
          </p:cNvPicPr>
          <p:nvPr/>
        </p:nvPicPr>
        <p:blipFill>
          <a:blip r:embed="rId3"/>
          <a:stretch>
            <a:fillRect/>
          </a:stretch>
        </p:blipFill>
        <p:spPr>
          <a:xfrm>
            <a:off x="1714401" y="2158529"/>
            <a:ext cx="2755900" cy="3479800"/>
          </a:xfrm>
          <a:prstGeom prst="rect">
            <a:avLst/>
          </a:prstGeom>
        </p:spPr>
      </p:pic>
      <p:sp>
        <p:nvSpPr>
          <p:cNvPr id="4" name="CasellaDiTesto 3">
            <a:extLst>
              <a:ext uri="{FF2B5EF4-FFF2-40B4-BE49-F238E27FC236}">
                <a16:creationId xmlns:a16="http://schemas.microsoft.com/office/drawing/2014/main" id="{8A84D35A-0946-3365-6DF0-8D1A176D14AB}"/>
              </a:ext>
            </a:extLst>
          </p:cNvPr>
          <p:cNvSpPr txBox="1"/>
          <p:nvPr/>
        </p:nvSpPr>
        <p:spPr>
          <a:xfrm>
            <a:off x="4426838" y="2828835"/>
            <a:ext cx="7040638" cy="1477328"/>
          </a:xfrm>
          <a:prstGeom prst="rect">
            <a:avLst/>
          </a:prstGeom>
          <a:noFill/>
        </p:spPr>
        <p:txBody>
          <a:bodyPr wrap="square" rtlCol="0">
            <a:spAutoFit/>
          </a:bodyPr>
          <a:lstStyle/>
          <a:p>
            <a:r>
              <a:rPr lang="it-IT" dirty="0"/>
              <a:t>Reaction </a:t>
            </a:r>
            <a:r>
              <a:rPr lang="it-IT" dirty="0" err="1"/>
              <a:t>between</a:t>
            </a:r>
            <a:r>
              <a:rPr lang="it-IT" dirty="0"/>
              <a:t> </a:t>
            </a:r>
            <a:r>
              <a:rPr lang="it-IT" dirty="0" err="1"/>
              <a:t>two</a:t>
            </a:r>
            <a:r>
              <a:rPr lang="it-IT" dirty="0"/>
              <a:t> </a:t>
            </a:r>
            <a:r>
              <a:rPr lang="it-IT" dirty="0" err="1"/>
              <a:t>molecules</a:t>
            </a:r>
            <a:r>
              <a:rPr lang="it-IT" dirty="0"/>
              <a:t> </a:t>
            </a:r>
            <a:r>
              <a:rPr lang="it-IT" dirty="0" err="1"/>
              <a:t>adsorbed</a:t>
            </a:r>
            <a:r>
              <a:rPr lang="it-IT" dirty="0"/>
              <a:t> on a </a:t>
            </a:r>
            <a:r>
              <a:rPr lang="it-IT" dirty="0" err="1"/>
              <a:t>gold</a:t>
            </a:r>
            <a:r>
              <a:rPr lang="it-IT" dirty="0"/>
              <a:t> </a:t>
            </a:r>
            <a:r>
              <a:rPr lang="it-IT" dirty="0" err="1"/>
              <a:t>surface</a:t>
            </a:r>
            <a:r>
              <a:rPr lang="it-IT" dirty="0"/>
              <a:t> [</a:t>
            </a:r>
            <a:r>
              <a:rPr lang="it-IT" dirty="0" err="1"/>
              <a:t>Au</a:t>
            </a:r>
            <a:r>
              <a:rPr lang="it-IT" dirty="0"/>
              <a:t>(111)] </a:t>
            </a:r>
          </a:p>
          <a:p>
            <a:r>
              <a:rPr lang="it-IT" dirty="0"/>
              <a:t>in  </a:t>
            </a:r>
            <a:r>
              <a:rPr lang="it-IT" dirty="0" err="1"/>
              <a:t>solution</a:t>
            </a:r>
            <a:r>
              <a:rPr lang="it-IT" dirty="0"/>
              <a:t> with </a:t>
            </a:r>
            <a:r>
              <a:rPr lang="it-IT" dirty="0" err="1"/>
              <a:t>different</a:t>
            </a:r>
            <a:r>
              <a:rPr lang="it-IT" dirty="0"/>
              <a:t> pH </a:t>
            </a:r>
            <a:r>
              <a:rPr lang="it-IT" dirty="0" err="1"/>
              <a:t>values</a:t>
            </a:r>
            <a:r>
              <a:rPr lang="it-IT" dirty="0"/>
              <a:t>: amine (ASB) and </a:t>
            </a:r>
            <a:r>
              <a:rPr lang="it-IT" dirty="0" err="1"/>
              <a:t>aldehyde</a:t>
            </a:r>
            <a:r>
              <a:rPr lang="it-IT" dirty="0"/>
              <a:t> (TPA).</a:t>
            </a:r>
          </a:p>
          <a:p>
            <a:endParaRPr lang="it-IT" dirty="0"/>
          </a:p>
          <a:p>
            <a:r>
              <a:rPr lang="it-IT" dirty="0"/>
              <a:t>N1s (in green) </a:t>
            </a:r>
            <a:r>
              <a:rPr lang="it-IT" dirty="0" err="1"/>
              <a:t>indicates</a:t>
            </a:r>
            <a:r>
              <a:rPr lang="it-IT" dirty="0"/>
              <a:t> the </a:t>
            </a:r>
            <a:r>
              <a:rPr lang="it-IT" dirty="0" err="1"/>
              <a:t>formation</a:t>
            </a:r>
            <a:r>
              <a:rPr lang="it-IT" dirty="0"/>
              <a:t> of the bond </a:t>
            </a:r>
            <a:r>
              <a:rPr lang="it-IT" dirty="0" err="1"/>
              <a:t>between</a:t>
            </a:r>
            <a:r>
              <a:rPr lang="it-IT" dirty="0"/>
              <a:t> the </a:t>
            </a:r>
            <a:r>
              <a:rPr lang="it-IT" dirty="0" err="1"/>
              <a:t>two</a:t>
            </a:r>
            <a:r>
              <a:rPr lang="it-IT" dirty="0"/>
              <a:t> </a:t>
            </a:r>
            <a:r>
              <a:rPr lang="it-IT" dirty="0" err="1"/>
              <a:t>molecules</a:t>
            </a:r>
            <a:endParaRPr lang="it-IT" dirty="0"/>
          </a:p>
        </p:txBody>
      </p:sp>
      <p:sp>
        <p:nvSpPr>
          <p:cNvPr id="6" name="CasellaDiTesto 5">
            <a:extLst>
              <a:ext uri="{FF2B5EF4-FFF2-40B4-BE49-F238E27FC236}">
                <a16:creationId xmlns:a16="http://schemas.microsoft.com/office/drawing/2014/main" id="{F866A035-6AE3-DC2A-6A77-388054C642CD}"/>
              </a:ext>
            </a:extLst>
          </p:cNvPr>
          <p:cNvSpPr txBox="1"/>
          <p:nvPr/>
        </p:nvSpPr>
        <p:spPr>
          <a:xfrm>
            <a:off x="285169" y="5638329"/>
            <a:ext cx="5344540" cy="584775"/>
          </a:xfrm>
          <a:prstGeom prst="rect">
            <a:avLst/>
          </a:prstGeom>
          <a:noFill/>
        </p:spPr>
        <p:txBody>
          <a:bodyPr wrap="none" rtlCol="0">
            <a:spAutoFit/>
          </a:bodyPr>
          <a:lstStyle/>
          <a:p>
            <a:pPr algn="ctr"/>
            <a:r>
              <a:rPr lang="it-IT" dirty="0"/>
              <a:t>N1s core </a:t>
            </a:r>
            <a:r>
              <a:rPr lang="it-IT" dirty="0" err="1"/>
              <a:t>level,deconvoluted</a:t>
            </a:r>
            <a:r>
              <a:rPr lang="it-IT" dirty="0"/>
              <a:t> </a:t>
            </a:r>
            <a:r>
              <a:rPr lang="it-IT" dirty="0" err="1"/>
              <a:t>into</a:t>
            </a:r>
            <a:r>
              <a:rPr lang="it-IT" dirty="0"/>
              <a:t> </a:t>
            </a:r>
            <a:r>
              <a:rPr lang="it-IT" dirty="0" err="1"/>
              <a:t>different</a:t>
            </a:r>
            <a:r>
              <a:rPr lang="it-IT" dirty="0"/>
              <a:t> </a:t>
            </a:r>
            <a:r>
              <a:rPr lang="it-IT" dirty="0" err="1"/>
              <a:t>components</a:t>
            </a:r>
            <a:endParaRPr lang="it-IT" dirty="0"/>
          </a:p>
          <a:p>
            <a:pPr algn="ctr"/>
            <a:r>
              <a:rPr lang="it-IT" sz="1400" dirty="0"/>
              <a:t>(Di </a:t>
            </a:r>
            <a:r>
              <a:rPr lang="it-IT" sz="1400" dirty="0" err="1"/>
              <a:t>Giovannantonio</a:t>
            </a:r>
            <a:r>
              <a:rPr lang="it-IT" sz="1400" dirty="0"/>
              <a:t> et al., </a:t>
            </a:r>
            <a:r>
              <a:rPr lang="it-IT" sz="1400" dirty="0" err="1"/>
              <a:t>J</a:t>
            </a:r>
            <a:r>
              <a:rPr lang="it-IT" sz="1400" dirty="0"/>
              <a:t>. </a:t>
            </a:r>
            <a:r>
              <a:rPr lang="it-IT" sz="1400" dirty="0" err="1"/>
              <a:t>Phys</a:t>
            </a:r>
            <a:r>
              <a:rPr lang="it-IT" sz="1400" dirty="0"/>
              <a:t>. </a:t>
            </a:r>
            <a:r>
              <a:rPr lang="it-IT" sz="1400" dirty="0" err="1"/>
              <a:t>Chem</a:t>
            </a:r>
            <a:r>
              <a:rPr lang="it-IT" sz="1400" dirty="0"/>
              <a:t> C , 2015)</a:t>
            </a:r>
            <a:endParaRPr lang="en-IT" sz="1400" dirty="0"/>
          </a:p>
        </p:txBody>
      </p:sp>
      <p:sp>
        <p:nvSpPr>
          <p:cNvPr id="2" name="TextBox 1">
            <a:extLst>
              <a:ext uri="{FF2B5EF4-FFF2-40B4-BE49-F238E27FC236}">
                <a16:creationId xmlns:a16="http://schemas.microsoft.com/office/drawing/2014/main" id="{FBA3035B-1D15-D10E-3EE4-E1F5DA602E66}"/>
              </a:ext>
            </a:extLst>
          </p:cNvPr>
          <p:cNvSpPr txBox="1"/>
          <p:nvPr/>
        </p:nvSpPr>
        <p:spPr>
          <a:xfrm>
            <a:off x="1506570" y="1219671"/>
            <a:ext cx="9178859" cy="646331"/>
          </a:xfrm>
          <a:prstGeom prst="rect">
            <a:avLst/>
          </a:prstGeom>
          <a:noFill/>
        </p:spPr>
        <p:txBody>
          <a:bodyPr wrap="none" rtlCol="0">
            <a:spAutoFit/>
          </a:bodyPr>
          <a:lstStyle/>
          <a:p>
            <a:r>
              <a:rPr lang="en-GB" sz="1800" dirty="0">
                <a:effectLst/>
              </a:rPr>
              <a:t>XPS technique to investigate the formation of peptide bond between molecules (</a:t>
            </a:r>
            <a:r>
              <a:rPr lang="it-IT" dirty="0"/>
              <a:t>N1s core </a:t>
            </a:r>
            <a:r>
              <a:rPr lang="it-IT" dirty="0" err="1"/>
              <a:t>level</a:t>
            </a:r>
            <a:r>
              <a:rPr lang="it-IT" dirty="0"/>
              <a:t>)</a:t>
            </a:r>
            <a:r>
              <a:rPr lang="en-GB" sz="1800" dirty="0">
                <a:effectLst/>
              </a:rPr>
              <a:t>  </a:t>
            </a:r>
          </a:p>
          <a:p>
            <a:r>
              <a:rPr lang="en-GB" sz="1800" dirty="0">
                <a:effectLst/>
              </a:rPr>
              <a:t>and the eventual development of molecular bands after bonding</a:t>
            </a:r>
            <a:endParaRPr lang="en-IT" dirty="0"/>
          </a:p>
        </p:txBody>
      </p:sp>
      <p:sp>
        <p:nvSpPr>
          <p:cNvPr id="9" name="Date Placeholder 8">
            <a:extLst>
              <a:ext uri="{FF2B5EF4-FFF2-40B4-BE49-F238E27FC236}">
                <a16:creationId xmlns:a16="http://schemas.microsoft.com/office/drawing/2014/main" id="{19962801-22CA-6D24-D7DE-362C6B12393E}"/>
              </a:ext>
            </a:extLst>
          </p:cNvPr>
          <p:cNvSpPr>
            <a:spLocks noGrp="1"/>
          </p:cNvSpPr>
          <p:nvPr>
            <p:ph type="dt" sz="half" idx="2"/>
          </p:nvPr>
        </p:nvSpPr>
        <p:spPr/>
        <p:txBody>
          <a:bodyPr/>
          <a:lstStyle/>
          <a:p>
            <a:fld id="{75BCFDFB-841D-6E41-93BB-1FD5E2C7FF3C}" type="datetime1">
              <a:rPr lang="it-IT" smtClean="0"/>
              <a:t>28/09/24</a:t>
            </a:fld>
            <a:endParaRPr lang="it-IT"/>
          </a:p>
        </p:txBody>
      </p:sp>
      <p:sp>
        <p:nvSpPr>
          <p:cNvPr id="10" name="Footer Placeholder 9">
            <a:extLst>
              <a:ext uri="{FF2B5EF4-FFF2-40B4-BE49-F238E27FC236}">
                <a16:creationId xmlns:a16="http://schemas.microsoft.com/office/drawing/2014/main" id="{EFAF6096-D65B-3A5D-6FE1-6097AFBC961D}"/>
              </a:ext>
            </a:extLst>
          </p:cNvPr>
          <p:cNvSpPr>
            <a:spLocks noGrp="1"/>
          </p:cNvSpPr>
          <p:nvPr>
            <p:ph type="ftr" sz="quarter" idx="3"/>
          </p:nvPr>
        </p:nvSpPr>
        <p:spPr>
          <a:xfrm>
            <a:off x="1371608" y="6430138"/>
            <a:ext cx="5512517" cy="365125"/>
          </a:xfrm>
        </p:spPr>
        <p:txBody>
          <a:bodyPr/>
          <a:lstStyle/>
          <a:p>
            <a:pPr algn="l"/>
            <a:r>
              <a:rPr lang="it-IT" dirty="0"/>
              <a:t>Secondo Forum della ricerca sperimentale e tecnologica in INAF</a:t>
            </a:r>
          </a:p>
        </p:txBody>
      </p:sp>
      <p:sp>
        <p:nvSpPr>
          <p:cNvPr id="11" name="Slide Number Placeholder 10">
            <a:extLst>
              <a:ext uri="{FF2B5EF4-FFF2-40B4-BE49-F238E27FC236}">
                <a16:creationId xmlns:a16="http://schemas.microsoft.com/office/drawing/2014/main" id="{0EE41720-E4A3-0231-9BFA-FF761CD6C11A}"/>
              </a:ext>
            </a:extLst>
          </p:cNvPr>
          <p:cNvSpPr>
            <a:spLocks noGrp="1"/>
          </p:cNvSpPr>
          <p:nvPr>
            <p:ph type="sldNum" sz="quarter" idx="4"/>
          </p:nvPr>
        </p:nvSpPr>
        <p:spPr/>
        <p:txBody>
          <a:bodyPr/>
          <a:lstStyle/>
          <a:p>
            <a:fld id="{9B13B172-409A-48BF-92CD-9E808051E234}" type="slidenum">
              <a:rPr lang="it-IT" smtClean="0"/>
              <a:pPr/>
              <a:t>5</a:t>
            </a:fld>
            <a:endParaRPr lang="it-IT"/>
          </a:p>
        </p:txBody>
      </p:sp>
    </p:spTree>
    <p:extLst>
      <p:ext uri="{BB962C8B-B14F-4D97-AF65-F5344CB8AC3E}">
        <p14:creationId xmlns:p14="http://schemas.microsoft.com/office/powerpoint/2010/main" val="71768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7C38B-76DA-5F6B-059D-4590F538EADA}"/>
              </a:ext>
            </a:extLst>
          </p:cNvPr>
          <p:cNvSpPr>
            <a:spLocks noGrp="1"/>
          </p:cNvSpPr>
          <p:nvPr>
            <p:ph type="dt" sz="half" idx="2"/>
          </p:nvPr>
        </p:nvSpPr>
        <p:spPr/>
        <p:txBody>
          <a:bodyPr/>
          <a:lstStyle/>
          <a:p>
            <a:fld id="{6F2645DA-5EFC-7E48-954D-F7D3BADB8C92}" type="datetime1">
              <a:rPr lang="it-IT" smtClean="0"/>
              <a:t>28/09/24</a:t>
            </a:fld>
            <a:endParaRPr lang="it-IT"/>
          </a:p>
        </p:txBody>
      </p:sp>
      <p:sp>
        <p:nvSpPr>
          <p:cNvPr id="3" name="Footer Placeholder 2">
            <a:extLst>
              <a:ext uri="{FF2B5EF4-FFF2-40B4-BE49-F238E27FC236}">
                <a16:creationId xmlns:a16="http://schemas.microsoft.com/office/drawing/2014/main" id="{434BFE22-57C6-B79D-4A42-75C51CBC33A0}"/>
              </a:ext>
            </a:extLst>
          </p:cNvPr>
          <p:cNvSpPr>
            <a:spLocks noGrp="1"/>
          </p:cNvSpPr>
          <p:nvPr>
            <p:ph type="ftr" sz="quarter" idx="3"/>
          </p:nvPr>
        </p:nvSpPr>
        <p:spPr>
          <a:xfrm>
            <a:off x="1371609" y="6430138"/>
            <a:ext cx="4957434" cy="365125"/>
          </a:xfrm>
        </p:spPr>
        <p:txBody>
          <a:bodyPr/>
          <a:lstStyle/>
          <a:p>
            <a:r>
              <a:rPr lang="it-IT" dirty="0"/>
              <a:t>Secondo Forum della ricerca sperimentale e tecnologica in INAF</a:t>
            </a:r>
          </a:p>
        </p:txBody>
      </p:sp>
      <p:sp>
        <p:nvSpPr>
          <p:cNvPr id="4" name="Slide Number Placeholder 3">
            <a:extLst>
              <a:ext uri="{FF2B5EF4-FFF2-40B4-BE49-F238E27FC236}">
                <a16:creationId xmlns:a16="http://schemas.microsoft.com/office/drawing/2014/main" id="{4BD26B02-EDBC-5B46-3B95-60F44B68AB3B}"/>
              </a:ext>
            </a:extLst>
          </p:cNvPr>
          <p:cNvSpPr>
            <a:spLocks noGrp="1"/>
          </p:cNvSpPr>
          <p:nvPr>
            <p:ph type="sldNum" sz="quarter" idx="4"/>
          </p:nvPr>
        </p:nvSpPr>
        <p:spPr/>
        <p:txBody>
          <a:bodyPr/>
          <a:lstStyle/>
          <a:p>
            <a:fld id="{9B13B172-409A-48BF-92CD-9E808051E234}" type="slidenum">
              <a:rPr lang="it-IT" smtClean="0"/>
              <a:pPr/>
              <a:t>6</a:t>
            </a:fld>
            <a:endParaRPr lang="it-IT"/>
          </a:p>
        </p:txBody>
      </p:sp>
      <p:sp>
        <p:nvSpPr>
          <p:cNvPr id="6" name="TextBox 5">
            <a:extLst>
              <a:ext uri="{FF2B5EF4-FFF2-40B4-BE49-F238E27FC236}">
                <a16:creationId xmlns:a16="http://schemas.microsoft.com/office/drawing/2014/main" id="{C4D4602A-32A7-50FA-6BEC-0201DE65CF6B}"/>
              </a:ext>
            </a:extLst>
          </p:cNvPr>
          <p:cNvSpPr txBox="1"/>
          <p:nvPr/>
        </p:nvSpPr>
        <p:spPr>
          <a:xfrm>
            <a:off x="4580900" y="1141990"/>
            <a:ext cx="3230382" cy="677108"/>
          </a:xfrm>
          <a:prstGeom prst="rect">
            <a:avLst/>
          </a:prstGeom>
          <a:noFill/>
        </p:spPr>
        <p:txBody>
          <a:bodyPr wrap="square">
            <a:spAutoFit/>
          </a:bodyPr>
          <a:lstStyle/>
          <a:p>
            <a:pPr algn="ctr">
              <a:lnSpc>
                <a:spcPct val="100000"/>
              </a:lnSpc>
              <a:defRPr/>
            </a:pPr>
            <a:r>
              <a:rPr lang="en-GB" sz="2000" b="1" dirty="0">
                <a:effectLst/>
                <a:latin typeface="+mn-lt"/>
              </a:rPr>
              <a:t>Pre-</a:t>
            </a:r>
            <a:r>
              <a:rPr lang="en-GB" sz="2000" b="1" dirty="0" err="1">
                <a:effectLst/>
                <a:latin typeface="+mn-lt"/>
              </a:rPr>
              <a:t>BioticLab_SurfLab</a:t>
            </a:r>
            <a:endParaRPr lang="en-GB" sz="2000" b="1" dirty="0">
              <a:effectLst/>
              <a:latin typeface="+mn-lt"/>
            </a:endParaRPr>
          </a:p>
          <a:p>
            <a:pPr algn="ctr">
              <a:lnSpc>
                <a:spcPct val="100000"/>
              </a:lnSpc>
              <a:defRPr/>
            </a:pPr>
            <a:r>
              <a:rPr lang="en-GB" altLang="en-IT" sz="1800" dirty="0">
                <a:latin typeface="+mn-lt"/>
                <a:cs typeface="Tahoma" panose="020B0604030504040204" pitchFamily="34" charset="0"/>
              </a:rPr>
              <a:t> </a:t>
            </a:r>
            <a:r>
              <a:rPr lang="en-GB" sz="1600" dirty="0">
                <a:latin typeface="+mn-lt"/>
              </a:rPr>
              <a:t>C. </a:t>
            </a:r>
            <a:r>
              <a:rPr lang="en-GB" sz="1600" dirty="0" err="1">
                <a:latin typeface="+mn-lt"/>
              </a:rPr>
              <a:t>Goletti</a:t>
            </a:r>
            <a:r>
              <a:rPr lang="en-GB" sz="1600" dirty="0">
                <a:latin typeface="+mn-lt"/>
              </a:rPr>
              <a:t>  -  </a:t>
            </a:r>
            <a:r>
              <a:rPr lang="it-IT" sz="1600" dirty="0"/>
              <a:t>Tor Vergata</a:t>
            </a:r>
            <a:endParaRPr lang="it-IT" sz="2000" dirty="0"/>
          </a:p>
        </p:txBody>
      </p:sp>
      <p:pic>
        <p:nvPicPr>
          <p:cNvPr id="7" name="Immagine 4">
            <a:extLst>
              <a:ext uri="{FF2B5EF4-FFF2-40B4-BE49-F238E27FC236}">
                <a16:creationId xmlns:a16="http://schemas.microsoft.com/office/drawing/2014/main" id="{DFDCD0BB-C834-46AC-2642-D3D498553BFA}"/>
              </a:ext>
            </a:extLst>
          </p:cNvPr>
          <p:cNvPicPr>
            <a:picLocks noChangeAspect="1"/>
          </p:cNvPicPr>
          <p:nvPr/>
        </p:nvPicPr>
        <p:blipFill>
          <a:blip r:embed="rId2"/>
          <a:srcRect l="34539" t="9834" r="23141" b="22077"/>
          <a:stretch/>
        </p:blipFill>
        <p:spPr>
          <a:xfrm>
            <a:off x="4290171" y="1930053"/>
            <a:ext cx="3678359" cy="4183563"/>
          </a:xfrm>
          <a:prstGeom prst="rect">
            <a:avLst/>
          </a:prstGeom>
        </p:spPr>
      </p:pic>
      <p:sp>
        <p:nvSpPr>
          <p:cNvPr id="8" name="CasellaDiTesto 6">
            <a:extLst>
              <a:ext uri="{FF2B5EF4-FFF2-40B4-BE49-F238E27FC236}">
                <a16:creationId xmlns:a16="http://schemas.microsoft.com/office/drawing/2014/main" id="{325ADC13-B77F-AF9D-58EA-47C410EA28B3}"/>
              </a:ext>
            </a:extLst>
          </p:cNvPr>
          <p:cNvSpPr txBox="1"/>
          <p:nvPr/>
        </p:nvSpPr>
        <p:spPr>
          <a:xfrm>
            <a:off x="8526093" y="5949953"/>
            <a:ext cx="3376097" cy="338554"/>
          </a:xfrm>
          <a:prstGeom prst="rect">
            <a:avLst/>
          </a:prstGeom>
          <a:noFill/>
        </p:spPr>
        <p:txBody>
          <a:bodyPr wrap="square" rtlCol="0">
            <a:spAutoFit/>
          </a:bodyPr>
          <a:lstStyle/>
          <a:p>
            <a:r>
              <a:rPr lang="it-IT" sz="1600" dirty="0" err="1"/>
              <a:t>Starting</a:t>
            </a:r>
            <a:r>
              <a:rPr lang="it-IT" sz="1600" dirty="0"/>
              <a:t> </a:t>
            </a:r>
            <a:r>
              <a:rPr lang="it-IT" sz="1600" dirty="0" err="1"/>
              <a:t>at</a:t>
            </a:r>
            <a:r>
              <a:rPr lang="it-IT" sz="1600" dirty="0"/>
              <a:t> the </a:t>
            </a:r>
            <a:r>
              <a:rPr lang="it-IT" sz="1600" dirty="0" err="1"/>
              <a:t>beginning</a:t>
            </a:r>
            <a:r>
              <a:rPr lang="it-IT" sz="1600" dirty="0"/>
              <a:t> 2025 </a:t>
            </a:r>
            <a:endParaRPr lang="it-IT" sz="1600" dirty="0">
              <a:highlight>
                <a:srgbClr val="00FFFF"/>
              </a:highlight>
            </a:endParaRPr>
          </a:p>
        </p:txBody>
      </p:sp>
      <p:cxnSp>
        <p:nvCxnSpPr>
          <p:cNvPr id="10" name="Connettore 2 9">
            <a:extLst>
              <a:ext uri="{FF2B5EF4-FFF2-40B4-BE49-F238E27FC236}">
                <a16:creationId xmlns:a16="http://schemas.microsoft.com/office/drawing/2014/main" id="{6B0264BF-9B8A-B592-FD5C-4FFB34C950C2}"/>
              </a:ext>
            </a:extLst>
          </p:cNvPr>
          <p:cNvCxnSpPr>
            <a:cxnSpLocks/>
          </p:cNvCxnSpPr>
          <p:nvPr/>
        </p:nvCxnSpPr>
        <p:spPr>
          <a:xfrm>
            <a:off x="3254595" y="2690648"/>
            <a:ext cx="2602275" cy="20562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CasellaDiTesto 10">
            <a:extLst>
              <a:ext uri="{FF2B5EF4-FFF2-40B4-BE49-F238E27FC236}">
                <a16:creationId xmlns:a16="http://schemas.microsoft.com/office/drawing/2014/main" id="{2291C7F2-BFC5-B69E-A06A-614C6B568D5D}"/>
              </a:ext>
            </a:extLst>
          </p:cNvPr>
          <p:cNvSpPr txBox="1"/>
          <p:nvPr/>
        </p:nvSpPr>
        <p:spPr>
          <a:xfrm>
            <a:off x="8124779" y="1609837"/>
            <a:ext cx="3032965" cy="1815882"/>
          </a:xfrm>
          <a:prstGeom prst="rect">
            <a:avLst/>
          </a:prstGeom>
          <a:noFill/>
        </p:spPr>
        <p:txBody>
          <a:bodyPr wrap="square" rtlCol="0">
            <a:spAutoFit/>
          </a:bodyPr>
          <a:lstStyle/>
          <a:p>
            <a:r>
              <a:rPr lang="it-IT" sz="1600" dirty="0"/>
              <a:t>Precamera UHV per</a:t>
            </a:r>
          </a:p>
          <a:p>
            <a:r>
              <a:rPr lang="it-IT" sz="1600" dirty="0"/>
              <a:t>i) preparazione dei substrati; </a:t>
            </a:r>
          </a:p>
          <a:p>
            <a:r>
              <a:rPr lang="it-IT" sz="1600" dirty="0"/>
              <a:t>ii) evaporazione di film organici  e biologici;</a:t>
            </a:r>
          </a:p>
          <a:p>
            <a:r>
              <a:rPr lang="it-IT" sz="1600" dirty="0"/>
              <a:t> iii) caratterizzazione ottica</a:t>
            </a:r>
          </a:p>
          <a:p>
            <a:r>
              <a:rPr lang="it-IT" sz="1600" dirty="0"/>
              <a:t>ed elettronica (LEED, </a:t>
            </a:r>
            <a:r>
              <a:rPr lang="it-IT" sz="1600" dirty="0" err="1"/>
              <a:t>Auger</a:t>
            </a:r>
            <a:r>
              <a:rPr lang="it-IT" sz="1600" dirty="0"/>
              <a:t>, RAS) </a:t>
            </a:r>
          </a:p>
        </p:txBody>
      </p:sp>
      <p:cxnSp>
        <p:nvCxnSpPr>
          <p:cNvPr id="12" name="Connettore 2 12">
            <a:extLst>
              <a:ext uri="{FF2B5EF4-FFF2-40B4-BE49-F238E27FC236}">
                <a16:creationId xmlns:a16="http://schemas.microsoft.com/office/drawing/2014/main" id="{64C77E04-F034-49CB-3EFF-DE4A67B51469}"/>
              </a:ext>
            </a:extLst>
          </p:cNvPr>
          <p:cNvCxnSpPr>
            <a:cxnSpLocks/>
          </p:cNvCxnSpPr>
          <p:nvPr/>
        </p:nvCxnSpPr>
        <p:spPr>
          <a:xfrm flipH="1">
            <a:off x="6736337" y="3174226"/>
            <a:ext cx="1789756" cy="11101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7">
            <a:extLst>
              <a:ext uri="{FF2B5EF4-FFF2-40B4-BE49-F238E27FC236}">
                <a16:creationId xmlns:a16="http://schemas.microsoft.com/office/drawing/2014/main" id="{BE964756-6BB9-0A61-9C98-4B00F4D437BA}"/>
              </a:ext>
            </a:extLst>
          </p:cNvPr>
          <p:cNvCxnSpPr>
            <a:cxnSpLocks/>
          </p:cNvCxnSpPr>
          <p:nvPr/>
        </p:nvCxnSpPr>
        <p:spPr>
          <a:xfrm flipV="1">
            <a:off x="4074496" y="3942039"/>
            <a:ext cx="1841940" cy="11349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82AB190-272B-26FA-7F41-07A765530897}"/>
              </a:ext>
            </a:extLst>
          </p:cNvPr>
          <p:cNvSpPr txBox="1"/>
          <p:nvPr/>
        </p:nvSpPr>
        <p:spPr>
          <a:xfrm>
            <a:off x="209183" y="4441977"/>
            <a:ext cx="3678360" cy="1477328"/>
          </a:xfrm>
          <a:prstGeom prst="rect">
            <a:avLst/>
          </a:prstGeom>
          <a:noFill/>
        </p:spPr>
        <p:txBody>
          <a:bodyPr wrap="square">
            <a:spAutoFit/>
          </a:bodyPr>
          <a:lstStyle/>
          <a:p>
            <a:pPr algn="just"/>
            <a:r>
              <a:rPr lang="en-GB" sz="1800" dirty="0">
                <a:effectLst/>
              </a:rPr>
              <a:t>variable </a:t>
            </a:r>
            <a:r>
              <a:rPr lang="en-GB" sz="1800" dirty="0"/>
              <a:t>t</a:t>
            </a:r>
            <a:r>
              <a:rPr lang="en-GB" sz="1800" dirty="0">
                <a:effectLst/>
              </a:rPr>
              <a:t>emperature manipulator, </a:t>
            </a:r>
          </a:p>
          <a:p>
            <a:pPr algn="just"/>
            <a:r>
              <a:rPr lang="en-GB" sz="1800" dirty="0">
                <a:effectLst/>
              </a:rPr>
              <a:t>to prepare the substrate and mimic </a:t>
            </a:r>
          </a:p>
          <a:p>
            <a:pPr algn="just"/>
            <a:r>
              <a:rPr lang="en-GB" sz="1800" dirty="0">
                <a:effectLst/>
              </a:rPr>
              <a:t>a broad range of environments of </a:t>
            </a:r>
          </a:p>
          <a:p>
            <a:pPr algn="just"/>
            <a:r>
              <a:rPr lang="en-GB" sz="1800" dirty="0">
                <a:effectLst/>
              </a:rPr>
              <a:t>astrophysical interest, from the Earth’ </a:t>
            </a:r>
          </a:p>
          <a:p>
            <a:pPr algn="just"/>
            <a:r>
              <a:rPr lang="en-GB" sz="1800" dirty="0">
                <a:effectLst/>
              </a:rPr>
              <a:t>surface </a:t>
            </a:r>
            <a:r>
              <a:rPr lang="en-GB" dirty="0"/>
              <a:t>d</a:t>
            </a:r>
            <a:r>
              <a:rPr lang="en-GB" sz="1800" dirty="0">
                <a:effectLst/>
              </a:rPr>
              <a:t>own to 15 K;</a:t>
            </a:r>
          </a:p>
        </p:txBody>
      </p:sp>
      <p:sp>
        <p:nvSpPr>
          <p:cNvPr id="19" name="TextBox 18">
            <a:extLst>
              <a:ext uri="{FF2B5EF4-FFF2-40B4-BE49-F238E27FC236}">
                <a16:creationId xmlns:a16="http://schemas.microsoft.com/office/drawing/2014/main" id="{90895030-6C2A-B34D-D21F-D31F2BA9174A}"/>
              </a:ext>
            </a:extLst>
          </p:cNvPr>
          <p:cNvSpPr txBox="1">
            <a:spLocks noChangeAspect="1"/>
          </p:cNvSpPr>
          <p:nvPr/>
        </p:nvSpPr>
        <p:spPr>
          <a:xfrm>
            <a:off x="1011452" y="1977624"/>
            <a:ext cx="3122470" cy="830997"/>
          </a:xfrm>
          <a:prstGeom prst="rect">
            <a:avLst/>
          </a:prstGeom>
          <a:noFill/>
        </p:spPr>
        <p:txBody>
          <a:bodyPr wrap="square">
            <a:spAutoFit/>
          </a:bodyPr>
          <a:lstStyle/>
          <a:p>
            <a:r>
              <a:rPr lang="en-GB" sz="1600" dirty="0">
                <a:effectLst/>
              </a:rPr>
              <a:t>UHV chamber (&lt; 10</a:t>
            </a:r>
            <a:r>
              <a:rPr lang="en-GB" sz="1600" baseline="30000" dirty="0">
                <a:effectLst/>
              </a:rPr>
              <a:t>-10</a:t>
            </a:r>
            <a:r>
              <a:rPr lang="en-GB" sz="1600" dirty="0">
                <a:effectLst/>
              </a:rPr>
              <a:t>mbar) </a:t>
            </a:r>
            <a:r>
              <a:rPr lang="en-GB" sz="1600" dirty="0"/>
              <a:t> </a:t>
            </a:r>
            <a:r>
              <a:rPr lang="en-GB" sz="1600" dirty="0">
                <a:effectLst/>
              </a:rPr>
              <a:t>for sample </a:t>
            </a:r>
            <a:r>
              <a:rPr lang="en-GB" sz="1600" dirty="0"/>
              <a:t>c</a:t>
            </a:r>
            <a:r>
              <a:rPr lang="en-GB" sz="1600" dirty="0">
                <a:effectLst/>
              </a:rPr>
              <a:t>haracterization</a:t>
            </a:r>
            <a:r>
              <a:rPr lang="en-GB" sz="1600" dirty="0"/>
              <a:t> </a:t>
            </a:r>
            <a:r>
              <a:rPr lang="en-GB" sz="1600" dirty="0">
                <a:effectLst/>
              </a:rPr>
              <a:t>with  high</a:t>
            </a:r>
          </a:p>
          <a:p>
            <a:r>
              <a:rPr lang="en-GB" sz="1600" dirty="0">
                <a:effectLst/>
              </a:rPr>
              <a:t> resolution XPS</a:t>
            </a:r>
          </a:p>
        </p:txBody>
      </p:sp>
    </p:spTree>
    <p:extLst>
      <p:ext uri="{BB962C8B-B14F-4D97-AF65-F5344CB8AC3E}">
        <p14:creationId xmlns:p14="http://schemas.microsoft.com/office/powerpoint/2010/main" val="294024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3310-89D5-AE64-E811-59080288D1A3}"/>
            </a:ext>
          </a:extLst>
        </p:cNvPr>
        <p:cNvGrpSpPr/>
        <p:nvPr/>
      </p:nvGrpSpPr>
      <p:grpSpPr>
        <a:xfrm>
          <a:off x="0" y="0"/>
          <a:ext cx="0" cy="0"/>
          <a:chOff x="0" y="0"/>
          <a:chExt cx="0" cy="0"/>
        </a:xfrm>
      </p:grpSpPr>
      <p:sp>
        <p:nvSpPr>
          <p:cNvPr id="9" name="Segnaposto testo 8">
            <a:extLst>
              <a:ext uri="{FF2B5EF4-FFF2-40B4-BE49-F238E27FC236}">
                <a16:creationId xmlns:a16="http://schemas.microsoft.com/office/drawing/2014/main" id="{71C6AE0F-13F8-3BC8-4DBC-0EF0D8943C26}"/>
              </a:ext>
            </a:extLst>
          </p:cNvPr>
          <p:cNvSpPr>
            <a:spLocks noGrp="1"/>
          </p:cNvSpPr>
          <p:nvPr>
            <p:ph type="body" sz="quarter" idx="13"/>
          </p:nvPr>
        </p:nvSpPr>
        <p:spPr>
          <a:xfrm>
            <a:off x="487051" y="1781758"/>
            <a:ext cx="11217897" cy="1620283"/>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In trying to understand the origin of life, a promising scientific approach regards the possible role of substrates (e.g. minerals and clays on Earth, meteorites, and cosmic dust grains) which may have favored the formation of biomolecules starting from simpler species. </a:t>
            </a:r>
          </a:p>
          <a:p>
            <a:pPr marL="0" indent="0">
              <a:buNone/>
            </a:pPr>
            <a:r>
              <a:rPr lang="en-GB" b="1" dirty="0">
                <a:solidFill>
                  <a:srgbClr val="00B0F0"/>
                </a:solidFill>
                <a:latin typeface="+mn-lt"/>
              </a:rPr>
              <a:t>Objective</a:t>
            </a:r>
            <a:r>
              <a:rPr lang="en-GB" dirty="0">
                <a:solidFill>
                  <a:srgbClr val="00B0F0"/>
                </a:solidFill>
                <a:latin typeface="+mn-lt"/>
              </a:rPr>
              <a:t>:</a:t>
            </a:r>
            <a:r>
              <a:rPr lang="en-GB" dirty="0">
                <a:solidFill>
                  <a:schemeClr val="tx1"/>
                </a:solidFill>
                <a:effectLst/>
                <a:latin typeface="+mn-lt"/>
              </a:rPr>
              <a:t> </a:t>
            </a:r>
            <a:r>
              <a:rPr lang="en-GB" sz="1800" b="0" dirty="0">
                <a:solidFill>
                  <a:schemeClr val="tx1"/>
                </a:solidFill>
                <a:effectLst/>
                <a:latin typeface="+mn-lt"/>
              </a:rPr>
              <a:t>upgrading the facilities @OACT, to allow the UV-VIS-NIR and. NIR-MIR analysis and characterization  of minerals of astrophysical interest and their interactions with amino acids.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egnaposto data 1">
            <a:extLst>
              <a:ext uri="{FF2B5EF4-FFF2-40B4-BE49-F238E27FC236}">
                <a16:creationId xmlns:a16="http://schemas.microsoft.com/office/drawing/2014/main" id="{F6C4F61B-31AF-0595-DC61-A53242DFCC2B}"/>
              </a:ext>
            </a:extLst>
          </p:cNvPr>
          <p:cNvSpPr>
            <a:spLocks noGrp="1"/>
          </p:cNvSpPr>
          <p:nvPr>
            <p:ph type="dt" sz="half"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87C043-5EBC-ED47-8D44-526497B6BE3D}" type="datetime1">
              <a:rPr kumimoji="0" lang="it-IT" sz="1400" b="1" i="0" u="none" strike="noStrike" kern="1200" cap="none" spc="0" normalizeH="0" baseline="0" noProof="0" smtClean="0">
                <a:ln>
                  <a:noFill/>
                </a:ln>
                <a:solidFill>
                  <a:prstClr val="white">
                    <a:alpha val="50000"/>
                  </a:prstClr>
                </a:solidFill>
                <a:effectLst/>
                <a:uLnTx/>
                <a:uFillTx/>
                <a:latin typeface="Titillium" pitchFamily="2" charset="77"/>
                <a:ea typeface="+mn-ea"/>
                <a:cs typeface="+mn-cs"/>
              </a:rPr>
              <a:t>28/09/24</a:t>
            </a:fld>
            <a:endParaRPr kumimoji="0" lang="it-IT" sz="1400" b="1" i="0" u="none" strike="noStrike" kern="1200" cap="none" spc="0" normalizeH="0" baseline="0" noProof="0" dirty="0">
              <a:ln>
                <a:noFill/>
              </a:ln>
              <a:solidFill>
                <a:prstClr val="white">
                  <a:alpha val="50000"/>
                </a:prstClr>
              </a:solidFill>
              <a:effectLst/>
              <a:uLnTx/>
              <a:uFillTx/>
              <a:latin typeface="Titillium" pitchFamily="2" charset="77"/>
              <a:ea typeface="+mn-ea"/>
              <a:cs typeface="+mn-cs"/>
            </a:endParaRPr>
          </a:p>
        </p:txBody>
      </p:sp>
      <p:sp>
        <p:nvSpPr>
          <p:cNvPr id="5" name="Segnaposto numero diapositiva 4">
            <a:extLst>
              <a:ext uri="{FF2B5EF4-FFF2-40B4-BE49-F238E27FC236}">
                <a16:creationId xmlns:a16="http://schemas.microsoft.com/office/drawing/2014/main" id="{4C3DB182-A183-3F5D-FE30-F7D8FB20B58D}"/>
              </a:ext>
            </a:extLst>
          </p:cNvPr>
          <p:cNvSpPr>
            <a:spLocks noGrp="1"/>
          </p:cNvSpPr>
          <p:nvPr>
            <p:ph type="sldNum" sz="quarter" idx="4"/>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46192B8-55D9-4942-9C82-0B9DDA21D461}" type="slidenum">
              <a:rPr kumimoji="0" lang="it-IT" sz="1400" b="0" i="0" u="none" strike="noStrike" kern="1200" cap="none" spc="0" normalizeH="0" baseline="0" noProof="0" smtClean="0">
                <a:ln>
                  <a:noFill/>
                </a:ln>
                <a:solidFill>
                  <a:prstClr val="white">
                    <a:alpha val="50000"/>
                  </a:prstClr>
                </a:solidFill>
                <a:effectLst/>
                <a:uLnTx/>
                <a:uFillTx/>
                <a:latin typeface="Titillium"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it-IT" sz="14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endParaRPr>
          </a:p>
        </p:txBody>
      </p:sp>
      <p:pic>
        <p:nvPicPr>
          <p:cNvPr id="6" name="Immagine 5">
            <a:extLst>
              <a:ext uri="{FF2B5EF4-FFF2-40B4-BE49-F238E27FC236}">
                <a16:creationId xmlns:a16="http://schemas.microsoft.com/office/drawing/2014/main" id="{8DB1A06F-2467-28BA-7421-F18C848B9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45" y="4391543"/>
            <a:ext cx="1570506" cy="1416643"/>
          </a:xfrm>
          <a:prstGeom prst="rect">
            <a:avLst/>
          </a:prstGeom>
        </p:spPr>
      </p:pic>
      <p:pic>
        <p:nvPicPr>
          <p:cNvPr id="10" name="Immagine 9">
            <a:extLst>
              <a:ext uri="{FF2B5EF4-FFF2-40B4-BE49-F238E27FC236}">
                <a16:creationId xmlns:a16="http://schemas.microsoft.com/office/drawing/2014/main" id="{21E49C49-8D12-E368-6222-8C8FBE71B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962" y="4408386"/>
            <a:ext cx="1763123" cy="1411962"/>
          </a:xfrm>
          <a:prstGeom prst="rect">
            <a:avLst/>
          </a:prstGeom>
        </p:spPr>
      </p:pic>
      <p:sp>
        <p:nvSpPr>
          <p:cNvPr id="11" name="Rettangolo 10">
            <a:extLst>
              <a:ext uri="{FF2B5EF4-FFF2-40B4-BE49-F238E27FC236}">
                <a16:creationId xmlns:a16="http://schemas.microsoft.com/office/drawing/2014/main" id="{0B7EC717-1A23-98FF-E65D-9B44EFA08849}"/>
              </a:ext>
            </a:extLst>
          </p:cNvPr>
          <p:cNvSpPr>
            <a:spLocks noChangeAspect="1"/>
          </p:cNvSpPr>
          <p:nvPr/>
        </p:nvSpPr>
        <p:spPr>
          <a:xfrm>
            <a:off x="965529" y="4831976"/>
            <a:ext cx="870986" cy="81753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20" name="Freccia in giù 19">
            <a:extLst>
              <a:ext uri="{FF2B5EF4-FFF2-40B4-BE49-F238E27FC236}">
                <a16:creationId xmlns:a16="http://schemas.microsoft.com/office/drawing/2014/main" id="{B69ACAA9-48E7-E27C-D6DF-D56E7324DAFA}"/>
              </a:ext>
            </a:extLst>
          </p:cNvPr>
          <p:cNvSpPr>
            <a:spLocks/>
          </p:cNvSpPr>
          <p:nvPr/>
        </p:nvSpPr>
        <p:spPr>
          <a:xfrm rot="16200000">
            <a:off x="2679643" y="5010444"/>
            <a:ext cx="307779" cy="387191"/>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dirty="0"/>
          </a:p>
        </p:txBody>
      </p:sp>
      <p:pic>
        <p:nvPicPr>
          <p:cNvPr id="22" name="Immagine 21">
            <a:extLst>
              <a:ext uri="{FF2B5EF4-FFF2-40B4-BE49-F238E27FC236}">
                <a16:creationId xmlns:a16="http://schemas.microsoft.com/office/drawing/2014/main" id="{5CAE288F-BC7C-3778-E7EC-F29C389E9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173" y="4701346"/>
            <a:ext cx="3876775" cy="1452470"/>
          </a:xfrm>
          <a:prstGeom prst="rect">
            <a:avLst/>
          </a:prstGeom>
        </p:spPr>
      </p:pic>
      <p:sp>
        <p:nvSpPr>
          <p:cNvPr id="24" name="CasellaDiTesto 23">
            <a:extLst>
              <a:ext uri="{FF2B5EF4-FFF2-40B4-BE49-F238E27FC236}">
                <a16:creationId xmlns:a16="http://schemas.microsoft.com/office/drawing/2014/main" id="{18C38437-EF12-4C4F-B865-CE6CD6C506BD}"/>
              </a:ext>
            </a:extLst>
          </p:cNvPr>
          <p:cNvSpPr txBox="1"/>
          <p:nvPr/>
        </p:nvSpPr>
        <p:spPr>
          <a:xfrm>
            <a:off x="2117717" y="3499118"/>
            <a:ext cx="2014979" cy="338554"/>
          </a:xfrm>
          <a:prstGeom prst="rect">
            <a:avLst/>
          </a:prstGeom>
          <a:noFill/>
        </p:spPr>
        <p:txBody>
          <a:bodyPr wrap="square">
            <a:spAutoFit/>
          </a:bodyPr>
          <a:lstStyle/>
          <a:p>
            <a:r>
              <a:rPr lang="en-US" sz="1600" b="1" u="sng" dirty="0">
                <a:latin typeface="Times New Roman" panose="02020603050405020304" pitchFamily="18" charset="0"/>
                <a:cs typeface="Times New Roman" panose="02020603050405020304" pitchFamily="18" charset="0"/>
              </a:rPr>
              <a:t>NIR-MIR module </a:t>
            </a:r>
            <a:endParaRPr lang="it-IT" sz="1600" dirty="0"/>
          </a:p>
        </p:txBody>
      </p:sp>
      <p:sp>
        <p:nvSpPr>
          <p:cNvPr id="26" name="CasellaDiTesto 25">
            <a:extLst>
              <a:ext uri="{FF2B5EF4-FFF2-40B4-BE49-F238E27FC236}">
                <a16:creationId xmlns:a16="http://schemas.microsoft.com/office/drawing/2014/main" id="{8B77CB66-4AB9-9A7A-80E0-CD14F70E42CB}"/>
              </a:ext>
            </a:extLst>
          </p:cNvPr>
          <p:cNvSpPr txBox="1"/>
          <p:nvPr/>
        </p:nvSpPr>
        <p:spPr>
          <a:xfrm>
            <a:off x="8156798" y="3766891"/>
            <a:ext cx="3392078" cy="338554"/>
          </a:xfrm>
          <a:prstGeom prst="rect">
            <a:avLst/>
          </a:prstGeom>
          <a:noFill/>
        </p:spPr>
        <p:txBody>
          <a:bodyPr wrap="square">
            <a:spAutoFit/>
          </a:bodyPr>
          <a:lstStyle/>
          <a:p>
            <a:r>
              <a:rPr lang="en-US" sz="1600" b="1" u="sng" dirty="0">
                <a:latin typeface="Times New Roman" panose="02020603050405020304" pitchFamily="18" charset="0"/>
                <a:cs typeface="Times New Roman" panose="02020603050405020304" pitchFamily="18" charset="0"/>
              </a:rPr>
              <a:t>UV-VIS-NIR fiber optic module</a:t>
            </a:r>
            <a:r>
              <a:rPr lang="en-US" sz="1600" dirty="0">
                <a:latin typeface="Times New Roman" panose="02020603050405020304" pitchFamily="18" charset="0"/>
                <a:cs typeface="Times New Roman" panose="02020603050405020304" pitchFamily="18" charset="0"/>
              </a:rPr>
              <a:t> </a:t>
            </a:r>
            <a:endParaRPr lang="it-IT" sz="1600" dirty="0"/>
          </a:p>
        </p:txBody>
      </p:sp>
      <p:sp>
        <p:nvSpPr>
          <p:cNvPr id="28" name="CasellaDiTesto 27">
            <a:extLst>
              <a:ext uri="{FF2B5EF4-FFF2-40B4-BE49-F238E27FC236}">
                <a16:creationId xmlns:a16="http://schemas.microsoft.com/office/drawing/2014/main" id="{38081DDB-6439-114F-A3D9-6570DB210ED6}"/>
              </a:ext>
            </a:extLst>
          </p:cNvPr>
          <p:cNvSpPr txBox="1"/>
          <p:nvPr/>
        </p:nvSpPr>
        <p:spPr>
          <a:xfrm>
            <a:off x="7828172" y="4129672"/>
            <a:ext cx="3876775" cy="523220"/>
          </a:xfrm>
          <a:prstGeom prst="rect">
            <a:avLst/>
          </a:prstGeom>
          <a:noFill/>
        </p:spPr>
        <p:txBody>
          <a:bodyPr wrap="square">
            <a:spAutoFit/>
          </a:bodyPr>
          <a:lstStyle/>
          <a:p>
            <a:pPr algn="just"/>
            <a:r>
              <a:rPr lang="en-US" sz="1400" dirty="0">
                <a:latin typeface="Times New Roman" panose="02020603050405020304" pitchFamily="18" charset="0"/>
                <a:cs typeface="Times New Roman" panose="02020603050405020304" pitchFamily="18" charset="0"/>
              </a:rPr>
              <a:t>(spectrometer + integrating sphere + accessories) to</a:t>
            </a:r>
          </a:p>
          <a:p>
            <a:pPr algn="just"/>
            <a:r>
              <a:rPr lang="en-US" sz="1400" dirty="0">
                <a:latin typeface="Times New Roman" panose="02020603050405020304" pitchFamily="18" charset="0"/>
                <a:cs typeface="Times New Roman" panose="02020603050405020304" pitchFamily="18" charset="0"/>
              </a:rPr>
              <a:t>acquire reflectance spectra in this spectral range. </a:t>
            </a:r>
            <a:endParaRPr lang="it-IT" sz="1400" dirty="0"/>
          </a:p>
        </p:txBody>
      </p:sp>
      <p:sp>
        <p:nvSpPr>
          <p:cNvPr id="31" name="CasellaDiTesto 30">
            <a:extLst>
              <a:ext uri="{FF2B5EF4-FFF2-40B4-BE49-F238E27FC236}">
                <a16:creationId xmlns:a16="http://schemas.microsoft.com/office/drawing/2014/main" id="{71CA3AA1-D923-D8D3-8DB1-21436E309927}"/>
              </a:ext>
            </a:extLst>
          </p:cNvPr>
          <p:cNvSpPr txBox="1"/>
          <p:nvPr/>
        </p:nvSpPr>
        <p:spPr>
          <a:xfrm>
            <a:off x="607274" y="3827273"/>
            <a:ext cx="5382228"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(reaction chamber + accessories + pumping units) to acquire </a:t>
            </a:r>
          </a:p>
          <a:p>
            <a:pPr algn="ctr"/>
            <a:r>
              <a:rPr lang="en-US" sz="1400" dirty="0">
                <a:latin typeface="Times New Roman" panose="02020603050405020304" pitchFamily="18" charset="0"/>
                <a:cs typeface="Times New Roman" panose="02020603050405020304" pitchFamily="18" charset="0"/>
              </a:rPr>
              <a:t>spectra in reflectance and at temperatures above room-T.</a:t>
            </a:r>
            <a:endParaRPr lang="it-IT" sz="1400" dirty="0"/>
          </a:p>
        </p:txBody>
      </p:sp>
      <p:cxnSp>
        <p:nvCxnSpPr>
          <p:cNvPr id="14" name="Connettore 2 13">
            <a:extLst>
              <a:ext uri="{FF2B5EF4-FFF2-40B4-BE49-F238E27FC236}">
                <a16:creationId xmlns:a16="http://schemas.microsoft.com/office/drawing/2014/main" id="{A5C29A8D-B9DF-C5ED-577C-DF23B252FA28}"/>
              </a:ext>
            </a:extLst>
          </p:cNvPr>
          <p:cNvCxnSpPr>
            <a:cxnSpLocks/>
          </p:cNvCxnSpPr>
          <p:nvPr/>
        </p:nvCxnSpPr>
        <p:spPr>
          <a:xfrm flipH="1">
            <a:off x="4604475" y="4701346"/>
            <a:ext cx="607605" cy="4893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3837DB95-C1D3-C612-55C2-87598C85309B}"/>
              </a:ext>
            </a:extLst>
          </p:cNvPr>
          <p:cNvSpPr txBox="1">
            <a:spLocks noChangeAspect="1"/>
          </p:cNvSpPr>
          <p:nvPr/>
        </p:nvSpPr>
        <p:spPr>
          <a:xfrm>
            <a:off x="515996" y="5902911"/>
            <a:ext cx="1992110" cy="461665"/>
          </a:xfrm>
          <a:prstGeom prst="rect">
            <a:avLst/>
          </a:prstGeom>
          <a:noFill/>
        </p:spPr>
        <p:txBody>
          <a:bodyPr wrap="square">
            <a:spAutoFit/>
          </a:bodyPr>
          <a:lstStyle/>
          <a:p>
            <a:pPr algn="ctr"/>
            <a:r>
              <a:rPr lang="en-US" sz="1200" dirty="0">
                <a:cs typeface="Times New Roman" panose="02020603050405020304" pitchFamily="18" charset="0"/>
              </a:rPr>
              <a:t>Praying Mantis™</a:t>
            </a:r>
          </a:p>
          <a:p>
            <a:pPr algn="ctr"/>
            <a:r>
              <a:rPr lang="en-US" sz="1200" dirty="0">
                <a:cs typeface="Times New Roman" panose="02020603050405020304" pitchFamily="18" charset="0"/>
              </a:rPr>
              <a:t>Diffuse Reflection Accessory</a:t>
            </a:r>
            <a:endParaRPr lang="it-IT" sz="1200" dirty="0"/>
          </a:p>
        </p:txBody>
      </p:sp>
      <p:cxnSp>
        <p:nvCxnSpPr>
          <p:cNvPr id="19" name="Connettore 2 18">
            <a:extLst>
              <a:ext uri="{FF2B5EF4-FFF2-40B4-BE49-F238E27FC236}">
                <a16:creationId xmlns:a16="http://schemas.microsoft.com/office/drawing/2014/main" id="{5C0D79FB-65EC-4AC8-5EA7-544EE60481D2}"/>
              </a:ext>
            </a:extLst>
          </p:cNvPr>
          <p:cNvCxnSpPr>
            <a:cxnSpLocks noChangeAspect="1"/>
          </p:cNvCxnSpPr>
          <p:nvPr/>
        </p:nvCxnSpPr>
        <p:spPr>
          <a:xfrm flipV="1">
            <a:off x="1241249" y="5507340"/>
            <a:ext cx="40992" cy="4058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477D7A02-41D4-5436-D411-1B8A851EA172}"/>
              </a:ext>
            </a:extLst>
          </p:cNvPr>
          <p:cNvCxnSpPr>
            <a:cxnSpLocks/>
          </p:cNvCxnSpPr>
          <p:nvPr/>
        </p:nvCxnSpPr>
        <p:spPr>
          <a:xfrm flipH="1" flipV="1">
            <a:off x="4747546" y="5398928"/>
            <a:ext cx="102941" cy="3707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2AE37450-9799-9B2E-8D58-97768D7F44EE}"/>
              </a:ext>
            </a:extLst>
          </p:cNvPr>
          <p:cNvCxnSpPr>
            <a:cxnSpLocks/>
          </p:cNvCxnSpPr>
          <p:nvPr/>
        </p:nvCxnSpPr>
        <p:spPr>
          <a:xfrm flipH="1" flipV="1">
            <a:off x="4226847" y="5602931"/>
            <a:ext cx="268845" cy="2999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DBFDED16-2226-C3AD-E2A3-B538896D142A}"/>
              </a:ext>
            </a:extLst>
          </p:cNvPr>
          <p:cNvCxnSpPr>
            <a:cxnSpLocks/>
          </p:cNvCxnSpPr>
          <p:nvPr/>
        </p:nvCxnSpPr>
        <p:spPr>
          <a:xfrm flipH="1" flipV="1">
            <a:off x="4510250" y="5507340"/>
            <a:ext cx="194428" cy="305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67387961-FCB7-17BC-7D6A-B0AB1C5AF4D5}"/>
              </a:ext>
            </a:extLst>
          </p:cNvPr>
          <p:cNvSpPr txBox="1"/>
          <p:nvPr/>
        </p:nvSpPr>
        <p:spPr>
          <a:xfrm>
            <a:off x="3602559" y="1097001"/>
            <a:ext cx="4430640" cy="738664"/>
          </a:xfrm>
          <a:prstGeom prst="rect">
            <a:avLst/>
          </a:prstGeom>
          <a:noFill/>
        </p:spPr>
        <p:txBody>
          <a:bodyPr wrap="square">
            <a:spAutoFit/>
          </a:bodyPr>
          <a:lstStyle/>
          <a:p>
            <a:pPr algn="ctr"/>
            <a:r>
              <a:rPr lang="en-GB" sz="2400" b="1" dirty="0">
                <a:effectLst/>
              </a:rPr>
              <a:t>Pre-</a:t>
            </a:r>
            <a:r>
              <a:rPr lang="en-GB" sz="2400" b="1" dirty="0" err="1">
                <a:effectLst/>
              </a:rPr>
              <a:t>BioticLab_OptSpectrLa</a:t>
            </a:r>
            <a:r>
              <a:rPr lang="en-GB" sz="2400" b="1" dirty="0" err="1"/>
              <a:t>b</a:t>
            </a:r>
            <a:r>
              <a:rPr lang="it-IT" sz="2400" dirty="0">
                <a:solidFill>
                  <a:srgbClr val="0066FF"/>
                </a:solidFill>
                <a:cs typeface="Times New Roman" panose="02020603050405020304" pitchFamily="18" charset="0"/>
              </a:rPr>
              <a:t> </a:t>
            </a:r>
          </a:p>
          <a:p>
            <a:pPr algn="ctr"/>
            <a:r>
              <a:rPr lang="en-GB" altLang="en-IT" dirty="0">
                <a:latin typeface="+mn-lt"/>
                <a:cs typeface="Tahoma" panose="020B0604030504040204" pitchFamily="34" charset="0"/>
              </a:rPr>
              <a:t>D. </a:t>
            </a:r>
            <a:r>
              <a:rPr lang="en-GB" altLang="en-IT" dirty="0" err="1">
                <a:latin typeface="+mn-lt"/>
                <a:cs typeface="Tahoma" panose="020B0604030504040204" pitchFamily="34" charset="0"/>
              </a:rPr>
              <a:t>Fulvio</a:t>
            </a:r>
            <a:r>
              <a:rPr lang="en-GB" altLang="en-IT" dirty="0">
                <a:latin typeface="+mn-lt"/>
                <a:cs typeface="Tahoma" panose="020B0604030504040204" pitchFamily="34" charset="0"/>
              </a:rPr>
              <a:t>  INAF-OACT</a:t>
            </a:r>
            <a:r>
              <a:rPr lang="en-US" altLang="en-IT" dirty="0">
                <a:latin typeface="+mn-lt"/>
                <a:cs typeface="Tahoma" panose="020B0604030504040204" pitchFamily="34" charset="0"/>
              </a:rPr>
              <a:t> </a:t>
            </a:r>
            <a:endParaRPr lang="it-IT" dirty="0">
              <a:solidFill>
                <a:srgbClr val="0066FF"/>
              </a:solidFill>
              <a:latin typeface="Times New Roman" panose="02020603050405020304" pitchFamily="18" charset="0"/>
              <a:cs typeface="Times New Roman" panose="02020603050405020304" pitchFamily="18" charset="0"/>
            </a:endParaRPr>
          </a:p>
        </p:txBody>
      </p:sp>
      <p:sp>
        <p:nvSpPr>
          <p:cNvPr id="7" name="CasellaDiTesto 11">
            <a:extLst>
              <a:ext uri="{FF2B5EF4-FFF2-40B4-BE49-F238E27FC236}">
                <a16:creationId xmlns:a16="http://schemas.microsoft.com/office/drawing/2014/main" id="{26724751-4C09-9AF9-6D66-1325CD383E7E}"/>
              </a:ext>
            </a:extLst>
          </p:cNvPr>
          <p:cNvSpPr txBox="1"/>
          <p:nvPr/>
        </p:nvSpPr>
        <p:spPr>
          <a:xfrm>
            <a:off x="5024831" y="4408386"/>
            <a:ext cx="1439124" cy="523220"/>
          </a:xfrm>
          <a:prstGeom prst="rect">
            <a:avLst/>
          </a:prstGeom>
          <a:solidFill>
            <a:schemeClr val="bg1"/>
          </a:solid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High-T reaction</a:t>
            </a:r>
          </a:p>
          <a:p>
            <a:pPr algn="ctr"/>
            <a:r>
              <a:rPr lang="en-US" sz="1400" dirty="0">
                <a:latin typeface="Times New Roman" panose="02020603050405020304" pitchFamily="18" charset="0"/>
                <a:cs typeface="Times New Roman" panose="02020603050405020304" pitchFamily="18" charset="0"/>
              </a:rPr>
              <a:t> chamber</a:t>
            </a:r>
            <a:endParaRPr lang="it-IT" sz="1400" dirty="0"/>
          </a:p>
        </p:txBody>
      </p:sp>
      <p:sp>
        <p:nvSpPr>
          <p:cNvPr id="21" name="CasellaDiTesto 20">
            <a:extLst>
              <a:ext uri="{FF2B5EF4-FFF2-40B4-BE49-F238E27FC236}">
                <a16:creationId xmlns:a16="http://schemas.microsoft.com/office/drawing/2014/main" id="{4A19D839-1A4C-86CC-EBD4-8F1A0C21E90A}"/>
              </a:ext>
            </a:extLst>
          </p:cNvPr>
          <p:cNvSpPr txBox="1"/>
          <p:nvPr/>
        </p:nvSpPr>
        <p:spPr>
          <a:xfrm>
            <a:off x="3725789" y="5855469"/>
            <a:ext cx="2488645" cy="461665"/>
          </a:xfrm>
          <a:prstGeom prst="rect">
            <a:avLst/>
          </a:prstGeom>
          <a:solidFill>
            <a:schemeClr val="bg1"/>
          </a:solidFill>
        </p:spPr>
        <p:txBody>
          <a:bodyPr wrap="square">
            <a:spAutoFit/>
          </a:bodyPr>
          <a:lstStyle/>
          <a:p>
            <a:pPr algn="just"/>
            <a:r>
              <a:rPr lang="en-US" sz="1200" dirty="0">
                <a:cs typeface="Times New Roman" panose="02020603050405020304" pitchFamily="18" charset="0"/>
              </a:rPr>
              <a:t>inlet/outlet ports (3) for evacuating or introducing selected gases</a:t>
            </a:r>
            <a:endParaRPr lang="it-IT" sz="1200" dirty="0"/>
          </a:p>
        </p:txBody>
      </p:sp>
      <p:sp>
        <p:nvSpPr>
          <p:cNvPr id="23" name="Footer Placeholder 22">
            <a:extLst>
              <a:ext uri="{FF2B5EF4-FFF2-40B4-BE49-F238E27FC236}">
                <a16:creationId xmlns:a16="http://schemas.microsoft.com/office/drawing/2014/main" id="{ED469ECA-667B-068F-B7F7-FC2848E25400}"/>
              </a:ext>
            </a:extLst>
          </p:cNvPr>
          <p:cNvSpPr>
            <a:spLocks noGrp="1"/>
          </p:cNvSpPr>
          <p:nvPr>
            <p:ph type="ftr" sz="quarter" idx="3"/>
          </p:nvPr>
        </p:nvSpPr>
        <p:spPr>
          <a:xfrm>
            <a:off x="1371607" y="6430138"/>
            <a:ext cx="5092347" cy="365125"/>
          </a:xfrm>
        </p:spPr>
        <p:txBody>
          <a:bodyPr/>
          <a:lstStyle/>
          <a:p>
            <a:pPr algn="l"/>
            <a:r>
              <a:rPr lang="it-IT" dirty="0"/>
              <a:t>Secondo Forum della ricerca sperimentale e tecnologica in INAF</a:t>
            </a:r>
          </a:p>
        </p:txBody>
      </p:sp>
    </p:spTree>
    <p:extLst>
      <p:ext uri="{BB962C8B-B14F-4D97-AF65-F5344CB8AC3E}">
        <p14:creationId xmlns:p14="http://schemas.microsoft.com/office/powerpoint/2010/main" val="263405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F0C2-2BDB-80D6-9333-F6AFF646829E}"/>
              </a:ext>
            </a:extLst>
          </p:cNvPr>
          <p:cNvSpPr>
            <a:spLocks noGrp="1"/>
          </p:cNvSpPr>
          <p:nvPr>
            <p:ph type="dt" sz="half" idx="2"/>
          </p:nvPr>
        </p:nvSpPr>
        <p:spPr/>
        <p:txBody>
          <a:bodyPr/>
          <a:lstStyle/>
          <a:p>
            <a:fld id="{59FEFA71-1ED0-E04A-B16B-3F86734E771A}" type="datetime1">
              <a:rPr lang="it-IT" smtClean="0"/>
              <a:t>29/09/24</a:t>
            </a:fld>
            <a:endParaRPr lang="it-IT"/>
          </a:p>
        </p:txBody>
      </p:sp>
      <p:sp>
        <p:nvSpPr>
          <p:cNvPr id="3" name="Footer Placeholder 2">
            <a:extLst>
              <a:ext uri="{FF2B5EF4-FFF2-40B4-BE49-F238E27FC236}">
                <a16:creationId xmlns:a16="http://schemas.microsoft.com/office/drawing/2014/main" id="{B0D9F121-E24F-D2B3-E812-916D692C891B}"/>
              </a:ext>
            </a:extLst>
          </p:cNvPr>
          <p:cNvSpPr>
            <a:spLocks noGrp="1"/>
          </p:cNvSpPr>
          <p:nvPr>
            <p:ph type="ftr" sz="quarter" idx="3"/>
          </p:nvPr>
        </p:nvSpPr>
        <p:spPr>
          <a:xfrm>
            <a:off x="1371609" y="6430138"/>
            <a:ext cx="5081442" cy="365125"/>
          </a:xfrm>
        </p:spPr>
        <p:txBody>
          <a:bodyPr/>
          <a:lstStyle/>
          <a:p>
            <a:pPr algn="l"/>
            <a:r>
              <a:rPr lang="it-IT" dirty="0"/>
              <a:t>Secondo Forum della ricerca sperimentale e tecnologica in INAF</a:t>
            </a:r>
          </a:p>
        </p:txBody>
      </p:sp>
      <p:sp>
        <p:nvSpPr>
          <p:cNvPr id="4" name="Slide Number Placeholder 3">
            <a:extLst>
              <a:ext uri="{FF2B5EF4-FFF2-40B4-BE49-F238E27FC236}">
                <a16:creationId xmlns:a16="http://schemas.microsoft.com/office/drawing/2014/main" id="{570F7760-CC7F-E2DE-42D5-865123B51F08}"/>
              </a:ext>
            </a:extLst>
          </p:cNvPr>
          <p:cNvSpPr>
            <a:spLocks noGrp="1"/>
          </p:cNvSpPr>
          <p:nvPr>
            <p:ph type="sldNum" sz="quarter" idx="4"/>
          </p:nvPr>
        </p:nvSpPr>
        <p:spPr/>
        <p:txBody>
          <a:bodyPr/>
          <a:lstStyle/>
          <a:p>
            <a:fld id="{9B13B172-409A-48BF-92CD-9E808051E234}" type="slidenum">
              <a:rPr lang="it-IT" smtClean="0"/>
              <a:pPr/>
              <a:t>8</a:t>
            </a:fld>
            <a:endParaRPr lang="it-IT"/>
          </a:p>
        </p:txBody>
      </p:sp>
      <p:sp>
        <p:nvSpPr>
          <p:cNvPr id="6" name="TextBox 5">
            <a:extLst>
              <a:ext uri="{FF2B5EF4-FFF2-40B4-BE49-F238E27FC236}">
                <a16:creationId xmlns:a16="http://schemas.microsoft.com/office/drawing/2014/main" id="{AE0511E0-FD50-E5EF-0541-CFD4CA1058BD}"/>
              </a:ext>
            </a:extLst>
          </p:cNvPr>
          <p:cNvSpPr txBox="1"/>
          <p:nvPr/>
        </p:nvSpPr>
        <p:spPr>
          <a:xfrm>
            <a:off x="4029891" y="1161794"/>
            <a:ext cx="3611880" cy="646331"/>
          </a:xfrm>
          <a:prstGeom prst="rect">
            <a:avLst/>
          </a:prstGeom>
          <a:noFill/>
        </p:spPr>
        <p:txBody>
          <a:bodyPr wrap="square">
            <a:spAutoFit/>
          </a:bodyPr>
          <a:lstStyle/>
          <a:p>
            <a:pPr algn="ctr">
              <a:lnSpc>
                <a:spcPct val="100000"/>
              </a:lnSpc>
              <a:defRPr/>
            </a:pPr>
            <a:r>
              <a:rPr lang="en-GB" sz="2000" b="1" dirty="0">
                <a:effectLst/>
                <a:latin typeface="+mn-lt"/>
              </a:rPr>
              <a:t>Laboratory Plasma Spectroscopy</a:t>
            </a:r>
          </a:p>
          <a:p>
            <a:pPr algn="ctr">
              <a:lnSpc>
                <a:spcPct val="100000"/>
              </a:lnSpc>
              <a:defRPr/>
            </a:pPr>
            <a:r>
              <a:rPr lang="en-GB" sz="1600" dirty="0">
                <a:latin typeface="+mn-lt"/>
              </a:rPr>
              <a:t>F. Leone INAF-OACT</a:t>
            </a:r>
            <a:endParaRPr lang="en-GB" sz="1600" dirty="0">
              <a:effectLst/>
              <a:latin typeface="+mn-lt"/>
            </a:endParaRPr>
          </a:p>
        </p:txBody>
      </p:sp>
      <p:sp>
        <p:nvSpPr>
          <p:cNvPr id="8" name="TextBox 7">
            <a:extLst>
              <a:ext uri="{FF2B5EF4-FFF2-40B4-BE49-F238E27FC236}">
                <a16:creationId xmlns:a16="http://schemas.microsoft.com/office/drawing/2014/main" id="{0ABADD2A-5204-F97D-E978-0CB9439369C6}"/>
              </a:ext>
            </a:extLst>
          </p:cNvPr>
          <p:cNvSpPr txBox="1"/>
          <p:nvPr/>
        </p:nvSpPr>
        <p:spPr>
          <a:xfrm>
            <a:off x="954800" y="4956295"/>
            <a:ext cx="9965749" cy="1077218"/>
          </a:xfrm>
          <a:prstGeom prst="rect">
            <a:avLst/>
          </a:prstGeom>
          <a:noFill/>
        </p:spPr>
        <p:txBody>
          <a:bodyPr wrap="square">
            <a:spAutoFit/>
          </a:bodyPr>
          <a:lstStyle/>
          <a:p>
            <a:pPr algn="just"/>
            <a:r>
              <a:rPr lang="en-GB" sz="2400" b="1" dirty="0">
                <a:solidFill>
                  <a:srgbClr val="00B0F0"/>
                </a:solidFill>
              </a:rPr>
              <a:t>Objective</a:t>
            </a:r>
            <a:r>
              <a:rPr lang="en-GB" sz="2400" dirty="0">
                <a:solidFill>
                  <a:srgbClr val="00B0F0"/>
                </a:solidFill>
              </a:rPr>
              <a:t>: </a:t>
            </a:r>
            <a:r>
              <a:rPr lang="en-GB" sz="2000" b="1" dirty="0">
                <a:effectLst/>
              </a:rPr>
              <a:t>Astrophysical laboratory for spectroscopic identification and characterization of emission lines from highly ionized atoms in the UV, VIS and NIR ranges. The ultimate goal is an atomic database for past and future data</a:t>
            </a:r>
            <a:r>
              <a:rPr lang="en-GB" sz="2000" b="1" dirty="0"/>
              <a:t> (</a:t>
            </a:r>
            <a:r>
              <a:rPr lang="en-GB" sz="2000" b="1" dirty="0">
                <a:effectLst/>
              </a:rPr>
              <a:t>ELT high resolution</a:t>
            </a:r>
            <a:r>
              <a:rPr lang="en-GB" sz="2000" b="1" dirty="0"/>
              <a:t> </a:t>
            </a:r>
            <a:r>
              <a:rPr lang="en-GB" sz="2000" b="1" dirty="0">
                <a:effectLst/>
              </a:rPr>
              <a:t>spectroscopy)</a:t>
            </a:r>
            <a:endParaRPr lang="en-IT" sz="2000" b="1" dirty="0"/>
          </a:p>
        </p:txBody>
      </p:sp>
      <p:sp>
        <p:nvSpPr>
          <p:cNvPr id="12" name="Rectangle 11">
            <a:extLst>
              <a:ext uri="{FF2B5EF4-FFF2-40B4-BE49-F238E27FC236}">
                <a16:creationId xmlns:a16="http://schemas.microsoft.com/office/drawing/2014/main" id="{956AF5A0-9521-A768-E906-C00A647D543E}"/>
              </a:ext>
            </a:extLst>
          </p:cNvPr>
          <p:cNvSpPr/>
          <p:nvPr/>
        </p:nvSpPr>
        <p:spPr>
          <a:xfrm>
            <a:off x="2859211" y="1862678"/>
            <a:ext cx="6505146" cy="33607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nvGrpSpPr>
          <p:cNvPr id="13" name="Gruppo 3">
            <a:extLst>
              <a:ext uri="{FF2B5EF4-FFF2-40B4-BE49-F238E27FC236}">
                <a16:creationId xmlns:a16="http://schemas.microsoft.com/office/drawing/2014/main" id="{175522E4-2CC0-B4FE-7AF1-FDBCE57E4B1A}"/>
              </a:ext>
            </a:extLst>
          </p:cNvPr>
          <p:cNvGrpSpPr>
            <a:grpSpLocks/>
          </p:cNvGrpSpPr>
          <p:nvPr/>
        </p:nvGrpSpPr>
        <p:grpSpPr bwMode="auto">
          <a:xfrm>
            <a:off x="1238906" y="1884231"/>
            <a:ext cx="4662245" cy="2873749"/>
            <a:chOff x="-1309264" y="3585595"/>
            <a:chExt cx="4661235" cy="2873256"/>
          </a:xfrm>
        </p:grpSpPr>
        <p:pic>
          <p:nvPicPr>
            <p:cNvPr id="14" name="Immagine 1" descr="Schermata 2022-05-09 alle 12.19.22.png">
              <a:extLst>
                <a:ext uri="{FF2B5EF4-FFF2-40B4-BE49-F238E27FC236}">
                  <a16:creationId xmlns:a16="http://schemas.microsoft.com/office/drawing/2014/main" id="{DAA57027-066E-F3C7-F639-132A9F7307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08" y="4247526"/>
              <a:ext cx="3976779" cy="22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2">
              <a:extLst>
                <a:ext uri="{FF2B5EF4-FFF2-40B4-BE49-F238E27FC236}">
                  <a16:creationId xmlns:a16="http://schemas.microsoft.com/office/drawing/2014/main" id="{1653D1F2-7FE6-648C-96E0-8EEB600331DE}"/>
                </a:ext>
              </a:extLst>
            </p:cNvPr>
            <p:cNvSpPr txBox="1">
              <a:spLocks noChangeArrowheads="1"/>
            </p:cNvSpPr>
            <p:nvPr/>
          </p:nvSpPr>
          <p:spPr bwMode="auto">
            <a:xfrm>
              <a:off x="-1309264" y="3585595"/>
              <a:ext cx="2672845" cy="13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IT" sz="1600" dirty="0" err="1">
                  <a:latin typeface="+mn-lt"/>
                </a:rPr>
                <a:t>Experimentally</a:t>
              </a:r>
              <a:r>
                <a:rPr lang="it-IT" altLang="en-IT" sz="1600" dirty="0">
                  <a:latin typeface="+mn-lt"/>
                </a:rPr>
                <a:t> </a:t>
              </a:r>
              <a:r>
                <a:rPr lang="it-IT" altLang="en-IT" sz="1600" dirty="0" err="1">
                  <a:latin typeface="+mn-lt"/>
                </a:rPr>
                <a:t>observed</a:t>
              </a:r>
              <a:r>
                <a:rPr lang="it-IT" altLang="en-IT" sz="1600" dirty="0">
                  <a:latin typeface="+mn-lt"/>
                </a:rPr>
                <a:t> lines</a:t>
              </a:r>
            </a:p>
            <a:p>
              <a:pPr eaLnBrk="1" hangingPunct="1"/>
              <a:endParaRPr lang="it-IT" altLang="en-IT" sz="1600" dirty="0">
                <a:latin typeface="+mn-lt"/>
              </a:endParaRPr>
            </a:p>
            <a:p>
              <a:pPr eaLnBrk="1" hangingPunct="1"/>
              <a:r>
                <a:rPr lang="it-IT" altLang="en-IT" sz="1600" dirty="0">
                  <a:solidFill>
                    <a:srgbClr val="14FFF1"/>
                  </a:solidFill>
                  <a:latin typeface="+mn-lt"/>
                </a:rPr>
                <a:t>100 - 200 nm</a:t>
              </a:r>
            </a:p>
            <a:p>
              <a:pPr eaLnBrk="1" hangingPunct="1"/>
              <a:r>
                <a:rPr lang="it-IT" altLang="en-IT" sz="1600" dirty="0">
                  <a:solidFill>
                    <a:srgbClr val="FFBC43"/>
                  </a:solidFill>
                  <a:latin typeface="+mn-lt"/>
                </a:rPr>
                <a:t> 500 - 600 nm</a:t>
              </a:r>
            </a:p>
            <a:p>
              <a:pPr eaLnBrk="1" hangingPunct="1"/>
              <a:r>
                <a:rPr lang="it-IT" altLang="en-IT" sz="1600" dirty="0">
                  <a:solidFill>
                    <a:srgbClr val="FF0000"/>
                  </a:solidFill>
                  <a:latin typeface="+mn-lt"/>
                </a:rPr>
                <a:t>1100 - 1200 nm</a:t>
              </a:r>
            </a:p>
          </p:txBody>
        </p:sp>
      </p:grpSp>
      <p:sp>
        <p:nvSpPr>
          <p:cNvPr id="11" name="Rettangolo 16">
            <a:extLst>
              <a:ext uri="{FF2B5EF4-FFF2-40B4-BE49-F238E27FC236}">
                <a16:creationId xmlns:a16="http://schemas.microsoft.com/office/drawing/2014/main" id="{C17D8180-D58E-7BD2-B8D9-A7333F1A8CC7}"/>
              </a:ext>
            </a:extLst>
          </p:cNvPr>
          <p:cNvSpPr/>
          <p:nvPr/>
        </p:nvSpPr>
        <p:spPr>
          <a:xfrm>
            <a:off x="6290851" y="1968080"/>
            <a:ext cx="4036423" cy="29045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fontAlgn="auto">
              <a:spcBef>
                <a:spcPts val="0"/>
              </a:spcBef>
              <a:spcAft>
                <a:spcPts val="0"/>
              </a:spcAft>
              <a:buFont typeface="Wingdings" pitchFamily="2" charset="2"/>
              <a:buChar char="ü"/>
              <a:defRPr/>
            </a:pPr>
            <a:r>
              <a:rPr lang="it-IT" dirty="0" err="1">
                <a:solidFill>
                  <a:schemeClr val="tx1"/>
                </a:solidFill>
              </a:rPr>
              <a:t>reasonably</a:t>
            </a:r>
            <a:r>
              <a:rPr lang="it-IT" dirty="0">
                <a:solidFill>
                  <a:schemeClr val="tx1"/>
                </a:solidFill>
              </a:rPr>
              <a:t> </a:t>
            </a:r>
            <a:r>
              <a:rPr lang="it-IT" dirty="0" err="1">
                <a:solidFill>
                  <a:schemeClr val="tx1"/>
                </a:solidFill>
              </a:rPr>
              <a:t>known</a:t>
            </a:r>
            <a:r>
              <a:rPr lang="it-IT" dirty="0">
                <a:solidFill>
                  <a:schemeClr val="tx1"/>
                </a:solidFill>
              </a:rPr>
              <a:t> for </a:t>
            </a:r>
            <a:r>
              <a:rPr lang="it-IT" dirty="0" err="1">
                <a:solidFill>
                  <a:schemeClr val="tx1"/>
                </a:solidFill>
              </a:rPr>
              <a:t>neutrals</a:t>
            </a:r>
            <a:r>
              <a:rPr lang="it-IT" dirty="0">
                <a:solidFill>
                  <a:schemeClr val="tx1"/>
                </a:solidFill>
              </a:rPr>
              <a:t> or low </a:t>
            </a:r>
            <a:r>
              <a:rPr lang="it-IT" dirty="0" err="1">
                <a:solidFill>
                  <a:schemeClr val="tx1"/>
                </a:solidFill>
              </a:rPr>
              <a:t>ionisation</a:t>
            </a:r>
            <a:r>
              <a:rPr lang="it-IT" dirty="0">
                <a:solidFill>
                  <a:schemeClr val="tx1"/>
                </a:solidFill>
              </a:rPr>
              <a:t> in the 200-1000 nm</a:t>
            </a:r>
          </a:p>
          <a:p>
            <a:pPr fontAlgn="auto">
              <a:spcBef>
                <a:spcPts val="0"/>
              </a:spcBef>
              <a:spcAft>
                <a:spcPts val="0"/>
              </a:spcAft>
              <a:defRPr/>
            </a:pPr>
            <a:endParaRPr lang="it-IT" dirty="0">
              <a:solidFill>
                <a:schemeClr val="tx1"/>
              </a:solidFill>
            </a:endParaRPr>
          </a:p>
          <a:p>
            <a:pPr marL="342900" indent="-342900">
              <a:buFont typeface="Wingdings" pitchFamily="2" charset="2"/>
              <a:buChar char="ü"/>
              <a:defRPr/>
            </a:pPr>
            <a:r>
              <a:rPr lang="it-IT" dirty="0" err="1">
                <a:solidFill>
                  <a:schemeClr val="tx1"/>
                </a:solidFill>
              </a:rPr>
              <a:t>poorely</a:t>
            </a:r>
            <a:r>
              <a:rPr lang="it-IT" dirty="0">
                <a:solidFill>
                  <a:schemeClr val="tx1"/>
                </a:solidFill>
              </a:rPr>
              <a:t> </a:t>
            </a:r>
            <a:r>
              <a:rPr lang="it-IT" dirty="0" err="1">
                <a:solidFill>
                  <a:schemeClr val="tx1"/>
                </a:solidFill>
              </a:rPr>
              <a:t>known</a:t>
            </a:r>
            <a:r>
              <a:rPr lang="it-IT" dirty="0">
                <a:solidFill>
                  <a:schemeClr val="tx1"/>
                </a:solidFill>
              </a:rPr>
              <a:t> for high-</a:t>
            </a:r>
            <a:r>
              <a:rPr lang="it-IT" dirty="0" err="1">
                <a:solidFill>
                  <a:schemeClr val="tx1"/>
                </a:solidFill>
              </a:rPr>
              <a:t>Z</a:t>
            </a:r>
            <a:r>
              <a:rPr lang="it-IT" dirty="0">
                <a:solidFill>
                  <a:schemeClr val="tx1"/>
                </a:solidFill>
              </a:rPr>
              <a:t> </a:t>
            </a:r>
            <a:r>
              <a:rPr lang="it-IT" dirty="0" err="1">
                <a:solidFill>
                  <a:schemeClr val="tx1"/>
                </a:solidFill>
              </a:rPr>
              <a:t>elements</a:t>
            </a:r>
            <a:r>
              <a:rPr lang="it-IT" dirty="0">
                <a:solidFill>
                  <a:schemeClr val="tx1"/>
                </a:solidFill>
              </a:rPr>
              <a:t> </a:t>
            </a:r>
          </a:p>
          <a:p>
            <a:pPr>
              <a:defRPr/>
            </a:pPr>
            <a:r>
              <a:rPr lang="it-IT" dirty="0">
                <a:solidFill>
                  <a:schemeClr val="tx1"/>
                </a:solidFill>
              </a:rPr>
              <a:t>        </a:t>
            </a:r>
            <a:r>
              <a:rPr lang="it-IT" dirty="0" err="1">
                <a:solidFill>
                  <a:schemeClr val="tx1"/>
                </a:solidFill>
              </a:rPr>
              <a:t>at</a:t>
            </a:r>
            <a:r>
              <a:rPr lang="it-IT" dirty="0">
                <a:solidFill>
                  <a:schemeClr val="tx1"/>
                </a:solidFill>
              </a:rPr>
              <a:t> </a:t>
            </a:r>
            <a:r>
              <a:rPr lang="it-IT" dirty="0" err="1">
                <a:solidFill>
                  <a:schemeClr val="tx1"/>
                </a:solidFill>
              </a:rPr>
              <a:t>any</a:t>
            </a:r>
            <a:r>
              <a:rPr lang="it-IT" dirty="0">
                <a:solidFill>
                  <a:schemeClr val="tx1"/>
                </a:solidFill>
              </a:rPr>
              <a:t> </a:t>
            </a:r>
            <a:r>
              <a:rPr lang="it-IT" dirty="0" err="1">
                <a:solidFill>
                  <a:schemeClr val="tx1"/>
                </a:solidFill>
              </a:rPr>
              <a:t>wavelengths</a:t>
            </a:r>
            <a:endParaRPr lang="it-IT" dirty="0">
              <a:solidFill>
                <a:schemeClr val="tx1"/>
              </a:solidFill>
            </a:endParaRPr>
          </a:p>
          <a:p>
            <a:pPr marL="342900" indent="-342900">
              <a:buFont typeface="Wingdings" pitchFamily="2" charset="2"/>
              <a:buChar char="ü"/>
              <a:defRPr/>
            </a:pPr>
            <a:endParaRPr lang="it-IT" dirty="0">
              <a:solidFill>
                <a:schemeClr val="tx1"/>
              </a:solidFill>
            </a:endParaRPr>
          </a:p>
          <a:p>
            <a:pPr marL="342900" indent="-342900">
              <a:buFont typeface="Wingdings" pitchFamily="2" charset="2"/>
              <a:buChar char="ü"/>
              <a:defRPr/>
            </a:pPr>
            <a:r>
              <a:rPr lang="it-IT" dirty="0" err="1">
                <a:solidFill>
                  <a:schemeClr val="tx1"/>
                </a:solidFill>
              </a:rPr>
              <a:t>missing</a:t>
            </a:r>
            <a:r>
              <a:rPr lang="it-IT" dirty="0">
                <a:solidFill>
                  <a:schemeClr val="tx1"/>
                </a:solidFill>
              </a:rPr>
              <a:t> for </a:t>
            </a:r>
            <a:r>
              <a:rPr lang="it-IT" dirty="0" err="1">
                <a:solidFill>
                  <a:schemeClr val="tx1"/>
                </a:solidFill>
              </a:rPr>
              <a:t>highly-ionised-species</a:t>
            </a:r>
            <a:endParaRPr lang="it-IT" dirty="0">
              <a:solidFill>
                <a:schemeClr val="tx1"/>
              </a:solidFill>
            </a:endParaRPr>
          </a:p>
          <a:p>
            <a:pPr marL="342900" indent="-342900" fontAlgn="auto">
              <a:spcBef>
                <a:spcPts val="0"/>
              </a:spcBef>
              <a:spcAft>
                <a:spcPts val="0"/>
              </a:spcAft>
              <a:buFont typeface="Wingdings" pitchFamily="2" charset="2"/>
              <a:buChar char="ü"/>
              <a:defRPr/>
            </a:pPr>
            <a:endParaRPr lang="it-IT" sz="2000" dirty="0"/>
          </a:p>
        </p:txBody>
      </p:sp>
    </p:spTree>
    <p:extLst>
      <p:ext uri="{BB962C8B-B14F-4D97-AF65-F5344CB8AC3E}">
        <p14:creationId xmlns:p14="http://schemas.microsoft.com/office/powerpoint/2010/main" val="272547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5F9DC-8AE5-4867-96E0-34E4ABDBD6C2}"/>
              </a:ext>
            </a:extLst>
          </p:cNvPr>
          <p:cNvSpPr>
            <a:spLocks noGrp="1"/>
          </p:cNvSpPr>
          <p:nvPr>
            <p:ph type="title"/>
          </p:nvPr>
        </p:nvSpPr>
        <p:spPr>
          <a:xfrm>
            <a:off x="4152513" y="1113064"/>
            <a:ext cx="3894849" cy="498497"/>
          </a:xfrm>
        </p:spPr>
        <p:txBody>
          <a:bodyPr>
            <a:normAutofit/>
          </a:bodyPr>
          <a:lstStyle/>
          <a:p>
            <a:r>
              <a:rPr lang="it-IT" sz="2000" dirty="0">
                <a:solidFill>
                  <a:schemeClr val="tx1"/>
                </a:solidFill>
                <a:latin typeface="+mn-lt"/>
              </a:rPr>
              <a:t>DREEBIT Electron </a:t>
            </a:r>
            <a:r>
              <a:rPr lang="it-IT" sz="2000" dirty="0" err="1">
                <a:solidFill>
                  <a:schemeClr val="tx1"/>
                </a:solidFill>
                <a:latin typeface="+mn-lt"/>
              </a:rPr>
              <a:t>Beam</a:t>
            </a:r>
            <a:r>
              <a:rPr lang="it-IT" sz="2000" dirty="0">
                <a:solidFill>
                  <a:schemeClr val="tx1"/>
                </a:solidFill>
                <a:latin typeface="+mn-lt"/>
              </a:rPr>
              <a:t> Ion Source</a:t>
            </a:r>
          </a:p>
        </p:txBody>
      </p:sp>
      <p:pic>
        <p:nvPicPr>
          <p:cNvPr id="8" name="Immagine 7" descr="Immagine che contiene acciaio, Alluminio, metallo, design&#10;&#10;Descrizione generata automaticamente">
            <a:extLst>
              <a:ext uri="{FF2B5EF4-FFF2-40B4-BE49-F238E27FC236}">
                <a16:creationId xmlns:a16="http://schemas.microsoft.com/office/drawing/2014/main" id="{82CA0151-F95F-DAEA-7EBB-6D226C1AE5AC}"/>
              </a:ext>
            </a:extLst>
          </p:cNvPr>
          <p:cNvPicPr>
            <a:picLocks noChangeAspect="1"/>
          </p:cNvPicPr>
          <p:nvPr/>
        </p:nvPicPr>
        <p:blipFill>
          <a:blip r:embed="rId2"/>
          <a:stretch>
            <a:fillRect/>
          </a:stretch>
        </p:blipFill>
        <p:spPr>
          <a:xfrm>
            <a:off x="3869301" y="2791357"/>
            <a:ext cx="3962223" cy="3449368"/>
          </a:xfrm>
          <a:prstGeom prst="rect">
            <a:avLst/>
          </a:prstGeom>
        </p:spPr>
      </p:pic>
      <p:pic>
        <p:nvPicPr>
          <p:cNvPr id="10" name="Immagine 9" descr="Immagine che contiene testo, schermata, Carattere, documento&#10;&#10;Descrizione generata automaticamente">
            <a:extLst>
              <a:ext uri="{FF2B5EF4-FFF2-40B4-BE49-F238E27FC236}">
                <a16:creationId xmlns:a16="http://schemas.microsoft.com/office/drawing/2014/main" id="{E30FEECB-3124-A4AD-2849-CD555E4F2575}"/>
              </a:ext>
            </a:extLst>
          </p:cNvPr>
          <p:cNvPicPr>
            <a:picLocks noChangeAspect="1"/>
          </p:cNvPicPr>
          <p:nvPr/>
        </p:nvPicPr>
        <p:blipFill>
          <a:blip r:embed="rId3"/>
          <a:stretch>
            <a:fillRect/>
          </a:stretch>
        </p:blipFill>
        <p:spPr>
          <a:xfrm>
            <a:off x="227850" y="1469277"/>
            <a:ext cx="3454149" cy="4582034"/>
          </a:xfrm>
          <a:prstGeom prst="rect">
            <a:avLst/>
          </a:prstGeom>
        </p:spPr>
      </p:pic>
      <p:sp>
        <p:nvSpPr>
          <p:cNvPr id="3" name="Date Placeholder 2">
            <a:extLst>
              <a:ext uri="{FF2B5EF4-FFF2-40B4-BE49-F238E27FC236}">
                <a16:creationId xmlns:a16="http://schemas.microsoft.com/office/drawing/2014/main" id="{E06CCCC0-1A8F-A2FA-39D0-79C5E6613C45}"/>
              </a:ext>
            </a:extLst>
          </p:cNvPr>
          <p:cNvSpPr>
            <a:spLocks noGrp="1"/>
          </p:cNvSpPr>
          <p:nvPr>
            <p:ph type="dt" sz="half" idx="10"/>
          </p:nvPr>
        </p:nvSpPr>
        <p:spPr/>
        <p:txBody>
          <a:bodyPr/>
          <a:lstStyle/>
          <a:p>
            <a:fld id="{BAADD149-B994-7E40-AAAC-E9CBF64AD1AA}" type="datetime1">
              <a:rPr lang="it-IT" smtClean="0"/>
              <a:t>29/09/24</a:t>
            </a:fld>
            <a:endParaRPr lang="it-IT"/>
          </a:p>
        </p:txBody>
      </p:sp>
      <p:sp>
        <p:nvSpPr>
          <p:cNvPr id="4" name="Footer Placeholder 3">
            <a:extLst>
              <a:ext uri="{FF2B5EF4-FFF2-40B4-BE49-F238E27FC236}">
                <a16:creationId xmlns:a16="http://schemas.microsoft.com/office/drawing/2014/main" id="{128268A6-934D-9029-F64C-40F41AE9FF92}"/>
              </a:ext>
            </a:extLst>
          </p:cNvPr>
          <p:cNvSpPr>
            <a:spLocks noGrp="1"/>
          </p:cNvSpPr>
          <p:nvPr>
            <p:ph type="ftr" sz="quarter" idx="11"/>
          </p:nvPr>
        </p:nvSpPr>
        <p:spPr>
          <a:xfrm>
            <a:off x="1371609" y="6430138"/>
            <a:ext cx="5177220" cy="365125"/>
          </a:xfrm>
        </p:spPr>
        <p:txBody>
          <a:bodyPr/>
          <a:lstStyle/>
          <a:p>
            <a:pPr algn="l"/>
            <a:r>
              <a:rPr lang="it-IT" dirty="0"/>
              <a:t>Secondo Forum della ricerca sperimentale e tecnologica in INAF</a:t>
            </a:r>
          </a:p>
        </p:txBody>
      </p:sp>
      <p:sp>
        <p:nvSpPr>
          <p:cNvPr id="5" name="Slide Number Placeholder 4">
            <a:extLst>
              <a:ext uri="{FF2B5EF4-FFF2-40B4-BE49-F238E27FC236}">
                <a16:creationId xmlns:a16="http://schemas.microsoft.com/office/drawing/2014/main" id="{83281773-E925-5AB7-6D4A-A800FC92CF44}"/>
              </a:ext>
            </a:extLst>
          </p:cNvPr>
          <p:cNvSpPr>
            <a:spLocks noGrp="1"/>
          </p:cNvSpPr>
          <p:nvPr>
            <p:ph type="sldNum" sz="quarter" idx="12"/>
          </p:nvPr>
        </p:nvSpPr>
        <p:spPr/>
        <p:txBody>
          <a:bodyPr/>
          <a:lstStyle/>
          <a:p>
            <a:fld id="{7420D11A-28F7-5248-BE99-D629C45AF851}" type="slidenum">
              <a:rPr lang="it-IT" smtClean="0"/>
              <a:t>9</a:t>
            </a:fld>
            <a:endParaRPr lang="it-IT"/>
          </a:p>
        </p:txBody>
      </p:sp>
      <p:pic>
        <p:nvPicPr>
          <p:cNvPr id="6" name="Immagine 6" descr="Schermata 2023-08-18 alle 00.08.54.png">
            <a:extLst>
              <a:ext uri="{FF2B5EF4-FFF2-40B4-BE49-F238E27FC236}">
                <a16:creationId xmlns:a16="http://schemas.microsoft.com/office/drawing/2014/main" id="{F1C7B651-4754-7009-971E-CFA2737311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6039" y="1676138"/>
            <a:ext cx="1708745" cy="11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ccia destra 3">
            <a:extLst>
              <a:ext uri="{FF2B5EF4-FFF2-40B4-BE49-F238E27FC236}">
                <a16:creationId xmlns:a16="http://schemas.microsoft.com/office/drawing/2014/main" id="{78FB0462-9E0C-4407-095F-CD44CC51AA27}"/>
              </a:ext>
            </a:extLst>
          </p:cNvPr>
          <p:cNvSpPr>
            <a:spLocks noChangeArrowheads="1"/>
          </p:cNvSpPr>
          <p:nvPr/>
        </p:nvSpPr>
        <p:spPr bwMode="auto">
          <a:xfrm>
            <a:off x="7979987" y="3442138"/>
            <a:ext cx="1133475" cy="808038"/>
          </a:xfrm>
          <a:prstGeom prst="right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it-IT" sz="1000" dirty="0">
                <a:solidFill>
                  <a:schemeClr val="lt1"/>
                </a:solidFill>
                <a:latin typeface="+mn-lt"/>
                <a:ea typeface="+mn-ea"/>
              </a:rPr>
              <a:t>up to 8ke</a:t>
            </a:r>
            <a:r>
              <a:rPr lang="it-IT" sz="1000" dirty="0">
                <a:solidFill>
                  <a:schemeClr val="lt1"/>
                </a:solidFill>
              </a:rPr>
              <a:t> V</a:t>
            </a:r>
            <a:r>
              <a:rPr lang="it-IT" sz="1000" dirty="0">
                <a:solidFill>
                  <a:schemeClr val="lt1"/>
                </a:solidFill>
                <a:latin typeface="+mn-lt"/>
                <a:ea typeface="+mn-ea"/>
              </a:rPr>
              <a:t> (=</a:t>
            </a:r>
            <a:r>
              <a:rPr lang="it-IT" sz="1000" dirty="0" err="1">
                <a:solidFill>
                  <a:schemeClr val="lt1"/>
                </a:solidFill>
                <a:latin typeface="+mn-lt"/>
                <a:ea typeface="+mn-ea"/>
              </a:rPr>
              <a:t>FeXXV</a:t>
            </a:r>
            <a:r>
              <a:rPr lang="it-IT" sz="1000" dirty="0">
                <a:solidFill>
                  <a:schemeClr val="lt1"/>
                </a:solidFill>
              </a:rPr>
              <a:t>)</a:t>
            </a:r>
            <a:endParaRPr lang="it-IT" sz="1000" dirty="0">
              <a:solidFill>
                <a:schemeClr val="lt1"/>
              </a:solidFill>
              <a:latin typeface="+mn-lt"/>
              <a:ea typeface="+mn-ea"/>
            </a:endParaRPr>
          </a:p>
        </p:txBody>
      </p:sp>
      <p:grpSp>
        <p:nvGrpSpPr>
          <p:cNvPr id="14" name="Gruppo 14">
            <a:extLst>
              <a:ext uri="{FF2B5EF4-FFF2-40B4-BE49-F238E27FC236}">
                <a16:creationId xmlns:a16="http://schemas.microsoft.com/office/drawing/2014/main" id="{C137A0F2-F7AD-3DBB-745E-62E86E54ABE9}"/>
              </a:ext>
            </a:extLst>
          </p:cNvPr>
          <p:cNvGrpSpPr>
            <a:grpSpLocks/>
          </p:cNvGrpSpPr>
          <p:nvPr/>
        </p:nvGrpSpPr>
        <p:grpSpPr bwMode="auto">
          <a:xfrm>
            <a:off x="9261925" y="2489604"/>
            <a:ext cx="2547937" cy="2713106"/>
            <a:chOff x="6307724" y="611188"/>
            <a:chExt cx="2596669" cy="2712309"/>
          </a:xfrm>
        </p:grpSpPr>
        <p:pic>
          <p:nvPicPr>
            <p:cNvPr id="15" name="Immagine 6" descr="Schermata 2022-02-05 alle 12.20.06.png">
              <a:extLst>
                <a:ext uri="{FF2B5EF4-FFF2-40B4-BE49-F238E27FC236}">
                  <a16:creationId xmlns:a16="http://schemas.microsoft.com/office/drawing/2014/main" id="{1A837BCC-FCD3-8EF1-61F4-B2C9AC481C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7724" y="611188"/>
              <a:ext cx="2596669" cy="194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6">
              <a:extLst>
                <a:ext uri="{FF2B5EF4-FFF2-40B4-BE49-F238E27FC236}">
                  <a16:creationId xmlns:a16="http://schemas.microsoft.com/office/drawing/2014/main" id="{9E410542-0443-9C23-EEF6-BB70E355327F}"/>
                </a:ext>
              </a:extLst>
            </p:cNvPr>
            <p:cNvSpPr>
              <a:spLocks noChangeArrowheads="1"/>
            </p:cNvSpPr>
            <p:nvPr/>
          </p:nvSpPr>
          <p:spPr bwMode="auto">
            <a:xfrm>
              <a:off x="6724227" y="2585050"/>
              <a:ext cx="2131288" cy="73844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IT" sz="1400" dirty="0">
                  <a:latin typeface="+mn-lt"/>
                </a:rPr>
                <a:t>cross-check:</a:t>
              </a:r>
            </a:p>
            <a:p>
              <a:pPr eaLnBrk="1" hangingPunct="1"/>
              <a:r>
                <a:rPr lang="it-IT" altLang="en-IT" sz="1400" dirty="0" err="1">
                  <a:latin typeface="+mn-lt"/>
                </a:rPr>
                <a:t>charge</a:t>
              </a:r>
              <a:r>
                <a:rPr lang="it-IT" altLang="en-IT" sz="1400" dirty="0">
                  <a:latin typeface="+mn-lt"/>
                </a:rPr>
                <a:t> state </a:t>
              </a:r>
              <a:r>
                <a:rPr lang="it-IT" altLang="en-IT" sz="1400" dirty="0" err="1">
                  <a:latin typeface="+mn-lt"/>
                </a:rPr>
                <a:t>distribution</a:t>
              </a:r>
              <a:r>
                <a:rPr lang="it-IT" altLang="en-IT" sz="1400" dirty="0">
                  <a:latin typeface="+mn-lt"/>
                </a:rPr>
                <a:t> from mass </a:t>
              </a:r>
              <a:r>
                <a:rPr lang="it-IT" altLang="en-IT" sz="1400" dirty="0" err="1">
                  <a:latin typeface="+mn-lt"/>
                </a:rPr>
                <a:t>spectroscopy</a:t>
              </a:r>
              <a:endParaRPr lang="it-IT" altLang="en-IT" sz="1400" dirty="0">
                <a:latin typeface="+mn-lt"/>
              </a:endParaRPr>
            </a:p>
          </p:txBody>
        </p:sp>
      </p:grpSp>
    </p:spTree>
    <p:extLst>
      <p:ext uri="{BB962C8B-B14F-4D97-AF65-F5344CB8AC3E}">
        <p14:creationId xmlns:p14="http://schemas.microsoft.com/office/powerpoint/2010/main" val="31461915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98c2fc-ef96-41f5-a6be-4e19eee013d8" xsi:nil="true"/>
    <lcf76f155ced4ddcb4097134ff3c332f xmlns="33de9cbb-7065-497c-aaf6-21859a933a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77A26F539967D4F98503910BA4FFFD8" ma:contentTypeVersion="15" ma:contentTypeDescription="Creare un nuovo documento." ma:contentTypeScope="" ma:versionID="63b9c261a55c251c9d1e50215d3749c4">
  <xsd:schema xmlns:xsd="http://www.w3.org/2001/XMLSchema" xmlns:xs="http://www.w3.org/2001/XMLSchema" xmlns:p="http://schemas.microsoft.com/office/2006/metadata/properties" xmlns:ns2="33de9cbb-7065-497c-aaf6-21859a933a93" xmlns:ns3="a398c2fc-ef96-41f5-a6be-4e19eee013d8" targetNamespace="http://schemas.microsoft.com/office/2006/metadata/properties" ma:root="true" ma:fieldsID="a66aada771cda6968eaf211002d80a89" ns2:_="" ns3:_="">
    <xsd:import namespace="33de9cbb-7065-497c-aaf6-21859a933a93"/>
    <xsd:import namespace="a398c2fc-ef96-41f5-a6be-4e19eee013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9cbb-7065-497c-aaf6-21859a933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98c2fc-ef96-41f5-a6be-4e19eee013d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71b5f323-8b4a-4b41-bb8e-fb1b53a1f540}" ma:internalName="TaxCatchAll" ma:showField="CatchAllData" ma:web="a398c2fc-ef96-41f5-a6be-4e19eee01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24F4-7EB1-434B-8205-B2D5D6584867}">
  <ds:schemaRefs>
    <ds:schemaRef ds:uri="http://schemas.microsoft.com/sharepoint/v3/contenttype/forms"/>
  </ds:schemaRefs>
</ds:datastoreItem>
</file>

<file path=customXml/itemProps2.xml><?xml version="1.0" encoding="utf-8"?>
<ds:datastoreItem xmlns:ds="http://schemas.openxmlformats.org/officeDocument/2006/customXml" ds:itemID="{03467FBC-AEAE-4EC2-BF36-9EF027E22BDD}">
  <ds:schemaRefs>
    <ds:schemaRef ds:uri="http://purl.org/dc/terms/"/>
    <ds:schemaRef ds:uri="http://www.w3.org/XML/1998/namespace"/>
    <ds:schemaRef ds:uri="http://purl.org/dc/dcmitype/"/>
    <ds:schemaRef ds:uri="33de9cbb-7065-497c-aaf6-21859a933a93"/>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398c2fc-ef96-41f5-a6be-4e19eee013d8"/>
  </ds:schemaRefs>
</ds:datastoreItem>
</file>

<file path=customXml/itemProps3.xml><?xml version="1.0" encoding="utf-8"?>
<ds:datastoreItem xmlns:ds="http://schemas.openxmlformats.org/officeDocument/2006/customXml" ds:itemID="{FF8A19A0-51A2-4533-A590-3477DED3B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9cbb-7065-497c-aaf6-21859a933a93"/>
    <ds:schemaRef ds:uri="a398c2fc-ef96-41f5-a6be-4e19eee01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12545</TotalTime>
  <Words>1072</Words>
  <Application>Microsoft Macintosh PowerPoint</Application>
  <PresentationFormat>Widescreen</PresentationFormat>
  <Paragraphs>137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Times New Roman</vt:lpstr>
      <vt:lpstr>Titillium</vt:lpstr>
      <vt:lpstr>Titillium Bd</vt:lpstr>
      <vt:lpstr>Titillium Lt</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DREEBIT Electron Beam Ion Source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Pompa Pacchi</dc:creator>
  <cp:lastModifiedBy>nglciarave8@gmail.com</cp:lastModifiedBy>
  <cp:revision>67</cp:revision>
  <cp:lastPrinted>2023-08-29T09:47:03Z</cp:lastPrinted>
  <dcterms:created xsi:type="dcterms:W3CDTF">2022-10-26T09:11:02Z</dcterms:created>
  <dcterms:modified xsi:type="dcterms:W3CDTF">2024-10-01T06:15:58Z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0x010100777A26F539967D4F98503910BA4FFFD8</vt:lpwstr>
  </property>
</Properties>
</file>