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0" r:id="rId1"/>
    <p:sldMasterId id="2147483697" r:id="rId2"/>
  </p:sldMasterIdLst>
  <p:notesMasterIdLst>
    <p:notesMasterId r:id="rId18"/>
  </p:notesMasterIdLst>
  <p:handoutMasterIdLst>
    <p:handoutMasterId r:id="rId19"/>
  </p:handoutMasterIdLst>
  <p:sldIdLst>
    <p:sldId id="974" r:id="rId3"/>
    <p:sldId id="975" r:id="rId4"/>
    <p:sldId id="970" r:id="rId5"/>
    <p:sldId id="964" r:id="rId6"/>
    <p:sldId id="973" r:id="rId7"/>
    <p:sldId id="930" r:id="rId8"/>
    <p:sldId id="979" r:id="rId9"/>
    <p:sldId id="966" r:id="rId10"/>
    <p:sldId id="977" r:id="rId11"/>
    <p:sldId id="981" r:id="rId12"/>
    <p:sldId id="971" r:id="rId13"/>
    <p:sldId id="968" r:id="rId14"/>
    <p:sldId id="972" r:id="rId15"/>
    <p:sldId id="969" r:id="rId16"/>
    <p:sldId id="9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A6"/>
    <a:srgbClr val="FFEABC"/>
    <a:srgbClr val="262626"/>
    <a:srgbClr val="FB2FFF"/>
    <a:srgbClr val="F07EFE"/>
    <a:srgbClr val="FF7E7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396"/>
    <p:restoredTop sz="96405"/>
  </p:normalViewPr>
  <p:slideViewPr>
    <p:cSldViewPr snapToGrid="0" snapToObjects="1">
      <p:cViewPr varScale="1">
        <p:scale>
          <a:sx n="75" d="100"/>
          <a:sy n="75" d="100"/>
        </p:scale>
        <p:origin x="192" y="1656"/>
      </p:cViewPr>
      <p:guideLst>
        <p:guide orient="horz" pos="302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04" d="100"/>
          <a:sy n="104" d="100"/>
        </p:scale>
        <p:origin x="45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4C3A0A-5FB5-2E10-7EA4-FE530ABBDC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C5FA5F-C2A2-4430-4C8B-1D807AED10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DA75C-9505-2341-B6B4-42F8BC9BF18A}" type="datetimeFigureOut">
              <a:rPr lang="en-GB" smtClean="0"/>
              <a:t>30/09/2024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4D3C8-B2D8-16CE-8451-2EF83DC14B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9BDF0-8C8D-100B-233E-264757CF0D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EC459-1A68-114D-8710-4E8EEB6D64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129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54A62-590E-E64E-AD42-7FF5407B19B1}" type="datetimeFigureOut">
              <a:rPr lang="en-GB" smtClean="0"/>
              <a:t>30/09/2024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F6AAA-D27C-8140-832F-7871FD7C6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409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I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4">
            <a:extLst>
              <a:ext uri="{FF2B5EF4-FFF2-40B4-BE49-F238E27FC236}">
                <a16:creationId xmlns:a16="http://schemas.microsoft.com/office/drawing/2014/main" id="{FA9B19EA-F348-AF77-529D-7EF03E077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387"/>
          <a:stretch/>
        </p:blipFill>
        <p:spPr>
          <a:xfrm>
            <a:off x="10062054" y="-257449"/>
            <a:ext cx="2129946" cy="1530436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B089968-A458-ACF3-9F72-F2C5850CF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390" y="6492874"/>
            <a:ext cx="11657611" cy="365125"/>
          </a:xfrm>
          <a:prstGeom prst="rect">
            <a:avLst/>
          </a:prstGeom>
          <a:solidFill>
            <a:srgbClr val="262626"/>
          </a:solidFill>
        </p:spPr>
        <p:txBody>
          <a:bodyPr/>
          <a:lstStyle>
            <a:lvl1pPr algn="l">
              <a:defRPr sz="1400"/>
            </a:lvl1pPr>
          </a:lstStyle>
          <a:p>
            <a:r>
              <a:rPr lang="en-GB"/>
              <a:t>M.M.Civitani | ELFORMS - Extremely Large Free form Optics Metrology with Raster Scan profilometer</a:t>
            </a:r>
            <a:endParaRPr lang="en-IT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5F3E007-B14E-9378-628C-66DA2D9CA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92875"/>
            <a:ext cx="442912" cy="365125"/>
          </a:xfrm>
          <a:prstGeom prst="rect">
            <a:avLst/>
          </a:prstGeom>
          <a:solidFill>
            <a:srgbClr val="262626"/>
          </a:solidFill>
        </p:spPr>
        <p:txBody>
          <a:bodyPr/>
          <a:lstStyle>
            <a:lvl1pPr algn="r">
              <a:defRPr sz="1400"/>
            </a:lvl1pPr>
          </a:lstStyle>
          <a:p>
            <a:fld id="{38FC7E14-E50A-4142-955B-688CDF9F74C5}" type="slidenum">
              <a:rPr lang="en-IT" smtClean="0"/>
              <a:pPr/>
              <a:t>‹#›</a:t>
            </a:fld>
            <a:endParaRPr lang="en-I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7E8007-2209-4B1E-DA3E-F3213A8F6652}"/>
              </a:ext>
            </a:extLst>
          </p:cNvPr>
          <p:cNvSpPr/>
          <p:nvPr userDrawn="1"/>
        </p:nvSpPr>
        <p:spPr>
          <a:xfrm>
            <a:off x="1" y="0"/>
            <a:ext cx="442912" cy="66242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1A6C8E4-15A5-AAB2-4FAA-8CBE3655F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390" y="1742867"/>
            <a:ext cx="10515600" cy="2387600"/>
          </a:xfrm>
          <a:prstGeom prst="rect">
            <a:avLst/>
          </a:prstGeom>
        </p:spPr>
        <p:txBody>
          <a:bodyPr anchor="t"/>
          <a:lstStyle>
            <a:lvl1pPr algn="l">
              <a:defRPr sz="4800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63C6CCC-C6C0-5E38-02D3-B74E6295E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390" y="456157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4939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08F61-4DFF-4755-6595-A8799375B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03260-5E0B-8044-BFD5-A08EEBA9E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DE464-A795-3268-0058-FC58C8056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B3ACA-C96A-18DD-9D87-A022D2B3A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B97E-0FD9-CC4E-B49B-DF45EB98F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09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2C8A8-A6E5-F962-0E04-FF75D0990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62916-178E-98A6-7C53-F682AA2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491C-840E-ACF2-D2BF-8A706E10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B97E-0FD9-CC4E-B49B-DF45EB98F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839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8719F-BD22-6486-7098-F9D12F0F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88A61-BC63-B4BE-8B47-8ADC8FB48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215F5-FC10-2B67-07D6-BB045C96A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B64F4-3C14-DD5D-A415-58992B0DA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411E0-6042-3AE0-40A8-06E850376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60BAD-6AF8-114E-766D-1155F02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B97E-0FD9-CC4E-B49B-DF45EB98F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838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81A83-E73F-D814-834B-D34C7DD3B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C2843E-7B76-6CEB-E009-732014A0FF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8C4ED-3794-A9D7-4183-F15A36006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45F4F-1F11-BF16-2E03-99A3D54F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57CD5-9E29-46B4-4E73-758E3D2CC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8C59C-8966-8B21-7840-92993BF8E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B97E-0FD9-CC4E-B49B-DF45EB98F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049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6F216-8FC3-CE7B-E170-E0C85ABE6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DC630-9E65-2243-0390-3A17FF081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528B0-B7BA-DD7B-7A73-6037D1233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31AD1-A4A3-5AB4-1445-F611C001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AAE45-FE14-2F95-1C47-7FC20FD0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B97E-0FD9-CC4E-B49B-DF45EB98F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289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BB53EF-40DE-E348-6FEC-F859EBC529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29B950-FF8B-DDDE-FF44-1B51816C9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B4AC0-DF69-B3B4-4D22-EEB0DF672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E6888-61A7-87FD-2CF1-30DD073B1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AA61E-CCDC-C5C5-DF47-E3F6A2D1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B97E-0FD9-CC4E-B49B-DF45EB98F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96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I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FA6670BC-A3BA-E46B-115A-4FB3AB4BB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390" y="6492874"/>
            <a:ext cx="11657611" cy="365125"/>
          </a:xfrm>
          <a:prstGeom prst="rect">
            <a:avLst/>
          </a:prstGeom>
          <a:solidFill>
            <a:srgbClr val="262626"/>
          </a:solidFill>
        </p:spPr>
        <p:txBody>
          <a:bodyPr/>
          <a:lstStyle>
            <a:lvl1pPr algn="l">
              <a:defRPr sz="1400"/>
            </a:lvl1pPr>
          </a:lstStyle>
          <a:p>
            <a:r>
              <a:rPr lang="en-GB"/>
              <a:t>M.M.Civitani | ELFORMS - Extremely Large Free form Optics Metrology with Raster Scan profilometer</a:t>
            </a:r>
            <a:endParaRPr lang="en-IT" dirty="0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7D19C216-51B5-F728-12C7-3BE93AB84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92875"/>
            <a:ext cx="442912" cy="365125"/>
          </a:xfrm>
          <a:prstGeom prst="rect">
            <a:avLst/>
          </a:prstGeom>
          <a:solidFill>
            <a:srgbClr val="262626"/>
          </a:solidFill>
        </p:spPr>
        <p:txBody>
          <a:bodyPr/>
          <a:lstStyle>
            <a:lvl1pPr algn="r">
              <a:defRPr sz="1400"/>
            </a:lvl1pPr>
          </a:lstStyle>
          <a:p>
            <a:fld id="{38FC7E14-E50A-4142-955B-688CDF9F74C5}" type="slidenum">
              <a:rPr lang="en-IT" smtClean="0"/>
              <a:pPr/>
              <a:t>‹#›</a:t>
            </a:fld>
            <a:endParaRPr lang="en-IT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CEB55D-2B0A-C099-3EF5-863EFBD667EB}"/>
              </a:ext>
            </a:extLst>
          </p:cNvPr>
          <p:cNvSpPr/>
          <p:nvPr userDrawn="1"/>
        </p:nvSpPr>
        <p:spPr>
          <a:xfrm>
            <a:off x="1" y="0"/>
            <a:ext cx="442912" cy="66242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DE7EE3DC-A7C5-DD6F-D7B8-71AE864CE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657609" cy="662421"/>
          </a:xfrm>
          <a:prstGeom prst="rect">
            <a:avLst/>
          </a:prstGeom>
          <a:solidFill>
            <a:srgbClr val="262626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032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I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EAD87AC-0E37-342B-9F9D-E456A252C0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390" y="114083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F6627BA-4B85-D8DE-A67B-63787C451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390" y="6492874"/>
            <a:ext cx="11657611" cy="365125"/>
          </a:xfrm>
          <a:prstGeom prst="rect">
            <a:avLst/>
          </a:prstGeom>
          <a:solidFill>
            <a:srgbClr val="262626"/>
          </a:solidFill>
        </p:spPr>
        <p:txBody>
          <a:bodyPr/>
          <a:lstStyle>
            <a:lvl1pPr algn="l">
              <a:defRPr sz="1400"/>
            </a:lvl1pPr>
          </a:lstStyle>
          <a:p>
            <a:r>
              <a:rPr lang="en-GB"/>
              <a:t>M.M.Civitani | ELFORMS - Extremely Large Free form Optics Metrology with Raster Scan profilometer</a:t>
            </a:r>
            <a:endParaRPr lang="en-IT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88C69E6-6BEC-2270-FF95-2F62E3CD5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92875"/>
            <a:ext cx="442912" cy="365125"/>
          </a:xfrm>
          <a:prstGeom prst="rect">
            <a:avLst/>
          </a:prstGeom>
          <a:solidFill>
            <a:srgbClr val="262626"/>
          </a:solidFill>
        </p:spPr>
        <p:txBody>
          <a:bodyPr/>
          <a:lstStyle>
            <a:lvl1pPr>
              <a:defRPr sz="1400"/>
            </a:lvl1pPr>
          </a:lstStyle>
          <a:p>
            <a:fld id="{38FC7E14-E50A-4142-955B-688CDF9F74C5}" type="slidenum">
              <a:rPr lang="en-IT" smtClean="0"/>
              <a:pPr/>
              <a:t>‹#›</a:t>
            </a:fld>
            <a:endParaRPr lang="en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B36DE8-625F-2301-9634-A7B6BC03F811}"/>
              </a:ext>
            </a:extLst>
          </p:cNvPr>
          <p:cNvSpPr/>
          <p:nvPr userDrawn="1"/>
        </p:nvSpPr>
        <p:spPr>
          <a:xfrm>
            <a:off x="1" y="0"/>
            <a:ext cx="442912" cy="66242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CE48C99-708F-6B02-D2C5-C5520ABF8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657609" cy="662421"/>
          </a:xfrm>
          <a:prstGeom prst="rect">
            <a:avLst/>
          </a:prstGeom>
          <a:solidFill>
            <a:srgbClr val="262626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2309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I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467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54947-46FD-C3F1-27E2-C6FCAC6C39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96477C-A717-24B6-3591-98C512462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87462-8C6B-DBDE-19DD-5886FB47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23D07-9EE5-4A40-2CF9-B7A33BFF5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C6551-C53B-53FB-E184-7F381707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B97E-0FD9-CC4E-B49B-DF45EB98F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12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470A1-C076-D8D1-04ED-26AA516D3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E3FCA-3336-D15B-4F07-E412D18E8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51FEF-EF09-5811-31DE-EDE68A1C3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BC945-6A92-0531-521D-F0900CCF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50410-05A9-B042-9870-52CC3407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B97E-0FD9-CC4E-B49B-DF45EB98F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91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1E7D0-F7EE-3A9E-B3DB-F46CF2CDB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C3626-CA8F-4A57-E3DE-B0E42FD84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8F9B6-98EC-A361-22C5-44D108DE4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45C95-30B5-A38D-306B-1ECDBFA2E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386A6-AE56-A23C-4FA4-615F951BA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B97E-0FD9-CC4E-B49B-DF45EB98F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19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DE6D5-E74C-73E9-E1CA-9FA2255D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ED417-FEC5-6F72-9E6C-4EDC9B8636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6F1FB-A62D-E2A0-BF4E-32F518CE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7D7AA-39AB-42D6-038D-7943DE7BA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BFEB8-051C-E5E5-454D-FCCEC3FA0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BDE52-EF66-EA74-DDCC-49431DA72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B97E-0FD9-CC4E-B49B-DF45EB98F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356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7DE4-9C39-3593-C658-42C1D5E49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D74B2-C971-7743-E626-D273CE875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EC682-7990-2700-C8A7-7CBB0D0B6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834FD-9417-5E1A-34C4-FE85512D6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026939-8B3E-4741-2EDB-17CAEE24C0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99A17B-156E-6067-BBF1-80A1C2960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5E86BF-A1B7-D816-0B07-711CA6DC0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165EA8-5C5B-DD90-C5C8-292609FE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1B97E-0FD9-CC4E-B49B-DF45EB98F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21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0178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1" r:id="rId2"/>
    <p:sldLayoutId id="2147483710" r:id="rId3"/>
    <p:sldLayoutId id="2147483709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FFC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768401-C87F-ACA7-19B2-F3A2E4964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9095B-1F80-B557-B389-0FA46BF13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D949B-2EEE-A2B0-F654-1D4EF7455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F3B1D-9154-D50C-B5B7-B1B82B58B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M.M.Civitani | ELFORMS - Extremely Large Free form Optics Metrology with Raster Scan profilometer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32414-2545-2583-4C67-09FB1C70F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1B97E-0FD9-CC4E-B49B-DF45EB98F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97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35C7E7-7ED8-9DE2-2B87-706603925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390" y="5703570"/>
            <a:ext cx="11181360" cy="501650"/>
          </a:xfrm>
        </p:spPr>
        <p:txBody>
          <a:bodyPr/>
          <a:lstStyle/>
          <a:p>
            <a:pPr marL="0" indent="0" algn="ctr">
              <a:buNone/>
            </a:pPr>
            <a:r>
              <a:rPr lang="it-IT" sz="2000" dirty="0" err="1"/>
              <a:t>M.Civitani</a:t>
            </a:r>
            <a:r>
              <a:rPr lang="it-IT" sz="2000" dirty="0"/>
              <a:t> ( INAF-Brera)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AD66C3E3-DB2A-7031-060D-747E06765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2165" y="75382"/>
            <a:ext cx="2299835" cy="1530436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8087072D-A1DF-373C-0B9B-44A19D04B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823" y="1996342"/>
            <a:ext cx="10288508" cy="2796962"/>
          </a:xfrm>
        </p:spPr>
        <p:txBody>
          <a:bodyPr/>
          <a:lstStyle/>
          <a:p>
            <a:pPr algn="ctr"/>
            <a:r>
              <a:rPr lang="en-GB" b="1" dirty="0">
                <a:latin typeface="Rockwell" panose="02060603020205020403" pitchFamily="18" charset="77"/>
              </a:rPr>
              <a:t>﻿-- ELFORMS --</a:t>
            </a:r>
            <a:br>
              <a:rPr lang="en-GB" b="1" dirty="0">
                <a:latin typeface="Rockwell" panose="02060603020205020403" pitchFamily="18" charset="77"/>
              </a:rPr>
            </a:br>
            <a:br>
              <a:rPr lang="en-GB" b="1" dirty="0">
                <a:latin typeface="Rockwell" panose="02060603020205020403" pitchFamily="18" charset="77"/>
              </a:rPr>
            </a:br>
            <a:r>
              <a:rPr lang="en-GB" b="1" dirty="0">
                <a:latin typeface="Rockwell" panose="02060603020205020403" pitchFamily="18" charset="77"/>
              </a:rPr>
              <a:t>???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257634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68C6DA-4FD4-4B2A-9BCD-86AA8BC9E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C00612-04AA-9FA2-0D5B-AC9E7ADE2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FC7E14-E50A-4142-955B-688CDF9F74C5}" type="slidenum">
              <a:rPr lang="en-IT" smtClean="0"/>
              <a:pPr/>
              <a:t>10</a:t>
            </a:fld>
            <a:endParaRPr lang="en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5AD4CA-2C28-B0BD-3C3A-1EA91CE7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Example of output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B47F6-86D2-DB93-44C9-28B3247331E6}"/>
              </a:ext>
            </a:extLst>
          </p:cNvPr>
          <p:cNvSpPr txBox="1"/>
          <p:nvPr/>
        </p:nvSpPr>
        <p:spPr>
          <a:xfrm>
            <a:off x="5965372" y="1717980"/>
            <a:ext cx="51499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</a:rPr>
              <a:t>Form error repeatability: </a:t>
            </a:r>
          </a:p>
          <a:p>
            <a:r>
              <a:rPr lang="en-GB" dirty="0"/>
              <a:t>&lt; 1</a:t>
            </a:r>
            <a:r>
              <a:rPr lang="en-GB" dirty="0">
                <a:effectLst/>
              </a:rPr>
              <a:t> nm rms</a:t>
            </a:r>
          </a:p>
          <a:p>
            <a:r>
              <a:rPr lang="en-GB" dirty="0">
                <a:effectLst/>
              </a:rPr>
              <a:t>Power repeatability: </a:t>
            </a:r>
          </a:p>
          <a:p>
            <a:r>
              <a:rPr lang="en-GB" dirty="0">
                <a:effectLst/>
              </a:rPr>
              <a:t>&lt; 5 nm rms</a:t>
            </a:r>
          </a:p>
          <a:p>
            <a:r>
              <a:rPr lang="en-GB" dirty="0">
                <a:effectLst/>
              </a:rPr>
              <a:t>Point-by-point repeatability from average: </a:t>
            </a:r>
          </a:p>
          <a:p>
            <a:r>
              <a:rPr lang="en-GB" dirty="0">
                <a:effectLst/>
              </a:rPr>
              <a:t>&lt; 3 nm rms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39822E-DCA6-9032-9C3B-9F3F742CE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13" y="1717980"/>
            <a:ext cx="3445344" cy="30536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B3F4D2-F152-D6D9-BAB2-82A8A0909866}"/>
              </a:ext>
            </a:extLst>
          </p:cNvPr>
          <p:cNvSpPr txBox="1"/>
          <p:nvPr/>
        </p:nvSpPr>
        <p:spPr>
          <a:xfrm>
            <a:off x="1723513" y="4790984"/>
            <a:ext cx="2711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Example 600 mm </a:t>
            </a:r>
            <a:r>
              <a:rPr lang="en-GB" dirty="0" err="1"/>
              <a:t>diam</a:t>
            </a:r>
            <a:r>
              <a:rPr lang="en-GB" dirty="0"/>
              <a:t>, </a:t>
            </a:r>
          </a:p>
          <a:p>
            <a:r>
              <a:rPr lang="en-GB" dirty="0"/>
              <a:t>Concave </a:t>
            </a:r>
            <a:r>
              <a:rPr lang="en-GB" dirty="0">
                <a:effectLst/>
              </a:rPr>
              <a:t>R = -1.4 m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8B7FBD-B825-957E-2819-DEABE54EBDDB}"/>
              </a:ext>
            </a:extLst>
          </p:cNvPr>
          <p:cNvSpPr txBox="1"/>
          <p:nvPr/>
        </p:nvSpPr>
        <p:spPr>
          <a:xfrm>
            <a:off x="5965372" y="3912210"/>
            <a:ext cx="146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Credits: DUI</a:t>
            </a:r>
          </a:p>
        </p:txBody>
      </p:sp>
    </p:spTree>
    <p:extLst>
      <p:ext uri="{BB962C8B-B14F-4D97-AF65-F5344CB8AC3E}">
        <p14:creationId xmlns:p14="http://schemas.microsoft.com/office/powerpoint/2010/main" val="290019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4E4936-3493-DD3B-01BE-08C0960E8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68BE0D-65FF-8BC1-613B-FCC073B51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FC7E14-E50A-4142-955B-688CDF9F74C5}" type="slidenum">
              <a:rPr lang="en-IT" smtClean="0"/>
              <a:pPr/>
              <a:t>11</a:t>
            </a:fld>
            <a:endParaRPr lang="en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0BDBD9-E499-385E-B721-6B848215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Examples of largest commercial products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8E4D59-8B0A-BEBF-35C1-F24118EB58AB}"/>
              </a:ext>
            </a:extLst>
          </p:cNvPr>
          <p:cNvSpPr txBox="1"/>
          <p:nvPr/>
        </p:nvSpPr>
        <p:spPr>
          <a:xfrm>
            <a:off x="6363193" y="4992644"/>
            <a:ext cx="2106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NMF1000 </a:t>
            </a:r>
          </a:p>
          <a:p>
            <a:r>
              <a:rPr lang="en-GB" dirty="0"/>
              <a:t>@</a:t>
            </a:r>
            <a:r>
              <a:rPr lang="en-GB" dirty="0" err="1"/>
              <a:t>Officina</a:t>
            </a:r>
            <a:r>
              <a:rPr lang="en-GB" dirty="0"/>
              <a:t> </a:t>
            </a:r>
            <a:r>
              <a:rPr lang="en-GB" dirty="0" err="1"/>
              <a:t>Stellare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2DE711-FE12-4EBB-B7A8-A85E76410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841" y="1119583"/>
            <a:ext cx="4382967" cy="3770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CD881C-F28F-41C1-03DD-6595C08ACAF9}"/>
              </a:ext>
            </a:extLst>
          </p:cNvPr>
          <p:cNvSpPr txBox="1"/>
          <p:nvPr/>
        </p:nvSpPr>
        <p:spPr>
          <a:xfrm>
            <a:off x="1445841" y="4978157"/>
            <a:ext cx="244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0" u="none" strike="noStrike" dirty="0" err="1">
                <a:effectLst/>
              </a:rPr>
              <a:t>LUPHOScan</a:t>
            </a:r>
            <a:r>
              <a:rPr lang="en-GB" i="0" u="none" strike="noStrike" dirty="0">
                <a:effectLst/>
              </a:rPr>
              <a:t> 850 HD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53380C-6896-3F43-D66F-B0885A446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93" y="1156525"/>
            <a:ext cx="2800352" cy="37338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54E74F-1CDC-0DF9-51CA-1C0A74CF6442}"/>
              </a:ext>
            </a:extLst>
          </p:cNvPr>
          <p:cNvSpPr txBox="1"/>
          <p:nvPr/>
        </p:nvSpPr>
        <p:spPr>
          <a:xfrm>
            <a:off x="1445841" y="5472503"/>
            <a:ext cx="2999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Luphos</a:t>
            </a:r>
            <a:r>
              <a:rPr lang="en-GB" dirty="0"/>
              <a:t> scan 350 </a:t>
            </a:r>
          </a:p>
          <a:p>
            <a:r>
              <a:rPr lang="en-GB" dirty="0"/>
              <a:t>@</a:t>
            </a:r>
            <a:r>
              <a:rPr lang="en-GB" dirty="0" err="1"/>
              <a:t>Pecchioli</a:t>
            </a:r>
            <a:r>
              <a:rPr lang="en-GB" dirty="0"/>
              <a:t> +Research (FI)</a:t>
            </a:r>
          </a:p>
        </p:txBody>
      </p:sp>
    </p:spTree>
    <p:extLst>
      <p:ext uri="{BB962C8B-B14F-4D97-AF65-F5344CB8AC3E}">
        <p14:creationId xmlns:p14="http://schemas.microsoft.com/office/powerpoint/2010/main" val="46571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556417-0DA7-2061-7F09-6627E063A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587A35-E09B-0C41-2B61-A7D714738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FC7E14-E50A-4142-955B-688CDF9F74C5}" type="slidenum">
              <a:rPr lang="en-IT" smtClean="0"/>
              <a:pPr/>
              <a:t>12</a:t>
            </a:fld>
            <a:endParaRPr lang="en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E0CE87-E693-1B33-DEFE-E1CEC4468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Proposed in STILES </a:t>
            </a:r>
            <a:r>
              <a:rPr lang="en-GB" dirty="0">
                <a:sym typeface="Wingdings" pitchFamily="2" charset="2"/>
              </a:rPr>
              <a:t> Bando </a:t>
            </a:r>
            <a:r>
              <a:rPr lang="en-GB" dirty="0" err="1">
                <a:sym typeface="Wingdings" pitchFamily="2" charset="2"/>
              </a:rPr>
              <a:t>Spazio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654BEE-9667-CBDA-B7C4-9ACF1B6ED12B}"/>
              </a:ext>
            </a:extLst>
          </p:cNvPr>
          <p:cNvSpPr txBox="1"/>
          <p:nvPr/>
        </p:nvSpPr>
        <p:spPr>
          <a:xfrm>
            <a:off x="464468" y="938540"/>
            <a:ext cx="4206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Act. 6703 </a:t>
            </a:r>
            <a:r>
              <a:rPr lang="it-IT" dirty="0" err="1"/>
              <a:t>OptomechTesting</a:t>
            </a:r>
            <a:r>
              <a:rPr lang="it-IT" dirty="0"/>
              <a:t> </a:t>
            </a:r>
            <a:r>
              <a:rPr lang="it-IT" dirty="0" err="1"/>
              <a:t>Profilometer</a:t>
            </a:r>
            <a:r>
              <a:rPr lang="it-IT" dirty="0"/>
              <a:t> </a:t>
            </a:r>
          </a:p>
          <a:p>
            <a:endParaRPr lang="it-IT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C6FDFC-6235-908F-A8EA-1D85236533F6}"/>
              </a:ext>
            </a:extLst>
          </p:cNvPr>
          <p:cNvSpPr txBox="1"/>
          <p:nvPr/>
        </p:nvSpPr>
        <p:spPr>
          <a:xfrm>
            <a:off x="464468" y="1677088"/>
            <a:ext cx="3969878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t-IT" dirty="0" err="1"/>
              <a:t>Aim</a:t>
            </a:r>
            <a:r>
              <a:rPr lang="it-IT" dirty="0"/>
              <a:t> of the facility:</a:t>
            </a:r>
            <a:r>
              <a:rPr lang="it-IT" i="1" dirty="0"/>
              <a:t> </a:t>
            </a:r>
            <a:r>
              <a:rPr lang="it-IT" i="1" dirty="0" err="1"/>
              <a:t>Expanding</a:t>
            </a:r>
            <a:r>
              <a:rPr lang="it-IT" i="1" dirty="0"/>
              <a:t> </a:t>
            </a:r>
            <a:r>
              <a:rPr lang="it-IT" i="1" dirty="0" err="1"/>
              <a:t>our</a:t>
            </a:r>
            <a:r>
              <a:rPr lang="it-IT" i="1" dirty="0"/>
              <a:t> capabilities in the field of </a:t>
            </a:r>
            <a:r>
              <a:rPr lang="it-IT" i="1" dirty="0" err="1"/>
              <a:t>metrology</a:t>
            </a:r>
            <a:r>
              <a:rPr lang="it-IT" i="1" dirty="0"/>
              <a:t> for </a:t>
            </a:r>
            <a:r>
              <a:rPr lang="it-IT" i="1" dirty="0" err="1"/>
              <a:t>optics</a:t>
            </a:r>
            <a:r>
              <a:rPr lang="it-IT" i="1" dirty="0"/>
              <a:t> manufacturing</a:t>
            </a:r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E23F0-49AB-1974-6808-01BAB468408C}"/>
              </a:ext>
            </a:extLst>
          </p:cNvPr>
          <p:cNvSpPr txBox="1"/>
          <p:nvPr/>
        </p:nvSpPr>
        <p:spPr>
          <a:xfrm>
            <a:off x="5694409" y="1285341"/>
            <a:ext cx="4734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Requested extra budget to get: </a:t>
            </a:r>
          </a:p>
          <a:p>
            <a:endParaRPr lang="en-GB" sz="2400" dirty="0"/>
          </a:p>
          <a:p>
            <a:r>
              <a:rPr lang="en-GB" sz="2400" dirty="0"/>
              <a:t>- Larger measurement area</a:t>
            </a:r>
          </a:p>
          <a:p>
            <a:r>
              <a:rPr lang="en-GB" sz="2400" dirty="0"/>
              <a:t>- Custom design (Grazing incidence optics)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7F345-5738-9C67-B48E-843874252AC7}"/>
              </a:ext>
            </a:extLst>
          </p:cNvPr>
          <p:cNvSpPr txBox="1"/>
          <p:nvPr/>
        </p:nvSpPr>
        <p:spPr>
          <a:xfrm>
            <a:off x="442913" y="2738274"/>
            <a:ext cx="2386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750kEuro …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48BE88-5C0A-22E5-F8A6-284FBB7F2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346" y="4521253"/>
            <a:ext cx="7058132" cy="16901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113B87-5BA6-F561-ABE4-3A2E84D6BA38}"/>
              </a:ext>
            </a:extLst>
          </p:cNvPr>
          <p:cNvSpPr txBox="1"/>
          <p:nvPr/>
        </p:nvSpPr>
        <p:spPr>
          <a:xfrm>
            <a:off x="8943224" y="3085465"/>
            <a:ext cx="2508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Beatrix parabolic mirror on </a:t>
            </a:r>
            <a:r>
              <a:rPr lang="en-GB" dirty="0" err="1"/>
              <a:t>Zeeko</a:t>
            </a:r>
            <a:r>
              <a:rPr lang="en-GB" dirty="0"/>
              <a:t> @</a:t>
            </a:r>
            <a:r>
              <a:rPr lang="en-GB" dirty="0" err="1"/>
              <a:t>Merate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FF75D0-D824-7CE6-63F2-55D749344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851" y="4123367"/>
            <a:ext cx="2831683" cy="21237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6C35CA-25D2-5671-1E2F-BD51EF0BB903}"/>
              </a:ext>
            </a:extLst>
          </p:cNvPr>
          <p:cNvSpPr txBox="1"/>
          <p:nvPr/>
        </p:nvSpPr>
        <p:spPr>
          <a:xfrm>
            <a:off x="1142346" y="4118802"/>
            <a:ext cx="201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Morpheo</a:t>
            </a:r>
            <a:r>
              <a:rPr lang="en-GB" dirty="0"/>
              <a:t> Mirrors</a:t>
            </a:r>
          </a:p>
        </p:txBody>
      </p:sp>
    </p:spTree>
    <p:extLst>
      <p:ext uri="{BB962C8B-B14F-4D97-AF65-F5344CB8AC3E}">
        <p14:creationId xmlns:p14="http://schemas.microsoft.com/office/powerpoint/2010/main" val="1515560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042164-2480-2253-5562-377E5CABDE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54FCD9-4C06-5316-6F04-560C466BF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FC7E14-E50A-4142-955B-688CDF9F74C5}" type="slidenum">
              <a:rPr lang="en-IT" smtClean="0"/>
              <a:pPr/>
              <a:t>13</a:t>
            </a:fld>
            <a:endParaRPr lang="en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C16696-54F9-2A52-77AF-8DFA1DA67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Custom design: raster scan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96CB6-7002-EC0A-0364-CAEBE7FFB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624" y="1947554"/>
            <a:ext cx="5056843" cy="2844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C041F4-E880-7657-CF96-1D25904185D6}"/>
              </a:ext>
            </a:extLst>
          </p:cNvPr>
          <p:cNvSpPr txBox="1"/>
          <p:nvPr/>
        </p:nvSpPr>
        <p:spPr>
          <a:xfrm>
            <a:off x="6474624" y="1556368"/>
            <a:ext cx="2534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Beatrix on MPR @MLT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46E0AD-B765-8174-0A26-55A92A0A3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442" y="3743279"/>
            <a:ext cx="3894257" cy="2336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9EC3E1-1A64-32A3-E479-31D0EBEC8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33" y="1032988"/>
            <a:ext cx="4523838" cy="25446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BB9E94-762D-73D5-22AD-BD0AAAAE69DE}"/>
              </a:ext>
            </a:extLst>
          </p:cNvPr>
          <p:cNvSpPr txBox="1"/>
          <p:nvPr/>
        </p:nvSpPr>
        <p:spPr>
          <a:xfrm>
            <a:off x="660533" y="3618536"/>
            <a:ext cx="14265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Vert-X parabolic mirror in IBF @</a:t>
            </a:r>
            <a:r>
              <a:rPr lang="en-GB" dirty="0" err="1"/>
              <a:t>Merate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BD9469-2DA7-6DE9-C5A5-BF68180A2F4E}"/>
              </a:ext>
            </a:extLst>
          </p:cNvPr>
          <p:cNvSpPr txBox="1"/>
          <p:nvPr/>
        </p:nvSpPr>
        <p:spPr>
          <a:xfrm>
            <a:off x="6363193" y="5430830"/>
            <a:ext cx="302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Vert-X parabolic mirror measure from MPR @MLT</a:t>
            </a:r>
          </a:p>
        </p:txBody>
      </p:sp>
    </p:spTree>
    <p:extLst>
      <p:ext uri="{BB962C8B-B14F-4D97-AF65-F5344CB8AC3E}">
        <p14:creationId xmlns:p14="http://schemas.microsoft.com/office/powerpoint/2010/main" val="1102695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4347D7-FE11-194F-61DC-EC00639A8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D9A11E-04D8-5BFB-B79A-CC67B7FEA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FC7E14-E50A-4142-955B-688CDF9F74C5}" type="slidenum">
              <a:rPr lang="en-IT" smtClean="0"/>
              <a:pPr/>
              <a:t>14</a:t>
            </a:fld>
            <a:endParaRPr lang="en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74D703-CB33-7F4C-3FA7-6F4637295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Req. &amp; conceptual design </a:t>
            </a:r>
          </a:p>
        </p:txBody>
      </p:sp>
      <p:pic>
        <p:nvPicPr>
          <p:cNvPr id="5" name="Immagine 3" descr="quattro.jpg">
            <a:extLst>
              <a:ext uri="{FF2B5EF4-FFF2-40B4-BE49-F238E27FC236}">
                <a16:creationId xmlns:a16="http://schemas.microsoft.com/office/drawing/2014/main" id="{53CB1A66-875F-B09E-48A4-8DFD5B34AC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64" t="6467" r="8348" b="9984"/>
          <a:stretch>
            <a:fillRect/>
          </a:stretch>
        </p:blipFill>
        <p:spPr>
          <a:xfrm>
            <a:off x="1651519" y="1523379"/>
            <a:ext cx="6148873" cy="4560418"/>
          </a:xfrm>
          <a:prstGeom prst="rect">
            <a:avLst/>
          </a:prstGeom>
        </p:spPr>
      </p:pic>
      <p:cxnSp>
        <p:nvCxnSpPr>
          <p:cNvPr id="6" name="Connettore 2 4">
            <a:extLst>
              <a:ext uri="{FF2B5EF4-FFF2-40B4-BE49-F238E27FC236}">
                <a16:creationId xmlns:a16="http://schemas.microsoft.com/office/drawing/2014/main" id="{BD287135-F884-C1EE-8579-7B48BEC44AED}"/>
              </a:ext>
            </a:extLst>
          </p:cNvPr>
          <p:cNvCxnSpPr>
            <a:cxnSpLocks/>
          </p:cNvCxnSpPr>
          <p:nvPr/>
        </p:nvCxnSpPr>
        <p:spPr bwMode="auto">
          <a:xfrm flipV="1">
            <a:off x="2933205" y="3146961"/>
            <a:ext cx="4370120" cy="123845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7" name="Fumetto 1 5">
            <a:extLst>
              <a:ext uri="{FF2B5EF4-FFF2-40B4-BE49-F238E27FC236}">
                <a16:creationId xmlns:a16="http://schemas.microsoft.com/office/drawing/2014/main" id="{33B99A51-878A-4C17-5C36-7DB25120A451}"/>
              </a:ext>
            </a:extLst>
          </p:cNvPr>
          <p:cNvSpPr/>
          <p:nvPr/>
        </p:nvSpPr>
        <p:spPr bwMode="auto">
          <a:xfrm>
            <a:off x="100786" y="4145246"/>
            <a:ext cx="184731" cy="400110"/>
          </a:xfrm>
          <a:prstGeom prst="wedgeRectCallout">
            <a:avLst>
              <a:gd name="adj1" fmla="val 219693"/>
              <a:gd name="adj2" fmla="val -49419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umetto 1 6">
            <a:extLst>
              <a:ext uri="{FF2B5EF4-FFF2-40B4-BE49-F238E27FC236}">
                <a16:creationId xmlns:a16="http://schemas.microsoft.com/office/drawing/2014/main" id="{BADB90F5-AC8E-1948-0B07-B144AA6CB2E7}"/>
              </a:ext>
            </a:extLst>
          </p:cNvPr>
          <p:cNvSpPr/>
          <p:nvPr/>
        </p:nvSpPr>
        <p:spPr bwMode="auto">
          <a:xfrm>
            <a:off x="315748" y="1192278"/>
            <a:ext cx="1962397" cy="707886"/>
          </a:xfrm>
          <a:prstGeom prst="wedgeRectCallout">
            <a:avLst>
              <a:gd name="adj1" fmla="val 118361"/>
              <a:gd name="adj2" fmla="val 155485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Zerodur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 bar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umetto 1 7">
            <a:extLst>
              <a:ext uri="{FF2B5EF4-FFF2-40B4-BE49-F238E27FC236}">
                <a16:creationId xmlns:a16="http://schemas.microsoft.com/office/drawing/2014/main" id="{1E9ACBAF-C8C3-AE85-ECBD-C8A1897DFF67}"/>
              </a:ext>
            </a:extLst>
          </p:cNvPr>
          <p:cNvSpPr/>
          <p:nvPr/>
        </p:nvSpPr>
        <p:spPr bwMode="auto">
          <a:xfrm>
            <a:off x="5867427" y="1885994"/>
            <a:ext cx="893193" cy="400110"/>
          </a:xfrm>
          <a:prstGeom prst="wedgeRectCallout">
            <a:avLst>
              <a:gd name="adj1" fmla="val -126873"/>
              <a:gd name="adj2" fmla="val 35691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</a:t>
            </a:r>
          </a:p>
        </p:txBody>
      </p:sp>
      <p:cxnSp>
        <p:nvCxnSpPr>
          <p:cNvPr id="10" name="Connettore 2 8">
            <a:extLst>
              <a:ext uri="{FF2B5EF4-FFF2-40B4-BE49-F238E27FC236}">
                <a16:creationId xmlns:a16="http://schemas.microsoft.com/office/drawing/2014/main" id="{5C7AC1CA-4BF9-4532-B941-FDE50A87C13D}"/>
              </a:ext>
            </a:extLst>
          </p:cNvPr>
          <p:cNvCxnSpPr/>
          <p:nvPr/>
        </p:nvCxnSpPr>
        <p:spPr bwMode="auto">
          <a:xfrm flipV="1">
            <a:off x="4784754" y="3472198"/>
            <a:ext cx="111967" cy="1464907"/>
          </a:xfrm>
          <a:prstGeom prst="straightConnector1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11" name="Fumetto 1 9">
            <a:extLst>
              <a:ext uri="{FF2B5EF4-FFF2-40B4-BE49-F238E27FC236}">
                <a16:creationId xmlns:a16="http://schemas.microsoft.com/office/drawing/2014/main" id="{CC67E4EC-68C4-8DC8-4CB3-AE40002E3CF7}"/>
              </a:ext>
            </a:extLst>
          </p:cNvPr>
          <p:cNvSpPr/>
          <p:nvPr/>
        </p:nvSpPr>
        <p:spPr bwMode="auto">
          <a:xfrm>
            <a:off x="5867427" y="3624223"/>
            <a:ext cx="1923925" cy="400110"/>
          </a:xfrm>
          <a:prstGeom prst="wedgeRectCallout">
            <a:avLst>
              <a:gd name="adj1" fmla="val -81274"/>
              <a:gd name="adj2" fmla="val 255044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probe</a:t>
            </a:r>
          </a:p>
        </p:txBody>
      </p:sp>
      <p:cxnSp>
        <p:nvCxnSpPr>
          <p:cNvPr id="12" name="Connettore 2 10">
            <a:extLst>
              <a:ext uri="{FF2B5EF4-FFF2-40B4-BE49-F238E27FC236}">
                <a16:creationId xmlns:a16="http://schemas.microsoft.com/office/drawing/2014/main" id="{E2024DBE-DF00-9100-F381-50CC795E6C40}"/>
              </a:ext>
            </a:extLst>
          </p:cNvPr>
          <p:cNvCxnSpPr/>
          <p:nvPr/>
        </p:nvCxnSpPr>
        <p:spPr bwMode="auto">
          <a:xfrm flipV="1">
            <a:off x="3422485" y="4712133"/>
            <a:ext cx="2863720" cy="72882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ttore 2 11">
            <a:extLst>
              <a:ext uri="{FF2B5EF4-FFF2-40B4-BE49-F238E27FC236}">
                <a16:creationId xmlns:a16="http://schemas.microsoft.com/office/drawing/2014/main" id="{98E202A8-0048-A394-F8F3-EDD7533B6D82}"/>
              </a:ext>
            </a:extLst>
          </p:cNvPr>
          <p:cNvCxnSpPr>
            <a:cxnSpLocks/>
          </p:cNvCxnSpPr>
          <p:nvPr/>
        </p:nvCxnSpPr>
        <p:spPr bwMode="auto">
          <a:xfrm>
            <a:off x="2197784" y="4730479"/>
            <a:ext cx="3811130" cy="135331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228F769-03A7-E27A-3BA4-51F0A2823EB4}"/>
              </a:ext>
            </a:extLst>
          </p:cNvPr>
          <p:cNvSpPr txBox="1"/>
          <p:nvPr/>
        </p:nvSpPr>
        <p:spPr>
          <a:xfrm>
            <a:off x="8053286" y="2600874"/>
            <a:ext cx="35997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Geometry of the workpiece: </a:t>
            </a:r>
          </a:p>
          <a:p>
            <a:r>
              <a:rPr lang="en-GB" dirty="0"/>
              <a:t>1,4 m x 1,4m</a:t>
            </a:r>
          </a:p>
          <a:p>
            <a:endParaRPr lang="en-GB" dirty="0"/>
          </a:p>
          <a:p>
            <a:r>
              <a:rPr lang="en-GB" dirty="0"/>
              <a:t>Maximum weight:</a:t>
            </a:r>
          </a:p>
          <a:p>
            <a:r>
              <a:rPr lang="en-GB" dirty="0"/>
              <a:t>400 kg</a:t>
            </a:r>
          </a:p>
          <a:p>
            <a:r>
              <a:rPr lang="en-GB" dirty="0"/>
              <a:t>Measurement area: </a:t>
            </a:r>
          </a:p>
          <a:p>
            <a:r>
              <a:rPr lang="en-GB" dirty="0"/>
              <a:t>1,2 m x 1,2 m</a:t>
            </a:r>
          </a:p>
          <a:p>
            <a:r>
              <a:rPr lang="en-GB" dirty="0"/>
              <a:t>Vertical movement range: </a:t>
            </a:r>
          </a:p>
          <a:p>
            <a:r>
              <a:rPr lang="en-GB" dirty="0"/>
              <a:t>5 cm</a:t>
            </a:r>
          </a:p>
          <a:p>
            <a:r>
              <a:rPr lang="en-GB" dirty="0"/>
              <a:t>Workpiece radius of curvature: </a:t>
            </a:r>
          </a:p>
          <a:p>
            <a:r>
              <a:rPr lang="en-GB" dirty="0"/>
              <a:t>3 m</a:t>
            </a:r>
          </a:p>
          <a:p>
            <a:r>
              <a:rPr lang="en-GB" dirty="0"/>
              <a:t>Accuracy: </a:t>
            </a:r>
          </a:p>
          <a:p>
            <a:r>
              <a:rPr lang="en-GB" dirty="0"/>
              <a:t>&lt; 10 nm RMS (goal 5 nm RMS)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5F8820F-80E7-9242-299E-3CAF4EBA2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286" y="75211"/>
            <a:ext cx="2487195" cy="234960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BA1999-FD41-D8D7-EA2C-BA601AB9B10C}"/>
              </a:ext>
            </a:extLst>
          </p:cNvPr>
          <p:cNvCxnSpPr>
            <a:cxnSpLocks/>
          </p:cNvCxnSpPr>
          <p:nvPr/>
        </p:nvCxnSpPr>
        <p:spPr>
          <a:xfrm>
            <a:off x="1555668" y="4385419"/>
            <a:ext cx="137753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102DAF2-AD57-0C88-1619-11A582E23322}"/>
              </a:ext>
            </a:extLst>
          </p:cNvPr>
          <p:cNvCxnSpPr>
            <a:cxnSpLocks/>
          </p:cNvCxnSpPr>
          <p:nvPr/>
        </p:nvCxnSpPr>
        <p:spPr>
          <a:xfrm>
            <a:off x="1539589" y="4462142"/>
            <a:ext cx="658195" cy="2633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7F2FC5D-940F-F140-D104-2BA2323F96EB}"/>
              </a:ext>
            </a:extLst>
          </p:cNvPr>
          <p:cNvSpPr txBox="1"/>
          <p:nvPr/>
        </p:nvSpPr>
        <p:spPr>
          <a:xfrm>
            <a:off x="221457" y="4161774"/>
            <a:ext cx="1547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Scanning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0514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ok_low">
            <a:hlinkClick r:id="" action="ppaction://media"/>
            <a:extLst>
              <a:ext uri="{FF2B5EF4-FFF2-40B4-BE49-F238E27FC236}">
                <a16:creationId xmlns:a16="http://schemas.microsoft.com/office/drawing/2014/main" id="{5976DB17-1290-F15C-99B9-B078A1F82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6408" y="1413164"/>
            <a:ext cx="7729900" cy="434806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1C0BF2-23F6-B9AC-E024-8401C022E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CF509F-9E9E-1C20-3B29-E9377A099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FC7E14-E50A-4142-955B-688CDF9F74C5}" type="slidenum">
              <a:rPr lang="en-IT" smtClean="0"/>
              <a:pPr/>
              <a:t>15</a:t>
            </a:fld>
            <a:endParaRPr lang="en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DEADA1-899B-0ADF-5271-CD4EDA20C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Looking up and far away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0899D9-162C-59E9-EC39-E662EF02CD79}"/>
              </a:ext>
            </a:extLst>
          </p:cNvPr>
          <p:cNvGrpSpPr/>
          <p:nvPr/>
        </p:nvGrpSpPr>
        <p:grpSpPr>
          <a:xfrm>
            <a:off x="534389" y="861891"/>
            <a:ext cx="3991891" cy="3081459"/>
            <a:chOff x="534389" y="861891"/>
            <a:chExt cx="3991891" cy="3081459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2B06A0E-DF33-7608-E449-5D76110E87C7}"/>
                </a:ext>
              </a:extLst>
            </p:cNvPr>
            <p:cNvCxnSpPr>
              <a:cxnSpLocks/>
            </p:cNvCxnSpPr>
            <p:nvPr/>
          </p:nvCxnSpPr>
          <p:spPr>
            <a:xfrm>
              <a:off x="1600200" y="1611630"/>
              <a:ext cx="2926080" cy="233172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4A4550-8861-B41C-8125-7A946E4E14D5}"/>
                </a:ext>
              </a:extLst>
            </p:cNvPr>
            <p:cNvSpPr txBox="1"/>
            <p:nvPr/>
          </p:nvSpPr>
          <p:spPr>
            <a:xfrm>
              <a:off x="534389" y="861891"/>
              <a:ext cx="20900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New metrological lab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227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293"/>
                            </p:stCondLst>
                            <p:childTnLst>
                              <p:par>
                                <p:cTn id="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293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435C7E7-7ED8-9DE2-2B87-706603925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4025" y="5183828"/>
            <a:ext cx="8278140" cy="501650"/>
          </a:xfrm>
        </p:spPr>
        <p:txBody>
          <a:bodyPr/>
          <a:lstStyle/>
          <a:p>
            <a:pPr marL="0" indent="0" algn="ctr">
              <a:buNone/>
            </a:pPr>
            <a:r>
              <a:rPr lang="it-IT" sz="2000" dirty="0" err="1"/>
              <a:t>M.Civitani</a:t>
            </a:r>
            <a:r>
              <a:rPr lang="it-IT" sz="2000" dirty="0"/>
              <a:t>, </a:t>
            </a:r>
            <a:r>
              <a:rPr lang="it-IT" sz="2000" dirty="0" err="1"/>
              <a:t>M.Riva</a:t>
            </a:r>
            <a:r>
              <a:rPr lang="it-IT" sz="2000" dirty="0"/>
              <a:t>, </a:t>
            </a:r>
            <a:r>
              <a:rPr lang="it-IT" sz="2000" dirty="0" err="1"/>
              <a:t>M.Ghigo</a:t>
            </a:r>
            <a:r>
              <a:rPr lang="it-IT" sz="2000" dirty="0"/>
              <a:t>, </a:t>
            </a:r>
            <a:r>
              <a:rPr lang="it-IT" sz="2000" dirty="0" err="1"/>
              <a:t>G.Vecchi</a:t>
            </a:r>
            <a:r>
              <a:rPr lang="it-IT" sz="2000" dirty="0"/>
              <a:t>, V. Cotroneo, </a:t>
            </a:r>
            <a:r>
              <a:rPr lang="it-IT" sz="2000" dirty="0" err="1"/>
              <a:t>S.Basso</a:t>
            </a:r>
            <a:r>
              <a:rPr lang="it-IT" sz="2000" dirty="0"/>
              <a:t>, G. Sironi, D. Spiga, B. Salmaso, </a:t>
            </a:r>
            <a:r>
              <a:rPr lang="it-IT" sz="2000" dirty="0" err="1"/>
              <a:t>G.Pareschi</a:t>
            </a:r>
            <a:r>
              <a:rPr lang="it-IT" sz="2000" dirty="0"/>
              <a:t> ( INAF-Brera)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AD66C3E3-DB2A-7031-060D-747E06765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2165" y="75382"/>
            <a:ext cx="2299835" cy="1530436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8087072D-A1DF-373C-0B9B-44A19D04B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823" y="1996342"/>
            <a:ext cx="10288508" cy="2796962"/>
          </a:xfrm>
        </p:spPr>
        <p:txBody>
          <a:bodyPr/>
          <a:lstStyle/>
          <a:p>
            <a:pPr algn="ctr"/>
            <a:r>
              <a:rPr lang="en-GB" b="1" dirty="0">
                <a:latin typeface="Rockwell" panose="02060603020205020403" pitchFamily="18" charset="77"/>
              </a:rPr>
              <a:t>﻿-- ELFORMS --</a:t>
            </a:r>
            <a:br>
              <a:rPr lang="en-GB" b="1" dirty="0">
                <a:latin typeface="Rockwell" panose="02060603020205020403" pitchFamily="18" charset="77"/>
              </a:rPr>
            </a:br>
            <a:r>
              <a:rPr lang="en-GB" b="1" dirty="0">
                <a:latin typeface="Rockwell" panose="02060603020205020403" pitchFamily="18" charset="77"/>
              </a:rPr>
              <a:t>E</a:t>
            </a:r>
            <a:r>
              <a:rPr lang="en-GB" dirty="0">
                <a:latin typeface="Rockwell" panose="02060603020205020403" pitchFamily="18" charset="77"/>
              </a:rPr>
              <a:t>xtremely </a:t>
            </a:r>
            <a:r>
              <a:rPr lang="en-GB" b="1" dirty="0">
                <a:latin typeface="Rockwell" panose="02060603020205020403" pitchFamily="18" charset="77"/>
              </a:rPr>
              <a:t>L</a:t>
            </a:r>
            <a:r>
              <a:rPr lang="en-GB" dirty="0">
                <a:latin typeface="Rockwell" panose="02060603020205020403" pitchFamily="18" charset="77"/>
              </a:rPr>
              <a:t>arge </a:t>
            </a:r>
            <a:r>
              <a:rPr lang="en-GB" b="1" dirty="0">
                <a:latin typeface="Rockwell" panose="02060603020205020403" pitchFamily="18" charset="77"/>
              </a:rPr>
              <a:t>F</a:t>
            </a:r>
            <a:r>
              <a:rPr lang="en-GB" dirty="0">
                <a:latin typeface="Rockwell" panose="02060603020205020403" pitchFamily="18" charset="77"/>
              </a:rPr>
              <a:t>ree </a:t>
            </a:r>
            <a:r>
              <a:rPr lang="en-GB" b="1" dirty="0">
                <a:latin typeface="Rockwell" panose="02060603020205020403" pitchFamily="18" charset="77"/>
              </a:rPr>
              <a:t>f</a:t>
            </a:r>
            <a:r>
              <a:rPr lang="en-GB" dirty="0">
                <a:latin typeface="Rockwell" panose="02060603020205020403" pitchFamily="18" charset="77"/>
              </a:rPr>
              <a:t>orm </a:t>
            </a:r>
            <a:r>
              <a:rPr lang="en-GB" b="1" dirty="0">
                <a:latin typeface="Rockwell" panose="02060603020205020403" pitchFamily="18" charset="77"/>
              </a:rPr>
              <a:t>O</a:t>
            </a:r>
            <a:r>
              <a:rPr lang="en-GB" dirty="0">
                <a:latin typeface="Rockwell" panose="02060603020205020403" pitchFamily="18" charset="77"/>
              </a:rPr>
              <a:t>ptics </a:t>
            </a:r>
            <a:r>
              <a:rPr lang="en-GB" b="1" dirty="0">
                <a:latin typeface="Rockwell" panose="02060603020205020403" pitchFamily="18" charset="77"/>
              </a:rPr>
              <a:t>M</a:t>
            </a:r>
            <a:r>
              <a:rPr lang="en-GB" dirty="0">
                <a:latin typeface="Rockwell" panose="02060603020205020403" pitchFamily="18" charset="77"/>
              </a:rPr>
              <a:t>etrology with </a:t>
            </a:r>
            <a:r>
              <a:rPr lang="en-GB" b="1" dirty="0">
                <a:latin typeface="Rockwell" panose="02060603020205020403" pitchFamily="18" charset="77"/>
              </a:rPr>
              <a:t>R</a:t>
            </a:r>
            <a:r>
              <a:rPr lang="en-GB" dirty="0">
                <a:latin typeface="Rockwell" panose="02060603020205020403" pitchFamily="18" charset="77"/>
              </a:rPr>
              <a:t>aster </a:t>
            </a:r>
            <a:r>
              <a:rPr lang="en-GB" b="1" dirty="0">
                <a:latin typeface="Rockwell" panose="02060603020205020403" pitchFamily="18" charset="77"/>
              </a:rPr>
              <a:t>S</a:t>
            </a:r>
            <a:r>
              <a:rPr lang="en-GB" dirty="0">
                <a:latin typeface="Rockwell" panose="02060603020205020403" pitchFamily="18" charset="77"/>
              </a:rPr>
              <a:t>can profilometer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36872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93">
            <a:extLst>
              <a:ext uri="{FF2B5EF4-FFF2-40B4-BE49-F238E27FC236}">
                <a16:creationId xmlns:a16="http://schemas.microsoft.com/office/drawing/2014/main" id="{99F7ACBD-BC89-2379-A713-B0D2E3C28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298" y="1351556"/>
            <a:ext cx="4095120" cy="274228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389C76-BB78-988D-799D-BEE5C8D93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D02B9D-DD89-FA18-5C36-BE7835A21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FC7E14-E50A-4142-955B-688CDF9F74C5}" type="slidenum">
              <a:rPr lang="en-IT" smtClean="0"/>
              <a:pPr/>
              <a:t>3</a:t>
            </a:fld>
            <a:endParaRPr lang="en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3A691B-D958-7589-F42F-3844C001E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Optical </a:t>
            </a:r>
            <a:r>
              <a:rPr lang="it-IT" dirty="0" err="1"/>
              <a:t>manufactuing</a:t>
            </a:r>
            <a:r>
              <a:rPr lang="it-IT" dirty="0"/>
              <a:t> lab @Merate</a:t>
            </a:r>
            <a:endParaRPr lang="en-GB" dirty="0"/>
          </a:p>
        </p:txBody>
      </p:sp>
      <p:pic>
        <p:nvPicPr>
          <p:cNvPr id="5" name="Immagine 94">
            <a:extLst>
              <a:ext uri="{FF2B5EF4-FFF2-40B4-BE49-F238E27FC236}">
                <a16:creationId xmlns:a16="http://schemas.microsoft.com/office/drawing/2014/main" id="{90410229-8EA5-0E15-2B43-283B635605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2" y="1357236"/>
            <a:ext cx="3656377" cy="27422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547576-F5AE-B61C-DAA4-CB1F92075500}"/>
              </a:ext>
            </a:extLst>
          </p:cNvPr>
          <p:cNvSpPr txBox="1"/>
          <p:nvPr/>
        </p:nvSpPr>
        <p:spPr>
          <a:xfrm>
            <a:off x="8534262" y="4206867"/>
            <a:ext cx="2801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cs typeface="Helvetica" panose="020B0604020202020204" pitchFamily="34" charset="0"/>
              </a:rPr>
              <a:t>DMG Ultrasonic-65 STILES (ATT</a:t>
            </a:r>
            <a:r>
              <a:rPr lang="it-IT" sz="2000" dirty="0"/>
              <a:t>5602)</a:t>
            </a:r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B5798-0F40-43CD-0AF8-3AE1A84C7CB3}"/>
              </a:ext>
            </a:extLst>
          </p:cNvPr>
          <p:cNvSpPr txBox="1"/>
          <p:nvPr/>
        </p:nvSpPr>
        <p:spPr>
          <a:xfrm>
            <a:off x="4048440" y="5342097"/>
            <a:ext cx="4023024" cy="40011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Manufacturing &lt;</a:t>
            </a:r>
            <a:r>
              <a:rPr lang="en-GB" sz="2000" dirty="0">
                <a:solidFill>
                  <a:schemeClr val="bg1"/>
                </a:solidFill>
                <a:sym typeface="Wingdings" pitchFamily="2" charset="2"/>
              </a:rPr>
              <a:t> -- &gt; </a:t>
            </a:r>
            <a:r>
              <a:rPr lang="en-GB" sz="2000" dirty="0">
                <a:solidFill>
                  <a:schemeClr val="bg1"/>
                </a:solidFill>
              </a:rPr>
              <a:t> metrology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00B324-61E3-FB8B-257F-0253D779B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440" y="1322457"/>
            <a:ext cx="3656377" cy="27422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43E16-BA22-9233-CF9B-8EFE62BFAF19}"/>
              </a:ext>
            </a:extLst>
          </p:cNvPr>
          <p:cNvSpPr txBox="1"/>
          <p:nvPr/>
        </p:nvSpPr>
        <p:spPr>
          <a:xfrm>
            <a:off x="209582" y="4169228"/>
            <a:ext cx="3198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Large Ion Beam Facility</a:t>
            </a:r>
          </a:p>
          <a:p>
            <a:r>
              <a:rPr lang="en-GB" sz="2000" dirty="0"/>
              <a:t> (1200mm)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58FED8-F88B-9852-A9EE-D24F4F1A506E}"/>
              </a:ext>
            </a:extLst>
          </p:cNvPr>
          <p:cNvSpPr txBox="1"/>
          <p:nvPr/>
        </p:nvSpPr>
        <p:spPr>
          <a:xfrm>
            <a:off x="4403256" y="4150420"/>
            <a:ext cx="2152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/>
              <a:t>Zeeko</a:t>
            </a:r>
            <a:r>
              <a:rPr lang="en-GB" sz="2000" dirty="0"/>
              <a:t> IRP1200</a:t>
            </a:r>
          </a:p>
        </p:txBody>
      </p:sp>
    </p:spTree>
    <p:extLst>
      <p:ext uri="{BB962C8B-B14F-4D97-AF65-F5344CB8AC3E}">
        <p14:creationId xmlns:p14="http://schemas.microsoft.com/office/powerpoint/2010/main" val="1116355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A1AC87-DF3D-6B3F-2B09-7502F2AA1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43298-C28C-1412-0DD3-7993934451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FC7E14-E50A-4142-955B-688CDF9F74C5}" type="slidenum">
              <a:rPr lang="en-IT" smtClean="0"/>
              <a:pPr/>
              <a:t>4</a:t>
            </a:fld>
            <a:endParaRPr lang="en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AF4D5F-3A5C-B982-364A-9352EA8D5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Typical manufacturing cycle</a:t>
            </a:r>
          </a:p>
        </p:txBody>
      </p:sp>
      <p:pic>
        <p:nvPicPr>
          <p:cNvPr id="5" name="Picture 2" descr="tipi_di_lavorazioni_ottiche">
            <a:extLst>
              <a:ext uri="{FF2B5EF4-FFF2-40B4-BE49-F238E27FC236}">
                <a16:creationId xmlns:a16="http://schemas.microsoft.com/office/drawing/2014/main" id="{740E4FF5-C344-E2A8-1487-C32A60A5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8" b="11858"/>
          <a:stretch>
            <a:fillRect/>
          </a:stretch>
        </p:blipFill>
        <p:spPr bwMode="auto">
          <a:xfrm>
            <a:off x="1857375" y="1166018"/>
            <a:ext cx="8229600" cy="4525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E9CCC9-98A5-DD4B-4FE9-A68FDD896BE1}"/>
              </a:ext>
            </a:extLst>
          </p:cNvPr>
          <p:cNvSpPr txBox="1"/>
          <p:nvPr/>
        </p:nvSpPr>
        <p:spPr>
          <a:xfrm>
            <a:off x="3929062" y="5723095"/>
            <a:ext cx="7230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(Credits E-ELT </a:t>
            </a:r>
            <a:r>
              <a:rPr lang="it-IT" dirty="0" err="1"/>
              <a:t>costruction</a:t>
            </a:r>
            <a:r>
              <a:rPr lang="it-IT" dirty="0"/>
              <a:t> </a:t>
            </a:r>
            <a:r>
              <a:rPr lang="it-IT" dirty="0" err="1"/>
              <a:t>proposal</a:t>
            </a:r>
            <a:r>
              <a:rPr lang="it-IT" dirty="0"/>
              <a:t>)</a:t>
            </a:r>
          </a:p>
        </p:txBody>
      </p:sp>
      <p:cxnSp>
        <p:nvCxnSpPr>
          <p:cNvPr id="7" name="Connettore 2 7">
            <a:extLst>
              <a:ext uri="{FF2B5EF4-FFF2-40B4-BE49-F238E27FC236}">
                <a16:creationId xmlns:a16="http://schemas.microsoft.com/office/drawing/2014/main" id="{0114ED6E-4F2E-9764-0880-8274CCBFC8A8}"/>
              </a:ext>
            </a:extLst>
          </p:cNvPr>
          <p:cNvCxnSpPr/>
          <p:nvPr/>
        </p:nvCxnSpPr>
        <p:spPr>
          <a:xfrm>
            <a:off x="4702175" y="3061480"/>
            <a:ext cx="4385733" cy="16934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872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5A7788-0435-A0CF-9B55-5E8A08C619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987049-E550-C74C-5AF0-3A86FD8B4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FC7E14-E50A-4142-955B-688CDF9F74C5}" type="slidenum">
              <a:rPr lang="en-IT" smtClean="0"/>
              <a:pPr/>
              <a:t>5</a:t>
            </a:fld>
            <a:endParaRPr lang="en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8558E8-50F8-E4CF-6876-B33593F3D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Current </a:t>
            </a:r>
            <a:r>
              <a:rPr lang="en-GB" dirty="0" err="1"/>
              <a:t>equipments</a:t>
            </a:r>
            <a:r>
              <a:rPr lang="en-GB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D54047-70EE-8288-17EC-1612E1AB1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587" y="953033"/>
            <a:ext cx="5015295" cy="37614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BD04AC-1428-6EAC-B39B-AB7A932B3D13}"/>
              </a:ext>
            </a:extLst>
          </p:cNvPr>
          <p:cNvSpPr txBox="1"/>
          <p:nvPr/>
        </p:nvSpPr>
        <p:spPr>
          <a:xfrm>
            <a:off x="1128156" y="5242622"/>
            <a:ext cx="1026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Example</a:t>
            </a:r>
            <a:r>
              <a:rPr lang="it-IT" dirty="0"/>
              <a:t>: MUSE </a:t>
            </a: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mirror</a:t>
            </a:r>
            <a:r>
              <a:rPr lang="it-IT" dirty="0"/>
              <a:t> under </a:t>
            </a:r>
            <a:r>
              <a:rPr lang="it-IT" dirty="0" err="1"/>
              <a:t>measurement</a:t>
            </a:r>
            <a:r>
              <a:rPr lang="it-IT" dirty="0"/>
              <a:t> </a:t>
            </a:r>
          </a:p>
          <a:p>
            <a:r>
              <a:rPr lang="it-IT" dirty="0"/>
              <a:t>with </a:t>
            </a:r>
            <a:r>
              <a:rPr lang="it-IT" dirty="0" err="1"/>
              <a:t>Zygo</a:t>
            </a:r>
            <a:r>
              <a:rPr lang="it-IT" dirty="0"/>
              <a:t> set-up and </a:t>
            </a:r>
            <a:r>
              <a:rPr lang="it-IT" dirty="0" err="1"/>
              <a:t>Characterization</a:t>
            </a:r>
            <a:r>
              <a:rPr lang="it-IT" dirty="0"/>
              <a:t> Universal </a:t>
            </a:r>
            <a:r>
              <a:rPr lang="it-IT" dirty="0" err="1"/>
              <a:t>profilometer</a:t>
            </a:r>
            <a:r>
              <a:rPr lang="it-IT" dirty="0"/>
              <a:t> @Merate</a:t>
            </a:r>
          </a:p>
          <a:p>
            <a:r>
              <a:rPr lang="it-IT" dirty="0"/>
              <a:t>CUP (Bando Innovazione 2019)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4C9394-FF55-52AB-5D29-533862098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88" y="953033"/>
            <a:ext cx="5015295" cy="37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0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ED9AD-EF8B-4D36-E9B5-98C896EC9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D0BA0-AA86-B9DE-970E-1E6C7EE1E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38FC7E14-E50A-4142-955B-688CDF9F74C5}" type="slidenum">
              <a:rPr lang="en-IT" smtClean="0"/>
              <a:t>6</a:t>
            </a:fld>
            <a:endParaRPr lang="en-IT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BC54B3A-56BD-4E58-63D8-F01489B5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Hystorical</a:t>
            </a:r>
            <a:r>
              <a:rPr lang="en-GB" dirty="0"/>
              <a:t> background…. 2015!!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9715B-B66A-D3F8-FD6F-36BE8349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3" y="1143286"/>
            <a:ext cx="5014085" cy="3767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2B481A-486D-4D3E-4E82-0AF94255C628}"/>
              </a:ext>
            </a:extLst>
          </p:cNvPr>
          <p:cNvSpPr txBox="1"/>
          <p:nvPr/>
        </p:nvSpPr>
        <p:spPr>
          <a:xfrm>
            <a:off x="8309610" y="5637230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Strongly encouraged by </a:t>
            </a:r>
            <a:r>
              <a:rPr lang="en-GB" dirty="0" err="1"/>
              <a:t>O.Citterio</a:t>
            </a:r>
            <a:r>
              <a:rPr lang="en-GB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F4629B-AC15-695F-8326-BD5BC65E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93" y="1139799"/>
            <a:ext cx="5057126" cy="3767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277131-BF67-408D-95E1-E36D2E040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882391" y="4328173"/>
            <a:ext cx="2431556" cy="18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A63448-5D95-CF5C-3BC0-04994AF2F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B9BA66-44CC-4CE1-BB18-597A49ED9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FC7E14-E50A-4142-955B-688CDF9F74C5}" type="slidenum">
              <a:rPr lang="en-IT" smtClean="0"/>
              <a:pPr/>
              <a:t>7</a:t>
            </a:fld>
            <a:endParaRPr lang="en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F224AF-C1FB-DA54-609B-5860D5C2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9 years ago =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F4DA4-DAE5-38BF-39D2-FA9159FD8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445" y="1315151"/>
            <a:ext cx="6505699" cy="487927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456F198-1184-B9E6-9C56-62A73EAB6808}"/>
              </a:ext>
            </a:extLst>
          </p:cNvPr>
          <p:cNvCxnSpPr/>
          <p:nvPr/>
        </p:nvCxnSpPr>
        <p:spPr>
          <a:xfrm flipH="1">
            <a:off x="8556000" y="1105602"/>
            <a:ext cx="2023110" cy="7965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429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73623C-EBE9-1C2A-CDB1-711D534B9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848938-853B-337C-737E-96A360C27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FC7E14-E50A-4142-955B-688CDF9F74C5}" type="slidenum">
              <a:rPr lang="en-IT" smtClean="0"/>
              <a:pPr/>
              <a:t>8</a:t>
            </a:fld>
            <a:endParaRPr lang="en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D179F5-5BD8-DE35-AFAC-D509A584B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a profilometer? 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8AFA8B35-098E-8BDE-E485-4B7CD36CA785}"/>
              </a:ext>
            </a:extLst>
          </p:cNvPr>
          <p:cNvSpPr txBox="1">
            <a:spLocks/>
          </p:cNvSpPr>
          <p:nvPr/>
        </p:nvSpPr>
        <p:spPr>
          <a:xfrm>
            <a:off x="214604" y="1439333"/>
            <a:ext cx="4651310" cy="44864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dirty="0" err="1"/>
              <a:t>Metrological</a:t>
            </a:r>
            <a:r>
              <a:rPr lang="it-IT" sz="2000" dirty="0"/>
              <a:t> </a:t>
            </a:r>
            <a:r>
              <a:rPr lang="it-IT" sz="2000" dirty="0" err="1"/>
              <a:t>equipment</a:t>
            </a:r>
            <a:r>
              <a:rPr lang="it-IT" sz="2000" dirty="0"/>
              <a:t>: </a:t>
            </a:r>
          </a:p>
          <a:p>
            <a:pPr marL="0" indent="0">
              <a:buNone/>
            </a:pPr>
            <a:endParaRPr lang="it-IT" sz="2000" dirty="0"/>
          </a:p>
          <a:p>
            <a:r>
              <a:rPr lang="it-IT" sz="2000" dirty="0"/>
              <a:t>Great </a:t>
            </a:r>
            <a:r>
              <a:rPr lang="it-IT" sz="2000" dirty="0" err="1"/>
              <a:t>flexibility</a:t>
            </a:r>
            <a:endParaRPr lang="it-IT" sz="2000" dirty="0"/>
          </a:p>
          <a:p>
            <a:r>
              <a:rPr lang="it-IT" sz="2000" dirty="0"/>
              <a:t>Can </a:t>
            </a:r>
            <a:r>
              <a:rPr lang="it-IT" sz="2000" dirty="0" err="1"/>
              <a:t>measure</a:t>
            </a:r>
            <a:r>
              <a:rPr lang="it-IT" sz="2000" dirty="0"/>
              <a:t> concave/</a:t>
            </a:r>
            <a:r>
              <a:rPr lang="it-IT" sz="2000" dirty="0" err="1"/>
              <a:t>flat</a:t>
            </a:r>
            <a:r>
              <a:rPr lang="it-IT" sz="2000" dirty="0"/>
              <a:t>/ </a:t>
            </a:r>
            <a:r>
              <a:rPr lang="it-IT" sz="2000" dirty="0" err="1"/>
              <a:t>convex</a:t>
            </a:r>
            <a:r>
              <a:rPr lang="it-IT" sz="2000" dirty="0"/>
              <a:t> </a:t>
            </a:r>
            <a:r>
              <a:rPr lang="it-IT" sz="2000" dirty="0" err="1"/>
              <a:t>without</a:t>
            </a:r>
            <a:r>
              <a:rPr lang="it-IT" sz="2000" dirty="0"/>
              <a:t> </a:t>
            </a:r>
            <a:r>
              <a:rPr lang="it-IT" sz="2000" dirty="0" err="1"/>
              <a:t>specific</a:t>
            </a:r>
            <a:r>
              <a:rPr lang="it-IT" sz="2000" dirty="0"/>
              <a:t> optical </a:t>
            </a:r>
            <a:r>
              <a:rPr lang="it-IT" sz="2000" dirty="0" err="1"/>
              <a:t>components</a:t>
            </a:r>
            <a:endParaRPr lang="it-IT" sz="2000" dirty="0"/>
          </a:p>
          <a:p>
            <a:r>
              <a:rPr lang="it-IT" sz="2000" dirty="0"/>
              <a:t>Easy </a:t>
            </a:r>
            <a:r>
              <a:rPr lang="it-IT" sz="2000" dirty="0" err="1"/>
              <a:t>measurement</a:t>
            </a:r>
            <a:r>
              <a:rPr lang="it-IT" sz="2000" dirty="0"/>
              <a:t> set up</a:t>
            </a:r>
          </a:p>
          <a:p>
            <a:r>
              <a:rPr lang="it-IT" sz="2000" dirty="0" err="1"/>
              <a:t>Nowadays</a:t>
            </a:r>
            <a:r>
              <a:rPr lang="it-IT" sz="2000" dirty="0"/>
              <a:t> with competitive </a:t>
            </a:r>
            <a:r>
              <a:rPr lang="it-IT" sz="2000" dirty="0" err="1"/>
              <a:t>accuracy</a:t>
            </a:r>
            <a:r>
              <a:rPr lang="it-IT" sz="2000" dirty="0"/>
              <a:t> with </a:t>
            </a:r>
            <a:r>
              <a:rPr lang="it-IT" sz="2000" dirty="0" err="1"/>
              <a:t>respect</a:t>
            </a:r>
            <a:r>
              <a:rPr lang="it-IT" sz="2000" dirty="0"/>
              <a:t> to </a:t>
            </a:r>
            <a:r>
              <a:rPr lang="it-IT" sz="2000" dirty="0" err="1"/>
              <a:t>interferometry</a:t>
            </a:r>
            <a:r>
              <a:rPr lang="it-IT" sz="2000" dirty="0"/>
              <a:t> </a:t>
            </a:r>
            <a:r>
              <a:rPr lang="it-IT" sz="2000" dirty="0" err="1"/>
              <a:t>measurerements</a:t>
            </a:r>
            <a:endParaRPr lang="it-IT" sz="2000" dirty="0"/>
          </a:p>
          <a:p>
            <a:endParaRPr lang="it-IT" sz="2000" dirty="0"/>
          </a:p>
          <a:p>
            <a:endParaRPr lang="en-US" sz="20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156EAA5-BB72-54BE-104D-485F8D18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6998" y="1300245"/>
            <a:ext cx="643048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71B785-F2CE-01FE-1FF8-9A58A34E408D}"/>
              </a:ext>
            </a:extLst>
          </p:cNvPr>
          <p:cNvSpPr txBox="1"/>
          <p:nvPr/>
        </p:nvSpPr>
        <p:spPr>
          <a:xfrm>
            <a:off x="6652260" y="5692140"/>
            <a:ext cx="219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Very old version !!!</a:t>
            </a:r>
          </a:p>
        </p:txBody>
      </p:sp>
    </p:spTree>
    <p:extLst>
      <p:ext uri="{BB962C8B-B14F-4D97-AF65-F5344CB8AC3E}">
        <p14:creationId xmlns:p14="http://schemas.microsoft.com/office/powerpoint/2010/main" val="316311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C0A085-0EFD-9D33-E1B3-64A54F0CF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M.M.Civitani | ELFORMS - Extremely Large Free form Optics Metrology with Raster Scan profilometer</a:t>
            </a: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0CEB3-2585-FE59-751C-1C14B0BB4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8FC7E14-E50A-4142-955B-688CDF9F74C5}" type="slidenum">
              <a:rPr lang="en-IT" smtClean="0"/>
              <a:pPr/>
              <a:t>9</a:t>
            </a:fld>
            <a:endParaRPr lang="en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2F00AD-78E7-C09D-9887-7D3D1A7D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Now available also in modern version…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D09F1C-65DC-1EBF-0026-356DE7977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791267"/>
            <a:ext cx="4110990" cy="5481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554304-324A-42EB-0FE9-9A6D9DB579DA}"/>
              </a:ext>
            </a:extLst>
          </p:cNvPr>
          <p:cNvSpPr txBox="1"/>
          <p:nvPr/>
        </p:nvSpPr>
        <p:spPr>
          <a:xfrm>
            <a:off x="8554584" y="1164659"/>
            <a:ext cx="2023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Well, we all know that Mauro is modern inside </a:t>
            </a:r>
            <a:r>
              <a:rPr lang="en-GB" dirty="0">
                <a:sym typeface="Wingdings" pitchFamily="2" charset="2"/>
              </a:rPr>
              <a:t></a:t>
            </a: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F708CB-71F2-BEE6-CCAF-BD1E6B9F27D5}"/>
              </a:ext>
            </a:extLst>
          </p:cNvPr>
          <p:cNvCxnSpPr/>
          <p:nvPr/>
        </p:nvCxnSpPr>
        <p:spPr>
          <a:xfrm flipH="1">
            <a:off x="6846570" y="2198132"/>
            <a:ext cx="2023110" cy="7965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F25BE7F-4339-4924-CF0C-63C538FED6C5}"/>
              </a:ext>
            </a:extLst>
          </p:cNvPr>
          <p:cNvSpPr txBox="1"/>
          <p:nvPr/>
        </p:nvSpPr>
        <p:spPr>
          <a:xfrm>
            <a:off x="7658100" y="5452110"/>
            <a:ext cx="4180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Largest in Italy @</a:t>
            </a:r>
            <a:r>
              <a:rPr lang="en-GB" dirty="0" err="1"/>
              <a:t>Officina</a:t>
            </a:r>
            <a:r>
              <a:rPr lang="en-GB" dirty="0"/>
              <a:t> </a:t>
            </a:r>
            <a:r>
              <a:rPr lang="en-GB" dirty="0" err="1"/>
              <a:t>Stellare</a:t>
            </a:r>
            <a:r>
              <a:rPr lang="en-GB" dirty="0"/>
              <a:t> (VI)</a:t>
            </a:r>
          </a:p>
          <a:p>
            <a:r>
              <a:rPr lang="en-GB" dirty="0"/>
              <a:t>Max diam. 1m</a:t>
            </a:r>
          </a:p>
        </p:txBody>
      </p:sp>
    </p:spTree>
    <p:extLst>
      <p:ext uri="{BB962C8B-B14F-4D97-AF65-F5344CB8AC3E}">
        <p14:creationId xmlns:p14="http://schemas.microsoft.com/office/powerpoint/2010/main" val="1530036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{859D7714-1A22-8640-8B75-EE5F4D3C7C4E}tf10001119_mac</Template>
  <TotalTime>27569</TotalTime>
  <Words>673</Words>
  <Application>Microsoft Macintosh PowerPoint</Application>
  <PresentationFormat>Widescreen</PresentationFormat>
  <Paragraphs>109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Rockwell</vt:lpstr>
      <vt:lpstr>Office Theme</vt:lpstr>
      <vt:lpstr>Custom Design</vt:lpstr>
      <vt:lpstr>-- ELFORMS --  ???</vt:lpstr>
      <vt:lpstr>-- ELFORMS -- Extremely Large Free form Optics Metrology with Raster Scan profilometer</vt:lpstr>
      <vt:lpstr>Optical manufactuing lab @Merate</vt:lpstr>
      <vt:lpstr>Typical manufacturing cycle</vt:lpstr>
      <vt:lpstr>Current equipments </vt:lpstr>
      <vt:lpstr>Hystorical background…. 2015!!</vt:lpstr>
      <vt:lpstr>9 years ago = …</vt:lpstr>
      <vt:lpstr>What is a profilometer? </vt:lpstr>
      <vt:lpstr>Now available also in modern version…</vt:lpstr>
      <vt:lpstr>Example of output</vt:lpstr>
      <vt:lpstr>Examples of largest commercial products</vt:lpstr>
      <vt:lpstr>Proposed in STILES  Bando Spazio</vt:lpstr>
      <vt:lpstr>Custom design: raster scan </vt:lpstr>
      <vt:lpstr>Req. &amp; conceptual design </vt:lpstr>
      <vt:lpstr>Looking up and far away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Cafro recomendations</dc:title>
  <dc:creator>Microsoft Office User</dc:creator>
  <cp:lastModifiedBy>Microsoft Office User</cp:lastModifiedBy>
  <cp:revision>338</cp:revision>
  <dcterms:created xsi:type="dcterms:W3CDTF">2022-01-28T08:47:23Z</dcterms:created>
  <dcterms:modified xsi:type="dcterms:W3CDTF">2024-10-01T07:23:23Z</dcterms:modified>
</cp:coreProperties>
</file>