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1" r:id="rId3"/>
    <p:sldId id="262" r:id="rId4"/>
    <p:sldId id="257" r:id="rId5"/>
    <p:sldId id="258" r:id="rId6"/>
    <p:sldId id="264" r:id="rId7"/>
    <p:sldId id="268" r:id="rId8"/>
    <p:sldId id="272" r:id="rId9"/>
    <p:sldId id="271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5268" autoAdjust="0"/>
  </p:normalViewPr>
  <p:slideViewPr>
    <p:cSldViewPr snapToGrid="0">
      <p:cViewPr varScale="1">
        <p:scale>
          <a:sx n="83" d="100"/>
          <a:sy n="83" d="100"/>
        </p:scale>
        <p:origin x="38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EAFEF-5474-47EA-9203-C973F753DE2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8B936-069A-4F1C-9F38-DCB947695DD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18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68B936-069A-4F1C-9F38-DCB947695DD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110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68B936-069A-4F1C-9F38-DCB947695DD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807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3361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2E5AFDE4-F2F5-8B41-F58E-3D48D2FD7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74" b="10411"/>
          <a:stretch/>
        </p:blipFill>
        <p:spPr>
          <a:xfrm>
            <a:off x="2733514" y="-783617"/>
            <a:ext cx="9903721" cy="2146665"/>
          </a:xfrm>
          <a:prstGeom prst="rect">
            <a:avLst/>
          </a:prstGeom>
        </p:spPr>
      </p:pic>
      <p:sp>
        <p:nvSpPr>
          <p:cNvPr id="50" name="Rettangolo 49">
            <a:extLst>
              <a:ext uri="{FF2B5EF4-FFF2-40B4-BE49-F238E27FC236}">
                <a16:creationId xmlns:a16="http://schemas.microsoft.com/office/drawing/2014/main" id="{B8B4C133-7395-2756-D25C-81F1DF05F3E2}"/>
              </a:ext>
            </a:extLst>
          </p:cNvPr>
          <p:cNvSpPr/>
          <p:nvPr/>
        </p:nvSpPr>
        <p:spPr>
          <a:xfrm rot="16200000">
            <a:off x="9162546" y="2086831"/>
            <a:ext cx="488429" cy="5570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AD68989D-CDCE-7638-1325-66897D28A24C}"/>
              </a:ext>
            </a:extLst>
          </p:cNvPr>
          <p:cNvSpPr/>
          <p:nvPr/>
        </p:nvSpPr>
        <p:spPr>
          <a:xfrm>
            <a:off x="0" y="1398700"/>
            <a:ext cx="12192000" cy="20091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A4D50430-F009-6D0C-A066-01C17B4D0515}"/>
              </a:ext>
            </a:extLst>
          </p:cNvPr>
          <p:cNvSpPr/>
          <p:nvPr/>
        </p:nvSpPr>
        <p:spPr>
          <a:xfrm rot="16200000">
            <a:off x="691469" y="13292"/>
            <a:ext cx="2099740" cy="5724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1E4F796A-4324-9733-1408-5A7E820560FB}"/>
              </a:ext>
            </a:extLst>
          </p:cNvPr>
          <p:cNvSpPr/>
          <p:nvPr/>
        </p:nvSpPr>
        <p:spPr>
          <a:xfrm rot="16200000">
            <a:off x="1325933" y="14933"/>
            <a:ext cx="2099740" cy="5692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B3AA2D87-B67C-B284-2026-BB0937517A21}"/>
              </a:ext>
            </a:extLst>
          </p:cNvPr>
          <p:cNvSpPr/>
          <p:nvPr/>
        </p:nvSpPr>
        <p:spPr>
          <a:xfrm rot="16200000">
            <a:off x="3682" y="-30443"/>
            <a:ext cx="2099740" cy="6599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8B1B2B1A-F032-CA14-5ECB-5A29187CAD89}"/>
              </a:ext>
            </a:extLst>
          </p:cNvPr>
          <p:cNvSpPr/>
          <p:nvPr/>
        </p:nvSpPr>
        <p:spPr>
          <a:xfrm rot="16200000">
            <a:off x="-481350" y="192196"/>
            <a:ext cx="2099740" cy="2146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A8DEDA2-9EB6-9424-361C-22CE59048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8135" y="1170831"/>
            <a:ext cx="8166399" cy="2387600"/>
          </a:xfrm>
          <a:prstGeom prst="rect">
            <a:avLst/>
          </a:prstGeom>
        </p:spPr>
        <p:txBody>
          <a:bodyPr anchor="ctr"/>
          <a:lstStyle>
            <a:lvl1pPr algn="l">
              <a:defRPr sz="4000" b="0" i="0">
                <a:solidFill>
                  <a:schemeClr val="bg1"/>
                </a:solidFill>
                <a:latin typeface="Georgia" panose="02040502050405020303" pitchFamily="18" charset="0"/>
                <a:ea typeface="Palatino" pitchFamily="2" charset="77"/>
                <a:cs typeface="Arial Narrow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1FAEC5E-9D9D-F386-7BE9-4064310D8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8135" y="3580019"/>
            <a:ext cx="8166399" cy="10042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D38A06-ED19-03CF-53B4-F562B008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8131" y="927445"/>
            <a:ext cx="1636949" cy="406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01/10/2024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BE4F01-A035-4F00-764E-91B2571AF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5007" y="925380"/>
            <a:ext cx="6889527" cy="400724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per configurare: inserisci -&gt; piè di pagina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AFA85106-2012-C10A-3BF4-731B347EF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83" y="1513045"/>
            <a:ext cx="2860842" cy="1811866"/>
          </a:xfrm>
          <a:prstGeom prst="rect">
            <a:avLst/>
          </a:prstGeom>
        </p:spPr>
      </p:pic>
      <p:sp>
        <p:nvSpPr>
          <p:cNvPr id="31" name="Segnaposto testo 30">
            <a:extLst>
              <a:ext uri="{FF2B5EF4-FFF2-40B4-BE49-F238E27FC236}">
                <a16:creationId xmlns:a16="http://schemas.microsoft.com/office/drawing/2014/main" id="{EE345E03-F4D0-E584-80FD-794865FC2D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4938" y="4672234"/>
            <a:ext cx="4497113" cy="41583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it-IT" sz="1600" dirty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228600" lvl="0" indent="-228600" algn="r"/>
            <a:r>
              <a:rPr lang="it-IT"/>
              <a:t>Presentatore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17D28E83-8F07-082F-7B66-68AF9E1F219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-70000"/>
          </a:blip>
          <a:stretch>
            <a:fillRect/>
          </a:stretch>
        </p:blipFill>
        <p:spPr>
          <a:xfrm>
            <a:off x="500002" y="920923"/>
            <a:ext cx="2160406" cy="441130"/>
          </a:xfrm>
          <a:prstGeom prst="rect">
            <a:avLst/>
          </a:prstGeom>
        </p:spPr>
      </p:pic>
      <p:sp>
        <p:nvSpPr>
          <p:cNvPr id="44" name="Rettangolo 43">
            <a:extLst>
              <a:ext uri="{FF2B5EF4-FFF2-40B4-BE49-F238E27FC236}">
                <a16:creationId xmlns:a16="http://schemas.microsoft.com/office/drawing/2014/main" id="{4E88CF12-4FA1-DF7C-9D71-9E448FA7E5B0}"/>
              </a:ext>
            </a:extLst>
          </p:cNvPr>
          <p:cNvSpPr/>
          <p:nvPr/>
        </p:nvSpPr>
        <p:spPr>
          <a:xfrm rot="16200000">
            <a:off x="-141156" y="5066323"/>
            <a:ext cx="3764990" cy="572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7D3B1707-BC7A-88DA-ED74-70BF103EC43D}"/>
              </a:ext>
            </a:extLst>
          </p:cNvPr>
          <p:cNvSpPr/>
          <p:nvPr/>
        </p:nvSpPr>
        <p:spPr>
          <a:xfrm rot="16200000">
            <a:off x="493308" y="5067965"/>
            <a:ext cx="3764992" cy="5692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59894043-B491-54B3-E56B-25843A652D77}"/>
              </a:ext>
            </a:extLst>
          </p:cNvPr>
          <p:cNvSpPr/>
          <p:nvPr/>
        </p:nvSpPr>
        <p:spPr>
          <a:xfrm rot="16200000">
            <a:off x="-828943" y="5022589"/>
            <a:ext cx="3764992" cy="6599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D40C3AF9-4ACF-031F-A255-731CECB8C83A}"/>
              </a:ext>
            </a:extLst>
          </p:cNvPr>
          <p:cNvSpPr/>
          <p:nvPr/>
        </p:nvSpPr>
        <p:spPr>
          <a:xfrm rot="16200000">
            <a:off x="-1313975" y="5245228"/>
            <a:ext cx="3764992" cy="214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51FEF3AE-67B2-53DB-49ED-FF6A9C445D47}"/>
              </a:ext>
            </a:extLst>
          </p:cNvPr>
          <p:cNvSpPr/>
          <p:nvPr/>
        </p:nvSpPr>
        <p:spPr>
          <a:xfrm rot="16200000">
            <a:off x="8521883" y="2668537"/>
            <a:ext cx="1136341" cy="62038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880A2788-6215-E3DF-F36D-1B6BE2168B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00" y="5202238"/>
            <a:ext cx="5194300" cy="11366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  <a:latin typeface="Helvetica" pitchFamily="2" charset="0"/>
              </a:defRPr>
            </a:lvl1pPr>
            <a:lvl2pPr algn="r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r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r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r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it-IT"/>
              <a:t>Gruppi, Coautori, Affiliazioni</a:t>
            </a:r>
          </a:p>
        </p:txBody>
      </p:sp>
    </p:spTree>
    <p:extLst>
      <p:ext uri="{BB962C8B-B14F-4D97-AF65-F5344CB8AC3E}">
        <p14:creationId xmlns:p14="http://schemas.microsoft.com/office/powerpoint/2010/main" val="337973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2E5AFDE4-F2F5-8B41-F58E-3D48D2FD7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74" b="10411"/>
          <a:stretch/>
        </p:blipFill>
        <p:spPr>
          <a:xfrm>
            <a:off x="2733514" y="-783617"/>
            <a:ext cx="9903721" cy="2146665"/>
          </a:xfrm>
          <a:prstGeom prst="rect">
            <a:avLst/>
          </a:prstGeom>
        </p:spPr>
      </p:pic>
      <p:sp>
        <p:nvSpPr>
          <p:cNvPr id="50" name="Rettangolo 49">
            <a:extLst>
              <a:ext uri="{FF2B5EF4-FFF2-40B4-BE49-F238E27FC236}">
                <a16:creationId xmlns:a16="http://schemas.microsoft.com/office/drawing/2014/main" id="{B8B4C133-7395-2756-D25C-81F1DF05F3E2}"/>
              </a:ext>
            </a:extLst>
          </p:cNvPr>
          <p:cNvSpPr/>
          <p:nvPr/>
        </p:nvSpPr>
        <p:spPr>
          <a:xfrm rot="16200000">
            <a:off x="9162546" y="2086831"/>
            <a:ext cx="488429" cy="5570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AD68989D-CDCE-7638-1325-66897D28A24C}"/>
              </a:ext>
            </a:extLst>
          </p:cNvPr>
          <p:cNvSpPr/>
          <p:nvPr/>
        </p:nvSpPr>
        <p:spPr>
          <a:xfrm>
            <a:off x="0" y="1398700"/>
            <a:ext cx="12192000" cy="2009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A4D50430-F009-6D0C-A066-01C17B4D0515}"/>
              </a:ext>
            </a:extLst>
          </p:cNvPr>
          <p:cNvSpPr/>
          <p:nvPr/>
        </p:nvSpPr>
        <p:spPr>
          <a:xfrm rot="16200000">
            <a:off x="691469" y="13292"/>
            <a:ext cx="2099740" cy="5724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1E4F796A-4324-9733-1408-5A7E820560FB}"/>
              </a:ext>
            </a:extLst>
          </p:cNvPr>
          <p:cNvSpPr/>
          <p:nvPr/>
        </p:nvSpPr>
        <p:spPr>
          <a:xfrm rot="16200000">
            <a:off x="1325933" y="14933"/>
            <a:ext cx="2099740" cy="5692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B3AA2D87-B67C-B284-2026-BB0937517A21}"/>
              </a:ext>
            </a:extLst>
          </p:cNvPr>
          <p:cNvSpPr/>
          <p:nvPr/>
        </p:nvSpPr>
        <p:spPr>
          <a:xfrm rot="16200000">
            <a:off x="3682" y="-30443"/>
            <a:ext cx="2099740" cy="6599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8B1B2B1A-F032-CA14-5ECB-5A29187CAD89}"/>
              </a:ext>
            </a:extLst>
          </p:cNvPr>
          <p:cNvSpPr/>
          <p:nvPr/>
        </p:nvSpPr>
        <p:spPr>
          <a:xfrm rot="16200000">
            <a:off x="-481350" y="192196"/>
            <a:ext cx="2099740" cy="2146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A8DEDA2-9EB6-9424-361C-22CE59048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8135" y="1170831"/>
            <a:ext cx="8166399" cy="2387600"/>
          </a:xfrm>
          <a:prstGeom prst="rect">
            <a:avLst/>
          </a:prstGeom>
        </p:spPr>
        <p:txBody>
          <a:bodyPr anchor="ctr"/>
          <a:lstStyle>
            <a:lvl1pPr algn="l">
              <a:defRPr sz="4000" b="0" i="0">
                <a:solidFill>
                  <a:schemeClr val="bg1"/>
                </a:solidFill>
                <a:latin typeface="Georgia" panose="02040502050405020303" pitchFamily="18" charset="0"/>
                <a:ea typeface="Palatino" pitchFamily="2" charset="77"/>
                <a:cs typeface="Arial Narrow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1FAEC5E-9D9D-F386-7BE9-4064310D8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8135" y="3580019"/>
            <a:ext cx="8166399" cy="10042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D38A06-ED19-03CF-53B4-F562B008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8131" y="927445"/>
            <a:ext cx="1636949" cy="406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01/10/2024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BE4F01-A035-4F00-764E-91B2571AF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5007" y="925380"/>
            <a:ext cx="6889527" cy="400724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per configurare: inserisci -&gt; piè di pagina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AFA85106-2012-C10A-3BF4-731B347EF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83" y="1513045"/>
            <a:ext cx="2860842" cy="1811866"/>
          </a:xfrm>
          <a:prstGeom prst="rect">
            <a:avLst/>
          </a:prstGeom>
        </p:spPr>
      </p:pic>
      <p:sp>
        <p:nvSpPr>
          <p:cNvPr id="31" name="Segnaposto testo 30">
            <a:extLst>
              <a:ext uri="{FF2B5EF4-FFF2-40B4-BE49-F238E27FC236}">
                <a16:creationId xmlns:a16="http://schemas.microsoft.com/office/drawing/2014/main" id="{EE345E03-F4D0-E584-80FD-794865FC2D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4938" y="4672234"/>
            <a:ext cx="4497113" cy="41583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it-IT" sz="1600" dirty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228600" lvl="0" indent="-228600" algn="r"/>
            <a:r>
              <a:rPr lang="it-IT"/>
              <a:t>Presentatore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17D28E83-8F07-082F-7B66-68AF9E1F219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-70000"/>
          </a:blip>
          <a:stretch>
            <a:fillRect/>
          </a:stretch>
        </p:blipFill>
        <p:spPr>
          <a:xfrm>
            <a:off x="500002" y="920923"/>
            <a:ext cx="2160406" cy="441130"/>
          </a:xfrm>
          <a:prstGeom prst="rect">
            <a:avLst/>
          </a:prstGeom>
        </p:spPr>
      </p:pic>
      <p:sp>
        <p:nvSpPr>
          <p:cNvPr id="44" name="Rettangolo 43">
            <a:extLst>
              <a:ext uri="{FF2B5EF4-FFF2-40B4-BE49-F238E27FC236}">
                <a16:creationId xmlns:a16="http://schemas.microsoft.com/office/drawing/2014/main" id="{4E88CF12-4FA1-DF7C-9D71-9E448FA7E5B0}"/>
              </a:ext>
            </a:extLst>
          </p:cNvPr>
          <p:cNvSpPr/>
          <p:nvPr/>
        </p:nvSpPr>
        <p:spPr>
          <a:xfrm rot="16200000">
            <a:off x="-141156" y="5066323"/>
            <a:ext cx="3764990" cy="572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7D3B1707-BC7A-88DA-ED74-70BF103EC43D}"/>
              </a:ext>
            </a:extLst>
          </p:cNvPr>
          <p:cNvSpPr/>
          <p:nvPr/>
        </p:nvSpPr>
        <p:spPr>
          <a:xfrm rot="16200000">
            <a:off x="493308" y="5067965"/>
            <a:ext cx="3764992" cy="5692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59894043-B491-54B3-E56B-25843A652D77}"/>
              </a:ext>
            </a:extLst>
          </p:cNvPr>
          <p:cNvSpPr/>
          <p:nvPr/>
        </p:nvSpPr>
        <p:spPr>
          <a:xfrm rot="16200000">
            <a:off x="-828943" y="5022589"/>
            <a:ext cx="3764992" cy="6599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D40C3AF9-4ACF-031F-A255-731CECB8C83A}"/>
              </a:ext>
            </a:extLst>
          </p:cNvPr>
          <p:cNvSpPr/>
          <p:nvPr/>
        </p:nvSpPr>
        <p:spPr>
          <a:xfrm rot="16200000">
            <a:off x="-1313975" y="5245228"/>
            <a:ext cx="3764992" cy="214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51FEF3AE-67B2-53DB-49ED-FF6A9C445D47}"/>
              </a:ext>
            </a:extLst>
          </p:cNvPr>
          <p:cNvSpPr/>
          <p:nvPr/>
        </p:nvSpPr>
        <p:spPr>
          <a:xfrm rot="16200000">
            <a:off x="8521883" y="2668537"/>
            <a:ext cx="1136341" cy="62038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880A2788-6215-E3DF-F36D-1B6BE2168B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00" y="5202238"/>
            <a:ext cx="5194300" cy="11366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  <a:latin typeface="Helvetica" pitchFamily="2" charset="0"/>
              </a:defRPr>
            </a:lvl1pPr>
            <a:lvl2pPr algn="r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r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r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r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it-IT"/>
              <a:t>Gruppi, Coautori, Affiliazioni</a:t>
            </a:r>
          </a:p>
        </p:txBody>
      </p:sp>
    </p:spTree>
    <p:extLst>
      <p:ext uri="{BB962C8B-B14F-4D97-AF65-F5344CB8AC3E}">
        <p14:creationId xmlns:p14="http://schemas.microsoft.com/office/powerpoint/2010/main" val="4155524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2E5AFDE4-F2F5-8B41-F58E-3D48D2FD7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74" b="10411"/>
          <a:stretch/>
        </p:blipFill>
        <p:spPr>
          <a:xfrm>
            <a:off x="2733514" y="-783617"/>
            <a:ext cx="9903721" cy="2146665"/>
          </a:xfrm>
          <a:prstGeom prst="rect">
            <a:avLst/>
          </a:prstGeom>
        </p:spPr>
      </p:pic>
      <p:sp>
        <p:nvSpPr>
          <p:cNvPr id="50" name="Rettangolo 49">
            <a:extLst>
              <a:ext uri="{FF2B5EF4-FFF2-40B4-BE49-F238E27FC236}">
                <a16:creationId xmlns:a16="http://schemas.microsoft.com/office/drawing/2014/main" id="{B8B4C133-7395-2756-D25C-81F1DF05F3E2}"/>
              </a:ext>
            </a:extLst>
          </p:cNvPr>
          <p:cNvSpPr/>
          <p:nvPr/>
        </p:nvSpPr>
        <p:spPr>
          <a:xfrm rot="16200000">
            <a:off x="9162546" y="2086831"/>
            <a:ext cx="488429" cy="5570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AD68989D-CDCE-7638-1325-66897D28A24C}"/>
              </a:ext>
            </a:extLst>
          </p:cNvPr>
          <p:cNvSpPr/>
          <p:nvPr/>
        </p:nvSpPr>
        <p:spPr>
          <a:xfrm>
            <a:off x="0" y="1398700"/>
            <a:ext cx="12192000" cy="200910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A4D50430-F009-6D0C-A066-01C17B4D0515}"/>
              </a:ext>
            </a:extLst>
          </p:cNvPr>
          <p:cNvSpPr/>
          <p:nvPr/>
        </p:nvSpPr>
        <p:spPr>
          <a:xfrm rot="16200000">
            <a:off x="691469" y="13292"/>
            <a:ext cx="2099740" cy="5724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1E4F796A-4324-9733-1408-5A7E820560FB}"/>
              </a:ext>
            </a:extLst>
          </p:cNvPr>
          <p:cNvSpPr/>
          <p:nvPr/>
        </p:nvSpPr>
        <p:spPr>
          <a:xfrm rot="16200000">
            <a:off x="1325933" y="14933"/>
            <a:ext cx="2099740" cy="5692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B3AA2D87-B67C-B284-2026-BB0937517A21}"/>
              </a:ext>
            </a:extLst>
          </p:cNvPr>
          <p:cNvSpPr/>
          <p:nvPr/>
        </p:nvSpPr>
        <p:spPr>
          <a:xfrm rot="16200000">
            <a:off x="3682" y="-30443"/>
            <a:ext cx="2099740" cy="6599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8B1B2B1A-F032-CA14-5ECB-5A29187CAD89}"/>
              </a:ext>
            </a:extLst>
          </p:cNvPr>
          <p:cNvSpPr/>
          <p:nvPr/>
        </p:nvSpPr>
        <p:spPr>
          <a:xfrm rot="16200000">
            <a:off x="-481350" y="192196"/>
            <a:ext cx="2099740" cy="2146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A8DEDA2-9EB6-9424-361C-22CE59048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8135" y="1170831"/>
            <a:ext cx="8166399" cy="2387600"/>
          </a:xfrm>
          <a:prstGeom prst="rect">
            <a:avLst/>
          </a:prstGeom>
        </p:spPr>
        <p:txBody>
          <a:bodyPr anchor="ctr"/>
          <a:lstStyle>
            <a:lvl1pPr algn="l">
              <a:defRPr sz="4000" b="0" i="0">
                <a:solidFill>
                  <a:schemeClr val="bg1"/>
                </a:solidFill>
                <a:latin typeface="Georgia" panose="02040502050405020303" pitchFamily="18" charset="0"/>
                <a:ea typeface="Palatino" pitchFamily="2" charset="77"/>
                <a:cs typeface="Arial Narrow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1FAEC5E-9D9D-F386-7BE9-4064310D8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8135" y="3580019"/>
            <a:ext cx="8166399" cy="10042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D38A06-ED19-03CF-53B4-F562B008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8131" y="927445"/>
            <a:ext cx="1636949" cy="406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01/10/2024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BE4F01-A035-4F00-764E-91B2571AF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5007" y="925380"/>
            <a:ext cx="6889527" cy="400724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per configurare: inserisci -&gt; piè di pagina</a:t>
            </a:r>
          </a:p>
        </p:txBody>
      </p:sp>
      <p:sp>
        <p:nvSpPr>
          <p:cNvPr id="31" name="Segnaposto testo 30">
            <a:extLst>
              <a:ext uri="{FF2B5EF4-FFF2-40B4-BE49-F238E27FC236}">
                <a16:creationId xmlns:a16="http://schemas.microsoft.com/office/drawing/2014/main" id="{EE345E03-F4D0-E584-80FD-794865FC2D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4938" y="4672234"/>
            <a:ext cx="4497113" cy="41583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it-IT" sz="1600" dirty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228600" lvl="0" indent="-228600" algn="r"/>
            <a:r>
              <a:rPr lang="it-IT"/>
              <a:t>Presentatore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17D28E83-8F07-082F-7B66-68AF9E1F219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 contrast="-70000"/>
          </a:blip>
          <a:stretch>
            <a:fillRect/>
          </a:stretch>
        </p:blipFill>
        <p:spPr>
          <a:xfrm>
            <a:off x="500002" y="920923"/>
            <a:ext cx="2160406" cy="441130"/>
          </a:xfrm>
          <a:prstGeom prst="rect">
            <a:avLst/>
          </a:prstGeom>
        </p:spPr>
      </p:pic>
      <p:sp>
        <p:nvSpPr>
          <p:cNvPr id="44" name="Rettangolo 43">
            <a:extLst>
              <a:ext uri="{FF2B5EF4-FFF2-40B4-BE49-F238E27FC236}">
                <a16:creationId xmlns:a16="http://schemas.microsoft.com/office/drawing/2014/main" id="{4E88CF12-4FA1-DF7C-9D71-9E448FA7E5B0}"/>
              </a:ext>
            </a:extLst>
          </p:cNvPr>
          <p:cNvSpPr/>
          <p:nvPr/>
        </p:nvSpPr>
        <p:spPr>
          <a:xfrm rot="16200000">
            <a:off x="-141156" y="5066323"/>
            <a:ext cx="3764990" cy="572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7D3B1707-BC7A-88DA-ED74-70BF103EC43D}"/>
              </a:ext>
            </a:extLst>
          </p:cNvPr>
          <p:cNvSpPr/>
          <p:nvPr/>
        </p:nvSpPr>
        <p:spPr>
          <a:xfrm rot="16200000">
            <a:off x="493308" y="5067965"/>
            <a:ext cx="3764992" cy="5692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59894043-B491-54B3-E56B-25843A652D77}"/>
              </a:ext>
            </a:extLst>
          </p:cNvPr>
          <p:cNvSpPr/>
          <p:nvPr/>
        </p:nvSpPr>
        <p:spPr>
          <a:xfrm rot="16200000">
            <a:off x="-828943" y="5022589"/>
            <a:ext cx="3764992" cy="6599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D40C3AF9-4ACF-031F-A255-731CECB8C83A}"/>
              </a:ext>
            </a:extLst>
          </p:cNvPr>
          <p:cNvSpPr/>
          <p:nvPr/>
        </p:nvSpPr>
        <p:spPr>
          <a:xfrm rot="16200000">
            <a:off x="-1313975" y="5245228"/>
            <a:ext cx="3764992" cy="214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51FEF3AE-67B2-53DB-49ED-FF6A9C445D47}"/>
              </a:ext>
            </a:extLst>
          </p:cNvPr>
          <p:cNvSpPr/>
          <p:nvPr/>
        </p:nvSpPr>
        <p:spPr>
          <a:xfrm rot="16200000">
            <a:off x="8521883" y="2668537"/>
            <a:ext cx="1136341" cy="62038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880A2788-6215-E3DF-F36D-1B6BE2168B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00" y="5202238"/>
            <a:ext cx="5194300" cy="11366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  <a:latin typeface="Helvetica" pitchFamily="2" charset="0"/>
              </a:defRPr>
            </a:lvl1pPr>
            <a:lvl2pPr algn="r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r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r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r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it-IT"/>
              <a:t>Gruppi, Coautori, Affiliazioni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59A002D-A643-B4E1-DE14-8D7F2A9D97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1601" y="1490539"/>
            <a:ext cx="2968978" cy="188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2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10C3181C-1708-F3C9-30A3-F2FB752E7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18" y="6476435"/>
            <a:ext cx="3044152" cy="192842"/>
          </a:xfrm>
          <a:prstGeom prst="rect">
            <a:avLst/>
          </a:prstGeom>
        </p:spPr>
      </p:pic>
      <p:sp>
        <p:nvSpPr>
          <p:cNvPr id="11" name="Titolo 10">
            <a:extLst>
              <a:ext uri="{FF2B5EF4-FFF2-40B4-BE49-F238E27FC236}">
                <a16:creationId xmlns:a16="http://schemas.microsoft.com/office/drawing/2014/main" id="{1D4A2D57-5E07-D020-5A1D-AC7C620D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21" y="79218"/>
            <a:ext cx="10730689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latin typeface="Georgia" panose="02040502050405020303" pitchFamily="18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id="{560F484F-0DCB-F208-E49D-925624707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0372" y="6427978"/>
            <a:ext cx="5175761" cy="33943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per configurare: inserisci -&gt; piè di pagina</a:t>
            </a:r>
            <a:endParaRPr lang="it-IT" dirty="0"/>
          </a:p>
        </p:txBody>
      </p:sp>
      <p:sp>
        <p:nvSpPr>
          <p:cNvPr id="13" name="Segnaposto data 3">
            <a:extLst>
              <a:ext uri="{FF2B5EF4-FFF2-40B4-BE49-F238E27FC236}">
                <a16:creationId xmlns:a16="http://schemas.microsoft.com/office/drawing/2014/main" id="{388BD50B-5AC8-1BC6-2724-8BEA97B4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26134" y="6427977"/>
            <a:ext cx="1589810" cy="3394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01/10/2024</a:t>
            </a:r>
            <a:endParaRPr lang="it-IT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C149DBD0-B5BE-AEED-EDD9-0D59F7BABE3C}"/>
              </a:ext>
            </a:extLst>
          </p:cNvPr>
          <p:cNvCxnSpPr>
            <a:cxnSpLocks/>
          </p:cNvCxnSpPr>
          <p:nvPr/>
        </p:nvCxnSpPr>
        <p:spPr>
          <a:xfrm>
            <a:off x="996318" y="6366929"/>
            <a:ext cx="10857018" cy="0"/>
          </a:xfrm>
          <a:prstGeom prst="line">
            <a:avLst/>
          </a:prstGeom>
          <a:ln w="222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>
            <a:extLst>
              <a:ext uri="{FF2B5EF4-FFF2-40B4-BE49-F238E27FC236}">
                <a16:creationId xmlns:a16="http://schemas.microsoft.com/office/drawing/2014/main" id="{2CBC0BF4-584A-3E04-50DF-A9B2848DEB87}"/>
              </a:ext>
            </a:extLst>
          </p:cNvPr>
          <p:cNvSpPr/>
          <p:nvPr/>
        </p:nvSpPr>
        <p:spPr>
          <a:xfrm rot="16200000" flipH="1">
            <a:off x="10524638" y="-1543818"/>
            <a:ext cx="2059168" cy="764801"/>
          </a:xfrm>
          <a:custGeom>
            <a:avLst/>
            <a:gdLst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970252 w 1970252"/>
              <a:gd name="connsiteY2" fmla="*/ 764766 h 764766"/>
              <a:gd name="connsiteX3" fmla="*/ 0 w 1970252"/>
              <a:gd name="connsiteY3" fmla="*/ 764766 h 764766"/>
              <a:gd name="connsiteX4" fmla="*/ 0 w 1970252"/>
              <a:gd name="connsiteY4" fmla="*/ 0 h 764766"/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969716 w 1970252"/>
              <a:gd name="connsiteY2" fmla="*/ 377449 h 764766"/>
              <a:gd name="connsiteX3" fmla="*/ 1970252 w 1970252"/>
              <a:gd name="connsiteY3" fmla="*/ 764766 h 764766"/>
              <a:gd name="connsiteX4" fmla="*/ 0 w 1970252"/>
              <a:gd name="connsiteY4" fmla="*/ 764766 h 764766"/>
              <a:gd name="connsiteX5" fmla="*/ 0 w 1970252"/>
              <a:gd name="connsiteY5" fmla="*/ 0 h 764766"/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830568 w 1970252"/>
              <a:gd name="connsiteY2" fmla="*/ 387388 h 764766"/>
              <a:gd name="connsiteX3" fmla="*/ 1970252 w 1970252"/>
              <a:gd name="connsiteY3" fmla="*/ 764766 h 764766"/>
              <a:gd name="connsiteX4" fmla="*/ 0 w 1970252"/>
              <a:gd name="connsiteY4" fmla="*/ 764766 h 764766"/>
              <a:gd name="connsiteX5" fmla="*/ 0 w 1970252"/>
              <a:gd name="connsiteY5" fmla="*/ 0 h 764766"/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830568 w 1970252"/>
              <a:gd name="connsiteY2" fmla="*/ 387388 h 764766"/>
              <a:gd name="connsiteX3" fmla="*/ 1970252 w 1970252"/>
              <a:gd name="connsiteY3" fmla="*/ 764766 h 764766"/>
              <a:gd name="connsiteX4" fmla="*/ 0 w 1970252"/>
              <a:gd name="connsiteY4" fmla="*/ 764766 h 764766"/>
              <a:gd name="connsiteX5" fmla="*/ 0 w 1970252"/>
              <a:gd name="connsiteY5" fmla="*/ 0 h 764766"/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830568 w 1970252"/>
              <a:gd name="connsiteY2" fmla="*/ 387388 h 764766"/>
              <a:gd name="connsiteX3" fmla="*/ 1970252 w 1970252"/>
              <a:gd name="connsiteY3" fmla="*/ 764766 h 764766"/>
              <a:gd name="connsiteX4" fmla="*/ 0 w 1970252"/>
              <a:gd name="connsiteY4" fmla="*/ 764766 h 764766"/>
              <a:gd name="connsiteX5" fmla="*/ 0 w 1970252"/>
              <a:gd name="connsiteY5" fmla="*/ 0 h 764766"/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830568 w 1970252"/>
              <a:gd name="connsiteY2" fmla="*/ 387388 h 764766"/>
              <a:gd name="connsiteX3" fmla="*/ 1970252 w 1970252"/>
              <a:gd name="connsiteY3" fmla="*/ 764766 h 764766"/>
              <a:gd name="connsiteX4" fmla="*/ 0 w 1970252"/>
              <a:gd name="connsiteY4" fmla="*/ 764766 h 764766"/>
              <a:gd name="connsiteX5" fmla="*/ 0 w 1970252"/>
              <a:gd name="connsiteY5" fmla="*/ 0 h 764766"/>
              <a:gd name="connsiteX0" fmla="*/ 0 w 1970442"/>
              <a:gd name="connsiteY0" fmla="*/ 0 h 764766"/>
              <a:gd name="connsiteX1" fmla="*/ 1970252 w 1970442"/>
              <a:gd name="connsiteY1" fmla="*/ 0 h 764766"/>
              <a:gd name="connsiteX2" fmla="*/ 1830568 w 1970442"/>
              <a:gd name="connsiteY2" fmla="*/ 387388 h 764766"/>
              <a:gd name="connsiteX3" fmla="*/ 1970252 w 1970442"/>
              <a:gd name="connsiteY3" fmla="*/ 764766 h 764766"/>
              <a:gd name="connsiteX4" fmla="*/ 0 w 1970442"/>
              <a:gd name="connsiteY4" fmla="*/ 764766 h 764766"/>
              <a:gd name="connsiteX5" fmla="*/ 0 w 1970442"/>
              <a:gd name="connsiteY5" fmla="*/ 0 h 764766"/>
              <a:gd name="connsiteX0" fmla="*/ 0 w 1970442"/>
              <a:gd name="connsiteY0" fmla="*/ 0 h 764800"/>
              <a:gd name="connsiteX1" fmla="*/ 1970252 w 1970442"/>
              <a:gd name="connsiteY1" fmla="*/ 0 h 764800"/>
              <a:gd name="connsiteX2" fmla="*/ 1830568 w 1970442"/>
              <a:gd name="connsiteY2" fmla="*/ 387388 h 764800"/>
              <a:gd name="connsiteX3" fmla="*/ 1970252 w 1970442"/>
              <a:gd name="connsiteY3" fmla="*/ 764766 h 764800"/>
              <a:gd name="connsiteX4" fmla="*/ 0 w 1970442"/>
              <a:gd name="connsiteY4" fmla="*/ 764766 h 764800"/>
              <a:gd name="connsiteX5" fmla="*/ 0 w 1970442"/>
              <a:gd name="connsiteY5" fmla="*/ 0 h 764800"/>
              <a:gd name="connsiteX0" fmla="*/ 0 w 2059168"/>
              <a:gd name="connsiteY0" fmla="*/ 0 h 764801"/>
              <a:gd name="connsiteX1" fmla="*/ 1970252 w 2059168"/>
              <a:gd name="connsiteY1" fmla="*/ 0 h 764801"/>
              <a:gd name="connsiteX2" fmla="*/ 2059168 w 2059168"/>
              <a:gd name="connsiteY2" fmla="*/ 400088 h 764801"/>
              <a:gd name="connsiteX3" fmla="*/ 1970252 w 2059168"/>
              <a:gd name="connsiteY3" fmla="*/ 764766 h 764801"/>
              <a:gd name="connsiteX4" fmla="*/ 0 w 2059168"/>
              <a:gd name="connsiteY4" fmla="*/ 764766 h 764801"/>
              <a:gd name="connsiteX5" fmla="*/ 0 w 2059168"/>
              <a:gd name="connsiteY5" fmla="*/ 0 h 76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9168" h="764801">
                <a:moveTo>
                  <a:pt x="0" y="0"/>
                </a:moveTo>
                <a:lnTo>
                  <a:pt x="1970252" y="0"/>
                </a:lnTo>
                <a:cubicBezTo>
                  <a:pt x="1976423" y="5166"/>
                  <a:pt x="2059347" y="382222"/>
                  <a:pt x="2059168" y="400088"/>
                </a:cubicBezTo>
                <a:cubicBezTo>
                  <a:pt x="2053826" y="394740"/>
                  <a:pt x="1976423" y="769010"/>
                  <a:pt x="1970252" y="764766"/>
                </a:cubicBezTo>
                <a:lnTo>
                  <a:pt x="0" y="76476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DC9D2698-C160-01E3-5D98-8F1E27E4C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8238" y="356773"/>
            <a:ext cx="483103" cy="391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fld id="{6363E5E8-1751-764D-8F54-AA8F19167DE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DA859E23-20F9-0AF2-E258-1D5B35564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908" y="1825625"/>
            <a:ext cx="11429036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F4C9687B-BC60-8774-A73B-0CA0B34FC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23" y="6061171"/>
            <a:ext cx="571646" cy="665359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1E564FC9-C192-5255-F659-6F3AE2C1E555}"/>
              </a:ext>
            </a:extLst>
          </p:cNvPr>
          <p:cNvSpPr/>
          <p:nvPr/>
        </p:nvSpPr>
        <p:spPr>
          <a:xfrm rot="16200000">
            <a:off x="12154876" y="176098"/>
            <a:ext cx="439026" cy="764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442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3.75E-6 0.158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10C3181C-1708-F3C9-30A3-F2FB752E7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18" y="6476435"/>
            <a:ext cx="3044152" cy="192842"/>
          </a:xfrm>
          <a:prstGeom prst="rect">
            <a:avLst/>
          </a:prstGeom>
        </p:spPr>
      </p:pic>
      <p:sp>
        <p:nvSpPr>
          <p:cNvPr id="11" name="Titolo 10">
            <a:extLst>
              <a:ext uri="{FF2B5EF4-FFF2-40B4-BE49-F238E27FC236}">
                <a16:creationId xmlns:a16="http://schemas.microsoft.com/office/drawing/2014/main" id="{1D4A2D57-5E07-D020-5A1D-AC7C620D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21" y="79218"/>
            <a:ext cx="10730689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latin typeface="Georgia" panose="02040502050405020303" pitchFamily="18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id="{560F484F-0DCB-F208-E49D-925624707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0372" y="6427978"/>
            <a:ext cx="5175761" cy="33943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per configurare: inserisci -&gt; piè di pagina</a:t>
            </a:r>
            <a:endParaRPr lang="it-IT" dirty="0"/>
          </a:p>
        </p:txBody>
      </p:sp>
      <p:sp>
        <p:nvSpPr>
          <p:cNvPr id="13" name="Segnaposto data 3">
            <a:extLst>
              <a:ext uri="{FF2B5EF4-FFF2-40B4-BE49-F238E27FC236}">
                <a16:creationId xmlns:a16="http://schemas.microsoft.com/office/drawing/2014/main" id="{388BD50B-5AC8-1BC6-2724-8BEA97B4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26134" y="6427977"/>
            <a:ext cx="1589810" cy="3394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01/10/2024</a:t>
            </a:r>
            <a:endParaRPr lang="it-IT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C149DBD0-B5BE-AEED-EDD9-0D59F7BABE3C}"/>
              </a:ext>
            </a:extLst>
          </p:cNvPr>
          <p:cNvCxnSpPr>
            <a:cxnSpLocks/>
          </p:cNvCxnSpPr>
          <p:nvPr/>
        </p:nvCxnSpPr>
        <p:spPr>
          <a:xfrm>
            <a:off x="996318" y="6366929"/>
            <a:ext cx="10857018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>
            <a:extLst>
              <a:ext uri="{FF2B5EF4-FFF2-40B4-BE49-F238E27FC236}">
                <a16:creationId xmlns:a16="http://schemas.microsoft.com/office/drawing/2014/main" id="{2CBC0BF4-584A-3E04-50DF-A9B2848DEB87}"/>
              </a:ext>
            </a:extLst>
          </p:cNvPr>
          <p:cNvSpPr/>
          <p:nvPr/>
        </p:nvSpPr>
        <p:spPr>
          <a:xfrm rot="16200000" flipH="1">
            <a:off x="10524638" y="-1543818"/>
            <a:ext cx="2059168" cy="764801"/>
          </a:xfrm>
          <a:custGeom>
            <a:avLst/>
            <a:gdLst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970252 w 1970252"/>
              <a:gd name="connsiteY2" fmla="*/ 764766 h 764766"/>
              <a:gd name="connsiteX3" fmla="*/ 0 w 1970252"/>
              <a:gd name="connsiteY3" fmla="*/ 764766 h 764766"/>
              <a:gd name="connsiteX4" fmla="*/ 0 w 1970252"/>
              <a:gd name="connsiteY4" fmla="*/ 0 h 764766"/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969716 w 1970252"/>
              <a:gd name="connsiteY2" fmla="*/ 377449 h 764766"/>
              <a:gd name="connsiteX3" fmla="*/ 1970252 w 1970252"/>
              <a:gd name="connsiteY3" fmla="*/ 764766 h 764766"/>
              <a:gd name="connsiteX4" fmla="*/ 0 w 1970252"/>
              <a:gd name="connsiteY4" fmla="*/ 764766 h 764766"/>
              <a:gd name="connsiteX5" fmla="*/ 0 w 1970252"/>
              <a:gd name="connsiteY5" fmla="*/ 0 h 764766"/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830568 w 1970252"/>
              <a:gd name="connsiteY2" fmla="*/ 387388 h 764766"/>
              <a:gd name="connsiteX3" fmla="*/ 1970252 w 1970252"/>
              <a:gd name="connsiteY3" fmla="*/ 764766 h 764766"/>
              <a:gd name="connsiteX4" fmla="*/ 0 w 1970252"/>
              <a:gd name="connsiteY4" fmla="*/ 764766 h 764766"/>
              <a:gd name="connsiteX5" fmla="*/ 0 w 1970252"/>
              <a:gd name="connsiteY5" fmla="*/ 0 h 764766"/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830568 w 1970252"/>
              <a:gd name="connsiteY2" fmla="*/ 387388 h 764766"/>
              <a:gd name="connsiteX3" fmla="*/ 1970252 w 1970252"/>
              <a:gd name="connsiteY3" fmla="*/ 764766 h 764766"/>
              <a:gd name="connsiteX4" fmla="*/ 0 w 1970252"/>
              <a:gd name="connsiteY4" fmla="*/ 764766 h 764766"/>
              <a:gd name="connsiteX5" fmla="*/ 0 w 1970252"/>
              <a:gd name="connsiteY5" fmla="*/ 0 h 764766"/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830568 w 1970252"/>
              <a:gd name="connsiteY2" fmla="*/ 387388 h 764766"/>
              <a:gd name="connsiteX3" fmla="*/ 1970252 w 1970252"/>
              <a:gd name="connsiteY3" fmla="*/ 764766 h 764766"/>
              <a:gd name="connsiteX4" fmla="*/ 0 w 1970252"/>
              <a:gd name="connsiteY4" fmla="*/ 764766 h 764766"/>
              <a:gd name="connsiteX5" fmla="*/ 0 w 1970252"/>
              <a:gd name="connsiteY5" fmla="*/ 0 h 764766"/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830568 w 1970252"/>
              <a:gd name="connsiteY2" fmla="*/ 387388 h 764766"/>
              <a:gd name="connsiteX3" fmla="*/ 1970252 w 1970252"/>
              <a:gd name="connsiteY3" fmla="*/ 764766 h 764766"/>
              <a:gd name="connsiteX4" fmla="*/ 0 w 1970252"/>
              <a:gd name="connsiteY4" fmla="*/ 764766 h 764766"/>
              <a:gd name="connsiteX5" fmla="*/ 0 w 1970252"/>
              <a:gd name="connsiteY5" fmla="*/ 0 h 764766"/>
              <a:gd name="connsiteX0" fmla="*/ 0 w 1970442"/>
              <a:gd name="connsiteY0" fmla="*/ 0 h 764766"/>
              <a:gd name="connsiteX1" fmla="*/ 1970252 w 1970442"/>
              <a:gd name="connsiteY1" fmla="*/ 0 h 764766"/>
              <a:gd name="connsiteX2" fmla="*/ 1830568 w 1970442"/>
              <a:gd name="connsiteY2" fmla="*/ 387388 h 764766"/>
              <a:gd name="connsiteX3" fmla="*/ 1970252 w 1970442"/>
              <a:gd name="connsiteY3" fmla="*/ 764766 h 764766"/>
              <a:gd name="connsiteX4" fmla="*/ 0 w 1970442"/>
              <a:gd name="connsiteY4" fmla="*/ 764766 h 764766"/>
              <a:gd name="connsiteX5" fmla="*/ 0 w 1970442"/>
              <a:gd name="connsiteY5" fmla="*/ 0 h 764766"/>
              <a:gd name="connsiteX0" fmla="*/ 0 w 1970442"/>
              <a:gd name="connsiteY0" fmla="*/ 0 h 764800"/>
              <a:gd name="connsiteX1" fmla="*/ 1970252 w 1970442"/>
              <a:gd name="connsiteY1" fmla="*/ 0 h 764800"/>
              <a:gd name="connsiteX2" fmla="*/ 1830568 w 1970442"/>
              <a:gd name="connsiteY2" fmla="*/ 387388 h 764800"/>
              <a:gd name="connsiteX3" fmla="*/ 1970252 w 1970442"/>
              <a:gd name="connsiteY3" fmla="*/ 764766 h 764800"/>
              <a:gd name="connsiteX4" fmla="*/ 0 w 1970442"/>
              <a:gd name="connsiteY4" fmla="*/ 764766 h 764800"/>
              <a:gd name="connsiteX5" fmla="*/ 0 w 1970442"/>
              <a:gd name="connsiteY5" fmla="*/ 0 h 764800"/>
              <a:gd name="connsiteX0" fmla="*/ 0 w 2059168"/>
              <a:gd name="connsiteY0" fmla="*/ 0 h 764801"/>
              <a:gd name="connsiteX1" fmla="*/ 1970252 w 2059168"/>
              <a:gd name="connsiteY1" fmla="*/ 0 h 764801"/>
              <a:gd name="connsiteX2" fmla="*/ 2059168 w 2059168"/>
              <a:gd name="connsiteY2" fmla="*/ 400088 h 764801"/>
              <a:gd name="connsiteX3" fmla="*/ 1970252 w 2059168"/>
              <a:gd name="connsiteY3" fmla="*/ 764766 h 764801"/>
              <a:gd name="connsiteX4" fmla="*/ 0 w 2059168"/>
              <a:gd name="connsiteY4" fmla="*/ 764766 h 764801"/>
              <a:gd name="connsiteX5" fmla="*/ 0 w 2059168"/>
              <a:gd name="connsiteY5" fmla="*/ 0 h 76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9168" h="764801">
                <a:moveTo>
                  <a:pt x="0" y="0"/>
                </a:moveTo>
                <a:lnTo>
                  <a:pt x="1970252" y="0"/>
                </a:lnTo>
                <a:cubicBezTo>
                  <a:pt x="1976423" y="5166"/>
                  <a:pt x="2059347" y="382222"/>
                  <a:pt x="2059168" y="400088"/>
                </a:cubicBezTo>
                <a:cubicBezTo>
                  <a:pt x="2053826" y="394740"/>
                  <a:pt x="1976423" y="769010"/>
                  <a:pt x="1970252" y="764766"/>
                </a:cubicBezTo>
                <a:lnTo>
                  <a:pt x="0" y="7647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DC9D2698-C160-01E3-5D98-8F1E27E4C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8238" y="356773"/>
            <a:ext cx="483103" cy="391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fld id="{6363E5E8-1751-764D-8F54-AA8F19167DE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DA859E23-20F9-0AF2-E258-1D5B35564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908" y="1825625"/>
            <a:ext cx="11429036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F4C9687B-BC60-8774-A73B-0CA0B34FC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23" y="6061171"/>
            <a:ext cx="571646" cy="665359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1E564FC9-C192-5255-F659-6F3AE2C1E555}"/>
              </a:ext>
            </a:extLst>
          </p:cNvPr>
          <p:cNvSpPr/>
          <p:nvPr/>
        </p:nvSpPr>
        <p:spPr>
          <a:xfrm rot="16200000">
            <a:off x="12154876" y="176098"/>
            <a:ext cx="439026" cy="764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003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3.75E-6 0.158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10C3181C-1708-F3C9-30A3-F2FB752E7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18" y="6476435"/>
            <a:ext cx="3044152" cy="192842"/>
          </a:xfrm>
          <a:prstGeom prst="rect">
            <a:avLst/>
          </a:prstGeom>
        </p:spPr>
      </p:pic>
      <p:sp>
        <p:nvSpPr>
          <p:cNvPr id="11" name="Titolo 10">
            <a:extLst>
              <a:ext uri="{FF2B5EF4-FFF2-40B4-BE49-F238E27FC236}">
                <a16:creationId xmlns:a16="http://schemas.microsoft.com/office/drawing/2014/main" id="{1D4A2D57-5E07-D020-5A1D-AC7C620D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21" y="79218"/>
            <a:ext cx="10730689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latin typeface="Georgia" panose="02040502050405020303" pitchFamily="18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id="{560F484F-0DCB-F208-E49D-925624707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0372" y="6427978"/>
            <a:ext cx="5175761" cy="33943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per configurare: inserisci -&gt; piè di pagina</a:t>
            </a:r>
            <a:endParaRPr lang="it-IT" dirty="0"/>
          </a:p>
        </p:txBody>
      </p:sp>
      <p:sp>
        <p:nvSpPr>
          <p:cNvPr id="13" name="Segnaposto data 3">
            <a:extLst>
              <a:ext uri="{FF2B5EF4-FFF2-40B4-BE49-F238E27FC236}">
                <a16:creationId xmlns:a16="http://schemas.microsoft.com/office/drawing/2014/main" id="{388BD50B-5AC8-1BC6-2724-8BEA97B4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26134" y="6427977"/>
            <a:ext cx="1589810" cy="3394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01/10/2024</a:t>
            </a:r>
            <a:endParaRPr lang="it-IT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C149DBD0-B5BE-AEED-EDD9-0D59F7BABE3C}"/>
              </a:ext>
            </a:extLst>
          </p:cNvPr>
          <p:cNvCxnSpPr>
            <a:cxnSpLocks/>
          </p:cNvCxnSpPr>
          <p:nvPr/>
        </p:nvCxnSpPr>
        <p:spPr>
          <a:xfrm>
            <a:off x="996318" y="6366929"/>
            <a:ext cx="10857018" cy="0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>
            <a:extLst>
              <a:ext uri="{FF2B5EF4-FFF2-40B4-BE49-F238E27FC236}">
                <a16:creationId xmlns:a16="http://schemas.microsoft.com/office/drawing/2014/main" id="{2CBC0BF4-584A-3E04-50DF-A9B2848DEB87}"/>
              </a:ext>
            </a:extLst>
          </p:cNvPr>
          <p:cNvSpPr/>
          <p:nvPr/>
        </p:nvSpPr>
        <p:spPr>
          <a:xfrm rot="16200000" flipH="1">
            <a:off x="10524638" y="-1543818"/>
            <a:ext cx="2059168" cy="764801"/>
          </a:xfrm>
          <a:custGeom>
            <a:avLst/>
            <a:gdLst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970252 w 1970252"/>
              <a:gd name="connsiteY2" fmla="*/ 764766 h 764766"/>
              <a:gd name="connsiteX3" fmla="*/ 0 w 1970252"/>
              <a:gd name="connsiteY3" fmla="*/ 764766 h 764766"/>
              <a:gd name="connsiteX4" fmla="*/ 0 w 1970252"/>
              <a:gd name="connsiteY4" fmla="*/ 0 h 764766"/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969716 w 1970252"/>
              <a:gd name="connsiteY2" fmla="*/ 377449 h 764766"/>
              <a:gd name="connsiteX3" fmla="*/ 1970252 w 1970252"/>
              <a:gd name="connsiteY3" fmla="*/ 764766 h 764766"/>
              <a:gd name="connsiteX4" fmla="*/ 0 w 1970252"/>
              <a:gd name="connsiteY4" fmla="*/ 764766 h 764766"/>
              <a:gd name="connsiteX5" fmla="*/ 0 w 1970252"/>
              <a:gd name="connsiteY5" fmla="*/ 0 h 764766"/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830568 w 1970252"/>
              <a:gd name="connsiteY2" fmla="*/ 387388 h 764766"/>
              <a:gd name="connsiteX3" fmla="*/ 1970252 w 1970252"/>
              <a:gd name="connsiteY3" fmla="*/ 764766 h 764766"/>
              <a:gd name="connsiteX4" fmla="*/ 0 w 1970252"/>
              <a:gd name="connsiteY4" fmla="*/ 764766 h 764766"/>
              <a:gd name="connsiteX5" fmla="*/ 0 w 1970252"/>
              <a:gd name="connsiteY5" fmla="*/ 0 h 764766"/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830568 w 1970252"/>
              <a:gd name="connsiteY2" fmla="*/ 387388 h 764766"/>
              <a:gd name="connsiteX3" fmla="*/ 1970252 w 1970252"/>
              <a:gd name="connsiteY3" fmla="*/ 764766 h 764766"/>
              <a:gd name="connsiteX4" fmla="*/ 0 w 1970252"/>
              <a:gd name="connsiteY4" fmla="*/ 764766 h 764766"/>
              <a:gd name="connsiteX5" fmla="*/ 0 w 1970252"/>
              <a:gd name="connsiteY5" fmla="*/ 0 h 764766"/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830568 w 1970252"/>
              <a:gd name="connsiteY2" fmla="*/ 387388 h 764766"/>
              <a:gd name="connsiteX3" fmla="*/ 1970252 w 1970252"/>
              <a:gd name="connsiteY3" fmla="*/ 764766 h 764766"/>
              <a:gd name="connsiteX4" fmla="*/ 0 w 1970252"/>
              <a:gd name="connsiteY4" fmla="*/ 764766 h 764766"/>
              <a:gd name="connsiteX5" fmla="*/ 0 w 1970252"/>
              <a:gd name="connsiteY5" fmla="*/ 0 h 764766"/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830568 w 1970252"/>
              <a:gd name="connsiteY2" fmla="*/ 387388 h 764766"/>
              <a:gd name="connsiteX3" fmla="*/ 1970252 w 1970252"/>
              <a:gd name="connsiteY3" fmla="*/ 764766 h 764766"/>
              <a:gd name="connsiteX4" fmla="*/ 0 w 1970252"/>
              <a:gd name="connsiteY4" fmla="*/ 764766 h 764766"/>
              <a:gd name="connsiteX5" fmla="*/ 0 w 1970252"/>
              <a:gd name="connsiteY5" fmla="*/ 0 h 764766"/>
              <a:gd name="connsiteX0" fmla="*/ 0 w 1970442"/>
              <a:gd name="connsiteY0" fmla="*/ 0 h 764766"/>
              <a:gd name="connsiteX1" fmla="*/ 1970252 w 1970442"/>
              <a:gd name="connsiteY1" fmla="*/ 0 h 764766"/>
              <a:gd name="connsiteX2" fmla="*/ 1830568 w 1970442"/>
              <a:gd name="connsiteY2" fmla="*/ 387388 h 764766"/>
              <a:gd name="connsiteX3" fmla="*/ 1970252 w 1970442"/>
              <a:gd name="connsiteY3" fmla="*/ 764766 h 764766"/>
              <a:gd name="connsiteX4" fmla="*/ 0 w 1970442"/>
              <a:gd name="connsiteY4" fmla="*/ 764766 h 764766"/>
              <a:gd name="connsiteX5" fmla="*/ 0 w 1970442"/>
              <a:gd name="connsiteY5" fmla="*/ 0 h 764766"/>
              <a:gd name="connsiteX0" fmla="*/ 0 w 1970442"/>
              <a:gd name="connsiteY0" fmla="*/ 0 h 764800"/>
              <a:gd name="connsiteX1" fmla="*/ 1970252 w 1970442"/>
              <a:gd name="connsiteY1" fmla="*/ 0 h 764800"/>
              <a:gd name="connsiteX2" fmla="*/ 1830568 w 1970442"/>
              <a:gd name="connsiteY2" fmla="*/ 387388 h 764800"/>
              <a:gd name="connsiteX3" fmla="*/ 1970252 w 1970442"/>
              <a:gd name="connsiteY3" fmla="*/ 764766 h 764800"/>
              <a:gd name="connsiteX4" fmla="*/ 0 w 1970442"/>
              <a:gd name="connsiteY4" fmla="*/ 764766 h 764800"/>
              <a:gd name="connsiteX5" fmla="*/ 0 w 1970442"/>
              <a:gd name="connsiteY5" fmla="*/ 0 h 764800"/>
              <a:gd name="connsiteX0" fmla="*/ 0 w 2059168"/>
              <a:gd name="connsiteY0" fmla="*/ 0 h 764801"/>
              <a:gd name="connsiteX1" fmla="*/ 1970252 w 2059168"/>
              <a:gd name="connsiteY1" fmla="*/ 0 h 764801"/>
              <a:gd name="connsiteX2" fmla="*/ 2059168 w 2059168"/>
              <a:gd name="connsiteY2" fmla="*/ 400088 h 764801"/>
              <a:gd name="connsiteX3" fmla="*/ 1970252 w 2059168"/>
              <a:gd name="connsiteY3" fmla="*/ 764766 h 764801"/>
              <a:gd name="connsiteX4" fmla="*/ 0 w 2059168"/>
              <a:gd name="connsiteY4" fmla="*/ 764766 h 764801"/>
              <a:gd name="connsiteX5" fmla="*/ 0 w 2059168"/>
              <a:gd name="connsiteY5" fmla="*/ 0 h 76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9168" h="764801">
                <a:moveTo>
                  <a:pt x="0" y="0"/>
                </a:moveTo>
                <a:lnTo>
                  <a:pt x="1970252" y="0"/>
                </a:lnTo>
                <a:cubicBezTo>
                  <a:pt x="1976423" y="5166"/>
                  <a:pt x="2059347" y="382222"/>
                  <a:pt x="2059168" y="400088"/>
                </a:cubicBezTo>
                <a:cubicBezTo>
                  <a:pt x="2053826" y="394740"/>
                  <a:pt x="1976423" y="769010"/>
                  <a:pt x="1970252" y="764766"/>
                </a:cubicBezTo>
                <a:lnTo>
                  <a:pt x="0" y="76476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DC9D2698-C160-01E3-5D98-8F1E27E4C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8238" y="356773"/>
            <a:ext cx="483103" cy="391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fld id="{6363E5E8-1751-764D-8F54-AA8F19167DE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DA859E23-20F9-0AF2-E258-1D5B35564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908" y="1825625"/>
            <a:ext cx="11429036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F4C9687B-BC60-8774-A73B-0CA0B34FC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23" y="6061171"/>
            <a:ext cx="571646" cy="665359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1E564FC9-C192-5255-F659-6F3AE2C1E555}"/>
              </a:ext>
            </a:extLst>
          </p:cNvPr>
          <p:cNvSpPr/>
          <p:nvPr/>
        </p:nvSpPr>
        <p:spPr>
          <a:xfrm rot="16200000">
            <a:off x="12154876" y="176098"/>
            <a:ext cx="439026" cy="764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104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3.75E-6 0.158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>
            <a:extLst>
              <a:ext uri="{FF2B5EF4-FFF2-40B4-BE49-F238E27FC236}">
                <a16:creationId xmlns:a16="http://schemas.microsoft.com/office/drawing/2014/main" id="{1D4A2D57-5E07-D020-5A1D-AC7C620D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593" y="2251709"/>
            <a:ext cx="10368245" cy="1325563"/>
          </a:xfrm>
          <a:prstGeom prst="rect">
            <a:avLst/>
          </a:prstGeom>
        </p:spPr>
        <p:txBody>
          <a:bodyPr anchor="ctr"/>
          <a:lstStyle>
            <a:lvl1pPr algn="l">
              <a:defRPr sz="4000" b="0">
                <a:latin typeface="Georgia" panose="02040502050405020303" pitchFamily="18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2CBC0BF4-584A-3E04-50DF-A9B2848DEB87}"/>
              </a:ext>
            </a:extLst>
          </p:cNvPr>
          <p:cNvSpPr/>
          <p:nvPr/>
        </p:nvSpPr>
        <p:spPr>
          <a:xfrm rot="10800000" flipH="1">
            <a:off x="-2966832" y="2296495"/>
            <a:ext cx="2549394" cy="1092748"/>
          </a:xfrm>
          <a:custGeom>
            <a:avLst/>
            <a:gdLst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970252 w 1970252"/>
              <a:gd name="connsiteY2" fmla="*/ 764766 h 764766"/>
              <a:gd name="connsiteX3" fmla="*/ 0 w 1970252"/>
              <a:gd name="connsiteY3" fmla="*/ 764766 h 764766"/>
              <a:gd name="connsiteX4" fmla="*/ 0 w 1970252"/>
              <a:gd name="connsiteY4" fmla="*/ 0 h 764766"/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969716 w 1970252"/>
              <a:gd name="connsiteY2" fmla="*/ 377449 h 764766"/>
              <a:gd name="connsiteX3" fmla="*/ 1970252 w 1970252"/>
              <a:gd name="connsiteY3" fmla="*/ 764766 h 764766"/>
              <a:gd name="connsiteX4" fmla="*/ 0 w 1970252"/>
              <a:gd name="connsiteY4" fmla="*/ 764766 h 764766"/>
              <a:gd name="connsiteX5" fmla="*/ 0 w 1970252"/>
              <a:gd name="connsiteY5" fmla="*/ 0 h 764766"/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830568 w 1970252"/>
              <a:gd name="connsiteY2" fmla="*/ 387388 h 764766"/>
              <a:gd name="connsiteX3" fmla="*/ 1970252 w 1970252"/>
              <a:gd name="connsiteY3" fmla="*/ 764766 h 764766"/>
              <a:gd name="connsiteX4" fmla="*/ 0 w 1970252"/>
              <a:gd name="connsiteY4" fmla="*/ 764766 h 764766"/>
              <a:gd name="connsiteX5" fmla="*/ 0 w 1970252"/>
              <a:gd name="connsiteY5" fmla="*/ 0 h 764766"/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830568 w 1970252"/>
              <a:gd name="connsiteY2" fmla="*/ 387388 h 764766"/>
              <a:gd name="connsiteX3" fmla="*/ 1970252 w 1970252"/>
              <a:gd name="connsiteY3" fmla="*/ 764766 h 764766"/>
              <a:gd name="connsiteX4" fmla="*/ 0 w 1970252"/>
              <a:gd name="connsiteY4" fmla="*/ 764766 h 764766"/>
              <a:gd name="connsiteX5" fmla="*/ 0 w 1970252"/>
              <a:gd name="connsiteY5" fmla="*/ 0 h 764766"/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830568 w 1970252"/>
              <a:gd name="connsiteY2" fmla="*/ 387388 h 764766"/>
              <a:gd name="connsiteX3" fmla="*/ 1970252 w 1970252"/>
              <a:gd name="connsiteY3" fmla="*/ 764766 h 764766"/>
              <a:gd name="connsiteX4" fmla="*/ 0 w 1970252"/>
              <a:gd name="connsiteY4" fmla="*/ 764766 h 764766"/>
              <a:gd name="connsiteX5" fmla="*/ 0 w 1970252"/>
              <a:gd name="connsiteY5" fmla="*/ 0 h 764766"/>
              <a:gd name="connsiteX0" fmla="*/ 0 w 1970252"/>
              <a:gd name="connsiteY0" fmla="*/ 0 h 764766"/>
              <a:gd name="connsiteX1" fmla="*/ 1970252 w 1970252"/>
              <a:gd name="connsiteY1" fmla="*/ 0 h 764766"/>
              <a:gd name="connsiteX2" fmla="*/ 1830568 w 1970252"/>
              <a:gd name="connsiteY2" fmla="*/ 387388 h 764766"/>
              <a:gd name="connsiteX3" fmla="*/ 1970252 w 1970252"/>
              <a:gd name="connsiteY3" fmla="*/ 764766 h 764766"/>
              <a:gd name="connsiteX4" fmla="*/ 0 w 1970252"/>
              <a:gd name="connsiteY4" fmla="*/ 764766 h 764766"/>
              <a:gd name="connsiteX5" fmla="*/ 0 w 1970252"/>
              <a:gd name="connsiteY5" fmla="*/ 0 h 764766"/>
              <a:gd name="connsiteX0" fmla="*/ 0 w 1970442"/>
              <a:gd name="connsiteY0" fmla="*/ 0 h 764766"/>
              <a:gd name="connsiteX1" fmla="*/ 1970252 w 1970442"/>
              <a:gd name="connsiteY1" fmla="*/ 0 h 764766"/>
              <a:gd name="connsiteX2" fmla="*/ 1830568 w 1970442"/>
              <a:gd name="connsiteY2" fmla="*/ 387388 h 764766"/>
              <a:gd name="connsiteX3" fmla="*/ 1970252 w 1970442"/>
              <a:gd name="connsiteY3" fmla="*/ 764766 h 764766"/>
              <a:gd name="connsiteX4" fmla="*/ 0 w 1970442"/>
              <a:gd name="connsiteY4" fmla="*/ 764766 h 764766"/>
              <a:gd name="connsiteX5" fmla="*/ 0 w 1970442"/>
              <a:gd name="connsiteY5" fmla="*/ 0 h 764766"/>
              <a:gd name="connsiteX0" fmla="*/ 0 w 1970442"/>
              <a:gd name="connsiteY0" fmla="*/ 0 h 764800"/>
              <a:gd name="connsiteX1" fmla="*/ 1970252 w 1970442"/>
              <a:gd name="connsiteY1" fmla="*/ 0 h 764800"/>
              <a:gd name="connsiteX2" fmla="*/ 1830568 w 1970442"/>
              <a:gd name="connsiteY2" fmla="*/ 387388 h 764800"/>
              <a:gd name="connsiteX3" fmla="*/ 1970252 w 1970442"/>
              <a:gd name="connsiteY3" fmla="*/ 764766 h 764800"/>
              <a:gd name="connsiteX4" fmla="*/ 0 w 1970442"/>
              <a:gd name="connsiteY4" fmla="*/ 764766 h 764800"/>
              <a:gd name="connsiteX5" fmla="*/ 0 w 1970442"/>
              <a:gd name="connsiteY5" fmla="*/ 0 h 764800"/>
              <a:gd name="connsiteX0" fmla="*/ 0 w 2059168"/>
              <a:gd name="connsiteY0" fmla="*/ 0 h 764801"/>
              <a:gd name="connsiteX1" fmla="*/ 1970252 w 2059168"/>
              <a:gd name="connsiteY1" fmla="*/ 0 h 764801"/>
              <a:gd name="connsiteX2" fmla="*/ 2059168 w 2059168"/>
              <a:gd name="connsiteY2" fmla="*/ 400088 h 764801"/>
              <a:gd name="connsiteX3" fmla="*/ 1970252 w 2059168"/>
              <a:gd name="connsiteY3" fmla="*/ 764766 h 764801"/>
              <a:gd name="connsiteX4" fmla="*/ 0 w 2059168"/>
              <a:gd name="connsiteY4" fmla="*/ 764766 h 764801"/>
              <a:gd name="connsiteX5" fmla="*/ 0 w 2059168"/>
              <a:gd name="connsiteY5" fmla="*/ 0 h 76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9168" h="764801">
                <a:moveTo>
                  <a:pt x="0" y="0"/>
                </a:moveTo>
                <a:lnTo>
                  <a:pt x="1970252" y="0"/>
                </a:lnTo>
                <a:cubicBezTo>
                  <a:pt x="1976423" y="5166"/>
                  <a:pt x="2059347" y="382222"/>
                  <a:pt x="2059168" y="400088"/>
                </a:cubicBezTo>
                <a:cubicBezTo>
                  <a:pt x="2053826" y="394740"/>
                  <a:pt x="1976423" y="769010"/>
                  <a:pt x="1970252" y="764766"/>
                </a:cubicBezTo>
                <a:lnTo>
                  <a:pt x="0" y="7647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DA859E23-20F9-0AF2-E258-1D5B35564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268" y="3909103"/>
            <a:ext cx="6944014" cy="20245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426DCAFC-A993-D71C-4E66-8ACB99D1F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394" y="424897"/>
            <a:ext cx="2281037" cy="144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9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0.10794 -0.0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38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0" r:id="rId4"/>
    <p:sldLayoutId id="2147483651" r:id="rId5"/>
    <p:sldLayoutId id="2147483652" r:id="rId6"/>
    <p:sldLayoutId id="2147483653" r:id="rId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7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E92733-8C32-41FA-9EEA-D0A8D6937B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Sviluppo di una facility di AIVT versatile e multi-esperimento @IAPS</a:t>
            </a:r>
            <a:endParaRPr lang="en-GB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F9592F7-DC9A-42A2-8034-D72FBBBDE1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Bologna – Workshop RSN5</a:t>
            </a:r>
          </a:p>
          <a:p>
            <a:r>
              <a:rPr lang="en-GB" dirty="0"/>
              <a:t>1 </a:t>
            </a:r>
            <a:r>
              <a:rPr lang="en-GB" dirty="0" err="1"/>
              <a:t>Ottobre</a:t>
            </a:r>
            <a:r>
              <a:rPr lang="en-GB" dirty="0"/>
              <a:t> 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E814CF-B195-46D4-8E00-3FBC3AEA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4CE11ED-9F6C-4A45-BA1F-CD0F6EBA94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Marco </a:t>
            </a:r>
            <a:r>
              <a:rPr lang="en-GB" dirty="0" err="1"/>
              <a:t>Feroci</a:t>
            </a:r>
            <a:r>
              <a:rPr lang="en-GB" dirty="0"/>
              <a:t> – INAF/IAPS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FBECA053-A778-429D-88B7-0252E4E15B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94938" y="5202238"/>
            <a:ext cx="4673161" cy="1136650"/>
          </a:xfrm>
        </p:spPr>
        <p:txBody>
          <a:bodyPr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9272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F888E1-80D8-4718-A3CC-51896D657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Motivazioni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F4E08F-8E19-49D6-92AE-933FFBABE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01/10/2024</a:t>
            </a:r>
            <a:endParaRPr lang="it-IT" dirty="0"/>
          </a:p>
        </p:txBody>
      </p:sp>
      <p:sp>
        <p:nvSpPr>
          <p:cNvPr id="6" name="Segnaposto contenuto 4">
            <a:extLst>
              <a:ext uri="{FF2B5EF4-FFF2-40B4-BE49-F238E27FC236}">
                <a16:creationId xmlns:a16="http://schemas.microsoft.com/office/drawing/2014/main" id="{84132AB7-844D-4885-BEFE-1F59E9BA2871}"/>
              </a:ext>
            </a:extLst>
          </p:cNvPr>
          <p:cNvSpPr txBox="1">
            <a:spLocks/>
          </p:cNvSpPr>
          <p:nvPr/>
        </p:nvSpPr>
        <p:spPr>
          <a:xfrm>
            <a:off x="480872" y="1127690"/>
            <a:ext cx="11235072" cy="48574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1800" dirty="0"/>
              <a:t>L’IAPS ha avuto ed ha ruoli di capofila nelle più importanti missioni spaziali internazionali, fin da </a:t>
            </a:r>
            <a:r>
              <a:rPr lang="it-IT" sz="1800" dirty="0" err="1"/>
              <a:t>BeppoSAX</a:t>
            </a:r>
            <a:r>
              <a:rPr lang="it-IT" sz="1800" dirty="0"/>
              <a:t> (1996) seguito poi da Cassini, INTEGRAL, AGILE, IXPE, Mars Express, Venus Express, Rosetta, </a:t>
            </a:r>
            <a:r>
              <a:rPr lang="it-IT" sz="1800" dirty="0" err="1"/>
              <a:t>ExoMars</a:t>
            </a:r>
            <a:r>
              <a:rPr lang="it-IT" sz="1800" dirty="0"/>
              <a:t>-TGO, Solar </a:t>
            </a:r>
            <a:r>
              <a:rPr lang="it-IT" sz="1800" dirty="0" err="1"/>
              <a:t>Orbiter</a:t>
            </a:r>
            <a:r>
              <a:rPr lang="it-IT" sz="1800" dirty="0"/>
              <a:t>, </a:t>
            </a:r>
            <a:r>
              <a:rPr lang="it-IT" sz="1800" dirty="0" err="1"/>
              <a:t>BepiColombo</a:t>
            </a:r>
            <a:r>
              <a:rPr lang="it-IT" sz="1800" dirty="0"/>
              <a:t>, JUICE, </a:t>
            </a:r>
            <a:r>
              <a:rPr lang="it-IT" sz="1800" dirty="0" err="1"/>
              <a:t>Dawn</a:t>
            </a:r>
            <a:r>
              <a:rPr lang="it-IT" sz="1800" dirty="0"/>
              <a:t>, </a:t>
            </a:r>
            <a:r>
              <a:rPr lang="it-IT" sz="1800" dirty="0" err="1"/>
              <a:t>Juno</a:t>
            </a:r>
            <a:r>
              <a:rPr lang="it-IT" sz="1800" dirty="0"/>
              <a:t>, Planck, </a:t>
            </a:r>
            <a:r>
              <a:rPr lang="it-IT" sz="1800" dirty="0" err="1"/>
              <a:t>Herschel</a:t>
            </a:r>
            <a:r>
              <a:rPr lang="it-IT" sz="1800" dirty="0"/>
              <a:t>, EUCLID, CSES-</a:t>
            </a:r>
            <a:r>
              <a:rPr lang="it-IT" sz="1800" dirty="0" err="1"/>
              <a:t>Limadou</a:t>
            </a:r>
            <a:r>
              <a:rPr lang="it-IT" sz="1800" dirty="0"/>
              <a:t>. Per il futuro sono in preparazione ATHENA, PLATO, CSES-2, Tianwen-2, LEM-X, EMA, CUSP e la costellazione di </a:t>
            </a:r>
            <a:r>
              <a:rPr lang="it-IT" sz="1800" dirty="0" err="1"/>
              <a:t>cubesat</a:t>
            </a:r>
            <a:r>
              <a:rPr lang="it-IT" sz="1800" dirty="0"/>
              <a:t> HERMES.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1800" dirty="0"/>
              <a:t>In assenza di un interlocutore che permettesse di programmare investimenti strutturali organici, la strumentazione, le apparecchiature e le infrastrutture necessarie a realizzare gli esperimenti spaziali sono state acquisite in modo indipendente attraverso i vari progetti, realizzando spesso facilities di altissima qualità e specializzazione, ma non coordinate in una visione organica e strutturale.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1800" dirty="0"/>
              <a:t>Questa facility vuole essere un passo verso una dotazione strutturale di facilities e strumentazione, indipendente dagli specifici progetti, permettendo ottimizzazioni e risparmi, evitando duplicazioni e arricchendo al contempo la dotazione.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1800" dirty="0"/>
              <a:t>Vuole rappresentare una infrastruttura non solo per le attività IAPS, ma di supporto per tutto l’INAF, nonché per ASI ed altri Enti ed Aziende.</a:t>
            </a:r>
            <a:endParaRPr lang="en-GB" sz="1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0646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4EDFDB-3253-41F8-8754-35B9955D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Obiettivo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3BECAE-5975-46F6-979F-41107D81A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01/10/2024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B0CBCCA-8F54-4EB0-8DD5-894015E77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908" y="1253331"/>
            <a:ext cx="11429036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it-IT" sz="2400" dirty="0"/>
              <a:t>Realizzazione di una Assembly, Integration and Test Facility, costituita da una </a:t>
            </a:r>
            <a:r>
              <a:rPr lang="it-IT" sz="2400" dirty="0" err="1"/>
              <a:t>Clean</a:t>
            </a:r>
            <a:r>
              <a:rPr lang="it-IT" sz="2400" dirty="0"/>
              <a:t> Room di ampia metratura, da realizzarsi in locali esistenti dell’istituto, destinata ad attività di integrazione, test, qualifica e calibrazione di strumentazione spaziale in ambiente controllato (pulizia, umidità, temperatura, fino a regimi criogenici), dotata di apparecchi e strumentazione di test. 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it-IT" sz="2400" dirty="0"/>
              <a:t>La superficie totale sarà di 350-400 mq, suddivisa in 4 aree modulabili ed una fissa, con standard di pulizia (ISO8, ISO-7, ISO6, ISO-5) modulabili, per consentire integrazione e test di strumentazione – anche simultanei - a diversi livelli di suscettibilità all’ambiente.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607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9EA64C73-4F57-4C58-8B12-5E6073848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Situazione</a:t>
            </a:r>
            <a:r>
              <a:rPr lang="en-GB" dirty="0"/>
              <a:t> </a:t>
            </a:r>
            <a:r>
              <a:rPr lang="en-GB" dirty="0" err="1"/>
              <a:t>attuale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F36CA7-7475-4196-BE15-DC01F1C6B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01/10/2024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77C694D-E48E-45EC-9C45-066E171A1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538" y="727617"/>
            <a:ext cx="5553919" cy="570036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C016DC0C-F622-4A9B-B55B-902E09656DD3}"/>
              </a:ext>
            </a:extLst>
          </p:cNvPr>
          <p:cNvSpPr/>
          <p:nvPr/>
        </p:nvSpPr>
        <p:spPr>
          <a:xfrm>
            <a:off x="6727371" y="2340429"/>
            <a:ext cx="1338943" cy="859971"/>
          </a:xfrm>
          <a:prstGeom prst="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9C4811A-FD9D-49AD-8F98-56B8C33BBDA4}"/>
              </a:ext>
            </a:extLst>
          </p:cNvPr>
          <p:cNvSpPr/>
          <p:nvPr/>
        </p:nvSpPr>
        <p:spPr>
          <a:xfrm>
            <a:off x="5078355" y="2458330"/>
            <a:ext cx="587830" cy="859971"/>
          </a:xfrm>
          <a:prstGeom prst="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B6A4B0D-1BB6-431F-914A-F1DD2368AB78}"/>
              </a:ext>
            </a:extLst>
          </p:cNvPr>
          <p:cNvSpPr/>
          <p:nvPr/>
        </p:nvSpPr>
        <p:spPr>
          <a:xfrm rot="5400000">
            <a:off x="7072175" y="5280321"/>
            <a:ext cx="364834" cy="472196"/>
          </a:xfrm>
          <a:prstGeom prst="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1EA54D8-8069-460C-A670-0944A50A4C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0" t="20705" r="81086" b="50000"/>
          <a:stretch/>
        </p:blipFill>
        <p:spPr>
          <a:xfrm>
            <a:off x="1560945" y="1948873"/>
            <a:ext cx="1385456" cy="148012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66CBE7C-2735-4B93-8FA9-230C3F615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30" t="15586" r="8612" b="47670"/>
          <a:stretch/>
        </p:blipFill>
        <p:spPr>
          <a:xfrm>
            <a:off x="8425171" y="5334000"/>
            <a:ext cx="624252" cy="47348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F1676AB-E532-4EBA-BA4C-490983B02F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42" r="73144"/>
          <a:stretch/>
        </p:blipFill>
        <p:spPr>
          <a:xfrm>
            <a:off x="398344" y="3500582"/>
            <a:ext cx="2721033" cy="230690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BF09215-5691-46BC-BDA2-49BEC401DD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53" t="54524" r="21944" b="-957"/>
          <a:stretch/>
        </p:blipFill>
        <p:spPr>
          <a:xfrm>
            <a:off x="9142226" y="3577797"/>
            <a:ext cx="2827100" cy="234603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4B95B5-6B10-4E15-8E91-FC80AD967C09}"/>
              </a:ext>
            </a:extLst>
          </p:cNvPr>
          <p:cNvSpPr txBox="1"/>
          <p:nvPr/>
        </p:nvSpPr>
        <p:spPr>
          <a:xfrm>
            <a:off x="8386020" y="2323414"/>
            <a:ext cx="1985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Clean room features: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600" dirty="0"/>
              <a:t> Clean room ISO 8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600" dirty="0"/>
              <a:t>Area: 70 m</a:t>
            </a:r>
            <a:r>
              <a:rPr lang="en-GB" baseline="30000" dirty="0"/>
              <a:t>2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AABCEED-3FBD-4FF2-9FF9-123E4BBFC2A0}"/>
              </a:ext>
            </a:extLst>
          </p:cNvPr>
          <p:cNvSpPr/>
          <p:nvPr/>
        </p:nvSpPr>
        <p:spPr>
          <a:xfrm>
            <a:off x="5223462" y="2115579"/>
            <a:ext cx="297615" cy="4497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0AA45B1A-9E39-4C92-B64D-64CD824784D8}"/>
              </a:ext>
            </a:extLst>
          </p:cNvPr>
          <p:cNvSpPr/>
          <p:nvPr/>
        </p:nvSpPr>
        <p:spPr>
          <a:xfrm rot="16200000">
            <a:off x="6970761" y="5428289"/>
            <a:ext cx="127264" cy="17368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17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9EA64C73-4F57-4C58-8B12-5E6073848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Situazione</a:t>
            </a:r>
            <a:r>
              <a:rPr lang="en-GB" dirty="0"/>
              <a:t> </a:t>
            </a:r>
            <a:r>
              <a:rPr lang="en-GB" dirty="0" err="1"/>
              <a:t>futura</a:t>
            </a:r>
            <a:r>
              <a:rPr lang="en-GB" dirty="0"/>
              <a:t> (</a:t>
            </a:r>
            <a:r>
              <a:rPr lang="en-GB" dirty="0" err="1"/>
              <a:t>obiettivo</a:t>
            </a:r>
            <a:r>
              <a:rPr lang="en-GB" dirty="0"/>
              <a:t>…)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F36CA7-7475-4196-BE15-DC01F1C6B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01/10/2024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E89EF2B9-995B-445F-B13C-0EF08C33B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230" y="4949708"/>
            <a:ext cx="1198503" cy="86932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1329930-0EEA-416C-9D88-0744795066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30" t="15586" r="8612" b="47670"/>
          <a:stretch/>
        </p:blipFill>
        <p:spPr>
          <a:xfrm>
            <a:off x="6141933" y="5379051"/>
            <a:ext cx="624252" cy="473489"/>
          </a:xfrm>
          <a:prstGeom prst="rect">
            <a:avLst/>
          </a:prstGeom>
        </p:spPr>
      </p:pic>
      <p:grpSp>
        <p:nvGrpSpPr>
          <p:cNvPr id="29" name="Gruppo 28">
            <a:extLst>
              <a:ext uri="{FF2B5EF4-FFF2-40B4-BE49-F238E27FC236}">
                <a16:creationId xmlns:a16="http://schemas.microsoft.com/office/drawing/2014/main" id="{7F540F1F-46D2-418B-9DBB-E40BA121D9A2}"/>
              </a:ext>
            </a:extLst>
          </p:cNvPr>
          <p:cNvGrpSpPr/>
          <p:nvPr/>
        </p:nvGrpSpPr>
        <p:grpSpPr>
          <a:xfrm>
            <a:off x="621627" y="676817"/>
            <a:ext cx="5553919" cy="5700360"/>
            <a:chOff x="3178510" y="727617"/>
            <a:chExt cx="5553919" cy="5700360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377C694D-E48E-45EC-9C45-066E171A1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8510" y="727617"/>
              <a:ext cx="5553919" cy="5700360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C016DC0C-F622-4A9B-B55B-902E09656DD3}"/>
                </a:ext>
              </a:extLst>
            </p:cNvPr>
            <p:cNvSpPr/>
            <p:nvPr/>
          </p:nvSpPr>
          <p:spPr>
            <a:xfrm>
              <a:off x="6594791" y="1059471"/>
              <a:ext cx="1464954" cy="38108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71CCE36A-4AD3-4D18-BCA5-621FD11E7CDF}"/>
                </a:ext>
              </a:extLst>
            </p:cNvPr>
            <p:cNvSpPr/>
            <p:nvPr/>
          </p:nvSpPr>
          <p:spPr>
            <a:xfrm>
              <a:off x="5758543" y="1110345"/>
              <a:ext cx="849085" cy="25581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9ECEE954-8CF4-4C6B-96FB-96227E540F26}"/>
                </a:ext>
              </a:extLst>
            </p:cNvPr>
            <p:cNvSpPr/>
            <p:nvPr/>
          </p:nvSpPr>
          <p:spPr>
            <a:xfrm>
              <a:off x="6047179" y="3668487"/>
              <a:ext cx="560450" cy="1226786"/>
            </a:xfrm>
            <a:prstGeom prst="rect">
              <a:avLst/>
            </a:prstGeom>
            <a:solidFill>
              <a:schemeClr val="accent1"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9D0A7A90-4CB2-4A6D-9198-59E5F7265824}"/>
                </a:ext>
              </a:extLst>
            </p:cNvPr>
            <p:cNvSpPr/>
            <p:nvPr/>
          </p:nvSpPr>
          <p:spPr>
            <a:xfrm>
              <a:off x="6907697" y="4870273"/>
              <a:ext cx="1152048" cy="9671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449E1042-9956-49EB-90FD-6F1FF267E047}"/>
                </a:ext>
              </a:extLst>
            </p:cNvPr>
            <p:cNvSpPr/>
            <p:nvPr/>
          </p:nvSpPr>
          <p:spPr>
            <a:xfrm>
              <a:off x="6059879" y="4041220"/>
              <a:ext cx="445985" cy="854053"/>
            </a:xfrm>
            <a:prstGeom prst="rect">
              <a:avLst/>
            </a:prstGeom>
            <a:solidFill>
              <a:schemeClr val="bg1">
                <a:lumMod val="75000"/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7F6901AB-8F1B-4140-B3D9-7D8457E8E396}"/>
                </a:ext>
              </a:extLst>
            </p:cNvPr>
            <p:cNvSpPr/>
            <p:nvPr/>
          </p:nvSpPr>
          <p:spPr>
            <a:xfrm>
              <a:off x="5758543" y="1084475"/>
              <a:ext cx="931307" cy="565649"/>
            </a:xfrm>
            <a:prstGeom prst="rect">
              <a:avLst/>
            </a:prstGeom>
            <a:solidFill>
              <a:schemeClr val="bg1">
                <a:lumMod val="75000"/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7121C72A-BDB2-4B26-AF5C-8140191D6FC4}"/>
                </a:ext>
              </a:extLst>
            </p:cNvPr>
            <p:cNvSpPr/>
            <p:nvPr/>
          </p:nvSpPr>
          <p:spPr>
            <a:xfrm>
              <a:off x="5755164" y="1652166"/>
              <a:ext cx="302904" cy="2042191"/>
            </a:xfrm>
            <a:prstGeom prst="rect">
              <a:avLst/>
            </a:prstGeom>
            <a:solidFill>
              <a:schemeClr val="bg1">
                <a:lumMod val="50000"/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orma a L 5">
              <a:extLst>
                <a:ext uri="{FF2B5EF4-FFF2-40B4-BE49-F238E27FC236}">
                  <a16:creationId xmlns:a16="http://schemas.microsoft.com/office/drawing/2014/main" id="{33849FC1-88DB-4613-8C3A-57D4DFD8EB13}"/>
                </a:ext>
              </a:extLst>
            </p:cNvPr>
            <p:cNvSpPr/>
            <p:nvPr/>
          </p:nvSpPr>
          <p:spPr>
            <a:xfrm rot="10800000">
              <a:off x="6493164" y="4045526"/>
              <a:ext cx="1579418" cy="1791855"/>
            </a:xfrm>
            <a:prstGeom prst="corner">
              <a:avLst>
                <a:gd name="adj1" fmla="val 52339"/>
                <a:gd name="adj2" fmla="val 72190"/>
              </a:avLst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orma a L 12">
              <a:extLst>
                <a:ext uri="{FF2B5EF4-FFF2-40B4-BE49-F238E27FC236}">
                  <a16:creationId xmlns:a16="http://schemas.microsoft.com/office/drawing/2014/main" id="{BD3B268E-BCA9-478E-8470-C6084F09CEDB}"/>
                </a:ext>
              </a:extLst>
            </p:cNvPr>
            <p:cNvSpPr/>
            <p:nvPr/>
          </p:nvSpPr>
          <p:spPr>
            <a:xfrm rot="16200000">
              <a:off x="6309228" y="843208"/>
              <a:ext cx="1522091" cy="2004620"/>
            </a:xfrm>
            <a:prstGeom prst="corner">
              <a:avLst>
                <a:gd name="adj1" fmla="val 90190"/>
                <a:gd name="adj2" fmla="val 60531"/>
              </a:avLst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401E0BD7-70C8-4C08-9F46-BE519EDD0A87}"/>
                </a:ext>
              </a:extLst>
            </p:cNvPr>
            <p:cNvSpPr/>
            <p:nvPr/>
          </p:nvSpPr>
          <p:spPr>
            <a:xfrm>
              <a:off x="6067963" y="2606565"/>
              <a:ext cx="2004619" cy="1438960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CD9F8079-8E63-4376-BF08-62AA468FD10C}"/>
                </a:ext>
              </a:extLst>
            </p:cNvPr>
            <p:cNvSpPr/>
            <p:nvPr/>
          </p:nvSpPr>
          <p:spPr>
            <a:xfrm>
              <a:off x="5767658" y="1088781"/>
              <a:ext cx="922192" cy="582025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A5D7114A-CE0F-483E-9A5F-A96C15D42AB3}"/>
                </a:ext>
              </a:extLst>
            </p:cNvPr>
            <p:cNvSpPr/>
            <p:nvPr/>
          </p:nvSpPr>
          <p:spPr>
            <a:xfrm>
              <a:off x="6072578" y="4041220"/>
              <a:ext cx="420583" cy="829052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21F050C5-6997-47F5-B163-F59D0EF64E12}"/>
                </a:ext>
              </a:extLst>
            </p:cNvPr>
            <p:cNvSpPr/>
            <p:nvPr/>
          </p:nvSpPr>
          <p:spPr>
            <a:xfrm>
              <a:off x="5767657" y="1664455"/>
              <a:ext cx="311196" cy="2025595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57F49BA8-F97E-48D2-A2EF-EC97A23E1850}"/>
                </a:ext>
              </a:extLst>
            </p:cNvPr>
            <p:cNvSpPr txBox="1"/>
            <p:nvPr/>
          </p:nvSpPr>
          <p:spPr>
            <a:xfrm>
              <a:off x="6689850" y="1905000"/>
              <a:ext cx="931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ISO 6-8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6B6551EE-FC05-4D1C-A3CE-1DB4BF6D1B47}"/>
                </a:ext>
              </a:extLst>
            </p:cNvPr>
            <p:cNvSpPr txBox="1"/>
            <p:nvPr/>
          </p:nvSpPr>
          <p:spPr>
            <a:xfrm>
              <a:off x="6721770" y="3124079"/>
              <a:ext cx="931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ISO 7-8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492642DF-14A6-414C-AE19-949DF41F7CF6}"/>
                </a:ext>
              </a:extLst>
            </p:cNvPr>
            <p:cNvSpPr txBox="1"/>
            <p:nvPr/>
          </p:nvSpPr>
          <p:spPr>
            <a:xfrm>
              <a:off x="6906171" y="4304678"/>
              <a:ext cx="931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ISO 7-8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5C53337D-2DC3-4F75-866B-32C08B4034D9}"/>
                </a:ext>
              </a:extLst>
            </p:cNvPr>
            <p:cNvSpPr/>
            <p:nvPr/>
          </p:nvSpPr>
          <p:spPr>
            <a:xfrm>
              <a:off x="7644430" y="1101421"/>
              <a:ext cx="413626" cy="583488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6F638DBF-F843-436C-84AE-DF95733800BF}"/>
                </a:ext>
              </a:extLst>
            </p:cNvPr>
            <p:cNvSpPr txBox="1"/>
            <p:nvPr/>
          </p:nvSpPr>
          <p:spPr>
            <a:xfrm>
              <a:off x="7602685" y="1264792"/>
              <a:ext cx="5112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ISO 5</a:t>
              </a:r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189A09F-1DE1-478F-AB7E-FB393B88ED18}"/>
              </a:ext>
            </a:extLst>
          </p:cNvPr>
          <p:cNvSpPr txBox="1"/>
          <p:nvPr/>
        </p:nvSpPr>
        <p:spPr>
          <a:xfrm>
            <a:off x="8544128" y="852760"/>
            <a:ext cx="30173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Superficie</a:t>
            </a:r>
            <a:r>
              <a:rPr lang="en-GB" dirty="0"/>
              <a:t> </a:t>
            </a:r>
            <a:r>
              <a:rPr lang="en-GB" dirty="0" err="1"/>
              <a:t>totale</a:t>
            </a:r>
            <a:r>
              <a:rPr lang="en-GB" dirty="0"/>
              <a:t>: 350-400 </a:t>
            </a:r>
            <a:r>
              <a:rPr lang="en-GB" dirty="0" err="1"/>
              <a:t>mq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Suddivisione</a:t>
            </a:r>
            <a:r>
              <a:rPr lang="en-GB" dirty="0"/>
              <a:t> con </a:t>
            </a:r>
            <a:r>
              <a:rPr lang="en-GB" dirty="0" err="1"/>
              <a:t>pareti</a:t>
            </a:r>
            <a:r>
              <a:rPr lang="en-GB" dirty="0"/>
              <a:t> </a:t>
            </a:r>
            <a:r>
              <a:rPr lang="en-GB" dirty="0" err="1"/>
              <a:t>mobili</a:t>
            </a:r>
            <a:r>
              <a:rPr lang="en-GB" dirty="0"/>
              <a:t> in 3 </a:t>
            </a:r>
            <a:r>
              <a:rPr lang="en-GB" dirty="0" err="1"/>
              <a:t>ambienti</a:t>
            </a:r>
            <a:r>
              <a:rPr lang="en-GB" dirty="0"/>
              <a:t> </a:t>
            </a:r>
            <a:r>
              <a:rPr lang="en-GB" dirty="0" err="1"/>
              <a:t>principali</a:t>
            </a:r>
            <a:r>
              <a:rPr lang="en-GB" dirty="0"/>
              <a:t> ed una </a:t>
            </a:r>
            <a:r>
              <a:rPr lang="en-GB" dirty="0" err="1"/>
              <a:t>piccola</a:t>
            </a:r>
            <a:r>
              <a:rPr lang="en-GB" dirty="0"/>
              <a:t> area ISO 5. </a:t>
            </a:r>
            <a:r>
              <a:rPr lang="en-GB" dirty="0" err="1"/>
              <a:t>Possibilità</a:t>
            </a:r>
            <a:r>
              <a:rPr lang="en-GB" dirty="0"/>
              <a:t> di </a:t>
            </a:r>
            <a:r>
              <a:rPr lang="en-GB" dirty="0" err="1"/>
              <a:t>avere</a:t>
            </a:r>
            <a:r>
              <a:rPr lang="en-GB" dirty="0"/>
              <a:t> un </a:t>
            </a:r>
            <a:r>
              <a:rPr lang="en-GB" dirty="0" err="1"/>
              <a:t>singolo</a:t>
            </a:r>
            <a:r>
              <a:rPr lang="en-GB" dirty="0"/>
              <a:t> </a:t>
            </a:r>
            <a:r>
              <a:rPr lang="en-GB" dirty="0" err="1"/>
              <a:t>grande</a:t>
            </a:r>
            <a:r>
              <a:rPr lang="en-GB" dirty="0"/>
              <a:t> </a:t>
            </a:r>
            <a:r>
              <a:rPr lang="en-GB" dirty="0" err="1"/>
              <a:t>ambiente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Livello</a:t>
            </a:r>
            <a:r>
              <a:rPr lang="en-GB" dirty="0"/>
              <a:t> di </a:t>
            </a:r>
            <a:r>
              <a:rPr lang="en-GB" dirty="0" err="1"/>
              <a:t>pulizia</a:t>
            </a:r>
            <a:r>
              <a:rPr lang="en-GB" dirty="0"/>
              <a:t> </a:t>
            </a:r>
            <a:r>
              <a:rPr lang="en-GB" dirty="0" err="1"/>
              <a:t>modulabile</a:t>
            </a:r>
            <a:r>
              <a:rPr lang="en-GB" dirty="0"/>
              <a:t> tra ISO6 e ISO8.</a:t>
            </a:r>
          </a:p>
          <a:p>
            <a:endParaRPr lang="en-GB" dirty="0"/>
          </a:p>
          <a:p>
            <a:r>
              <a:rPr lang="en-GB" dirty="0"/>
              <a:t>Un </a:t>
            </a:r>
            <a:r>
              <a:rPr lang="en-GB" dirty="0" err="1"/>
              <a:t>ingresso</a:t>
            </a:r>
            <a:r>
              <a:rPr lang="en-GB" dirty="0"/>
              <a:t> </a:t>
            </a:r>
            <a:r>
              <a:rPr lang="en-GB" dirty="0" err="1"/>
              <a:t>normale</a:t>
            </a:r>
            <a:r>
              <a:rPr lang="en-GB" dirty="0"/>
              <a:t> ed </a:t>
            </a:r>
            <a:r>
              <a:rPr lang="en-GB" dirty="0" err="1"/>
              <a:t>uno</a:t>
            </a:r>
            <a:r>
              <a:rPr lang="en-GB" dirty="0"/>
              <a:t> per </a:t>
            </a:r>
            <a:r>
              <a:rPr lang="en-GB" dirty="0" err="1"/>
              <a:t>grandi</a:t>
            </a:r>
            <a:r>
              <a:rPr lang="en-GB" dirty="0"/>
              <a:t> </a:t>
            </a:r>
            <a:r>
              <a:rPr lang="en-GB" dirty="0" err="1"/>
              <a:t>appareccchiature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Control room.</a:t>
            </a:r>
          </a:p>
          <a:p>
            <a:endParaRPr lang="en-GB" dirty="0"/>
          </a:p>
          <a:p>
            <a:r>
              <a:rPr lang="en-GB" dirty="0" err="1"/>
              <a:t>Temperatura</a:t>
            </a:r>
            <a:r>
              <a:rPr lang="en-GB" dirty="0"/>
              <a:t> ed </a:t>
            </a:r>
            <a:r>
              <a:rPr lang="en-GB" dirty="0" err="1"/>
              <a:t>umidità</a:t>
            </a:r>
            <a:r>
              <a:rPr lang="en-GB" dirty="0"/>
              <a:t> </a:t>
            </a:r>
            <a:r>
              <a:rPr lang="en-GB" dirty="0" err="1"/>
              <a:t>controllate</a:t>
            </a:r>
            <a:endParaRPr lang="en-GB" dirty="0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066C80A7-A182-4EC3-B944-94D06FC926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062" r="13725"/>
          <a:stretch/>
        </p:blipFill>
        <p:spPr>
          <a:xfrm rot="5400000">
            <a:off x="6220037" y="1392009"/>
            <a:ext cx="2383140" cy="1718213"/>
          </a:xfrm>
          <a:prstGeom prst="rect">
            <a:avLst/>
          </a:prstGeom>
        </p:spPr>
      </p:pic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AC4BC26F-ACF2-456A-B531-5B3B79B6FD1D}"/>
              </a:ext>
            </a:extLst>
          </p:cNvPr>
          <p:cNvCxnSpPr/>
          <p:nvPr/>
        </p:nvCxnSpPr>
        <p:spPr>
          <a:xfrm>
            <a:off x="6031345" y="1033672"/>
            <a:ext cx="0" cy="47529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9555348-E292-4A89-86B7-8631F74A852A}"/>
              </a:ext>
            </a:extLst>
          </p:cNvPr>
          <p:cNvSpPr txBox="1"/>
          <p:nvPr/>
        </p:nvSpPr>
        <p:spPr>
          <a:xfrm rot="5400000">
            <a:off x="5797336" y="3090579"/>
            <a:ext cx="83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28 m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0F78ADD4-43B6-4ACF-BC55-F661F4EA7F76}"/>
              </a:ext>
            </a:extLst>
          </p:cNvPr>
          <p:cNvCxnSpPr>
            <a:cxnSpLocks/>
          </p:cNvCxnSpPr>
          <p:nvPr/>
        </p:nvCxnSpPr>
        <p:spPr>
          <a:xfrm>
            <a:off x="3233351" y="6188363"/>
            <a:ext cx="230541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55CAA3F-E994-49DA-AFC1-ACA711262CA7}"/>
              </a:ext>
            </a:extLst>
          </p:cNvPr>
          <p:cNvSpPr txBox="1"/>
          <p:nvPr/>
        </p:nvSpPr>
        <p:spPr>
          <a:xfrm>
            <a:off x="3978698" y="5820019"/>
            <a:ext cx="83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14 m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62CF7B80-2ADE-487A-A419-D995B5D0D8EC}"/>
              </a:ext>
            </a:extLst>
          </p:cNvPr>
          <p:cNvSpPr/>
          <p:nvPr/>
        </p:nvSpPr>
        <p:spPr>
          <a:xfrm>
            <a:off x="5045802" y="5549836"/>
            <a:ext cx="297615" cy="4497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7EFECAD5-55CE-4E20-AEE1-645A979A278F}"/>
              </a:ext>
            </a:extLst>
          </p:cNvPr>
          <p:cNvSpPr/>
          <p:nvPr/>
        </p:nvSpPr>
        <p:spPr>
          <a:xfrm>
            <a:off x="4681379" y="5668372"/>
            <a:ext cx="133562" cy="18774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883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09C9-3B0B-1734-0D4E-80EADB2CA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La </a:t>
            </a:r>
            <a:r>
              <a:rPr lang="en-US" sz="4000" dirty="0" err="1"/>
              <a:t>nuova</a:t>
            </a:r>
            <a:r>
              <a:rPr lang="en-US" sz="4000" dirty="0"/>
              <a:t> camera a </a:t>
            </a:r>
            <a:r>
              <a:rPr lang="en-US" sz="4000" dirty="0" err="1"/>
              <a:t>termovuoto</a:t>
            </a:r>
            <a:br>
              <a:rPr lang="en-US" sz="4000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9E8DC-A686-5215-D2DF-FF910B5F0C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3773" y="989651"/>
            <a:ext cx="4743301" cy="41180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B7AA39-FDC1-0C1C-9A25-85D540EC3378}"/>
              </a:ext>
            </a:extLst>
          </p:cNvPr>
          <p:cNvSpPr txBox="1"/>
          <p:nvPr/>
        </p:nvSpPr>
        <p:spPr>
          <a:xfrm>
            <a:off x="173421" y="5222018"/>
            <a:ext cx="1121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Development of a TVAC with extended T range (-180 °C ÷ +130 °C), large internal dimensions (650×550×1200 mm</a:t>
            </a:r>
            <a:r>
              <a:rPr lang="en-US" baseline="30000" dirty="0"/>
              <a:t>3</a:t>
            </a:r>
            <a:r>
              <a:rPr lang="en-US" dirty="0"/>
              <a:t>), high stability (± 1K for T ≥ 3 hours) and independent baseplate and cold-trap shroud for thermal-balance tests.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38659C-8E96-DD13-C284-4C7988392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01" y="989651"/>
            <a:ext cx="5056479" cy="36676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8A1A2E-563D-36C3-296E-138ECFC07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660" y="186047"/>
            <a:ext cx="2747671" cy="497633"/>
          </a:xfrm>
          <a:prstGeom prst="rect">
            <a:avLst/>
          </a:prstGeom>
        </p:spPr>
      </p:pic>
      <p:sp>
        <p:nvSpPr>
          <p:cNvPr id="9" name="Segnaposto data 3">
            <a:extLst>
              <a:ext uri="{FF2B5EF4-FFF2-40B4-BE49-F238E27FC236}">
                <a16:creationId xmlns:a16="http://schemas.microsoft.com/office/drawing/2014/main" id="{7CBD0F69-DB75-4C66-BDF6-C7BBA4AF57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26134" y="6427977"/>
            <a:ext cx="1589810" cy="339437"/>
          </a:xfrm>
        </p:spPr>
        <p:txBody>
          <a:bodyPr/>
          <a:lstStyle/>
          <a:p>
            <a:r>
              <a:rPr lang="it-IT" dirty="0"/>
              <a:t>01/10/2024</a:t>
            </a:r>
          </a:p>
        </p:txBody>
      </p:sp>
    </p:spTree>
    <p:extLst>
      <p:ext uri="{BB962C8B-B14F-4D97-AF65-F5344CB8AC3E}">
        <p14:creationId xmlns:p14="http://schemas.microsoft.com/office/powerpoint/2010/main" val="411744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5871841" y="1753315"/>
            <a:ext cx="577521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sz="1300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Temperatura </a:t>
            </a:r>
            <a:r>
              <a:rPr lang="it-IT" sz="1600" dirty="0" err="1"/>
              <a:t>Clean</a:t>
            </a:r>
            <a:r>
              <a:rPr lang="it-IT" sz="1600" dirty="0"/>
              <a:t> Room: 22 +/- 1 °C (escursione massima oraria) in condizioni operative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UR </a:t>
            </a:r>
            <a:r>
              <a:rPr lang="it-IT" sz="1600" dirty="0" err="1"/>
              <a:t>Clean</a:t>
            </a:r>
            <a:r>
              <a:rPr lang="it-IT" sz="1600" dirty="0"/>
              <a:t> Room: 50 +/- 5%. (a 22 °C) in condizioni operative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Controllo attivo temperatura ed umidità con possibilità di archiviazione dati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Altezza interna utile per il criostato in zona classe ISO7 (l'intelaiatura di sostegno del diluizione </a:t>
            </a:r>
            <a:r>
              <a:rPr lang="it-IT" sz="1600" dirty="0" err="1"/>
              <a:t>e'</a:t>
            </a:r>
            <a:r>
              <a:rPr lang="it-IT" sz="1600" dirty="0"/>
              <a:t> molto alta): 3.5 m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Rivestimento in PVC conduttivo a saldare (con caratteristiche ESD) del pavimento esistente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Impianto di controllo per visualizzazione e registrazione di tutti i parametri di funzionamento delle camere</a:t>
            </a:r>
            <a:endParaRPr lang="it-IT" sz="1300" dirty="0"/>
          </a:p>
        </p:txBody>
      </p:sp>
      <p:grpSp>
        <p:nvGrpSpPr>
          <p:cNvPr id="7" name="Gruppo 6"/>
          <p:cNvGrpSpPr>
            <a:grpSpLocks noChangeAspect="1"/>
          </p:cNvGrpSpPr>
          <p:nvPr/>
        </p:nvGrpSpPr>
        <p:grpSpPr>
          <a:xfrm>
            <a:off x="264811" y="1976582"/>
            <a:ext cx="5607030" cy="3841922"/>
            <a:chOff x="111790" y="2374681"/>
            <a:chExt cx="5607030" cy="3841922"/>
          </a:xfrm>
        </p:grpSpPr>
        <p:grpSp>
          <p:nvGrpSpPr>
            <p:cNvPr id="2" name="Gruppo 1"/>
            <p:cNvGrpSpPr>
              <a:grpSpLocks noChangeAspect="1"/>
            </p:cNvGrpSpPr>
            <p:nvPr/>
          </p:nvGrpSpPr>
          <p:grpSpPr>
            <a:xfrm>
              <a:off x="111790" y="2374681"/>
              <a:ext cx="5607030" cy="3841922"/>
              <a:chOff x="151258" y="2305559"/>
              <a:chExt cx="5394347" cy="3696192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 rotWithShape="1">
              <a:blip r:embed="rId3"/>
              <a:srcRect l="55987" t="44319" r="21422" b="4943"/>
              <a:stretch/>
            </p:blipFill>
            <p:spPr>
              <a:xfrm>
                <a:off x="151258" y="2305559"/>
                <a:ext cx="5394347" cy="3696192"/>
              </a:xfrm>
              <a:prstGeom prst="rect">
                <a:avLst/>
              </a:prstGeom>
            </p:spPr>
          </p:pic>
          <p:sp>
            <p:nvSpPr>
              <p:cNvPr id="4" name="Rettangolo 3"/>
              <p:cNvSpPr/>
              <p:nvPr/>
            </p:nvSpPr>
            <p:spPr>
              <a:xfrm>
                <a:off x="1355154" y="2506377"/>
                <a:ext cx="1861692" cy="1539350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2" name="Rettangolo 11"/>
              <p:cNvSpPr/>
              <p:nvPr/>
            </p:nvSpPr>
            <p:spPr>
              <a:xfrm>
                <a:off x="3364063" y="2534086"/>
                <a:ext cx="1311846" cy="123435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" name="CasellaDiTesto 4"/>
            <p:cNvSpPr txBox="1"/>
            <p:nvPr/>
          </p:nvSpPr>
          <p:spPr>
            <a:xfrm>
              <a:off x="1684075" y="3471503"/>
              <a:ext cx="155908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it-IT" sz="1000" b="1" dirty="0" err="1"/>
                <a:t>Dilution</a:t>
              </a:r>
              <a:r>
                <a:rPr lang="it-IT" sz="1000" b="1" dirty="0"/>
                <a:t> </a:t>
              </a:r>
              <a:r>
                <a:rPr lang="it-IT" sz="1000" b="1" dirty="0" err="1"/>
                <a:t>refrigerator</a:t>
              </a:r>
              <a:endParaRPr lang="it-IT" sz="1000" b="1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it-IT" sz="1000" b="1" dirty="0" err="1"/>
                <a:t>Dilution</a:t>
              </a:r>
              <a:r>
                <a:rPr lang="it-IT" sz="1000" b="1" dirty="0"/>
                <a:t> </a:t>
              </a:r>
              <a:r>
                <a:rPr lang="it-IT" sz="1000" b="1" dirty="0" err="1"/>
                <a:t>refrigrator</a:t>
              </a:r>
              <a:r>
                <a:rPr lang="it-IT" sz="1000" b="1" dirty="0"/>
                <a:t> + </a:t>
              </a:r>
              <a:r>
                <a:rPr lang="it-IT" sz="1000" b="1" dirty="0" err="1"/>
                <a:t>Pulse</a:t>
              </a:r>
              <a:r>
                <a:rPr lang="it-IT" sz="1000" b="1" dirty="0"/>
                <a:t> Tube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3420781" y="3183383"/>
              <a:ext cx="1468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it-IT" sz="1000" b="1" dirty="0"/>
                <a:t>ADR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it-IT" sz="1000" b="1" dirty="0"/>
                <a:t>ADR + </a:t>
              </a:r>
              <a:r>
                <a:rPr lang="it-IT" sz="1000" b="1" dirty="0" err="1"/>
                <a:t>Pulse</a:t>
              </a:r>
              <a:r>
                <a:rPr lang="it-IT" sz="1000" b="1" dirty="0"/>
                <a:t> Tube</a:t>
              </a:r>
            </a:p>
          </p:txBody>
        </p:sp>
      </p:grpSp>
      <p:sp>
        <p:nvSpPr>
          <p:cNvPr id="15" name="Segnaposto data 3">
            <a:extLst>
              <a:ext uri="{FF2B5EF4-FFF2-40B4-BE49-F238E27FC236}">
                <a16:creationId xmlns:a16="http://schemas.microsoft.com/office/drawing/2014/main" id="{01CEBA54-B6FE-4271-BEAE-F5FE123D2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26134" y="6427977"/>
            <a:ext cx="1589810" cy="339437"/>
          </a:xfrm>
        </p:spPr>
        <p:txBody>
          <a:bodyPr/>
          <a:lstStyle/>
          <a:p>
            <a:r>
              <a:rPr lang="it-IT" dirty="0"/>
              <a:t>01/10/2024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5058F52B-17D9-4EFD-B9AD-EE20DC2D3E14}"/>
              </a:ext>
            </a:extLst>
          </p:cNvPr>
          <p:cNvSpPr txBox="1">
            <a:spLocks/>
          </p:cNvSpPr>
          <p:nvPr/>
        </p:nvSpPr>
        <p:spPr>
          <a:xfrm>
            <a:off x="173421" y="79218"/>
            <a:ext cx="1073068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GB" dirty="0"/>
              <a:t>Facility </a:t>
            </a:r>
            <a:r>
              <a:rPr lang="en-GB" dirty="0" err="1"/>
              <a:t>criogenica</a:t>
            </a:r>
            <a:r>
              <a:rPr lang="en-GB" dirty="0"/>
              <a:t> (</a:t>
            </a:r>
            <a:r>
              <a:rPr lang="en-GB" dirty="0" err="1"/>
              <a:t>separata</a:t>
            </a:r>
            <a:r>
              <a:rPr lang="en-GB" dirty="0"/>
              <a:t>)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DAB263DA-E8A1-4F90-B95E-99BE7A46E7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87" t="18670" r="21422" b="71052"/>
          <a:stretch/>
        </p:blipFill>
        <p:spPr>
          <a:xfrm>
            <a:off x="264811" y="963044"/>
            <a:ext cx="5607030" cy="77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78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480DA8-2ED3-4E1B-8881-DA33F1EB8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0117793-42F2-4D0F-97AB-416C83E6C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 configurare: inserisci -&gt; piè di pagina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3212A2-3DF2-4550-A2B0-60B20339D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01/10/2024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13B8D9E3-860E-4736-8A7B-9D8D5F22C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672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BF07A-BF67-9BE1-10D7-AD5835E9D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laboratory for X-ray Astrophysics</a:t>
            </a:r>
          </a:p>
        </p:txBody>
      </p:sp>
      <p:pic>
        <p:nvPicPr>
          <p:cNvPr id="4" name="Google Shape;252;p5">
            <a:extLst>
              <a:ext uri="{FF2B5EF4-FFF2-40B4-BE49-F238E27FC236}">
                <a16:creationId xmlns:a16="http://schemas.microsoft.com/office/drawing/2014/main" id="{24A9A70C-F7FA-1076-F702-BE43AD34735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967" b="45418"/>
          <a:stretch/>
        </p:blipFill>
        <p:spPr>
          <a:xfrm>
            <a:off x="103695" y="1385928"/>
            <a:ext cx="2730211" cy="23153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53;p5">
            <a:extLst>
              <a:ext uri="{FF2B5EF4-FFF2-40B4-BE49-F238E27FC236}">
                <a16:creationId xmlns:a16="http://schemas.microsoft.com/office/drawing/2014/main" id="{BE45100B-04F1-0ECA-94A2-F7E311A5B803}"/>
              </a:ext>
            </a:extLst>
          </p:cNvPr>
          <p:cNvSpPr txBox="1"/>
          <p:nvPr/>
        </p:nvSpPr>
        <p:spPr>
          <a:xfrm>
            <a:off x="2834001" y="1272880"/>
            <a:ext cx="466973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t-IT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Driver</a:t>
            </a:r>
            <a:r>
              <a:rPr lang="it-IT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:	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it-IT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High </a:t>
            </a:r>
            <a:r>
              <a:rPr lang="it-IT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resolution</a:t>
            </a:r>
            <a:r>
              <a:rPr lang="it-IT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spectroscopy</a:t>
            </a:r>
            <a:r>
              <a:rPr lang="it-IT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in X-ray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it-IT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Cryogenic</a:t>
            </a:r>
            <a:r>
              <a:rPr lang="it-IT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Anticoincidence</a:t>
            </a:r>
            <a:r>
              <a:rPr lang="it-IT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particle</a:t>
            </a:r>
            <a:r>
              <a:rPr lang="it-IT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Detector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it-IT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Cryogenic</a:t>
            </a:r>
            <a:r>
              <a:rPr lang="it-IT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and Warm </a:t>
            </a:r>
            <a:r>
              <a:rPr lang="it-IT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Readout</a:t>
            </a:r>
            <a:r>
              <a:rPr lang="it-IT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Electronics</a:t>
            </a:r>
            <a:endParaRPr dirty="0"/>
          </a:p>
        </p:txBody>
      </p:sp>
      <p:pic>
        <p:nvPicPr>
          <p:cNvPr id="6" name="Google Shape;256;p5">
            <a:extLst>
              <a:ext uri="{FF2B5EF4-FFF2-40B4-BE49-F238E27FC236}">
                <a16:creationId xmlns:a16="http://schemas.microsoft.com/office/drawing/2014/main" id="{24A89F23-727E-5D26-FFA8-787504B61A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3591" y="2903644"/>
            <a:ext cx="4650145" cy="261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52;p5">
            <a:extLst>
              <a:ext uri="{FF2B5EF4-FFF2-40B4-BE49-F238E27FC236}">
                <a16:creationId xmlns:a16="http://schemas.microsoft.com/office/drawing/2014/main" id="{045693D7-F5F5-B470-07BE-EB0F3FC02E3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53886"/>
          <a:stretch/>
        </p:blipFill>
        <p:spPr>
          <a:xfrm>
            <a:off x="199126" y="3701248"/>
            <a:ext cx="2634780" cy="177510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319788-3A4B-5598-726D-E9F224C204EF}"/>
              </a:ext>
            </a:extLst>
          </p:cNvPr>
          <p:cNvSpPr txBox="1"/>
          <p:nvPr/>
        </p:nvSpPr>
        <p:spPr>
          <a:xfrm>
            <a:off x="7748001" y="1404781"/>
            <a:ext cx="42705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Pulse Tube + Dilution unit He3/He4 </a:t>
            </a:r>
            <a:r>
              <a:rPr lang="en-US" dirty="0" err="1"/>
              <a:t>Tbase</a:t>
            </a:r>
            <a:r>
              <a:rPr lang="en-US" dirty="0"/>
              <a:t> &lt; 10 </a:t>
            </a:r>
            <a:r>
              <a:rPr lang="en-US" dirty="0" err="1"/>
              <a:t>mK</a:t>
            </a:r>
            <a:r>
              <a:rPr lang="en-US" dirty="0"/>
              <a:t>, Cooling Power @50mK = 115 </a:t>
            </a:r>
            <a:r>
              <a:rPr lang="en-US" dirty="0" err="1"/>
              <a:t>mW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Pulse Tube + ADR </a:t>
            </a:r>
            <a:r>
              <a:rPr lang="en-US" dirty="0"/>
              <a:t>(</a:t>
            </a:r>
            <a:r>
              <a:rPr lang="en-US" dirty="0" err="1"/>
              <a:t>Tbase</a:t>
            </a:r>
            <a:r>
              <a:rPr lang="en-US" dirty="0"/>
              <a:t> ~ 40 </a:t>
            </a:r>
            <a:r>
              <a:rPr lang="en-US" dirty="0" err="1"/>
              <a:t>mK</a:t>
            </a:r>
            <a:r>
              <a:rPr lang="en-US" dirty="0"/>
              <a:t>, Cooling energy @50mK = 17 </a:t>
            </a:r>
            <a:r>
              <a:rPr lang="en-US" dirty="0" err="1"/>
              <a:t>mJ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Pulse Tube </a:t>
            </a:r>
            <a:r>
              <a:rPr lang="en-US" dirty="0"/>
              <a:t>(</a:t>
            </a:r>
            <a:r>
              <a:rPr lang="en-US" dirty="0" err="1"/>
              <a:t>Tbase</a:t>
            </a:r>
            <a:r>
              <a:rPr lang="en-US" dirty="0"/>
              <a:t> ~ 2.3 K, Cooling power @4K = 0.4 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Faraday cage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Magnetic shielding </a:t>
            </a:r>
            <a:r>
              <a:rPr lang="en-US" dirty="0"/>
              <a:t>(at cryogenic and warm temperatures)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Radioactive </a:t>
            </a:r>
            <a:r>
              <a:rPr lang="en-US" b="1" dirty="0"/>
              <a:t>calibration sources </a:t>
            </a:r>
            <a:r>
              <a:rPr lang="en-US" dirty="0"/>
              <a:t>+ </a:t>
            </a:r>
            <a:r>
              <a:rPr lang="en-US" b="1" dirty="0"/>
              <a:t>X-ray tube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060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_IAPS_templateStandard">
  <a:themeElements>
    <a:clrScheme name="Personalizzati 1">
      <a:dk1>
        <a:srgbClr val="1E2F40"/>
      </a:dk1>
      <a:lt1>
        <a:srgbClr val="FFFFFF"/>
      </a:lt1>
      <a:dk2>
        <a:srgbClr val="164E9B"/>
      </a:dk2>
      <a:lt2>
        <a:srgbClr val="A5DCEB"/>
      </a:lt2>
      <a:accent1>
        <a:srgbClr val="78C8B9"/>
      </a:accent1>
      <a:accent2>
        <a:srgbClr val="DDA027"/>
      </a:accent2>
      <a:accent3>
        <a:srgbClr val="C53027"/>
      </a:accent3>
      <a:accent4>
        <a:srgbClr val="F6A2A1"/>
      </a:accent4>
      <a:accent5>
        <a:srgbClr val="CAE8E3"/>
      </a:accent5>
      <a:accent6>
        <a:srgbClr val="FFD25E"/>
      </a:accent6>
      <a:hlink>
        <a:srgbClr val="DDA027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_IAPS_templateStandard" id="{17EDCB06-E7D4-4A5C-A5BF-D42D96C513B4}" vid="{F93B1473-788B-423C-A7CC-CE9361BC788B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Tema_IAPS_templateStandard</Template>
  <TotalTime>165</TotalTime>
  <Words>703</Words>
  <Application>Microsoft Office PowerPoint</Application>
  <PresentationFormat>Widescreen</PresentationFormat>
  <Paragraphs>71</Paragraphs>
  <Slides>9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6" baseType="lpstr">
      <vt:lpstr>Arial</vt:lpstr>
      <vt:lpstr>Arial Narrow</vt:lpstr>
      <vt:lpstr>Calibri</vt:lpstr>
      <vt:lpstr>Georgia</vt:lpstr>
      <vt:lpstr>Helvetica</vt:lpstr>
      <vt:lpstr>Palatino</vt:lpstr>
      <vt:lpstr>Tema_IAPS_templateStandard</vt:lpstr>
      <vt:lpstr>Sviluppo di una facility di AIVT versatile e multi-esperimento @IAPS</vt:lpstr>
      <vt:lpstr>Motivazioni</vt:lpstr>
      <vt:lpstr>Obiettivo</vt:lpstr>
      <vt:lpstr>Situazione attuale</vt:lpstr>
      <vt:lpstr>Situazione futura (obiettivo…)</vt:lpstr>
      <vt:lpstr>La nuova camera a termovuoto </vt:lpstr>
      <vt:lpstr>Presentazione standard di PowerPoint</vt:lpstr>
      <vt:lpstr>Presentazione standard di PowerPoint</vt:lpstr>
      <vt:lpstr>Cryogenic laboratory for X-ray Astrophysics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Feroci</dc:creator>
  <cp:lastModifiedBy>Marco Feroci</cp:lastModifiedBy>
  <cp:revision>50</cp:revision>
  <dcterms:created xsi:type="dcterms:W3CDTF">2022-08-05T12:40:18Z</dcterms:created>
  <dcterms:modified xsi:type="dcterms:W3CDTF">2024-10-01T06:22:56Z</dcterms:modified>
</cp:coreProperties>
</file>