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Lst>
  <p:sldSz cy="5143500" cx="9144000"/>
  <p:notesSz cx="6858000" cy="9144000"/>
  <p:embeddedFontLst>
    <p:embeddedFont>
      <p:font typeface="Montserrat SemiBold"/>
      <p:regular r:id="rId98"/>
      <p:bold r:id="rId99"/>
      <p:italic r:id="rId100"/>
      <p:boldItalic r:id="rId101"/>
    </p:embeddedFont>
    <p:embeddedFont>
      <p:font typeface="Roboto"/>
      <p:regular r:id="rId102"/>
      <p:bold r:id="rId103"/>
      <p:italic r:id="rId104"/>
      <p:boldItalic r:id="rId105"/>
    </p:embeddedFont>
    <p:embeddedFont>
      <p:font typeface="Montserrat"/>
      <p:regular r:id="rId106"/>
      <p:bold r:id="rId107"/>
      <p:italic r:id="rId108"/>
      <p:boldItalic r:id="rId109"/>
    </p:embeddedFont>
    <p:embeddedFont>
      <p:font typeface="Montserrat Medium"/>
      <p:regular r:id="rId110"/>
      <p:bold r:id="rId111"/>
      <p:italic r:id="rId112"/>
      <p:boldItalic r:id="rId113"/>
    </p:embeddedFont>
    <p:embeddedFont>
      <p:font typeface="Titillium Web"/>
      <p:regular r:id="rId114"/>
      <p:bold r:id="rId115"/>
      <p:italic r:id="rId116"/>
      <p:boldItalic r:id="rId1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Montserrat-bold.fntdata"/><Relationship Id="rId106" Type="http://schemas.openxmlformats.org/officeDocument/2006/relationships/font" Target="fonts/Montserrat-regular.fntdata"/><Relationship Id="rId105" Type="http://schemas.openxmlformats.org/officeDocument/2006/relationships/font" Target="fonts/Roboto-boldItalic.fntdata"/><Relationship Id="rId104" Type="http://schemas.openxmlformats.org/officeDocument/2006/relationships/font" Target="fonts/Roboto-italic.fntdata"/><Relationship Id="rId109" Type="http://schemas.openxmlformats.org/officeDocument/2006/relationships/font" Target="fonts/Montserrat-boldItalic.fntdata"/><Relationship Id="rId108" Type="http://schemas.openxmlformats.org/officeDocument/2006/relationships/font" Target="fonts/Montserrat-italic.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Roboto-bold.fntdata"/><Relationship Id="rId102" Type="http://schemas.openxmlformats.org/officeDocument/2006/relationships/font" Target="fonts/Roboto-regular.fntdata"/><Relationship Id="rId101" Type="http://schemas.openxmlformats.org/officeDocument/2006/relationships/font" Target="fonts/MontserratSemiBold-boldItalic.fntdata"/><Relationship Id="rId100" Type="http://schemas.openxmlformats.org/officeDocument/2006/relationships/font" Target="fonts/MontserratSemi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font" Target="fonts/MontserratSemiBold-bold.fntdata"/><Relationship Id="rId10" Type="http://schemas.openxmlformats.org/officeDocument/2006/relationships/slide" Target="slides/slide5.xml"/><Relationship Id="rId98" Type="http://schemas.openxmlformats.org/officeDocument/2006/relationships/font" Target="fonts/MontserratSemiBold-regular.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7" Type="http://schemas.openxmlformats.org/officeDocument/2006/relationships/font" Target="fonts/TitilliumWeb-boldItalic.fntdata"/><Relationship Id="rId116" Type="http://schemas.openxmlformats.org/officeDocument/2006/relationships/font" Target="fonts/TitilliumWeb-italic.fntdata"/><Relationship Id="rId115" Type="http://schemas.openxmlformats.org/officeDocument/2006/relationships/font" Target="fonts/TitilliumWeb-bold.fntdata"/><Relationship Id="rId15" Type="http://schemas.openxmlformats.org/officeDocument/2006/relationships/slide" Target="slides/slide10.xml"/><Relationship Id="rId110" Type="http://schemas.openxmlformats.org/officeDocument/2006/relationships/font" Target="fonts/MontserratMedium-regular.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TitilliumWeb-regular.fntdata"/><Relationship Id="rId18" Type="http://schemas.openxmlformats.org/officeDocument/2006/relationships/slide" Target="slides/slide13.xml"/><Relationship Id="rId113" Type="http://schemas.openxmlformats.org/officeDocument/2006/relationships/font" Target="fonts/MontserratMedium-boldItalic.fntdata"/><Relationship Id="rId112" Type="http://schemas.openxmlformats.org/officeDocument/2006/relationships/font" Target="fonts/MontserratMedium-italic.fntdata"/><Relationship Id="rId111" Type="http://schemas.openxmlformats.org/officeDocument/2006/relationships/font" Target="fonts/MontserratMedium-bold.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30b0a5bdadb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30b0a5bdadb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b0a5bdadb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0b0a5bdadb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abfd94a2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abfd94a2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abfd94a25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30abfd94a25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30abfd94a25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0abfd94a25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30abfd94a25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30abfd94a25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0abfd94a25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30abfd94a25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 </a:t>
            </a:r>
            <a:endParaRPr/>
          </a:p>
        </p:txBody>
      </p:sp>
      <p:sp>
        <p:nvSpPr>
          <p:cNvPr id="277" name="Google Shape;277;g30abfd94a25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b0a5bdadb_0_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0b0a5bdadb_0_3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 </a:t>
            </a:r>
            <a:endParaRPr/>
          </a:p>
        </p:txBody>
      </p:sp>
      <p:sp>
        <p:nvSpPr>
          <p:cNvPr id="290" name="Google Shape;290;g30b0a5bdadb_0_3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0abfd94a25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0abfd94a25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b0a5bdadb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b0a5bdadb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0abfd94a25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0abfd94a25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30abfd94a25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0aeec41dba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0aeec41dba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0abfd94a25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30abfd94a25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0abfd94a25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0b0a5bdad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0b0a5bdad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0b0a5bdadb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0b0a5bdadb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0abfd94a25_0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0abfd94a25_0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0abfd94a25_0_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0abfd94a25_0_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0abfd94a25_0_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30abfd94a25_0_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0aeec41dba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0aeec41dba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0b0a5bdadb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30b0a5bdadb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g30b0a5bdadb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0b0a5bdadb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30b0a5bdadb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30b0a5bdadb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0b0a5bdadb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0b0a5bdadb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0b0a5bdad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0b0a5bdad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0b0a5bdadb_0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30b0a5bdadb_0_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30b0a5bdadb_0_7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0b0a5bdadb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0b0a5bdadb_0_10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g30b0a5bdadb_0_10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0b0a5bdadb_0_1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0b0a5bdadb_0_1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30b0a5bdadb_0_1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0b0a5bdadb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0b0a5bdadb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0b0a5bdadb_0_1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0b0a5bdadb_0_1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0b0a5bdadb_0_10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0b0a5bdadb_0_10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0b0a5bdadb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30b0a5bdadb_0_1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6" name="Google Shape;526;g30b0a5bdadb_0_1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0b0a5bdadb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0b0a5bdadb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0b0a5bdadb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0b0a5bdadb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0b0a5bdadb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0b0a5bdadb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0b0a5bda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0b0a5bda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0b0a5bdadb_0_1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0b0a5bdadb_0_1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0b0a5bdadb_0_1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30b0a5bdadb_0_1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0" name="Google Shape;590;g30b0a5bdadb_0_1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0b0a5bdadb_0_1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30b0a5bdadb_0_1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g30b0a5bdadb_0_1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0b0a5bdadb_0_1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0b0a5bdadb_0_1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0b0a5bdadb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30b0a5bdadb_0_1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30b0a5bdadb_0_1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0b0a5bdadb_0_1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30b0a5bdadb_0_1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0b0a5bdadb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0b0a5bdadb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0b0a5bdadb_0_1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0b0a5bdadb_0_1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0b0a5bdadb_0_1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30b0a5bdadb_0_1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30b0a5bdadb_0_1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0b0a5bdadb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0b0a5bdadb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b0a5bdad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b0a5bdad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0aeec41db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0aeec41db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0aeec41dba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0aeec41dba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0aeec41dba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0aeec41dba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0b0a5bdadb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0b0a5bdadb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0b0a5bdadb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0b0a5bdadb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0b0a5bdad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0b0a5bdad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0b688012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0b688012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0b688012d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30b688012d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0b688012d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0b688012d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30b0a5bdadb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30b0a5bdadb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0b0a5bdad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0b0a5bdad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0b0a5bdadb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0b0a5bdadb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0b0a5bdadb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30b0a5bdadb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0b0a5bdadb_0_1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30b0a5bdadb_0_1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g30b0a5bdadb_0_1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0b0a5bdadb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0b0a5bdadb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0b0a5bdadb_0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0b0a5bdadb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0b0a5bdadb_0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30b0a5bdadb_0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30b0a5bdadb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30b0a5bdadb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0b0a5bdadb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0b0a5bdadb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30b0a5bdadb_0_8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30b0a5bdadb_0_8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5" name="Google Shape;925;g30b0a5bdadb_0_8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0b0a5bdadb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30b0a5bdadb_0_8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g30b0a5bdadb_0_8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b0a5bdad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0b0a5bdad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0b0a5bdadb_0_9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30b0a5bdadb_0_9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30b0a5bdadb_0_9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0b0a5bdadb_0_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30b0a5bdadb_0_9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g30b0a5bdadb_0_9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30b0a5bdadb_0_9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30b0a5bdadb_0_9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g30b0a5bdadb_0_9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0b0a5bdadb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0b0a5bdadb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0b0a5bdadb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0b0a5bdadb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0b0a5bdadb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30b0a5bdadb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0b0a5bdadb_0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30b0a5bdadb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0aeec41dba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30aeec41dba_0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30aeec41dba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30aeec41dba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0aeec41dba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0aeec41dba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0b0a5bda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0b0a5bda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0aeec41dba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30aeec41dba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0aeec41dba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0aeec41dba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0aeec41dba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30aeec41dba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30b0a5bdadb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30b0a5bdadb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0b0a5bdadb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0b0a5bdadb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0aeec41dba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30aeec41dba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0b0a5bdadb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30b0a5bdadb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0b0a5bdadb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30b0a5bdadb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30b0a5bdadb_0_9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30b0a5bdadb_0_9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0b0a5bdadb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0b0a5bdadb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abfd94a2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0abfd94a25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0b0a5bdadb_0_10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30b0a5bdadb_0_10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0b469617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30b469617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0abfd94a25_0_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0abfd94a25_0_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17351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3824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31" name="Shape 31"/>
        <p:cNvGrpSpPr/>
        <p:nvPr/>
      </p:nvGrpSpPr>
      <p:grpSpPr>
        <a:xfrm>
          <a:off x="0" y="0"/>
          <a:ext cx="0" cy="0"/>
          <a:chOff x="0" y="0"/>
          <a:chExt cx="0" cy="0"/>
        </a:xfrm>
      </p:grpSpPr>
      <p:sp>
        <p:nvSpPr>
          <p:cNvPr id="32" name="Google Shape;32;p11"/>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33" name="Shape 33"/>
        <p:cNvGrpSpPr/>
        <p:nvPr/>
      </p:nvGrpSpPr>
      <p:grpSpPr>
        <a:xfrm>
          <a:off x="0" y="0"/>
          <a:ext cx="0" cy="0"/>
          <a:chOff x="0" y="0"/>
          <a:chExt cx="0" cy="0"/>
        </a:xfrm>
      </p:grpSpPr>
      <p:sp>
        <p:nvSpPr>
          <p:cNvPr id="34" name="Google Shape;34;p12"/>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35" name="Shape 35"/>
        <p:cNvGrpSpPr/>
        <p:nvPr/>
      </p:nvGrpSpPr>
      <p:grpSpPr>
        <a:xfrm>
          <a:off x="0" y="0"/>
          <a:ext cx="0" cy="0"/>
          <a:chOff x="0" y="0"/>
          <a:chExt cx="0" cy="0"/>
        </a:xfrm>
      </p:grpSpPr>
      <p:sp>
        <p:nvSpPr>
          <p:cNvPr id="36" name="Google Shape;36;p13"/>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37" name="Shape 37"/>
        <p:cNvGrpSpPr/>
        <p:nvPr/>
      </p:nvGrpSpPr>
      <p:grpSpPr>
        <a:xfrm>
          <a:off x="0" y="0"/>
          <a:ext cx="0" cy="0"/>
          <a:chOff x="0" y="0"/>
          <a:chExt cx="0" cy="0"/>
        </a:xfrm>
      </p:grpSpPr>
      <p:sp>
        <p:nvSpPr>
          <p:cNvPr id="38" name="Google Shape;38;p1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39" name="Shape 39"/>
        <p:cNvGrpSpPr/>
        <p:nvPr/>
      </p:nvGrpSpPr>
      <p:grpSpPr>
        <a:xfrm>
          <a:off x="0" y="0"/>
          <a:ext cx="0" cy="0"/>
          <a:chOff x="0" y="0"/>
          <a:chExt cx="0" cy="0"/>
        </a:xfrm>
      </p:grpSpPr>
      <p:sp>
        <p:nvSpPr>
          <p:cNvPr id="40" name="Google Shape;40;p1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41" name="Shape 41"/>
        <p:cNvGrpSpPr/>
        <p:nvPr/>
      </p:nvGrpSpPr>
      <p:grpSpPr>
        <a:xfrm>
          <a:off x="0" y="0"/>
          <a:ext cx="0" cy="0"/>
          <a:chOff x="0" y="0"/>
          <a:chExt cx="0" cy="0"/>
        </a:xfrm>
      </p:grpSpPr>
      <p:sp>
        <p:nvSpPr>
          <p:cNvPr id="42" name="Google Shape;42;p1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43" name="Shape 43"/>
        <p:cNvGrpSpPr/>
        <p:nvPr/>
      </p:nvGrpSpPr>
      <p:grpSpPr>
        <a:xfrm>
          <a:off x="0" y="0"/>
          <a:ext cx="0" cy="0"/>
          <a:chOff x="0" y="0"/>
          <a:chExt cx="0" cy="0"/>
        </a:xfrm>
      </p:grpSpPr>
      <p:sp>
        <p:nvSpPr>
          <p:cNvPr id="44" name="Google Shape;44;p1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45" name="Shape 45"/>
        <p:cNvGrpSpPr/>
        <p:nvPr/>
      </p:nvGrpSpPr>
      <p:grpSpPr>
        <a:xfrm>
          <a:off x="0" y="0"/>
          <a:ext cx="0" cy="0"/>
          <a:chOff x="0" y="0"/>
          <a:chExt cx="0" cy="0"/>
        </a:xfrm>
      </p:grpSpPr>
      <p:sp>
        <p:nvSpPr>
          <p:cNvPr id="46" name="Google Shape;46;p1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CUSTOM_14">
    <p:spTree>
      <p:nvGrpSpPr>
        <p:cNvPr id="47" name="Shape 47"/>
        <p:cNvGrpSpPr/>
        <p:nvPr/>
      </p:nvGrpSpPr>
      <p:grpSpPr>
        <a:xfrm>
          <a:off x="0" y="0"/>
          <a:ext cx="0" cy="0"/>
          <a:chOff x="0" y="0"/>
          <a:chExt cx="0" cy="0"/>
        </a:xfrm>
      </p:grpSpPr>
      <p:sp>
        <p:nvSpPr>
          <p:cNvPr id="48" name="Google Shape;48;p1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6">
  <p:cSld name="CUSTOM_15">
    <p:spTree>
      <p:nvGrpSpPr>
        <p:cNvPr id="49" name="Shape 49"/>
        <p:cNvGrpSpPr/>
        <p:nvPr/>
      </p:nvGrpSpPr>
      <p:grpSpPr>
        <a:xfrm>
          <a:off x="0" y="0"/>
          <a:ext cx="0" cy="0"/>
          <a:chOff x="0" y="0"/>
          <a:chExt cx="0" cy="0"/>
        </a:xfrm>
      </p:grpSpPr>
      <p:sp>
        <p:nvSpPr>
          <p:cNvPr id="50" name="Google Shape;50;p2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7">
  <p:cSld name="CUSTOM_16">
    <p:spTree>
      <p:nvGrpSpPr>
        <p:cNvPr id="51" name="Shape 51"/>
        <p:cNvGrpSpPr/>
        <p:nvPr/>
      </p:nvGrpSpPr>
      <p:grpSpPr>
        <a:xfrm>
          <a:off x="0" y="0"/>
          <a:ext cx="0" cy="0"/>
          <a:chOff x="0" y="0"/>
          <a:chExt cx="0" cy="0"/>
        </a:xfrm>
      </p:grpSpPr>
      <p:sp>
        <p:nvSpPr>
          <p:cNvPr id="52" name="Google Shape;52;p21"/>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8">
  <p:cSld name="CUSTOM_17">
    <p:spTree>
      <p:nvGrpSpPr>
        <p:cNvPr id="53" name="Shape 53"/>
        <p:cNvGrpSpPr/>
        <p:nvPr/>
      </p:nvGrpSpPr>
      <p:grpSpPr>
        <a:xfrm>
          <a:off x="0" y="0"/>
          <a:ext cx="0" cy="0"/>
          <a:chOff x="0" y="0"/>
          <a:chExt cx="0" cy="0"/>
        </a:xfrm>
      </p:grpSpPr>
      <p:sp>
        <p:nvSpPr>
          <p:cNvPr id="54" name="Google Shape;54;p22"/>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9">
  <p:cSld name="CUSTOM_18">
    <p:spTree>
      <p:nvGrpSpPr>
        <p:cNvPr id="55" name="Shape 55"/>
        <p:cNvGrpSpPr/>
        <p:nvPr/>
      </p:nvGrpSpPr>
      <p:grpSpPr>
        <a:xfrm>
          <a:off x="0" y="0"/>
          <a:ext cx="0" cy="0"/>
          <a:chOff x="0" y="0"/>
          <a:chExt cx="0" cy="0"/>
        </a:xfrm>
      </p:grpSpPr>
      <p:sp>
        <p:nvSpPr>
          <p:cNvPr id="56" name="Google Shape;56;p23"/>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0">
  <p:cSld name="CUSTOM_19">
    <p:spTree>
      <p:nvGrpSpPr>
        <p:cNvPr id="57" name="Shape 57"/>
        <p:cNvGrpSpPr/>
        <p:nvPr/>
      </p:nvGrpSpPr>
      <p:grpSpPr>
        <a:xfrm>
          <a:off x="0" y="0"/>
          <a:ext cx="0" cy="0"/>
          <a:chOff x="0" y="0"/>
          <a:chExt cx="0" cy="0"/>
        </a:xfrm>
      </p:grpSpPr>
      <p:sp>
        <p:nvSpPr>
          <p:cNvPr id="58" name="Google Shape;58;p2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1">
  <p:cSld name="CUSTOM_20">
    <p:spTree>
      <p:nvGrpSpPr>
        <p:cNvPr id="59" name="Shape 59"/>
        <p:cNvGrpSpPr/>
        <p:nvPr/>
      </p:nvGrpSpPr>
      <p:grpSpPr>
        <a:xfrm>
          <a:off x="0" y="0"/>
          <a:ext cx="0" cy="0"/>
          <a:chOff x="0" y="0"/>
          <a:chExt cx="0" cy="0"/>
        </a:xfrm>
      </p:grpSpPr>
      <p:sp>
        <p:nvSpPr>
          <p:cNvPr id="60" name="Google Shape;60;p2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2">
  <p:cSld name="CUSTOM_21">
    <p:spTree>
      <p:nvGrpSpPr>
        <p:cNvPr id="61" name="Shape 61"/>
        <p:cNvGrpSpPr/>
        <p:nvPr/>
      </p:nvGrpSpPr>
      <p:grpSpPr>
        <a:xfrm>
          <a:off x="0" y="0"/>
          <a:ext cx="0" cy="0"/>
          <a:chOff x="0" y="0"/>
          <a:chExt cx="0" cy="0"/>
        </a:xfrm>
      </p:grpSpPr>
      <p:sp>
        <p:nvSpPr>
          <p:cNvPr id="62" name="Google Shape;62;p2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3">
  <p:cSld name="CUSTOM_22">
    <p:spTree>
      <p:nvGrpSpPr>
        <p:cNvPr id="63" name="Shape 63"/>
        <p:cNvGrpSpPr/>
        <p:nvPr/>
      </p:nvGrpSpPr>
      <p:grpSpPr>
        <a:xfrm>
          <a:off x="0" y="0"/>
          <a:ext cx="0" cy="0"/>
          <a:chOff x="0" y="0"/>
          <a:chExt cx="0" cy="0"/>
        </a:xfrm>
      </p:grpSpPr>
      <p:sp>
        <p:nvSpPr>
          <p:cNvPr id="64" name="Google Shape;64;p2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4">
  <p:cSld name="CUSTOM_23">
    <p:spTree>
      <p:nvGrpSpPr>
        <p:cNvPr id="65" name="Shape 65"/>
        <p:cNvGrpSpPr/>
        <p:nvPr/>
      </p:nvGrpSpPr>
      <p:grpSpPr>
        <a:xfrm>
          <a:off x="0" y="0"/>
          <a:ext cx="0" cy="0"/>
          <a:chOff x="0" y="0"/>
          <a:chExt cx="0" cy="0"/>
        </a:xfrm>
      </p:grpSpPr>
      <p:sp>
        <p:nvSpPr>
          <p:cNvPr id="66" name="Google Shape;66;p2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5">
  <p:cSld name="CUSTOM_24">
    <p:spTree>
      <p:nvGrpSpPr>
        <p:cNvPr id="67" name="Shape 67"/>
        <p:cNvGrpSpPr/>
        <p:nvPr/>
      </p:nvGrpSpPr>
      <p:grpSpPr>
        <a:xfrm>
          <a:off x="0" y="0"/>
          <a:ext cx="0" cy="0"/>
          <a:chOff x="0" y="0"/>
          <a:chExt cx="0" cy="0"/>
        </a:xfrm>
      </p:grpSpPr>
      <p:sp>
        <p:nvSpPr>
          <p:cNvPr id="68" name="Google Shape;68;p2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6">
  <p:cSld name="CUSTOM_25">
    <p:spTree>
      <p:nvGrpSpPr>
        <p:cNvPr id="69" name="Shape 69"/>
        <p:cNvGrpSpPr/>
        <p:nvPr/>
      </p:nvGrpSpPr>
      <p:grpSpPr>
        <a:xfrm>
          <a:off x="0" y="0"/>
          <a:ext cx="0" cy="0"/>
          <a:chOff x="0" y="0"/>
          <a:chExt cx="0" cy="0"/>
        </a:xfrm>
      </p:grpSpPr>
      <p:sp>
        <p:nvSpPr>
          <p:cNvPr id="70" name="Google Shape;70;p3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8476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7">
  <p:cSld name="CUSTOM_26">
    <p:spTree>
      <p:nvGrpSpPr>
        <p:cNvPr id="71" name="Shape 71"/>
        <p:cNvGrpSpPr/>
        <p:nvPr/>
      </p:nvGrpSpPr>
      <p:grpSpPr>
        <a:xfrm>
          <a:off x="0" y="0"/>
          <a:ext cx="0" cy="0"/>
          <a:chOff x="0" y="0"/>
          <a:chExt cx="0" cy="0"/>
        </a:xfrm>
      </p:grpSpPr>
      <p:sp>
        <p:nvSpPr>
          <p:cNvPr id="72" name="Google Shape;72;p31"/>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8">
  <p:cSld name="CUSTOM_27">
    <p:spTree>
      <p:nvGrpSpPr>
        <p:cNvPr id="73" name="Shape 73"/>
        <p:cNvGrpSpPr/>
        <p:nvPr/>
      </p:nvGrpSpPr>
      <p:grpSpPr>
        <a:xfrm>
          <a:off x="0" y="0"/>
          <a:ext cx="0" cy="0"/>
          <a:chOff x="0" y="0"/>
          <a:chExt cx="0" cy="0"/>
        </a:xfrm>
      </p:grpSpPr>
      <p:sp>
        <p:nvSpPr>
          <p:cNvPr id="74" name="Google Shape;74;p32"/>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9">
  <p:cSld name="CUSTOM_28">
    <p:spTree>
      <p:nvGrpSpPr>
        <p:cNvPr id="75" name="Shape 75"/>
        <p:cNvGrpSpPr/>
        <p:nvPr/>
      </p:nvGrpSpPr>
      <p:grpSpPr>
        <a:xfrm>
          <a:off x="0" y="0"/>
          <a:ext cx="0" cy="0"/>
          <a:chOff x="0" y="0"/>
          <a:chExt cx="0" cy="0"/>
        </a:xfrm>
      </p:grpSpPr>
      <p:sp>
        <p:nvSpPr>
          <p:cNvPr id="76" name="Google Shape;76;p33"/>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0">
  <p:cSld name="CUSTOM_29">
    <p:spTree>
      <p:nvGrpSpPr>
        <p:cNvPr id="77" name="Shape 77"/>
        <p:cNvGrpSpPr/>
        <p:nvPr/>
      </p:nvGrpSpPr>
      <p:grpSpPr>
        <a:xfrm>
          <a:off x="0" y="0"/>
          <a:ext cx="0" cy="0"/>
          <a:chOff x="0" y="0"/>
          <a:chExt cx="0" cy="0"/>
        </a:xfrm>
      </p:grpSpPr>
      <p:sp>
        <p:nvSpPr>
          <p:cNvPr id="78" name="Google Shape;78;p3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1">
  <p:cSld name="CUSTOM_30">
    <p:spTree>
      <p:nvGrpSpPr>
        <p:cNvPr id="79" name="Shape 79"/>
        <p:cNvGrpSpPr/>
        <p:nvPr/>
      </p:nvGrpSpPr>
      <p:grpSpPr>
        <a:xfrm>
          <a:off x="0" y="0"/>
          <a:ext cx="0" cy="0"/>
          <a:chOff x="0" y="0"/>
          <a:chExt cx="0" cy="0"/>
        </a:xfrm>
      </p:grpSpPr>
      <p:sp>
        <p:nvSpPr>
          <p:cNvPr id="80" name="Google Shape;80;p3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2">
  <p:cSld name="CUSTOM_31">
    <p:spTree>
      <p:nvGrpSpPr>
        <p:cNvPr id="81" name="Shape 81"/>
        <p:cNvGrpSpPr/>
        <p:nvPr/>
      </p:nvGrpSpPr>
      <p:grpSpPr>
        <a:xfrm>
          <a:off x="0" y="0"/>
          <a:ext cx="0" cy="0"/>
          <a:chOff x="0" y="0"/>
          <a:chExt cx="0" cy="0"/>
        </a:xfrm>
      </p:grpSpPr>
      <p:sp>
        <p:nvSpPr>
          <p:cNvPr id="82" name="Google Shape;82;p3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3">
  <p:cSld name="CUSTOM_32">
    <p:spTree>
      <p:nvGrpSpPr>
        <p:cNvPr id="83" name="Shape 83"/>
        <p:cNvGrpSpPr/>
        <p:nvPr/>
      </p:nvGrpSpPr>
      <p:grpSpPr>
        <a:xfrm>
          <a:off x="0" y="0"/>
          <a:ext cx="0" cy="0"/>
          <a:chOff x="0" y="0"/>
          <a:chExt cx="0" cy="0"/>
        </a:xfrm>
      </p:grpSpPr>
      <p:sp>
        <p:nvSpPr>
          <p:cNvPr id="84" name="Google Shape;84;p3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4">
  <p:cSld name="CUSTOM_33">
    <p:spTree>
      <p:nvGrpSpPr>
        <p:cNvPr id="85" name="Shape 85"/>
        <p:cNvGrpSpPr/>
        <p:nvPr/>
      </p:nvGrpSpPr>
      <p:grpSpPr>
        <a:xfrm>
          <a:off x="0" y="0"/>
          <a:ext cx="0" cy="0"/>
          <a:chOff x="0" y="0"/>
          <a:chExt cx="0" cy="0"/>
        </a:xfrm>
      </p:grpSpPr>
      <p:sp>
        <p:nvSpPr>
          <p:cNvPr id="86" name="Google Shape;86;p3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5">
  <p:cSld name="CUSTOM_34">
    <p:spTree>
      <p:nvGrpSpPr>
        <p:cNvPr id="87" name="Shape 87"/>
        <p:cNvGrpSpPr/>
        <p:nvPr/>
      </p:nvGrpSpPr>
      <p:grpSpPr>
        <a:xfrm>
          <a:off x="0" y="0"/>
          <a:ext cx="0" cy="0"/>
          <a:chOff x="0" y="0"/>
          <a:chExt cx="0" cy="0"/>
        </a:xfrm>
      </p:grpSpPr>
      <p:sp>
        <p:nvSpPr>
          <p:cNvPr id="88" name="Google Shape;88;p3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6">
  <p:cSld name="CUSTOM_35">
    <p:spTree>
      <p:nvGrpSpPr>
        <p:cNvPr id="89" name="Shape 89"/>
        <p:cNvGrpSpPr/>
        <p:nvPr/>
      </p:nvGrpSpPr>
      <p:grpSpPr>
        <a:xfrm>
          <a:off x="0" y="0"/>
          <a:ext cx="0" cy="0"/>
          <a:chOff x="0" y="0"/>
          <a:chExt cx="0" cy="0"/>
        </a:xfrm>
      </p:grpSpPr>
      <p:sp>
        <p:nvSpPr>
          <p:cNvPr id="90" name="Google Shape;90;p4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9" name="Shape 19"/>
        <p:cNvGrpSpPr/>
        <p:nvPr/>
      </p:nvGrpSpPr>
      <p:grpSpPr>
        <a:xfrm>
          <a:off x="0" y="0"/>
          <a:ext cx="0" cy="0"/>
          <a:chOff x="0" y="0"/>
          <a:chExt cx="0" cy="0"/>
        </a:xfrm>
      </p:grpSpPr>
      <p:sp>
        <p:nvSpPr>
          <p:cNvPr id="20" name="Google Shape;20;p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7">
  <p:cSld name="CUSTOM_36">
    <p:spTree>
      <p:nvGrpSpPr>
        <p:cNvPr id="91" name="Shape 91"/>
        <p:cNvGrpSpPr/>
        <p:nvPr/>
      </p:nvGrpSpPr>
      <p:grpSpPr>
        <a:xfrm>
          <a:off x="0" y="0"/>
          <a:ext cx="0" cy="0"/>
          <a:chOff x="0" y="0"/>
          <a:chExt cx="0" cy="0"/>
        </a:xfrm>
      </p:grpSpPr>
      <p:sp>
        <p:nvSpPr>
          <p:cNvPr id="92" name="Google Shape;92;p41"/>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8">
  <p:cSld name="CUSTOM_37">
    <p:spTree>
      <p:nvGrpSpPr>
        <p:cNvPr id="93" name="Shape 93"/>
        <p:cNvGrpSpPr/>
        <p:nvPr/>
      </p:nvGrpSpPr>
      <p:grpSpPr>
        <a:xfrm>
          <a:off x="0" y="0"/>
          <a:ext cx="0" cy="0"/>
          <a:chOff x="0" y="0"/>
          <a:chExt cx="0" cy="0"/>
        </a:xfrm>
      </p:grpSpPr>
      <p:sp>
        <p:nvSpPr>
          <p:cNvPr id="94" name="Google Shape;94;p42"/>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9">
  <p:cSld name="CUSTOM_38">
    <p:spTree>
      <p:nvGrpSpPr>
        <p:cNvPr id="95" name="Shape 95"/>
        <p:cNvGrpSpPr/>
        <p:nvPr/>
      </p:nvGrpSpPr>
      <p:grpSpPr>
        <a:xfrm>
          <a:off x="0" y="0"/>
          <a:ext cx="0" cy="0"/>
          <a:chOff x="0" y="0"/>
          <a:chExt cx="0" cy="0"/>
        </a:xfrm>
      </p:grpSpPr>
      <p:sp>
        <p:nvSpPr>
          <p:cNvPr id="96" name="Google Shape;96;p43"/>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0">
  <p:cSld name="CUSTOM_39">
    <p:spTree>
      <p:nvGrpSpPr>
        <p:cNvPr id="97" name="Shape 97"/>
        <p:cNvGrpSpPr/>
        <p:nvPr/>
      </p:nvGrpSpPr>
      <p:grpSpPr>
        <a:xfrm>
          <a:off x="0" y="0"/>
          <a:ext cx="0" cy="0"/>
          <a:chOff x="0" y="0"/>
          <a:chExt cx="0" cy="0"/>
        </a:xfrm>
      </p:grpSpPr>
      <p:sp>
        <p:nvSpPr>
          <p:cNvPr id="98" name="Google Shape;98;p4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1">
  <p:cSld name="CUSTOM_40">
    <p:spTree>
      <p:nvGrpSpPr>
        <p:cNvPr id="99" name="Shape 99"/>
        <p:cNvGrpSpPr/>
        <p:nvPr/>
      </p:nvGrpSpPr>
      <p:grpSpPr>
        <a:xfrm>
          <a:off x="0" y="0"/>
          <a:ext cx="0" cy="0"/>
          <a:chOff x="0" y="0"/>
          <a:chExt cx="0" cy="0"/>
        </a:xfrm>
      </p:grpSpPr>
      <p:sp>
        <p:nvSpPr>
          <p:cNvPr id="100" name="Google Shape;100;p4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2">
  <p:cSld name="CUSTOM_41">
    <p:spTree>
      <p:nvGrpSpPr>
        <p:cNvPr id="101" name="Shape 101"/>
        <p:cNvGrpSpPr/>
        <p:nvPr/>
      </p:nvGrpSpPr>
      <p:grpSpPr>
        <a:xfrm>
          <a:off x="0" y="0"/>
          <a:ext cx="0" cy="0"/>
          <a:chOff x="0" y="0"/>
          <a:chExt cx="0" cy="0"/>
        </a:xfrm>
      </p:grpSpPr>
      <p:sp>
        <p:nvSpPr>
          <p:cNvPr id="102" name="Google Shape;102;p4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3">
  <p:cSld name="CUSTOM_42">
    <p:spTree>
      <p:nvGrpSpPr>
        <p:cNvPr id="103" name="Shape 103"/>
        <p:cNvGrpSpPr/>
        <p:nvPr/>
      </p:nvGrpSpPr>
      <p:grpSpPr>
        <a:xfrm>
          <a:off x="0" y="0"/>
          <a:ext cx="0" cy="0"/>
          <a:chOff x="0" y="0"/>
          <a:chExt cx="0" cy="0"/>
        </a:xfrm>
      </p:grpSpPr>
      <p:sp>
        <p:nvSpPr>
          <p:cNvPr id="104" name="Google Shape;104;p4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4">
  <p:cSld name="CUSTOM_43">
    <p:spTree>
      <p:nvGrpSpPr>
        <p:cNvPr id="105" name="Shape 105"/>
        <p:cNvGrpSpPr/>
        <p:nvPr/>
      </p:nvGrpSpPr>
      <p:grpSpPr>
        <a:xfrm>
          <a:off x="0" y="0"/>
          <a:ext cx="0" cy="0"/>
          <a:chOff x="0" y="0"/>
          <a:chExt cx="0" cy="0"/>
        </a:xfrm>
      </p:grpSpPr>
      <p:sp>
        <p:nvSpPr>
          <p:cNvPr id="106" name="Google Shape;106;p4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5">
  <p:cSld name="CUSTOM_44">
    <p:spTree>
      <p:nvGrpSpPr>
        <p:cNvPr id="107" name="Shape 107"/>
        <p:cNvGrpSpPr/>
        <p:nvPr/>
      </p:nvGrpSpPr>
      <p:grpSpPr>
        <a:xfrm>
          <a:off x="0" y="0"/>
          <a:ext cx="0" cy="0"/>
          <a:chOff x="0" y="0"/>
          <a:chExt cx="0" cy="0"/>
        </a:xfrm>
      </p:grpSpPr>
      <p:sp>
        <p:nvSpPr>
          <p:cNvPr id="108" name="Google Shape;108;p4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6">
  <p:cSld name="CUSTOM_45">
    <p:spTree>
      <p:nvGrpSpPr>
        <p:cNvPr id="109" name="Shape 109"/>
        <p:cNvGrpSpPr/>
        <p:nvPr/>
      </p:nvGrpSpPr>
      <p:grpSpPr>
        <a:xfrm>
          <a:off x="0" y="0"/>
          <a:ext cx="0" cy="0"/>
          <a:chOff x="0" y="0"/>
          <a:chExt cx="0" cy="0"/>
        </a:xfrm>
      </p:grpSpPr>
      <p:sp>
        <p:nvSpPr>
          <p:cNvPr id="110" name="Google Shape;110;p5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1" name="Shape 21"/>
        <p:cNvGrpSpPr/>
        <p:nvPr/>
      </p:nvGrpSpPr>
      <p:grpSpPr>
        <a:xfrm>
          <a:off x="0" y="0"/>
          <a:ext cx="0" cy="0"/>
          <a:chOff x="0" y="0"/>
          <a:chExt cx="0" cy="0"/>
        </a:xfrm>
      </p:grpSpPr>
      <p:sp>
        <p:nvSpPr>
          <p:cNvPr id="22" name="Google Shape;22;p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7">
  <p:cSld name="CUSTOM_46">
    <p:spTree>
      <p:nvGrpSpPr>
        <p:cNvPr id="111" name="Shape 111"/>
        <p:cNvGrpSpPr/>
        <p:nvPr/>
      </p:nvGrpSpPr>
      <p:grpSpPr>
        <a:xfrm>
          <a:off x="0" y="0"/>
          <a:ext cx="0" cy="0"/>
          <a:chOff x="0" y="0"/>
          <a:chExt cx="0" cy="0"/>
        </a:xfrm>
      </p:grpSpPr>
      <p:sp>
        <p:nvSpPr>
          <p:cNvPr id="112" name="Google Shape;112;p51"/>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8">
  <p:cSld name="CUSTOM_47">
    <p:spTree>
      <p:nvGrpSpPr>
        <p:cNvPr id="113" name="Shape 113"/>
        <p:cNvGrpSpPr/>
        <p:nvPr/>
      </p:nvGrpSpPr>
      <p:grpSpPr>
        <a:xfrm>
          <a:off x="0" y="0"/>
          <a:ext cx="0" cy="0"/>
          <a:chOff x="0" y="0"/>
          <a:chExt cx="0" cy="0"/>
        </a:xfrm>
      </p:grpSpPr>
      <p:sp>
        <p:nvSpPr>
          <p:cNvPr id="114" name="Google Shape;114;p52"/>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9">
  <p:cSld name="CUSTOM_48">
    <p:spTree>
      <p:nvGrpSpPr>
        <p:cNvPr id="115" name="Shape 115"/>
        <p:cNvGrpSpPr/>
        <p:nvPr/>
      </p:nvGrpSpPr>
      <p:grpSpPr>
        <a:xfrm>
          <a:off x="0" y="0"/>
          <a:ext cx="0" cy="0"/>
          <a:chOff x="0" y="0"/>
          <a:chExt cx="0" cy="0"/>
        </a:xfrm>
      </p:grpSpPr>
      <p:sp>
        <p:nvSpPr>
          <p:cNvPr id="116" name="Google Shape;116;p53"/>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0">
  <p:cSld name="CUSTOM_49">
    <p:spTree>
      <p:nvGrpSpPr>
        <p:cNvPr id="117" name="Shape 117"/>
        <p:cNvGrpSpPr/>
        <p:nvPr/>
      </p:nvGrpSpPr>
      <p:grpSpPr>
        <a:xfrm>
          <a:off x="0" y="0"/>
          <a:ext cx="0" cy="0"/>
          <a:chOff x="0" y="0"/>
          <a:chExt cx="0" cy="0"/>
        </a:xfrm>
      </p:grpSpPr>
      <p:sp>
        <p:nvSpPr>
          <p:cNvPr id="118" name="Google Shape;118;p54"/>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1">
  <p:cSld name="CUSTOM_50">
    <p:spTree>
      <p:nvGrpSpPr>
        <p:cNvPr id="119" name="Shape 119"/>
        <p:cNvGrpSpPr/>
        <p:nvPr/>
      </p:nvGrpSpPr>
      <p:grpSpPr>
        <a:xfrm>
          <a:off x="0" y="0"/>
          <a:ext cx="0" cy="0"/>
          <a:chOff x="0" y="0"/>
          <a:chExt cx="0" cy="0"/>
        </a:xfrm>
      </p:grpSpPr>
      <p:sp>
        <p:nvSpPr>
          <p:cNvPr id="120" name="Google Shape;120;p5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2">
  <p:cSld name="CUSTOM_51">
    <p:spTree>
      <p:nvGrpSpPr>
        <p:cNvPr id="121" name="Shape 121"/>
        <p:cNvGrpSpPr/>
        <p:nvPr/>
      </p:nvGrpSpPr>
      <p:grpSpPr>
        <a:xfrm>
          <a:off x="0" y="0"/>
          <a:ext cx="0" cy="0"/>
          <a:chOff x="0" y="0"/>
          <a:chExt cx="0" cy="0"/>
        </a:xfrm>
      </p:grpSpPr>
      <p:sp>
        <p:nvSpPr>
          <p:cNvPr id="122" name="Google Shape;122;p5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3">
  <p:cSld name="CUSTOM_52">
    <p:spTree>
      <p:nvGrpSpPr>
        <p:cNvPr id="123" name="Shape 123"/>
        <p:cNvGrpSpPr/>
        <p:nvPr/>
      </p:nvGrpSpPr>
      <p:grpSpPr>
        <a:xfrm>
          <a:off x="0" y="0"/>
          <a:ext cx="0" cy="0"/>
          <a:chOff x="0" y="0"/>
          <a:chExt cx="0" cy="0"/>
        </a:xfrm>
      </p:grpSpPr>
      <p:sp>
        <p:nvSpPr>
          <p:cNvPr id="124" name="Google Shape;124;p5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4">
  <p:cSld name="CUSTOM_53">
    <p:spTree>
      <p:nvGrpSpPr>
        <p:cNvPr id="125" name="Shape 125"/>
        <p:cNvGrpSpPr/>
        <p:nvPr/>
      </p:nvGrpSpPr>
      <p:grpSpPr>
        <a:xfrm>
          <a:off x="0" y="0"/>
          <a:ext cx="0" cy="0"/>
          <a:chOff x="0" y="0"/>
          <a:chExt cx="0" cy="0"/>
        </a:xfrm>
      </p:grpSpPr>
      <p:sp>
        <p:nvSpPr>
          <p:cNvPr id="126" name="Google Shape;126;p5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5">
  <p:cSld name="CUSTOM_54">
    <p:spTree>
      <p:nvGrpSpPr>
        <p:cNvPr id="127" name="Shape 127"/>
        <p:cNvGrpSpPr/>
        <p:nvPr/>
      </p:nvGrpSpPr>
      <p:grpSpPr>
        <a:xfrm>
          <a:off x="0" y="0"/>
          <a:ext cx="0" cy="0"/>
          <a:chOff x="0" y="0"/>
          <a:chExt cx="0" cy="0"/>
        </a:xfrm>
      </p:grpSpPr>
      <p:sp>
        <p:nvSpPr>
          <p:cNvPr id="128" name="Google Shape;128;p5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SST@EU5 slides template">
  <p:cSld name="CUSTOM_55">
    <p:spTree>
      <p:nvGrpSpPr>
        <p:cNvPr id="129" name="Shape 129"/>
        <p:cNvGrpSpPr/>
        <p:nvPr/>
      </p:nvGrpSpPr>
      <p:grpSpPr>
        <a:xfrm>
          <a:off x="0" y="0"/>
          <a:ext cx="0" cy="0"/>
          <a:chOff x="0" y="0"/>
          <a:chExt cx="0" cy="0"/>
        </a:xfrm>
      </p:grpSpPr>
      <p:sp>
        <p:nvSpPr>
          <p:cNvPr id="130" name="Google Shape;130;p6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23" name="Shape 23"/>
        <p:cNvGrpSpPr/>
        <p:nvPr/>
      </p:nvGrpSpPr>
      <p:grpSpPr>
        <a:xfrm>
          <a:off x="0" y="0"/>
          <a:ext cx="0" cy="0"/>
          <a:chOff x="0" y="0"/>
          <a:chExt cx="0" cy="0"/>
        </a:xfrm>
      </p:grpSpPr>
      <p:sp>
        <p:nvSpPr>
          <p:cNvPr id="24" name="Google Shape;24;p7"/>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1" name="Shape 131"/>
        <p:cNvGrpSpPr/>
        <p:nvPr/>
      </p:nvGrpSpPr>
      <p:grpSpPr>
        <a:xfrm>
          <a:off x="0" y="0"/>
          <a:ext cx="0" cy="0"/>
          <a:chOff x="0" y="0"/>
          <a:chExt cx="0" cy="0"/>
        </a:xfrm>
      </p:grpSpPr>
      <p:sp>
        <p:nvSpPr>
          <p:cNvPr id="132" name="Google Shape;132;p61"/>
          <p:cNvSpPr/>
          <p:nvPr/>
        </p:nvSpPr>
        <p:spPr>
          <a:xfrm>
            <a:off x="4684150" y="-125"/>
            <a:ext cx="4459800" cy="4419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4" name="Google Shape;134;p6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5" name="Google Shape;135;p6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6" name="Shape 136"/>
        <p:cNvGrpSpPr/>
        <p:nvPr/>
      </p:nvGrpSpPr>
      <p:grpSpPr>
        <a:xfrm>
          <a:off x="0" y="0"/>
          <a:ext cx="0" cy="0"/>
          <a:chOff x="0" y="0"/>
          <a:chExt cx="0" cy="0"/>
        </a:xfrm>
      </p:grpSpPr>
      <p:sp>
        <p:nvSpPr>
          <p:cNvPr id="137" name="Google Shape;137;p6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8" name="Shape 138"/>
        <p:cNvGrpSpPr/>
        <p:nvPr/>
      </p:nvGrpSpPr>
      <p:grpSpPr>
        <a:xfrm>
          <a:off x="0" y="0"/>
          <a:ext cx="0" cy="0"/>
          <a:chOff x="0" y="0"/>
          <a:chExt cx="0" cy="0"/>
        </a:xfrm>
      </p:grpSpPr>
      <p:sp>
        <p:nvSpPr>
          <p:cNvPr id="139" name="Google Shape;139;p6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6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2" name="Shape 142"/>
        <p:cNvGrpSpPr/>
        <p:nvPr/>
      </p:nvGrpSpPr>
      <p:grpSpPr>
        <a:xfrm>
          <a:off x="0" y="0"/>
          <a:ext cx="0" cy="0"/>
          <a:chOff x="0" y="0"/>
          <a:chExt cx="0" cy="0"/>
        </a:xfrm>
      </p:grpSpPr>
      <p:sp>
        <p:nvSpPr>
          <p:cNvPr id="143" name="Google Shape;143;p6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4" name="Google Shape;144;p6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5" name="Google Shape;145;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p66"/>
          <p:cNvSpPr/>
          <p:nvPr/>
        </p:nvSpPr>
        <p:spPr>
          <a:xfrm>
            <a:off x="0" y="0"/>
            <a:ext cx="9144000" cy="510900"/>
          </a:xfrm>
          <a:prstGeom prst="rect">
            <a:avLst/>
          </a:prstGeom>
          <a:solidFill>
            <a:srgbClr val="1E4568"/>
          </a:solidFill>
          <a:ln cap="flat" cmpd="sng" w="12700">
            <a:solidFill>
              <a:srgbClr val="33659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8" name="Google Shape;148;p66"/>
          <p:cNvSpPr txBox="1"/>
          <p:nvPr>
            <p:ph type="title"/>
          </p:nvPr>
        </p:nvSpPr>
        <p:spPr>
          <a:xfrm>
            <a:off x="396223" y="0"/>
            <a:ext cx="8351700" cy="5109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lt1"/>
              </a:buClr>
              <a:buSzPts val="2400"/>
              <a:buFont typeface="Avenir"/>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9" name="Google Shape;149;p66"/>
          <p:cNvSpPr txBox="1"/>
          <p:nvPr>
            <p:ph idx="1" type="body"/>
          </p:nvPr>
        </p:nvSpPr>
        <p:spPr>
          <a:xfrm>
            <a:off x="415040" y="812131"/>
            <a:ext cx="4295700" cy="3820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50" name="Google Shape;150;p66"/>
          <p:cNvSpPr txBox="1"/>
          <p:nvPr>
            <p:ph idx="12" type="sldNum"/>
          </p:nvPr>
        </p:nvSpPr>
        <p:spPr>
          <a:xfrm>
            <a:off x="7086600" y="4858804"/>
            <a:ext cx="2057400" cy="273900"/>
          </a:xfrm>
          <a:prstGeom prst="rect">
            <a:avLst/>
          </a:prstGeom>
          <a:noFill/>
          <a:ln>
            <a:noFill/>
          </a:ln>
        </p:spPr>
        <p:txBody>
          <a:bodyPr anchorCtr="0" anchor="b" bIns="34275" lIns="68575" spcFirstLastPara="1" rIns="68575" wrap="square" tIns="34275">
            <a:noAutofit/>
          </a:bodyPr>
          <a:lstStyle>
            <a:lvl1pPr indent="0" lvl="0" marL="0" algn="r">
              <a:spcBef>
                <a:spcPts val="0"/>
              </a:spcBef>
              <a:buNone/>
              <a:defRPr b="0" i="0" sz="1100" u="none" cap="none" strike="noStrike">
                <a:solidFill>
                  <a:schemeClr val="lt1"/>
                </a:solidFill>
                <a:latin typeface="Calibri"/>
                <a:ea typeface="Calibri"/>
                <a:cs typeface="Calibri"/>
                <a:sym typeface="Calibri"/>
              </a:defRPr>
            </a:lvl1pPr>
            <a:lvl2pPr indent="0" lvl="1" marL="0" algn="r">
              <a:spcBef>
                <a:spcPts val="0"/>
              </a:spcBef>
              <a:buNone/>
              <a:defRPr b="0" i="0" sz="1100" u="none" cap="none" strike="noStrike">
                <a:solidFill>
                  <a:schemeClr val="lt1"/>
                </a:solidFill>
                <a:latin typeface="Calibri"/>
                <a:ea typeface="Calibri"/>
                <a:cs typeface="Calibri"/>
                <a:sym typeface="Calibri"/>
              </a:defRPr>
            </a:lvl2pPr>
            <a:lvl3pPr indent="0" lvl="2" marL="0" algn="r">
              <a:spcBef>
                <a:spcPts val="0"/>
              </a:spcBef>
              <a:buNone/>
              <a:defRPr b="0" i="0" sz="1100" u="none" cap="none" strike="noStrike">
                <a:solidFill>
                  <a:schemeClr val="lt1"/>
                </a:solidFill>
                <a:latin typeface="Calibri"/>
                <a:ea typeface="Calibri"/>
                <a:cs typeface="Calibri"/>
                <a:sym typeface="Calibri"/>
              </a:defRPr>
            </a:lvl3pPr>
            <a:lvl4pPr indent="0" lvl="3" marL="0" algn="r">
              <a:spcBef>
                <a:spcPts val="0"/>
              </a:spcBef>
              <a:buNone/>
              <a:defRPr b="0" i="0" sz="1100" u="none" cap="none" strike="noStrike">
                <a:solidFill>
                  <a:schemeClr val="lt1"/>
                </a:solidFill>
                <a:latin typeface="Calibri"/>
                <a:ea typeface="Calibri"/>
                <a:cs typeface="Calibri"/>
                <a:sym typeface="Calibri"/>
              </a:defRPr>
            </a:lvl4pPr>
            <a:lvl5pPr indent="0" lvl="4" marL="0" algn="r">
              <a:spcBef>
                <a:spcPts val="0"/>
              </a:spcBef>
              <a:buNone/>
              <a:defRPr b="0" i="0" sz="1100" u="none" cap="none" strike="noStrike">
                <a:solidFill>
                  <a:schemeClr val="lt1"/>
                </a:solidFill>
                <a:latin typeface="Calibri"/>
                <a:ea typeface="Calibri"/>
                <a:cs typeface="Calibri"/>
                <a:sym typeface="Calibri"/>
              </a:defRPr>
            </a:lvl5pPr>
            <a:lvl6pPr indent="0" lvl="5" marL="0" algn="r">
              <a:spcBef>
                <a:spcPts val="0"/>
              </a:spcBef>
              <a:buNone/>
              <a:defRPr b="0" i="0" sz="1100" u="none" cap="none" strike="noStrike">
                <a:solidFill>
                  <a:schemeClr val="lt1"/>
                </a:solidFill>
                <a:latin typeface="Calibri"/>
                <a:ea typeface="Calibri"/>
                <a:cs typeface="Calibri"/>
                <a:sym typeface="Calibri"/>
              </a:defRPr>
            </a:lvl6pPr>
            <a:lvl7pPr indent="0" lvl="6" marL="0" algn="r">
              <a:spcBef>
                <a:spcPts val="0"/>
              </a:spcBef>
              <a:buNone/>
              <a:defRPr b="0" i="0" sz="1100" u="none" cap="none" strike="noStrike">
                <a:solidFill>
                  <a:schemeClr val="lt1"/>
                </a:solidFill>
                <a:latin typeface="Calibri"/>
                <a:ea typeface="Calibri"/>
                <a:cs typeface="Calibri"/>
                <a:sym typeface="Calibri"/>
              </a:defRPr>
            </a:lvl7pPr>
            <a:lvl8pPr indent="0" lvl="7" marL="0" algn="r">
              <a:spcBef>
                <a:spcPts val="0"/>
              </a:spcBef>
              <a:buNone/>
              <a:defRPr b="0" i="0" sz="1100" u="none" cap="none" strike="noStrike">
                <a:solidFill>
                  <a:schemeClr val="lt1"/>
                </a:solidFill>
                <a:latin typeface="Calibri"/>
                <a:ea typeface="Calibri"/>
                <a:cs typeface="Calibri"/>
                <a:sym typeface="Calibri"/>
              </a:defRPr>
            </a:lvl8pPr>
            <a:lvl9pPr indent="0" lvl="8" marL="0" algn="r">
              <a:spcBef>
                <a:spcPts val="0"/>
              </a:spcBef>
              <a:buNone/>
              <a:defRPr b="0" i="0" sz="11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66"/>
          <p:cNvSpPr txBox="1"/>
          <p:nvPr>
            <p:ph idx="11" type="ftr"/>
          </p:nvPr>
        </p:nvSpPr>
        <p:spPr>
          <a:xfrm>
            <a:off x="0" y="4858803"/>
            <a:ext cx="30861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sz="11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52" name="Shape 152"/>
        <p:cNvGrpSpPr/>
        <p:nvPr/>
      </p:nvGrpSpPr>
      <p:grpSpPr>
        <a:xfrm>
          <a:off x="0" y="0"/>
          <a:ext cx="0" cy="0"/>
          <a:chOff x="0" y="0"/>
          <a:chExt cx="0" cy="0"/>
        </a:xfrm>
      </p:grpSpPr>
      <p:sp>
        <p:nvSpPr>
          <p:cNvPr id="153" name="Google Shape;153;p6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4" name="Google Shape;154;p6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5" name="Google Shape;155;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25" name="Shape 25"/>
        <p:cNvGrpSpPr/>
        <p:nvPr/>
      </p:nvGrpSpPr>
      <p:grpSpPr>
        <a:xfrm>
          <a:off x="0" y="0"/>
          <a:ext cx="0" cy="0"/>
          <a:chOff x="0" y="0"/>
          <a:chExt cx="0" cy="0"/>
        </a:xfrm>
      </p:grpSpPr>
      <p:sp>
        <p:nvSpPr>
          <p:cNvPr id="26" name="Google Shape;26;p8"/>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27" name="Shape 27"/>
        <p:cNvGrpSpPr/>
        <p:nvPr/>
      </p:nvGrpSpPr>
      <p:grpSpPr>
        <a:xfrm>
          <a:off x="0" y="0"/>
          <a:ext cx="0" cy="0"/>
          <a:chOff x="0" y="0"/>
          <a:chExt cx="0" cy="0"/>
        </a:xfrm>
      </p:grpSpPr>
      <p:sp>
        <p:nvSpPr>
          <p:cNvPr id="28" name="Google Shape;28;p9"/>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29" name="Shape 29"/>
        <p:cNvGrpSpPr/>
        <p:nvPr/>
      </p:nvGrpSpPr>
      <p:grpSpPr>
        <a:xfrm>
          <a:off x="0" y="0"/>
          <a:ext cx="0" cy="0"/>
          <a:chOff x="0" y="0"/>
          <a:chExt cx="0" cy="0"/>
        </a:xfrm>
      </p:grpSpPr>
      <p:sp>
        <p:nvSpPr>
          <p:cNvPr id="30" name="Google Shape;30;p10"/>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1.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5"/>
              </a:buClr>
              <a:buSzPts val="2800"/>
              <a:buNone/>
              <a:defRPr b="1" sz="2800">
                <a:solidFill>
                  <a:schemeClr val="accent5"/>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8476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cxnSp>
        <p:nvCxnSpPr>
          <p:cNvPr id="8" name="Google Shape;8;p1"/>
          <p:cNvCxnSpPr/>
          <p:nvPr/>
        </p:nvCxnSpPr>
        <p:spPr>
          <a:xfrm flipH="1" rot="10800000">
            <a:off x="104675" y="4886375"/>
            <a:ext cx="8850600" cy="9600"/>
          </a:xfrm>
          <a:prstGeom prst="straightConnector1">
            <a:avLst/>
          </a:prstGeom>
          <a:noFill/>
          <a:ln cap="flat" cmpd="sng" w="9525">
            <a:solidFill>
              <a:schemeClr val="accent5"/>
            </a:solidFill>
            <a:prstDash val="solid"/>
            <a:round/>
            <a:headEnd len="med" w="med" type="none"/>
            <a:tailEnd len="med" w="med" type="none"/>
          </a:ln>
        </p:spPr>
      </p:cxnSp>
      <p:sp>
        <p:nvSpPr>
          <p:cNvPr id="9" name="Google Shape;9;p1"/>
          <p:cNvSpPr txBox="1"/>
          <p:nvPr/>
        </p:nvSpPr>
        <p:spPr>
          <a:xfrm>
            <a:off x="28475" y="4856025"/>
            <a:ext cx="9115500" cy="323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1000">
                <a:solidFill>
                  <a:srgbClr val="757575"/>
                </a:solidFill>
              </a:rPr>
              <a:t>MW Gaia DN School</a:t>
            </a:r>
            <a:r>
              <a:rPr lang="en" sz="1000">
                <a:solidFill>
                  <a:srgbClr val="757575"/>
                </a:solidFill>
              </a:rPr>
              <a:t> | Padova, Italy | October 15-17, 2024 | Giada Pastorelli | AGB stars and their importance in stellar population studies</a:t>
            </a:r>
            <a:endParaRPr sz="1000">
              <a:solidFill>
                <a:srgbClr val="757575"/>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annualreviews.org/content/jo%20urnals/10.1146/annurev.astro.43.072103.150600" TargetMode="External"/><Relationship Id="rId4" Type="http://schemas.openxmlformats.org/officeDocument/2006/relationships/hyperlink" Target="https://link.springer.com/book/10.1007/978-1-4757-3876-6" TargetMode="External"/><Relationship Id="rId9" Type="http://schemas.openxmlformats.org/officeDocument/2006/relationships/image" Target="../media/image1.png"/><Relationship Id="rId5" Type="http://schemas.openxmlformats.org/officeDocument/2006/relationships/hyperlink" Target="https://onlinelibrary.wiley.com/doi/book/10.1002/0470033452" TargetMode="External"/><Relationship Id="rId6" Type="http://schemas.openxmlformats.org/officeDocument/2006/relationships/hyperlink" Target="https://www.wiley-vch.de/en/?option=com_eshop&amp;view=product&amp;isbn=978-3-527-40918-1" TargetMode="External"/><Relationship Id="rId7" Type="http://schemas.openxmlformats.org/officeDocument/2006/relationships/image" Target="../media/image11.png"/><Relationship Id="rId8" Type="http://schemas.openxmlformats.org/officeDocument/2006/relationships/hyperlink" Target="http://drive.google.com/file/d/125J9IJ_hjaPs0O8VPUrgW1WPpEcmYFtg/view" TargetMode="External"/><Relationship Id="rId11" Type="http://schemas.openxmlformats.org/officeDocument/2006/relationships/image" Target="../media/image13.png"/><Relationship Id="rId10" Type="http://schemas.openxmlformats.org/officeDocument/2006/relationships/image" Target="../media/image10.png"/><Relationship Id="rId1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www.youtube.com/watch?v=xRPvLm9NCGg" TargetMode="Externa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drive.google.com/file/d/125J9IJ_hjaPs0O8VPUrgW1WPpEcmYFtg/view" TargetMode="External"/><Relationship Id="rId4" Type="http://schemas.openxmlformats.org/officeDocument/2006/relationships/image" Target="../media/image1.png"/><Relationship Id="rId5" Type="http://schemas.openxmlformats.org/officeDocument/2006/relationships/hyperlink" Target="https://www.astro.uu.se/~bf/movie/AGBmovie.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hyperlink" Target="https://ui.adsabs.harvard.edu/abs/2024A%26ARv..32....2S/abstrac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8.png"/><Relationship Id="rId4" Type="http://schemas.openxmlformats.org/officeDocument/2006/relationships/image" Target="../media/image40.png"/><Relationship Id="rId5" Type="http://schemas.openxmlformats.org/officeDocument/2006/relationships/hyperlink" Target="https://ui.adsabs.harvard.edu/abs/2024A%26ARv..32....2S/abstrac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6.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67.png"/><Relationship Id="rId6"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68.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64.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64.png"/><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64.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64.png"/><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88.png"/><Relationship Id="rId4" Type="http://schemas.openxmlformats.org/officeDocument/2006/relationships/image" Target="../media/image77.png"/><Relationship Id="rId5"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88.png"/><Relationship Id="rId4" Type="http://schemas.openxmlformats.org/officeDocument/2006/relationships/image" Target="../media/image77.png"/><Relationship Id="rId5"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88.png"/><Relationship Id="rId4" Type="http://schemas.openxmlformats.org/officeDocument/2006/relationships/image" Target="../media/image77.png"/><Relationship Id="rId5"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76.png"/><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78.pn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75.pn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81.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89.png"/><Relationship Id="rId4" Type="http://schemas.openxmlformats.org/officeDocument/2006/relationships/image" Target="../media/image87.png"/><Relationship Id="rId5" Type="http://schemas.openxmlformats.org/officeDocument/2006/relationships/image" Target="../media/image8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91.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0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83.png"/><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92.png"/><Relationship Id="rId4" Type="http://schemas.openxmlformats.org/officeDocument/2006/relationships/image" Target="../media/image95.png"/><Relationship Id="rId5" Type="http://schemas.openxmlformats.org/officeDocument/2006/relationships/image" Target="../media/image9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9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9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9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98.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98.png"/><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68"/>
          <p:cNvSpPr txBox="1"/>
          <p:nvPr>
            <p:ph type="ctrTitle"/>
          </p:nvPr>
        </p:nvSpPr>
        <p:spPr>
          <a:xfrm>
            <a:off x="0" y="1814950"/>
            <a:ext cx="9144000" cy="1515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AGB stars and their importance in stellar population studies</a:t>
            </a:r>
            <a:endParaRPr/>
          </a:p>
        </p:txBody>
      </p:sp>
      <p:sp>
        <p:nvSpPr>
          <p:cNvPr id="161" name="Google Shape;161;p68"/>
          <p:cNvSpPr txBox="1"/>
          <p:nvPr>
            <p:ph idx="1" type="subTitle"/>
          </p:nvPr>
        </p:nvSpPr>
        <p:spPr>
          <a:xfrm>
            <a:off x="311700" y="32913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Giada Pastorelli</a:t>
            </a:r>
            <a:r>
              <a:rPr lang="en"/>
              <a:t> (she/her)</a:t>
            </a:r>
            <a:endParaRPr/>
          </a:p>
        </p:txBody>
      </p:sp>
      <p:sp>
        <p:nvSpPr>
          <p:cNvPr id="162" name="Google Shape;162;p68"/>
          <p:cNvSpPr txBox="1"/>
          <p:nvPr>
            <p:ph idx="1" type="subTitle"/>
          </p:nvPr>
        </p:nvSpPr>
        <p:spPr>
          <a:xfrm>
            <a:off x="311700" y="3900925"/>
            <a:ext cx="8520600" cy="7926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0"/>
              </a:spcAft>
              <a:buNone/>
            </a:pPr>
            <a:r>
              <a:rPr lang="en"/>
              <a:t>Department of Physics and Astronomy, University of Padova</a:t>
            </a:r>
            <a:endParaRPr/>
          </a:p>
        </p:txBody>
      </p:sp>
      <p:pic>
        <p:nvPicPr>
          <p:cNvPr id="163" name="Google Shape;163;p68"/>
          <p:cNvPicPr preferRelativeResize="0"/>
          <p:nvPr/>
        </p:nvPicPr>
        <p:blipFill>
          <a:blip r:embed="rId3">
            <a:alphaModFix/>
          </a:blip>
          <a:stretch>
            <a:fillRect/>
          </a:stretch>
        </p:blipFill>
        <p:spPr>
          <a:xfrm>
            <a:off x="0" y="0"/>
            <a:ext cx="5216224" cy="1723825"/>
          </a:xfrm>
          <a:prstGeom prst="rect">
            <a:avLst/>
          </a:prstGeom>
          <a:noFill/>
          <a:ln>
            <a:noFill/>
          </a:ln>
        </p:spPr>
      </p:pic>
      <p:pic>
        <p:nvPicPr>
          <p:cNvPr id="164" name="Google Shape;164;p68"/>
          <p:cNvPicPr preferRelativeResize="0"/>
          <p:nvPr/>
        </p:nvPicPr>
        <p:blipFill>
          <a:blip r:embed="rId4">
            <a:alphaModFix/>
          </a:blip>
          <a:stretch>
            <a:fillRect/>
          </a:stretch>
        </p:blipFill>
        <p:spPr>
          <a:xfrm>
            <a:off x="5216225" y="248925"/>
            <a:ext cx="2358751" cy="1242954"/>
          </a:xfrm>
          <a:prstGeom prst="rect">
            <a:avLst/>
          </a:prstGeom>
          <a:noFill/>
          <a:ln>
            <a:noFill/>
          </a:ln>
        </p:spPr>
      </p:pic>
      <p:pic>
        <p:nvPicPr>
          <p:cNvPr id="165" name="Google Shape;165;p68"/>
          <p:cNvPicPr preferRelativeResize="0"/>
          <p:nvPr/>
        </p:nvPicPr>
        <p:blipFill rotWithShape="1">
          <a:blip r:embed="rId5">
            <a:alphaModFix/>
          </a:blip>
          <a:srcRect b="0" l="0" r="53064" t="0"/>
          <a:stretch/>
        </p:blipFill>
        <p:spPr>
          <a:xfrm>
            <a:off x="7930637" y="248927"/>
            <a:ext cx="857725" cy="858650"/>
          </a:xfrm>
          <a:prstGeom prst="rect">
            <a:avLst/>
          </a:prstGeom>
          <a:noFill/>
          <a:ln>
            <a:noFill/>
          </a:ln>
        </p:spPr>
      </p:pic>
      <p:pic>
        <p:nvPicPr>
          <p:cNvPr id="166" name="Google Shape;166;p68"/>
          <p:cNvPicPr preferRelativeResize="0"/>
          <p:nvPr/>
        </p:nvPicPr>
        <p:blipFill rotWithShape="1">
          <a:blip r:embed="rId6">
            <a:alphaModFix/>
          </a:blip>
          <a:srcRect b="0" l="8500" r="0" t="0"/>
          <a:stretch/>
        </p:blipFill>
        <p:spPr>
          <a:xfrm>
            <a:off x="7574975" y="1098525"/>
            <a:ext cx="1569025" cy="566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7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Early-AGB</a:t>
            </a:r>
            <a:endParaRPr/>
          </a:p>
        </p:txBody>
      </p:sp>
      <p:sp>
        <p:nvSpPr>
          <p:cNvPr id="236" name="Google Shape;236;p77"/>
          <p:cNvSpPr txBox="1"/>
          <p:nvPr/>
        </p:nvSpPr>
        <p:spPr>
          <a:xfrm>
            <a:off x="4361401" y="693800"/>
            <a:ext cx="4556700" cy="3996000"/>
          </a:xfrm>
          <a:prstGeom prst="rect">
            <a:avLst/>
          </a:prstGeom>
          <a:noFill/>
          <a:ln>
            <a:noFill/>
          </a:ln>
        </p:spPr>
        <p:txBody>
          <a:bodyPr anchorCtr="0" anchor="ctr" bIns="34275" lIns="68575" spcFirstLastPara="1" rIns="68575" wrap="square" tIns="34275">
            <a:noAutofit/>
          </a:bodyPr>
          <a:lstStyle/>
          <a:p>
            <a:pPr indent="0" lvl="0" marL="0" marR="0" rtl="0" algn="l">
              <a:lnSpc>
                <a:spcPct val="150000"/>
              </a:lnSpc>
              <a:spcBef>
                <a:spcPts val="0"/>
              </a:spcBef>
              <a:spcAft>
                <a:spcPts val="0"/>
              </a:spcAft>
              <a:buClr>
                <a:srgbClr val="FFFFFF"/>
              </a:buClr>
              <a:buSzPts val="1500"/>
              <a:buFont typeface="Arial"/>
              <a:buNone/>
            </a:pPr>
            <a:r>
              <a:t/>
            </a:r>
            <a:endParaRPr i="0"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 Central He exhaustion: CO core contracts </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 He-shell burning</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Short double shell burning (H, He)</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H-shell extinguished (He-rich zone expansion)</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Entire envelope expands </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CO core becomes degenerate </a:t>
            </a:r>
            <a:endParaRPr i="0" sz="1600">
              <a:solidFill>
                <a:schemeClr val="dk2"/>
              </a:solidFill>
            </a:endParaRPr>
          </a:p>
          <a:p>
            <a:pPr indent="-76200" lvl="0" marL="177800" marR="0" rtl="0" algn="l">
              <a:lnSpc>
                <a:spcPct val="150000"/>
              </a:lnSpc>
              <a:spcBef>
                <a:spcPts val="2100"/>
              </a:spcBef>
              <a:spcAft>
                <a:spcPts val="0"/>
              </a:spcAft>
              <a:buClr>
                <a:srgbClr val="FFFFFF"/>
              </a:buClr>
              <a:buSzPts val="1500"/>
              <a:buFont typeface="Arial"/>
              <a:buNone/>
            </a:pPr>
            <a:r>
              <a:t/>
            </a:r>
            <a:endParaRPr i="0" sz="1600">
              <a:solidFill>
                <a:schemeClr val="dk2"/>
              </a:solidFill>
            </a:endParaRPr>
          </a:p>
        </p:txBody>
      </p:sp>
      <p:pic>
        <p:nvPicPr>
          <p:cNvPr id="237" name="Google Shape;237;p77"/>
          <p:cNvPicPr preferRelativeResize="0"/>
          <p:nvPr/>
        </p:nvPicPr>
        <p:blipFill rotWithShape="1">
          <a:blip r:embed="rId3">
            <a:alphaModFix/>
          </a:blip>
          <a:srcRect b="0" l="0" r="0" t="30719"/>
          <a:stretch/>
        </p:blipFill>
        <p:spPr>
          <a:xfrm>
            <a:off x="171322" y="769997"/>
            <a:ext cx="4077868" cy="3829587"/>
          </a:xfrm>
          <a:prstGeom prst="rect">
            <a:avLst/>
          </a:prstGeom>
          <a:noFill/>
          <a:ln>
            <a:noFill/>
          </a:ln>
        </p:spPr>
      </p:pic>
      <p:sp>
        <p:nvSpPr>
          <p:cNvPr id="238" name="Google Shape;238;p77"/>
          <p:cNvSpPr/>
          <p:nvPr/>
        </p:nvSpPr>
        <p:spPr>
          <a:xfrm>
            <a:off x="1810987" y="4642526"/>
            <a:ext cx="21939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dk1"/>
                </a:solidFill>
                <a:latin typeface="Avenir"/>
                <a:ea typeface="Avenir"/>
                <a:cs typeface="Avenir"/>
                <a:sym typeface="Avenir"/>
              </a:rPr>
              <a:t>O.R. Pols 2011 (Lect. Notes) </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7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Early-AGB</a:t>
            </a:r>
            <a:endParaRPr/>
          </a:p>
        </p:txBody>
      </p:sp>
      <p:pic>
        <p:nvPicPr>
          <p:cNvPr id="244" name="Google Shape;244;p78"/>
          <p:cNvPicPr preferRelativeResize="0"/>
          <p:nvPr/>
        </p:nvPicPr>
        <p:blipFill rotWithShape="1">
          <a:blip r:embed="rId3">
            <a:alphaModFix/>
          </a:blip>
          <a:srcRect b="0" l="0" r="0" t="30719"/>
          <a:stretch/>
        </p:blipFill>
        <p:spPr>
          <a:xfrm>
            <a:off x="171322" y="769997"/>
            <a:ext cx="4077868" cy="3829587"/>
          </a:xfrm>
          <a:prstGeom prst="rect">
            <a:avLst/>
          </a:prstGeom>
          <a:noFill/>
          <a:ln>
            <a:noFill/>
          </a:ln>
        </p:spPr>
      </p:pic>
      <p:sp>
        <p:nvSpPr>
          <p:cNvPr id="245" name="Google Shape;245;p78"/>
          <p:cNvSpPr/>
          <p:nvPr/>
        </p:nvSpPr>
        <p:spPr>
          <a:xfrm>
            <a:off x="1810987" y="4642526"/>
            <a:ext cx="21939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dk1"/>
                </a:solidFill>
                <a:latin typeface="Avenir"/>
                <a:ea typeface="Avenir"/>
                <a:cs typeface="Avenir"/>
                <a:sym typeface="Avenir"/>
              </a:rPr>
              <a:t>O.R. Pols 2011 (Lect. Notes) </a:t>
            </a:r>
            <a:endParaRPr sz="1100">
              <a:solidFill>
                <a:schemeClr val="dk1"/>
              </a:solidFill>
            </a:endParaRPr>
          </a:p>
        </p:txBody>
      </p:sp>
      <p:sp>
        <p:nvSpPr>
          <p:cNvPr id="246" name="Google Shape;246;p78"/>
          <p:cNvSpPr txBox="1"/>
          <p:nvPr/>
        </p:nvSpPr>
        <p:spPr>
          <a:xfrm>
            <a:off x="4511900" y="331925"/>
            <a:ext cx="4374000" cy="43122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rgbClr val="FFFFFF"/>
              </a:buClr>
              <a:buSzPts val="1500"/>
              <a:buFont typeface="Arial"/>
              <a:buNone/>
            </a:pPr>
            <a:r>
              <a:t/>
            </a:r>
            <a:endParaRPr i="0" sz="1600">
              <a:solidFill>
                <a:schemeClr val="dk2"/>
              </a:solidFill>
            </a:endParaRPr>
          </a:p>
          <a:p>
            <a:pPr indent="-177800" lvl="0" marL="177800" marR="0" rtl="0" algn="l">
              <a:lnSpc>
                <a:spcPct val="115000"/>
              </a:lnSpc>
              <a:spcBef>
                <a:spcPts val="2100"/>
              </a:spcBef>
              <a:spcAft>
                <a:spcPts val="0"/>
              </a:spcAft>
              <a:buClr>
                <a:schemeClr val="dk2"/>
              </a:buClr>
              <a:buSzPts val="1600"/>
              <a:buChar char="•"/>
            </a:pPr>
            <a:r>
              <a:rPr i="0" lang="en" sz="1600">
                <a:solidFill>
                  <a:schemeClr val="dk2"/>
                </a:solidFill>
              </a:rPr>
              <a:t>M</a:t>
            </a:r>
            <a:r>
              <a:rPr baseline="-25000" i="0" lang="en" sz="1600">
                <a:solidFill>
                  <a:schemeClr val="dk2"/>
                </a:solidFill>
              </a:rPr>
              <a:t>i</a:t>
            </a:r>
            <a:r>
              <a:rPr i="0" lang="en" sz="1600">
                <a:solidFill>
                  <a:schemeClr val="dk2"/>
                </a:solidFill>
              </a:rPr>
              <a:t> ≳ 4 M</a:t>
            </a:r>
            <a:r>
              <a:rPr baseline="-25000" i="0" lang="en" sz="1600">
                <a:solidFill>
                  <a:schemeClr val="dk2"/>
                </a:solidFill>
              </a:rPr>
              <a:t>☉ </a:t>
            </a:r>
            <a:r>
              <a:rPr i="0" lang="en" sz="1600">
                <a:solidFill>
                  <a:schemeClr val="dk2"/>
                </a:solidFill>
              </a:rPr>
              <a:t>: 2</a:t>
            </a:r>
            <a:r>
              <a:rPr baseline="30000" i="0" lang="en" sz="1600">
                <a:solidFill>
                  <a:schemeClr val="dk2"/>
                </a:solidFill>
              </a:rPr>
              <a:t>nd</a:t>
            </a:r>
            <a:r>
              <a:rPr i="0" lang="en" sz="1600">
                <a:solidFill>
                  <a:schemeClr val="dk2"/>
                </a:solidFill>
              </a:rPr>
              <a:t> dredge-up</a:t>
            </a:r>
            <a:endParaRPr sz="1600">
              <a:solidFill>
                <a:schemeClr val="dk2"/>
              </a:solidFill>
            </a:endParaRPr>
          </a:p>
          <a:p>
            <a:pPr indent="-177800" lvl="0" marL="177800" marR="0" rtl="0" algn="l">
              <a:lnSpc>
                <a:spcPct val="115000"/>
              </a:lnSpc>
              <a:spcBef>
                <a:spcPts val="2100"/>
              </a:spcBef>
              <a:spcAft>
                <a:spcPts val="0"/>
              </a:spcAft>
              <a:buClr>
                <a:schemeClr val="dk2"/>
              </a:buClr>
              <a:buSzPts val="1600"/>
              <a:buChar char="•"/>
            </a:pPr>
            <a:r>
              <a:rPr i="0" lang="en" sz="1600">
                <a:solidFill>
                  <a:schemeClr val="dk2"/>
                </a:solidFill>
              </a:rPr>
              <a:t>M</a:t>
            </a:r>
            <a:r>
              <a:rPr baseline="-25000" i="0" lang="en" sz="1600">
                <a:solidFill>
                  <a:schemeClr val="dk2"/>
                </a:solidFill>
              </a:rPr>
              <a:t>i</a:t>
            </a:r>
            <a:r>
              <a:rPr i="0" lang="en" sz="1600">
                <a:solidFill>
                  <a:schemeClr val="dk2"/>
                </a:solidFill>
              </a:rPr>
              <a:t> ≲ 4 M</a:t>
            </a:r>
            <a:r>
              <a:rPr baseline="-25000" i="0" lang="en" sz="1600">
                <a:solidFill>
                  <a:schemeClr val="dk2"/>
                </a:solidFill>
              </a:rPr>
              <a:t>☉ </a:t>
            </a:r>
            <a:r>
              <a:rPr i="0" lang="en" sz="1600">
                <a:solidFill>
                  <a:schemeClr val="dk2"/>
                </a:solidFill>
              </a:rPr>
              <a:t>: H-shell is active</a:t>
            </a:r>
            <a:r>
              <a:rPr lang="en" sz="1600">
                <a:solidFill>
                  <a:schemeClr val="dk2"/>
                </a:solidFill>
              </a:rPr>
              <a:t> → </a:t>
            </a:r>
            <a:r>
              <a:rPr i="0" lang="en" sz="1600">
                <a:solidFill>
                  <a:schemeClr val="dk2"/>
                </a:solidFill>
              </a:rPr>
              <a:t>no 2</a:t>
            </a:r>
            <a:r>
              <a:rPr baseline="30000" i="0" lang="en" sz="1600">
                <a:solidFill>
                  <a:schemeClr val="dk2"/>
                </a:solidFill>
              </a:rPr>
              <a:t>nd</a:t>
            </a:r>
            <a:r>
              <a:rPr i="0" lang="en" sz="1600">
                <a:solidFill>
                  <a:schemeClr val="dk2"/>
                </a:solidFill>
              </a:rPr>
              <a:t> D</a:t>
            </a:r>
            <a:r>
              <a:rPr lang="en" sz="1600">
                <a:solidFill>
                  <a:schemeClr val="dk2"/>
                </a:solidFill>
              </a:rPr>
              <a:t>U</a:t>
            </a:r>
            <a:endParaRPr sz="1600">
              <a:solidFill>
                <a:schemeClr val="dk2"/>
              </a:solidFill>
            </a:endParaRPr>
          </a:p>
          <a:p>
            <a:pPr indent="-177800" lvl="0" marL="177800" marR="0" rtl="0" algn="l">
              <a:lnSpc>
                <a:spcPct val="115000"/>
              </a:lnSpc>
              <a:spcBef>
                <a:spcPts val="2100"/>
              </a:spcBef>
              <a:spcAft>
                <a:spcPts val="0"/>
              </a:spcAft>
              <a:buClr>
                <a:schemeClr val="dk2"/>
              </a:buClr>
              <a:buSzPts val="1600"/>
              <a:buChar char="•"/>
            </a:pPr>
            <a:r>
              <a:rPr i="0" lang="en" sz="1600">
                <a:solidFill>
                  <a:schemeClr val="dk2"/>
                </a:solidFill>
              </a:rPr>
              <a:t>Effects of 2DU:</a:t>
            </a:r>
            <a:endParaRPr sz="1600">
              <a:solidFill>
                <a:schemeClr val="dk2"/>
              </a:solidFill>
            </a:endParaRPr>
          </a:p>
          <a:p>
            <a:pPr indent="0" lvl="1" marL="342900" marR="0" rtl="0" algn="l">
              <a:lnSpc>
                <a:spcPct val="115000"/>
              </a:lnSpc>
              <a:spcBef>
                <a:spcPts val="1700"/>
              </a:spcBef>
              <a:spcAft>
                <a:spcPts val="0"/>
              </a:spcAft>
              <a:buClr>
                <a:srgbClr val="FFFFFF"/>
              </a:buClr>
              <a:buSzPts val="1500"/>
              <a:buFont typeface="Arial"/>
              <a:buNone/>
            </a:pPr>
            <a:r>
              <a:rPr i="0" lang="en" sz="1600" u="none" cap="none" strike="noStrike">
                <a:solidFill>
                  <a:schemeClr val="dk2"/>
                </a:solidFill>
              </a:rPr>
              <a:t>1. Increase of He- and N-rich surface abundance</a:t>
            </a:r>
            <a:endParaRPr sz="1600">
              <a:solidFill>
                <a:schemeClr val="dk2"/>
              </a:solidFill>
            </a:endParaRPr>
          </a:p>
          <a:p>
            <a:pPr indent="0" lvl="1" marL="342900" marR="0" rtl="0" algn="l">
              <a:lnSpc>
                <a:spcPct val="115000"/>
              </a:lnSpc>
              <a:spcBef>
                <a:spcPts val="1700"/>
              </a:spcBef>
              <a:spcAft>
                <a:spcPts val="0"/>
              </a:spcAft>
              <a:buClr>
                <a:srgbClr val="FFFFFF"/>
              </a:buClr>
              <a:buSzPts val="1500"/>
              <a:buFont typeface="Arial"/>
              <a:buNone/>
            </a:pPr>
            <a:r>
              <a:rPr i="0" lang="en" sz="1600" u="none" cap="none" strike="noStrike">
                <a:solidFill>
                  <a:schemeClr val="dk2"/>
                </a:solidFill>
              </a:rPr>
              <a:t>2. Reduction of the mass of the H-exhausted core</a:t>
            </a:r>
            <a:endParaRPr sz="1600">
              <a:solidFill>
                <a:schemeClr val="dk2"/>
              </a:solidFill>
            </a:endParaRPr>
          </a:p>
          <a:p>
            <a:pPr indent="457200" lvl="0" marL="0" marR="0" rtl="0" algn="l">
              <a:lnSpc>
                <a:spcPct val="115000"/>
              </a:lnSpc>
              <a:spcBef>
                <a:spcPts val="1700"/>
              </a:spcBef>
              <a:spcAft>
                <a:spcPts val="0"/>
              </a:spcAft>
              <a:buNone/>
            </a:pPr>
            <a:r>
              <a:rPr lang="en" sz="1600">
                <a:solidFill>
                  <a:schemeClr val="dk2"/>
                </a:solidFill>
              </a:rPr>
              <a:t>→ </a:t>
            </a:r>
            <a:r>
              <a:rPr i="0" lang="en" sz="1600" u="none" cap="none" strike="noStrike">
                <a:solidFill>
                  <a:schemeClr val="dk2"/>
                </a:solidFill>
              </a:rPr>
              <a:t>Limits the mass of the WD remnant</a:t>
            </a:r>
            <a:endParaRPr i="0" sz="1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7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Thermally</a:t>
            </a:r>
            <a:r>
              <a:rPr lang="en"/>
              <a:t> Pulsing AGB</a:t>
            </a:r>
            <a:endParaRPr/>
          </a:p>
        </p:txBody>
      </p:sp>
      <p:pic>
        <p:nvPicPr>
          <p:cNvPr id="252" name="Google Shape;252;p79"/>
          <p:cNvPicPr preferRelativeResize="0"/>
          <p:nvPr/>
        </p:nvPicPr>
        <p:blipFill>
          <a:blip r:embed="rId3">
            <a:alphaModFix/>
          </a:blip>
          <a:stretch>
            <a:fillRect/>
          </a:stretch>
        </p:blipFill>
        <p:spPr>
          <a:xfrm>
            <a:off x="533400" y="865325"/>
            <a:ext cx="3609975" cy="3733800"/>
          </a:xfrm>
          <a:prstGeom prst="rect">
            <a:avLst/>
          </a:prstGeom>
          <a:noFill/>
          <a:ln>
            <a:noFill/>
          </a:ln>
        </p:spPr>
      </p:pic>
      <p:sp>
        <p:nvSpPr>
          <p:cNvPr id="253" name="Google Shape;253;p79"/>
          <p:cNvSpPr/>
          <p:nvPr/>
        </p:nvSpPr>
        <p:spPr>
          <a:xfrm>
            <a:off x="1810987" y="4642526"/>
            <a:ext cx="21939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dk1"/>
                </a:solidFill>
                <a:latin typeface="Avenir"/>
                <a:ea typeface="Avenir"/>
                <a:cs typeface="Avenir"/>
                <a:sym typeface="Avenir"/>
              </a:rPr>
              <a:t>O.R. Pols 2011 (Lect. Notes) </a:t>
            </a:r>
            <a:endParaRPr sz="1100">
              <a:solidFill>
                <a:schemeClr val="dk1"/>
              </a:solidFill>
            </a:endParaRPr>
          </a:p>
        </p:txBody>
      </p:sp>
      <p:sp>
        <p:nvSpPr>
          <p:cNvPr id="254" name="Google Shape;254;p79"/>
          <p:cNvSpPr txBox="1"/>
          <p:nvPr/>
        </p:nvSpPr>
        <p:spPr>
          <a:xfrm>
            <a:off x="4764050" y="924725"/>
            <a:ext cx="4068300" cy="3615000"/>
          </a:xfrm>
          <a:prstGeom prst="rect">
            <a:avLst/>
          </a:prstGeom>
          <a:noFill/>
          <a:ln>
            <a:noFill/>
          </a:ln>
        </p:spPr>
        <p:txBody>
          <a:bodyPr anchorCtr="0" anchor="ctr" bIns="34275" lIns="68575" spcFirstLastPara="1" rIns="68575" wrap="square" tIns="34275">
            <a:noAutofit/>
          </a:bodyPr>
          <a:lstStyle/>
          <a:p>
            <a:pPr indent="-342900" lvl="0" marL="457200" marR="0" rtl="0" algn="l">
              <a:lnSpc>
                <a:spcPct val="150000"/>
              </a:lnSpc>
              <a:spcBef>
                <a:spcPts val="2100"/>
              </a:spcBef>
              <a:spcAft>
                <a:spcPts val="0"/>
              </a:spcAft>
              <a:buClr>
                <a:schemeClr val="dk2"/>
              </a:buClr>
              <a:buSzPts val="1800"/>
              <a:buChar char="•"/>
            </a:pPr>
            <a:r>
              <a:rPr lang="en" sz="1800">
                <a:solidFill>
                  <a:schemeClr val="dk2"/>
                </a:solidFill>
              </a:rPr>
              <a:t>Periodic thermal pulses</a:t>
            </a:r>
            <a:endParaRPr sz="1800">
              <a:solidFill>
                <a:schemeClr val="dk2"/>
              </a:solidFill>
            </a:endParaRPr>
          </a:p>
          <a:p>
            <a:pPr indent="-342900" lvl="0" marL="457200" marR="0" rtl="0" algn="l">
              <a:lnSpc>
                <a:spcPct val="150000"/>
              </a:lnSpc>
              <a:spcBef>
                <a:spcPts val="0"/>
              </a:spcBef>
              <a:spcAft>
                <a:spcPts val="0"/>
              </a:spcAft>
              <a:buClr>
                <a:schemeClr val="dk2"/>
              </a:buClr>
              <a:buSzPts val="1800"/>
              <a:buChar char="•"/>
            </a:pPr>
            <a:r>
              <a:rPr lang="en" sz="1800">
                <a:solidFill>
                  <a:schemeClr val="dk2"/>
                </a:solidFill>
              </a:rPr>
              <a:t>Stellar properties mainly depend on size of degenerate CO core: core mass - luminosity relation </a:t>
            </a:r>
            <a:endParaRPr sz="1800">
              <a:solidFill>
                <a:schemeClr val="dk2"/>
              </a:solidFill>
            </a:endParaRPr>
          </a:p>
          <a:p>
            <a:pPr indent="-342900" lvl="0" marL="457200" marR="0" rtl="0" algn="l">
              <a:lnSpc>
                <a:spcPct val="150000"/>
              </a:lnSpc>
              <a:spcBef>
                <a:spcPts val="0"/>
              </a:spcBef>
              <a:spcAft>
                <a:spcPts val="0"/>
              </a:spcAft>
              <a:buClr>
                <a:schemeClr val="dk2"/>
              </a:buClr>
              <a:buSzPts val="1800"/>
              <a:buChar char="•"/>
            </a:pPr>
            <a:r>
              <a:rPr lang="en" sz="1800">
                <a:solidFill>
                  <a:schemeClr val="dk2"/>
                </a:solidFill>
              </a:rPr>
              <a:t>Strong mass-loss</a:t>
            </a:r>
            <a:endParaRPr sz="1800">
              <a:solidFill>
                <a:schemeClr val="dk2"/>
              </a:solidFill>
            </a:endParaRPr>
          </a:p>
          <a:p>
            <a:pPr indent="-342900" lvl="0" marL="457200" marR="0" rtl="0" algn="l">
              <a:lnSpc>
                <a:spcPct val="150000"/>
              </a:lnSpc>
              <a:spcBef>
                <a:spcPts val="0"/>
              </a:spcBef>
              <a:spcAft>
                <a:spcPts val="0"/>
              </a:spcAft>
              <a:buClr>
                <a:schemeClr val="dk2"/>
              </a:buClr>
              <a:buSzPts val="1800"/>
              <a:buChar char="•"/>
            </a:pPr>
            <a:r>
              <a:rPr lang="en" sz="1800">
                <a:solidFill>
                  <a:schemeClr val="dk2"/>
                </a:solidFill>
              </a:rPr>
              <a:t>Molecules and dust form in the circumstellar envelope</a:t>
            </a:r>
            <a:endParaRPr i="0" sz="15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80"/>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Thermal Pulses: He-shell instability</a:t>
            </a:r>
            <a:endParaRPr/>
          </a:p>
        </p:txBody>
      </p:sp>
      <p:pic>
        <p:nvPicPr>
          <p:cNvPr id="261" name="Google Shape;261;p80"/>
          <p:cNvPicPr preferRelativeResize="0"/>
          <p:nvPr/>
        </p:nvPicPr>
        <p:blipFill rotWithShape="1">
          <a:blip r:embed="rId3">
            <a:alphaModFix/>
          </a:blip>
          <a:srcRect b="0" l="0" r="0" t="0"/>
          <a:stretch/>
        </p:blipFill>
        <p:spPr>
          <a:xfrm>
            <a:off x="154088" y="782795"/>
            <a:ext cx="6347012" cy="3964588"/>
          </a:xfrm>
          <a:prstGeom prst="rect">
            <a:avLst/>
          </a:prstGeom>
          <a:noFill/>
          <a:ln>
            <a:noFill/>
          </a:ln>
        </p:spPr>
      </p:pic>
      <p:sp>
        <p:nvSpPr>
          <p:cNvPr id="262" name="Google Shape;262;p80"/>
          <p:cNvSpPr txBox="1"/>
          <p:nvPr/>
        </p:nvSpPr>
        <p:spPr>
          <a:xfrm>
            <a:off x="6623613" y="598990"/>
            <a:ext cx="2520300" cy="4859100"/>
          </a:xfrm>
          <a:prstGeom prst="rect">
            <a:avLst/>
          </a:prstGeom>
          <a:noFill/>
          <a:ln>
            <a:noFill/>
          </a:ln>
        </p:spPr>
        <p:txBody>
          <a:bodyPr anchorCtr="0" anchor="ctr" bIns="34275" lIns="68575" spcFirstLastPara="1" rIns="68575" wrap="square" tIns="34275">
            <a:noAutofit/>
          </a:bodyPr>
          <a:lstStyle/>
          <a:p>
            <a:pPr indent="0" lvl="0" marL="0" marR="0" rtl="0" algn="l">
              <a:lnSpc>
                <a:spcPct val="150000"/>
              </a:lnSpc>
              <a:spcBef>
                <a:spcPts val="0"/>
              </a:spcBef>
              <a:spcAft>
                <a:spcPts val="0"/>
              </a:spcAft>
              <a:buClr>
                <a:schemeClr val="lt1"/>
              </a:buClr>
              <a:buSzPts val="1500"/>
              <a:buFont typeface="Arial"/>
              <a:buNone/>
            </a:pPr>
            <a:r>
              <a:t/>
            </a:r>
            <a:endParaRPr i="0" sz="1500">
              <a:solidFill>
                <a:schemeClr val="dk2"/>
              </a:solidFill>
            </a:endParaRPr>
          </a:p>
          <a:p>
            <a:pPr indent="-171450" lvl="0" marL="177800" marR="0" rtl="0" algn="l">
              <a:lnSpc>
                <a:spcPct val="150000"/>
              </a:lnSpc>
              <a:spcBef>
                <a:spcPts val="2100"/>
              </a:spcBef>
              <a:spcAft>
                <a:spcPts val="0"/>
              </a:spcAft>
              <a:buClr>
                <a:schemeClr val="dk2"/>
              </a:buClr>
              <a:buSzPts val="1500"/>
              <a:buChar char="•"/>
            </a:pPr>
            <a:r>
              <a:rPr i="0" lang="en" sz="1500">
                <a:solidFill>
                  <a:schemeClr val="dk2"/>
                </a:solidFill>
              </a:rPr>
              <a:t> Degenerate CO core</a:t>
            </a:r>
            <a:endParaRPr sz="1100">
              <a:solidFill>
                <a:schemeClr val="dk2"/>
              </a:solidFill>
            </a:endParaRPr>
          </a:p>
          <a:p>
            <a:pPr indent="-171450" lvl="0" marL="177800" marR="0" rtl="0" algn="l">
              <a:lnSpc>
                <a:spcPct val="150000"/>
              </a:lnSpc>
              <a:spcBef>
                <a:spcPts val="2100"/>
              </a:spcBef>
              <a:spcAft>
                <a:spcPts val="0"/>
              </a:spcAft>
              <a:buClr>
                <a:schemeClr val="dk2"/>
              </a:buClr>
              <a:buSzPts val="1500"/>
              <a:buChar char="•"/>
            </a:pPr>
            <a:r>
              <a:rPr i="0" lang="en" sz="1500">
                <a:solidFill>
                  <a:schemeClr val="dk2"/>
                </a:solidFill>
              </a:rPr>
              <a:t> He-shell instability</a:t>
            </a:r>
            <a:endParaRPr sz="1100">
              <a:solidFill>
                <a:schemeClr val="dk2"/>
              </a:solidFill>
            </a:endParaRPr>
          </a:p>
          <a:p>
            <a:pPr indent="-171450" lvl="0" marL="177800" marR="0" rtl="0" algn="l">
              <a:lnSpc>
                <a:spcPct val="150000"/>
              </a:lnSpc>
              <a:spcBef>
                <a:spcPts val="2100"/>
              </a:spcBef>
              <a:spcAft>
                <a:spcPts val="0"/>
              </a:spcAft>
              <a:buClr>
                <a:schemeClr val="dk2"/>
              </a:buClr>
              <a:buSzPts val="1500"/>
              <a:buChar char="•"/>
            </a:pPr>
            <a:r>
              <a:rPr i="0" lang="en" sz="1500">
                <a:solidFill>
                  <a:schemeClr val="dk2"/>
                </a:solidFill>
              </a:rPr>
              <a:t>Intershell convection</a:t>
            </a:r>
            <a:endParaRPr sz="1100">
              <a:solidFill>
                <a:schemeClr val="dk2"/>
              </a:solidFill>
            </a:endParaRPr>
          </a:p>
          <a:p>
            <a:pPr indent="-171450" lvl="0" marL="177800" marR="0" rtl="0" algn="l">
              <a:lnSpc>
                <a:spcPct val="150000"/>
              </a:lnSpc>
              <a:spcBef>
                <a:spcPts val="2100"/>
              </a:spcBef>
              <a:spcAft>
                <a:spcPts val="0"/>
              </a:spcAft>
              <a:buClr>
                <a:schemeClr val="dk2"/>
              </a:buClr>
              <a:buSzPts val="1500"/>
              <a:buChar char="•"/>
            </a:pPr>
            <a:r>
              <a:rPr i="0" lang="en" sz="1500">
                <a:solidFill>
                  <a:schemeClr val="dk2"/>
                </a:solidFill>
              </a:rPr>
              <a:t>H-shell extinguished</a:t>
            </a:r>
            <a:endParaRPr sz="1100">
              <a:solidFill>
                <a:schemeClr val="dk2"/>
              </a:solidFill>
            </a:endParaRPr>
          </a:p>
          <a:p>
            <a:pPr indent="-171450" lvl="0" marL="177800" marR="0" rtl="0" algn="l">
              <a:lnSpc>
                <a:spcPct val="150000"/>
              </a:lnSpc>
              <a:spcBef>
                <a:spcPts val="2100"/>
              </a:spcBef>
              <a:spcAft>
                <a:spcPts val="0"/>
              </a:spcAft>
              <a:buClr>
                <a:schemeClr val="dk2"/>
              </a:buClr>
              <a:buSzPts val="1500"/>
              <a:buChar char="•"/>
            </a:pPr>
            <a:r>
              <a:rPr i="0" lang="en" sz="1500">
                <a:solidFill>
                  <a:schemeClr val="dk2"/>
                </a:solidFill>
              </a:rPr>
              <a:t>Penetration of CE</a:t>
            </a:r>
            <a:endParaRPr sz="1100">
              <a:solidFill>
                <a:schemeClr val="dk2"/>
              </a:solidFill>
            </a:endParaRPr>
          </a:p>
          <a:p>
            <a:pPr indent="0" lvl="0" marL="0" marR="0" rtl="0" algn="l">
              <a:lnSpc>
                <a:spcPct val="150000"/>
              </a:lnSpc>
              <a:spcBef>
                <a:spcPts val="2100"/>
              </a:spcBef>
              <a:spcAft>
                <a:spcPts val="0"/>
              </a:spcAft>
              <a:buClr>
                <a:schemeClr val="lt1"/>
              </a:buClr>
              <a:buSzPts val="1500"/>
              <a:buFont typeface="Arial"/>
              <a:buNone/>
            </a:pPr>
            <a:r>
              <a:t/>
            </a:r>
            <a:endParaRPr i="0" sz="1500">
              <a:solidFill>
                <a:schemeClr val="dk2"/>
              </a:solidFill>
            </a:endParaRPr>
          </a:p>
          <a:p>
            <a:pPr indent="-76200" lvl="0" marL="177800" marR="0" rtl="0" algn="l">
              <a:lnSpc>
                <a:spcPct val="150000"/>
              </a:lnSpc>
              <a:spcBef>
                <a:spcPts val="2100"/>
              </a:spcBef>
              <a:spcAft>
                <a:spcPts val="0"/>
              </a:spcAft>
              <a:buClr>
                <a:schemeClr val="lt1"/>
              </a:buClr>
              <a:buSzPts val="1500"/>
              <a:buFont typeface="Arial"/>
              <a:buNone/>
            </a:pPr>
            <a:r>
              <a:t/>
            </a:r>
            <a:endParaRPr i="0" sz="1500">
              <a:solidFill>
                <a:schemeClr val="dk2"/>
              </a:solidFill>
            </a:endParaRPr>
          </a:p>
        </p:txBody>
      </p:sp>
      <p:sp>
        <p:nvSpPr>
          <p:cNvPr id="263" name="Google Shape;263;p80"/>
          <p:cNvSpPr/>
          <p:nvPr/>
        </p:nvSpPr>
        <p:spPr>
          <a:xfrm>
            <a:off x="5160309" y="4549826"/>
            <a:ext cx="13212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Montserrat"/>
                <a:ea typeface="Montserrat"/>
                <a:cs typeface="Montserrat"/>
                <a:sym typeface="Montserrat"/>
              </a:rPr>
              <a:t>Adapted from N. Langer</a:t>
            </a:r>
            <a:endParaRPr sz="9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81"/>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Thermal Pulses: third dredge-up</a:t>
            </a:r>
            <a:endParaRPr/>
          </a:p>
        </p:txBody>
      </p:sp>
      <p:pic>
        <p:nvPicPr>
          <p:cNvPr id="270" name="Google Shape;270;p81"/>
          <p:cNvPicPr preferRelativeResize="0"/>
          <p:nvPr/>
        </p:nvPicPr>
        <p:blipFill rotWithShape="1">
          <a:blip r:embed="rId3">
            <a:alphaModFix/>
          </a:blip>
          <a:srcRect b="0" l="0" r="0" t="0"/>
          <a:stretch/>
        </p:blipFill>
        <p:spPr>
          <a:xfrm>
            <a:off x="154088" y="782795"/>
            <a:ext cx="6347012" cy="3964588"/>
          </a:xfrm>
          <a:prstGeom prst="rect">
            <a:avLst/>
          </a:prstGeom>
          <a:noFill/>
          <a:ln>
            <a:noFill/>
          </a:ln>
        </p:spPr>
      </p:pic>
      <p:sp>
        <p:nvSpPr>
          <p:cNvPr id="271" name="Google Shape;271;p81"/>
          <p:cNvSpPr/>
          <p:nvPr/>
        </p:nvSpPr>
        <p:spPr>
          <a:xfrm>
            <a:off x="6499653" y="1236793"/>
            <a:ext cx="2643000" cy="3047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500">
                <a:solidFill>
                  <a:srgbClr val="595959"/>
                </a:solidFill>
              </a:rPr>
              <a:t>Third Dredge-Up</a:t>
            </a:r>
            <a:endParaRPr b="1" sz="1100">
              <a:solidFill>
                <a:srgbClr val="595959"/>
              </a:solidFill>
            </a:endParaRPr>
          </a:p>
          <a:p>
            <a:pPr indent="0" lvl="0" marL="0" marR="0" rtl="0" algn="l">
              <a:spcBef>
                <a:spcPts val="0"/>
              </a:spcBef>
              <a:spcAft>
                <a:spcPts val="0"/>
              </a:spcAft>
              <a:buNone/>
            </a:pPr>
            <a:r>
              <a:rPr lang="en" sz="1400">
                <a:solidFill>
                  <a:srgbClr val="595959"/>
                </a:solidFill>
              </a:rPr>
              <a:t>(M</a:t>
            </a:r>
            <a:r>
              <a:rPr baseline="-25000" lang="en" sz="1400">
                <a:solidFill>
                  <a:srgbClr val="595959"/>
                </a:solidFill>
              </a:rPr>
              <a:t>i </a:t>
            </a:r>
            <a:r>
              <a:rPr lang="en" sz="1400">
                <a:solidFill>
                  <a:srgbClr val="595959"/>
                </a:solidFill>
              </a:rPr>
              <a:t>&gt; 1.5 M</a:t>
            </a:r>
            <a:r>
              <a:rPr baseline="-25000" lang="en" sz="1400">
                <a:solidFill>
                  <a:srgbClr val="595959"/>
                </a:solidFill>
              </a:rPr>
              <a:t>☉ </a:t>
            </a:r>
            <a:r>
              <a:rPr lang="en" sz="1400">
                <a:solidFill>
                  <a:srgbClr val="595959"/>
                </a:solidFill>
              </a:rPr>
              <a:t>depending on Zi)</a:t>
            </a:r>
            <a:endParaRPr sz="1100">
              <a:solidFill>
                <a:srgbClr val="595959"/>
              </a:solidFill>
            </a:endParaRPr>
          </a:p>
          <a:p>
            <a:pPr indent="0" lvl="0" marL="0" marR="0" rtl="0" algn="l">
              <a:spcBef>
                <a:spcPts val="0"/>
              </a:spcBef>
              <a:spcAft>
                <a:spcPts val="0"/>
              </a:spcAft>
              <a:buNone/>
            </a:pPr>
            <a:r>
              <a:t/>
            </a:r>
            <a:endParaRPr sz="1500">
              <a:solidFill>
                <a:srgbClr val="595959"/>
              </a:solidFill>
            </a:endParaRPr>
          </a:p>
          <a:p>
            <a:pPr indent="0" lvl="0" marL="0" marR="0" rtl="0" algn="l">
              <a:spcBef>
                <a:spcPts val="0"/>
              </a:spcBef>
              <a:spcAft>
                <a:spcPts val="0"/>
              </a:spcAft>
              <a:buNone/>
            </a:pPr>
            <a:r>
              <a:rPr lang="en" sz="1500">
                <a:solidFill>
                  <a:srgbClr val="595959"/>
                </a:solidFill>
              </a:rPr>
              <a:t>He and H burning products reach the surface:</a:t>
            </a:r>
            <a:endParaRPr sz="1100">
              <a:solidFill>
                <a:srgbClr val="595959"/>
              </a:solidFill>
            </a:endParaRPr>
          </a:p>
          <a:p>
            <a:pPr indent="0" lvl="0" marL="0" marR="0" rtl="0" algn="l">
              <a:spcBef>
                <a:spcPts val="0"/>
              </a:spcBef>
              <a:spcAft>
                <a:spcPts val="0"/>
              </a:spcAft>
              <a:buNone/>
            </a:pPr>
            <a:r>
              <a:t/>
            </a:r>
            <a:endParaRPr sz="1500">
              <a:solidFill>
                <a:srgbClr val="595959"/>
              </a:solidFill>
            </a:endParaRPr>
          </a:p>
          <a:p>
            <a:pPr indent="0" lvl="0" marL="0" marR="0" rtl="0" algn="l">
              <a:spcBef>
                <a:spcPts val="0"/>
              </a:spcBef>
              <a:spcAft>
                <a:spcPts val="0"/>
              </a:spcAft>
              <a:buNone/>
            </a:pPr>
            <a:r>
              <a:rPr lang="en" sz="1500">
                <a:solidFill>
                  <a:srgbClr val="595959"/>
                </a:solidFill>
              </a:rPr>
              <a:t> → C ↗️</a:t>
            </a:r>
            <a:endParaRPr sz="1100">
              <a:solidFill>
                <a:srgbClr val="595959"/>
              </a:solidFill>
            </a:endParaRPr>
          </a:p>
          <a:p>
            <a:pPr indent="-152400" lvl="0" marL="254000" marR="0" rtl="0" algn="l">
              <a:spcBef>
                <a:spcPts val="0"/>
              </a:spcBef>
              <a:spcAft>
                <a:spcPts val="0"/>
              </a:spcAft>
              <a:buClr>
                <a:schemeClr val="dk1"/>
              </a:buClr>
              <a:buSzPts val="1500"/>
              <a:buFont typeface="Noto Sans Symbols"/>
              <a:buNone/>
            </a:pPr>
            <a:r>
              <a:t/>
            </a:r>
            <a:endParaRPr sz="1500">
              <a:solidFill>
                <a:srgbClr val="595959"/>
              </a:solidFill>
            </a:endParaRPr>
          </a:p>
          <a:p>
            <a:pPr indent="0" lvl="0" marL="0" marR="0" rtl="0" algn="l">
              <a:spcBef>
                <a:spcPts val="0"/>
              </a:spcBef>
              <a:spcAft>
                <a:spcPts val="0"/>
              </a:spcAft>
              <a:buNone/>
            </a:pPr>
            <a:r>
              <a:rPr i="1" lang="en" sz="1500">
                <a:solidFill>
                  <a:srgbClr val="595959"/>
                </a:solidFill>
              </a:rPr>
              <a:t>Series</a:t>
            </a:r>
            <a:r>
              <a:rPr lang="en" sz="1500">
                <a:solidFill>
                  <a:srgbClr val="595959"/>
                </a:solidFill>
              </a:rPr>
              <a:t> of 3DU events during the TP-AGB phase</a:t>
            </a:r>
            <a:endParaRPr sz="1100">
              <a:solidFill>
                <a:srgbClr val="595959"/>
              </a:solidFill>
            </a:endParaRPr>
          </a:p>
          <a:p>
            <a:pPr indent="0" lvl="0" marL="0" marR="0" rtl="0" algn="l">
              <a:spcBef>
                <a:spcPts val="0"/>
              </a:spcBef>
              <a:spcAft>
                <a:spcPts val="0"/>
              </a:spcAft>
              <a:buNone/>
            </a:pPr>
            <a:r>
              <a:t/>
            </a:r>
            <a:endParaRPr sz="1500">
              <a:solidFill>
                <a:srgbClr val="595959"/>
              </a:solidFill>
            </a:endParaRPr>
          </a:p>
          <a:p>
            <a:pPr indent="0" lvl="0" marL="0" marR="0" rtl="0" algn="l">
              <a:spcBef>
                <a:spcPts val="0"/>
              </a:spcBef>
              <a:spcAft>
                <a:spcPts val="0"/>
              </a:spcAft>
              <a:buNone/>
            </a:pPr>
            <a:r>
              <a:rPr lang="en" sz="1500">
                <a:solidFill>
                  <a:srgbClr val="595959"/>
                </a:solidFill>
              </a:rPr>
              <a:t>→ # C atoms &gt; # O atoms</a:t>
            </a:r>
            <a:br>
              <a:rPr lang="en" sz="1500">
                <a:solidFill>
                  <a:srgbClr val="595959"/>
                </a:solidFill>
              </a:rPr>
            </a:br>
            <a:endParaRPr sz="1500">
              <a:solidFill>
                <a:srgbClr val="595959"/>
              </a:solidFill>
            </a:endParaRPr>
          </a:p>
        </p:txBody>
      </p:sp>
      <p:sp>
        <p:nvSpPr>
          <p:cNvPr id="272" name="Google Shape;272;p81"/>
          <p:cNvSpPr/>
          <p:nvPr/>
        </p:nvSpPr>
        <p:spPr>
          <a:xfrm>
            <a:off x="5160309" y="4549826"/>
            <a:ext cx="13212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Montserrat"/>
                <a:ea typeface="Montserrat"/>
                <a:cs typeface="Montserrat"/>
                <a:sym typeface="Montserrat"/>
              </a:rPr>
              <a:t>Adapted from N. Langer</a:t>
            </a:r>
            <a:endParaRPr sz="900">
              <a:solidFill>
                <a:schemeClr val="dk1"/>
              </a:solidFill>
              <a:latin typeface="Calibri"/>
              <a:ea typeface="Calibri"/>
              <a:cs typeface="Calibri"/>
              <a:sym typeface="Calibri"/>
            </a:endParaRPr>
          </a:p>
        </p:txBody>
      </p:sp>
      <p:sp>
        <p:nvSpPr>
          <p:cNvPr id="273" name="Google Shape;273;p81"/>
          <p:cNvSpPr/>
          <p:nvPr/>
        </p:nvSpPr>
        <p:spPr>
          <a:xfrm>
            <a:off x="6553441" y="4183959"/>
            <a:ext cx="45720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595959"/>
                </a:solidFill>
              </a:rPr>
              <a:t>C/O&lt;1 → C/O&gt;1</a:t>
            </a:r>
            <a:endParaRPr sz="1100">
              <a:solidFill>
                <a:srgbClr val="595959"/>
              </a:solidFill>
            </a:endParaRPr>
          </a:p>
          <a:p>
            <a:pPr indent="0" lvl="0" marL="0" marR="0" rtl="0" algn="l">
              <a:spcBef>
                <a:spcPts val="0"/>
              </a:spcBef>
              <a:spcAft>
                <a:spcPts val="0"/>
              </a:spcAft>
              <a:buNone/>
            </a:pPr>
            <a:r>
              <a:rPr lang="en" sz="1400">
                <a:solidFill>
                  <a:srgbClr val="595959"/>
                </a:solidFill>
              </a:rPr>
              <a:t>M-stars → C-stars</a:t>
            </a:r>
            <a:endParaRPr sz="1100">
              <a:solidFill>
                <a:srgbClr val="59595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82"/>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Thermal Pulses: Hot Bottom Burning</a:t>
            </a:r>
            <a:endParaRPr/>
          </a:p>
        </p:txBody>
      </p:sp>
      <p:pic>
        <p:nvPicPr>
          <p:cNvPr id="280" name="Google Shape;280;p82"/>
          <p:cNvPicPr preferRelativeResize="0"/>
          <p:nvPr/>
        </p:nvPicPr>
        <p:blipFill rotWithShape="1">
          <a:blip r:embed="rId3">
            <a:alphaModFix/>
          </a:blip>
          <a:srcRect b="0" l="0" r="0" t="0"/>
          <a:stretch/>
        </p:blipFill>
        <p:spPr>
          <a:xfrm>
            <a:off x="154088" y="782795"/>
            <a:ext cx="6347012" cy="3964588"/>
          </a:xfrm>
          <a:prstGeom prst="rect">
            <a:avLst/>
          </a:prstGeom>
          <a:noFill/>
          <a:ln>
            <a:noFill/>
          </a:ln>
        </p:spPr>
      </p:pic>
      <p:sp>
        <p:nvSpPr>
          <p:cNvPr id="281" name="Google Shape;281;p82"/>
          <p:cNvSpPr/>
          <p:nvPr/>
        </p:nvSpPr>
        <p:spPr>
          <a:xfrm>
            <a:off x="6578110" y="782795"/>
            <a:ext cx="4572000" cy="1731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400">
                <a:solidFill>
                  <a:schemeClr val="dk2"/>
                </a:solidFill>
              </a:rPr>
              <a:t>Hot Bottom Burning </a:t>
            </a:r>
            <a:endParaRPr sz="1400">
              <a:solidFill>
                <a:schemeClr val="dk2"/>
              </a:solidFill>
            </a:endParaRPr>
          </a:p>
          <a:p>
            <a:pPr indent="0" lvl="0" marL="0" marR="0" rtl="0" algn="l">
              <a:spcBef>
                <a:spcPts val="0"/>
              </a:spcBef>
              <a:spcAft>
                <a:spcPts val="0"/>
              </a:spcAft>
              <a:buNone/>
            </a:pPr>
            <a:r>
              <a:rPr lang="en" sz="1400">
                <a:solidFill>
                  <a:schemeClr val="dk2"/>
                </a:solidFill>
              </a:rPr>
              <a:t>(M</a:t>
            </a:r>
            <a:r>
              <a:rPr baseline="-25000" lang="en" sz="1400">
                <a:solidFill>
                  <a:schemeClr val="dk2"/>
                </a:solidFill>
              </a:rPr>
              <a:t>i </a:t>
            </a:r>
            <a:r>
              <a:rPr lang="en" sz="1400">
                <a:solidFill>
                  <a:schemeClr val="dk2"/>
                </a:solidFill>
              </a:rPr>
              <a:t>&gt; 3 M</a:t>
            </a:r>
            <a:r>
              <a:rPr baseline="-25000" lang="en" sz="1400">
                <a:solidFill>
                  <a:schemeClr val="dk2"/>
                </a:solidFill>
              </a:rPr>
              <a:t>☉ </a:t>
            </a:r>
            <a:r>
              <a:rPr lang="en" sz="1400">
                <a:solidFill>
                  <a:schemeClr val="dk2"/>
                </a:solidFill>
              </a:rPr>
              <a:t>depending on Zi)</a:t>
            </a:r>
            <a:endParaRPr sz="1100">
              <a:solidFill>
                <a:schemeClr val="dk2"/>
              </a:solidFill>
            </a:endParaRPr>
          </a:p>
          <a:p>
            <a:pPr indent="0" lvl="0" marL="0" marR="0" rtl="0" algn="l">
              <a:spcBef>
                <a:spcPts val="0"/>
              </a:spcBef>
              <a:spcAft>
                <a:spcPts val="0"/>
              </a:spcAft>
              <a:buNone/>
            </a:pPr>
            <a:r>
              <a:t/>
            </a:r>
            <a:endParaRPr sz="1400">
              <a:solidFill>
                <a:schemeClr val="dk2"/>
              </a:solidFill>
            </a:endParaRPr>
          </a:p>
          <a:p>
            <a:pPr indent="0" lvl="0" marL="0" marR="0" rtl="0" algn="l">
              <a:spcBef>
                <a:spcPts val="0"/>
              </a:spcBef>
              <a:spcAft>
                <a:spcPts val="0"/>
              </a:spcAft>
              <a:buNone/>
            </a:pPr>
            <a:r>
              <a:rPr lang="en" sz="1400">
                <a:solidFill>
                  <a:schemeClr val="dk2"/>
                </a:solidFill>
              </a:rPr>
              <a:t>H-burning through </a:t>
            </a:r>
            <a:endParaRPr sz="1100">
              <a:solidFill>
                <a:schemeClr val="dk2"/>
              </a:solidFill>
            </a:endParaRPr>
          </a:p>
          <a:p>
            <a:pPr indent="0" lvl="0" marL="0" marR="0" rtl="0" algn="l">
              <a:spcBef>
                <a:spcPts val="0"/>
              </a:spcBef>
              <a:spcAft>
                <a:spcPts val="0"/>
              </a:spcAft>
              <a:buNone/>
            </a:pPr>
            <a:r>
              <a:rPr lang="en" sz="1400">
                <a:solidFill>
                  <a:schemeClr val="dk2"/>
                </a:solidFill>
              </a:rPr>
              <a:t>CNO cycle</a:t>
            </a:r>
            <a:endParaRPr sz="1100">
              <a:solidFill>
                <a:schemeClr val="dk2"/>
              </a:solidFill>
            </a:endParaRPr>
          </a:p>
          <a:p>
            <a:pPr indent="0" lvl="0" marL="0" marR="0" rtl="0" algn="l">
              <a:spcBef>
                <a:spcPts val="0"/>
              </a:spcBef>
              <a:spcAft>
                <a:spcPts val="0"/>
              </a:spcAft>
              <a:buNone/>
            </a:pPr>
            <a:br>
              <a:rPr lang="en" sz="1400">
                <a:solidFill>
                  <a:schemeClr val="dk2"/>
                </a:solidFill>
              </a:rPr>
            </a:br>
            <a:br>
              <a:rPr lang="en" sz="1400">
                <a:solidFill>
                  <a:schemeClr val="dk2"/>
                </a:solidFill>
              </a:rPr>
            </a:br>
            <a:endParaRPr sz="1400">
              <a:solidFill>
                <a:schemeClr val="dk2"/>
              </a:solidFill>
            </a:endParaRPr>
          </a:p>
        </p:txBody>
      </p:sp>
      <p:sp>
        <p:nvSpPr>
          <p:cNvPr id="282" name="Google Shape;282;p82"/>
          <p:cNvSpPr/>
          <p:nvPr/>
        </p:nvSpPr>
        <p:spPr>
          <a:xfrm>
            <a:off x="6461777" y="1971590"/>
            <a:ext cx="4572000" cy="13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1) CN cycle → </a:t>
            </a:r>
            <a:r>
              <a:rPr b="1" lang="en" sz="1400">
                <a:solidFill>
                  <a:schemeClr val="dk2"/>
                </a:solidFill>
              </a:rPr>
              <a:t> C ↘</a:t>
            </a:r>
            <a:endParaRPr sz="1400">
              <a:solidFill>
                <a:schemeClr val="dk2"/>
              </a:solidFill>
            </a:endParaRPr>
          </a:p>
          <a:p>
            <a:pPr indent="0" lvl="0" marL="0" marR="0" rtl="0" algn="l">
              <a:spcBef>
                <a:spcPts val="0"/>
              </a:spcBef>
              <a:spcAft>
                <a:spcPts val="0"/>
              </a:spcAft>
              <a:buNone/>
            </a:pPr>
            <a:r>
              <a:rPr lang="en" sz="1400">
                <a:solidFill>
                  <a:schemeClr val="dk2"/>
                </a:solidFill>
              </a:rPr>
              <a:t>                     C/O&gt;1    →  C/O&lt;1 </a:t>
            </a:r>
            <a:endParaRPr sz="1100">
              <a:solidFill>
                <a:schemeClr val="dk2"/>
              </a:solidFill>
            </a:endParaRPr>
          </a:p>
          <a:p>
            <a:pPr indent="0" lvl="0" marL="0" marR="0" rtl="0" algn="l">
              <a:spcBef>
                <a:spcPts val="0"/>
              </a:spcBef>
              <a:spcAft>
                <a:spcPts val="0"/>
              </a:spcAft>
              <a:buNone/>
            </a:pPr>
            <a:r>
              <a:rPr lang="en" sz="1400">
                <a:solidFill>
                  <a:schemeClr val="dk2"/>
                </a:solidFill>
              </a:rPr>
              <a:t>                     C-stars → M-stars</a:t>
            </a:r>
            <a:endParaRPr sz="1100">
              <a:solidFill>
                <a:schemeClr val="dk2"/>
              </a:solidFill>
            </a:endParaRPr>
          </a:p>
          <a:p>
            <a:pPr indent="0" lvl="0" marL="0" marR="0" rtl="0" algn="l">
              <a:spcBef>
                <a:spcPts val="0"/>
              </a:spcBef>
              <a:spcAft>
                <a:spcPts val="0"/>
              </a:spcAft>
              <a:buNone/>
            </a:pPr>
            <a:br>
              <a:rPr lang="en" sz="1400">
                <a:solidFill>
                  <a:schemeClr val="dk2"/>
                </a:solidFill>
              </a:rPr>
            </a:br>
            <a:br>
              <a:rPr lang="en" sz="1400">
                <a:solidFill>
                  <a:schemeClr val="dk2"/>
                </a:solidFill>
              </a:rPr>
            </a:br>
            <a:endParaRPr sz="1400">
              <a:solidFill>
                <a:schemeClr val="dk2"/>
              </a:solidFill>
            </a:endParaRPr>
          </a:p>
        </p:txBody>
      </p:sp>
      <p:sp>
        <p:nvSpPr>
          <p:cNvPr id="283" name="Google Shape;283;p82"/>
          <p:cNvSpPr/>
          <p:nvPr/>
        </p:nvSpPr>
        <p:spPr>
          <a:xfrm>
            <a:off x="6481439" y="2641901"/>
            <a:ext cx="4572000" cy="13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2) ON cycle → </a:t>
            </a:r>
            <a:r>
              <a:rPr b="1" lang="en" sz="1400">
                <a:solidFill>
                  <a:schemeClr val="dk2"/>
                </a:solidFill>
              </a:rPr>
              <a:t> O ↘</a:t>
            </a:r>
            <a:endParaRPr sz="1400">
              <a:solidFill>
                <a:schemeClr val="dk2"/>
              </a:solidFill>
            </a:endParaRPr>
          </a:p>
          <a:p>
            <a:pPr indent="0" lvl="0" marL="0" marR="0" rtl="0" algn="l">
              <a:spcBef>
                <a:spcPts val="0"/>
              </a:spcBef>
              <a:spcAft>
                <a:spcPts val="0"/>
              </a:spcAft>
              <a:buNone/>
            </a:pPr>
            <a:r>
              <a:rPr lang="en" sz="1400">
                <a:solidFill>
                  <a:schemeClr val="dk2"/>
                </a:solidFill>
              </a:rPr>
              <a:t>                     C/O&lt;1 → C/O&gt;1</a:t>
            </a:r>
            <a:endParaRPr sz="1100">
              <a:solidFill>
                <a:schemeClr val="dk2"/>
              </a:solidFill>
            </a:endParaRPr>
          </a:p>
          <a:p>
            <a:pPr indent="0" lvl="0" marL="0" marR="0" rtl="0" algn="l">
              <a:spcBef>
                <a:spcPts val="0"/>
              </a:spcBef>
              <a:spcAft>
                <a:spcPts val="0"/>
              </a:spcAft>
              <a:buNone/>
            </a:pPr>
            <a:r>
              <a:rPr lang="en" sz="1400">
                <a:solidFill>
                  <a:schemeClr val="dk2"/>
                </a:solidFill>
              </a:rPr>
              <a:t>                     M-stars → C-stars</a:t>
            </a:r>
            <a:endParaRPr sz="1100">
              <a:solidFill>
                <a:schemeClr val="dk2"/>
              </a:solidFill>
            </a:endParaRPr>
          </a:p>
          <a:p>
            <a:pPr indent="0" lvl="0" marL="0" marR="0" rtl="0" algn="l">
              <a:spcBef>
                <a:spcPts val="0"/>
              </a:spcBef>
              <a:spcAft>
                <a:spcPts val="0"/>
              </a:spcAft>
              <a:buNone/>
            </a:pPr>
            <a:br>
              <a:rPr lang="en" sz="1400">
                <a:solidFill>
                  <a:schemeClr val="dk2"/>
                </a:solidFill>
              </a:rPr>
            </a:br>
            <a:br>
              <a:rPr lang="en" sz="1400">
                <a:solidFill>
                  <a:schemeClr val="dk2"/>
                </a:solidFill>
              </a:rPr>
            </a:br>
            <a:endParaRPr sz="1400">
              <a:solidFill>
                <a:schemeClr val="dk2"/>
              </a:solidFill>
            </a:endParaRPr>
          </a:p>
        </p:txBody>
      </p:sp>
      <p:sp>
        <p:nvSpPr>
          <p:cNvPr id="284" name="Google Shape;284;p82"/>
          <p:cNvSpPr/>
          <p:nvPr/>
        </p:nvSpPr>
        <p:spPr>
          <a:xfrm>
            <a:off x="6648848" y="4236157"/>
            <a:ext cx="2341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aseline="30000" lang="en" sz="1400">
                <a:solidFill>
                  <a:schemeClr val="dk2"/>
                </a:solidFill>
              </a:rPr>
              <a:t>7</a:t>
            </a:r>
            <a:r>
              <a:rPr lang="en" sz="1400">
                <a:solidFill>
                  <a:schemeClr val="dk2"/>
                </a:solidFill>
              </a:rPr>
              <a:t>Li, </a:t>
            </a:r>
            <a:r>
              <a:rPr baseline="30000" lang="en" sz="1400">
                <a:solidFill>
                  <a:schemeClr val="dk2"/>
                </a:solidFill>
              </a:rPr>
              <a:t>23</a:t>
            </a:r>
            <a:r>
              <a:rPr lang="en" sz="1400">
                <a:solidFill>
                  <a:schemeClr val="dk2"/>
                </a:solidFill>
              </a:rPr>
              <a:t>Na, and </a:t>
            </a:r>
            <a:r>
              <a:rPr baseline="30000" lang="en" sz="1400">
                <a:solidFill>
                  <a:schemeClr val="dk2"/>
                </a:solidFill>
              </a:rPr>
              <a:t>25,26</a:t>
            </a:r>
            <a:r>
              <a:rPr lang="en" sz="1400">
                <a:solidFill>
                  <a:schemeClr val="dk2"/>
                </a:solidFill>
              </a:rPr>
              <a:t>Mg </a:t>
            </a:r>
            <a:endParaRPr sz="1100">
              <a:solidFill>
                <a:schemeClr val="dk2"/>
              </a:solidFill>
            </a:endParaRPr>
          </a:p>
        </p:txBody>
      </p:sp>
      <p:sp>
        <p:nvSpPr>
          <p:cNvPr id="285" name="Google Shape;285;p82"/>
          <p:cNvSpPr/>
          <p:nvPr/>
        </p:nvSpPr>
        <p:spPr>
          <a:xfrm>
            <a:off x="6648848" y="3740360"/>
            <a:ext cx="2341200" cy="484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HBB produces Nitrogen but also</a:t>
            </a:r>
            <a:endParaRPr sz="1100">
              <a:solidFill>
                <a:schemeClr val="dk2"/>
              </a:solidFill>
            </a:endParaRPr>
          </a:p>
        </p:txBody>
      </p:sp>
      <p:sp>
        <p:nvSpPr>
          <p:cNvPr id="286" name="Google Shape;286;p82"/>
          <p:cNvSpPr/>
          <p:nvPr/>
        </p:nvSpPr>
        <p:spPr>
          <a:xfrm>
            <a:off x="5160309" y="4549826"/>
            <a:ext cx="13212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Montserrat"/>
                <a:ea typeface="Montserrat"/>
                <a:cs typeface="Montserrat"/>
                <a:sym typeface="Montserrat"/>
              </a:rPr>
              <a:t>Adapted from N. Langer</a:t>
            </a: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83"/>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Thermal pulses: s-process</a:t>
            </a:r>
            <a:endParaRPr/>
          </a:p>
        </p:txBody>
      </p:sp>
      <p:pic>
        <p:nvPicPr>
          <p:cNvPr id="293" name="Google Shape;293;p83"/>
          <p:cNvPicPr preferRelativeResize="0"/>
          <p:nvPr/>
        </p:nvPicPr>
        <p:blipFill rotWithShape="1">
          <a:blip r:embed="rId3">
            <a:alphaModFix/>
          </a:blip>
          <a:srcRect b="0" l="0" r="0" t="0"/>
          <a:stretch/>
        </p:blipFill>
        <p:spPr>
          <a:xfrm>
            <a:off x="154088" y="782795"/>
            <a:ext cx="6347012" cy="3964588"/>
          </a:xfrm>
          <a:prstGeom prst="rect">
            <a:avLst/>
          </a:prstGeom>
          <a:noFill/>
          <a:ln>
            <a:noFill/>
          </a:ln>
        </p:spPr>
      </p:pic>
      <p:sp>
        <p:nvSpPr>
          <p:cNvPr id="294" name="Google Shape;294;p83"/>
          <p:cNvSpPr/>
          <p:nvPr/>
        </p:nvSpPr>
        <p:spPr>
          <a:xfrm>
            <a:off x="6424900" y="871126"/>
            <a:ext cx="2826300" cy="5170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Slow-neutron capture reaction on Fe nuclei</a:t>
            </a:r>
            <a:endParaRPr sz="1100">
              <a:solidFill>
                <a:schemeClr val="dk2"/>
              </a:solidFill>
            </a:endParaRPr>
          </a:p>
          <a:p>
            <a:pPr indent="0" lvl="0" marL="0" marR="0" rtl="0" algn="l">
              <a:spcBef>
                <a:spcPts val="0"/>
              </a:spcBef>
              <a:spcAft>
                <a:spcPts val="0"/>
              </a:spcAft>
              <a:buNone/>
            </a:pPr>
            <a:r>
              <a:t/>
            </a:r>
            <a:endParaRPr sz="1400">
              <a:solidFill>
                <a:schemeClr val="dk2"/>
              </a:solidFill>
            </a:endParaRPr>
          </a:p>
          <a:p>
            <a:pPr indent="0" lvl="0" marL="0" marR="0" rtl="0" algn="l">
              <a:spcBef>
                <a:spcPts val="0"/>
              </a:spcBef>
              <a:spcAft>
                <a:spcPts val="0"/>
              </a:spcAft>
              <a:buNone/>
            </a:pPr>
            <a:r>
              <a:rPr lang="en" sz="1200">
                <a:solidFill>
                  <a:schemeClr val="dk2"/>
                </a:solidFill>
              </a:rPr>
              <a:t>Neutron sources:</a:t>
            </a:r>
            <a:endParaRPr sz="1100">
              <a:solidFill>
                <a:schemeClr val="dk2"/>
              </a:solidFill>
            </a:endParaRPr>
          </a:p>
          <a:p>
            <a:pPr indent="-254000" lvl="0" marL="254000" marR="0" rtl="0" algn="l">
              <a:spcBef>
                <a:spcPts val="0"/>
              </a:spcBef>
              <a:spcAft>
                <a:spcPts val="0"/>
              </a:spcAft>
              <a:buClr>
                <a:schemeClr val="dk2"/>
              </a:buClr>
              <a:buSzPts val="1200"/>
              <a:buAutoNum type="arabicPeriod"/>
            </a:pPr>
            <a:r>
              <a:rPr baseline="30000" lang="en" sz="1200">
                <a:solidFill>
                  <a:schemeClr val="dk2"/>
                </a:solidFill>
              </a:rPr>
              <a:t>22</a:t>
            </a:r>
            <a:r>
              <a:rPr lang="en" sz="1200">
                <a:solidFill>
                  <a:schemeClr val="dk2"/>
                </a:solidFill>
              </a:rPr>
              <a:t>Ne(⍺, n)</a:t>
            </a:r>
            <a:r>
              <a:rPr baseline="30000" lang="en" sz="1200">
                <a:solidFill>
                  <a:schemeClr val="dk2"/>
                </a:solidFill>
              </a:rPr>
              <a:t>25</a:t>
            </a:r>
            <a:r>
              <a:rPr lang="en" sz="1200">
                <a:solidFill>
                  <a:schemeClr val="dk2"/>
                </a:solidFill>
              </a:rPr>
              <a:t>Mg  </a:t>
            </a:r>
            <a:endParaRPr sz="1100">
              <a:solidFill>
                <a:schemeClr val="dk2"/>
              </a:solidFill>
            </a:endParaRPr>
          </a:p>
          <a:p>
            <a:pPr indent="0" lvl="0" marL="0" marR="0" rtl="0" algn="l">
              <a:spcBef>
                <a:spcPts val="0"/>
              </a:spcBef>
              <a:spcAft>
                <a:spcPts val="0"/>
              </a:spcAft>
              <a:buNone/>
            </a:pPr>
            <a:r>
              <a:rPr baseline="30000" lang="en" sz="1200">
                <a:solidFill>
                  <a:schemeClr val="dk2"/>
                </a:solidFill>
              </a:rPr>
              <a:t>         14</a:t>
            </a:r>
            <a:r>
              <a:rPr lang="en" sz="1200">
                <a:solidFill>
                  <a:schemeClr val="dk2"/>
                </a:solidFill>
              </a:rPr>
              <a:t>N →  </a:t>
            </a:r>
            <a:r>
              <a:rPr baseline="30000" lang="en" sz="1200">
                <a:solidFill>
                  <a:schemeClr val="dk2"/>
                </a:solidFill>
              </a:rPr>
              <a:t>22</a:t>
            </a:r>
            <a:r>
              <a:rPr lang="en" sz="1200">
                <a:solidFill>
                  <a:schemeClr val="dk2"/>
                </a:solidFill>
              </a:rPr>
              <a:t>Ne by He burning in      </a:t>
            </a:r>
            <a:endParaRPr sz="1100">
              <a:solidFill>
                <a:schemeClr val="dk2"/>
              </a:solidFill>
            </a:endParaRPr>
          </a:p>
          <a:p>
            <a:pPr indent="0" lvl="0" marL="0" marR="0" rtl="0" algn="l">
              <a:spcBef>
                <a:spcPts val="0"/>
              </a:spcBef>
              <a:spcAft>
                <a:spcPts val="0"/>
              </a:spcAft>
              <a:buNone/>
            </a:pPr>
            <a:r>
              <a:rPr lang="en" sz="1200">
                <a:solidFill>
                  <a:schemeClr val="dk2"/>
                </a:solidFill>
              </a:rPr>
              <a:t>        massive AGB stars ( ~ 3 Msun)</a:t>
            </a:r>
            <a:endParaRPr sz="1200">
              <a:solidFill>
                <a:schemeClr val="dk2"/>
              </a:solidFill>
            </a:endParaRPr>
          </a:p>
          <a:p>
            <a:pPr indent="0" lvl="0" marL="0" marR="0" rtl="0" algn="l">
              <a:spcBef>
                <a:spcPts val="0"/>
              </a:spcBef>
              <a:spcAft>
                <a:spcPts val="0"/>
              </a:spcAft>
              <a:buNone/>
            </a:pPr>
            <a:r>
              <a:t/>
            </a:r>
            <a:endParaRPr sz="1200">
              <a:solidFill>
                <a:schemeClr val="dk2"/>
              </a:solidFill>
            </a:endParaRPr>
          </a:p>
          <a:p>
            <a:pPr indent="0" lvl="0" marL="0" marR="0" rtl="0" algn="l">
              <a:spcBef>
                <a:spcPts val="0"/>
              </a:spcBef>
              <a:spcAft>
                <a:spcPts val="0"/>
              </a:spcAft>
              <a:buNone/>
            </a:pPr>
            <a:r>
              <a:rPr lang="en" sz="1200">
                <a:solidFill>
                  <a:schemeClr val="dk2"/>
                </a:solidFill>
              </a:rPr>
              <a:t>2. </a:t>
            </a:r>
            <a:r>
              <a:rPr baseline="30000" lang="en" sz="1200">
                <a:solidFill>
                  <a:schemeClr val="dk2"/>
                </a:solidFill>
              </a:rPr>
              <a:t>13</a:t>
            </a:r>
            <a:r>
              <a:rPr lang="en" sz="1200">
                <a:solidFill>
                  <a:schemeClr val="dk2"/>
                </a:solidFill>
              </a:rPr>
              <a:t>C(⍺, n)</a:t>
            </a:r>
            <a:r>
              <a:rPr baseline="30000" lang="en" sz="1200">
                <a:solidFill>
                  <a:schemeClr val="dk2"/>
                </a:solidFill>
              </a:rPr>
              <a:t>16</a:t>
            </a:r>
            <a:r>
              <a:rPr lang="en" sz="1200">
                <a:solidFill>
                  <a:schemeClr val="dk2"/>
                </a:solidFill>
              </a:rPr>
              <a:t>O </a:t>
            </a:r>
            <a:endParaRPr sz="1100">
              <a:solidFill>
                <a:schemeClr val="dk2"/>
              </a:solidFill>
            </a:endParaRPr>
          </a:p>
          <a:p>
            <a:pPr indent="0" lvl="0" marL="0" marR="0" rtl="0" algn="l">
              <a:spcBef>
                <a:spcPts val="0"/>
              </a:spcBef>
              <a:spcAft>
                <a:spcPts val="0"/>
              </a:spcAft>
              <a:buNone/>
            </a:pPr>
            <a:r>
              <a:rPr lang="en" sz="1200">
                <a:solidFill>
                  <a:schemeClr val="dk2"/>
                </a:solidFill>
              </a:rPr>
              <a:t>     formation of a </a:t>
            </a:r>
            <a:r>
              <a:rPr baseline="30000" lang="en" sz="1200">
                <a:solidFill>
                  <a:schemeClr val="dk2"/>
                </a:solidFill>
              </a:rPr>
              <a:t>13</a:t>
            </a:r>
            <a:r>
              <a:rPr lang="en" sz="1200">
                <a:solidFill>
                  <a:schemeClr val="dk2"/>
                </a:solidFill>
              </a:rPr>
              <a:t>C pocket in low       </a:t>
            </a:r>
            <a:endParaRPr sz="1100">
              <a:solidFill>
                <a:schemeClr val="dk2"/>
              </a:solidFill>
            </a:endParaRPr>
          </a:p>
          <a:p>
            <a:pPr indent="0" lvl="0" marL="0" marR="0" rtl="0" algn="l">
              <a:spcBef>
                <a:spcPts val="0"/>
              </a:spcBef>
              <a:spcAft>
                <a:spcPts val="0"/>
              </a:spcAft>
              <a:buNone/>
            </a:pPr>
            <a:r>
              <a:rPr lang="en" sz="1200">
                <a:solidFill>
                  <a:schemeClr val="dk2"/>
                </a:solidFill>
              </a:rPr>
              <a:t>     mass AGB stars </a:t>
            </a:r>
            <a:endParaRPr sz="1100">
              <a:solidFill>
                <a:schemeClr val="dk2"/>
              </a:solidFill>
            </a:endParaRPr>
          </a:p>
          <a:p>
            <a:pPr indent="0" lvl="0" marL="0" marR="0" rtl="0" algn="l">
              <a:spcBef>
                <a:spcPts val="0"/>
              </a:spcBef>
              <a:spcAft>
                <a:spcPts val="0"/>
              </a:spcAft>
              <a:buNone/>
            </a:pPr>
            <a:r>
              <a:t/>
            </a:r>
            <a:endParaRPr b="1" sz="1400">
              <a:solidFill>
                <a:schemeClr val="dk2"/>
              </a:solidFill>
            </a:endParaRPr>
          </a:p>
          <a:p>
            <a:pPr indent="0" lvl="0" marL="0" marR="0" rtl="0" algn="l">
              <a:spcBef>
                <a:spcPts val="0"/>
              </a:spcBef>
              <a:spcAft>
                <a:spcPts val="0"/>
              </a:spcAft>
              <a:buNone/>
            </a:pPr>
            <a:r>
              <a:t/>
            </a:r>
            <a:endParaRPr b="1" sz="1400">
              <a:solidFill>
                <a:schemeClr val="dk2"/>
              </a:solidFill>
            </a:endParaRPr>
          </a:p>
          <a:p>
            <a:pPr indent="0" lvl="0" marL="0" marR="0" rtl="0" algn="l">
              <a:spcBef>
                <a:spcPts val="0"/>
              </a:spcBef>
              <a:spcAft>
                <a:spcPts val="0"/>
              </a:spcAft>
              <a:buNone/>
            </a:pPr>
            <a:r>
              <a:rPr b="1" lang="en" sz="1400">
                <a:solidFill>
                  <a:schemeClr val="dk2"/>
                </a:solidFill>
              </a:rPr>
              <a:t>Elements heavier than Fe:</a:t>
            </a:r>
            <a:endParaRPr sz="1100">
              <a:solidFill>
                <a:schemeClr val="dk2"/>
              </a:solidFill>
            </a:endParaRPr>
          </a:p>
          <a:p>
            <a:pPr indent="0" lvl="0" marL="0" marR="0" rtl="0" algn="l">
              <a:spcBef>
                <a:spcPts val="0"/>
              </a:spcBef>
              <a:spcAft>
                <a:spcPts val="0"/>
              </a:spcAft>
              <a:buNone/>
            </a:pPr>
            <a:r>
              <a:t/>
            </a:r>
            <a:endParaRPr b="1" sz="1400">
              <a:solidFill>
                <a:schemeClr val="dk2"/>
              </a:solidFill>
            </a:endParaRPr>
          </a:p>
          <a:p>
            <a:pPr indent="0" lvl="0" marL="0" marR="0" rtl="0" algn="l">
              <a:spcBef>
                <a:spcPts val="0"/>
              </a:spcBef>
              <a:spcAft>
                <a:spcPts val="0"/>
              </a:spcAft>
              <a:buNone/>
            </a:pPr>
            <a:r>
              <a:rPr lang="en" sz="1400">
                <a:solidFill>
                  <a:schemeClr val="dk2"/>
                </a:solidFill>
              </a:rPr>
              <a:t>Zr, Y, Sr, Tc, Ba, La and Pb </a:t>
            </a:r>
            <a:endParaRPr sz="1100">
              <a:solidFill>
                <a:schemeClr val="dk2"/>
              </a:solidFill>
            </a:endParaRPr>
          </a:p>
          <a:p>
            <a:pPr indent="0" lvl="0" marL="0" marR="0" rtl="0" algn="l">
              <a:spcBef>
                <a:spcPts val="0"/>
              </a:spcBef>
              <a:spcAft>
                <a:spcPts val="0"/>
              </a:spcAft>
              <a:buNone/>
            </a:pPr>
            <a:r>
              <a:rPr lang="en" sz="1400">
                <a:solidFill>
                  <a:schemeClr val="dk2"/>
                </a:solidFill>
              </a:rPr>
              <a:t>observed in AGB spectra</a:t>
            </a:r>
            <a:endParaRPr sz="1100">
              <a:solidFill>
                <a:schemeClr val="dk2"/>
              </a:solidFill>
            </a:endParaRPr>
          </a:p>
          <a:p>
            <a:pPr indent="0" lvl="0" marL="0" marR="0" rtl="0" algn="l">
              <a:spcBef>
                <a:spcPts val="0"/>
              </a:spcBef>
              <a:spcAft>
                <a:spcPts val="0"/>
              </a:spcAft>
              <a:buNone/>
            </a:pPr>
            <a:r>
              <a:t/>
            </a:r>
            <a:endParaRPr b="1" sz="1500">
              <a:solidFill>
                <a:schemeClr val="dk2"/>
              </a:solidFill>
            </a:endParaRPr>
          </a:p>
          <a:p>
            <a:pPr indent="0" lvl="0" marL="0" marR="0" rtl="0" algn="l">
              <a:spcBef>
                <a:spcPts val="0"/>
              </a:spcBef>
              <a:spcAft>
                <a:spcPts val="0"/>
              </a:spcAft>
              <a:buNone/>
            </a:pPr>
            <a:r>
              <a:t/>
            </a:r>
            <a:endParaRPr b="1" sz="1500">
              <a:solidFill>
                <a:schemeClr val="dk2"/>
              </a:solidFill>
            </a:endParaRPr>
          </a:p>
          <a:p>
            <a:pPr indent="0" lvl="0" marL="0" marR="0" rtl="0" algn="l">
              <a:spcBef>
                <a:spcPts val="0"/>
              </a:spcBef>
              <a:spcAft>
                <a:spcPts val="0"/>
              </a:spcAft>
              <a:buNone/>
            </a:pPr>
            <a:r>
              <a:t/>
            </a:r>
            <a:endParaRPr b="1" sz="1500">
              <a:solidFill>
                <a:schemeClr val="dk2"/>
              </a:solidFill>
            </a:endParaRPr>
          </a:p>
          <a:p>
            <a:pPr indent="0" lvl="0" marL="0" marR="0" rtl="0" algn="l">
              <a:spcBef>
                <a:spcPts val="0"/>
              </a:spcBef>
              <a:spcAft>
                <a:spcPts val="0"/>
              </a:spcAft>
              <a:buNone/>
            </a:pPr>
            <a:r>
              <a:t/>
            </a:r>
            <a:endParaRPr b="1" sz="1500">
              <a:solidFill>
                <a:schemeClr val="dk2"/>
              </a:solidFill>
            </a:endParaRPr>
          </a:p>
          <a:p>
            <a:pPr indent="0" lvl="0" marL="0" marR="0" rtl="0" algn="l">
              <a:spcBef>
                <a:spcPts val="0"/>
              </a:spcBef>
              <a:spcAft>
                <a:spcPts val="0"/>
              </a:spcAft>
              <a:buNone/>
            </a:pPr>
            <a:r>
              <a:t/>
            </a:r>
            <a:endParaRPr sz="1500">
              <a:solidFill>
                <a:schemeClr val="dk2"/>
              </a:solidFill>
            </a:endParaRPr>
          </a:p>
          <a:p>
            <a:pPr indent="0" lvl="0" marL="0" marR="0" rtl="0" algn="l">
              <a:spcBef>
                <a:spcPts val="0"/>
              </a:spcBef>
              <a:spcAft>
                <a:spcPts val="0"/>
              </a:spcAft>
              <a:buNone/>
            </a:pPr>
            <a:br>
              <a:rPr lang="en" sz="1400">
                <a:solidFill>
                  <a:schemeClr val="dk2"/>
                </a:solidFill>
              </a:rPr>
            </a:br>
            <a:br>
              <a:rPr lang="en" sz="1400">
                <a:solidFill>
                  <a:schemeClr val="dk2"/>
                </a:solidFill>
              </a:rPr>
            </a:br>
            <a:endParaRPr sz="1400">
              <a:solidFill>
                <a:schemeClr val="dk2"/>
              </a:solidFill>
            </a:endParaRPr>
          </a:p>
        </p:txBody>
      </p:sp>
      <p:sp>
        <p:nvSpPr>
          <p:cNvPr id="295" name="Google Shape;295;p83"/>
          <p:cNvSpPr/>
          <p:nvPr/>
        </p:nvSpPr>
        <p:spPr>
          <a:xfrm>
            <a:off x="5160309" y="4549826"/>
            <a:ext cx="13212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900">
                <a:solidFill>
                  <a:schemeClr val="dk1"/>
                </a:solidFill>
                <a:latin typeface="Montserrat"/>
                <a:ea typeface="Montserrat"/>
                <a:cs typeface="Montserrat"/>
                <a:sym typeface="Montserrat"/>
              </a:rPr>
              <a:t>Adapted from N. Langer</a:t>
            </a:r>
            <a:endParaRPr sz="9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84"/>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TP-AGB 3DU &amp; HBB: stellar models</a:t>
            </a:r>
            <a:endParaRPr/>
          </a:p>
        </p:txBody>
      </p:sp>
      <p:pic>
        <p:nvPicPr>
          <p:cNvPr id="301" name="Google Shape;301;p84"/>
          <p:cNvPicPr preferRelativeResize="0"/>
          <p:nvPr/>
        </p:nvPicPr>
        <p:blipFill rotWithShape="1">
          <a:blip r:embed="rId3">
            <a:alphaModFix/>
          </a:blip>
          <a:srcRect b="0" l="0" r="0" t="62971"/>
          <a:stretch/>
        </p:blipFill>
        <p:spPr>
          <a:xfrm>
            <a:off x="2653468" y="2891647"/>
            <a:ext cx="3837064" cy="1951677"/>
          </a:xfrm>
          <a:prstGeom prst="rect">
            <a:avLst/>
          </a:prstGeom>
          <a:noFill/>
          <a:ln>
            <a:noFill/>
          </a:ln>
        </p:spPr>
      </p:pic>
      <p:grpSp>
        <p:nvGrpSpPr>
          <p:cNvPr id="302" name="Google Shape;302;p84"/>
          <p:cNvGrpSpPr/>
          <p:nvPr/>
        </p:nvGrpSpPr>
        <p:grpSpPr>
          <a:xfrm>
            <a:off x="4910713" y="855854"/>
            <a:ext cx="3837065" cy="2021847"/>
            <a:chOff x="6485885" y="1093058"/>
            <a:chExt cx="5116087" cy="2695796"/>
          </a:xfrm>
        </p:grpSpPr>
        <p:pic>
          <p:nvPicPr>
            <p:cNvPr id="303" name="Google Shape;303;p84"/>
            <p:cNvPicPr preferRelativeResize="0"/>
            <p:nvPr/>
          </p:nvPicPr>
          <p:blipFill rotWithShape="1">
            <a:blip r:embed="rId3">
              <a:alphaModFix/>
            </a:blip>
            <a:srcRect b="36771" l="0" r="0" t="31413"/>
            <a:stretch/>
          </p:blipFill>
          <p:spPr>
            <a:xfrm>
              <a:off x="6485885" y="1093058"/>
              <a:ext cx="5116087" cy="2235697"/>
            </a:xfrm>
            <a:prstGeom prst="rect">
              <a:avLst/>
            </a:prstGeom>
            <a:noFill/>
            <a:ln>
              <a:noFill/>
            </a:ln>
          </p:spPr>
        </p:pic>
        <p:pic>
          <p:nvPicPr>
            <p:cNvPr id="304" name="Google Shape;304;p84"/>
            <p:cNvPicPr preferRelativeResize="0"/>
            <p:nvPr/>
          </p:nvPicPr>
          <p:blipFill rotWithShape="1">
            <a:blip r:embed="rId3">
              <a:alphaModFix/>
            </a:blip>
            <a:srcRect b="0" l="0" r="0" t="93358"/>
            <a:stretch/>
          </p:blipFill>
          <p:spPr>
            <a:xfrm>
              <a:off x="6485885" y="3322079"/>
              <a:ext cx="5116087" cy="466775"/>
            </a:xfrm>
            <a:prstGeom prst="rect">
              <a:avLst/>
            </a:prstGeom>
            <a:noFill/>
            <a:ln>
              <a:noFill/>
            </a:ln>
          </p:spPr>
        </p:pic>
      </p:grpSp>
      <p:grpSp>
        <p:nvGrpSpPr>
          <p:cNvPr id="305" name="Google Shape;305;p84"/>
          <p:cNvGrpSpPr/>
          <p:nvPr/>
        </p:nvGrpSpPr>
        <p:grpSpPr>
          <a:xfrm>
            <a:off x="396223" y="855854"/>
            <a:ext cx="3837065" cy="2016230"/>
            <a:chOff x="3638475" y="3951402"/>
            <a:chExt cx="5116087" cy="2688307"/>
          </a:xfrm>
        </p:grpSpPr>
        <p:pic>
          <p:nvPicPr>
            <p:cNvPr id="306" name="Google Shape;306;p84"/>
            <p:cNvPicPr preferRelativeResize="0"/>
            <p:nvPr/>
          </p:nvPicPr>
          <p:blipFill rotWithShape="1">
            <a:blip r:embed="rId3">
              <a:alphaModFix/>
            </a:blip>
            <a:srcRect b="67664" l="0" r="0" t="0"/>
            <a:stretch/>
          </p:blipFill>
          <p:spPr>
            <a:xfrm>
              <a:off x="3638475" y="3951402"/>
              <a:ext cx="5116087" cy="2272358"/>
            </a:xfrm>
            <a:prstGeom prst="rect">
              <a:avLst/>
            </a:prstGeom>
            <a:noFill/>
            <a:ln>
              <a:noFill/>
            </a:ln>
          </p:spPr>
        </p:pic>
        <p:pic>
          <p:nvPicPr>
            <p:cNvPr id="307" name="Google Shape;307;p84"/>
            <p:cNvPicPr preferRelativeResize="0"/>
            <p:nvPr/>
          </p:nvPicPr>
          <p:blipFill rotWithShape="1">
            <a:blip r:embed="rId3">
              <a:alphaModFix/>
            </a:blip>
            <a:srcRect b="0" l="0" r="0" t="93358"/>
            <a:stretch/>
          </p:blipFill>
          <p:spPr>
            <a:xfrm>
              <a:off x="3638475" y="6172934"/>
              <a:ext cx="5116087" cy="466775"/>
            </a:xfrm>
            <a:prstGeom prst="rect">
              <a:avLst/>
            </a:prstGeom>
            <a:noFill/>
            <a:ln>
              <a:noFill/>
            </a:ln>
          </p:spPr>
        </p:pic>
      </p:grpSp>
      <p:sp>
        <p:nvSpPr>
          <p:cNvPr id="308" name="Google Shape;308;p84"/>
          <p:cNvSpPr/>
          <p:nvPr/>
        </p:nvSpPr>
        <p:spPr>
          <a:xfrm>
            <a:off x="1966755" y="1864550"/>
            <a:ext cx="11061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No 3DU</a:t>
            </a:r>
            <a:endParaRPr sz="1100"/>
          </a:p>
        </p:txBody>
      </p:sp>
      <p:sp>
        <p:nvSpPr>
          <p:cNvPr id="309" name="Google Shape;309;p84"/>
          <p:cNvSpPr/>
          <p:nvPr/>
        </p:nvSpPr>
        <p:spPr>
          <a:xfrm>
            <a:off x="6490667" y="1862675"/>
            <a:ext cx="686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3DU</a:t>
            </a:r>
            <a:endParaRPr sz="1100"/>
          </a:p>
        </p:txBody>
      </p:sp>
      <p:sp>
        <p:nvSpPr>
          <p:cNvPr id="310" name="Google Shape;310;p84"/>
          <p:cNvSpPr/>
          <p:nvPr/>
        </p:nvSpPr>
        <p:spPr>
          <a:xfrm>
            <a:off x="4572000" y="3233275"/>
            <a:ext cx="7719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HBB</a:t>
            </a:r>
            <a:endParaRPr sz="1100"/>
          </a:p>
        </p:txBody>
      </p:sp>
      <p:sp>
        <p:nvSpPr>
          <p:cNvPr id="311" name="Google Shape;311;p84"/>
          <p:cNvSpPr/>
          <p:nvPr/>
        </p:nvSpPr>
        <p:spPr>
          <a:xfrm>
            <a:off x="3306028" y="3744950"/>
            <a:ext cx="6867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FF0000"/>
                </a:solidFill>
                <a:latin typeface="Calibri"/>
                <a:ea typeface="Calibri"/>
                <a:cs typeface="Calibri"/>
                <a:sym typeface="Calibri"/>
              </a:rPr>
              <a:t>3DU</a:t>
            </a:r>
            <a:endParaRPr sz="1100"/>
          </a:p>
        </p:txBody>
      </p:sp>
      <p:sp>
        <p:nvSpPr>
          <p:cNvPr id="312" name="Google Shape;312;p84"/>
          <p:cNvSpPr txBox="1"/>
          <p:nvPr/>
        </p:nvSpPr>
        <p:spPr>
          <a:xfrm>
            <a:off x="6793556" y="4582375"/>
            <a:ext cx="1604700" cy="273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1100">
                <a:solidFill>
                  <a:schemeClr val="dk2"/>
                </a:solidFill>
                <a:latin typeface="Calibri"/>
                <a:ea typeface="Calibri"/>
                <a:cs typeface="Calibri"/>
                <a:sym typeface="Calibri"/>
              </a:rPr>
              <a:t>Models from Marigo+08</a:t>
            </a:r>
            <a:endParaRPr sz="11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8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spectra</a:t>
            </a:r>
            <a:endParaRPr/>
          </a:p>
        </p:txBody>
      </p:sp>
      <p:pic>
        <p:nvPicPr>
          <p:cNvPr id="318" name="Google Shape;318;p85"/>
          <p:cNvPicPr preferRelativeResize="0"/>
          <p:nvPr/>
        </p:nvPicPr>
        <p:blipFill rotWithShape="1">
          <a:blip r:embed="rId3">
            <a:alphaModFix/>
          </a:blip>
          <a:srcRect b="0" l="0" r="0" t="0"/>
          <a:stretch/>
        </p:blipFill>
        <p:spPr>
          <a:xfrm>
            <a:off x="831391" y="640993"/>
            <a:ext cx="7220014" cy="4153342"/>
          </a:xfrm>
          <a:prstGeom prst="rect">
            <a:avLst/>
          </a:prstGeom>
          <a:noFill/>
          <a:ln>
            <a:noFill/>
          </a:ln>
        </p:spPr>
      </p:pic>
      <p:sp>
        <p:nvSpPr>
          <p:cNvPr id="319" name="Google Shape;319;p85"/>
          <p:cNvSpPr/>
          <p:nvPr/>
        </p:nvSpPr>
        <p:spPr>
          <a:xfrm>
            <a:off x="8147670" y="755247"/>
            <a:ext cx="330000" cy="3863100"/>
          </a:xfrm>
          <a:prstGeom prst="upArrow">
            <a:avLst>
              <a:gd fmla="val 34210" name="adj1"/>
              <a:gd fmla="val 115789" name="adj2"/>
            </a:avLst>
          </a:prstGeom>
          <a:gradFill>
            <a:gsLst>
              <a:gs pos="0">
                <a:srgbClr val="FF0000"/>
              </a:gs>
              <a:gs pos="47000">
                <a:srgbClr val="FFFFFF"/>
              </a:gs>
              <a:gs pos="100000">
                <a:srgbClr val="0006C2"/>
              </a:gs>
            </a:gsLst>
            <a:lin ang="5400012" scaled="0"/>
          </a:gra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20" name="Google Shape;320;p85"/>
          <p:cNvSpPr/>
          <p:nvPr/>
        </p:nvSpPr>
        <p:spPr>
          <a:xfrm>
            <a:off x="8344262" y="1637131"/>
            <a:ext cx="7758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C/O &gt; 1</a:t>
            </a:r>
            <a:endParaRPr sz="1400">
              <a:solidFill>
                <a:schemeClr val="dk2"/>
              </a:solidFill>
            </a:endParaRPr>
          </a:p>
        </p:txBody>
      </p:sp>
      <p:sp>
        <p:nvSpPr>
          <p:cNvPr id="321" name="Google Shape;321;p85"/>
          <p:cNvSpPr/>
          <p:nvPr/>
        </p:nvSpPr>
        <p:spPr>
          <a:xfrm>
            <a:off x="8368307" y="3127714"/>
            <a:ext cx="7275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C/O&lt; 1</a:t>
            </a:r>
            <a:endParaRPr sz="1400">
              <a:solidFill>
                <a:schemeClr val="dk2"/>
              </a:solidFill>
            </a:endParaRPr>
          </a:p>
        </p:txBody>
      </p:sp>
      <p:sp>
        <p:nvSpPr>
          <p:cNvPr id="322" name="Google Shape;322;p85"/>
          <p:cNvSpPr/>
          <p:nvPr/>
        </p:nvSpPr>
        <p:spPr>
          <a:xfrm>
            <a:off x="1543050" y="755247"/>
            <a:ext cx="809400" cy="303900"/>
          </a:xfrm>
          <a:prstGeom prst="donut">
            <a:avLst>
              <a:gd fmla="val 6948" name="adj"/>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323" name="Google Shape;323;p85"/>
          <p:cNvSpPr/>
          <p:nvPr/>
        </p:nvSpPr>
        <p:spPr>
          <a:xfrm>
            <a:off x="1543049" y="1947882"/>
            <a:ext cx="809400" cy="303900"/>
          </a:xfrm>
          <a:prstGeom prst="donut">
            <a:avLst>
              <a:gd fmla="val 6948" name="adj"/>
            </a:avLst>
          </a:prstGeom>
          <a:solidFill>
            <a:srgbClr val="CEDBE6"/>
          </a:solidFill>
          <a:ln cap="flat" cmpd="sng" w="12700">
            <a:solidFill>
              <a:srgbClr val="CEDBE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
        <p:nvSpPr>
          <p:cNvPr id="324" name="Google Shape;324;p85"/>
          <p:cNvSpPr/>
          <p:nvPr/>
        </p:nvSpPr>
        <p:spPr>
          <a:xfrm>
            <a:off x="1525686" y="3166561"/>
            <a:ext cx="809400" cy="303900"/>
          </a:xfrm>
          <a:prstGeom prst="donut">
            <a:avLst>
              <a:gd fmla="val 6948" name="adj"/>
            </a:avLst>
          </a:prstGeom>
          <a:solidFill>
            <a:srgbClr val="0006C2"/>
          </a:solidFill>
          <a:ln cap="flat" cmpd="sng" w="12700">
            <a:solidFill>
              <a:srgbClr val="0006C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86"/>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Mass-loss during the AGB</a:t>
            </a:r>
            <a:endParaRPr/>
          </a:p>
        </p:txBody>
      </p:sp>
      <p:pic>
        <p:nvPicPr>
          <p:cNvPr id="331" name="Google Shape;331;p86"/>
          <p:cNvPicPr preferRelativeResize="0"/>
          <p:nvPr/>
        </p:nvPicPr>
        <p:blipFill rotWithShape="1">
          <a:blip r:embed="rId3">
            <a:alphaModFix/>
          </a:blip>
          <a:srcRect b="0" l="0" r="0" t="0"/>
          <a:stretch/>
        </p:blipFill>
        <p:spPr>
          <a:xfrm>
            <a:off x="599472" y="592545"/>
            <a:ext cx="8013107" cy="2896405"/>
          </a:xfrm>
          <a:prstGeom prst="rect">
            <a:avLst/>
          </a:prstGeom>
          <a:noFill/>
          <a:ln>
            <a:noFill/>
          </a:ln>
        </p:spPr>
      </p:pic>
      <p:sp>
        <p:nvSpPr>
          <p:cNvPr id="332" name="Google Shape;332;p86"/>
          <p:cNvSpPr/>
          <p:nvPr/>
        </p:nvSpPr>
        <p:spPr>
          <a:xfrm>
            <a:off x="1197300" y="3488950"/>
            <a:ext cx="6901200" cy="2769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dk2"/>
                </a:solidFill>
              </a:rPr>
              <a:t>Several empirical, semi-empirical relations as function of stellar parameters</a:t>
            </a:r>
            <a:endParaRPr sz="1100">
              <a:solidFill>
                <a:schemeClr val="dk2"/>
              </a:solidFill>
            </a:endParaRPr>
          </a:p>
        </p:txBody>
      </p:sp>
      <p:sp>
        <p:nvSpPr>
          <p:cNvPr id="333" name="Google Shape;333;p86"/>
          <p:cNvSpPr/>
          <p:nvPr/>
        </p:nvSpPr>
        <p:spPr>
          <a:xfrm>
            <a:off x="261026" y="3827756"/>
            <a:ext cx="8883000" cy="13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2"/>
                </a:solidFill>
              </a:rPr>
              <a:t>Two distinct regime:</a:t>
            </a:r>
            <a:endParaRPr sz="1100">
              <a:solidFill>
                <a:schemeClr val="dk2"/>
              </a:solidFill>
            </a:endParaRPr>
          </a:p>
          <a:p>
            <a:pPr indent="-215900" lvl="0" marL="215900" marR="0" rtl="0" algn="l">
              <a:spcBef>
                <a:spcPts val="0"/>
              </a:spcBef>
              <a:spcAft>
                <a:spcPts val="0"/>
              </a:spcAft>
              <a:buClr>
                <a:schemeClr val="dk2"/>
              </a:buClr>
              <a:buSzPts val="1400"/>
              <a:buChar char="•"/>
            </a:pPr>
            <a:r>
              <a:rPr lang="en" sz="1400">
                <a:solidFill>
                  <a:schemeClr val="dk2"/>
                </a:solidFill>
              </a:rPr>
              <a:t>Pre-dust winds mechanism not fully understood:</a:t>
            </a:r>
            <a:endParaRPr sz="1100">
              <a:solidFill>
                <a:schemeClr val="dk2"/>
              </a:solidFill>
            </a:endParaRPr>
          </a:p>
          <a:p>
            <a:pPr indent="0" lvl="0" marL="0" marR="0" rtl="0" algn="l">
              <a:spcBef>
                <a:spcPts val="0"/>
              </a:spcBef>
              <a:spcAft>
                <a:spcPts val="0"/>
              </a:spcAft>
              <a:buNone/>
            </a:pPr>
            <a:r>
              <a:rPr lang="en" sz="1400">
                <a:solidFill>
                  <a:schemeClr val="dk2"/>
                </a:solidFill>
              </a:rPr>
              <a:t>     magnetoacustic waves in the cool cromosphere of evolved giants? </a:t>
            </a:r>
            <a:r>
              <a:rPr lang="en" sz="1200">
                <a:solidFill>
                  <a:schemeClr val="dk2"/>
                </a:solidFill>
              </a:rPr>
              <a:t>(Schröder &amp; Cuntz +05, Cranmer &amp; Saar+11)</a:t>
            </a:r>
            <a:endParaRPr sz="1200">
              <a:solidFill>
                <a:schemeClr val="dk2"/>
              </a:solidFill>
            </a:endParaRPr>
          </a:p>
          <a:p>
            <a:pPr indent="-215900" lvl="0" marL="215900" rtl="0" algn="l">
              <a:spcBef>
                <a:spcPts val="0"/>
              </a:spcBef>
              <a:spcAft>
                <a:spcPts val="0"/>
              </a:spcAft>
              <a:buClr>
                <a:schemeClr val="dk2"/>
              </a:buClr>
              <a:buSzPts val="1400"/>
              <a:buChar char="•"/>
            </a:pPr>
            <a:r>
              <a:rPr lang="en">
                <a:solidFill>
                  <a:schemeClr val="dk2"/>
                </a:solidFill>
              </a:rPr>
              <a:t>Pulsation assisted dust driven winds based on dynamical model atmospheres (Höfner+15, Mattsson+10)</a:t>
            </a:r>
            <a:endParaRPr sz="1200">
              <a:solidFill>
                <a:schemeClr val="dk2"/>
              </a:solidFill>
            </a:endParaRPr>
          </a:p>
          <a:p>
            <a:pPr indent="-127000" lvl="0" marL="215900" marR="0" rtl="0" algn="l">
              <a:spcBef>
                <a:spcPts val="0"/>
              </a:spcBef>
              <a:spcAft>
                <a:spcPts val="0"/>
              </a:spcAft>
              <a:buClr>
                <a:schemeClr val="dk1"/>
              </a:buClr>
              <a:buSzPts val="1400"/>
              <a:buFont typeface="Arial"/>
              <a:buNone/>
            </a:pPr>
            <a:r>
              <a:t/>
            </a:r>
            <a:endParaRPr sz="1400">
              <a:solidFill>
                <a:schemeClr val="dk2"/>
              </a:solidFill>
            </a:endParaRPr>
          </a:p>
          <a:p>
            <a:pPr indent="-127000" lvl="0" marL="215900" marR="0" rtl="0" algn="l">
              <a:spcBef>
                <a:spcPts val="0"/>
              </a:spcBef>
              <a:spcAft>
                <a:spcPts val="0"/>
              </a:spcAft>
              <a:buClr>
                <a:schemeClr val="dk1"/>
              </a:buClr>
              <a:buSzPts val="1400"/>
              <a:buFont typeface="Arial"/>
              <a:buNone/>
            </a:pPr>
            <a:r>
              <a:t/>
            </a:r>
            <a:endParaRPr b="1" sz="1400">
              <a:solidFill>
                <a:schemeClr val="dk2"/>
              </a:solidFill>
            </a:endParaRPr>
          </a:p>
        </p:txBody>
      </p:sp>
      <p:sp>
        <p:nvSpPr>
          <p:cNvPr id="334" name="Google Shape;334;p86"/>
          <p:cNvSpPr/>
          <p:nvPr/>
        </p:nvSpPr>
        <p:spPr>
          <a:xfrm>
            <a:off x="6453273" y="3104355"/>
            <a:ext cx="11523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900">
                <a:solidFill>
                  <a:schemeClr val="dk1"/>
                </a:solidFill>
                <a:latin typeface="Avenir"/>
                <a:ea typeface="Avenir"/>
                <a:cs typeface="Avenir"/>
                <a:sym typeface="Avenir"/>
              </a:rPr>
              <a:t>Credit: I. McDonald</a:t>
            </a:r>
            <a:endParaRPr sz="9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69"/>
          <p:cNvSpPr txBox="1"/>
          <p:nvPr>
            <p:ph idx="1" type="body"/>
          </p:nvPr>
        </p:nvSpPr>
        <p:spPr>
          <a:xfrm>
            <a:off x="235500" y="238075"/>
            <a:ext cx="4833900" cy="2028300"/>
          </a:xfrm>
          <a:prstGeom prst="rect">
            <a:avLst/>
          </a:prstGeom>
          <a:ln cap="flat" cmpd="sng" w="38100">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100">
                <a:solidFill>
                  <a:schemeClr val="accent5"/>
                </a:solidFill>
              </a:rPr>
              <a:t>Topics:</a:t>
            </a:r>
            <a:endParaRPr b="1" sz="2100">
              <a:solidFill>
                <a:schemeClr val="accent5"/>
              </a:solidFill>
            </a:endParaRPr>
          </a:p>
          <a:p>
            <a:pPr indent="-342900" lvl="0" marL="457200" rtl="0" algn="l">
              <a:spcBef>
                <a:spcPts val="0"/>
              </a:spcBef>
              <a:spcAft>
                <a:spcPts val="0"/>
              </a:spcAft>
              <a:buSzPts val="1800"/>
              <a:buChar char="●"/>
            </a:pPr>
            <a:r>
              <a:rPr lang="en"/>
              <a:t>Evolution of AGB stars &amp; model </a:t>
            </a:r>
            <a:r>
              <a:rPr lang="en"/>
              <a:t>uncertainties</a:t>
            </a:r>
            <a:endParaRPr/>
          </a:p>
          <a:p>
            <a:pPr indent="-342900" lvl="0" marL="457200" rtl="0" algn="l">
              <a:spcBef>
                <a:spcPts val="0"/>
              </a:spcBef>
              <a:spcAft>
                <a:spcPts val="0"/>
              </a:spcAft>
              <a:buSzPts val="1800"/>
              <a:buChar char="●"/>
            </a:pPr>
            <a:r>
              <a:rPr lang="en"/>
              <a:t>The impact of AGB stars</a:t>
            </a:r>
            <a:endParaRPr/>
          </a:p>
          <a:p>
            <a:pPr indent="-342900" lvl="0" marL="457200" rtl="0" algn="l">
              <a:spcBef>
                <a:spcPts val="0"/>
              </a:spcBef>
              <a:spcAft>
                <a:spcPts val="0"/>
              </a:spcAft>
              <a:buSzPts val="1800"/>
              <a:buChar char="●"/>
            </a:pPr>
            <a:r>
              <a:rPr lang="en"/>
              <a:t>Interpretation and calibration of models with resolved stellar populations</a:t>
            </a:r>
            <a:endParaRPr/>
          </a:p>
        </p:txBody>
      </p:sp>
      <p:sp>
        <p:nvSpPr>
          <p:cNvPr id="172" name="Google Shape;172;p69"/>
          <p:cNvSpPr txBox="1"/>
          <p:nvPr/>
        </p:nvSpPr>
        <p:spPr>
          <a:xfrm>
            <a:off x="235500" y="2447650"/>
            <a:ext cx="4833900" cy="2296500"/>
          </a:xfrm>
          <a:prstGeom prst="rect">
            <a:avLst/>
          </a:prstGeom>
          <a:noFill/>
          <a:ln cap="flat" cmpd="sng" w="3810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5"/>
                </a:solidFill>
              </a:rPr>
              <a:t>Main References</a:t>
            </a:r>
            <a:endParaRPr i="1" sz="2000">
              <a:solidFill>
                <a:schemeClr val="dk2"/>
              </a:solidFill>
            </a:endParaRPr>
          </a:p>
          <a:p>
            <a:pPr indent="-342900" lvl="0" marL="457200" rtl="0" algn="l">
              <a:lnSpc>
                <a:spcPct val="115000"/>
              </a:lnSpc>
              <a:spcBef>
                <a:spcPts val="0"/>
              </a:spcBef>
              <a:spcAft>
                <a:spcPts val="0"/>
              </a:spcAft>
              <a:buClr>
                <a:schemeClr val="dk2"/>
              </a:buClr>
              <a:buSzPts val="1800"/>
              <a:buChar char="●"/>
            </a:pPr>
            <a:r>
              <a:rPr i="1" lang="en" sz="1600">
                <a:solidFill>
                  <a:schemeClr val="dk2"/>
                </a:solidFill>
              </a:rPr>
              <a:t>Herwig</a:t>
            </a:r>
            <a:r>
              <a:rPr lang="en" sz="1600">
                <a:solidFill>
                  <a:schemeClr val="dk2"/>
                </a:solidFill>
              </a:rPr>
              <a:t> (2005) </a:t>
            </a:r>
            <a:r>
              <a:rPr lang="en" sz="1600" u="sng">
                <a:solidFill>
                  <a:schemeClr val="accent5"/>
                </a:solidFill>
                <a:hlinkClick r:id="rId3">
                  <a:extLst>
                    <a:ext uri="{A12FA001-AC4F-418D-AE19-62706E023703}">
                      <ahyp:hlinkClr val="tx"/>
                    </a:ext>
                  </a:extLst>
                </a:hlinkClick>
              </a:rPr>
              <a:t>Review</a:t>
            </a:r>
            <a:endParaRPr sz="1600">
              <a:solidFill>
                <a:schemeClr val="dk2"/>
              </a:solidFill>
            </a:endParaRPr>
          </a:p>
          <a:p>
            <a:pPr indent="-342900" lvl="0" marL="457200" rtl="0" algn="l">
              <a:lnSpc>
                <a:spcPct val="115000"/>
              </a:lnSpc>
              <a:spcBef>
                <a:spcPts val="0"/>
              </a:spcBef>
              <a:spcAft>
                <a:spcPts val="0"/>
              </a:spcAft>
              <a:buClr>
                <a:schemeClr val="dk2"/>
              </a:buClr>
              <a:buSzPts val="1800"/>
              <a:buChar char="●"/>
            </a:pPr>
            <a:r>
              <a:rPr lang="en" sz="1600">
                <a:solidFill>
                  <a:schemeClr val="dk2"/>
                </a:solidFill>
              </a:rPr>
              <a:t>Habing &amp; Oloffson </a:t>
            </a:r>
            <a:r>
              <a:rPr lang="en" sz="1600" u="sng">
                <a:solidFill>
                  <a:schemeClr val="hlink"/>
                </a:solidFill>
                <a:hlinkClick r:id="rId4"/>
              </a:rPr>
              <a:t>Book</a:t>
            </a:r>
            <a:endParaRPr sz="1600">
              <a:solidFill>
                <a:schemeClr val="dk2"/>
              </a:solidFill>
            </a:endParaRPr>
          </a:p>
          <a:p>
            <a:pPr indent="-342900" lvl="0" marL="457200" rtl="0" algn="l">
              <a:lnSpc>
                <a:spcPct val="115000"/>
              </a:lnSpc>
              <a:spcBef>
                <a:spcPts val="0"/>
              </a:spcBef>
              <a:spcAft>
                <a:spcPts val="0"/>
              </a:spcAft>
              <a:buClr>
                <a:schemeClr val="dk2"/>
              </a:buClr>
              <a:buSzPts val="1800"/>
              <a:buChar char="●"/>
            </a:pPr>
            <a:r>
              <a:rPr i="1" lang="en" sz="1600">
                <a:solidFill>
                  <a:schemeClr val="dk2"/>
                </a:solidFill>
              </a:rPr>
              <a:t>Salaris, Cassisi</a:t>
            </a:r>
            <a:r>
              <a:rPr lang="en" sz="1600">
                <a:solidFill>
                  <a:schemeClr val="dk2"/>
                </a:solidFill>
              </a:rPr>
              <a:t> (2005) Evolution of stars and stellar populations </a:t>
            </a:r>
            <a:r>
              <a:rPr lang="en" sz="1600" u="sng">
                <a:solidFill>
                  <a:schemeClr val="accent5"/>
                </a:solidFill>
                <a:hlinkClick r:id="rId5">
                  <a:extLst>
                    <a:ext uri="{A12FA001-AC4F-418D-AE19-62706E023703}">
                      <ahyp:hlinkClr val="tx"/>
                    </a:ext>
                  </a:extLst>
                </a:hlinkClick>
              </a:rPr>
              <a:t>Book</a:t>
            </a:r>
            <a:endParaRPr sz="1600">
              <a:solidFill>
                <a:schemeClr val="dk2"/>
              </a:solidFill>
            </a:endParaRPr>
          </a:p>
          <a:p>
            <a:pPr indent="-342900" lvl="0" marL="457200" rtl="0" algn="l">
              <a:lnSpc>
                <a:spcPct val="115000"/>
              </a:lnSpc>
              <a:spcBef>
                <a:spcPts val="0"/>
              </a:spcBef>
              <a:spcAft>
                <a:spcPts val="0"/>
              </a:spcAft>
              <a:buClr>
                <a:schemeClr val="dk2"/>
              </a:buClr>
              <a:buSzPts val="1800"/>
              <a:buChar char="●"/>
            </a:pPr>
            <a:r>
              <a:rPr i="1" lang="en" sz="1600">
                <a:solidFill>
                  <a:schemeClr val="dk2"/>
                </a:solidFill>
              </a:rPr>
              <a:t>Greggio, Renzini</a:t>
            </a:r>
            <a:r>
              <a:rPr lang="en" sz="1600">
                <a:solidFill>
                  <a:schemeClr val="dk2"/>
                </a:solidFill>
              </a:rPr>
              <a:t> (2011) Stellar Populations. A User Guide From Low to High Redshift </a:t>
            </a:r>
            <a:r>
              <a:rPr lang="en" sz="1600" u="sng">
                <a:solidFill>
                  <a:schemeClr val="accent5"/>
                </a:solidFill>
                <a:hlinkClick r:id="rId6">
                  <a:extLst>
                    <a:ext uri="{A12FA001-AC4F-418D-AE19-62706E023703}">
                      <ahyp:hlinkClr val="tx"/>
                    </a:ext>
                  </a:extLst>
                </a:hlinkClick>
              </a:rPr>
              <a:t>Book</a:t>
            </a:r>
            <a:endParaRPr sz="1800">
              <a:solidFill>
                <a:schemeClr val="dk2"/>
              </a:solidFill>
            </a:endParaRPr>
          </a:p>
        </p:txBody>
      </p:sp>
      <p:pic>
        <p:nvPicPr>
          <p:cNvPr id="173" name="Google Shape;173;p69"/>
          <p:cNvPicPr preferRelativeResize="0"/>
          <p:nvPr/>
        </p:nvPicPr>
        <p:blipFill>
          <a:blip r:embed="rId7">
            <a:alphaModFix/>
          </a:blip>
          <a:stretch>
            <a:fillRect/>
          </a:stretch>
        </p:blipFill>
        <p:spPr>
          <a:xfrm>
            <a:off x="7103763" y="2342575"/>
            <a:ext cx="1995399" cy="2028300"/>
          </a:xfrm>
          <a:prstGeom prst="rect">
            <a:avLst/>
          </a:prstGeom>
          <a:noFill/>
          <a:ln>
            <a:noFill/>
          </a:ln>
        </p:spPr>
      </p:pic>
      <p:pic>
        <p:nvPicPr>
          <p:cNvPr id="174" name="Google Shape;174;p69" title="st28gm06n25_I3br_1.mp4">
            <a:hlinkClick r:id="rId8"/>
          </p:cNvPr>
          <p:cNvPicPr preferRelativeResize="0"/>
          <p:nvPr/>
        </p:nvPicPr>
        <p:blipFill>
          <a:blip r:embed="rId9">
            <a:alphaModFix/>
          </a:blip>
          <a:stretch>
            <a:fillRect/>
          </a:stretch>
        </p:blipFill>
        <p:spPr>
          <a:xfrm>
            <a:off x="5126988" y="127161"/>
            <a:ext cx="1995400" cy="1496539"/>
          </a:xfrm>
          <a:prstGeom prst="rect">
            <a:avLst/>
          </a:prstGeom>
          <a:noFill/>
          <a:ln>
            <a:noFill/>
          </a:ln>
        </p:spPr>
      </p:pic>
      <p:pic>
        <p:nvPicPr>
          <p:cNvPr id="175" name="Google Shape;175;p69"/>
          <p:cNvPicPr preferRelativeResize="0"/>
          <p:nvPr/>
        </p:nvPicPr>
        <p:blipFill>
          <a:blip r:embed="rId10">
            <a:alphaModFix/>
          </a:blip>
          <a:stretch>
            <a:fillRect/>
          </a:stretch>
        </p:blipFill>
        <p:spPr>
          <a:xfrm>
            <a:off x="5442848" y="3338740"/>
            <a:ext cx="1519801" cy="1481884"/>
          </a:xfrm>
          <a:prstGeom prst="rect">
            <a:avLst/>
          </a:prstGeom>
          <a:noFill/>
          <a:ln>
            <a:noFill/>
          </a:ln>
        </p:spPr>
      </p:pic>
      <p:pic>
        <p:nvPicPr>
          <p:cNvPr id="176" name="Google Shape;176;p69"/>
          <p:cNvPicPr preferRelativeResize="0"/>
          <p:nvPr/>
        </p:nvPicPr>
        <p:blipFill rotWithShape="1">
          <a:blip r:embed="rId11">
            <a:alphaModFix/>
          </a:blip>
          <a:srcRect b="0" l="0" r="0" t="62971"/>
          <a:stretch/>
        </p:blipFill>
        <p:spPr>
          <a:xfrm>
            <a:off x="7179976" y="948839"/>
            <a:ext cx="1995375" cy="1014917"/>
          </a:xfrm>
          <a:prstGeom prst="rect">
            <a:avLst/>
          </a:prstGeom>
          <a:noFill/>
          <a:ln>
            <a:noFill/>
          </a:ln>
        </p:spPr>
      </p:pic>
      <p:pic>
        <p:nvPicPr>
          <p:cNvPr id="177" name="Google Shape;177;p69"/>
          <p:cNvPicPr preferRelativeResize="0"/>
          <p:nvPr/>
        </p:nvPicPr>
        <p:blipFill>
          <a:blip r:embed="rId12">
            <a:alphaModFix/>
          </a:blip>
          <a:stretch>
            <a:fillRect/>
          </a:stretch>
        </p:blipFill>
        <p:spPr>
          <a:xfrm>
            <a:off x="5353250" y="1751381"/>
            <a:ext cx="1699011" cy="13400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87"/>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Mass-loss: dust-driven regime</a:t>
            </a:r>
            <a:endParaRPr/>
          </a:p>
        </p:txBody>
      </p:sp>
      <p:pic>
        <p:nvPicPr>
          <p:cNvPr id="341" name="Google Shape;341;p87"/>
          <p:cNvPicPr preferRelativeResize="0"/>
          <p:nvPr/>
        </p:nvPicPr>
        <p:blipFill rotWithShape="1">
          <a:blip r:embed="rId3">
            <a:alphaModFix/>
          </a:blip>
          <a:srcRect b="0" l="0" r="0" t="0"/>
          <a:stretch/>
        </p:blipFill>
        <p:spPr>
          <a:xfrm>
            <a:off x="1852877" y="817047"/>
            <a:ext cx="5233724" cy="3509405"/>
          </a:xfrm>
          <a:prstGeom prst="rect">
            <a:avLst/>
          </a:prstGeom>
          <a:noFill/>
          <a:ln>
            <a:noFill/>
          </a:ln>
        </p:spPr>
      </p:pic>
      <p:sp>
        <p:nvSpPr>
          <p:cNvPr id="342" name="Google Shape;342;p87"/>
          <p:cNvSpPr/>
          <p:nvPr/>
        </p:nvSpPr>
        <p:spPr>
          <a:xfrm>
            <a:off x="6103916" y="4326452"/>
            <a:ext cx="14904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rgbClr val="FFFFFF"/>
                </a:solidFill>
                <a:latin typeface="Montserrat"/>
                <a:ea typeface="Montserrat"/>
                <a:cs typeface="Montserrat"/>
                <a:sym typeface="Montserrat"/>
              </a:rPr>
              <a:t>Credits: S. Hoefner</a:t>
            </a:r>
            <a:endParaRPr sz="1100">
              <a:solidFill>
                <a:srgbClr val="000000"/>
              </a:solidFill>
              <a:latin typeface="Calibri"/>
              <a:ea typeface="Calibri"/>
              <a:cs typeface="Calibri"/>
              <a:sym typeface="Calibri"/>
            </a:endParaRPr>
          </a:p>
        </p:txBody>
      </p:sp>
      <p:sp>
        <p:nvSpPr>
          <p:cNvPr id="343" name="Google Shape;343;p87"/>
          <p:cNvSpPr txBox="1"/>
          <p:nvPr/>
        </p:nvSpPr>
        <p:spPr>
          <a:xfrm>
            <a:off x="4956200" y="4307325"/>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rPr>
              <a:t>(Hoefner 2016)</a:t>
            </a:r>
            <a:endParaRPr sz="12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8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spectra from the optical to the mid-IR</a:t>
            </a:r>
            <a:endParaRPr/>
          </a:p>
        </p:txBody>
      </p:sp>
      <p:sp>
        <p:nvSpPr>
          <p:cNvPr id="349" name="Google Shape;349;p88"/>
          <p:cNvSpPr/>
          <p:nvPr/>
        </p:nvSpPr>
        <p:spPr>
          <a:xfrm>
            <a:off x="4572000" y="4398950"/>
            <a:ext cx="1871400" cy="23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 </a:t>
            </a:r>
            <a:endParaRPr b="1" sz="1200">
              <a:latin typeface="Montserrat"/>
              <a:ea typeface="Montserrat"/>
              <a:cs typeface="Montserrat"/>
              <a:sym typeface="Montserrat"/>
            </a:endParaRPr>
          </a:p>
        </p:txBody>
      </p:sp>
      <p:sp>
        <p:nvSpPr>
          <p:cNvPr id="350" name="Google Shape;350;p88"/>
          <p:cNvSpPr txBox="1"/>
          <p:nvPr/>
        </p:nvSpPr>
        <p:spPr>
          <a:xfrm>
            <a:off x="147650" y="1279900"/>
            <a:ext cx="2248800" cy="50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rPr>
              <a:t>Optical/Near-IR Spectra</a:t>
            </a:r>
            <a:endParaRPr b="1" sz="1700">
              <a:solidFill>
                <a:schemeClr val="dk2"/>
              </a:solidFill>
            </a:endParaRPr>
          </a:p>
        </p:txBody>
      </p:sp>
      <p:grpSp>
        <p:nvGrpSpPr>
          <p:cNvPr id="351" name="Google Shape;351;p88"/>
          <p:cNvGrpSpPr/>
          <p:nvPr/>
        </p:nvGrpSpPr>
        <p:grpSpPr>
          <a:xfrm>
            <a:off x="2406150" y="1255475"/>
            <a:ext cx="4267199" cy="3264347"/>
            <a:chOff x="2406150" y="569675"/>
            <a:chExt cx="4267199" cy="3264347"/>
          </a:xfrm>
        </p:grpSpPr>
        <p:pic>
          <p:nvPicPr>
            <p:cNvPr id="352" name="Google Shape;352;p88"/>
            <p:cNvPicPr preferRelativeResize="0"/>
            <p:nvPr/>
          </p:nvPicPr>
          <p:blipFill>
            <a:blip r:embed="rId3">
              <a:alphaModFix/>
            </a:blip>
            <a:stretch>
              <a:fillRect/>
            </a:stretch>
          </p:blipFill>
          <p:spPr>
            <a:xfrm>
              <a:off x="2406150" y="569675"/>
              <a:ext cx="4267199" cy="3264347"/>
            </a:xfrm>
            <a:prstGeom prst="rect">
              <a:avLst/>
            </a:prstGeom>
            <a:noFill/>
            <a:ln>
              <a:noFill/>
            </a:ln>
          </p:spPr>
        </p:pic>
        <p:sp>
          <p:nvSpPr>
            <p:cNvPr id="353" name="Google Shape;353;p88"/>
            <p:cNvSpPr txBox="1"/>
            <p:nvPr/>
          </p:nvSpPr>
          <p:spPr>
            <a:xfrm>
              <a:off x="5668800" y="841100"/>
              <a:ext cx="8343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CC0000"/>
                  </a:solidFill>
                  <a:latin typeface="Montserrat"/>
                  <a:ea typeface="Montserrat"/>
                  <a:cs typeface="Montserrat"/>
                  <a:sym typeface="Montserrat"/>
                </a:rPr>
                <a:t>C-star</a:t>
              </a:r>
              <a:endParaRPr b="1" sz="1500">
                <a:solidFill>
                  <a:srgbClr val="CC0000"/>
                </a:solidFill>
                <a:latin typeface="Montserrat"/>
                <a:ea typeface="Montserrat"/>
                <a:cs typeface="Montserrat"/>
                <a:sym typeface="Montserrat"/>
              </a:endParaRPr>
            </a:p>
          </p:txBody>
        </p:sp>
        <p:sp>
          <p:nvSpPr>
            <p:cNvPr id="354" name="Google Shape;354;p88"/>
            <p:cNvSpPr txBox="1"/>
            <p:nvPr/>
          </p:nvSpPr>
          <p:spPr>
            <a:xfrm>
              <a:off x="5771400" y="1365225"/>
              <a:ext cx="629100" cy="31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CC0000"/>
                  </a:solidFill>
                  <a:latin typeface="Montserrat"/>
                  <a:ea typeface="Montserrat"/>
                  <a:cs typeface="Montserrat"/>
                  <a:sym typeface="Montserrat"/>
                </a:rPr>
                <a:t>S/C</a:t>
              </a:r>
              <a:endParaRPr b="1" sz="1500">
                <a:solidFill>
                  <a:srgbClr val="CC0000"/>
                </a:solidFill>
                <a:latin typeface="Montserrat"/>
                <a:ea typeface="Montserrat"/>
                <a:cs typeface="Montserrat"/>
                <a:sym typeface="Montserrat"/>
              </a:endParaRPr>
            </a:p>
          </p:txBody>
        </p:sp>
        <p:sp>
          <p:nvSpPr>
            <p:cNvPr id="355" name="Google Shape;355;p88"/>
            <p:cNvSpPr txBox="1"/>
            <p:nvPr/>
          </p:nvSpPr>
          <p:spPr>
            <a:xfrm>
              <a:off x="5580750" y="2002875"/>
              <a:ext cx="940200" cy="31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006FB7"/>
                  </a:solidFill>
                  <a:latin typeface="Montserrat"/>
                  <a:ea typeface="Montserrat"/>
                  <a:cs typeface="Montserrat"/>
                  <a:sym typeface="Montserrat"/>
                </a:rPr>
                <a:t>O-rich</a:t>
              </a:r>
              <a:endParaRPr b="1" sz="1500">
                <a:solidFill>
                  <a:srgbClr val="006FB7"/>
                </a:solidFill>
                <a:latin typeface="Montserrat"/>
                <a:ea typeface="Montserrat"/>
                <a:cs typeface="Montserrat"/>
                <a:sym typeface="Montserrat"/>
              </a:endParaRPr>
            </a:p>
          </p:txBody>
        </p:sp>
      </p:grpSp>
      <p:sp>
        <p:nvSpPr>
          <p:cNvPr id="356" name="Google Shape;356;p88"/>
          <p:cNvSpPr txBox="1"/>
          <p:nvPr/>
        </p:nvSpPr>
        <p:spPr>
          <a:xfrm>
            <a:off x="111200" y="2326125"/>
            <a:ext cx="2321700" cy="42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rPr>
              <a:t>Molecular features</a:t>
            </a:r>
            <a:endParaRPr b="1" sz="1700">
              <a:solidFill>
                <a:schemeClr val="dk2"/>
              </a:solidFill>
            </a:endParaRPr>
          </a:p>
        </p:txBody>
      </p:sp>
      <p:sp>
        <p:nvSpPr>
          <p:cNvPr id="357" name="Google Shape;357;p88"/>
          <p:cNvSpPr txBox="1"/>
          <p:nvPr/>
        </p:nvSpPr>
        <p:spPr>
          <a:xfrm>
            <a:off x="2624275" y="1042000"/>
            <a:ext cx="10179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Gaia RP       </a:t>
            </a:r>
            <a:endParaRPr b="1">
              <a:solidFill>
                <a:srgbClr val="741B47"/>
              </a:solidFill>
              <a:latin typeface="Montserrat"/>
              <a:ea typeface="Montserrat"/>
              <a:cs typeface="Montserrat"/>
              <a:sym typeface="Montserrat"/>
            </a:endParaRPr>
          </a:p>
        </p:txBody>
      </p:sp>
      <p:cxnSp>
        <p:nvCxnSpPr>
          <p:cNvPr id="358" name="Google Shape;358;p88"/>
          <p:cNvCxnSpPr/>
          <p:nvPr/>
        </p:nvCxnSpPr>
        <p:spPr>
          <a:xfrm>
            <a:off x="2657875" y="1279900"/>
            <a:ext cx="984300" cy="0"/>
          </a:xfrm>
          <a:prstGeom prst="straightConnector1">
            <a:avLst/>
          </a:prstGeom>
          <a:noFill/>
          <a:ln cap="flat" cmpd="sng" w="19050">
            <a:solidFill>
              <a:srgbClr val="595959"/>
            </a:solidFill>
            <a:prstDash val="solid"/>
            <a:round/>
            <a:headEnd len="med" w="med" type="none"/>
            <a:tailEnd len="med" w="med" type="none"/>
          </a:ln>
        </p:spPr>
      </p:cxnSp>
      <p:cxnSp>
        <p:nvCxnSpPr>
          <p:cNvPr id="359" name="Google Shape;359;p88"/>
          <p:cNvCxnSpPr/>
          <p:nvPr/>
        </p:nvCxnSpPr>
        <p:spPr>
          <a:xfrm>
            <a:off x="3885675" y="1279900"/>
            <a:ext cx="607200" cy="0"/>
          </a:xfrm>
          <a:prstGeom prst="straightConnector1">
            <a:avLst/>
          </a:prstGeom>
          <a:noFill/>
          <a:ln cap="flat" cmpd="sng" w="19050">
            <a:solidFill>
              <a:srgbClr val="595959"/>
            </a:solidFill>
            <a:prstDash val="solid"/>
            <a:round/>
            <a:headEnd len="med" w="med" type="none"/>
            <a:tailEnd len="med" w="med" type="none"/>
          </a:ln>
        </p:spPr>
      </p:cxnSp>
      <p:sp>
        <p:nvSpPr>
          <p:cNvPr id="360" name="Google Shape;360;p88"/>
          <p:cNvSpPr txBox="1"/>
          <p:nvPr/>
        </p:nvSpPr>
        <p:spPr>
          <a:xfrm>
            <a:off x="6374125" y="1037075"/>
            <a:ext cx="10179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2MASS</a:t>
            </a:r>
            <a:endParaRPr b="1">
              <a:solidFill>
                <a:srgbClr val="741B47"/>
              </a:solidFill>
              <a:latin typeface="Montserrat"/>
              <a:ea typeface="Montserrat"/>
              <a:cs typeface="Montserrat"/>
              <a:sym typeface="Montserrat"/>
            </a:endParaRPr>
          </a:p>
        </p:txBody>
      </p:sp>
      <p:cxnSp>
        <p:nvCxnSpPr>
          <p:cNvPr id="361" name="Google Shape;361;p88"/>
          <p:cNvCxnSpPr/>
          <p:nvPr/>
        </p:nvCxnSpPr>
        <p:spPr>
          <a:xfrm>
            <a:off x="4647675" y="1279900"/>
            <a:ext cx="607200" cy="0"/>
          </a:xfrm>
          <a:prstGeom prst="straightConnector1">
            <a:avLst/>
          </a:prstGeom>
          <a:noFill/>
          <a:ln cap="flat" cmpd="sng" w="19050">
            <a:solidFill>
              <a:srgbClr val="595959"/>
            </a:solidFill>
            <a:prstDash val="solid"/>
            <a:round/>
            <a:headEnd len="med" w="med" type="none"/>
            <a:tailEnd len="med" w="med" type="none"/>
          </a:ln>
        </p:spPr>
      </p:cxnSp>
      <p:cxnSp>
        <p:nvCxnSpPr>
          <p:cNvPr id="362" name="Google Shape;362;p88"/>
          <p:cNvCxnSpPr/>
          <p:nvPr/>
        </p:nvCxnSpPr>
        <p:spPr>
          <a:xfrm>
            <a:off x="5638275" y="1279900"/>
            <a:ext cx="834300" cy="0"/>
          </a:xfrm>
          <a:prstGeom prst="straightConnector1">
            <a:avLst/>
          </a:prstGeom>
          <a:noFill/>
          <a:ln cap="flat" cmpd="sng" w="19050">
            <a:solidFill>
              <a:srgbClr val="595959"/>
            </a:solidFill>
            <a:prstDash val="solid"/>
            <a:round/>
            <a:headEnd len="med" w="med" type="none"/>
            <a:tailEnd len="med" w="med" type="none"/>
          </a:ln>
        </p:spPr>
      </p:cxnSp>
      <p:sp>
        <p:nvSpPr>
          <p:cNvPr id="363" name="Google Shape;363;p88"/>
          <p:cNvSpPr txBox="1"/>
          <p:nvPr/>
        </p:nvSpPr>
        <p:spPr>
          <a:xfrm>
            <a:off x="3941925" y="1040400"/>
            <a:ext cx="4305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J</a:t>
            </a:r>
            <a:endParaRPr b="1">
              <a:solidFill>
                <a:srgbClr val="741B47"/>
              </a:solidFill>
              <a:latin typeface="Montserrat"/>
              <a:ea typeface="Montserrat"/>
              <a:cs typeface="Montserrat"/>
              <a:sym typeface="Montserrat"/>
            </a:endParaRPr>
          </a:p>
        </p:txBody>
      </p:sp>
      <p:sp>
        <p:nvSpPr>
          <p:cNvPr id="364" name="Google Shape;364;p88"/>
          <p:cNvSpPr txBox="1"/>
          <p:nvPr/>
        </p:nvSpPr>
        <p:spPr>
          <a:xfrm>
            <a:off x="4703925" y="1040400"/>
            <a:ext cx="4305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H</a:t>
            </a:r>
            <a:endParaRPr b="1">
              <a:solidFill>
                <a:srgbClr val="741B47"/>
              </a:solidFill>
              <a:latin typeface="Montserrat"/>
              <a:ea typeface="Montserrat"/>
              <a:cs typeface="Montserrat"/>
              <a:sym typeface="Montserrat"/>
            </a:endParaRPr>
          </a:p>
        </p:txBody>
      </p:sp>
      <p:sp>
        <p:nvSpPr>
          <p:cNvPr id="365" name="Google Shape;365;p88"/>
          <p:cNvSpPr txBox="1"/>
          <p:nvPr/>
        </p:nvSpPr>
        <p:spPr>
          <a:xfrm>
            <a:off x="5846925" y="1040400"/>
            <a:ext cx="430500" cy="23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Ks</a:t>
            </a:r>
            <a:endParaRPr b="1">
              <a:solidFill>
                <a:srgbClr val="741B47"/>
              </a:solidFill>
              <a:latin typeface="Montserrat"/>
              <a:ea typeface="Montserrat"/>
              <a:cs typeface="Montserrat"/>
              <a:sym typeface="Montserrat"/>
            </a:endParaRPr>
          </a:p>
        </p:txBody>
      </p:sp>
      <p:sp>
        <p:nvSpPr>
          <p:cNvPr id="366" name="Google Shape;366;p88"/>
          <p:cNvSpPr txBox="1"/>
          <p:nvPr/>
        </p:nvSpPr>
        <p:spPr>
          <a:xfrm>
            <a:off x="6548775" y="3890238"/>
            <a:ext cx="1755600" cy="24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1F497D"/>
                </a:solidFill>
                <a:latin typeface="Montserrat"/>
                <a:ea typeface="Montserrat"/>
                <a:cs typeface="Montserrat"/>
                <a:sym typeface="Montserrat"/>
              </a:rPr>
              <a:t>Lancon &amp; Wood (2000)</a:t>
            </a:r>
            <a:endParaRPr sz="1000"/>
          </a:p>
        </p:txBody>
      </p:sp>
      <p:cxnSp>
        <p:nvCxnSpPr>
          <p:cNvPr id="367" name="Google Shape;367;p88"/>
          <p:cNvCxnSpPr>
            <a:stCxn id="350" idx="2"/>
            <a:endCxn id="356" idx="0"/>
          </p:cNvCxnSpPr>
          <p:nvPr/>
        </p:nvCxnSpPr>
        <p:spPr>
          <a:xfrm>
            <a:off x="1272050" y="1788700"/>
            <a:ext cx="0" cy="537300"/>
          </a:xfrm>
          <a:prstGeom prst="straightConnector1">
            <a:avLst/>
          </a:prstGeom>
          <a:noFill/>
          <a:ln cap="flat" cmpd="sng" w="28575">
            <a:solidFill>
              <a:srgbClr val="1F497D"/>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89"/>
          <p:cNvSpPr/>
          <p:nvPr/>
        </p:nvSpPr>
        <p:spPr>
          <a:xfrm>
            <a:off x="5029200" y="1198550"/>
            <a:ext cx="1871400" cy="23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 </a:t>
            </a:r>
            <a:endParaRPr b="1" sz="1200">
              <a:latin typeface="Montserrat"/>
              <a:ea typeface="Montserrat"/>
              <a:cs typeface="Montserrat"/>
              <a:sym typeface="Montserrat"/>
            </a:endParaRPr>
          </a:p>
        </p:txBody>
      </p:sp>
      <p:pic>
        <p:nvPicPr>
          <p:cNvPr id="373" name="Google Shape;373;p89"/>
          <p:cNvPicPr preferRelativeResize="0"/>
          <p:nvPr/>
        </p:nvPicPr>
        <p:blipFill rotWithShape="1">
          <a:blip r:embed="rId3">
            <a:alphaModFix/>
          </a:blip>
          <a:srcRect b="67535" l="0" r="0" t="0"/>
          <a:stretch/>
        </p:blipFill>
        <p:spPr>
          <a:xfrm>
            <a:off x="5193275" y="1452325"/>
            <a:ext cx="3051374" cy="2482177"/>
          </a:xfrm>
          <a:prstGeom prst="rect">
            <a:avLst/>
          </a:prstGeom>
          <a:noFill/>
          <a:ln>
            <a:noFill/>
          </a:ln>
        </p:spPr>
      </p:pic>
      <p:pic>
        <p:nvPicPr>
          <p:cNvPr id="374" name="Google Shape;374;p89"/>
          <p:cNvPicPr preferRelativeResize="0"/>
          <p:nvPr/>
        </p:nvPicPr>
        <p:blipFill rotWithShape="1">
          <a:blip r:embed="rId3">
            <a:alphaModFix/>
          </a:blip>
          <a:srcRect b="31856" l="0" r="0" t="32950"/>
          <a:stretch/>
        </p:blipFill>
        <p:spPr>
          <a:xfrm>
            <a:off x="2294300" y="1329000"/>
            <a:ext cx="3051374" cy="2690698"/>
          </a:xfrm>
          <a:prstGeom prst="rect">
            <a:avLst/>
          </a:prstGeom>
          <a:noFill/>
          <a:ln>
            <a:noFill/>
          </a:ln>
        </p:spPr>
      </p:pic>
      <p:sp>
        <p:nvSpPr>
          <p:cNvPr id="375" name="Google Shape;375;p89"/>
          <p:cNvSpPr txBox="1"/>
          <p:nvPr/>
        </p:nvSpPr>
        <p:spPr>
          <a:xfrm>
            <a:off x="541600" y="1223725"/>
            <a:ext cx="1837500" cy="50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rPr>
              <a:t>Mid-IR Spectra</a:t>
            </a:r>
            <a:endParaRPr b="1" sz="1700">
              <a:solidFill>
                <a:schemeClr val="dk2"/>
              </a:solidFill>
            </a:endParaRPr>
          </a:p>
        </p:txBody>
      </p:sp>
      <p:sp>
        <p:nvSpPr>
          <p:cNvPr id="376" name="Google Shape;376;p89"/>
          <p:cNvSpPr txBox="1"/>
          <p:nvPr/>
        </p:nvSpPr>
        <p:spPr>
          <a:xfrm>
            <a:off x="541600" y="2290525"/>
            <a:ext cx="1837500" cy="50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2"/>
                </a:solidFill>
              </a:rPr>
              <a:t>Dust features</a:t>
            </a:r>
            <a:endParaRPr b="1" sz="1700">
              <a:solidFill>
                <a:schemeClr val="dk2"/>
              </a:solidFill>
            </a:endParaRPr>
          </a:p>
        </p:txBody>
      </p:sp>
      <p:sp>
        <p:nvSpPr>
          <p:cNvPr id="377" name="Google Shape;377;p89"/>
          <p:cNvSpPr txBox="1"/>
          <p:nvPr/>
        </p:nvSpPr>
        <p:spPr>
          <a:xfrm>
            <a:off x="6358800" y="1359175"/>
            <a:ext cx="940200" cy="23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CC0000"/>
                </a:solidFill>
                <a:latin typeface="Montserrat"/>
                <a:ea typeface="Montserrat"/>
                <a:cs typeface="Montserrat"/>
                <a:sym typeface="Montserrat"/>
              </a:rPr>
              <a:t>C-stars</a:t>
            </a:r>
            <a:endParaRPr b="1" sz="1500">
              <a:solidFill>
                <a:srgbClr val="CC0000"/>
              </a:solidFill>
              <a:latin typeface="Montserrat"/>
              <a:ea typeface="Montserrat"/>
              <a:cs typeface="Montserrat"/>
              <a:sym typeface="Montserrat"/>
            </a:endParaRPr>
          </a:p>
        </p:txBody>
      </p:sp>
      <p:sp>
        <p:nvSpPr>
          <p:cNvPr id="378" name="Google Shape;378;p89"/>
          <p:cNvSpPr txBox="1"/>
          <p:nvPr/>
        </p:nvSpPr>
        <p:spPr>
          <a:xfrm>
            <a:off x="3402675" y="1366825"/>
            <a:ext cx="940200" cy="23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006FB7"/>
                </a:solidFill>
                <a:latin typeface="Montserrat"/>
                <a:ea typeface="Montserrat"/>
                <a:cs typeface="Montserrat"/>
                <a:sym typeface="Montserrat"/>
              </a:rPr>
              <a:t>M-stars</a:t>
            </a:r>
            <a:endParaRPr b="1" sz="1500">
              <a:solidFill>
                <a:srgbClr val="006FB7"/>
              </a:solidFill>
              <a:latin typeface="Montserrat"/>
              <a:ea typeface="Montserrat"/>
              <a:cs typeface="Montserrat"/>
              <a:sym typeface="Montserrat"/>
            </a:endParaRPr>
          </a:p>
        </p:txBody>
      </p:sp>
      <p:sp>
        <p:nvSpPr>
          <p:cNvPr id="379" name="Google Shape;379;p89"/>
          <p:cNvSpPr txBox="1"/>
          <p:nvPr/>
        </p:nvSpPr>
        <p:spPr>
          <a:xfrm>
            <a:off x="1276400" y="3209875"/>
            <a:ext cx="1230600" cy="42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741B47"/>
                </a:solidFill>
                <a:latin typeface="Montserrat"/>
                <a:ea typeface="Montserrat"/>
                <a:cs typeface="Montserrat"/>
                <a:sym typeface="Montserrat"/>
              </a:rPr>
              <a:t>Spitzer IRAC</a:t>
            </a:r>
            <a:endParaRPr b="1">
              <a:solidFill>
                <a:srgbClr val="741B47"/>
              </a:solidFill>
              <a:latin typeface="Montserrat"/>
              <a:ea typeface="Montserrat"/>
              <a:cs typeface="Montserrat"/>
              <a:sym typeface="Montserrat"/>
            </a:endParaRPr>
          </a:p>
        </p:txBody>
      </p:sp>
      <p:cxnSp>
        <p:nvCxnSpPr>
          <p:cNvPr id="380" name="Google Shape;380;p89"/>
          <p:cNvCxnSpPr/>
          <p:nvPr/>
        </p:nvCxnSpPr>
        <p:spPr>
          <a:xfrm>
            <a:off x="3013200" y="3371575"/>
            <a:ext cx="230700" cy="0"/>
          </a:xfrm>
          <a:prstGeom prst="straightConnector1">
            <a:avLst/>
          </a:prstGeom>
          <a:noFill/>
          <a:ln cap="flat" cmpd="sng" w="19050">
            <a:solidFill>
              <a:srgbClr val="595959"/>
            </a:solidFill>
            <a:prstDash val="solid"/>
            <a:round/>
            <a:headEnd len="med" w="med" type="none"/>
            <a:tailEnd len="med" w="med" type="none"/>
          </a:ln>
        </p:spPr>
      </p:cxnSp>
      <p:sp>
        <p:nvSpPr>
          <p:cNvPr id="381" name="Google Shape;381;p89"/>
          <p:cNvSpPr txBox="1"/>
          <p:nvPr/>
        </p:nvSpPr>
        <p:spPr>
          <a:xfrm>
            <a:off x="3175200" y="3246600"/>
            <a:ext cx="607200" cy="165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[4.5]</a:t>
            </a:r>
            <a:endParaRPr>
              <a:solidFill>
                <a:srgbClr val="741B47"/>
              </a:solidFill>
              <a:latin typeface="Montserrat"/>
              <a:ea typeface="Montserrat"/>
              <a:cs typeface="Montserrat"/>
              <a:sym typeface="Montserrat"/>
            </a:endParaRPr>
          </a:p>
        </p:txBody>
      </p:sp>
      <p:sp>
        <p:nvSpPr>
          <p:cNvPr id="382" name="Google Shape;382;p89"/>
          <p:cNvSpPr txBox="1"/>
          <p:nvPr/>
        </p:nvSpPr>
        <p:spPr>
          <a:xfrm>
            <a:off x="2691600" y="3138600"/>
            <a:ext cx="579600" cy="20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741B47"/>
                </a:solidFill>
                <a:latin typeface="Montserrat"/>
                <a:ea typeface="Montserrat"/>
                <a:cs typeface="Montserrat"/>
                <a:sym typeface="Montserrat"/>
              </a:rPr>
              <a:t>[3.6]</a:t>
            </a:r>
            <a:endParaRPr>
              <a:solidFill>
                <a:srgbClr val="741B47"/>
              </a:solidFill>
              <a:latin typeface="Montserrat"/>
              <a:ea typeface="Montserrat"/>
              <a:cs typeface="Montserrat"/>
              <a:sym typeface="Montserrat"/>
            </a:endParaRPr>
          </a:p>
        </p:txBody>
      </p:sp>
      <p:sp>
        <p:nvSpPr>
          <p:cNvPr id="383" name="Google Shape;383;p89"/>
          <p:cNvSpPr txBox="1"/>
          <p:nvPr/>
        </p:nvSpPr>
        <p:spPr>
          <a:xfrm>
            <a:off x="3654000" y="3181200"/>
            <a:ext cx="612000" cy="24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[5.8]</a:t>
            </a:r>
            <a:endParaRPr>
              <a:solidFill>
                <a:srgbClr val="741B47"/>
              </a:solidFill>
              <a:latin typeface="Montserrat"/>
              <a:ea typeface="Montserrat"/>
              <a:cs typeface="Montserrat"/>
              <a:sym typeface="Montserrat"/>
            </a:endParaRPr>
          </a:p>
        </p:txBody>
      </p:sp>
      <p:sp>
        <p:nvSpPr>
          <p:cNvPr id="384" name="Google Shape;384;p89"/>
          <p:cNvSpPr/>
          <p:nvPr/>
        </p:nvSpPr>
        <p:spPr>
          <a:xfrm>
            <a:off x="4598925" y="3371575"/>
            <a:ext cx="279900" cy="9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89"/>
          <p:cNvSpPr txBox="1"/>
          <p:nvPr/>
        </p:nvSpPr>
        <p:spPr>
          <a:xfrm>
            <a:off x="4151488" y="3289075"/>
            <a:ext cx="612000" cy="16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[8.0]</a:t>
            </a:r>
            <a:endParaRPr>
              <a:solidFill>
                <a:srgbClr val="741B47"/>
              </a:solidFill>
              <a:latin typeface="Montserrat"/>
              <a:ea typeface="Montserrat"/>
              <a:cs typeface="Montserrat"/>
              <a:sym typeface="Montserrat"/>
            </a:endParaRPr>
          </a:p>
        </p:txBody>
      </p:sp>
      <p:sp>
        <p:nvSpPr>
          <p:cNvPr id="386" name="Google Shape;386;p89"/>
          <p:cNvSpPr/>
          <p:nvPr/>
        </p:nvSpPr>
        <p:spPr>
          <a:xfrm>
            <a:off x="5797600" y="3282600"/>
            <a:ext cx="1230600" cy="20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89"/>
          <p:cNvSpPr/>
          <p:nvPr/>
        </p:nvSpPr>
        <p:spPr>
          <a:xfrm>
            <a:off x="6983625" y="3376200"/>
            <a:ext cx="1123200" cy="129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89"/>
          <p:cNvSpPr/>
          <p:nvPr/>
        </p:nvSpPr>
        <p:spPr>
          <a:xfrm>
            <a:off x="5848100" y="3156150"/>
            <a:ext cx="350400" cy="23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9" name="Google Shape;389;p89"/>
          <p:cNvCxnSpPr/>
          <p:nvPr/>
        </p:nvCxnSpPr>
        <p:spPr>
          <a:xfrm>
            <a:off x="5908800" y="3367375"/>
            <a:ext cx="230700" cy="0"/>
          </a:xfrm>
          <a:prstGeom prst="straightConnector1">
            <a:avLst/>
          </a:prstGeom>
          <a:noFill/>
          <a:ln cap="flat" cmpd="sng" w="19050">
            <a:solidFill>
              <a:srgbClr val="595959"/>
            </a:solidFill>
            <a:prstDash val="solid"/>
            <a:round/>
            <a:headEnd len="med" w="med" type="none"/>
            <a:tailEnd len="med" w="med" type="none"/>
          </a:ln>
        </p:spPr>
      </p:cxnSp>
      <p:sp>
        <p:nvSpPr>
          <p:cNvPr id="390" name="Google Shape;390;p89"/>
          <p:cNvSpPr/>
          <p:nvPr/>
        </p:nvSpPr>
        <p:spPr>
          <a:xfrm>
            <a:off x="7494525" y="3367375"/>
            <a:ext cx="279900" cy="9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1" name="Google Shape;391;p89"/>
          <p:cNvCxnSpPr>
            <a:stCxn id="375" idx="2"/>
            <a:endCxn id="376" idx="0"/>
          </p:cNvCxnSpPr>
          <p:nvPr/>
        </p:nvCxnSpPr>
        <p:spPr>
          <a:xfrm>
            <a:off x="1460350" y="1732525"/>
            <a:ext cx="0" cy="558000"/>
          </a:xfrm>
          <a:prstGeom prst="straightConnector1">
            <a:avLst/>
          </a:prstGeom>
          <a:noFill/>
          <a:ln cap="flat" cmpd="sng" w="28575">
            <a:solidFill>
              <a:srgbClr val="1F497D"/>
            </a:solidFill>
            <a:prstDash val="solid"/>
            <a:round/>
            <a:headEnd len="med" w="med" type="none"/>
            <a:tailEnd len="med" w="med" type="triangle"/>
          </a:ln>
        </p:spPr>
      </p:cxnSp>
      <p:grpSp>
        <p:nvGrpSpPr>
          <p:cNvPr id="392" name="Google Shape;392;p89"/>
          <p:cNvGrpSpPr/>
          <p:nvPr/>
        </p:nvGrpSpPr>
        <p:grpSpPr>
          <a:xfrm>
            <a:off x="5557400" y="3132600"/>
            <a:ext cx="2071888" cy="315475"/>
            <a:chOff x="7157600" y="3818400"/>
            <a:chExt cx="2071888" cy="315475"/>
          </a:xfrm>
        </p:grpSpPr>
        <p:sp>
          <p:nvSpPr>
            <p:cNvPr id="393" name="Google Shape;393;p89"/>
            <p:cNvSpPr txBox="1"/>
            <p:nvPr/>
          </p:nvSpPr>
          <p:spPr>
            <a:xfrm>
              <a:off x="7641200" y="3926400"/>
              <a:ext cx="607200" cy="165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[4.5]</a:t>
              </a:r>
              <a:endParaRPr>
                <a:solidFill>
                  <a:srgbClr val="741B47"/>
                </a:solidFill>
                <a:latin typeface="Montserrat"/>
                <a:ea typeface="Montserrat"/>
                <a:cs typeface="Montserrat"/>
                <a:sym typeface="Montserrat"/>
              </a:endParaRPr>
            </a:p>
          </p:txBody>
        </p:sp>
        <p:sp>
          <p:nvSpPr>
            <p:cNvPr id="394" name="Google Shape;394;p89"/>
            <p:cNvSpPr txBox="1"/>
            <p:nvPr/>
          </p:nvSpPr>
          <p:spPr>
            <a:xfrm>
              <a:off x="7157600" y="3818400"/>
              <a:ext cx="579600" cy="20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a:solidFill>
                    <a:srgbClr val="741B47"/>
                  </a:solidFill>
                  <a:latin typeface="Montserrat"/>
                  <a:ea typeface="Montserrat"/>
                  <a:cs typeface="Montserrat"/>
                  <a:sym typeface="Montserrat"/>
                </a:rPr>
                <a:t>[3.6]</a:t>
              </a:r>
              <a:endParaRPr>
                <a:solidFill>
                  <a:srgbClr val="741B47"/>
                </a:solidFill>
                <a:latin typeface="Montserrat"/>
                <a:ea typeface="Montserrat"/>
                <a:cs typeface="Montserrat"/>
                <a:sym typeface="Montserrat"/>
              </a:endParaRPr>
            </a:p>
          </p:txBody>
        </p:sp>
        <p:sp>
          <p:nvSpPr>
            <p:cNvPr id="395" name="Google Shape;395;p89"/>
            <p:cNvSpPr txBox="1"/>
            <p:nvPr/>
          </p:nvSpPr>
          <p:spPr>
            <a:xfrm>
              <a:off x="8120000" y="3861000"/>
              <a:ext cx="612000" cy="247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[5.8]</a:t>
              </a:r>
              <a:endParaRPr>
                <a:solidFill>
                  <a:srgbClr val="741B47"/>
                </a:solidFill>
                <a:latin typeface="Montserrat"/>
                <a:ea typeface="Montserrat"/>
                <a:cs typeface="Montserrat"/>
                <a:sym typeface="Montserrat"/>
              </a:endParaRPr>
            </a:p>
          </p:txBody>
        </p:sp>
        <p:sp>
          <p:nvSpPr>
            <p:cNvPr id="396" name="Google Shape;396;p89"/>
            <p:cNvSpPr txBox="1"/>
            <p:nvPr/>
          </p:nvSpPr>
          <p:spPr>
            <a:xfrm>
              <a:off x="8617488" y="3968875"/>
              <a:ext cx="612000" cy="16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741B47"/>
                  </a:solidFill>
                  <a:latin typeface="Montserrat"/>
                  <a:ea typeface="Montserrat"/>
                  <a:cs typeface="Montserrat"/>
                  <a:sym typeface="Montserrat"/>
                </a:rPr>
                <a:t>[8.0]</a:t>
              </a:r>
              <a:endParaRPr>
                <a:solidFill>
                  <a:srgbClr val="741B47"/>
                </a:solidFill>
                <a:latin typeface="Montserrat"/>
                <a:ea typeface="Montserrat"/>
                <a:cs typeface="Montserrat"/>
                <a:sym typeface="Montserrat"/>
              </a:endParaRPr>
            </a:p>
          </p:txBody>
        </p:sp>
      </p:grpSp>
      <p:sp>
        <p:nvSpPr>
          <p:cNvPr id="397" name="Google Shape;397;p8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spectra from the optical to the mid-IR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9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Pulsation in red giant stars</a:t>
            </a:r>
            <a:endParaRPr/>
          </a:p>
        </p:txBody>
      </p:sp>
      <p:sp>
        <p:nvSpPr>
          <p:cNvPr id="403" name="Google Shape;403;p90"/>
          <p:cNvSpPr/>
          <p:nvPr/>
        </p:nvSpPr>
        <p:spPr>
          <a:xfrm>
            <a:off x="3406425" y="1091300"/>
            <a:ext cx="5508900" cy="3693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dk2"/>
                </a:solidFill>
              </a:rPr>
              <a:t>Long Period Variables:</a:t>
            </a:r>
            <a:endParaRPr sz="1100">
              <a:solidFill>
                <a:schemeClr val="dk2"/>
              </a:solidFill>
            </a:endParaRPr>
          </a:p>
          <a:p>
            <a:pPr indent="0" lvl="0" marL="0" marR="0" rtl="0" algn="l">
              <a:spcBef>
                <a:spcPts val="0"/>
              </a:spcBef>
              <a:spcAft>
                <a:spcPts val="0"/>
              </a:spcAft>
              <a:buNone/>
            </a:pPr>
            <a:r>
              <a:t/>
            </a:r>
            <a:endParaRPr sz="1500">
              <a:solidFill>
                <a:schemeClr val="dk2"/>
              </a:solidFill>
            </a:endParaRPr>
          </a:p>
          <a:p>
            <a:pPr indent="-247650" lvl="0" marL="254000" marR="0" rtl="0" algn="l">
              <a:lnSpc>
                <a:spcPct val="150000"/>
              </a:lnSpc>
              <a:spcBef>
                <a:spcPts val="0"/>
              </a:spcBef>
              <a:spcAft>
                <a:spcPts val="0"/>
              </a:spcAft>
              <a:buClr>
                <a:schemeClr val="dk2"/>
              </a:buClr>
              <a:buSzPts val="1500"/>
              <a:buChar char="•"/>
            </a:pPr>
            <a:r>
              <a:rPr lang="en" sz="1500">
                <a:solidFill>
                  <a:schemeClr val="dk2"/>
                </a:solidFill>
              </a:rPr>
              <a:t>Multiple radial modes </a:t>
            </a:r>
            <a:endParaRPr sz="1100">
              <a:solidFill>
                <a:schemeClr val="dk2"/>
              </a:solidFill>
            </a:endParaRPr>
          </a:p>
          <a:p>
            <a:pPr indent="-247650" lvl="0" marL="254000" marR="0" rtl="0" algn="l">
              <a:lnSpc>
                <a:spcPct val="150000"/>
              </a:lnSpc>
              <a:spcBef>
                <a:spcPts val="0"/>
              </a:spcBef>
              <a:spcAft>
                <a:spcPts val="0"/>
              </a:spcAft>
              <a:buClr>
                <a:schemeClr val="dk2"/>
              </a:buClr>
              <a:buSzPts val="1500"/>
              <a:buChar char="•"/>
            </a:pPr>
            <a:r>
              <a:rPr lang="en" sz="1500">
                <a:solidFill>
                  <a:schemeClr val="dk2"/>
                </a:solidFill>
              </a:rPr>
              <a:t>Periods: a few days – a few years</a:t>
            </a:r>
            <a:endParaRPr sz="1100">
              <a:solidFill>
                <a:schemeClr val="dk2"/>
              </a:solidFill>
            </a:endParaRPr>
          </a:p>
          <a:p>
            <a:pPr indent="-247650" lvl="0" marL="254000" marR="0" rtl="0" algn="l">
              <a:lnSpc>
                <a:spcPct val="150000"/>
              </a:lnSpc>
              <a:spcBef>
                <a:spcPts val="0"/>
              </a:spcBef>
              <a:spcAft>
                <a:spcPts val="0"/>
              </a:spcAft>
              <a:buClr>
                <a:schemeClr val="dk2"/>
              </a:buClr>
              <a:buSzPts val="1500"/>
              <a:buChar char="•"/>
            </a:pPr>
            <a:r>
              <a:rPr lang="en" sz="1500">
                <a:solidFill>
                  <a:schemeClr val="dk2"/>
                </a:solidFill>
              </a:rPr>
              <a:t>Amplitude: milli-magnitude up to several magnitudes </a:t>
            </a:r>
            <a:endParaRPr sz="1100">
              <a:solidFill>
                <a:schemeClr val="dk2"/>
              </a:solidFill>
            </a:endParaRPr>
          </a:p>
          <a:p>
            <a:pPr indent="-247650" lvl="0" marL="254000" marR="0" rtl="0" algn="l">
              <a:lnSpc>
                <a:spcPct val="150000"/>
              </a:lnSpc>
              <a:spcBef>
                <a:spcPts val="0"/>
              </a:spcBef>
              <a:spcAft>
                <a:spcPts val="0"/>
              </a:spcAft>
              <a:buClr>
                <a:schemeClr val="dk2"/>
              </a:buClr>
              <a:buSzPts val="1500"/>
              <a:buChar char="•"/>
            </a:pPr>
            <a:r>
              <a:rPr lang="en" sz="1500">
                <a:solidFill>
                  <a:schemeClr val="dk2"/>
                </a:solidFill>
              </a:rPr>
              <a:t>Classified according to period and variability amplitude</a:t>
            </a:r>
            <a:endParaRPr sz="1500">
              <a:solidFill>
                <a:schemeClr val="dk2"/>
              </a:solidFill>
            </a:endParaRPr>
          </a:p>
          <a:p>
            <a:pPr indent="-247650" lvl="0" marL="254000" marR="0" rtl="0" algn="l">
              <a:lnSpc>
                <a:spcPct val="150000"/>
              </a:lnSpc>
              <a:spcBef>
                <a:spcPts val="0"/>
              </a:spcBef>
              <a:spcAft>
                <a:spcPts val="0"/>
              </a:spcAft>
              <a:buClr>
                <a:schemeClr val="dk2"/>
              </a:buClr>
              <a:buSzPts val="1500"/>
              <a:buFont typeface="Arial"/>
              <a:buChar char="•"/>
            </a:pPr>
            <a:r>
              <a:rPr lang="en" sz="1500">
                <a:solidFill>
                  <a:schemeClr val="dk2"/>
                </a:solidFill>
              </a:rPr>
              <a:t>For example: </a:t>
            </a:r>
            <a:r>
              <a:rPr i="0" lang="en" sz="1500" u="none" cap="none" strike="noStrike">
                <a:solidFill>
                  <a:schemeClr val="dk2"/>
                </a:solidFill>
              </a:rPr>
              <a:t>Miras</a:t>
            </a:r>
            <a:r>
              <a:rPr lang="en" sz="1100">
                <a:solidFill>
                  <a:schemeClr val="dk2"/>
                </a:solidFill>
              </a:rPr>
              <a:t>, </a:t>
            </a:r>
            <a:r>
              <a:rPr i="0" lang="en" sz="1500" u="none" cap="none" strike="noStrike">
                <a:solidFill>
                  <a:schemeClr val="dk2"/>
                </a:solidFill>
              </a:rPr>
              <a:t>Semi-regulars</a:t>
            </a:r>
            <a:r>
              <a:rPr lang="en" sz="1500">
                <a:solidFill>
                  <a:schemeClr val="dk2"/>
                </a:solidFill>
              </a:rPr>
              <a:t>, </a:t>
            </a:r>
            <a:r>
              <a:rPr i="0" lang="en" sz="1500" u="none" cap="none" strike="noStrike">
                <a:solidFill>
                  <a:schemeClr val="dk2"/>
                </a:solidFill>
              </a:rPr>
              <a:t>Irregulars</a:t>
            </a:r>
            <a:endParaRPr i="0" sz="1500" u="none" cap="none" strike="noStrike">
              <a:solidFill>
                <a:schemeClr val="dk2"/>
              </a:solidFill>
            </a:endParaRPr>
          </a:p>
          <a:p>
            <a:pPr indent="0" lvl="0" marL="0" marR="0" rtl="0" algn="l">
              <a:spcBef>
                <a:spcPts val="0"/>
              </a:spcBef>
              <a:spcAft>
                <a:spcPts val="0"/>
              </a:spcAft>
              <a:buNone/>
            </a:pPr>
            <a:r>
              <a:t/>
            </a:r>
            <a:endParaRPr sz="1500">
              <a:solidFill>
                <a:schemeClr val="dk2"/>
              </a:solidFill>
            </a:endParaRPr>
          </a:p>
          <a:p>
            <a:pPr indent="0" lvl="0" marL="0" marR="0" rtl="0" algn="l">
              <a:spcBef>
                <a:spcPts val="0"/>
              </a:spcBef>
              <a:spcAft>
                <a:spcPts val="0"/>
              </a:spcAft>
              <a:buNone/>
            </a:pPr>
            <a:r>
              <a:rPr lang="en" sz="1500">
                <a:solidFill>
                  <a:schemeClr val="dk2"/>
                </a:solidFill>
              </a:rPr>
              <a:t>Pulsation mechanism not fully understood:  coupling between stellar oscillation and convection</a:t>
            </a:r>
            <a:endParaRPr sz="1100">
              <a:solidFill>
                <a:schemeClr val="dk2"/>
              </a:solidFill>
            </a:endParaRPr>
          </a:p>
          <a:p>
            <a:pPr indent="0" lvl="0" marL="0" marR="0" rtl="0" algn="l">
              <a:spcBef>
                <a:spcPts val="0"/>
              </a:spcBef>
              <a:spcAft>
                <a:spcPts val="0"/>
              </a:spcAft>
              <a:buNone/>
            </a:pPr>
            <a:r>
              <a:t/>
            </a:r>
            <a:endParaRPr sz="1400">
              <a:solidFill>
                <a:schemeClr val="dk2"/>
              </a:solidFill>
            </a:endParaRPr>
          </a:p>
        </p:txBody>
      </p:sp>
      <p:pic>
        <p:nvPicPr>
          <p:cNvPr id="404" name="Google Shape;404;p90"/>
          <p:cNvPicPr preferRelativeResize="0"/>
          <p:nvPr/>
        </p:nvPicPr>
        <p:blipFill>
          <a:blip r:embed="rId3">
            <a:alphaModFix/>
          </a:blip>
          <a:stretch>
            <a:fillRect/>
          </a:stretch>
        </p:blipFill>
        <p:spPr>
          <a:xfrm>
            <a:off x="152400" y="789125"/>
            <a:ext cx="3025424" cy="3983843"/>
          </a:xfrm>
          <a:prstGeom prst="rect">
            <a:avLst/>
          </a:prstGeom>
          <a:noFill/>
          <a:ln>
            <a:noFill/>
          </a:ln>
        </p:spPr>
      </p:pic>
      <p:sp>
        <p:nvSpPr>
          <p:cNvPr id="405" name="Google Shape;405;p90"/>
          <p:cNvSpPr txBox="1"/>
          <p:nvPr/>
        </p:nvSpPr>
        <p:spPr>
          <a:xfrm>
            <a:off x="2919600" y="459297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Figure from Pápics (2013)</a:t>
            </a:r>
            <a:endParaRPr sz="10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9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Variable stars with </a:t>
            </a:r>
            <a:r>
              <a:rPr i="1" lang="en"/>
              <a:t>Gaia</a:t>
            </a:r>
            <a:endParaRPr i="1"/>
          </a:p>
        </p:txBody>
      </p:sp>
      <p:pic>
        <p:nvPicPr>
          <p:cNvPr descr="This video shows the way variable stars change their brightness and colour over time, as viewed by ESA's Gaia satellite using information from the mission's second data release. The stars are plotted on a Hertzsprung-Russell diagram, named after the astronomers who devised it in the early 20th century, which locates stars according to their colour and brightness.&#10;&#10;More about Gaia's second data release: http://sci.esa.int/gaia/60192-gaia-creates-richest-star-map-of-our-galaxy-and-beyond/&#10;&#10;More information about this video and a download option can be found at http://sci.esa.int/gaia/60239-variable-stars-in-the-hertzsprung-russell-diagram/&#10;&#10;Credit: ESA/Gaia/DPAC, CC BY-SA 3.0 IGO&#10;http://creativecommons.org/licenses/by-sa/3.0/igo/&#10;&#10;Acknowledgement: Gaia Data Processing and Analysis Consortium (DPAC); Gaia Coordination Unit 7; K. Nienartowicz / L. Eyer / L. Rimoldini / O. Marchal / F. Glass" id="411" name="Google Shape;411;p91" title="Variable stars in the Hertzsprung-Russell diagram">
            <a:hlinkClick r:id="rId3"/>
          </p:cNvPr>
          <p:cNvPicPr preferRelativeResize="0"/>
          <p:nvPr/>
        </p:nvPicPr>
        <p:blipFill>
          <a:blip r:embed="rId4">
            <a:alphaModFix/>
          </a:blip>
          <a:stretch>
            <a:fillRect/>
          </a:stretch>
        </p:blipFill>
        <p:spPr>
          <a:xfrm>
            <a:off x="1066800" y="636725"/>
            <a:ext cx="7233582" cy="4068900"/>
          </a:xfrm>
          <a:prstGeom prst="rect">
            <a:avLst/>
          </a:prstGeom>
          <a:noFill/>
          <a:ln>
            <a:noFill/>
          </a:ln>
        </p:spPr>
      </p:pic>
      <p:sp>
        <p:nvSpPr>
          <p:cNvPr id="412" name="Google Shape;412;p91"/>
          <p:cNvSpPr txBox="1"/>
          <p:nvPr/>
        </p:nvSpPr>
        <p:spPr>
          <a:xfrm>
            <a:off x="6329100" y="4648200"/>
            <a:ext cx="2503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rPr>
              <a:t>Credit: ESA/Gaia/DPAC, CC BY-SA 3.0 IGO</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6" name="Shape 416"/>
        <p:cNvGrpSpPr/>
        <p:nvPr/>
      </p:nvGrpSpPr>
      <p:grpSpPr>
        <a:xfrm>
          <a:off x="0" y="0"/>
          <a:ext cx="0" cy="0"/>
          <a:chOff x="0" y="0"/>
          <a:chExt cx="0" cy="0"/>
        </a:xfrm>
      </p:grpSpPr>
      <p:sp>
        <p:nvSpPr>
          <p:cNvPr id="417" name="Google Shape;417;p92"/>
          <p:cNvSpPr txBox="1"/>
          <p:nvPr/>
        </p:nvSpPr>
        <p:spPr>
          <a:xfrm>
            <a:off x="95950" y="718925"/>
            <a:ext cx="9082200" cy="400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595959"/>
                </a:solidFill>
              </a:rPr>
              <a:t>Variable stars in the Hertzsprung-Russell diagram</a:t>
            </a:r>
            <a:endParaRPr b="1" sz="1600">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None/>
            </a:pPr>
            <a:r>
              <a:rPr b="1" lang="en">
                <a:solidFill>
                  <a:srgbClr val="595959"/>
                </a:solidFill>
              </a:rPr>
              <a:t>Description of the video</a:t>
            </a:r>
            <a:endParaRPr b="1">
              <a:solidFill>
                <a:srgbClr val="595959"/>
              </a:solidFill>
            </a:endParaRPr>
          </a:p>
          <a:p>
            <a:pPr indent="0" lvl="0" marL="0" rtl="0" algn="l">
              <a:spcBef>
                <a:spcPts val="0"/>
              </a:spcBef>
              <a:spcAft>
                <a:spcPts val="0"/>
              </a:spcAft>
              <a:buClr>
                <a:srgbClr val="000000"/>
              </a:buClr>
              <a:buSzPts val="1100"/>
              <a:buFont typeface="Arial"/>
              <a:buNone/>
            </a:pPr>
            <a:r>
              <a:rPr lang="en">
                <a:solidFill>
                  <a:srgbClr val="595959"/>
                </a:solidFill>
              </a:rPr>
              <a:t>This video shows the way variable stars change their brightness and colour over time, as viewed by ESA's Gaia satellite using information from the mission's second data release. The stars are plotted on a Hertzsprung-Russell diagram, named after the astronomers who devised it in the early 20th century, which locates stars according to their colour and brightness.</a:t>
            </a:r>
            <a:endParaRPr>
              <a:solidFill>
                <a:srgbClr val="595959"/>
              </a:solidFill>
            </a:endParaRPr>
          </a:p>
          <a:p>
            <a:pPr indent="0" lvl="0" marL="0" rtl="0" algn="l">
              <a:spcBef>
                <a:spcPts val="0"/>
              </a:spcBef>
              <a:spcAft>
                <a:spcPts val="0"/>
              </a:spcAft>
              <a:buNone/>
            </a:pPr>
            <a:r>
              <a:t/>
            </a:r>
            <a:endParaRPr>
              <a:solidFill>
                <a:srgbClr val="595959"/>
              </a:solidFill>
            </a:endParaRPr>
          </a:p>
          <a:p>
            <a:pPr indent="0" lvl="0" marL="0" rtl="0" algn="l">
              <a:spcBef>
                <a:spcPts val="0"/>
              </a:spcBef>
              <a:spcAft>
                <a:spcPts val="0"/>
              </a:spcAft>
              <a:buClr>
                <a:srgbClr val="000000"/>
              </a:buClr>
              <a:buSzPts val="1100"/>
              <a:buFont typeface="Arial"/>
              <a:buNone/>
            </a:pPr>
            <a:r>
              <a:rPr b="1" lang="en">
                <a:solidFill>
                  <a:srgbClr val="595959"/>
                </a:solidFill>
              </a:rPr>
              <a:t>More info</a:t>
            </a:r>
            <a:endParaRPr b="1">
              <a:solidFill>
                <a:srgbClr val="595959"/>
              </a:solidFill>
            </a:endParaRPr>
          </a:p>
          <a:p>
            <a:pPr indent="0" lvl="0" marL="0" rtl="0" algn="l">
              <a:spcBef>
                <a:spcPts val="0"/>
              </a:spcBef>
              <a:spcAft>
                <a:spcPts val="0"/>
              </a:spcAft>
              <a:buClr>
                <a:srgbClr val="000000"/>
              </a:buClr>
              <a:buSzPts val="1100"/>
              <a:buFont typeface="Arial"/>
              <a:buNone/>
            </a:pPr>
            <a:r>
              <a:rPr lang="en" sz="1200">
                <a:solidFill>
                  <a:srgbClr val="595959"/>
                </a:solidFill>
              </a:rPr>
              <a:t>More about Gaia's second data release: http://sci.esa.int/gaia/60192-gaia-creates-richest-star-map-of-our-galaxy-and-beyond/</a:t>
            </a:r>
            <a:endParaRPr sz="1200">
              <a:solidFill>
                <a:srgbClr val="595959"/>
              </a:solidFill>
            </a:endParaRPr>
          </a:p>
          <a:p>
            <a:pPr indent="0" lvl="0" marL="0" rtl="0" algn="l">
              <a:spcBef>
                <a:spcPts val="0"/>
              </a:spcBef>
              <a:spcAft>
                <a:spcPts val="0"/>
              </a:spcAft>
              <a:buClr>
                <a:srgbClr val="000000"/>
              </a:buClr>
              <a:buSzPts val="1100"/>
              <a:buFont typeface="Arial"/>
              <a:buNone/>
            </a:pPr>
            <a:r>
              <a:t/>
            </a:r>
            <a:endParaRPr sz="1200">
              <a:solidFill>
                <a:srgbClr val="595959"/>
              </a:solidFill>
            </a:endParaRPr>
          </a:p>
          <a:p>
            <a:pPr indent="0" lvl="0" marL="0" rtl="0" algn="l">
              <a:spcBef>
                <a:spcPts val="0"/>
              </a:spcBef>
              <a:spcAft>
                <a:spcPts val="0"/>
              </a:spcAft>
              <a:buClr>
                <a:srgbClr val="000000"/>
              </a:buClr>
              <a:buSzPts val="1100"/>
              <a:buFont typeface="Arial"/>
              <a:buNone/>
            </a:pPr>
            <a:r>
              <a:rPr lang="en" sz="1200">
                <a:solidFill>
                  <a:srgbClr val="595959"/>
                </a:solidFill>
              </a:rPr>
              <a:t>More information about this video and a download option can be found at http://sci.esa.int/gaia/60239-variable-stars-in-the-hertzsprung-russell-diagram/</a:t>
            </a:r>
            <a:endParaRPr sz="1200">
              <a:solidFill>
                <a:srgbClr val="595959"/>
              </a:solidFill>
            </a:endParaRPr>
          </a:p>
          <a:p>
            <a:pPr indent="0" lvl="0" marL="0" rtl="0" algn="l">
              <a:spcBef>
                <a:spcPts val="0"/>
              </a:spcBef>
              <a:spcAft>
                <a:spcPts val="0"/>
              </a:spcAft>
              <a:buClr>
                <a:srgbClr val="000000"/>
              </a:buClr>
              <a:buSzPts val="1100"/>
              <a:buFont typeface="Arial"/>
              <a:buNone/>
            </a:pPr>
            <a:r>
              <a:t/>
            </a:r>
            <a:endParaRPr sz="1200">
              <a:solidFill>
                <a:srgbClr val="595959"/>
              </a:solidFill>
            </a:endParaRPr>
          </a:p>
          <a:p>
            <a:pPr indent="0" lvl="0" marL="0" rtl="0" algn="l">
              <a:spcBef>
                <a:spcPts val="0"/>
              </a:spcBef>
              <a:spcAft>
                <a:spcPts val="0"/>
              </a:spcAft>
              <a:buClr>
                <a:srgbClr val="000000"/>
              </a:buClr>
              <a:buSzPts val="1100"/>
              <a:buFont typeface="Arial"/>
              <a:buNone/>
            </a:pPr>
            <a:r>
              <a:rPr lang="en" sz="1200">
                <a:solidFill>
                  <a:srgbClr val="595959"/>
                </a:solidFill>
              </a:rPr>
              <a:t>Credit: ESA/Gaia/DPAC, CC BY-SA 3.0 IGO</a:t>
            </a:r>
            <a:endParaRPr sz="1200">
              <a:solidFill>
                <a:srgbClr val="595959"/>
              </a:solidFill>
            </a:endParaRPr>
          </a:p>
          <a:p>
            <a:pPr indent="0" lvl="0" marL="0" rtl="0" algn="l">
              <a:spcBef>
                <a:spcPts val="0"/>
              </a:spcBef>
              <a:spcAft>
                <a:spcPts val="0"/>
              </a:spcAft>
              <a:buClr>
                <a:srgbClr val="000000"/>
              </a:buClr>
              <a:buSzPts val="1100"/>
              <a:buFont typeface="Arial"/>
              <a:buNone/>
            </a:pPr>
            <a:r>
              <a:rPr lang="en" sz="1200">
                <a:solidFill>
                  <a:srgbClr val="595959"/>
                </a:solidFill>
              </a:rPr>
              <a:t>http://creativecommons.org/licenses/by-sa/3.0/igo/</a:t>
            </a:r>
            <a:endParaRPr sz="1200">
              <a:solidFill>
                <a:srgbClr val="595959"/>
              </a:solidFill>
            </a:endParaRPr>
          </a:p>
          <a:p>
            <a:pPr indent="0" lvl="0" marL="0" rtl="0" algn="l">
              <a:spcBef>
                <a:spcPts val="0"/>
              </a:spcBef>
              <a:spcAft>
                <a:spcPts val="0"/>
              </a:spcAft>
              <a:buClr>
                <a:srgbClr val="000000"/>
              </a:buClr>
              <a:buSzPts val="1100"/>
              <a:buFont typeface="Arial"/>
              <a:buNone/>
            </a:pPr>
            <a:r>
              <a:t/>
            </a:r>
            <a:endParaRPr sz="1200">
              <a:solidFill>
                <a:srgbClr val="595959"/>
              </a:solidFill>
            </a:endParaRPr>
          </a:p>
          <a:p>
            <a:pPr indent="0" lvl="0" marL="0" rtl="0" algn="l">
              <a:spcBef>
                <a:spcPts val="0"/>
              </a:spcBef>
              <a:spcAft>
                <a:spcPts val="0"/>
              </a:spcAft>
              <a:buNone/>
            </a:pPr>
            <a:r>
              <a:rPr lang="en" sz="1200">
                <a:solidFill>
                  <a:srgbClr val="595959"/>
                </a:solidFill>
              </a:rPr>
              <a:t>Acknowledgement: Gaia Data Processing and Analysis Consortium (DPAC); Gaia Coordination Unit 7; K. Nienartowicz / L. Eyer / L. Rimoldini / O. Marchal / F. Glass</a:t>
            </a:r>
            <a:endParaRPr sz="1200">
              <a:solidFill>
                <a:srgbClr val="595959"/>
              </a:solidFill>
            </a:endParaRPr>
          </a:p>
        </p:txBody>
      </p:sp>
      <p:sp>
        <p:nvSpPr>
          <p:cNvPr id="418" name="Google Shape;418;p9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Variable stars with </a:t>
            </a:r>
            <a:r>
              <a:rPr i="1" lang="en"/>
              <a:t>Gaia</a:t>
            </a:r>
            <a:endParaRPr i="1"/>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9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Timescales</a:t>
            </a:r>
            <a:endParaRPr/>
          </a:p>
        </p:txBody>
      </p:sp>
      <p:sp>
        <p:nvSpPr>
          <p:cNvPr id="424" name="Google Shape;424;p93"/>
          <p:cNvSpPr/>
          <p:nvPr/>
        </p:nvSpPr>
        <p:spPr>
          <a:xfrm>
            <a:off x="201604" y="751279"/>
            <a:ext cx="5664900" cy="2839200"/>
          </a:xfrm>
          <a:prstGeom prst="rect">
            <a:avLst/>
          </a:prstGeom>
          <a:noFill/>
          <a:ln>
            <a:noFill/>
          </a:ln>
        </p:spPr>
        <p:txBody>
          <a:bodyPr anchorCtr="0" anchor="t" bIns="34275" lIns="68575" spcFirstLastPara="1" rIns="68575" wrap="square" tIns="34275">
            <a:noAutofit/>
          </a:bodyPr>
          <a:lstStyle/>
          <a:p>
            <a:pPr indent="-95250" lvl="0" marL="0" marR="0" rtl="0" algn="l">
              <a:spcBef>
                <a:spcPts val="0"/>
              </a:spcBef>
              <a:spcAft>
                <a:spcPts val="0"/>
              </a:spcAft>
              <a:buClr>
                <a:schemeClr val="dk2"/>
              </a:buClr>
              <a:buSzPts val="1500"/>
              <a:buAutoNum type="arabicPeriod"/>
            </a:pPr>
            <a:r>
              <a:rPr b="1" lang="en" sz="1500">
                <a:solidFill>
                  <a:schemeClr val="dk2"/>
                </a:solidFill>
              </a:rPr>
              <a:t> Dynamical oscillation of the envelope </a:t>
            </a:r>
            <a:endParaRPr sz="1100">
              <a:solidFill>
                <a:schemeClr val="dk2"/>
              </a:solidFill>
            </a:endParaRPr>
          </a:p>
          <a:p>
            <a:pPr indent="0" lvl="0" marL="342900" marR="0" rtl="0" algn="l">
              <a:spcBef>
                <a:spcPts val="1200"/>
              </a:spcBef>
              <a:spcAft>
                <a:spcPts val="0"/>
              </a:spcAft>
              <a:buNone/>
            </a:pPr>
            <a:r>
              <a:rPr lang="en" sz="1500">
                <a:solidFill>
                  <a:schemeClr val="dk2"/>
                </a:solidFill>
              </a:rPr>
              <a:t>→ </a:t>
            </a:r>
            <a:r>
              <a:rPr i="1" lang="en" sz="1500">
                <a:solidFill>
                  <a:schemeClr val="dk2"/>
                </a:solidFill>
              </a:rPr>
              <a:t>Time required for a soundwave to traverse the envelope </a:t>
            </a:r>
            <a:endParaRPr sz="1100">
              <a:solidFill>
                <a:schemeClr val="dk2"/>
              </a:solidFill>
            </a:endParaRPr>
          </a:p>
          <a:p>
            <a:pPr indent="-95250" lvl="0" marL="0" marR="0" rtl="0" algn="l">
              <a:spcBef>
                <a:spcPts val="1200"/>
              </a:spcBef>
              <a:spcAft>
                <a:spcPts val="0"/>
              </a:spcAft>
              <a:buClr>
                <a:schemeClr val="dk2"/>
              </a:buClr>
              <a:buSzPts val="1500"/>
              <a:buAutoNum type="arabicPeriod" startAt="2"/>
            </a:pPr>
            <a:r>
              <a:rPr b="1" lang="en" sz="1500">
                <a:solidFill>
                  <a:schemeClr val="dk2"/>
                </a:solidFill>
              </a:rPr>
              <a:t> Instability that triggers thermal pulses </a:t>
            </a:r>
            <a:endParaRPr sz="1100">
              <a:solidFill>
                <a:schemeClr val="dk2"/>
              </a:solidFill>
            </a:endParaRPr>
          </a:p>
          <a:p>
            <a:pPr indent="0" lvl="0" marL="342900" marR="0" rtl="0" algn="l">
              <a:spcBef>
                <a:spcPts val="1200"/>
              </a:spcBef>
              <a:spcAft>
                <a:spcPts val="0"/>
              </a:spcAft>
              <a:buNone/>
            </a:pPr>
            <a:r>
              <a:rPr lang="en" sz="1500">
                <a:solidFill>
                  <a:schemeClr val="dk2"/>
                </a:solidFill>
              </a:rPr>
              <a:t>→ </a:t>
            </a:r>
            <a:r>
              <a:rPr i="1" lang="en" sz="1500">
                <a:solidFill>
                  <a:schemeClr val="dk2"/>
                </a:solidFill>
              </a:rPr>
              <a:t>Time required for nuclear energy to double the thermal energy in the He-burning region</a:t>
            </a:r>
            <a:r>
              <a:rPr lang="en" sz="1500">
                <a:solidFill>
                  <a:schemeClr val="dk2"/>
                </a:solidFill>
              </a:rPr>
              <a:t> </a:t>
            </a:r>
            <a:endParaRPr sz="1100">
              <a:solidFill>
                <a:schemeClr val="dk2"/>
              </a:solidFill>
            </a:endParaRPr>
          </a:p>
          <a:p>
            <a:pPr indent="-95250" lvl="0" marL="0" marR="0" rtl="0" algn="l">
              <a:spcBef>
                <a:spcPts val="1200"/>
              </a:spcBef>
              <a:spcAft>
                <a:spcPts val="0"/>
              </a:spcAft>
              <a:buClr>
                <a:schemeClr val="dk2"/>
              </a:buClr>
              <a:buSzPts val="1500"/>
              <a:buAutoNum type="arabicPeriod" startAt="3"/>
            </a:pPr>
            <a:r>
              <a:rPr b="1" lang="en" sz="1500">
                <a:solidFill>
                  <a:schemeClr val="dk2"/>
                </a:solidFill>
              </a:rPr>
              <a:t> Thermal relaxation timescale </a:t>
            </a:r>
            <a:endParaRPr sz="1100">
              <a:solidFill>
                <a:schemeClr val="dk2"/>
              </a:solidFill>
            </a:endParaRPr>
          </a:p>
          <a:p>
            <a:pPr indent="0" lvl="0" marL="342900" marR="0" rtl="0" algn="l">
              <a:spcBef>
                <a:spcPts val="1200"/>
              </a:spcBef>
              <a:spcAft>
                <a:spcPts val="0"/>
              </a:spcAft>
              <a:buNone/>
            </a:pPr>
            <a:r>
              <a:rPr lang="en" sz="1500">
                <a:solidFill>
                  <a:schemeClr val="dk2"/>
                </a:solidFill>
              </a:rPr>
              <a:t>→ </a:t>
            </a:r>
            <a:r>
              <a:rPr i="1" lang="en" sz="1500">
                <a:solidFill>
                  <a:schemeClr val="dk2"/>
                </a:solidFill>
              </a:rPr>
              <a:t>the return to a quiescent phase after a thermal pulse</a:t>
            </a:r>
            <a:endParaRPr sz="1100">
              <a:solidFill>
                <a:schemeClr val="dk2"/>
              </a:solidFill>
            </a:endParaRPr>
          </a:p>
          <a:p>
            <a:pPr indent="-95250" lvl="0" marL="0" marR="0" rtl="0" algn="l">
              <a:spcBef>
                <a:spcPts val="1200"/>
              </a:spcBef>
              <a:spcAft>
                <a:spcPts val="0"/>
              </a:spcAft>
              <a:buClr>
                <a:schemeClr val="dk2"/>
              </a:buClr>
              <a:buSzPts val="1500"/>
              <a:buAutoNum type="arabicPeriod" startAt="4"/>
            </a:pPr>
            <a:r>
              <a:rPr b="1" lang="en" sz="1500">
                <a:solidFill>
                  <a:schemeClr val="dk2"/>
                </a:solidFill>
              </a:rPr>
              <a:t> Building up of the conditions for the helium burning runway</a:t>
            </a:r>
            <a:endParaRPr sz="1100">
              <a:solidFill>
                <a:schemeClr val="dk2"/>
              </a:solidFill>
            </a:endParaRPr>
          </a:p>
        </p:txBody>
      </p:sp>
      <p:sp>
        <p:nvSpPr>
          <p:cNvPr id="425" name="Google Shape;425;p93"/>
          <p:cNvSpPr/>
          <p:nvPr/>
        </p:nvSpPr>
        <p:spPr>
          <a:xfrm>
            <a:off x="6456407" y="751279"/>
            <a:ext cx="2884500" cy="3562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dk2"/>
                </a:solidFill>
              </a:rPr>
              <a:t>hundreds of days - few years</a:t>
            </a:r>
            <a:endParaRPr sz="1500">
              <a:solidFill>
                <a:schemeClr val="dk2"/>
              </a:solidFill>
            </a:endParaRPr>
          </a:p>
          <a:p>
            <a:pPr indent="0" lvl="0" marL="0" marR="0" rtl="0" algn="l">
              <a:spcBef>
                <a:spcPts val="1200"/>
              </a:spcBef>
              <a:spcAft>
                <a:spcPts val="0"/>
              </a:spcAft>
              <a:buNone/>
            </a:pPr>
            <a:br>
              <a:rPr lang="en" sz="1500">
                <a:solidFill>
                  <a:schemeClr val="dk2"/>
                </a:solidFill>
              </a:rPr>
            </a:br>
            <a:br>
              <a:rPr lang="en" sz="1500">
                <a:solidFill>
                  <a:schemeClr val="dk2"/>
                </a:solidFill>
              </a:rPr>
            </a:br>
            <a:br>
              <a:rPr lang="en" sz="1500">
                <a:solidFill>
                  <a:schemeClr val="dk2"/>
                </a:solidFill>
              </a:rPr>
            </a:br>
            <a:r>
              <a:rPr lang="en" sz="1500">
                <a:solidFill>
                  <a:schemeClr val="dk2"/>
                </a:solidFill>
              </a:rPr>
              <a:t>less than a few years</a:t>
            </a:r>
            <a:endParaRPr sz="1500">
              <a:solidFill>
                <a:schemeClr val="dk2"/>
              </a:solidFill>
            </a:endParaRPr>
          </a:p>
          <a:p>
            <a:pPr indent="0" lvl="0" marL="0" marR="0" rtl="0" algn="l">
              <a:spcBef>
                <a:spcPts val="1200"/>
              </a:spcBef>
              <a:spcAft>
                <a:spcPts val="0"/>
              </a:spcAft>
              <a:buNone/>
            </a:pPr>
            <a:r>
              <a:t/>
            </a:r>
            <a:endParaRPr sz="1500">
              <a:solidFill>
                <a:schemeClr val="dk2"/>
              </a:solidFill>
            </a:endParaRPr>
          </a:p>
          <a:p>
            <a:pPr indent="0" lvl="0" marL="0" marR="0" rtl="0" algn="l">
              <a:spcBef>
                <a:spcPts val="1200"/>
              </a:spcBef>
              <a:spcAft>
                <a:spcPts val="0"/>
              </a:spcAft>
              <a:buNone/>
            </a:pPr>
            <a:br>
              <a:rPr lang="en" sz="1500">
                <a:solidFill>
                  <a:schemeClr val="dk2"/>
                </a:solidFill>
              </a:rPr>
            </a:br>
            <a:r>
              <a:rPr lang="en" sz="1500">
                <a:solidFill>
                  <a:schemeClr val="dk2"/>
                </a:solidFill>
              </a:rPr>
              <a:t>a few 10^5 yr to 30 yr </a:t>
            </a:r>
            <a:endParaRPr sz="1100">
              <a:solidFill>
                <a:schemeClr val="dk2"/>
              </a:solidFill>
            </a:endParaRPr>
          </a:p>
          <a:p>
            <a:pPr indent="0" lvl="0" marL="0" marR="0" rtl="0" algn="l">
              <a:spcBef>
                <a:spcPts val="1200"/>
              </a:spcBef>
              <a:spcAft>
                <a:spcPts val="0"/>
              </a:spcAft>
              <a:buNone/>
            </a:pPr>
            <a:r>
              <a:rPr lang="en" sz="1500">
                <a:solidFill>
                  <a:schemeClr val="dk2"/>
                </a:solidFill>
              </a:rPr>
              <a:t>depending on the core mass</a:t>
            </a:r>
            <a:endParaRPr sz="1500">
              <a:solidFill>
                <a:schemeClr val="dk2"/>
              </a:solidFill>
            </a:endParaRPr>
          </a:p>
          <a:p>
            <a:pPr indent="0" lvl="0" marL="0" marR="0" rtl="0" algn="l">
              <a:spcBef>
                <a:spcPts val="1200"/>
              </a:spcBef>
              <a:spcAft>
                <a:spcPts val="0"/>
              </a:spcAft>
              <a:buNone/>
            </a:pPr>
            <a:br>
              <a:rPr lang="en" sz="1500">
                <a:solidFill>
                  <a:schemeClr val="dk2"/>
                </a:solidFill>
              </a:rPr>
            </a:br>
            <a:br>
              <a:rPr lang="en" sz="1400">
                <a:solidFill>
                  <a:schemeClr val="dk2"/>
                </a:solidFill>
              </a:rPr>
            </a:br>
            <a:endParaRPr sz="1400">
              <a:solidFill>
                <a:schemeClr val="dk2"/>
              </a:solidFill>
            </a:endParaRPr>
          </a:p>
        </p:txBody>
      </p:sp>
      <p:sp>
        <p:nvSpPr>
          <p:cNvPr id="426" name="Google Shape;426;p93"/>
          <p:cNvSpPr/>
          <p:nvPr/>
        </p:nvSpPr>
        <p:spPr>
          <a:xfrm>
            <a:off x="5765976" y="678513"/>
            <a:ext cx="657900" cy="797100"/>
          </a:xfrm>
          <a:prstGeom prst="rightBrace">
            <a:avLst>
              <a:gd fmla="val 8333" name="adj1"/>
              <a:gd fmla="val 50000" name="adj2"/>
            </a:avLst>
          </a:prstGeom>
          <a:no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endParaRPr>
          </a:p>
        </p:txBody>
      </p:sp>
      <p:sp>
        <p:nvSpPr>
          <p:cNvPr id="427" name="Google Shape;427;p93"/>
          <p:cNvSpPr/>
          <p:nvPr/>
        </p:nvSpPr>
        <p:spPr>
          <a:xfrm>
            <a:off x="5772152" y="1548290"/>
            <a:ext cx="657900" cy="797100"/>
          </a:xfrm>
          <a:prstGeom prst="rightBrace">
            <a:avLst>
              <a:gd fmla="val 8333" name="adj1"/>
              <a:gd fmla="val 50000" name="adj2"/>
            </a:avLst>
          </a:prstGeom>
          <a:no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endParaRPr>
          </a:p>
        </p:txBody>
      </p:sp>
      <p:sp>
        <p:nvSpPr>
          <p:cNvPr id="428" name="Google Shape;428;p93"/>
          <p:cNvSpPr/>
          <p:nvPr/>
        </p:nvSpPr>
        <p:spPr>
          <a:xfrm>
            <a:off x="5765976" y="2455592"/>
            <a:ext cx="657900" cy="1207800"/>
          </a:xfrm>
          <a:prstGeom prst="rightBrace">
            <a:avLst>
              <a:gd fmla="val 8333" name="adj1"/>
              <a:gd fmla="val 50000" name="adj2"/>
            </a:avLst>
          </a:prstGeom>
          <a:no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endParaRPr>
          </a:p>
        </p:txBody>
      </p:sp>
      <p:sp>
        <p:nvSpPr>
          <p:cNvPr id="429" name="Google Shape;429;p93"/>
          <p:cNvSpPr/>
          <p:nvPr/>
        </p:nvSpPr>
        <p:spPr>
          <a:xfrm>
            <a:off x="396223" y="4074935"/>
            <a:ext cx="8502600" cy="6231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800">
                <a:solidFill>
                  <a:schemeClr val="dk2"/>
                </a:solidFill>
              </a:rPr>
              <a:t>Stellar pulsations (i.e. variability) and thermal pulses are two different phenomena</a:t>
            </a:r>
            <a:endParaRPr i="1" sz="18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94"/>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Stellar evolution models of AGB stars</a:t>
            </a:r>
            <a:endParaRPr/>
          </a:p>
        </p:txBody>
      </p:sp>
      <p:sp>
        <p:nvSpPr>
          <p:cNvPr id="436" name="Google Shape;436;p94"/>
          <p:cNvSpPr txBox="1"/>
          <p:nvPr/>
        </p:nvSpPr>
        <p:spPr>
          <a:xfrm>
            <a:off x="311700" y="712925"/>
            <a:ext cx="8606100" cy="40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rPr>
              <a:t>1-D stellar models </a:t>
            </a:r>
            <a:endParaRPr sz="1800" u="sng">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Full </a:t>
            </a:r>
            <a:r>
              <a:rPr b="1" lang="en" sz="1800">
                <a:solidFill>
                  <a:schemeClr val="dk2"/>
                </a:solidFill>
              </a:rPr>
              <a:t>evolutionary</a:t>
            </a:r>
            <a:r>
              <a:rPr b="1" lang="en" sz="1800">
                <a:solidFill>
                  <a:schemeClr val="dk2"/>
                </a:solidFill>
              </a:rPr>
              <a:t> models</a:t>
            </a:r>
            <a:r>
              <a:rPr lang="en" sz="1800">
                <a:solidFill>
                  <a:schemeClr val="dk2"/>
                </a:solidFill>
              </a:rPr>
              <a:t> (e.g. ATON, MONASH, FRUITY, PARSEC) </a:t>
            </a:r>
            <a:endParaRPr sz="1800">
              <a:solidFill>
                <a:schemeClr val="dk2"/>
              </a:solidFill>
            </a:endParaRPr>
          </a:p>
          <a:p>
            <a:pPr indent="0" lvl="0" marL="0" rtl="0" algn="l">
              <a:spcBef>
                <a:spcPts val="0"/>
              </a:spcBef>
              <a:spcAft>
                <a:spcPts val="0"/>
              </a:spcAft>
              <a:buNone/>
            </a:pPr>
            <a:r>
              <a:rPr lang="en" sz="1800">
                <a:solidFill>
                  <a:schemeClr val="dk2"/>
                </a:solidFill>
              </a:rPr>
              <a:t>Physical accuracy and consistency but computationally demanding</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Synthetic evolutionary models</a:t>
            </a:r>
            <a:endParaRPr sz="1800">
              <a:solidFill>
                <a:schemeClr val="dk2"/>
              </a:solidFill>
            </a:endParaRPr>
          </a:p>
          <a:p>
            <a:pPr indent="0" lvl="0" marL="0" rtl="0" algn="l">
              <a:spcBef>
                <a:spcPts val="0"/>
              </a:spcBef>
              <a:spcAft>
                <a:spcPts val="0"/>
              </a:spcAft>
              <a:buNone/>
            </a:pPr>
            <a:r>
              <a:rPr lang="en" sz="1800">
                <a:solidFill>
                  <a:schemeClr val="dk2"/>
                </a:solidFill>
              </a:rPr>
              <a:t>Limited physical accuracy and rely on full models but </a:t>
            </a:r>
            <a:endParaRPr sz="1800">
              <a:solidFill>
                <a:schemeClr val="dk2"/>
              </a:solidFill>
            </a:endParaRPr>
          </a:p>
          <a:p>
            <a:pPr indent="0" lvl="0" marL="0" rtl="0" algn="l">
              <a:spcBef>
                <a:spcPts val="0"/>
              </a:spcBef>
              <a:spcAft>
                <a:spcPts val="0"/>
              </a:spcAft>
              <a:buNone/>
            </a:pPr>
            <a:r>
              <a:rPr lang="en" sz="1800">
                <a:solidFill>
                  <a:schemeClr val="dk2"/>
                </a:solidFill>
              </a:rPr>
              <a:t>1) </a:t>
            </a:r>
            <a:r>
              <a:rPr lang="en" sz="1800">
                <a:solidFill>
                  <a:schemeClr val="dk2"/>
                </a:solidFill>
              </a:rPr>
              <a:t>calculations are quick and 2) include parameters that can be constrained with observations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en" sz="1800">
                <a:solidFill>
                  <a:schemeClr val="dk2"/>
                </a:solidFill>
              </a:rPr>
              <a:t>“</a:t>
            </a:r>
            <a:r>
              <a:rPr b="1" lang="en" sz="1800">
                <a:solidFill>
                  <a:schemeClr val="dk2"/>
                </a:solidFill>
              </a:rPr>
              <a:t>Hybrid” models </a:t>
            </a:r>
            <a:r>
              <a:rPr lang="en" sz="1800">
                <a:solidFill>
                  <a:schemeClr val="dk2"/>
                </a:solidFill>
              </a:rPr>
              <a:t>→ COLIBRI</a:t>
            </a:r>
            <a:endParaRPr sz="1800">
              <a:solidFill>
                <a:schemeClr val="dk2"/>
              </a:solidFill>
            </a:endParaRPr>
          </a:p>
          <a:p>
            <a:pPr indent="0" lvl="0" marL="0" rtl="0" algn="l">
              <a:spcBef>
                <a:spcPts val="0"/>
              </a:spcBef>
              <a:spcAft>
                <a:spcPts val="0"/>
              </a:spcAft>
              <a:buNone/>
            </a:pPr>
            <a:r>
              <a:rPr lang="en" sz="1800">
                <a:solidFill>
                  <a:schemeClr val="dk2"/>
                </a:solidFill>
              </a:rPr>
              <a:t>Envelope integration + Results of full models </a:t>
            </a:r>
            <a:endParaRPr sz="1800">
              <a:solidFill>
                <a:schemeClr val="dk2"/>
              </a:solidFill>
            </a:endParaRPr>
          </a:p>
          <a:p>
            <a:pPr indent="0" lvl="0" marL="0" rtl="0" algn="l">
              <a:spcBef>
                <a:spcPts val="0"/>
              </a:spcBef>
              <a:spcAft>
                <a:spcPts val="0"/>
              </a:spcAft>
              <a:buNone/>
            </a:pPr>
            <a:r>
              <a:rPr lang="en" sz="1800">
                <a:solidFill>
                  <a:schemeClr val="dk2"/>
                </a:solidFill>
              </a:rPr>
              <a:t>Good compromise between full and synthetic models: can be effectively used to constrain specific uncertain parameters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95"/>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Stellar evolution models of AGB stars</a:t>
            </a:r>
            <a:endParaRPr/>
          </a:p>
        </p:txBody>
      </p:sp>
      <p:sp>
        <p:nvSpPr>
          <p:cNvPr id="443" name="Google Shape;443;p95"/>
          <p:cNvSpPr txBox="1"/>
          <p:nvPr/>
        </p:nvSpPr>
        <p:spPr>
          <a:xfrm>
            <a:off x="159300" y="1017725"/>
            <a:ext cx="5627100" cy="408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rPr>
              <a:t>3D models and dynamical atmosphere models</a:t>
            </a:r>
            <a:endParaRPr sz="1800" u="sng">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Still not feasible to cover all the relevant initial masses and metallicities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Results can be incorporated into full/hybrid models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Grids of mass-loss for C-rich and M stars as a function of stellar parameters (L, Teff, C-O) are available (Mattsson+10, Eriksson+14, Bladh+19)</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In COLIBRI (Pastorelli+19,+20,Marigo+20)</a:t>
            </a:r>
            <a:endParaRPr sz="1800">
              <a:solidFill>
                <a:schemeClr val="dk2"/>
              </a:solidFill>
            </a:endParaRPr>
          </a:p>
          <a:p>
            <a:pPr indent="0" lvl="0" marL="0" rtl="0" algn="l">
              <a:spcBef>
                <a:spcPts val="0"/>
              </a:spcBef>
              <a:spcAft>
                <a:spcPts val="0"/>
              </a:spcAft>
              <a:buNone/>
            </a:pPr>
            <a:r>
              <a:rPr lang="en" sz="1800">
                <a:solidFill>
                  <a:schemeClr val="dk2"/>
                </a:solidFill>
              </a:rPr>
              <a:t>In PARSEC (Addari+24)</a:t>
            </a:r>
            <a:endParaRPr sz="1800">
              <a:solidFill>
                <a:schemeClr val="dk2"/>
              </a:solidFill>
            </a:endParaRPr>
          </a:p>
          <a:p>
            <a:pPr indent="0" lvl="0" marL="0" rtl="0" algn="l">
              <a:spcBef>
                <a:spcPts val="0"/>
              </a:spcBef>
              <a:spcAft>
                <a:spcPts val="0"/>
              </a:spcAft>
              <a:buNone/>
            </a:pPr>
            <a:r>
              <a:rPr lang="en" sz="1800">
                <a:solidFill>
                  <a:schemeClr val="dk2"/>
                </a:solidFill>
              </a:rPr>
              <a:t>  </a:t>
            </a:r>
            <a:endParaRPr sz="1800">
              <a:solidFill>
                <a:schemeClr val="dk2"/>
              </a:solidFill>
            </a:endParaRPr>
          </a:p>
        </p:txBody>
      </p:sp>
      <p:pic>
        <p:nvPicPr>
          <p:cNvPr id="444" name="Google Shape;444;p95" title="st28gm06n25_I3br_1.mp4">
            <a:hlinkClick r:id="rId3"/>
          </p:cNvPr>
          <p:cNvPicPr preferRelativeResize="0"/>
          <p:nvPr/>
        </p:nvPicPr>
        <p:blipFill>
          <a:blip r:embed="rId4">
            <a:alphaModFix/>
          </a:blip>
          <a:stretch>
            <a:fillRect/>
          </a:stretch>
        </p:blipFill>
        <p:spPr>
          <a:xfrm>
            <a:off x="5573525" y="1427000"/>
            <a:ext cx="3377075" cy="2532800"/>
          </a:xfrm>
          <a:prstGeom prst="rect">
            <a:avLst/>
          </a:prstGeom>
          <a:noFill/>
          <a:ln>
            <a:noFill/>
          </a:ln>
        </p:spPr>
      </p:pic>
      <p:sp>
        <p:nvSpPr>
          <p:cNvPr descr="Emergent surface intensity.&#10;The intensity movies show the star approximately as it might appear to the human eye (In detail: The emergent bolometric surface intensity is color coded with the standard &quot;red-heat&quot; table, to get a color representation adequate for a AGB star.). The &quot;boiling&quot; surface of the star shows irregular hot (white or yellow) and &quot;cool&quot; (red or dark-red) areas. They change their intensity and shape on time-scales of months.&#10;&#10;https://www.astro.uu.se/~bf/movie/AGBmovie.html &#10;" id="445" name="Google Shape;445;p95"/>
          <p:cNvSpPr txBox="1"/>
          <p:nvPr/>
        </p:nvSpPr>
        <p:spPr>
          <a:xfrm>
            <a:off x="5573525" y="4051500"/>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5"/>
              </a:rPr>
              <a:t>https://www.astro.uu.se/~bf/movie/AGBmovie.html</a:t>
            </a:r>
            <a:r>
              <a:rPr lang="en" sz="900"/>
              <a:t> </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9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Stellar isochrones with TP-AGB</a:t>
            </a:r>
            <a:endParaRPr/>
          </a:p>
        </p:txBody>
      </p:sp>
      <p:pic>
        <p:nvPicPr>
          <p:cNvPr id="451" name="Google Shape;451;p96"/>
          <p:cNvPicPr preferRelativeResize="0"/>
          <p:nvPr/>
        </p:nvPicPr>
        <p:blipFill>
          <a:blip r:embed="rId3">
            <a:alphaModFix/>
          </a:blip>
          <a:stretch>
            <a:fillRect/>
          </a:stretch>
        </p:blipFill>
        <p:spPr>
          <a:xfrm>
            <a:off x="1752600" y="636725"/>
            <a:ext cx="5377956" cy="4125775"/>
          </a:xfrm>
          <a:prstGeom prst="rect">
            <a:avLst/>
          </a:prstGeom>
          <a:noFill/>
          <a:ln>
            <a:noFill/>
          </a:ln>
        </p:spPr>
      </p:pic>
      <p:sp>
        <p:nvSpPr>
          <p:cNvPr id="452" name="Google Shape;452;p96"/>
          <p:cNvSpPr txBox="1"/>
          <p:nvPr/>
        </p:nvSpPr>
        <p:spPr>
          <a:xfrm>
            <a:off x="418500" y="4213800"/>
            <a:ext cx="144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Marigo+17</a:t>
            </a:r>
            <a:endParaRPr sz="800"/>
          </a:p>
        </p:txBody>
      </p:sp>
      <p:sp>
        <p:nvSpPr>
          <p:cNvPr id="453" name="Google Shape;453;p96"/>
          <p:cNvSpPr txBox="1"/>
          <p:nvPr/>
        </p:nvSpPr>
        <p:spPr>
          <a:xfrm>
            <a:off x="7233900" y="1730700"/>
            <a:ext cx="1716600" cy="1185300"/>
          </a:xfrm>
          <a:prstGeom prst="rect">
            <a:avLst/>
          </a:prstGeom>
          <a:noFill/>
          <a:ln cap="flat" cmpd="sng" w="1905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CMD web interface (isochrones)</a:t>
            </a:r>
            <a:endParaRPr sz="1300">
              <a:solidFill>
                <a:schemeClr val="dk2"/>
              </a:solidFill>
            </a:endParaRPr>
          </a:p>
          <a:p>
            <a:pPr indent="0" lvl="0" marL="0" rtl="0" algn="l">
              <a:spcBef>
                <a:spcPts val="0"/>
              </a:spcBef>
              <a:spcAft>
                <a:spcPts val="0"/>
              </a:spcAft>
              <a:buNone/>
            </a:pPr>
            <a:r>
              <a:rPr lang="en" sz="1300">
                <a:solidFill>
                  <a:schemeClr val="dk2"/>
                </a:solidFill>
              </a:rPr>
              <a:t>&amp; TRILEGAL  based on PARSEC and COLIBRI models</a:t>
            </a:r>
            <a:endParaRPr sz="1300">
              <a:solidFill>
                <a:schemeClr val="dk2"/>
              </a:solidFill>
            </a:endParaRPr>
          </a:p>
        </p:txBody>
      </p:sp>
      <p:sp>
        <p:nvSpPr>
          <p:cNvPr id="454" name="Google Shape;454;p96"/>
          <p:cNvSpPr txBox="1"/>
          <p:nvPr/>
        </p:nvSpPr>
        <p:spPr>
          <a:xfrm>
            <a:off x="7233900" y="3178500"/>
            <a:ext cx="1716600" cy="585000"/>
          </a:xfrm>
          <a:prstGeom prst="rect">
            <a:avLst/>
          </a:prstGeom>
          <a:noFill/>
          <a:ln cap="flat" cmpd="sng" w="19050">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Tutorial/overview on Tuesday afternoon</a:t>
            </a:r>
            <a:endParaRPr sz="13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in the HRD &amp; CAMD</a:t>
            </a:r>
            <a:endParaRPr/>
          </a:p>
        </p:txBody>
      </p:sp>
      <p:pic>
        <p:nvPicPr>
          <p:cNvPr id="183" name="Google Shape;183;p70"/>
          <p:cNvPicPr preferRelativeResize="0"/>
          <p:nvPr/>
        </p:nvPicPr>
        <p:blipFill rotWithShape="1">
          <a:blip r:embed="rId3">
            <a:alphaModFix/>
          </a:blip>
          <a:srcRect b="0" l="0" r="0" t="15718"/>
          <a:stretch/>
        </p:blipFill>
        <p:spPr>
          <a:xfrm>
            <a:off x="5334000" y="72725"/>
            <a:ext cx="3746625" cy="47793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97"/>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Recap and model uncertainties</a:t>
            </a:r>
            <a:endParaRPr/>
          </a:p>
        </p:txBody>
      </p:sp>
      <p:pic>
        <p:nvPicPr>
          <p:cNvPr id="461" name="Google Shape;461;p97"/>
          <p:cNvPicPr preferRelativeResize="0"/>
          <p:nvPr/>
        </p:nvPicPr>
        <p:blipFill rotWithShape="1">
          <a:blip r:embed="rId3">
            <a:alphaModFix/>
          </a:blip>
          <a:srcRect b="0" l="0" r="0" t="0"/>
          <a:stretch/>
        </p:blipFill>
        <p:spPr>
          <a:xfrm>
            <a:off x="1204913" y="637180"/>
            <a:ext cx="6887191" cy="2925263"/>
          </a:xfrm>
          <a:prstGeom prst="rect">
            <a:avLst/>
          </a:prstGeom>
          <a:noFill/>
          <a:ln>
            <a:noFill/>
          </a:ln>
        </p:spPr>
      </p:pic>
      <p:sp>
        <p:nvSpPr>
          <p:cNvPr id="462" name="Google Shape;462;p97"/>
          <p:cNvSpPr/>
          <p:nvPr/>
        </p:nvSpPr>
        <p:spPr>
          <a:xfrm>
            <a:off x="21001" y="3560825"/>
            <a:ext cx="4746600" cy="1223400"/>
          </a:xfrm>
          <a:prstGeom prst="rect">
            <a:avLst/>
          </a:prstGeom>
          <a:noFill/>
          <a:ln cap="flat" cmpd="sng" w="28575">
            <a:solidFill>
              <a:schemeClr val="accent5"/>
            </a:solidFill>
            <a:prstDash val="solid"/>
            <a:round/>
            <a:headEnd len="sm" w="sm" type="none"/>
            <a:tailEnd len="sm" w="sm" type="none"/>
          </a:ln>
        </p:spPr>
        <p:txBody>
          <a:bodyPr anchorCtr="0" anchor="t" bIns="34275" lIns="68575" spcFirstLastPara="1" rIns="68575" wrap="square" tIns="34275">
            <a:noAutofit/>
          </a:bodyPr>
          <a:lstStyle/>
          <a:p>
            <a:pPr indent="-232409" lvl="0" marL="365760" marR="0" rtl="0" algn="l">
              <a:spcBef>
                <a:spcPts val="0"/>
              </a:spcBef>
              <a:spcAft>
                <a:spcPts val="0"/>
              </a:spcAft>
              <a:buClr>
                <a:schemeClr val="dk2"/>
              </a:buClr>
              <a:buSzPts val="1500"/>
              <a:buChar char="●"/>
            </a:pPr>
            <a:r>
              <a:rPr lang="en" sz="1500">
                <a:solidFill>
                  <a:schemeClr val="dk2"/>
                </a:solidFill>
              </a:rPr>
              <a:t> Uncertainties of all previous evolutionary phases</a:t>
            </a:r>
            <a:endParaRPr sz="1100">
              <a:solidFill>
                <a:schemeClr val="dk2"/>
              </a:solidFill>
            </a:endParaRPr>
          </a:p>
          <a:p>
            <a:pPr indent="-232409" lvl="0" marL="365760" marR="0" rtl="0" algn="l">
              <a:spcBef>
                <a:spcPts val="0"/>
              </a:spcBef>
              <a:spcAft>
                <a:spcPts val="0"/>
              </a:spcAft>
              <a:buClr>
                <a:schemeClr val="dk2"/>
              </a:buClr>
              <a:buSzPts val="1500"/>
              <a:buChar char="●"/>
            </a:pPr>
            <a:r>
              <a:rPr lang="en" sz="1500">
                <a:solidFill>
                  <a:schemeClr val="dk2"/>
                </a:solidFill>
              </a:rPr>
              <a:t> Treatment of convection → HBB and 3DUP</a:t>
            </a:r>
            <a:endParaRPr sz="1100">
              <a:solidFill>
                <a:schemeClr val="dk2"/>
              </a:solidFill>
            </a:endParaRPr>
          </a:p>
          <a:p>
            <a:pPr indent="-232409" lvl="0" marL="365760" marR="0" rtl="0" algn="l">
              <a:spcBef>
                <a:spcPts val="0"/>
              </a:spcBef>
              <a:spcAft>
                <a:spcPts val="0"/>
              </a:spcAft>
              <a:buClr>
                <a:schemeClr val="dk2"/>
              </a:buClr>
              <a:buSzPts val="1500"/>
              <a:buChar char="●"/>
            </a:pPr>
            <a:r>
              <a:rPr lang="en" sz="1500">
                <a:solidFill>
                  <a:schemeClr val="dk2"/>
                </a:solidFill>
              </a:rPr>
              <a:t> Formation and growth of dust grains</a:t>
            </a:r>
            <a:endParaRPr sz="1100">
              <a:solidFill>
                <a:schemeClr val="dk2"/>
              </a:solidFill>
            </a:endParaRPr>
          </a:p>
          <a:p>
            <a:pPr indent="-232409" lvl="0" marL="365760" marR="0" rtl="0" algn="l">
              <a:spcBef>
                <a:spcPts val="0"/>
              </a:spcBef>
              <a:spcAft>
                <a:spcPts val="0"/>
              </a:spcAft>
              <a:buClr>
                <a:schemeClr val="dk2"/>
              </a:buClr>
              <a:buSzPts val="1500"/>
              <a:buChar char="●"/>
            </a:pPr>
            <a:r>
              <a:rPr lang="en" sz="1500">
                <a:solidFill>
                  <a:schemeClr val="dk2"/>
                </a:solidFill>
              </a:rPr>
              <a:t> No satisfactory theory for mass loss </a:t>
            </a:r>
            <a:endParaRPr sz="1100">
              <a:solidFill>
                <a:schemeClr val="dk2"/>
              </a:solidFill>
            </a:endParaRPr>
          </a:p>
          <a:p>
            <a:pPr indent="-232409" lvl="0" marL="365760" marR="0" rtl="0" algn="l">
              <a:spcBef>
                <a:spcPts val="0"/>
              </a:spcBef>
              <a:spcAft>
                <a:spcPts val="0"/>
              </a:spcAft>
              <a:buClr>
                <a:schemeClr val="dk2"/>
              </a:buClr>
              <a:buSzPts val="1500"/>
              <a:buChar char="●"/>
            </a:pPr>
            <a:r>
              <a:rPr lang="en" sz="1500">
                <a:solidFill>
                  <a:schemeClr val="dk2"/>
                </a:solidFill>
              </a:rPr>
              <a:t> Interplay between mass loss, 3DUP, HBB</a:t>
            </a:r>
            <a:endParaRPr sz="1100">
              <a:solidFill>
                <a:schemeClr val="dk2"/>
              </a:solidFill>
            </a:endParaRPr>
          </a:p>
        </p:txBody>
      </p:sp>
      <p:sp>
        <p:nvSpPr>
          <p:cNvPr id="463" name="Google Shape;463;p97"/>
          <p:cNvSpPr txBox="1"/>
          <p:nvPr/>
        </p:nvSpPr>
        <p:spPr>
          <a:xfrm>
            <a:off x="5398200" y="3663875"/>
            <a:ext cx="3609300" cy="1017300"/>
          </a:xfrm>
          <a:prstGeom prst="rect">
            <a:avLst/>
          </a:prstGeom>
          <a:noFill/>
          <a:ln cap="flat" cmpd="sng" w="28575">
            <a:solidFill>
              <a:schemeClr val="accent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Current</a:t>
            </a:r>
            <a:r>
              <a:rPr lang="en" sz="1500">
                <a:solidFill>
                  <a:schemeClr val="dk2"/>
                </a:solidFill>
              </a:rPr>
              <a:t> models do not agree for:</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Total TP-AGB lifetimes f(Zi)</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Relative lifetimes of M and C stars</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Initial mass range of C stars</a:t>
            </a:r>
            <a:endParaRPr sz="1500">
              <a:solidFill>
                <a:schemeClr val="dk2"/>
              </a:solidFill>
            </a:endParaRPr>
          </a:p>
          <a:p>
            <a:pPr indent="0" lvl="0" marL="0" rtl="0" algn="l">
              <a:spcBef>
                <a:spcPts val="0"/>
              </a:spcBef>
              <a:spcAft>
                <a:spcPts val="0"/>
              </a:spcAft>
              <a:buClr>
                <a:schemeClr val="dk1"/>
              </a:buClr>
              <a:buSzPts val="1100"/>
              <a:buFont typeface="Arial"/>
              <a:buNone/>
            </a:pPr>
            <a:r>
              <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cxnSp>
        <p:nvCxnSpPr>
          <p:cNvPr id="464" name="Google Shape;464;p97"/>
          <p:cNvCxnSpPr>
            <a:stCxn id="462" idx="3"/>
            <a:endCxn id="463" idx="1"/>
          </p:cNvCxnSpPr>
          <p:nvPr/>
        </p:nvCxnSpPr>
        <p:spPr>
          <a:xfrm>
            <a:off x="4767601" y="4172525"/>
            <a:ext cx="630600" cy="0"/>
          </a:xfrm>
          <a:prstGeom prst="straightConnector1">
            <a:avLst/>
          </a:prstGeom>
          <a:noFill/>
          <a:ln cap="flat" cmpd="sng" w="28575">
            <a:solidFill>
              <a:schemeClr val="accent5"/>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98"/>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471" name="Google Shape;471;p98"/>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ISM enrichment (gas &amp; dust), chemical evolution models </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Spectrophotometric properties of unresolved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TP-AGB high luminosity → SFH of distant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High L &amp; Variability → Powerful distance indicators</a:t>
            </a:r>
            <a:endParaRPr b="1" sz="1800">
              <a:solidFill>
                <a:schemeClr val="dk2"/>
              </a:solidFill>
            </a:endParaRPr>
          </a:p>
        </p:txBody>
      </p:sp>
      <p:grpSp>
        <p:nvGrpSpPr>
          <p:cNvPr id="472" name="Google Shape;472;p98"/>
          <p:cNvGrpSpPr/>
          <p:nvPr/>
        </p:nvGrpSpPr>
        <p:grpSpPr>
          <a:xfrm rot="-983351">
            <a:off x="4414454" y="1276682"/>
            <a:ext cx="4420565" cy="2777745"/>
            <a:chOff x="1750428" y="3190892"/>
            <a:chExt cx="4906798" cy="3083279"/>
          </a:xfrm>
        </p:grpSpPr>
        <p:pic>
          <p:nvPicPr>
            <p:cNvPr id="473" name="Google Shape;473;p98"/>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474" name="Google Shape;474;p98"/>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475" name="Google Shape;475;p98"/>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476" name="Google Shape;476;p98"/>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477" name="Google Shape;477;p98"/>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478" name="Google Shape;478;p98"/>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479" name="Google Shape;479;p98"/>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480" name="Google Shape;480;p98"/>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99"/>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487" name="Google Shape;487;p99"/>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b="1" lang="en" sz="1700">
                <a:solidFill>
                  <a:schemeClr val="dk2"/>
                </a:solidFill>
              </a:rPr>
              <a:t>ISM enrichment (gas &amp; dust), chemical evolution models </a:t>
            </a:r>
            <a:endParaRPr b="1"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Spectrophotometric properties of unresolved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TP-AGB high luminosity → SFH of distant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High L &amp; Variability → Powerful distance indicators</a:t>
            </a:r>
            <a:endParaRPr b="1" sz="1800">
              <a:solidFill>
                <a:schemeClr val="dk2"/>
              </a:solidFill>
            </a:endParaRPr>
          </a:p>
        </p:txBody>
      </p:sp>
      <p:grpSp>
        <p:nvGrpSpPr>
          <p:cNvPr id="488" name="Google Shape;488;p99"/>
          <p:cNvGrpSpPr/>
          <p:nvPr/>
        </p:nvGrpSpPr>
        <p:grpSpPr>
          <a:xfrm rot="-983351">
            <a:off x="4414454" y="1276682"/>
            <a:ext cx="4420565" cy="2777745"/>
            <a:chOff x="1750428" y="3190892"/>
            <a:chExt cx="4906798" cy="3083279"/>
          </a:xfrm>
        </p:grpSpPr>
        <p:pic>
          <p:nvPicPr>
            <p:cNvPr id="489" name="Google Shape;489;p99"/>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490" name="Google Shape;490;p99"/>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491" name="Google Shape;491;p99"/>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492" name="Google Shape;492;p99"/>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493" name="Google Shape;493;p99"/>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494" name="Google Shape;494;p99"/>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495" name="Google Shape;495;p99"/>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496" name="Google Shape;496;p99"/>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0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Time evolution of the origin of elements</a:t>
            </a:r>
            <a:endParaRPr/>
          </a:p>
        </p:txBody>
      </p:sp>
      <p:pic>
        <p:nvPicPr>
          <p:cNvPr id="502" name="Google Shape;502;p100"/>
          <p:cNvPicPr preferRelativeResize="0"/>
          <p:nvPr/>
        </p:nvPicPr>
        <p:blipFill>
          <a:blip r:embed="rId3">
            <a:alphaModFix/>
          </a:blip>
          <a:stretch>
            <a:fillRect/>
          </a:stretch>
        </p:blipFill>
        <p:spPr>
          <a:xfrm>
            <a:off x="457200" y="768250"/>
            <a:ext cx="7996500" cy="3994249"/>
          </a:xfrm>
          <a:prstGeom prst="rect">
            <a:avLst/>
          </a:prstGeom>
          <a:noFill/>
          <a:ln>
            <a:noFill/>
          </a:ln>
        </p:spPr>
      </p:pic>
      <p:sp>
        <p:nvSpPr>
          <p:cNvPr id="503" name="Google Shape;503;p100"/>
          <p:cNvSpPr txBox="1"/>
          <p:nvPr/>
        </p:nvSpPr>
        <p:spPr>
          <a:xfrm>
            <a:off x="76200" y="4572000"/>
            <a:ext cx="179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333333"/>
                </a:solidFill>
                <a:latin typeface="Roboto"/>
                <a:ea typeface="Roboto"/>
                <a:cs typeface="Roboto"/>
                <a:sym typeface="Roboto"/>
              </a:rPr>
              <a:t>From Kobayashi+2020</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0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Dust production</a:t>
            </a:r>
            <a:endParaRPr/>
          </a:p>
        </p:txBody>
      </p:sp>
      <p:pic>
        <p:nvPicPr>
          <p:cNvPr id="509" name="Google Shape;509;p101"/>
          <p:cNvPicPr preferRelativeResize="0"/>
          <p:nvPr/>
        </p:nvPicPr>
        <p:blipFill>
          <a:blip r:embed="rId3">
            <a:alphaModFix/>
          </a:blip>
          <a:stretch>
            <a:fillRect/>
          </a:stretch>
        </p:blipFill>
        <p:spPr>
          <a:xfrm>
            <a:off x="152400" y="1050275"/>
            <a:ext cx="4128403" cy="2958300"/>
          </a:xfrm>
          <a:prstGeom prst="rect">
            <a:avLst/>
          </a:prstGeom>
          <a:noFill/>
          <a:ln>
            <a:noFill/>
          </a:ln>
        </p:spPr>
      </p:pic>
      <p:pic>
        <p:nvPicPr>
          <p:cNvPr id="510" name="Google Shape;510;p101"/>
          <p:cNvPicPr preferRelativeResize="0"/>
          <p:nvPr/>
        </p:nvPicPr>
        <p:blipFill>
          <a:blip r:embed="rId4">
            <a:alphaModFix/>
          </a:blip>
          <a:stretch>
            <a:fillRect/>
          </a:stretch>
        </p:blipFill>
        <p:spPr>
          <a:xfrm>
            <a:off x="4204600" y="1016400"/>
            <a:ext cx="4796224" cy="2958300"/>
          </a:xfrm>
          <a:prstGeom prst="rect">
            <a:avLst/>
          </a:prstGeom>
          <a:noFill/>
          <a:ln>
            <a:noFill/>
          </a:ln>
        </p:spPr>
      </p:pic>
      <p:sp>
        <p:nvSpPr>
          <p:cNvPr id="511" name="Google Shape;511;p101"/>
          <p:cNvSpPr txBox="1"/>
          <p:nvPr/>
        </p:nvSpPr>
        <p:spPr>
          <a:xfrm>
            <a:off x="152400" y="4123075"/>
            <a:ext cx="4701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Spitzer observations of metal-poor dwarf galaxies show dusty M- and C-type stars (Boyer+17)</a:t>
            </a:r>
            <a:endParaRPr sz="1600">
              <a:solidFill>
                <a:schemeClr val="dk2"/>
              </a:solidFill>
            </a:endParaRPr>
          </a:p>
        </p:txBody>
      </p:sp>
      <p:sp>
        <p:nvSpPr>
          <p:cNvPr id="512" name="Google Shape;512;p101"/>
          <p:cNvSpPr txBox="1"/>
          <p:nvPr/>
        </p:nvSpPr>
        <p:spPr>
          <a:xfrm>
            <a:off x="4953000" y="4123075"/>
            <a:ext cx="4128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Dust production of AGB stars from ATON models (fig. from </a:t>
            </a:r>
            <a:r>
              <a:rPr lang="en" sz="1600" u="sng">
                <a:solidFill>
                  <a:schemeClr val="hlink"/>
                </a:solidFill>
                <a:hlinkClick r:id="rId5"/>
              </a:rPr>
              <a:t>Schneider, Maiolino+24</a:t>
            </a:r>
            <a:r>
              <a:rPr lang="en" sz="1600">
                <a:solidFill>
                  <a:schemeClr val="dk2"/>
                </a:solidFill>
              </a:rPr>
              <a:t>)</a:t>
            </a:r>
            <a:endParaRPr sz="160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10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Dust production</a:t>
            </a:r>
            <a:endParaRPr/>
          </a:p>
        </p:txBody>
      </p:sp>
      <p:pic>
        <p:nvPicPr>
          <p:cNvPr id="518" name="Google Shape;518;p102"/>
          <p:cNvPicPr preferRelativeResize="0"/>
          <p:nvPr/>
        </p:nvPicPr>
        <p:blipFill>
          <a:blip r:embed="rId3">
            <a:alphaModFix/>
          </a:blip>
          <a:stretch>
            <a:fillRect/>
          </a:stretch>
        </p:blipFill>
        <p:spPr>
          <a:xfrm>
            <a:off x="76200" y="831992"/>
            <a:ext cx="4724400" cy="3854308"/>
          </a:xfrm>
          <a:prstGeom prst="rect">
            <a:avLst/>
          </a:prstGeom>
          <a:noFill/>
          <a:ln>
            <a:noFill/>
          </a:ln>
        </p:spPr>
      </p:pic>
      <p:pic>
        <p:nvPicPr>
          <p:cNvPr id="519" name="Google Shape;519;p102"/>
          <p:cNvPicPr preferRelativeResize="0"/>
          <p:nvPr/>
        </p:nvPicPr>
        <p:blipFill rotWithShape="1">
          <a:blip r:embed="rId4">
            <a:alphaModFix/>
          </a:blip>
          <a:srcRect b="0" l="0" r="50433" t="0"/>
          <a:stretch/>
        </p:blipFill>
        <p:spPr>
          <a:xfrm>
            <a:off x="4876800" y="830550"/>
            <a:ext cx="4059031" cy="3854300"/>
          </a:xfrm>
          <a:prstGeom prst="rect">
            <a:avLst/>
          </a:prstGeom>
          <a:noFill/>
          <a:ln>
            <a:noFill/>
          </a:ln>
        </p:spPr>
      </p:pic>
      <p:sp>
        <p:nvSpPr>
          <p:cNvPr id="520" name="Google Shape;520;p102"/>
          <p:cNvSpPr txBox="1"/>
          <p:nvPr/>
        </p:nvSpPr>
        <p:spPr>
          <a:xfrm>
            <a:off x="3124200" y="44958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rPr>
              <a:t>from </a:t>
            </a:r>
            <a:r>
              <a:rPr lang="en" sz="1600" u="sng">
                <a:solidFill>
                  <a:schemeClr val="accent5"/>
                </a:solidFill>
                <a:hlinkClick r:id="rId5">
                  <a:extLst>
                    <a:ext uri="{A12FA001-AC4F-418D-AE19-62706E023703}">
                      <ahyp:hlinkClr val="tx"/>
                    </a:ext>
                  </a:extLst>
                </a:hlinkClick>
              </a:rPr>
              <a:t>Schneider, Maiolino+24</a:t>
            </a:r>
            <a:endParaRPr/>
          </a:p>
        </p:txBody>
      </p:sp>
      <p:sp>
        <p:nvSpPr>
          <p:cNvPr id="521" name="Google Shape;521;p102"/>
          <p:cNvSpPr txBox="1"/>
          <p:nvPr/>
        </p:nvSpPr>
        <p:spPr>
          <a:xfrm>
            <a:off x="1066800" y="609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D</a:t>
            </a:r>
            <a:r>
              <a:rPr lang="en">
                <a:solidFill>
                  <a:schemeClr val="dk2"/>
                </a:solidFill>
              </a:rPr>
              <a:t>ust enrichment timescales </a:t>
            </a:r>
            <a:endParaRPr>
              <a:solidFill>
                <a:schemeClr val="dk2"/>
              </a:solidFill>
            </a:endParaRPr>
          </a:p>
        </p:txBody>
      </p:sp>
      <p:sp>
        <p:nvSpPr>
          <p:cNvPr id="522" name="Google Shape;522;p102"/>
          <p:cNvSpPr txBox="1"/>
          <p:nvPr/>
        </p:nvSpPr>
        <p:spPr>
          <a:xfrm>
            <a:off x="5517250" y="381000"/>
            <a:ext cx="314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Relative importance SNe &amp; ABGs as sources of dust</a:t>
            </a:r>
            <a:endParaRPr>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103"/>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529" name="Google Shape;529;p103"/>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ISM enrichment (gas &amp; dust), chemical evolution models </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b="1" lang="en" sz="1700">
                <a:solidFill>
                  <a:schemeClr val="dk2"/>
                </a:solidFill>
              </a:rPr>
              <a:t>Spectrophotometric properties of unresolved galaxies</a:t>
            </a:r>
            <a:endParaRPr b="1"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TP-AGB high luminosity → SFH of distant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High L &amp; Variability → Powerful distance indicators</a:t>
            </a:r>
            <a:endParaRPr b="1" sz="1800">
              <a:solidFill>
                <a:schemeClr val="dk2"/>
              </a:solidFill>
            </a:endParaRPr>
          </a:p>
        </p:txBody>
      </p:sp>
      <p:grpSp>
        <p:nvGrpSpPr>
          <p:cNvPr id="530" name="Google Shape;530;p103"/>
          <p:cNvGrpSpPr/>
          <p:nvPr/>
        </p:nvGrpSpPr>
        <p:grpSpPr>
          <a:xfrm rot="-983351">
            <a:off x="4414454" y="1276682"/>
            <a:ext cx="4420565" cy="2777745"/>
            <a:chOff x="1750428" y="3190892"/>
            <a:chExt cx="4906798" cy="3083279"/>
          </a:xfrm>
        </p:grpSpPr>
        <p:pic>
          <p:nvPicPr>
            <p:cNvPr id="531" name="Google Shape;531;p103"/>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532" name="Google Shape;532;p103"/>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533" name="Google Shape;533;p103"/>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534" name="Google Shape;534;p103"/>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535" name="Google Shape;535;p103"/>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536" name="Google Shape;536;p103"/>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537" name="Google Shape;537;p103"/>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538" name="Google Shape;538;p103"/>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10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stars &amp; unresolved galaxies</a:t>
            </a:r>
            <a:endParaRPr/>
          </a:p>
        </p:txBody>
      </p:sp>
      <p:pic>
        <p:nvPicPr>
          <p:cNvPr id="544" name="Google Shape;544;p104"/>
          <p:cNvPicPr preferRelativeResize="0"/>
          <p:nvPr/>
        </p:nvPicPr>
        <p:blipFill>
          <a:blip r:embed="rId3">
            <a:alphaModFix/>
          </a:blip>
          <a:stretch>
            <a:fillRect/>
          </a:stretch>
        </p:blipFill>
        <p:spPr>
          <a:xfrm>
            <a:off x="497200" y="680950"/>
            <a:ext cx="3511484" cy="4125776"/>
          </a:xfrm>
          <a:prstGeom prst="rect">
            <a:avLst/>
          </a:prstGeom>
          <a:noFill/>
          <a:ln>
            <a:noFill/>
          </a:ln>
        </p:spPr>
      </p:pic>
      <p:sp>
        <p:nvSpPr>
          <p:cNvPr id="545" name="Google Shape;545;p104"/>
          <p:cNvSpPr txBox="1"/>
          <p:nvPr/>
        </p:nvSpPr>
        <p:spPr>
          <a:xfrm>
            <a:off x="4276800" y="899100"/>
            <a:ext cx="37746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From stellar models</a:t>
            </a:r>
            <a:endParaRPr sz="1800">
              <a:solidFill>
                <a:schemeClr val="dk2"/>
              </a:solidFill>
            </a:endParaRPr>
          </a:p>
        </p:txBody>
      </p:sp>
      <p:sp>
        <p:nvSpPr>
          <p:cNvPr id="546" name="Google Shape;546;p104"/>
          <p:cNvSpPr txBox="1"/>
          <p:nvPr/>
        </p:nvSpPr>
        <p:spPr>
          <a:xfrm>
            <a:off x="3962400" y="4596250"/>
            <a:ext cx="137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Conroy+09</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10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stars &amp; unresolved galaxies</a:t>
            </a:r>
            <a:endParaRPr/>
          </a:p>
        </p:txBody>
      </p:sp>
      <p:pic>
        <p:nvPicPr>
          <p:cNvPr id="552" name="Google Shape;552;p105"/>
          <p:cNvPicPr preferRelativeResize="0"/>
          <p:nvPr/>
        </p:nvPicPr>
        <p:blipFill>
          <a:blip r:embed="rId3">
            <a:alphaModFix/>
          </a:blip>
          <a:stretch>
            <a:fillRect/>
          </a:stretch>
        </p:blipFill>
        <p:spPr>
          <a:xfrm>
            <a:off x="497200" y="680950"/>
            <a:ext cx="3511484" cy="4125776"/>
          </a:xfrm>
          <a:prstGeom prst="rect">
            <a:avLst/>
          </a:prstGeom>
          <a:noFill/>
          <a:ln>
            <a:noFill/>
          </a:ln>
        </p:spPr>
      </p:pic>
      <p:pic>
        <p:nvPicPr>
          <p:cNvPr id="553" name="Google Shape;553;p105"/>
          <p:cNvPicPr preferRelativeResize="0"/>
          <p:nvPr/>
        </p:nvPicPr>
        <p:blipFill rotWithShape="1">
          <a:blip r:embed="rId3">
            <a:alphaModFix/>
          </a:blip>
          <a:srcRect b="69002" l="0" r="0" t="0"/>
          <a:stretch/>
        </p:blipFill>
        <p:spPr>
          <a:xfrm>
            <a:off x="4147875" y="1398725"/>
            <a:ext cx="4836824" cy="1761574"/>
          </a:xfrm>
          <a:prstGeom prst="rect">
            <a:avLst/>
          </a:prstGeom>
          <a:noFill/>
          <a:ln>
            <a:noFill/>
          </a:ln>
        </p:spPr>
      </p:pic>
      <p:sp>
        <p:nvSpPr>
          <p:cNvPr id="554" name="Google Shape;554;p105"/>
          <p:cNvSpPr/>
          <p:nvPr/>
        </p:nvSpPr>
        <p:spPr>
          <a:xfrm>
            <a:off x="4189725" y="1401025"/>
            <a:ext cx="4772400" cy="1761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5" name="Google Shape;555;p105"/>
          <p:cNvSpPr/>
          <p:nvPr/>
        </p:nvSpPr>
        <p:spPr>
          <a:xfrm>
            <a:off x="467025" y="680950"/>
            <a:ext cx="3511500" cy="1296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56" name="Google Shape;556;p105"/>
          <p:cNvCxnSpPr/>
          <p:nvPr/>
        </p:nvCxnSpPr>
        <p:spPr>
          <a:xfrm>
            <a:off x="3978525" y="680950"/>
            <a:ext cx="218100" cy="726600"/>
          </a:xfrm>
          <a:prstGeom prst="straightConnector1">
            <a:avLst/>
          </a:prstGeom>
          <a:noFill/>
          <a:ln cap="flat" cmpd="sng" w="9525">
            <a:solidFill>
              <a:schemeClr val="dk2"/>
            </a:solidFill>
            <a:prstDash val="solid"/>
            <a:round/>
            <a:headEnd len="med" w="med" type="none"/>
            <a:tailEnd len="med" w="med" type="none"/>
          </a:ln>
        </p:spPr>
      </p:cxnSp>
      <p:cxnSp>
        <p:nvCxnSpPr>
          <p:cNvPr id="557" name="Google Shape;557;p105"/>
          <p:cNvCxnSpPr/>
          <p:nvPr/>
        </p:nvCxnSpPr>
        <p:spPr>
          <a:xfrm>
            <a:off x="3978525" y="1946500"/>
            <a:ext cx="218100" cy="1226700"/>
          </a:xfrm>
          <a:prstGeom prst="straightConnector1">
            <a:avLst/>
          </a:prstGeom>
          <a:noFill/>
          <a:ln cap="flat" cmpd="sng" w="9525">
            <a:solidFill>
              <a:schemeClr val="dk2"/>
            </a:solidFill>
            <a:prstDash val="solid"/>
            <a:round/>
            <a:headEnd len="med" w="med" type="none"/>
            <a:tailEnd len="med" w="med" type="none"/>
          </a:ln>
        </p:spPr>
      </p:cxnSp>
      <p:sp>
        <p:nvSpPr>
          <p:cNvPr id="558" name="Google Shape;558;p105"/>
          <p:cNvSpPr txBox="1"/>
          <p:nvPr/>
        </p:nvSpPr>
        <p:spPr>
          <a:xfrm>
            <a:off x="4276800" y="899100"/>
            <a:ext cx="37746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From stellar models</a:t>
            </a:r>
            <a:endParaRPr sz="1800">
              <a:solidFill>
                <a:schemeClr val="dk2"/>
              </a:solidFill>
            </a:endParaRPr>
          </a:p>
        </p:txBody>
      </p:sp>
      <p:sp>
        <p:nvSpPr>
          <p:cNvPr id="559" name="Google Shape;559;p105"/>
          <p:cNvSpPr txBox="1"/>
          <p:nvPr/>
        </p:nvSpPr>
        <p:spPr>
          <a:xfrm>
            <a:off x="3962400" y="4596250"/>
            <a:ext cx="137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Conroy+09</a:t>
            </a:r>
            <a:endParaRPr sz="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10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stars &amp; unresolved galaxies</a:t>
            </a:r>
            <a:endParaRPr/>
          </a:p>
        </p:txBody>
      </p:sp>
      <p:pic>
        <p:nvPicPr>
          <p:cNvPr id="565" name="Google Shape;565;p106"/>
          <p:cNvPicPr preferRelativeResize="0"/>
          <p:nvPr/>
        </p:nvPicPr>
        <p:blipFill>
          <a:blip r:embed="rId3">
            <a:alphaModFix/>
          </a:blip>
          <a:stretch>
            <a:fillRect/>
          </a:stretch>
        </p:blipFill>
        <p:spPr>
          <a:xfrm>
            <a:off x="497200" y="680950"/>
            <a:ext cx="3511484" cy="4125776"/>
          </a:xfrm>
          <a:prstGeom prst="rect">
            <a:avLst/>
          </a:prstGeom>
          <a:noFill/>
          <a:ln>
            <a:noFill/>
          </a:ln>
        </p:spPr>
      </p:pic>
      <p:pic>
        <p:nvPicPr>
          <p:cNvPr id="566" name="Google Shape;566;p106"/>
          <p:cNvPicPr preferRelativeResize="0"/>
          <p:nvPr/>
        </p:nvPicPr>
        <p:blipFill rotWithShape="1">
          <a:blip r:embed="rId3">
            <a:alphaModFix/>
          </a:blip>
          <a:srcRect b="35535" l="0" r="0" t="32924"/>
          <a:stretch/>
        </p:blipFill>
        <p:spPr>
          <a:xfrm>
            <a:off x="4139050" y="1733700"/>
            <a:ext cx="4836824" cy="1792375"/>
          </a:xfrm>
          <a:prstGeom prst="rect">
            <a:avLst/>
          </a:prstGeom>
          <a:noFill/>
          <a:ln>
            <a:noFill/>
          </a:ln>
        </p:spPr>
      </p:pic>
      <p:sp>
        <p:nvSpPr>
          <p:cNvPr id="567" name="Google Shape;567;p106"/>
          <p:cNvSpPr/>
          <p:nvPr/>
        </p:nvSpPr>
        <p:spPr>
          <a:xfrm>
            <a:off x="4189725" y="1705825"/>
            <a:ext cx="4772400" cy="1820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8" name="Google Shape;568;p106"/>
          <p:cNvSpPr/>
          <p:nvPr/>
        </p:nvSpPr>
        <p:spPr>
          <a:xfrm>
            <a:off x="467025" y="2052550"/>
            <a:ext cx="3511500" cy="1296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69" name="Google Shape;569;p106"/>
          <p:cNvCxnSpPr/>
          <p:nvPr/>
        </p:nvCxnSpPr>
        <p:spPr>
          <a:xfrm flipH="1" rot="10800000">
            <a:off x="3978525" y="1695250"/>
            <a:ext cx="218100" cy="357300"/>
          </a:xfrm>
          <a:prstGeom prst="straightConnector1">
            <a:avLst/>
          </a:prstGeom>
          <a:noFill/>
          <a:ln cap="flat" cmpd="sng" w="9525">
            <a:solidFill>
              <a:schemeClr val="dk2"/>
            </a:solidFill>
            <a:prstDash val="solid"/>
            <a:round/>
            <a:headEnd len="med" w="med" type="none"/>
            <a:tailEnd len="med" w="med" type="none"/>
          </a:ln>
        </p:spPr>
      </p:cxnSp>
      <p:cxnSp>
        <p:nvCxnSpPr>
          <p:cNvPr id="570" name="Google Shape;570;p106"/>
          <p:cNvCxnSpPr/>
          <p:nvPr/>
        </p:nvCxnSpPr>
        <p:spPr>
          <a:xfrm>
            <a:off x="3978525" y="3318100"/>
            <a:ext cx="205500" cy="207000"/>
          </a:xfrm>
          <a:prstGeom prst="straightConnector1">
            <a:avLst/>
          </a:prstGeom>
          <a:noFill/>
          <a:ln cap="flat" cmpd="sng" w="9525">
            <a:solidFill>
              <a:schemeClr val="dk2"/>
            </a:solidFill>
            <a:prstDash val="solid"/>
            <a:round/>
            <a:headEnd len="med" w="med" type="none"/>
            <a:tailEnd len="med" w="med" type="none"/>
          </a:ln>
        </p:spPr>
      </p:cxnSp>
      <p:sp>
        <p:nvSpPr>
          <p:cNvPr id="571" name="Google Shape;571;p106"/>
          <p:cNvSpPr txBox="1"/>
          <p:nvPr/>
        </p:nvSpPr>
        <p:spPr>
          <a:xfrm>
            <a:off x="4276800" y="1280100"/>
            <a:ext cx="46170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To Simple Stellar Population models</a:t>
            </a:r>
            <a:endParaRPr sz="1800">
              <a:solidFill>
                <a:schemeClr val="dk2"/>
              </a:solidFill>
            </a:endParaRPr>
          </a:p>
        </p:txBody>
      </p:sp>
      <p:sp>
        <p:nvSpPr>
          <p:cNvPr id="572" name="Google Shape;572;p106"/>
          <p:cNvSpPr txBox="1"/>
          <p:nvPr/>
        </p:nvSpPr>
        <p:spPr>
          <a:xfrm>
            <a:off x="3962400" y="4596250"/>
            <a:ext cx="137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Conroy+09</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7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in the HRD &amp; CAMD</a:t>
            </a:r>
            <a:endParaRPr/>
          </a:p>
        </p:txBody>
      </p:sp>
      <p:pic>
        <p:nvPicPr>
          <p:cNvPr id="189" name="Google Shape;189;p71"/>
          <p:cNvPicPr preferRelativeResize="0"/>
          <p:nvPr/>
        </p:nvPicPr>
        <p:blipFill rotWithShape="1">
          <a:blip r:embed="rId3">
            <a:alphaModFix/>
          </a:blip>
          <a:srcRect b="0" l="0" r="0" t="15718"/>
          <a:stretch/>
        </p:blipFill>
        <p:spPr>
          <a:xfrm>
            <a:off x="5334000" y="72725"/>
            <a:ext cx="3746625" cy="4779374"/>
          </a:xfrm>
          <a:prstGeom prst="rect">
            <a:avLst/>
          </a:prstGeom>
          <a:noFill/>
          <a:ln>
            <a:noFill/>
          </a:ln>
        </p:spPr>
      </p:pic>
      <p:sp>
        <p:nvSpPr>
          <p:cNvPr id="190" name="Google Shape;190;p71"/>
          <p:cNvSpPr/>
          <p:nvPr/>
        </p:nvSpPr>
        <p:spPr>
          <a:xfrm>
            <a:off x="6961900" y="412175"/>
            <a:ext cx="1481400" cy="726600"/>
          </a:xfrm>
          <a:prstGeom prst="ellipse">
            <a:avLst/>
          </a:prstGeom>
          <a:no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10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stars &amp; unresolved galaxies</a:t>
            </a:r>
            <a:endParaRPr/>
          </a:p>
        </p:txBody>
      </p:sp>
      <p:pic>
        <p:nvPicPr>
          <p:cNvPr id="578" name="Google Shape;578;p107"/>
          <p:cNvPicPr preferRelativeResize="0"/>
          <p:nvPr/>
        </p:nvPicPr>
        <p:blipFill>
          <a:blip r:embed="rId3">
            <a:alphaModFix/>
          </a:blip>
          <a:stretch>
            <a:fillRect/>
          </a:stretch>
        </p:blipFill>
        <p:spPr>
          <a:xfrm>
            <a:off x="497200" y="680950"/>
            <a:ext cx="3511484" cy="4125776"/>
          </a:xfrm>
          <a:prstGeom prst="rect">
            <a:avLst/>
          </a:prstGeom>
          <a:noFill/>
          <a:ln>
            <a:noFill/>
          </a:ln>
        </p:spPr>
      </p:pic>
      <p:pic>
        <p:nvPicPr>
          <p:cNvPr id="579" name="Google Shape;579;p107"/>
          <p:cNvPicPr preferRelativeResize="0"/>
          <p:nvPr/>
        </p:nvPicPr>
        <p:blipFill rotWithShape="1">
          <a:blip r:embed="rId3">
            <a:alphaModFix/>
          </a:blip>
          <a:srcRect b="-1011" l="0" r="0" t="63421"/>
          <a:stretch/>
        </p:blipFill>
        <p:spPr>
          <a:xfrm>
            <a:off x="4147875" y="1573625"/>
            <a:ext cx="4836824" cy="2136150"/>
          </a:xfrm>
          <a:prstGeom prst="rect">
            <a:avLst/>
          </a:prstGeom>
          <a:noFill/>
          <a:ln>
            <a:noFill/>
          </a:ln>
        </p:spPr>
      </p:pic>
      <p:sp>
        <p:nvSpPr>
          <p:cNvPr id="580" name="Google Shape;580;p107"/>
          <p:cNvSpPr/>
          <p:nvPr/>
        </p:nvSpPr>
        <p:spPr>
          <a:xfrm>
            <a:off x="4189725" y="1553425"/>
            <a:ext cx="4772400" cy="21360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1" name="Google Shape;581;p107"/>
          <p:cNvSpPr/>
          <p:nvPr/>
        </p:nvSpPr>
        <p:spPr>
          <a:xfrm>
            <a:off x="467025" y="3424150"/>
            <a:ext cx="3511500" cy="1382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82" name="Google Shape;582;p107"/>
          <p:cNvCxnSpPr/>
          <p:nvPr/>
        </p:nvCxnSpPr>
        <p:spPr>
          <a:xfrm flipH="1" rot="10800000">
            <a:off x="3985575" y="1541700"/>
            <a:ext cx="198300" cy="1868100"/>
          </a:xfrm>
          <a:prstGeom prst="straightConnector1">
            <a:avLst/>
          </a:prstGeom>
          <a:noFill/>
          <a:ln cap="flat" cmpd="sng" w="9525">
            <a:solidFill>
              <a:schemeClr val="dk2"/>
            </a:solidFill>
            <a:prstDash val="solid"/>
            <a:round/>
            <a:headEnd len="med" w="med" type="none"/>
            <a:tailEnd len="med" w="med" type="none"/>
          </a:ln>
        </p:spPr>
      </p:cxnSp>
      <p:cxnSp>
        <p:nvCxnSpPr>
          <p:cNvPr id="583" name="Google Shape;583;p107"/>
          <p:cNvCxnSpPr/>
          <p:nvPr/>
        </p:nvCxnSpPr>
        <p:spPr>
          <a:xfrm flipH="1" rot="10800000">
            <a:off x="3985575" y="3691350"/>
            <a:ext cx="204600" cy="1106700"/>
          </a:xfrm>
          <a:prstGeom prst="straightConnector1">
            <a:avLst/>
          </a:prstGeom>
          <a:noFill/>
          <a:ln cap="flat" cmpd="sng" w="9525">
            <a:solidFill>
              <a:schemeClr val="dk2"/>
            </a:solidFill>
            <a:prstDash val="solid"/>
            <a:round/>
            <a:headEnd len="med" w="med" type="none"/>
            <a:tailEnd len="med" w="med" type="none"/>
          </a:ln>
        </p:spPr>
      </p:cxnSp>
      <p:sp>
        <p:nvSpPr>
          <p:cNvPr id="584" name="Google Shape;584;p107"/>
          <p:cNvSpPr txBox="1"/>
          <p:nvPr/>
        </p:nvSpPr>
        <p:spPr>
          <a:xfrm>
            <a:off x="4276800" y="1127700"/>
            <a:ext cx="46170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To Composite Stellar Population models</a:t>
            </a:r>
            <a:endParaRPr sz="1800">
              <a:solidFill>
                <a:schemeClr val="dk2"/>
              </a:solidFill>
            </a:endParaRPr>
          </a:p>
        </p:txBody>
      </p:sp>
      <p:sp>
        <p:nvSpPr>
          <p:cNvPr id="585" name="Google Shape;585;p107"/>
          <p:cNvSpPr txBox="1"/>
          <p:nvPr/>
        </p:nvSpPr>
        <p:spPr>
          <a:xfrm>
            <a:off x="4353000" y="3718500"/>
            <a:ext cx="4617000" cy="8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Integrated fluxes to interpret distant unresolved galaxies</a:t>
            </a:r>
            <a:endParaRPr sz="1800">
              <a:solidFill>
                <a:schemeClr val="dk2"/>
              </a:solidFill>
            </a:endParaRPr>
          </a:p>
        </p:txBody>
      </p:sp>
      <p:sp>
        <p:nvSpPr>
          <p:cNvPr id="586" name="Google Shape;586;p107"/>
          <p:cNvSpPr txBox="1"/>
          <p:nvPr/>
        </p:nvSpPr>
        <p:spPr>
          <a:xfrm>
            <a:off x="3962400" y="4596250"/>
            <a:ext cx="137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Conroy+09</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108"/>
          <p:cNvPicPr preferRelativeResize="0"/>
          <p:nvPr/>
        </p:nvPicPr>
        <p:blipFill rotWithShape="1">
          <a:blip r:embed="rId3">
            <a:alphaModFix/>
          </a:blip>
          <a:srcRect b="0" l="0" r="0" t="0"/>
          <a:stretch/>
        </p:blipFill>
        <p:spPr>
          <a:xfrm>
            <a:off x="4400209" y="1246550"/>
            <a:ext cx="4578815" cy="2943925"/>
          </a:xfrm>
          <a:prstGeom prst="rect">
            <a:avLst/>
          </a:prstGeom>
          <a:noFill/>
          <a:ln>
            <a:noFill/>
          </a:ln>
        </p:spPr>
      </p:pic>
      <p:sp>
        <p:nvSpPr>
          <p:cNvPr id="593" name="Google Shape;593;p108"/>
          <p:cNvSpPr/>
          <p:nvPr/>
        </p:nvSpPr>
        <p:spPr>
          <a:xfrm>
            <a:off x="6441651" y="4218125"/>
            <a:ext cx="9891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Pastorelli+20</a:t>
            </a:r>
            <a:endParaRPr sz="1100">
              <a:solidFill>
                <a:schemeClr val="dk1"/>
              </a:solidFill>
              <a:latin typeface="Calibri"/>
              <a:ea typeface="Calibri"/>
              <a:cs typeface="Calibri"/>
              <a:sym typeface="Calibri"/>
            </a:endParaRPr>
          </a:p>
        </p:txBody>
      </p:sp>
      <p:pic>
        <p:nvPicPr>
          <p:cNvPr id="594" name="Google Shape;594;p108"/>
          <p:cNvPicPr preferRelativeResize="0"/>
          <p:nvPr/>
        </p:nvPicPr>
        <p:blipFill>
          <a:blip r:embed="rId4">
            <a:alphaModFix/>
          </a:blip>
          <a:stretch>
            <a:fillRect/>
          </a:stretch>
        </p:blipFill>
        <p:spPr>
          <a:xfrm>
            <a:off x="433325" y="1423775"/>
            <a:ext cx="3019249" cy="2943926"/>
          </a:xfrm>
          <a:prstGeom prst="rect">
            <a:avLst/>
          </a:prstGeom>
          <a:noFill/>
          <a:ln>
            <a:noFill/>
          </a:ln>
        </p:spPr>
      </p:pic>
      <p:sp>
        <p:nvSpPr>
          <p:cNvPr id="595" name="Google Shape;595;p10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stars &amp; unresolved galaxies</a:t>
            </a:r>
            <a:endParaRPr/>
          </a:p>
        </p:txBody>
      </p:sp>
      <p:sp>
        <p:nvSpPr>
          <p:cNvPr id="596" name="Google Shape;596;p108"/>
          <p:cNvSpPr txBox="1"/>
          <p:nvPr/>
        </p:nvSpPr>
        <p:spPr>
          <a:xfrm>
            <a:off x="1071475" y="4381675"/>
            <a:ext cx="213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From Liu &amp; Luo (2023) </a:t>
            </a:r>
            <a:endParaRPr sz="1200">
              <a:solidFill>
                <a:schemeClr val="dk2"/>
              </a:solidFill>
            </a:endParaRPr>
          </a:p>
        </p:txBody>
      </p:sp>
      <p:sp>
        <p:nvSpPr>
          <p:cNvPr id="597" name="Google Shape;597;p108"/>
          <p:cNvSpPr txBox="1"/>
          <p:nvPr/>
        </p:nvSpPr>
        <p:spPr>
          <a:xfrm>
            <a:off x="0" y="990600"/>
            <a:ext cx="43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 SEDs from models w/ different TP-AGB treatment </a:t>
            </a:r>
            <a:endParaRPr>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109"/>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604" name="Google Shape;604;p109"/>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ISM enrichment (gas &amp; dust), chemical evolution models </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Spectrophotometric properties of unresolved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b="1" lang="en" sz="1700">
                <a:solidFill>
                  <a:schemeClr val="dk2"/>
                </a:solidFill>
              </a:rPr>
              <a:t>TP-AGB high luminosity → SFH of distant galaxies</a:t>
            </a:r>
            <a:endParaRPr b="1"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High L &amp; Variability → Powerful distance indicators</a:t>
            </a:r>
            <a:endParaRPr b="1" sz="1800">
              <a:solidFill>
                <a:schemeClr val="dk2"/>
              </a:solidFill>
            </a:endParaRPr>
          </a:p>
        </p:txBody>
      </p:sp>
      <p:grpSp>
        <p:nvGrpSpPr>
          <p:cNvPr id="605" name="Google Shape;605;p109"/>
          <p:cNvGrpSpPr/>
          <p:nvPr/>
        </p:nvGrpSpPr>
        <p:grpSpPr>
          <a:xfrm rot="-983351">
            <a:off x="4414454" y="1276682"/>
            <a:ext cx="4420565" cy="2777745"/>
            <a:chOff x="1750428" y="3190892"/>
            <a:chExt cx="4906798" cy="3083279"/>
          </a:xfrm>
        </p:grpSpPr>
        <p:pic>
          <p:nvPicPr>
            <p:cNvPr id="606" name="Google Shape;606;p109"/>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607" name="Google Shape;607;p109"/>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608" name="Google Shape;608;p109"/>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609" name="Google Shape;609;p109"/>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610" name="Google Shape;610;p109"/>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611" name="Google Shape;611;p109"/>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612" name="Google Shape;612;p109"/>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613" name="Google Shape;613;p109"/>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11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&amp; SFH of distant galaxies</a:t>
            </a:r>
            <a:endParaRPr/>
          </a:p>
        </p:txBody>
      </p:sp>
      <p:pic>
        <p:nvPicPr>
          <p:cNvPr id="619" name="Google Shape;619;p110"/>
          <p:cNvPicPr preferRelativeResize="0"/>
          <p:nvPr/>
        </p:nvPicPr>
        <p:blipFill rotWithShape="1">
          <a:blip r:embed="rId3">
            <a:alphaModFix/>
          </a:blip>
          <a:srcRect b="0" l="0" r="24585" t="2496"/>
          <a:stretch/>
        </p:blipFill>
        <p:spPr>
          <a:xfrm>
            <a:off x="152400" y="1146150"/>
            <a:ext cx="4223850" cy="3159150"/>
          </a:xfrm>
          <a:prstGeom prst="rect">
            <a:avLst/>
          </a:prstGeom>
          <a:noFill/>
          <a:ln>
            <a:noFill/>
          </a:ln>
        </p:spPr>
      </p:pic>
      <p:sp>
        <p:nvSpPr>
          <p:cNvPr id="620" name="Google Shape;620;p110"/>
          <p:cNvSpPr txBox="1"/>
          <p:nvPr/>
        </p:nvSpPr>
        <p:spPr>
          <a:xfrm>
            <a:off x="4791950" y="1146150"/>
            <a:ext cx="3843600" cy="3193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chemeClr val="dk2"/>
                </a:solidFill>
                <a:latin typeface="Montserrat Medium"/>
                <a:ea typeface="Montserrat Medium"/>
                <a:cs typeface="Montserrat Medium"/>
                <a:sym typeface="Montserrat Medium"/>
              </a:rPr>
              <a:t>(TP-) AGB stars can potentially be used to derive SFH at intermediate ages well beyond the Local Group</a:t>
            </a:r>
            <a:endParaRPr sz="1700">
              <a:solidFill>
                <a:schemeClr val="dk2"/>
              </a:solidFill>
              <a:latin typeface="Montserrat Medium"/>
              <a:ea typeface="Montserrat Medium"/>
              <a:cs typeface="Montserrat Medium"/>
              <a:sym typeface="Montserrat Medium"/>
            </a:endParaRPr>
          </a:p>
          <a:p>
            <a:pPr indent="0" lvl="0" marL="0" rtl="0" algn="l">
              <a:lnSpc>
                <a:spcPct val="150000"/>
              </a:lnSpc>
              <a:spcBef>
                <a:spcPts val="0"/>
              </a:spcBef>
              <a:spcAft>
                <a:spcPts val="0"/>
              </a:spcAft>
              <a:buNone/>
            </a:pPr>
            <a:r>
              <a:rPr lang="en" sz="1700" u="sng">
                <a:solidFill>
                  <a:schemeClr val="dk2"/>
                </a:solidFill>
                <a:latin typeface="Montserrat Medium"/>
                <a:ea typeface="Montserrat Medium"/>
                <a:cs typeface="Montserrat Medium"/>
                <a:sym typeface="Montserrat Medium"/>
              </a:rPr>
              <a:t>Main problems:</a:t>
            </a:r>
            <a:endParaRPr sz="1700" u="sng">
              <a:solidFill>
                <a:schemeClr val="dk2"/>
              </a:solidFill>
              <a:latin typeface="Montserrat Medium"/>
              <a:ea typeface="Montserrat Medium"/>
              <a:cs typeface="Montserrat Medium"/>
              <a:sym typeface="Montserrat Medium"/>
            </a:endParaRPr>
          </a:p>
          <a:p>
            <a:pPr indent="-336550" lvl="0" marL="457200" rtl="0" algn="l">
              <a:lnSpc>
                <a:spcPct val="150000"/>
              </a:lnSpc>
              <a:spcBef>
                <a:spcPts val="0"/>
              </a:spcBef>
              <a:spcAft>
                <a:spcPts val="0"/>
              </a:spcAft>
              <a:buClr>
                <a:schemeClr val="dk2"/>
              </a:buClr>
              <a:buSzPts val="1700"/>
              <a:buFont typeface="Montserrat Medium"/>
              <a:buChar char="●"/>
            </a:pPr>
            <a:r>
              <a:rPr lang="en" sz="1700">
                <a:solidFill>
                  <a:schemeClr val="dk2"/>
                </a:solidFill>
                <a:latin typeface="Montserrat Medium"/>
                <a:ea typeface="Montserrat Medium"/>
                <a:cs typeface="Montserrat Medium"/>
                <a:sym typeface="Montserrat Medium"/>
              </a:rPr>
              <a:t>Models need to be refined as a function of Zi </a:t>
            </a:r>
            <a:endParaRPr sz="1700">
              <a:solidFill>
                <a:schemeClr val="dk2"/>
              </a:solidFill>
              <a:latin typeface="Montserrat Medium"/>
              <a:ea typeface="Montserrat Medium"/>
              <a:cs typeface="Montserrat Medium"/>
              <a:sym typeface="Montserrat Medium"/>
            </a:endParaRPr>
          </a:p>
          <a:p>
            <a:pPr indent="-336550" lvl="0" marL="457200" rtl="0" algn="l">
              <a:lnSpc>
                <a:spcPct val="150000"/>
              </a:lnSpc>
              <a:spcBef>
                <a:spcPts val="0"/>
              </a:spcBef>
              <a:spcAft>
                <a:spcPts val="0"/>
              </a:spcAft>
              <a:buClr>
                <a:schemeClr val="dk2"/>
              </a:buClr>
              <a:buSzPts val="1700"/>
              <a:buFont typeface="Montserrat Medium"/>
              <a:buChar char="●"/>
            </a:pPr>
            <a:r>
              <a:rPr lang="en" sz="1700">
                <a:solidFill>
                  <a:schemeClr val="dk2"/>
                </a:solidFill>
                <a:latin typeface="Montserrat Medium"/>
                <a:ea typeface="Montserrat Medium"/>
                <a:cs typeface="Montserrat Medium"/>
                <a:sym typeface="Montserrat Medium"/>
              </a:rPr>
              <a:t>Variability </a:t>
            </a:r>
            <a:endParaRPr sz="1700">
              <a:solidFill>
                <a:schemeClr val="dk2"/>
              </a:solidFill>
              <a:latin typeface="Montserrat Medium"/>
              <a:ea typeface="Montserrat Medium"/>
              <a:cs typeface="Montserrat Medium"/>
              <a:sym typeface="Montserrat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11"/>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627" name="Google Shape;627;p111"/>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ISM enrichment (gas &amp; dust), chemical evolution models </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Spectrophotometric properties of unresolved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TP-AGB high luminosity → SFH of distant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b="1" lang="en" sz="1700">
                <a:solidFill>
                  <a:schemeClr val="dk2"/>
                </a:solidFill>
              </a:rPr>
              <a:t>High L &amp; Variability → Powerful distance indicators</a:t>
            </a:r>
            <a:endParaRPr b="1" sz="1800">
              <a:solidFill>
                <a:schemeClr val="dk2"/>
              </a:solidFill>
            </a:endParaRPr>
          </a:p>
        </p:txBody>
      </p:sp>
      <p:grpSp>
        <p:nvGrpSpPr>
          <p:cNvPr id="628" name="Google Shape;628;p111"/>
          <p:cNvGrpSpPr/>
          <p:nvPr/>
        </p:nvGrpSpPr>
        <p:grpSpPr>
          <a:xfrm rot="-983351">
            <a:off x="4414454" y="1276682"/>
            <a:ext cx="4420565" cy="2777745"/>
            <a:chOff x="1750428" y="3190892"/>
            <a:chExt cx="4906798" cy="3083279"/>
          </a:xfrm>
        </p:grpSpPr>
        <p:pic>
          <p:nvPicPr>
            <p:cNvPr id="629" name="Google Shape;629;p111"/>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630" name="Google Shape;630;p111"/>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631" name="Google Shape;631;p111"/>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632" name="Google Shape;632;p111"/>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633" name="Google Shape;633;p111"/>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634" name="Google Shape;634;p111"/>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635" name="Google Shape;635;p111"/>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636" name="Google Shape;636;p111"/>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1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as standard candles (?)</a:t>
            </a:r>
            <a:endParaRPr/>
          </a:p>
        </p:txBody>
      </p:sp>
      <p:pic>
        <p:nvPicPr>
          <p:cNvPr id="642" name="Google Shape;642;p112"/>
          <p:cNvPicPr preferRelativeResize="0"/>
          <p:nvPr/>
        </p:nvPicPr>
        <p:blipFill>
          <a:blip r:embed="rId3">
            <a:alphaModFix/>
          </a:blip>
          <a:stretch>
            <a:fillRect/>
          </a:stretch>
        </p:blipFill>
        <p:spPr>
          <a:xfrm>
            <a:off x="304800" y="712925"/>
            <a:ext cx="3355706" cy="4125775"/>
          </a:xfrm>
          <a:prstGeom prst="rect">
            <a:avLst/>
          </a:prstGeom>
          <a:noFill/>
          <a:ln>
            <a:noFill/>
          </a:ln>
        </p:spPr>
      </p:pic>
      <p:pic>
        <p:nvPicPr>
          <p:cNvPr id="643" name="Google Shape;643;p112"/>
          <p:cNvPicPr preferRelativeResize="0"/>
          <p:nvPr/>
        </p:nvPicPr>
        <p:blipFill>
          <a:blip r:embed="rId4">
            <a:alphaModFix/>
          </a:blip>
          <a:stretch>
            <a:fillRect/>
          </a:stretch>
        </p:blipFill>
        <p:spPr>
          <a:xfrm>
            <a:off x="3812906" y="2617925"/>
            <a:ext cx="5178696" cy="1984894"/>
          </a:xfrm>
          <a:prstGeom prst="rect">
            <a:avLst/>
          </a:prstGeom>
          <a:noFill/>
          <a:ln>
            <a:noFill/>
          </a:ln>
        </p:spPr>
      </p:pic>
      <p:sp>
        <p:nvSpPr>
          <p:cNvPr id="644" name="Google Shape;644;p112"/>
          <p:cNvSpPr txBox="1"/>
          <p:nvPr/>
        </p:nvSpPr>
        <p:spPr>
          <a:xfrm>
            <a:off x="3740025" y="841350"/>
            <a:ext cx="5403900" cy="153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2"/>
                </a:solidFill>
              </a:rPr>
              <a:t>Mira variables follow period-luminosity relations </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Relatively tight in the IR</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O-rich stars (but no HBB!)</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Metallicity dependence</a:t>
            </a:r>
            <a:endParaRPr sz="1600">
              <a:solidFill>
                <a:schemeClr val="dk2"/>
              </a:solidFill>
            </a:endParaRPr>
          </a:p>
        </p:txBody>
      </p:sp>
      <p:sp>
        <p:nvSpPr>
          <p:cNvPr id="645" name="Google Shape;645;p112"/>
          <p:cNvSpPr txBox="1"/>
          <p:nvPr/>
        </p:nvSpPr>
        <p:spPr>
          <a:xfrm>
            <a:off x="3555025" y="4483800"/>
            <a:ext cx="21897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chemeClr val="dk2"/>
                </a:solidFill>
              </a:rPr>
              <a:t>Figures from Huang+19,+20</a:t>
            </a:r>
            <a:endParaRPr sz="12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1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as standard candles (?)</a:t>
            </a:r>
            <a:endParaRPr/>
          </a:p>
        </p:txBody>
      </p:sp>
      <p:sp>
        <p:nvSpPr>
          <p:cNvPr id="651" name="Google Shape;651;p113"/>
          <p:cNvSpPr txBox="1"/>
          <p:nvPr/>
        </p:nvSpPr>
        <p:spPr>
          <a:xfrm>
            <a:off x="4044825" y="841350"/>
            <a:ext cx="49095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2"/>
                </a:solidFill>
              </a:rPr>
              <a:t>AGB stars in J-AGB region seem to have a constant J-band “peak” magnitude → Distances derived with J-AGB method agree with TRGB, Cepheids etc.</a:t>
            </a:r>
            <a:endParaRPr sz="1600">
              <a:solidFill>
                <a:schemeClr val="dk2"/>
              </a:solidFill>
            </a:endParaRPr>
          </a:p>
          <a:p>
            <a:pPr indent="0" lvl="0" marL="0" rtl="0" algn="l">
              <a:lnSpc>
                <a:spcPct val="150000"/>
              </a:lnSpc>
              <a:spcBef>
                <a:spcPts val="0"/>
              </a:spcBef>
              <a:spcAft>
                <a:spcPts val="0"/>
              </a:spcAft>
              <a:buNone/>
            </a:pPr>
            <a:r>
              <a:rPr lang="en">
                <a:solidFill>
                  <a:schemeClr val="dk2"/>
                </a:solidFill>
              </a:rPr>
              <a:t>(see Madore &amp; Freedman 2020; Freedman &amp; Madore 2020; Ripoche +2020; Zgirski+2021; Parada+2021; Lee+2021b,2022,2021a; Parada+2023; Lee+2023,+2024)</a:t>
            </a:r>
            <a:endParaRPr>
              <a:solidFill>
                <a:schemeClr val="dk2"/>
              </a:solidFill>
            </a:endParaRPr>
          </a:p>
          <a:p>
            <a:pPr indent="0" lvl="0" marL="0" rtl="0" algn="l">
              <a:lnSpc>
                <a:spcPct val="150000"/>
              </a:lnSpc>
              <a:spcBef>
                <a:spcPts val="0"/>
              </a:spcBef>
              <a:spcAft>
                <a:spcPts val="0"/>
              </a:spcAft>
              <a:buNone/>
            </a:pPr>
            <a:r>
              <a:rPr lang="en" sz="1600" u="sng">
                <a:solidFill>
                  <a:schemeClr val="dk2"/>
                </a:solidFill>
              </a:rPr>
              <a:t>However:</a:t>
            </a:r>
            <a:endParaRPr sz="1600" u="sng">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Dependencies on metallicity and other environmental factors to be fully explored</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Method to be refined and standardized</a:t>
            </a:r>
            <a:endParaRPr sz="1600">
              <a:solidFill>
                <a:schemeClr val="dk2"/>
              </a:solidFill>
            </a:endParaRPr>
          </a:p>
          <a:p>
            <a:pPr indent="0" lvl="0" marL="0" rtl="0" algn="l">
              <a:lnSpc>
                <a:spcPct val="150000"/>
              </a:lnSpc>
              <a:spcBef>
                <a:spcPts val="0"/>
              </a:spcBef>
              <a:spcAft>
                <a:spcPts val="0"/>
              </a:spcAft>
              <a:buNone/>
            </a:pPr>
            <a:r>
              <a:rPr lang="en">
                <a:solidFill>
                  <a:schemeClr val="dk2"/>
                </a:solidFill>
              </a:rPr>
              <a:t>(see Magnus+2024, Li+2024)</a:t>
            </a:r>
            <a:endParaRPr sz="1200">
              <a:solidFill>
                <a:schemeClr val="dk2"/>
              </a:solidFill>
            </a:endParaRPr>
          </a:p>
        </p:txBody>
      </p:sp>
      <p:pic>
        <p:nvPicPr>
          <p:cNvPr id="652" name="Google Shape;652;p113"/>
          <p:cNvPicPr preferRelativeResize="0"/>
          <p:nvPr/>
        </p:nvPicPr>
        <p:blipFill>
          <a:blip r:embed="rId3">
            <a:alphaModFix/>
          </a:blip>
          <a:stretch>
            <a:fillRect/>
          </a:stretch>
        </p:blipFill>
        <p:spPr>
          <a:xfrm>
            <a:off x="152400" y="1246325"/>
            <a:ext cx="3435224" cy="2473361"/>
          </a:xfrm>
          <a:prstGeom prst="rect">
            <a:avLst/>
          </a:prstGeom>
          <a:noFill/>
          <a:ln>
            <a:noFill/>
          </a:ln>
        </p:spPr>
      </p:pic>
      <p:sp>
        <p:nvSpPr>
          <p:cNvPr id="653" name="Google Shape;653;p113"/>
          <p:cNvSpPr txBox="1"/>
          <p:nvPr/>
        </p:nvSpPr>
        <p:spPr>
          <a:xfrm>
            <a:off x="304800" y="3688425"/>
            <a:ext cx="11241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2"/>
                </a:solidFill>
              </a:rPr>
              <a:t>Lee+2024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as standard candles (?)</a:t>
            </a:r>
            <a:endParaRPr/>
          </a:p>
        </p:txBody>
      </p:sp>
      <p:pic>
        <p:nvPicPr>
          <p:cNvPr id="659" name="Google Shape;659;p114"/>
          <p:cNvPicPr preferRelativeResize="0"/>
          <p:nvPr/>
        </p:nvPicPr>
        <p:blipFill>
          <a:blip r:embed="rId3">
            <a:alphaModFix/>
          </a:blip>
          <a:stretch>
            <a:fillRect/>
          </a:stretch>
        </p:blipFill>
        <p:spPr>
          <a:xfrm>
            <a:off x="304800" y="789125"/>
            <a:ext cx="3435225" cy="3893256"/>
          </a:xfrm>
          <a:prstGeom prst="rect">
            <a:avLst/>
          </a:prstGeom>
          <a:noFill/>
          <a:ln>
            <a:noFill/>
          </a:ln>
        </p:spPr>
      </p:pic>
      <p:sp>
        <p:nvSpPr>
          <p:cNvPr id="660" name="Google Shape;660;p114"/>
          <p:cNvSpPr txBox="1"/>
          <p:nvPr/>
        </p:nvSpPr>
        <p:spPr>
          <a:xfrm>
            <a:off x="609600" y="449580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dk2"/>
                </a:solidFill>
              </a:rPr>
              <a:t>Li+2024</a:t>
            </a:r>
            <a:endParaRPr/>
          </a:p>
        </p:txBody>
      </p:sp>
      <p:sp>
        <p:nvSpPr>
          <p:cNvPr id="661" name="Google Shape;661;p114"/>
          <p:cNvSpPr txBox="1"/>
          <p:nvPr/>
        </p:nvSpPr>
        <p:spPr>
          <a:xfrm>
            <a:off x="4044825" y="841350"/>
            <a:ext cx="49095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2"/>
                </a:solidFill>
              </a:rPr>
              <a:t>AGB stars in J-AGB region seem to have a constant J-band “peak” magnitude → Distances derived with J-AGB method agree with TRGB, Cepheids etc.</a:t>
            </a:r>
            <a:endParaRPr sz="1600">
              <a:solidFill>
                <a:schemeClr val="dk2"/>
              </a:solidFill>
            </a:endParaRPr>
          </a:p>
          <a:p>
            <a:pPr indent="0" lvl="0" marL="0" rtl="0" algn="l">
              <a:lnSpc>
                <a:spcPct val="150000"/>
              </a:lnSpc>
              <a:spcBef>
                <a:spcPts val="0"/>
              </a:spcBef>
              <a:spcAft>
                <a:spcPts val="0"/>
              </a:spcAft>
              <a:buNone/>
            </a:pPr>
            <a:r>
              <a:rPr lang="en">
                <a:solidFill>
                  <a:schemeClr val="dk2"/>
                </a:solidFill>
              </a:rPr>
              <a:t>(see Madore &amp; Freedman 2020; Freedman &amp; Madore 2020; Ripoche +2020; Zgirski+2021; Parada+2021; Lee+2021b,2022,2021a; Parada+2023; Lee+2023,+2024)</a:t>
            </a:r>
            <a:endParaRPr>
              <a:solidFill>
                <a:schemeClr val="dk2"/>
              </a:solidFill>
            </a:endParaRPr>
          </a:p>
          <a:p>
            <a:pPr indent="0" lvl="0" marL="0" rtl="0" algn="l">
              <a:lnSpc>
                <a:spcPct val="150000"/>
              </a:lnSpc>
              <a:spcBef>
                <a:spcPts val="0"/>
              </a:spcBef>
              <a:spcAft>
                <a:spcPts val="0"/>
              </a:spcAft>
              <a:buNone/>
            </a:pPr>
            <a:r>
              <a:rPr lang="en" sz="1600" u="sng">
                <a:solidFill>
                  <a:schemeClr val="dk2"/>
                </a:solidFill>
              </a:rPr>
              <a:t>However:</a:t>
            </a:r>
            <a:endParaRPr sz="1600" u="sng">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Dependencies on metallicity and other environmental factors to be fully explored</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Method to be refined and standardized</a:t>
            </a:r>
            <a:endParaRPr sz="1600">
              <a:solidFill>
                <a:schemeClr val="dk2"/>
              </a:solidFill>
            </a:endParaRPr>
          </a:p>
          <a:p>
            <a:pPr indent="0" lvl="0" marL="0" rtl="0" algn="l">
              <a:lnSpc>
                <a:spcPct val="150000"/>
              </a:lnSpc>
              <a:spcBef>
                <a:spcPts val="0"/>
              </a:spcBef>
              <a:spcAft>
                <a:spcPts val="0"/>
              </a:spcAft>
              <a:buNone/>
            </a:pPr>
            <a:r>
              <a:rPr lang="en">
                <a:solidFill>
                  <a:schemeClr val="dk2"/>
                </a:solidFill>
              </a:rPr>
              <a:t>(see Magnus+2024, Li+2024)</a:t>
            </a:r>
            <a:endParaRPr sz="12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15"/>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Why do we care about AGB stars?</a:t>
            </a:r>
            <a:endParaRPr/>
          </a:p>
        </p:txBody>
      </p:sp>
      <p:sp>
        <p:nvSpPr>
          <p:cNvPr id="668" name="Google Shape;668;p115"/>
          <p:cNvSpPr txBox="1"/>
          <p:nvPr/>
        </p:nvSpPr>
        <p:spPr>
          <a:xfrm>
            <a:off x="147650" y="784075"/>
            <a:ext cx="7169100" cy="1623900"/>
          </a:xfrm>
          <a:prstGeom prst="rect">
            <a:avLst/>
          </a:prstGeom>
          <a:solidFill>
            <a:srgbClr val="FFFFFF"/>
          </a:solidFill>
          <a:ln>
            <a:noFill/>
          </a:ln>
        </p:spPr>
        <p:txBody>
          <a:bodyPr anchorCtr="0" anchor="t" bIns="45000" lIns="90000" spcFirstLastPara="1" rIns="90000" wrap="square" tIns="45000">
            <a:noAutofit/>
          </a:bodyPr>
          <a:lstStyle/>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ISM enrichment (gas &amp; dust), chemical evolution models </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Spectrophotometric properties of unresolved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TP-AGB high luminosity → SFH of distant galaxies</a:t>
            </a:r>
            <a:endParaRPr sz="1700">
              <a:solidFill>
                <a:schemeClr val="dk2"/>
              </a:solidFill>
            </a:endParaRPr>
          </a:p>
          <a:p>
            <a:pPr indent="-336550" lvl="0" marL="457200" marR="0" rtl="0" algn="l">
              <a:lnSpc>
                <a:spcPct val="150000"/>
              </a:lnSpc>
              <a:spcBef>
                <a:spcPts val="0"/>
              </a:spcBef>
              <a:spcAft>
                <a:spcPts val="0"/>
              </a:spcAft>
              <a:buClr>
                <a:schemeClr val="dk2"/>
              </a:buClr>
              <a:buSzPts val="1700"/>
              <a:buChar char="●"/>
            </a:pPr>
            <a:r>
              <a:rPr lang="en" sz="1700">
                <a:solidFill>
                  <a:schemeClr val="dk2"/>
                </a:solidFill>
              </a:rPr>
              <a:t>High L &amp; Variability → Powerful distance indicators</a:t>
            </a:r>
            <a:endParaRPr b="1" sz="1800">
              <a:solidFill>
                <a:schemeClr val="dk2"/>
              </a:solidFill>
            </a:endParaRPr>
          </a:p>
        </p:txBody>
      </p:sp>
      <p:grpSp>
        <p:nvGrpSpPr>
          <p:cNvPr id="669" name="Google Shape;669;p115"/>
          <p:cNvGrpSpPr/>
          <p:nvPr/>
        </p:nvGrpSpPr>
        <p:grpSpPr>
          <a:xfrm rot="-983351">
            <a:off x="4414454" y="1276682"/>
            <a:ext cx="4420565" cy="2777745"/>
            <a:chOff x="1750428" y="3190892"/>
            <a:chExt cx="4906798" cy="3083279"/>
          </a:xfrm>
        </p:grpSpPr>
        <p:pic>
          <p:nvPicPr>
            <p:cNvPr id="670" name="Google Shape;670;p115"/>
            <p:cNvPicPr preferRelativeResize="0"/>
            <p:nvPr/>
          </p:nvPicPr>
          <p:blipFill>
            <a:blip r:embed="rId3">
              <a:alphaModFix/>
            </a:blip>
            <a:stretch>
              <a:fillRect/>
            </a:stretch>
          </p:blipFill>
          <p:spPr>
            <a:xfrm>
              <a:off x="1750428" y="3190892"/>
              <a:ext cx="4906798" cy="3083279"/>
            </a:xfrm>
            <a:prstGeom prst="rect">
              <a:avLst/>
            </a:prstGeom>
            <a:noFill/>
            <a:ln>
              <a:noFill/>
            </a:ln>
          </p:spPr>
        </p:pic>
        <p:pic>
          <p:nvPicPr>
            <p:cNvPr id="671" name="Google Shape;671;p115"/>
            <p:cNvPicPr preferRelativeResize="0"/>
            <p:nvPr/>
          </p:nvPicPr>
          <p:blipFill>
            <a:blip r:embed="rId4">
              <a:alphaModFix/>
            </a:blip>
            <a:stretch>
              <a:fillRect/>
            </a:stretch>
          </p:blipFill>
          <p:spPr>
            <a:xfrm>
              <a:off x="2146413" y="5490704"/>
              <a:ext cx="108725" cy="126846"/>
            </a:xfrm>
            <a:prstGeom prst="rect">
              <a:avLst/>
            </a:prstGeom>
            <a:noFill/>
            <a:ln>
              <a:noFill/>
            </a:ln>
          </p:spPr>
        </p:pic>
        <p:sp>
          <p:nvSpPr>
            <p:cNvPr id="672" name="Google Shape;672;p115"/>
            <p:cNvSpPr txBox="1"/>
            <p:nvPr/>
          </p:nvSpPr>
          <p:spPr>
            <a:xfrm>
              <a:off x="2196405" y="5322372"/>
              <a:ext cx="1581300" cy="3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Stellar atmosphere</a:t>
              </a:r>
              <a:endParaRPr>
                <a:solidFill>
                  <a:srgbClr val="990000"/>
                </a:solidFill>
                <a:latin typeface="Montserrat SemiBold"/>
                <a:ea typeface="Montserrat SemiBold"/>
                <a:cs typeface="Montserrat SemiBold"/>
                <a:sym typeface="Montserrat SemiBold"/>
              </a:endParaRPr>
            </a:p>
          </p:txBody>
        </p:sp>
        <p:pic>
          <p:nvPicPr>
            <p:cNvPr id="673" name="Google Shape;673;p115"/>
            <p:cNvPicPr preferRelativeResize="0"/>
            <p:nvPr/>
          </p:nvPicPr>
          <p:blipFill>
            <a:blip r:embed="rId5">
              <a:alphaModFix/>
            </a:blip>
            <a:stretch>
              <a:fillRect/>
            </a:stretch>
          </p:blipFill>
          <p:spPr>
            <a:xfrm>
              <a:off x="3152738" y="4640350"/>
              <a:ext cx="227075" cy="247725"/>
            </a:xfrm>
            <a:prstGeom prst="rect">
              <a:avLst/>
            </a:prstGeom>
            <a:noFill/>
            <a:ln>
              <a:noFill/>
            </a:ln>
          </p:spPr>
        </p:pic>
        <p:sp>
          <p:nvSpPr>
            <p:cNvPr id="674" name="Google Shape;674;p115"/>
            <p:cNvSpPr txBox="1"/>
            <p:nvPr/>
          </p:nvSpPr>
          <p:spPr>
            <a:xfrm>
              <a:off x="3379805" y="4252548"/>
              <a:ext cx="1084800" cy="5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Nearby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resolved galaxies</a:t>
              </a:r>
              <a:endParaRPr>
                <a:solidFill>
                  <a:srgbClr val="990000"/>
                </a:solidFill>
                <a:latin typeface="Montserrat SemiBold"/>
                <a:ea typeface="Montserrat SemiBold"/>
                <a:cs typeface="Montserrat SemiBold"/>
                <a:sym typeface="Montserrat SemiBold"/>
              </a:endParaRPr>
            </a:p>
          </p:txBody>
        </p:sp>
        <p:pic>
          <p:nvPicPr>
            <p:cNvPr id="675" name="Google Shape;675;p115"/>
            <p:cNvPicPr preferRelativeResize="0"/>
            <p:nvPr/>
          </p:nvPicPr>
          <p:blipFill>
            <a:blip r:embed="rId6">
              <a:alphaModFix/>
            </a:blip>
            <a:stretch>
              <a:fillRect/>
            </a:stretch>
          </p:blipFill>
          <p:spPr>
            <a:xfrm>
              <a:off x="4469675" y="4018125"/>
              <a:ext cx="290653" cy="303300"/>
            </a:xfrm>
            <a:prstGeom prst="rect">
              <a:avLst/>
            </a:prstGeom>
            <a:noFill/>
            <a:ln>
              <a:noFill/>
            </a:ln>
          </p:spPr>
        </p:pic>
        <p:sp>
          <p:nvSpPr>
            <p:cNvPr id="676" name="Google Shape;676;p115"/>
            <p:cNvSpPr txBox="1"/>
            <p:nvPr/>
          </p:nvSpPr>
          <p:spPr>
            <a:xfrm>
              <a:off x="4760335" y="3772607"/>
              <a:ext cx="1581300" cy="67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Distant </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unresolved</a:t>
              </a:r>
              <a:endParaRPr>
                <a:solidFill>
                  <a:srgbClr val="99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a:solidFill>
                    <a:srgbClr val="990000"/>
                  </a:solidFill>
                  <a:latin typeface="Montserrat SemiBold"/>
                  <a:ea typeface="Montserrat SemiBold"/>
                  <a:cs typeface="Montserrat SemiBold"/>
                  <a:sym typeface="Montserrat SemiBold"/>
                </a:rPr>
                <a:t>galaxies</a:t>
              </a:r>
              <a:endParaRPr>
                <a:solidFill>
                  <a:srgbClr val="990000"/>
                </a:solidFill>
                <a:latin typeface="Montserrat SemiBold"/>
                <a:ea typeface="Montserrat SemiBold"/>
                <a:cs typeface="Montserrat SemiBold"/>
                <a:sym typeface="Montserrat SemiBold"/>
              </a:endParaRPr>
            </a:p>
          </p:txBody>
        </p:sp>
      </p:grpSp>
      <p:pic>
        <p:nvPicPr>
          <p:cNvPr id="677" name="Google Shape;677;p115"/>
          <p:cNvPicPr preferRelativeResize="0"/>
          <p:nvPr/>
        </p:nvPicPr>
        <p:blipFill>
          <a:blip r:embed="rId7">
            <a:alphaModFix/>
          </a:blip>
          <a:stretch>
            <a:fillRect/>
          </a:stretch>
        </p:blipFill>
        <p:spPr>
          <a:xfrm>
            <a:off x="694000" y="2281200"/>
            <a:ext cx="3878000" cy="27679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11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AGBs in stellar clusters</a:t>
            </a:r>
            <a:endParaRPr/>
          </a:p>
        </p:txBody>
      </p:sp>
      <p:pic>
        <p:nvPicPr>
          <p:cNvPr id="683" name="Google Shape;683;p116"/>
          <p:cNvPicPr preferRelativeResize="0"/>
          <p:nvPr/>
        </p:nvPicPr>
        <p:blipFill>
          <a:blip r:embed="rId3">
            <a:alphaModFix/>
          </a:blip>
          <a:stretch>
            <a:fillRect/>
          </a:stretch>
        </p:blipFill>
        <p:spPr>
          <a:xfrm>
            <a:off x="304800" y="925575"/>
            <a:ext cx="3663050" cy="3760725"/>
          </a:xfrm>
          <a:prstGeom prst="rect">
            <a:avLst/>
          </a:prstGeom>
          <a:noFill/>
          <a:ln>
            <a:noFill/>
          </a:ln>
        </p:spPr>
      </p:pic>
      <p:pic>
        <p:nvPicPr>
          <p:cNvPr id="684" name="Google Shape;684;p116"/>
          <p:cNvPicPr preferRelativeResize="0"/>
          <p:nvPr/>
        </p:nvPicPr>
        <p:blipFill>
          <a:blip r:embed="rId4">
            <a:alphaModFix/>
          </a:blip>
          <a:stretch>
            <a:fillRect/>
          </a:stretch>
        </p:blipFill>
        <p:spPr>
          <a:xfrm>
            <a:off x="4577450" y="1057825"/>
            <a:ext cx="3539500" cy="3704676"/>
          </a:xfrm>
          <a:prstGeom prst="rect">
            <a:avLst/>
          </a:prstGeom>
          <a:noFill/>
          <a:ln>
            <a:noFill/>
          </a:ln>
        </p:spPr>
      </p:pic>
      <p:sp>
        <p:nvSpPr>
          <p:cNvPr id="685" name="Google Shape;685;p116"/>
          <p:cNvSpPr txBox="1"/>
          <p:nvPr/>
        </p:nvSpPr>
        <p:spPr>
          <a:xfrm>
            <a:off x="577950" y="4537800"/>
            <a:ext cx="2595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From Habing &amp; Olofsson(2004)</a:t>
            </a:r>
            <a:endParaRPr sz="1200">
              <a:solidFill>
                <a:schemeClr val="dk2"/>
              </a:solidFill>
            </a:endParaRPr>
          </a:p>
        </p:txBody>
      </p:sp>
      <p:sp>
        <p:nvSpPr>
          <p:cNvPr id="686" name="Google Shape;686;p116"/>
          <p:cNvSpPr txBox="1"/>
          <p:nvPr/>
        </p:nvSpPr>
        <p:spPr>
          <a:xfrm>
            <a:off x="6978750" y="4537800"/>
            <a:ext cx="206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Lebzelter+14</a:t>
            </a:r>
            <a:endParaRPr sz="1200">
              <a:solidFill>
                <a:schemeClr val="dk2"/>
              </a:solidFill>
            </a:endParaRPr>
          </a:p>
        </p:txBody>
      </p:sp>
      <p:sp>
        <p:nvSpPr>
          <p:cNvPr id="687" name="Google Shape;687;p116"/>
          <p:cNvSpPr txBox="1"/>
          <p:nvPr/>
        </p:nvSpPr>
        <p:spPr>
          <a:xfrm>
            <a:off x="5149950" y="1185000"/>
            <a:ext cx="206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47 Tuc</a:t>
            </a:r>
            <a:endParaRPr sz="1200">
              <a:solidFill>
                <a:schemeClr val="dk2"/>
              </a:solidFill>
            </a:endParaRPr>
          </a:p>
        </p:txBody>
      </p:sp>
      <p:sp>
        <p:nvSpPr>
          <p:cNvPr id="688" name="Google Shape;688;p116"/>
          <p:cNvSpPr txBox="1"/>
          <p:nvPr/>
        </p:nvSpPr>
        <p:spPr>
          <a:xfrm>
            <a:off x="654150" y="727800"/>
            <a:ext cx="206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Optical</a:t>
            </a:r>
            <a:endParaRPr sz="1200">
              <a:solidFill>
                <a:schemeClr val="dk2"/>
              </a:solidFill>
            </a:endParaRPr>
          </a:p>
        </p:txBody>
      </p:sp>
      <p:sp>
        <p:nvSpPr>
          <p:cNvPr id="689" name="Google Shape;689;p116"/>
          <p:cNvSpPr txBox="1"/>
          <p:nvPr/>
        </p:nvSpPr>
        <p:spPr>
          <a:xfrm>
            <a:off x="4997550" y="727800"/>
            <a:ext cx="206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Infrared</a:t>
            </a:r>
            <a:endParaRPr sz="1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7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in the HRD &amp; CAMD</a:t>
            </a:r>
            <a:endParaRPr/>
          </a:p>
        </p:txBody>
      </p:sp>
      <p:pic>
        <p:nvPicPr>
          <p:cNvPr id="196" name="Google Shape;196;p72"/>
          <p:cNvPicPr preferRelativeResize="0"/>
          <p:nvPr/>
        </p:nvPicPr>
        <p:blipFill rotWithShape="1">
          <a:blip r:embed="rId3">
            <a:alphaModFix/>
          </a:blip>
          <a:srcRect b="0" l="0" r="0" t="0"/>
          <a:stretch/>
        </p:blipFill>
        <p:spPr>
          <a:xfrm>
            <a:off x="570678" y="671059"/>
            <a:ext cx="4195527" cy="4187744"/>
          </a:xfrm>
          <a:prstGeom prst="rect">
            <a:avLst/>
          </a:prstGeom>
          <a:noFill/>
          <a:ln>
            <a:noFill/>
          </a:ln>
        </p:spPr>
      </p:pic>
      <p:pic>
        <p:nvPicPr>
          <p:cNvPr id="197" name="Google Shape;197;p72"/>
          <p:cNvPicPr preferRelativeResize="0"/>
          <p:nvPr/>
        </p:nvPicPr>
        <p:blipFill rotWithShape="1">
          <a:blip r:embed="rId4">
            <a:alphaModFix/>
          </a:blip>
          <a:srcRect b="0" l="0" r="0" t="15718"/>
          <a:stretch/>
        </p:blipFill>
        <p:spPr>
          <a:xfrm>
            <a:off x="5334000" y="72725"/>
            <a:ext cx="3746625" cy="4779374"/>
          </a:xfrm>
          <a:prstGeom prst="rect">
            <a:avLst/>
          </a:prstGeom>
          <a:noFill/>
          <a:ln>
            <a:noFill/>
          </a:ln>
        </p:spPr>
      </p:pic>
      <p:sp>
        <p:nvSpPr>
          <p:cNvPr id="198" name="Google Shape;198;p72"/>
          <p:cNvSpPr/>
          <p:nvPr/>
        </p:nvSpPr>
        <p:spPr>
          <a:xfrm>
            <a:off x="6961900" y="412175"/>
            <a:ext cx="1481400" cy="726600"/>
          </a:xfrm>
          <a:prstGeom prst="ellipse">
            <a:avLst/>
          </a:prstGeom>
          <a:noFill/>
          <a:ln cap="flat" cmpd="sng" w="38100">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17"/>
          <p:cNvPicPr preferRelativeResize="0"/>
          <p:nvPr/>
        </p:nvPicPr>
        <p:blipFill>
          <a:blip r:embed="rId3">
            <a:alphaModFix/>
          </a:blip>
          <a:stretch>
            <a:fillRect/>
          </a:stretch>
        </p:blipFill>
        <p:spPr>
          <a:xfrm>
            <a:off x="5301900" y="1093925"/>
            <a:ext cx="3503500" cy="3649725"/>
          </a:xfrm>
          <a:prstGeom prst="rect">
            <a:avLst/>
          </a:prstGeom>
          <a:noFill/>
          <a:ln>
            <a:noFill/>
          </a:ln>
        </p:spPr>
      </p:pic>
      <p:sp>
        <p:nvSpPr>
          <p:cNvPr id="695" name="Google Shape;695;p117"/>
          <p:cNvSpPr txBox="1"/>
          <p:nvPr/>
        </p:nvSpPr>
        <p:spPr>
          <a:xfrm>
            <a:off x="7360500" y="4503900"/>
            <a:ext cx="1700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Girardi &amp; Marigo 2007</a:t>
            </a:r>
            <a:endParaRPr sz="1000">
              <a:solidFill>
                <a:schemeClr val="dk2"/>
              </a:solidFill>
            </a:endParaRPr>
          </a:p>
        </p:txBody>
      </p:sp>
      <p:sp>
        <p:nvSpPr>
          <p:cNvPr id="696" name="Google Shape;696;p117"/>
          <p:cNvSpPr txBox="1"/>
          <p:nvPr/>
        </p:nvSpPr>
        <p:spPr>
          <a:xfrm>
            <a:off x="352175" y="823713"/>
            <a:ext cx="46488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u="sng">
                <a:solidFill>
                  <a:schemeClr val="dk2"/>
                </a:solidFill>
              </a:rPr>
              <a:t>Magellanic Clouds’ clusters</a:t>
            </a:r>
            <a:r>
              <a:rPr lang="en" sz="1700">
                <a:solidFill>
                  <a:schemeClr val="dk2"/>
                </a:solidFill>
              </a:rPr>
              <a:t>: excellent laboratories for testing stellar evolution in general, and AGB models</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u="sng">
                <a:solidFill>
                  <a:schemeClr val="dk2"/>
                </a:solidFill>
              </a:rPr>
              <a:t>Main advantages:</a:t>
            </a:r>
            <a:endParaRPr sz="1700" u="sng">
              <a:solidFill>
                <a:schemeClr val="dk2"/>
              </a:solidFill>
            </a:endParaRPr>
          </a:p>
          <a:p>
            <a:pPr indent="0" lvl="0" marL="0" rtl="0" algn="l">
              <a:spcBef>
                <a:spcPts val="0"/>
              </a:spcBef>
              <a:spcAft>
                <a:spcPts val="0"/>
              </a:spcAft>
              <a:buNone/>
            </a:pPr>
            <a:r>
              <a:rPr lang="en" sz="1700">
                <a:solidFill>
                  <a:schemeClr val="dk2"/>
                </a:solidFill>
              </a:rPr>
              <a:t>“Simple” stellar populations: defined ages (initial masses) and metallicities </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u="sng">
                <a:solidFill>
                  <a:schemeClr val="dk2"/>
                </a:solidFill>
              </a:rPr>
              <a:t>Main disadvantages</a:t>
            </a:r>
            <a:endParaRPr sz="1700">
              <a:solidFill>
                <a:schemeClr val="dk2"/>
              </a:solidFill>
            </a:endParaRPr>
          </a:p>
          <a:p>
            <a:pPr indent="0" lvl="0" marL="0" rtl="0" algn="l">
              <a:spcBef>
                <a:spcPts val="0"/>
              </a:spcBef>
              <a:spcAft>
                <a:spcPts val="0"/>
              </a:spcAft>
              <a:buNone/>
            </a:pPr>
            <a:r>
              <a:rPr lang="en" sz="1700">
                <a:solidFill>
                  <a:schemeClr val="dk2"/>
                </a:solidFill>
              </a:rPr>
              <a:t>Small number of AGB stars per cluster</a:t>
            </a:r>
            <a:endParaRPr sz="1700">
              <a:solidFill>
                <a:schemeClr val="dk2"/>
              </a:solidFill>
            </a:endParaRPr>
          </a:p>
          <a:p>
            <a:pPr indent="0" lvl="0" marL="0" rtl="0" algn="l">
              <a:spcBef>
                <a:spcPts val="0"/>
              </a:spcBef>
              <a:spcAft>
                <a:spcPts val="0"/>
              </a:spcAft>
              <a:buNone/>
            </a:pPr>
            <a:r>
              <a:rPr lang="en" sz="1700">
                <a:solidFill>
                  <a:schemeClr val="dk2"/>
                </a:solidFill>
              </a:rPr>
              <a:t>Limited to metallicities of Magellanic Clouds</a:t>
            </a:r>
            <a:endParaRPr sz="1200">
              <a:solidFill>
                <a:schemeClr val="dk2"/>
              </a:solidFill>
            </a:endParaRPr>
          </a:p>
        </p:txBody>
      </p:sp>
      <p:sp>
        <p:nvSpPr>
          <p:cNvPr id="697" name="Google Shape;697;p1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AGBs in stellar clusters</a:t>
            </a:r>
            <a:endParaRPr/>
          </a:p>
        </p:txBody>
      </p:sp>
      <p:sp>
        <p:nvSpPr>
          <p:cNvPr id="698" name="Google Shape;698;p117"/>
          <p:cNvSpPr txBox="1"/>
          <p:nvPr/>
        </p:nvSpPr>
        <p:spPr>
          <a:xfrm>
            <a:off x="352175" y="3914100"/>
            <a:ext cx="4580700" cy="708000"/>
          </a:xfrm>
          <a:prstGeom prst="rect">
            <a:avLst/>
          </a:prstGeom>
          <a:noFill/>
          <a:ln cap="flat" cmpd="sng" w="2857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Calibration</a:t>
            </a:r>
            <a:r>
              <a:rPr lang="en" sz="1700">
                <a:solidFill>
                  <a:schemeClr val="dk2"/>
                </a:solidFill>
              </a:rPr>
              <a:t> of stellar lifetimes with star counts, e.g. C-star lifetime as a function of Mi</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1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AGBs in the field: Milky Way, MCs, nearby galaxies</a:t>
            </a:r>
            <a:endParaRPr/>
          </a:p>
        </p:txBody>
      </p:sp>
      <p:sp>
        <p:nvSpPr>
          <p:cNvPr id="704" name="Google Shape;704;p118"/>
          <p:cNvSpPr txBox="1"/>
          <p:nvPr/>
        </p:nvSpPr>
        <p:spPr>
          <a:xfrm>
            <a:off x="373475" y="815925"/>
            <a:ext cx="38547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u="sng">
                <a:solidFill>
                  <a:schemeClr val="dk2"/>
                </a:solidFill>
              </a:rPr>
              <a:t>Main Advantages</a:t>
            </a:r>
            <a:endParaRPr sz="1700" u="sng">
              <a:solidFill>
                <a:schemeClr val="dk2"/>
              </a:solidFill>
            </a:endParaRPr>
          </a:p>
          <a:p>
            <a:pPr indent="0" lvl="0" marL="0" rtl="0" algn="l">
              <a:spcBef>
                <a:spcPts val="0"/>
              </a:spcBef>
              <a:spcAft>
                <a:spcPts val="0"/>
              </a:spcAft>
              <a:buNone/>
            </a:pPr>
            <a:r>
              <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Large number of stars</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Range of metallicities</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Range of ages</a:t>
            </a:r>
            <a:endParaRPr sz="1700">
              <a:solidFill>
                <a:schemeClr val="dk2"/>
              </a:solidFill>
            </a:endParaRPr>
          </a:p>
          <a:p>
            <a:pPr indent="0" lvl="0" marL="0" rtl="0" algn="l">
              <a:spcBef>
                <a:spcPts val="0"/>
              </a:spcBef>
              <a:spcAft>
                <a:spcPts val="0"/>
              </a:spcAft>
              <a:buNone/>
            </a:pPr>
            <a:r>
              <a:t/>
            </a:r>
            <a:endParaRPr sz="1700">
              <a:solidFill>
                <a:schemeClr val="dk2"/>
              </a:solidFill>
            </a:endParaRPr>
          </a:p>
          <a:p>
            <a:pPr indent="0" lvl="0" marL="0" rtl="0" algn="l">
              <a:spcBef>
                <a:spcPts val="0"/>
              </a:spcBef>
              <a:spcAft>
                <a:spcPts val="0"/>
              </a:spcAft>
              <a:buNone/>
            </a:pPr>
            <a:r>
              <a:rPr lang="en" sz="1700" u="sng">
                <a:solidFill>
                  <a:schemeClr val="dk2"/>
                </a:solidFill>
              </a:rPr>
              <a:t>Main disadvantages:</a:t>
            </a:r>
            <a:endParaRPr sz="1700" u="sng">
              <a:solidFill>
                <a:schemeClr val="dk2"/>
              </a:solidFill>
            </a:endParaRPr>
          </a:p>
          <a:p>
            <a:pPr indent="0" lvl="0" marL="0" rtl="0" algn="l">
              <a:spcBef>
                <a:spcPts val="0"/>
              </a:spcBef>
              <a:spcAft>
                <a:spcPts val="0"/>
              </a:spcAft>
              <a:buNone/>
            </a:pPr>
            <a:r>
              <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Composite stellar populations:  need to know star formation history, (SFR(t), Zi(t))</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Mix of ages and metallicities</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Reliable photometric identification and classification of AGBs and their chemical type</a:t>
            </a:r>
            <a:endParaRPr sz="1200">
              <a:solidFill>
                <a:schemeClr val="dk2"/>
              </a:solidFill>
            </a:endParaRPr>
          </a:p>
        </p:txBody>
      </p:sp>
      <p:pic>
        <p:nvPicPr>
          <p:cNvPr id="705" name="Google Shape;705;p118"/>
          <p:cNvPicPr preferRelativeResize="0"/>
          <p:nvPr/>
        </p:nvPicPr>
        <p:blipFill>
          <a:blip r:embed="rId3">
            <a:alphaModFix/>
          </a:blip>
          <a:stretch>
            <a:fillRect/>
          </a:stretch>
        </p:blipFill>
        <p:spPr>
          <a:xfrm>
            <a:off x="5019950" y="865325"/>
            <a:ext cx="3604400" cy="3663826"/>
          </a:xfrm>
          <a:prstGeom prst="rect">
            <a:avLst/>
          </a:prstGeom>
          <a:noFill/>
          <a:ln>
            <a:noFill/>
          </a:ln>
        </p:spPr>
      </p:pic>
      <p:sp>
        <p:nvSpPr>
          <p:cNvPr id="706" name="Google Shape;706;p118"/>
          <p:cNvSpPr txBox="1"/>
          <p:nvPr/>
        </p:nvSpPr>
        <p:spPr>
          <a:xfrm>
            <a:off x="7181700" y="3481500"/>
            <a:ext cx="108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Boyer+2011</a:t>
            </a:r>
            <a:endParaRPr sz="7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populations in the Clouds</a:t>
            </a:r>
            <a:endParaRPr/>
          </a:p>
        </p:txBody>
      </p:sp>
      <p:pic>
        <p:nvPicPr>
          <p:cNvPr id="712" name="Google Shape;712;p119"/>
          <p:cNvPicPr preferRelativeResize="0"/>
          <p:nvPr/>
        </p:nvPicPr>
        <p:blipFill>
          <a:blip r:embed="rId3">
            <a:alphaModFix/>
          </a:blip>
          <a:stretch>
            <a:fillRect/>
          </a:stretch>
        </p:blipFill>
        <p:spPr>
          <a:xfrm>
            <a:off x="130575" y="884400"/>
            <a:ext cx="5631676" cy="3081076"/>
          </a:xfrm>
          <a:prstGeom prst="rect">
            <a:avLst/>
          </a:prstGeom>
          <a:noFill/>
          <a:ln>
            <a:noFill/>
          </a:ln>
        </p:spPr>
      </p:pic>
      <p:pic>
        <p:nvPicPr>
          <p:cNvPr id="713" name="Google Shape;713;p119"/>
          <p:cNvPicPr preferRelativeResize="0"/>
          <p:nvPr/>
        </p:nvPicPr>
        <p:blipFill>
          <a:blip r:embed="rId4">
            <a:alphaModFix/>
          </a:blip>
          <a:stretch>
            <a:fillRect/>
          </a:stretch>
        </p:blipFill>
        <p:spPr>
          <a:xfrm>
            <a:off x="5715000" y="850600"/>
            <a:ext cx="3266339" cy="3081075"/>
          </a:xfrm>
          <a:prstGeom prst="rect">
            <a:avLst/>
          </a:prstGeom>
          <a:noFill/>
          <a:ln>
            <a:noFill/>
          </a:ln>
        </p:spPr>
      </p:pic>
      <p:sp>
        <p:nvSpPr>
          <p:cNvPr id="714" name="Google Shape;714;p119"/>
          <p:cNvSpPr txBox="1"/>
          <p:nvPr/>
        </p:nvSpPr>
        <p:spPr>
          <a:xfrm>
            <a:off x="6123600" y="3863700"/>
            <a:ext cx="2624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2"/>
                </a:solidFill>
              </a:rPr>
              <a:t>Fig. from Dell’Agli+2015, SFH from Harris &amp; Zaritski 2009</a:t>
            </a:r>
            <a:endParaRPr sz="1200">
              <a:solidFill>
                <a:schemeClr val="dk2"/>
              </a:solidFill>
            </a:endParaRPr>
          </a:p>
          <a:p>
            <a:pPr indent="0" lvl="0" marL="0" rtl="0" algn="l">
              <a:spcBef>
                <a:spcPts val="0"/>
              </a:spcBef>
              <a:spcAft>
                <a:spcPts val="0"/>
              </a:spcAft>
              <a:buClr>
                <a:schemeClr val="dk1"/>
              </a:buClr>
              <a:buSzPts val="1100"/>
              <a:buFont typeface="Arial"/>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715" name="Google Shape;715;p119"/>
          <p:cNvSpPr txBox="1"/>
          <p:nvPr/>
        </p:nvSpPr>
        <p:spPr>
          <a:xfrm>
            <a:off x="2685900" y="3938700"/>
            <a:ext cx="108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Boyer+2011</a:t>
            </a:r>
            <a:endParaRPr sz="7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120"/>
          <p:cNvPicPr preferRelativeResize="0"/>
          <p:nvPr/>
        </p:nvPicPr>
        <p:blipFill rotWithShape="1">
          <a:blip r:embed="rId3">
            <a:alphaModFix/>
          </a:blip>
          <a:srcRect b="0" l="0" r="50196" t="0"/>
          <a:stretch/>
        </p:blipFill>
        <p:spPr>
          <a:xfrm>
            <a:off x="6567000" y="676475"/>
            <a:ext cx="2394299" cy="2344975"/>
          </a:xfrm>
          <a:prstGeom prst="rect">
            <a:avLst/>
          </a:prstGeom>
          <a:noFill/>
          <a:ln>
            <a:noFill/>
          </a:ln>
        </p:spPr>
      </p:pic>
      <p:sp>
        <p:nvSpPr>
          <p:cNvPr id="721" name="Google Shape;721;p120"/>
          <p:cNvSpPr txBox="1"/>
          <p:nvPr/>
        </p:nvSpPr>
        <p:spPr>
          <a:xfrm>
            <a:off x="-4500" y="2494800"/>
            <a:ext cx="176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dk2"/>
                </a:solidFill>
              </a:rPr>
              <a:t>Figs. from </a:t>
            </a:r>
            <a:r>
              <a:rPr lang="en" sz="1100">
                <a:solidFill>
                  <a:schemeClr val="dk2"/>
                </a:solidFill>
              </a:rPr>
              <a:t>Dell’Agli+2015</a:t>
            </a:r>
            <a:endParaRPr sz="1300"/>
          </a:p>
        </p:txBody>
      </p:sp>
      <p:sp>
        <p:nvSpPr>
          <p:cNvPr id="722" name="Google Shape;722;p12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Interpreting AGB populations</a:t>
            </a:r>
            <a:endParaRPr/>
          </a:p>
        </p:txBody>
      </p:sp>
      <p:pic>
        <p:nvPicPr>
          <p:cNvPr id="723" name="Google Shape;723;p120"/>
          <p:cNvPicPr preferRelativeResize="0"/>
          <p:nvPr/>
        </p:nvPicPr>
        <p:blipFill>
          <a:blip r:embed="rId4">
            <a:alphaModFix/>
          </a:blip>
          <a:stretch>
            <a:fillRect/>
          </a:stretch>
        </p:blipFill>
        <p:spPr>
          <a:xfrm>
            <a:off x="1635950" y="709100"/>
            <a:ext cx="4716849" cy="2279750"/>
          </a:xfrm>
          <a:prstGeom prst="rect">
            <a:avLst/>
          </a:prstGeom>
          <a:noFill/>
          <a:ln>
            <a:noFill/>
          </a:ln>
        </p:spPr>
      </p:pic>
      <p:pic>
        <p:nvPicPr>
          <p:cNvPr id="724" name="Google Shape;724;p120"/>
          <p:cNvPicPr preferRelativeResize="0"/>
          <p:nvPr/>
        </p:nvPicPr>
        <p:blipFill>
          <a:blip r:embed="rId5">
            <a:alphaModFix/>
          </a:blip>
          <a:stretch>
            <a:fillRect/>
          </a:stretch>
        </p:blipFill>
        <p:spPr>
          <a:xfrm>
            <a:off x="110505" y="2988850"/>
            <a:ext cx="3957245" cy="1849850"/>
          </a:xfrm>
          <a:prstGeom prst="rect">
            <a:avLst/>
          </a:prstGeom>
          <a:noFill/>
          <a:ln>
            <a:noFill/>
          </a:ln>
        </p:spPr>
      </p:pic>
      <p:sp>
        <p:nvSpPr>
          <p:cNvPr id="725" name="Google Shape;725;p120"/>
          <p:cNvSpPr txBox="1"/>
          <p:nvPr/>
        </p:nvSpPr>
        <p:spPr>
          <a:xfrm>
            <a:off x="61500" y="910500"/>
            <a:ext cx="1702800" cy="15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Example for the LMC with evolutionary tracks from ATON code and </a:t>
            </a:r>
            <a:r>
              <a:rPr lang="en" sz="1600">
                <a:solidFill>
                  <a:schemeClr val="dk2"/>
                </a:solidFill>
              </a:rPr>
              <a:t>Spitzer</a:t>
            </a:r>
            <a:r>
              <a:rPr lang="en" sz="1600">
                <a:solidFill>
                  <a:schemeClr val="dk2"/>
                </a:solidFill>
              </a:rPr>
              <a:t> data</a:t>
            </a:r>
            <a:endParaRPr sz="16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726" name="Google Shape;726;p120"/>
          <p:cNvSpPr txBox="1"/>
          <p:nvPr/>
        </p:nvSpPr>
        <p:spPr>
          <a:xfrm>
            <a:off x="3960900" y="3021450"/>
            <a:ext cx="50463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Position in CCDs strongly connected with mass, ev. phase, metallicity.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C- and O-rich (especially dusty ones) well separated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“Extreme” AGBs (dust obscured) mostly C-rich (~97%) plus O-rich in HBB phase</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Dust production is ~ 85% from C stars, 15% from M stars (given by HBB)</a:t>
            </a:r>
            <a:endParaRPr>
              <a:solidFill>
                <a:schemeClr val="dk2"/>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21"/>
          <p:cNvSpPr txBox="1"/>
          <p:nvPr>
            <p:ph idx="4294967295"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interpretation to </a:t>
            </a:r>
            <a:r>
              <a:rPr lang="en"/>
              <a:t>calibration</a:t>
            </a:r>
            <a:r>
              <a:rPr lang="en"/>
              <a:t> of AGB models</a:t>
            </a:r>
            <a:endParaRPr/>
          </a:p>
        </p:txBody>
      </p:sp>
      <p:pic>
        <p:nvPicPr>
          <p:cNvPr id="732" name="Google Shape;732;p121"/>
          <p:cNvPicPr preferRelativeResize="0"/>
          <p:nvPr/>
        </p:nvPicPr>
        <p:blipFill>
          <a:blip r:embed="rId3">
            <a:alphaModFix/>
          </a:blip>
          <a:stretch>
            <a:fillRect/>
          </a:stretch>
        </p:blipFill>
        <p:spPr>
          <a:xfrm>
            <a:off x="685800" y="636725"/>
            <a:ext cx="7743161" cy="4125775"/>
          </a:xfrm>
          <a:prstGeom prst="rect">
            <a:avLst/>
          </a:prstGeom>
          <a:noFill/>
          <a:ln>
            <a:noFill/>
          </a:ln>
        </p:spPr>
      </p:pic>
      <p:sp>
        <p:nvSpPr>
          <p:cNvPr id="733" name="Google Shape;733;p121"/>
          <p:cNvSpPr txBox="1"/>
          <p:nvPr/>
        </p:nvSpPr>
        <p:spPr>
          <a:xfrm>
            <a:off x="7691700" y="4628400"/>
            <a:ext cx="1768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From Pastorelli+19</a:t>
            </a:r>
            <a:endParaRPr sz="13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2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739" name="Google Shape;739;p122"/>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740" name="Google Shape;740;p122"/>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41" name="Google Shape;741;p122"/>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742" name="Google Shape;742;p122"/>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2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748" name="Google Shape;748;p123"/>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749" name="Google Shape;749;p123"/>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50" name="Google Shape;750;p123"/>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751" name="Google Shape;751;p123"/>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752" name="Google Shape;752;p123"/>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753" name="Google Shape;753;p123"/>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54" name="Google Shape;754;p123"/>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755" name="Google Shape;755;p123"/>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756" name="Google Shape;756;p123"/>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7" name="Google Shape;757;p123"/>
          <p:cNvCxnSpPr>
            <a:stCxn id="758"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759" name="Google Shape;759;p123"/>
          <p:cNvCxnSpPr>
            <a:stCxn id="758"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758" name="Google Shape;758;p123"/>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760" name="Google Shape;760;p123"/>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2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766" name="Google Shape;766;p124"/>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767" name="Google Shape;767;p124"/>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68" name="Google Shape;768;p124"/>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769" name="Google Shape;769;p124"/>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770" name="Google Shape;770;p124"/>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771" name="Google Shape;771;p124"/>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72" name="Google Shape;772;p124"/>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773" name="Google Shape;773;p124"/>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774" name="Google Shape;774;p124"/>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5" name="Google Shape;775;p124"/>
          <p:cNvCxnSpPr>
            <a:stCxn id="776"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777" name="Google Shape;777;p124"/>
          <p:cNvCxnSpPr>
            <a:stCxn id="776"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776" name="Google Shape;776;p124"/>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778" name="Google Shape;778;p124"/>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9" name="Google Shape;779;p124"/>
          <p:cNvPicPr preferRelativeResize="0"/>
          <p:nvPr/>
        </p:nvPicPr>
        <p:blipFill>
          <a:blip r:embed="rId5">
            <a:alphaModFix/>
          </a:blip>
          <a:stretch>
            <a:fillRect/>
          </a:stretch>
        </p:blipFill>
        <p:spPr>
          <a:xfrm>
            <a:off x="3108950" y="899713"/>
            <a:ext cx="4376226" cy="382917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2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785" name="Google Shape;785;p125"/>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786" name="Google Shape;786;p125"/>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87" name="Google Shape;787;p125"/>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788" name="Google Shape;788;p125"/>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789" name="Google Shape;789;p125"/>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790" name="Google Shape;790;p125"/>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791" name="Google Shape;791;p125"/>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792" name="Google Shape;792;p125"/>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793" name="Google Shape;793;p125"/>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4" name="Google Shape;794;p125"/>
          <p:cNvCxnSpPr>
            <a:stCxn id="795"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796" name="Google Shape;796;p125"/>
          <p:cNvCxnSpPr>
            <a:stCxn id="795"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795" name="Google Shape;795;p125"/>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797" name="Google Shape;797;p125"/>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8" name="Google Shape;798;p125"/>
          <p:cNvPicPr preferRelativeResize="0"/>
          <p:nvPr/>
        </p:nvPicPr>
        <p:blipFill>
          <a:blip r:embed="rId5">
            <a:alphaModFix/>
          </a:blip>
          <a:stretch>
            <a:fillRect/>
          </a:stretch>
        </p:blipFill>
        <p:spPr>
          <a:xfrm>
            <a:off x="3564150" y="1038175"/>
            <a:ext cx="4182125" cy="2927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2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804" name="Google Shape;804;p126"/>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805" name="Google Shape;805;p126"/>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06" name="Google Shape;806;p126"/>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807" name="Google Shape;807;p126"/>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808" name="Google Shape;808;p126"/>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809" name="Google Shape;809;p126"/>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10" name="Google Shape;810;p126"/>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811" name="Google Shape;811;p126"/>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812" name="Google Shape;812;p126"/>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3" name="Google Shape;813;p126"/>
          <p:cNvCxnSpPr>
            <a:stCxn id="814"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815" name="Google Shape;815;p126"/>
          <p:cNvCxnSpPr>
            <a:stCxn id="814"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814" name="Google Shape;814;p126"/>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816" name="Google Shape;816;p126"/>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7" name="Google Shape;817;p126"/>
          <p:cNvPicPr preferRelativeResize="0"/>
          <p:nvPr/>
        </p:nvPicPr>
        <p:blipFill>
          <a:blip r:embed="rId5">
            <a:alphaModFix/>
          </a:blip>
          <a:stretch>
            <a:fillRect/>
          </a:stretch>
        </p:blipFill>
        <p:spPr>
          <a:xfrm>
            <a:off x="3089150" y="752238"/>
            <a:ext cx="5464499" cy="3992437"/>
          </a:xfrm>
          <a:prstGeom prst="rect">
            <a:avLst/>
          </a:prstGeom>
          <a:noFill/>
          <a:ln>
            <a:noFill/>
          </a:ln>
        </p:spPr>
      </p:pic>
      <p:sp>
        <p:nvSpPr>
          <p:cNvPr id="818" name="Google Shape;818;p126"/>
          <p:cNvSpPr txBox="1"/>
          <p:nvPr/>
        </p:nvSpPr>
        <p:spPr>
          <a:xfrm>
            <a:off x="5938850" y="4568000"/>
            <a:ext cx="1287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100">
                <a:solidFill>
                  <a:schemeClr val="dk2"/>
                </a:solidFill>
                <a:latin typeface="Montserrat"/>
                <a:ea typeface="Montserrat"/>
                <a:cs typeface="Montserrat"/>
                <a:sym typeface="Montserrat"/>
              </a:rPr>
              <a:t>Rubele+18</a:t>
            </a:r>
            <a:endParaRPr sz="11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7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Initial mass range</a:t>
            </a:r>
            <a:endParaRPr/>
          </a:p>
        </p:txBody>
      </p:sp>
      <p:pic>
        <p:nvPicPr>
          <p:cNvPr id="204" name="Google Shape;204;p73"/>
          <p:cNvPicPr preferRelativeResize="0"/>
          <p:nvPr/>
        </p:nvPicPr>
        <p:blipFill>
          <a:blip r:embed="rId3">
            <a:alphaModFix/>
          </a:blip>
          <a:stretch>
            <a:fillRect/>
          </a:stretch>
        </p:blipFill>
        <p:spPr>
          <a:xfrm>
            <a:off x="152400" y="1017725"/>
            <a:ext cx="8839202" cy="3073661"/>
          </a:xfrm>
          <a:prstGeom prst="rect">
            <a:avLst/>
          </a:prstGeom>
          <a:noFill/>
          <a:ln>
            <a:noFill/>
          </a:ln>
        </p:spPr>
      </p:pic>
      <p:sp>
        <p:nvSpPr>
          <p:cNvPr id="205" name="Google Shape;205;p73"/>
          <p:cNvSpPr txBox="1"/>
          <p:nvPr/>
        </p:nvSpPr>
        <p:spPr>
          <a:xfrm>
            <a:off x="5988625" y="3920825"/>
            <a:ext cx="31068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From Karakas &amp; Lattanzio (2014)</a:t>
            </a:r>
            <a:endParaRPr sz="1100">
              <a:solidFill>
                <a:schemeClr val="dk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2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824" name="Google Shape;824;p127"/>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825" name="Google Shape;825;p127"/>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26" name="Google Shape;826;p127"/>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827" name="Google Shape;827;p127"/>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828" name="Google Shape;828;p127"/>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829" name="Google Shape;829;p127"/>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30" name="Google Shape;830;p127"/>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831" name="Google Shape;831;p127"/>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832" name="Google Shape;832;p127"/>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3" name="Google Shape;833;p127"/>
          <p:cNvCxnSpPr>
            <a:stCxn id="834"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835" name="Google Shape;835;p127"/>
          <p:cNvCxnSpPr>
            <a:stCxn id="834"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834" name="Google Shape;834;p127"/>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836" name="Google Shape;836;p127"/>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7" name="Google Shape;837;p127"/>
          <p:cNvPicPr preferRelativeResize="0"/>
          <p:nvPr/>
        </p:nvPicPr>
        <p:blipFill>
          <a:blip r:embed="rId5">
            <a:alphaModFix/>
          </a:blip>
          <a:stretch>
            <a:fillRect/>
          </a:stretch>
        </p:blipFill>
        <p:spPr>
          <a:xfrm>
            <a:off x="2773128" y="1235500"/>
            <a:ext cx="2691738" cy="1794500"/>
          </a:xfrm>
          <a:prstGeom prst="rect">
            <a:avLst/>
          </a:prstGeom>
          <a:noFill/>
          <a:ln cap="flat" cmpd="sng" w="28575">
            <a:solidFill>
              <a:srgbClr val="A64D79"/>
            </a:solidFill>
            <a:prstDash val="solid"/>
            <a:round/>
            <a:headEnd len="sm" w="sm" type="none"/>
            <a:tailEnd len="sm" w="sm" type="none"/>
          </a:ln>
        </p:spPr>
      </p:pic>
      <p:sp>
        <p:nvSpPr>
          <p:cNvPr id="838" name="Google Shape;838;p127"/>
          <p:cNvSpPr txBox="1"/>
          <p:nvPr/>
        </p:nvSpPr>
        <p:spPr>
          <a:xfrm>
            <a:off x="2906697" y="672725"/>
            <a:ext cx="2424600" cy="3978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1597F"/>
                </a:solidFill>
                <a:latin typeface="Montserrat"/>
                <a:ea typeface="Montserrat"/>
                <a:cs typeface="Montserrat"/>
                <a:sym typeface="Montserrat"/>
              </a:rPr>
              <a:t>SFR(t) - Z(t) - DM - Av</a:t>
            </a:r>
            <a:r>
              <a:rPr lang="en">
                <a:solidFill>
                  <a:srgbClr val="01597F"/>
                </a:solidFill>
                <a:latin typeface="Montserrat"/>
                <a:ea typeface="Montserrat"/>
                <a:cs typeface="Montserrat"/>
                <a:sym typeface="Montserrat"/>
              </a:rPr>
              <a:t> </a:t>
            </a:r>
            <a:endParaRPr>
              <a:solidFill>
                <a:srgbClr val="01597F"/>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1597F"/>
                </a:solidFill>
                <a:latin typeface="Montserrat"/>
                <a:ea typeface="Montserrat"/>
                <a:cs typeface="Montserrat"/>
                <a:sym typeface="Montserrat"/>
              </a:rPr>
              <a:t>Rubele+18</a:t>
            </a:r>
            <a:endParaRPr sz="1200">
              <a:solidFill>
                <a:srgbClr val="01597F"/>
              </a:solidFill>
              <a:latin typeface="Montserrat"/>
              <a:ea typeface="Montserrat"/>
              <a:cs typeface="Montserrat"/>
              <a:sym typeface="Montserrat"/>
            </a:endParaRPr>
          </a:p>
        </p:txBody>
      </p:sp>
      <p:sp>
        <p:nvSpPr>
          <p:cNvPr id="839" name="Google Shape;839;p127"/>
          <p:cNvSpPr txBox="1"/>
          <p:nvPr/>
        </p:nvSpPr>
        <p:spPr>
          <a:xfrm>
            <a:off x="2773197" y="3127775"/>
            <a:ext cx="2691600" cy="17568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Robust age estimate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    down to old MSTO</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No TP-AGB contribution</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PARSEC v1.2s</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VMC-SAGE overlap ~ 87 %</a:t>
            </a:r>
            <a:endParaRPr b="1" sz="1200">
              <a:solidFill>
                <a:srgbClr val="01597F"/>
              </a:solidFill>
              <a:latin typeface="Montserrat"/>
              <a:ea typeface="Montserrat"/>
              <a:cs typeface="Montserrat"/>
              <a:sym typeface="Montserrat"/>
            </a:endParaRPr>
          </a:p>
          <a:p>
            <a:pPr indent="0" lvl="0" marL="0" rtl="0" algn="ctr">
              <a:spcBef>
                <a:spcPts val="0"/>
              </a:spcBef>
              <a:spcAft>
                <a:spcPts val="0"/>
              </a:spcAft>
              <a:buNone/>
            </a:pPr>
            <a:r>
              <a:rPr b="1" lang="en" sz="1200">
                <a:solidFill>
                  <a:srgbClr val="01597F"/>
                </a:solidFill>
                <a:latin typeface="Montserrat"/>
                <a:ea typeface="Montserrat"/>
                <a:cs typeface="Montserrat"/>
                <a:sym typeface="Montserrat"/>
              </a:rPr>
              <a:t>147 sub-fields → 21 deg</a:t>
            </a:r>
            <a:r>
              <a:rPr b="1" baseline="30000" lang="en" sz="1200">
                <a:solidFill>
                  <a:srgbClr val="01597F"/>
                </a:solidFill>
                <a:latin typeface="Montserrat"/>
                <a:ea typeface="Montserrat"/>
                <a:cs typeface="Montserrat"/>
                <a:sym typeface="Montserrat"/>
              </a:rPr>
              <a:t>2</a:t>
            </a:r>
            <a:endParaRPr b="1" baseline="30000" sz="1200">
              <a:solidFill>
                <a:srgbClr val="01597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2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Calibration of AGB models with resolved populations</a:t>
            </a:r>
            <a:endParaRPr/>
          </a:p>
        </p:txBody>
      </p:sp>
      <p:pic>
        <p:nvPicPr>
          <p:cNvPr id="845" name="Google Shape;845;p128"/>
          <p:cNvPicPr preferRelativeResize="0"/>
          <p:nvPr/>
        </p:nvPicPr>
        <p:blipFill>
          <a:blip r:embed="rId3">
            <a:alphaModFix/>
          </a:blip>
          <a:stretch>
            <a:fillRect/>
          </a:stretch>
        </p:blipFill>
        <p:spPr>
          <a:xfrm>
            <a:off x="1417450" y="996475"/>
            <a:ext cx="5405526" cy="3603675"/>
          </a:xfrm>
          <a:prstGeom prst="rect">
            <a:avLst/>
          </a:prstGeom>
          <a:noFill/>
          <a:ln>
            <a:noFill/>
          </a:ln>
        </p:spPr>
      </p:pic>
      <p:sp>
        <p:nvSpPr>
          <p:cNvPr id="846" name="Google Shape;846;p128"/>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47" name="Google Shape;847;p128"/>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sp>
        <p:nvSpPr>
          <p:cNvPr id="848" name="Google Shape;848;p128"/>
          <p:cNvSpPr txBox="1"/>
          <p:nvPr/>
        </p:nvSpPr>
        <p:spPr>
          <a:xfrm>
            <a:off x="71450" y="4644200"/>
            <a:ext cx="1287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(Pastorelli+19)</a:t>
            </a:r>
            <a:endParaRPr sz="1200"/>
          </a:p>
        </p:txBody>
      </p:sp>
      <p:pic>
        <p:nvPicPr>
          <p:cNvPr id="849" name="Google Shape;849;p128"/>
          <p:cNvPicPr preferRelativeResize="0"/>
          <p:nvPr/>
        </p:nvPicPr>
        <p:blipFill>
          <a:blip r:embed="rId3">
            <a:alphaModFix amt="36000"/>
          </a:blip>
          <a:stretch>
            <a:fillRect/>
          </a:stretch>
        </p:blipFill>
        <p:spPr>
          <a:xfrm>
            <a:off x="1417450" y="996475"/>
            <a:ext cx="5405526" cy="3603675"/>
          </a:xfrm>
          <a:prstGeom prst="rect">
            <a:avLst/>
          </a:prstGeom>
          <a:noFill/>
          <a:ln>
            <a:noFill/>
          </a:ln>
        </p:spPr>
      </p:pic>
      <p:sp>
        <p:nvSpPr>
          <p:cNvPr id="850" name="Google Shape;850;p128"/>
          <p:cNvSpPr txBox="1"/>
          <p:nvPr/>
        </p:nvSpPr>
        <p:spPr>
          <a:xfrm>
            <a:off x="258375" y="1163075"/>
            <a:ext cx="2037300" cy="2556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VMC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Cioni+11</a:t>
            </a:r>
            <a:endParaRPr sz="1200">
              <a:solidFill>
                <a:srgbClr val="01597F"/>
              </a:solidFill>
              <a:latin typeface="Montserrat"/>
              <a:ea typeface="Montserrat"/>
              <a:cs typeface="Montserrat"/>
              <a:sym typeface="Montserrat"/>
            </a:endParaRPr>
          </a:p>
        </p:txBody>
      </p:sp>
      <p:sp>
        <p:nvSpPr>
          <p:cNvPr id="851" name="Google Shape;851;p128"/>
          <p:cNvSpPr txBox="1"/>
          <p:nvPr/>
        </p:nvSpPr>
        <p:spPr>
          <a:xfrm rot="1149">
            <a:off x="29775" y="693275"/>
            <a:ext cx="2691600" cy="3567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1597F"/>
                </a:solidFill>
                <a:latin typeface="Montserrat"/>
                <a:ea typeface="Montserrat"/>
                <a:cs typeface="Montserrat"/>
                <a:sym typeface="Montserrat"/>
              </a:rPr>
              <a:t>SAGE-SMC Survey</a:t>
            </a:r>
            <a:r>
              <a:rPr lang="en">
                <a:solidFill>
                  <a:srgbClr val="01597F"/>
                </a:solidFill>
                <a:latin typeface="Montserrat"/>
                <a:ea typeface="Montserrat"/>
                <a:cs typeface="Montserrat"/>
                <a:sym typeface="Montserrat"/>
              </a:rPr>
              <a:t> </a:t>
            </a:r>
            <a:r>
              <a:rPr lang="en" sz="1200">
                <a:solidFill>
                  <a:srgbClr val="01597F"/>
                </a:solidFill>
                <a:latin typeface="Montserrat"/>
                <a:ea typeface="Montserrat"/>
                <a:cs typeface="Montserrat"/>
                <a:sym typeface="Montserrat"/>
              </a:rPr>
              <a:t>Gordon+11</a:t>
            </a:r>
            <a:endParaRPr sz="1200">
              <a:solidFill>
                <a:srgbClr val="01597F"/>
              </a:solidFill>
              <a:latin typeface="Montserrat"/>
              <a:ea typeface="Montserrat"/>
              <a:cs typeface="Montserrat"/>
              <a:sym typeface="Montserrat"/>
            </a:endParaRPr>
          </a:p>
        </p:txBody>
      </p:sp>
      <p:pic>
        <p:nvPicPr>
          <p:cNvPr id="852" name="Google Shape;852;p128"/>
          <p:cNvPicPr preferRelativeResize="0"/>
          <p:nvPr/>
        </p:nvPicPr>
        <p:blipFill>
          <a:blip r:embed="rId4">
            <a:alphaModFix/>
          </a:blip>
          <a:stretch>
            <a:fillRect/>
          </a:stretch>
        </p:blipFill>
        <p:spPr>
          <a:xfrm>
            <a:off x="182175" y="1555350"/>
            <a:ext cx="2253511" cy="2876549"/>
          </a:xfrm>
          <a:prstGeom prst="rect">
            <a:avLst/>
          </a:prstGeom>
          <a:noFill/>
          <a:ln cap="flat" cmpd="sng" w="19050">
            <a:solidFill>
              <a:srgbClr val="0B87A1"/>
            </a:solidFill>
            <a:prstDash val="solid"/>
            <a:round/>
            <a:headEnd len="sm" w="sm" type="none"/>
            <a:tailEnd len="sm" w="sm" type="none"/>
          </a:ln>
        </p:spPr>
      </p:pic>
      <p:sp>
        <p:nvSpPr>
          <p:cNvPr id="853" name="Google Shape;853;p128"/>
          <p:cNvSpPr/>
          <p:nvPr/>
        </p:nvSpPr>
        <p:spPr>
          <a:xfrm>
            <a:off x="1033975" y="1710025"/>
            <a:ext cx="1266000" cy="7809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4" name="Google Shape;854;p128"/>
          <p:cNvCxnSpPr>
            <a:stCxn id="855" idx="1"/>
          </p:cNvCxnSpPr>
          <p:nvPr/>
        </p:nvCxnSpPr>
        <p:spPr>
          <a:xfrm rot="10800000">
            <a:off x="2447700" y="1554600"/>
            <a:ext cx="1713900" cy="1259700"/>
          </a:xfrm>
          <a:prstGeom prst="straightConnector1">
            <a:avLst/>
          </a:prstGeom>
          <a:noFill/>
          <a:ln cap="flat" cmpd="sng" w="19050">
            <a:solidFill>
              <a:srgbClr val="009999"/>
            </a:solidFill>
            <a:prstDash val="solid"/>
            <a:round/>
            <a:headEnd len="med" w="med" type="none"/>
            <a:tailEnd len="med" w="med" type="none"/>
          </a:ln>
        </p:spPr>
      </p:cxnSp>
      <p:cxnSp>
        <p:nvCxnSpPr>
          <p:cNvPr id="856" name="Google Shape;856;p128"/>
          <p:cNvCxnSpPr>
            <a:stCxn id="855" idx="1"/>
          </p:cNvCxnSpPr>
          <p:nvPr/>
        </p:nvCxnSpPr>
        <p:spPr>
          <a:xfrm flipH="1">
            <a:off x="2448000" y="2814300"/>
            <a:ext cx="1713600" cy="1609800"/>
          </a:xfrm>
          <a:prstGeom prst="straightConnector1">
            <a:avLst/>
          </a:prstGeom>
          <a:noFill/>
          <a:ln cap="flat" cmpd="sng" w="19050">
            <a:solidFill>
              <a:srgbClr val="009999"/>
            </a:solidFill>
            <a:prstDash val="solid"/>
            <a:round/>
            <a:headEnd len="med" w="med" type="none"/>
            <a:tailEnd len="med" w="med" type="none"/>
          </a:ln>
        </p:spPr>
      </p:cxnSp>
      <p:pic>
        <p:nvPicPr>
          <p:cNvPr id="855" name="Google Shape;855;p128"/>
          <p:cNvPicPr preferRelativeResize="0"/>
          <p:nvPr/>
        </p:nvPicPr>
        <p:blipFill rotWithShape="1">
          <a:blip r:embed="rId3">
            <a:alphaModFix amt="0"/>
          </a:blip>
          <a:srcRect b="47185" l="50419" r="46327" t="48069"/>
          <a:stretch/>
        </p:blipFill>
        <p:spPr>
          <a:xfrm>
            <a:off x="4161600" y="2728800"/>
            <a:ext cx="175799" cy="171000"/>
          </a:xfrm>
          <a:prstGeom prst="rect">
            <a:avLst/>
          </a:prstGeom>
          <a:noFill/>
          <a:ln cap="flat" cmpd="sng" w="19050">
            <a:solidFill>
              <a:srgbClr val="009999"/>
            </a:solidFill>
            <a:prstDash val="solid"/>
            <a:round/>
            <a:headEnd len="sm" w="sm" type="none"/>
            <a:tailEnd len="sm" w="sm" type="none"/>
          </a:ln>
        </p:spPr>
      </p:pic>
      <p:sp>
        <p:nvSpPr>
          <p:cNvPr id="857" name="Google Shape;857;p128"/>
          <p:cNvSpPr/>
          <p:nvPr/>
        </p:nvSpPr>
        <p:spPr>
          <a:xfrm>
            <a:off x="637825" y="2548225"/>
            <a:ext cx="658800" cy="1338000"/>
          </a:xfrm>
          <a:prstGeom prst="rect">
            <a:avLst/>
          </a:prstGeom>
          <a:noFill/>
          <a:ln cap="flat" cmpd="sng" w="38100">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8" name="Google Shape;858;p128"/>
          <p:cNvPicPr preferRelativeResize="0"/>
          <p:nvPr/>
        </p:nvPicPr>
        <p:blipFill>
          <a:blip r:embed="rId5">
            <a:alphaModFix/>
          </a:blip>
          <a:stretch>
            <a:fillRect/>
          </a:stretch>
        </p:blipFill>
        <p:spPr>
          <a:xfrm>
            <a:off x="2773128" y="1235500"/>
            <a:ext cx="2691738" cy="1794500"/>
          </a:xfrm>
          <a:prstGeom prst="rect">
            <a:avLst/>
          </a:prstGeom>
          <a:noFill/>
          <a:ln cap="flat" cmpd="sng" w="28575">
            <a:solidFill>
              <a:srgbClr val="A64D79"/>
            </a:solidFill>
            <a:prstDash val="solid"/>
            <a:round/>
            <a:headEnd len="sm" w="sm" type="none"/>
            <a:tailEnd len="sm" w="sm" type="none"/>
          </a:ln>
        </p:spPr>
      </p:pic>
      <p:sp>
        <p:nvSpPr>
          <p:cNvPr id="859" name="Google Shape;859;p128"/>
          <p:cNvSpPr txBox="1"/>
          <p:nvPr/>
        </p:nvSpPr>
        <p:spPr>
          <a:xfrm>
            <a:off x="2906697" y="672725"/>
            <a:ext cx="2424600" cy="3978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1597F"/>
                </a:solidFill>
                <a:latin typeface="Montserrat"/>
                <a:ea typeface="Montserrat"/>
                <a:cs typeface="Montserrat"/>
                <a:sym typeface="Montserrat"/>
              </a:rPr>
              <a:t>SFR(t) - Z(t) - DM - Av</a:t>
            </a:r>
            <a:r>
              <a:rPr lang="en">
                <a:solidFill>
                  <a:srgbClr val="01597F"/>
                </a:solidFill>
                <a:latin typeface="Montserrat"/>
                <a:ea typeface="Montserrat"/>
                <a:cs typeface="Montserrat"/>
                <a:sym typeface="Montserrat"/>
              </a:rPr>
              <a:t> </a:t>
            </a:r>
            <a:endParaRPr>
              <a:solidFill>
                <a:srgbClr val="01597F"/>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1597F"/>
                </a:solidFill>
                <a:latin typeface="Montserrat"/>
                <a:ea typeface="Montserrat"/>
                <a:cs typeface="Montserrat"/>
                <a:sym typeface="Montserrat"/>
              </a:rPr>
              <a:t>Rubele+18</a:t>
            </a:r>
            <a:endParaRPr sz="1200">
              <a:solidFill>
                <a:srgbClr val="01597F"/>
              </a:solidFill>
              <a:latin typeface="Montserrat"/>
              <a:ea typeface="Montserrat"/>
              <a:cs typeface="Montserrat"/>
              <a:sym typeface="Montserrat"/>
            </a:endParaRPr>
          </a:p>
        </p:txBody>
      </p:sp>
      <p:sp>
        <p:nvSpPr>
          <p:cNvPr id="860" name="Google Shape;860;p128"/>
          <p:cNvSpPr txBox="1"/>
          <p:nvPr/>
        </p:nvSpPr>
        <p:spPr>
          <a:xfrm>
            <a:off x="2773197" y="3127775"/>
            <a:ext cx="2691600" cy="17568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Robust age estimate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    down to old MSTO</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No TP-AGB contribution</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PARSEC v1.2s</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2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01597F"/>
                </a:solidFill>
                <a:latin typeface="Montserrat"/>
                <a:ea typeface="Montserrat"/>
                <a:cs typeface="Montserrat"/>
                <a:sym typeface="Montserrat"/>
              </a:rPr>
              <a:t>o VMC-SAGE overlap ~ 87 %</a:t>
            </a:r>
            <a:endParaRPr b="1" sz="1200">
              <a:solidFill>
                <a:srgbClr val="01597F"/>
              </a:solidFill>
              <a:latin typeface="Montserrat"/>
              <a:ea typeface="Montserrat"/>
              <a:cs typeface="Montserrat"/>
              <a:sym typeface="Montserrat"/>
            </a:endParaRPr>
          </a:p>
          <a:p>
            <a:pPr indent="0" lvl="0" marL="0" rtl="0" algn="ctr">
              <a:spcBef>
                <a:spcPts val="0"/>
              </a:spcBef>
              <a:spcAft>
                <a:spcPts val="0"/>
              </a:spcAft>
              <a:buNone/>
            </a:pPr>
            <a:r>
              <a:rPr b="1" lang="en" sz="1200">
                <a:solidFill>
                  <a:srgbClr val="01597F"/>
                </a:solidFill>
                <a:latin typeface="Montserrat"/>
                <a:ea typeface="Montserrat"/>
                <a:cs typeface="Montserrat"/>
                <a:sym typeface="Montserrat"/>
              </a:rPr>
              <a:t>147 sub-fields → 21 deg</a:t>
            </a:r>
            <a:r>
              <a:rPr b="1" baseline="30000" lang="en" sz="1200">
                <a:solidFill>
                  <a:srgbClr val="01597F"/>
                </a:solidFill>
                <a:latin typeface="Montserrat"/>
                <a:ea typeface="Montserrat"/>
                <a:cs typeface="Montserrat"/>
                <a:sym typeface="Montserrat"/>
              </a:rPr>
              <a:t>2</a:t>
            </a:r>
            <a:endParaRPr b="1" baseline="30000" sz="1200">
              <a:solidFill>
                <a:srgbClr val="01597F"/>
              </a:solidFill>
              <a:latin typeface="Montserrat"/>
              <a:ea typeface="Montserrat"/>
              <a:cs typeface="Montserrat"/>
              <a:sym typeface="Montserrat"/>
            </a:endParaRPr>
          </a:p>
        </p:txBody>
      </p:sp>
      <p:sp>
        <p:nvSpPr>
          <p:cNvPr id="861" name="Google Shape;861;p128"/>
          <p:cNvSpPr txBox="1"/>
          <p:nvPr/>
        </p:nvSpPr>
        <p:spPr>
          <a:xfrm rot="1243">
            <a:off x="6018237" y="673025"/>
            <a:ext cx="2488200" cy="3972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1597F"/>
                </a:solidFill>
                <a:latin typeface="Montserrat"/>
                <a:ea typeface="Montserrat"/>
                <a:cs typeface="Montserrat"/>
                <a:sym typeface="Montserrat"/>
              </a:rPr>
              <a:t>AGB catalogs </a:t>
            </a:r>
            <a:endParaRPr>
              <a:solidFill>
                <a:srgbClr val="01597F"/>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1597F"/>
                </a:solidFill>
                <a:latin typeface="Montserrat"/>
                <a:ea typeface="Montserrat"/>
                <a:cs typeface="Montserrat"/>
                <a:sym typeface="Montserrat"/>
              </a:rPr>
              <a:t>Boyer+11, Srinivasan+16</a:t>
            </a:r>
            <a:endParaRPr sz="1200">
              <a:solidFill>
                <a:srgbClr val="01597F"/>
              </a:solidFill>
              <a:latin typeface="Montserrat"/>
              <a:ea typeface="Montserrat"/>
              <a:cs typeface="Montserrat"/>
              <a:sym typeface="Montserrat"/>
            </a:endParaRPr>
          </a:p>
        </p:txBody>
      </p:sp>
      <p:pic>
        <p:nvPicPr>
          <p:cNvPr id="862" name="Google Shape;862;p128"/>
          <p:cNvPicPr preferRelativeResize="0"/>
          <p:nvPr/>
        </p:nvPicPr>
        <p:blipFill>
          <a:blip r:embed="rId6">
            <a:alphaModFix/>
          </a:blip>
          <a:stretch>
            <a:fillRect/>
          </a:stretch>
        </p:blipFill>
        <p:spPr>
          <a:xfrm>
            <a:off x="5672125" y="1245125"/>
            <a:ext cx="3180424" cy="2385325"/>
          </a:xfrm>
          <a:prstGeom prst="rect">
            <a:avLst/>
          </a:prstGeom>
          <a:noFill/>
          <a:ln cap="flat" cmpd="sng" w="28575">
            <a:solidFill>
              <a:srgbClr val="BF9000"/>
            </a:solidFill>
            <a:prstDash val="solid"/>
            <a:round/>
            <a:headEnd len="sm" w="sm" type="none"/>
            <a:tailEnd len="sm" w="sm" type="none"/>
          </a:ln>
        </p:spPr>
      </p:pic>
      <p:sp>
        <p:nvSpPr>
          <p:cNvPr id="863" name="Google Shape;863;p128"/>
          <p:cNvSpPr txBox="1"/>
          <p:nvPr/>
        </p:nvSpPr>
        <p:spPr>
          <a:xfrm rot="1691">
            <a:off x="6347637" y="3712319"/>
            <a:ext cx="1829400" cy="1132800"/>
          </a:xfrm>
          <a:prstGeom prst="rect">
            <a:avLst/>
          </a:prstGeom>
          <a:solidFill>
            <a:srgbClr val="FFFFFF"/>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C27BA0"/>
                </a:solidFill>
                <a:latin typeface="Montserrat SemiBold"/>
                <a:ea typeface="Montserrat SemiBold"/>
                <a:cs typeface="Montserrat SemiBold"/>
                <a:sym typeface="Montserrat SemiBold"/>
              </a:rPr>
              <a:t>AGB     =  5 792</a:t>
            </a:r>
            <a:endParaRPr sz="1600">
              <a:solidFill>
                <a:srgbClr val="C27BA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600">
                <a:solidFill>
                  <a:srgbClr val="CC0000"/>
                </a:solidFill>
                <a:latin typeface="Montserrat SemiBold"/>
                <a:ea typeface="Montserrat SemiBold"/>
                <a:cs typeface="Montserrat SemiBold"/>
                <a:sym typeface="Montserrat SemiBold"/>
              </a:rPr>
              <a:t>C-rich  =  2 340</a:t>
            </a:r>
            <a:endParaRPr sz="1600">
              <a:solidFill>
                <a:srgbClr val="CC0000"/>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600">
                <a:solidFill>
                  <a:srgbClr val="1155CC"/>
                </a:solidFill>
                <a:latin typeface="Montserrat SemiBold"/>
                <a:ea typeface="Montserrat SemiBold"/>
                <a:cs typeface="Montserrat SemiBold"/>
                <a:sym typeface="Montserrat SemiBold"/>
              </a:rPr>
              <a:t>O-rich  =  3 109</a:t>
            </a:r>
            <a:endParaRPr sz="1600">
              <a:solidFill>
                <a:srgbClr val="1155CC"/>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600">
                <a:solidFill>
                  <a:srgbClr val="6AA84F"/>
                </a:solidFill>
                <a:latin typeface="Montserrat SemiBold"/>
                <a:ea typeface="Montserrat SemiBold"/>
                <a:cs typeface="Montserrat SemiBold"/>
                <a:sym typeface="Montserrat SemiBold"/>
              </a:rPr>
              <a:t>X-AGB  =   343</a:t>
            </a:r>
            <a:endParaRPr sz="1600">
              <a:solidFill>
                <a:srgbClr val="6AA84F"/>
              </a:solidFill>
              <a:latin typeface="Montserrat SemiBold"/>
              <a:ea typeface="Montserrat SemiBold"/>
              <a:cs typeface="Montserrat SemiBold"/>
              <a:sym typeface="Montserrat SemiBo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129"/>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Third dredge-up &amp; Mass loss</a:t>
            </a:r>
            <a:endParaRPr/>
          </a:p>
        </p:txBody>
      </p:sp>
      <p:sp>
        <p:nvSpPr>
          <p:cNvPr id="870" name="Google Shape;870;p129"/>
          <p:cNvSpPr/>
          <p:nvPr/>
        </p:nvSpPr>
        <p:spPr>
          <a:xfrm>
            <a:off x="243450" y="1016675"/>
            <a:ext cx="4398000" cy="3393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600">
                <a:solidFill>
                  <a:schemeClr val="dk2"/>
                </a:solidFill>
              </a:rPr>
              <a:t>Onset of 3DU </a:t>
            </a:r>
            <a:endParaRPr b="1" sz="1600">
              <a:solidFill>
                <a:schemeClr val="dk2"/>
              </a:solidFill>
            </a:endParaRPr>
          </a:p>
          <a:p>
            <a:pPr indent="0" lvl="0" marL="0" marR="0" rtl="0" algn="l">
              <a:spcBef>
                <a:spcPts val="0"/>
              </a:spcBef>
              <a:spcAft>
                <a:spcPts val="0"/>
              </a:spcAft>
              <a:buNone/>
            </a:pPr>
            <a:r>
              <a:t/>
            </a:r>
            <a:endParaRPr sz="1600">
              <a:solidFill>
                <a:schemeClr val="dk2"/>
              </a:solidFill>
            </a:endParaRPr>
          </a:p>
          <a:p>
            <a:pPr indent="-330200" lvl="0" marL="457200" marR="0" rtl="0" algn="l">
              <a:spcBef>
                <a:spcPts val="0"/>
              </a:spcBef>
              <a:spcAft>
                <a:spcPts val="0"/>
              </a:spcAft>
              <a:buClr>
                <a:schemeClr val="dk2"/>
              </a:buClr>
              <a:buSzPts val="1600"/>
              <a:buChar char="●"/>
            </a:pPr>
            <a:r>
              <a:rPr lang="en" sz="1600">
                <a:solidFill>
                  <a:schemeClr val="dk2"/>
                </a:solidFill>
              </a:rPr>
              <a:t>Minimum initial mass for C-star formation</a:t>
            </a:r>
            <a:endParaRPr sz="1600">
              <a:solidFill>
                <a:schemeClr val="dk2"/>
              </a:solidFill>
            </a:endParaRPr>
          </a:p>
          <a:p>
            <a:pPr indent="0" lvl="0" marL="0" marR="0" rtl="0" algn="l">
              <a:spcBef>
                <a:spcPts val="0"/>
              </a:spcBef>
              <a:spcAft>
                <a:spcPts val="0"/>
              </a:spcAft>
              <a:buNone/>
            </a:pPr>
            <a:r>
              <a:t/>
            </a:r>
            <a:endParaRPr b="1" sz="1600">
              <a:solidFill>
                <a:schemeClr val="dk2"/>
              </a:solidFill>
            </a:endParaRPr>
          </a:p>
          <a:p>
            <a:pPr indent="0" lvl="0" marL="0" marR="0" rtl="0" algn="l">
              <a:spcBef>
                <a:spcPts val="0"/>
              </a:spcBef>
              <a:spcAft>
                <a:spcPts val="0"/>
              </a:spcAft>
              <a:buNone/>
            </a:pPr>
            <a:r>
              <a:rPr b="1" lang="en" sz="1600">
                <a:solidFill>
                  <a:schemeClr val="dk2"/>
                </a:solidFill>
              </a:rPr>
              <a:t>Efficiency of 3DU</a:t>
            </a:r>
            <a:endParaRPr b="1" sz="1600">
              <a:solidFill>
                <a:schemeClr val="dk2"/>
              </a:solidFill>
            </a:endParaRPr>
          </a:p>
          <a:p>
            <a:pPr indent="0" lvl="0" marL="0" marR="0" rtl="0" algn="l">
              <a:spcBef>
                <a:spcPts val="0"/>
              </a:spcBef>
              <a:spcAft>
                <a:spcPts val="0"/>
              </a:spcAft>
              <a:buNone/>
            </a:pPr>
            <a:r>
              <a:rPr lang="en" sz="1600">
                <a:solidFill>
                  <a:schemeClr val="dk2"/>
                </a:solidFill>
              </a:rPr>
              <a:t> </a:t>
            </a:r>
            <a:endParaRPr sz="1600">
              <a:solidFill>
                <a:schemeClr val="dk2"/>
              </a:solidFill>
            </a:endParaRPr>
          </a:p>
          <a:p>
            <a:pPr indent="-330200" lvl="0" marL="457200" marR="0" rtl="0" algn="l">
              <a:spcBef>
                <a:spcPts val="0"/>
              </a:spcBef>
              <a:spcAft>
                <a:spcPts val="0"/>
              </a:spcAft>
              <a:buClr>
                <a:schemeClr val="dk2"/>
              </a:buClr>
              <a:buSzPts val="1600"/>
              <a:buChar char="●"/>
            </a:pPr>
            <a:r>
              <a:rPr lang="en" sz="1600">
                <a:solidFill>
                  <a:schemeClr val="dk2"/>
                </a:solidFill>
              </a:rPr>
              <a:t>Amount of dredged-up material → chemical enrichment of the photosphere</a:t>
            </a:r>
            <a:endParaRPr sz="1600">
              <a:solidFill>
                <a:schemeClr val="dk2"/>
              </a:solidFill>
            </a:endParaRPr>
          </a:p>
          <a:p>
            <a:pPr indent="0" lvl="0" marL="457200" marR="0" rtl="0" algn="l">
              <a:spcBef>
                <a:spcPts val="0"/>
              </a:spcBef>
              <a:spcAft>
                <a:spcPts val="0"/>
              </a:spcAft>
              <a:buNone/>
            </a:pPr>
            <a:r>
              <a:t/>
            </a:r>
            <a:endParaRPr i="0" sz="1600" u="none" cap="none" strike="noStrike">
              <a:solidFill>
                <a:schemeClr val="dk2"/>
              </a:solidFill>
            </a:endParaRPr>
          </a:p>
          <a:p>
            <a:pPr indent="-330200" lvl="0" marL="457200" marR="0" rtl="0" algn="l">
              <a:spcBef>
                <a:spcPts val="0"/>
              </a:spcBef>
              <a:spcAft>
                <a:spcPts val="0"/>
              </a:spcAft>
              <a:buClr>
                <a:schemeClr val="dk2"/>
              </a:buClr>
              <a:buSzPts val="1600"/>
              <a:buChar char="●"/>
            </a:pPr>
            <a:r>
              <a:rPr lang="en" sz="1600">
                <a:solidFill>
                  <a:schemeClr val="dk2"/>
                </a:solidFill>
              </a:rPr>
              <a:t>Core-mass growth → Initial-to-final mass relation (IFMR)</a:t>
            </a:r>
            <a:endParaRPr sz="1600">
              <a:solidFill>
                <a:schemeClr val="dk2"/>
              </a:solidFill>
            </a:endParaRPr>
          </a:p>
          <a:p>
            <a:pPr indent="0" lvl="0" marL="457200" marR="0" rtl="0" algn="l">
              <a:spcBef>
                <a:spcPts val="0"/>
              </a:spcBef>
              <a:spcAft>
                <a:spcPts val="0"/>
              </a:spcAft>
              <a:buNone/>
            </a:pPr>
            <a:r>
              <a:t/>
            </a:r>
            <a:endParaRPr i="0" sz="1600" u="none" cap="none" strike="noStrike">
              <a:solidFill>
                <a:schemeClr val="dk2"/>
              </a:solidFill>
            </a:endParaRPr>
          </a:p>
          <a:p>
            <a:pPr indent="-330200" lvl="0" marL="457200" marR="0" rtl="0" algn="l">
              <a:spcBef>
                <a:spcPts val="0"/>
              </a:spcBef>
              <a:spcAft>
                <a:spcPts val="0"/>
              </a:spcAft>
              <a:buClr>
                <a:schemeClr val="dk2"/>
              </a:buClr>
              <a:buSzPts val="1600"/>
              <a:buChar char="●"/>
            </a:pPr>
            <a:r>
              <a:rPr lang="en" sz="1600">
                <a:solidFill>
                  <a:schemeClr val="dk2"/>
                </a:solidFill>
              </a:rPr>
              <a:t>Maximum initial mass for C-star formation</a:t>
            </a:r>
            <a:endParaRPr sz="1600">
              <a:solidFill>
                <a:schemeClr val="dk2"/>
              </a:solidFill>
            </a:endParaRPr>
          </a:p>
          <a:p>
            <a:pPr indent="0" lvl="0" marL="0" marR="0" rtl="0" algn="l">
              <a:spcBef>
                <a:spcPts val="0"/>
              </a:spcBef>
              <a:spcAft>
                <a:spcPts val="0"/>
              </a:spcAft>
              <a:buNone/>
            </a:pPr>
            <a:r>
              <a:rPr lang="en" sz="1500">
                <a:solidFill>
                  <a:schemeClr val="dk1"/>
                </a:solidFill>
                <a:latin typeface="Montserrat"/>
                <a:ea typeface="Montserrat"/>
                <a:cs typeface="Montserrat"/>
                <a:sym typeface="Montserrat"/>
              </a:rPr>
              <a:t>  </a:t>
            </a:r>
            <a:endParaRPr sz="1100">
              <a:solidFill>
                <a:schemeClr val="dk1"/>
              </a:solidFill>
            </a:endParaRPr>
          </a:p>
          <a:p>
            <a:pPr indent="0" lvl="0" marL="0" marR="0" rtl="0" algn="l">
              <a:spcBef>
                <a:spcPts val="0"/>
              </a:spcBef>
              <a:spcAft>
                <a:spcPts val="0"/>
              </a:spcAft>
              <a:buNone/>
            </a:pPr>
            <a:r>
              <a:t/>
            </a:r>
            <a:endParaRPr b="1" sz="15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500">
              <a:solidFill>
                <a:schemeClr val="dk1"/>
              </a:solidFill>
              <a:latin typeface="Montserrat"/>
              <a:ea typeface="Montserrat"/>
              <a:cs typeface="Montserrat"/>
              <a:sym typeface="Montserrat"/>
            </a:endParaRPr>
          </a:p>
        </p:txBody>
      </p:sp>
      <p:sp>
        <p:nvSpPr>
          <p:cNvPr id="871" name="Google Shape;871;p129"/>
          <p:cNvSpPr/>
          <p:nvPr/>
        </p:nvSpPr>
        <p:spPr>
          <a:xfrm>
            <a:off x="4677700" y="975975"/>
            <a:ext cx="4200000" cy="3325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600">
                <a:solidFill>
                  <a:schemeClr val="dk2"/>
                </a:solidFill>
              </a:rPr>
              <a:t>Efficiency of mass loss</a:t>
            </a:r>
            <a:endParaRPr b="1" sz="1600">
              <a:solidFill>
                <a:schemeClr val="dk2"/>
              </a:solidFill>
            </a:endParaRPr>
          </a:p>
          <a:p>
            <a:pPr indent="0" lvl="0" marL="0" marR="0" rtl="0" algn="l">
              <a:spcBef>
                <a:spcPts val="0"/>
              </a:spcBef>
              <a:spcAft>
                <a:spcPts val="0"/>
              </a:spcAft>
              <a:buNone/>
            </a:pPr>
            <a:r>
              <a:t/>
            </a:r>
            <a:endParaRPr b="1" sz="1600">
              <a:solidFill>
                <a:schemeClr val="dk2"/>
              </a:solidFill>
            </a:endParaRPr>
          </a:p>
          <a:p>
            <a:pPr indent="-330200" lvl="0" marL="457200" marR="0" rtl="0" algn="l">
              <a:spcBef>
                <a:spcPts val="0"/>
              </a:spcBef>
              <a:spcAft>
                <a:spcPts val="0"/>
              </a:spcAft>
              <a:buClr>
                <a:schemeClr val="dk2"/>
              </a:buClr>
              <a:buSzPts val="1600"/>
              <a:buChar char="●"/>
            </a:pPr>
            <a:r>
              <a:rPr lang="en" sz="1600">
                <a:solidFill>
                  <a:schemeClr val="dk2"/>
                </a:solidFill>
              </a:rPr>
              <a:t>AGB lifetime and number of thermal pulses </a:t>
            </a:r>
            <a:endParaRPr sz="1600">
              <a:solidFill>
                <a:schemeClr val="dk2"/>
              </a:solidFill>
            </a:endParaRPr>
          </a:p>
          <a:p>
            <a:pPr indent="0" lvl="0" marL="457200" marR="0" rtl="0" algn="l">
              <a:spcBef>
                <a:spcPts val="0"/>
              </a:spcBef>
              <a:spcAft>
                <a:spcPts val="0"/>
              </a:spcAft>
              <a:buNone/>
            </a:pPr>
            <a:r>
              <a:t/>
            </a:r>
            <a:endParaRPr sz="1600">
              <a:solidFill>
                <a:schemeClr val="dk2"/>
              </a:solidFill>
            </a:endParaRPr>
          </a:p>
          <a:p>
            <a:pPr indent="0" lvl="0" marL="457200" marR="0" rtl="0" algn="l">
              <a:spcBef>
                <a:spcPts val="0"/>
              </a:spcBef>
              <a:spcAft>
                <a:spcPts val="0"/>
              </a:spcAft>
              <a:buNone/>
            </a:pPr>
            <a:r>
              <a:rPr lang="en" sz="1600">
                <a:solidFill>
                  <a:schemeClr val="dk2"/>
                </a:solidFill>
              </a:rPr>
              <a:t>→ </a:t>
            </a:r>
            <a:r>
              <a:rPr i="0" lang="en" sz="1600" u="none" cap="none" strike="noStrike">
                <a:solidFill>
                  <a:schemeClr val="dk2"/>
                </a:solidFill>
              </a:rPr>
              <a:t>Number of 3DU episodes and the duration of HBB</a:t>
            </a:r>
            <a:endParaRPr sz="1600">
              <a:solidFill>
                <a:schemeClr val="dk2"/>
              </a:solidFill>
            </a:endParaRPr>
          </a:p>
          <a:p>
            <a:pPr indent="-139700" lvl="0" marL="254000" marR="0" rtl="0" algn="l">
              <a:spcBef>
                <a:spcPts val="0"/>
              </a:spcBef>
              <a:spcAft>
                <a:spcPts val="0"/>
              </a:spcAft>
              <a:buClr>
                <a:schemeClr val="dk1"/>
              </a:buClr>
              <a:buSzPts val="1800"/>
              <a:buFont typeface="Arial"/>
              <a:buNone/>
            </a:pPr>
            <a:r>
              <a:t/>
            </a:r>
            <a:endParaRPr sz="1600">
              <a:solidFill>
                <a:schemeClr val="dk2"/>
              </a:solidFill>
            </a:endParaRPr>
          </a:p>
          <a:p>
            <a:pPr indent="-330200" lvl="0" marL="914400" marR="0" rtl="0" algn="l">
              <a:spcBef>
                <a:spcPts val="0"/>
              </a:spcBef>
              <a:spcAft>
                <a:spcPts val="0"/>
              </a:spcAft>
              <a:buClr>
                <a:schemeClr val="dk2"/>
              </a:buClr>
              <a:buSzPts val="1600"/>
              <a:buChar char="●"/>
            </a:pPr>
            <a:r>
              <a:rPr i="0" lang="en" sz="1600" u="none" cap="none" strike="noStrike">
                <a:solidFill>
                  <a:schemeClr val="dk2"/>
                </a:solidFill>
              </a:rPr>
              <a:t>Level of chemical enrichment</a:t>
            </a:r>
            <a:endParaRPr sz="1600">
              <a:solidFill>
                <a:schemeClr val="dk2"/>
              </a:solidFill>
            </a:endParaRPr>
          </a:p>
          <a:p>
            <a:pPr indent="0" lvl="0" marL="1828800" marR="0" rtl="0" algn="l">
              <a:spcBef>
                <a:spcPts val="0"/>
              </a:spcBef>
              <a:spcAft>
                <a:spcPts val="0"/>
              </a:spcAft>
              <a:buNone/>
            </a:pPr>
            <a:r>
              <a:t/>
            </a:r>
            <a:endParaRPr i="0" sz="1600" u="none" cap="none" strike="noStrike">
              <a:solidFill>
                <a:schemeClr val="dk2"/>
              </a:solidFill>
            </a:endParaRPr>
          </a:p>
          <a:p>
            <a:pPr indent="-330200" lvl="0" marL="914400" marR="0" rtl="0" algn="l">
              <a:spcBef>
                <a:spcPts val="0"/>
              </a:spcBef>
              <a:spcAft>
                <a:spcPts val="0"/>
              </a:spcAft>
              <a:buClr>
                <a:schemeClr val="dk2"/>
              </a:buClr>
              <a:buSzPts val="1600"/>
              <a:buChar char="●"/>
            </a:pPr>
            <a:r>
              <a:rPr i="0" lang="en" sz="1600" u="none" cap="none" strike="noStrike">
                <a:solidFill>
                  <a:schemeClr val="dk2"/>
                </a:solidFill>
              </a:rPr>
              <a:t>Remnant mass (IFMR)</a:t>
            </a:r>
            <a:endParaRPr sz="1600">
              <a:solidFill>
                <a:schemeClr val="dk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3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evolution with COLIBRI</a:t>
            </a:r>
            <a:endParaRPr/>
          </a:p>
        </p:txBody>
      </p:sp>
      <p:sp>
        <p:nvSpPr>
          <p:cNvPr id="877" name="Google Shape;877;p130"/>
          <p:cNvSpPr txBox="1"/>
          <p:nvPr/>
        </p:nvSpPr>
        <p:spPr>
          <a:xfrm>
            <a:off x="2840500" y="1045700"/>
            <a:ext cx="40515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878" name="Google Shape;878;p130"/>
          <p:cNvSpPr txBox="1"/>
          <p:nvPr/>
        </p:nvSpPr>
        <p:spPr>
          <a:xfrm>
            <a:off x="4062100" y="774225"/>
            <a:ext cx="5151000" cy="3933900"/>
          </a:xfrm>
          <a:prstGeom prst="rect">
            <a:avLst/>
          </a:prstGeom>
          <a:noFill/>
          <a:ln>
            <a:noFill/>
          </a:ln>
        </p:spPr>
        <p:txBody>
          <a:bodyPr anchorCtr="0" anchor="t" bIns="91425" lIns="126000" spcFirstLastPara="1" rIns="91425" wrap="square" tIns="126000">
            <a:noAutofit/>
          </a:bodyPr>
          <a:lstStyle/>
          <a:p>
            <a:pPr indent="-175299" lvl="0" marL="86399" rtl="0" algn="l">
              <a:lnSpc>
                <a:spcPct val="115000"/>
              </a:lnSpc>
              <a:spcBef>
                <a:spcPts val="0"/>
              </a:spcBef>
              <a:spcAft>
                <a:spcPts val="0"/>
              </a:spcAft>
              <a:buClr>
                <a:schemeClr val="dk2"/>
              </a:buClr>
              <a:buSzPts val="1400"/>
              <a:buChar char="●"/>
            </a:pPr>
            <a:r>
              <a:rPr b="1" lang="en">
                <a:solidFill>
                  <a:schemeClr val="dk2"/>
                </a:solidFill>
              </a:rPr>
              <a:t>Physical Accuracy:</a:t>
            </a:r>
            <a:endParaRPr b="1">
              <a:solidFill>
                <a:schemeClr val="dk2"/>
              </a:solidFill>
            </a:endParaRPr>
          </a:p>
          <a:p>
            <a:pPr indent="-317500" lvl="0" marL="457200" rtl="0" algn="l">
              <a:lnSpc>
                <a:spcPct val="100000"/>
              </a:lnSpc>
              <a:spcBef>
                <a:spcPts val="1000"/>
              </a:spcBef>
              <a:spcAft>
                <a:spcPts val="0"/>
              </a:spcAft>
              <a:buClr>
                <a:schemeClr val="dk2"/>
              </a:buClr>
              <a:buSzPts val="1400"/>
              <a:buChar char="➔"/>
            </a:pPr>
            <a:r>
              <a:rPr lang="en">
                <a:solidFill>
                  <a:schemeClr val="dk2"/>
                </a:solidFill>
              </a:rPr>
              <a:t>On-the-fly computation of molecular chemistry and opacities </a:t>
            </a:r>
            <a:r>
              <a:rPr lang="en" sz="1200">
                <a:solidFill>
                  <a:schemeClr val="dk2"/>
                </a:solidFill>
              </a:rPr>
              <a:t>(Marigo &amp; Aringer+09)</a:t>
            </a:r>
            <a:endParaRPr sz="1200">
              <a:solidFill>
                <a:schemeClr val="dk2"/>
              </a:solidFill>
            </a:endParaRPr>
          </a:p>
          <a:p>
            <a:pPr indent="-317500" lvl="0" marL="457200" rtl="0" algn="l">
              <a:lnSpc>
                <a:spcPct val="100000"/>
              </a:lnSpc>
              <a:spcBef>
                <a:spcPts val="1000"/>
              </a:spcBef>
              <a:spcAft>
                <a:spcPts val="0"/>
              </a:spcAft>
              <a:buClr>
                <a:schemeClr val="dk2"/>
              </a:buClr>
              <a:buSzPts val="1400"/>
              <a:buChar char="➔"/>
            </a:pPr>
            <a:r>
              <a:rPr lang="en">
                <a:solidFill>
                  <a:schemeClr val="dk2"/>
                </a:solidFill>
              </a:rPr>
              <a:t>HBB nucleosynthesis: </a:t>
            </a:r>
            <a:r>
              <a:rPr lang="en" sz="1300">
                <a:solidFill>
                  <a:schemeClr val="dk2"/>
                </a:solidFill>
              </a:rPr>
              <a:t>CNO cycle, NeNa, MgAl chains</a:t>
            </a:r>
            <a:r>
              <a:rPr lang="en">
                <a:solidFill>
                  <a:schemeClr val="dk2"/>
                </a:solidFill>
              </a:rPr>
              <a:t>  </a:t>
            </a:r>
            <a:endParaRPr>
              <a:solidFill>
                <a:schemeClr val="dk2"/>
              </a:solidFill>
            </a:endParaRPr>
          </a:p>
          <a:p>
            <a:pPr indent="-175299" lvl="0" marL="86399" rtl="0" algn="l">
              <a:lnSpc>
                <a:spcPct val="115000"/>
              </a:lnSpc>
              <a:spcBef>
                <a:spcPts val="1000"/>
              </a:spcBef>
              <a:spcAft>
                <a:spcPts val="0"/>
              </a:spcAft>
              <a:buClr>
                <a:schemeClr val="dk2"/>
              </a:buClr>
              <a:buSzPts val="1400"/>
              <a:buFont typeface="Titillium Web"/>
              <a:buChar char="●"/>
            </a:pPr>
            <a:r>
              <a:rPr b="1" lang="en">
                <a:solidFill>
                  <a:schemeClr val="dk2"/>
                </a:solidFill>
              </a:rPr>
              <a:t>Quick</a:t>
            </a:r>
            <a:r>
              <a:rPr lang="en">
                <a:solidFill>
                  <a:schemeClr val="dk2"/>
                </a:solidFill>
              </a:rPr>
              <a:t> calculations of large grids of models:     </a:t>
            </a:r>
            <a:endParaRPr>
              <a:solidFill>
                <a:schemeClr val="dk2"/>
              </a:solidFill>
            </a:endParaRPr>
          </a:p>
          <a:p>
            <a:pPr indent="-317500" lvl="0" marL="457200" rtl="0" algn="l">
              <a:lnSpc>
                <a:spcPct val="115000"/>
              </a:lnSpc>
              <a:spcBef>
                <a:spcPts val="1000"/>
              </a:spcBef>
              <a:spcAft>
                <a:spcPts val="0"/>
              </a:spcAft>
              <a:buClr>
                <a:schemeClr val="dk2"/>
              </a:buClr>
              <a:buSzPts val="1400"/>
              <a:buFont typeface="Montserrat"/>
              <a:buChar char="➔"/>
            </a:pPr>
            <a:r>
              <a:rPr lang="en">
                <a:solidFill>
                  <a:schemeClr val="dk2"/>
                </a:solidFill>
              </a:rPr>
              <a:t>11 Zi x ~ 70 Mi values: </a:t>
            </a:r>
            <a:r>
              <a:rPr b="1" lang="en">
                <a:solidFill>
                  <a:schemeClr val="dk2"/>
                </a:solidFill>
              </a:rPr>
              <a:t>770 TP-AGB  tracks</a:t>
            </a:r>
            <a:endParaRPr>
              <a:solidFill>
                <a:schemeClr val="dk2"/>
              </a:solidFill>
            </a:endParaRPr>
          </a:p>
          <a:p>
            <a:pPr indent="-317500" lvl="0" marL="457200" rtl="0" algn="l">
              <a:lnSpc>
                <a:spcPct val="115000"/>
              </a:lnSpc>
              <a:spcBef>
                <a:spcPts val="0"/>
              </a:spcBef>
              <a:spcAft>
                <a:spcPts val="0"/>
              </a:spcAft>
              <a:buClr>
                <a:schemeClr val="dk2"/>
              </a:buClr>
              <a:buSzPts val="1400"/>
              <a:buFont typeface="Montserrat"/>
              <a:buChar char="➔"/>
            </a:pPr>
            <a:r>
              <a:rPr b="1" lang="en">
                <a:solidFill>
                  <a:schemeClr val="dk2"/>
                </a:solidFill>
              </a:rPr>
              <a:t>100X faster </a:t>
            </a:r>
            <a:r>
              <a:rPr lang="en">
                <a:solidFill>
                  <a:schemeClr val="dk2"/>
                </a:solidFill>
              </a:rPr>
              <a:t>than full TP-AGB models</a:t>
            </a:r>
            <a:endParaRPr>
              <a:solidFill>
                <a:schemeClr val="dk2"/>
              </a:solidFill>
            </a:endParaRPr>
          </a:p>
          <a:p>
            <a:pPr indent="0" lvl="0" marL="457200" rtl="0" algn="l">
              <a:lnSpc>
                <a:spcPct val="115000"/>
              </a:lnSpc>
              <a:spcBef>
                <a:spcPts val="1000"/>
              </a:spcBef>
              <a:spcAft>
                <a:spcPts val="0"/>
              </a:spcAft>
              <a:buNone/>
            </a:pPr>
            <a:r>
              <a:t/>
            </a:r>
            <a:endParaRPr sz="100">
              <a:solidFill>
                <a:schemeClr val="dk2"/>
              </a:solidFill>
            </a:endParaRPr>
          </a:p>
          <a:p>
            <a:pPr indent="-145649" lvl="0" marL="64800" rtl="0" algn="l">
              <a:lnSpc>
                <a:spcPct val="115000"/>
              </a:lnSpc>
              <a:spcBef>
                <a:spcPts val="1000"/>
              </a:spcBef>
              <a:spcAft>
                <a:spcPts val="0"/>
              </a:spcAft>
              <a:buClr>
                <a:schemeClr val="dk2"/>
              </a:buClr>
              <a:buSzPts val="1500"/>
              <a:buChar char="●"/>
            </a:pPr>
            <a:r>
              <a:rPr b="1" lang="en" sz="1500">
                <a:solidFill>
                  <a:schemeClr val="dk2"/>
                </a:solidFill>
              </a:rPr>
              <a:t>Parametrized description of: </a:t>
            </a:r>
            <a:endParaRPr b="1" sz="1500">
              <a:solidFill>
                <a:schemeClr val="dk2"/>
              </a:solidFill>
            </a:endParaRPr>
          </a:p>
          <a:p>
            <a:pPr indent="0" lvl="0" marL="457200" rtl="0" algn="l">
              <a:lnSpc>
                <a:spcPct val="100000"/>
              </a:lnSpc>
              <a:spcBef>
                <a:spcPts val="1000"/>
              </a:spcBef>
              <a:spcAft>
                <a:spcPts val="0"/>
              </a:spcAft>
              <a:buNone/>
            </a:pPr>
            <a:r>
              <a:t/>
            </a:r>
            <a:endParaRPr b="1" sz="100">
              <a:solidFill>
                <a:schemeClr val="dk2"/>
              </a:solidFill>
            </a:endParaRPr>
          </a:p>
          <a:p>
            <a:pPr indent="-323850" lvl="0" marL="457200" rtl="0" algn="l">
              <a:spcBef>
                <a:spcPts val="0"/>
              </a:spcBef>
              <a:spcAft>
                <a:spcPts val="0"/>
              </a:spcAft>
              <a:buClr>
                <a:schemeClr val="dk2"/>
              </a:buClr>
              <a:buSzPts val="1500"/>
              <a:buChar char="➔"/>
            </a:pPr>
            <a:r>
              <a:rPr b="1" lang="en" sz="1500">
                <a:solidFill>
                  <a:schemeClr val="dk2"/>
                </a:solidFill>
              </a:rPr>
              <a:t>Third dredge-up</a:t>
            </a:r>
            <a:endParaRPr b="1" sz="1500">
              <a:solidFill>
                <a:schemeClr val="dk2"/>
              </a:solidFill>
            </a:endParaRPr>
          </a:p>
          <a:p>
            <a:pPr indent="-323850" lvl="0" marL="457200" rtl="0" algn="l">
              <a:lnSpc>
                <a:spcPct val="115000"/>
              </a:lnSpc>
              <a:spcBef>
                <a:spcPts val="0"/>
              </a:spcBef>
              <a:spcAft>
                <a:spcPts val="0"/>
              </a:spcAft>
              <a:buClr>
                <a:schemeClr val="dk2"/>
              </a:buClr>
              <a:buSzPts val="1500"/>
              <a:buChar char="➔"/>
            </a:pPr>
            <a:r>
              <a:rPr b="1" lang="en" sz="1500">
                <a:solidFill>
                  <a:schemeClr val="dk2"/>
                </a:solidFill>
              </a:rPr>
              <a:t>Mass loss</a:t>
            </a:r>
            <a:endParaRPr b="1" sz="1500">
              <a:solidFill>
                <a:schemeClr val="dk2"/>
              </a:solidFill>
            </a:endParaRPr>
          </a:p>
          <a:p>
            <a:pPr indent="0" lvl="0" marL="457200" rtl="0" algn="l">
              <a:spcBef>
                <a:spcPts val="1000"/>
              </a:spcBef>
              <a:spcAft>
                <a:spcPts val="0"/>
              </a:spcAft>
              <a:buNone/>
            </a:pPr>
            <a:r>
              <a:t/>
            </a:r>
            <a:endParaRPr b="1" sz="1500">
              <a:solidFill>
                <a:schemeClr val="dk2"/>
              </a:solidFill>
            </a:endParaRPr>
          </a:p>
          <a:p>
            <a:pPr indent="0" lvl="0" marL="0" rtl="0" algn="l">
              <a:lnSpc>
                <a:spcPct val="100000"/>
              </a:lnSpc>
              <a:spcBef>
                <a:spcPts val="0"/>
              </a:spcBef>
              <a:spcAft>
                <a:spcPts val="0"/>
              </a:spcAft>
              <a:buNone/>
            </a:pPr>
            <a:r>
              <a:rPr lang="en" sz="1500">
                <a:solidFill>
                  <a:schemeClr val="dk2"/>
                </a:solidFill>
              </a:rPr>
              <a:t> </a:t>
            </a:r>
            <a:endParaRPr sz="1500">
              <a:solidFill>
                <a:schemeClr val="dk2"/>
              </a:solidFill>
            </a:endParaRPr>
          </a:p>
          <a:p>
            <a:pPr indent="0" lvl="0" marL="0" rtl="0" algn="l">
              <a:lnSpc>
                <a:spcPct val="115000"/>
              </a:lnSpc>
              <a:spcBef>
                <a:spcPts val="0"/>
              </a:spcBef>
              <a:spcAft>
                <a:spcPts val="1000"/>
              </a:spcAft>
              <a:buNone/>
            </a:pPr>
            <a:r>
              <a:t/>
            </a:r>
            <a:endParaRPr sz="1500">
              <a:solidFill>
                <a:schemeClr val="dk2"/>
              </a:solidFill>
            </a:endParaRPr>
          </a:p>
        </p:txBody>
      </p:sp>
      <p:grpSp>
        <p:nvGrpSpPr>
          <p:cNvPr id="879" name="Google Shape;879;p130"/>
          <p:cNvGrpSpPr/>
          <p:nvPr/>
        </p:nvGrpSpPr>
        <p:grpSpPr>
          <a:xfrm>
            <a:off x="120292" y="682247"/>
            <a:ext cx="3798177" cy="3672732"/>
            <a:chOff x="-36000" y="910950"/>
            <a:chExt cx="3891176" cy="3762660"/>
          </a:xfrm>
        </p:grpSpPr>
        <p:pic>
          <p:nvPicPr>
            <p:cNvPr id="880" name="Google Shape;880;p130"/>
            <p:cNvPicPr preferRelativeResize="0"/>
            <p:nvPr/>
          </p:nvPicPr>
          <p:blipFill>
            <a:blip r:embed="rId3">
              <a:alphaModFix/>
            </a:blip>
            <a:stretch>
              <a:fillRect/>
            </a:stretch>
          </p:blipFill>
          <p:spPr>
            <a:xfrm>
              <a:off x="76200" y="910950"/>
              <a:ext cx="3778976" cy="3762660"/>
            </a:xfrm>
            <a:prstGeom prst="rect">
              <a:avLst/>
            </a:prstGeom>
            <a:noFill/>
            <a:ln cap="flat" cmpd="sng" w="19050">
              <a:solidFill>
                <a:srgbClr val="80BFB7"/>
              </a:solidFill>
              <a:prstDash val="solid"/>
              <a:round/>
              <a:headEnd len="sm" w="sm" type="none"/>
              <a:tailEnd len="sm" w="sm" type="none"/>
            </a:ln>
          </p:spPr>
        </p:pic>
        <p:sp>
          <p:nvSpPr>
            <p:cNvPr id="881" name="Google Shape;881;p130"/>
            <p:cNvSpPr txBox="1"/>
            <p:nvPr/>
          </p:nvSpPr>
          <p:spPr>
            <a:xfrm rot="-5400000">
              <a:off x="4500" y="3553975"/>
              <a:ext cx="3918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Times New Roman"/>
                  <a:ea typeface="Times New Roman"/>
                  <a:cs typeface="Times New Roman"/>
                  <a:sym typeface="Times New Roman"/>
                </a:rPr>
                <a:t>log</a:t>
              </a:r>
              <a:endParaRPr sz="1000">
                <a:solidFill>
                  <a:srgbClr val="666666"/>
                </a:solidFill>
                <a:latin typeface="Times New Roman"/>
                <a:ea typeface="Times New Roman"/>
                <a:cs typeface="Times New Roman"/>
                <a:sym typeface="Times New Roman"/>
              </a:endParaRPr>
            </a:p>
          </p:txBody>
        </p:sp>
        <p:sp>
          <p:nvSpPr>
            <p:cNvPr id="882" name="Google Shape;882;p130"/>
            <p:cNvSpPr txBox="1"/>
            <p:nvPr/>
          </p:nvSpPr>
          <p:spPr>
            <a:xfrm rot="-5400000">
              <a:off x="1948500" y="3553975"/>
              <a:ext cx="3918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666666"/>
                  </a:solidFill>
                  <a:latin typeface="Times New Roman"/>
                  <a:ea typeface="Times New Roman"/>
                  <a:cs typeface="Times New Roman"/>
                  <a:sym typeface="Times New Roman"/>
                </a:rPr>
                <a:t>log</a:t>
              </a:r>
              <a:endParaRPr sz="1000">
                <a:solidFill>
                  <a:srgbClr val="666666"/>
                </a:solidFill>
                <a:latin typeface="Times New Roman"/>
                <a:ea typeface="Times New Roman"/>
                <a:cs typeface="Times New Roman"/>
                <a:sym typeface="Times New Roman"/>
              </a:endParaRPr>
            </a:p>
          </p:txBody>
        </p:sp>
      </p:grpSp>
      <p:sp>
        <p:nvSpPr>
          <p:cNvPr id="883" name="Google Shape;883;p130"/>
          <p:cNvSpPr txBox="1"/>
          <p:nvPr/>
        </p:nvSpPr>
        <p:spPr>
          <a:xfrm>
            <a:off x="879088" y="4354975"/>
            <a:ext cx="2280600" cy="3357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None/>
            </a:pPr>
            <a:r>
              <a:rPr lang="en">
                <a:solidFill>
                  <a:schemeClr val="dk2"/>
                </a:solidFill>
              </a:rPr>
              <a:t>COLIBRI Code Marigo+13</a:t>
            </a:r>
            <a:endParaRPr>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3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evolution with COLIBRI</a:t>
            </a:r>
            <a:endParaRPr/>
          </a:p>
        </p:txBody>
      </p:sp>
      <p:sp>
        <p:nvSpPr>
          <p:cNvPr id="889" name="Google Shape;889;p131"/>
          <p:cNvSpPr txBox="1"/>
          <p:nvPr/>
        </p:nvSpPr>
        <p:spPr>
          <a:xfrm>
            <a:off x="233500" y="711950"/>
            <a:ext cx="5210700" cy="20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01597F"/>
                </a:solidFill>
                <a:latin typeface="Montserrat"/>
                <a:ea typeface="Montserrat"/>
                <a:cs typeface="Montserrat"/>
                <a:sym typeface="Montserrat"/>
              </a:rPr>
              <a:t>1) Onset   </a:t>
            </a:r>
            <a:endParaRPr b="1" sz="17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01597F"/>
                </a:solidFill>
                <a:latin typeface="Montserrat"/>
                <a:ea typeface="Montserrat"/>
                <a:cs typeface="Montserrat"/>
                <a:sym typeface="Montserrat"/>
              </a:rPr>
              <a:t>   → </a:t>
            </a:r>
            <a:r>
              <a:rPr b="1" lang="en" sz="1800">
                <a:solidFill>
                  <a:srgbClr val="A61C00"/>
                </a:solidFill>
                <a:latin typeface="Montserrat"/>
                <a:ea typeface="Montserrat"/>
                <a:cs typeface="Montserrat"/>
                <a:sym typeface="Montserrat"/>
              </a:rPr>
              <a:t> M</a:t>
            </a:r>
            <a:r>
              <a:rPr b="1" baseline="-25000" lang="en" sz="1800">
                <a:solidFill>
                  <a:srgbClr val="A61C00"/>
                </a:solidFill>
                <a:latin typeface="Montserrat"/>
                <a:ea typeface="Montserrat"/>
                <a:cs typeface="Montserrat"/>
                <a:sym typeface="Montserrat"/>
              </a:rPr>
              <a:t>c,mi</a:t>
            </a:r>
            <a:r>
              <a:rPr baseline="-25000" lang="en" sz="1800">
                <a:solidFill>
                  <a:srgbClr val="A61C00"/>
                </a:solidFill>
                <a:latin typeface="Montserrat SemiBold"/>
                <a:ea typeface="Montserrat SemiBold"/>
                <a:cs typeface="Montserrat SemiBold"/>
                <a:sym typeface="Montserrat SemiBold"/>
              </a:rPr>
              <a:t>n</a:t>
            </a:r>
            <a:r>
              <a:rPr lang="en" sz="1500">
                <a:solidFill>
                  <a:srgbClr val="01597F"/>
                </a:solidFill>
                <a:latin typeface="Montserrat SemiBold"/>
                <a:ea typeface="Montserrat SemiBold"/>
                <a:cs typeface="Montserrat SemiBold"/>
                <a:sym typeface="Montserrat SemiBold"/>
              </a:rPr>
              <a:t>: </a:t>
            </a:r>
            <a:r>
              <a:rPr lang="en" sz="1500">
                <a:solidFill>
                  <a:srgbClr val="01597F"/>
                </a:solidFill>
                <a:latin typeface="Montserrat Medium"/>
                <a:ea typeface="Montserrat Medium"/>
                <a:cs typeface="Montserrat Medium"/>
                <a:sym typeface="Montserrat Medium"/>
              </a:rPr>
              <a:t>minimum core mass for the onset of the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rPr lang="en" sz="1500">
                <a:solidFill>
                  <a:srgbClr val="01597F"/>
                </a:solidFill>
                <a:latin typeface="Montserrat Medium"/>
                <a:ea typeface="Montserrat Medium"/>
                <a:cs typeface="Montserrat Medium"/>
                <a:sym typeface="Montserrat Medium"/>
              </a:rPr>
              <a:t>                     sequence of 3DUP events</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890" name="Google Shape;890;p131"/>
          <p:cNvSpPr txBox="1"/>
          <p:nvPr/>
        </p:nvSpPr>
        <p:spPr>
          <a:xfrm>
            <a:off x="5327450" y="711950"/>
            <a:ext cx="3556800" cy="5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01597F"/>
                </a:solidFill>
                <a:latin typeface="Montserrat"/>
                <a:ea typeface="Montserrat"/>
                <a:cs typeface="Montserrat"/>
                <a:sym typeface="Montserrat"/>
              </a:rPr>
              <a:t>2) Efficiency </a:t>
            </a:r>
            <a:r>
              <a:rPr b="1" lang="en" sz="2400">
                <a:solidFill>
                  <a:srgbClr val="A61C00"/>
                </a:solidFill>
                <a:latin typeface="Montserrat"/>
                <a:ea typeface="Montserrat"/>
                <a:cs typeface="Montserrat"/>
                <a:sym typeface="Montserrat"/>
              </a:rPr>
              <a:t>λ</a:t>
            </a:r>
            <a:endParaRPr b="1" sz="2400">
              <a:solidFill>
                <a:srgbClr val="A61C00"/>
              </a:solidFill>
              <a:latin typeface="Montserrat"/>
              <a:ea typeface="Montserrat"/>
              <a:cs typeface="Montserrat"/>
              <a:sym typeface="Montserrat"/>
            </a:endParaRPr>
          </a:p>
        </p:txBody>
      </p:sp>
      <p:pic>
        <p:nvPicPr>
          <p:cNvPr id="891" name="Google Shape;891;p131"/>
          <p:cNvPicPr preferRelativeResize="0"/>
          <p:nvPr/>
        </p:nvPicPr>
        <p:blipFill>
          <a:blip r:embed="rId3">
            <a:alphaModFix/>
          </a:blip>
          <a:stretch>
            <a:fillRect/>
          </a:stretch>
        </p:blipFill>
        <p:spPr>
          <a:xfrm>
            <a:off x="5966675" y="1330425"/>
            <a:ext cx="2502825" cy="1737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32"/>
          <p:cNvSpPr txBox="1"/>
          <p:nvPr/>
        </p:nvSpPr>
        <p:spPr>
          <a:xfrm>
            <a:off x="233500" y="711950"/>
            <a:ext cx="5210700" cy="20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01597F"/>
                </a:solidFill>
                <a:latin typeface="Montserrat"/>
                <a:ea typeface="Montserrat"/>
                <a:cs typeface="Montserrat"/>
                <a:sym typeface="Montserrat"/>
              </a:rPr>
              <a:t>1) Onset   </a:t>
            </a:r>
            <a:endParaRPr b="1" sz="17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01597F"/>
                </a:solidFill>
                <a:latin typeface="Montserrat"/>
                <a:ea typeface="Montserrat"/>
                <a:cs typeface="Montserrat"/>
                <a:sym typeface="Montserrat"/>
              </a:rPr>
              <a:t>   → </a:t>
            </a:r>
            <a:r>
              <a:rPr b="1" lang="en" sz="1800">
                <a:solidFill>
                  <a:srgbClr val="A61C00"/>
                </a:solidFill>
                <a:latin typeface="Montserrat"/>
                <a:ea typeface="Montserrat"/>
                <a:cs typeface="Montserrat"/>
                <a:sym typeface="Montserrat"/>
              </a:rPr>
              <a:t> M</a:t>
            </a:r>
            <a:r>
              <a:rPr b="1" baseline="-25000" lang="en" sz="1800">
                <a:solidFill>
                  <a:srgbClr val="A61C00"/>
                </a:solidFill>
                <a:latin typeface="Montserrat"/>
                <a:ea typeface="Montserrat"/>
                <a:cs typeface="Montserrat"/>
                <a:sym typeface="Montserrat"/>
              </a:rPr>
              <a:t>c,mi</a:t>
            </a:r>
            <a:r>
              <a:rPr baseline="-25000" lang="en" sz="1800">
                <a:solidFill>
                  <a:srgbClr val="A61C00"/>
                </a:solidFill>
                <a:latin typeface="Montserrat SemiBold"/>
                <a:ea typeface="Montserrat SemiBold"/>
                <a:cs typeface="Montserrat SemiBold"/>
                <a:sym typeface="Montserrat SemiBold"/>
              </a:rPr>
              <a:t>n</a:t>
            </a:r>
            <a:r>
              <a:rPr lang="en" sz="1500">
                <a:solidFill>
                  <a:srgbClr val="01597F"/>
                </a:solidFill>
                <a:latin typeface="Montserrat SemiBold"/>
                <a:ea typeface="Montserrat SemiBold"/>
                <a:cs typeface="Montserrat SemiBold"/>
                <a:sym typeface="Montserrat SemiBold"/>
              </a:rPr>
              <a:t>: </a:t>
            </a:r>
            <a:r>
              <a:rPr lang="en" sz="1500">
                <a:solidFill>
                  <a:srgbClr val="01597F"/>
                </a:solidFill>
                <a:latin typeface="Montserrat Medium"/>
                <a:ea typeface="Montserrat Medium"/>
                <a:cs typeface="Montserrat Medium"/>
                <a:sym typeface="Montserrat Medium"/>
              </a:rPr>
              <a:t>minimum core mass for the onset of the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rPr lang="en" sz="1500">
                <a:solidFill>
                  <a:srgbClr val="01597F"/>
                </a:solidFill>
                <a:latin typeface="Montserrat Medium"/>
                <a:ea typeface="Montserrat Medium"/>
                <a:cs typeface="Montserrat Medium"/>
                <a:sym typeface="Montserrat Medium"/>
              </a:rPr>
              <a:t>                     sequence of 3DUP events</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897" name="Google Shape;897;p132"/>
          <p:cNvSpPr txBox="1"/>
          <p:nvPr/>
        </p:nvSpPr>
        <p:spPr>
          <a:xfrm>
            <a:off x="5327450" y="711950"/>
            <a:ext cx="3556800" cy="5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01597F"/>
                </a:solidFill>
                <a:latin typeface="Montserrat"/>
                <a:ea typeface="Montserrat"/>
                <a:cs typeface="Montserrat"/>
                <a:sym typeface="Montserrat"/>
              </a:rPr>
              <a:t>2) Efficiency </a:t>
            </a:r>
            <a:r>
              <a:rPr b="1" lang="en" sz="2400">
                <a:solidFill>
                  <a:srgbClr val="A61C00"/>
                </a:solidFill>
                <a:latin typeface="Montserrat"/>
                <a:ea typeface="Montserrat"/>
                <a:cs typeface="Montserrat"/>
                <a:sym typeface="Montserrat"/>
              </a:rPr>
              <a:t>λ</a:t>
            </a:r>
            <a:endParaRPr b="1" sz="2400">
              <a:solidFill>
                <a:srgbClr val="A61C00"/>
              </a:solidFill>
              <a:latin typeface="Montserrat"/>
              <a:ea typeface="Montserrat"/>
              <a:cs typeface="Montserrat"/>
              <a:sym typeface="Montserrat"/>
            </a:endParaRPr>
          </a:p>
        </p:txBody>
      </p:sp>
      <p:pic>
        <p:nvPicPr>
          <p:cNvPr id="898" name="Google Shape;898;p132"/>
          <p:cNvPicPr preferRelativeResize="0"/>
          <p:nvPr/>
        </p:nvPicPr>
        <p:blipFill>
          <a:blip r:embed="rId3">
            <a:alphaModFix/>
          </a:blip>
          <a:stretch>
            <a:fillRect/>
          </a:stretch>
        </p:blipFill>
        <p:spPr>
          <a:xfrm>
            <a:off x="5966675" y="1330425"/>
            <a:ext cx="2502825" cy="1737700"/>
          </a:xfrm>
          <a:prstGeom prst="rect">
            <a:avLst/>
          </a:prstGeom>
          <a:noFill/>
          <a:ln>
            <a:noFill/>
          </a:ln>
        </p:spPr>
      </p:pic>
      <p:pic>
        <p:nvPicPr>
          <p:cNvPr id="899" name="Google Shape;899;p132"/>
          <p:cNvPicPr preferRelativeResize="0"/>
          <p:nvPr/>
        </p:nvPicPr>
        <p:blipFill>
          <a:blip r:embed="rId4">
            <a:alphaModFix/>
          </a:blip>
          <a:stretch>
            <a:fillRect/>
          </a:stretch>
        </p:blipFill>
        <p:spPr>
          <a:xfrm>
            <a:off x="1235450" y="2025075"/>
            <a:ext cx="2772451" cy="2714000"/>
          </a:xfrm>
          <a:prstGeom prst="rect">
            <a:avLst/>
          </a:prstGeom>
          <a:noFill/>
          <a:ln>
            <a:noFill/>
          </a:ln>
        </p:spPr>
      </p:pic>
      <p:sp>
        <p:nvSpPr>
          <p:cNvPr id="900" name="Google Shape;900;p13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evolution with COLIBRI</a:t>
            </a:r>
            <a:endParaRPr/>
          </a:p>
        </p:txBody>
      </p:sp>
      <p:sp>
        <p:nvSpPr>
          <p:cNvPr id="901" name="Google Shape;901;p132"/>
          <p:cNvSpPr txBox="1"/>
          <p:nvPr/>
        </p:nvSpPr>
        <p:spPr>
          <a:xfrm>
            <a:off x="5832300" y="3159500"/>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 </a:t>
            </a:r>
            <a:r>
              <a:rPr lang="en">
                <a:solidFill>
                  <a:schemeClr val="dk2"/>
                </a:solidFill>
              </a:rPr>
              <a:t>mass dredged up into the envelope over the mass by which the H-exhausted core has grown during the preceding interpulse period</a:t>
            </a:r>
            <a:endParaRPr>
              <a:solidFill>
                <a:schemeClr val="dk2"/>
              </a:solidFill>
            </a:endParaRPr>
          </a:p>
        </p:txBody>
      </p:sp>
      <p:sp>
        <p:nvSpPr>
          <p:cNvPr id="902" name="Google Shape;902;p132"/>
          <p:cNvSpPr txBox="1"/>
          <p:nvPr/>
        </p:nvSpPr>
        <p:spPr>
          <a:xfrm>
            <a:off x="1302300" y="45720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Marigo+13</a:t>
            </a:r>
            <a:endParaRPr sz="1000">
              <a:solidFill>
                <a:schemeClr val="dk2"/>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33"/>
          <p:cNvSpPr txBox="1"/>
          <p:nvPr/>
        </p:nvSpPr>
        <p:spPr>
          <a:xfrm>
            <a:off x="233500" y="711950"/>
            <a:ext cx="5210700" cy="20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01597F"/>
                </a:solidFill>
                <a:latin typeface="Montserrat"/>
                <a:ea typeface="Montserrat"/>
                <a:cs typeface="Montserrat"/>
                <a:sym typeface="Montserrat"/>
              </a:rPr>
              <a:t>1) Onset   </a:t>
            </a:r>
            <a:endParaRPr b="1" sz="1700">
              <a:solidFill>
                <a:srgbClr val="01597F"/>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01597F"/>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01597F"/>
                </a:solidFill>
                <a:latin typeface="Montserrat"/>
                <a:ea typeface="Montserrat"/>
                <a:cs typeface="Montserrat"/>
                <a:sym typeface="Montserrat"/>
              </a:rPr>
              <a:t>   → </a:t>
            </a:r>
            <a:r>
              <a:rPr b="1" lang="en" sz="1800">
                <a:solidFill>
                  <a:srgbClr val="A61C00"/>
                </a:solidFill>
                <a:latin typeface="Montserrat"/>
                <a:ea typeface="Montserrat"/>
                <a:cs typeface="Montserrat"/>
                <a:sym typeface="Montserrat"/>
              </a:rPr>
              <a:t> M</a:t>
            </a:r>
            <a:r>
              <a:rPr b="1" baseline="-25000" lang="en" sz="1800">
                <a:solidFill>
                  <a:srgbClr val="A61C00"/>
                </a:solidFill>
                <a:latin typeface="Montserrat"/>
                <a:ea typeface="Montserrat"/>
                <a:cs typeface="Montserrat"/>
                <a:sym typeface="Montserrat"/>
              </a:rPr>
              <a:t>c,mi</a:t>
            </a:r>
            <a:r>
              <a:rPr baseline="-25000" lang="en" sz="1800">
                <a:solidFill>
                  <a:srgbClr val="A61C00"/>
                </a:solidFill>
                <a:latin typeface="Montserrat SemiBold"/>
                <a:ea typeface="Montserrat SemiBold"/>
                <a:cs typeface="Montserrat SemiBold"/>
                <a:sym typeface="Montserrat SemiBold"/>
              </a:rPr>
              <a:t>n</a:t>
            </a:r>
            <a:r>
              <a:rPr lang="en" sz="1500">
                <a:solidFill>
                  <a:srgbClr val="01597F"/>
                </a:solidFill>
                <a:latin typeface="Montserrat SemiBold"/>
                <a:ea typeface="Montserrat SemiBold"/>
                <a:cs typeface="Montserrat SemiBold"/>
                <a:sym typeface="Montserrat SemiBold"/>
              </a:rPr>
              <a:t>: </a:t>
            </a:r>
            <a:r>
              <a:rPr lang="en" sz="1500">
                <a:solidFill>
                  <a:srgbClr val="01597F"/>
                </a:solidFill>
                <a:latin typeface="Montserrat Medium"/>
                <a:ea typeface="Montserrat Medium"/>
                <a:cs typeface="Montserrat Medium"/>
                <a:sym typeface="Montserrat Medium"/>
              </a:rPr>
              <a:t>minimum core mass for the onset of the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rPr lang="en" sz="1500">
                <a:solidFill>
                  <a:srgbClr val="01597F"/>
                </a:solidFill>
                <a:latin typeface="Montserrat Medium"/>
                <a:ea typeface="Montserrat Medium"/>
                <a:cs typeface="Montserrat Medium"/>
                <a:sym typeface="Montserrat Medium"/>
              </a:rPr>
              <a:t>                     sequence of 3DUP events</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500">
              <a:solidFill>
                <a:srgbClr val="01597F"/>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b="1" sz="1500">
              <a:solidFill>
                <a:srgbClr val="01597F"/>
              </a:solidFill>
              <a:latin typeface="Titillium Web"/>
              <a:ea typeface="Titillium Web"/>
              <a:cs typeface="Titillium Web"/>
              <a:sym typeface="Titillium Web"/>
            </a:endParaRPr>
          </a:p>
          <a:p>
            <a:pPr indent="0" lvl="0" marL="0" rtl="0" algn="l">
              <a:spcBef>
                <a:spcPts val="0"/>
              </a:spcBef>
              <a:spcAft>
                <a:spcPts val="0"/>
              </a:spcAft>
              <a:buNone/>
            </a:pPr>
            <a:r>
              <a:t/>
            </a:r>
            <a:endParaRPr>
              <a:latin typeface="Titillium Web"/>
              <a:ea typeface="Titillium Web"/>
              <a:cs typeface="Titillium Web"/>
              <a:sym typeface="Titillium Web"/>
            </a:endParaRPr>
          </a:p>
        </p:txBody>
      </p:sp>
      <p:sp>
        <p:nvSpPr>
          <p:cNvPr id="908" name="Google Shape;908;p133"/>
          <p:cNvSpPr txBox="1"/>
          <p:nvPr/>
        </p:nvSpPr>
        <p:spPr>
          <a:xfrm>
            <a:off x="5327450" y="711950"/>
            <a:ext cx="3556800" cy="5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01597F"/>
                </a:solidFill>
                <a:latin typeface="Montserrat"/>
                <a:ea typeface="Montserrat"/>
                <a:cs typeface="Montserrat"/>
                <a:sym typeface="Montserrat"/>
              </a:rPr>
              <a:t>2) Efficiency </a:t>
            </a:r>
            <a:r>
              <a:rPr b="1" lang="en" sz="2400">
                <a:solidFill>
                  <a:srgbClr val="A61C00"/>
                </a:solidFill>
                <a:latin typeface="Montserrat"/>
                <a:ea typeface="Montserrat"/>
                <a:cs typeface="Montserrat"/>
                <a:sym typeface="Montserrat"/>
              </a:rPr>
              <a:t>λ</a:t>
            </a:r>
            <a:endParaRPr b="1" sz="2400">
              <a:solidFill>
                <a:srgbClr val="A61C00"/>
              </a:solidFill>
              <a:latin typeface="Montserrat"/>
              <a:ea typeface="Montserrat"/>
              <a:cs typeface="Montserrat"/>
              <a:sym typeface="Montserrat"/>
            </a:endParaRPr>
          </a:p>
        </p:txBody>
      </p:sp>
      <p:pic>
        <p:nvPicPr>
          <p:cNvPr id="909" name="Google Shape;909;p133"/>
          <p:cNvPicPr preferRelativeResize="0"/>
          <p:nvPr/>
        </p:nvPicPr>
        <p:blipFill>
          <a:blip r:embed="rId3">
            <a:alphaModFix/>
          </a:blip>
          <a:stretch>
            <a:fillRect/>
          </a:stretch>
        </p:blipFill>
        <p:spPr>
          <a:xfrm>
            <a:off x="5966675" y="1330425"/>
            <a:ext cx="2502825" cy="1737700"/>
          </a:xfrm>
          <a:prstGeom prst="rect">
            <a:avLst/>
          </a:prstGeom>
          <a:noFill/>
          <a:ln>
            <a:noFill/>
          </a:ln>
        </p:spPr>
      </p:pic>
      <p:pic>
        <p:nvPicPr>
          <p:cNvPr id="910" name="Google Shape;910;p133"/>
          <p:cNvPicPr preferRelativeResize="0"/>
          <p:nvPr/>
        </p:nvPicPr>
        <p:blipFill>
          <a:blip r:embed="rId4">
            <a:alphaModFix/>
          </a:blip>
          <a:stretch>
            <a:fillRect/>
          </a:stretch>
        </p:blipFill>
        <p:spPr>
          <a:xfrm>
            <a:off x="1235450" y="2025075"/>
            <a:ext cx="2772451" cy="2714000"/>
          </a:xfrm>
          <a:prstGeom prst="rect">
            <a:avLst/>
          </a:prstGeom>
          <a:noFill/>
          <a:ln>
            <a:noFill/>
          </a:ln>
        </p:spPr>
      </p:pic>
      <p:pic>
        <p:nvPicPr>
          <p:cNvPr id="911" name="Google Shape;911;p133"/>
          <p:cNvPicPr preferRelativeResize="0"/>
          <p:nvPr/>
        </p:nvPicPr>
        <p:blipFill>
          <a:blip r:embed="rId5">
            <a:alphaModFix/>
          </a:blip>
          <a:stretch>
            <a:fillRect/>
          </a:stretch>
        </p:blipFill>
        <p:spPr>
          <a:xfrm>
            <a:off x="4740950" y="1669120"/>
            <a:ext cx="4143300" cy="3094355"/>
          </a:xfrm>
          <a:prstGeom prst="rect">
            <a:avLst/>
          </a:prstGeom>
          <a:noFill/>
          <a:ln>
            <a:noFill/>
          </a:ln>
        </p:spPr>
      </p:pic>
      <p:sp>
        <p:nvSpPr>
          <p:cNvPr id="912" name="Google Shape;912;p13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evolution with COLIBRI</a:t>
            </a:r>
            <a:endParaRPr/>
          </a:p>
        </p:txBody>
      </p:sp>
      <p:sp>
        <p:nvSpPr>
          <p:cNvPr id="913" name="Google Shape;913;p133"/>
          <p:cNvSpPr txBox="1"/>
          <p:nvPr/>
        </p:nvSpPr>
        <p:spPr>
          <a:xfrm>
            <a:off x="1302300" y="45720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Marigo+13</a:t>
            </a:r>
            <a:endParaRPr sz="1000">
              <a:solidFill>
                <a:schemeClr val="dk2"/>
              </a:solidFill>
            </a:endParaRPr>
          </a:p>
        </p:txBody>
      </p:sp>
      <p:sp>
        <p:nvSpPr>
          <p:cNvPr id="914" name="Google Shape;914;p133"/>
          <p:cNvSpPr txBox="1"/>
          <p:nvPr/>
        </p:nvSpPr>
        <p:spPr>
          <a:xfrm>
            <a:off x="5493300" y="45720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Pastorelli+19</a:t>
            </a:r>
            <a:endParaRPr sz="10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34"/>
          <p:cNvSpPr txBox="1"/>
          <p:nvPr/>
        </p:nvSpPr>
        <p:spPr>
          <a:xfrm>
            <a:off x="228600" y="724325"/>
            <a:ext cx="8926200" cy="23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700">
                <a:solidFill>
                  <a:schemeClr val="dk2"/>
                </a:solidFill>
              </a:rPr>
              <a:t>1) Pre-dust regime</a:t>
            </a:r>
            <a:endParaRPr b="1" sz="1700">
              <a:solidFill>
                <a:schemeClr val="dk2"/>
              </a:solidFill>
            </a:endParaRPr>
          </a:p>
          <a:p>
            <a:pPr indent="0" lvl="0" marL="0" rtl="0" algn="l">
              <a:spcBef>
                <a:spcPts val="0"/>
              </a:spcBef>
              <a:spcAft>
                <a:spcPts val="0"/>
              </a:spcAft>
              <a:buNone/>
            </a:pPr>
            <a:r>
              <a:t/>
            </a:r>
            <a:endParaRPr b="1"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Formalisms based on Alfven waves and turbulence in the cool extended chromosphere  (Schröder &amp; Cuntz 2005, Cranmer &amp; Saar 2011) </a:t>
            </a:r>
            <a:endParaRPr sz="1700">
              <a:solidFill>
                <a:schemeClr val="dk2"/>
              </a:solidFill>
            </a:endParaRPr>
          </a:p>
          <a:p>
            <a:pPr indent="-336550" lvl="0" marL="457200" rtl="0" algn="l">
              <a:spcBef>
                <a:spcPts val="0"/>
              </a:spcBef>
              <a:spcAft>
                <a:spcPts val="0"/>
              </a:spcAft>
              <a:buClr>
                <a:schemeClr val="dk2"/>
              </a:buClr>
              <a:buSzPts val="1700"/>
              <a:buFont typeface="Montserrat"/>
              <a:buChar char="●"/>
            </a:pPr>
            <a:r>
              <a:rPr lang="en" sz="1700">
                <a:solidFill>
                  <a:schemeClr val="dk2"/>
                </a:solidFill>
              </a:rPr>
              <a:t>Efficiency parameter </a:t>
            </a:r>
            <a:r>
              <a:rPr b="1" lang="en" sz="1700">
                <a:solidFill>
                  <a:schemeClr val="dk2"/>
                </a:solidFill>
              </a:rPr>
              <a:t>η</a:t>
            </a:r>
            <a:r>
              <a:rPr b="1" baseline="-25000" lang="en" sz="1700">
                <a:solidFill>
                  <a:schemeClr val="dk2"/>
                </a:solidFill>
              </a:rPr>
              <a:t>pre-dust</a:t>
            </a:r>
            <a:endParaRPr b="1" baseline="-25000"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Active before the 1TP (upper early-AGB phase)</a:t>
            </a:r>
            <a:endParaRPr b="1" sz="1500">
              <a:solidFill>
                <a:schemeClr val="dk2"/>
              </a:solidFill>
            </a:endParaRPr>
          </a:p>
          <a:p>
            <a:pPr indent="0" lvl="0" marL="0" rtl="0" algn="l">
              <a:spcBef>
                <a:spcPts val="0"/>
              </a:spcBef>
              <a:spcAft>
                <a:spcPts val="0"/>
              </a:spcAft>
              <a:buNone/>
            </a:pPr>
            <a:r>
              <a:t/>
            </a:r>
            <a:endParaRPr>
              <a:solidFill>
                <a:schemeClr val="dk2"/>
              </a:solidFill>
            </a:endParaRPr>
          </a:p>
        </p:txBody>
      </p:sp>
      <p:sp>
        <p:nvSpPr>
          <p:cNvPr id="920" name="Google Shape;920;p134"/>
          <p:cNvSpPr txBox="1"/>
          <p:nvPr/>
        </p:nvSpPr>
        <p:spPr>
          <a:xfrm>
            <a:off x="193075" y="2831825"/>
            <a:ext cx="8926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2"/>
                </a:solidFill>
              </a:rPr>
              <a:t>2) Dust-driven regime</a:t>
            </a:r>
            <a:endParaRPr sz="1700">
              <a:solidFill>
                <a:schemeClr val="dk2"/>
              </a:solidFill>
            </a:endParaRPr>
          </a:p>
          <a:p>
            <a:pPr indent="0" lvl="0" marL="0" rtl="0" algn="l">
              <a:spcBef>
                <a:spcPts val="0"/>
              </a:spcBef>
              <a:spcAft>
                <a:spcPts val="0"/>
              </a:spcAft>
              <a:buNone/>
            </a:pPr>
            <a:r>
              <a:t/>
            </a:r>
            <a:endParaRPr b="1" sz="1700">
              <a:solidFill>
                <a:schemeClr val="dk2"/>
              </a:solidFill>
            </a:endParaRPr>
          </a:p>
          <a:p>
            <a:pPr indent="-336550" lvl="0" marL="457200" rtl="0" algn="l">
              <a:spcBef>
                <a:spcPts val="0"/>
              </a:spcBef>
              <a:spcAft>
                <a:spcPts val="0"/>
              </a:spcAft>
              <a:buClr>
                <a:schemeClr val="dk2"/>
              </a:buClr>
              <a:buSzPts val="1700"/>
              <a:buFont typeface="Montserrat"/>
              <a:buChar char="●"/>
            </a:pPr>
            <a:r>
              <a:rPr b="1" lang="en" sz="1700">
                <a:solidFill>
                  <a:schemeClr val="dk2"/>
                </a:solidFill>
              </a:rPr>
              <a:t>O-rich: </a:t>
            </a:r>
            <a:r>
              <a:rPr lang="en" sz="1700">
                <a:solidFill>
                  <a:schemeClr val="dk2"/>
                </a:solidFill>
              </a:rPr>
              <a:t>empirical mass-loss prescriptions (Mi, Zi, L, Teff), efficiency parameter </a:t>
            </a:r>
            <a:r>
              <a:rPr b="1" lang="en" sz="1700">
                <a:solidFill>
                  <a:schemeClr val="dk2"/>
                </a:solidFill>
              </a:rPr>
              <a:t>η</a:t>
            </a:r>
            <a:r>
              <a:rPr b="1" baseline="-25000" lang="en" sz="1700">
                <a:solidFill>
                  <a:schemeClr val="dk2"/>
                </a:solidFill>
              </a:rPr>
              <a:t>dust  </a:t>
            </a:r>
            <a:r>
              <a:rPr lang="en" sz="1700">
                <a:solidFill>
                  <a:schemeClr val="dk2"/>
                </a:solidFill>
              </a:rPr>
              <a:t>(Blöcker 1995, Vassiliadis &amp; Wood, 1993)</a:t>
            </a:r>
            <a:endParaRPr sz="1700">
              <a:solidFill>
                <a:schemeClr val="dk2"/>
              </a:solidFill>
            </a:endParaRPr>
          </a:p>
          <a:p>
            <a:pPr indent="0" lvl="0" marL="457200" rtl="0" algn="l">
              <a:spcBef>
                <a:spcPts val="0"/>
              </a:spcBef>
              <a:spcAft>
                <a:spcPts val="0"/>
              </a:spcAft>
              <a:buNone/>
            </a:pPr>
            <a:r>
              <a:t/>
            </a:r>
            <a:endParaRPr sz="1700">
              <a:solidFill>
                <a:schemeClr val="dk2"/>
              </a:solidFill>
            </a:endParaRPr>
          </a:p>
          <a:p>
            <a:pPr indent="-336550" lvl="0" marL="457200" rtl="0" algn="l">
              <a:spcBef>
                <a:spcPts val="0"/>
              </a:spcBef>
              <a:spcAft>
                <a:spcPts val="0"/>
              </a:spcAft>
              <a:buClr>
                <a:schemeClr val="dk2"/>
              </a:buClr>
              <a:buSzPts val="1700"/>
              <a:buFont typeface="Montserrat"/>
              <a:buChar char="●"/>
            </a:pPr>
            <a:r>
              <a:rPr b="1" lang="en" sz="1700">
                <a:solidFill>
                  <a:schemeClr val="dk2"/>
                </a:solidFill>
              </a:rPr>
              <a:t>C-rich:</a:t>
            </a:r>
            <a:r>
              <a:rPr lang="en" sz="1700">
                <a:solidFill>
                  <a:schemeClr val="dk2"/>
                </a:solidFill>
              </a:rPr>
              <a:t> dynamical model atmospheres “CDYN” (Mi, Zi, L, Teff, C-O) (Eriksson+14, Mattson+10)</a:t>
            </a:r>
            <a:endParaRPr>
              <a:solidFill>
                <a:schemeClr val="dk2"/>
              </a:solidFill>
            </a:endParaRPr>
          </a:p>
        </p:txBody>
      </p:sp>
      <p:sp>
        <p:nvSpPr>
          <p:cNvPr id="921" name="Google Shape;921;p13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TP-AGB evolution with COLIBRI</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35"/>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Reproducing Ks-band LFs for all AGB classes</a:t>
            </a:r>
            <a:endParaRPr/>
          </a:p>
        </p:txBody>
      </p:sp>
      <p:pic>
        <p:nvPicPr>
          <p:cNvPr id="928" name="Google Shape;928;p135"/>
          <p:cNvPicPr preferRelativeResize="0"/>
          <p:nvPr/>
        </p:nvPicPr>
        <p:blipFill>
          <a:blip r:embed="rId3">
            <a:alphaModFix/>
          </a:blip>
          <a:stretch>
            <a:fillRect/>
          </a:stretch>
        </p:blipFill>
        <p:spPr>
          <a:xfrm>
            <a:off x="69000" y="609000"/>
            <a:ext cx="3214800" cy="4276767"/>
          </a:xfrm>
          <a:prstGeom prst="rect">
            <a:avLst/>
          </a:prstGeom>
          <a:noFill/>
          <a:ln>
            <a:noFill/>
          </a:ln>
        </p:spPr>
      </p:pic>
      <p:sp>
        <p:nvSpPr>
          <p:cNvPr id="929" name="Google Shape;929;p135"/>
          <p:cNvSpPr/>
          <p:nvPr/>
        </p:nvSpPr>
        <p:spPr>
          <a:xfrm>
            <a:off x="3371950" y="835200"/>
            <a:ext cx="658500" cy="28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930" name="Google Shape;930;p135"/>
          <p:cNvSpPr txBox="1"/>
          <p:nvPr/>
        </p:nvSpPr>
        <p:spPr>
          <a:xfrm>
            <a:off x="3440050" y="797100"/>
            <a:ext cx="1999500" cy="3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2"/>
                </a:solidFill>
              </a:rPr>
              <a:t>AGB + 11.8 %</a:t>
            </a:r>
            <a:endParaRPr sz="1500">
              <a:solidFill>
                <a:schemeClr val="dk2"/>
              </a:solidFill>
            </a:endParaRPr>
          </a:p>
        </p:txBody>
      </p:sp>
      <p:sp>
        <p:nvSpPr>
          <p:cNvPr id="931" name="Google Shape;931;p135"/>
          <p:cNvSpPr txBox="1"/>
          <p:nvPr/>
        </p:nvSpPr>
        <p:spPr>
          <a:xfrm>
            <a:off x="3440050" y="1711500"/>
            <a:ext cx="1645200" cy="31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dk2"/>
                </a:solidFill>
              </a:rPr>
              <a:t>O-rich + 44.4 %</a:t>
            </a:r>
            <a:endParaRPr sz="1500">
              <a:solidFill>
                <a:schemeClr val="dk2"/>
              </a:solidFill>
            </a:endParaRPr>
          </a:p>
        </p:txBody>
      </p:sp>
      <p:sp>
        <p:nvSpPr>
          <p:cNvPr id="932" name="Google Shape;932;p135"/>
          <p:cNvSpPr txBox="1"/>
          <p:nvPr/>
        </p:nvSpPr>
        <p:spPr>
          <a:xfrm>
            <a:off x="3440050" y="2828650"/>
            <a:ext cx="1999500" cy="3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2"/>
                </a:solidFill>
              </a:rPr>
              <a:t>C-rich - 33.2 %</a:t>
            </a:r>
            <a:endParaRPr sz="1500">
              <a:solidFill>
                <a:schemeClr val="dk2"/>
              </a:solidFill>
            </a:endParaRPr>
          </a:p>
        </p:txBody>
      </p:sp>
      <p:sp>
        <p:nvSpPr>
          <p:cNvPr id="933" name="Google Shape;933;p135"/>
          <p:cNvSpPr txBox="1"/>
          <p:nvPr/>
        </p:nvSpPr>
        <p:spPr>
          <a:xfrm>
            <a:off x="3440050" y="3717200"/>
            <a:ext cx="1767900" cy="2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dk2"/>
                </a:solidFill>
              </a:rPr>
              <a:t>X-AGB + 23.4 %</a:t>
            </a:r>
            <a:endParaRPr sz="1500">
              <a:solidFill>
                <a:schemeClr val="dk2"/>
              </a:solidFill>
            </a:endParaRPr>
          </a:p>
        </p:txBody>
      </p:sp>
      <p:sp>
        <p:nvSpPr>
          <p:cNvPr id="934" name="Google Shape;934;p135"/>
          <p:cNvSpPr txBox="1"/>
          <p:nvPr/>
        </p:nvSpPr>
        <p:spPr>
          <a:xfrm>
            <a:off x="3440050" y="2159100"/>
            <a:ext cx="2607300" cy="571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rPr>
              <a:t>LF faint-end dominated by </a:t>
            </a:r>
            <a:r>
              <a:rPr b="1" lang="en" sz="1200">
                <a:solidFill>
                  <a:schemeClr val="dk2"/>
                </a:solidFill>
              </a:rPr>
              <a:t>low-mass</a:t>
            </a:r>
            <a:r>
              <a:rPr lang="en" sz="1200">
                <a:solidFill>
                  <a:schemeClr val="dk2"/>
                </a:solidFill>
              </a:rPr>
              <a:t> (1 M</a:t>
            </a:r>
            <a:r>
              <a:rPr baseline="-25000" lang="en" sz="1200">
                <a:solidFill>
                  <a:schemeClr val="dk2"/>
                </a:solidFill>
              </a:rPr>
              <a:t>☉</a:t>
            </a:r>
            <a:r>
              <a:rPr lang="en" sz="1200">
                <a:solidFill>
                  <a:schemeClr val="dk2"/>
                </a:solidFill>
              </a:rPr>
              <a:t>) </a:t>
            </a:r>
            <a:r>
              <a:rPr b="1" lang="en" sz="1200">
                <a:solidFill>
                  <a:schemeClr val="dk2"/>
                </a:solidFill>
              </a:rPr>
              <a:t>low-metallicity</a:t>
            </a:r>
            <a:r>
              <a:rPr lang="en" sz="1200">
                <a:solidFill>
                  <a:schemeClr val="dk2"/>
                </a:solidFill>
              </a:rPr>
              <a:t> (Z</a:t>
            </a:r>
            <a:r>
              <a:rPr baseline="-25000" lang="en" sz="1200">
                <a:solidFill>
                  <a:schemeClr val="dk2"/>
                </a:solidFill>
              </a:rPr>
              <a:t>i</a:t>
            </a:r>
            <a:r>
              <a:rPr lang="en" sz="1200">
                <a:solidFill>
                  <a:schemeClr val="dk2"/>
                </a:solidFill>
              </a:rPr>
              <a:t>=0.001) stars</a:t>
            </a:r>
            <a:endParaRPr>
              <a:solidFill>
                <a:schemeClr val="dk2"/>
              </a:solidFill>
            </a:endParaRPr>
          </a:p>
        </p:txBody>
      </p:sp>
      <p:sp>
        <p:nvSpPr>
          <p:cNvPr id="935" name="Google Shape;935;p135"/>
          <p:cNvSpPr txBox="1"/>
          <p:nvPr/>
        </p:nvSpPr>
        <p:spPr>
          <a:xfrm>
            <a:off x="3440050" y="4001475"/>
            <a:ext cx="2061000" cy="57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rPr>
              <a:t>C-rich and X-AGB:</a:t>
            </a:r>
            <a:r>
              <a:rPr b="1" lang="en" sz="1200">
                <a:solidFill>
                  <a:schemeClr val="dk2"/>
                </a:solidFill>
              </a:rPr>
              <a:t> </a:t>
            </a:r>
            <a:endParaRPr b="1" sz="1200">
              <a:solidFill>
                <a:schemeClr val="dk2"/>
              </a:solidFill>
            </a:endParaRPr>
          </a:p>
          <a:p>
            <a:pPr indent="0" lvl="0" marL="0" rtl="0" algn="l">
              <a:spcBef>
                <a:spcPts val="0"/>
              </a:spcBef>
              <a:spcAft>
                <a:spcPts val="0"/>
              </a:spcAft>
              <a:buNone/>
            </a:pPr>
            <a:r>
              <a:rPr b="1" lang="en" sz="1200">
                <a:solidFill>
                  <a:schemeClr val="dk2"/>
                </a:solidFill>
              </a:rPr>
              <a:t>1.8 - 2 M</a:t>
            </a:r>
            <a:r>
              <a:rPr b="1" baseline="-25000" lang="en" sz="1200">
                <a:solidFill>
                  <a:schemeClr val="dk2"/>
                </a:solidFill>
              </a:rPr>
              <a:t>☉</a:t>
            </a:r>
            <a:r>
              <a:rPr lang="en" sz="1200">
                <a:solidFill>
                  <a:schemeClr val="dk2"/>
                </a:solidFill>
              </a:rPr>
              <a:t> &amp; </a:t>
            </a:r>
            <a:r>
              <a:rPr b="1" lang="en" sz="1200">
                <a:solidFill>
                  <a:schemeClr val="dk2"/>
                </a:solidFill>
              </a:rPr>
              <a:t>Zi ~ 0.004</a:t>
            </a:r>
            <a:endParaRPr b="1">
              <a:solidFill>
                <a:schemeClr val="dk2"/>
              </a:solidFill>
            </a:endParaRPr>
          </a:p>
        </p:txBody>
      </p:sp>
      <p:sp>
        <p:nvSpPr>
          <p:cNvPr id="936" name="Google Shape;936;p135"/>
          <p:cNvSpPr txBox="1"/>
          <p:nvPr/>
        </p:nvSpPr>
        <p:spPr>
          <a:xfrm>
            <a:off x="36645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Pastorelli+19</a:t>
            </a:r>
            <a:endParaRPr sz="1000">
              <a:solidFill>
                <a:schemeClr val="dk2"/>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36"/>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Reproducing Ks-band LFs for all AGB classes</a:t>
            </a:r>
            <a:endParaRPr/>
          </a:p>
        </p:txBody>
      </p:sp>
      <p:pic>
        <p:nvPicPr>
          <p:cNvPr id="943" name="Google Shape;943;p136"/>
          <p:cNvPicPr preferRelativeResize="0"/>
          <p:nvPr/>
        </p:nvPicPr>
        <p:blipFill>
          <a:blip r:embed="rId3">
            <a:alphaModFix/>
          </a:blip>
          <a:stretch>
            <a:fillRect/>
          </a:stretch>
        </p:blipFill>
        <p:spPr>
          <a:xfrm>
            <a:off x="69000" y="609000"/>
            <a:ext cx="3214800" cy="4276767"/>
          </a:xfrm>
          <a:prstGeom prst="rect">
            <a:avLst/>
          </a:prstGeom>
          <a:noFill/>
          <a:ln>
            <a:noFill/>
          </a:ln>
        </p:spPr>
      </p:pic>
      <p:sp>
        <p:nvSpPr>
          <p:cNvPr id="944" name="Google Shape;944;p136"/>
          <p:cNvSpPr/>
          <p:nvPr/>
        </p:nvSpPr>
        <p:spPr>
          <a:xfrm>
            <a:off x="3371950" y="835200"/>
            <a:ext cx="658500" cy="28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pic>
        <p:nvPicPr>
          <p:cNvPr id="945" name="Google Shape;945;p136"/>
          <p:cNvPicPr preferRelativeResize="0"/>
          <p:nvPr/>
        </p:nvPicPr>
        <p:blipFill>
          <a:blip r:embed="rId4">
            <a:alphaModFix/>
          </a:blip>
          <a:stretch>
            <a:fillRect/>
          </a:stretch>
        </p:blipFill>
        <p:spPr>
          <a:xfrm>
            <a:off x="2362200" y="636725"/>
            <a:ext cx="4259025" cy="417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7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Initial mass range</a:t>
            </a:r>
            <a:endParaRPr/>
          </a:p>
        </p:txBody>
      </p:sp>
      <p:pic>
        <p:nvPicPr>
          <p:cNvPr id="211" name="Google Shape;211;p74"/>
          <p:cNvPicPr preferRelativeResize="0"/>
          <p:nvPr/>
        </p:nvPicPr>
        <p:blipFill>
          <a:blip r:embed="rId3">
            <a:alphaModFix/>
          </a:blip>
          <a:stretch>
            <a:fillRect/>
          </a:stretch>
        </p:blipFill>
        <p:spPr>
          <a:xfrm>
            <a:off x="152400" y="1017725"/>
            <a:ext cx="8839202" cy="3073661"/>
          </a:xfrm>
          <a:prstGeom prst="rect">
            <a:avLst/>
          </a:prstGeom>
          <a:noFill/>
          <a:ln>
            <a:noFill/>
          </a:ln>
        </p:spPr>
      </p:pic>
      <p:sp>
        <p:nvSpPr>
          <p:cNvPr id="212" name="Google Shape;212;p74"/>
          <p:cNvSpPr txBox="1"/>
          <p:nvPr/>
        </p:nvSpPr>
        <p:spPr>
          <a:xfrm>
            <a:off x="2254825" y="4301825"/>
            <a:ext cx="24627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~0.8 up to ~6-8 Msun  </a:t>
            </a:r>
            <a:endParaRPr sz="1800">
              <a:solidFill>
                <a:schemeClr val="dk2"/>
              </a:solidFill>
            </a:endParaRPr>
          </a:p>
        </p:txBody>
      </p:sp>
      <p:sp>
        <p:nvSpPr>
          <p:cNvPr id="213" name="Google Shape;213;p74"/>
          <p:cNvSpPr/>
          <p:nvPr/>
        </p:nvSpPr>
        <p:spPr>
          <a:xfrm>
            <a:off x="2057400" y="1257300"/>
            <a:ext cx="2899200" cy="2834100"/>
          </a:xfrm>
          <a:prstGeom prst="rect">
            <a:avLst/>
          </a:prstGeom>
          <a:solidFill>
            <a:srgbClr val="ABCBE4">
              <a:alpha val="154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74"/>
          <p:cNvSpPr txBox="1"/>
          <p:nvPr/>
        </p:nvSpPr>
        <p:spPr>
          <a:xfrm>
            <a:off x="4845625" y="4301825"/>
            <a:ext cx="39936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Model and composition dependent</a:t>
            </a:r>
            <a:endParaRPr sz="1800">
              <a:solidFill>
                <a:schemeClr val="dk2"/>
              </a:solidFill>
            </a:endParaRPr>
          </a:p>
        </p:txBody>
      </p:sp>
      <p:sp>
        <p:nvSpPr>
          <p:cNvPr id="215" name="Google Shape;215;p74"/>
          <p:cNvSpPr txBox="1"/>
          <p:nvPr/>
        </p:nvSpPr>
        <p:spPr>
          <a:xfrm>
            <a:off x="426025" y="4301825"/>
            <a:ext cx="39936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AGB stars → </a:t>
            </a:r>
            <a:endParaRPr sz="1800">
              <a:solidFill>
                <a:schemeClr val="dk2"/>
              </a:solidFill>
            </a:endParaRPr>
          </a:p>
        </p:txBody>
      </p:sp>
      <p:sp>
        <p:nvSpPr>
          <p:cNvPr id="216" name="Google Shape;216;p74"/>
          <p:cNvSpPr txBox="1"/>
          <p:nvPr/>
        </p:nvSpPr>
        <p:spPr>
          <a:xfrm>
            <a:off x="5988625" y="3920825"/>
            <a:ext cx="3106800" cy="3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From Karakas &amp; Lattanzio (2014)</a:t>
            </a:r>
            <a:endParaRPr sz="1100">
              <a:solidFill>
                <a:schemeClr val="dk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37"/>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Reproducing Ks-band LFs for all AGB classes</a:t>
            </a:r>
            <a:endParaRPr/>
          </a:p>
        </p:txBody>
      </p:sp>
      <p:pic>
        <p:nvPicPr>
          <p:cNvPr id="952" name="Google Shape;952;p137"/>
          <p:cNvPicPr preferRelativeResize="0"/>
          <p:nvPr/>
        </p:nvPicPr>
        <p:blipFill>
          <a:blip r:embed="rId3">
            <a:alphaModFix/>
          </a:blip>
          <a:stretch>
            <a:fillRect/>
          </a:stretch>
        </p:blipFill>
        <p:spPr>
          <a:xfrm>
            <a:off x="69000" y="609000"/>
            <a:ext cx="3214800" cy="4276767"/>
          </a:xfrm>
          <a:prstGeom prst="rect">
            <a:avLst/>
          </a:prstGeom>
          <a:noFill/>
          <a:ln>
            <a:noFill/>
          </a:ln>
        </p:spPr>
      </p:pic>
      <p:sp>
        <p:nvSpPr>
          <p:cNvPr id="953" name="Google Shape;953;p137"/>
          <p:cNvSpPr/>
          <p:nvPr/>
        </p:nvSpPr>
        <p:spPr>
          <a:xfrm>
            <a:off x="3371950" y="835200"/>
            <a:ext cx="658500" cy="28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nvGrpSpPr>
          <p:cNvPr id="954" name="Google Shape;954;p137"/>
          <p:cNvGrpSpPr/>
          <p:nvPr/>
        </p:nvGrpSpPr>
        <p:grpSpPr>
          <a:xfrm>
            <a:off x="2895600" y="586247"/>
            <a:ext cx="3240025" cy="4476250"/>
            <a:chOff x="152403" y="611157"/>
            <a:chExt cx="2111729" cy="3282190"/>
          </a:xfrm>
        </p:grpSpPr>
        <p:pic>
          <p:nvPicPr>
            <p:cNvPr id="955" name="Google Shape;955;p137"/>
            <p:cNvPicPr preferRelativeResize="0"/>
            <p:nvPr/>
          </p:nvPicPr>
          <p:blipFill rotWithShape="1">
            <a:blip r:embed="rId4">
              <a:alphaModFix/>
            </a:blip>
            <a:srcRect b="22287" l="0" r="0" t="0"/>
            <a:stretch/>
          </p:blipFill>
          <p:spPr>
            <a:xfrm>
              <a:off x="152403" y="611157"/>
              <a:ext cx="2111729" cy="3282190"/>
            </a:xfrm>
            <a:prstGeom prst="rect">
              <a:avLst/>
            </a:prstGeom>
            <a:noFill/>
            <a:ln>
              <a:noFill/>
            </a:ln>
          </p:spPr>
        </p:pic>
        <p:sp>
          <p:nvSpPr>
            <p:cNvPr id="956" name="Google Shape;956;p137"/>
            <p:cNvSpPr txBox="1"/>
            <p:nvPr/>
          </p:nvSpPr>
          <p:spPr>
            <a:xfrm>
              <a:off x="1118325" y="713700"/>
              <a:ext cx="4320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27BA0"/>
                  </a:solidFill>
                  <a:latin typeface="Titillium Web"/>
                  <a:ea typeface="Titillium Web"/>
                  <a:cs typeface="Titillium Web"/>
                  <a:sym typeface="Titillium Web"/>
                </a:rPr>
                <a:t>AGB</a:t>
              </a:r>
              <a:endParaRPr b="1">
                <a:solidFill>
                  <a:srgbClr val="C27BA0"/>
                </a:solidFill>
              </a:endParaRPr>
            </a:p>
          </p:txBody>
        </p:sp>
        <p:sp>
          <p:nvSpPr>
            <p:cNvPr id="957" name="Google Shape;957;p137"/>
            <p:cNvSpPr txBox="1"/>
            <p:nvPr/>
          </p:nvSpPr>
          <p:spPr>
            <a:xfrm>
              <a:off x="1089000" y="1551900"/>
              <a:ext cx="4983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006FB7"/>
                  </a:solidFill>
                  <a:latin typeface="Titillium Web"/>
                  <a:ea typeface="Titillium Web"/>
                  <a:cs typeface="Titillium Web"/>
                  <a:sym typeface="Titillium Web"/>
                </a:rPr>
                <a:t>O-rich</a:t>
              </a:r>
              <a:endParaRPr b="1">
                <a:solidFill>
                  <a:srgbClr val="006FB7"/>
                </a:solidFill>
              </a:endParaRPr>
            </a:p>
          </p:txBody>
        </p:sp>
        <p:sp>
          <p:nvSpPr>
            <p:cNvPr id="958" name="Google Shape;958;p137"/>
            <p:cNvSpPr txBox="1"/>
            <p:nvPr/>
          </p:nvSpPr>
          <p:spPr>
            <a:xfrm>
              <a:off x="1089000" y="2313900"/>
              <a:ext cx="4983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C4125"/>
                  </a:solidFill>
                  <a:latin typeface="Titillium Web"/>
                  <a:ea typeface="Titillium Web"/>
                  <a:cs typeface="Titillium Web"/>
                  <a:sym typeface="Titillium Web"/>
                </a:rPr>
                <a:t>C-rich</a:t>
              </a:r>
              <a:endParaRPr b="1">
                <a:solidFill>
                  <a:srgbClr val="CC4125"/>
                </a:solidFill>
              </a:endParaRPr>
            </a:p>
          </p:txBody>
        </p:sp>
        <p:sp>
          <p:nvSpPr>
            <p:cNvPr id="959" name="Google Shape;959;p137"/>
            <p:cNvSpPr txBox="1"/>
            <p:nvPr/>
          </p:nvSpPr>
          <p:spPr>
            <a:xfrm>
              <a:off x="1089000" y="3075900"/>
              <a:ext cx="4983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6AA84F"/>
                  </a:solidFill>
                  <a:latin typeface="Titillium Web"/>
                  <a:ea typeface="Titillium Web"/>
                  <a:cs typeface="Titillium Web"/>
                  <a:sym typeface="Titillium Web"/>
                </a:rPr>
                <a:t>X-AGB</a:t>
              </a:r>
              <a:endParaRPr b="1">
                <a:solidFill>
                  <a:srgbClr val="6AA84F"/>
                </a:solidFil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38"/>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Reproducing Ks-band LFs for all AGB classes</a:t>
            </a:r>
            <a:endParaRPr/>
          </a:p>
        </p:txBody>
      </p:sp>
      <p:pic>
        <p:nvPicPr>
          <p:cNvPr id="966" name="Google Shape;966;p138"/>
          <p:cNvPicPr preferRelativeResize="0"/>
          <p:nvPr/>
        </p:nvPicPr>
        <p:blipFill>
          <a:blip r:embed="rId3">
            <a:alphaModFix/>
          </a:blip>
          <a:stretch>
            <a:fillRect/>
          </a:stretch>
        </p:blipFill>
        <p:spPr>
          <a:xfrm>
            <a:off x="69000" y="609000"/>
            <a:ext cx="3214800" cy="4276767"/>
          </a:xfrm>
          <a:prstGeom prst="rect">
            <a:avLst/>
          </a:prstGeom>
          <a:noFill/>
          <a:ln>
            <a:noFill/>
          </a:ln>
        </p:spPr>
      </p:pic>
      <p:sp>
        <p:nvSpPr>
          <p:cNvPr id="967" name="Google Shape;967;p138"/>
          <p:cNvSpPr/>
          <p:nvPr/>
        </p:nvSpPr>
        <p:spPr>
          <a:xfrm>
            <a:off x="3371950" y="835200"/>
            <a:ext cx="658500" cy="28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pic>
        <p:nvPicPr>
          <p:cNvPr id="968" name="Google Shape;968;p138"/>
          <p:cNvPicPr preferRelativeResize="0"/>
          <p:nvPr/>
        </p:nvPicPr>
        <p:blipFill rotWithShape="1">
          <a:blip r:embed="rId4">
            <a:alphaModFix/>
          </a:blip>
          <a:srcRect b="0" l="0" r="0" t="77679"/>
          <a:stretch/>
        </p:blipFill>
        <p:spPr>
          <a:xfrm>
            <a:off x="2379900" y="1534499"/>
            <a:ext cx="4551200" cy="1806001"/>
          </a:xfrm>
          <a:prstGeom prst="rect">
            <a:avLst/>
          </a:prstGeom>
          <a:noFill/>
          <a:ln>
            <a:noFill/>
          </a:ln>
        </p:spPr>
      </p:pic>
      <p:sp>
        <p:nvSpPr>
          <p:cNvPr id="969" name="Google Shape;969;p138"/>
          <p:cNvSpPr txBox="1"/>
          <p:nvPr/>
        </p:nvSpPr>
        <p:spPr>
          <a:xfrm>
            <a:off x="36645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Pastorelli+19</a:t>
            </a:r>
            <a:endParaRPr sz="1000">
              <a:solidFill>
                <a:schemeClr val="dk2"/>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139"/>
          <p:cNvSpPr txBox="1"/>
          <p:nvPr>
            <p:ph type="title"/>
          </p:nvPr>
        </p:nvSpPr>
        <p:spPr>
          <a:xfrm>
            <a:off x="311700" y="1402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lt1"/>
              </a:buClr>
              <a:buSzPts val="2400"/>
              <a:buFont typeface="Avenir"/>
              <a:buNone/>
            </a:pPr>
            <a:r>
              <a:rPr lang="en"/>
              <a:t>Reproducing Ks-band LFs for all AGB classes</a:t>
            </a:r>
            <a:endParaRPr/>
          </a:p>
        </p:txBody>
      </p:sp>
      <p:pic>
        <p:nvPicPr>
          <p:cNvPr id="976" name="Google Shape;976;p139"/>
          <p:cNvPicPr preferRelativeResize="0"/>
          <p:nvPr/>
        </p:nvPicPr>
        <p:blipFill>
          <a:blip r:embed="rId3">
            <a:alphaModFix/>
          </a:blip>
          <a:stretch>
            <a:fillRect/>
          </a:stretch>
        </p:blipFill>
        <p:spPr>
          <a:xfrm>
            <a:off x="69000" y="609000"/>
            <a:ext cx="3214800" cy="4276767"/>
          </a:xfrm>
          <a:prstGeom prst="rect">
            <a:avLst/>
          </a:prstGeom>
          <a:noFill/>
          <a:ln>
            <a:noFill/>
          </a:ln>
        </p:spPr>
      </p:pic>
      <p:sp>
        <p:nvSpPr>
          <p:cNvPr id="977" name="Google Shape;977;p139"/>
          <p:cNvSpPr/>
          <p:nvPr/>
        </p:nvSpPr>
        <p:spPr>
          <a:xfrm>
            <a:off x="3371950" y="835200"/>
            <a:ext cx="658500" cy="28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pic>
        <p:nvPicPr>
          <p:cNvPr id="978" name="Google Shape;978;p139"/>
          <p:cNvPicPr preferRelativeResize="0"/>
          <p:nvPr/>
        </p:nvPicPr>
        <p:blipFill>
          <a:blip r:embed="rId4">
            <a:alphaModFix/>
          </a:blip>
          <a:stretch>
            <a:fillRect/>
          </a:stretch>
        </p:blipFill>
        <p:spPr>
          <a:xfrm>
            <a:off x="5569200" y="594000"/>
            <a:ext cx="3214800" cy="4276767"/>
          </a:xfrm>
          <a:prstGeom prst="rect">
            <a:avLst/>
          </a:prstGeom>
          <a:noFill/>
          <a:ln>
            <a:noFill/>
          </a:ln>
        </p:spPr>
      </p:pic>
      <p:cxnSp>
        <p:nvCxnSpPr>
          <p:cNvPr id="979" name="Google Shape;979;p139"/>
          <p:cNvCxnSpPr/>
          <p:nvPr/>
        </p:nvCxnSpPr>
        <p:spPr>
          <a:xfrm>
            <a:off x="3588300" y="2061900"/>
            <a:ext cx="1830600" cy="0"/>
          </a:xfrm>
          <a:prstGeom prst="straightConnector1">
            <a:avLst/>
          </a:prstGeom>
          <a:noFill/>
          <a:ln cap="flat" cmpd="sng" w="38100">
            <a:solidFill>
              <a:schemeClr val="dk2"/>
            </a:solidFill>
            <a:prstDash val="solid"/>
            <a:round/>
            <a:headEnd len="med" w="med" type="none"/>
            <a:tailEnd len="med" w="med" type="triangle"/>
          </a:ln>
        </p:spPr>
      </p:cxnSp>
      <p:sp>
        <p:nvSpPr>
          <p:cNvPr id="980" name="Google Shape;980;p139"/>
          <p:cNvSpPr txBox="1"/>
          <p:nvPr/>
        </p:nvSpPr>
        <p:spPr>
          <a:xfrm>
            <a:off x="3292050" y="2254200"/>
            <a:ext cx="24231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Less efficient 3DUP (M</a:t>
            </a:r>
            <a:r>
              <a:rPr baseline="-25000" lang="en" sz="1300">
                <a:solidFill>
                  <a:schemeClr val="dk2"/>
                </a:solidFill>
              </a:rPr>
              <a:t>i</a:t>
            </a:r>
            <a:r>
              <a:rPr lang="en" sz="1300">
                <a:solidFill>
                  <a:schemeClr val="dk2"/>
                </a:solidFill>
              </a:rPr>
              <a:t>&gt;3M</a:t>
            </a:r>
            <a:r>
              <a:rPr baseline="-25000" lang="en" sz="1300">
                <a:solidFill>
                  <a:schemeClr val="dk2"/>
                </a:solidFill>
              </a:rPr>
              <a:t>☉</a:t>
            </a:r>
            <a:r>
              <a:rPr lang="en" sz="1300">
                <a:solidFill>
                  <a:schemeClr val="dk2"/>
                </a:solidFill>
              </a:rPr>
              <a:t>) + lower mass-loss efficiency</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Pre-dust mass-loss important for low-mass O-rich stars</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Mass-loss based on C-star dynamical models</a:t>
            </a:r>
            <a:endParaRPr sz="1300">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rPr lang="en" sz="1300">
                <a:solidFill>
                  <a:schemeClr val="dk2"/>
                </a:solidFill>
              </a:rPr>
              <a:t>C-stars Mi ~ [1.4 - 2.8</a:t>
            </a:r>
            <a:r>
              <a:rPr baseline="-25000" lang="en" sz="1300">
                <a:solidFill>
                  <a:schemeClr val="dk2"/>
                </a:solidFill>
              </a:rPr>
              <a:t>☉</a:t>
            </a:r>
            <a:r>
              <a:rPr lang="en" sz="1300">
                <a:solidFill>
                  <a:schemeClr val="dk2"/>
                </a:solidFill>
              </a:rPr>
              <a:t>]</a:t>
            </a:r>
            <a:endParaRPr sz="1300">
              <a:solidFill>
                <a:schemeClr val="dk2"/>
              </a:solidFill>
            </a:endParaRPr>
          </a:p>
        </p:txBody>
      </p:sp>
      <p:sp>
        <p:nvSpPr>
          <p:cNvPr id="981" name="Google Shape;981;p139"/>
          <p:cNvSpPr txBox="1"/>
          <p:nvPr/>
        </p:nvSpPr>
        <p:spPr>
          <a:xfrm>
            <a:off x="3429000" y="1066800"/>
            <a:ext cx="2275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TP-AGB COLIBRI models’ calibration</a:t>
            </a:r>
            <a:endParaRPr sz="1300">
              <a:solidFill>
                <a:schemeClr val="dk2"/>
              </a:solidFill>
            </a:endParaRPr>
          </a:p>
        </p:txBody>
      </p:sp>
      <p:sp>
        <p:nvSpPr>
          <p:cNvPr id="982" name="Google Shape;982;p139"/>
          <p:cNvSpPr txBox="1"/>
          <p:nvPr/>
        </p:nvSpPr>
        <p:spPr>
          <a:xfrm>
            <a:off x="36645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Pastorelli+19</a:t>
            </a:r>
            <a:endParaRPr sz="1000">
              <a:solidFill>
                <a:schemeClr val="dk2"/>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4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Metallicity dependence: the LMC</a:t>
            </a:r>
            <a:endParaRPr/>
          </a:p>
        </p:txBody>
      </p:sp>
      <p:pic>
        <p:nvPicPr>
          <p:cNvPr id="988" name="Google Shape;988;p140"/>
          <p:cNvPicPr preferRelativeResize="0"/>
          <p:nvPr/>
        </p:nvPicPr>
        <p:blipFill rotWithShape="1">
          <a:blip r:embed="rId3">
            <a:alphaModFix/>
          </a:blip>
          <a:srcRect b="1999" l="0" r="61909" t="0"/>
          <a:stretch/>
        </p:blipFill>
        <p:spPr>
          <a:xfrm>
            <a:off x="3167250" y="1029600"/>
            <a:ext cx="2146352" cy="3828674"/>
          </a:xfrm>
          <a:prstGeom prst="rect">
            <a:avLst/>
          </a:prstGeom>
          <a:noFill/>
          <a:ln>
            <a:noFill/>
          </a:ln>
        </p:spPr>
      </p:pic>
      <p:grpSp>
        <p:nvGrpSpPr>
          <p:cNvPr id="989" name="Google Shape;989;p140"/>
          <p:cNvGrpSpPr/>
          <p:nvPr/>
        </p:nvGrpSpPr>
        <p:grpSpPr>
          <a:xfrm>
            <a:off x="256800" y="1002000"/>
            <a:ext cx="2605650" cy="3828684"/>
            <a:chOff x="561600" y="1002000"/>
            <a:chExt cx="2605650" cy="3828684"/>
          </a:xfrm>
        </p:grpSpPr>
        <p:pic>
          <p:nvPicPr>
            <p:cNvPr id="990" name="Google Shape;990;p140"/>
            <p:cNvPicPr preferRelativeResize="0"/>
            <p:nvPr/>
          </p:nvPicPr>
          <p:blipFill>
            <a:blip r:embed="rId4">
              <a:alphaModFix/>
            </a:blip>
            <a:stretch>
              <a:fillRect/>
            </a:stretch>
          </p:blipFill>
          <p:spPr>
            <a:xfrm>
              <a:off x="768300" y="1038600"/>
              <a:ext cx="2398950" cy="3792084"/>
            </a:xfrm>
            <a:prstGeom prst="rect">
              <a:avLst/>
            </a:prstGeom>
            <a:noFill/>
            <a:ln>
              <a:noFill/>
            </a:ln>
          </p:spPr>
        </p:pic>
        <p:pic>
          <p:nvPicPr>
            <p:cNvPr id="991" name="Google Shape;991;p140"/>
            <p:cNvPicPr preferRelativeResize="0"/>
            <p:nvPr/>
          </p:nvPicPr>
          <p:blipFill rotWithShape="1">
            <a:blip r:embed="rId5">
              <a:alphaModFix/>
            </a:blip>
            <a:srcRect b="7252" l="0" r="0" t="0"/>
            <a:stretch/>
          </p:blipFill>
          <p:spPr>
            <a:xfrm>
              <a:off x="561600" y="1002000"/>
              <a:ext cx="544100" cy="3516901"/>
            </a:xfrm>
            <a:prstGeom prst="rect">
              <a:avLst/>
            </a:prstGeom>
            <a:noFill/>
            <a:ln>
              <a:noFill/>
            </a:ln>
          </p:spPr>
        </p:pic>
      </p:grpSp>
      <p:sp>
        <p:nvSpPr>
          <p:cNvPr id="992" name="Google Shape;992;p140"/>
          <p:cNvSpPr txBox="1"/>
          <p:nvPr/>
        </p:nvSpPr>
        <p:spPr>
          <a:xfrm>
            <a:off x="2681400" y="706200"/>
            <a:ext cx="44628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does not work well in LMC with Zi ~0.008</a:t>
            </a:r>
            <a:endParaRPr sz="1600">
              <a:solidFill>
                <a:schemeClr val="dk2"/>
              </a:solidFill>
            </a:endParaRPr>
          </a:p>
        </p:txBody>
      </p:sp>
      <p:sp>
        <p:nvSpPr>
          <p:cNvPr id="993" name="Google Shape;993;p140"/>
          <p:cNvSpPr txBox="1"/>
          <p:nvPr/>
        </p:nvSpPr>
        <p:spPr>
          <a:xfrm>
            <a:off x="395400" y="706200"/>
            <a:ext cx="28626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SMC best-fit ~ Zi=0.004</a:t>
            </a:r>
            <a:endParaRPr sz="1600">
              <a:solidFill>
                <a:schemeClr val="dk2"/>
              </a:solidFill>
            </a:endParaRPr>
          </a:p>
        </p:txBody>
      </p:sp>
      <p:sp>
        <p:nvSpPr>
          <p:cNvPr id="994" name="Google Shape;994;p140"/>
          <p:cNvSpPr txBox="1"/>
          <p:nvPr/>
        </p:nvSpPr>
        <p:spPr>
          <a:xfrm>
            <a:off x="26739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Pastorelli+20</a:t>
            </a:r>
            <a:endParaRPr sz="1000">
              <a:solidFill>
                <a:schemeClr val="dk2"/>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141"/>
          <p:cNvPicPr preferRelativeResize="0"/>
          <p:nvPr/>
        </p:nvPicPr>
        <p:blipFill rotWithShape="1">
          <a:blip r:embed="rId3">
            <a:alphaModFix/>
          </a:blip>
          <a:srcRect b="1999" l="0" r="30858" t="0"/>
          <a:stretch/>
        </p:blipFill>
        <p:spPr>
          <a:xfrm>
            <a:off x="3167250" y="1029600"/>
            <a:ext cx="3895952" cy="3828674"/>
          </a:xfrm>
          <a:prstGeom prst="rect">
            <a:avLst/>
          </a:prstGeom>
          <a:noFill/>
          <a:ln>
            <a:noFill/>
          </a:ln>
        </p:spPr>
      </p:pic>
      <p:grpSp>
        <p:nvGrpSpPr>
          <p:cNvPr id="1000" name="Google Shape;1000;p141"/>
          <p:cNvGrpSpPr/>
          <p:nvPr/>
        </p:nvGrpSpPr>
        <p:grpSpPr>
          <a:xfrm>
            <a:off x="256800" y="1002000"/>
            <a:ext cx="2605650" cy="3828684"/>
            <a:chOff x="561600" y="1002000"/>
            <a:chExt cx="2605650" cy="3828684"/>
          </a:xfrm>
        </p:grpSpPr>
        <p:pic>
          <p:nvPicPr>
            <p:cNvPr id="1001" name="Google Shape;1001;p141"/>
            <p:cNvPicPr preferRelativeResize="0"/>
            <p:nvPr/>
          </p:nvPicPr>
          <p:blipFill>
            <a:blip r:embed="rId4">
              <a:alphaModFix/>
            </a:blip>
            <a:stretch>
              <a:fillRect/>
            </a:stretch>
          </p:blipFill>
          <p:spPr>
            <a:xfrm>
              <a:off x="768300" y="1038600"/>
              <a:ext cx="2398950" cy="3792084"/>
            </a:xfrm>
            <a:prstGeom prst="rect">
              <a:avLst/>
            </a:prstGeom>
            <a:noFill/>
            <a:ln>
              <a:noFill/>
            </a:ln>
          </p:spPr>
        </p:pic>
        <p:pic>
          <p:nvPicPr>
            <p:cNvPr id="1002" name="Google Shape;1002;p141"/>
            <p:cNvPicPr preferRelativeResize="0"/>
            <p:nvPr/>
          </p:nvPicPr>
          <p:blipFill rotWithShape="1">
            <a:blip r:embed="rId5">
              <a:alphaModFix/>
            </a:blip>
            <a:srcRect b="7252" l="0" r="0" t="0"/>
            <a:stretch/>
          </p:blipFill>
          <p:spPr>
            <a:xfrm>
              <a:off x="561600" y="1002000"/>
              <a:ext cx="544100" cy="3516901"/>
            </a:xfrm>
            <a:prstGeom prst="rect">
              <a:avLst/>
            </a:prstGeom>
            <a:noFill/>
            <a:ln>
              <a:noFill/>
            </a:ln>
          </p:spPr>
        </p:pic>
      </p:grpSp>
      <p:sp>
        <p:nvSpPr>
          <p:cNvPr id="1003" name="Google Shape;1003;p141"/>
          <p:cNvSpPr txBox="1"/>
          <p:nvPr/>
        </p:nvSpPr>
        <p:spPr>
          <a:xfrm>
            <a:off x="2681400" y="706200"/>
            <a:ext cx="44628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does not work well in LMC with Zi ~0.008</a:t>
            </a:r>
            <a:endParaRPr sz="1600">
              <a:solidFill>
                <a:schemeClr val="dk2"/>
              </a:solidFill>
            </a:endParaRPr>
          </a:p>
        </p:txBody>
      </p:sp>
      <p:sp>
        <p:nvSpPr>
          <p:cNvPr id="1004" name="Google Shape;1004;p141"/>
          <p:cNvSpPr txBox="1"/>
          <p:nvPr/>
        </p:nvSpPr>
        <p:spPr>
          <a:xfrm>
            <a:off x="395400" y="706200"/>
            <a:ext cx="28626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SMC best-fit ~ Zi=0.004</a:t>
            </a:r>
            <a:endParaRPr sz="1600">
              <a:solidFill>
                <a:schemeClr val="dk2"/>
              </a:solidFill>
            </a:endParaRPr>
          </a:p>
        </p:txBody>
      </p:sp>
      <p:sp>
        <p:nvSpPr>
          <p:cNvPr id="1005" name="Google Shape;1005;p141"/>
          <p:cNvSpPr txBox="1"/>
          <p:nvPr/>
        </p:nvSpPr>
        <p:spPr>
          <a:xfrm>
            <a:off x="7207800" y="1287900"/>
            <a:ext cx="1815600" cy="30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New COLIBRI models computed with a </a:t>
            </a:r>
            <a:r>
              <a:rPr lang="en" sz="1600">
                <a:solidFill>
                  <a:schemeClr val="dk2"/>
                </a:solidFill>
              </a:rPr>
              <a:t>delayed</a:t>
            </a:r>
            <a:r>
              <a:rPr lang="en" sz="1600">
                <a:solidFill>
                  <a:schemeClr val="dk2"/>
                </a:solidFill>
              </a:rPr>
              <a:t> onset of the 3DU </a:t>
            </a:r>
            <a:endParaRPr sz="1600">
              <a:solidFill>
                <a:schemeClr val="dk2"/>
              </a:solidFill>
            </a:endParaRPr>
          </a:p>
        </p:txBody>
      </p:sp>
      <p:sp>
        <p:nvSpPr>
          <p:cNvPr id="1006" name="Google Shape;1006;p14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Metallicity dependence: the LMC</a:t>
            </a:r>
            <a:endParaRPr/>
          </a:p>
        </p:txBody>
      </p:sp>
      <p:sp>
        <p:nvSpPr>
          <p:cNvPr id="1007" name="Google Shape;1007;p141"/>
          <p:cNvSpPr txBox="1"/>
          <p:nvPr/>
        </p:nvSpPr>
        <p:spPr>
          <a:xfrm>
            <a:off x="26739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Pastorelli+20</a:t>
            </a:r>
            <a:endParaRPr sz="10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142"/>
          <p:cNvPicPr preferRelativeResize="0"/>
          <p:nvPr/>
        </p:nvPicPr>
        <p:blipFill rotWithShape="1">
          <a:blip r:embed="rId3">
            <a:alphaModFix/>
          </a:blip>
          <a:srcRect b="1999" l="0" r="61764" t="0"/>
          <a:stretch/>
        </p:blipFill>
        <p:spPr>
          <a:xfrm>
            <a:off x="3167250" y="1029600"/>
            <a:ext cx="2154452" cy="3828674"/>
          </a:xfrm>
          <a:prstGeom prst="rect">
            <a:avLst/>
          </a:prstGeom>
          <a:noFill/>
          <a:ln>
            <a:noFill/>
          </a:ln>
        </p:spPr>
      </p:pic>
      <p:grpSp>
        <p:nvGrpSpPr>
          <p:cNvPr id="1013" name="Google Shape;1013;p142"/>
          <p:cNvGrpSpPr/>
          <p:nvPr/>
        </p:nvGrpSpPr>
        <p:grpSpPr>
          <a:xfrm>
            <a:off x="256800" y="1002000"/>
            <a:ext cx="2605650" cy="3828684"/>
            <a:chOff x="561600" y="1002000"/>
            <a:chExt cx="2605650" cy="3828684"/>
          </a:xfrm>
        </p:grpSpPr>
        <p:pic>
          <p:nvPicPr>
            <p:cNvPr id="1014" name="Google Shape;1014;p142"/>
            <p:cNvPicPr preferRelativeResize="0"/>
            <p:nvPr/>
          </p:nvPicPr>
          <p:blipFill>
            <a:blip r:embed="rId4">
              <a:alphaModFix/>
            </a:blip>
            <a:stretch>
              <a:fillRect/>
            </a:stretch>
          </p:blipFill>
          <p:spPr>
            <a:xfrm>
              <a:off x="768300" y="1038600"/>
              <a:ext cx="2398950" cy="3792084"/>
            </a:xfrm>
            <a:prstGeom prst="rect">
              <a:avLst/>
            </a:prstGeom>
            <a:noFill/>
            <a:ln>
              <a:noFill/>
            </a:ln>
          </p:spPr>
        </p:pic>
        <p:pic>
          <p:nvPicPr>
            <p:cNvPr id="1015" name="Google Shape;1015;p142"/>
            <p:cNvPicPr preferRelativeResize="0"/>
            <p:nvPr/>
          </p:nvPicPr>
          <p:blipFill rotWithShape="1">
            <a:blip r:embed="rId5">
              <a:alphaModFix/>
            </a:blip>
            <a:srcRect b="7252" l="0" r="0" t="0"/>
            <a:stretch/>
          </p:blipFill>
          <p:spPr>
            <a:xfrm>
              <a:off x="561600" y="1002000"/>
              <a:ext cx="544100" cy="3516901"/>
            </a:xfrm>
            <a:prstGeom prst="rect">
              <a:avLst/>
            </a:prstGeom>
            <a:noFill/>
            <a:ln>
              <a:noFill/>
            </a:ln>
          </p:spPr>
        </p:pic>
      </p:grpSp>
      <p:sp>
        <p:nvSpPr>
          <p:cNvPr id="1016" name="Google Shape;1016;p142"/>
          <p:cNvSpPr txBox="1"/>
          <p:nvPr/>
        </p:nvSpPr>
        <p:spPr>
          <a:xfrm>
            <a:off x="5119800" y="706200"/>
            <a:ext cx="22647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LMC best-fit Zi ~0.008</a:t>
            </a:r>
            <a:endParaRPr sz="1600">
              <a:solidFill>
                <a:schemeClr val="dk2"/>
              </a:solidFill>
            </a:endParaRPr>
          </a:p>
        </p:txBody>
      </p:sp>
      <p:sp>
        <p:nvSpPr>
          <p:cNvPr id="1017" name="Google Shape;1017;p142"/>
          <p:cNvSpPr txBox="1"/>
          <p:nvPr/>
        </p:nvSpPr>
        <p:spPr>
          <a:xfrm>
            <a:off x="395400" y="706200"/>
            <a:ext cx="2862600" cy="4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SMC best-fit ~ Zi=0.004</a:t>
            </a:r>
            <a:endParaRPr sz="1600">
              <a:solidFill>
                <a:schemeClr val="dk2"/>
              </a:solidFill>
            </a:endParaRPr>
          </a:p>
        </p:txBody>
      </p:sp>
      <p:sp>
        <p:nvSpPr>
          <p:cNvPr id="1018" name="Google Shape;1018;p142"/>
          <p:cNvSpPr txBox="1"/>
          <p:nvPr/>
        </p:nvSpPr>
        <p:spPr>
          <a:xfrm>
            <a:off x="7207800" y="1287900"/>
            <a:ext cx="1815600" cy="30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New COLIBRI models computed with a delayed onset of the 3DU and a lower 3DU efficiency </a:t>
            </a:r>
            <a:endParaRPr sz="1600">
              <a:solidFill>
                <a:schemeClr val="dk2"/>
              </a:solidFill>
            </a:endParaRPr>
          </a:p>
        </p:txBody>
      </p:sp>
      <p:pic>
        <p:nvPicPr>
          <p:cNvPr id="1019" name="Google Shape;1019;p142"/>
          <p:cNvPicPr preferRelativeResize="0"/>
          <p:nvPr/>
        </p:nvPicPr>
        <p:blipFill rotWithShape="1">
          <a:blip r:embed="rId3">
            <a:alphaModFix/>
          </a:blip>
          <a:srcRect b="1999" l="68998" r="0" t="0"/>
          <a:stretch/>
        </p:blipFill>
        <p:spPr>
          <a:xfrm>
            <a:off x="5312675" y="1029600"/>
            <a:ext cx="1746851" cy="3828674"/>
          </a:xfrm>
          <a:prstGeom prst="rect">
            <a:avLst/>
          </a:prstGeom>
          <a:noFill/>
          <a:ln>
            <a:noFill/>
          </a:ln>
        </p:spPr>
      </p:pic>
      <p:sp>
        <p:nvSpPr>
          <p:cNvPr id="1020" name="Google Shape;1020;p14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Metallicity dependence: the LMC</a:t>
            </a:r>
            <a:endParaRPr/>
          </a:p>
        </p:txBody>
      </p:sp>
      <p:sp>
        <p:nvSpPr>
          <p:cNvPr id="1021" name="Google Shape;1021;p142"/>
          <p:cNvSpPr txBox="1"/>
          <p:nvPr/>
        </p:nvSpPr>
        <p:spPr>
          <a:xfrm>
            <a:off x="26739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Pastorelli+20</a:t>
            </a:r>
            <a:endParaRPr sz="100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id="1026" name="Google Shape;1026;p143"/>
          <p:cNvPicPr preferRelativeResize="0"/>
          <p:nvPr/>
        </p:nvPicPr>
        <p:blipFill>
          <a:blip r:embed="rId3">
            <a:alphaModFix/>
          </a:blip>
          <a:stretch>
            <a:fillRect/>
          </a:stretch>
        </p:blipFill>
        <p:spPr>
          <a:xfrm>
            <a:off x="4669150" y="1500637"/>
            <a:ext cx="4045601" cy="2294625"/>
          </a:xfrm>
          <a:prstGeom prst="rect">
            <a:avLst/>
          </a:prstGeom>
          <a:noFill/>
          <a:ln>
            <a:noFill/>
          </a:ln>
        </p:spPr>
      </p:pic>
      <p:pic>
        <p:nvPicPr>
          <p:cNvPr id="1027" name="Google Shape;1027;p143"/>
          <p:cNvPicPr preferRelativeResize="0"/>
          <p:nvPr/>
        </p:nvPicPr>
        <p:blipFill>
          <a:blip r:embed="rId4">
            <a:alphaModFix/>
          </a:blip>
          <a:stretch>
            <a:fillRect/>
          </a:stretch>
        </p:blipFill>
        <p:spPr>
          <a:xfrm>
            <a:off x="177838" y="1119650"/>
            <a:ext cx="4216326" cy="3395448"/>
          </a:xfrm>
          <a:prstGeom prst="rect">
            <a:avLst/>
          </a:prstGeom>
          <a:noFill/>
          <a:ln>
            <a:noFill/>
          </a:ln>
        </p:spPr>
      </p:pic>
      <p:sp>
        <p:nvSpPr>
          <p:cNvPr id="1028" name="Google Shape;1028;p14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Metallicity dependence: the LMC</a:t>
            </a:r>
            <a:endParaRPr/>
          </a:p>
        </p:txBody>
      </p:sp>
      <p:sp>
        <p:nvSpPr>
          <p:cNvPr id="1029" name="Google Shape;1029;p143"/>
          <p:cNvSpPr txBox="1"/>
          <p:nvPr/>
        </p:nvSpPr>
        <p:spPr>
          <a:xfrm>
            <a:off x="3920400" y="4605600"/>
            <a:ext cx="30051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Pastorelli+2020</a:t>
            </a:r>
            <a:endParaRPr sz="110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4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Beyond the magellanic Clouds</a:t>
            </a:r>
            <a:endParaRPr/>
          </a:p>
        </p:txBody>
      </p:sp>
      <p:pic>
        <p:nvPicPr>
          <p:cNvPr id="1035" name="Google Shape;1035;p144"/>
          <p:cNvPicPr preferRelativeResize="0"/>
          <p:nvPr/>
        </p:nvPicPr>
        <p:blipFill>
          <a:blip r:embed="rId3">
            <a:alphaModFix/>
          </a:blip>
          <a:stretch>
            <a:fillRect/>
          </a:stretch>
        </p:blipFill>
        <p:spPr>
          <a:xfrm>
            <a:off x="-23825" y="1050580"/>
            <a:ext cx="4801750" cy="2868920"/>
          </a:xfrm>
          <a:prstGeom prst="rect">
            <a:avLst/>
          </a:prstGeom>
          <a:noFill/>
          <a:ln>
            <a:noFill/>
          </a:ln>
        </p:spPr>
      </p:pic>
      <p:sp>
        <p:nvSpPr>
          <p:cNvPr id="1036" name="Google Shape;1036;p144"/>
          <p:cNvSpPr txBox="1"/>
          <p:nvPr/>
        </p:nvSpPr>
        <p:spPr>
          <a:xfrm>
            <a:off x="618425" y="1002725"/>
            <a:ext cx="370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0000"/>
                </a:solidFill>
              </a:rPr>
              <a:t>LG dwarfs       SMC LMC      M33    M31</a:t>
            </a:r>
            <a:endParaRPr>
              <a:solidFill>
                <a:srgbClr val="000000"/>
              </a:solidFill>
            </a:endParaRPr>
          </a:p>
        </p:txBody>
      </p:sp>
      <p:sp>
        <p:nvSpPr>
          <p:cNvPr id="1037" name="Google Shape;1037;p144"/>
          <p:cNvSpPr txBox="1"/>
          <p:nvPr/>
        </p:nvSpPr>
        <p:spPr>
          <a:xfrm>
            <a:off x="3527356" y="3743392"/>
            <a:ext cx="17619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rgbClr val="01597F"/>
                </a:solidFill>
                <a:latin typeface="Montserrat"/>
                <a:ea typeface="Montserrat"/>
                <a:cs typeface="Montserrat"/>
                <a:sym typeface="Montserrat"/>
              </a:rPr>
              <a:t>(Marigo+13, Boyer+13)</a:t>
            </a:r>
            <a:endParaRPr sz="1200"/>
          </a:p>
        </p:txBody>
      </p:sp>
      <p:pic>
        <p:nvPicPr>
          <p:cNvPr id="1038" name="Google Shape;1038;p144"/>
          <p:cNvPicPr preferRelativeResize="0"/>
          <p:nvPr/>
        </p:nvPicPr>
        <p:blipFill>
          <a:blip r:embed="rId4">
            <a:alphaModFix/>
          </a:blip>
          <a:stretch>
            <a:fillRect/>
          </a:stretch>
        </p:blipFill>
        <p:spPr>
          <a:xfrm>
            <a:off x="4701725" y="926525"/>
            <a:ext cx="4370296" cy="3016550"/>
          </a:xfrm>
          <a:prstGeom prst="rect">
            <a:avLst/>
          </a:prstGeom>
          <a:noFill/>
          <a:ln>
            <a:noFill/>
          </a:ln>
        </p:spPr>
      </p:pic>
      <p:sp>
        <p:nvSpPr>
          <p:cNvPr id="1039" name="Google Shape;1039;p144"/>
          <p:cNvSpPr txBox="1"/>
          <p:nvPr/>
        </p:nvSpPr>
        <p:spPr>
          <a:xfrm>
            <a:off x="7724700" y="3849300"/>
            <a:ext cx="1589400" cy="604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1500"/>
              </a:spcAft>
              <a:buNone/>
            </a:pPr>
            <a:r>
              <a:rPr lang="en" sz="1300">
                <a:solidFill>
                  <a:srgbClr val="1F497D"/>
                </a:solidFill>
                <a:latin typeface="Montserrat Medium"/>
                <a:ea typeface="Montserrat Medium"/>
                <a:cs typeface="Montserrat Medium"/>
                <a:sym typeface="Montserrat Medium"/>
              </a:rPr>
              <a:t>Adapted from Boyer+19</a:t>
            </a:r>
            <a:endParaRPr sz="1300">
              <a:solidFill>
                <a:srgbClr val="1F497D"/>
              </a:solidFill>
              <a:latin typeface="Montserrat Medium"/>
              <a:ea typeface="Montserrat Medium"/>
              <a:cs typeface="Montserrat Medium"/>
              <a:sym typeface="Montserrat Medium"/>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4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Dwarf galaxies (metal-poor regime)</a:t>
            </a:r>
            <a:endParaRPr/>
          </a:p>
        </p:txBody>
      </p:sp>
      <p:pic>
        <p:nvPicPr>
          <p:cNvPr id="1045" name="Google Shape;1045;p145"/>
          <p:cNvPicPr preferRelativeResize="0"/>
          <p:nvPr/>
        </p:nvPicPr>
        <p:blipFill>
          <a:blip r:embed="rId3">
            <a:alphaModFix/>
          </a:blip>
          <a:stretch>
            <a:fillRect/>
          </a:stretch>
        </p:blipFill>
        <p:spPr>
          <a:xfrm>
            <a:off x="147300" y="1236050"/>
            <a:ext cx="4572001" cy="3310228"/>
          </a:xfrm>
          <a:prstGeom prst="rect">
            <a:avLst/>
          </a:prstGeom>
          <a:noFill/>
          <a:ln>
            <a:noFill/>
          </a:ln>
        </p:spPr>
      </p:pic>
      <p:sp>
        <p:nvSpPr>
          <p:cNvPr id="1046" name="Google Shape;1046;p145"/>
          <p:cNvSpPr txBox="1"/>
          <p:nvPr/>
        </p:nvSpPr>
        <p:spPr>
          <a:xfrm>
            <a:off x="903050" y="667075"/>
            <a:ext cx="7743000" cy="42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F497D"/>
              </a:solidFill>
              <a:latin typeface="Montserrat Medium"/>
              <a:ea typeface="Montserrat Medium"/>
              <a:cs typeface="Montserrat Medium"/>
              <a:sym typeface="Montserrat Medium"/>
            </a:endParaRPr>
          </a:p>
          <a:p>
            <a:pPr indent="0" lvl="0" marL="0" rtl="0" algn="l">
              <a:spcBef>
                <a:spcPts val="0"/>
              </a:spcBef>
              <a:spcAft>
                <a:spcPts val="0"/>
              </a:spcAft>
              <a:buNone/>
            </a:pPr>
            <a:r>
              <a:rPr b="1" lang="en">
                <a:solidFill>
                  <a:srgbClr val="1F497D"/>
                </a:solidFill>
                <a:latin typeface="Montserrat"/>
                <a:ea typeface="Montserrat"/>
                <a:cs typeface="Montserrat"/>
                <a:sym typeface="Montserrat"/>
              </a:rPr>
              <a:t>WFC3/IR on HST: </a:t>
            </a:r>
            <a:r>
              <a:rPr lang="en">
                <a:solidFill>
                  <a:srgbClr val="1F497D"/>
                </a:solidFill>
                <a:latin typeface="Montserrat Medium"/>
                <a:ea typeface="Montserrat Medium"/>
                <a:cs typeface="Montserrat Medium"/>
                <a:sym typeface="Montserrat Medium"/>
              </a:rPr>
              <a:t>F127M, F139M, F153M to separate C- and O-rich stars</a:t>
            </a:r>
            <a:endParaRPr>
              <a:solidFill>
                <a:srgbClr val="1F497D"/>
              </a:solidFill>
              <a:latin typeface="Montserrat"/>
              <a:ea typeface="Montserrat"/>
              <a:cs typeface="Montserrat"/>
              <a:sym typeface="Montserrat"/>
            </a:endParaRPr>
          </a:p>
          <a:p>
            <a:pPr indent="0" lvl="0" marL="0" rtl="0" algn="l">
              <a:spcBef>
                <a:spcPts val="0"/>
              </a:spcBef>
              <a:spcAft>
                <a:spcPts val="0"/>
              </a:spcAft>
              <a:buNone/>
            </a:pPr>
            <a:r>
              <a:t/>
            </a:r>
            <a:endParaRPr sz="600" u="sng">
              <a:solidFill>
                <a:srgbClr val="1F497D"/>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a:p>
        </p:txBody>
      </p:sp>
      <p:sp>
        <p:nvSpPr>
          <p:cNvPr id="1047" name="Google Shape;1047;p145"/>
          <p:cNvSpPr txBox="1"/>
          <p:nvPr/>
        </p:nvSpPr>
        <p:spPr>
          <a:xfrm>
            <a:off x="3490250" y="4261825"/>
            <a:ext cx="1147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1F497D"/>
                </a:solidFill>
                <a:latin typeface="Montserrat"/>
                <a:ea typeface="Montserrat"/>
                <a:cs typeface="Montserrat"/>
                <a:sym typeface="Montserrat"/>
              </a:rPr>
              <a:t>(Boyer+13,17)</a:t>
            </a:r>
            <a:endParaRPr i="1" sz="1200">
              <a:latin typeface="Montserrat"/>
              <a:ea typeface="Montserrat"/>
              <a:cs typeface="Montserrat"/>
              <a:sym typeface="Montserrat"/>
            </a:endParaRPr>
          </a:p>
        </p:txBody>
      </p:sp>
      <p:pic>
        <p:nvPicPr>
          <p:cNvPr id="1048" name="Google Shape;1048;p145"/>
          <p:cNvPicPr preferRelativeResize="0"/>
          <p:nvPr/>
        </p:nvPicPr>
        <p:blipFill>
          <a:blip r:embed="rId4">
            <a:alphaModFix/>
          </a:blip>
          <a:stretch>
            <a:fillRect/>
          </a:stretch>
        </p:blipFill>
        <p:spPr>
          <a:xfrm>
            <a:off x="4787225" y="1250126"/>
            <a:ext cx="4199025" cy="3310224"/>
          </a:xfrm>
          <a:prstGeom prst="rect">
            <a:avLst/>
          </a:prstGeom>
          <a:noFill/>
          <a:ln>
            <a:noFill/>
          </a:ln>
        </p:spPr>
      </p:pic>
      <p:sp>
        <p:nvSpPr>
          <p:cNvPr id="1049" name="Google Shape;1049;p145"/>
          <p:cNvSpPr txBox="1"/>
          <p:nvPr/>
        </p:nvSpPr>
        <p:spPr>
          <a:xfrm>
            <a:off x="7863350" y="4261825"/>
            <a:ext cx="1147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rgbClr val="1F497D"/>
                </a:solidFill>
                <a:latin typeface="Montserrat"/>
                <a:ea typeface="Montserrat"/>
                <a:cs typeface="Montserrat"/>
                <a:sym typeface="Montserrat"/>
              </a:rPr>
              <a:t>(Boyer+13,17)</a:t>
            </a:r>
            <a:endParaRPr i="1" sz="1200">
              <a:latin typeface="Montserrat"/>
              <a:ea typeface="Montserrat"/>
              <a:cs typeface="Montserrat"/>
              <a:sym typeface="Montserra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146"/>
          <p:cNvPicPr preferRelativeResize="0"/>
          <p:nvPr/>
        </p:nvPicPr>
        <p:blipFill>
          <a:blip r:embed="rId3">
            <a:alphaModFix/>
          </a:blip>
          <a:stretch>
            <a:fillRect/>
          </a:stretch>
        </p:blipFill>
        <p:spPr>
          <a:xfrm>
            <a:off x="353725" y="2538300"/>
            <a:ext cx="3931920" cy="1965960"/>
          </a:xfrm>
          <a:prstGeom prst="rect">
            <a:avLst/>
          </a:prstGeom>
          <a:noFill/>
          <a:ln>
            <a:noFill/>
          </a:ln>
        </p:spPr>
      </p:pic>
      <p:pic>
        <p:nvPicPr>
          <p:cNvPr id="1055" name="Google Shape;1055;p146"/>
          <p:cNvPicPr preferRelativeResize="0"/>
          <p:nvPr/>
        </p:nvPicPr>
        <p:blipFill>
          <a:blip r:embed="rId4">
            <a:alphaModFix/>
          </a:blip>
          <a:stretch>
            <a:fillRect/>
          </a:stretch>
        </p:blipFill>
        <p:spPr>
          <a:xfrm>
            <a:off x="4876800" y="634650"/>
            <a:ext cx="3931920" cy="1965960"/>
          </a:xfrm>
          <a:prstGeom prst="rect">
            <a:avLst/>
          </a:prstGeom>
          <a:noFill/>
          <a:ln>
            <a:noFill/>
          </a:ln>
        </p:spPr>
      </p:pic>
      <p:pic>
        <p:nvPicPr>
          <p:cNvPr id="1056" name="Google Shape;1056;p146"/>
          <p:cNvPicPr preferRelativeResize="0"/>
          <p:nvPr/>
        </p:nvPicPr>
        <p:blipFill>
          <a:blip r:embed="rId5">
            <a:alphaModFix/>
          </a:blip>
          <a:stretch>
            <a:fillRect/>
          </a:stretch>
        </p:blipFill>
        <p:spPr>
          <a:xfrm>
            <a:off x="4876800" y="2571750"/>
            <a:ext cx="3931920" cy="1965960"/>
          </a:xfrm>
          <a:prstGeom prst="rect">
            <a:avLst/>
          </a:prstGeom>
          <a:noFill/>
          <a:ln>
            <a:noFill/>
          </a:ln>
        </p:spPr>
      </p:pic>
      <p:pic>
        <p:nvPicPr>
          <p:cNvPr id="1057" name="Google Shape;1057;p146"/>
          <p:cNvPicPr preferRelativeResize="0"/>
          <p:nvPr/>
        </p:nvPicPr>
        <p:blipFill>
          <a:blip r:embed="rId6">
            <a:alphaModFix/>
          </a:blip>
          <a:stretch>
            <a:fillRect/>
          </a:stretch>
        </p:blipFill>
        <p:spPr>
          <a:xfrm>
            <a:off x="381000" y="619410"/>
            <a:ext cx="3931920" cy="1965960"/>
          </a:xfrm>
          <a:prstGeom prst="rect">
            <a:avLst/>
          </a:prstGeom>
          <a:noFill/>
          <a:ln>
            <a:noFill/>
          </a:ln>
        </p:spPr>
      </p:pic>
      <p:sp>
        <p:nvSpPr>
          <p:cNvPr id="1058" name="Google Shape;1058;p14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Dwarf galaxies (metal-poor regime)</a:t>
            </a:r>
            <a:endParaRPr/>
          </a:p>
        </p:txBody>
      </p:sp>
      <p:sp>
        <p:nvSpPr>
          <p:cNvPr id="1059" name="Google Shape;1059;p146"/>
          <p:cNvSpPr txBox="1"/>
          <p:nvPr/>
        </p:nvSpPr>
        <p:spPr>
          <a:xfrm>
            <a:off x="3920400" y="4605600"/>
            <a:ext cx="30051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Pastorelli in prep.</a:t>
            </a:r>
            <a:endParaRPr sz="11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7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Evolution overview</a:t>
            </a:r>
            <a:endParaRPr/>
          </a:p>
        </p:txBody>
      </p:sp>
      <p:pic>
        <p:nvPicPr>
          <p:cNvPr id="222" name="Google Shape;222;p75"/>
          <p:cNvPicPr preferRelativeResize="0"/>
          <p:nvPr/>
        </p:nvPicPr>
        <p:blipFill rotWithShape="1">
          <a:blip r:embed="rId3">
            <a:alphaModFix/>
          </a:blip>
          <a:srcRect b="0" l="0" r="0" t="1613"/>
          <a:stretch/>
        </p:blipFill>
        <p:spPr>
          <a:xfrm>
            <a:off x="1600200" y="779325"/>
            <a:ext cx="6805325" cy="40593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47"/>
          <p:cNvSpPr txBox="1"/>
          <p:nvPr/>
        </p:nvSpPr>
        <p:spPr>
          <a:xfrm>
            <a:off x="1276050" y="3716850"/>
            <a:ext cx="6692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595959"/>
                </a:solidFill>
              </a:rPr>
              <a:t>More metal-poor               →    →    →                 More metal-rich</a:t>
            </a:r>
            <a:endParaRPr>
              <a:solidFill>
                <a:srgbClr val="595959"/>
              </a:solidFill>
            </a:endParaRPr>
          </a:p>
        </p:txBody>
      </p:sp>
      <p:pic>
        <p:nvPicPr>
          <p:cNvPr id="1065" name="Google Shape;1065;p147"/>
          <p:cNvPicPr preferRelativeResize="0"/>
          <p:nvPr/>
        </p:nvPicPr>
        <p:blipFill>
          <a:blip r:embed="rId3">
            <a:alphaModFix/>
          </a:blip>
          <a:stretch>
            <a:fillRect/>
          </a:stretch>
        </p:blipFill>
        <p:spPr>
          <a:xfrm>
            <a:off x="6178379" y="1277142"/>
            <a:ext cx="2965621" cy="2466819"/>
          </a:xfrm>
          <a:prstGeom prst="rect">
            <a:avLst/>
          </a:prstGeom>
          <a:noFill/>
          <a:ln>
            <a:noFill/>
          </a:ln>
        </p:spPr>
      </p:pic>
      <p:pic>
        <p:nvPicPr>
          <p:cNvPr id="1066" name="Google Shape;1066;p147"/>
          <p:cNvPicPr preferRelativeResize="0"/>
          <p:nvPr/>
        </p:nvPicPr>
        <p:blipFill>
          <a:blip r:embed="rId4">
            <a:alphaModFix/>
          </a:blip>
          <a:stretch>
            <a:fillRect/>
          </a:stretch>
        </p:blipFill>
        <p:spPr>
          <a:xfrm>
            <a:off x="3130379" y="1277142"/>
            <a:ext cx="2965622" cy="2466819"/>
          </a:xfrm>
          <a:prstGeom prst="rect">
            <a:avLst/>
          </a:prstGeom>
          <a:noFill/>
          <a:ln>
            <a:noFill/>
          </a:ln>
        </p:spPr>
      </p:pic>
      <p:pic>
        <p:nvPicPr>
          <p:cNvPr id="1067" name="Google Shape;1067;p147"/>
          <p:cNvPicPr preferRelativeResize="0"/>
          <p:nvPr/>
        </p:nvPicPr>
        <p:blipFill>
          <a:blip r:embed="rId5">
            <a:alphaModFix/>
          </a:blip>
          <a:stretch>
            <a:fillRect/>
          </a:stretch>
        </p:blipFill>
        <p:spPr>
          <a:xfrm>
            <a:off x="0" y="1274875"/>
            <a:ext cx="2965622" cy="2471354"/>
          </a:xfrm>
          <a:prstGeom prst="rect">
            <a:avLst/>
          </a:prstGeom>
          <a:noFill/>
          <a:ln>
            <a:noFill/>
          </a:ln>
        </p:spPr>
      </p:pic>
      <p:sp>
        <p:nvSpPr>
          <p:cNvPr id="1068" name="Google Shape;1068;p14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Dwarf galaxies (metal-poor regime)</a:t>
            </a:r>
            <a:endParaRPr/>
          </a:p>
        </p:txBody>
      </p:sp>
      <p:sp>
        <p:nvSpPr>
          <p:cNvPr id="1069" name="Google Shape;1069;p147"/>
          <p:cNvSpPr txBox="1"/>
          <p:nvPr/>
        </p:nvSpPr>
        <p:spPr>
          <a:xfrm>
            <a:off x="3920400" y="4605600"/>
            <a:ext cx="3005100" cy="2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rPr>
              <a:t>Pastorelli in prep.</a:t>
            </a:r>
            <a:endParaRPr sz="1100">
              <a:solidFill>
                <a:schemeClr val="dk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4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Dwarf galaxies with JWST</a:t>
            </a:r>
            <a:endParaRPr/>
          </a:p>
        </p:txBody>
      </p:sp>
      <p:pic>
        <p:nvPicPr>
          <p:cNvPr id="1075" name="Google Shape;1075;p148"/>
          <p:cNvPicPr preferRelativeResize="0"/>
          <p:nvPr/>
        </p:nvPicPr>
        <p:blipFill>
          <a:blip r:embed="rId3">
            <a:alphaModFix/>
          </a:blip>
          <a:stretch>
            <a:fillRect/>
          </a:stretch>
        </p:blipFill>
        <p:spPr>
          <a:xfrm>
            <a:off x="685800" y="879450"/>
            <a:ext cx="3955000" cy="3730650"/>
          </a:xfrm>
          <a:prstGeom prst="rect">
            <a:avLst/>
          </a:prstGeom>
          <a:noFill/>
          <a:ln>
            <a:noFill/>
          </a:ln>
        </p:spPr>
      </p:pic>
      <p:pic>
        <p:nvPicPr>
          <p:cNvPr id="1076" name="Google Shape;1076;p148"/>
          <p:cNvPicPr preferRelativeResize="0"/>
          <p:nvPr/>
        </p:nvPicPr>
        <p:blipFill>
          <a:blip r:embed="rId4">
            <a:alphaModFix/>
          </a:blip>
          <a:stretch>
            <a:fillRect/>
          </a:stretch>
        </p:blipFill>
        <p:spPr>
          <a:xfrm>
            <a:off x="4945600" y="636725"/>
            <a:ext cx="3116433" cy="4125775"/>
          </a:xfrm>
          <a:prstGeom prst="rect">
            <a:avLst/>
          </a:prstGeom>
          <a:noFill/>
          <a:ln>
            <a:noFill/>
          </a:ln>
        </p:spPr>
      </p:pic>
      <p:sp>
        <p:nvSpPr>
          <p:cNvPr id="1077" name="Google Shape;1077;p148"/>
          <p:cNvSpPr txBox="1"/>
          <p:nvPr/>
        </p:nvSpPr>
        <p:spPr>
          <a:xfrm>
            <a:off x="2673900" y="46482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lang="en" sz="1000">
                <a:solidFill>
                  <a:schemeClr val="dk2"/>
                </a:solidFill>
              </a:rPr>
              <a:t>Boyer+24</a:t>
            </a:r>
            <a:endParaRPr sz="1000">
              <a:solidFill>
                <a:schemeClr val="dk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4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M33 and M31 (solar, super-solar regime)</a:t>
            </a:r>
            <a:endParaRPr/>
          </a:p>
        </p:txBody>
      </p:sp>
      <p:pic>
        <p:nvPicPr>
          <p:cNvPr id="1083" name="Google Shape;1083;p149"/>
          <p:cNvPicPr preferRelativeResize="0"/>
          <p:nvPr/>
        </p:nvPicPr>
        <p:blipFill>
          <a:blip r:embed="rId3">
            <a:alphaModFix/>
          </a:blip>
          <a:stretch>
            <a:fillRect/>
          </a:stretch>
        </p:blipFill>
        <p:spPr>
          <a:xfrm>
            <a:off x="382975" y="809513"/>
            <a:ext cx="8266043" cy="3599555"/>
          </a:xfrm>
          <a:prstGeom prst="rect">
            <a:avLst/>
          </a:prstGeom>
          <a:noFill/>
          <a:ln>
            <a:noFill/>
          </a:ln>
        </p:spPr>
      </p:pic>
      <p:sp>
        <p:nvSpPr>
          <p:cNvPr id="1084" name="Google Shape;1084;p149"/>
          <p:cNvSpPr txBox="1"/>
          <p:nvPr/>
        </p:nvSpPr>
        <p:spPr>
          <a:xfrm>
            <a:off x="6583475" y="4365025"/>
            <a:ext cx="3000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1F497D"/>
                </a:solidFill>
                <a:latin typeface="Montserrat SemiBold"/>
                <a:ea typeface="Montserrat SemiBold"/>
                <a:cs typeface="Montserrat SemiBold"/>
                <a:sym typeface="Montserrat SemiBold"/>
              </a:rPr>
              <a:t>(Dalcanton+12)</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5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M33 and M31 (solar, super-solar regime)</a:t>
            </a:r>
            <a:endParaRPr/>
          </a:p>
        </p:txBody>
      </p:sp>
      <p:pic>
        <p:nvPicPr>
          <p:cNvPr id="1090" name="Google Shape;1090;p150"/>
          <p:cNvPicPr preferRelativeResize="0"/>
          <p:nvPr/>
        </p:nvPicPr>
        <p:blipFill>
          <a:blip r:embed="rId3">
            <a:alphaModFix/>
          </a:blip>
          <a:stretch>
            <a:fillRect/>
          </a:stretch>
        </p:blipFill>
        <p:spPr>
          <a:xfrm>
            <a:off x="159650" y="1250425"/>
            <a:ext cx="8839201" cy="3026116"/>
          </a:xfrm>
          <a:prstGeom prst="rect">
            <a:avLst/>
          </a:prstGeom>
          <a:noFill/>
          <a:ln>
            <a:noFill/>
          </a:ln>
        </p:spPr>
      </p:pic>
      <p:sp>
        <p:nvSpPr>
          <p:cNvPr id="1091" name="Google Shape;1091;p150"/>
          <p:cNvSpPr txBox="1"/>
          <p:nvPr/>
        </p:nvSpPr>
        <p:spPr>
          <a:xfrm>
            <a:off x="1683925" y="4151800"/>
            <a:ext cx="8390700" cy="384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1300">
                <a:solidFill>
                  <a:srgbClr val="1F497D"/>
                </a:solidFill>
                <a:latin typeface="Montserrat Medium"/>
                <a:ea typeface="Montserrat Medium"/>
                <a:cs typeface="Montserrat Medium"/>
                <a:sym typeface="Montserrat Medium"/>
              </a:rPr>
              <a:t>HST Cycle 23 - GO 14072 (PI Boyer)  &amp; HST Cycle 27 - GO 15932 (PI Boyer)</a:t>
            </a:r>
            <a:endParaRPr sz="1300">
              <a:solidFill>
                <a:srgbClr val="1F497D"/>
              </a:solidFill>
              <a:latin typeface="Montserrat Medium"/>
              <a:ea typeface="Montserrat Medium"/>
              <a:cs typeface="Montserrat Medium"/>
              <a:sym typeface="Montserrat Medium"/>
            </a:endParaRPr>
          </a:p>
        </p:txBody>
      </p:sp>
      <p:sp>
        <p:nvSpPr>
          <p:cNvPr id="1092" name="Google Shape;1092;p150"/>
          <p:cNvSpPr txBox="1"/>
          <p:nvPr/>
        </p:nvSpPr>
        <p:spPr>
          <a:xfrm>
            <a:off x="823400" y="782813"/>
            <a:ext cx="7511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F497D"/>
                </a:solidFill>
                <a:latin typeface="Montserrat SemiBold"/>
                <a:ea typeface="Montserrat SemiBold"/>
                <a:cs typeface="Montserrat SemiBold"/>
                <a:sym typeface="Montserrat SemiBold"/>
              </a:rPr>
              <a:t>HST broad-band optical + IR  &amp; HST medium-band</a:t>
            </a:r>
            <a:endParaRPr sz="1600">
              <a:solidFill>
                <a:srgbClr val="1F497D"/>
              </a:solidFill>
              <a:latin typeface="Montserrat SemiBold"/>
              <a:ea typeface="Montserrat SemiBold"/>
              <a:cs typeface="Montserrat SemiBold"/>
              <a:sym typeface="Montserrat SemiBol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5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M33 and M31 (solar, super-solar regime)</a:t>
            </a:r>
            <a:endParaRPr/>
          </a:p>
        </p:txBody>
      </p:sp>
      <p:pic>
        <p:nvPicPr>
          <p:cNvPr id="1098" name="Google Shape;1098;p151"/>
          <p:cNvPicPr preferRelativeResize="0"/>
          <p:nvPr/>
        </p:nvPicPr>
        <p:blipFill>
          <a:blip r:embed="rId3">
            <a:alphaModFix/>
          </a:blip>
          <a:stretch>
            <a:fillRect/>
          </a:stretch>
        </p:blipFill>
        <p:spPr>
          <a:xfrm>
            <a:off x="4772700" y="979586"/>
            <a:ext cx="3947576" cy="3218375"/>
          </a:xfrm>
          <a:prstGeom prst="rect">
            <a:avLst/>
          </a:prstGeom>
          <a:noFill/>
          <a:ln>
            <a:noFill/>
          </a:ln>
        </p:spPr>
      </p:pic>
      <p:sp>
        <p:nvSpPr>
          <p:cNvPr id="1099" name="Google Shape;1099;p151"/>
          <p:cNvSpPr txBox="1"/>
          <p:nvPr/>
        </p:nvSpPr>
        <p:spPr>
          <a:xfrm>
            <a:off x="524725" y="4239013"/>
            <a:ext cx="18342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1200">
                <a:solidFill>
                  <a:schemeClr val="dk2"/>
                </a:solidFill>
              </a:rPr>
              <a:t>(Chen in prep.)</a:t>
            </a:r>
            <a:endParaRPr sz="1200">
              <a:solidFill>
                <a:schemeClr val="dk2"/>
              </a:solidFill>
            </a:endParaRPr>
          </a:p>
        </p:txBody>
      </p:sp>
      <p:sp>
        <p:nvSpPr>
          <p:cNvPr id="1100" name="Google Shape;1100;p151"/>
          <p:cNvSpPr txBox="1"/>
          <p:nvPr/>
        </p:nvSpPr>
        <p:spPr>
          <a:xfrm>
            <a:off x="7437100" y="3932625"/>
            <a:ext cx="1510500" cy="384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1500"/>
              </a:spcBef>
              <a:spcAft>
                <a:spcPts val="1500"/>
              </a:spcAft>
              <a:buNone/>
            </a:pPr>
            <a:r>
              <a:rPr lang="en" sz="1300">
                <a:solidFill>
                  <a:srgbClr val="1F497D"/>
                </a:solidFill>
                <a:latin typeface="Montserrat Medium"/>
                <a:ea typeface="Montserrat Medium"/>
                <a:cs typeface="Montserrat Medium"/>
                <a:sym typeface="Montserrat Medium"/>
              </a:rPr>
              <a:t>(Boyer+19)</a:t>
            </a:r>
            <a:endParaRPr/>
          </a:p>
        </p:txBody>
      </p:sp>
      <p:sp>
        <p:nvSpPr>
          <p:cNvPr id="1101" name="Google Shape;1101;p151"/>
          <p:cNvSpPr txBox="1"/>
          <p:nvPr/>
        </p:nvSpPr>
        <p:spPr>
          <a:xfrm>
            <a:off x="7183050" y="98532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1300">
                <a:solidFill>
                  <a:srgbClr val="1F497D"/>
                </a:solidFill>
                <a:latin typeface="Montserrat Medium"/>
                <a:ea typeface="Montserrat Medium"/>
                <a:cs typeface="Montserrat Medium"/>
                <a:sym typeface="Montserrat Medium"/>
              </a:rPr>
              <a:t>~21 400</a:t>
            </a:r>
            <a:endParaRPr/>
          </a:p>
        </p:txBody>
      </p:sp>
      <p:pic>
        <p:nvPicPr>
          <p:cNvPr id="1102" name="Google Shape;1102;p151"/>
          <p:cNvPicPr preferRelativeResize="0"/>
          <p:nvPr/>
        </p:nvPicPr>
        <p:blipFill>
          <a:blip r:embed="rId4">
            <a:alphaModFix/>
          </a:blip>
          <a:stretch>
            <a:fillRect/>
          </a:stretch>
        </p:blipFill>
        <p:spPr>
          <a:xfrm>
            <a:off x="188775" y="1131999"/>
            <a:ext cx="4194450" cy="31659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5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Constraints from the IFMR</a:t>
            </a:r>
            <a:endParaRPr/>
          </a:p>
        </p:txBody>
      </p:sp>
      <p:sp>
        <p:nvSpPr>
          <p:cNvPr id="1108" name="Google Shape;1108;p152"/>
          <p:cNvSpPr txBox="1"/>
          <p:nvPr/>
        </p:nvSpPr>
        <p:spPr>
          <a:xfrm>
            <a:off x="920900" y="708263"/>
            <a:ext cx="7923000" cy="70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2"/>
                </a:solidFill>
              </a:rPr>
              <a:t>→ Shallow 3DU efficiency for Mi ~ 1.65 - 2 Msun </a:t>
            </a:r>
            <a:endParaRPr sz="1600">
              <a:solidFill>
                <a:schemeClr val="dk2"/>
              </a:solidFill>
            </a:endParaRPr>
          </a:p>
          <a:p>
            <a:pPr indent="0" lvl="0" marL="0" rtl="0" algn="l">
              <a:spcBef>
                <a:spcPts val="0"/>
              </a:spcBef>
              <a:spcAft>
                <a:spcPts val="0"/>
              </a:spcAft>
              <a:buNone/>
            </a:pPr>
            <a:r>
              <a:rPr lang="en" sz="1600">
                <a:solidFill>
                  <a:schemeClr val="dk2"/>
                </a:solidFill>
              </a:rPr>
              <a:t>→ Mass-loss formulation that depends on the C abundance</a:t>
            </a:r>
            <a:endParaRPr sz="1600">
              <a:solidFill>
                <a:schemeClr val="dk2"/>
              </a:solidFill>
            </a:endParaRPr>
          </a:p>
        </p:txBody>
      </p:sp>
      <p:pic>
        <p:nvPicPr>
          <p:cNvPr id="1109" name="Google Shape;1109;p152"/>
          <p:cNvPicPr preferRelativeResize="0"/>
          <p:nvPr/>
        </p:nvPicPr>
        <p:blipFill>
          <a:blip r:embed="rId3">
            <a:alphaModFix/>
          </a:blip>
          <a:stretch>
            <a:fillRect/>
          </a:stretch>
        </p:blipFill>
        <p:spPr>
          <a:xfrm>
            <a:off x="-4750" y="1507200"/>
            <a:ext cx="3776579" cy="2769925"/>
          </a:xfrm>
          <a:prstGeom prst="rect">
            <a:avLst/>
          </a:prstGeom>
          <a:noFill/>
          <a:ln>
            <a:noFill/>
          </a:ln>
        </p:spPr>
      </p:pic>
      <p:pic>
        <p:nvPicPr>
          <p:cNvPr id="1110" name="Google Shape;1110;p152"/>
          <p:cNvPicPr preferRelativeResize="0"/>
          <p:nvPr/>
        </p:nvPicPr>
        <p:blipFill rotWithShape="1">
          <a:blip r:embed="rId4">
            <a:alphaModFix/>
          </a:blip>
          <a:srcRect b="0" l="11660" r="0" t="0"/>
          <a:stretch/>
        </p:blipFill>
        <p:spPr>
          <a:xfrm>
            <a:off x="3088815" y="1561274"/>
            <a:ext cx="3336190" cy="2661815"/>
          </a:xfrm>
          <a:prstGeom prst="rect">
            <a:avLst/>
          </a:prstGeom>
          <a:noFill/>
          <a:ln>
            <a:noFill/>
          </a:ln>
        </p:spPr>
      </p:pic>
      <p:pic>
        <p:nvPicPr>
          <p:cNvPr id="1111" name="Google Shape;1111;p152"/>
          <p:cNvPicPr preferRelativeResize="0"/>
          <p:nvPr/>
        </p:nvPicPr>
        <p:blipFill rotWithShape="1">
          <a:blip r:embed="rId5">
            <a:alphaModFix/>
          </a:blip>
          <a:srcRect b="0" l="9682" r="0" t="49202"/>
          <a:stretch/>
        </p:blipFill>
        <p:spPr>
          <a:xfrm>
            <a:off x="5807127" y="1466840"/>
            <a:ext cx="3332123" cy="2634450"/>
          </a:xfrm>
          <a:prstGeom prst="rect">
            <a:avLst/>
          </a:prstGeom>
          <a:noFill/>
          <a:ln>
            <a:noFill/>
          </a:ln>
        </p:spPr>
      </p:pic>
      <p:sp>
        <p:nvSpPr>
          <p:cNvPr id="1112" name="Google Shape;1112;p152"/>
          <p:cNvSpPr txBox="1"/>
          <p:nvPr/>
        </p:nvSpPr>
        <p:spPr>
          <a:xfrm>
            <a:off x="351525" y="4201650"/>
            <a:ext cx="25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Too efficient 3DU λ ~ 0.5</a:t>
            </a:r>
            <a:endParaRPr>
              <a:solidFill>
                <a:schemeClr val="dk2"/>
              </a:solidFill>
            </a:endParaRPr>
          </a:p>
        </p:txBody>
      </p:sp>
      <p:sp>
        <p:nvSpPr>
          <p:cNvPr id="1113" name="Google Shape;1113;p152"/>
          <p:cNvSpPr txBox="1"/>
          <p:nvPr/>
        </p:nvSpPr>
        <p:spPr>
          <a:xfrm>
            <a:off x="3300500" y="4201650"/>
            <a:ext cx="2587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Mass-loss insensitive to </a:t>
            </a:r>
            <a:endParaRPr>
              <a:solidFill>
                <a:schemeClr val="dk2"/>
              </a:solidFill>
            </a:endParaRPr>
          </a:p>
          <a:p>
            <a:pPr indent="0" lvl="0" marL="0" rtl="0" algn="l">
              <a:spcBef>
                <a:spcPts val="0"/>
              </a:spcBef>
              <a:spcAft>
                <a:spcPts val="0"/>
              </a:spcAft>
              <a:buNone/>
            </a:pPr>
            <a:r>
              <a:rPr lang="en">
                <a:solidFill>
                  <a:schemeClr val="dk2"/>
                </a:solidFill>
              </a:rPr>
              <a:t>C abundance (Blocker,95)</a:t>
            </a:r>
            <a:endParaRPr>
              <a:solidFill>
                <a:schemeClr val="dk2"/>
              </a:solidFill>
            </a:endParaRPr>
          </a:p>
        </p:txBody>
      </p:sp>
      <p:sp>
        <p:nvSpPr>
          <p:cNvPr id="1114" name="Google Shape;1114;p152"/>
          <p:cNvSpPr txBox="1"/>
          <p:nvPr/>
        </p:nvSpPr>
        <p:spPr>
          <a:xfrm>
            <a:off x="6204800" y="4201650"/>
            <a:ext cx="272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Less efficient 3DU &amp;</a:t>
            </a:r>
            <a:endParaRPr>
              <a:solidFill>
                <a:schemeClr val="dk2"/>
              </a:solidFill>
            </a:endParaRPr>
          </a:p>
          <a:p>
            <a:pPr indent="0" lvl="0" marL="0" rtl="0" algn="l">
              <a:spcBef>
                <a:spcPts val="0"/>
              </a:spcBef>
              <a:spcAft>
                <a:spcPts val="0"/>
              </a:spcAft>
              <a:buNone/>
            </a:pPr>
            <a:r>
              <a:rPr lang="en">
                <a:solidFill>
                  <a:schemeClr val="dk2"/>
                </a:solidFill>
              </a:rPr>
              <a:t>Mass loss depends on C-O</a:t>
            </a:r>
            <a:endParaRPr>
              <a:solidFill>
                <a:schemeClr val="dk2"/>
              </a:solidFill>
            </a:endParaRPr>
          </a:p>
        </p:txBody>
      </p:sp>
      <p:sp>
        <p:nvSpPr>
          <p:cNvPr id="1115" name="Google Shape;1115;p152"/>
          <p:cNvSpPr txBox="1"/>
          <p:nvPr/>
        </p:nvSpPr>
        <p:spPr>
          <a:xfrm>
            <a:off x="-16300" y="4633000"/>
            <a:ext cx="30000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rPr>
              <a:t>(Marigo+20 NatAstro)</a:t>
            </a:r>
            <a:endParaRPr sz="1100">
              <a:solidFill>
                <a:schemeClr val="dk2"/>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5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in the Gaia-2MASS diagram</a:t>
            </a:r>
            <a:endParaRPr/>
          </a:p>
        </p:txBody>
      </p:sp>
      <p:pic>
        <p:nvPicPr>
          <p:cNvPr id="1121" name="Google Shape;1121;p153"/>
          <p:cNvPicPr preferRelativeResize="0"/>
          <p:nvPr/>
        </p:nvPicPr>
        <p:blipFill>
          <a:blip r:embed="rId3">
            <a:alphaModFix/>
          </a:blip>
          <a:stretch>
            <a:fillRect/>
          </a:stretch>
        </p:blipFill>
        <p:spPr>
          <a:xfrm>
            <a:off x="547200" y="669950"/>
            <a:ext cx="7724174" cy="3358325"/>
          </a:xfrm>
          <a:prstGeom prst="rect">
            <a:avLst/>
          </a:prstGeom>
          <a:noFill/>
          <a:ln>
            <a:noFill/>
          </a:ln>
        </p:spPr>
      </p:pic>
      <p:sp>
        <p:nvSpPr>
          <p:cNvPr id="1122" name="Google Shape;1122;p153"/>
          <p:cNvSpPr txBox="1"/>
          <p:nvPr/>
        </p:nvSpPr>
        <p:spPr>
          <a:xfrm>
            <a:off x="823200" y="4087200"/>
            <a:ext cx="7549200" cy="6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Evolutionary stage, initial masses, chemical type from photometry alone</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123" name="Google Shape;1123;p153"/>
          <p:cNvSpPr txBox="1"/>
          <p:nvPr/>
        </p:nvSpPr>
        <p:spPr>
          <a:xfrm>
            <a:off x="72900" y="2998500"/>
            <a:ext cx="168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Adapted from Lebzelter+18</a:t>
            </a:r>
            <a:endParaRPr sz="6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5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in the Gaia-2MASS diagram</a:t>
            </a:r>
            <a:endParaRPr/>
          </a:p>
        </p:txBody>
      </p:sp>
      <p:pic>
        <p:nvPicPr>
          <p:cNvPr id="1129" name="Google Shape;1129;p154"/>
          <p:cNvPicPr preferRelativeResize="0"/>
          <p:nvPr/>
        </p:nvPicPr>
        <p:blipFill>
          <a:blip r:embed="rId3">
            <a:alphaModFix/>
          </a:blip>
          <a:stretch>
            <a:fillRect/>
          </a:stretch>
        </p:blipFill>
        <p:spPr>
          <a:xfrm>
            <a:off x="228600" y="636725"/>
            <a:ext cx="6173515" cy="4125774"/>
          </a:xfrm>
          <a:prstGeom prst="rect">
            <a:avLst/>
          </a:prstGeom>
          <a:noFill/>
          <a:ln>
            <a:noFill/>
          </a:ln>
        </p:spPr>
      </p:pic>
      <p:sp>
        <p:nvSpPr>
          <p:cNvPr id="1130" name="Google Shape;1130;p154"/>
          <p:cNvSpPr txBox="1"/>
          <p:nvPr/>
        </p:nvSpPr>
        <p:spPr>
          <a:xfrm>
            <a:off x="6249725" y="811500"/>
            <a:ext cx="2742000" cy="38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AGB stars with Mi &lt;1.3 do not become C-stars → Evolve in the left part of the diagram in the lower luminosity branch </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When AGBs with 1.2 &lt; Mi  &lt; 3 become C-star → Jump to the right part of the diagram</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AGBs with Mi&gt;3 do not become C-stars, might experience HBB </a:t>
            </a:r>
            <a:endParaRPr sz="1500">
              <a:solidFill>
                <a:schemeClr val="dk2"/>
              </a:solidFill>
            </a:endParaRPr>
          </a:p>
          <a:p>
            <a:pPr indent="0" lvl="0" marL="0" rtl="0" algn="l">
              <a:spcBef>
                <a:spcPts val="0"/>
              </a:spcBef>
              <a:spcAft>
                <a:spcPts val="0"/>
              </a:spcAft>
              <a:buNone/>
            </a:pPr>
            <a:r>
              <a:rPr lang="en" sz="1500">
                <a:solidFill>
                  <a:schemeClr val="dk2"/>
                </a:solidFill>
              </a:rPr>
              <a:t>Evolve in the left part at higher luminosities, can evolve to the right thanks to mass-loss</a:t>
            </a:r>
            <a:endParaRPr sz="1500">
              <a:solidFill>
                <a:schemeClr val="dk2"/>
              </a:solidFill>
            </a:endParaRPr>
          </a:p>
          <a:p>
            <a:pPr indent="0" lvl="0" marL="0" rtl="0" algn="l">
              <a:spcBef>
                <a:spcPts val="0"/>
              </a:spcBef>
              <a:spcAft>
                <a:spcPts val="0"/>
              </a:spcAft>
              <a:buNone/>
            </a:pPr>
            <a:r>
              <a:t/>
            </a:r>
            <a:endParaRPr sz="1500">
              <a:solidFill>
                <a:schemeClr val="dk2"/>
              </a:solidFill>
            </a:endParaRPr>
          </a:p>
        </p:txBody>
      </p:sp>
      <p:sp>
        <p:nvSpPr>
          <p:cNvPr id="1131" name="Google Shape;1131;p154"/>
          <p:cNvSpPr txBox="1"/>
          <p:nvPr/>
        </p:nvSpPr>
        <p:spPr>
          <a:xfrm>
            <a:off x="0" y="45720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Lebzelter+18</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15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and AGB stars in the Milky Way </a:t>
            </a:r>
            <a:endParaRPr/>
          </a:p>
        </p:txBody>
      </p:sp>
      <p:sp>
        <p:nvSpPr>
          <p:cNvPr id="1137" name="Google Shape;1137;p155"/>
          <p:cNvSpPr txBox="1"/>
          <p:nvPr/>
        </p:nvSpPr>
        <p:spPr>
          <a:xfrm>
            <a:off x="235500" y="741600"/>
            <a:ext cx="8703600" cy="7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Stellar parameters and dynamics of AGB stars with Gaia parallaxes and 3D Hydrodynamics simulations of convection </a:t>
            </a:r>
            <a:r>
              <a:rPr i="1" lang="en" sz="1800">
                <a:solidFill>
                  <a:schemeClr val="dk2"/>
                </a:solidFill>
              </a:rPr>
              <a:t>(Chiavassa+2024)</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138" name="Google Shape;1138;p155"/>
          <p:cNvPicPr preferRelativeResize="0"/>
          <p:nvPr/>
        </p:nvPicPr>
        <p:blipFill>
          <a:blip r:embed="rId3">
            <a:alphaModFix/>
          </a:blip>
          <a:stretch>
            <a:fillRect/>
          </a:stretch>
        </p:blipFill>
        <p:spPr>
          <a:xfrm>
            <a:off x="152400" y="1378500"/>
            <a:ext cx="8839200" cy="247267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15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and AGB stars in the Milky Way </a:t>
            </a:r>
            <a:endParaRPr/>
          </a:p>
        </p:txBody>
      </p:sp>
      <p:sp>
        <p:nvSpPr>
          <p:cNvPr id="1144" name="Google Shape;1144;p156"/>
          <p:cNvSpPr txBox="1"/>
          <p:nvPr/>
        </p:nvSpPr>
        <p:spPr>
          <a:xfrm>
            <a:off x="235500" y="741600"/>
            <a:ext cx="8703600" cy="7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Stellar parameters and dynamics of AGB stars with Gaia parallaxes and 3D Hydrodynamics simulations of convection </a:t>
            </a:r>
            <a:r>
              <a:rPr i="1" lang="en" sz="1800">
                <a:solidFill>
                  <a:schemeClr val="dk2"/>
                </a:solidFill>
              </a:rPr>
              <a:t>(Chiavassa+2024)</a:t>
            </a:r>
            <a:endParaRPr i="1"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145" name="Google Shape;1145;p156"/>
          <p:cNvPicPr preferRelativeResize="0"/>
          <p:nvPr/>
        </p:nvPicPr>
        <p:blipFill>
          <a:blip r:embed="rId3">
            <a:alphaModFix/>
          </a:blip>
          <a:stretch>
            <a:fillRect/>
          </a:stretch>
        </p:blipFill>
        <p:spPr>
          <a:xfrm>
            <a:off x="368400" y="1559975"/>
            <a:ext cx="3479100" cy="2480875"/>
          </a:xfrm>
          <a:prstGeom prst="rect">
            <a:avLst/>
          </a:prstGeom>
          <a:noFill/>
          <a:ln>
            <a:noFill/>
          </a:ln>
        </p:spPr>
      </p:pic>
      <p:pic>
        <p:nvPicPr>
          <p:cNvPr id="1146" name="Google Shape;1146;p156"/>
          <p:cNvPicPr preferRelativeResize="0"/>
          <p:nvPr/>
        </p:nvPicPr>
        <p:blipFill>
          <a:blip r:embed="rId4">
            <a:alphaModFix/>
          </a:blip>
          <a:stretch>
            <a:fillRect/>
          </a:stretch>
        </p:blipFill>
        <p:spPr>
          <a:xfrm>
            <a:off x="3923700" y="1683300"/>
            <a:ext cx="4991702" cy="2051289"/>
          </a:xfrm>
          <a:prstGeom prst="rect">
            <a:avLst/>
          </a:prstGeom>
          <a:noFill/>
          <a:ln>
            <a:noFill/>
          </a:ln>
        </p:spPr>
      </p:pic>
      <p:sp>
        <p:nvSpPr>
          <p:cNvPr id="1147" name="Google Shape;1147;p156"/>
          <p:cNvSpPr txBox="1"/>
          <p:nvPr/>
        </p:nvSpPr>
        <p:spPr>
          <a:xfrm>
            <a:off x="347400" y="3964650"/>
            <a:ext cx="5881500" cy="9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Correlations between:</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Photocentre displacement and pulsation period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Pulsation period and stellar parameters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7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Early-AGB</a:t>
            </a:r>
            <a:endParaRPr/>
          </a:p>
        </p:txBody>
      </p:sp>
      <p:sp>
        <p:nvSpPr>
          <p:cNvPr id="228" name="Google Shape;228;p76"/>
          <p:cNvSpPr/>
          <p:nvPr/>
        </p:nvSpPr>
        <p:spPr>
          <a:xfrm>
            <a:off x="896581" y="4413925"/>
            <a:ext cx="11367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100">
                <a:solidFill>
                  <a:schemeClr val="dk1"/>
                </a:solidFill>
                <a:latin typeface="Avenir"/>
                <a:ea typeface="Avenir"/>
                <a:cs typeface="Avenir"/>
                <a:sym typeface="Avenir"/>
              </a:rPr>
              <a:t>Salaris &amp; Cassisi</a:t>
            </a:r>
            <a:endParaRPr sz="1100">
              <a:solidFill>
                <a:schemeClr val="dk1"/>
              </a:solidFill>
            </a:endParaRPr>
          </a:p>
        </p:txBody>
      </p:sp>
      <p:sp>
        <p:nvSpPr>
          <p:cNvPr id="229" name="Google Shape;229;p76"/>
          <p:cNvSpPr txBox="1"/>
          <p:nvPr/>
        </p:nvSpPr>
        <p:spPr>
          <a:xfrm>
            <a:off x="4361401" y="693800"/>
            <a:ext cx="4556700" cy="3996000"/>
          </a:xfrm>
          <a:prstGeom prst="rect">
            <a:avLst/>
          </a:prstGeom>
          <a:noFill/>
          <a:ln>
            <a:noFill/>
          </a:ln>
        </p:spPr>
        <p:txBody>
          <a:bodyPr anchorCtr="0" anchor="ctr" bIns="34275" lIns="68575" spcFirstLastPara="1" rIns="68575" wrap="square" tIns="34275">
            <a:noAutofit/>
          </a:bodyPr>
          <a:lstStyle/>
          <a:p>
            <a:pPr indent="0" lvl="0" marL="0" marR="0" rtl="0" algn="l">
              <a:lnSpc>
                <a:spcPct val="150000"/>
              </a:lnSpc>
              <a:spcBef>
                <a:spcPts val="0"/>
              </a:spcBef>
              <a:spcAft>
                <a:spcPts val="0"/>
              </a:spcAft>
              <a:buClr>
                <a:srgbClr val="FFFFFF"/>
              </a:buClr>
              <a:buSzPts val="1500"/>
              <a:buFont typeface="Arial"/>
              <a:buNone/>
            </a:pPr>
            <a:r>
              <a:t/>
            </a:r>
            <a:endParaRPr i="0"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 Central He exhaustion: CO core contracts </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 He-shell burning</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Short double shell burning (H, He)</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H-shell extinguished (He-rich zone expansion)</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Entire envelope expands </a:t>
            </a:r>
            <a:endParaRPr sz="1600">
              <a:solidFill>
                <a:schemeClr val="dk2"/>
              </a:solidFill>
            </a:endParaRPr>
          </a:p>
          <a:p>
            <a:pPr indent="-177800" lvl="0" marL="177800" marR="0" rtl="0" algn="l">
              <a:lnSpc>
                <a:spcPct val="150000"/>
              </a:lnSpc>
              <a:spcBef>
                <a:spcPts val="2100"/>
              </a:spcBef>
              <a:spcAft>
                <a:spcPts val="0"/>
              </a:spcAft>
              <a:buClr>
                <a:schemeClr val="dk2"/>
              </a:buClr>
              <a:buSzPts val="1600"/>
              <a:buChar char="•"/>
            </a:pPr>
            <a:r>
              <a:rPr i="0" lang="en" sz="1600">
                <a:solidFill>
                  <a:schemeClr val="dk2"/>
                </a:solidFill>
              </a:rPr>
              <a:t>CO core becomes degenerate </a:t>
            </a:r>
            <a:endParaRPr i="0" sz="1600">
              <a:solidFill>
                <a:schemeClr val="dk2"/>
              </a:solidFill>
            </a:endParaRPr>
          </a:p>
          <a:p>
            <a:pPr indent="-76200" lvl="0" marL="177800" marR="0" rtl="0" algn="l">
              <a:lnSpc>
                <a:spcPct val="150000"/>
              </a:lnSpc>
              <a:spcBef>
                <a:spcPts val="2100"/>
              </a:spcBef>
              <a:spcAft>
                <a:spcPts val="0"/>
              </a:spcAft>
              <a:buClr>
                <a:srgbClr val="FFFFFF"/>
              </a:buClr>
              <a:buSzPts val="1500"/>
              <a:buFont typeface="Arial"/>
              <a:buNone/>
            </a:pPr>
            <a:r>
              <a:t/>
            </a:r>
            <a:endParaRPr i="0" sz="1600">
              <a:solidFill>
                <a:schemeClr val="dk2"/>
              </a:solidFill>
            </a:endParaRPr>
          </a:p>
        </p:txBody>
      </p:sp>
      <p:pic>
        <p:nvPicPr>
          <p:cNvPr id="230" name="Google Shape;230;p76"/>
          <p:cNvPicPr preferRelativeResize="0"/>
          <p:nvPr/>
        </p:nvPicPr>
        <p:blipFill>
          <a:blip r:embed="rId3">
            <a:alphaModFix/>
          </a:blip>
          <a:stretch>
            <a:fillRect/>
          </a:stretch>
        </p:blipFill>
        <p:spPr>
          <a:xfrm>
            <a:off x="304800" y="789125"/>
            <a:ext cx="3651717" cy="36248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5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Gaia and AGB stars in the Milky Way </a:t>
            </a:r>
            <a:endParaRPr/>
          </a:p>
        </p:txBody>
      </p:sp>
      <p:sp>
        <p:nvSpPr>
          <p:cNvPr id="1153" name="Google Shape;1153;p157"/>
          <p:cNvSpPr txBox="1"/>
          <p:nvPr/>
        </p:nvSpPr>
        <p:spPr>
          <a:xfrm>
            <a:off x="235500" y="741600"/>
            <a:ext cx="8703600" cy="7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Stellar parameters and dynamics of AGB stars with Gaia parallaxes and 3D Hydrodynamics simulations of convection </a:t>
            </a:r>
            <a:r>
              <a:rPr i="1" lang="en" sz="1800">
                <a:solidFill>
                  <a:schemeClr val="dk2"/>
                </a:solidFill>
              </a:rPr>
              <a:t>(Chiavassa+2024)</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1154" name="Google Shape;1154;p157"/>
          <p:cNvPicPr preferRelativeResize="0"/>
          <p:nvPr/>
        </p:nvPicPr>
        <p:blipFill>
          <a:blip r:embed="rId3">
            <a:alphaModFix/>
          </a:blip>
          <a:stretch>
            <a:fillRect/>
          </a:stretch>
        </p:blipFill>
        <p:spPr>
          <a:xfrm>
            <a:off x="368400" y="1559975"/>
            <a:ext cx="3479100" cy="2480875"/>
          </a:xfrm>
          <a:prstGeom prst="rect">
            <a:avLst/>
          </a:prstGeom>
          <a:noFill/>
          <a:ln>
            <a:noFill/>
          </a:ln>
        </p:spPr>
      </p:pic>
      <p:pic>
        <p:nvPicPr>
          <p:cNvPr id="1155" name="Google Shape;1155;p157"/>
          <p:cNvPicPr preferRelativeResize="0"/>
          <p:nvPr/>
        </p:nvPicPr>
        <p:blipFill>
          <a:blip r:embed="rId4">
            <a:alphaModFix/>
          </a:blip>
          <a:stretch>
            <a:fillRect/>
          </a:stretch>
        </p:blipFill>
        <p:spPr>
          <a:xfrm>
            <a:off x="3923700" y="1683300"/>
            <a:ext cx="4991702" cy="2051289"/>
          </a:xfrm>
          <a:prstGeom prst="rect">
            <a:avLst/>
          </a:prstGeom>
          <a:noFill/>
          <a:ln>
            <a:noFill/>
          </a:ln>
        </p:spPr>
      </p:pic>
      <p:sp>
        <p:nvSpPr>
          <p:cNvPr id="1156" name="Google Shape;1156;p157"/>
          <p:cNvSpPr txBox="1"/>
          <p:nvPr/>
        </p:nvSpPr>
        <p:spPr>
          <a:xfrm>
            <a:off x="347400" y="3964650"/>
            <a:ext cx="5881500" cy="9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Correlations between:</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Photocentre displacement and pulsation period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Pulsation period and stellar parameters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157" name="Google Shape;1157;p157"/>
          <p:cNvSpPr txBox="1"/>
          <p:nvPr/>
        </p:nvSpPr>
        <p:spPr>
          <a:xfrm>
            <a:off x="6290700" y="3991650"/>
            <a:ext cx="2415300" cy="90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Parallax uncertainties</a:t>
            </a:r>
            <a:endParaRPr sz="1800">
              <a:solidFill>
                <a:schemeClr val="dk2"/>
              </a:solidFill>
            </a:endParaRPr>
          </a:p>
          <a:p>
            <a:pPr indent="0" lvl="0" marL="0" rtl="0" algn="ctr">
              <a:spcBef>
                <a:spcPts val="0"/>
              </a:spcBef>
              <a:spcAft>
                <a:spcPts val="0"/>
              </a:spcAft>
              <a:buNone/>
            </a:pPr>
            <a:r>
              <a:rPr lang="en" sz="1800">
                <a:solidFill>
                  <a:schemeClr val="dk2"/>
                </a:solidFill>
              </a:rPr>
              <a:t> </a:t>
            </a:r>
            <a:endParaRPr sz="1800">
              <a:solidFill>
                <a:schemeClr val="dk2"/>
              </a:solidFill>
            </a:endParaRPr>
          </a:p>
          <a:p>
            <a:pPr indent="0" lvl="0" marL="0" rtl="0" algn="ctr">
              <a:spcBef>
                <a:spcPts val="0"/>
              </a:spcBef>
              <a:spcAft>
                <a:spcPts val="0"/>
              </a:spcAft>
              <a:buNone/>
            </a:pPr>
            <a:r>
              <a:rPr lang="en" sz="1800">
                <a:solidFill>
                  <a:schemeClr val="dk2"/>
                </a:solidFill>
              </a:rPr>
              <a:t>Stellar parameters</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a:p>
            <a:pPr indent="0" lvl="0" marL="0" rtl="0" algn="ctr">
              <a:spcBef>
                <a:spcPts val="0"/>
              </a:spcBef>
              <a:spcAft>
                <a:spcPts val="0"/>
              </a:spcAft>
              <a:buNone/>
            </a:pPr>
            <a:r>
              <a:t/>
            </a:r>
            <a:endParaRPr sz="1800">
              <a:solidFill>
                <a:schemeClr val="dk2"/>
              </a:solidFill>
            </a:endParaRPr>
          </a:p>
        </p:txBody>
      </p:sp>
      <p:cxnSp>
        <p:nvCxnSpPr>
          <p:cNvPr id="1158" name="Google Shape;1158;p157"/>
          <p:cNvCxnSpPr/>
          <p:nvPr/>
        </p:nvCxnSpPr>
        <p:spPr>
          <a:xfrm>
            <a:off x="7508700" y="4357800"/>
            <a:ext cx="0" cy="307800"/>
          </a:xfrm>
          <a:prstGeom prst="straightConnector1">
            <a:avLst/>
          </a:prstGeom>
          <a:noFill/>
          <a:ln cap="flat" cmpd="sng" w="9525">
            <a:solidFill>
              <a:schemeClr val="dk2"/>
            </a:solidFill>
            <a:prstDash val="solid"/>
            <a:round/>
            <a:headEnd len="med" w="med" type="none"/>
            <a:tailEnd len="med" w="med" type="stealth"/>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5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AGB stars with interferometry</a:t>
            </a:r>
            <a:endParaRPr/>
          </a:p>
        </p:txBody>
      </p:sp>
      <p:pic>
        <p:nvPicPr>
          <p:cNvPr id="1164" name="Google Shape;1164;p158"/>
          <p:cNvPicPr preferRelativeResize="0"/>
          <p:nvPr/>
        </p:nvPicPr>
        <p:blipFill>
          <a:blip r:embed="rId3">
            <a:alphaModFix/>
          </a:blip>
          <a:stretch>
            <a:fillRect/>
          </a:stretch>
        </p:blipFill>
        <p:spPr>
          <a:xfrm>
            <a:off x="228600" y="757325"/>
            <a:ext cx="6165276" cy="3928976"/>
          </a:xfrm>
          <a:prstGeom prst="rect">
            <a:avLst/>
          </a:prstGeom>
          <a:noFill/>
          <a:ln>
            <a:noFill/>
          </a:ln>
        </p:spPr>
      </p:pic>
      <p:sp>
        <p:nvSpPr>
          <p:cNvPr id="1165" name="Google Shape;1165;p158"/>
          <p:cNvSpPr txBox="1"/>
          <p:nvPr/>
        </p:nvSpPr>
        <p:spPr>
          <a:xfrm>
            <a:off x="6463150" y="897075"/>
            <a:ext cx="2532000" cy="22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Images of the stellar surface of π</a:t>
            </a:r>
            <a:r>
              <a:rPr baseline="30000" lang="en" sz="1500">
                <a:solidFill>
                  <a:schemeClr val="dk2"/>
                </a:solidFill>
              </a:rPr>
              <a:t>1</a:t>
            </a:r>
            <a:r>
              <a:rPr lang="en" sz="1500">
                <a:solidFill>
                  <a:schemeClr val="dk2"/>
                </a:solidFill>
              </a:rPr>
              <a:t> Gruis reconstructed from the interferometric data from PIONIER mounted at the Very Large Telescope Interferometer (VLTI; Cerro Paranal, Chile). From Paladini+2018</a:t>
            </a:r>
            <a:endParaRPr sz="1500">
              <a:solidFill>
                <a:schemeClr val="dk2"/>
              </a:solidFill>
            </a:endParaRPr>
          </a:p>
        </p:txBody>
      </p:sp>
      <p:sp>
        <p:nvSpPr>
          <p:cNvPr id="1166" name="Google Shape;1166;p158"/>
          <p:cNvSpPr txBox="1"/>
          <p:nvPr/>
        </p:nvSpPr>
        <p:spPr>
          <a:xfrm>
            <a:off x="6539350" y="3245425"/>
            <a:ext cx="2292900" cy="15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The bright spots are associated with convective patterns</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π1 Gruis is an S-type AGB star</a:t>
            </a:r>
            <a:endParaRPr sz="15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5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172" name="Google Shape;1172;p159"/>
          <p:cNvSpPr txBox="1"/>
          <p:nvPr/>
        </p:nvSpPr>
        <p:spPr>
          <a:xfrm>
            <a:off x="270950" y="844025"/>
            <a:ext cx="8736300" cy="36726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2"/>
              </a:buClr>
              <a:buSzPts val="1800"/>
              <a:buChar char="●"/>
            </a:pPr>
            <a:r>
              <a:rPr lang="en" sz="1800">
                <a:solidFill>
                  <a:schemeClr val="dk2"/>
                </a:solidFill>
              </a:rPr>
              <a:t>TP-AGB models qualitatively reproduce many observables</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TP-AGB models uncertainties mainly due to mass-loss and convection </a:t>
            </a:r>
            <a:endParaRPr sz="1800">
              <a:solidFill>
                <a:schemeClr val="dk2"/>
              </a:solidFill>
            </a:endParaRPr>
          </a:p>
          <a:p>
            <a:pPr indent="-342900" lvl="1" marL="914400" rtl="0" algn="l">
              <a:lnSpc>
                <a:spcPct val="150000"/>
              </a:lnSpc>
              <a:spcBef>
                <a:spcPts val="0"/>
              </a:spcBef>
              <a:spcAft>
                <a:spcPts val="0"/>
              </a:spcAft>
              <a:buClr>
                <a:schemeClr val="dk2"/>
              </a:buClr>
              <a:buSzPts val="1800"/>
              <a:buChar char="○"/>
            </a:pPr>
            <a:r>
              <a:rPr lang="en" sz="1800">
                <a:solidFill>
                  <a:schemeClr val="dk2"/>
                </a:solidFill>
              </a:rPr>
              <a:t>Models in the literature conflict in many key predictions</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Complementarity between full-model calculations and hybrid models</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Recent advancements in observations (e.g. Gaia, JWST, interferometry) and 3D hydrodynamic models are very promising  </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Given the impact of the TP-AGB phase, models can and should be constrained as a function of mass and metallicity with many observables (from stellar clusters to nearby galaxies)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LSST@Eu6_Giada">
  <a:themeElements>
    <a:clrScheme name="Simple Light">
      <a:dk1>
        <a:srgbClr val="000000"/>
      </a:dk1>
      <a:lt1>
        <a:srgbClr val="FFFFFF"/>
      </a:lt1>
      <a:dk2>
        <a:srgbClr val="595959"/>
      </a:dk2>
      <a:lt2>
        <a:srgbClr val="EEEEEE"/>
      </a:lt2>
      <a:accent1>
        <a:srgbClr val="43BFF8"/>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