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sldIdLst>
    <p:sldId id="256" r:id="rId5"/>
    <p:sldId id="265" r:id="rId6"/>
    <p:sldId id="308" r:id="rId7"/>
    <p:sldId id="266" r:id="rId8"/>
    <p:sldId id="267" r:id="rId9"/>
    <p:sldId id="268" r:id="rId10"/>
    <p:sldId id="269" r:id="rId11"/>
    <p:sldId id="262" r:id="rId12"/>
    <p:sldId id="273" r:id="rId13"/>
    <p:sldId id="260" r:id="rId14"/>
    <p:sldId id="258" r:id="rId15"/>
    <p:sldId id="278" r:id="rId16"/>
    <p:sldId id="261" r:id="rId17"/>
    <p:sldId id="271" r:id="rId18"/>
    <p:sldId id="274" r:id="rId19"/>
    <p:sldId id="305" r:id="rId20"/>
    <p:sldId id="303" r:id="rId21"/>
    <p:sldId id="286" r:id="rId22"/>
    <p:sldId id="306" r:id="rId23"/>
    <p:sldId id="299" r:id="rId24"/>
    <p:sldId id="300" r:id="rId25"/>
    <p:sldId id="301" r:id="rId2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135" userDrawn="1">
          <p15:clr>
            <a:srgbClr val="A4A3A4"/>
          </p15:clr>
        </p15:guide>
        <p15:guide id="2" orient="horz" pos="129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A65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 autoAdjust="0"/>
  </p:normalViewPr>
  <p:slideViewPr>
    <p:cSldViewPr snapToGrid="0">
      <p:cViewPr varScale="1">
        <p:scale>
          <a:sx n="81" d="100"/>
          <a:sy n="81" d="100"/>
        </p:scale>
        <p:origin x="108" y="64"/>
      </p:cViewPr>
      <p:guideLst>
        <p:guide pos="4135"/>
        <p:guide orient="horz" pos="129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A19FA-41AE-4F2A-8228-3399FEB02D4B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1F2187-BD6B-4CD4-8DF4-F350925E52CA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4720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3">
            <a:extLst>
              <a:ext uri="{FF2B5EF4-FFF2-40B4-BE49-F238E27FC236}">
                <a16:creationId xmlns:a16="http://schemas.microsoft.com/office/drawing/2014/main" id="{25F6244B-B1B3-416D-B88B-0FE1D1159F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9003"/>
          <a:stretch/>
        </p:blipFill>
        <p:spPr>
          <a:xfrm>
            <a:off x="0" y="1310759"/>
            <a:ext cx="12202758" cy="50386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63D0686-F3B6-4B9D-A347-9CE02FFD1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60DCE23-7D2E-4485-A8A3-6D0DC38C1D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3795445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5F0CEF-51FF-466C-8532-9EF423A42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5040DB-8460-4471-A536-03EED8D2EC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0264DF-C80E-4A54-97BF-B28A94C1B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27805BB2-49DE-4832-9EF2-DACA471C18BD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5188449" y="2106202"/>
            <a:ext cx="5712431" cy="3754848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E6A686CD-BC84-4E44-BDAF-161736E81F40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8200" y="5681663"/>
            <a:ext cx="3795444" cy="4826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it-IT" dirty="0"/>
              <a:t>Click to </a:t>
            </a:r>
            <a:r>
              <a:rPr lang="it-IT" dirty="0" err="1"/>
              <a:t>edit</a:t>
            </a:r>
            <a:r>
              <a:rPr lang="it-IT" dirty="0"/>
              <a:t> date</a:t>
            </a:r>
          </a:p>
        </p:txBody>
      </p:sp>
      <p:pic>
        <p:nvPicPr>
          <p:cNvPr id="7" name="Immagine 6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3750D6F5-857E-E6E9-D317-9AEA5A66EF5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r="53883"/>
          <a:stretch/>
        </p:blipFill>
        <p:spPr>
          <a:xfrm>
            <a:off x="9821594" y="57067"/>
            <a:ext cx="622987" cy="1061024"/>
          </a:xfrm>
          <a:prstGeom prst="rect">
            <a:avLst/>
          </a:prstGeom>
        </p:spPr>
      </p:pic>
      <p:pic>
        <p:nvPicPr>
          <p:cNvPr id="13" name="Immagine 12" descr="Immagine che contiene schermata, Elementi grafici, cerchio, simbolo&#10;&#10;Descrizione generata automaticamente">
            <a:extLst>
              <a:ext uri="{FF2B5EF4-FFF2-40B4-BE49-F238E27FC236}">
                <a16:creationId xmlns:a16="http://schemas.microsoft.com/office/drawing/2014/main" id="{669EBB14-AB3C-AB59-86EC-76B90C2C3A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95" y="374529"/>
            <a:ext cx="454594" cy="426101"/>
          </a:xfrm>
          <a:prstGeom prst="rect">
            <a:avLst/>
          </a:prstGeom>
        </p:spPr>
      </p:pic>
      <p:pic>
        <p:nvPicPr>
          <p:cNvPr id="15" name="Immagine 14" descr="Immagine che contiene Carattere, Elementi grafici, grafica, logo&#10;&#10;Descrizione generata automaticamente">
            <a:extLst>
              <a:ext uri="{FF2B5EF4-FFF2-40B4-BE49-F238E27FC236}">
                <a16:creationId xmlns:a16="http://schemas.microsoft.com/office/drawing/2014/main" id="{149A0F7E-2D15-93F1-FBA6-C35E202F782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6"/>
          <a:stretch/>
        </p:blipFill>
        <p:spPr>
          <a:xfrm>
            <a:off x="11026003" y="345849"/>
            <a:ext cx="666442" cy="4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52101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9BC9C-2F86-4F3C-86FF-092C95A64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23F1F7-0749-4694-BE63-E403BDDD5F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E3090-1E92-4CFB-9491-E0F8855997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D25BC3-9F27-484C-9378-EEFF57FBB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5A28A-D94D-4C1E-9701-B2E9F89D9F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pic>
        <p:nvPicPr>
          <p:cNvPr id="8" name="Immagine 7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0B5F69FA-C77A-C5F4-CD48-D85CB1D272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r="53883"/>
          <a:stretch/>
        </p:blipFill>
        <p:spPr>
          <a:xfrm>
            <a:off x="9821594" y="57067"/>
            <a:ext cx="622987" cy="1061024"/>
          </a:xfrm>
          <a:prstGeom prst="rect">
            <a:avLst/>
          </a:prstGeom>
        </p:spPr>
      </p:pic>
      <p:pic>
        <p:nvPicPr>
          <p:cNvPr id="9" name="Immagine 8" descr="Immagine che contiene schermata, Elementi grafici, cerchio, simbolo&#10;&#10;Descrizione generata automaticamente">
            <a:extLst>
              <a:ext uri="{FF2B5EF4-FFF2-40B4-BE49-F238E27FC236}">
                <a16:creationId xmlns:a16="http://schemas.microsoft.com/office/drawing/2014/main" id="{1CF3B742-F14C-A6D9-CCE2-FC58ADD2385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95" y="374529"/>
            <a:ext cx="454594" cy="426101"/>
          </a:xfrm>
          <a:prstGeom prst="rect">
            <a:avLst/>
          </a:prstGeom>
        </p:spPr>
      </p:pic>
      <p:pic>
        <p:nvPicPr>
          <p:cNvPr id="10" name="Immagine 9" descr="Immagine che contiene Carattere, Elementi grafici, grafica, logo&#10;&#10;Descrizione generata automaticamente">
            <a:extLst>
              <a:ext uri="{FF2B5EF4-FFF2-40B4-BE49-F238E27FC236}">
                <a16:creationId xmlns:a16="http://schemas.microsoft.com/office/drawing/2014/main" id="{29E70511-E89B-5D9A-A334-6CFE48E6F09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6"/>
          <a:stretch/>
        </p:blipFill>
        <p:spPr>
          <a:xfrm>
            <a:off x="11026003" y="345849"/>
            <a:ext cx="666442" cy="4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8578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1B6E7A-AAE9-4771-A56C-9BFBA5E562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335635"/>
            <a:ext cx="2628900" cy="484132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BDB7342-37F0-452E-BA73-5C35A8EBE7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335635"/>
            <a:ext cx="7734300" cy="4841327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E9D5CD-1CAE-47E9-9CA5-BEAB47994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9C3418-3EDC-4379-99CA-291BB22DB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5C136-5125-40ED-9798-0847DBFB3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pic>
        <p:nvPicPr>
          <p:cNvPr id="8" name="Immagine 7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6A2349AD-8134-28A6-7179-23213E971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r="53883"/>
          <a:stretch/>
        </p:blipFill>
        <p:spPr>
          <a:xfrm>
            <a:off x="9821594" y="57067"/>
            <a:ext cx="622987" cy="1061024"/>
          </a:xfrm>
          <a:prstGeom prst="rect">
            <a:avLst/>
          </a:prstGeom>
        </p:spPr>
      </p:pic>
      <p:pic>
        <p:nvPicPr>
          <p:cNvPr id="9" name="Immagine 8" descr="Immagine che contiene schermata, Elementi grafici, cerchio, simbolo&#10;&#10;Descrizione generata automaticamente">
            <a:extLst>
              <a:ext uri="{FF2B5EF4-FFF2-40B4-BE49-F238E27FC236}">
                <a16:creationId xmlns:a16="http://schemas.microsoft.com/office/drawing/2014/main" id="{208E296B-DAB7-5F31-E46C-CD9CCC730E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95" y="374529"/>
            <a:ext cx="454594" cy="426101"/>
          </a:xfrm>
          <a:prstGeom prst="rect">
            <a:avLst/>
          </a:prstGeom>
        </p:spPr>
      </p:pic>
      <p:pic>
        <p:nvPicPr>
          <p:cNvPr id="10" name="Immagine 9" descr="Immagine che contiene Carattere, Elementi grafici, grafica, logo&#10;&#10;Descrizione generata automaticamente">
            <a:extLst>
              <a:ext uri="{FF2B5EF4-FFF2-40B4-BE49-F238E27FC236}">
                <a16:creationId xmlns:a16="http://schemas.microsoft.com/office/drawing/2014/main" id="{CF627CB6-036E-65A8-C8A3-E12480F581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6"/>
          <a:stretch/>
        </p:blipFill>
        <p:spPr>
          <a:xfrm>
            <a:off x="11026003" y="345849"/>
            <a:ext cx="666442" cy="4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149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51A429C0-5560-5707-63C2-8AE71F57AE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r="53883"/>
          <a:stretch/>
        </p:blipFill>
        <p:spPr>
          <a:xfrm>
            <a:off x="9821594" y="57067"/>
            <a:ext cx="622987" cy="1061024"/>
          </a:xfrm>
          <a:prstGeom prst="rect">
            <a:avLst/>
          </a:prstGeom>
        </p:spPr>
      </p:pic>
      <p:pic>
        <p:nvPicPr>
          <p:cNvPr id="8" name="Immagine 7" descr="Immagine che contiene schermata, Elementi grafici, cerchio, simbolo&#10;&#10;Descrizione generata automaticamente">
            <a:extLst>
              <a:ext uri="{FF2B5EF4-FFF2-40B4-BE49-F238E27FC236}">
                <a16:creationId xmlns:a16="http://schemas.microsoft.com/office/drawing/2014/main" id="{DD429795-E7C5-621D-C941-C9E058C7C3F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95" y="374529"/>
            <a:ext cx="454594" cy="426101"/>
          </a:xfrm>
          <a:prstGeom prst="rect">
            <a:avLst/>
          </a:prstGeom>
        </p:spPr>
      </p:pic>
      <p:pic>
        <p:nvPicPr>
          <p:cNvPr id="9" name="Immagine 8" descr="Immagine che contiene Carattere, Elementi grafici, grafica, logo&#10;&#10;Descrizione generata automaticamente">
            <a:extLst>
              <a:ext uri="{FF2B5EF4-FFF2-40B4-BE49-F238E27FC236}">
                <a16:creationId xmlns:a16="http://schemas.microsoft.com/office/drawing/2014/main" id="{7BA69DEC-937A-5054-B1F4-8C64C223BE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6"/>
          <a:stretch/>
        </p:blipFill>
        <p:spPr>
          <a:xfrm>
            <a:off x="11026003" y="345849"/>
            <a:ext cx="666442" cy="483461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418AA31-5B9B-5E4A-1645-735A42D5D75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492" b="20544"/>
          <a:stretch/>
        </p:blipFill>
        <p:spPr>
          <a:xfrm>
            <a:off x="0" y="1149292"/>
            <a:ext cx="12192000" cy="5209563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383D2974-A6BE-8B8D-B40C-724CFF77070D}"/>
              </a:ext>
            </a:extLst>
          </p:cNvPr>
          <p:cNvSpPr/>
          <p:nvPr userDrawn="1"/>
        </p:nvSpPr>
        <p:spPr>
          <a:xfrm>
            <a:off x="0" y="1149292"/>
            <a:ext cx="12192000" cy="5209562"/>
          </a:xfrm>
          <a:prstGeom prst="rect">
            <a:avLst/>
          </a:prstGeom>
          <a:solidFill>
            <a:schemeClr val="accent1">
              <a:lumMod val="75000"/>
              <a:alpha val="2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496E610-E423-02D1-57CA-C5344C7A49F9}"/>
              </a:ext>
            </a:extLst>
          </p:cNvPr>
          <p:cNvSpPr txBox="1"/>
          <p:nvPr userDrawn="1"/>
        </p:nvSpPr>
        <p:spPr>
          <a:xfrm>
            <a:off x="11026" y="6465048"/>
            <a:ext cx="53172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Yuri Evangelista ▪ INAF - IAPS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0D9FAC44-B9AA-167D-F94F-FF300D312737}"/>
              </a:ext>
            </a:extLst>
          </p:cNvPr>
          <p:cNvSpPr txBox="1"/>
          <p:nvPr userDrawn="1"/>
        </p:nvSpPr>
        <p:spPr>
          <a:xfrm>
            <a:off x="6942297" y="6482890"/>
            <a:ext cx="52386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 err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Lunar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 </a:t>
            </a:r>
            <a:r>
              <a:rPr lang="it-IT" sz="1400" dirty="0" err="1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Electromagnetic</a:t>
            </a:r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 Monitor in X-rays ▪ LEM-X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FFA91E2-C413-20E6-6F26-8F847892F8B1}"/>
              </a:ext>
            </a:extLst>
          </p:cNvPr>
          <p:cNvSpPr txBox="1"/>
          <p:nvPr userDrawn="1"/>
        </p:nvSpPr>
        <p:spPr>
          <a:xfrm>
            <a:off x="33443" y="6460800"/>
            <a:ext cx="121475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Missione 4 </a:t>
            </a:r>
            <a:r>
              <a:rPr lang="it-IT" sz="1400" b="1" dirty="0">
                <a:solidFill>
                  <a:schemeClr val="bg1">
                    <a:alpha val="50000"/>
                  </a:schemeClr>
                </a:solidFill>
                <a:latin typeface="Titillium" pitchFamily="2" charset="77"/>
              </a:rPr>
              <a:t>• Istruzione e Ricerca </a:t>
            </a:r>
            <a:endParaRPr lang="it-IT" sz="1400" dirty="0">
              <a:solidFill>
                <a:schemeClr val="bg1">
                  <a:alpha val="50000"/>
                </a:schemeClr>
              </a:solidFill>
              <a:latin typeface="Titillium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591736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s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CasellaDiTesto 16"/>
          <p:cNvSpPr txBox="1"/>
          <p:nvPr userDrawn="1"/>
        </p:nvSpPr>
        <p:spPr>
          <a:xfrm>
            <a:off x="1081824" y="6556380"/>
            <a:ext cx="2875797" cy="30572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cap="small" baseline="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</a:rPr>
              <a:t>Yuri</a:t>
            </a:r>
          </a:p>
          <a:p>
            <a:pPr marL="0" marR="0" indent="0" algn="l" defTabSz="914400" rtl="0" eaLnBrk="1" fontAlgn="auto" latinLnBrk="0" hangingPunct="1">
              <a:lnSpc>
                <a:spcPts val="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cap="small" baseline="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</a:rPr>
              <a:t>Evangelista</a:t>
            </a:r>
          </a:p>
        </p:txBody>
      </p:sp>
      <p:sp>
        <p:nvSpPr>
          <p:cNvPr id="13" name="Segnaposto testo 12"/>
          <p:cNvSpPr>
            <a:spLocks noGrp="1"/>
          </p:cNvSpPr>
          <p:nvPr>
            <p:ph type="body" sz="quarter" idx="10" hasCustomPrompt="1"/>
          </p:nvPr>
        </p:nvSpPr>
        <p:spPr>
          <a:xfrm>
            <a:off x="139700" y="69743"/>
            <a:ext cx="8769017" cy="255720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buNone/>
              <a:defRPr sz="1800" cap="all" baseline="0">
                <a:solidFill>
                  <a:srgbClr val="00B0F0"/>
                </a:solidFill>
                <a:latin typeface="Gotham Book" pitchFamily="2" charset="0"/>
              </a:defRPr>
            </a:lvl1pPr>
            <a:lvl2pPr>
              <a:defRPr sz="1800">
                <a:solidFill>
                  <a:srgbClr val="00B0F0"/>
                </a:solidFill>
                <a:latin typeface="Gotham Book" pitchFamily="2" charset="0"/>
              </a:defRPr>
            </a:lvl2pPr>
            <a:lvl3pPr>
              <a:defRPr sz="1800">
                <a:solidFill>
                  <a:srgbClr val="00B0F0"/>
                </a:solidFill>
                <a:latin typeface="Gotham Book" pitchFamily="2" charset="0"/>
              </a:defRPr>
            </a:lvl3pPr>
            <a:lvl4pPr>
              <a:defRPr sz="1800">
                <a:solidFill>
                  <a:srgbClr val="00B0F0"/>
                </a:solidFill>
                <a:latin typeface="Gotham Book" pitchFamily="2" charset="0"/>
              </a:defRPr>
            </a:lvl4pPr>
            <a:lvl5pPr>
              <a:defRPr sz="1800">
                <a:solidFill>
                  <a:srgbClr val="00B0F0"/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dirty="0"/>
              <a:t>slide title</a:t>
            </a:r>
          </a:p>
        </p:txBody>
      </p:sp>
      <p:sp>
        <p:nvSpPr>
          <p:cNvPr id="20" name="Segnaposto testo 19"/>
          <p:cNvSpPr>
            <a:spLocks noGrp="1"/>
          </p:cNvSpPr>
          <p:nvPr>
            <p:ph type="body" sz="quarter" idx="11" hasCustomPrompt="1"/>
          </p:nvPr>
        </p:nvSpPr>
        <p:spPr>
          <a:xfrm>
            <a:off x="139700" y="310183"/>
            <a:ext cx="8758321" cy="209604"/>
          </a:xfrm>
          <a:prstGeom prst="rect">
            <a:avLst/>
          </a:prstGeom>
        </p:spPr>
        <p:txBody>
          <a:bodyPr lIns="0" tIns="0" rIns="0" bIns="0" anchor="ctr" anchorCtr="0"/>
          <a:lstStyle>
            <a:lvl1pPr>
              <a:buNone/>
              <a:defRPr sz="1600" cap="small" baseline="0">
                <a:solidFill>
                  <a:schemeClr val="bg1">
                    <a:lumMod val="50000"/>
                  </a:schemeClr>
                </a:solidFill>
                <a:latin typeface="Gotham Book" pitchFamily="2" charset="0"/>
              </a:defRPr>
            </a:lvl1pPr>
            <a:lvl2pPr>
              <a:defRPr sz="16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2" charset="0"/>
              </a:defRPr>
            </a:lvl2pPr>
            <a:lvl3pPr>
              <a:defRPr sz="16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2" charset="0"/>
              </a:defRPr>
            </a:lvl3pPr>
            <a:lvl4pPr>
              <a:defRPr sz="16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2" charset="0"/>
              </a:defRPr>
            </a:lvl4pPr>
            <a:lvl5pPr>
              <a:defRPr sz="1600" cap="small" baseline="0">
                <a:solidFill>
                  <a:schemeClr val="tx1">
                    <a:lumMod val="65000"/>
                    <a:lumOff val="35000"/>
                  </a:schemeClr>
                </a:solidFill>
                <a:latin typeface="Gotham Book" pitchFamily="2" charset="0"/>
              </a:defRPr>
            </a:lvl5pPr>
          </a:lstStyle>
          <a:p>
            <a:pPr lvl="0"/>
            <a:r>
              <a:rPr lang="en-US" noProof="0"/>
              <a:t>subtitle line – be descriptive</a:t>
            </a:r>
          </a:p>
        </p:txBody>
      </p:sp>
      <p:pic>
        <p:nvPicPr>
          <p:cNvPr id="15" name="Immagine 14" descr="logo_iaps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1773" y="6517808"/>
            <a:ext cx="1073876" cy="3401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3"/>
          <p:cNvPicPr/>
          <p:nvPr userDrawn="1"/>
        </p:nvPicPr>
        <p:blipFill>
          <a:blip r:embed="rId3" cstate="print">
            <a:lum bright="33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62" r="50717" b="26583"/>
          <a:stretch>
            <a:fillRect/>
          </a:stretch>
        </p:blipFill>
        <p:spPr bwMode="auto">
          <a:xfrm>
            <a:off x="7086600" y="1780366"/>
            <a:ext cx="4343400" cy="32813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1" descr="F:\LOFT\Graphics\Poster\WFM_CAD_model_detailed_illustration.png"/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471" y="1345509"/>
            <a:ext cx="6526096" cy="4151109"/>
          </a:xfrm>
          <a:prstGeom prst="rect">
            <a:avLst/>
          </a:prstGeom>
          <a:noFill/>
        </p:spPr>
      </p:pic>
      <p:sp>
        <p:nvSpPr>
          <p:cNvPr id="21" name="Rettangolo 20"/>
          <p:cNvSpPr/>
          <p:nvPr userDrawn="1"/>
        </p:nvSpPr>
        <p:spPr>
          <a:xfrm>
            <a:off x="0" y="566713"/>
            <a:ext cx="12192000" cy="5928533"/>
          </a:xfrm>
          <a:prstGeom prst="rect">
            <a:avLst/>
          </a:prstGeom>
          <a:solidFill>
            <a:schemeClr val="tx1">
              <a:alpha val="8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sp>
        <p:nvSpPr>
          <p:cNvPr id="11" name="CasellaDiTesto 10"/>
          <p:cNvSpPr txBox="1"/>
          <p:nvPr userDrawn="1"/>
        </p:nvSpPr>
        <p:spPr>
          <a:xfrm>
            <a:off x="6295753" y="6559267"/>
            <a:ext cx="5758664" cy="28751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cap="small" spc="-100" dirty="0">
                <a:solidFill>
                  <a:srgbClr val="00B0F0"/>
                </a:solidFill>
                <a:latin typeface="Gotham Book" pitchFamily="2" charset="0"/>
              </a:rPr>
              <a:t>a wide field monitor concept for time-domain</a:t>
            </a:r>
            <a:r>
              <a:rPr lang="en-US" sz="1200" cap="small" spc="-100" baseline="0" dirty="0">
                <a:solidFill>
                  <a:srgbClr val="00B0F0"/>
                </a:solidFill>
                <a:latin typeface="Gotham Book" pitchFamily="2" charset="0"/>
              </a:rPr>
              <a:t> astronomy</a:t>
            </a:r>
            <a:endParaRPr lang="en-US" sz="1200" cap="small" spc="-100" dirty="0">
              <a:solidFill>
                <a:srgbClr val="00B0F0"/>
              </a:solidFill>
              <a:latin typeface="Gotham Book" pitchFamily="2" charset="0"/>
            </a:endParaRPr>
          </a:p>
          <a:p>
            <a:pPr marL="0" marR="0" indent="0" algn="r" defTabSz="914400" rtl="0" eaLnBrk="1" fontAlgn="auto" latinLnBrk="0" hangingPunct="1">
              <a:lnSpc>
                <a:spcPts val="11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cap="small" spc="-100" baseline="0" dirty="0">
                <a:solidFill>
                  <a:schemeClr val="bg1">
                    <a:lumMod val="50000"/>
                  </a:schemeClr>
                </a:solidFill>
                <a:latin typeface="Gotham Book" pitchFamily="2" charset="0"/>
              </a:rPr>
              <a:t>IASF Bologna -  July 2015</a:t>
            </a:r>
            <a:endParaRPr lang="en-US" sz="1200" cap="small" spc="-100" dirty="0">
              <a:solidFill>
                <a:schemeClr val="bg1">
                  <a:lumMod val="50000"/>
                </a:schemeClr>
              </a:solidFill>
              <a:latin typeface="Gotham Boo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497472"/>
      </p:ext>
    </p:extLst>
  </p:cSld>
  <p:clrMapOvr>
    <a:masterClrMapping/>
  </p:clrMapOvr>
  <p:transition spd="slow"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4E6F965-22BB-5CB6-312C-62EDB1057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40986D-B2E6-E64A-9F09-D13E9F372C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0F22038-E401-9B59-43A1-1AFFB7DF45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ECE968-9458-1846-8B1A-FEE51423D98D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960FDE-D97A-7471-78F1-CE28AF302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67E22B4-7DF0-794F-F8A7-5684B7EAD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6192B8-55D9-4942-9C82-0B9DDA21D461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041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A23C25-57A7-422D-B6C7-C275549FF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5"/>
            <a:ext cx="10515600" cy="544535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1D7BD-5B6C-4729-8C26-EC0268815D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6619"/>
            <a:ext cx="10515600" cy="368034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E677E2-EEEB-4625-AFD0-BA41ADF9E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FDC0B7-3FBE-491C-8FE8-55BD53B99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63BC19-E814-447A-9737-03C21E843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BC8B6CE-46DE-458F-9FB7-666DF33C8D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pic>
        <p:nvPicPr>
          <p:cNvPr id="7" name="Immagine 6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0C3B00F1-5B30-2453-FC19-060CFAE26F8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r="53883"/>
          <a:stretch/>
        </p:blipFill>
        <p:spPr>
          <a:xfrm>
            <a:off x="9821594" y="57067"/>
            <a:ext cx="622987" cy="1061024"/>
          </a:xfrm>
          <a:prstGeom prst="rect">
            <a:avLst/>
          </a:prstGeom>
        </p:spPr>
      </p:pic>
      <p:pic>
        <p:nvPicPr>
          <p:cNvPr id="9" name="Immagine 8" descr="Immagine che contiene schermata, Elementi grafici, cerchio, simbolo&#10;&#10;Descrizione generata automaticamente">
            <a:extLst>
              <a:ext uri="{FF2B5EF4-FFF2-40B4-BE49-F238E27FC236}">
                <a16:creationId xmlns:a16="http://schemas.microsoft.com/office/drawing/2014/main" id="{AE7654AA-1FF7-34E1-12C2-3F319BEEAD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95" y="374529"/>
            <a:ext cx="454594" cy="426101"/>
          </a:xfrm>
          <a:prstGeom prst="rect">
            <a:avLst/>
          </a:prstGeom>
        </p:spPr>
      </p:pic>
      <p:pic>
        <p:nvPicPr>
          <p:cNvPr id="10" name="Immagine 9" descr="Immagine che contiene Carattere, Elementi grafici, grafica, logo&#10;&#10;Descrizione generata automaticamente">
            <a:extLst>
              <a:ext uri="{FF2B5EF4-FFF2-40B4-BE49-F238E27FC236}">
                <a16:creationId xmlns:a16="http://schemas.microsoft.com/office/drawing/2014/main" id="{2474945C-17AC-0359-42EF-07BFDFBD82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6"/>
          <a:stretch/>
        </p:blipFill>
        <p:spPr>
          <a:xfrm>
            <a:off x="11026003" y="345849"/>
            <a:ext cx="666442" cy="4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974981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63CD4-4668-4FC6-9FA0-9C78C4342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280035-87ED-481F-BA20-EE60B0190F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3D36F7-444C-4BBE-9901-9D7D289504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AD4B3F6-6C68-4448-9A54-C6BD041FE1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4925602" cy="2414431"/>
          </a:xfrm>
        </p:spPr>
        <p:txBody>
          <a:bodyPr anchor="b">
            <a:normAutofit/>
          </a:bodyPr>
          <a:lstStyle>
            <a:lvl1pPr algn="l">
              <a:defRPr sz="4500"/>
            </a:lvl1pPr>
          </a:lstStyle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2C7E8842-6CF4-4239-978C-24793C718D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3879437"/>
            <a:ext cx="492560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it-IT" dirty="0"/>
          </a:p>
        </p:txBody>
      </p:sp>
      <p:sp>
        <p:nvSpPr>
          <p:cNvPr id="10" name="Picture Placeholder 2">
            <a:extLst>
              <a:ext uri="{FF2B5EF4-FFF2-40B4-BE49-F238E27FC236}">
                <a16:creationId xmlns:a16="http://schemas.microsoft.com/office/drawing/2014/main" id="{0595AC86-47A3-4B03-BA39-81256C7A369C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6096000" y="1335636"/>
            <a:ext cx="5257800" cy="4525414"/>
          </a:xfrm>
        </p:spPr>
        <p:txBody>
          <a:bodyPr anchor="ctr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pic>
        <p:nvPicPr>
          <p:cNvPr id="2" name="Immagine 1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D2C7E8F-2674-481A-420F-D1B6E2F5A53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r="53883"/>
          <a:stretch/>
        </p:blipFill>
        <p:spPr>
          <a:xfrm>
            <a:off x="9821594" y="57067"/>
            <a:ext cx="622987" cy="1061024"/>
          </a:xfrm>
          <a:prstGeom prst="rect">
            <a:avLst/>
          </a:prstGeom>
        </p:spPr>
      </p:pic>
      <p:pic>
        <p:nvPicPr>
          <p:cNvPr id="3" name="Immagine 2" descr="Immagine che contiene schermata, Elementi grafici, cerchio, simbolo&#10;&#10;Descrizione generata automaticamente">
            <a:extLst>
              <a:ext uri="{FF2B5EF4-FFF2-40B4-BE49-F238E27FC236}">
                <a16:creationId xmlns:a16="http://schemas.microsoft.com/office/drawing/2014/main" id="{5B6EF3DF-FE4B-0225-A320-95977CAACE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95" y="374529"/>
            <a:ext cx="454594" cy="426101"/>
          </a:xfrm>
          <a:prstGeom prst="rect">
            <a:avLst/>
          </a:prstGeom>
        </p:spPr>
      </p:pic>
      <p:pic>
        <p:nvPicPr>
          <p:cNvPr id="7" name="Immagine 6" descr="Immagine che contiene Carattere, Elementi grafici, grafica, logo&#10;&#10;Descrizione generata automaticamente">
            <a:extLst>
              <a:ext uri="{FF2B5EF4-FFF2-40B4-BE49-F238E27FC236}">
                <a16:creationId xmlns:a16="http://schemas.microsoft.com/office/drawing/2014/main" id="{D88372FE-E65B-C164-C6CE-0E7C2CBC5F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6"/>
          <a:stretch/>
        </p:blipFill>
        <p:spPr>
          <a:xfrm>
            <a:off x="11026003" y="345849"/>
            <a:ext cx="666442" cy="4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443378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BA8B0-F68D-4A0D-8A24-8F78014D69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26570B-BDA4-42C4-922B-A550CE7931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E526D08-C78C-4553-A117-1F0011D763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B81DAE-08F7-4455-BD6C-BE39F64CE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ED7E12-FA56-48FD-AA8A-F0F91A8E3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05207B-2CAE-431E-B6E5-F19E2A9F5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pic>
        <p:nvPicPr>
          <p:cNvPr id="9" name="Immagine 8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C31FD85-D377-CDF5-27B4-31040437352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r="53883"/>
          <a:stretch/>
        </p:blipFill>
        <p:spPr>
          <a:xfrm>
            <a:off x="9821594" y="57067"/>
            <a:ext cx="622987" cy="1061024"/>
          </a:xfrm>
          <a:prstGeom prst="rect">
            <a:avLst/>
          </a:prstGeom>
        </p:spPr>
      </p:pic>
      <p:pic>
        <p:nvPicPr>
          <p:cNvPr id="10" name="Immagine 9" descr="Immagine che contiene schermata, Elementi grafici, cerchio, simbolo&#10;&#10;Descrizione generata automaticamente">
            <a:extLst>
              <a:ext uri="{FF2B5EF4-FFF2-40B4-BE49-F238E27FC236}">
                <a16:creationId xmlns:a16="http://schemas.microsoft.com/office/drawing/2014/main" id="{86FA4D05-92EA-7ED0-54D9-1117922272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95" y="374529"/>
            <a:ext cx="454594" cy="426101"/>
          </a:xfrm>
          <a:prstGeom prst="rect">
            <a:avLst/>
          </a:prstGeom>
        </p:spPr>
      </p:pic>
      <p:pic>
        <p:nvPicPr>
          <p:cNvPr id="11" name="Immagine 10" descr="Immagine che contiene Carattere, Elementi grafici, grafica, logo&#10;&#10;Descrizione generata automaticamente">
            <a:extLst>
              <a:ext uri="{FF2B5EF4-FFF2-40B4-BE49-F238E27FC236}">
                <a16:creationId xmlns:a16="http://schemas.microsoft.com/office/drawing/2014/main" id="{26080AFC-9869-B7E8-A02E-5D2668947FD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6"/>
          <a:stretch/>
        </p:blipFill>
        <p:spPr>
          <a:xfrm>
            <a:off x="11026003" y="345849"/>
            <a:ext cx="666442" cy="4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05352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DA399C-1B0C-440F-B657-67652B399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B255F85-46AF-4BA1-AF87-BD384DE932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402AF58-9572-47BE-A27E-675094BA3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4170A749-EDF4-4F2E-B347-33EC263202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54000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45C435-9F3C-40A6-BA2D-BD3831F5FA9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931597"/>
            <a:ext cx="10515600" cy="452007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it-IT" sz="2400" b="1" dirty="0">
                <a:solidFill>
                  <a:srgbClr val="B27F47"/>
                </a:solidFill>
                <a:latin typeface="Titillium Bd" pitchFamily="2" charset="77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dirty="0"/>
              <a:t>Click to edit Master sub-title styles</a:t>
            </a:r>
            <a:endParaRPr lang="it-IT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03523A13-DF16-439A-A901-D42A74C992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91548BF4-DA08-4F5A-BD58-1257B92A59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496619"/>
            <a:ext cx="5181600" cy="3680344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pic>
        <p:nvPicPr>
          <p:cNvPr id="2" name="Immagine 1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286C9D3C-0D4E-FE80-956A-BFF2A891DC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r="53883"/>
          <a:stretch/>
        </p:blipFill>
        <p:spPr>
          <a:xfrm>
            <a:off x="9821594" y="57067"/>
            <a:ext cx="622987" cy="1061024"/>
          </a:xfrm>
          <a:prstGeom prst="rect">
            <a:avLst/>
          </a:prstGeom>
        </p:spPr>
      </p:pic>
      <p:pic>
        <p:nvPicPr>
          <p:cNvPr id="3" name="Immagine 2" descr="Immagine che contiene schermata, Elementi grafici, cerchio, simbolo&#10;&#10;Descrizione generata automaticamente">
            <a:extLst>
              <a:ext uri="{FF2B5EF4-FFF2-40B4-BE49-F238E27FC236}">
                <a16:creationId xmlns:a16="http://schemas.microsoft.com/office/drawing/2014/main" id="{CDFA45AE-FE2E-69B6-634D-F059449A2B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95" y="374529"/>
            <a:ext cx="454594" cy="426101"/>
          </a:xfrm>
          <a:prstGeom prst="rect">
            <a:avLst/>
          </a:prstGeom>
        </p:spPr>
      </p:pic>
      <p:pic>
        <p:nvPicPr>
          <p:cNvPr id="4" name="Immagine 3" descr="Immagine che contiene Carattere, Elementi grafici, grafica, logo&#10;&#10;Descrizione generata automaticamente">
            <a:extLst>
              <a:ext uri="{FF2B5EF4-FFF2-40B4-BE49-F238E27FC236}">
                <a16:creationId xmlns:a16="http://schemas.microsoft.com/office/drawing/2014/main" id="{78CBA572-CE79-4874-F330-F1D64CB29D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6"/>
          <a:stretch/>
        </p:blipFill>
        <p:spPr>
          <a:xfrm>
            <a:off x="11026003" y="345849"/>
            <a:ext cx="666442" cy="4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94954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64FA8-0EC4-493B-8FF4-DB43442AD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ABCFE-413D-4F1C-BAAC-CBBB0BF41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4F461C-019F-49AF-A23C-B47D0FC8E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E70EE3-9A44-439E-9280-9267337E5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pic>
        <p:nvPicPr>
          <p:cNvPr id="7" name="Immagine 6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6ACFD997-243E-09D9-A371-98A9AD0468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r="53883"/>
          <a:stretch/>
        </p:blipFill>
        <p:spPr>
          <a:xfrm>
            <a:off x="9821594" y="57067"/>
            <a:ext cx="622987" cy="1061024"/>
          </a:xfrm>
          <a:prstGeom prst="rect">
            <a:avLst/>
          </a:prstGeom>
        </p:spPr>
      </p:pic>
      <p:pic>
        <p:nvPicPr>
          <p:cNvPr id="8" name="Immagine 7" descr="Immagine che contiene schermata, Elementi grafici, cerchio, simbolo&#10;&#10;Descrizione generata automaticamente">
            <a:extLst>
              <a:ext uri="{FF2B5EF4-FFF2-40B4-BE49-F238E27FC236}">
                <a16:creationId xmlns:a16="http://schemas.microsoft.com/office/drawing/2014/main" id="{10B4DEFE-AEAC-B6C1-992F-6BE76B0071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95" y="374529"/>
            <a:ext cx="454594" cy="426101"/>
          </a:xfrm>
          <a:prstGeom prst="rect">
            <a:avLst/>
          </a:prstGeom>
        </p:spPr>
      </p:pic>
      <p:pic>
        <p:nvPicPr>
          <p:cNvPr id="9" name="Immagine 8" descr="Immagine che contiene Carattere, Elementi grafici, grafica, logo&#10;&#10;Descrizione generata automaticamente">
            <a:extLst>
              <a:ext uri="{FF2B5EF4-FFF2-40B4-BE49-F238E27FC236}">
                <a16:creationId xmlns:a16="http://schemas.microsoft.com/office/drawing/2014/main" id="{7ECCEFA2-EB82-E2F3-74BC-532CE708E26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6"/>
          <a:stretch/>
        </p:blipFill>
        <p:spPr>
          <a:xfrm>
            <a:off x="11026003" y="345849"/>
            <a:ext cx="666442" cy="4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870898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F67D12-C271-44F1-A874-5C28BCD38B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DA6622-24D6-47F0-9FF2-EB2FC437D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51582-F7D0-499A-8765-179B26F43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pic>
        <p:nvPicPr>
          <p:cNvPr id="6" name="Immagine 5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74E5F7D3-6DF5-E128-4753-A360B85018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r="53883"/>
          <a:stretch/>
        </p:blipFill>
        <p:spPr>
          <a:xfrm>
            <a:off x="9821594" y="57067"/>
            <a:ext cx="622987" cy="1061024"/>
          </a:xfrm>
          <a:prstGeom prst="rect">
            <a:avLst/>
          </a:prstGeom>
        </p:spPr>
      </p:pic>
      <p:pic>
        <p:nvPicPr>
          <p:cNvPr id="7" name="Immagine 6" descr="Immagine che contiene schermata, Elementi grafici, cerchio, simbolo&#10;&#10;Descrizione generata automaticamente">
            <a:extLst>
              <a:ext uri="{FF2B5EF4-FFF2-40B4-BE49-F238E27FC236}">
                <a16:creationId xmlns:a16="http://schemas.microsoft.com/office/drawing/2014/main" id="{1BC8296B-5B0E-24F6-0D00-1DC191DCA5B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95" y="374529"/>
            <a:ext cx="454594" cy="426101"/>
          </a:xfrm>
          <a:prstGeom prst="rect">
            <a:avLst/>
          </a:prstGeom>
        </p:spPr>
      </p:pic>
      <p:pic>
        <p:nvPicPr>
          <p:cNvPr id="8" name="Immagine 7" descr="Immagine che contiene Carattere, Elementi grafici, grafica, logo&#10;&#10;Descrizione generata automaticamente">
            <a:extLst>
              <a:ext uri="{FF2B5EF4-FFF2-40B4-BE49-F238E27FC236}">
                <a16:creationId xmlns:a16="http://schemas.microsoft.com/office/drawing/2014/main" id="{F357368B-EF3D-4702-82CD-7E30EEBF18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6"/>
          <a:stretch/>
        </p:blipFill>
        <p:spPr>
          <a:xfrm>
            <a:off x="11026003" y="345849"/>
            <a:ext cx="666442" cy="4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98190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5E764F-CF80-49B6-8E4B-C193335C2F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DBF6AB0-1695-409A-92AC-42B69DBF8D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A1C334-8129-4545-8C84-46DA06B03D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88F4DD-001E-4B6C-BAD4-62C2A6952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106F97-3F23-4DEE-B190-0481C29793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9C5567D-41FF-426C-86BB-85B0FAD82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magine 1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A4B6A6B3-32FD-45CC-C75E-D7B6040E712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r="53883"/>
          <a:stretch/>
        </p:blipFill>
        <p:spPr>
          <a:xfrm>
            <a:off x="9821594" y="57067"/>
            <a:ext cx="622987" cy="1061024"/>
          </a:xfrm>
          <a:prstGeom prst="rect">
            <a:avLst/>
          </a:prstGeom>
        </p:spPr>
      </p:pic>
      <p:pic>
        <p:nvPicPr>
          <p:cNvPr id="10" name="Immagine 9" descr="Immagine che contiene schermata, Elementi grafici, cerchio, simbolo&#10;&#10;Descrizione generata automaticamente">
            <a:extLst>
              <a:ext uri="{FF2B5EF4-FFF2-40B4-BE49-F238E27FC236}">
                <a16:creationId xmlns:a16="http://schemas.microsoft.com/office/drawing/2014/main" id="{59F61BD2-657B-95AA-D4C2-03333E8D204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95" y="374529"/>
            <a:ext cx="454594" cy="426101"/>
          </a:xfrm>
          <a:prstGeom prst="rect">
            <a:avLst/>
          </a:prstGeom>
        </p:spPr>
      </p:pic>
      <p:pic>
        <p:nvPicPr>
          <p:cNvPr id="11" name="Immagine 10" descr="Immagine che contiene Carattere, Elementi grafici, grafica, logo&#10;&#10;Descrizione generata automaticamente">
            <a:extLst>
              <a:ext uri="{FF2B5EF4-FFF2-40B4-BE49-F238E27FC236}">
                <a16:creationId xmlns:a16="http://schemas.microsoft.com/office/drawing/2014/main" id="{8499E2D8-3A03-61E4-7550-ADAF20F0A7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6"/>
          <a:stretch/>
        </p:blipFill>
        <p:spPr>
          <a:xfrm>
            <a:off x="11026003" y="345849"/>
            <a:ext cx="666442" cy="4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111496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011955-3DB8-4C70-93FB-7A2C5F5D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35636"/>
            <a:ext cx="6172200" cy="48413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AB0AD8-6FDF-4622-85A4-51A8E967EC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A2CE4C-2805-4E3E-AF65-4896882F519E}" type="datetimeFigureOut">
              <a:rPr lang="it-IT" smtClean="0"/>
              <a:t>08/10/2024</a:t>
            </a:fld>
            <a:endParaRPr lang="it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4D2E99-DBA0-4970-ABF3-9596AA57D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ADE91F-FFB0-4E6D-8AF8-6FBDBC0DE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13B172-409A-48BF-92CD-9E808051E234}" type="slidenum">
              <a:rPr lang="it-IT" smtClean="0"/>
              <a:t>‹#›</a:t>
            </a:fld>
            <a:endParaRPr lang="it-IT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27F36783-77AA-4762-A0D4-79CAC38742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496619"/>
            <a:ext cx="3932237" cy="368034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40DBF051-2A17-4A20-A3FC-2B33FE5B75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3932237" cy="780114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pic>
        <p:nvPicPr>
          <p:cNvPr id="2" name="Immagine 1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5FAFED3A-842B-75DA-472E-E2DCF150840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r="53883"/>
          <a:stretch/>
        </p:blipFill>
        <p:spPr>
          <a:xfrm>
            <a:off x="9821594" y="57067"/>
            <a:ext cx="622987" cy="1061024"/>
          </a:xfrm>
          <a:prstGeom prst="rect">
            <a:avLst/>
          </a:prstGeom>
        </p:spPr>
      </p:pic>
      <p:pic>
        <p:nvPicPr>
          <p:cNvPr id="4" name="Immagine 3" descr="Immagine che contiene schermata, Elementi grafici, cerchio, simbolo&#10;&#10;Descrizione generata automaticamente">
            <a:extLst>
              <a:ext uri="{FF2B5EF4-FFF2-40B4-BE49-F238E27FC236}">
                <a16:creationId xmlns:a16="http://schemas.microsoft.com/office/drawing/2014/main" id="{2FD8160C-05F0-17E5-20B2-C2ABC0CF8C6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95" y="374529"/>
            <a:ext cx="454594" cy="426101"/>
          </a:xfrm>
          <a:prstGeom prst="rect">
            <a:avLst/>
          </a:prstGeom>
        </p:spPr>
      </p:pic>
      <p:pic>
        <p:nvPicPr>
          <p:cNvPr id="11" name="Immagine 10" descr="Immagine che contiene Carattere, Elementi grafici, grafica, logo&#10;&#10;Descrizione generata automaticamente">
            <a:extLst>
              <a:ext uri="{FF2B5EF4-FFF2-40B4-BE49-F238E27FC236}">
                <a16:creationId xmlns:a16="http://schemas.microsoft.com/office/drawing/2014/main" id="{FEB7159F-F06A-09DF-167F-A763CA9643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6"/>
          <a:stretch/>
        </p:blipFill>
        <p:spPr>
          <a:xfrm>
            <a:off x="11026003" y="345849"/>
            <a:ext cx="666442" cy="4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99084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838A3F9A-B0DF-455D-9D22-F973C5829AD4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0" y="6352350"/>
            <a:ext cx="12192000" cy="520700"/>
          </a:xfrm>
          <a:prstGeom prst="rect">
            <a:avLst/>
          </a:prstGeom>
        </p:spPr>
      </p:pic>
      <p:pic>
        <p:nvPicPr>
          <p:cNvPr id="7" name="Immagine 21">
            <a:extLst>
              <a:ext uri="{FF2B5EF4-FFF2-40B4-BE49-F238E27FC236}">
                <a16:creationId xmlns:a16="http://schemas.microsoft.com/office/drawing/2014/main" id="{05C8ED0B-EDF3-4C3A-92D1-A4F9DD64EA1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-25841"/>
            <a:ext cx="12192000" cy="1219200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15A10E0-2D6B-4598-95E9-DAF7E2001C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35636"/>
            <a:ext cx="10515600" cy="7801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it-I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D6820F-9E8E-47CA-AD4E-6E99B9E0B8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291137"/>
            <a:ext cx="10515600" cy="3885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it-I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69399-BC99-4040-8272-2E03FED919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 dirty="0"/>
              <a:t>Nome beneficiario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7EE08-80FA-4652-929B-097368378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6106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r>
              <a:rPr lang="it-IT"/>
              <a:t>Missione 4 • Istruzione e Ricerca </a:t>
            </a:r>
            <a:endParaRPr lang="it-IT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0B07AC-22DD-4854-AF1C-98DD868E26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43013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it-IT" sz="1400" kern="1200" smtClean="0">
                <a:solidFill>
                  <a:schemeClr val="bg1">
                    <a:alpha val="50000"/>
                  </a:schemeClr>
                </a:solidFill>
                <a:latin typeface="Titillium" pitchFamily="2" charset="77"/>
                <a:ea typeface="+mn-ea"/>
                <a:cs typeface="+mn-cs"/>
              </a:defRPr>
            </a:lvl1pPr>
          </a:lstStyle>
          <a:p>
            <a:fld id="{9B13B172-409A-48BF-92CD-9E808051E234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1437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fade/>
  </p:transition>
  <p:txStyles>
    <p:titleStyle>
      <a:lvl1pPr marL="0" algn="l" defTabSz="914400" rtl="0" eaLnBrk="1" latinLnBrk="0" hangingPunct="1">
        <a:lnSpc>
          <a:spcPct val="90000"/>
        </a:lnSpc>
        <a:spcBef>
          <a:spcPct val="0"/>
        </a:spcBef>
        <a:buNone/>
        <a:defRPr lang="it-IT" sz="2800" b="1" kern="1200" dirty="0">
          <a:solidFill>
            <a:srgbClr val="B27F47"/>
          </a:solidFill>
          <a:latin typeface="Titillium Bd" pitchFamily="2" charset="77"/>
          <a:ea typeface="+mn-ea"/>
          <a:cs typeface="+mn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it-IT" sz="1600" kern="1200" dirty="0">
          <a:solidFill>
            <a:schemeClr val="tx1"/>
          </a:solidFill>
          <a:effectLst/>
          <a:latin typeface="Titillium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7.wdp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1.png"/><Relationship Id="rId5" Type="http://schemas.microsoft.com/office/2007/relationships/hdphoto" Target="../media/hdphoto5.wdp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CCC7D-5E06-47A8-A7BC-3298CBC830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1335636"/>
            <a:ext cx="3795445" cy="3191498"/>
          </a:xfrm>
        </p:spPr>
        <p:txBody>
          <a:bodyPr>
            <a:normAutofit/>
          </a:bodyPr>
          <a:lstStyle/>
          <a:p>
            <a:r>
              <a:rPr lang="it-IT" dirty="0"/>
              <a:t>LEM-X</a:t>
            </a:r>
            <a:br>
              <a:rPr lang="it-IT" dirty="0"/>
            </a:br>
            <a:r>
              <a:rPr lang="it-IT" sz="3200" dirty="0" err="1"/>
              <a:t>Lunar</a:t>
            </a:r>
            <a:r>
              <a:rPr lang="it-IT" sz="3200" dirty="0"/>
              <a:t> </a:t>
            </a:r>
            <a:r>
              <a:rPr lang="it-IT" sz="3200" dirty="0" err="1"/>
              <a:t>Electromagnetic</a:t>
            </a:r>
            <a:r>
              <a:rPr lang="it-IT" sz="3200" dirty="0"/>
              <a:t> Monitor </a:t>
            </a:r>
            <a:br>
              <a:rPr lang="it-IT" sz="3200" dirty="0"/>
            </a:br>
            <a:r>
              <a:rPr lang="it-IT" sz="3200" dirty="0"/>
              <a:t>in X-rays</a:t>
            </a:r>
            <a:endParaRPr lang="it-IT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0F7673-4CDE-4739-943F-69412A8247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673599"/>
            <a:ext cx="3795445" cy="861599"/>
          </a:xfrm>
        </p:spPr>
        <p:txBody>
          <a:bodyPr>
            <a:normAutofit fontScale="77500" lnSpcReduction="20000"/>
          </a:bodyPr>
          <a:lstStyle/>
          <a:p>
            <a:r>
              <a:rPr lang="it-IT" sz="3600" dirty="0"/>
              <a:t>Y. Evangelista INAF-IAPS</a:t>
            </a:r>
          </a:p>
          <a:p>
            <a:r>
              <a:rPr lang="it-IT" sz="2100" dirty="0"/>
              <a:t>on </a:t>
            </a:r>
            <a:r>
              <a:rPr lang="it-IT" sz="2100" dirty="0" err="1"/>
              <a:t>behalf</a:t>
            </a:r>
            <a:r>
              <a:rPr lang="it-IT" sz="2100" dirty="0"/>
              <a:t> of the EMM/LEM-X Team</a:t>
            </a:r>
          </a:p>
        </p:txBody>
      </p:sp>
      <p:pic>
        <p:nvPicPr>
          <p:cNvPr id="17" name="Picture Placeholder 16" descr="A picture containing planet, moon, sphere, astronomical object&#10;&#10;Description automatically generated">
            <a:extLst>
              <a:ext uri="{FF2B5EF4-FFF2-40B4-BE49-F238E27FC236}">
                <a16:creationId xmlns:a16="http://schemas.microsoft.com/office/drawing/2014/main" id="{C22724B5-6428-BD95-35E3-26F5CB9B1D0A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" r="3218"/>
          <a:stretch>
            <a:fillRect/>
          </a:stretch>
        </p:blipFill>
        <p:spPr>
          <a:xfrm>
            <a:off x="4539980" y="1463753"/>
            <a:ext cx="7332557" cy="4819776"/>
          </a:xfr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18DD676-B753-4CB8-A8F7-2BEFC134999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it-IT" dirty="0"/>
              <a:t>LGWA Workshop – 8 </a:t>
            </a:r>
            <a:r>
              <a:rPr lang="it-IT" dirty="0" err="1"/>
              <a:t>October</a:t>
            </a:r>
            <a:r>
              <a:rPr lang="it-IT" dirty="0"/>
              <a:t> 2024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21580E70-1D02-2A5F-1DDD-8B58F0AD1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176" y="3665989"/>
            <a:ext cx="918426" cy="757644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1D768B07-6366-C70D-960C-6BA7030C8FBD}"/>
              </a:ext>
            </a:extLst>
          </p:cNvPr>
          <p:cNvGrpSpPr/>
          <p:nvPr/>
        </p:nvGrpSpPr>
        <p:grpSpPr>
          <a:xfrm>
            <a:off x="8511590" y="3590327"/>
            <a:ext cx="2475792" cy="2693202"/>
            <a:chOff x="180975" y="578407"/>
            <a:chExt cx="5594609" cy="6085895"/>
          </a:xfrm>
          <a:effectLst>
            <a:outerShdw blurRad="114300" dist="330200" dir="10320000" sx="103000" sy="103000" algn="t" rotWithShape="0">
              <a:prstClr val="black">
                <a:alpha val="40000"/>
              </a:prstClr>
            </a:outerShdw>
          </a:effectLst>
        </p:grpSpPr>
        <p:pic>
          <p:nvPicPr>
            <p:cNvPr id="12" name="Immagine 11" descr="Immagine.jpg">
              <a:extLst>
                <a:ext uri="{FF2B5EF4-FFF2-40B4-BE49-F238E27FC236}">
                  <a16:creationId xmlns:a16="http://schemas.microsoft.com/office/drawing/2014/main" id="{EED81C2B-5FB6-E149-2C9A-F9D9F829C41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975" y="578407"/>
              <a:ext cx="5594609" cy="5337865"/>
            </a:xfrm>
            <a:prstGeom prst="rect">
              <a:avLst/>
            </a:prstGeom>
          </p:spPr>
        </p:pic>
        <p:pic>
          <p:nvPicPr>
            <p:cNvPr id="13" name="Immagine 12" descr="SDD.png">
              <a:extLst>
                <a:ext uri="{FF2B5EF4-FFF2-40B4-BE49-F238E27FC236}">
                  <a16:creationId xmlns:a16="http://schemas.microsoft.com/office/drawing/2014/main" id="{DA8F2A1D-FF94-D775-6927-30FB6EAB3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610586" y="5168242"/>
              <a:ext cx="2523264" cy="14960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Figura a mano libera 1">
              <a:extLst>
                <a:ext uri="{FF2B5EF4-FFF2-40B4-BE49-F238E27FC236}">
                  <a16:creationId xmlns:a16="http://schemas.microsoft.com/office/drawing/2014/main" id="{D8384C40-6F36-22D0-851C-937453D9DD82}"/>
                </a:ext>
              </a:extLst>
            </p:cNvPr>
            <p:cNvSpPr/>
            <p:nvPr/>
          </p:nvSpPr>
          <p:spPr>
            <a:xfrm>
              <a:off x="2028825" y="4043685"/>
              <a:ext cx="2105025" cy="1423666"/>
            </a:xfrm>
            <a:custGeom>
              <a:avLst/>
              <a:gdLst>
                <a:gd name="connsiteX0" fmla="*/ 0 w 2105025"/>
                <a:gd name="connsiteY0" fmla="*/ 1143000 h 1457325"/>
                <a:gd name="connsiteX1" fmla="*/ 0 w 2105025"/>
                <a:gd name="connsiteY1" fmla="*/ 1143000 h 1457325"/>
                <a:gd name="connsiteX2" fmla="*/ 800100 w 2105025"/>
                <a:gd name="connsiteY2" fmla="*/ 0 h 1457325"/>
                <a:gd name="connsiteX3" fmla="*/ 1314450 w 2105025"/>
                <a:gd name="connsiteY3" fmla="*/ 409575 h 1457325"/>
                <a:gd name="connsiteX4" fmla="*/ 2105025 w 2105025"/>
                <a:gd name="connsiteY4" fmla="*/ 1457325 h 1457325"/>
                <a:gd name="connsiteX5" fmla="*/ 0 w 2105025"/>
                <a:gd name="connsiteY5" fmla="*/ 1143000 h 1457325"/>
                <a:gd name="connsiteX0" fmla="*/ 0 w 2105025"/>
                <a:gd name="connsiteY0" fmla="*/ 1109341 h 1423666"/>
                <a:gd name="connsiteX1" fmla="*/ 0 w 2105025"/>
                <a:gd name="connsiteY1" fmla="*/ 1109341 h 1423666"/>
                <a:gd name="connsiteX2" fmla="*/ 766441 w 2105025"/>
                <a:gd name="connsiteY2" fmla="*/ 0 h 1423666"/>
                <a:gd name="connsiteX3" fmla="*/ 1314450 w 2105025"/>
                <a:gd name="connsiteY3" fmla="*/ 375916 h 1423666"/>
                <a:gd name="connsiteX4" fmla="*/ 2105025 w 2105025"/>
                <a:gd name="connsiteY4" fmla="*/ 1423666 h 1423666"/>
                <a:gd name="connsiteX5" fmla="*/ 0 w 2105025"/>
                <a:gd name="connsiteY5" fmla="*/ 1109341 h 1423666"/>
                <a:gd name="connsiteX0" fmla="*/ 0 w 2105025"/>
                <a:gd name="connsiteY0" fmla="*/ 1109341 h 1423666"/>
                <a:gd name="connsiteX1" fmla="*/ 0 w 2105025"/>
                <a:gd name="connsiteY1" fmla="*/ 1109341 h 1423666"/>
                <a:gd name="connsiteX2" fmla="*/ 766441 w 2105025"/>
                <a:gd name="connsiteY2" fmla="*/ 0 h 1423666"/>
                <a:gd name="connsiteX3" fmla="*/ 1336890 w 2105025"/>
                <a:gd name="connsiteY3" fmla="*/ 398355 h 1423666"/>
                <a:gd name="connsiteX4" fmla="*/ 2105025 w 2105025"/>
                <a:gd name="connsiteY4" fmla="*/ 1423666 h 1423666"/>
                <a:gd name="connsiteX5" fmla="*/ 0 w 2105025"/>
                <a:gd name="connsiteY5" fmla="*/ 1109341 h 1423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05025" h="1423666">
                  <a:moveTo>
                    <a:pt x="0" y="1109341"/>
                  </a:moveTo>
                  <a:lnTo>
                    <a:pt x="0" y="1109341"/>
                  </a:lnTo>
                  <a:lnTo>
                    <a:pt x="766441" y="0"/>
                  </a:lnTo>
                  <a:lnTo>
                    <a:pt x="1336890" y="398355"/>
                  </a:lnTo>
                  <a:lnTo>
                    <a:pt x="2105025" y="1423666"/>
                  </a:lnTo>
                  <a:lnTo>
                    <a:pt x="0" y="1109341"/>
                  </a:lnTo>
                  <a:close/>
                </a:path>
              </a:pathLst>
            </a:custGeom>
            <a:solidFill>
              <a:srgbClr val="5B9BD5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689264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>
            <a:extLst>
              <a:ext uri="{FF2B5EF4-FFF2-40B4-BE49-F238E27FC236}">
                <a16:creationId xmlns:a16="http://schemas.microsoft.com/office/drawing/2014/main" id="{66E46F9A-4253-3C13-6EE1-6E6734C68422}"/>
              </a:ext>
            </a:extLst>
          </p:cNvPr>
          <p:cNvSpPr txBox="1"/>
          <p:nvPr/>
        </p:nvSpPr>
        <p:spPr>
          <a:xfrm>
            <a:off x="5799619" y="1715732"/>
            <a:ext cx="5989467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The Lunar Electromagnetic Monitor in X-rays (LEM-X) project aims at developing </a:t>
            </a:r>
            <a:r>
              <a:rPr lang="en-US" sz="2400" b="1" dirty="0">
                <a:solidFill>
                  <a:schemeClr val="bg1">
                    <a:lumMod val="95000"/>
                  </a:schemeClr>
                </a:solidFill>
              </a:rPr>
              <a:t>a large, permanent X-ray observatory</a:t>
            </a:r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algn="just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The instrument is a coded-aperture all-sky monitor, operating in the X-ray energy band (2–50 keV). </a:t>
            </a:r>
          </a:p>
          <a:p>
            <a:pPr algn="just"/>
            <a:endParaRPr lang="en-US" sz="2400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en-US" sz="2400" dirty="0">
                <a:solidFill>
                  <a:schemeClr val="bg1">
                    <a:lumMod val="95000"/>
                  </a:schemeClr>
                </a:solidFill>
              </a:rPr>
              <a:t>Each LEM-X camera is equipped with four large-area Silicon Drift Detectors (SDDs) and is capable of monitoring and imaging the high-energy sky in a 1sr field-of-view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DE8A2C9-6A30-831F-C9C2-6CE4563C284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/>
        </p:blipFill>
        <p:spPr bwMode="auto">
          <a:xfrm>
            <a:off x="0" y="1715732"/>
            <a:ext cx="5414010" cy="409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14364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>
            <a:extLst>
              <a:ext uri="{FF2B5EF4-FFF2-40B4-BE49-F238E27FC236}">
                <a16:creationId xmlns:a16="http://schemas.microsoft.com/office/drawing/2014/main" id="{FCE81825-ACBE-9CEE-AF0D-A29374B3AA9D}"/>
              </a:ext>
            </a:extLst>
          </p:cNvPr>
          <p:cNvGrpSpPr/>
          <p:nvPr/>
        </p:nvGrpSpPr>
        <p:grpSpPr>
          <a:xfrm>
            <a:off x="180975" y="1427722"/>
            <a:ext cx="4365858" cy="4749242"/>
            <a:chOff x="180975" y="578407"/>
            <a:chExt cx="5594609" cy="6085895"/>
          </a:xfrm>
        </p:grpSpPr>
        <p:pic>
          <p:nvPicPr>
            <p:cNvPr id="5" name="Immagine 4" descr="Immagine.jpg">
              <a:extLst>
                <a:ext uri="{FF2B5EF4-FFF2-40B4-BE49-F238E27FC236}">
                  <a16:creationId xmlns:a16="http://schemas.microsoft.com/office/drawing/2014/main" id="{0985D056-56D8-6E17-81EF-BF139A27B8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975" y="578407"/>
              <a:ext cx="5594609" cy="5337865"/>
            </a:xfrm>
            <a:prstGeom prst="rect">
              <a:avLst/>
            </a:prstGeom>
          </p:spPr>
        </p:pic>
        <p:pic>
          <p:nvPicPr>
            <p:cNvPr id="6" name="Immagine 5" descr="SDD.png">
              <a:extLst>
                <a:ext uri="{FF2B5EF4-FFF2-40B4-BE49-F238E27FC236}">
                  <a16:creationId xmlns:a16="http://schemas.microsoft.com/office/drawing/2014/main" id="{8A372DD4-B836-A095-84C7-77D9A2393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10586" y="5168242"/>
              <a:ext cx="2523264" cy="149606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7" name="Figura a mano libera 1">
              <a:extLst>
                <a:ext uri="{FF2B5EF4-FFF2-40B4-BE49-F238E27FC236}">
                  <a16:creationId xmlns:a16="http://schemas.microsoft.com/office/drawing/2014/main" id="{CC718F9B-0631-449E-EF6C-980E52755DE5}"/>
                </a:ext>
              </a:extLst>
            </p:cNvPr>
            <p:cNvSpPr/>
            <p:nvPr/>
          </p:nvSpPr>
          <p:spPr>
            <a:xfrm>
              <a:off x="2028825" y="4043685"/>
              <a:ext cx="2105025" cy="1423666"/>
            </a:xfrm>
            <a:custGeom>
              <a:avLst/>
              <a:gdLst>
                <a:gd name="connsiteX0" fmla="*/ 0 w 2105025"/>
                <a:gd name="connsiteY0" fmla="*/ 1143000 h 1457325"/>
                <a:gd name="connsiteX1" fmla="*/ 0 w 2105025"/>
                <a:gd name="connsiteY1" fmla="*/ 1143000 h 1457325"/>
                <a:gd name="connsiteX2" fmla="*/ 800100 w 2105025"/>
                <a:gd name="connsiteY2" fmla="*/ 0 h 1457325"/>
                <a:gd name="connsiteX3" fmla="*/ 1314450 w 2105025"/>
                <a:gd name="connsiteY3" fmla="*/ 409575 h 1457325"/>
                <a:gd name="connsiteX4" fmla="*/ 2105025 w 2105025"/>
                <a:gd name="connsiteY4" fmla="*/ 1457325 h 1457325"/>
                <a:gd name="connsiteX5" fmla="*/ 0 w 2105025"/>
                <a:gd name="connsiteY5" fmla="*/ 1143000 h 1457325"/>
                <a:gd name="connsiteX0" fmla="*/ 0 w 2105025"/>
                <a:gd name="connsiteY0" fmla="*/ 1109341 h 1423666"/>
                <a:gd name="connsiteX1" fmla="*/ 0 w 2105025"/>
                <a:gd name="connsiteY1" fmla="*/ 1109341 h 1423666"/>
                <a:gd name="connsiteX2" fmla="*/ 766441 w 2105025"/>
                <a:gd name="connsiteY2" fmla="*/ 0 h 1423666"/>
                <a:gd name="connsiteX3" fmla="*/ 1314450 w 2105025"/>
                <a:gd name="connsiteY3" fmla="*/ 375916 h 1423666"/>
                <a:gd name="connsiteX4" fmla="*/ 2105025 w 2105025"/>
                <a:gd name="connsiteY4" fmla="*/ 1423666 h 1423666"/>
                <a:gd name="connsiteX5" fmla="*/ 0 w 2105025"/>
                <a:gd name="connsiteY5" fmla="*/ 1109341 h 1423666"/>
                <a:gd name="connsiteX0" fmla="*/ 0 w 2105025"/>
                <a:gd name="connsiteY0" fmla="*/ 1109341 h 1423666"/>
                <a:gd name="connsiteX1" fmla="*/ 0 w 2105025"/>
                <a:gd name="connsiteY1" fmla="*/ 1109341 h 1423666"/>
                <a:gd name="connsiteX2" fmla="*/ 766441 w 2105025"/>
                <a:gd name="connsiteY2" fmla="*/ 0 h 1423666"/>
                <a:gd name="connsiteX3" fmla="*/ 1336890 w 2105025"/>
                <a:gd name="connsiteY3" fmla="*/ 398355 h 1423666"/>
                <a:gd name="connsiteX4" fmla="*/ 2105025 w 2105025"/>
                <a:gd name="connsiteY4" fmla="*/ 1423666 h 1423666"/>
                <a:gd name="connsiteX5" fmla="*/ 0 w 2105025"/>
                <a:gd name="connsiteY5" fmla="*/ 1109341 h 14236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105025" h="1423666">
                  <a:moveTo>
                    <a:pt x="0" y="1109341"/>
                  </a:moveTo>
                  <a:lnTo>
                    <a:pt x="0" y="1109341"/>
                  </a:lnTo>
                  <a:lnTo>
                    <a:pt x="766441" y="0"/>
                  </a:lnTo>
                  <a:lnTo>
                    <a:pt x="1336890" y="398355"/>
                  </a:lnTo>
                  <a:lnTo>
                    <a:pt x="2105025" y="1423666"/>
                  </a:lnTo>
                  <a:lnTo>
                    <a:pt x="0" y="1109341"/>
                  </a:lnTo>
                  <a:close/>
                </a:path>
              </a:pathLst>
            </a:custGeom>
            <a:solidFill>
              <a:srgbClr val="5B9BD5">
                <a:alpha val="3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E5CE35-21EB-18EB-E166-38C3FC263007}"/>
              </a:ext>
            </a:extLst>
          </p:cNvPr>
          <p:cNvSpPr txBox="1"/>
          <p:nvPr/>
        </p:nvSpPr>
        <p:spPr>
          <a:xfrm>
            <a:off x="4707677" y="1756039"/>
            <a:ext cx="720317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The high-resolution SDD detection plane will allow for a source localization accuracy of ~1 arcmin and a spectral resolution better than 350 eV FWHM at 6 keV, with a sensitivity better than 5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mCrab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in 50 </a:t>
            </a:r>
            <a:r>
              <a:rPr lang="en-US" sz="2400" dirty="0" err="1">
                <a:solidFill>
                  <a:schemeClr val="bg1">
                    <a:lumMod val="85000"/>
                  </a:schemeClr>
                </a:solidFill>
              </a:rPr>
              <a:t>ks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 and 1 Crab in 1 s.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4BEBFFA-4ADA-9485-A395-31C8D8C2D2D4}"/>
              </a:ext>
            </a:extLst>
          </p:cNvPr>
          <p:cNvSpPr txBox="1"/>
          <p:nvPr/>
        </p:nvSpPr>
        <p:spPr>
          <a:xfrm>
            <a:off x="4707677" y="3856043"/>
            <a:ext cx="748432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Each LEM-X module is: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Autonomous (with integrated BEE and PSU electronics)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Compact (about 35×35×35 cm</a:t>
            </a:r>
            <a:r>
              <a:rPr lang="en-US" sz="2400" baseline="30000" dirty="0">
                <a:solidFill>
                  <a:schemeClr val="bg1">
                    <a:lumMod val="85000"/>
                  </a:schemeClr>
                </a:solidFill>
              </a:rPr>
              <a:t>3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Light-weight (~15 kg)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With low power consumption (15 W). </a:t>
            </a:r>
          </a:p>
        </p:txBody>
      </p:sp>
    </p:spTree>
    <p:extLst>
      <p:ext uri="{BB962C8B-B14F-4D97-AF65-F5344CB8AC3E}">
        <p14:creationId xmlns:p14="http://schemas.microsoft.com/office/powerpoint/2010/main" val="27868248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770A171-DE94-7B1D-BCA6-A901A8C21C70}"/>
              </a:ext>
            </a:extLst>
          </p:cNvPr>
          <p:cNvSpPr txBox="1"/>
          <p:nvPr/>
        </p:nvSpPr>
        <p:spPr>
          <a:xfrm>
            <a:off x="327083" y="2180247"/>
            <a:ext cx="1124230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</a:rPr>
              <a:t>LEM-X in the context of EMM </a:t>
            </a:r>
            <a:endParaRPr lang="it-IT" sz="2000" dirty="0">
              <a:solidFill>
                <a:schemeClr val="bg1"/>
              </a:solidFill>
            </a:endParaRPr>
          </a:p>
          <a:p>
            <a:pPr algn="just"/>
            <a:endParaRPr lang="it-IT" sz="1600" dirty="0">
              <a:effectLst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LEM-X is an Italian R&amp;D project aiming to build the foundation for an Astrophysics instrument on the surface of the Moon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LEM-X belongs to the Earth-Moon-Mars (EMM) project funded by MUR and lead by INAF under PNRR (Next Generation EU)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bg1"/>
                </a:solidFill>
              </a:rPr>
              <a:t>The project relies on the heritage and technology readiness of the WFM aboard </a:t>
            </a:r>
            <a:r>
              <a:rPr lang="en-US" sz="2400" dirty="0" err="1">
                <a:solidFill>
                  <a:schemeClr val="bg1"/>
                </a:solidFill>
              </a:rPr>
              <a:t>eXTP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5" name="Immagine 4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2B01E2FC-6E95-4C58-87FE-AFDFC48C9A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r="53883"/>
          <a:stretch/>
        </p:blipFill>
        <p:spPr>
          <a:xfrm>
            <a:off x="9821594" y="57067"/>
            <a:ext cx="622987" cy="1061024"/>
          </a:xfrm>
          <a:prstGeom prst="rect">
            <a:avLst/>
          </a:prstGeom>
        </p:spPr>
      </p:pic>
      <p:pic>
        <p:nvPicPr>
          <p:cNvPr id="6" name="Immagine 5" descr="Immagine che contiene schermata, Elementi grafici, cerchio, simbolo&#10;&#10;Descrizione generata automaticamente">
            <a:extLst>
              <a:ext uri="{FF2B5EF4-FFF2-40B4-BE49-F238E27FC236}">
                <a16:creationId xmlns:a16="http://schemas.microsoft.com/office/drawing/2014/main" id="{9A03C6E2-65B3-401D-9CDE-9DE1608FD5F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95" y="374529"/>
            <a:ext cx="454594" cy="426101"/>
          </a:xfrm>
          <a:prstGeom prst="rect">
            <a:avLst/>
          </a:prstGeom>
        </p:spPr>
      </p:pic>
      <p:pic>
        <p:nvPicPr>
          <p:cNvPr id="7" name="Immagine 6" descr="Immagine che contiene Carattere, Elementi grafici, grafica, logo&#10;&#10;Descrizione generata automaticamente">
            <a:extLst>
              <a:ext uri="{FF2B5EF4-FFF2-40B4-BE49-F238E27FC236}">
                <a16:creationId xmlns:a16="http://schemas.microsoft.com/office/drawing/2014/main" id="{434EB201-8E49-41D3-A913-D125ABBC92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6"/>
          <a:stretch/>
        </p:blipFill>
        <p:spPr>
          <a:xfrm>
            <a:off x="11026003" y="345849"/>
            <a:ext cx="666442" cy="4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267868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4A0773E1-0E61-FE84-9F1E-3BAD291ED095}"/>
              </a:ext>
            </a:extLst>
          </p:cNvPr>
          <p:cNvSpPr txBox="1"/>
          <p:nvPr/>
        </p:nvSpPr>
        <p:spPr>
          <a:xfrm>
            <a:off x="0" y="1114183"/>
            <a:ext cx="8010631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>
                <a:solidFill>
                  <a:schemeClr val="bg1"/>
                </a:solidFill>
              </a:rPr>
              <a:t>In the contest of the Italian National Recovery and Resilience Plan (PNRR/NRRP), INAF is now developing the LEM-X detector tray, composed by 4× Detector Assemblies (DA) based on the heritage of the WFM designed for the Sino-European mission </a:t>
            </a:r>
            <a:r>
              <a:rPr lang="en-US" sz="2000" dirty="0" err="1">
                <a:solidFill>
                  <a:schemeClr val="bg1"/>
                </a:solidFill>
              </a:rPr>
              <a:t>eXTP</a:t>
            </a:r>
            <a:r>
              <a:rPr lang="en-US" sz="2000" dirty="0">
                <a:solidFill>
                  <a:schemeClr val="bg1"/>
                </a:solidFill>
              </a:rPr>
              <a:t>. </a:t>
            </a:r>
          </a:p>
          <a:p>
            <a:pPr algn="just"/>
            <a:endParaRPr lang="en-US" sz="2000" dirty="0">
              <a:solidFill>
                <a:schemeClr val="bg1"/>
              </a:solidFill>
            </a:endParaRPr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Project will be completed by </a:t>
            </a:r>
            <a:r>
              <a:rPr lang="en-US" sz="2000" strike="sngStrike" dirty="0">
                <a:solidFill>
                  <a:schemeClr val="bg1"/>
                </a:solidFill>
              </a:rPr>
              <a:t>06</a:t>
            </a:r>
            <a:r>
              <a:rPr lang="en-US" sz="2000" dirty="0">
                <a:solidFill>
                  <a:schemeClr val="bg1"/>
                </a:solidFill>
              </a:rPr>
              <a:t>12/2025.</a:t>
            </a:r>
          </a:p>
          <a:p>
            <a:pPr algn="just"/>
            <a:endParaRPr lang="en-US" sz="2000" dirty="0">
              <a:solidFill>
                <a:schemeClr val="bg1"/>
              </a:solidFill>
            </a:endParaRPr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The DA is based on the Large-Area Silicon Drift Detectors (monolithic 7x7 cm</a:t>
            </a:r>
            <a:r>
              <a:rPr lang="en-US" sz="2000" baseline="30000" dirty="0">
                <a:solidFill>
                  <a:schemeClr val="bg1"/>
                </a:solidFill>
              </a:rPr>
              <a:t>2 </a:t>
            </a:r>
            <a:r>
              <a:rPr lang="en-US" sz="2000" dirty="0">
                <a:solidFill>
                  <a:schemeClr val="bg1"/>
                </a:solidFill>
              </a:rPr>
              <a:t>sensors)</a:t>
            </a:r>
            <a:r>
              <a:rPr lang="en-US" sz="2000" baseline="30000" dirty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 designed &amp; developed by a collaboration involving INFN, INAF and FBK</a:t>
            </a:r>
          </a:p>
          <a:p>
            <a:pPr algn="just"/>
            <a:endParaRPr lang="en-US" sz="2000" dirty="0">
              <a:solidFill>
                <a:schemeClr val="bg1"/>
              </a:solidFill>
            </a:endParaRPr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The read-out (AFE) and ADC (DFE) ASICs design rely on the heritage of the VEGA, LYRA and ORION ASICs developed by </a:t>
            </a:r>
            <a:r>
              <a:rPr lang="en-US" sz="2000" dirty="0" err="1">
                <a:solidFill>
                  <a:schemeClr val="bg1"/>
                </a:solidFill>
              </a:rPr>
              <a:t>PoliMi</a:t>
            </a:r>
            <a:r>
              <a:rPr lang="en-US" sz="2000" dirty="0">
                <a:solidFill>
                  <a:schemeClr val="bg1"/>
                </a:solidFill>
              </a:rPr>
              <a:t> and </a:t>
            </a:r>
            <a:r>
              <a:rPr lang="en-US" sz="2000" dirty="0" err="1">
                <a:solidFill>
                  <a:schemeClr val="bg1"/>
                </a:solidFill>
              </a:rPr>
              <a:t>UniPV</a:t>
            </a:r>
            <a:r>
              <a:rPr lang="en-US" sz="2000" dirty="0">
                <a:solidFill>
                  <a:schemeClr val="bg1"/>
                </a:solidFill>
              </a:rPr>
              <a:t> in the framework of the </a:t>
            </a:r>
            <a:r>
              <a:rPr lang="en-US" sz="2000" dirty="0" err="1">
                <a:solidFill>
                  <a:schemeClr val="bg1"/>
                </a:solidFill>
              </a:rPr>
              <a:t>ReDSoX</a:t>
            </a:r>
            <a:r>
              <a:rPr lang="en-US" sz="2000" dirty="0">
                <a:solidFill>
                  <a:schemeClr val="bg1"/>
                </a:solidFill>
              </a:rPr>
              <a:t> collaboration (+HERMES, +THESEUS)</a:t>
            </a:r>
          </a:p>
          <a:p>
            <a:pPr algn="just"/>
            <a:endParaRPr lang="en-US" sz="2000" dirty="0">
              <a:solidFill>
                <a:schemeClr val="bg1"/>
              </a:solidFill>
            </a:endParaRPr>
          </a:p>
          <a:p>
            <a:pPr algn="just"/>
            <a:r>
              <a:rPr lang="en-US" sz="2000" dirty="0">
                <a:solidFill>
                  <a:schemeClr val="bg1"/>
                </a:solidFill>
              </a:rPr>
              <a:t>The AlO</a:t>
            </a:r>
            <a:r>
              <a:rPr lang="en-US" sz="2000" baseline="-25000" dirty="0">
                <a:solidFill>
                  <a:schemeClr val="bg1"/>
                </a:solidFill>
              </a:rPr>
              <a:t>2</a:t>
            </a:r>
            <a:r>
              <a:rPr lang="en-US" sz="2000" dirty="0">
                <a:solidFill>
                  <a:schemeClr val="bg1"/>
                </a:solidFill>
              </a:rPr>
              <a:t> thick-film FEE PCB is being developed to ensure electrical and thermoelastic (i.e. alignment) performance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85390B37-36B0-926A-9413-D1E01DFE5D83}"/>
              </a:ext>
            </a:extLst>
          </p:cNvPr>
          <p:cNvGrpSpPr/>
          <p:nvPr/>
        </p:nvGrpSpPr>
        <p:grpSpPr>
          <a:xfrm>
            <a:off x="8570726" y="1521217"/>
            <a:ext cx="2967359" cy="1907783"/>
            <a:chOff x="379766" y="1801091"/>
            <a:chExt cx="4580162" cy="2918691"/>
          </a:xfrm>
        </p:grpSpPr>
        <p:sp>
          <p:nvSpPr>
            <p:cNvPr id="4" name="Rettangolo 3">
              <a:extLst>
                <a:ext uri="{FF2B5EF4-FFF2-40B4-BE49-F238E27FC236}">
                  <a16:creationId xmlns:a16="http://schemas.microsoft.com/office/drawing/2014/main" id="{3864C2A7-5952-86DF-5280-C038A130DABA}"/>
                </a:ext>
              </a:extLst>
            </p:cNvPr>
            <p:cNvSpPr/>
            <p:nvPr/>
          </p:nvSpPr>
          <p:spPr>
            <a:xfrm>
              <a:off x="379766" y="1801091"/>
              <a:ext cx="4580162" cy="2918691"/>
            </a:xfrm>
            <a:prstGeom prst="rect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6" name="Immagine 5" descr="Immagine che contiene contenitore, scatola, design&#10;&#10;Descrizione generata automaticamente">
              <a:extLst>
                <a:ext uri="{FF2B5EF4-FFF2-40B4-BE49-F238E27FC236}">
                  <a16:creationId xmlns:a16="http://schemas.microsoft.com/office/drawing/2014/main" id="{75CAD542-A13D-0E2E-EFFB-ECCB530E01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947" b="3231"/>
            <a:stretch/>
          </p:blipFill>
          <p:spPr>
            <a:xfrm>
              <a:off x="445757" y="1925068"/>
              <a:ext cx="4218606" cy="2670736"/>
            </a:xfrm>
            <a:prstGeom prst="rect">
              <a:avLst/>
            </a:prstGeom>
          </p:spPr>
        </p:pic>
      </p:grpSp>
      <p:pic>
        <p:nvPicPr>
          <p:cNvPr id="9" name="Immagine 8" descr="Immagine che contiene metro&#10;&#10;Descrizione generata automaticamente con attendibilità media">
            <a:extLst>
              <a:ext uri="{FF2B5EF4-FFF2-40B4-BE49-F238E27FC236}">
                <a16:creationId xmlns:a16="http://schemas.microsoft.com/office/drawing/2014/main" id="{B3242650-7C63-4669-70AA-95EE09E881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480" y="3776451"/>
            <a:ext cx="3000987" cy="2392519"/>
          </a:xfrm>
          <a:prstGeom prst="rect">
            <a:avLst/>
          </a:prstGeom>
        </p:spPr>
      </p:pic>
      <p:pic>
        <p:nvPicPr>
          <p:cNvPr id="11" name="Immagine 10" descr="Immagine che contiene elettronica, Componente elettrico, circuito, Componente di circuito&#10;&#10;Descrizione generata automaticamente">
            <a:extLst>
              <a:ext uri="{FF2B5EF4-FFF2-40B4-BE49-F238E27FC236}">
                <a16:creationId xmlns:a16="http://schemas.microsoft.com/office/drawing/2014/main" id="{55A04F0F-525D-0542-AF30-C94869B167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4762" y="1787560"/>
            <a:ext cx="3815707" cy="3815707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DC53AE3D-F0A3-0C73-7F3F-BC38BD54618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0726" y="1678623"/>
            <a:ext cx="3523874" cy="419565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25773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5C410F3-1A8A-1A45-2F92-DD7DDC978DB1}"/>
              </a:ext>
            </a:extLst>
          </p:cNvPr>
          <p:cNvSpPr txBox="1">
            <a:spLocks/>
          </p:cNvSpPr>
          <p:nvPr/>
        </p:nvSpPr>
        <p:spPr>
          <a:xfrm>
            <a:off x="52065" y="2121694"/>
            <a:ext cx="6156226" cy="30840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Field of </a:t>
            </a:r>
            <a:r>
              <a:rPr lang="it-IT" sz="2000" dirty="0" err="1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View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1.0 sr (50% </a:t>
            </a:r>
            <a:r>
              <a:rPr lang="it-IT" sz="2000" dirty="0" err="1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effective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area)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it-IT" sz="2000" dirty="0" err="1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Angular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res. &lt; 4.7 </a:t>
            </a:r>
            <a:r>
              <a:rPr lang="it-IT" sz="2000" dirty="0" err="1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arcmin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PSLA: &lt; 1 </a:t>
            </a:r>
            <a:r>
              <a:rPr lang="it-IT" sz="2000" dirty="0" err="1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arcmin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PSLA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it-IT" sz="2000" dirty="0" err="1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Sensitivity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1 </a:t>
            </a:r>
            <a:r>
              <a:rPr lang="it-IT" sz="2000" dirty="0" err="1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Crab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/1s, 4.5 </a:t>
            </a:r>
            <a:r>
              <a:rPr lang="it-IT" sz="2000" dirty="0" err="1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mCrab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/50 </a:t>
            </a:r>
            <a:r>
              <a:rPr lang="it-IT" sz="2000" dirty="0" err="1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ks</a:t>
            </a:r>
            <a:endParaRPr lang="it-IT" sz="2000" dirty="0">
              <a:solidFill>
                <a:schemeClr val="bg1">
                  <a:lumMod val="8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Energy band: 2-50 </a:t>
            </a:r>
            <a:r>
              <a:rPr lang="it-IT" sz="2000" dirty="0" err="1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keV</a:t>
            </a:r>
            <a:endParaRPr lang="it-IT" sz="2000" dirty="0">
              <a:solidFill>
                <a:schemeClr val="bg1">
                  <a:lumMod val="8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Energy res.: &lt;350 eV FWHM @ 6 </a:t>
            </a:r>
            <a:r>
              <a:rPr lang="it-IT" sz="2000" dirty="0" err="1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keV</a:t>
            </a:r>
            <a:endParaRPr lang="it-IT" sz="2000" dirty="0">
              <a:solidFill>
                <a:schemeClr val="bg1">
                  <a:lumMod val="85000"/>
                </a:schemeClr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it-IT" sz="2000" dirty="0" err="1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Eff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area: 80 cm</a:t>
            </a:r>
            <a:r>
              <a:rPr lang="it-IT" sz="2000" baseline="30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@ 6 </a:t>
            </a:r>
            <a:r>
              <a:rPr lang="it-IT" sz="2000" dirty="0" err="1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keV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(on-</a:t>
            </a:r>
            <a:r>
              <a:rPr lang="it-IT" sz="2000" dirty="0" err="1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axis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Time </a:t>
            </a:r>
            <a:r>
              <a:rPr lang="it-IT" sz="2000" dirty="0" err="1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resolution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: &lt; 7 µs</a:t>
            </a:r>
          </a:p>
          <a:p>
            <a:pPr lvl="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/>
            </a:pPr>
            <a:r>
              <a:rPr lang="it-IT" sz="20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Dead time: &lt; 1% @ 10 </a:t>
            </a:r>
            <a:r>
              <a:rPr lang="it-IT" sz="2000" dirty="0" err="1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Crab</a:t>
            </a:r>
            <a:endParaRPr lang="it-IT" sz="1800" dirty="0">
              <a:solidFill>
                <a:prstClr val="black"/>
              </a:solidFill>
              <a:cs typeface="Lucida Sans Unicode" panose="020B0602030504020204" pitchFamily="34" charset="0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DCF6C79-6D64-3FBA-4630-1C1290D2F9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</a:extLst>
          </a:blip>
          <a:srcRect r="16315"/>
          <a:stretch/>
        </p:blipFill>
        <p:spPr>
          <a:xfrm>
            <a:off x="7949975" y="2024584"/>
            <a:ext cx="4034832" cy="3278221"/>
          </a:xfrm>
          <a:prstGeom prst="rect">
            <a:avLst/>
          </a:prstGeom>
          <a:ln>
            <a:solidFill>
              <a:schemeClr val="bg1"/>
            </a:solidFill>
          </a:ln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1EAFB7C-262E-A325-A060-614870490F70}"/>
              </a:ext>
            </a:extLst>
          </p:cNvPr>
          <p:cNvGrpSpPr/>
          <p:nvPr/>
        </p:nvGrpSpPr>
        <p:grpSpPr>
          <a:xfrm>
            <a:off x="5276675" y="2015978"/>
            <a:ext cx="2522473" cy="2555807"/>
            <a:chOff x="4413360" y="2024583"/>
            <a:chExt cx="3312527" cy="3278222"/>
          </a:xfrm>
        </p:grpSpPr>
        <p:pic>
          <p:nvPicPr>
            <p:cNvPr id="6" name="Immagine 5">
              <a:extLst>
                <a:ext uri="{FF2B5EF4-FFF2-40B4-BE49-F238E27FC236}">
                  <a16:creationId xmlns:a16="http://schemas.microsoft.com/office/drawing/2014/main" id="{E14564C5-AFFA-4973-5C27-D0B041443D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-20000"/>
                      </a14:imgEffect>
                    </a14:imgLayer>
                  </a14:imgProps>
                </a:ext>
              </a:extLst>
            </a:blip>
            <a:srcRect b="1404"/>
            <a:stretch/>
          </p:blipFill>
          <p:spPr>
            <a:xfrm>
              <a:off x="4413360" y="2024583"/>
              <a:ext cx="3312527" cy="3278222"/>
            </a:xfrm>
            <a:prstGeom prst="rect">
              <a:avLst/>
            </a:prstGeom>
            <a:ln>
              <a:solidFill>
                <a:schemeClr val="bg1"/>
              </a:solidFill>
            </a:ln>
          </p:spPr>
        </p:pic>
        <p:sp>
          <p:nvSpPr>
            <p:cNvPr id="9" name="Rettangolo 8">
              <a:extLst>
                <a:ext uri="{FF2B5EF4-FFF2-40B4-BE49-F238E27FC236}">
                  <a16:creationId xmlns:a16="http://schemas.microsoft.com/office/drawing/2014/main" id="{3B228C55-C236-9F2A-2C6C-1EEAAC18E07B}"/>
                </a:ext>
              </a:extLst>
            </p:cNvPr>
            <p:cNvSpPr/>
            <p:nvPr/>
          </p:nvSpPr>
          <p:spPr>
            <a:xfrm>
              <a:off x="5565532" y="3429000"/>
              <a:ext cx="756138" cy="562708"/>
            </a:xfrm>
            <a:prstGeom prst="rect">
              <a:avLst/>
            </a:prstGeom>
            <a:noFill/>
            <a:ln w="31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8B865D0-B1AA-0CB0-B9D1-364BBE8EAFFD}"/>
              </a:ext>
            </a:extLst>
          </p:cNvPr>
          <p:cNvSpPr txBox="1"/>
          <p:nvPr/>
        </p:nvSpPr>
        <p:spPr>
          <a:xfrm>
            <a:off x="52065" y="1606696"/>
            <a:ext cx="61062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LEM-X camera </a:t>
            </a:r>
            <a:r>
              <a:rPr lang="it-IT" sz="2400" dirty="0" err="1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anticipated</a:t>
            </a:r>
            <a:r>
              <a:rPr lang="it-IT" sz="2400" dirty="0">
                <a:solidFill>
                  <a:schemeClr val="bg1">
                    <a:lumMod val="85000"/>
                  </a:schemeClr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performance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59214617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016D66A-DEC4-3711-E2CF-0D3C991BA23C}"/>
              </a:ext>
            </a:extLst>
          </p:cNvPr>
          <p:cNvGrpSpPr/>
          <p:nvPr/>
        </p:nvGrpSpPr>
        <p:grpSpPr>
          <a:xfrm>
            <a:off x="4827262" y="2084574"/>
            <a:ext cx="7131501" cy="3403336"/>
            <a:chOff x="5248020" y="1825612"/>
            <a:chExt cx="6719620" cy="3206776"/>
          </a:xfrm>
        </p:grpSpPr>
        <p:pic>
          <p:nvPicPr>
            <p:cNvPr id="13" name="Picture 12" descr="A purple and white globe with white lines&#10;&#10;Description automatically generated">
              <a:extLst>
                <a:ext uri="{FF2B5EF4-FFF2-40B4-BE49-F238E27FC236}">
                  <a16:creationId xmlns:a16="http://schemas.microsoft.com/office/drawing/2014/main" id="{10B49E4A-70BD-A937-5EFB-13881D38DBC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1926" y="3502388"/>
              <a:ext cx="2185714" cy="1530000"/>
            </a:xfrm>
            <a:prstGeom prst="rect">
              <a:avLst/>
            </a:prstGeom>
          </p:spPr>
        </p:pic>
        <p:pic>
          <p:nvPicPr>
            <p:cNvPr id="15" name="Picture 14" descr="A map of the earth&#10;&#10;Description automatically generated">
              <a:extLst>
                <a:ext uri="{FF2B5EF4-FFF2-40B4-BE49-F238E27FC236}">
                  <a16:creationId xmlns:a16="http://schemas.microsoft.com/office/drawing/2014/main" id="{A439A111-CF65-F509-24B6-2F58CF524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1926" y="1825612"/>
              <a:ext cx="2185714" cy="1530000"/>
            </a:xfrm>
            <a:prstGeom prst="rect">
              <a:avLst/>
            </a:prstGeom>
          </p:spPr>
        </p:pic>
        <p:pic>
          <p:nvPicPr>
            <p:cNvPr id="17" name="Picture 16" descr="A purple and white globe with white lines&#10;&#10;Description automatically generated">
              <a:extLst>
                <a:ext uri="{FF2B5EF4-FFF2-40B4-BE49-F238E27FC236}">
                  <a16:creationId xmlns:a16="http://schemas.microsoft.com/office/drawing/2014/main" id="{895A1330-113E-4A60-D856-124917BF205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14973" y="2737388"/>
              <a:ext cx="2185714" cy="1530000"/>
            </a:xfrm>
            <a:prstGeom prst="rect">
              <a:avLst/>
            </a:prstGeom>
          </p:spPr>
        </p:pic>
        <p:pic>
          <p:nvPicPr>
            <p:cNvPr id="23" name="Picture 22" descr="A map of the earth&#10;&#10;Description automatically generated">
              <a:extLst>
                <a:ext uri="{FF2B5EF4-FFF2-40B4-BE49-F238E27FC236}">
                  <a16:creationId xmlns:a16="http://schemas.microsoft.com/office/drawing/2014/main" id="{DD6B33D7-9FCC-9E79-6801-0DC39BC91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020" y="1825612"/>
              <a:ext cx="2185714" cy="1530000"/>
            </a:xfrm>
            <a:prstGeom prst="rect">
              <a:avLst/>
            </a:prstGeom>
          </p:spPr>
        </p:pic>
        <p:pic>
          <p:nvPicPr>
            <p:cNvPr id="25" name="Picture 24" descr="A purple and white globe with white lines&#10;&#10;Description automatically generated">
              <a:extLst>
                <a:ext uri="{FF2B5EF4-FFF2-40B4-BE49-F238E27FC236}">
                  <a16:creationId xmlns:a16="http://schemas.microsoft.com/office/drawing/2014/main" id="{BA2FF069-050F-73D3-7F35-8A90CFD4F5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48020" y="3502388"/>
              <a:ext cx="2185714" cy="1530000"/>
            </a:xfrm>
            <a:prstGeom prst="rect">
              <a:avLst/>
            </a:prstGeom>
          </p:spPr>
        </p:pic>
      </p:grpSp>
      <p:pic>
        <p:nvPicPr>
          <p:cNvPr id="26" name="Picture 25" descr="A red and yellow square with black lines&#10;&#10;Description automatically generated">
            <a:extLst>
              <a:ext uri="{FF2B5EF4-FFF2-40B4-BE49-F238E27FC236}">
                <a16:creationId xmlns:a16="http://schemas.microsoft.com/office/drawing/2014/main" id="{E8E17460-44CD-E29C-44A7-ACF42FE1FB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93" y="1899652"/>
            <a:ext cx="3773180" cy="377318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479EFAC-7ECA-F562-DD12-776F479110E9}"/>
              </a:ext>
            </a:extLst>
          </p:cNvPr>
          <p:cNvSpPr txBox="1"/>
          <p:nvPr/>
        </p:nvSpPr>
        <p:spPr>
          <a:xfrm>
            <a:off x="330891" y="1530319"/>
            <a:ext cx="40745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dirty="0">
                <a:solidFill>
                  <a:schemeClr val="bg1"/>
                </a:solidFill>
              </a:rPr>
              <a:t>Camera pair sensitivity – 1s</a:t>
            </a:r>
            <a:endParaRPr lang="it-IT" sz="16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19D7E82-4959-7056-D047-E2C19F501DDB}"/>
              </a:ext>
            </a:extLst>
          </p:cNvPr>
          <p:cNvSpPr txBox="1"/>
          <p:nvPr/>
        </p:nvSpPr>
        <p:spPr>
          <a:xfrm>
            <a:off x="4827263" y="1537172"/>
            <a:ext cx="7131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Single camera monthly exposure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8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4B1DD91-5516-43BB-EF6D-EAC98536C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203947" y="2391509"/>
            <a:ext cx="3728628" cy="2610000"/>
          </a:xfrm>
          <a:prstGeom prst="rect">
            <a:avLst/>
          </a:prstGeom>
        </p:spPr>
      </p:pic>
      <p:pic>
        <p:nvPicPr>
          <p:cNvPr id="4" name="Picture 3" descr="A screen shot of a graph&#10;&#10;Description automatically generated">
            <a:extLst>
              <a:ext uri="{FF2B5EF4-FFF2-40B4-BE49-F238E27FC236}">
                <a16:creationId xmlns:a16="http://schemas.microsoft.com/office/drawing/2014/main" id="{9DF985C4-5E98-BDCE-B74B-69EC95F75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1527" y="2373924"/>
            <a:ext cx="3728571" cy="2610000"/>
          </a:xfrm>
          <a:prstGeom prst="rect">
            <a:avLst/>
          </a:prstGeom>
        </p:spPr>
      </p:pic>
      <p:pic>
        <p:nvPicPr>
          <p:cNvPr id="6" name="Picture 5" descr="A yellow and orange graph&#10;&#10;Description automatically generated with medium confidence">
            <a:extLst>
              <a:ext uri="{FF2B5EF4-FFF2-40B4-BE49-F238E27FC236}">
                <a16:creationId xmlns:a16="http://schemas.microsoft.com/office/drawing/2014/main" id="{5C7390EF-0910-FBA7-5F45-907E68670C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050" y="2373924"/>
            <a:ext cx="3728571" cy="261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D7600E-302C-0136-4803-DF4FC7470694}"/>
              </a:ext>
            </a:extLst>
          </p:cNvPr>
          <p:cNvSpPr txBox="1"/>
          <p:nvPr/>
        </p:nvSpPr>
        <p:spPr>
          <a:xfrm>
            <a:off x="203947" y="1912059"/>
            <a:ext cx="11863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Instrument monthly exposure vs observation latitude (0°, -70°, -90°)</a:t>
            </a:r>
            <a:endParaRPr lang="it-IT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01769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A8F10D-4ABE-4E68-80CB-B36C5536DC8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68941" y="1384062"/>
            <a:ext cx="10757062" cy="426100"/>
          </a:xfrm>
        </p:spPr>
        <p:txBody>
          <a:bodyPr>
            <a:normAutofit/>
          </a:bodyPr>
          <a:lstStyle/>
          <a:p>
            <a:r>
              <a:rPr lang="it-IT" sz="2400" b="0" dirty="0" err="1">
                <a:solidFill>
                  <a:schemeClr val="bg1"/>
                </a:solidFill>
                <a:latin typeface="+mn-lt"/>
              </a:rPr>
              <a:t>Comparison</a:t>
            </a:r>
            <a:r>
              <a:rPr lang="it-IT" sz="2400" b="0" dirty="0">
                <a:solidFill>
                  <a:schemeClr val="bg1"/>
                </a:solidFill>
                <a:latin typeface="+mn-lt"/>
              </a:rPr>
              <a:t> </a:t>
            </a:r>
            <a:r>
              <a:rPr lang="it-IT" sz="2400" b="0" dirty="0" err="1">
                <a:solidFill>
                  <a:schemeClr val="bg1"/>
                </a:solidFill>
                <a:latin typeface="+mn-lt"/>
              </a:rPr>
              <a:t>between</a:t>
            </a:r>
            <a:r>
              <a:rPr lang="it-IT" sz="2400" b="0" dirty="0">
                <a:solidFill>
                  <a:schemeClr val="bg1"/>
                </a:solidFill>
                <a:latin typeface="+mn-lt"/>
              </a:rPr>
              <a:t> THESEUS and LEM-X</a:t>
            </a:r>
          </a:p>
        </p:txBody>
      </p:sp>
      <p:graphicFrame>
        <p:nvGraphicFramePr>
          <p:cNvPr id="7" name="Segnaposto contenuto 6">
            <a:extLst>
              <a:ext uri="{FF2B5EF4-FFF2-40B4-BE49-F238E27FC236}">
                <a16:creationId xmlns:a16="http://schemas.microsoft.com/office/drawing/2014/main" id="{BDE9E2E5-D7F5-480C-9AA1-A6D15C5B26DA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211931331"/>
              </p:ext>
            </p:extLst>
          </p:nvPr>
        </p:nvGraphicFramePr>
        <p:xfrm>
          <a:off x="268941" y="1849116"/>
          <a:ext cx="11654117" cy="42418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898362">
                  <a:extLst>
                    <a:ext uri="{9D8B030D-6E8A-4147-A177-3AD203B41FA5}">
                      <a16:colId xmlns:a16="http://schemas.microsoft.com/office/drawing/2014/main" val="3156294124"/>
                    </a:ext>
                  </a:extLst>
                </a:gridCol>
                <a:gridCol w="4488556">
                  <a:extLst>
                    <a:ext uri="{9D8B030D-6E8A-4147-A177-3AD203B41FA5}">
                      <a16:colId xmlns:a16="http://schemas.microsoft.com/office/drawing/2014/main" val="4078057336"/>
                    </a:ext>
                  </a:extLst>
                </a:gridCol>
                <a:gridCol w="4267199">
                  <a:extLst>
                    <a:ext uri="{9D8B030D-6E8A-4147-A177-3AD203B41FA5}">
                      <a16:colId xmlns:a16="http://schemas.microsoft.com/office/drawing/2014/main" val="4649286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THESEUS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LEM-X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2946457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Payload</a:t>
                      </a:r>
                      <a:endParaRPr lang="it-I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 Soft X-ray Imagers</a:t>
                      </a:r>
                    </a:p>
                    <a:p>
                      <a:r>
                        <a:rPr lang="en-GB" sz="1600" dirty="0"/>
                        <a:t>2 X/Gamma Imaging Spectrometers</a:t>
                      </a:r>
                    </a:p>
                    <a:p>
                      <a:r>
                        <a:rPr lang="en-GB" sz="1600" dirty="0"/>
                        <a:t>InfraRed Telescope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7 camera pairs 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28474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Energy band(s)</a:t>
                      </a:r>
                      <a:endParaRPr lang="it-I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SXI: 0.3 – 5 keV</a:t>
                      </a:r>
                    </a:p>
                    <a:p>
                      <a:r>
                        <a:rPr lang="en-GB" sz="1600" dirty="0"/>
                        <a:t>XGIS: 2 keV – 10 MeV</a:t>
                      </a:r>
                    </a:p>
                    <a:p>
                      <a:r>
                        <a:rPr lang="en-GB" sz="1600" dirty="0"/>
                        <a:t>IRT: 0.7 – 1.8 </a:t>
                      </a:r>
                      <a:r>
                        <a:rPr lang="en-GB" sz="1600" dirty="0">
                          <a:sym typeface="Symbol" panose="05050102010706020507" pitchFamily="18" charset="2"/>
                        </a:rPr>
                        <a:t>m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2 – 30 keV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770262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Field of View</a:t>
                      </a:r>
                      <a:endParaRPr lang="it-I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SXI: 0.5 </a:t>
                      </a:r>
                      <a:r>
                        <a:rPr lang="en-GB" sz="1600" dirty="0" err="1"/>
                        <a:t>sr</a:t>
                      </a:r>
                      <a:r>
                        <a:rPr lang="en-GB" sz="1600" dirty="0"/>
                        <a:t> – 31x61 degrees</a:t>
                      </a:r>
                      <a:r>
                        <a:rPr lang="en-GB" sz="1600" baseline="30000" dirty="0"/>
                        <a:t>2</a:t>
                      </a:r>
                    </a:p>
                    <a:p>
                      <a:r>
                        <a:rPr lang="en-GB" sz="1600" dirty="0"/>
                        <a:t>XGIS: 2 </a:t>
                      </a:r>
                      <a:r>
                        <a:rPr lang="en-GB" sz="1600" dirty="0" err="1"/>
                        <a:t>sr</a:t>
                      </a:r>
                      <a:r>
                        <a:rPr lang="en-GB" sz="1600" dirty="0"/>
                        <a:t> (2 – 150 keV) – 117x77 degrees</a:t>
                      </a:r>
                      <a:r>
                        <a:rPr lang="en-GB" sz="1600" baseline="30000" dirty="0"/>
                        <a:t>2</a:t>
                      </a:r>
                    </a:p>
                    <a:p>
                      <a:r>
                        <a:rPr lang="en-GB" sz="1600" dirty="0"/>
                        <a:t>          4 </a:t>
                      </a:r>
                      <a:r>
                        <a:rPr lang="en-GB" sz="1600" dirty="0" err="1"/>
                        <a:t>sr</a:t>
                      </a:r>
                      <a:r>
                        <a:rPr lang="en-GB" sz="1600" dirty="0"/>
                        <a:t> (&gt;150 keV)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en-GB" sz="1600" dirty="0"/>
                        <a:t>1 </a:t>
                      </a:r>
                      <a:r>
                        <a:rPr lang="en-GB" sz="1600" dirty="0" err="1"/>
                        <a:t>sr</a:t>
                      </a:r>
                      <a:r>
                        <a:rPr lang="en-GB" sz="1600" dirty="0"/>
                        <a:t> per camera </a:t>
                      </a:r>
                    </a:p>
                    <a:p>
                      <a:r>
                        <a:rPr lang="en-GB" sz="1600" dirty="0"/>
                        <a:t>2</a:t>
                      </a:r>
                      <a:r>
                        <a:rPr lang="en-GB" sz="1600" dirty="0">
                          <a:sym typeface="Symbol" panose="05050102010706020507" pitchFamily="18" charset="2"/>
                        </a:rPr>
                        <a:t> </a:t>
                      </a:r>
                      <a:r>
                        <a:rPr lang="en-GB" sz="1600" dirty="0" err="1">
                          <a:sym typeface="Symbol" panose="05050102010706020507" pitchFamily="18" charset="2"/>
                        </a:rPr>
                        <a:t>sr</a:t>
                      </a:r>
                      <a:r>
                        <a:rPr lang="en-GB" sz="1600" dirty="0">
                          <a:sym typeface="Symbol" panose="05050102010706020507" pitchFamily="18" charset="2"/>
                        </a:rPr>
                        <a:t> overall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32479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b="1" dirty="0"/>
                        <a:t>Source Location Accuracy</a:t>
                      </a:r>
                      <a:endParaRPr lang="it-IT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/>
                        <a:t>SXI: ≤ 2 arcminutes (99 % </a:t>
                      </a:r>
                      <a:r>
                        <a:rPr lang="en-GB" sz="1600" dirty="0" err="1"/>
                        <a:t>c.l.</a:t>
                      </a:r>
                      <a:r>
                        <a:rPr lang="en-GB" sz="1600" dirty="0"/>
                        <a:t>)</a:t>
                      </a:r>
                    </a:p>
                    <a:p>
                      <a:r>
                        <a:rPr lang="en-GB" sz="1600" dirty="0"/>
                        <a:t>XGIS: ≤ 7 arcminutes (90 % </a:t>
                      </a:r>
                      <a:r>
                        <a:rPr lang="en-GB" sz="1600" dirty="0" err="1"/>
                        <a:t>c.l.</a:t>
                      </a:r>
                      <a:r>
                        <a:rPr lang="en-GB" sz="1600" dirty="0"/>
                        <a:t>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600" dirty="0">
                          <a:sym typeface="Symbol" panose="05050102010706020507" pitchFamily="18" charset="2"/>
                        </a:rPr>
                        <a:t>1 </a:t>
                      </a:r>
                      <a:r>
                        <a:rPr lang="it-IT" sz="1600" dirty="0" err="1">
                          <a:sym typeface="Symbol" panose="05050102010706020507" pitchFamily="18" charset="2"/>
                        </a:rPr>
                        <a:t>arcmin</a:t>
                      </a:r>
                      <a:r>
                        <a:rPr lang="it-IT" sz="1600" dirty="0">
                          <a:sym typeface="Symbol" panose="05050102010706020507" pitchFamily="18" charset="2"/>
                        </a:rPr>
                        <a:t> </a:t>
                      </a:r>
                      <a:endParaRPr lang="it-IT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031772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it-IT" sz="1600" b="1" dirty="0" err="1"/>
                        <a:t>Sensitivity</a:t>
                      </a:r>
                      <a:r>
                        <a:rPr lang="it-IT" sz="1600" b="1" dirty="0"/>
                        <a:t> (XGIS)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NL" sz="1600" dirty="0"/>
                        <a:t>10</a:t>
                      </a:r>
                      <a:r>
                        <a:rPr lang="nl-NL" sz="1600" baseline="30000" dirty="0"/>
                        <a:t>-8</a:t>
                      </a:r>
                      <a:r>
                        <a:rPr lang="nl-NL" sz="1600" dirty="0"/>
                        <a:t> erg/cm</a:t>
                      </a:r>
                      <a:r>
                        <a:rPr lang="nl-NL" sz="1600" baseline="30000" dirty="0"/>
                        <a:t>2</a:t>
                      </a:r>
                      <a:r>
                        <a:rPr lang="nl-NL" sz="1600" dirty="0"/>
                        <a:t>/s (2 – 30 keV)</a:t>
                      </a:r>
                    </a:p>
                    <a:p>
                      <a:r>
                        <a:rPr lang="nl-NL" sz="1600" dirty="0"/>
                        <a:t>3x10</a:t>
                      </a:r>
                      <a:r>
                        <a:rPr lang="nl-NL" sz="1600" baseline="30000" dirty="0"/>
                        <a:t>-8</a:t>
                      </a:r>
                      <a:r>
                        <a:rPr lang="nl-NL" sz="1600" dirty="0"/>
                        <a:t> erg/cm</a:t>
                      </a:r>
                      <a:r>
                        <a:rPr lang="nl-NL" sz="1600" baseline="30000" dirty="0"/>
                        <a:t>2</a:t>
                      </a:r>
                      <a:r>
                        <a:rPr lang="nl-NL" sz="1600" dirty="0"/>
                        <a:t>/s (30 – 150 keV)</a:t>
                      </a:r>
                    </a:p>
                    <a:p>
                      <a:r>
                        <a:rPr lang="nl-NL" sz="1600" dirty="0"/>
                        <a:t>2.7x10</a:t>
                      </a:r>
                      <a:r>
                        <a:rPr lang="nl-NL" sz="1600" baseline="30000" dirty="0"/>
                        <a:t>-7</a:t>
                      </a:r>
                      <a:r>
                        <a:rPr lang="nl-NL" sz="1600" dirty="0"/>
                        <a:t> erg/cm</a:t>
                      </a:r>
                      <a:r>
                        <a:rPr lang="nl-NL" sz="1600" baseline="30000" dirty="0"/>
                        <a:t>2</a:t>
                      </a:r>
                      <a:r>
                        <a:rPr lang="nl-NL" sz="1600" dirty="0"/>
                        <a:t>/s (150 keV – 1 MeV)</a:t>
                      </a:r>
                      <a:endParaRPr lang="it-IT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0" dirty="0"/>
                        <a:t>2.1x10</a:t>
                      </a:r>
                      <a:r>
                        <a:rPr lang="en-US" sz="1600" b="0" baseline="30000" dirty="0"/>
                        <a:t>-8</a:t>
                      </a:r>
                      <a:r>
                        <a:rPr lang="en-US" sz="1600" b="0" dirty="0"/>
                        <a:t> erg/cm</a:t>
                      </a:r>
                      <a:r>
                        <a:rPr lang="en-US" sz="1600" b="0" baseline="30000" dirty="0"/>
                        <a:t>2</a:t>
                      </a:r>
                      <a:r>
                        <a:rPr lang="en-US" sz="1600" b="0" dirty="0"/>
                        <a:t>/s (2 – 50 keV, 1 s at 3</a:t>
                      </a:r>
                      <a:r>
                        <a:rPr lang="en-US" sz="1600" b="0" dirty="0">
                          <a:sym typeface="Symbol" panose="05050102010706020507" pitchFamily="18" charset="2"/>
                        </a:rPr>
                        <a:t>)</a:t>
                      </a:r>
                      <a:endParaRPr lang="en-US" sz="1600" b="0" dirty="0"/>
                    </a:p>
                    <a:p>
                      <a:r>
                        <a:rPr lang="en-US" sz="1600" b="0" dirty="0"/>
                        <a:t>9.4x10</a:t>
                      </a:r>
                      <a:r>
                        <a:rPr lang="en-US" sz="1600" b="0" baseline="30000" dirty="0"/>
                        <a:t>-11</a:t>
                      </a:r>
                      <a:r>
                        <a:rPr lang="en-US" sz="1600" b="0" dirty="0"/>
                        <a:t> erg/cm</a:t>
                      </a:r>
                      <a:r>
                        <a:rPr lang="en-US" sz="1600" b="0" baseline="30000" dirty="0"/>
                        <a:t>2</a:t>
                      </a:r>
                      <a:r>
                        <a:rPr lang="en-US" sz="1600" b="0" dirty="0"/>
                        <a:t>/s (2 – 50 keV, 50 </a:t>
                      </a:r>
                      <a:r>
                        <a:rPr lang="en-US" sz="1600" b="0" dirty="0" err="1"/>
                        <a:t>ks</a:t>
                      </a:r>
                      <a:r>
                        <a:rPr lang="en-US" sz="1600" b="0" dirty="0"/>
                        <a:t> at 3</a:t>
                      </a:r>
                      <a:r>
                        <a:rPr lang="en-US" sz="1600" b="0" dirty="0">
                          <a:sym typeface="Symbol" panose="05050102010706020507" pitchFamily="18" charset="2"/>
                        </a:rPr>
                        <a:t>)</a:t>
                      </a:r>
                      <a:endParaRPr lang="it-IT" sz="16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3950078"/>
                  </a:ext>
                </a:extLst>
              </a:tr>
            </a:tbl>
          </a:graphicData>
        </a:graphic>
      </p:graphicFrame>
      <p:pic>
        <p:nvPicPr>
          <p:cNvPr id="4" name="Immagine 3" descr="Immagine che contiene testo, schermata, Carattere, Elementi grafici&#10;&#10;Descrizione generata automaticamente">
            <a:extLst>
              <a:ext uri="{FF2B5EF4-FFF2-40B4-BE49-F238E27FC236}">
                <a16:creationId xmlns:a16="http://schemas.microsoft.com/office/drawing/2014/main" id="{F9FAD220-7D80-4354-9F38-628B8DC076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33" r="53883"/>
          <a:stretch/>
        </p:blipFill>
        <p:spPr>
          <a:xfrm>
            <a:off x="9821594" y="57067"/>
            <a:ext cx="622987" cy="1061024"/>
          </a:xfrm>
          <a:prstGeom prst="rect">
            <a:avLst/>
          </a:prstGeom>
        </p:spPr>
      </p:pic>
      <p:pic>
        <p:nvPicPr>
          <p:cNvPr id="5" name="Immagine 4" descr="Immagine che contiene schermata, Elementi grafici, cerchio, simbolo&#10;&#10;Descrizione generata automaticamente">
            <a:extLst>
              <a:ext uri="{FF2B5EF4-FFF2-40B4-BE49-F238E27FC236}">
                <a16:creationId xmlns:a16="http://schemas.microsoft.com/office/drawing/2014/main" id="{EAC653ED-E0CC-4AA4-8896-014D036328B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7995" y="374529"/>
            <a:ext cx="454594" cy="426101"/>
          </a:xfrm>
          <a:prstGeom prst="rect">
            <a:avLst/>
          </a:prstGeom>
        </p:spPr>
      </p:pic>
      <p:pic>
        <p:nvPicPr>
          <p:cNvPr id="6" name="Immagine 5" descr="Immagine che contiene Carattere, Elementi grafici, grafica, logo&#10;&#10;Descrizione generata automaticamente">
            <a:extLst>
              <a:ext uri="{FF2B5EF4-FFF2-40B4-BE49-F238E27FC236}">
                <a16:creationId xmlns:a16="http://schemas.microsoft.com/office/drawing/2014/main" id="{9DEBD774-F227-435F-8606-CD3FC1D8A02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426"/>
          <a:stretch/>
        </p:blipFill>
        <p:spPr>
          <a:xfrm>
            <a:off x="11026003" y="345849"/>
            <a:ext cx="666442" cy="48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11177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1BD3AA-251A-4101-B965-71CB942DA9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2256903"/>
            <a:ext cx="10515600" cy="428143"/>
          </a:xfrm>
        </p:spPr>
        <p:txBody>
          <a:bodyPr>
            <a:normAutofit/>
          </a:bodyPr>
          <a:lstStyle/>
          <a:p>
            <a:r>
              <a:rPr lang="en-GB" sz="2400" b="0" dirty="0">
                <a:solidFill>
                  <a:schemeClr val="bg1"/>
                </a:solidFill>
                <a:latin typeface="+mn-lt"/>
              </a:rPr>
              <a:t>Expected transient rates in LEM-X</a:t>
            </a:r>
            <a:endParaRPr lang="it-IT" sz="2400" b="0" dirty="0">
              <a:solidFill>
                <a:schemeClr val="bg1"/>
              </a:solidFill>
              <a:latin typeface="+mn-lt"/>
            </a:endParaRPr>
          </a:p>
        </p:txBody>
      </p:sp>
      <p:graphicFrame>
        <p:nvGraphicFramePr>
          <p:cNvPr id="4" name="Segnaposto contenuto 3">
            <a:extLst>
              <a:ext uri="{FF2B5EF4-FFF2-40B4-BE49-F238E27FC236}">
                <a16:creationId xmlns:a16="http://schemas.microsoft.com/office/drawing/2014/main" id="{84C64008-BFDC-4377-9C64-B7CC303B2F89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503050179"/>
              </p:ext>
            </p:extLst>
          </p:nvPr>
        </p:nvGraphicFramePr>
        <p:xfrm>
          <a:off x="838200" y="2685046"/>
          <a:ext cx="10515600" cy="18542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151561791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84399042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Expected rate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63798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X-ray Bursts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en-US" dirty="0"/>
                        <a:t>5000 events/year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444887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X-ray Flashes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 – 60 events/year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7206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Gamma Ray Bursts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ym typeface="Symbol" panose="05050102010706020507" pitchFamily="18" charset="2"/>
                        </a:rPr>
                        <a:t></a:t>
                      </a:r>
                      <a:r>
                        <a:rPr lang="en-US" dirty="0"/>
                        <a:t>190 events/year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85783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b="1" dirty="0"/>
                        <a:t>Gamma Ray Bursts at z &gt; 6</a:t>
                      </a:r>
                      <a:endParaRPr lang="it-IT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 – 3 events/year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7567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1649705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1">
            <a:extLst>
              <a:ext uri="{FF2B5EF4-FFF2-40B4-BE49-F238E27FC236}">
                <a16:creationId xmlns:a16="http://schemas.microsoft.com/office/drawing/2014/main" id="{E83AF71B-DD2E-9AFB-DE3B-C09186E22818}"/>
              </a:ext>
            </a:extLst>
          </p:cNvPr>
          <p:cNvSpPr txBox="1">
            <a:spLocks/>
          </p:cNvSpPr>
          <p:nvPr/>
        </p:nvSpPr>
        <p:spPr>
          <a:xfrm>
            <a:off x="838200" y="3214928"/>
            <a:ext cx="10515600" cy="42814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it-IT" sz="2800" b="1" kern="1200" dirty="0">
                <a:solidFill>
                  <a:srgbClr val="B27F47"/>
                </a:solidFill>
                <a:latin typeface="Titillium Bd" pitchFamily="2" charset="77"/>
                <a:ea typeface="+mn-ea"/>
                <a:cs typeface="+mn-cs"/>
              </a:defRPr>
            </a:lvl1pPr>
          </a:lstStyle>
          <a:p>
            <a:pPr algn="ctr"/>
            <a:r>
              <a:rPr lang="en-GB" sz="4000" b="0" dirty="0">
                <a:solidFill>
                  <a:schemeClr val="bg1"/>
                </a:solidFill>
                <a:latin typeface="+mn-lt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728336032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11" descr="Immagine che contiene spazio&#10;&#10;Descrizione generata automaticamente">
            <a:extLst>
              <a:ext uri="{FF2B5EF4-FFF2-40B4-BE49-F238E27FC236}">
                <a16:creationId xmlns:a16="http://schemas.microsoft.com/office/drawing/2014/main" id="{566C7856-A718-3A4A-747F-F6B78019B60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043905"/>
            <a:ext cx="9202724" cy="5176532"/>
          </a:xfrm>
          <a:prstGeom prst="rect">
            <a:avLst/>
          </a:prstGeom>
        </p:spPr>
      </p:pic>
      <p:sp>
        <p:nvSpPr>
          <p:cNvPr id="3" name="CasellaDiTesto 6">
            <a:extLst>
              <a:ext uri="{FF2B5EF4-FFF2-40B4-BE49-F238E27FC236}">
                <a16:creationId xmlns:a16="http://schemas.microsoft.com/office/drawing/2014/main" id="{DBFFB347-810A-6B10-74F1-CBDD46C167C4}"/>
              </a:ext>
            </a:extLst>
          </p:cNvPr>
          <p:cNvSpPr txBox="1"/>
          <p:nvPr/>
        </p:nvSpPr>
        <p:spPr>
          <a:xfrm>
            <a:off x="248575" y="5050226"/>
            <a:ext cx="117054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A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high performance, wide </a:t>
            </a:r>
            <a:r>
              <a:rPr lang="en-US" sz="2400" b="1" dirty="0" err="1">
                <a:solidFill>
                  <a:schemeClr val="bg1">
                    <a:lumMod val="85000"/>
                  </a:schemeClr>
                </a:solidFill>
              </a:rPr>
              <a:t>FoV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</a:rPr>
              <a:t>, X-ray monitor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is essential to provide prime observation</a:t>
            </a:r>
          </a:p>
          <a:p>
            <a:pPr algn="ctr"/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of the violent high-energy sky</a:t>
            </a:r>
          </a:p>
        </p:txBody>
      </p:sp>
      <p:sp>
        <p:nvSpPr>
          <p:cNvPr id="2" name="Segnaposto contenuto 2">
            <a:extLst>
              <a:ext uri="{FF2B5EF4-FFF2-40B4-BE49-F238E27FC236}">
                <a16:creationId xmlns:a16="http://schemas.microsoft.com/office/drawing/2014/main" id="{7F4D9B60-6E4B-7B78-05C6-A4DDF5EE1B4B}"/>
              </a:ext>
            </a:extLst>
          </p:cNvPr>
          <p:cNvSpPr txBox="1">
            <a:spLocks/>
          </p:cNvSpPr>
          <p:nvPr/>
        </p:nvSpPr>
        <p:spPr>
          <a:xfrm>
            <a:off x="248575" y="1731844"/>
            <a:ext cx="11705430" cy="388582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en-US" sz="2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4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20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en-US" sz="1800" kern="1200" dirty="0" smtClean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it-IT" sz="1600" kern="1200" dirty="0">
                <a:solidFill>
                  <a:schemeClr val="tx1"/>
                </a:solidFill>
                <a:effectLst/>
                <a:latin typeface="Titillium" pitchFamily="2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1200"/>
              </a:spcBef>
              <a:buNone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Photon-based Astronomy is now integrated into the broader multi-messenger framework, together with GWs, neutrinos and cosmic-rays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Interesting phenomena for multi-messenger Astronomy are produced in transient events and variable sources, thus require the simultaneous observation of all the sky </a:t>
            </a:r>
          </a:p>
          <a:p>
            <a:pPr marL="0" indent="0" algn="just">
              <a:spcBef>
                <a:spcPts val="1200"/>
              </a:spcBef>
              <a:buNone/>
            </a:pPr>
            <a:r>
              <a:rPr lang="en-US" sz="2400" dirty="0">
                <a:solidFill>
                  <a:schemeClr val="bg1"/>
                </a:solidFill>
                <a:latin typeface="+mn-lt"/>
              </a:rPr>
              <a:t>The Moon offers an interesting platform for an all-sky X-ray monitor since we can install larger and heavier instruments than on a satellite. The all-sky coverage can be obtained by exploiting the rotation of the Moon itself</a:t>
            </a:r>
          </a:p>
        </p:txBody>
      </p:sp>
    </p:spTree>
    <p:extLst>
      <p:ext uri="{BB962C8B-B14F-4D97-AF65-F5344CB8AC3E}">
        <p14:creationId xmlns:p14="http://schemas.microsoft.com/office/powerpoint/2010/main" val="341323693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grb_sens.png"/>
          <p:cNvPicPr>
            <a:picLocks noChangeAspect="1"/>
          </p:cNvPicPr>
          <p:nvPr/>
        </p:nvPicPr>
        <p:blipFill>
          <a:blip r:embed="rId2">
            <a:lum bright="21000" contrast="42000"/>
          </a:blip>
          <a:stretch>
            <a:fillRect/>
          </a:stretch>
        </p:blipFill>
        <p:spPr>
          <a:xfrm>
            <a:off x="1649414" y="1219384"/>
            <a:ext cx="2654739" cy="2520000"/>
          </a:xfrm>
          <a:prstGeom prst="rect">
            <a:avLst/>
          </a:prstGeom>
        </p:spPr>
      </p:pic>
      <p:pic>
        <p:nvPicPr>
          <p:cNvPr id="5" name="Immagine 4" descr="grb_z.png"/>
          <p:cNvPicPr>
            <a:picLocks noChangeAspect="1"/>
          </p:cNvPicPr>
          <p:nvPr/>
        </p:nvPicPr>
        <p:blipFill>
          <a:blip r:embed="rId3">
            <a:lum bright="21000" contrast="42000"/>
          </a:blip>
          <a:srcRect t="2374"/>
          <a:stretch>
            <a:fillRect/>
          </a:stretch>
        </p:blipFill>
        <p:spPr>
          <a:xfrm>
            <a:off x="4198839" y="1219384"/>
            <a:ext cx="2669401" cy="2520000"/>
          </a:xfrm>
          <a:prstGeom prst="rect">
            <a:avLst/>
          </a:prstGeom>
        </p:spPr>
      </p:pic>
      <p:grpSp>
        <p:nvGrpSpPr>
          <p:cNvPr id="10" name="Gruppo 9"/>
          <p:cNvGrpSpPr/>
          <p:nvPr/>
        </p:nvGrpSpPr>
        <p:grpSpPr>
          <a:xfrm>
            <a:off x="6867116" y="3467232"/>
            <a:ext cx="3587247" cy="2965220"/>
            <a:chOff x="4821652" y="3277255"/>
            <a:chExt cx="3732688" cy="3085445"/>
          </a:xfrm>
        </p:grpSpPr>
        <p:pic>
          <p:nvPicPr>
            <p:cNvPr id="6" name="Immagine 5" descr="grb090618.png"/>
            <p:cNvPicPr>
              <a:picLocks noChangeAspect="1"/>
            </p:cNvPicPr>
            <p:nvPr/>
          </p:nvPicPr>
          <p:blipFill>
            <a:blip r:embed="rId4"/>
            <a:srcRect t="7407"/>
            <a:stretch>
              <a:fillRect/>
            </a:stretch>
          </p:blipFill>
          <p:spPr>
            <a:xfrm>
              <a:off x="4821652" y="3563596"/>
              <a:ext cx="3732688" cy="2799104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5187297" y="3277255"/>
              <a:ext cx="3281586" cy="3522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>
                  <a:solidFill>
                    <a:schemeClr val="bg1"/>
                  </a:solidFill>
                </a:rPr>
                <a:t>GRB 090618 - </a:t>
              </a:r>
              <a:r>
                <a:rPr lang="it-IT" sz="1600" dirty="0" err="1">
                  <a:solidFill>
                    <a:srgbClr val="FF5050"/>
                  </a:solidFill>
                </a:rPr>
                <a:t>BB</a:t>
              </a:r>
              <a:r>
                <a:rPr lang="it-IT" sz="1600" dirty="0" err="1">
                  <a:solidFill>
                    <a:schemeClr val="bg1"/>
                  </a:solidFill>
                </a:rPr>
                <a:t>+PL</a:t>
              </a:r>
              <a:r>
                <a:rPr lang="it-IT" sz="1600" dirty="0">
                  <a:solidFill>
                    <a:schemeClr val="bg1"/>
                  </a:solidFill>
                </a:rPr>
                <a:t> vs </a:t>
              </a:r>
              <a:r>
                <a:rPr lang="it-IT" sz="1600" dirty="0">
                  <a:solidFill>
                    <a:srgbClr val="66FF33"/>
                  </a:solidFill>
                </a:rPr>
                <a:t>Band</a:t>
              </a:r>
              <a:endParaRPr lang="en-GB" sz="1600" dirty="0">
                <a:solidFill>
                  <a:srgbClr val="66FF33"/>
                </a:solidFill>
              </a:endParaRPr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6950579" y="1219385"/>
            <a:ext cx="35872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GB" sz="1600" dirty="0">
                <a:solidFill>
                  <a:schemeClr val="bg1"/>
                </a:solidFill>
              </a:rPr>
              <a:t>GRB detection sensitivity in terms of peak flux sensitivity as a function of the spectral peak energy </a:t>
            </a:r>
            <a:r>
              <a:rPr lang="en-GB" sz="1600" dirty="0" err="1">
                <a:solidFill>
                  <a:schemeClr val="bg1"/>
                </a:solidFill>
              </a:rPr>
              <a:t>Ep</a:t>
            </a:r>
            <a:r>
              <a:rPr lang="en-GB" sz="1600" dirty="0">
                <a:solidFill>
                  <a:schemeClr val="bg1"/>
                </a:solidFill>
              </a:rPr>
              <a:t> (Band, 2003) and cumulative Z distribution of long GRBs computed assuming a broken power-law luminosity function and a pure density evolution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5187307" y="1334944"/>
            <a:ext cx="157526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200" dirty="0">
                <a:solidFill>
                  <a:schemeClr val="bg1"/>
                </a:solidFill>
              </a:rPr>
              <a:t>Amati </a:t>
            </a:r>
            <a:r>
              <a:rPr lang="it-IT" sz="1200" dirty="0" err="1">
                <a:solidFill>
                  <a:schemeClr val="bg1"/>
                </a:solidFill>
              </a:rPr>
              <a:t>et</a:t>
            </a:r>
            <a:r>
              <a:rPr lang="it-IT" sz="1200" dirty="0">
                <a:solidFill>
                  <a:schemeClr val="bg1"/>
                </a:solidFill>
              </a:rPr>
              <a:t> al., 2015</a:t>
            </a:r>
            <a:endParaRPr lang="en-GB" sz="1200" dirty="0">
              <a:solidFill>
                <a:srgbClr val="66FF33"/>
              </a:solidFill>
            </a:endParaRPr>
          </a:p>
        </p:txBody>
      </p:sp>
      <p:sp>
        <p:nvSpPr>
          <p:cNvPr id="13" name="Rettangolo 12"/>
          <p:cNvSpPr/>
          <p:nvPr/>
        </p:nvSpPr>
        <p:spPr>
          <a:xfrm>
            <a:off x="1649414" y="3854944"/>
            <a:ext cx="511315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solidFill>
                  <a:schemeClr val="bg1"/>
                </a:solidFill>
              </a:rPr>
              <a:t>GRB 090618  prompt spectrum (50s, FERMI/GBM)</a:t>
            </a:r>
          </a:p>
          <a:p>
            <a:pPr algn="just"/>
            <a:r>
              <a:rPr lang="it-IT" sz="1600" dirty="0" err="1">
                <a:solidFill>
                  <a:schemeClr val="bg1"/>
                </a:solidFill>
              </a:rPr>
              <a:t>Both</a:t>
            </a:r>
            <a:endParaRPr lang="it-IT" sz="1600" dirty="0">
              <a:solidFill>
                <a:schemeClr val="bg1"/>
              </a:solidFill>
            </a:endParaRPr>
          </a:p>
          <a:p>
            <a:pPr algn="just"/>
            <a:endParaRPr lang="it-IT" sz="1600" dirty="0">
              <a:solidFill>
                <a:schemeClr val="bg1"/>
              </a:solidFill>
            </a:endParaRPr>
          </a:p>
          <a:p>
            <a:pPr lvl="1" algn="just">
              <a:buFont typeface="Arial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 Band function (</a:t>
            </a:r>
            <a:r>
              <a:rPr lang="en-GB" sz="1600" u="sng" dirty="0">
                <a:solidFill>
                  <a:schemeClr val="bg1"/>
                </a:solidFill>
              </a:rPr>
              <a:t>white</a:t>
            </a:r>
            <a:r>
              <a:rPr lang="en-GB" sz="1600" dirty="0">
                <a:solidFill>
                  <a:schemeClr val="bg1"/>
                </a:solidFill>
              </a:rPr>
              <a:t>)</a:t>
            </a:r>
          </a:p>
          <a:p>
            <a:pPr lvl="1" algn="just">
              <a:buFont typeface="Arial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 Power-law plus black-body model (</a:t>
            </a:r>
            <a:r>
              <a:rPr lang="en-GB" sz="1600" u="sng" dirty="0">
                <a:solidFill>
                  <a:srgbClr val="92D050"/>
                </a:solidFill>
              </a:rPr>
              <a:t>green</a:t>
            </a:r>
            <a:r>
              <a:rPr lang="en-GB" sz="1600" dirty="0">
                <a:solidFill>
                  <a:schemeClr val="bg1"/>
                </a:solidFill>
              </a:rPr>
              <a:t>) </a:t>
            </a:r>
          </a:p>
          <a:p>
            <a:pPr algn="just"/>
            <a:endParaRPr lang="en-GB" sz="1600" dirty="0">
              <a:solidFill>
                <a:schemeClr val="bg1"/>
              </a:solidFill>
            </a:endParaRPr>
          </a:p>
          <a:p>
            <a:pPr algn="just"/>
            <a:r>
              <a:rPr lang="en-GB" sz="1600" dirty="0">
                <a:solidFill>
                  <a:schemeClr val="bg1"/>
                </a:solidFill>
              </a:rPr>
              <a:t>equally fit the Fermi/GBM measured spectrum (</a:t>
            </a:r>
            <a:r>
              <a:rPr lang="en-GB" sz="1600" dirty="0">
                <a:solidFill>
                  <a:srgbClr val="FF5050"/>
                </a:solidFill>
              </a:rPr>
              <a:t>red</a:t>
            </a:r>
            <a:r>
              <a:rPr lang="en-GB" sz="1600" dirty="0">
                <a:solidFill>
                  <a:schemeClr val="bg1"/>
                </a:solidFill>
              </a:rPr>
              <a:t>). </a:t>
            </a:r>
          </a:p>
          <a:p>
            <a:pPr algn="just"/>
            <a:endParaRPr lang="it-IT" sz="1600" dirty="0">
              <a:solidFill>
                <a:schemeClr val="bg1"/>
              </a:solidFill>
            </a:endParaRPr>
          </a:p>
          <a:p>
            <a:pPr algn="just"/>
            <a:r>
              <a:rPr lang="it-IT" sz="1600" dirty="0">
                <a:solidFill>
                  <a:schemeClr val="bg1"/>
                </a:solidFill>
              </a:rPr>
              <a:t>WFM </a:t>
            </a:r>
            <a:r>
              <a:rPr lang="en-US" sz="1600" dirty="0">
                <a:solidFill>
                  <a:schemeClr val="bg1"/>
                </a:solidFill>
              </a:rPr>
              <a:t>observation (</a:t>
            </a:r>
            <a:r>
              <a:rPr lang="en-US" sz="1600" dirty="0" err="1">
                <a:solidFill>
                  <a:schemeClr val="bg1"/>
                </a:solidFill>
              </a:rPr>
              <a:t>sim</a:t>
            </a:r>
            <a:r>
              <a:rPr lang="en-US" sz="1600" dirty="0">
                <a:solidFill>
                  <a:schemeClr val="bg1"/>
                </a:solidFill>
              </a:rPr>
              <a:t>) allows to disentangle between the two spectral model</a:t>
            </a:r>
          </a:p>
        </p:txBody>
      </p:sp>
    </p:spTree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OAO1657-415.png"/>
          <p:cNvPicPr>
            <a:picLocks noChangeAspect="1"/>
          </p:cNvPicPr>
          <p:nvPr/>
        </p:nvPicPr>
        <p:blipFill>
          <a:blip r:embed="rId2">
            <a:lum bright="13000" contrast="50000"/>
          </a:blip>
          <a:stretch>
            <a:fillRect/>
          </a:stretch>
        </p:blipFill>
        <p:spPr>
          <a:xfrm>
            <a:off x="890954" y="1687100"/>
            <a:ext cx="4178893" cy="3576963"/>
          </a:xfrm>
          <a:prstGeom prst="rect">
            <a:avLst/>
          </a:prstGeom>
        </p:spPr>
      </p:pic>
      <p:pic>
        <p:nvPicPr>
          <p:cNvPr id="5" name="Immagine 4" descr="ss4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3347" y="1687099"/>
            <a:ext cx="4441826" cy="3430536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016367" y="1396535"/>
            <a:ext cx="444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ok" pitchFamily="2" charset="0"/>
              </a:rPr>
              <a:t>Spin history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843348" y="1396535"/>
            <a:ext cx="4446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Gotham Book" pitchFamily="2" charset="0"/>
              </a:rPr>
              <a:t>Super-orbital spectra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2252683" y="4056531"/>
            <a:ext cx="327247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 err="1">
                <a:solidFill>
                  <a:schemeClr val="bg1"/>
                </a:solidFill>
                <a:latin typeface="Gotham Book" pitchFamily="2" charset="0"/>
              </a:rPr>
              <a:t>Orlandini</a:t>
            </a:r>
            <a:r>
              <a:rPr lang="it-IT" sz="1100" dirty="0">
                <a:solidFill>
                  <a:schemeClr val="bg1"/>
                </a:solidFill>
                <a:latin typeface="Gotham Book" pitchFamily="2" charset="0"/>
              </a:rPr>
              <a:t> </a:t>
            </a:r>
            <a:r>
              <a:rPr lang="it-IT" sz="1100" dirty="0" err="1">
                <a:solidFill>
                  <a:schemeClr val="bg1"/>
                </a:solidFill>
                <a:latin typeface="Gotham Book" pitchFamily="2" charset="0"/>
              </a:rPr>
              <a:t>et</a:t>
            </a:r>
            <a:r>
              <a:rPr lang="it-IT" sz="1100" dirty="0">
                <a:solidFill>
                  <a:schemeClr val="bg1"/>
                </a:solidFill>
                <a:latin typeface="Gotham Book" pitchFamily="2" charset="0"/>
              </a:rPr>
              <a:t> al., 2015</a:t>
            </a:r>
            <a:endParaRPr lang="en-GB" sz="1100" dirty="0">
              <a:solidFill>
                <a:schemeClr val="bg1"/>
              </a:solidFill>
              <a:latin typeface="Gotham Book" pitchFamily="2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39614" y="5271622"/>
            <a:ext cx="53896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bg1"/>
                </a:solidFill>
              </a:rPr>
              <a:t>Long term continuous spin monitoring and single observation spectrum of the HMXB OAO 1657-415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6435969" y="5271623"/>
            <a:ext cx="5468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>
                <a:solidFill>
                  <a:schemeClr val="bg1"/>
                </a:solidFill>
              </a:rPr>
              <a:t>Red/blue shifted Fe K</a:t>
            </a:r>
            <a:r>
              <a:rPr lang="el-GR" sz="1600" baseline="-25000" dirty="0">
                <a:solidFill>
                  <a:schemeClr val="bg1"/>
                </a:solidFill>
                <a:cs typeface="Arial"/>
              </a:rPr>
              <a:t>α</a:t>
            </a:r>
            <a:r>
              <a:rPr lang="en-US" sz="1600" dirty="0">
                <a:solidFill>
                  <a:schemeClr val="bg1"/>
                </a:solidFill>
              </a:rPr>
              <a:t> fluorescence lines from the SS 433 </a:t>
            </a:r>
            <a:r>
              <a:rPr lang="en-US" sz="1600" dirty="0" err="1">
                <a:solidFill>
                  <a:schemeClr val="bg1"/>
                </a:solidFill>
              </a:rPr>
              <a:t>precessing</a:t>
            </a:r>
            <a:r>
              <a:rPr lang="en-US" sz="1600" dirty="0">
                <a:solidFill>
                  <a:schemeClr val="bg1"/>
                </a:solidFill>
              </a:rPr>
              <a:t> jets. in two different </a:t>
            </a:r>
            <a:r>
              <a:rPr lang="en-US" sz="1600" dirty="0" err="1">
                <a:solidFill>
                  <a:schemeClr val="bg1"/>
                </a:solidFill>
              </a:rPr>
              <a:t>superorbital</a:t>
            </a:r>
            <a:r>
              <a:rPr lang="en-US" sz="1600" dirty="0">
                <a:solidFill>
                  <a:schemeClr val="bg1"/>
                </a:solidFill>
              </a:rPr>
              <a:t> phases (p ~ 160d)</a:t>
            </a:r>
          </a:p>
        </p:txBody>
      </p:sp>
    </p:spTree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45D4FCB-F344-93E1-A526-0AA32F524D20}"/>
              </a:ext>
            </a:extLst>
          </p:cNvPr>
          <p:cNvSpPr txBox="1"/>
          <p:nvPr/>
        </p:nvSpPr>
        <p:spPr>
          <a:xfrm>
            <a:off x="147747" y="1227283"/>
            <a:ext cx="49023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High-energy (MeV) extension – HERMES-like?</a:t>
            </a:r>
          </a:p>
        </p:txBody>
      </p:sp>
      <p:pic>
        <p:nvPicPr>
          <p:cNvPr id="3" name="Picture 2" descr="A picture containing electronics, computer&#10;&#10;Description automatically generated">
            <a:extLst>
              <a:ext uri="{FF2B5EF4-FFF2-40B4-BE49-F238E27FC236}">
                <a16:creationId xmlns:a16="http://schemas.microsoft.com/office/drawing/2014/main" id="{EEBCAAFB-B391-D2F6-F3CE-49915FED53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9" b="16549"/>
          <a:stretch/>
        </p:blipFill>
        <p:spPr>
          <a:xfrm>
            <a:off x="147747" y="1723504"/>
            <a:ext cx="2023176" cy="2248458"/>
          </a:xfrm>
          <a:prstGeom prst="rect">
            <a:avLst/>
          </a:prstGeom>
          <a:ln w="38100">
            <a:noFill/>
          </a:ln>
        </p:spPr>
      </p:pic>
      <p:pic>
        <p:nvPicPr>
          <p:cNvPr id="5" name="aeff.jpg" descr="aeff.jpg">
            <a:extLst>
              <a:ext uri="{FF2B5EF4-FFF2-40B4-BE49-F238E27FC236}">
                <a16:creationId xmlns:a16="http://schemas.microsoft.com/office/drawing/2014/main" id="{CC33DAB5-3E9A-0D3F-C19B-D69592F05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59571" y="1717122"/>
            <a:ext cx="3097384" cy="226232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6B315DCB-C5B6-0327-932C-CEFDC34EB605}"/>
              </a:ext>
            </a:extLst>
          </p:cNvPr>
          <p:cNvGrpSpPr/>
          <p:nvPr/>
        </p:nvGrpSpPr>
        <p:grpSpPr>
          <a:xfrm>
            <a:off x="8614727" y="1717122"/>
            <a:ext cx="3511633" cy="2272805"/>
            <a:chOff x="6848039" y="3833335"/>
            <a:chExt cx="3554031" cy="2265178"/>
          </a:xfrm>
        </p:grpSpPr>
        <p:pic>
          <p:nvPicPr>
            <p:cNvPr id="8" name="GN_2022.png" descr="GN_2022.png">
              <a:extLst>
                <a:ext uri="{FF2B5EF4-FFF2-40B4-BE49-F238E27FC236}">
                  <a16:creationId xmlns:a16="http://schemas.microsoft.com/office/drawing/2014/main" id="{2C4CEC2F-9CD6-E4D6-BD01-807A56FB84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49046" r="980"/>
            <a:stretch/>
          </p:blipFill>
          <p:spPr>
            <a:xfrm>
              <a:off x="7177454" y="3833335"/>
              <a:ext cx="3224616" cy="22292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47B98145-4485-246B-07C1-0A8768647D19}"/>
                </a:ext>
              </a:extLst>
            </p:cNvPr>
            <p:cNvSpPr txBox="1"/>
            <p:nvPr/>
          </p:nvSpPr>
          <p:spPr>
            <a:xfrm>
              <a:off x="6848039" y="3964968"/>
              <a:ext cx="2343170" cy="244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Short</a:t>
              </a:r>
            </a:p>
          </p:txBody>
        </p:sp>
        <p:sp>
          <p:nvSpPr>
            <p:cNvPr id="12" name="CasellaDiTesto 11">
              <a:extLst>
                <a:ext uri="{FF2B5EF4-FFF2-40B4-BE49-F238E27FC236}">
                  <a16:creationId xmlns:a16="http://schemas.microsoft.com/office/drawing/2014/main" id="{152F5193-9A2E-763B-0687-E876BED6A27B}"/>
                </a:ext>
              </a:extLst>
            </p:cNvPr>
            <p:cNvSpPr txBox="1"/>
            <p:nvPr/>
          </p:nvSpPr>
          <p:spPr>
            <a:xfrm>
              <a:off x="9525803" y="5159427"/>
              <a:ext cx="684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GBM</a:t>
              </a:r>
            </a:p>
            <a:p>
              <a:r>
                <a:rPr lang="en-US" sz="800" dirty="0">
                  <a:solidFill>
                    <a:srgbClr val="0070C0"/>
                  </a:solidFill>
                </a:rPr>
                <a:t>HERMES</a:t>
              </a:r>
            </a:p>
            <a:p>
              <a:r>
                <a:rPr lang="en-US" sz="800" dirty="0">
                  <a:solidFill>
                    <a:srgbClr val="00B050"/>
                  </a:solidFill>
                </a:rPr>
                <a:t>HERMES-X</a:t>
              </a:r>
            </a:p>
          </p:txBody>
        </p:sp>
        <p:sp>
          <p:nvSpPr>
            <p:cNvPr id="14" name="CasellaDiTesto 19">
              <a:extLst>
                <a:ext uri="{FF2B5EF4-FFF2-40B4-BE49-F238E27FC236}">
                  <a16:creationId xmlns:a16="http://schemas.microsoft.com/office/drawing/2014/main" id="{7049E958-D987-3204-406E-64F868A13177}"/>
                </a:ext>
              </a:extLst>
            </p:cNvPr>
            <p:cNvSpPr txBox="1"/>
            <p:nvPr/>
          </p:nvSpPr>
          <p:spPr>
            <a:xfrm>
              <a:off x="7104068" y="5883069"/>
              <a:ext cx="14498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/>
                <a:t>Ghirlanda</a:t>
              </a:r>
              <a:r>
                <a:rPr lang="en-US" sz="800" dirty="0"/>
                <a:t>, Nava, Fiore 2023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D68E072-FD39-5691-5B37-926CFCF42580}"/>
              </a:ext>
            </a:extLst>
          </p:cNvPr>
          <p:cNvGrpSpPr/>
          <p:nvPr/>
        </p:nvGrpSpPr>
        <p:grpSpPr>
          <a:xfrm>
            <a:off x="5293160" y="1717121"/>
            <a:ext cx="3609465" cy="2272805"/>
            <a:chOff x="6752944" y="1448359"/>
            <a:chExt cx="3649126" cy="2240632"/>
          </a:xfrm>
        </p:grpSpPr>
        <p:pic>
          <p:nvPicPr>
            <p:cNvPr id="7" name="GN_2022.png" descr="GN_2022.png">
              <a:extLst>
                <a:ext uri="{FF2B5EF4-FFF2-40B4-BE49-F238E27FC236}">
                  <a16:creationId xmlns:a16="http://schemas.microsoft.com/office/drawing/2014/main" id="{1F0AA3E7-8AAF-47F6-4B53-43C25D465A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-258" t="592" r="50284" b="-592"/>
            <a:stretch/>
          </p:blipFill>
          <p:spPr>
            <a:xfrm>
              <a:off x="7177454" y="1448359"/>
              <a:ext cx="3224616" cy="2229216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0112D7DB-B1FD-6ECE-8386-76B87B80E60D}"/>
                </a:ext>
              </a:extLst>
            </p:cNvPr>
            <p:cNvSpPr txBox="1"/>
            <p:nvPr/>
          </p:nvSpPr>
          <p:spPr>
            <a:xfrm>
              <a:off x="6752944" y="1514892"/>
              <a:ext cx="2438265" cy="2445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/>
                <a:t>Long</a:t>
              </a:r>
            </a:p>
          </p:txBody>
        </p:sp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8715A69B-BAF4-343F-3126-00858A313D4C}"/>
                </a:ext>
              </a:extLst>
            </p:cNvPr>
            <p:cNvSpPr txBox="1"/>
            <p:nvPr/>
          </p:nvSpPr>
          <p:spPr>
            <a:xfrm>
              <a:off x="9474362" y="2757252"/>
              <a:ext cx="68447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>
                  <a:solidFill>
                    <a:srgbClr val="FF0000"/>
                  </a:solidFill>
                </a:rPr>
                <a:t>GBM</a:t>
              </a:r>
            </a:p>
            <a:p>
              <a:r>
                <a:rPr lang="en-US" sz="800" dirty="0">
                  <a:solidFill>
                    <a:srgbClr val="0070C0"/>
                  </a:solidFill>
                </a:rPr>
                <a:t>HERMES</a:t>
              </a:r>
            </a:p>
            <a:p>
              <a:r>
                <a:rPr lang="en-US" sz="800" dirty="0">
                  <a:solidFill>
                    <a:srgbClr val="00B050"/>
                  </a:solidFill>
                </a:rPr>
                <a:t>HERMES-X</a:t>
              </a:r>
            </a:p>
          </p:txBody>
        </p:sp>
        <p:sp>
          <p:nvSpPr>
            <p:cNvPr id="15" name="CasellaDiTesto 19">
              <a:extLst>
                <a:ext uri="{FF2B5EF4-FFF2-40B4-BE49-F238E27FC236}">
                  <a16:creationId xmlns:a16="http://schemas.microsoft.com/office/drawing/2014/main" id="{2758CC18-DBE1-2419-8A43-B6801DFAC252}"/>
                </a:ext>
              </a:extLst>
            </p:cNvPr>
            <p:cNvSpPr txBox="1"/>
            <p:nvPr/>
          </p:nvSpPr>
          <p:spPr>
            <a:xfrm>
              <a:off x="7104068" y="3473547"/>
              <a:ext cx="1449815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00" dirty="0" err="1"/>
                <a:t>Ghirlanda</a:t>
              </a:r>
              <a:r>
                <a:rPr lang="en-US" sz="800" dirty="0"/>
                <a:t>, Nava, Fiore 2023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1AFE228-8AF2-6BF7-5699-EE6A0E700067}"/>
              </a:ext>
            </a:extLst>
          </p:cNvPr>
          <p:cNvSpPr/>
          <p:nvPr/>
        </p:nvSpPr>
        <p:spPr>
          <a:xfrm>
            <a:off x="3548503" y="1860583"/>
            <a:ext cx="1577430" cy="1798112"/>
          </a:xfrm>
          <a:prstGeom prst="rect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D153BA-C6D7-769B-F971-16550F5813B7}"/>
              </a:ext>
            </a:extLst>
          </p:cNvPr>
          <p:cNvSpPr txBox="1"/>
          <p:nvPr/>
        </p:nvSpPr>
        <p:spPr>
          <a:xfrm>
            <a:off x="147747" y="4760117"/>
            <a:ext cx="5386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Low-energy/high-sensitivity extension –  Lobster-eye?</a:t>
            </a:r>
          </a:p>
        </p:txBody>
      </p:sp>
    </p:spTree>
    <p:extLst>
      <p:ext uri="{BB962C8B-B14F-4D97-AF65-F5344CB8AC3E}">
        <p14:creationId xmlns:p14="http://schemas.microsoft.com/office/powerpoint/2010/main" val="547671583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5E1BA4-565A-E525-E190-E60711A7411F}"/>
              </a:ext>
            </a:extLst>
          </p:cNvPr>
          <p:cNvSpPr txBox="1"/>
          <p:nvPr/>
        </p:nvSpPr>
        <p:spPr>
          <a:xfrm>
            <a:off x="243285" y="2084151"/>
            <a:ext cx="60550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What we need: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High energy (10</a:t>
            </a:r>
            <a:r>
              <a:rPr lang="en-US" sz="2000" baseline="30000" dirty="0">
                <a:solidFill>
                  <a:schemeClr val="bg1">
                    <a:lumMod val="85000"/>
                  </a:schemeClr>
                </a:solidFill>
              </a:rPr>
              <a:t>0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keV – 10</a:t>
            </a:r>
            <a:r>
              <a:rPr lang="en-US" sz="2000" baseline="30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keV)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Large instantaneous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FoV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(goal </a:t>
            </a:r>
            <a:r>
              <a:rPr lang="el-GR" sz="2000" dirty="0">
                <a:solidFill>
                  <a:schemeClr val="bg1">
                    <a:lumMod val="85000"/>
                  </a:schemeClr>
                </a:solidFill>
              </a:rPr>
              <a:t>π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/2</a:t>
            </a:r>
            <a:r>
              <a:rPr lang="el-GR" sz="2000" dirty="0">
                <a:solidFill>
                  <a:schemeClr val="bg1">
                    <a:lumMod val="85000"/>
                  </a:schemeClr>
                </a:solidFill>
              </a:rPr>
              <a:t>π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steradians)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All sky coverage/long continuous observations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Arcmin-level angular res.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Sub-arcmin level PSLA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Moderate/large effective area (10</a:t>
            </a:r>
            <a:r>
              <a:rPr lang="en-US" sz="2000" baseline="30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cm</a:t>
            </a:r>
            <a:r>
              <a:rPr lang="en-US" sz="2000" baseline="30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Good sensitivity (1 Crab in 1s)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Photon-by-photon capability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Good energy resolution (better than 500eV @ 6 keV)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High time resolution (better 10 µs)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Low (~negligible) dead time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F70377C1-9399-9871-01E6-D9D2F96D9ECD}"/>
              </a:ext>
            </a:extLst>
          </p:cNvPr>
          <p:cNvSpPr txBox="1"/>
          <p:nvPr/>
        </p:nvSpPr>
        <p:spPr>
          <a:xfrm>
            <a:off x="6564313" y="2084151"/>
            <a:ext cx="58527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What does our MOON offer?</a:t>
            </a:r>
          </a:p>
        </p:txBody>
      </p:sp>
    </p:spTree>
    <p:extLst>
      <p:ext uri="{BB962C8B-B14F-4D97-AF65-F5344CB8AC3E}">
        <p14:creationId xmlns:p14="http://schemas.microsoft.com/office/powerpoint/2010/main" val="2228040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5E1BA4-565A-E525-E190-E60711A7411F}"/>
              </a:ext>
            </a:extLst>
          </p:cNvPr>
          <p:cNvSpPr txBox="1"/>
          <p:nvPr/>
        </p:nvSpPr>
        <p:spPr>
          <a:xfrm>
            <a:off x="243285" y="2084151"/>
            <a:ext cx="6173281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What we need: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High energy (10</a:t>
            </a:r>
            <a:r>
              <a:rPr lang="en-US" sz="2000" baseline="30000" dirty="0">
                <a:solidFill>
                  <a:srgbClr val="00B0F0"/>
                </a:solidFill>
              </a:rPr>
              <a:t>0</a:t>
            </a:r>
            <a:r>
              <a:rPr lang="en-US" sz="2000" dirty="0">
                <a:solidFill>
                  <a:srgbClr val="00B0F0"/>
                </a:solidFill>
              </a:rPr>
              <a:t> keV – 10</a:t>
            </a:r>
            <a:r>
              <a:rPr lang="en-US" sz="2000" baseline="30000" dirty="0">
                <a:solidFill>
                  <a:srgbClr val="00B0F0"/>
                </a:solidFill>
              </a:rPr>
              <a:t>2</a:t>
            </a:r>
            <a:r>
              <a:rPr lang="en-US" sz="2000" dirty="0">
                <a:solidFill>
                  <a:srgbClr val="00B0F0"/>
                </a:solidFill>
              </a:rPr>
              <a:t> keV)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Large instantaneous 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FoV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(goal </a:t>
            </a:r>
            <a:r>
              <a:rPr lang="el-GR" sz="2000" dirty="0">
                <a:solidFill>
                  <a:schemeClr val="bg1">
                    <a:lumMod val="85000"/>
                  </a:schemeClr>
                </a:solidFill>
              </a:rPr>
              <a:t>π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/2</a:t>
            </a:r>
            <a:r>
              <a:rPr lang="el-GR" sz="2000" dirty="0">
                <a:solidFill>
                  <a:schemeClr val="bg1">
                    <a:lumMod val="85000"/>
                  </a:schemeClr>
                </a:solidFill>
              </a:rPr>
              <a:t>π</a:t>
            </a:r>
            <a:r>
              <a:rPr lang="it-IT" sz="2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steradians)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All sky coverage/long continuous observations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Arcmin-level angular res.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Sub-arcmin level PSLA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Moderate/large effective area (10</a:t>
            </a:r>
            <a:r>
              <a:rPr lang="en-US" sz="2000" baseline="30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cm</a:t>
            </a:r>
            <a:r>
              <a:rPr lang="en-US" sz="2000" baseline="30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Good sensitivity (1 Crab in 1s)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Photon-by-photon capability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Good energy resolution (better than 500eV @ 6 keV)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High time resolution (better 10 µs)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Low (~negligible) dead time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BB15B9-4C4F-BBB5-7C7E-93C6AD896B45}"/>
              </a:ext>
            </a:extLst>
          </p:cNvPr>
          <p:cNvSpPr txBox="1"/>
          <p:nvPr/>
        </p:nvSpPr>
        <p:spPr>
          <a:xfrm>
            <a:off x="6564313" y="2060575"/>
            <a:ext cx="585271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What does our MOON offer?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No atmosphere</a:t>
            </a:r>
          </a:p>
        </p:txBody>
      </p:sp>
    </p:spTree>
    <p:extLst>
      <p:ext uri="{BB962C8B-B14F-4D97-AF65-F5344CB8AC3E}">
        <p14:creationId xmlns:p14="http://schemas.microsoft.com/office/powerpoint/2010/main" val="289781520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5E1BA4-565A-E525-E190-E60711A7411F}"/>
              </a:ext>
            </a:extLst>
          </p:cNvPr>
          <p:cNvSpPr txBox="1"/>
          <p:nvPr/>
        </p:nvSpPr>
        <p:spPr>
          <a:xfrm>
            <a:off x="243285" y="2084151"/>
            <a:ext cx="6512239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What we need: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High energy (10</a:t>
            </a:r>
            <a:r>
              <a:rPr lang="en-US" sz="2000" baseline="30000" dirty="0">
                <a:solidFill>
                  <a:srgbClr val="00B0F0"/>
                </a:solidFill>
              </a:rPr>
              <a:t>0</a:t>
            </a:r>
            <a:r>
              <a:rPr lang="en-US" sz="2000" dirty="0">
                <a:solidFill>
                  <a:srgbClr val="00B0F0"/>
                </a:solidFill>
              </a:rPr>
              <a:t> keV – 10</a:t>
            </a:r>
            <a:r>
              <a:rPr lang="en-US" sz="2000" baseline="30000" dirty="0">
                <a:solidFill>
                  <a:srgbClr val="00B0F0"/>
                </a:solidFill>
              </a:rPr>
              <a:t>2</a:t>
            </a:r>
            <a:r>
              <a:rPr lang="en-US" sz="2000" dirty="0">
                <a:solidFill>
                  <a:srgbClr val="00B0F0"/>
                </a:solidFill>
              </a:rPr>
              <a:t> keV)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Large instantaneous </a:t>
            </a:r>
            <a:r>
              <a:rPr lang="en-US" sz="2000" dirty="0" err="1">
                <a:solidFill>
                  <a:srgbClr val="00B0F0"/>
                </a:solidFill>
              </a:rPr>
              <a:t>FoV</a:t>
            </a:r>
            <a:r>
              <a:rPr lang="en-US" sz="2000" dirty="0">
                <a:solidFill>
                  <a:srgbClr val="00B0F0"/>
                </a:solidFill>
              </a:rPr>
              <a:t> (goal </a:t>
            </a:r>
            <a:r>
              <a:rPr lang="el-GR" sz="2000" dirty="0">
                <a:solidFill>
                  <a:srgbClr val="00B0F0"/>
                </a:solidFill>
              </a:rPr>
              <a:t>π</a:t>
            </a:r>
            <a:r>
              <a:rPr lang="it-IT" sz="2000" dirty="0">
                <a:solidFill>
                  <a:srgbClr val="00B0F0"/>
                </a:solidFill>
              </a:rPr>
              <a:t>/2</a:t>
            </a:r>
            <a:r>
              <a:rPr lang="el-GR" sz="2000" dirty="0">
                <a:solidFill>
                  <a:srgbClr val="00B0F0"/>
                </a:solidFill>
              </a:rPr>
              <a:t>π</a:t>
            </a:r>
            <a:r>
              <a:rPr lang="it-IT" sz="2000" dirty="0">
                <a:solidFill>
                  <a:srgbClr val="00B0F0"/>
                </a:solidFill>
              </a:rPr>
              <a:t> </a:t>
            </a:r>
            <a:r>
              <a:rPr lang="en-US" sz="2000" dirty="0">
                <a:solidFill>
                  <a:srgbClr val="00B0F0"/>
                </a:solidFill>
              </a:rPr>
              <a:t>steradians)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All sky coverage/long continuous observations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Arcmin-level angular res.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Sub-arcmin level PSLA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Moderate/large effective area (10</a:t>
            </a:r>
            <a:r>
              <a:rPr lang="en-US" sz="2000" baseline="30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cm</a:t>
            </a:r>
            <a:r>
              <a:rPr lang="en-US" sz="2000" baseline="30000" dirty="0">
                <a:solidFill>
                  <a:schemeClr val="bg1">
                    <a:lumMod val="85000"/>
                  </a:schemeClr>
                </a:solidFill>
              </a:rPr>
              <a:t>2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Good sensitivity (1 Crab in 1s)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Photon-by-photon capability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Good energy resolution (better than 500eV @ 6 keV)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High time resolution (better 10 µs)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Low (~negligible) dead time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BB15B9-4C4F-BBB5-7C7E-93C6AD896B45}"/>
              </a:ext>
            </a:extLst>
          </p:cNvPr>
          <p:cNvSpPr txBox="1"/>
          <p:nvPr/>
        </p:nvSpPr>
        <p:spPr>
          <a:xfrm>
            <a:off x="6564313" y="2060575"/>
            <a:ext cx="585271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What does our MOON offer?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No atmosphere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Full-sky (equator)/half sky (poles) accessibility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Stable environment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~Continuous operation</a:t>
            </a:r>
          </a:p>
        </p:txBody>
      </p:sp>
    </p:spTree>
    <p:extLst>
      <p:ext uri="{BB962C8B-B14F-4D97-AF65-F5344CB8AC3E}">
        <p14:creationId xmlns:p14="http://schemas.microsoft.com/office/powerpoint/2010/main" val="111841394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5E1BA4-565A-E525-E190-E60711A7411F}"/>
              </a:ext>
            </a:extLst>
          </p:cNvPr>
          <p:cNvSpPr txBox="1"/>
          <p:nvPr/>
        </p:nvSpPr>
        <p:spPr>
          <a:xfrm>
            <a:off x="243285" y="2084151"/>
            <a:ext cx="6236343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What we need: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High energy (10</a:t>
            </a:r>
            <a:r>
              <a:rPr lang="en-US" sz="2000" baseline="30000" dirty="0">
                <a:solidFill>
                  <a:srgbClr val="00B0F0"/>
                </a:solidFill>
              </a:rPr>
              <a:t>0</a:t>
            </a:r>
            <a:r>
              <a:rPr lang="en-US" sz="2000" dirty="0">
                <a:solidFill>
                  <a:srgbClr val="00B0F0"/>
                </a:solidFill>
              </a:rPr>
              <a:t> keV – 10</a:t>
            </a:r>
            <a:r>
              <a:rPr lang="en-US" sz="2000" baseline="30000" dirty="0">
                <a:solidFill>
                  <a:srgbClr val="00B0F0"/>
                </a:solidFill>
              </a:rPr>
              <a:t>2</a:t>
            </a:r>
            <a:r>
              <a:rPr lang="en-US" sz="2000" dirty="0">
                <a:solidFill>
                  <a:srgbClr val="00B0F0"/>
                </a:solidFill>
              </a:rPr>
              <a:t> keV)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Large instantaneous </a:t>
            </a:r>
            <a:r>
              <a:rPr lang="en-US" sz="2000" dirty="0" err="1">
                <a:solidFill>
                  <a:srgbClr val="00B0F0"/>
                </a:solidFill>
              </a:rPr>
              <a:t>FoV</a:t>
            </a:r>
            <a:r>
              <a:rPr lang="en-US" sz="2000" dirty="0">
                <a:solidFill>
                  <a:srgbClr val="00B0F0"/>
                </a:solidFill>
              </a:rPr>
              <a:t> (goal </a:t>
            </a:r>
            <a:r>
              <a:rPr lang="el-GR" sz="2000" dirty="0">
                <a:solidFill>
                  <a:srgbClr val="00B0F0"/>
                </a:solidFill>
              </a:rPr>
              <a:t>π</a:t>
            </a:r>
            <a:r>
              <a:rPr lang="it-IT" sz="2000" dirty="0">
                <a:solidFill>
                  <a:srgbClr val="00B0F0"/>
                </a:solidFill>
              </a:rPr>
              <a:t>/2</a:t>
            </a:r>
            <a:r>
              <a:rPr lang="el-GR" sz="2000" dirty="0">
                <a:solidFill>
                  <a:srgbClr val="00B0F0"/>
                </a:solidFill>
              </a:rPr>
              <a:t>π</a:t>
            </a:r>
            <a:r>
              <a:rPr lang="it-IT" sz="2000" dirty="0">
                <a:solidFill>
                  <a:srgbClr val="00B0F0"/>
                </a:solidFill>
              </a:rPr>
              <a:t> </a:t>
            </a:r>
            <a:r>
              <a:rPr lang="en-US" sz="2000" dirty="0">
                <a:solidFill>
                  <a:srgbClr val="00B0F0"/>
                </a:solidFill>
              </a:rPr>
              <a:t>steradians)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All sky coverage/long continuous observations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Arcmin-level angular res.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Sub-arcmin level PSLA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Moderate/large effective area (10</a:t>
            </a:r>
            <a:r>
              <a:rPr lang="en-US" sz="2000" baseline="30000" dirty="0">
                <a:solidFill>
                  <a:srgbClr val="00B0F0"/>
                </a:solidFill>
              </a:rPr>
              <a:t>2</a:t>
            </a:r>
            <a:r>
              <a:rPr lang="en-US" sz="2000" dirty="0">
                <a:solidFill>
                  <a:srgbClr val="00B0F0"/>
                </a:solidFill>
              </a:rPr>
              <a:t> cm</a:t>
            </a:r>
            <a:r>
              <a:rPr lang="en-US" sz="2000" baseline="30000" dirty="0">
                <a:solidFill>
                  <a:srgbClr val="00B0F0"/>
                </a:solidFill>
              </a:rPr>
              <a:t>2</a:t>
            </a:r>
            <a:r>
              <a:rPr lang="en-US" sz="2000" dirty="0">
                <a:solidFill>
                  <a:srgbClr val="00B0F0"/>
                </a:solidFill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Good sensitivity (1 Crab in 1s)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Photon-by-photon capability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Good energy resolution (better than 500eV @ 6 keV)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High time resolution (better 10 µs)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Low (~negligible) dead time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BB15B9-4C4F-BBB5-7C7E-93C6AD896B45}"/>
              </a:ext>
            </a:extLst>
          </p:cNvPr>
          <p:cNvSpPr txBox="1"/>
          <p:nvPr/>
        </p:nvSpPr>
        <p:spPr>
          <a:xfrm>
            <a:off x="6564313" y="2084151"/>
            <a:ext cx="585271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What does our MOON offer?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No atmosphere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Full-sky (equator)/half sky (poles) accessibility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Stable environment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~Continuous operation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Resources (volume, power, telemetry)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Modular assembly capability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Instrument serviceability</a:t>
            </a:r>
          </a:p>
        </p:txBody>
      </p:sp>
    </p:spTree>
    <p:extLst>
      <p:ext uri="{BB962C8B-B14F-4D97-AF65-F5344CB8AC3E}">
        <p14:creationId xmlns:p14="http://schemas.microsoft.com/office/powerpoint/2010/main" val="272588216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535E1BA4-565A-E525-E190-E60711A7411F}"/>
              </a:ext>
            </a:extLst>
          </p:cNvPr>
          <p:cNvSpPr txBox="1"/>
          <p:nvPr/>
        </p:nvSpPr>
        <p:spPr>
          <a:xfrm>
            <a:off x="243285" y="2084151"/>
            <a:ext cx="6433412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What we need: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High energy (10</a:t>
            </a:r>
            <a:r>
              <a:rPr lang="en-US" sz="2000" baseline="30000" dirty="0">
                <a:solidFill>
                  <a:srgbClr val="00B0F0"/>
                </a:solidFill>
              </a:rPr>
              <a:t>0</a:t>
            </a:r>
            <a:r>
              <a:rPr lang="en-US" sz="2000" dirty="0">
                <a:solidFill>
                  <a:srgbClr val="00B0F0"/>
                </a:solidFill>
              </a:rPr>
              <a:t> keV – 10</a:t>
            </a:r>
            <a:r>
              <a:rPr lang="en-US" sz="2000" baseline="30000" dirty="0">
                <a:solidFill>
                  <a:srgbClr val="00B0F0"/>
                </a:solidFill>
              </a:rPr>
              <a:t>2</a:t>
            </a:r>
            <a:r>
              <a:rPr lang="en-US" sz="2000" dirty="0">
                <a:solidFill>
                  <a:srgbClr val="00B0F0"/>
                </a:solidFill>
              </a:rPr>
              <a:t> keV)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Large instantaneous </a:t>
            </a:r>
            <a:r>
              <a:rPr lang="en-US" sz="2000" dirty="0" err="1">
                <a:solidFill>
                  <a:srgbClr val="00B0F0"/>
                </a:solidFill>
              </a:rPr>
              <a:t>FoV</a:t>
            </a:r>
            <a:r>
              <a:rPr lang="en-US" sz="2000" dirty="0">
                <a:solidFill>
                  <a:srgbClr val="00B0F0"/>
                </a:solidFill>
              </a:rPr>
              <a:t> (goal </a:t>
            </a:r>
            <a:r>
              <a:rPr lang="el-GR" sz="2000" dirty="0">
                <a:solidFill>
                  <a:srgbClr val="00B0F0"/>
                </a:solidFill>
              </a:rPr>
              <a:t>π</a:t>
            </a:r>
            <a:r>
              <a:rPr lang="it-IT" sz="2000" dirty="0">
                <a:solidFill>
                  <a:srgbClr val="00B0F0"/>
                </a:solidFill>
              </a:rPr>
              <a:t>/2</a:t>
            </a:r>
            <a:r>
              <a:rPr lang="el-GR" sz="2000" dirty="0">
                <a:solidFill>
                  <a:srgbClr val="00B0F0"/>
                </a:solidFill>
              </a:rPr>
              <a:t>π</a:t>
            </a:r>
            <a:r>
              <a:rPr lang="it-IT" sz="2000" dirty="0">
                <a:solidFill>
                  <a:srgbClr val="00B0F0"/>
                </a:solidFill>
              </a:rPr>
              <a:t> </a:t>
            </a:r>
            <a:r>
              <a:rPr lang="en-US" sz="2000" dirty="0">
                <a:solidFill>
                  <a:srgbClr val="00B0F0"/>
                </a:solidFill>
              </a:rPr>
              <a:t>steradians)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All sky coverage/long continuous observations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Arcmin-level angular res.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Sub-arcmin level PSLA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Moderate/large effective area (10</a:t>
            </a:r>
            <a:r>
              <a:rPr lang="en-US" sz="2000" baseline="30000" dirty="0">
                <a:solidFill>
                  <a:srgbClr val="00B0F0"/>
                </a:solidFill>
              </a:rPr>
              <a:t>2</a:t>
            </a:r>
            <a:r>
              <a:rPr lang="en-US" sz="2000" dirty="0">
                <a:solidFill>
                  <a:srgbClr val="00B0F0"/>
                </a:solidFill>
              </a:rPr>
              <a:t> cm</a:t>
            </a:r>
            <a:r>
              <a:rPr lang="en-US" sz="2000" baseline="30000" dirty="0">
                <a:solidFill>
                  <a:srgbClr val="00B0F0"/>
                </a:solidFill>
              </a:rPr>
              <a:t>2</a:t>
            </a:r>
            <a:r>
              <a:rPr lang="en-US" sz="2000" dirty="0">
                <a:solidFill>
                  <a:srgbClr val="00B0F0"/>
                </a:solidFill>
              </a:rPr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Good sensitivity (1 Crab in 1s)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Photon-by-photon capability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B0F0"/>
                </a:solidFill>
              </a:rPr>
              <a:t>Good energy resolution (better than 500eV @ 6 keV)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High time resolution (better 10 µs)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Low (~negligible) dead time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5BB15B9-4C4F-BBB5-7C7E-93C6AD896B45}"/>
              </a:ext>
            </a:extLst>
          </p:cNvPr>
          <p:cNvSpPr txBox="1"/>
          <p:nvPr/>
        </p:nvSpPr>
        <p:spPr>
          <a:xfrm>
            <a:off x="6564313" y="2084151"/>
            <a:ext cx="585271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solidFill>
                  <a:schemeClr val="bg1">
                    <a:lumMod val="85000"/>
                  </a:schemeClr>
                </a:solidFill>
              </a:rPr>
              <a:t>What does our MOON offer?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No atmosphere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Full-sky (equator)/half sky (poles) accessibility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Stable environment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~Continuous operation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Resources (volume, power, telemetry)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Modular assembly capability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Instrument serviceability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“Mild” radiation environment (</a:t>
            </a:r>
            <a:r>
              <a:rPr lang="en-US" sz="2000" dirty="0" err="1">
                <a:solidFill>
                  <a:schemeClr val="bg1">
                    <a:lumMod val="85000"/>
                  </a:schemeClr>
                </a:solidFill>
              </a:rPr>
              <a:t>wrt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</a:rPr>
              <a:t> high elliptical orbits) and/or possibly stable low temperature</a:t>
            </a:r>
          </a:p>
        </p:txBody>
      </p:sp>
    </p:spTree>
    <p:extLst>
      <p:ext uri="{BB962C8B-B14F-4D97-AF65-F5344CB8AC3E}">
        <p14:creationId xmlns:p14="http://schemas.microsoft.com/office/powerpoint/2010/main" val="311777272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>
            <a:extLst>
              <a:ext uri="{FF2B5EF4-FFF2-40B4-BE49-F238E27FC236}">
                <a16:creationId xmlns:a16="http://schemas.microsoft.com/office/drawing/2014/main" id="{01C94F39-CD68-F038-3528-AA614FBE3335}"/>
              </a:ext>
            </a:extLst>
          </p:cNvPr>
          <p:cNvSpPr txBox="1"/>
          <p:nvPr/>
        </p:nvSpPr>
        <p:spPr>
          <a:xfrm>
            <a:off x="0" y="5914337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chemeClr val="bg1"/>
                </a:solidFill>
                <a:latin typeface="Gotham Light" pitchFamily="2" charset="0"/>
                <a:cs typeface="Arial"/>
              </a:rPr>
              <a:t>→ </a:t>
            </a:r>
            <a:r>
              <a:rPr lang="en-GB" sz="2000" dirty="0">
                <a:solidFill>
                  <a:schemeClr val="bg1"/>
                </a:solidFill>
                <a:latin typeface="Gotham Book" pitchFamily="2" charset="0"/>
              </a:rPr>
              <a:t>The coded-mask technique is not yet surpassed for wide </a:t>
            </a:r>
            <a:r>
              <a:rPr lang="en-GB" sz="2000" dirty="0" err="1">
                <a:solidFill>
                  <a:schemeClr val="bg1"/>
                </a:solidFill>
                <a:latin typeface="Gotham Book" pitchFamily="2" charset="0"/>
              </a:rPr>
              <a:t>FoV</a:t>
            </a:r>
            <a:r>
              <a:rPr lang="en-GB" sz="2000" dirty="0">
                <a:solidFill>
                  <a:schemeClr val="bg1"/>
                </a:solidFill>
                <a:latin typeface="Gotham Book" pitchFamily="2" charset="0"/>
              </a:rPr>
              <a:t> imaging with large E</a:t>
            </a:r>
            <a:r>
              <a:rPr lang="en-GB" sz="2000" baseline="-25000" dirty="0">
                <a:solidFill>
                  <a:schemeClr val="bg1"/>
                </a:solidFill>
                <a:latin typeface="Gotham Book" pitchFamily="2" charset="0"/>
              </a:rPr>
              <a:t>ff</a:t>
            </a:r>
            <a:endParaRPr lang="en-US" sz="2000" baseline="-25000" dirty="0">
              <a:solidFill>
                <a:schemeClr val="bg1"/>
              </a:solidFill>
              <a:latin typeface="Gotham Book" pitchFamily="2" charset="0"/>
            </a:endParaRPr>
          </a:p>
        </p:txBody>
      </p:sp>
      <p:pic>
        <p:nvPicPr>
          <p:cNvPr id="5" name="Immagine 4" descr="camera_sketch.png">
            <a:extLst>
              <a:ext uri="{FF2B5EF4-FFF2-40B4-BE49-F238E27FC236}">
                <a16:creationId xmlns:a16="http://schemas.microsoft.com/office/drawing/2014/main" id="{135CE09F-054C-2152-C399-434DC048B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4095" y="1600707"/>
            <a:ext cx="1587031" cy="2550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magine 8" descr="Untitled-1.png">
            <a:extLst>
              <a:ext uri="{FF2B5EF4-FFF2-40B4-BE49-F238E27FC236}">
                <a16:creationId xmlns:a16="http://schemas.microsoft.com/office/drawing/2014/main" id="{7E5B6EFD-29DD-EEC5-04F1-9EABAB1B7497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-28000"/>
          </a:blip>
          <a:stretch>
            <a:fillRect/>
          </a:stretch>
        </p:blipFill>
        <p:spPr>
          <a:xfrm>
            <a:off x="6011349" y="2207052"/>
            <a:ext cx="4403156" cy="1819898"/>
          </a:xfrm>
          <a:prstGeom prst="rect">
            <a:avLst/>
          </a:prstGeom>
          <a:scene3d>
            <a:camera prst="orthographicFront">
              <a:rot lat="0" lon="0" rev="60000"/>
            </a:camera>
            <a:lightRig rig="threePt" dir="t"/>
          </a:scene3d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A4B17802-5DA8-815A-D0A9-EE72BC63BB3B}"/>
              </a:ext>
            </a:extLst>
          </p:cNvPr>
          <p:cNvSpPr/>
          <p:nvPr/>
        </p:nvSpPr>
        <p:spPr>
          <a:xfrm>
            <a:off x="6011349" y="4456632"/>
            <a:ext cx="586977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000" dirty="0">
                <a:solidFill>
                  <a:schemeClr val="bg1"/>
                </a:solidFill>
                <a:latin typeface="Gotham Book" pitchFamily="2" charset="0"/>
              </a:rPr>
              <a:t>Each detector pixel detects photons from the whole </a:t>
            </a:r>
            <a:r>
              <a:rPr lang="en-GB" sz="2000" dirty="0" err="1">
                <a:solidFill>
                  <a:schemeClr val="bg1"/>
                </a:solidFill>
                <a:latin typeface="Gotham Book" pitchFamily="2" charset="0"/>
              </a:rPr>
              <a:t>FoV</a:t>
            </a:r>
            <a:r>
              <a:rPr lang="en-GB" sz="2000" dirty="0">
                <a:solidFill>
                  <a:schemeClr val="bg1"/>
                </a:solidFill>
                <a:latin typeface="Gotham Book" pitchFamily="2" charset="0"/>
              </a:rPr>
              <a:t>.  Coded-mask camera requires that every sky position is uniquely encoded on the detector</a:t>
            </a:r>
          </a:p>
        </p:txBody>
      </p:sp>
      <p:pic>
        <p:nvPicPr>
          <p:cNvPr id="11" name="Picture 10" descr="A picture containing sketch, diagram, line, drawing&#10;&#10;Description automatically generated">
            <a:extLst>
              <a:ext uri="{FF2B5EF4-FFF2-40B4-BE49-F238E27FC236}">
                <a16:creationId xmlns:a16="http://schemas.microsoft.com/office/drawing/2014/main" id="{84D23B91-33C6-747D-A8DC-41C06742AB4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422" y="2039972"/>
            <a:ext cx="3550891" cy="34399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BC2FC43-181B-E1B3-F005-75C0812F2D60}"/>
              </a:ext>
            </a:extLst>
          </p:cNvPr>
          <p:cNvSpPr txBox="1"/>
          <p:nvPr/>
        </p:nvSpPr>
        <p:spPr>
          <a:xfrm>
            <a:off x="467316" y="1293372"/>
            <a:ext cx="630774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chemeClr val="bg1">
                    <a:lumMod val="85000"/>
                  </a:schemeClr>
                </a:solidFill>
              </a:rPr>
              <a:t>How?</a:t>
            </a:r>
          </a:p>
        </p:txBody>
      </p:sp>
    </p:spTree>
    <p:extLst>
      <p:ext uri="{BB962C8B-B14F-4D97-AF65-F5344CB8AC3E}">
        <p14:creationId xmlns:p14="http://schemas.microsoft.com/office/powerpoint/2010/main" val="38031392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46">
            <a:extLst>
              <a:ext uri="{FF2B5EF4-FFF2-40B4-BE49-F238E27FC236}">
                <a16:creationId xmlns:a16="http://schemas.microsoft.com/office/drawing/2014/main" id="{3D3AB966-6A31-73C6-9330-A754B9ECD35B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7828" y="1304821"/>
            <a:ext cx="2590166" cy="2517725"/>
          </a:xfrm>
          <a:prstGeom prst="rect">
            <a:avLst/>
          </a:prstGeom>
        </p:spPr>
      </p:pic>
      <p:pic>
        <p:nvPicPr>
          <p:cNvPr id="5" name="Immagine 4" descr="Immagine che contiene cartone animato, arte&#10;&#10;Descrizione generata automaticamente">
            <a:extLst>
              <a:ext uri="{FF2B5EF4-FFF2-40B4-BE49-F238E27FC236}">
                <a16:creationId xmlns:a16="http://schemas.microsoft.com/office/drawing/2014/main" id="{9B453E8C-B1ED-ADD8-AF7F-6B18104F3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327" y="1223109"/>
            <a:ext cx="2058142" cy="5019964"/>
          </a:xfrm>
          <a:prstGeom prst="rect">
            <a:avLst/>
          </a:prstGeom>
        </p:spPr>
      </p:pic>
      <p:grpSp>
        <p:nvGrpSpPr>
          <p:cNvPr id="16" name="Gruppo 15">
            <a:extLst>
              <a:ext uri="{FF2B5EF4-FFF2-40B4-BE49-F238E27FC236}">
                <a16:creationId xmlns:a16="http://schemas.microsoft.com/office/drawing/2014/main" id="{2C291DCA-F464-C613-131B-3E0E1844CEDA}"/>
              </a:ext>
            </a:extLst>
          </p:cNvPr>
          <p:cNvGrpSpPr/>
          <p:nvPr/>
        </p:nvGrpSpPr>
        <p:grpSpPr>
          <a:xfrm>
            <a:off x="8036653" y="1375795"/>
            <a:ext cx="2702019" cy="560372"/>
            <a:chOff x="7273255" y="1400962"/>
            <a:chExt cx="2702019" cy="560372"/>
          </a:xfrm>
        </p:grpSpPr>
        <p:sp>
          <p:nvSpPr>
            <p:cNvPr id="6" name="CasellaDiTesto 5">
              <a:extLst>
                <a:ext uri="{FF2B5EF4-FFF2-40B4-BE49-F238E27FC236}">
                  <a16:creationId xmlns:a16="http://schemas.microsoft.com/office/drawing/2014/main" id="{4DC0FE73-33C1-3D40-4D43-7C678FB60D6B}"/>
                </a:ext>
              </a:extLst>
            </p:cNvPr>
            <p:cNvSpPr txBox="1"/>
            <p:nvPr/>
          </p:nvSpPr>
          <p:spPr>
            <a:xfrm>
              <a:off x="7462982" y="1496776"/>
              <a:ext cx="25122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Coded-mask assembly</a:t>
              </a:r>
            </a:p>
          </p:txBody>
        </p:sp>
        <p:sp>
          <p:nvSpPr>
            <p:cNvPr id="11" name="Parentesi graffa chiusa 10">
              <a:extLst>
                <a:ext uri="{FF2B5EF4-FFF2-40B4-BE49-F238E27FC236}">
                  <a16:creationId xmlns:a16="http://schemas.microsoft.com/office/drawing/2014/main" id="{CCB0FBA9-7524-E937-E81B-D68982019B2D}"/>
                </a:ext>
              </a:extLst>
            </p:cNvPr>
            <p:cNvSpPr/>
            <p:nvPr/>
          </p:nvSpPr>
          <p:spPr>
            <a:xfrm>
              <a:off x="7273255" y="1400962"/>
              <a:ext cx="248450" cy="560372"/>
            </a:xfrm>
            <a:prstGeom prst="rightBrac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FE17FCB7-9956-EC3C-064F-C8F897DAAC5A}"/>
              </a:ext>
            </a:extLst>
          </p:cNvPr>
          <p:cNvGrpSpPr/>
          <p:nvPr/>
        </p:nvGrpSpPr>
        <p:grpSpPr>
          <a:xfrm>
            <a:off x="8028815" y="2031981"/>
            <a:ext cx="2709857" cy="1100356"/>
            <a:chOff x="7265417" y="2057148"/>
            <a:chExt cx="2709857" cy="1100356"/>
          </a:xfrm>
        </p:grpSpPr>
        <p:sp>
          <p:nvSpPr>
            <p:cNvPr id="7" name="CasellaDiTesto 6">
              <a:extLst>
                <a:ext uri="{FF2B5EF4-FFF2-40B4-BE49-F238E27FC236}">
                  <a16:creationId xmlns:a16="http://schemas.microsoft.com/office/drawing/2014/main" id="{A4500FDC-5F6A-44CC-3843-6A0E3BF490BD}"/>
                </a:ext>
              </a:extLst>
            </p:cNvPr>
            <p:cNvSpPr txBox="1"/>
            <p:nvPr/>
          </p:nvSpPr>
          <p:spPr>
            <a:xfrm>
              <a:off x="7462982" y="2404185"/>
              <a:ext cx="25122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Collimator assembly</a:t>
              </a:r>
            </a:p>
          </p:txBody>
        </p:sp>
        <p:sp>
          <p:nvSpPr>
            <p:cNvPr id="12" name="Parentesi graffa chiusa 11">
              <a:extLst>
                <a:ext uri="{FF2B5EF4-FFF2-40B4-BE49-F238E27FC236}">
                  <a16:creationId xmlns:a16="http://schemas.microsoft.com/office/drawing/2014/main" id="{CF802FAC-73D6-16F9-ED4B-51172D0F8547}"/>
                </a:ext>
              </a:extLst>
            </p:cNvPr>
            <p:cNvSpPr/>
            <p:nvPr/>
          </p:nvSpPr>
          <p:spPr>
            <a:xfrm>
              <a:off x="7265417" y="2057148"/>
              <a:ext cx="248450" cy="1100356"/>
            </a:xfrm>
            <a:prstGeom prst="rightBrac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BD91854C-0CE8-6D94-3AF9-9493F4B4875C}"/>
              </a:ext>
            </a:extLst>
          </p:cNvPr>
          <p:cNvGrpSpPr/>
          <p:nvPr/>
        </p:nvGrpSpPr>
        <p:grpSpPr>
          <a:xfrm>
            <a:off x="8028815" y="3698625"/>
            <a:ext cx="2709857" cy="1054640"/>
            <a:chOff x="7265417" y="3723792"/>
            <a:chExt cx="2709857" cy="1054640"/>
          </a:xfrm>
        </p:grpSpPr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id="{DB085A15-10D6-3DEC-549A-A2880AD6CDC0}"/>
                </a:ext>
              </a:extLst>
            </p:cNvPr>
            <p:cNvSpPr txBox="1"/>
            <p:nvPr/>
          </p:nvSpPr>
          <p:spPr>
            <a:xfrm>
              <a:off x="7462982" y="4066446"/>
              <a:ext cx="2512292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algn="just"/>
              <a:r>
                <a:rPr lang="en-US" dirty="0">
                  <a:solidFill>
                    <a:srgbClr val="00B0F0"/>
                  </a:solidFill>
                </a:rPr>
                <a:t>Detector tray assembly</a:t>
              </a:r>
            </a:p>
          </p:txBody>
        </p:sp>
        <p:sp>
          <p:nvSpPr>
            <p:cNvPr id="13" name="Parentesi graffa chiusa 12">
              <a:extLst>
                <a:ext uri="{FF2B5EF4-FFF2-40B4-BE49-F238E27FC236}">
                  <a16:creationId xmlns:a16="http://schemas.microsoft.com/office/drawing/2014/main" id="{8C38F552-F3FD-A661-335A-2FD80220829C}"/>
                </a:ext>
              </a:extLst>
            </p:cNvPr>
            <p:cNvSpPr/>
            <p:nvPr/>
          </p:nvSpPr>
          <p:spPr>
            <a:xfrm>
              <a:off x="7265417" y="3723792"/>
              <a:ext cx="248450" cy="1054640"/>
            </a:xfrm>
            <a:prstGeom prst="rightBrace">
              <a:avLst/>
            </a:prstGeom>
            <a:ln w="127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F0"/>
                </a:solidFill>
              </a:endParaRPr>
            </a:p>
          </p:txBody>
        </p:sp>
      </p:grpSp>
      <p:grpSp>
        <p:nvGrpSpPr>
          <p:cNvPr id="18" name="Gruppo 17">
            <a:extLst>
              <a:ext uri="{FF2B5EF4-FFF2-40B4-BE49-F238E27FC236}">
                <a16:creationId xmlns:a16="http://schemas.microsoft.com/office/drawing/2014/main" id="{9E40CD98-9210-4408-1EC5-7F978B3C49B0}"/>
              </a:ext>
            </a:extLst>
          </p:cNvPr>
          <p:cNvGrpSpPr/>
          <p:nvPr/>
        </p:nvGrpSpPr>
        <p:grpSpPr>
          <a:xfrm>
            <a:off x="8036653" y="3318943"/>
            <a:ext cx="2702019" cy="369332"/>
            <a:chOff x="7273255" y="3344110"/>
            <a:chExt cx="2702019" cy="369332"/>
          </a:xfrm>
        </p:grpSpPr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id="{C0B33074-3C61-A9BF-4E52-BC65C0B09E49}"/>
                </a:ext>
              </a:extLst>
            </p:cNvPr>
            <p:cNvSpPr txBox="1"/>
            <p:nvPr/>
          </p:nvSpPr>
          <p:spPr>
            <a:xfrm>
              <a:off x="7462982" y="3344110"/>
              <a:ext cx="25122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Micrometeoroid filter</a:t>
              </a:r>
            </a:p>
          </p:txBody>
        </p:sp>
        <p:sp>
          <p:nvSpPr>
            <p:cNvPr id="14" name="Parentesi graffa chiusa 13">
              <a:extLst>
                <a:ext uri="{FF2B5EF4-FFF2-40B4-BE49-F238E27FC236}">
                  <a16:creationId xmlns:a16="http://schemas.microsoft.com/office/drawing/2014/main" id="{6E08B769-DAF8-1B77-6D58-6260B047E868}"/>
                </a:ext>
              </a:extLst>
            </p:cNvPr>
            <p:cNvSpPr/>
            <p:nvPr/>
          </p:nvSpPr>
          <p:spPr>
            <a:xfrm>
              <a:off x="7273255" y="3404784"/>
              <a:ext cx="248450" cy="257770"/>
            </a:xfrm>
            <a:prstGeom prst="rightBrac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uppo 19">
            <a:extLst>
              <a:ext uri="{FF2B5EF4-FFF2-40B4-BE49-F238E27FC236}">
                <a16:creationId xmlns:a16="http://schemas.microsoft.com/office/drawing/2014/main" id="{E0E0F962-F124-0EC3-1D28-311EE026DF58}"/>
              </a:ext>
            </a:extLst>
          </p:cNvPr>
          <p:cNvGrpSpPr/>
          <p:nvPr/>
        </p:nvGrpSpPr>
        <p:grpSpPr>
          <a:xfrm>
            <a:off x="8028815" y="5319252"/>
            <a:ext cx="2709857" cy="826194"/>
            <a:chOff x="7265417" y="5344419"/>
            <a:chExt cx="2709857" cy="826194"/>
          </a:xfrm>
        </p:grpSpPr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id="{69C5BEE6-4DF9-AF9F-C782-F83592EC63FC}"/>
                </a:ext>
              </a:extLst>
            </p:cNvPr>
            <p:cNvSpPr txBox="1"/>
            <p:nvPr/>
          </p:nvSpPr>
          <p:spPr>
            <a:xfrm>
              <a:off x="7462982" y="5572850"/>
              <a:ext cx="2512292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dirty="0">
                  <a:solidFill>
                    <a:schemeClr val="bg1">
                      <a:lumMod val="85000"/>
                    </a:schemeClr>
                  </a:solidFill>
                </a:rPr>
                <a:t>Digital electronics/PSU</a:t>
              </a:r>
            </a:p>
          </p:txBody>
        </p:sp>
        <p:sp>
          <p:nvSpPr>
            <p:cNvPr id="15" name="Parentesi graffa chiusa 14">
              <a:extLst>
                <a:ext uri="{FF2B5EF4-FFF2-40B4-BE49-F238E27FC236}">
                  <a16:creationId xmlns:a16="http://schemas.microsoft.com/office/drawing/2014/main" id="{3307A0F4-50C1-3D68-5FF1-DDB7FEC00A08}"/>
                </a:ext>
              </a:extLst>
            </p:cNvPr>
            <p:cNvSpPr/>
            <p:nvPr/>
          </p:nvSpPr>
          <p:spPr>
            <a:xfrm>
              <a:off x="7265417" y="5344419"/>
              <a:ext cx="248450" cy="826194"/>
            </a:xfrm>
            <a:prstGeom prst="rightBrac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" name="Immagine 2">
            <a:extLst>
              <a:ext uri="{FF2B5EF4-FFF2-40B4-BE49-F238E27FC236}">
                <a16:creationId xmlns:a16="http://schemas.microsoft.com/office/drawing/2014/main" id="{56AABB0D-7725-2686-1535-9C5F9A4B656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29"/>
          <a:stretch/>
        </p:blipFill>
        <p:spPr>
          <a:xfrm>
            <a:off x="792983" y="3897463"/>
            <a:ext cx="4177484" cy="2345610"/>
          </a:xfrm>
          <a:prstGeom prst="rect">
            <a:avLst/>
          </a:prstGeom>
          <a:ln w="3175">
            <a:solidFill>
              <a:schemeClr val="accent4">
                <a:lumMod val="20000"/>
                <a:lumOff val="8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814827015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UR_SoggAttuatori.potx" id="{9805767C-2E52-4DE8-B760-2E02FDAAF4CD}" vid="{686DB170-6579-47D4-A971-0F75D53EEBC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C9347A8725AA734EBE527B76BB04587F" ma:contentTypeVersion="11" ma:contentTypeDescription="Creare un nuovo documento." ma:contentTypeScope="" ma:versionID="ebd7f7393852f568923c59e6eeeac864">
  <xsd:schema xmlns:xsd="http://www.w3.org/2001/XMLSchema" xmlns:xs="http://www.w3.org/2001/XMLSchema" xmlns:p="http://schemas.microsoft.com/office/2006/metadata/properties" xmlns:ns3="d2b3df68-07b5-4773-aba1-bd9b51ecb5e8" targetNamespace="http://schemas.microsoft.com/office/2006/metadata/properties" ma:root="true" ma:fieldsID="3edbb0ded3950d492ef0c767efa53d66" ns3:_="">
    <xsd:import namespace="d2b3df68-07b5-4773-aba1-bd9b51ecb5e8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b3df68-07b5-4773-aba1-bd9b51ecb5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3467FBC-AEAE-4EC2-BF36-9EF027E22BDD}">
  <ds:schemaRefs>
    <ds:schemaRef ds:uri="http://purl.org/dc/dcmitype/"/>
    <ds:schemaRef ds:uri="http://schemas.microsoft.com/office/2006/metadata/properties"/>
    <ds:schemaRef ds:uri="http://www.w3.org/XML/1998/namespace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d2b3df68-07b5-4773-aba1-bd9b51ecb5e8"/>
  </ds:schemaRefs>
</ds:datastoreItem>
</file>

<file path=customXml/itemProps2.xml><?xml version="1.0" encoding="utf-8"?>
<ds:datastoreItem xmlns:ds="http://schemas.openxmlformats.org/officeDocument/2006/customXml" ds:itemID="{9469CF4B-BB58-4973-8130-55C8039EEC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2b3df68-07b5-4773-aba1-bd9b51ecb5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BE24F4-7EB1-434B-8205-B2D5D658486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Template MUR_SoggAttuatori</Template>
  <TotalTime>0</TotalTime>
  <Words>1610</Words>
  <Application>Microsoft Office PowerPoint</Application>
  <PresentationFormat>Widescreen</PresentationFormat>
  <Paragraphs>208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Calibri</vt:lpstr>
      <vt:lpstr>Gotham Book</vt:lpstr>
      <vt:lpstr>Gotham Light</vt:lpstr>
      <vt:lpstr>Lucida Sans Unicode</vt:lpstr>
      <vt:lpstr>Symbol</vt:lpstr>
      <vt:lpstr>Titillium</vt:lpstr>
      <vt:lpstr>Titillium Bd</vt:lpstr>
      <vt:lpstr>Wingdings</vt:lpstr>
      <vt:lpstr>Tema di Office</vt:lpstr>
      <vt:lpstr>LEM-X Lunar Electromagnetic Monitor  in X-rays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Comparison between THESEUS and LEM-X</vt:lpstr>
      <vt:lpstr>Expected transient rates in LEM-X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Lanza Luisa</dc:creator>
  <cp:lastModifiedBy>Yuri Evangelista</cp:lastModifiedBy>
  <cp:revision>119</cp:revision>
  <dcterms:created xsi:type="dcterms:W3CDTF">2022-10-26T09:11:02Z</dcterms:created>
  <dcterms:modified xsi:type="dcterms:W3CDTF">2024-10-08T07:35:16Z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ediaServiceImageTags">
    <vt:lpwstr/>
  </property>
  <property fmtid="{D5CDD505-2E9C-101B-9397-08002B2CF9AE}" pid="3" name="ContentTypeId">
    <vt:lpwstr>0x010100C9347A8725AA734EBE527B76BB04587F</vt:lpwstr>
  </property>
</Properties>
</file>