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5" r:id="rId2"/>
  </p:sldMasterIdLst>
  <p:notesMasterIdLst>
    <p:notesMasterId r:id="rId23"/>
  </p:notesMasterIdLst>
  <p:handoutMasterIdLst>
    <p:handoutMasterId r:id="rId24"/>
  </p:handoutMasterIdLst>
  <p:sldIdLst>
    <p:sldId id="836" r:id="rId3"/>
    <p:sldId id="823" r:id="rId4"/>
    <p:sldId id="825" r:id="rId5"/>
    <p:sldId id="835" r:id="rId6"/>
    <p:sldId id="827" r:id="rId7"/>
    <p:sldId id="821" r:id="rId8"/>
    <p:sldId id="838" r:id="rId9"/>
    <p:sldId id="822" r:id="rId10"/>
    <p:sldId id="839" r:id="rId11"/>
    <p:sldId id="840" r:id="rId12"/>
    <p:sldId id="824" r:id="rId13"/>
    <p:sldId id="837" r:id="rId14"/>
    <p:sldId id="828" r:id="rId15"/>
    <p:sldId id="829" r:id="rId16"/>
    <p:sldId id="830" r:id="rId17"/>
    <p:sldId id="831" r:id="rId18"/>
    <p:sldId id="832" r:id="rId19"/>
    <p:sldId id="826" r:id="rId20"/>
    <p:sldId id="833" r:id="rId21"/>
    <p:sldId id="834" r:id="rId2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7" autoAdjust="0"/>
    <p:restoredTop sz="96404" autoAdjust="0"/>
  </p:normalViewPr>
  <p:slideViewPr>
    <p:cSldViewPr snapToGrid="0" snapToObjects="1">
      <p:cViewPr varScale="1">
        <p:scale>
          <a:sx n="48" d="100"/>
          <a:sy n="48" d="100"/>
        </p:scale>
        <p:origin x="102" y="516"/>
      </p:cViewPr>
      <p:guideLst>
        <p:guide orient="horz" pos="4320"/>
        <p:guide pos="76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napToObjects="1">
      <p:cViewPr varScale="1">
        <p:scale>
          <a:sx n="88" d="100"/>
          <a:sy n="88" d="100"/>
        </p:scale>
        <p:origin x="382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A1A54D-CD8A-4C5E-AC4B-2C1541D51B37}" type="datetimeFigureOut">
              <a:rPr lang="it-IT" smtClean="0"/>
              <a:t>19/02/2024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007C21-4EBC-408E-AF69-F6079957DA0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81601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" name="Shape 4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191326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828800" latinLnBrk="0">
      <a:defRPr sz="2400">
        <a:latin typeface="+mj-lt"/>
        <a:ea typeface="+mj-ea"/>
        <a:cs typeface="+mj-cs"/>
        <a:sym typeface="Calibri"/>
      </a:defRPr>
    </a:lvl1pPr>
    <a:lvl2pPr indent="228600" defTabSz="1828800" latinLnBrk="0">
      <a:defRPr sz="2400">
        <a:latin typeface="+mj-lt"/>
        <a:ea typeface="+mj-ea"/>
        <a:cs typeface="+mj-cs"/>
        <a:sym typeface="Calibri"/>
      </a:defRPr>
    </a:lvl2pPr>
    <a:lvl3pPr indent="457200" defTabSz="1828800" latinLnBrk="0">
      <a:defRPr sz="2400">
        <a:latin typeface="+mj-lt"/>
        <a:ea typeface="+mj-ea"/>
        <a:cs typeface="+mj-cs"/>
        <a:sym typeface="Calibri"/>
      </a:defRPr>
    </a:lvl3pPr>
    <a:lvl4pPr indent="685800" defTabSz="1828800" latinLnBrk="0">
      <a:defRPr sz="2400">
        <a:latin typeface="+mj-lt"/>
        <a:ea typeface="+mj-ea"/>
        <a:cs typeface="+mj-cs"/>
        <a:sym typeface="Calibri"/>
      </a:defRPr>
    </a:lvl4pPr>
    <a:lvl5pPr indent="914400" defTabSz="1828800" latinLnBrk="0">
      <a:defRPr sz="2400">
        <a:latin typeface="+mj-lt"/>
        <a:ea typeface="+mj-ea"/>
        <a:cs typeface="+mj-cs"/>
        <a:sym typeface="Calibri"/>
      </a:defRPr>
    </a:lvl5pPr>
    <a:lvl6pPr indent="1143000" defTabSz="1828800" latinLnBrk="0">
      <a:defRPr sz="2400">
        <a:latin typeface="+mj-lt"/>
        <a:ea typeface="+mj-ea"/>
        <a:cs typeface="+mj-cs"/>
        <a:sym typeface="Calibri"/>
      </a:defRPr>
    </a:lvl6pPr>
    <a:lvl7pPr indent="1371600" defTabSz="1828800" latinLnBrk="0">
      <a:defRPr sz="2400">
        <a:latin typeface="+mj-lt"/>
        <a:ea typeface="+mj-ea"/>
        <a:cs typeface="+mj-cs"/>
        <a:sym typeface="Calibri"/>
      </a:defRPr>
    </a:lvl7pPr>
    <a:lvl8pPr indent="1600200" defTabSz="1828800" latinLnBrk="0">
      <a:defRPr sz="2400">
        <a:latin typeface="+mj-lt"/>
        <a:ea typeface="+mj-ea"/>
        <a:cs typeface="+mj-cs"/>
        <a:sym typeface="Calibri"/>
      </a:defRPr>
    </a:lvl8pPr>
    <a:lvl9pPr indent="1828800" defTabSz="1828800" latinLnBrk="0">
      <a:defRPr sz="24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8714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ooter Placeholder 3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7647509" y="12835877"/>
            <a:ext cx="9088982" cy="483911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 defTabSz="1828800">
              <a:spcBef>
                <a:spcPts val="0"/>
              </a:spcBef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</a:lstStyle>
          <a:p>
            <a:r>
              <a:rPr dirty="0"/>
              <a:t>Author Name, Conference/Meeting name, date.</a:t>
            </a:r>
          </a:p>
        </p:txBody>
      </p:sp>
      <p:pic>
        <p:nvPicPr>
          <p:cNvPr id="31" name="Content Placeholder 8" descr="Content Placeholder 8"/>
          <p:cNvPicPr>
            <a:picLocks noChangeAspect="1"/>
          </p:cNvPicPr>
          <p:nvPr/>
        </p:nvPicPr>
        <p:blipFill>
          <a:blip r:embed="rId2">
            <a:extLst/>
          </a:blip>
          <a:srcRect l="1248" r="1325" b="10396"/>
          <a:stretch>
            <a:fillRect/>
          </a:stretch>
        </p:blipFill>
        <p:spPr>
          <a:xfrm>
            <a:off x="21372018" y="302550"/>
            <a:ext cx="2221069" cy="939682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Straight Connector 5"/>
          <p:cNvSpPr/>
          <p:nvPr/>
        </p:nvSpPr>
        <p:spPr>
          <a:xfrm>
            <a:off x="862921" y="1242232"/>
            <a:ext cx="22658158" cy="1"/>
          </a:xfrm>
          <a:prstGeom prst="line">
            <a:avLst/>
          </a:prstGeom>
          <a:ln w="76200">
            <a:solidFill>
              <a:srgbClr val="00204E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tIns="91439" bIns="91439"/>
          <a:lstStyle/>
          <a:p>
            <a:endParaRPr/>
          </a:p>
        </p:txBody>
      </p:sp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219052" y="12835877"/>
            <a:ext cx="504548" cy="48391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‹N›</a:t>
            </a:fld>
            <a:endParaRPr/>
          </a:p>
        </p:txBody>
      </p:sp>
      <p:sp>
        <p:nvSpPr>
          <p:cNvPr id="34" name="Title 1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88717" y="540736"/>
            <a:ext cx="15096565" cy="46331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SzTx/>
              <a:buFontTx/>
              <a:buNone/>
              <a:defRPr sz="4800" b="1">
                <a:solidFill>
                  <a:srgbClr val="00204E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</a:lstStyle>
          <a:p>
            <a:r>
              <a:rPr dirty="0"/>
              <a:t>TYPE TITLE HERE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11"/>
          <p:cNvSpPr>
            <a:spLocks noGrp="1"/>
          </p:cNvSpPr>
          <p:nvPr>
            <p:ph type="pic" sz="half" idx="21"/>
          </p:nvPr>
        </p:nvSpPr>
        <p:spPr>
          <a:xfrm>
            <a:off x="5015883" y="8347988"/>
            <a:ext cx="14352234" cy="5008930"/>
          </a:xfrm>
          <a:prstGeom prst="rect">
            <a:avLst/>
          </a:prstGeom>
          <a:ln w="12700"/>
          <a:effectLst>
            <a:outerShdw blurRad="304800" dist="101600" dir="2700000" rotWithShape="0">
              <a:srgbClr val="333333">
                <a:alpha val="64999"/>
              </a:srgbClr>
            </a:outerShdw>
          </a:effectLst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21" name="CasellaDiTesto 42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4096056" y="4429186"/>
            <a:ext cx="16191888" cy="994093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 defTabSz="1828800">
              <a:spcBef>
                <a:spcPts val="0"/>
              </a:spcBef>
              <a:buSzTx/>
              <a:buFontTx/>
              <a:buNone/>
              <a:defRPr b="1">
                <a:solidFill>
                  <a:srgbClr val="003399"/>
                </a:solidFill>
              </a:defRPr>
            </a:lvl1pPr>
          </a:lstStyle>
          <a:p>
            <a:r>
              <a:t>Title of this talk</a:t>
            </a:r>
          </a:p>
        </p:txBody>
      </p:sp>
      <p:sp>
        <p:nvSpPr>
          <p:cNvPr id="22" name="TextBox 13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7026856" y="7203606"/>
            <a:ext cx="10330289" cy="640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 defTabSz="1828800">
              <a:spcBef>
                <a:spcPts val="0"/>
              </a:spcBef>
              <a:buSzTx/>
              <a:buFontTx/>
              <a:buNone/>
              <a:defRPr sz="3600" b="1">
                <a:solidFill>
                  <a:srgbClr val="FF2600"/>
                </a:solidFill>
              </a:defRPr>
            </a:lvl1pPr>
          </a:lstStyle>
          <a:p>
            <a:r>
              <a:t>Conference/Meeting, date year</a:t>
            </a:r>
          </a:p>
        </p:txBody>
      </p:sp>
      <p:sp>
        <p:nvSpPr>
          <p:cNvPr id="23" name="Author Name - AFFILIATION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9033280" y="5822121"/>
            <a:ext cx="6317440" cy="725558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 defTabSz="1828800">
              <a:lnSpc>
                <a:spcPct val="80000"/>
              </a:lnSpc>
              <a:spcBef>
                <a:spcPts val="0"/>
              </a:spcBef>
              <a:buSzTx/>
              <a:buFontTx/>
              <a:buNone/>
              <a:defRPr sz="4200" b="1">
                <a:solidFill>
                  <a:srgbClr val="003399"/>
                </a:solidFill>
              </a:defRPr>
            </a:lvl1pPr>
          </a:lstStyle>
          <a:p>
            <a:r>
              <a:t>Author Name - AFFILIATION</a:t>
            </a:r>
          </a:p>
        </p:txBody>
      </p: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1828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18288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4173399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ooter Placeholder 3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7647509" y="12835877"/>
            <a:ext cx="9088982" cy="483911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 defTabSz="1828800">
              <a:spcBef>
                <a:spcPts val="0"/>
              </a:spcBef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</a:lstStyle>
          <a:p>
            <a:r>
              <a:t>Author Name, Conference/Meeting name, date.</a:t>
            </a:r>
          </a:p>
        </p:txBody>
      </p:sp>
      <p:pic>
        <p:nvPicPr>
          <p:cNvPr id="32" name="Content Placeholder 8" descr="Content Placeholder 8"/>
          <p:cNvPicPr>
            <a:picLocks noChangeAspect="1"/>
          </p:cNvPicPr>
          <p:nvPr/>
        </p:nvPicPr>
        <p:blipFill>
          <a:blip r:embed="rId2">
            <a:extLst/>
          </a:blip>
          <a:srcRect l="1248" r="1325" b="10396"/>
          <a:stretch>
            <a:fillRect/>
          </a:stretch>
        </p:blipFill>
        <p:spPr>
          <a:xfrm>
            <a:off x="20285927" y="540736"/>
            <a:ext cx="3307001" cy="1399114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Straight Connector 5"/>
          <p:cNvSpPr/>
          <p:nvPr/>
        </p:nvSpPr>
        <p:spPr>
          <a:xfrm>
            <a:off x="934929" y="1989277"/>
            <a:ext cx="22658158" cy="1"/>
          </a:xfrm>
          <a:prstGeom prst="line">
            <a:avLst/>
          </a:prstGeom>
          <a:ln w="76200">
            <a:solidFill>
              <a:srgbClr val="00204E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tIns="91439" bIns="91439"/>
          <a:lstStyle/>
          <a:p>
            <a:pPr marL="0" marR="0" lvl="0" indent="0" algn="l" defTabSz="1828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219052" y="12835877"/>
            <a:ext cx="504548" cy="483911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1828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18288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5" name="Title 1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18071" y="434978"/>
            <a:ext cx="16849874" cy="144000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SzTx/>
              <a:buFontTx/>
              <a:buNone/>
              <a:defRPr sz="7200" b="1">
                <a:solidFill>
                  <a:srgbClr val="00204E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</a:lstStyle>
          <a:p>
            <a:r>
              <a:t>TYPE TITLE HERE</a:t>
            </a:r>
          </a:p>
        </p:txBody>
      </p:sp>
    </p:spTree>
    <p:extLst>
      <p:ext uri="{BB962C8B-B14F-4D97-AF65-F5344CB8AC3E}">
        <p14:creationId xmlns:p14="http://schemas.microsoft.com/office/powerpoint/2010/main" val="132288800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1828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18288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0853843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ti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11" Type="http://schemas.openxmlformats.org/officeDocument/2006/relationships/image" Target="../media/image6.png"/><Relationship Id="rId5" Type="http://schemas.openxmlformats.org/officeDocument/2006/relationships/image" Target="../media/image1.jpeg"/><Relationship Id="rId10" Type="http://schemas.openxmlformats.org/officeDocument/2006/relationships/image" Target="../media/image8.png"/><Relationship Id="rId4" Type="http://schemas.openxmlformats.org/officeDocument/2006/relationships/theme" Target="../theme/theme2.xml"/><Relationship Id="rId9" Type="http://schemas.openxmlformats.org/officeDocument/2006/relationships/image" Target="../media/image5.t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30758" y="2025008"/>
            <a:ext cx="7322485" cy="1488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3" descr="Pictur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975451" y="123805"/>
            <a:ext cx="1112299" cy="1112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5" descr="Picture 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170344" y="229739"/>
            <a:ext cx="1573057" cy="1006366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10" descr="Picture 10"/>
          <p:cNvPicPr>
            <a:picLocks noChangeAspect="1"/>
          </p:cNvPicPr>
          <p:nvPr/>
        </p:nvPicPr>
        <p:blipFill>
          <a:blip r:embed="rId6">
            <a:extLst/>
          </a:blip>
          <a:srcRect l="25399" r="26361"/>
          <a:stretch>
            <a:fillRect/>
          </a:stretch>
        </p:blipFill>
        <p:spPr>
          <a:xfrm>
            <a:off x="20859880" y="204339"/>
            <a:ext cx="1456388" cy="100636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Line"/>
          <p:cNvSpPr/>
          <p:nvPr/>
        </p:nvSpPr>
        <p:spPr>
          <a:xfrm>
            <a:off x="565138" y="1340624"/>
            <a:ext cx="23253724" cy="1"/>
          </a:xfrm>
          <a:prstGeom prst="line">
            <a:avLst/>
          </a:prstGeom>
          <a:ln w="25400">
            <a:solidFill>
              <a:schemeClr val="accent1"/>
            </a:solidFill>
          </a:ln>
        </p:spPr>
        <p:txBody>
          <a:bodyPr tIns="91439" bIns="91439"/>
          <a:lstStyle/>
          <a:p>
            <a:endParaRPr dirty="0"/>
          </a:p>
        </p:txBody>
      </p:sp>
      <p:sp>
        <p:nvSpPr>
          <p:cNvPr id="8" name="Rettangolo 1"/>
          <p:cNvSpPr txBox="1"/>
          <p:nvPr/>
        </p:nvSpPr>
        <p:spPr>
          <a:xfrm>
            <a:off x="6187440" y="6375406"/>
            <a:ext cx="12009120" cy="58848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91439" bIns="91439" anchor="b">
            <a:spAutoFit/>
          </a:bodyPr>
          <a:lstStyle>
            <a:lvl1pPr algn="ctr">
              <a:lnSpc>
                <a:spcPct val="80000"/>
              </a:lnSpc>
              <a:defRPr sz="3200">
                <a:solidFill>
                  <a:srgbClr val="003399"/>
                </a:solidFill>
              </a:defRPr>
            </a:lvl1pPr>
          </a:lstStyle>
          <a:p>
            <a:r>
              <a:rPr dirty="0"/>
              <a:t>for the </a:t>
            </a:r>
            <a:r>
              <a:rPr dirty="0" err="1"/>
              <a:t>ASTRI</a:t>
            </a:r>
            <a:r>
              <a:rPr/>
              <a:t> Project</a:t>
            </a:r>
          </a:p>
        </p:txBody>
      </p:sp>
      <p:pic>
        <p:nvPicPr>
          <p:cNvPr id="9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324569" y="-277199"/>
            <a:ext cx="3724685" cy="1949640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itle Text"/>
          <p:cNvSpPr txBox="1">
            <a:spLocks noGrp="1"/>
          </p:cNvSpPr>
          <p:nvPr>
            <p:ph type="title"/>
          </p:nvPr>
        </p:nvSpPr>
        <p:spPr>
          <a:xfrm>
            <a:off x="3962400" y="184149"/>
            <a:ext cx="16459200" cy="30162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11" name="Body Level One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105156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91439" bIns="9143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917052" y="12835877"/>
            <a:ext cx="504548" cy="483911"/>
          </a:xfrm>
          <a:prstGeom prst="rect">
            <a:avLst/>
          </a:prstGeom>
          <a:ln w="25400">
            <a:miter lim="400000"/>
          </a:ln>
        </p:spPr>
        <p:txBody>
          <a:bodyPr wrap="none" tIns="91439" bIns="91439" anchor="ctr">
            <a:spAutoFit/>
          </a:bodyPr>
          <a:lstStyle>
            <a:lvl1pPr algn="r">
              <a:defRPr sz="24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‹N›</a:t>
            </a:fld>
            <a:endParaRPr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AB2B56-C962-B14D-A0AE-C712C8FAE3A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253" y="56232"/>
            <a:ext cx="1448089" cy="128439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ransition spd="med"/>
  <p:txStyles>
    <p:titleStyle>
      <a:lvl1pPr marL="0" marR="0" indent="0" algn="ctr" defTabSz="182875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182875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182875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182875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182875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182875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182875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182875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182875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685781" marR="0" indent="-685781" algn="l" defTabSz="1828754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6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1110317" marR="0" indent="-653129" algn="l" defTabSz="1828754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–"/>
        <a:tabLst/>
        <a:defRPr sz="6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523961" marR="0" indent="-609584" algn="l" defTabSz="1828754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6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2103066" marR="0" indent="-731500" algn="l" defTabSz="1828754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–"/>
        <a:tabLst/>
        <a:defRPr sz="6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560255" marR="0" indent="-731500" algn="l" defTabSz="1828754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»"/>
        <a:tabLst/>
        <a:defRPr sz="6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3017443" marR="0" indent="-731500" algn="l" defTabSz="1828754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6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474632" marR="0" indent="-731500" algn="l" defTabSz="1828754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6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931820" marR="0" indent="-731500" algn="l" defTabSz="1828754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6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389009" marR="0" indent="-731500" algn="l" defTabSz="1828754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6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Picture 1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530758" y="2025008"/>
            <a:ext cx="7322485" cy="1488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3" descr="Picture 3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807051" y="123805"/>
            <a:ext cx="1112299" cy="1112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5" descr="Picture 5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7643544" y="178939"/>
            <a:ext cx="1573057" cy="1006366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10" descr="Picture 10"/>
          <p:cNvPicPr>
            <a:picLocks noChangeAspect="1"/>
          </p:cNvPicPr>
          <p:nvPr/>
        </p:nvPicPr>
        <p:blipFill>
          <a:blip r:embed="rId8">
            <a:extLst/>
          </a:blip>
          <a:srcRect l="25399" r="26361"/>
          <a:stretch>
            <a:fillRect/>
          </a:stretch>
        </p:blipFill>
        <p:spPr>
          <a:xfrm>
            <a:off x="21444080" y="178939"/>
            <a:ext cx="1456388" cy="100636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Line"/>
          <p:cNvSpPr/>
          <p:nvPr/>
        </p:nvSpPr>
        <p:spPr>
          <a:xfrm>
            <a:off x="565138" y="1340624"/>
            <a:ext cx="23253724" cy="1"/>
          </a:xfrm>
          <a:prstGeom prst="line">
            <a:avLst/>
          </a:prstGeom>
          <a:ln w="25400">
            <a:solidFill>
              <a:schemeClr val="accent1"/>
            </a:solidFill>
          </a:ln>
        </p:spPr>
        <p:txBody>
          <a:bodyPr tIns="91439" bIns="91439"/>
          <a:lstStyle/>
          <a:p>
            <a:pPr marL="0" marR="0" lvl="0" indent="0" algn="l" defTabSz="1828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8" name="Rettangolo 1"/>
          <p:cNvSpPr txBox="1"/>
          <p:nvPr/>
        </p:nvSpPr>
        <p:spPr>
          <a:xfrm>
            <a:off x="6187440" y="6375406"/>
            <a:ext cx="12009120" cy="58848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91439" bIns="91439" anchor="b">
            <a:spAutoFit/>
          </a:bodyPr>
          <a:lstStyle>
            <a:lvl1pPr algn="ctr">
              <a:lnSpc>
                <a:spcPct val="80000"/>
              </a:lnSpc>
              <a:defRPr sz="3200">
                <a:solidFill>
                  <a:srgbClr val="003399"/>
                </a:solidFill>
              </a:defRPr>
            </a:lvl1pPr>
          </a:lstStyle>
          <a:p>
            <a:pPr marL="0" marR="0" lvl="0" indent="0" algn="ctr" defTabSz="18288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for the ASTRI Project</a:t>
            </a:r>
          </a:p>
        </p:txBody>
      </p:sp>
      <p:pic>
        <p:nvPicPr>
          <p:cNvPr id="9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867369" y="-200999"/>
            <a:ext cx="3724685" cy="194964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3962400" y="184149"/>
            <a:ext cx="16459200" cy="30162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105156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91439" bIns="9143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917052" y="12835877"/>
            <a:ext cx="504548" cy="483911"/>
          </a:xfrm>
          <a:prstGeom prst="rect">
            <a:avLst/>
          </a:prstGeom>
          <a:ln w="25400">
            <a:miter lim="400000"/>
          </a:ln>
        </p:spPr>
        <p:txBody>
          <a:bodyPr wrap="none" tIns="91439" bIns="91439" anchor="ctr">
            <a:spAutoFit/>
          </a:bodyPr>
          <a:lstStyle>
            <a:lvl1pPr algn="r">
              <a:defRPr sz="2400">
                <a:solidFill>
                  <a:srgbClr val="888888"/>
                </a:solidFill>
              </a:defRPr>
            </a:lvl1pPr>
          </a:lstStyle>
          <a:p>
            <a:pPr marL="0" marR="0" lvl="0" indent="0" algn="r" defTabSz="1828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18288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68CA53F-2822-9843-90F4-BAD3050952C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8141" y="234282"/>
            <a:ext cx="1143259" cy="104216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FD091FE-E7D1-B948-BBA0-A7A1A8B6527E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975" y="36137"/>
            <a:ext cx="14605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222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</p:sldLayoutIdLst>
  <p:transition spd="med"/>
  <p:txStyles>
    <p:titleStyle>
      <a:lvl1pPr marL="0" marR="0" indent="0" algn="ctr" defTabSz="182875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182875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182875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182875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182875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182875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182875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182875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182875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685781" marR="0" indent="-685781" algn="l" defTabSz="1828754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6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1110317" marR="0" indent="-653129" algn="l" defTabSz="1828754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–"/>
        <a:tabLst/>
        <a:defRPr sz="6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523961" marR="0" indent="-609584" algn="l" defTabSz="1828754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6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2103066" marR="0" indent="-731500" algn="l" defTabSz="1828754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–"/>
        <a:tabLst/>
        <a:defRPr sz="6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560255" marR="0" indent="-731500" algn="l" defTabSz="1828754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»"/>
        <a:tabLst/>
        <a:defRPr sz="6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3017443" marR="0" indent="-731500" algn="l" defTabSz="1828754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6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474632" marR="0" indent="-731500" algn="l" defTabSz="1828754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6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931820" marR="0" indent="-731500" algn="l" defTabSz="1828754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6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389009" marR="0" indent="-731500" algn="l" defTabSz="1828754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6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jpe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jpg"/><Relationship Id="rId9" Type="http://schemas.openxmlformats.org/officeDocument/2006/relationships/image" Target="../media/image2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3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3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11" descr="Picture 11"/>
          <p:cNvPicPr>
            <a:picLocks noGrp="1" noChangeAspect="1"/>
          </p:cNvPicPr>
          <p:nvPr>
            <p:ph type="pic" idx="21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5520708" y="8349444"/>
            <a:ext cx="13529292" cy="4721723"/>
          </a:xfrm>
          <a:prstGeom prst="rect">
            <a:avLst/>
          </a:prstGeom>
        </p:spPr>
      </p:pic>
      <p:sp>
        <p:nvSpPr>
          <p:cNvPr id="52" name="CasellaDiTesto 42"/>
          <p:cNvSpPr txBox="1">
            <a:spLocks noGrp="1"/>
          </p:cNvSpPr>
          <p:nvPr>
            <p:ph type="body" idx="22"/>
          </p:nvPr>
        </p:nvSpPr>
        <p:spPr>
          <a:xfrm>
            <a:off x="2402959" y="4283559"/>
            <a:ext cx="20180594" cy="1169549"/>
          </a:xfrm>
          <a:prstGeom prst="rect">
            <a:avLst/>
          </a:prstGeom>
        </p:spPr>
        <p:txBody>
          <a:bodyPr/>
          <a:lstStyle/>
          <a:p>
            <a:pPr hangingPunct="1"/>
            <a:r>
              <a:rPr lang="en-US" dirty="0"/>
              <a:t>Actuators and Optical Camera control SW</a:t>
            </a:r>
            <a:endParaRPr lang="it-IT" kern="1200" dirty="0"/>
          </a:p>
        </p:txBody>
      </p:sp>
      <p:sp>
        <p:nvSpPr>
          <p:cNvPr id="53" name="TextBox 13"/>
          <p:cNvSpPr txBox="1">
            <a:spLocks noGrp="1"/>
          </p:cNvSpPr>
          <p:nvPr>
            <p:ph type="body" idx="23"/>
          </p:nvPr>
        </p:nvSpPr>
        <p:spPr>
          <a:xfrm>
            <a:off x="7026856" y="7203606"/>
            <a:ext cx="10330289" cy="738662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AIV SW Meeting, 19-20 feb 2024</a:t>
            </a:r>
            <a:endParaRPr lang="it-IT" dirty="0"/>
          </a:p>
        </p:txBody>
      </p:sp>
      <p:sp>
        <p:nvSpPr>
          <p:cNvPr id="54" name="Author Name - AFFILIATION"/>
          <p:cNvSpPr txBox="1">
            <a:spLocks noGrp="1"/>
          </p:cNvSpPr>
          <p:nvPr>
            <p:ph type="body" idx="24"/>
          </p:nvPr>
        </p:nvSpPr>
        <p:spPr>
          <a:xfrm>
            <a:off x="8553829" y="5822121"/>
            <a:ext cx="7276351" cy="1218793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Pietro Bruno – </a:t>
            </a:r>
            <a:r>
              <a:rPr lang="it-IT"/>
              <a:t>INAF </a:t>
            </a:r>
            <a:r>
              <a:rPr lang="it-IT" smtClean="0"/>
              <a:t>OACatania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719754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Footer Placeholder 3"/>
          <p:cNvSpPr txBox="1">
            <a:spLocks noGrp="1"/>
          </p:cNvSpPr>
          <p:nvPr>
            <p:ph type="body" idx="21"/>
          </p:nvPr>
        </p:nvSpPr>
        <p:spPr>
          <a:xfrm>
            <a:off x="7647509" y="13077832"/>
            <a:ext cx="9088982" cy="461663"/>
          </a:xfrm>
          <a:prstGeom prst="rect">
            <a:avLst/>
          </a:prstGeom>
        </p:spPr>
        <p:txBody>
          <a:bodyPr/>
          <a:lstStyle/>
          <a:p>
            <a:r>
              <a:rPr lang="en-US" sz="1800" b="1" smtClean="0"/>
              <a:t>P.Bruno, SST – AIV SW Meeting, Milan 19-20/02/2024</a:t>
            </a:r>
            <a:endParaRPr lang="en-US" sz="1800" b="1"/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73536" y="12835877"/>
            <a:ext cx="350065" cy="48391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10</a:t>
            </a:fld>
            <a:endParaRPr/>
          </a:p>
        </p:txBody>
      </p:sp>
      <p:sp>
        <p:nvSpPr>
          <p:cNvPr id="59" name="Title 1"/>
          <p:cNvSpPr txBox="1">
            <a:spLocks noGrp="1"/>
          </p:cNvSpPr>
          <p:nvPr>
            <p:ph type="body" idx="22"/>
          </p:nvPr>
        </p:nvSpPr>
        <p:spPr>
          <a:xfrm>
            <a:off x="988717" y="293298"/>
            <a:ext cx="15096565" cy="710749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r>
              <a:rPr lang="en-US"/>
              <a:t>HW description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306812" y="3048175"/>
            <a:ext cx="9772536" cy="732940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0342" y="2033753"/>
            <a:ext cx="5578706" cy="9130980"/>
          </a:xfrm>
          <a:prstGeom prst="rect">
            <a:avLst/>
          </a:prstGeom>
        </p:spPr>
      </p:pic>
      <p:grpSp>
        <p:nvGrpSpPr>
          <p:cNvPr id="7" name="Gruppo 6"/>
          <p:cNvGrpSpPr/>
          <p:nvPr/>
        </p:nvGrpSpPr>
        <p:grpSpPr>
          <a:xfrm>
            <a:off x="1577293" y="1505829"/>
            <a:ext cx="5067874" cy="10186830"/>
            <a:chOff x="1577292" y="1802846"/>
            <a:chExt cx="6070217" cy="10791497"/>
          </a:xfrm>
        </p:grpSpPr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783348" y="4163486"/>
              <a:ext cx="10791497" cy="6070217"/>
            </a:xfrm>
            <a:prstGeom prst="rect">
              <a:avLst/>
            </a:prstGeom>
          </p:spPr>
        </p:pic>
        <p:sp>
          <p:nvSpPr>
            <p:cNvPr id="9" name="Ovale 8"/>
            <p:cNvSpPr/>
            <p:nvPr/>
          </p:nvSpPr>
          <p:spPr>
            <a:xfrm>
              <a:off x="4303985" y="5683469"/>
              <a:ext cx="1103586" cy="961697"/>
            </a:xfrm>
            <a:prstGeom prst="ellipse">
              <a:avLst/>
            </a:prstGeom>
            <a:noFill/>
            <a:ln w="76200" cap="flat">
              <a:solidFill>
                <a:srgbClr val="FFFF00"/>
              </a:solidFill>
              <a:prstDash val="solid"/>
              <a:round/>
            </a:ln>
            <a:effectLst>
              <a:outerShdw blurRad="76200" dist="381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10" name="Ovale 9"/>
            <p:cNvSpPr/>
            <p:nvPr/>
          </p:nvSpPr>
          <p:spPr>
            <a:xfrm>
              <a:off x="5607269" y="9990082"/>
              <a:ext cx="1404480" cy="1203435"/>
            </a:xfrm>
            <a:prstGeom prst="ellipse">
              <a:avLst/>
            </a:prstGeom>
            <a:noFill/>
            <a:ln w="76200" cap="flat">
              <a:solidFill>
                <a:srgbClr val="FFFF00"/>
              </a:solidFill>
              <a:prstDash val="solid"/>
              <a:round/>
            </a:ln>
            <a:effectLst>
              <a:outerShdw blurRad="76200" dist="381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18893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Footer Placeholder 3"/>
          <p:cNvSpPr txBox="1">
            <a:spLocks noGrp="1"/>
          </p:cNvSpPr>
          <p:nvPr>
            <p:ph type="body" idx="21"/>
          </p:nvPr>
        </p:nvSpPr>
        <p:spPr>
          <a:xfrm>
            <a:off x="7647509" y="13077832"/>
            <a:ext cx="9088982" cy="461663"/>
          </a:xfrm>
          <a:prstGeom prst="rect">
            <a:avLst/>
          </a:prstGeom>
        </p:spPr>
        <p:txBody>
          <a:bodyPr/>
          <a:lstStyle/>
          <a:p>
            <a:r>
              <a:rPr lang="en-US" sz="1800" b="1" dirty="0" smtClean="0"/>
              <a:t>P.Bruno</a:t>
            </a:r>
            <a:r>
              <a:rPr lang="en-US" sz="1800" b="1" smtClean="0"/>
              <a:t>, AIV </a:t>
            </a:r>
            <a:r>
              <a:rPr lang="en-US" sz="1800" b="1" dirty="0" smtClean="0"/>
              <a:t>SW Meeting, Milan 19-20/02/2024</a:t>
            </a:r>
            <a:endParaRPr lang="en-US" sz="1800" b="1" dirty="0"/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73536" y="12835877"/>
            <a:ext cx="350065" cy="48391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11</a:t>
            </a:fld>
            <a:endParaRPr/>
          </a:p>
        </p:txBody>
      </p:sp>
      <p:sp>
        <p:nvSpPr>
          <p:cNvPr id="59" name="Title 1"/>
          <p:cNvSpPr txBox="1">
            <a:spLocks noGrp="1"/>
          </p:cNvSpPr>
          <p:nvPr>
            <p:ph type="body" idx="22"/>
          </p:nvPr>
        </p:nvSpPr>
        <p:spPr>
          <a:xfrm>
            <a:off x="918071" y="619265"/>
            <a:ext cx="15424751" cy="711195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r>
              <a:rPr lang="en-US" smtClean="0"/>
              <a:t>SW general schema</a:t>
            </a:r>
            <a:endParaRPr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3344" y="1479292"/>
            <a:ext cx="10971298" cy="6027741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8948" y="6901259"/>
            <a:ext cx="10284134" cy="6177158"/>
          </a:xfrm>
          <a:prstGeom prst="rect">
            <a:avLst/>
          </a:prstGeom>
        </p:spPr>
      </p:pic>
      <p:cxnSp>
        <p:nvCxnSpPr>
          <p:cNvPr id="4" name="Connettore 2 3"/>
          <p:cNvCxnSpPr>
            <a:stCxn id="9" idx="0"/>
          </p:cNvCxnSpPr>
          <p:nvPr/>
        </p:nvCxnSpPr>
        <p:spPr>
          <a:xfrm flipV="1">
            <a:off x="11641015" y="6132617"/>
            <a:ext cx="4568803" cy="768642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Rettangolo 10"/>
          <p:cNvSpPr/>
          <p:nvPr/>
        </p:nvSpPr>
        <p:spPr>
          <a:xfrm>
            <a:off x="770541" y="1888059"/>
            <a:ext cx="1087047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/>
              <a:t>The AIV software for the mirrors alignment, named </a:t>
            </a:r>
            <a:r>
              <a:rPr lang="en-GB" smtClean="0"/>
              <a:t>AIVGUI</a:t>
            </a:r>
            <a:r>
              <a:rPr lang="en-GB"/>
              <a:t>, was made in Java </a:t>
            </a:r>
            <a:r>
              <a:rPr lang="en-GB" smtClean="0"/>
              <a:t>Swing. </a:t>
            </a:r>
          </a:p>
          <a:p>
            <a:endParaRPr lang="en-GB" smtClean="0"/>
          </a:p>
          <a:p>
            <a:r>
              <a:rPr lang="en-GB" dirty="0"/>
              <a:t>For </a:t>
            </a:r>
            <a:r>
              <a:rPr lang="en-GB"/>
              <a:t>each d</a:t>
            </a:r>
            <a:r>
              <a:rPr lang="en-GB" smtClean="0"/>
              <a:t>evice </a:t>
            </a:r>
            <a:r>
              <a:rPr lang="en-GB" dirty="0"/>
              <a:t>controlled was realized an </a:t>
            </a:r>
            <a:r>
              <a:rPr lang="en-GB" dirty="0" err="1" smtClean="0"/>
              <a:t>engeneering</a:t>
            </a:r>
            <a:r>
              <a:rPr lang="en-GB" dirty="0" smtClean="0"/>
              <a:t> </a:t>
            </a:r>
            <a:r>
              <a:rPr lang="en-GB" dirty="0"/>
              <a:t>GUI</a:t>
            </a:r>
            <a:r>
              <a:rPr lang="en-GB"/>
              <a:t>; </a:t>
            </a:r>
            <a:r>
              <a:rPr lang="en-GB" smtClean="0"/>
              <a:t>for </a:t>
            </a:r>
            <a:r>
              <a:rPr lang="en-GB" dirty="0"/>
              <a:t>each subsystem was made an instance of an </a:t>
            </a:r>
            <a:r>
              <a:rPr lang="en-GB" dirty="0" err="1"/>
              <a:t>OPC</a:t>
            </a:r>
            <a:r>
              <a:rPr lang="en-GB" dirty="0"/>
              <a:t>-UA client </a:t>
            </a:r>
            <a:r>
              <a:rPr lang="en-GB"/>
              <a:t>that </a:t>
            </a:r>
            <a:r>
              <a:rPr lang="en-GB" smtClean="0"/>
              <a:t>comminicates </a:t>
            </a:r>
            <a:r>
              <a:rPr lang="en-GB" dirty="0"/>
              <a:t>with the </a:t>
            </a:r>
            <a:r>
              <a:rPr lang="en-GB" dirty="0" err="1"/>
              <a:t>OPC</a:t>
            </a:r>
            <a:r>
              <a:rPr lang="en-GB" dirty="0"/>
              <a:t>-UA server  in accord to </a:t>
            </a:r>
            <a:r>
              <a:rPr lang="en-GB"/>
              <a:t>the </a:t>
            </a:r>
            <a:r>
              <a:rPr lang="en-GB" smtClean="0"/>
              <a:t>ASTRI-MA software standard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81805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Footer Placeholder 3"/>
          <p:cNvSpPr txBox="1">
            <a:spLocks noGrp="1"/>
          </p:cNvSpPr>
          <p:nvPr>
            <p:ph type="body" idx="21"/>
          </p:nvPr>
        </p:nvSpPr>
        <p:spPr>
          <a:xfrm>
            <a:off x="7647509" y="13077832"/>
            <a:ext cx="9088982" cy="461663"/>
          </a:xfrm>
          <a:prstGeom prst="rect">
            <a:avLst/>
          </a:prstGeom>
        </p:spPr>
        <p:txBody>
          <a:bodyPr/>
          <a:lstStyle/>
          <a:p>
            <a:r>
              <a:rPr lang="en-US" sz="1800" b="1" dirty="0" smtClean="0"/>
              <a:t>P.Bruno, SST – AIV SW Meeting, Milan 19-20/02/2024</a:t>
            </a:r>
            <a:endParaRPr lang="en-US" sz="1800" b="1" dirty="0"/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73536" y="12835877"/>
            <a:ext cx="350065" cy="48391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12</a:t>
            </a:fld>
            <a:endParaRPr/>
          </a:p>
        </p:txBody>
      </p:sp>
      <p:sp>
        <p:nvSpPr>
          <p:cNvPr id="59" name="Title 1"/>
          <p:cNvSpPr txBox="1">
            <a:spLocks noGrp="1"/>
          </p:cNvSpPr>
          <p:nvPr>
            <p:ph type="body" idx="22"/>
          </p:nvPr>
        </p:nvSpPr>
        <p:spPr>
          <a:xfrm>
            <a:off x="988717" y="293298"/>
            <a:ext cx="15096565" cy="710749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r>
              <a:rPr lang="en-US" smtClean="0"/>
              <a:t>OCCtrlsGui</a:t>
            </a:r>
            <a:endParaRPr lang="en-US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050" y="1732259"/>
            <a:ext cx="13372961" cy="636334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6999" y="8751828"/>
            <a:ext cx="6436650" cy="4787667"/>
          </a:xfrm>
          <a:prstGeom prst="rect">
            <a:avLst/>
          </a:prstGeom>
        </p:spPr>
      </p:pic>
      <p:sp>
        <p:nvSpPr>
          <p:cNvPr id="21" name="Rettangolo 20"/>
          <p:cNvSpPr/>
          <p:nvPr/>
        </p:nvSpPr>
        <p:spPr>
          <a:xfrm>
            <a:off x="16674202" y="1788299"/>
            <a:ext cx="5262606" cy="1895678"/>
          </a:xfrm>
          <a:prstGeom prst="rect">
            <a:avLst/>
          </a:prstGeom>
          <a:solidFill>
            <a:srgbClr val="ED7D31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2" name="Connettore 4 21"/>
          <p:cNvCxnSpPr>
            <a:stCxn id="6" idx="3"/>
          </p:cNvCxnSpPr>
          <p:nvPr/>
        </p:nvCxnSpPr>
        <p:spPr>
          <a:xfrm flipV="1">
            <a:off x="14096011" y="2571008"/>
            <a:ext cx="2570583" cy="2342922"/>
          </a:xfrm>
          <a:prstGeom prst="bentConnector3">
            <a:avLst/>
          </a:prstGeom>
          <a:noFill/>
          <a:ln w="50800" cap="flat">
            <a:solidFill>
              <a:srgbClr val="00B050"/>
            </a:solidFill>
            <a:prstDash val="solid"/>
            <a:round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" name="Rettangolo 22"/>
          <p:cNvSpPr/>
          <p:nvPr/>
        </p:nvSpPr>
        <p:spPr>
          <a:xfrm>
            <a:off x="16969155" y="1999980"/>
            <a:ext cx="1978268" cy="1067915"/>
          </a:xfrm>
          <a:prstGeom prst="rect">
            <a:avLst/>
          </a:prstGeom>
          <a:solidFill>
            <a:schemeClr val="accent3"/>
          </a:solidFill>
          <a:ln w="28575" cap="flat">
            <a:solidFill>
              <a:srgbClr val="FFFFFF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15459462" y="4285914"/>
            <a:ext cx="1565031" cy="55399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400" b="1" smtClean="0">
                <a:solidFill>
                  <a:srgbClr val="FF0000"/>
                </a:solidFill>
              </a:rPr>
              <a:t>opcua</a:t>
            </a:r>
            <a:endParaRPr kumimoji="0" lang="en-GB" sz="2400" b="1" i="0" u="none" strike="noStrike" cap="none" spc="0" normalizeH="0" baseline="0">
              <a:ln>
                <a:noFill/>
              </a:ln>
              <a:solidFill>
                <a:srgbClr val="FF0000"/>
              </a:solidFill>
              <a:effectLst/>
              <a:uFillTx/>
              <a:sym typeface="Calibri"/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17109182" y="2220879"/>
            <a:ext cx="1570072" cy="61555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800" smtClean="0"/>
              <a:t>OpcuaOC</a:t>
            </a:r>
            <a:endParaRPr kumimoji="0" lang="en-GB" sz="2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  <p:grpSp>
        <p:nvGrpSpPr>
          <p:cNvPr id="26" name="Gruppo 25"/>
          <p:cNvGrpSpPr/>
          <p:nvPr/>
        </p:nvGrpSpPr>
        <p:grpSpPr>
          <a:xfrm>
            <a:off x="20364037" y="2003525"/>
            <a:ext cx="1547202" cy="1064369"/>
            <a:chOff x="16403102" y="2234115"/>
            <a:chExt cx="1547202" cy="1688123"/>
          </a:xfrm>
        </p:grpSpPr>
        <p:sp>
          <p:nvSpPr>
            <p:cNvPr id="27" name="Rettangolo 26"/>
            <p:cNvSpPr/>
            <p:nvPr/>
          </p:nvSpPr>
          <p:spPr>
            <a:xfrm>
              <a:off x="16429224" y="2234115"/>
              <a:ext cx="1380392" cy="1688123"/>
            </a:xfrm>
            <a:prstGeom prst="rect">
              <a:avLst/>
            </a:prstGeom>
            <a:solidFill>
              <a:schemeClr val="accent3"/>
            </a:solidFill>
            <a:ln w="28575" cap="flat">
              <a:solidFill>
                <a:srgbClr val="FFFFFF"/>
              </a:solidFill>
              <a:prstDash val="solid"/>
              <a:round/>
            </a:ln>
            <a:effectLst>
              <a:outerShdw blurRad="76200" dist="381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28" name="CasellaDiTesto 27"/>
            <p:cNvSpPr txBox="1"/>
            <p:nvPr/>
          </p:nvSpPr>
          <p:spPr>
            <a:xfrm>
              <a:off x="16403102" y="2544914"/>
              <a:ext cx="1547202" cy="97628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it-IT" sz="2800" smtClean="0"/>
                <a:t>pyXimea</a:t>
              </a:r>
              <a:endParaRPr kumimoji="0" lang="en-GB" sz="2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endParaRPr>
            </a:p>
          </p:txBody>
        </p:sp>
      </p:grpSp>
      <p:cxnSp>
        <p:nvCxnSpPr>
          <p:cNvPr id="29" name="Connettore 4 28"/>
          <p:cNvCxnSpPr>
            <a:stCxn id="23" idx="3"/>
          </p:cNvCxnSpPr>
          <p:nvPr/>
        </p:nvCxnSpPr>
        <p:spPr>
          <a:xfrm>
            <a:off x="18947423" y="2533938"/>
            <a:ext cx="1363605" cy="1772"/>
          </a:xfrm>
          <a:prstGeom prst="bentConnector3">
            <a:avLst/>
          </a:prstGeom>
          <a:noFill/>
          <a:ln w="50800" cap="flat">
            <a:solidFill>
              <a:srgbClr val="00B050"/>
            </a:solidFill>
            <a:prstDash val="solid"/>
            <a:round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0" name="CasellaDiTesto 29"/>
          <p:cNvSpPr txBox="1"/>
          <p:nvPr/>
        </p:nvSpPr>
        <p:spPr>
          <a:xfrm>
            <a:off x="19114233" y="1822801"/>
            <a:ext cx="1315492" cy="55399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400" b="1" smtClean="0">
                <a:solidFill>
                  <a:srgbClr val="FFFF00"/>
                </a:solidFill>
              </a:rPr>
              <a:t>Tcp/Ip</a:t>
            </a:r>
            <a:endParaRPr kumimoji="0" lang="en-GB" sz="2400" b="1" i="0" u="none" strike="noStrike" cap="none" spc="0" normalizeH="0" baseline="0">
              <a:ln>
                <a:noFill/>
              </a:ln>
              <a:solidFill>
                <a:srgbClr val="FFFF00"/>
              </a:solidFill>
              <a:effectLst/>
              <a:uFillTx/>
              <a:sym typeface="Calibri"/>
            </a:endParaRPr>
          </a:p>
        </p:txBody>
      </p:sp>
      <p:sp>
        <p:nvSpPr>
          <p:cNvPr id="31" name="CasellaDiTesto 30"/>
          <p:cNvSpPr txBox="1"/>
          <p:nvPr/>
        </p:nvSpPr>
        <p:spPr>
          <a:xfrm>
            <a:off x="18947423" y="3158430"/>
            <a:ext cx="1692275" cy="55399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400" b="1" smtClean="0">
                <a:solidFill>
                  <a:schemeClr val="bg1"/>
                </a:solidFill>
              </a:rPr>
              <a:t>OC LocalPC</a:t>
            </a:r>
            <a:endParaRPr kumimoji="0" lang="en-GB" sz="2400" b="1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sym typeface="Calibri"/>
            </a:endParaRPr>
          </a:p>
        </p:txBody>
      </p:sp>
      <p:cxnSp>
        <p:nvCxnSpPr>
          <p:cNvPr id="32" name="Connettore 4 31"/>
          <p:cNvCxnSpPr>
            <a:stCxn id="27" idx="3"/>
          </p:cNvCxnSpPr>
          <p:nvPr/>
        </p:nvCxnSpPr>
        <p:spPr>
          <a:xfrm flipH="1">
            <a:off x="21141513" y="2535710"/>
            <a:ext cx="629038" cy="3406320"/>
          </a:xfrm>
          <a:prstGeom prst="bentConnector4">
            <a:avLst>
              <a:gd name="adj1" fmla="val -36341"/>
              <a:gd name="adj2" fmla="val 57812"/>
            </a:avLst>
          </a:prstGeom>
          <a:noFill/>
          <a:ln w="50800" cap="flat">
            <a:solidFill>
              <a:schemeClr val="accent1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3" name="Immagin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47424" y="5970479"/>
            <a:ext cx="4516690" cy="4874506"/>
          </a:xfrm>
          <a:prstGeom prst="rect">
            <a:avLst/>
          </a:prstGeom>
        </p:spPr>
      </p:pic>
      <p:sp>
        <p:nvSpPr>
          <p:cNvPr id="35" name="CasellaDiTesto 34"/>
          <p:cNvSpPr txBox="1"/>
          <p:nvPr/>
        </p:nvSpPr>
        <p:spPr>
          <a:xfrm>
            <a:off x="20429725" y="10793993"/>
            <a:ext cx="2147642" cy="61555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800" b="1"/>
              <a:t>f</a:t>
            </a:r>
            <a:r>
              <a:rPr kumimoji="0" lang="it-IT" sz="28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its/jpg</a:t>
            </a:r>
            <a:endParaRPr kumimoji="0" lang="en-GB" sz="28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6985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Footer Placeholder 3"/>
          <p:cNvSpPr txBox="1">
            <a:spLocks noGrp="1"/>
          </p:cNvSpPr>
          <p:nvPr>
            <p:ph type="body" idx="21"/>
          </p:nvPr>
        </p:nvSpPr>
        <p:spPr>
          <a:xfrm>
            <a:off x="7647509" y="13077832"/>
            <a:ext cx="9088982" cy="461663"/>
          </a:xfrm>
          <a:prstGeom prst="rect">
            <a:avLst/>
          </a:prstGeom>
        </p:spPr>
        <p:txBody>
          <a:bodyPr/>
          <a:lstStyle/>
          <a:p>
            <a:r>
              <a:rPr lang="en-US" sz="1800" b="1" dirty="0" smtClean="0"/>
              <a:t>P.Bruno, SST – AIV SW Meeting, Milan 19-20/02/2024</a:t>
            </a:r>
            <a:endParaRPr lang="en-US" sz="1800" b="1" dirty="0"/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73536" y="12835877"/>
            <a:ext cx="350065" cy="48391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13</a:t>
            </a:fld>
            <a:endParaRPr dirty="0"/>
          </a:p>
        </p:txBody>
      </p:sp>
      <p:sp>
        <p:nvSpPr>
          <p:cNvPr id="59" name="Title 1"/>
          <p:cNvSpPr txBox="1">
            <a:spLocks noGrp="1"/>
          </p:cNvSpPr>
          <p:nvPr>
            <p:ph type="body" idx="22"/>
          </p:nvPr>
        </p:nvSpPr>
        <p:spPr>
          <a:xfrm>
            <a:off x="988717" y="293298"/>
            <a:ext cx="15096565" cy="710749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r>
              <a:rPr lang="en-US" smtClean="0"/>
              <a:t>M1Gui</a:t>
            </a:r>
            <a:endParaRPr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l="581"/>
          <a:stretch/>
        </p:blipFill>
        <p:spPr>
          <a:xfrm>
            <a:off x="1406021" y="1938104"/>
            <a:ext cx="8053289" cy="797417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l="21574" t="6497" r="19558" b="32631"/>
          <a:stretch/>
        </p:blipFill>
        <p:spPr>
          <a:xfrm>
            <a:off x="9930578" y="7130823"/>
            <a:ext cx="5656467" cy="573163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68505" y="7428820"/>
            <a:ext cx="5986442" cy="4966917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75999" y="1834196"/>
            <a:ext cx="3834161" cy="453531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3000"/>
              </a:srgbClr>
            </a:outerShdw>
          </a:effec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85326" y="1697886"/>
            <a:ext cx="4369621" cy="467162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0000"/>
              </a:srgbClr>
            </a:outerShdw>
          </a:effectLst>
        </p:spPr>
      </p:pic>
      <p:cxnSp>
        <p:nvCxnSpPr>
          <p:cNvPr id="8" name="Connettore diritto 7"/>
          <p:cNvCxnSpPr/>
          <p:nvPr/>
        </p:nvCxnSpPr>
        <p:spPr>
          <a:xfrm>
            <a:off x="7533756" y="6718434"/>
            <a:ext cx="2788960" cy="824777"/>
          </a:xfrm>
          <a:prstGeom prst="line">
            <a:avLst/>
          </a:prstGeom>
          <a:noFill/>
          <a:ln w="50800" cap="flat">
            <a:solidFill>
              <a:srgbClr val="FF0000"/>
            </a:solidFill>
            <a:prstDash val="solid"/>
            <a:round/>
            <a:headEnd type="oval"/>
            <a:tailEnd type="oval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Connettore diritto 12"/>
          <p:cNvCxnSpPr/>
          <p:nvPr/>
        </p:nvCxnSpPr>
        <p:spPr>
          <a:xfrm>
            <a:off x="9312186" y="3426316"/>
            <a:ext cx="6047976" cy="412389"/>
          </a:xfrm>
          <a:prstGeom prst="line">
            <a:avLst/>
          </a:prstGeom>
          <a:noFill/>
          <a:ln w="50800" cap="flat">
            <a:solidFill>
              <a:srgbClr val="FF0000"/>
            </a:solidFill>
            <a:prstDash val="solid"/>
            <a:round/>
            <a:headEnd type="oval"/>
            <a:tailEnd type="oval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4072465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Footer Placeholder 3"/>
          <p:cNvSpPr txBox="1">
            <a:spLocks noGrp="1"/>
          </p:cNvSpPr>
          <p:nvPr>
            <p:ph type="body" idx="21"/>
          </p:nvPr>
        </p:nvSpPr>
        <p:spPr>
          <a:xfrm>
            <a:off x="7647509" y="13077832"/>
            <a:ext cx="9088982" cy="461663"/>
          </a:xfrm>
          <a:prstGeom prst="rect">
            <a:avLst/>
          </a:prstGeom>
        </p:spPr>
        <p:txBody>
          <a:bodyPr/>
          <a:lstStyle/>
          <a:p>
            <a:r>
              <a:rPr lang="en-US" sz="1800" b="1" dirty="0" smtClean="0"/>
              <a:t>P.Bruno, SST – AIV SW Meeting, Milan 19-20/02/2024</a:t>
            </a:r>
            <a:endParaRPr lang="en-US" sz="1800" b="1" dirty="0"/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73536" y="12835877"/>
            <a:ext cx="350065" cy="48391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14</a:t>
            </a:fld>
            <a:endParaRPr dirty="0"/>
          </a:p>
        </p:txBody>
      </p:sp>
      <p:sp>
        <p:nvSpPr>
          <p:cNvPr id="59" name="Title 1"/>
          <p:cNvSpPr txBox="1">
            <a:spLocks noGrp="1"/>
          </p:cNvSpPr>
          <p:nvPr>
            <p:ph type="body" idx="22"/>
          </p:nvPr>
        </p:nvSpPr>
        <p:spPr>
          <a:xfrm>
            <a:off x="988717" y="293298"/>
            <a:ext cx="15096565" cy="710749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r>
              <a:rPr lang="en-US" smtClean="0"/>
              <a:t>M2Gui</a:t>
            </a:r>
            <a:endParaRPr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7004" y="1642297"/>
            <a:ext cx="5224840" cy="1037790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9755" y="5045293"/>
            <a:ext cx="6756903" cy="5578372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6999" y="3404595"/>
            <a:ext cx="3942918" cy="493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4671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Footer Placeholder 3"/>
          <p:cNvSpPr txBox="1">
            <a:spLocks noGrp="1"/>
          </p:cNvSpPr>
          <p:nvPr>
            <p:ph type="body" idx="21"/>
          </p:nvPr>
        </p:nvSpPr>
        <p:spPr>
          <a:xfrm>
            <a:off x="7647509" y="13077832"/>
            <a:ext cx="9088982" cy="461663"/>
          </a:xfrm>
          <a:prstGeom prst="rect">
            <a:avLst/>
          </a:prstGeom>
        </p:spPr>
        <p:txBody>
          <a:bodyPr/>
          <a:lstStyle/>
          <a:p>
            <a:r>
              <a:rPr lang="en-US" sz="1800" b="1" dirty="0" smtClean="0"/>
              <a:t>P.Bruno, SST – AIV SW Meeting, Milan 19-20/02/2024</a:t>
            </a:r>
            <a:endParaRPr lang="en-US" sz="1800" b="1" dirty="0"/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73536" y="12835877"/>
            <a:ext cx="350065" cy="48391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15</a:t>
            </a:fld>
            <a:endParaRPr dirty="0"/>
          </a:p>
        </p:txBody>
      </p:sp>
      <p:sp>
        <p:nvSpPr>
          <p:cNvPr id="59" name="Title 1"/>
          <p:cNvSpPr txBox="1">
            <a:spLocks noGrp="1"/>
          </p:cNvSpPr>
          <p:nvPr>
            <p:ph type="body" idx="22"/>
          </p:nvPr>
        </p:nvSpPr>
        <p:spPr>
          <a:xfrm>
            <a:off x="988717" y="293298"/>
            <a:ext cx="15096565" cy="710749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r>
              <a:rPr lang="en-US" smtClean="0"/>
              <a:t>PMCGui – MCSGui - WSGui	</a:t>
            </a:r>
            <a:endParaRPr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0053" y="7612400"/>
            <a:ext cx="6535295" cy="5002472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0775" y="1840721"/>
            <a:ext cx="9493852" cy="488672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007" y="1892208"/>
            <a:ext cx="11597181" cy="7693409"/>
          </a:xfrm>
          <a:prstGeom prst="rect">
            <a:avLst/>
          </a:prstGeom>
        </p:spPr>
      </p:pic>
      <p:cxnSp>
        <p:nvCxnSpPr>
          <p:cNvPr id="10" name="Connettore 2 9"/>
          <p:cNvCxnSpPr/>
          <p:nvPr/>
        </p:nvCxnSpPr>
        <p:spPr>
          <a:xfrm>
            <a:off x="2831610" y="3500390"/>
            <a:ext cx="9184132" cy="0"/>
          </a:xfrm>
          <a:prstGeom prst="straightConnector1">
            <a:avLst/>
          </a:prstGeom>
          <a:ln w="19050" cap="sq">
            <a:solidFill>
              <a:schemeClr val="bg1"/>
            </a:solidFill>
            <a:headEnd type="triangl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 flipV="1">
            <a:off x="11054858" y="2594158"/>
            <a:ext cx="0" cy="5725230"/>
          </a:xfrm>
          <a:prstGeom prst="straightConnector1">
            <a:avLst/>
          </a:prstGeom>
          <a:ln w="19050" cap="sq">
            <a:solidFill>
              <a:schemeClr val="bg1"/>
            </a:solidFill>
            <a:headEnd type="triangl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3836065" y="3010917"/>
            <a:ext cx="1148442" cy="62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5.61</a:t>
            </a:r>
            <a:r>
              <a:rPr lang="it-IT" dirty="0" smtClean="0">
                <a:solidFill>
                  <a:schemeClr val="bg1"/>
                </a:solidFill>
              </a:rPr>
              <a:t>° 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1043558" y="4536189"/>
            <a:ext cx="1148442" cy="62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3,74</a:t>
            </a:r>
            <a:r>
              <a:rPr lang="it-IT" dirty="0" smtClean="0">
                <a:solidFill>
                  <a:schemeClr val="bg1"/>
                </a:solidFill>
              </a:rPr>
              <a:t>° 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4200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Footer Placeholder 3"/>
          <p:cNvSpPr txBox="1">
            <a:spLocks noGrp="1"/>
          </p:cNvSpPr>
          <p:nvPr>
            <p:ph type="body" idx="21"/>
          </p:nvPr>
        </p:nvSpPr>
        <p:spPr>
          <a:xfrm>
            <a:off x="7647509" y="13077832"/>
            <a:ext cx="9088982" cy="461663"/>
          </a:xfrm>
          <a:prstGeom prst="rect">
            <a:avLst/>
          </a:prstGeom>
        </p:spPr>
        <p:txBody>
          <a:bodyPr/>
          <a:lstStyle/>
          <a:p>
            <a:r>
              <a:rPr lang="en-US" sz="1800" b="1" dirty="0" smtClean="0"/>
              <a:t>P.Bruno, SST – AIV SW Meeting, Milan 19-20/02/2024</a:t>
            </a:r>
            <a:endParaRPr lang="en-US" sz="1800" b="1" dirty="0"/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73536" y="12835877"/>
            <a:ext cx="350065" cy="48391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16</a:t>
            </a:fld>
            <a:endParaRPr dirty="0"/>
          </a:p>
        </p:txBody>
      </p:sp>
      <p:sp>
        <p:nvSpPr>
          <p:cNvPr id="59" name="Title 1"/>
          <p:cNvSpPr txBox="1">
            <a:spLocks noGrp="1"/>
          </p:cNvSpPr>
          <p:nvPr>
            <p:ph type="body" idx="22"/>
          </p:nvPr>
        </p:nvSpPr>
        <p:spPr>
          <a:xfrm>
            <a:off x="988717" y="293298"/>
            <a:ext cx="15096565" cy="710749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r>
              <a:rPr lang="en-US" smtClean="0"/>
              <a:t>Telescope Gui</a:t>
            </a:r>
            <a:endParaRPr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716" y="1788636"/>
            <a:ext cx="14869829" cy="863171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91770" y="5862604"/>
            <a:ext cx="8306959" cy="697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1162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Footer Placeholder 3"/>
          <p:cNvSpPr txBox="1">
            <a:spLocks noGrp="1"/>
          </p:cNvSpPr>
          <p:nvPr>
            <p:ph type="body" idx="21"/>
          </p:nvPr>
        </p:nvSpPr>
        <p:spPr>
          <a:xfrm>
            <a:off x="7647509" y="13077832"/>
            <a:ext cx="9088982" cy="461663"/>
          </a:xfrm>
          <a:prstGeom prst="rect">
            <a:avLst/>
          </a:prstGeom>
        </p:spPr>
        <p:txBody>
          <a:bodyPr/>
          <a:lstStyle/>
          <a:p>
            <a:r>
              <a:rPr lang="en-US" sz="1800" b="1" dirty="0" smtClean="0"/>
              <a:t>P.Bruno, SST – AIV SW Meeting, Milan 19-20/02/2024</a:t>
            </a:r>
            <a:endParaRPr lang="en-US" sz="1800" b="1" dirty="0"/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73536" y="12835877"/>
            <a:ext cx="350065" cy="48391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17</a:t>
            </a:fld>
            <a:endParaRPr dirty="0"/>
          </a:p>
        </p:txBody>
      </p:sp>
      <p:sp>
        <p:nvSpPr>
          <p:cNvPr id="59" name="Title 1"/>
          <p:cNvSpPr txBox="1">
            <a:spLocks noGrp="1"/>
          </p:cNvSpPr>
          <p:nvPr>
            <p:ph type="body" idx="22"/>
          </p:nvPr>
        </p:nvSpPr>
        <p:spPr>
          <a:xfrm>
            <a:off x="988717" y="293298"/>
            <a:ext cx="15096565" cy="710749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r>
              <a:rPr lang="en-US" smtClean="0"/>
              <a:t>MASGui</a:t>
            </a:r>
            <a:endParaRPr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672" y="1788299"/>
            <a:ext cx="9006542" cy="4817453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13684817" y="1788299"/>
            <a:ext cx="5262606" cy="1895678"/>
          </a:xfrm>
          <a:prstGeom prst="rect">
            <a:avLst/>
          </a:prstGeom>
          <a:solidFill>
            <a:srgbClr val="ED7D31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Connettore 4 10"/>
          <p:cNvCxnSpPr/>
          <p:nvPr/>
        </p:nvCxnSpPr>
        <p:spPr>
          <a:xfrm flipV="1">
            <a:off x="10242606" y="2571006"/>
            <a:ext cx="3434603" cy="1601565"/>
          </a:xfrm>
          <a:prstGeom prst="bentConnector3">
            <a:avLst/>
          </a:prstGeom>
          <a:noFill/>
          <a:ln w="50800" cap="flat">
            <a:solidFill>
              <a:srgbClr val="00B050"/>
            </a:solidFill>
            <a:prstDash val="solid"/>
            <a:round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Rettangolo 13"/>
          <p:cNvSpPr/>
          <p:nvPr/>
        </p:nvSpPr>
        <p:spPr>
          <a:xfrm>
            <a:off x="13979770" y="1999980"/>
            <a:ext cx="1978268" cy="1067915"/>
          </a:xfrm>
          <a:prstGeom prst="rect">
            <a:avLst/>
          </a:prstGeom>
          <a:solidFill>
            <a:schemeClr val="accent3"/>
          </a:solidFill>
          <a:ln w="28575" cap="flat">
            <a:solidFill>
              <a:srgbClr val="FFFFFF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11563877" y="4170648"/>
            <a:ext cx="1565031" cy="55399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400" b="1" smtClean="0">
                <a:solidFill>
                  <a:srgbClr val="FF0000"/>
                </a:solidFill>
              </a:rPr>
              <a:t>opcua</a:t>
            </a:r>
            <a:endParaRPr kumimoji="0" lang="en-GB" sz="2400" b="1" i="0" u="none" strike="noStrike" cap="none" spc="0" normalizeH="0" baseline="0">
              <a:ln>
                <a:noFill/>
              </a:ln>
              <a:solidFill>
                <a:srgbClr val="FF0000"/>
              </a:solidFill>
              <a:effectLst/>
              <a:uFillTx/>
              <a:sym typeface="Calibri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13979769" y="2228491"/>
            <a:ext cx="1899138" cy="61555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800" smtClean="0"/>
              <a:t>OpcuaMAS</a:t>
            </a:r>
            <a:endParaRPr kumimoji="0" lang="en-GB" sz="2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  <p:grpSp>
        <p:nvGrpSpPr>
          <p:cNvPr id="19" name="Gruppo 18"/>
          <p:cNvGrpSpPr/>
          <p:nvPr/>
        </p:nvGrpSpPr>
        <p:grpSpPr>
          <a:xfrm>
            <a:off x="17400774" y="1999979"/>
            <a:ext cx="1380392" cy="1067915"/>
            <a:chOff x="16429224" y="2228491"/>
            <a:chExt cx="1380392" cy="1693747"/>
          </a:xfrm>
        </p:grpSpPr>
        <p:sp>
          <p:nvSpPr>
            <p:cNvPr id="23" name="Rettangolo 22"/>
            <p:cNvSpPr/>
            <p:nvPr/>
          </p:nvSpPr>
          <p:spPr>
            <a:xfrm>
              <a:off x="16429224" y="2234115"/>
              <a:ext cx="1380392" cy="1688123"/>
            </a:xfrm>
            <a:prstGeom prst="rect">
              <a:avLst/>
            </a:prstGeom>
            <a:solidFill>
              <a:schemeClr val="accent3"/>
            </a:solidFill>
            <a:ln w="28575" cap="flat">
              <a:solidFill>
                <a:srgbClr val="FFFFFF"/>
              </a:solidFill>
              <a:prstDash val="solid"/>
              <a:round/>
            </a:ln>
            <a:effectLst>
              <a:outerShdw blurRad="76200" dist="381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24" name="CasellaDiTesto 23"/>
            <p:cNvSpPr txBox="1"/>
            <p:nvPr/>
          </p:nvSpPr>
          <p:spPr>
            <a:xfrm>
              <a:off x="16508355" y="2228491"/>
              <a:ext cx="1222130" cy="6155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it-IT" sz="2800" smtClean="0"/>
                <a:t>pyMAS </a:t>
              </a:r>
              <a:endParaRPr kumimoji="0" lang="en-GB" sz="2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endParaRPr>
            </a:p>
          </p:txBody>
        </p:sp>
      </p:grpSp>
      <p:cxnSp>
        <p:nvCxnSpPr>
          <p:cNvPr id="27" name="Connettore 4 26"/>
          <p:cNvCxnSpPr>
            <a:stCxn id="14" idx="3"/>
            <a:endCxn id="23" idx="1"/>
          </p:cNvCxnSpPr>
          <p:nvPr/>
        </p:nvCxnSpPr>
        <p:spPr>
          <a:xfrm>
            <a:off x="15958038" y="2533938"/>
            <a:ext cx="1442736" cy="1772"/>
          </a:xfrm>
          <a:prstGeom prst="bentConnector3">
            <a:avLst/>
          </a:prstGeom>
          <a:noFill/>
          <a:ln w="50800" cap="flat">
            <a:solidFill>
              <a:srgbClr val="00B050"/>
            </a:solidFill>
            <a:prstDash val="solid"/>
            <a:round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2" name="CasellaDiTesto 31"/>
          <p:cNvSpPr txBox="1"/>
          <p:nvPr/>
        </p:nvSpPr>
        <p:spPr>
          <a:xfrm>
            <a:off x="16085282" y="1951493"/>
            <a:ext cx="1565031" cy="55399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400" b="1" smtClean="0">
                <a:solidFill>
                  <a:srgbClr val="FFFF00"/>
                </a:solidFill>
              </a:rPr>
              <a:t>Tcp/Ip</a:t>
            </a:r>
            <a:endParaRPr kumimoji="0" lang="en-GB" sz="2400" b="1" i="0" u="none" strike="noStrike" cap="none" spc="0" normalizeH="0" baseline="0">
              <a:ln>
                <a:noFill/>
              </a:ln>
              <a:solidFill>
                <a:srgbClr val="FFFF00"/>
              </a:solidFill>
              <a:effectLst/>
              <a:uFillTx/>
              <a:sym typeface="Calibri"/>
            </a:endParaRPr>
          </a:p>
        </p:txBody>
      </p:sp>
      <p:sp>
        <p:nvSpPr>
          <p:cNvPr id="28" name="Rettangolo 27"/>
          <p:cNvSpPr/>
          <p:nvPr/>
        </p:nvSpPr>
        <p:spPr>
          <a:xfrm>
            <a:off x="1084385" y="8170341"/>
            <a:ext cx="1229750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/>
              <a:t>In the MAS GUI we collect all data to send to a set of Python procedures for OC image processing. </a:t>
            </a:r>
            <a:endParaRPr lang="en-GB" smtClean="0"/>
          </a:p>
          <a:p>
            <a:r>
              <a:rPr lang="en-GB" smtClean="0"/>
              <a:t>These procedures </a:t>
            </a:r>
            <a:r>
              <a:rPr lang="en-GB"/>
              <a:t>resides on the OC LocalPC, and they have the task to calculate the R80 value, mirrors focus position, position of </a:t>
            </a:r>
            <a:r>
              <a:rPr lang="en-GB" smtClean="0"/>
              <a:t>each </a:t>
            </a:r>
            <a:r>
              <a:rPr lang="en-GB"/>
              <a:t>M1 segment (tiltX, </a:t>
            </a:r>
            <a:r>
              <a:rPr lang="en-GB" smtClean="0"/>
              <a:t>tiltY</a:t>
            </a:r>
            <a:r>
              <a:rPr lang="en-GB"/>
              <a:t>, Piston), etc</a:t>
            </a:r>
            <a:r>
              <a:rPr lang="en-GB" smtClean="0"/>
              <a:t>.</a:t>
            </a:r>
          </a:p>
          <a:p>
            <a:endParaRPr lang="en-GB"/>
          </a:p>
          <a:p>
            <a:r>
              <a:rPr lang="en-GB"/>
              <a:t>The results are written on a JSON file named "telescope_x.json"</a:t>
            </a:r>
          </a:p>
        </p:txBody>
      </p:sp>
      <p:sp>
        <p:nvSpPr>
          <p:cNvPr id="34" name="CasellaDiTesto 33"/>
          <p:cNvSpPr txBox="1"/>
          <p:nvPr/>
        </p:nvSpPr>
        <p:spPr>
          <a:xfrm>
            <a:off x="15958038" y="3158430"/>
            <a:ext cx="1692275" cy="55399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400" b="1" smtClean="0">
                <a:solidFill>
                  <a:schemeClr val="bg1"/>
                </a:solidFill>
              </a:rPr>
              <a:t>OC LocalPC</a:t>
            </a:r>
            <a:endParaRPr kumimoji="0" lang="en-GB" sz="2400" b="1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sym typeface="Calibri"/>
            </a:endParaRPr>
          </a:p>
        </p:txBody>
      </p:sp>
      <p:pic>
        <p:nvPicPr>
          <p:cNvPr id="29" name="Immagin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3523" y="4849166"/>
            <a:ext cx="4841724" cy="6406497"/>
          </a:xfrm>
          <a:prstGeom prst="rect">
            <a:avLst/>
          </a:prstGeom>
        </p:spPr>
      </p:pic>
      <p:cxnSp>
        <p:nvCxnSpPr>
          <p:cNvPr id="36" name="Connettore 4 35"/>
          <p:cNvCxnSpPr>
            <a:stCxn id="23" idx="3"/>
            <a:endCxn id="29" idx="0"/>
          </p:cNvCxnSpPr>
          <p:nvPr/>
        </p:nvCxnSpPr>
        <p:spPr>
          <a:xfrm>
            <a:off x="18781166" y="2535710"/>
            <a:ext cx="1353219" cy="2313456"/>
          </a:xfrm>
          <a:prstGeom prst="bentConnector2">
            <a:avLst/>
          </a:prstGeom>
          <a:noFill/>
          <a:ln w="50800" cap="flat">
            <a:solidFill>
              <a:schemeClr val="accent1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9" name="CasellaDiTesto 38"/>
          <p:cNvSpPr txBox="1"/>
          <p:nvPr/>
        </p:nvSpPr>
        <p:spPr>
          <a:xfrm>
            <a:off x="18781166" y="11412415"/>
            <a:ext cx="3899766" cy="61555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800" b="1" smtClean="0"/>
              <a:t>t</a:t>
            </a:r>
            <a:r>
              <a:rPr kumimoji="0" lang="it-IT" sz="28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elescope_1.json</a:t>
            </a:r>
            <a:endParaRPr kumimoji="0" lang="en-GB" sz="28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79964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Footer Placeholder 3"/>
          <p:cNvSpPr txBox="1">
            <a:spLocks noGrp="1"/>
          </p:cNvSpPr>
          <p:nvPr>
            <p:ph type="body" idx="21"/>
          </p:nvPr>
        </p:nvSpPr>
        <p:spPr>
          <a:xfrm>
            <a:off x="7647509" y="13077832"/>
            <a:ext cx="9088982" cy="461663"/>
          </a:xfrm>
          <a:prstGeom prst="rect">
            <a:avLst/>
          </a:prstGeom>
        </p:spPr>
        <p:txBody>
          <a:bodyPr/>
          <a:lstStyle/>
          <a:p>
            <a:r>
              <a:rPr lang="en-US" sz="1800" b="1" dirty="0" smtClean="0"/>
              <a:t>P.Bruno, SST – AIV SW Meeting, Milan 19-20/02/2024</a:t>
            </a:r>
            <a:endParaRPr lang="en-US" sz="1800" b="1" dirty="0"/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73536" y="12835877"/>
            <a:ext cx="350065" cy="48391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18</a:t>
            </a:fld>
            <a:endParaRPr dirty="0"/>
          </a:p>
        </p:txBody>
      </p:sp>
      <p:sp>
        <p:nvSpPr>
          <p:cNvPr id="59" name="Title 1"/>
          <p:cNvSpPr txBox="1">
            <a:spLocks noGrp="1"/>
          </p:cNvSpPr>
          <p:nvPr>
            <p:ph type="body" idx="22"/>
          </p:nvPr>
        </p:nvSpPr>
        <p:spPr>
          <a:xfrm>
            <a:off x="988717" y="293298"/>
            <a:ext cx="15096565" cy="710749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r>
              <a:rPr lang="en-US" smtClean="0"/>
              <a:t>First result of alignment</a:t>
            </a:r>
            <a:endParaRPr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237" y="3107055"/>
            <a:ext cx="8151841" cy="622744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6352" y="1632918"/>
            <a:ext cx="8419148" cy="9178573"/>
          </a:xfrm>
          <a:prstGeom prst="rect">
            <a:avLst/>
          </a:prstGeom>
        </p:spPr>
      </p:pic>
      <p:cxnSp>
        <p:nvCxnSpPr>
          <p:cNvPr id="5" name="Connettore 2 4"/>
          <p:cNvCxnSpPr>
            <a:stCxn id="2" idx="3"/>
            <a:endCxn id="3" idx="1"/>
          </p:cNvCxnSpPr>
          <p:nvPr/>
        </p:nvCxnSpPr>
        <p:spPr>
          <a:xfrm>
            <a:off x="10052078" y="6220778"/>
            <a:ext cx="2674274" cy="1427"/>
          </a:xfrm>
          <a:prstGeom prst="straightConnector1">
            <a:avLst/>
          </a:prstGeom>
          <a:noFill/>
          <a:ln w="82550" cap="flat">
            <a:solidFill>
              <a:schemeClr val="accent6">
                <a:lumMod val="75000"/>
              </a:schemeClr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1451137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Footer Placeholder 3"/>
          <p:cNvSpPr txBox="1">
            <a:spLocks noGrp="1"/>
          </p:cNvSpPr>
          <p:nvPr>
            <p:ph type="body" idx="21"/>
          </p:nvPr>
        </p:nvSpPr>
        <p:spPr>
          <a:xfrm>
            <a:off x="7647509" y="13077832"/>
            <a:ext cx="9088982" cy="461663"/>
          </a:xfrm>
          <a:prstGeom prst="rect">
            <a:avLst/>
          </a:prstGeom>
        </p:spPr>
        <p:txBody>
          <a:bodyPr/>
          <a:lstStyle/>
          <a:p>
            <a:r>
              <a:rPr lang="en-US" sz="1800" b="1" dirty="0" smtClean="0"/>
              <a:t>P.Bruno, SST – AIV SW Meeting, Milan 19-20/02/2024</a:t>
            </a:r>
            <a:endParaRPr lang="en-US" sz="1800" b="1" dirty="0"/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73536" y="12835877"/>
            <a:ext cx="350065" cy="48391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19</a:t>
            </a:fld>
            <a:endParaRPr dirty="0"/>
          </a:p>
        </p:txBody>
      </p:sp>
      <p:sp>
        <p:nvSpPr>
          <p:cNvPr id="59" name="Title 1"/>
          <p:cNvSpPr txBox="1">
            <a:spLocks noGrp="1"/>
          </p:cNvSpPr>
          <p:nvPr>
            <p:ph type="body" idx="22"/>
          </p:nvPr>
        </p:nvSpPr>
        <p:spPr>
          <a:xfrm>
            <a:off x="988717" y="293298"/>
            <a:ext cx="15096565" cy="710749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r>
              <a:rPr lang="en-US" smtClean="0"/>
              <a:t>End</a:t>
            </a:r>
            <a:endParaRPr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13" y="5035096"/>
            <a:ext cx="4291783" cy="429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015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Footer Placeholder 3"/>
          <p:cNvSpPr txBox="1">
            <a:spLocks noGrp="1"/>
          </p:cNvSpPr>
          <p:nvPr>
            <p:ph type="body" idx="21"/>
          </p:nvPr>
        </p:nvSpPr>
        <p:spPr>
          <a:xfrm>
            <a:off x="7647509" y="13077832"/>
            <a:ext cx="9088982" cy="461663"/>
          </a:xfrm>
          <a:prstGeom prst="rect">
            <a:avLst/>
          </a:prstGeom>
        </p:spPr>
        <p:txBody>
          <a:bodyPr/>
          <a:lstStyle/>
          <a:p>
            <a:r>
              <a:rPr lang="en-US" sz="1800" b="1" dirty="0" smtClean="0"/>
              <a:t>P.Bruno,  </a:t>
            </a:r>
            <a:r>
              <a:rPr lang="en-US" sz="1800" b="1" dirty="0" err="1" smtClean="0"/>
              <a:t>AIV</a:t>
            </a:r>
            <a:r>
              <a:rPr lang="en-US" sz="1800" b="1" smtClean="0"/>
              <a:t> </a:t>
            </a:r>
            <a:r>
              <a:rPr lang="en-US" sz="1800" b="1" dirty="0" smtClean="0"/>
              <a:t>SW Meeting, Milan 19-20/02/2024</a:t>
            </a:r>
            <a:endParaRPr lang="en-US" sz="1800" b="1" dirty="0"/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73536" y="12835877"/>
            <a:ext cx="350065" cy="48391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</a:t>
            </a:fld>
            <a:endParaRPr/>
          </a:p>
        </p:txBody>
      </p:sp>
      <p:sp>
        <p:nvSpPr>
          <p:cNvPr id="59" name="Title 1"/>
          <p:cNvSpPr txBox="1">
            <a:spLocks noGrp="1"/>
          </p:cNvSpPr>
          <p:nvPr>
            <p:ph type="body" idx="22"/>
          </p:nvPr>
        </p:nvSpPr>
        <p:spPr>
          <a:xfrm>
            <a:off x="918071" y="619265"/>
            <a:ext cx="15424751" cy="711195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HW description</a:t>
            </a:r>
            <a:endParaRPr dirty="0"/>
          </a:p>
        </p:txBody>
      </p:sp>
      <p:sp>
        <p:nvSpPr>
          <p:cNvPr id="3" name="Rettangolo 2"/>
          <p:cNvSpPr/>
          <p:nvPr/>
        </p:nvSpPr>
        <p:spPr>
          <a:xfrm>
            <a:off x="918071" y="2104519"/>
            <a:ext cx="11937367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>
                <a:latin typeface="Arial" panose="020B0604020202020204" pitchFamily="34" charset="0"/>
                <a:ea typeface="Times New Roman" panose="02020603050405020304" pitchFamily="18" charset="0"/>
              </a:rPr>
              <a:t>The </a:t>
            </a:r>
            <a:r>
              <a:rPr lang="en-GB" smtClean="0">
                <a:latin typeface="Arial" panose="020B0604020202020204" pitchFamily="34" charset="0"/>
                <a:ea typeface="Times New Roman" panose="02020603050405020304" pitchFamily="18" charset="0"/>
              </a:rPr>
              <a:t>Optical Camera (OC) </a:t>
            </a:r>
            <a:r>
              <a:rPr lang="en-GB">
                <a:latin typeface="Arial" panose="020B0604020202020204" pitchFamily="34" charset="0"/>
                <a:ea typeface="Times New Roman" panose="02020603050405020304" pitchFamily="18" charset="0"/>
              </a:rPr>
              <a:t>is part of the auxiliary instrumentation of the ASTRI-</a:t>
            </a:r>
            <a:r>
              <a:rPr lang="en-GB" err="1">
                <a:latin typeface="Arial" panose="020B0604020202020204" pitchFamily="34" charset="0"/>
                <a:ea typeface="Times New Roman" panose="02020603050405020304" pitchFamily="18" charset="0"/>
              </a:rPr>
              <a:t>MiniArray</a:t>
            </a:r>
            <a:r>
              <a:rPr lang="en-GB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GB" smtClean="0">
                <a:latin typeface="Arial" panose="020B0604020202020204" pitchFamily="34" charset="0"/>
                <a:ea typeface="Times New Roman" panose="02020603050405020304" pitchFamily="18" charset="0"/>
              </a:rPr>
              <a:t>project, the OC is part of the devices </a:t>
            </a:r>
            <a:r>
              <a:rPr lang="en-GB">
                <a:latin typeface="Arial" panose="020B0604020202020204" pitchFamily="34" charset="0"/>
                <a:ea typeface="Times New Roman" panose="02020603050405020304" pitchFamily="18" charset="0"/>
              </a:rPr>
              <a:t>for the alignment of the telescopes mirrors. </a:t>
            </a:r>
            <a:endParaRPr lang="en-GB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en-GB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en-GB" smtClean="0">
                <a:latin typeface="Arial" panose="020B0604020202020204" pitchFamily="34" charset="0"/>
                <a:ea typeface="Times New Roman" panose="02020603050405020304" pitchFamily="18" charset="0"/>
              </a:rPr>
              <a:t>Principal </a:t>
            </a:r>
            <a:r>
              <a:rPr lang="en-GB">
                <a:latin typeface="Arial" panose="020B0604020202020204" pitchFamily="34" charset="0"/>
                <a:ea typeface="Times New Roman" panose="02020603050405020304" pitchFamily="18" charset="0"/>
              </a:rPr>
              <a:t>purpose of the OC is to acquire images of the telescope focal plane both in axis and out of the optical </a:t>
            </a:r>
            <a:r>
              <a:rPr lang="en-GB" smtClean="0">
                <a:latin typeface="Arial" panose="020B0604020202020204" pitchFamily="34" charset="0"/>
                <a:ea typeface="Times New Roman" panose="02020603050405020304" pitchFamily="18" charset="0"/>
              </a:rPr>
              <a:t>axis</a:t>
            </a:r>
          </a:p>
          <a:p>
            <a:endParaRPr lang="en-GB" smtClean="0">
              <a:latin typeface="Arial" panose="020B0604020202020204" pitchFamily="34" charset="0"/>
            </a:endParaRPr>
          </a:p>
          <a:p>
            <a:r>
              <a:rPr lang="en-GB" smtClean="0">
                <a:latin typeface="Arial" panose="020B0604020202020204" pitchFamily="34" charset="0"/>
              </a:rPr>
              <a:t>The OC was realized and assembled at the mechanical laboratory of INAF-IASF-Milan.</a:t>
            </a:r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5438" y="1670192"/>
            <a:ext cx="10402708" cy="7802031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139853" y="9353897"/>
            <a:ext cx="4706620" cy="3529965"/>
          </a:xfrm>
          <a:prstGeom prst="rect">
            <a:avLst/>
          </a:prstGeom>
        </p:spPr>
      </p:pic>
      <p:cxnSp>
        <p:nvCxnSpPr>
          <p:cNvPr id="7" name="Connettore 2 6"/>
          <p:cNvCxnSpPr/>
          <p:nvPr/>
        </p:nvCxnSpPr>
        <p:spPr>
          <a:xfrm flipH="1" flipV="1">
            <a:off x="20215860" y="4206241"/>
            <a:ext cx="1531620" cy="5135879"/>
          </a:xfrm>
          <a:prstGeom prst="straightConnector1">
            <a:avLst/>
          </a:prstGeom>
          <a:noFill/>
          <a:ln w="50800" cap="flat">
            <a:solidFill>
              <a:srgbClr val="FFFF00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2362363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Footer Placeholder 3"/>
          <p:cNvSpPr txBox="1">
            <a:spLocks noGrp="1"/>
          </p:cNvSpPr>
          <p:nvPr>
            <p:ph type="body" idx="21"/>
          </p:nvPr>
        </p:nvSpPr>
        <p:spPr>
          <a:xfrm>
            <a:off x="7647509" y="13077832"/>
            <a:ext cx="9088982" cy="461663"/>
          </a:xfrm>
          <a:prstGeom prst="rect">
            <a:avLst/>
          </a:prstGeom>
        </p:spPr>
        <p:txBody>
          <a:bodyPr/>
          <a:lstStyle/>
          <a:p>
            <a:r>
              <a:rPr lang="en-US" sz="1800" b="1" dirty="0" smtClean="0"/>
              <a:t>P.Bruno, SST – AIV SW Meeting, Milan 19-20/02/2024</a:t>
            </a:r>
            <a:endParaRPr lang="en-US" sz="1800" b="1" dirty="0"/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73536" y="12835877"/>
            <a:ext cx="350065" cy="48391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20</a:t>
            </a:fld>
            <a:endParaRPr dirty="0"/>
          </a:p>
        </p:txBody>
      </p:sp>
      <p:sp>
        <p:nvSpPr>
          <p:cNvPr id="59" name="Title 1"/>
          <p:cNvSpPr txBox="1">
            <a:spLocks noGrp="1"/>
          </p:cNvSpPr>
          <p:nvPr>
            <p:ph type="body" idx="22"/>
          </p:nvPr>
        </p:nvSpPr>
        <p:spPr>
          <a:xfrm>
            <a:off x="988717" y="293298"/>
            <a:ext cx="15096565" cy="710749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r>
              <a:rPr lang="en-US" dirty="0"/>
              <a:t>Title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84739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Footer Placeholder 3"/>
          <p:cNvSpPr txBox="1">
            <a:spLocks noGrp="1"/>
          </p:cNvSpPr>
          <p:nvPr>
            <p:ph type="body" idx="21"/>
          </p:nvPr>
        </p:nvSpPr>
        <p:spPr>
          <a:xfrm>
            <a:off x="7647509" y="13077832"/>
            <a:ext cx="9088982" cy="461663"/>
          </a:xfrm>
          <a:prstGeom prst="rect">
            <a:avLst/>
          </a:prstGeom>
        </p:spPr>
        <p:txBody>
          <a:bodyPr/>
          <a:lstStyle/>
          <a:p>
            <a:r>
              <a:rPr lang="en-US" sz="1800" b="1" smtClean="0"/>
              <a:t>P.Bruno, SST – AIV SW Meeting, Milan 19-20/02/2024</a:t>
            </a:r>
            <a:endParaRPr lang="en-US" sz="1800" b="1"/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73536" y="12835877"/>
            <a:ext cx="350065" cy="48391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</a:t>
            </a:fld>
            <a:endParaRPr/>
          </a:p>
        </p:txBody>
      </p:sp>
      <p:sp>
        <p:nvSpPr>
          <p:cNvPr id="59" name="Title 1"/>
          <p:cNvSpPr txBox="1">
            <a:spLocks noGrp="1"/>
          </p:cNvSpPr>
          <p:nvPr>
            <p:ph type="body" idx="22"/>
          </p:nvPr>
        </p:nvSpPr>
        <p:spPr>
          <a:xfrm>
            <a:off x="988717" y="293298"/>
            <a:ext cx="15096565" cy="710749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r>
              <a:rPr lang="en-US"/>
              <a:t>HW description</a:t>
            </a:r>
          </a:p>
        </p:txBody>
      </p:sp>
      <p:pic>
        <p:nvPicPr>
          <p:cNvPr id="5" name="Immagin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1521440" y="2354580"/>
            <a:ext cx="11224260" cy="91592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Rettangolo 1"/>
          <p:cNvSpPr/>
          <p:nvPr/>
        </p:nvSpPr>
        <p:spPr>
          <a:xfrm>
            <a:off x="647700" y="2094518"/>
            <a:ext cx="10126980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From a point of view of the control software the part </a:t>
            </a:r>
            <a:r>
              <a:rPr lang="en-US" smtClean="0"/>
              <a:t>to manage </a:t>
            </a:r>
            <a:r>
              <a:rPr lang="en-US"/>
              <a:t>are</a:t>
            </a:r>
            <a:r>
              <a:rPr lang="en-US" smtClean="0"/>
              <a:t>:</a:t>
            </a:r>
          </a:p>
          <a:p>
            <a:endParaRPr lang="en-US" smtClean="0"/>
          </a:p>
          <a:p>
            <a:pPr marL="571500" indent="-571500">
              <a:buFontTx/>
              <a:buChar char="-"/>
            </a:pPr>
            <a:r>
              <a:rPr lang="en-US" smtClean="0"/>
              <a:t>A Ximea CMOS camera;</a:t>
            </a:r>
          </a:p>
          <a:p>
            <a:endParaRPr lang="it-IT" smtClean="0"/>
          </a:p>
          <a:p>
            <a:pPr marL="571500" indent="-571500">
              <a:buFontTx/>
              <a:buChar char="-"/>
            </a:pPr>
            <a:r>
              <a:rPr lang="it-IT" smtClean="0"/>
              <a:t>A rotary stage to rotate the Ximea </a:t>
            </a:r>
            <a:r>
              <a:rPr lang="it-IT"/>
              <a:t>a</a:t>
            </a:r>
            <a:r>
              <a:rPr lang="it-IT" smtClean="0"/>
              <a:t>round the telescope axis;</a:t>
            </a:r>
          </a:p>
          <a:p>
            <a:endParaRPr lang="it-IT" smtClean="0"/>
          </a:p>
          <a:p>
            <a:pPr marL="571500" indent="-571500">
              <a:buFontTx/>
              <a:buChar char="-"/>
            </a:pPr>
            <a:r>
              <a:rPr lang="it-IT" smtClean="0"/>
              <a:t>A moviment to move the Ximea on a curved rail, equipped by an absolute </a:t>
            </a:r>
            <a:r>
              <a:rPr lang="it-IT"/>
              <a:t>e</a:t>
            </a:r>
            <a:r>
              <a:rPr lang="it-IT" smtClean="0"/>
              <a:t>ncoder by Lika;</a:t>
            </a:r>
          </a:p>
          <a:p>
            <a:endParaRPr lang="it-IT"/>
          </a:p>
          <a:p>
            <a:pPr marL="571500" indent="-571500">
              <a:buFontTx/>
              <a:buChar char="-"/>
            </a:pPr>
            <a:r>
              <a:rPr lang="it-IT" smtClean="0"/>
              <a:t>An environmental sensor to </a:t>
            </a:r>
            <a:r>
              <a:rPr lang="it-IT" err="1" smtClean="0"/>
              <a:t>read</a:t>
            </a:r>
            <a:r>
              <a:rPr lang="it-IT" smtClean="0"/>
              <a:t> </a:t>
            </a:r>
            <a:r>
              <a:rPr lang="it-IT" err="1" smtClean="0"/>
              <a:t>internal</a:t>
            </a:r>
            <a:r>
              <a:rPr lang="it-IT" smtClean="0"/>
              <a:t> temperature, umidity, </a:t>
            </a:r>
            <a:r>
              <a:rPr lang="it-IT" err="1" smtClean="0"/>
              <a:t>noise</a:t>
            </a:r>
            <a:r>
              <a:rPr lang="it-IT"/>
              <a:t> </a:t>
            </a:r>
            <a:r>
              <a:rPr lang="it-IT" smtClean="0"/>
              <a:t>and light.</a:t>
            </a:r>
          </a:p>
        </p:txBody>
      </p:sp>
    </p:spTree>
    <p:extLst>
      <p:ext uri="{BB962C8B-B14F-4D97-AF65-F5344CB8AC3E}">
        <p14:creationId xmlns:p14="http://schemas.microsoft.com/office/powerpoint/2010/main" val="27603994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Footer Placeholder 3"/>
          <p:cNvSpPr txBox="1">
            <a:spLocks noGrp="1"/>
          </p:cNvSpPr>
          <p:nvPr>
            <p:ph type="body" idx="21"/>
          </p:nvPr>
        </p:nvSpPr>
        <p:spPr>
          <a:xfrm>
            <a:off x="7647509" y="13077832"/>
            <a:ext cx="9088982" cy="461663"/>
          </a:xfrm>
          <a:prstGeom prst="rect">
            <a:avLst/>
          </a:prstGeom>
        </p:spPr>
        <p:txBody>
          <a:bodyPr/>
          <a:lstStyle/>
          <a:p>
            <a:r>
              <a:rPr lang="en-US" sz="1800" b="1" dirty="0" smtClean="0"/>
              <a:t>P.Bruno, SST – AIV SW Meeting, Milan 19-20/02/2024</a:t>
            </a:r>
            <a:endParaRPr lang="en-US" sz="1800" b="1" dirty="0"/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73536" y="12835877"/>
            <a:ext cx="350065" cy="48391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</a:t>
            </a:fld>
            <a:endParaRPr/>
          </a:p>
        </p:txBody>
      </p:sp>
      <p:sp>
        <p:nvSpPr>
          <p:cNvPr id="59" name="Title 1"/>
          <p:cNvSpPr txBox="1">
            <a:spLocks noGrp="1"/>
          </p:cNvSpPr>
          <p:nvPr>
            <p:ph type="body" idx="22"/>
          </p:nvPr>
        </p:nvSpPr>
        <p:spPr>
          <a:xfrm>
            <a:off x="988717" y="293298"/>
            <a:ext cx="15096565" cy="710749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r>
              <a:rPr lang="en-US" dirty="0"/>
              <a:t>HW description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988717" y="3009900"/>
            <a:ext cx="9250680" cy="849463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The Local Control Software (LCS) runs on a Local-PC (LPC) model</a:t>
            </a:r>
            <a:r>
              <a:rPr kumimoji="0" lang="it-IT" sz="3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kumimoji="0" lang="it-IT" sz="36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Jetson</a:t>
            </a:r>
            <a:r>
              <a:rPr kumimoji="0" lang="it-IT" sz="3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AGX Xavier from NVIDIA</a:t>
            </a: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it-IT" baseline="0" dirty="0"/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The OS on the LPC </a:t>
            </a:r>
            <a:r>
              <a:rPr kumimoji="0" lang="it-IT" sz="36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is</a:t>
            </a:r>
            <a:r>
              <a:rPr kumimoji="0" lang="it-IT" sz="3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kumimoji="0" lang="it-IT" sz="3600" b="0" i="0" u="none" strike="noStrike" cap="none" spc="0" normalizeH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Ubuntu</a:t>
            </a:r>
            <a:r>
              <a:rPr kumimoji="0" lang="it-IT" sz="3600" b="0" i="0" u="none" strike="noStrike" cap="none" spc="0" normalizeH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18.4</a:t>
            </a:r>
            <a:endParaRPr kumimoji="0" lang="it-IT" sz="3600" b="0" i="0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it-IT" baseline="0" dirty="0" smtClean="0"/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it-IT" dirty="0"/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it-IT" baseline="0" dirty="0" smtClean="0"/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it-IT" dirty="0"/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it-IT" baseline="0" dirty="0" smtClean="0"/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it-IT" dirty="0"/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it-IT" baseline="0" dirty="0" smtClean="0"/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it-IT" dirty="0"/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it-IT" baseline="0" dirty="0"/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The connection to te Ximea camera </a:t>
            </a:r>
            <a:r>
              <a:rPr kumimoji="0" lang="it-IT" sz="36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happen</a:t>
            </a:r>
            <a:r>
              <a:rPr kumimoji="0" lang="it-IT" sz="3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by  </a:t>
            </a:r>
            <a:r>
              <a:rPr kumimoji="0" lang="it-IT" sz="36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mean</a:t>
            </a:r>
            <a:r>
              <a:rPr kumimoji="0" lang="it-IT" sz="3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a MTP-</a:t>
            </a:r>
            <a:r>
              <a:rPr kumimoji="0" lang="it-IT" sz="36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connector</a:t>
            </a:r>
            <a:r>
              <a:rPr kumimoji="0" lang="it-IT" sz="3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kumimoji="0" lang="it-IT" sz="36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PCIe</a:t>
            </a:r>
            <a:r>
              <a:rPr kumimoji="0" lang="it-IT" sz="3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4x Gen3 </a:t>
            </a:r>
            <a:r>
              <a:rPr kumimoji="0" lang="it-IT" sz="36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at</a:t>
            </a:r>
            <a:r>
              <a:rPr kumimoji="0" lang="it-IT" sz="3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32Gb/s</a:t>
            </a:r>
            <a:endParaRPr kumimoji="0" lang="en-GB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t="5942"/>
          <a:stretch/>
        </p:blipFill>
        <p:spPr>
          <a:xfrm>
            <a:off x="12200113" y="1496290"/>
            <a:ext cx="7136362" cy="583379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1171" y="7575719"/>
            <a:ext cx="4556760" cy="455676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931" y="7694531"/>
            <a:ext cx="3810000" cy="3810000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0" y="7575719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5524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Footer Placeholder 3"/>
          <p:cNvSpPr txBox="1">
            <a:spLocks noGrp="1"/>
          </p:cNvSpPr>
          <p:nvPr>
            <p:ph type="body" idx="21"/>
          </p:nvPr>
        </p:nvSpPr>
        <p:spPr>
          <a:xfrm>
            <a:off x="7647509" y="13077832"/>
            <a:ext cx="9088982" cy="461663"/>
          </a:xfrm>
          <a:prstGeom prst="rect">
            <a:avLst/>
          </a:prstGeom>
        </p:spPr>
        <p:txBody>
          <a:bodyPr/>
          <a:lstStyle/>
          <a:p>
            <a:r>
              <a:rPr lang="en-US" sz="1800" b="1" smtClean="0"/>
              <a:t>P.Bruno, SST – AIV SW Meeting, Milan 19-20/02/2024</a:t>
            </a:r>
            <a:endParaRPr lang="en-US" sz="1800" b="1"/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73536" y="12835877"/>
            <a:ext cx="350065" cy="48391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5</a:t>
            </a:fld>
            <a:endParaRPr/>
          </a:p>
        </p:txBody>
      </p:sp>
      <p:sp>
        <p:nvSpPr>
          <p:cNvPr id="59" name="Title 1"/>
          <p:cNvSpPr txBox="1">
            <a:spLocks noGrp="1"/>
          </p:cNvSpPr>
          <p:nvPr>
            <p:ph type="body" idx="22"/>
          </p:nvPr>
        </p:nvSpPr>
        <p:spPr>
          <a:xfrm>
            <a:off x="988717" y="293298"/>
            <a:ext cx="15096565" cy="710749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r>
              <a:rPr lang="en-US"/>
              <a:t>HW description</a:t>
            </a: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01"/>
          <a:stretch/>
        </p:blipFill>
        <p:spPr>
          <a:xfrm>
            <a:off x="9835139" y="2741795"/>
            <a:ext cx="6355767" cy="10094082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2377" y="2542177"/>
            <a:ext cx="7810000" cy="10614759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7330" y="1474018"/>
            <a:ext cx="10870093" cy="1068159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7485" y="1627054"/>
            <a:ext cx="2234411" cy="849446"/>
          </a:xfrm>
          <a:prstGeom prst="rect">
            <a:avLst/>
          </a:prstGeom>
        </p:spPr>
      </p:pic>
      <p:cxnSp>
        <p:nvCxnSpPr>
          <p:cNvPr id="16" name="Connettore 2 15"/>
          <p:cNvCxnSpPr/>
          <p:nvPr/>
        </p:nvCxnSpPr>
        <p:spPr>
          <a:xfrm flipH="1">
            <a:off x="7534057" y="3619500"/>
            <a:ext cx="1798320" cy="0"/>
          </a:xfrm>
          <a:prstGeom prst="straightConnector1">
            <a:avLst/>
          </a:prstGeom>
          <a:noFill/>
          <a:ln w="50800" cap="flat">
            <a:solidFill>
              <a:srgbClr val="FF0000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5" name="Connettore 2 24"/>
          <p:cNvCxnSpPr/>
          <p:nvPr/>
        </p:nvCxnSpPr>
        <p:spPr>
          <a:xfrm flipH="1">
            <a:off x="7534056" y="5844540"/>
            <a:ext cx="1798320" cy="0"/>
          </a:xfrm>
          <a:prstGeom prst="straightConnector1">
            <a:avLst/>
          </a:prstGeom>
          <a:noFill/>
          <a:ln w="50800" cap="flat">
            <a:solidFill>
              <a:srgbClr val="FF0000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Connettore 2 25"/>
          <p:cNvCxnSpPr/>
          <p:nvPr/>
        </p:nvCxnSpPr>
        <p:spPr>
          <a:xfrm flipH="1">
            <a:off x="7524313" y="6705600"/>
            <a:ext cx="1798320" cy="0"/>
          </a:xfrm>
          <a:prstGeom prst="straightConnector1">
            <a:avLst/>
          </a:prstGeom>
          <a:noFill/>
          <a:ln w="50800" cap="flat">
            <a:solidFill>
              <a:srgbClr val="FF0000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Connettore 2 26"/>
          <p:cNvCxnSpPr/>
          <p:nvPr/>
        </p:nvCxnSpPr>
        <p:spPr>
          <a:xfrm flipH="1">
            <a:off x="7524313" y="12835877"/>
            <a:ext cx="1798320" cy="0"/>
          </a:xfrm>
          <a:prstGeom prst="straightConnector1">
            <a:avLst/>
          </a:prstGeom>
          <a:noFill/>
          <a:ln w="50800" cap="flat">
            <a:solidFill>
              <a:srgbClr val="FF0000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" name="Connettore 2 27"/>
          <p:cNvCxnSpPr/>
          <p:nvPr/>
        </p:nvCxnSpPr>
        <p:spPr>
          <a:xfrm flipH="1">
            <a:off x="8324413" y="7597140"/>
            <a:ext cx="998220" cy="0"/>
          </a:xfrm>
          <a:prstGeom prst="straightConnector1">
            <a:avLst/>
          </a:prstGeom>
          <a:noFill/>
          <a:ln w="50800" cap="flat">
            <a:solidFill>
              <a:srgbClr val="FF0000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Connettore 2 23"/>
          <p:cNvCxnSpPr/>
          <p:nvPr/>
        </p:nvCxnSpPr>
        <p:spPr>
          <a:xfrm flipV="1">
            <a:off x="11224260" y="5966460"/>
            <a:ext cx="2667000" cy="183494"/>
          </a:xfrm>
          <a:prstGeom prst="straightConnector1">
            <a:avLst/>
          </a:prstGeom>
          <a:noFill/>
          <a:ln w="50800" cap="flat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1" name="CasellaDiTesto 30"/>
          <p:cNvSpPr txBox="1"/>
          <p:nvPr/>
        </p:nvSpPr>
        <p:spPr>
          <a:xfrm>
            <a:off x="16621570" y="3247402"/>
            <a:ext cx="6323888" cy="184665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6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The </a:t>
            </a:r>
            <a:r>
              <a:rPr kumimoji="0" lang="it-IT" sz="3600" b="0" i="0" u="none" strike="noStrike" cap="none" spc="0" normalizeH="0" baseline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plate</a:t>
            </a:r>
            <a:r>
              <a:rPr kumimoji="0" lang="it-IT" sz="36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scale </a:t>
            </a:r>
            <a:r>
              <a:rPr kumimoji="0" lang="it-IT" sz="3600" b="0" i="0" u="none" strike="noStrike" cap="none" spc="0" normalizeH="0" baseline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is</a:t>
            </a:r>
            <a:r>
              <a:rPr kumimoji="0" lang="it-IT" sz="36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37.6mm/</a:t>
            </a:r>
            <a:r>
              <a:rPr kumimoji="0" lang="it-IT" sz="3600" b="0" i="0" u="none" strike="noStrike" cap="none" spc="0" normalizeH="0" baseline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deg</a:t>
            </a:r>
            <a:endParaRPr kumimoji="0" lang="it-IT" sz="3600" b="0" i="0" u="none" strike="noStrike" cap="none" spc="0" normalizeH="0" baseline="0" smtClean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it-IT"/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mtClean="0"/>
              <a:t>Field of </a:t>
            </a:r>
            <a:r>
              <a:rPr lang="it-IT" err="1" smtClean="0"/>
              <a:t>view</a:t>
            </a:r>
            <a:r>
              <a:rPr lang="it-IT" smtClean="0"/>
              <a:t> = 1.63 </a:t>
            </a:r>
            <a:r>
              <a:rPr lang="it-IT" err="1" smtClean="0"/>
              <a:t>deg</a:t>
            </a:r>
            <a:r>
              <a:rPr lang="it-IT" smtClean="0"/>
              <a:t> </a:t>
            </a:r>
            <a:endParaRPr kumimoji="0" lang="en-GB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3" name="CasellaDiTesto 32"/>
          <p:cNvSpPr txBox="1"/>
          <p:nvPr/>
        </p:nvSpPr>
        <p:spPr>
          <a:xfrm rot="21345077">
            <a:off x="12053181" y="5983102"/>
            <a:ext cx="1555477" cy="492440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000" b="1" i="0" u="none" strike="noStrike" cap="none" spc="0" normalizeH="0" baseline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1.63 </a:t>
            </a:r>
            <a:r>
              <a:rPr kumimoji="0" lang="it-IT" sz="2000" b="1" i="0" u="none" strike="noStrike" cap="none" spc="0" normalizeH="0" baseline="0" err="1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deg</a:t>
            </a:r>
            <a:r>
              <a:rPr kumimoji="0" lang="it-IT" sz="2000" b="1" i="0" u="none" strike="noStrike" cap="none" spc="0" normalizeH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</a:t>
            </a:r>
            <a:endParaRPr kumimoji="0" lang="en-GB" sz="2000" b="1" i="0" u="none" strike="noStrike" cap="none" spc="0" normalizeH="0" baseline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7" name="CasellaDiTesto 36"/>
          <p:cNvSpPr txBox="1"/>
          <p:nvPr/>
        </p:nvSpPr>
        <p:spPr>
          <a:xfrm rot="21345077">
            <a:off x="11981543" y="5548167"/>
            <a:ext cx="1281869" cy="492440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000" b="1" smtClean="0">
                <a:solidFill>
                  <a:srgbClr val="FF0000"/>
                </a:solidFill>
              </a:rPr>
              <a:t>61.4 mm</a:t>
            </a:r>
            <a:r>
              <a:rPr kumimoji="0" lang="it-IT" sz="2000" b="1" i="0" u="none" strike="noStrike" cap="none" spc="0" normalizeH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</a:t>
            </a:r>
            <a:endParaRPr kumimoji="0" lang="en-GB" sz="2000" b="1" i="0" u="none" strike="noStrike" cap="none" spc="0" normalizeH="0" baseline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20" name="Connettore 2 19"/>
          <p:cNvCxnSpPr/>
          <p:nvPr/>
        </p:nvCxnSpPr>
        <p:spPr>
          <a:xfrm flipH="1">
            <a:off x="7534057" y="6296198"/>
            <a:ext cx="1798320" cy="0"/>
          </a:xfrm>
          <a:prstGeom prst="straightConnector1">
            <a:avLst/>
          </a:prstGeom>
          <a:noFill/>
          <a:ln w="50800" cap="flat">
            <a:solidFill>
              <a:srgbClr val="FF0000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628258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Footer Placeholder 3"/>
          <p:cNvSpPr txBox="1">
            <a:spLocks noGrp="1"/>
          </p:cNvSpPr>
          <p:nvPr>
            <p:ph type="body" idx="21"/>
          </p:nvPr>
        </p:nvSpPr>
        <p:spPr>
          <a:xfrm>
            <a:off x="7647509" y="13077832"/>
            <a:ext cx="9088982" cy="461663"/>
          </a:xfrm>
          <a:prstGeom prst="rect">
            <a:avLst/>
          </a:prstGeom>
        </p:spPr>
        <p:txBody>
          <a:bodyPr/>
          <a:lstStyle/>
          <a:p>
            <a:r>
              <a:rPr lang="en-US" sz="1800" b="1" smtClean="0"/>
              <a:t>P.Bruno, SST – AIV SW Meeting, Milan 19-20/02/2024</a:t>
            </a:r>
            <a:endParaRPr lang="en-US" sz="1800" b="1"/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73536" y="12835877"/>
            <a:ext cx="350065" cy="48391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6</a:t>
            </a:fld>
            <a:endParaRPr/>
          </a:p>
        </p:txBody>
      </p:sp>
      <p:sp>
        <p:nvSpPr>
          <p:cNvPr id="59" name="Title 1"/>
          <p:cNvSpPr txBox="1">
            <a:spLocks noGrp="1"/>
          </p:cNvSpPr>
          <p:nvPr>
            <p:ph type="body" idx="22"/>
          </p:nvPr>
        </p:nvSpPr>
        <p:spPr>
          <a:xfrm>
            <a:off x="988717" y="293298"/>
            <a:ext cx="15096565" cy="710749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r>
              <a:rPr lang="en-US" smtClean="0"/>
              <a:t>HW description</a:t>
            </a:r>
            <a:endParaRPr lang="en-US"/>
          </a:p>
        </p:txBody>
      </p:sp>
      <p:grpSp>
        <p:nvGrpSpPr>
          <p:cNvPr id="11" name="Gruppo 10"/>
          <p:cNvGrpSpPr/>
          <p:nvPr/>
        </p:nvGrpSpPr>
        <p:grpSpPr>
          <a:xfrm>
            <a:off x="18407687" y="8668796"/>
            <a:ext cx="5355912" cy="3613283"/>
            <a:chOff x="9334650" y="3942663"/>
            <a:chExt cx="4782301" cy="3098217"/>
          </a:xfrm>
        </p:grpSpPr>
        <p:pic>
          <p:nvPicPr>
            <p:cNvPr id="12" name="Immagin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34650" y="3969126"/>
              <a:ext cx="4782301" cy="3071754"/>
            </a:xfrm>
            <a:prstGeom prst="rect">
              <a:avLst/>
            </a:prstGeom>
          </p:spPr>
        </p:pic>
        <p:pic>
          <p:nvPicPr>
            <p:cNvPr id="13" name="Immagin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96298" y="3942663"/>
              <a:ext cx="4680715" cy="501676"/>
            </a:xfrm>
            <a:prstGeom prst="rect">
              <a:avLst/>
            </a:prstGeom>
          </p:spPr>
        </p:pic>
      </p:grpSp>
      <p:sp>
        <p:nvSpPr>
          <p:cNvPr id="2" name="CasellaDiTesto 1"/>
          <p:cNvSpPr txBox="1"/>
          <p:nvPr/>
        </p:nvSpPr>
        <p:spPr>
          <a:xfrm>
            <a:off x="988717" y="1817336"/>
            <a:ext cx="12120532" cy="1292660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6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The motorized positioners are driver by  two Standa Lituania controller model 8SMC5-USB</a:t>
            </a:r>
            <a:r>
              <a:rPr kumimoji="0" lang="it-IT" sz="3600" b="0" i="0" u="none" strike="noStrike" cap="none" spc="0" normalizeH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</a:t>
            </a:r>
            <a:endParaRPr kumimoji="0" lang="it-IT" sz="3600" b="0" i="0" u="none" strike="noStrike" cap="none" spc="0" normalizeH="0" baseline="0" smtClean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035" y="4869205"/>
            <a:ext cx="5342713" cy="3050689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7373742" y="5340867"/>
            <a:ext cx="12819969" cy="1292660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6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To rotate the</a:t>
            </a:r>
            <a:r>
              <a:rPr kumimoji="0" lang="it-IT" sz="3600" b="0" i="0" u="none" strike="noStrike" cap="none" spc="0" normalizeH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structure that hold the Ximea camera has been used a </a:t>
            </a:r>
            <a:r>
              <a:rPr kumimoji="0" lang="it-IT" sz="36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large motorized rotation</a:t>
            </a:r>
            <a:r>
              <a:rPr kumimoji="0" lang="it-IT" sz="3600" b="0" i="0" u="none" strike="noStrike" cap="none" spc="0" normalizeH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stage model 8MR190 by Standa</a:t>
            </a:r>
            <a:endParaRPr kumimoji="0" lang="en-GB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1230594" y="8742348"/>
            <a:ext cx="9280733" cy="295465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6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To move the Ximea</a:t>
            </a:r>
            <a:r>
              <a:rPr kumimoji="0" lang="it-IT" sz="3600" b="0" i="0" u="none" strike="noStrike" cap="none" spc="0" normalizeH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camera </a:t>
            </a:r>
            <a:r>
              <a:rPr kumimoji="0" lang="it-IT" sz="36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along the rail has beeh used a Step motor equipped</a:t>
            </a:r>
            <a:r>
              <a:rPr kumimoji="0" lang="it-IT" sz="3600" b="0" i="0" u="none" strike="noStrike" cap="none" spc="0" normalizeH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with an electro-magnetic brake (mod. NEMA24), and an absolute linear encoder by Lika with a resolution of 5um</a:t>
            </a:r>
            <a:endParaRPr kumimoji="0" lang="en-GB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grpSp>
        <p:nvGrpSpPr>
          <p:cNvPr id="17" name="Gruppo 16"/>
          <p:cNvGrpSpPr/>
          <p:nvPr/>
        </p:nvGrpSpPr>
        <p:grpSpPr>
          <a:xfrm>
            <a:off x="15055569" y="8463306"/>
            <a:ext cx="2591469" cy="2594562"/>
            <a:chOff x="11558785" y="10071776"/>
            <a:chExt cx="2121009" cy="1900994"/>
          </a:xfrm>
        </p:grpSpPr>
        <p:pic>
          <p:nvPicPr>
            <p:cNvPr id="15" name="Immagin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819149" y="10071776"/>
              <a:ext cx="1692758" cy="1900994"/>
            </a:xfrm>
            <a:prstGeom prst="rect">
              <a:avLst/>
            </a:prstGeom>
          </p:spPr>
        </p:pic>
        <p:pic>
          <p:nvPicPr>
            <p:cNvPr id="16" name="Immagine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558785" y="11737808"/>
              <a:ext cx="2121009" cy="234962"/>
            </a:xfrm>
            <a:prstGeom prst="rect">
              <a:avLst/>
            </a:prstGeom>
          </p:spPr>
        </p:pic>
      </p:grpSp>
      <p:pic>
        <p:nvPicPr>
          <p:cNvPr id="18" name="Immagin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70383" y="8543720"/>
            <a:ext cx="3105704" cy="3033664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41447" y="11577384"/>
            <a:ext cx="4210266" cy="806491"/>
          </a:xfrm>
          <a:prstGeom prst="rect">
            <a:avLst/>
          </a:prstGeom>
        </p:spPr>
      </p:pic>
      <p:grpSp>
        <p:nvGrpSpPr>
          <p:cNvPr id="6" name="Gruppo 5"/>
          <p:cNvGrpSpPr/>
          <p:nvPr/>
        </p:nvGrpSpPr>
        <p:grpSpPr>
          <a:xfrm>
            <a:off x="13174858" y="1494542"/>
            <a:ext cx="9566702" cy="3716497"/>
            <a:chOff x="13174858" y="1494542"/>
            <a:chExt cx="9566702" cy="3716497"/>
          </a:xfrm>
        </p:grpSpPr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74187" y="2203905"/>
              <a:ext cx="4102542" cy="3007134"/>
            </a:xfrm>
            <a:prstGeom prst="rect">
              <a:avLst/>
            </a:prstGeom>
          </p:spPr>
        </p:pic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174858" y="1616697"/>
              <a:ext cx="3565259" cy="883521"/>
            </a:xfrm>
            <a:prstGeom prst="rect">
              <a:avLst/>
            </a:prstGeom>
          </p:spPr>
        </p:pic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10846" y="1494542"/>
              <a:ext cx="4630714" cy="30087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61253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Footer Placeholder 3"/>
          <p:cNvSpPr txBox="1">
            <a:spLocks noGrp="1"/>
          </p:cNvSpPr>
          <p:nvPr>
            <p:ph type="body" idx="21"/>
          </p:nvPr>
        </p:nvSpPr>
        <p:spPr>
          <a:xfrm>
            <a:off x="7647509" y="13077832"/>
            <a:ext cx="9088982" cy="461663"/>
          </a:xfrm>
          <a:prstGeom prst="rect">
            <a:avLst/>
          </a:prstGeom>
        </p:spPr>
        <p:txBody>
          <a:bodyPr/>
          <a:lstStyle/>
          <a:p>
            <a:r>
              <a:rPr lang="en-US" sz="1800" b="1" smtClean="0"/>
              <a:t>P.Bruno, SST – AIV SW Meeting, Milan 19-20/02/2024</a:t>
            </a:r>
            <a:endParaRPr lang="en-US" sz="1800" b="1"/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73536" y="12835877"/>
            <a:ext cx="350065" cy="48391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7</a:t>
            </a:fld>
            <a:endParaRPr/>
          </a:p>
        </p:txBody>
      </p:sp>
      <p:sp>
        <p:nvSpPr>
          <p:cNvPr id="59" name="Title 1"/>
          <p:cNvSpPr txBox="1">
            <a:spLocks noGrp="1"/>
          </p:cNvSpPr>
          <p:nvPr>
            <p:ph type="body" idx="22"/>
          </p:nvPr>
        </p:nvSpPr>
        <p:spPr>
          <a:xfrm>
            <a:off x="988717" y="293298"/>
            <a:ext cx="15096565" cy="710749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r>
              <a:rPr lang="en-US"/>
              <a:t>HW description</a:t>
            </a:r>
          </a:p>
        </p:txBody>
      </p:sp>
      <p:grpSp>
        <p:nvGrpSpPr>
          <p:cNvPr id="5" name="Gruppo 4"/>
          <p:cNvGrpSpPr/>
          <p:nvPr/>
        </p:nvGrpSpPr>
        <p:grpSpPr>
          <a:xfrm>
            <a:off x="1241214" y="2554844"/>
            <a:ext cx="4903212" cy="3444304"/>
            <a:chOff x="396184" y="4043161"/>
            <a:chExt cx="2815923" cy="2180651"/>
          </a:xfrm>
        </p:grpSpPr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6184" y="4043161"/>
              <a:ext cx="2815923" cy="2180651"/>
            </a:xfrm>
            <a:prstGeom prst="rect">
              <a:avLst/>
            </a:prstGeom>
          </p:spPr>
        </p:pic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5783" y="5788862"/>
              <a:ext cx="1307263" cy="372631"/>
            </a:xfrm>
            <a:prstGeom prst="rect">
              <a:avLst/>
            </a:prstGeom>
          </p:spPr>
        </p:pic>
      </p:grpSp>
      <p:sp>
        <p:nvSpPr>
          <p:cNvPr id="2" name="Rettangolo 1"/>
          <p:cNvSpPr/>
          <p:nvPr/>
        </p:nvSpPr>
        <p:spPr>
          <a:xfrm>
            <a:off x="7343685" y="3565246"/>
            <a:ext cx="1219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mtClean="0"/>
              <a:t>Environmental </a:t>
            </a:r>
            <a:r>
              <a:rPr lang="it-IT"/>
              <a:t>sensor </a:t>
            </a:r>
            <a:r>
              <a:rPr lang="it-IT" smtClean="0"/>
              <a:t>made by Omron Mod. 2JCIE-BU USB type used to acquire the OC internal </a:t>
            </a:r>
            <a:r>
              <a:rPr lang="it-IT"/>
              <a:t>temperature, umidity, noise and </a:t>
            </a:r>
            <a:r>
              <a:rPr lang="it-IT" smtClean="0"/>
              <a:t>light.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0235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Footer Placeholder 3"/>
          <p:cNvSpPr txBox="1">
            <a:spLocks noGrp="1"/>
          </p:cNvSpPr>
          <p:nvPr>
            <p:ph type="body" idx="21"/>
          </p:nvPr>
        </p:nvSpPr>
        <p:spPr>
          <a:xfrm>
            <a:off x="7647509" y="13077832"/>
            <a:ext cx="9088982" cy="461663"/>
          </a:xfrm>
          <a:prstGeom prst="rect">
            <a:avLst/>
          </a:prstGeom>
        </p:spPr>
        <p:txBody>
          <a:bodyPr/>
          <a:lstStyle/>
          <a:p>
            <a:r>
              <a:rPr lang="en-US" sz="1800" b="1" smtClean="0"/>
              <a:t>P.Bruno, SST–AIV SW Meeting, Milan 19-20/02/2024</a:t>
            </a:r>
            <a:endParaRPr lang="en-US" sz="1800" b="1"/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73536" y="12835877"/>
            <a:ext cx="350065" cy="48391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8</a:t>
            </a:fld>
            <a:endParaRPr/>
          </a:p>
        </p:txBody>
      </p:sp>
      <p:sp>
        <p:nvSpPr>
          <p:cNvPr id="59" name="Title 1"/>
          <p:cNvSpPr txBox="1">
            <a:spLocks noGrp="1"/>
          </p:cNvSpPr>
          <p:nvPr>
            <p:ph type="body" idx="22"/>
          </p:nvPr>
        </p:nvSpPr>
        <p:spPr>
          <a:xfrm>
            <a:off x="918071" y="619265"/>
            <a:ext cx="15424751" cy="711195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r>
              <a:rPr lang="en-US" smtClean="0"/>
              <a:t>HW description</a:t>
            </a:r>
            <a:endParaRPr/>
          </a:p>
        </p:txBody>
      </p:sp>
      <p:pic>
        <p:nvPicPr>
          <p:cNvPr id="2" name="VID_20220526_09391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342822" y="1596150"/>
            <a:ext cx="6308995" cy="11215991"/>
          </a:xfrm>
          <a:prstGeom prst="rect">
            <a:avLst/>
          </a:prstGeom>
        </p:spPr>
      </p:pic>
      <p:pic>
        <p:nvPicPr>
          <p:cNvPr id="3" name="VID_20220527_15273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8071" y="1502364"/>
            <a:ext cx="14047586" cy="7901767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918071" y="9593317"/>
            <a:ext cx="14047586" cy="350865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r>
              <a:rPr lang="en-GB" smtClean="0"/>
              <a:t>The Ximea </a:t>
            </a:r>
            <a:r>
              <a:rPr lang="en-GB"/>
              <a:t>may move in the range of </a:t>
            </a:r>
            <a:r>
              <a:rPr lang="en-GB" smtClean="0"/>
              <a:t>±4.5 </a:t>
            </a:r>
            <a:r>
              <a:rPr lang="en-GB"/>
              <a:t>degree of sky </a:t>
            </a:r>
            <a:r>
              <a:rPr lang="en-GB" smtClean="0"/>
              <a:t>angle with an accuracy of ±2 encoder counts (±10um) is equivalent to about 0.6x10</a:t>
            </a:r>
            <a:r>
              <a:rPr lang="en-GB" sz="4000" baseline="30000" smtClean="0"/>
              <a:t>-3</a:t>
            </a:r>
            <a:r>
              <a:rPr lang="en-GB" sz="4800" baseline="30000" smtClean="0"/>
              <a:t> </a:t>
            </a:r>
            <a:r>
              <a:rPr lang="en-GB" smtClean="0"/>
              <a:t>degree.</a:t>
            </a:r>
          </a:p>
          <a:p>
            <a:endParaRPr lang="en-GB"/>
          </a:p>
          <a:p>
            <a:r>
              <a:rPr lang="en-GB"/>
              <a:t>T</a:t>
            </a:r>
            <a:r>
              <a:rPr lang="en-GB" smtClean="0"/>
              <a:t>he </a:t>
            </a:r>
            <a:r>
              <a:rPr lang="en-GB"/>
              <a:t>rotary stage may cover a range of </a:t>
            </a:r>
            <a:r>
              <a:rPr lang="en-GB" smtClean="0"/>
              <a:t>±90 degree with an accuracy of 0.01 degree.</a:t>
            </a:r>
            <a:endParaRPr kumimoji="0" lang="en-GB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93714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Footer Placeholder 3"/>
          <p:cNvSpPr txBox="1">
            <a:spLocks noGrp="1"/>
          </p:cNvSpPr>
          <p:nvPr>
            <p:ph type="body" idx="21"/>
          </p:nvPr>
        </p:nvSpPr>
        <p:spPr>
          <a:xfrm>
            <a:off x="7647509" y="13077832"/>
            <a:ext cx="9088982" cy="461663"/>
          </a:xfrm>
          <a:prstGeom prst="rect">
            <a:avLst/>
          </a:prstGeom>
        </p:spPr>
        <p:txBody>
          <a:bodyPr/>
          <a:lstStyle/>
          <a:p>
            <a:r>
              <a:rPr lang="en-US" sz="1800" b="1" smtClean="0"/>
              <a:t>P.Bruno, SST – AIV SW Meeting, Milan 19-20/02/2024</a:t>
            </a:r>
            <a:endParaRPr lang="en-US" sz="1800" b="1"/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73536" y="12835877"/>
            <a:ext cx="350065" cy="48391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9</a:t>
            </a:fld>
            <a:endParaRPr/>
          </a:p>
        </p:txBody>
      </p:sp>
      <p:sp>
        <p:nvSpPr>
          <p:cNvPr id="59" name="Title 1"/>
          <p:cNvSpPr txBox="1">
            <a:spLocks noGrp="1"/>
          </p:cNvSpPr>
          <p:nvPr>
            <p:ph type="body" idx="22"/>
          </p:nvPr>
        </p:nvSpPr>
        <p:spPr>
          <a:xfrm>
            <a:off x="988717" y="293298"/>
            <a:ext cx="15096565" cy="710749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r>
              <a:rPr lang="en-US"/>
              <a:t>HW description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6419" y="2940269"/>
            <a:ext cx="11220505" cy="7890082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672662" y="2406640"/>
            <a:ext cx="1158502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/>
              <a:t>For the ASTRi-MA telescopes  the Active Mirrors Controller (AMC) system manages 54 (18x3) linear actuators to move the segments of M1, and 3 linear actuators to move M2.</a:t>
            </a:r>
          </a:p>
          <a:p>
            <a:endParaRPr lang="en-GB"/>
          </a:p>
          <a:p>
            <a:r>
              <a:rPr lang="en-GB"/>
              <a:t>The LCS of the actuators runs on the same PLC where run the  Mount Controller Software (MCS</a:t>
            </a:r>
            <a:r>
              <a:rPr lang="en-GB" smtClean="0"/>
              <a:t>).</a:t>
            </a:r>
          </a:p>
          <a:p>
            <a:endParaRPr lang="it-IT"/>
          </a:p>
          <a:p>
            <a:r>
              <a:rPr lang="en-GB"/>
              <a:t>The </a:t>
            </a:r>
            <a:r>
              <a:rPr lang="en-GB" smtClean="0"/>
              <a:t>actuators and the electronic </a:t>
            </a:r>
            <a:r>
              <a:rPr lang="en-GB"/>
              <a:t>of </a:t>
            </a:r>
            <a:r>
              <a:rPr lang="en-GB" smtClean="0"/>
              <a:t>M1 have </a:t>
            </a:r>
            <a:r>
              <a:rPr lang="en-GB"/>
              <a:t>been designed to be installed only during the AIV phase or for maintenance (redo PSF</a:t>
            </a:r>
            <a:r>
              <a:rPr lang="en-GB" smtClean="0"/>
              <a:t>). </a:t>
            </a:r>
          </a:p>
          <a:p>
            <a:endParaRPr lang="en-GB" smtClean="0"/>
          </a:p>
          <a:p>
            <a:r>
              <a:rPr lang="en-GB" smtClean="0"/>
              <a:t>While </a:t>
            </a:r>
            <a:r>
              <a:rPr lang="en-GB"/>
              <a:t>the </a:t>
            </a:r>
            <a:r>
              <a:rPr lang="en-GB" smtClean="0"/>
              <a:t>motor controls </a:t>
            </a:r>
            <a:r>
              <a:rPr lang="en-GB"/>
              <a:t>of M2 </a:t>
            </a:r>
            <a:r>
              <a:rPr lang="en-GB" smtClean="0"/>
              <a:t>stay </a:t>
            </a:r>
            <a:r>
              <a:rPr lang="en-GB"/>
              <a:t>always </a:t>
            </a:r>
            <a:r>
              <a:rPr lang="en-GB" smtClean="0"/>
              <a:t>online.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552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ema di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381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76200" cap="flat">
          <a:solidFill>
            <a:srgbClr val="FFFFFF"/>
          </a:solidFill>
          <a:prstDash val="solid"/>
          <a:round/>
        </a:ln>
        <a:effectLst>
          <a:outerShdw blurRad="76200" dist="381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3_Tema di Office">
  <a:themeElements>
    <a:clrScheme name="Tema di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ema di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381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76200" cap="flat">
          <a:solidFill>
            <a:srgbClr val="FFFFFF"/>
          </a:solidFill>
          <a:prstDash val="solid"/>
          <a:round/>
        </a:ln>
        <a:effectLst>
          <a:outerShdw blurRad="76200" dist="381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Tema di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ema di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381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76200" cap="flat">
          <a:solidFill>
            <a:srgbClr val="FFFFFF"/>
          </a:solidFill>
          <a:prstDash val="solid"/>
          <a:round/>
        </a:ln>
        <a:effectLst>
          <a:outerShdw blurRad="76200" dist="381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39892</TotalTime>
  <Words>822</Words>
  <Application>Microsoft Office PowerPoint</Application>
  <PresentationFormat>Personalizzato</PresentationFormat>
  <Paragraphs>127</Paragraphs>
  <Slides>20</Slides>
  <Notes>1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Fira Sans</vt:lpstr>
      <vt:lpstr>Helvetica</vt:lpstr>
      <vt:lpstr>Times New Roman</vt:lpstr>
      <vt:lpstr>Tema di Office</vt:lpstr>
      <vt:lpstr>3_Tema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Manager/>
  <Company>INAF OAB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ASTRI Mini-Array</dc:subject>
  <dc:creator>Pietro Bruno</dc:creator>
  <cp:keywords/>
  <dc:description/>
  <cp:lastModifiedBy>Pietro Bruno</cp:lastModifiedBy>
  <cp:revision>412</cp:revision>
  <cp:lastPrinted>2024-02-19T14:00:51Z</cp:lastPrinted>
  <dcterms:modified xsi:type="dcterms:W3CDTF">2024-02-19T17:24:36Z</dcterms:modified>
  <cp:category/>
</cp:coreProperties>
</file>