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78" r:id="rId4"/>
    <p:sldId id="285" r:id="rId5"/>
    <p:sldId id="279" r:id="rId6"/>
    <p:sldId id="280" r:id="rId7"/>
    <p:sldId id="282" r:id="rId8"/>
    <p:sldId id="283" r:id="rId9"/>
    <p:sldId id="270" r:id="rId10"/>
    <p:sldId id="271" r:id="rId11"/>
    <p:sldId id="269" r:id="rId12"/>
    <p:sldId id="272" r:id="rId13"/>
    <p:sldId id="273" r:id="rId14"/>
    <p:sldId id="286" r:id="rId15"/>
    <p:sldId id="284" r:id="rId16"/>
    <p:sldId id="261" r:id="rId17"/>
    <p:sldId id="287" r:id="rId18"/>
  </p:sldIdLst>
  <p:sldSz cx="12192000" cy="6858000"/>
  <p:notesSz cx="6858000" cy="9144000"/>
  <p:embeddedFontLst>
    <p:embeddedFont>
      <p:font typeface="Inter Light" panose="02000503000000020004" pitchFamily="2" charset="0"/>
      <p:regular r:id="rId20"/>
      <p:bold r:id="rId21"/>
    </p:embeddedFont>
    <p:embeddedFont>
      <p:font typeface="Titillium Web" pitchFamily="2" charset="77"/>
      <p:regular r:id="rId22"/>
      <p:bold r:id="rId23"/>
      <p:italic r:id="rId24"/>
      <p:boldItalic r:id="rId25"/>
    </p:embeddedFont>
    <p:embeddedFont>
      <p:font typeface="Titillium Web SemiBold" panose="020F050202020403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jSzF5s4R9DzR03nyh+XHPtGUYaf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34"/>
    <p:restoredTop sz="96327"/>
  </p:normalViewPr>
  <p:slideViewPr>
    <p:cSldViewPr snapToGrid="0">
      <p:cViewPr>
        <p:scale>
          <a:sx n="97" d="100"/>
          <a:sy n="97" d="100"/>
        </p:scale>
        <p:origin x="1352" y="10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Cover</a:t>
            </a:r>
            <a:endParaRPr/>
          </a:p>
        </p:txBody>
      </p:sp>
      <p:sp>
        <p:nvSpPr>
          <p:cNvPr id="119" name="Google Shape;1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just"/>
            <a:r>
              <a:rPr lang="en-US" dirty="0"/>
              <a:t>In general, convolutional neural networks (CNNs) excel at learning local features, whereas vision transformers excel at learning global features. This is because CNNs employ convolutional layers to learn characteristics that are unique to small parts of the input picture. In contrast, vision transformers learn characteristics that are more global in scope by applying self-attention layers to the input picture.</a:t>
            </a: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10</a:t>
            </a:fld>
            <a:endParaRPr/>
          </a:p>
        </p:txBody>
      </p:sp>
    </p:spTree>
    <p:extLst>
      <p:ext uri="{BB962C8B-B14F-4D97-AF65-F5344CB8AC3E}">
        <p14:creationId xmlns:p14="http://schemas.microsoft.com/office/powerpoint/2010/main" val="3813245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11</a:t>
            </a:fld>
            <a:endParaRPr/>
          </a:p>
        </p:txBody>
      </p:sp>
    </p:spTree>
    <p:extLst>
      <p:ext uri="{BB962C8B-B14F-4D97-AF65-F5344CB8AC3E}">
        <p14:creationId xmlns:p14="http://schemas.microsoft.com/office/powerpoint/2010/main" val="1941468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12</a:t>
            </a:fld>
            <a:endParaRPr/>
          </a:p>
        </p:txBody>
      </p:sp>
    </p:spTree>
    <p:extLst>
      <p:ext uri="{BB962C8B-B14F-4D97-AF65-F5344CB8AC3E}">
        <p14:creationId xmlns:p14="http://schemas.microsoft.com/office/powerpoint/2010/main" val="3417576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13</a:t>
            </a:fld>
            <a:endParaRPr/>
          </a:p>
        </p:txBody>
      </p:sp>
    </p:spTree>
    <p:extLst>
      <p:ext uri="{BB962C8B-B14F-4D97-AF65-F5344CB8AC3E}">
        <p14:creationId xmlns:p14="http://schemas.microsoft.com/office/powerpoint/2010/main" val="777061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14</a:t>
            </a:fld>
            <a:endParaRPr/>
          </a:p>
        </p:txBody>
      </p:sp>
    </p:spTree>
    <p:extLst>
      <p:ext uri="{BB962C8B-B14F-4D97-AF65-F5344CB8AC3E}">
        <p14:creationId xmlns:p14="http://schemas.microsoft.com/office/powerpoint/2010/main" val="909668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15</a:t>
            </a:fld>
            <a:endParaRPr/>
          </a:p>
        </p:txBody>
      </p:sp>
    </p:spTree>
    <p:extLst>
      <p:ext uri="{BB962C8B-B14F-4D97-AF65-F5344CB8AC3E}">
        <p14:creationId xmlns:p14="http://schemas.microsoft.com/office/powerpoint/2010/main" val="21209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df92e4ca9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27df92e4ca9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80" name="Google Shape;180;g27df92e4ca9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df92e4ca9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27df92e4ca9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80" name="Google Shape;180;g27df92e4ca9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17</a:t>
            </a:fld>
            <a:endParaRPr/>
          </a:p>
        </p:txBody>
      </p:sp>
    </p:spTree>
    <p:extLst>
      <p:ext uri="{BB962C8B-B14F-4D97-AF65-F5344CB8AC3E}">
        <p14:creationId xmlns:p14="http://schemas.microsoft.com/office/powerpoint/2010/main" val="1323033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a:t>
            </a:fld>
            <a:endParaRPr/>
          </a:p>
        </p:txBody>
      </p:sp>
    </p:spTree>
    <p:extLst>
      <p:ext uri="{BB962C8B-B14F-4D97-AF65-F5344CB8AC3E}">
        <p14:creationId xmlns:p14="http://schemas.microsoft.com/office/powerpoint/2010/main" val="2669378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a:t>
            </a:fld>
            <a:endParaRPr/>
          </a:p>
        </p:txBody>
      </p:sp>
    </p:spTree>
    <p:extLst>
      <p:ext uri="{BB962C8B-B14F-4D97-AF65-F5344CB8AC3E}">
        <p14:creationId xmlns:p14="http://schemas.microsoft.com/office/powerpoint/2010/main" val="1749291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5</a:t>
            </a:fld>
            <a:endParaRPr/>
          </a:p>
        </p:txBody>
      </p:sp>
    </p:spTree>
    <p:extLst>
      <p:ext uri="{BB962C8B-B14F-4D97-AF65-F5344CB8AC3E}">
        <p14:creationId xmlns:p14="http://schemas.microsoft.com/office/powerpoint/2010/main" val="1954814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6</a:t>
            </a:fld>
            <a:endParaRPr/>
          </a:p>
        </p:txBody>
      </p:sp>
    </p:spTree>
    <p:extLst>
      <p:ext uri="{BB962C8B-B14F-4D97-AF65-F5344CB8AC3E}">
        <p14:creationId xmlns:p14="http://schemas.microsoft.com/office/powerpoint/2010/main" val="2664212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7</a:t>
            </a:fld>
            <a:endParaRPr/>
          </a:p>
        </p:txBody>
      </p:sp>
    </p:spTree>
    <p:extLst>
      <p:ext uri="{BB962C8B-B14F-4D97-AF65-F5344CB8AC3E}">
        <p14:creationId xmlns:p14="http://schemas.microsoft.com/office/powerpoint/2010/main" val="3480795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8</a:t>
            </a:fld>
            <a:endParaRPr/>
          </a:p>
        </p:txBody>
      </p:sp>
    </p:spTree>
    <p:extLst>
      <p:ext uri="{BB962C8B-B14F-4D97-AF65-F5344CB8AC3E}">
        <p14:creationId xmlns:p14="http://schemas.microsoft.com/office/powerpoint/2010/main" val="3044674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9</a:t>
            </a:fld>
            <a:endParaRPr/>
          </a:p>
        </p:txBody>
      </p:sp>
    </p:spTree>
    <p:extLst>
      <p:ext uri="{BB962C8B-B14F-4D97-AF65-F5344CB8AC3E}">
        <p14:creationId xmlns:p14="http://schemas.microsoft.com/office/powerpoint/2010/main" val="1806763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 name="Google Shape;6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0"/>
          <p:cNvSpPr>
            <a:spLocks noGrp="1"/>
          </p:cNvSpPr>
          <p:nvPr>
            <p:ph type="pic" idx="2"/>
          </p:nvPr>
        </p:nvSpPr>
        <p:spPr>
          <a:xfrm>
            <a:off x="5183188" y="987425"/>
            <a:ext cx="6172200" cy="4873625"/>
          </a:xfrm>
          <a:prstGeom prst="rect">
            <a:avLst/>
          </a:prstGeom>
          <a:noFill/>
          <a:ln>
            <a:noFill/>
          </a:ln>
        </p:spPr>
      </p:sp>
      <p:sp>
        <p:nvSpPr>
          <p:cNvPr id="95" name="Google Shape;95;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tandard slide">
  <p:cSld name="Standard slide">
    <p:bg>
      <p:bgPr>
        <a:blipFill>
          <a:blip r:embed="rId2">
            <a:alphaModFix amt="50000"/>
          </a:blip>
          <a:stretch>
            <a:fillRect/>
          </a:stretch>
        </a:blipFill>
        <a:effectLst/>
      </p:bgPr>
    </p:bg>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863149" y="1371599"/>
            <a:ext cx="10719251" cy="4700589"/>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accent5"/>
              </a:buClr>
              <a:buSzPts val="2800"/>
              <a:buChar char="•"/>
              <a:defRPr>
                <a:latin typeface="Inter Light"/>
                <a:ea typeface="Inter Light"/>
                <a:cs typeface="Inter Light"/>
                <a:sym typeface="Inter Light"/>
              </a:defRPr>
            </a:lvl1pPr>
            <a:lvl2pPr marL="914400" lvl="1" indent="-381000" algn="l">
              <a:lnSpc>
                <a:spcPct val="90000"/>
              </a:lnSpc>
              <a:spcBef>
                <a:spcPts val="500"/>
              </a:spcBef>
              <a:spcAft>
                <a:spcPts val="0"/>
              </a:spcAft>
              <a:buClr>
                <a:schemeClr val="accent5"/>
              </a:buClr>
              <a:buSzPts val="2400"/>
              <a:buChar char="•"/>
              <a:defRPr>
                <a:latin typeface="Inter Light"/>
                <a:ea typeface="Inter Light"/>
                <a:cs typeface="Inter Light"/>
                <a:sym typeface="Inter Light"/>
              </a:defRPr>
            </a:lvl2pPr>
            <a:lvl3pPr marL="1371600" lvl="2" indent="-355600" algn="l">
              <a:lnSpc>
                <a:spcPct val="90000"/>
              </a:lnSpc>
              <a:spcBef>
                <a:spcPts val="500"/>
              </a:spcBef>
              <a:spcAft>
                <a:spcPts val="0"/>
              </a:spcAft>
              <a:buClr>
                <a:schemeClr val="accent5"/>
              </a:buClr>
              <a:buSzPts val="2000"/>
              <a:buChar char="•"/>
              <a:defRPr>
                <a:latin typeface="Inter Light"/>
                <a:ea typeface="Inter Light"/>
                <a:cs typeface="Inter Light"/>
                <a:sym typeface="Inter Light"/>
              </a:defRPr>
            </a:lvl3pPr>
            <a:lvl4pPr marL="1828800" lvl="3"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4pPr>
            <a:lvl5pPr marL="2286000" lvl="4"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3" name="Google Shape;113;p23"/>
          <p:cNvCxnSpPr/>
          <p:nvPr/>
        </p:nvCxnSpPr>
        <p:spPr>
          <a:xfrm>
            <a:off x="562924" y="5"/>
            <a:ext cx="0" cy="1078159"/>
          </a:xfrm>
          <a:prstGeom prst="straightConnector1">
            <a:avLst/>
          </a:prstGeom>
          <a:noFill/>
          <a:ln w="28575" cap="flat" cmpd="sng">
            <a:solidFill>
              <a:schemeClr val="accent2"/>
            </a:solidFill>
            <a:prstDash val="solid"/>
            <a:miter lim="800000"/>
            <a:headEnd type="none" w="sm" len="sm"/>
            <a:tailEnd type="none" w="sm" len="sm"/>
          </a:ln>
        </p:spPr>
      </p:cxnSp>
      <p:sp>
        <p:nvSpPr>
          <p:cNvPr id="114" name="Google Shape;114;p23"/>
          <p:cNvSpPr txBox="1">
            <a:spLocks noGrp="1"/>
          </p:cNvSpPr>
          <p:nvPr>
            <p:ph type="title"/>
          </p:nvPr>
        </p:nvSpPr>
        <p:spPr>
          <a:xfrm>
            <a:off x="863152" y="277800"/>
            <a:ext cx="10719250" cy="7704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5"/>
              </a:buClr>
              <a:buSzPts val="4400"/>
              <a:buFont typeface="Inter Light"/>
              <a:buNone/>
              <a:defRPr b="0">
                <a:solidFill>
                  <a:schemeClr val="accent5"/>
                </a:solidFill>
                <a:latin typeface="Inter Light"/>
                <a:ea typeface="Inter Light"/>
                <a:cs typeface="Inter Light"/>
                <a:sym typeface="Int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3"/>
          <p:cNvSpPr txBox="1"/>
          <p:nvPr/>
        </p:nvSpPr>
        <p:spPr>
          <a:xfrm>
            <a:off x="609287" y="6499456"/>
            <a:ext cx="885139" cy="14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it-IT" sz="900" b="0" i="0" u="none" strike="noStrike" cap="none">
                <a:solidFill>
                  <a:schemeClr val="lt1"/>
                </a:solidFill>
                <a:latin typeface="Inter Light"/>
                <a:ea typeface="Inter Light"/>
                <a:cs typeface="Inter Light"/>
                <a:sym typeface="Inter Light"/>
              </a:rPr>
              <a:t>Page </a:t>
            </a:r>
            <a:fld id="{00000000-1234-1234-1234-123412341234}" type="slidenum">
              <a:rPr lang="it-IT" sz="900" b="0" i="0" u="none" strike="noStrike" cap="none">
                <a:solidFill>
                  <a:schemeClr val="lt1"/>
                </a:solidFill>
                <a:latin typeface="Inter Light"/>
                <a:ea typeface="Inter Light"/>
                <a:cs typeface="Inter Light"/>
                <a:sym typeface="Inter Light"/>
              </a:rPr>
              <a:t>‹#›</a:t>
            </a:fld>
            <a:endParaRPr sz="900" b="0" i="0" u="none" strike="noStrike" cap="none">
              <a:solidFill>
                <a:schemeClr val="lt1"/>
              </a:solidFill>
              <a:latin typeface="Inter Light"/>
              <a:ea typeface="Inter Light"/>
              <a:cs typeface="Inter Light"/>
              <a:sym typeface="Inter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Vuota">
  <p:cSld name="3_Vuota">
    <p:spTree>
      <p:nvGrpSpPr>
        <p:cNvPr id="1" name="Shape 2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7_Vuota" type="blank">
  <p:cSld name="BLANK">
    <p:spTree>
      <p:nvGrpSpPr>
        <p:cNvPr id="1" name="Shape 22"/>
        <p:cNvGrpSpPr/>
        <p:nvPr/>
      </p:nvGrpSpPr>
      <p:grpSpPr>
        <a:xfrm>
          <a:off x="0" y="0"/>
          <a:ext cx="0" cy="0"/>
          <a:chOff x="0" y="0"/>
          <a:chExt cx="0" cy="0"/>
        </a:xfrm>
      </p:grpSpPr>
      <p:pic>
        <p:nvPicPr>
          <p:cNvPr id="23" name="Google Shape;23;p7"/>
          <p:cNvPicPr preferRelativeResize="0"/>
          <p:nvPr/>
        </p:nvPicPr>
        <p:blipFill rotWithShape="1">
          <a:blip r:embed="rId2">
            <a:alphaModFix/>
          </a:blip>
          <a:srcRect/>
          <a:stretch/>
        </p:blipFill>
        <p:spPr>
          <a:xfrm>
            <a:off x="0" y="3048"/>
            <a:ext cx="12197426" cy="68549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a">
  <p:cSld name="Vuota">
    <p:spTree>
      <p:nvGrpSpPr>
        <p:cNvPr id="1" name="Shape 24"/>
        <p:cNvGrpSpPr/>
        <p:nvPr/>
      </p:nvGrpSpPr>
      <p:grpSpPr>
        <a:xfrm>
          <a:off x="0" y="0"/>
          <a:ext cx="0" cy="0"/>
          <a:chOff x="0" y="0"/>
          <a:chExt cx="0" cy="0"/>
        </a:xfrm>
      </p:grpSpPr>
      <p:grpSp>
        <p:nvGrpSpPr>
          <p:cNvPr id="25" name="Google Shape;25;p8"/>
          <p:cNvGrpSpPr/>
          <p:nvPr/>
        </p:nvGrpSpPr>
        <p:grpSpPr>
          <a:xfrm>
            <a:off x="0" y="6511282"/>
            <a:ext cx="12192000" cy="361767"/>
            <a:chOff x="0" y="6511282"/>
            <a:chExt cx="12192000" cy="361767"/>
          </a:xfrm>
        </p:grpSpPr>
        <p:pic>
          <p:nvPicPr>
            <p:cNvPr id="26" name="Google Shape;26;p8"/>
            <p:cNvPicPr preferRelativeResize="0"/>
            <p:nvPr/>
          </p:nvPicPr>
          <p:blipFill rotWithShape="1">
            <a:blip r:embed="rId2">
              <a:alphaModFix/>
            </a:blip>
            <a:srcRect/>
            <a:stretch/>
          </p:blipFill>
          <p:spPr>
            <a:xfrm>
              <a:off x="0" y="6511282"/>
              <a:ext cx="12192000" cy="361767"/>
            </a:xfrm>
            <a:prstGeom prst="rect">
              <a:avLst/>
            </a:prstGeom>
            <a:noFill/>
            <a:ln>
              <a:noFill/>
            </a:ln>
          </p:spPr>
        </p:pic>
        <p:sp>
          <p:nvSpPr>
            <p:cNvPr id="27" name="Google Shape;27;p8"/>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28" name="Google Shape;28;p8"/>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29" name="Google Shape;29;p8"/>
          <p:cNvPicPr preferRelativeResize="0"/>
          <p:nvPr/>
        </p:nvPicPr>
        <p:blipFill rotWithShape="1">
          <a:blip r:embed="rId3">
            <a:alphaModFix/>
          </a:blip>
          <a:srcRect/>
          <a:stretch/>
        </p:blipFill>
        <p:spPr>
          <a:xfrm>
            <a:off x="-1" y="0"/>
            <a:ext cx="12192001" cy="8508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Vuota">
  <p:cSld name="4_Vuota">
    <p:spTree>
      <p:nvGrpSpPr>
        <p:cNvPr id="1" name="Shape 30"/>
        <p:cNvGrpSpPr/>
        <p:nvPr/>
      </p:nvGrpSpPr>
      <p:grpSpPr>
        <a:xfrm>
          <a:off x="0" y="0"/>
          <a:ext cx="0" cy="0"/>
          <a:chOff x="0" y="0"/>
          <a:chExt cx="0" cy="0"/>
        </a:xfrm>
      </p:grpSpPr>
      <p:sp>
        <p:nvSpPr>
          <p:cNvPr id="31" name="Google Shape;3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
        <p:nvSpPr>
          <p:cNvPr id="34" name="Google Shape;34;p9"/>
          <p:cNvSpPr/>
          <p:nvPr/>
        </p:nvSpPr>
        <p:spPr>
          <a:xfrm>
            <a:off x="1" y="0"/>
            <a:ext cx="12192000" cy="3336053"/>
          </a:xfrm>
          <a:prstGeom prst="rect">
            <a:avLst/>
          </a:prstGeom>
          <a:solidFill>
            <a:srgbClr val="0B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 name="Google Shape;35;p9" descr="Immagine che contiene sfocatura&#10;&#10;Descrizione generata automaticamente"/>
          <p:cNvPicPr preferRelativeResize="0"/>
          <p:nvPr/>
        </p:nvPicPr>
        <p:blipFill rotWithShape="1">
          <a:blip r:embed="rId2">
            <a:alphaModFix/>
          </a:blip>
          <a:srcRect/>
          <a:stretch/>
        </p:blipFill>
        <p:spPr>
          <a:xfrm>
            <a:off x="0" y="609"/>
            <a:ext cx="12192000" cy="68567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_Vuota">
  <p:cSld name="13_Vuota">
    <p:spTree>
      <p:nvGrpSpPr>
        <p:cNvPr id="1" name="Shape 36"/>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40" name="Google Shape;40;p10" descr="Immagine che contiene vetro&#10;&#10;Descrizione generata automaticamente"/>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4_Vuota">
  <p:cSld name="14_Vuota">
    <p:spTree>
      <p:nvGrpSpPr>
        <p:cNvPr id="1" name="Shape 41"/>
        <p:cNvGrpSpPr/>
        <p:nvPr/>
      </p:nvGrpSpPr>
      <p:grpSpPr>
        <a:xfrm>
          <a:off x="0" y="0"/>
          <a:ext cx="0" cy="0"/>
          <a:chOff x="0" y="0"/>
          <a:chExt cx="0" cy="0"/>
        </a:xfrm>
      </p:grpSpPr>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45" name="Google Shape;45;p11"/>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5_Vuota">
  <p:cSld name="15_Vuota">
    <p:spTree>
      <p:nvGrpSpPr>
        <p:cNvPr id="1" name="Shape 46"/>
        <p:cNvGrpSpPr/>
        <p:nvPr/>
      </p:nvGrpSpPr>
      <p:grpSpPr>
        <a:xfrm>
          <a:off x="0" y="0"/>
          <a:ext cx="0" cy="0"/>
          <a:chOff x="0" y="0"/>
          <a:chExt cx="0" cy="0"/>
        </a:xfrm>
      </p:grpSpPr>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50" name="Google Shape;50;p12"/>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Vuota">
  <p:cSld name="6_Vuota">
    <p:spTree>
      <p:nvGrpSpPr>
        <p:cNvPr id="1" name="Shape 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2.jp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jp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jp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jp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2.jp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jpg"/><Relationship Id="rId7" Type="http://schemas.openxmlformats.org/officeDocument/2006/relationships/image" Target="../media/image19.jpeg"/><Relationship Id="rId12"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2.jp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jpg"/><Relationship Id="rId7" Type="http://schemas.openxmlformats.org/officeDocument/2006/relationships/image" Target="../media/image19.jpe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2.jp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8.png"/><Relationship Id="rId3" Type="http://schemas.openxmlformats.org/officeDocument/2006/relationships/image" Target="../media/image3.jpg"/><Relationship Id="rId7" Type="http://schemas.openxmlformats.org/officeDocument/2006/relationships/image" Target="../media/image19.jpe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30.jpeg"/><Relationship Id="rId10" Type="http://schemas.openxmlformats.org/officeDocument/2006/relationships/image" Target="../media/image22.jpeg"/><Relationship Id="rId4" Type="http://schemas.openxmlformats.org/officeDocument/2006/relationships/image" Target="../media/image2.jpg"/><Relationship Id="rId9" Type="http://schemas.openxmlformats.org/officeDocument/2006/relationships/image" Target="../media/image21.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32.png"/><Relationship Id="rId3" Type="http://schemas.openxmlformats.org/officeDocument/2006/relationships/image" Target="../media/image3.jpg"/><Relationship Id="rId7" Type="http://schemas.openxmlformats.org/officeDocument/2006/relationships/image" Target="../media/image19.jpe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2.jp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jpg"/><Relationship Id="rId7" Type="http://schemas.openxmlformats.org/officeDocument/2006/relationships/image" Target="../media/image19.jpeg"/><Relationship Id="rId12"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2.jp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 descr="Immagine che contiene spazio, luce, laser, notte&#10;&#10;Descrizione generata automaticament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2" name="Google Shape;122;p1"/>
          <p:cNvSpPr txBox="1"/>
          <p:nvPr/>
        </p:nvSpPr>
        <p:spPr>
          <a:xfrm>
            <a:off x="827875" y="2750450"/>
            <a:ext cx="9985500" cy="1761000"/>
          </a:xfrm>
          <a:prstGeom prst="rect">
            <a:avLst/>
          </a:prstGeom>
          <a:solidFill>
            <a:srgbClr val="002060"/>
          </a:solid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1200"/>
              </a:spcAft>
              <a:buClr>
                <a:schemeClr val="lt1"/>
              </a:buClr>
              <a:buSzPts val="3000"/>
              <a:buFont typeface="Titillium Web"/>
              <a:buNone/>
            </a:pPr>
            <a:r>
              <a:rPr lang="it-IT" sz="4400" b="0" i="1" u="none" strike="noStrike" cap="none" dirty="0" err="1">
                <a:solidFill>
                  <a:schemeClr val="lt1"/>
                </a:solidFill>
                <a:latin typeface="Titillium Web"/>
                <a:ea typeface="Titillium Web"/>
                <a:cs typeface="Titillium Web"/>
                <a:sym typeface="Titillium Web"/>
              </a:rPr>
              <a:t>Exploring</a:t>
            </a:r>
            <a:r>
              <a:rPr lang="it-IT" sz="4400" b="0" i="1" u="none" strike="noStrike" cap="none" dirty="0">
                <a:solidFill>
                  <a:schemeClr val="lt1"/>
                </a:solidFill>
                <a:latin typeface="Titillium Web"/>
                <a:ea typeface="Titillium Web"/>
                <a:cs typeface="Titillium Web"/>
                <a:sym typeface="Titillium Web"/>
              </a:rPr>
              <a:t> Vision Transformers in Remote Sensing for Building Feature </a:t>
            </a:r>
            <a:r>
              <a:rPr lang="it-IT" sz="4400" b="0" i="1" u="none" strike="noStrike" cap="none" dirty="0" err="1">
                <a:solidFill>
                  <a:schemeClr val="lt1"/>
                </a:solidFill>
                <a:latin typeface="Titillium Web"/>
                <a:ea typeface="Titillium Web"/>
                <a:cs typeface="Titillium Web"/>
                <a:sym typeface="Titillium Web"/>
              </a:rPr>
              <a:t>Extraction</a:t>
            </a:r>
            <a:endParaRPr lang="it-IT" sz="4400" b="0" i="1" u="none" strike="noStrike" cap="none" dirty="0">
              <a:solidFill>
                <a:schemeClr val="lt1"/>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lt1"/>
              </a:buClr>
              <a:buSzPts val="3000"/>
              <a:buFont typeface="Titillium Web"/>
              <a:buNone/>
            </a:pPr>
            <a:r>
              <a:rPr lang="it-IT" sz="2700" i="1" dirty="0">
                <a:solidFill>
                  <a:schemeClr val="lt1"/>
                </a:solidFill>
                <a:latin typeface="Titillium Web"/>
                <a:ea typeface="Titillium Web"/>
                <a:cs typeface="Titillium Web"/>
                <a:sym typeface="Titillium Web"/>
              </a:rPr>
              <a:t>Nicoletta Sanvitale, Claudio Gheller     (INAF)</a:t>
            </a:r>
            <a:endParaRPr sz="2700" b="0" i="1" u="none" strike="noStrike" cap="none" dirty="0">
              <a:solidFill>
                <a:schemeClr val="lt1"/>
              </a:solidFill>
              <a:latin typeface="Titillium Web"/>
              <a:ea typeface="Titillium Web"/>
              <a:cs typeface="Titillium Web"/>
              <a:sym typeface="Titillium Web"/>
            </a:endParaRPr>
          </a:p>
        </p:txBody>
      </p:sp>
      <p:grpSp>
        <p:nvGrpSpPr>
          <p:cNvPr id="123" name="Google Shape;123;p1"/>
          <p:cNvGrpSpPr/>
          <p:nvPr/>
        </p:nvGrpSpPr>
        <p:grpSpPr>
          <a:xfrm>
            <a:off x="0" y="6511282"/>
            <a:ext cx="12192000" cy="361767"/>
            <a:chOff x="0" y="6511282"/>
            <a:chExt cx="12192000" cy="361767"/>
          </a:xfrm>
        </p:grpSpPr>
        <p:pic>
          <p:nvPicPr>
            <p:cNvPr id="124" name="Google Shape;124;p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25" name="Google Shape;125;p1"/>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26" name="Google Shape;126;p1"/>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127" name="Google Shape;127;p1"/>
          <p:cNvPicPr preferRelativeResize="0"/>
          <p:nvPr/>
        </p:nvPicPr>
        <p:blipFill rotWithShape="1">
          <a:blip r:embed="rId5">
            <a:alphaModFix/>
          </a:blip>
          <a:srcRect/>
          <a:stretch/>
        </p:blipFill>
        <p:spPr>
          <a:xfrm>
            <a:off x="-1" y="-15050"/>
            <a:ext cx="12191999" cy="1181100"/>
          </a:xfrm>
          <a:prstGeom prst="rect">
            <a:avLst/>
          </a:prstGeom>
          <a:noFill/>
          <a:ln>
            <a:noFill/>
          </a:ln>
        </p:spPr>
      </p:pic>
      <p:sp>
        <p:nvSpPr>
          <p:cNvPr id="128" name="Google Shape;128;p1"/>
          <p:cNvSpPr txBox="1"/>
          <p:nvPr/>
        </p:nvSpPr>
        <p:spPr>
          <a:xfrm>
            <a:off x="1" y="5917324"/>
            <a:ext cx="6201102" cy="515288"/>
          </a:xfrm>
          <a:prstGeom prst="rect">
            <a:avLst/>
          </a:prstGeom>
          <a:solidFill>
            <a:srgbClr val="E6007E"/>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lt1"/>
              </a:buClr>
              <a:buSzPts val="1800"/>
              <a:buFont typeface="Arial"/>
              <a:buNone/>
            </a:pPr>
            <a:r>
              <a:rPr lang="it-IT" sz="1800" b="1" i="0" u="none" strike="noStrike" cap="none">
                <a:solidFill>
                  <a:schemeClr val="lt1"/>
                </a:solidFill>
                <a:latin typeface="Titillium Web SemiBold"/>
                <a:ea typeface="Titillium Web SemiBold"/>
                <a:cs typeface="Titillium Web SemiBold"/>
                <a:sym typeface="Titillium Web SemiBold"/>
              </a:rPr>
              <a:t>Spoke 3 </a:t>
            </a:r>
            <a:r>
              <a:rPr lang="it-IT" sz="1800" b="1">
                <a:solidFill>
                  <a:schemeClr val="lt1"/>
                </a:solidFill>
                <a:latin typeface="Titillium Web SemiBold"/>
                <a:ea typeface="Titillium Web SemiBold"/>
                <a:cs typeface="Titillium Web SemiBold"/>
                <a:sym typeface="Titillium Web SemiBold"/>
              </a:rPr>
              <a:t>General Meeting</a:t>
            </a:r>
            <a:r>
              <a:rPr lang="it-IT" sz="1800" b="1" i="0" u="none" strike="noStrike" cap="none">
                <a:solidFill>
                  <a:schemeClr val="lt1"/>
                </a:solidFill>
                <a:latin typeface="Titillium Web SemiBold"/>
                <a:ea typeface="Titillium Web SemiBold"/>
                <a:cs typeface="Titillium Web SemiBold"/>
                <a:sym typeface="Titillium Web SemiBold"/>
              </a:rPr>
              <a:t>, </a:t>
            </a:r>
            <a:r>
              <a:rPr lang="it-IT" sz="1800">
                <a:solidFill>
                  <a:schemeClr val="lt1"/>
                </a:solidFill>
                <a:latin typeface="Titillium Web"/>
                <a:ea typeface="Titillium Web"/>
                <a:cs typeface="Titillium Web"/>
                <a:sym typeface="Titillium Web"/>
              </a:rPr>
              <a:t>Elba 5-9</a:t>
            </a:r>
            <a:r>
              <a:rPr lang="it-IT" sz="1800" b="0" i="0" u="none" strike="noStrike" cap="none">
                <a:solidFill>
                  <a:schemeClr val="lt1"/>
                </a:solidFill>
                <a:latin typeface="Titillium Web"/>
                <a:ea typeface="Titillium Web"/>
                <a:cs typeface="Titillium Web"/>
                <a:sym typeface="Titillium Web"/>
              </a:rPr>
              <a:t> / </a:t>
            </a:r>
            <a:r>
              <a:rPr lang="it-IT" sz="1800">
                <a:solidFill>
                  <a:schemeClr val="lt1"/>
                </a:solidFill>
                <a:latin typeface="Titillium Web"/>
                <a:ea typeface="Titillium Web"/>
                <a:cs typeface="Titillium Web"/>
                <a:sym typeface="Titillium Web"/>
              </a:rPr>
              <a:t>05</a:t>
            </a:r>
            <a:r>
              <a:rPr lang="it-IT" sz="1800" b="0" i="0" u="none" strike="noStrike" cap="none">
                <a:solidFill>
                  <a:schemeClr val="lt1"/>
                </a:solidFill>
                <a:latin typeface="Titillium Web"/>
                <a:ea typeface="Titillium Web"/>
                <a:cs typeface="Titillium Web"/>
                <a:sym typeface="Titillium Web"/>
              </a:rPr>
              <a:t>, 202</a:t>
            </a:r>
            <a:r>
              <a:rPr lang="it-IT" sz="1800">
                <a:solidFill>
                  <a:schemeClr val="lt1"/>
                </a:solidFill>
                <a:latin typeface="Titillium Web"/>
                <a:ea typeface="Titillium Web"/>
                <a:cs typeface="Titillium Web"/>
                <a:sym typeface="Titillium Web"/>
              </a:rPr>
              <a:t>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4" name="TextBox 3">
            <a:extLst>
              <a:ext uri="{FF2B5EF4-FFF2-40B4-BE49-F238E27FC236}">
                <a16:creationId xmlns:a16="http://schemas.microsoft.com/office/drawing/2014/main" id="{BAFB8DB7-D336-3C95-EA14-54FD94D04A32}"/>
              </a:ext>
            </a:extLst>
          </p:cNvPr>
          <p:cNvSpPr txBox="1"/>
          <p:nvPr/>
        </p:nvSpPr>
        <p:spPr>
          <a:xfrm>
            <a:off x="381082" y="6243924"/>
            <a:ext cx="6098240" cy="307777"/>
          </a:xfrm>
          <a:prstGeom prst="rect">
            <a:avLst/>
          </a:prstGeom>
          <a:noFill/>
        </p:spPr>
        <p:txBody>
          <a:bodyPr wrap="square">
            <a:spAutoFit/>
          </a:bodyPr>
          <a:lstStyle/>
          <a:p>
            <a:r>
              <a:rPr lang="en-US" dirty="0"/>
              <a:t>https://</a:t>
            </a:r>
            <a:r>
              <a:rPr lang="en-US" dirty="0" err="1"/>
              <a:t>twitter.com</a:t>
            </a:r>
            <a:r>
              <a:rPr lang="en-US" dirty="0"/>
              <a:t>/</a:t>
            </a:r>
            <a:r>
              <a:rPr lang="en-US" dirty="0" err="1"/>
              <a:t>GuvercinGoktug</a:t>
            </a:r>
            <a:r>
              <a:rPr lang="en-US" dirty="0"/>
              <a:t>/status/1749084802517553606/photo/1</a:t>
            </a:r>
          </a:p>
        </p:txBody>
      </p:sp>
      <p:pic>
        <p:nvPicPr>
          <p:cNvPr id="3" name="Picture 6" descr="Image">
            <a:extLst>
              <a:ext uri="{FF2B5EF4-FFF2-40B4-BE49-F238E27FC236}">
                <a16:creationId xmlns:a16="http://schemas.microsoft.com/office/drawing/2014/main" id="{BD4B80C5-FF0B-DD14-4C2B-50FCAD29B6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286"/>
          <a:stretch/>
        </p:blipFill>
        <p:spPr bwMode="auto">
          <a:xfrm>
            <a:off x="184785" y="1580222"/>
            <a:ext cx="6527962" cy="4663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FDAC28-E018-99B2-22C7-11EC73FA7262}"/>
              </a:ext>
            </a:extLst>
          </p:cNvPr>
          <p:cNvSpPr txBox="1"/>
          <p:nvPr/>
        </p:nvSpPr>
        <p:spPr>
          <a:xfrm>
            <a:off x="6479322" y="1437074"/>
            <a:ext cx="5527893" cy="5555367"/>
          </a:xfrm>
          <a:prstGeom prst="rect">
            <a:avLst/>
          </a:prstGeom>
          <a:noFill/>
        </p:spPr>
        <p:txBody>
          <a:bodyPr wrap="square">
            <a:spAutoFit/>
          </a:bodyPr>
          <a:lstStyle/>
          <a:p>
            <a:pPr algn="just">
              <a:spcAft>
                <a:spcPts val="300"/>
              </a:spcAft>
            </a:pPr>
            <a:endParaRPr lang="en-US" sz="1600" dirty="0">
              <a:latin typeface="Titillium Web" pitchFamily="2" charset="77"/>
            </a:endParaRPr>
          </a:p>
          <a:p>
            <a:pPr marL="285750" indent="-285750" algn="just">
              <a:spcAft>
                <a:spcPts val="600"/>
              </a:spcAft>
              <a:buFont typeface="Arial" panose="020B0604020202020204" pitchFamily="34" charset="0"/>
              <a:buChar char="•"/>
            </a:pPr>
            <a:r>
              <a:rPr lang="en-US" sz="1600" b="1" i="0" u="none" strike="noStrike" dirty="0">
                <a:solidFill>
                  <a:srgbClr val="000000"/>
                </a:solidFill>
                <a:effectLst/>
                <a:latin typeface="Titillium Web" pitchFamily="2" charset="77"/>
              </a:rPr>
              <a:t>Strong ability to model local properties:</a:t>
            </a:r>
            <a:r>
              <a:rPr lang="en-US" sz="1600" b="0" i="0" u="none" strike="noStrike" dirty="0">
                <a:solidFill>
                  <a:srgbClr val="000000"/>
                </a:solidFill>
                <a:effectLst/>
                <a:latin typeface="Titillium Web" pitchFamily="2" charset="77"/>
              </a:rPr>
              <a:t> CNNs primarily focus on local features due to the limited receptive field of convolutional filters. This can be a disadvantage for tasks requiring understanding global context or relationships between distant image elements</a:t>
            </a:r>
          </a:p>
          <a:p>
            <a:pPr marL="285750" indent="-285750" algn="just">
              <a:spcAft>
                <a:spcPts val="600"/>
              </a:spcAft>
              <a:buFont typeface="Arial" panose="020B0604020202020204" pitchFamily="34" charset="0"/>
              <a:buChar char="•"/>
            </a:pPr>
            <a:r>
              <a:rPr lang="en-US" sz="1600" b="1" dirty="0">
                <a:latin typeface="Titillium Web" pitchFamily="2" charset="77"/>
              </a:rPr>
              <a:t>Less data for training</a:t>
            </a:r>
          </a:p>
          <a:p>
            <a:pPr marL="285750" indent="-285750" algn="just">
              <a:spcAft>
                <a:spcPts val="300"/>
              </a:spcAft>
              <a:buFont typeface="Arial" panose="020B0604020202020204" pitchFamily="34" charset="0"/>
              <a:buChar char="•"/>
            </a:pPr>
            <a:r>
              <a:rPr lang="en-US" sz="1600" b="1" i="0" u="none" strike="noStrike" dirty="0">
                <a:solidFill>
                  <a:srgbClr val="000000"/>
                </a:solidFill>
                <a:effectLst/>
                <a:latin typeface="Titillium Web" pitchFamily="2" charset="77"/>
              </a:rPr>
              <a:t>Scaling linearly with the </a:t>
            </a:r>
            <a:r>
              <a:rPr lang="en-US" sz="1600" b="1" i="0" u="none" strike="noStrike" dirty="0" err="1">
                <a:solidFill>
                  <a:srgbClr val="000000"/>
                </a:solidFill>
                <a:effectLst/>
                <a:latin typeface="Titillium Web" pitchFamily="2" charset="77"/>
              </a:rPr>
              <a:t>datasize</a:t>
            </a:r>
            <a:r>
              <a:rPr lang="en-US" sz="1600" b="1" i="0" u="none" strike="noStrike" dirty="0">
                <a:solidFill>
                  <a:srgbClr val="000000"/>
                </a:solidFill>
                <a:effectLst/>
                <a:latin typeface="Titillium Web" pitchFamily="2" charset="77"/>
              </a:rPr>
              <a:t> O(N)</a:t>
            </a:r>
          </a:p>
          <a:p>
            <a:pPr algn="just">
              <a:spcAft>
                <a:spcPts val="300"/>
              </a:spcAft>
            </a:pPr>
            <a:endParaRPr lang="en-US" sz="1600" dirty="0">
              <a:latin typeface="Titillium Web" pitchFamily="2" charset="77"/>
            </a:endParaRPr>
          </a:p>
          <a:p>
            <a:pPr algn="just">
              <a:spcAft>
                <a:spcPts val="300"/>
              </a:spcAft>
            </a:pPr>
            <a:endParaRPr lang="en-US" sz="1600" dirty="0">
              <a:latin typeface="Titillium Web" pitchFamily="2" charset="77"/>
            </a:endParaRPr>
          </a:p>
          <a:p>
            <a:pPr marL="285750" indent="-285750" algn="just">
              <a:spcAft>
                <a:spcPts val="600"/>
              </a:spcAft>
              <a:buFont typeface="Arial" panose="020B0604020202020204" pitchFamily="34" charset="0"/>
              <a:buChar char="•"/>
            </a:pPr>
            <a:r>
              <a:rPr lang="en-US" sz="1600" b="1" i="0" u="none" strike="noStrike" dirty="0">
                <a:solidFill>
                  <a:srgbClr val="000000"/>
                </a:solidFill>
                <a:effectLst/>
                <a:latin typeface="Titillium Web" pitchFamily="2" charset="77"/>
              </a:rPr>
              <a:t>Strong ability to model long-range dependencies:</a:t>
            </a:r>
            <a:r>
              <a:rPr lang="en-US" sz="1600" b="0" i="0" u="none" strike="noStrike" dirty="0">
                <a:solidFill>
                  <a:srgbClr val="000000"/>
                </a:solidFill>
                <a:effectLst/>
                <a:latin typeface="Titillium Web" pitchFamily="2" charset="77"/>
              </a:rPr>
              <a:t> </a:t>
            </a:r>
            <a:r>
              <a:rPr lang="en-US" sz="1600" b="0" i="0" u="none" strike="noStrike" dirty="0" err="1">
                <a:solidFill>
                  <a:srgbClr val="000000"/>
                </a:solidFill>
                <a:effectLst/>
                <a:latin typeface="Titillium Web" pitchFamily="2" charset="77"/>
              </a:rPr>
              <a:t>ViTs</a:t>
            </a:r>
            <a:r>
              <a:rPr lang="en-US" sz="1600" b="0" i="0" u="none" strike="noStrike" dirty="0">
                <a:solidFill>
                  <a:srgbClr val="000000"/>
                </a:solidFill>
                <a:effectLst/>
                <a:latin typeface="Titillium Web" pitchFamily="2" charset="77"/>
              </a:rPr>
              <a:t> utilize self-attention mechanisms that allow them to learn relationships between any two patches in the image, regardless of their distance. This makes them well-suited for tasks where global context is important, such as image classification or scene understanding.</a:t>
            </a:r>
          </a:p>
          <a:p>
            <a:pPr marL="285750" indent="-285750" algn="just">
              <a:spcAft>
                <a:spcPts val="600"/>
              </a:spcAft>
              <a:buFont typeface="Arial" panose="020B0604020202020204" pitchFamily="34" charset="0"/>
              <a:buChar char="•"/>
            </a:pPr>
            <a:r>
              <a:rPr lang="en-US" sz="1600" b="1" dirty="0">
                <a:latin typeface="Titillium Web" pitchFamily="2" charset="77"/>
              </a:rPr>
              <a:t>More data for training</a:t>
            </a:r>
          </a:p>
          <a:p>
            <a:pPr marL="285750" indent="-285750" algn="just">
              <a:spcAft>
                <a:spcPts val="300"/>
              </a:spcAft>
              <a:buFont typeface="Arial" panose="020B0604020202020204" pitchFamily="34" charset="0"/>
              <a:buChar char="•"/>
            </a:pPr>
            <a:r>
              <a:rPr lang="en-US" sz="1600" b="1" i="0" u="none" strike="noStrike" dirty="0">
                <a:solidFill>
                  <a:srgbClr val="000000"/>
                </a:solidFill>
                <a:effectLst/>
                <a:latin typeface="Titillium Web" pitchFamily="2" charset="77"/>
              </a:rPr>
              <a:t>Scaling quadratically with the </a:t>
            </a:r>
            <a:r>
              <a:rPr lang="en-US" sz="1600" b="1" i="0" u="none" strike="noStrike" dirty="0" err="1">
                <a:solidFill>
                  <a:srgbClr val="000000"/>
                </a:solidFill>
                <a:effectLst/>
                <a:latin typeface="Titillium Web" pitchFamily="2" charset="77"/>
              </a:rPr>
              <a:t>datasize</a:t>
            </a:r>
            <a:r>
              <a:rPr lang="en-US" sz="1600" b="1" i="0" u="none" strike="noStrike" dirty="0">
                <a:solidFill>
                  <a:srgbClr val="000000"/>
                </a:solidFill>
                <a:effectLst/>
                <a:latin typeface="Titillium Web" pitchFamily="2" charset="77"/>
              </a:rPr>
              <a:t> O(N</a:t>
            </a:r>
            <a:r>
              <a:rPr lang="en-US" sz="1600" b="1" i="0" u="none" strike="noStrike" baseline="30000" dirty="0">
                <a:solidFill>
                  <a:srgbClr val="000000"/>
                </a:solidFill>
                <a:effectLst/>
                <a:latin typeface="Titillium Web" pitchFamily="2" charset="77"/>
              </a:rPr>
              <a:t>2</a:t>
            </a:r>
            <a:r>
              <a:rPr lang="en-US" sz="1600" b="1" i="0" u="none" strike="noStrike" dirty="0">
                <a:solidFill>
                  <a:srgbClr val="000000"/>
                </a:solidFill>
                <a:effectLst/>
                <a:latin typeface="Titillium Web" pitchFamily="2" charset="77"/>
              </a:rPr>
              <a:t>)</a:t>
            </a:r>
          </a:p>
          <a:p>
            <a:pPr algn="just">
              <a:spcAft>
                <a:spcPts val="300"/>
              </a:spcAft>
            </a:pPr>
            <a:endParaRPr lang="en-US" sz="1600" dirty="0">
              <a:latin typeface="Titillium Web" pitchFamily="2" charset="77"/>
            </a:endParaRPr>
          </a:p>
          <a:p>
            <a:pPr algn="just">
              <a:spcAft>
                <a:spcPts val="300"/>
              </a:spcAft>
            </a:pPr>
            <a:endParaRPr lang="en-US" sz="1600" dirty="0">
              <a:latin typeface="Titillium Web" pitchFamily="2" charset="77"/>
            </a:endParaRPr>
          </a:p>
        </p:txBody>
      </p:sp>
      <p:sp>
        <p:nvSpPr>
          <p:cNvPr id="5" name="Google Shape;151;g27df92e4ca9_0_1">
            <a:extLst>
              <a:ext uri="{FF2B5EF4-FFF2-40B4-BE49-F238E27FC236}">
                <a16:creationId xmlns:a16="http://schemas.microsoft.com/office/drawing/2014/main" id="{E2C04F9A-33C7-B56C-C4F0-7D5B81B1E3A2}"/>
              </a:ext>
            </a:extLst>
          </p:cNvPr>
          <p:cNvSpPr txBox="1"/>
          <p:nvPr/>
        </p:nvSpPr>
        <p:spPr>
          <a:xfrm>
            <a:off x="349490" y="1058706"/>
            <a:ext cx="10854300"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i="0" u="none" strike="noStrike" cap="none" dirty="0" err="1">
                <a:solidFill>
                  <a:srgbClr val="1C7FFF"/>
                </a:solidFill>
                <a:latin typeface="Titillium Web"/>
                <a:ea typeface="Titillium Web"/>
                <a:cs typeface="Titillium Web"/>
                <a:sym typeface="Titillium Web"/>
              </a:rPr>
              <a:t>Methodologies</a:t>
            </a:r>
            <a:r>
              <a:rPr lang="it-IT" sz="3000" b="1" i="0" u="none" strike="noStrike" cap="none" dirty="0">
                <a:solidFill>
                  <a:srgbClr val="1C7FFF"/>
                </a:solidFill>
                <a:latin typeface="Titillium Web"/>
                <a:ea typeface="Titillium Web"/>
                <a:cs typeface="Titillium Web"/>
                <a:sym typeface="Titillium Web"/>
              </a:rPr>
              <a:t> : </a:t>
            </a:r>
            <a:r>
              <a:rPr lang="it-IT" sz="3000" b="1" dirty="0">
                <a:solidFill>
                  <a:srgbClr val="1C7FFF"/>
                </a:solidFill>
                <a:latin typeface="Titillium Web"/>
                <a:ea typeface="Titillium Web"/>
                <a:cs typeface="Titillium Web"/>
                <a:sym typeface="Titillium Web"/>
              </a:rPr>
              <a:t>CNN and Vision Transformers</a:t>
            </a:r>
            <a:endParaRPr lang="it-IT" sz="2000" b="0" i="0" u="none" strike="noStrike" cap="none" dirty="0">
              <a:solidFill>
                <a:srgbClr val="000000"/>
              </a:solidFill>
              <a:latin typeface="Titillium Web"/>
              <a:ea typeface="Titillium Web"/>
              <a:cs typeface="Titillium Web"/>
              <a:sym typeface="Titillium Web"/>
            </a:endParaRPr>
          </a:p>
        </p:txBody>
      </p:sp>
    </p:spTree>
    <p:extLst>
      <p:ext uri="{BB962C8B-B14F-4D97-AF65-F5344CB8AC3E}">
        <p14:creationId xmlns:p14="http://schemas.microsoft.com/office/powerpoint/2010/main" val="4196124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pSp>
        <p:nvGrpSpPr>
          <p:cNvPr id="11" name="Group 10">
            <a:extLst>
              <a:ext uri="{FF2B5EF4-FFF2-40B4-BE49-F238E27FC236}">
                <a16:creationId xmlns:a16="http://schemas.microsoft.com/office/drawing/2014/main" id="{A6EE7F78-D511-3E15-14C7-82BB20C5BC8A}"/>
              </a:ext>
            </a:extLst>
          </p:cNvPr>
          <p:cNvGrpSpPr>
            <a:grpSpLocks noChangeAspect="1"/>
          </p:cNvGrpSpPr>
          <p:nvPr/>
        </p:nvGrpSpPr>
        <p:grpSpPr>
          <a:xfrm>
            <a:off x="6521301" y="1952948"/>
            <a:ext cx="5212080" cy="3124484"/>
            <a:chOff x="6278880" y="2145793"/>
            <a:chExt cx="5622127" cy="3370294"/>
          </a:xfrm>
        </p:grpSpPr>
        <p:pic>
          <p:nvPicPr>
            <p:cNvPr id="4" name="Picture 3" descr="A diagram of a process&#10;&#10;Description automatically generated">
              <a:extLst>
                <a:ext uri="{FF2B5EF4-FFF2-40B4-BE49-F238E27FC236}">
                  <a16:creationId xmlns:a16="http://schemas.microsoft.com/office/drawing/2014/main" id="{36605882-90C8-D2E9-9572-1E0F5AF23FCD}"/>
                </a:ext>
              </a:extLst>
            </p:cNvPr>
            <p:cNvPicPr>
              <a:picLocks noChangeAspect="1"/>
            </p:cNvPicPr>
            <p:nvPr/>
          </p:nvPicPr>
          <p:blipFill rotWithShape="1">
            <a:blip r:embed="rId3"/>
            <a:srcRect l="6026" r="3695"/>
            <a:stretch/>
          </p:blipFill>
          <p:spPr>
            <a:xfrm>
              <a:off x="6278880" y="2145793"/>
              <a:ext cx="5622127" cy="3370294"/>
            </a:xfrm>
            <a:prstGeom prst="rect">
              <a:avLst/>
            </a:prstGeom>
          </p:spPr>
        </p:pic>
        <p:sp>
          <p:nvSpPr>
            <p:cNvPr id="10" name="Rectangle 9">
              <a:extLst>
                <a:ext uri="{FF2B5EF4-FFF2-40B4-BE49-F238E27FC236}">
                  <a16:creationId xmlns:a16="http://schemas.microsoft.com/office/drawing/2014/main" id="{1205A90A-0F73-5E5C-A829-C9D12365E530}"/>
                </a:ext>
              </a:extLst>
            </p:cNvPr>
            <p:cNvSpPr/>
            <p:nvPr/>
          </p:nvSpPr>
          <p:spPr>
            <a:xfrm>
              <a:off x="7254240" y="2414613"/>
              <a:ext cx="1901952" cy="292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6" name="Google Shape;146;g27df92e4ca9_0_1"/>
          <p:cNvPicPr preferRelativeResize="0"/>
          <p:nvPr/>
        </p:nvPicPr>
        <p:blipFill rotWithShape="1">
          <a:blip r:embed="rId4">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5">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p:cNvSpPr txBox="1"/>
          <p:nvPr/>
        </p:nvSpPr>
        <p:spPr>
          <a:xfrm>
            <a:off x="353919" y="1061922"/>
            <a:ext cx="10854300" cy="553957"/>
          </a:xfrm>
          <a:prstGeom prst="rect">
            <a:avLst/>
          </a:prstGeom>
          <a:noFill/>
          <a:ln>
            <a:noFill/>
          </a:ln>
        </p:spPr>
        <p:txBody>
          <a:bodyPr spcFirstLastPara="1" wrap="square" lIns="91425" tIns="45700" rIns="91425" bIns="45700" anchor="t" anchorCtr="0">
            <a:spAutoFit/>
          </a:bodyPr>
          <a:lstStyle/>
          <a:p>
            <a:r>
              <a:rPr lang="en-US" sz="3000" b="1" dirty="0">
                <a:solidFill>
                  <a:srgbClr val="1C7FFF"/>
                </a:solidFill>
                <a:latin typeface="Titillium Web"/>
              </a:rPr>
              <a:t>Semantic Segmentation: Hybrid </a:t>
            </a:r>
            <a:r>
              <a:rPr lang="en-US" sz="3000" b="1" dirty="0" err="1">
                <a:solidFill>
                  <a:srgbClr val="1C7FFF"/>
                </a:solidFill>
                <a:latin typeface="Titillium Web"/>
              </a:rPr>
              <a:t>ViTs</a:t>
            </a:r>
            <a:r>
              <a:rPr lang="en-US" sz="3000" b="1" dirty="0">
                <a:solidFill>
                  <a:srgbClr val="1C7FFF"/>
                </a:solidFill>
                <a:latin typeface="Titillium Web"/>
              </a:rPr>
              <a:t> with Convolutions </a:t>
            </a:r>
          </a:p>
        </p:txBody>
      </p:sp>
      <p:pic>
        <p:nvPicPr>
          <p:cNvPr id="7170" name="Picture 2" descr="UNET Segmentation | Papers With Code">
            <a:extLst>
              <a:ext uri="{FF2B5EF4-FFF2-40B4-BE49-F238E27FC236}">
                <a16:creationId xmlns:a16="http://schemas.microsoft.com/office/drawing/2014/main" id="{958C8A1F-20BA-5523-B4B2-1D5F3E9DED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494" y="1826902"/>
            <a:ext cx="4937760" cy="33309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F8128A-FF4E-9F63-507F-7B7B8252D329}"/>
              </a:ext>
            </a:extLst>
          </p:cNvPr>
          <p:cNvSpPr txBox="1"/>
          <p:nvPr/>
        </p:nvSpPr>
        <p:spPr>
          <a:xfrm>
            <a:off x="2160463" y="1952948"/>
            <a:ext cx="1155761" cy="461665"/>
          </a:xfrm>
          <a:prstGeom prst="rect">
            <a:avLst/>
          </a:prstGeom>
          <a:noFill/>
        </p:spPr>
        <p:txBody>
          <a:bodyPr wrap="square">
            <a:spAutoFit/>
          </a:bodyPr>
          <a:lstStyle/>
          <a:p>
            <a:r>
              <a:rPr lang="en-US" sz="2400" b="1" dirty="0">
                <a:solidFill>
                  <a:srgbClr val="1528BC"/>
                </a:solidFill>
                <a:latin typeface="Titillium Web"/>
                <a:sym typeface="Titillium Web"/>
              </a:rPr>
              <a:t>U-Net</a:t>
            </a:r>
            <a:endParaRPr lang="en-US" sz="2400" b="1" dirty="0"/>
          </a:p>
        </p:txBody>
      </p:sp>
      <p:sp>
        <p:nvSpPr>
          <p:cNvPr id="8" name="Plus 7">
            <a:extLst>
              <a:ext uri="{FF2B5EF4-FFF2-40B4-BE49-F238E27FC236}">
                <a16:creationId xmlns:a16="http://schemas.microsoft.com/office/drawing/2014/main" id="{882490EF-37D1-A208-0604-9BEB7542F2A2}"/>
              </a:ext>
            </a:extLst>
          </p:cNvPr>
          <p:cNvSpPr>
            <a:spLocks noChangeAspect="1"/>
          </p:cNvSpPr>
          <p:nvPr/>
        </p:nvSpPr>
        <p:spPr>
          <a:xfrm>
            <a:off x="5646392" y="3213438"/>
            <a:ext cx="638159" cy="603504"/>
          </a:xfrm>
          <a:prstGeom prst="mathPlus">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9F4B82A-9C73-75AE-E08E-2EF291AC71F5}"/>
              </a:ext>
            </a:extLst>
          </p:cNvPr>
          <p:cNvSpPr txBox="1"/>
          <p:nvPr/>
        </p:nvSpPr>
        <p:spPr>
          <a:xfrm>
            <a:off x="7591110" y="1909132"/>
            <a:ext cx="2991546" cy="461665"/>
          </a:xfrm>
          <a:prstGeom prst="rect">
            <a:avLst/>
          </a:prstGeom>
          <a:noFill/>
        </p:spPr>
        <p:txBody>
          <a:bodyPr wrap="square">
            <a:spAutoFit/>
          </a:bodyPr>
          <a:lstStyle/>
          <a:p>
            <a:r>
              <a:rPr lang="en-US" sz="2400" b="1" dirty="0">
                <a:solidFill>
                  <a:srgbClr val="1528BC"/>
                </a:solidFill>
                <a:latin typeface="Titillium Web"/>
                <a:sym typeface="Titillium Web"/>
              </a:rPr>
              <a:t>Vision Transformer</a:t>
            </a:r>
            <a:endParaRPr lang="en-US" sz="2400" b="1" dirty="0"/>
          </a:p>
        </p:txBody>
      </p:sp>
      <p:pic>
        <p:nvPicPr>
          <p:cNvPr id="15" name="Picture 14" descr="A screenshot of a computer&#10;&#10;Description automatically generated">
            <a:extLst>
              <a:ext uri="{FF2B5EF4-FFF2-40B4-BE49-F238E27FC236}">
                <a16:creationId xmlns:a16="http://schemas.microsoft.com/office/drawing/2014/main" id="{39DF3D54-BC19-EB75-0562-48C88DF731B5}"/>
              </a:ext>
            </a:extLst>
          </p:cNvPr>
          <p:cNvPicPr>
            <a:picLocks noChangeAspect="1"/>
          </p:cNvPicPr>
          <p:nvPr/>
        </p:nvPicPr>
        <p:blipFill>
          <a:blip r:embed="rId7"/>
          <a:stretch>
            <a:fillRect/>
          </a:stretch>
        </p:blipFill>
        <p:spPr>
          <a:xfrm>
            <a:off x="2738342" y="5285365"/>
            <a:ext cx="7399080" cy="1188720"/>
          </a:xfrm>
          <a:prstGeom prst="rect">
            <a:avLst/>
          </a:prstGeom>
        </p:spPr>
      </p:pic>
    </p:spTree>
    <p:extLst>
      <p:ext uri="{BB962C8B-B14F-4D97-AF65-F5344CB8AC3E}">
        <p14:creationId xmlns:p14="http://schemas.microsoft.com/office/powerpoint/2010/main" val="2535889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p:cNvSpPr txBox="1"/>
          <p:nvPr/>
        </p:nvSpPr>
        <p:spPr>
          <a:xfrm>
            <a:off x="715250" y="1030225"/>
            <a:ext cx="10854300" cy="553957"/>
          </a:xfrm>
          <a:prstGeom prst="rect">
            <a:avLst/>
          </a:prstGeom>
          <a:noFill/>
          <a:ln>
            <a:noFill/>
          </a:ln>
        </p:spPr>
        <p:txBody>
          <a:bodyPr spcFirstLastPara="1" wrap="square" lIns="91425" tIns="45700" rIns="91425" bIns="45700" anchor="t" anchorCtr="0">
            <a:spAutoFit/>
          </a:bodyPr>
          <a:lstStyle/>
          <a:p>
            <a:r>
              <a:rPr lang="en-US" sz="3000" b="1" dirty="0">
                <a:solidFill>
                  <a:srgbClr val="1C7FFF"/>
                </a:solidFill>
                <a:latin typeface="Titillium Web"/>
              </a:rPr>
              <a:t>Hybrid </a:t>
            </a:r>
            <a:r>
              <a:rPr lang="en-US" sz="3000" b="1" dirty="0" err="1">
                <a:solidFill>
                  <a:srgbClr val="1C7FFF"/>
                </a:solidFill>
                <a:latin typeface="Titillium Web"/>
              </a:rPr>
              <a:t>ViTs</a:t>
            </a:r>
            <a:r>
              <a:rPr lang="en-US" sz="3000" b="1" dirty="0">
                <a:solidFill>
                  <a:srgbClr val="1C7FFF"/>
                </a:solidFill>
                <a:latin typeface="Titillium Web"/>
              </a:rPr>
              <a:t> with Convolutions: </a:t>
            </a:r>
            <a:r>
              <a:rPr lang="en-US" sz="3000" b="1" dirty="0" err="1">
                <a:solidFill>
                  <a:srgbClr val="1C7FFF"/>
                </a:solidFill>
                <a:latin typeface="Titillium Web"/>
              </a:rPr>
              <a:t>TransUnet</a:t>
            </a:r>
            <a:r>
              <a:rPr lang="en-US" sz="3000" b="1" dirty="0">
                <a:solidFill>
                  <a:srgbClr val="1C7FFF"/>
                </a:solidFill>
                <a:latin typeface="Titillium Web"/>
              </a:rPr>
              <a:t> (2021)</a:t>
            </a:r>
          </a:p>
        </p:txBody>
      </p:sp>
      <p:pic>
        <p:nvPicPr>
          <p:cNvPr id="5" name="Picture 4" descr="A diagram of a process flow&#10;&#10;Description automatically generated">
            <a:extLst>
              <a:ext uri="{FF2B5EF4-FFF2-40B4-BE49-F238E27FC236}">
                <a16:creationId xmlns:a16="http://schemas.microsoft.com/office/drawing/2014/main" id="{4125FD2A-6AF0-42DC-66CC-F03AF8D49F83}"/>
              </a:ext>
            </a:extLst>
          </p:cNvPr>
          <p:cNvPicPr>
            <a:picLocks noChangeAspect="1"/>
          </p:cNvPicPr>
          <p:nvPr/>
        </p:nvPicPr>
        <p:blipFill>
          <a:blip r:embed="rId5"/>
          <a:stretch>
            <a:fillRect/>
          </a:stretch>
        </p:blipFill>
        <p:spPr>
          <a:xfrm>
            <a:off x="1654033" y="1643468"/>
            <a:ext cx="9142165" cy="4381298"/>
          </a:xfrm>
          <a:prstGeom prst="rect">
            <a:avLst/>
          </a:prstGeom>
        </p:spPr>
      </p:pic>
      <p:sp>
        <p:nvSpPr>
          <p:cNvPr id="8" name="TextBox 7">
            <a:extLst>
              <a:ext uri="{FF2B5EF4-FFF2-40B4-BE49-F238E27FC236}">
                <a16:creationId xmlns:a16="http://schemas.microsoft.com/office/drawing/2014/main" id="{16D80C99-762B-7776-5EA3-EBF4C2F145D2}"/>
              </a:ext>
            </a:extLst>
          </p:cNvPr>
          <p:cNvSpPr txBox="1"/>
          <p:nvPr/>
        </p:nvSpPr>
        <p:spPr>
          <a:xfrm>
            <a:off x="715250" y="5933328"/>
            <a:ext cx="10362542" cy="584775"/>
          </a:xfrm>
          <a:prstGeom prst="rect">
            <a:avLst/>
          </a:prstGeom>
          <a:noFill/>
        </p:spPr>
        <p:txBody>
          <a:bodyPr wrap="square">
            <a:spAutoFit/>
          </a:bodyPr>
          <a:lstStyle/>
          <a:p>
            <a:r>
              <a:rPr lang="en-US" sz="1600" b="0" i="0" u="none" strike="noStrike" dirty="0">
                <a:solidFill>
                  <a:srgbClr val="222222"/>
                </a:solidFill>
                <a:effectLst/>
                <a:highlight>
                  <a:srgbClr val="FFFFFF"/>
                </a:highlight>
                <a:latin typeface="Arial" panose="020B0604020202020204" pitchFamily="34" charset="0"/>
              </a:rPr>
              <a:t>Chen, </a:t>
            </a:r>
            <a:r>
              <a:rPr lang="en-US" sz="1600" b="0" i="0" u="none" strike="noStrike" dirty="0" err="1">
                <a:solidFill>
                  <a:srgbClr val="222222"/>
                </a:solidFill>
                <a:effectLst/>
                <a:highlight>
                  <a:srgbClr val="FFFFFF"/>
                </a:highlight>
                <a:latin typeface="Arial" panose="020B0604020202020204" pitchFamily="34" charset="0"/>
              </a:rPr>
              <a:t>Jieneng</a:t>
            </a:r>
            <a:r>
              <a:rPr lang="en-US" sz="1600" b="0" i="0" u="none" strike="noStrike" dirty="0">
                <a:solidFill>
                  <a:srgbClr val="222222"/>
                </a:solidFill>
                <a:effectLst/>
                <a:highlight>
                  <a:srgbClr val="FFFFFF"/>
                </a:highlight>
                <a:latin typeface="Arial" panose="020B0604020202020204" pitchFamily="34" charset="0"/>
              </a:rPr>
              <a:t>, et al. "</a:t>
            </a:r>
            <a:r>
              <a:rPr lang="en-US" sz="1600" b="0" i="0" u="none" strike="noStrike" dirty="0" err="1">
                <a:solidFill>
                  <a:srgbClr val="222222"/>
                </a:solidFill>
                <a:effectLst/>
                <a:highlight>
                  <a:srgbClr val="FFFFFF"/>
                </a:highlight>
                <a:latin typeface="Arial" panose="020B0604020202020204" pitchFamily="34" charset="0"/>
              </a:rPr>
              <a:t>Transunet</a:t>
            </a:r>
            <a:r>
              <a:rPr lang="en-US" sz="1600" b="0" i="0" u="none" strike="noStrike" dirty="0">
                <a:solidFill>
                  <a:srgbClr val="222222"/>
                </a:solidFill>
                <a:effectLst/>
                <a:highlight>
                  <a:srgbClr val="FFFFFF"/>
                </a:highlight>
                <a:latin typeface="Arial" panose="020B0604020202020204" pitchFamily="34" charset="0"/>
              </a:rPr>
              <a:t>: Transformers make strong encoders for medical image segmentation." </a:t>
            </a:r>
          </a:p>
          <a:p>
            <a:r>
              <a:rPr lang="en-US" sz="1600" b="0" i="1" u="none" strike="noStrike" dirty="0" err="1">
                <a:solidFill>
                  <a:srgbClr val="222222"/>
                </a:solidFill>
                <a:effectLst/>
                <a:latin typeface="Arial" panose="020B0604020202020204" pitchFamily="34" charset="0"/>
              </a:rPr>
              <a:t>arXiv</a:t>
            </a:r>
            <a:r>
              <a:rPr lang="en-US" sz="1600" b="0" i="1" u="none" strike="noStrike" dirty="0">
                <a:solidFill>
                  <a:srgbClr val="222222"/>
                </a:solidFill>
                <a:effectLst/>
                <a:latin typeface="Arial" panose="020B0604020202020204" pitchFamily="34" charset="0"/>
              </a:rPr>
              <a:t> preprint arXiv:2102.04306</a:t>
            </a:r>
            <a:r>
              <a:rPr lang="en-US" sz="1600" b="0" i="0" u="none" strike="noStrike" dirty="0">
                <a:solidFill>
                  <a:srgbClr val="222222"/>
                </a:solidFill>
                <a:effectLst/>
                <a:highlight>
                  <a:srgbClr val="FFFFFF"/>
                </a:highlight>
                <a:latin typeface="Arial" panose="020B0604020202020204" pitchFamily="34" charset="0"/>
              </a:rPr>
              <a:t> (2021).</a:t>
            </a:r>
            <a:endParaRPr lang="en-US" sz="1600" dirty="0"/>
          </a:p>
        </p:txBody>
      </p:sp>
    </p:spTree>
    <p:extLst>
      <p:ext uri="{BB962C8B-B14F-4D97-AF65-F5344CB8AC3E}">
        <p14:creationId xmlns:p14="http://schemas.microsoft.com/office/powerpoint/2010/main" val="2759921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338" name="Picture 2">
            <a:extLst>
              <a:ext uri="{FF2B5EF4-FFF2-40B4-BE49-F238E27FC236}">
                <a16:creationId xmlns:a16="http://schemas.microsoft.com/office/drawing/2014/main" id="{87BD32B8-9043-B66C-B21C-7E697E7F65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768" b="6109"/>
          <a:stretch/>
        </p:blipFill>
        <p:spPr bwMode="auto">
          <a:xfrm>
            <a:off x="3951544" y="1910644"/>
            <a:ext cx="8078403" cy="4146010"/>
          </a:xfrm>
          <a:prstGeom prst="rect">
            <a:avLst/>
          </a:prstGeom>
          <a:noFill/>
          <a:extLst>
            <a:ext uri="{909E8E84-426E-40DD-AFC4-6F175D3DCCD1}">
              <a14:hiddenFill xmlns:a14="http://schemas.microsoft.com/office/drawing/2010/main">
                <a:solidFill>
                  <a:srgbClr val="FFFFFF"/>
                </a:solidFill>
              </a14:hiddenFill>
            </a:ext>
          </a:extLst>
        </p:spPr>
      </p:pic>
      <p:pic>
        <p:nvPicPr>
          <p:cNvPr id="146" name="Google Shape;146;g27df92e4ca9_0_1"/>
          <p:cNvPicPr preferRelativeResize="0"/>
          <p:nvPr/>
        </p:nvPicPr>
        <p:blipFill rotWithShape="1">
          <a:blip r:embed="rId4">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5">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p:cNvSpPr txBox="1"/>
          <p:nvPr/>
        </p:nvSpPr>
        <p:spPr>
          <a:xfrm>
            <a:off x="444314" y="1030225"/>
            <a:ext cx="10854300" cy="553957"/>
          </a:xfrm>
          <a:prstGeom prst="rect">
            <a:avLst/>
          </a:prstGeom>
          <a:noFill/>
          <a:ln>
            <a:noFill/>
          </a:ln>
        </p:spPr>
        <p:txBody>
          <a:bodyPr spcFirstLastPara="1" wrap="square" lIns="91425" tIns="45700" rIns="91425" bIns="45700" anchor="t" anchorCtr="0">
            <a:spAutoFit/>
          </a:bodyPr>
          <a:lstStyle/>
          <a:p>
            <a:r>
              <a:rPr lang="en-US" sz="3000" b="1" dirty="0">
                <a:solidFill>
                  <a:srgbClr val="1C7FFF"/>
                </a:solidFill>
                <a:latin typeface="Titillium Web"/>
              </a:rPr>
              <a:t>Accomplished work: Preliminary results on </a:t>
            </a:r>
            <a:r>
              <a:rPr lang="en-US" sz="3000" b="1" dirty="0" err="1">
                <a:solidFill>
                  <a:srgbClr val="1C7FFF"/>
                </a:solidFill>
                <a:latin typeface="Titillium Web"/>
              </a:rPr>
              <a:t>TransUnet</a:t>
            </a:r>
            <a:endParaRPr lang="en-US" sz="3000" b="1" dirty="0">
              <a:solidFill>
                <a:srgbClr val="1C7FFF"/>
              </a:solidFill>
              <a:latin typeface="Titillium Web"/>
            </a:endParaRPr>
          </a:p>
        </p:txBody>
      </p:sp>
      <p:sp>
        <p:nvSpPr>
          <p:cNvPr id="2" name="TextBox 1">
            <a:extLst>
              <a:ext uri="{FF2B5EF4-FFF2-40B4-BE49-F238E27FC236}">
                <a16:creationId xmlns:a16="http://schemas.microsoft.com/office/drawing/2014/main" id="{395D69A1-F4E5-CB25-0910-E02BBF261E09}"/>
              </a:ext>
            </a:extLst>
          </p:cNvPr>
          <p:cNvSpPr txBox="1"/>
          <p:nvPr/>
        </p:nvSpPr>
        <p:spPr>
          <a:xfrm>
            <a:off x="444311" y="1621678"/>
            <a:ext cx="5651686" cy="2439129"/>
          </a:xfrm>
          <a:prstGeom prst="rect">
            <a:avLst/>
          </a:prstGeom>
          <a:noFill/>
        </p:spPr>
        <p:txBody>
          <a:bodyPr wrap="square" rtlCol="0">
            <a:spAutoFit/>
          </a:bodyPr>
          <a:lstStyle/>
          <a:p>
            <a:pPr>
              <a:spcAft>
                <a:spcPts val="300"/>
              </a:spcAft>
            </a:pPr>
            <a:r>
              <a:rPr lang="en-US" sz="2000" b="0" i="0" u="none" strike="noStrike" dirty="0">
                <a:solidFill>
                  <a:srgbClr val="222222"/>
                </a:solidFill>
                <a:effectLst/>
                <a:highlight>
                  <a:srgbClr val="FFFFFF"/>
                </a:highlight>
                <a:latin typeface="Titillium Web" pitchFamily="2" charset="77"/>
              </a:rPr>
              <a:t>Open benchmark Potsdam/Germany dataset </a:t>
            </a:r>
            <a:r>
              <a:rPr lang="en-US" sz="2000" dirty="0">
                <a:latin typeface="Titillium Web" pitchFamily="2" charset="77"/>
              </a:rPr>
              <a:t>:</a:t>
            </a:r>
          </a:p>
          <a:p>
            <a:pPr marL="342900" indent="-342900">
              <a:spcAft>
                <a:spcPts val="300"/>
              </a:spcAft>
              <a:buFont typeface="Arial" panose="020B0604020202020204" pitchFamily="34" charset="0"/>
              <a:buChar char="•"/>
            </a:pPr>
            <a:r>
              <a:rPr lang="en-US" sz="2000" b="0" i="0" u="none" strike="noStrike" dirty="0">
                <a:solidFill>
                  <a:srgbClr val="222222"/>
                </a:solidFill>
                <a:effectLst/>
                <a:highlight>
                  <a:srgbClr val="FFFFFF"/>
                </a:highlight>
                <a:latin typeface="Titillium Web" pitchFamily="2" charset="77"/>
              </a:rPr>
              <a:t>38 high-resolution airborne images  </a:t>
            </a:r>
            <a:r>
              <a:rPr lang="en-US" sz="2000" dirty="0">
                <a:solidFill>
                  <a:srgbClr val="333333"/>
                </a:solidFill>
                <a:highlight>
                  <a:srgbClr val="FFFFFF"/>
                </a:highlight>
                <a:latin typeface="Titillium Web" pitchFamily="2" charset="77"/>
              </a:rPr>
              <a:t>(</a:t>
            </a:r>
            <a:r>
              <a:rPr lang="en-US" sz="2000" b="0" i="0" u="none" strike="noStrike" dirty="0">
                <a:solidFill>
                  <a:srgbClr val="333333"/>
                </a:solidFill>
                <a:effectLst/>
                <a:highlight>
                  <a:srgbClr val="FFFFFF"/>
                </a:highlight>
                <a:latin typeface="Titillium Web" pitchFamily="2" charset="77"/>
              </a:rPr>
              <a:t>6000 </a:t>
            </a:r>
            <a:r>
              <a:rPr lang="en-US" sz="2000" b="0" i="0" u="none" strike="noStrike" dirty="0">
                <a:effectLst/>
                <a:latin typeface="Titillium Web" pitchFamily="2" charset="77"/>
              </a:rPr>
              <a:t>×6000</a:t>
            </a:r>
            <a:r>
              <a:rPr lang="en-US" sz="2000" dirty="0">
                <a:latin typeface="Titillium Web" pitchFamily="2" charset="77"/>
              </a:rPr>
              <a:t> </a:t>
            </a:r>
            <a:r>
              <a:rPr lang="en-US" sz="2000" b="0" i="0" u="none" strike="noStrike" dirty="0">
                <a:solidFill>
                  <a:srgbClr val="333333"/>
                </a:solidFill>
                <a:effectLst/>
                <a:highlight>
                  <a:srgbClr val="FFFFFF"/>
                </a:highlight>
                <a:latin typeface="Titillium Web" pitchFamily="2" charset="77"/>
              </a:rPr>
              <a:t>pixels)</a:t>
            </a:r>
          </a:p>
          <a:p>
            <a:pPr marL="342900" indent="-342900">
              <a:spcAft>
                <a:spcPts val="300"/>
              </a:spcAft>
              <a:buFont typeface="Arial" panose="020B0604020202020204" pitchFamily="34" charset="0"/>
              <a:buChar char="•"/>
            </a:pPr>
            <a:r>
              <a:rPr lang="en-US" sz="2000" b="0" i="0" u="none" strike="noStrike" dirty="0">
                <a:solidFill>
                  <a:srgbClr val="333333"/>
                </a:solidFill>
                <a:effectLst/>
                <a:highlight>
                  <a:srgbClr val="FFFFFF"/>
                </a:highlight>
                <a:latin typeface="Titillium Web" pitchFamily="2" charset="77"/>
              </a:rPr>
              <a:t>spatial resolution of 5 cm.</a:t>
            </a:r>
          </a:p>
          <a:p>
            <a:pPr marL="342900" indent="-342900">
              <a:spcAft>
                <a:spcPts val="300"/>
              </a:spcAft>
              <a:buFont typeface="Arial" panose="020B0604020202020204" pitchFamily="34" charset="0"/>
              <a:buChar char="•"/>
            </a:pPr>
            <a:r>
              <a:rPr lang="en-US" sz="2000" b="0" i="0" u="none" strike="noStrike" dirty="0">
                <a:solidFill>
                  <a:srgbClr val="222222"/>
                </a:solidFill>
                <a:effectLst/>
                <a:highlight>
                  <a:srgbClr val="FFFFFF"/>
                </a:highlight>
                <a:latin typeface="Titillium Web" pitchFamily="2" charset="77"/>
              </a:rPr>
              <a:t>Near-infrared (NIR), RGB, orthorectified imagery</a:t>
            </a:r>
          </a:p>
          <a:p>
            <a:pPr marL="342900" indent="-342900">
              <a:spcAft>
                <a:spcPts val="300"/>
              </a:spcAft>
              <a:buFont typeface="Arial" panose="020B0604020202020204" pitchFamily="34" charset="0"/>
              <a:buChar char="•"/>
            </a:pPr>
            <a:r>
              <a:rPr lang="en-US" sz="2000" b="0" i="0" u="none" strike="noStrike" dirty="0">
                <a:solidFill>
                  <a:srgbClr val="222222"/>
                </a:solidFill>
                <a:effectLst/>
                <a:highlight>
                  <a:srgbClr val="FFFFFF"/>
                </a:highlight>
                <a:latin typeface="Titillium Web" pitchFamily="2" charset="77"/>
              </a:rPr>
              <a:t>ground-truth comprising 6 classes:</a:t>
            </a:r>
          </a:p>
          <a:p>
            <a:pPr lvl="8">
              <a:spcAft>
                <a:spcPts val="300"/>
              </a:spcAft>
            </a:pPr>
            <a:r>
              <a:rPr lang="en-US" sz="2000" b="0" i="0" u="none" strike="noStrike" dirty="0">
                <a:solidFill>
                  <a:srgbClr val="222222"/>
                </a:solidFill>
                <a:effectLst/>
                <a:highlight>
                  <a:srgbClr val="FFFFFF"/>
                </a:highlight>
                <a:latin typeface="Titillium Web" pitchFamily="2" charset="77"/>
              </a:rPr>
              <a:t>         </a:t>
            </a:r>
            <a:endParaRPr lang="en-US" sz="2000" dirty="0">
              <a:latin typeface="Titillium Web" pitchFamily="2" charset="77"/>
            </a:endParaRPr>
          </a:p>
        </p:txBody>
      </p:sp>
      <p:pic>
        <p:nvPicPr>
          <p:cNvPr id="7" name="Picture 6" descr="A chart with different colored squares&#10;&#10;Description automatically generated">
            <a:extLst>
              <a:ext uri="{FF2B5EF4-FFF2-40B4-BE49-F238E27FC236}">
                <a16:creationId xmlns:a16="http://schemas.microsoft.com/office/drawing/2014/main" id="{D66FC9CE-10EB-A215-648A-680166ECB998}"/>
              </a:ext>
            </a:extLst>
          </p:cNvPr>
          <p:cNvPicPr>
            <a:picLocks noChangeAspect="1"/>
          </p:cNvPicPr>
          <p:nvPr/>
        </p:nvPicPr>
        <p:blipFill rotWithShape="1">
          <a:blip r:embed="rId6"/>
          <a:srcRect t="1" r="3531" b="2402"/>
          <a:stretch/>
        </p:blipFill>
        <p:spPr>
          <a:xfrm>
            <a:off x="770621" y="3887552"/>
            <a:ext cx="1850559" cy="1888067"/>
          </a:xfrm>
          <a:prstGeom prst="rect">
            <a:avLst/>
          </a:prstGeom>
        </p:spPr>
      </p:pic>
    </p:spTree>
    <p:extLst>
      <p:ext uri="{BB962C8B-B14F-4D97-AF65-F5344CB8AC3E}">
        <p14:creationId xmlns:p14="http://schemas.microsoft.com/office/powerpoint/2010/main" val="3116750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p:cNvSpPr txBox="1"/>
          <p:nvPr/>
        </p:nvSpPr>
        <p:spPr>
          <a:xfrm>
            <a:off x="444314" y="1030225"/>
            <a:ext cx="10854300" cy="553957"/>
          </a:xfrm>
          <a:prstGeom prst="rect">
            <a:avLst/>
          </a:prstGeom>
          <a:noFill/>
          <a:ln>
            <a:noFill/>
          </a:ln>
        </p:spPr>
        <p:txBody>
          <a:bodyPr spcFirstLastPara="1" wrap="square" lIns="91425" tIns="45700" rIns="91425" bIns="45700" anchor="t" anchorCtr="0">
            <a:spAutoFit/>
          </a:bodyPr>
          <a:lstStyle/>
          <a:p>
            <a:r>
              <a:rPr lang="en-US" sz="3000" b="1" dirty="0">
                <a:solidFill>
                  <a:srgbClr val="1C7FFF"/>
                </a:solidFill>
                <a:latin typeface="Titillium Web"/>
              </a:rPr>
              <a:t>Accomplished work: preliminary results on </a:t>
            </a:r>
            <a:r>
              <a:rPr lang="en-US" sz="3000" b="1" dirty="0" err="1">
                <a:solidFill>
                  <a:srgbClr val="1C7FFF"/>
                </a:solidFill>
                <a:latin typeface="Titillium Web"/>
              </a:rPr>
              <a:t>TransUnet</a:t>
            </a:r>
            <a:endParaRPr lang="en-US" sz="3000" b="1" dirty="0">
              <a:solidFill>
                <a:srgbClr val="1C7FFF"/>
              </a:solidFill>
              <a:latin typeface="Titillium Web"/>
            </a:endParaRPr>
          </a:p>
        </p:txBody>
      </p:sp>
      <p:sp>
        <p:nvSpPr>
          <p:cNvPr id="2" name="TextBox 1">
            <a:extLst>
              <a:ext uri="{FF2B5EF4-FFF2-40B4-BE49-F238E27FC236}">
                <a16:creationId xmlns:a16="http://schemas.microsoft.com/office/drawing/2014/main" id="{395D69A1-F4E5-CB25-0910-E02BBF261E09}"/>
              </a:ext>
            </a:extLst>
          </p:cNvPr>
          <p:cNvSpPr txBox="1"/>
          <p:nvPr/>
        </p:nvSpPr>
        <p:spPr>
          <a:xfrm>
            <a:off x="632572" y="1554053"/>
            <a:ext cx="5651686" cy="3877985"/>
          </a:xfrm>
          <a:prstGeom prst="rect">
            <a:avLst/>
          </a:prstGeom>
          <a:noFill/>
        </p:spPr>
        <p:txBody>
          <a:bodyPr wrap="square" rtlCol="0">
            <a:spAutoFit/>
          </a:bodyPr>
          <a:lstStyle/>
          <a:p>
            <a:pPr>
              <a:spcAft>
                <a:spcPts val="300"/>
              </a:spcAft>
            </a:pPr>
            <a:r>
              <a:rPr lang="en-US" sz="1800" b="1" i="0" u="none" strike="noStrike" dirty="0">
                <a:solidFill>
                  <a:srgbClr val="222222"/>
                </a:solidFill>
                <a:effectLst/>
                <a:highlight>
                  <a:srgbClr val="FFFFFF"/>
                </a:highlight>
                <a:latin typeface="Titillium Web" pitchFamily="2" charset="77"/>
              </a:rPr>
              <a:t>Image preprocessing</a:t>
            </a:r>
            <a:endParaRPr lang="en-US" sz="1800" b="1" dirty="0">
              <a:latin typeface="Titillium Web" pitchFamily="2" charset="77"/>
            </a:endParaRPr>
          </a:p>
          <a:p>
            <a:pPr marL="91440" lvl="2" indent="160020">
              <a:spcAft>
                <a:spcPts val="300"/>
              </a:spcAft>
              <a:buFont typeface="Arial" panose="020B0604020202020204" pitchFamily="34" charset="0"/>
              <a:buChar char="•"/>
            </a:pPr>
            <a:r>
              <a:rPr lang="en-US" sz="1800" dirty="0">
                <a:solidFill>
                  <a:srgbClr val="222222"/>
                </a:solidFill>
                <a:highlight>
                  <a:srgbClr val="FFFFFF"/>
                </a:highlight>
                <a:latin typeface="Titillium Web" pitchFamily="2" charset="77"/>
              </a:rPr>
              <a:t>6000x6000 pixel rescaled to 1344x1344 pixel</a:t>
            </a:r>
          </a:p>
          <a:p>
            <a:pPr marL="91440" indent="160020">
              <a:spcAft>
                <a:spcPts val="300"/>
              </a:spcAft>
              <a:buFont typeface="Arial" panose="020B0604020202020204" pitchFamily="34" charset="0"/>
              <a:buChar char="•"/>
            </a:pPr>
            <a:r>
              <a:rPr lang="en-US" sz="1800" b="0" i="0" u="none" strike="noStrike" dirty="0">
                <a:solidFill>
                  <a:srgbClr val="222222"/>
                </a:solidFill>
                <a:effectLst/>
                <a:highlight>
                  <a:srgbClr val="FFFFFF"/>
                </a:highlight>
                <a:latin typeface="Titillium Web" pitchFamily="2" charset="77"/>
              </a:rPr>
              <a:t>Split in </a:t>
            </a:r>
            <a:r>
              <a:rPr lang="en-US" sz="1800" dirty="0">
                <a:solidFill>
                  <a:srgbClr val="222222"/>
                </a:solidFill>
                <a:highlight>
                  <a:srgbClr val="FFFFFF"/>
                </a:highlight>
                <a:latin typeface="Titillium Web" pitchFamily="2" charset="77"/>
              </a:rPr>
              <a:t>224x224 pixel tiles (inputs of the network)</a:t>
            </a:r>
          </a:p>
          <a:p>
            <a:pPr marL="91440" indent="160020">
              <a:spcAft>
                <a:spcPts val="600"/>
              </a:spcAft>
              <a:buFont typeface="Arial" panose="020B0604020202020204" pitchFamily="34" charset="0"/>
              <a:buChar char="•"/>
            </a:pPr>
            <a:r>
              <a:rPr lang="en-US" sz="1800" b="0" i="0" u="none" strike="noStrike" dirty="0">
                <a:solidFill>
                  <a:srgbClr val="222222"/>
                </a:solidFill>
                <a:effectLst/>
                <a:highlight>
                  <a:srgbClr val="FFFFFF"/>
                </a:highlight>
                <a:latin typeface="Titillium Web" pitchFamily="2" charset="77"/>
              </a:rPr>
              <a:t>Only one channel (green) used</a:t>
            </a:r>
          </a:p>
          <a:p>
            <a:pPr>
              <a:spcAft>
                <a:spcPts val="300"/>
              </a:spcAft>
            </a:pPr>
            <a:r>
              <a:rPr lang="en-US" sz="1800" b="1" dirty="0">
                <a:solidFill>
                  <a:srgbClr val="222222"/>
                </a:solidFill>
                <a:highlight>
                  <a:srgbClr val="FFFFFF"/>
                </a:highlight>
                <a:latin typeface="Titillium Web" pitchFamily="2" charset="77"/>
              </a:rPr>
              <a:t>Binary classification</a:t>
            </a:r>
          </a:p>
          <a:p>
            <a:pPr marL="102870" indent="164592">
              <a:spcAft>
                <a:spcPts val="300"/>
              </a:spcAft>
              <a:buFont typeface="Arial" panose="020B0604020202020204" pitchFamily="34" charset="0"/>
              <a:buChar char="•"/>
            </a:pPr>
            <a:r>
              <a:rPr lang="en-US" sz="1800" b="0" i="0" u="none" strike="noStrike" dirty="0">
                <a:solidFill>
                  <a:srgbClr val="222222"/>
                </a:solidFill>
                <a:effectLst/>
                <a:highlight>
                  <a:srgbClr val="FFFFFF"/>
                </a:highlight>
                <a:latin typeface="Titillium Web" pitchFamily="2" charset="77"/>
              </a:rPr>
              <a:t>Only one class used: buildings</a:t>
            </a:r>
          </a:p>
          <a:p>
            <a:pPr>
              <a:spcAft>
                <a:spcPts val="300"/>
              </a:spcAft>
            </a:pPr>
            <a:r>
              <a:rPr lang="en-US" sz="1800" b="1" dirty="0">
                <a:solidFill>
                  <a:srgbClr val="222222"/>
                </a:solidFill>
                <a:highlight>
                  <a:srgbClr val="FFFFFF"/>
                </a:highlight>
                <a:latin typeface="Titillium Web" pitchFamily="2" charset="77"/>
              </a:rPr>
              <a:t>Pretraining </a:t>
            </a:r>
          </a:p>
          <a:p>
            <a:pPr marL="102870" indent="164592">
              <a:spcAft>
                <a:spcPts val="300"/>
              </a:spcAft>
              <a:buFont typeface="Arial" panose="020B0604020202020204" pitchFamily="34" charset="0"/>
              <a:buChar char="•"/>
            </a:pPr>
            <a:r>
              <a:rPr lang="en-US" sz="1800" dirty="0">
                <a:solidFill>
                  <a:srgbClr val="222222"/>
                </a:solidFill>
                <a:highlight>
                  <a:srgbClr val="FFFFFF"/>
                </a:highlight>
                <a:latin typeface="Titillium Web" pitchFamily="2" charset="77"/>
              </a:rPr>
              <a:t>ImageNet21K</a:t>
            </a:r>
          </a:p>
          <a:p>
            <a:pPr>
              <a:spcAft>
                <a:spcPts val="300"/>
              </a:spcAft>
            </a:pPr>
            <a:r>
              <a:rPr lang="en-US" sz="1800" b="1" dirty="0">
                <a:solidFill>
                  <a:srgbClr val="222222"/>
                </a:solidFill>
                <a:highlight>
                  <a:srgbClr val="FFFFFF"/>
                </a:highlight>
                <a:latin typeface="Titillium Web" pitchFamily="2" charset="77"/>
              </a:rPr>
              <a:t>Training </a:t>
            </a:r>
          </a:p>
          <a:p>
            <a:pPr marL="102870" indent="164592">
              <a:spcAft>
                <a:spcPts val="300"/>
              </a:spcAft>
              <a:buFont typeface="Arial" panose="020B0604020202020204" pitchFamily="34" charset="0"/>
              <a:buChar char="•"/>
            </a:pPr>
            <a:r>
              <a:rPr lang="en-US" sz="1800" dirty="0">
                <a:solidFill>
                  <a:srgbClr val="222222"/>
                </a:solidFill>
                <a:highlight>
                  <a:srgbClr val="FFFFFF"/>
                </a:highlight>
                <a:latin typeface="Titillium Web" pitchFamily="2" charset="77"/>
              </a:rPr>
              <a:t>Epochs: 40; Batch size: 24; Initial Learning Rate: 0.01</a:t>
            </a:r>
          </a:p>
          <a:p>
            <a:pPr>
              <a:spcAft>
                <a:spcPts val="300"/>
              </a:spcAft>
            </a:pPr>
            <a:r>
              <a:rPr lang="en-US" sz="1800" b="1" i="0" u="none" strike="noStrike" dirty="0">
                <a:solidFill>
                  <a:srgbClr val="333333"/>
                </a:solidFill>
                <a:effectLst/>
                <a:highlight>
                  <a:srgbClr val="FFFFFF"/>
                </a:highlight>
                <a:latin typeface="Titillium Web" pitchFamily="2" charset="77"/>
              </a:rPr>
              <a:t>Training Set:</a:t>
            </a:r>
            <a:r>
              <a:rPr lang="en-US" sz="1800" dirty="0">
                <a:solidFill>
                  <a:srgbClr val="333333"/>
                </a:solidFill>
                <a:highlight>
                  <a:srgbClr val="FFFFFF"/>
                </a:highlight>
                <a:latin typeface="Titillium Web" pitchFamily="2" charset="77"/>
              </a:rPr>
              <a:t> 1231 images     </a:t>
            </a:r>
            <a:r>
              <a:rPr lang="en-US" sz="1800" b="1" dirty="0">
                <a:solidFill>
                  <a:srgbClr val="333333"/>
                </a:solidFill>
                <a:highlight>
                  <a:srgbClr val="FFFFFF"/>
                </a:highlight>
                <a:latin typeface="Titillium Web" pitchFamily="2" charset="77"/>
              </a:rPr>
              <a:t>Test Set: </a:t>
            </a:r>
            <a:r>
              <a:rPr lang="en-US" sz="1800" b="0" i="0" u="none" strike="noStrike" dirty="0">
                <a:solidFill>
                  <a:srgbClr val="333333"/>
                </a:solidFill>
                <a:effectLst/>
                <a:highlight>
                  <a:srgbClr val="FFFFFF"/>
                </a:highlight>
                <a:latin typeface="Titillium Web" pitchFamily="2" charset="77"/>
              </a:rPr>
              <a:t>137 images</a:t>
            </a:r>
          </a:p>
          <a:p>
            <a:endParaRPr lang="en-US" sz="1800" dirty="0">
              <a:latin typeface="Titillium Web" pitchFamily="2" charset="77"/>
            </a:endParaRPr>
          </a:p>
        </p:txBody>
      </p:sp>
      <p:sp>
        <p:nvSpPr>
          <p:cNvPr id="5" name="TextBox 4">
            <a:extLst>
              <a:ext uri="{FF2B5EF4-FFF2-40B4-BE49-F238E27FC236}">
                <a16:creationId xmlns:a16="http://schemas.microsoft.com/office/drawing/2014/main" id="{0EAB231C-DE7A-1766-9264-9FB43A3EA26E}"/>
              </a:ext>
            </a:extLst>
          </p:cNvPr>
          <p:cNvSpPr txBox="1"/>
          <p:nvPr/>
        </p:nvSpPr>
        <p:spPr>
          <a:xfrm>
            <a:off x="719474" y="5316334"/>
            <a:ext cx="5802348" cy="9233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800" b="1" dirty="0">
                <a:latin typeface="Titillium Web" pitchFamily="2" charset="77"/>
              </a:rPr>
              <a:t>Network performance after 40 epochs:</a:t>
            </a:r>
          </a:p>
          <a:p>
            <a:r>
              <a:rPr lang="en-US" sz="1800" b="1" dirty="0">
                <a:latin typeface="Titillium Web" pitchFamily="2" charset="77"/>
              </a:rPr>
              <a:t>Mean </a:t>
            </a:r>
            <a:r>
              <a:rPr lang="en-US" sz="1800" b="1" dirty="0" err="1">
                <a:latin typeface="Titillium Web" pitchFamily="2" charset="77"/>
              </a:rPr>
              <a:t>IoU</a:t>
            </a:r>
            <a:r>
              <a:rPr lang="en-US" sz="1800" b="1" dirty="0">
                <a:latin typeface="Titillium Web" pitchFamily="2" charset="77"/>
              </a:rPr>
              <a:t> 0.734</a:t>
            </a:r>
          </a:p>
          <a:p>
            <a:r>
              <a:rPr lang="en-US" sz="1800" b="1" dirty="0">
                <a:latin typeface="Titillium Web" pitchFamily="2" charset="77"/>
              </a:rPr>
              <a:t>Accuracy 0.947</a:t>
            </a:r>
          </a:p>
        </p:txBody>
      </p:sp>
      <p:grpSp>
        <p:nvGrpSpPr>
          <p:cNvPr id="15" name="Group 14">
            <a:extLst>
              <a:ext uri="{FF2B5EF4-FFF2-40B4-BE49-F238E27FC236}">
                <a16:creationId xmlns:a16="http://schemas.microsoft.com/office/drawing/2014/main" id="{ACB8E781-A771-0BCB-1399-7E73AC69B5C9}"/>
              </a:ext>
            </a:extLst>
          </p:cNvPr>
          <p:cNvGrpSpPr>
            <a:grpSpLocks noChangeAspect="1"/>
          </p:cNvGrpSpPr>
          <p:nvPr/>
        </p:nvGrpSpPr>
        <p:grpSpPr>
          <a:xfrm>
            <a:off x="7156022" y="1912379"/>
            <a:ext cx="4480560" cy="4525123"/>
            <a:chOff x="7129128" y="1858590"/>
            <a:chExt cx="4570607" cy="4617472"/>
          </a:xfrm>
        </p:grpSpPr>
        <p:pic>
          <p:nvPicPr>
            <p:cNvPr id="8" name="Picture 7" descr="A black and white image of a maze&#10;&#10;Description automatically generated">
              <a:extLst>
                <a:ext uri="{FF2B5EF4-FFF2-40B4-BE49-F238E27FC236}">
                  <a16:creationId xmlns:a16="http://schemas.microsoft.com/office/drawing/2014/main" id="{EE9C14E8-E3DA-2B86-A00F-5384D961991E}"/>
                </a:ext>
              </a:extLst>
            </p:cNvPr>
            <p:cNvPicPr>
              <a:picLocks noChangeAspect="1"/>
            </p:cNvPicPr>
            <p:nvPr/>
          </p:nvPicPr>
          <p:blipFill>
            <a:blip r:embed="rId5"/>
            <a:stretch>
              <a:fillRect/>
            </a:stretch>
          </p:blipFill>
          <p:spPr>
            <a:xfrm>
              <a:off x="7194582" y="1858590"/>
              <a:ext cx="4440342" cy="1488633"/>
            </a:xfrm>
            <a:prstGeom prst="rect">
              <a:avLst/>
            </a:prstGeom>
          </p:spPr>
        </p:pic>
        <p:pic>
          <p:nvPicPr>
            <p:cNvPr id="10" name="Picture 9" descr="A black square with numbers&#10;&#10;Description automatically generated">
              <a:extLst>
                <a:ext uri="{FF2B5EF4-FFF2-40B4-BE49-F238E27FC236}">
                  <a16:creationId xmlns:a16="http://schemas.microsoft.com/office/drawing/2014/main" id="{00FB7D03-4218-21B2-B29C-868359C4BDE7}"/>
                </a:ext>
              </a:extLst>
            </p:cNvPr>
            <p:cNvPicPr>
              <a:picLocks noChangeAspect="1"/>
            </p:cNvPicPr>
            <p:nvPr/>
          </p:nvPicPr>
          <p:blipFill>
            <a:blip r:embed="rId6"/>
            <a:stretch>
              <a:fillRect/>
            </a:stretch>
          </p:blipFill>
          <p:spPr>
            <a:xfrm>
              <a:off x="7129128" y="4921793"/>
              <a:ext cx="4570607" cy="1554269"/>
            </a:xfrm>
            <a:prstGeom prst="rect">
              <a:avLst/>
            </a:prstGeom>
          </p:spPr>
        </p:pic>
        <p:pic>
          <p:nvPicPr>
            <p:cNvPr id="12" name="Picture 11" descr="A black square with white lines&#10;&#10;Description automatically generated">
              <a:extLst>
                <a:ext uri="{FF2B5EF4-FFF2-40B4-BE49-F238E27FC236}">
                  <a16:creationId xmlns:a16="http://schemas.microsoft.com/office/drawing/2014/main" id="{17AF0AAA-54F7-F356-ABD2-C4C05550DAAF}"/>
                </a:ext>
              </a:extLst>
            </p:cNvPr>
            <p:cNvPicPr>
              <a:picLocks noChangeAspect="1"/>
            </p:cNvPicPr>
            <p:nvPr/>
          </p:nvPicPr>
          <p:blipFill>
            <a:blip r:embed="rId7"/>
            <a:stretch>
              <a:fillRect/>
            </a:stretch>
          </p:blipFill>
          <p:spPr>
            <a:xfrm>
              <a:off x="7194582" y="3360896"/>
              <a:ext cx="4505153" cy="1547224"/>
            </a:xfrm>
            <a:prstGeom prst="rect">
              <a:avLst/>
            </a:prstGeom>
          </p:spPr>
        </p:pic>
      </p:grpSp>
      <p:sp>
        <p:nvSpPr>
          <p:cNvPr id="13" name="TextBox 12">
            <a:extLst>
              <a:ext uri="{FF2B5EF4-FFF2-40B4-BE49-F238E27FC236}">
                <a16:creationId xmlns:a16="http://schemas.microsoft.com/office/drawing/2014/main" id="{767A11C3-C11E-3FDD-6134-733B4E6E6158}"/>
              </a:ext>
            </a:extLst>
          </p:cNvPr>
          <p:cNvSpPr txBox="1"/>
          <p:nvPr/>
        </p:nvSpPr>
        <p:spPr>
          <a:xfrm>
            <a:off x="8744814" y="1619402"/>
            <a:ext cx="1404687" cy="338554"/>
          </a:xfrm>
          <a:prstGeom prst="rect">
            <a:avLst/>
          </a:prstGeom>
          <a:noFill/>
        </p:spPr>
        <p:txBody>
          <a:bodyPr wrap="square">
            <a:spAutoFit/>
          </a:bodyPr>
          <a:lstStyle/>
          <a:p>
            <a:r>
              <a:rPr lang="en-US" sz="1600" b="1" dirty="0">
                <a:solidFill>
                  <a:srgbClr val="1528BC"/>
                </a:solidFill>
                <a:latin typeface="Titillium Web"/>
                <a:sym typeface="Titillium Web"/>
              </a:rPr>
              <a:t>Ground truth</a:t>
            </a:r>
            <a:endParaRPr lang="en-US" sz="1600" b="1" dirty="0"/>
          </a:p>
        </p:txBody>
      </p:sp>
      <p:sp>
        <p:nvSpPr>
          <p:cNvPr id="14" name="TextBox 13">
            <a:extLst>
              <a:ext uri="{FF2B5EF4-FFF2-40B4-BE49-F238E27FC236}">
                <a16:creationId xmlns:a16="http://schemas.microsoft.com/office/drawing/2014/main" id="{3E32F317-67F6-2BA4-E97B-8FBB051F8950}"/>
              </a:ext>
            </a:extLst>
          </p:cNvPr>
          <p:cNvSpPr txBox="1"/>
          <p:nvPr/>
        </p:nvSpPr>
        <p:spPr>
          <a:xfrm>
            <a:off x="10302908" y="1621587"/>
            <a:ext cx="1404687" cy="338554"/>
          </a:xfrm>
          <a:prstGeom prst="rect">
            <a:avLst/>
          </a:prstGeom>
          <a:noFill/>
        </p:spPr>
        <p:txBody>
          <a:bodyPr wrap="square">
            <a:spAutoFit/>
          </a:bodyPr>
          <a:lstStyle/>
          <a:p>
            <a:r>
              <a:rPr lang="en-US" sz="1600" b="1" dirty="0">
                <a:solidFill>
                  <a:srgbClr val="1528BC"/>
                </a:solidFill>
                <a:latin typeface="Titillium Web"/>
                <a:sym typeface="Titillium Web"/>
              </a:rPr>
              <a:t>Prediction</a:t>
            </a:r>
            <a:endParaRPr lang="en-US" sz="1600" b="1" dirty="0"/>
          </a:p>
        </p:txBody>
      </p:sp>
    </p:spTree>
    <p:extLst>
      <p:ext uri="{BB962C8B-B14F-4D97-AF65-F5344CB8AC3E}">
        <p14:creationId xmlns:p14="http://schemas.microsoft.com/office/powerpoint/2010/main" val="3079350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p:cNvSpPr txBox="1"/>
          <p:nvPr/>
        </p:nvSpPr>
        <p:spPr>
          <a:xfrm>
            <a:off x="715250" y="1030225"/>
            <a:ext cx="10854300" cy="1015622"/>
          </a:xfrm>
          <a:prstGeom prst="rect">
            <a:avLst/>
          </a:prstGeom>
          <a:noFill/>
          <a:ln>
            <a:noFill/>
          </a:ln>
        </p:spPr>
        <p:txBody>
          <a:bodyPr spcFirstLastPara="1" wrap="square" lIns="91425" tIns="45700" rIns="91425" bIns="45700" anchor="t" anchorCtr="0">
            <a:spAutoFit/>
          </a:bodyPr>
          <a:lstStyle/>
          <a:p>
            <a:r>
              <a:rPr lang="en-US" sz="3000" b="1" dirty="0">
                <a:solidFill>
                  <a:srgbClr val="1C7FFF"/>
                </a:solidFill>
                <a:latin typeface="Titillium Web"/>
              </a:rPr>
              <a:t>Further Accomplished work:</a:t>
            </a:r>
          </a:p>
          <a:p>
            <a:endParaRPr lang="en-US" sz="3000" b="1" dirty="0">
              <a:solidFill>
                <a:srgbClr val="1C7FFF"/>
              </a:solidFill>
              <a:latin typeface="Titillium Web"/>
            </a:endParaRPr>
          </a:p>
        </p:txBody>
      </p:sp>
      <p:sp>
        <p:nvSpPr>
          <p:cNvPr id="4" name="Google Shape;152;g27df92e4ca9_0_1">
            <a:extLst>
              <a:ext uri="{FF2B5EF4-FFF2-40B4-BE49-F238E27FC236}">
                <a16:creationId xmlns:a16="http://schemas.microsoft.com/office/drawing/2014/main" id="{AE09EFA6-2911-BA62-FD63-D8F8CDA2559F}"/>
              </a:ext>
            </a:extLst>
          </p:cNvPr>
          <p:cNvSpPr txBox="1"/>
          <p:nvPr/>
        </p:nvSpPr>
        <p:spPr>
          <a:xfrm>
            <a:off x="-3" y="1491392"/>
            <a:ext cx="11831785" cy="2754560"/>
          </a:xfrm>
          <a:prstGeom prst="rect">
            <a:avLst/>
          </a:prstGeom>
          <a:noFill/>
          <a:ln>
            <a:noFill/>
          </a:ln>
        </p:spPr>
        <p:txBody>
          <a:bodyPr spcFirstLastPara="1" wrap="square" lIns="360000" tIns="45700" rIns="91425" bIns="45700" anchor="t" anchorCtr="0">
            <a:spAutoFit/>
          </a:bodyPr>
          <a:lstStyle/>
          <a:p>
            <a:pPr marL="395898" lvl="0" indent="-342900" algn="just">
              <a:spcAft>
                <a:spcPts val="300"/>
              </a:spcAft>
              <a:buClr>
                <a:schemeClr val="tx1"/>
              </a:buClr>
              <a:buSzPts val="2000"/>
              <a:buFontTx/>
              <a:buChar char="-"/>
            </a:pPr>
            <a:r>
              <a:rPr lang="en-US" sz="2000" dirty="0">
                <a:solidFill>
                  <a:schemeClr val="tx1"/>
                </a:solidFill>
                <a:latin typeface="Titillium Web"/>
                <a:ea typeface="Titillium Web"/>
                <a:cs typeface="Titillium Web"/>
                <a:sym typeface="Titillium Web"/>
              </a:rPr>
              <a:t>Analysis of the literature regarding ML solutions for image segmentation and classification</a:t>
            </a:r>
          </a:p>
          <a:p>
            <a:pPr marL="395898" marR="0" lvl="0" indent="-342900" algn="just" rtl="0">
              <a:spcBef>
                <a:spcPts val="0"/>
              </a:spcBef>
              <a:spcAft>
                <a:spcPts val="300"/>
              </a:spcAft>
              <a:buClr>
                <a:schemeClr val="tx1"/>
              </a:buClr>
              <a:buSzPts val="2000"/>
              <a:buFontTx/>
              <a:buChar char="-"/>
            </a:pPr>
            <a:r>
              <a:rPr lang="en-US" sz="2000" dirty="0">
                <a:solidFill>
                  <a:schemeClr val="tx1"/>
                </a:solidFill>
                <a:latin typeface="Titillium Web"/>
                <a:ea typeface="Titillium Web"/>
                <a:cs typeface="Titillium Web"/>
                <a:sym typeface="Titillium Web"/>
              </a:rPr>
              <a:t>Selection of public labeled dataset for testing and benchmarking (</a:t>
            </a:r>
            <a:r>
              <a:rPr lang="en-US" sz="2000" dirty="0" err="1">
                <a:solidFill>
                  <a:schemeClr val="tx1"/>
                </a:solidFill>
                <a:latin typeface="Titillium Web"/>
                <a:ea typeface="Titillium Web"/>
                <a:cs typeface="Titillium Web"/>
                <a:sym typeface="Titillium Web"/>
              </a:rPr>
              <a:t>Inria</a:t>
            </a:r>
            <a:r>
              <a:rPr lang="en-US" sz="2000" dirty="0">
                <a:solidFill>
                  <a:schemeClr val="tx1"/>
                </a:solidFill>
                <a:latin typeface="Titillium Web"/>
                <a:ea typeface="Titillium Web"/>
                <a:cs typeface="Titillium Web"/>
                <a:sym typeface="Titillium Web"/>
              </a:rPr>
              <a:t> Aerial Image Labelling dataset, WHU building dataset, etc.)</a:t>
            </a:r>
          </a:p>
          <a:p>
            <a:pPr marL="52998" marR="0" lvl="0" algn="just" rtl="0">
              <a:spcBef>
                <a:spcPts val="0"/>
              </a:spcBef>
              <a:spcAft>
                <a:spcPts val="300"/>
              </a:spcAft>
              <a:buClr>
                <a:schemeClr val="tx1"/>
              </a:buClr>
              <a:buSzPts val="2000"/>
            </a:pPr>
            <a:r>
              <a:rPr lang="en-US" sz="2000" i="0" u="none" strike="noStrike" cap="none" dirty="0">
                <a:solidFill>
                  <a:schemeClr val="tx1"/>
                </a:solidFill>
                <a:latin typeface="Titillium Web"/>
                <a:ea typeface="Titillium Web"/>
                <a:cs typeface="Titillium Web"/>
                <a:sym typeface="Titillium Web"/>
              </a:rPr>
              <a:t>On-goi</a:t>
            </a:r>
            <a:r>
              <a:rPr lang="en-US" sz="2000" dirty="0">
                <a:solidFill>
                  <a:schemeClr val="tx1"/>
                </a:solidFill>
                <a:latin typeface="Titillium Web"/>
                <a:ea typeface="Titillium Web"/>
                <a:cs typeface="Titillium Web"/>
                <a:sym typeface="Titillium Web"/>
              </a:rPr>
              <a:t>ng:</a:t>
            </a:r>
            <a:endParaRPr lang="it-IT" sz="2000" i="0" u="none" strike="noStrike" cap="none" dirty="0">
              <a:solidFill>
                <a:schemeClr val="tx1"/>
              </a:solidFill>
              <a:latin typeface="Titillium Web"/>
              <a:ea typeface="Titillium Web"/>
              <a:cs typeface="Titillium Web"/>
              <a:sym typeface="Titillium Web"/>
            </a:endParaRPr>
          </a:p>
          <a:p>
            <a:pPr marL="395898" indent="-342900" algn="just">
              <a:spcAft>
                <a:spcPts val="300"/>
              </a:spcAft>
              <a:buClr>
                <a:schemeClr val="tx1"/>
              </a:buClr>
              <a:buSzPts val="2000"/>
              <a:buFontTx/>
              <a:buChar char="-"/>
            </a:pPr>
            <a:r>
              <a:rPr lang="en-US" sz="2000" i="0" u="none" strike="noStrike" cap="none" dirty="0">
                <a:solidFill>
                  <a:schemeClr val="tx1"/>
                </a:solidFill>
                <a:latin typeface="Titillium Web"/>
                <a:ea typeface="Titillium Web"/>
                <a:cs typeface="Titillium Web"/>
                <a:sym typeface="Titillium Web"/>
              </a:rPr>
              <a:t>Access to satellite images from ASI (COSMO-</a:t>
            </a:r>
            <a:r>
              <a:rPr lang="en-US" sz="2000" i="0" u="none" strike="noStrike" cap="none" dirty="0" err="1">
                <a:solidFill>
                  <a:schemeClr val="tx1"/>
                </a:solidFill>
                <a:latin typeface="Titillium Web"/>
                <a:ea typeface="Titillium Web"/>
                <a:cs typeface="Titillium Web"/>
                <a:sym typeface="Titillium Web"/>
              </a:rPr>
              <a:t>SkyMed</a:t>
            </a:r>
            <a:r>
              <a:rPr lang="en-US" sz="2000" i="0" u="none" strike="noStrike" cap="none" dirty="0">
                <a:solidFill>
                  <a:schemeClr val="tx1"/>
                </a:solidFill>
                <a:latin typeface="Titillium Web"/>
                <a:ea typeface="Titillium Web"/>
                <a:cs typeface="Titillium Web"/>
                <a:sym typeface="Titillium Web"/>
              </a:rPr>
              <a:t>  and </a:t>
            </a:r>
            <a:r>
              <a:rPr lang="en-US" sz="2000" dirty="0">
                <a:solidFill>
                  <a:schemeClr val="tx1"/>
                </a:solidFill>
                <a:latin typeface="Titillium Web"/>
              </a:rPr>
              <a:t>Hyperspectral satellite </a:t>
            </a:r>
            <a:r>
              <a:rPr lang="en-US" sz="2000" dirty="0">
                <a:solidFill>
                  <a:schemeClr val="tx1"/>
                </a:solidFill>
                <a:latin typeface="Titillium Web"/>
                <a:sym typeface="Titillium Web"/>
              </a:rPr>
              <a:t>Pri</a:t>
            </a:r>
            <a:r>
              <a:rPr lang="en-US" sz="2000" i="0" u="none" strike="noStrike" cap="none" dirty="0">
                <a:solidFill>
                  <a:schemeClr val="tx1"/>
                </a:solidFill>
                <a:latin typeface="Titillium Web"/>
                <a:ea typeface="Titillium Web"/>
                <a:cs typeface="Titillium Web"/>
                <a:sym typeface="Titillium Web"/>
              </a:rPr>
              <a:t>sma) on the region of </a:t>
            </a:r>
            <a:r>
              <a:rPr lang="en-US" sz="2000" dirty="0">
                <a:solidFill>
                  <a:schemeClr val="tx1"/>
                </a:solidFill>
                <a:latin typeface="Titillium Web"/>
                <a:sym typeface="Titillium Web"/>
              </a:rPr>
              <a:t>interest</a:t>
            </a:r>
            <a:r>
              <a:rPr lang="en-US" sz="2000" i="0" u="none" strike="noStrike" cap="none" dirty="0">
                <a:solidFill>
                  <a:schemeClr val="tx1"/>
                </a:solidFill>
                <a:latin typeface="Titillium Web"/>
                <a:ea typeface="Titillium Web"/>
                <a:cs typeface="Titillium Web"/>
                <a:sym typeface="Titillium Web"/>
              </a:rPr>
              <a:t> </a:t>
            </a:r>
            <a:r>
              <a:rPr lang="en-US" sz="2000" dirty="0">
                <a:solidFill>
                  <a:schemeClr val="tx1"/>
                </a:solidFill>
                <a:latin typeface="Titillium Web"/>
                <a:sym typeface="Titillium Web"/>
              </a:rPr>
              <a:t>(Municipality of Bologna</a:t>
            </a:r>
            <a:r>
              <a:rPr lang="en-US" sz="2000" dirty="0">
                <a:solidFill>
                  <a:schemeClr val="tx1"/>
                </a:solidFill>
                <a:latin typeface="Titillium Web"/>
              </a:rPr>
              <a:t>)</a:t>
            </a:r>
            <a:endParaRPr lang="en-US" sz="2000" dirty="0">
              <a:solidFill>
                <a:schemeClr val="tx1"/>
              </a:solidFill>
              <a:latin typeface="Titillium Web"/>
              <a:sym typeface="Titillium Web"/>
            </a:endParaRPr>
          </a:p>
          <a:p>
            <a:pPr marL="395898" indent="-342900" algn="just">
              <a:spcAft>
                <a:spcPts val="300"/>
              </a:spcAft>
              <a:buClr>
                <a:schemeClr val="tx1"/>
              </a:buClr>
              <a:buSzPts val="2000"/>
              <a:buFontTx/>
              <a:buChar char="-"/>
            </a:pPr>
            <a:r>
              <a:rPr lang="en-US" sz="2000" dirty="0">
                <a:solidFill>
                  <a:schemeClr val="tx1"/>
                </a:solidFill>
                <a:latin typeface="Titillium Web"/>
                <a:sym typeface="Titillium Web"/>
              </a:rPr>
              <a:t>Access to orthophoto provided by </a:t>
            </a:r>
            <a:r>
              <a:rPr lang="en-US" sz="2000" dirty="0" err="1">
                <a:solidFill>
                  <a:schemeClr val="tx1"/>
                </a:solidFill>
                <a:latin typeface="Titillium Web"/>
                <a:sym typeface="Titillium Web"/>
              </a:rPr>
              <a:t>Regione</a:t>
            </a:r>
            <a:r>
              <a:rPr lang="en-US" sz="2000" dirty="0">
                <a:solidFill>
                  <a:schemeClr val="tx1"/>
                </a:solidFill>
                <a:latin typeface="Titillium Web"/>
                <a:sym typeface="Titillium Web"/>
              </a:rPr>
              <a:t> Emilia Romagna</a:t>
            </a:r>
            <a:endParaRPr lang="en-US" sz="2000" b="1" dirty="0">
              <a:solidFill>
                <a:srgbClr val="1528BC"/>
              </a:solidFill>
              <a:latin typeface="Titillium Web"/>
              <a:ea typeface="Titillium Web"/>
              <a:cs typeface="Titillium Web"/>
              <a:sym typeface="Titillium Web"/>
            </a:endParaRPr>
          </a:p>
          <a:p>
            <a:pPr marL="395898" marR="0" lvl="0" indent="-342900" algn="just" rtl="0">
              <a:lnSpc>
                <a:spcPct val="90000"/>
              </a:lnSpc>
              <a:spcBef>
                <a:spcPts val="0"/>
              </a:spcBef>
              <a:spcAft>
                <a:spcPts val="300"/>
              </a:spcAft>
              <a:buClr>
                <a:srgbClr val="1528BC"/>
              </a:buClr>
              <a:buSzPts val="2000"/>
              <a:buFontTx/>
              <a:buChar char="-"/>
            </a:pPr>
            <a:endParaRPr sz="2000" b="1" i="0" u="none" strike="noStrike" cap="none" dirty="0">
              <a:solidFill>
                <a:srgbClr val="1528BC"/>
              </a:solidFill>
              <a:latin typeface="Titillium Web"/>
              <a:ea typeface="Titillium Web"/>
              <a:cs typeface="Titillium Web"/>
              <a:sym typeface="Titillium Web"/>
            </a:endParaRPr>
          </a:p>
        </p:txBody>
      </p:sp>
      <p:grpSp>
        <p:nvGrpSpPr>
          <p:cNvPr id="24" name="Group 23">
            <a:extLst>
              <a:ext uri="{FF2B5EF4-FFF2-40B4-BE49-F238E27FC236}">
                <a16:creationId xmlns:a16="http://schemas.microsoft.com/office/drawing/2014/main" id="{AF529C05-D6EE-9EB9-9DE9-C77C692754FF}"/>
              </a:ext>
            </a:extLst>
          </p:cNvPr>
          <p:cNvGrpSpPr/>
          <p:nvPr/>
        </p:nvGrpSpPr>
        <p:grpSpPr>
          <a:xfrm>
            <a:off x="2367654" y="3869802"/>
            <a:ext cx="6817177" cy="2642645"/>
            <a:chOff x="2367654" y="3869802"/>
            <a:chExt cx="6817177" cy="2642645"/>
          </a:xfrm>
        </p:grpSpPr>
        <p:pic>
          <p:nvPicPr>
            <p:cNvPr id="7" name="Picture 6" descr="A map of italy with a red square in the middle&#10;&#10;Description automatically generated">
              <a:extLst>
                <a:ext uri="{FF2B5EF4-FFF2-40B4-BE49-F238E27FC236}">
                  <a16:creationId xmlns:a16="http://schemas.microsoft.com/office/drawing/2014/main" id="{D0F89983-1D6F-A76A-2942-AF3FFC7CDC4B}"/>
                </a:ext>
              </a:extLst>
            </p:cNvPr>
            <p:cNvPicPr>
              <a:picLocks noChangeAspect="1"/>
            </p:cNvPicPr>
            <p:nvPr/>
          </p:nvPicPr>
          <p:blipFill>
            <a:blip r:embed="rId5"/>
            <a:stretch>
              <a:fillRect/>
            </a:stretch>
          </p:blipFill>
          <p:spPr>
            <a:xfrm>
              <a:off x="2367654" y="3869802"/>
              <a:ext cx="3077182" cy="2642645"/>
            </a:xfrm>
            <a:prstGeom prst="rect">
              <a:avLst/>
            </a:prstGeom>
          </p:spPr>
        </p:pic>
        <p:cxnSp>
          <p:nvCxnSpPr>
            <p:cNvPr id="9" name="Straight Connector 8">
              <a:extLst>
                <a:ext uri="{FF2B5EF4-FFF2-40B4-BE49-F238E27FC236}">
                  <a16:creationId xmlns:a16="http://schemas.microsoft.com/office/drawing/2014/main" id="{821C22A2-28E2-8B8F-18FD-1F64A72869EA}"/>
                </a:ext>
              </a:extLst>
            </p:cNvPr>
            <p:cNvCxnSpPr>
              <a:cxnSpLocks/>
            </p:cNvCxnSpPr>
            <p:nvPr/>
          </p:nvCxnSpPr>
          <p:spPr>
            <a:xfrm flipV="1">
              <a:off x="3706498" y="4293974"/>
              <a:ext cx="2630167" cy="294486"/>
            </a:xfrm>
            <a:prstGeom prst="line">
              <a:avLst/>
            </a:prstGeom>
          </p:spPr>
          <p:style>
            <a:lnRef idx="2">
              <a:schemeClr val="accent4"/>
            </a:lnRef>
            <a:fillRef idx="0">
              <a:schemeClr val="accent4"/>
            </a:fillRef>
            <a:effectRef idx="1">
              <a:schemeClr val="accent4"/>
            </a:effectRef>
            <a:fontRef idx="minor">
              <a:schemeClr val="tx1"/>
            </a:fontRef>
          </p:style>
        </p:cxnSp>
        <p:cxnSp>
          <p:nvCxnSpPr>
            <p:cNvPr id="11" name="Straight Connector 10">
              <a:extLst>
                <a:ext uri="{FF2B5EF4-FFF2-40B4-BE49-F238E27FC236}">
                  <a16:creationId xmlns:a16="http://schemas.microsoft.com/office/drawing/2014/main" id="{917DE228-3000-4F8E-C5D6-130586EF671F}"/>
                </a:ext>
              </a:extLst>
            </p:cNvPr>
            <p:cNvCxnSpPr>
              <a:cxnSpLocks/>
            </p:cNvCxnSpPr>
            <p:nvPr/>
          </p:nvCxnSpPr>
          <p:spPr>
            <a:xfrm>
              <a:off x="3706498" y="4627491"/>
              <a:ext cx="2630167" cy="1718664"/>
            </a:xfrm>
            <a:prstGeom prst="line">
              <a:avLst/>
            </a:prstGeom>
          </p:spPr>
          <p:style>
            <a:lnRef idx="2">
              <a:schemeClr val="accent4"/>
            </a:lnRef>
            <a:fillRef idx="0">
              <a:schemeClr val="accent4"/>
            </a:fillRef>
            <a:effectRef idx="1">
              <a:schemeClr val="accent4"/>
            </a:effectRef>
            <a:fontRef idx="minor">
              <a:schemeClr val="tx1"/>
            </a:fontRef>
          </p:style>
        </p:cxnSp>
        <p:pic>
          <p:nvPicPr>
            <p:cNvPr id="16" name="Picture 15" descr="A map of a city&#10;&#10;Description automatically generated">
              <a:extLst>
                <a:ext uri="{FF2B5EF4-FFF2-40B4-BE49-F238E27FC236}">
                  <a16:creationId xmlns:a16="http://schemas.microsoft.com/office/drawing/2014/main" id="{8E86CB1D-F1C5-9D43-99F7-D093DBA28F9C}"/>
                </a:ext>
              </a:extLst>
            </p:cNvPr>
            <p:cNvPicPr>
              <a:picLocks noChangeAspect="1"/>
            </p:cNvPicPr>
            <p:nvPr/>
          </p:nvPicPr>
          <p:blipFill>
            <a:blip r:embed="rId6"/>
            <a:stretch>
              <a:fillRect/>
            </a:stretch>
          </p:blipFill>
          <p:spPr>
            <a:xfrm>
              <a:off x="6336665" y="4287108"/>
              <a:ext cx="2848166" cy="2069826"/>
            </a:xfrm>
            <a:prstGeom prst="rect">
              <a:avLst/>
            </a:prstGeom>
          </p:spPr>
        </p:pic>
        <p:sp>
          <p:nvSpPr>
            <p:cNvPr id="23" name="TextBox 22">
              <a:extLst>
                <a:ext uri="{FF2B5EF4-FFF2-40B4-BE49-F238E27FC236}">
                  <a16:creationId xmlns:a16="http://schemas.microsoft.com/office/drawing/2014/main" id="{E71AAA0B-1D97-86A2-2465-54378FD9B120}"/>
                </a:ext>
              </a:extLst>
            </p:cNvPr>
            <p:cNvSpPr txBox="1"/>
            <p:nvPr/>
          </p:nvSpPr>
          <p:spPr>
            <a:xfrm>
              <a:off x="6477192" y="3932705"/>
              <a:ext cx="2575119" cy="369332"/>
            </a:xfrm>
            <a:prstGeom prst="rect">
              <a:avLst/>
            </a:prstGeom>
            <a:noFill/>
          </p:spPr>
          <p:txBody>
            <a:bodyPr wrap="square">
              <a:spAutoFit/>
            </a:bodyPr>
            <a:lstStyle/>
            <a:p>
              <a:r>
                <a:rPr lang="en-US" sz="1800" b="1" dirty="0">
                  <a:solidFill>
                    <a:srgbClr val="1528BC"/>
                  </a:solidFill>
                  <a:latin typeface="Titillium Web"/>
                  <a:sym typeface="Titillium Web"/>
                </a:rPr>
                <a:t>Municipality of Bologna</a:t>
              </a:r>
              <a:endParaRPr lang="en-US" sz="1800" b="1" dirty="0"/>
            </a:p>
          </p:txBody>
        </p:sp>
      </p:grpSp>
    </p:spTree>
    <p:extLst>
      <p:ext uri="{BB962C8B-B14F-4D97-AF65-F5344CB8AC3E}">
        <p14:creationId xmlns:p14="http://schemas.microsoft.com/office/powerpoint/2010/main" val="3726627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g27df92e4ca9_0_34"/>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83" name="Google Shape;183;g27df92e4ca9_0_34"/>
          <p:cNvGrpSpPr/>
          <p:nvPr/>
        </p:nvGrpSpPr>
        <p:grpSpPr>
          <a:xfrm>
            <a:off x="0" y="6511282"/>
            <a:ext cx="12192000" cy="361767"/>
            <a:chOff x="0" y="6511282"/>
            <a:chExt cx="12192000" cy="361767"/>
          </a:xfrm>
        </p:grpSpPr>
        <p:pic>
          <p:nvPicPr>
            <p:cNvPr id="184" name="Google Shape;184;g27df92e4ca9_0_34"/>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85" name="Google Shape;185;g27df92e4ca9_0_34"/>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86" name="Google Shape;186;g27df92e4ca9_0_34"/>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Titillium Web"/>
                  <a:ea typeface="Titillium Web"/>
                  <a:cs typeface="Titillium Web"/>
                  <a:sym typeface="Titillium Web"/>
                </a:rPr>
                <a:t>ICSC </a:t>
              </a:r>
              <a:r>
                <a:rPr lang="it-IT" sz="1400" b="0" i="0" u="none" strike="noStrike" cap="none" dirty="0" err="1">
                  <a:solidFill>
                    <a:schemeClr val="lt1"/>
                  </a:solidFill>
                  <a:latin typeface="Titillium Web"/>
                  <a:ea typeface="Titillium Web"/>
                  <a:cs typeface="Titillium Web"/>
                  <a:sym typeface="Titillium Web"/>
                </a:rPr>
                <a:t>Italian</a:t>
              </a:r>
              <a:r>
                <a:rPr lang="it-IT" sz="1400" b="0" i="0" u="none" strike="noStrike" cap="none" dirty="0">
                  <a:solidFill>
                    <a:schemeClr val="lt1"/>
                  </a:solidFill>
                  <a:latin typeface="Titillium Web"/>
                  <a:ea typeface="Titillium Web"/>
                  <a:cs typeface="Titillium Web"/>
                  <a:sym typeface="Titillium Web"/>
                </a:rPr>
                <a:t> </a:t>
              </a:r>
              <a:r>
                <a:rPr lang="it-IT" sz="1400" b="0" i="0" u="none" strike="noStrike" cap="none" dirty="0" err="1">
                  <a:solidFill>
                    <a:schemeClr val="lt1"/>
                  </a:solidFill>
                  <a:latin typeface="Titillium Web"/>
                  <a:ea typeface="Titillium Web"/>
                  <a:cs typeface="Titillium Web"/>
                  <a:sym typeface="Titillium Web"/>
                </a:rPr>
                <a:t>Research</a:t>
              </a:r>
              <a:r>
                <a:rPr lang="it-IT" sz="1400" b="0" i="0" u="none" strike="noStrike" cap="none" dirty="0">
                  <a:solidFill>
                    <a:schemeClr val="lt1"/>
                  </a:solidFill>
                  <a:latin typeface="Titillium Web"/>
                  <a:ea typeface="Titillium Web"/>
                  <a:cs typeface="Titillium Web"/>
                  <a:sym typeface="Titillium Web"/>
                </a:rPr>
                <a:t> Center on High-Performance Computing, Big Data and Quantum Computing</a:t>
              </a:r>
              <a:endParaRPr sz="1400" b="0" i="0" u="none" strike="noStrike" cap="none" dirty="0">
                <a:solidFill>
                  <a:srgbClr val="000000"/>
                </a:solidFill>
                <a:latin typeface="Arial"/>
                <a:ea typeface="Arial"/>
                <a:cs typeface="Arial"/>
                <a:sym typeface="Arial"/>
              </a:endParaRPr>
            </a:p>
          </p:txBody>
        </p:sp>
      </p:grpSp>
      <p:sp>
        <p:nvSpPr>
          <p:cNvPr id="187" name="Google Shape;187;g27df92e4ca9_0_34"/>
          <p:cNvSpPr txBox="1"/>
          <p:nvPr/>
        </p:nvSpPr>
        <p:spPr>
          <a:xfrm>
            <a:off x="715249" y="1030225"/>
            <a:ext cx="1137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i="0" u="none" strike="noStrike" cap="none">
                <a:solidFill>
                  <a:srgbClr val="1C7FFF"/>
                </a:solidFill>
                <a:latin typeface="Titillium Web"/>
                <a:ea typeface="Titillium Web"/>
                <a:cs typeface="Titillium Web"/>
                <a:sym typeface="Titillium Web"/>
              </a:rPr>
              <a:t>Next Steps and Expected Results</a:t>
            </a:r>
            <a:endParaRPr sz="2000" b="0" i="0" u="none" strike="noStrike" cap="none">
              <a:solidFill>
                <a:srgbClr val="000000"/>
              </a:solidFill>
              <a:latin typeface="Titillium Web"/>
              <a:ea typeface="Titillium Web"/>
              <a:cs typeface="Titillium Web"/>
              <a:sym typeface="Titillium Web"/>
            </a:endParaRPr>
          </a:p>
        </p:txBody>
      </p:sp>
      <p:sp>
        <p:nvSpPr>
          <p:cNvPr id="6" name="Google Shape;152;g27df92e4ca9_0_1">
            <a:extLst>
              <a:ext uri="{FF2B5EF4-FFF2-40B4-BE49-F238E27FC236}">
                <a16:creationId xmlns:a16="http://schemas.microsoft.com/office/drawing/2014/main" id="{38003550-1133-7F54-8485-55FC53A153C7}"/>
              </a:ext>
            </a:extLst>
          </p:cNvPr>
          <p:cNvSpPr txBox="1"/>
          <p:nvPr/>
        </p:nvSpPr>
        <p:spPr>
          <a:xfrm>
            <a:off x="355650" y="1672624"/>
            <a:ext cx="11480700" cy="1708120"/>
          </a:xfrm>
          <a:prstGeom prst="rect">
            <a:avLst/>
          </a:prstGeom>
          <a:noFill/>
          <a:ln>
            <a:noFill/>
          </a:ln>
        </p:spPr>
        <p:txBody>
          <a:bodyPr spcFirstLastPara="1" wrap="square" lIns="360000" tIns="45700" rIns="91425" bIns="45700" anchor="t" anchorCtr="0">
            <a:spAutoFit/>
          </a:bodyPr>
          <a:lstStyle/>
          <a:p>
            <a:pPr marL="395898" lvl="0" indent="-342900">
              <a:lnSpc>
                <a:spcPct val="90000"/>
              </a:lnSpc>
              <a:spcAft>
                <a:spcPts val="600"/>
              </a:spcAft>
              <a:buClr>
                <a:schemeClr val="tx1"/>
              </a:buClr>
              <a:buSzPts val="2000"/>
              <a:buFontTx/>
              <a:buChar char="-"/>
            </a:pPr>
            <a:r>
              <a:rPr lang="en-US" sz="2000" dirty="0">
                <a:solidFill>
                  <a:schemeClr val="tx1"/>
                </a:solidFill>
                <a:latin typeface="Titillium Web"/>
                <a:ea typeface="Titillium Web"/>
                <a:cs typeface="Titillium Web"/>
                <a:sym typeface="Titillium Web"/>
              </a:rPr>
              <a:t>Evaluation of alternative solutions for image segmentation: pure convolutional (U-Net), pure transformer (</a:t>
            </a:r>
            <a:r>
              <a:rPr lang="en-US" sz="2000" dirty="0" err="1">
                <a:solidFill>
                  <a:schemeClr val="tx1"/>
                </a:solidFill>
                <a:latin typeface="Titillium Web"/>
                <a:ea typeface="Titillium Web"/>
                <a:cs typeface="Titillium Web"/>
                <a:sym typeface="Titillium Web"/>
              </a:rPr>
              <a:t>Swin-Unet</a:t>
            </a:r>
            <a:r>
              <a:rPr lang="en-US" sz="2000" dirty="0">
                <a:solidFill>
                  <a:schemeClr val="tx1"/>
                </a:solidFill>
                <a:latin typeface="Titillium Web"/>
                <a:ea typeface="Titillium Web"/>
                <a:cs typeface="Titillium Web"/>
                <a:sym typeface="Titillium Web"/>
              </a:rPr>
              <a:t>), hybrid (</a:t>
            </a:r>
            <a:r>
              <a:rPr lang="en-US" sz="2000" dirty="0" err="1">
                <a:solidFill>
                  <a:schemeClr val="tx1"/>
                </a:solidFill>
                <a:latin typeface="Titillium Web"/>
                <a:ea typeface="Titillium Web"/>
                <a:cs typeface="Titillium Web"/>
                <a:sym typeface="Titillium Web"/>
              </a:rPr>
              <a:t>TransUnet</a:t>
            </a:r>
            <a:r>
              <a:rPr lang="en-US" sz="2000" dirty="0">
                <a:solidFill>
                  <a:schemeClr val="tx1"/>
                </a:solidFill>
                <a:latin typeface="Titillium Web"/>
                <a:ea typeface="Titillium Web"/>
                <a:cs typeface="Titillium Web"/>
                <a:sym typeface="Titillium Web"/>
              </a:rPr>
              <a:t>, Segment Anything Model and others)</a:t>
            </a:r>
          </a:p>
          <a:p>
            <a:pPr marL="395898" lvl="0" indent="-342900">
              <a:lnSpc>
                <a:spcPct val="90000"/>
              </a:lnSpc>
              <a:spcAft>
                <a:spcPts val="600"/>
              </a:spcAft>
              <a:buClr>
                <a:schemeClr val="tx1"/>
              </a:buClr>
              <a:buSzPts val="2000"/>
              <a:buFontTx/>
              <a:buChar char="-"/>
            </a:pPr>
            <a:r>
              <a:rPr lang="en-US" sz="2000" dirty="0">
                <a:solidFill>
                  <a:schemeClr val="tx1"/>
                </a:solidFill>
                <a:latin typeface="Titillium Web"/>
                <a:ea typeface="Titillium Web"/>
                <a:cs typeface="Titillium Web"/>
                <a:sym typeface="Titillium Web"/>
              </a:rPr>
              <a:t>Full acquisition of labeled dataset on the area of interests</a:t>
            </a:r>
          </a:p>
          <a:p>
            <a:pPr marL="395898" lvl="0" indent="-342900">
              <a:lnSpc>
                <a:spcPct val="90000"/>
              </a:lnSpc>
              <a:spcAft>
                <a:spcPts val="600"/>
              </a:spcAft>
              <a:buClr>
                <a:schemeClr val="tx1"/>
              </a:buClr>
              <a:buSzPts val="2000"/>
              <a:buFontTx/>
              <a:buChar char="-"/>
            </a:pPr>
            <a:r>
              <a:rPr lang="en-US" sz="2000" dirty="0">
                <a:solidFill>
                  <a:schemeClr val="tx1"/>
                </a:solidFill>
                <a:latin typeface="Titillium Web"/>
                <a:ea typeface="Titillium Web"/>
                <a:cs typeface="Titillium Web"/>
                <a:sym typeface="Titillium Web"/>
              </a:rPr>
              <a:t>Start investigating effective ML solutions for classification </a:t>
            </a:r>
            <a:endParaRPr lang="en-US" sz="2000" b="1" dirty="0">
              <a:solidFill>
                <a:srgbClr val="1528BC"/>
              </a:solidFill>
              <a:latin typeface="Titillium Web"/>
              <a:ea typeface="Titillium Web"/>
              <a:cs typeface="Titillium Web"/>
              <a:sym typeface="Titillium Web"/>
            </a:endParaRPr>
          </a:p>
          <a:p>
            <a:pPr marL="395898" marR="0" lvl="0" indent="-342900" algn="l" rtl="0">
              <a:lnSpc>
                <a:spcPct val="90000"/>
              </a:lnSpc>
              <a:spcBef>
                <a:spcPts val="0"/>
              </a:spcBef>
              <a:spcAft>
                <a:spcPts val="0"/>
              </a:spcAft>
              <a:buClr>
                <a:srgbClr val="1528BC"/>
              </a:buClr>
              <a:buSzPts val="2000"/>
              <a:buFontTx/>
              <a:buChar char="-"/>
            </a:pPr>
            <a:endParaRPr sz="2000" b="1" i="0" u="none" strike="noStrike" cap="none" dirty="0">
              <a:solidFill>
                <a:srgbClr val="1528BC"/>
              </a:solidFill>
              <a:latin typeface="Titillium Web"/>
              <a:ea typeface="Titillium Web"/>
              <a:cs typeface="Titillium Web"/>
              <a:sym typeface="Titillium Web"/>
            </a:endParaRPr>
          </a:p>
        </p:txBody>
      </p:sp>
      <p:grpSp>
        <p:nvGrpSpPr>
          <p:cNvPr id="13" name="Group 12">
            <a:extLst>
              <a:ext uri="{FF2B5EF4-FFF2-40B4-BE49-F238E27FC236}">
                <a16:creationId xmlns:a16="http://schemas.microsoft.com/office/drawing/2014/main" id="{79637844-BF77-950B-5405-FC0621F650BA}"/>
              </a:ext>
            </a:extLst>
          </p:cNvPr>
          <p:cNvGrpSpPr/>
          <p:nvPr/>
        </p:nvGrpSpPr>
        <p:grpSpPr>
          <a:xfrm>
            <a:off x="857417" y="3402779"/>
            <a:ext cx="9506141" cy="2929224"/>
            <a:chOff x="857417" y="3402779"/>
            <a:chExt cx="9506141" cy="2929224"/>
          </a:xfrm>
        </p:grpSpPr>
        <p:sp>
          <p:nvSpPr>
            <p:cNvPr id="8" name="TextBox 7">
              <a:extLst>
                <a:ext uri="{FF2B5EF4-FFF2-40B4-BE49-F238E27FC236}">
                  <a16:creationId xmlns:a16="http://schemas.microsoft.com/office/drawing/2014/main" id="{24ECEFA2-1460-0C38-46AC-04D3142C326D}"/>
                </a:ext>
              </a:extLst>
            </p:cNvPr>
            <p:cNvSpPr txBox="1"/>
            <p:nvPr/>
          </p:nvSpPr>
          <p:spPr>
            <a:xfrm>
              <a:off x="7253157" y="5808783"/>
              <a:ext cx="3110401" cy="523220"/>
            </a:xfrm>
            <a:prstGeom prst="rect">
              <a:avLst/>
            </a:prstGeom>
            <a:noFill/>
          </p:spPr>
          <p:txBody>
            <a:bodyPr wrap="square">
              <a:spAutoFit/>
            </a:bodyPr>
            <a:lstStyle/>
            <a:p>
              <a:r>
                <a:rPr lang="en-US" i="1" dirty="0">
                  <a:latin typeface="Helvetica" pitchFamily="2" charset="0"/>
                </a:rPr>
                <a:t>June</a:t>
              </a:r>
              <a:r>
                <a:rPr lang="en-US" i="1" dirty="0">
                  <a:effectLst/>
                  <a:latin typeface="Helvetica" pitchFamily="2" charset="0"/>
                </a:rPr>
                <a:t> 2025</a:t>
              </a:r>
            </a:p>
            <a:p>
              <a:r>
                <a:rPr lang="en-US" i="1" dirty="0">
                  <a:effectLst/>
                  <a:latin typeface="Helvetica" pitchFamily="2" charset="0"/>
                </a:rPr>
                <a:t>Classification models implemented</a:t>
              </a:r>
              <a:endParaRPr lang="en-US" dirty="0">
                <a:effectLst/>
                <a:latin typeface="Helvetica" pitchFamily="2" charset="0"/>
              </a:endParaRPr>
            </a:p>
          </p:txBody>
        </p:sp>
        <p:grpSp>
          <p:nvGrpSpPr>
            <p:cNvPr id="10" name="Group 9">
              <a:extLst>
                <a:ext uri="{FF2B5EF4-FFF2-40B4-BE49-F238E27FC236}">
                  <a16:creationId xmlns:a16="http://schemas.microsoft.com/office/drawing/2014/main" id="{895904CE-F7BC-95A2-7D8A-09FC5993D5C1}"/>
                </a:ext>
              </a:extLst>
            </p:cNvPr>
            <p:cNvGrpSpPr/>
            <p:nvPr/>
          </p:nvGrpSpPr>
          <p:grpSpPr>
            <a:xfrm>
              <a:off x="857417" y="3402779"/>
              <a:ext cx="8900125" cy="2634951"/>
              <a:chOff x="292643" y="3496908"/>
              <a:chExt cx="8900125" cy="2634951"/>
            </a:xfrm>
          </p:grpSpPr>
          <p:sp>
            <p:nvSpPr>
              <p:cNvPr id="9" name="Striped Right Arrow 8">
                <a:extLst>
                  <a:ext uri="{FF2B5EF4-FFF2-40B4-BE49-F238E27FC236}">
                    <a16:creationId xmlns:a16="http://schemas.microsoft.com/office/drawing/2014/main" id="{267AE3FC-00ED-2767-F595-E689184C2520}"/>
                  </a:ext>
                </a:extLst>
              </p:cNvPr>
              <p:cNvSpPr/>
              <p:nvPr/>
            </p:nvSpPr>
            <p:spPr>
              <a:xfrm>
                <a:off x="2145792" y="3496908"/>
                <a:ext cx="7046976" cy="782484"/>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A1B4918-7AAD-70C3-511F-09F356BBB3AA}"/>
                  </a:ext>
                </a:extLst>
              </p:cNvPr>
              <p:cNvCxnSpPr>
                <a:cxnSpLocks/>
              </p:cNvCxnSpPr>
              <p:nvPr/>
            </p:nvCxnSpPr>
            <p:spPr>
              <a:xfrm>
                <a:off x="2145792" y="4161136"/>
                <a:ext cx="0" cy="33771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E1D99C-3EA6-E207-F24B-66A37780A442}"/>
                  </a:ext>
                </a:extLst>
              </p:cNvPr>
              <p:cNvSpPr txBox="1"/>
              <p:nvPr/>
            </p:nvSpPr>
            <p:spPr>
              <a:xfrm>
                <a:off x="292643" y="4279392"/>
                <a:ext cx="2706589" cy="523220"/>
              </a:xfrm>
              <a:prstGeom prst="rect">
                <a:avLst/>
              </a:prstGeom>
              <a:noFill/>
            </p:spPr>
            <p:txBody>
              <a:bodyPr wrap="square">
                <a:spAutoFit/>
              </a:bodyPr>
              <a:lstStyle/>
              <a:p>
                <a:r>
                  <a:rPr lang="en-US" i="1" dirty="0">
                    <a:latin typeface="Helvetica" pitchFamily="2" charset="0"/>
                  </a:rPr>
                  <a:t>December 2023  </a:t>
                </a:r>
              </a:p>
              <a:p>
                <a:r>
                  <a:rPr lang="en-US" i="1" dirty="0">
                    <a:latin typeface="Helvetica" pitchFamily="2" charset="0"/>
                  </a:rPr>
                  <a:t>starting working on </a:t>
                </a:r>
                <a:r>
                  <a:rPr lang="en-US" i="1" dirty="0" err="1">
                    <a:latin typeface="Helvetica" pitchFamily="2" charset="0"/>
                  </a:rPr>
                  <a:t>HaMMon</a:t>
                </a:r>
                <a:endParaRPr lang="en-US" dirty="0">
                  <a:effectLst/>
                  <a:latin typeface="Helvetica" pitchFamily="2" charset="0"/>
                </a:endParaRPr>
              </a:p>
            </p:txBody>
          </p:sp>
          <p:cxnSp>
            <p:nvCxnSpPr>
              <p:cNvPr id="14" name="Straight Connector 13">
                <a:extLst>
                  <a:ext uri="{FF2B5EF4-FFF2-40B4-BE49-F238E27FC236}">
                    <a16:creationId xmlns:a16="http://schemas.microsoft.com/office/drawing/2014/main" id="{1F0E9858-8A4F-A81C-F67F-9FDDD3951495}"/>
                  </a:ext>
                </a:extLst>
              </p:cNvPr>
              <p:cNvCxnSpPr>
                <a:cxnSpLocks/>
              </p:cNvCxnSpPr>
              <p:nvPr/>
            </p:nvCxnSpPr>
            <p:spPr>
              <a:xfrm>
                <a:off x="3950208" y="4161136"/>
                <a:ext cx="0" cy="70110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56662DD-3C11-D375-F3C7-41AF7F49B9C9}"/>
                  </a:ext>
                </a:extLst>
              </p:cNvPr>
              <p:cNvSpPr txBox="1"/>
              <p:nvPr/>
            </p:nvSpPr>
            <p:spPr>
              <a:xfrm>
                <a:off x="2653787" y="4656673"/>
                <a:ext cx="2405894" cy="738664"/>
              </a:xfrm>
              <a:prstGeom prst="rect">
                <a:avLst/>
              </a:prstGeom>
              <a:noFill/>
            </p:spPr>
            <p:txBody>
              <a:bodyPr wrap="square">
                <a:spAutoFit/>
              </a:bodyPr>
              <a:lstStyle/>
              <a:p>
                <a:r>
                  <a:rPr lang="en-US" i="1" dirty="0">
                    <a:latin typeface="Helvetica" pitchFamily="2" charset="0"/>
                  </a:rPr>
                  <a:t>October 2024 </a:t>
                </a:r>
              </a:p>
              <a:p>
                <a:r>
                  <a:rPr lang="en-US" i="1" dirty="0">
                    <a:effectLst/>
                    <a:latin typeface="Helvetica" pitchFamily="2" charset="0"/>
                  </a:rPr>
                  <a:t>Algorithm selection and dataset for ground truth </a:t>
                </a:r>
                <a:endParaRPr lang="en-US" dirty="0">
                  <a:effectLst/>
                  <a:latin typeface="Helvetica" pitchFamily="2" charset="0"/>
                </a:endParaRPr>
              </a:p>
            </p:txBody>
          </p:sp>
          <p:sp>
            <p:nvSpPr>
              <p:cNvPr id="17" name="TextBox 16">
                <a:extLst>
                  <a:ext uri="{FF2B5EF4-FFF2-40B4-BE49-F238E27FC236}">
                    <a16:creationId xmlns:a16="http://schemas.microsoft.com/office/drawing/2014/main" id="{743A4FE2-6FC3-5C29-7615-ED9DA016153A}"/>
                  </a:ext>
                </a:extLst>
              </p:cNvPr>
              <p:cNvSpPr txBox="1"/>
              <p:nvPr/>
            </p:nvSpPr>
            <p:spPr>
              <a:xfrm>
                <a:off x="4486624" y="5360221"/>
                <a:ext cx="3854113" cy="523220"/>
              </a:xfrm>
              <a:prstGeom prst="rect">
                <a:avLst/>
              </a:prstGeom>
              <a:noFill/>
            </p:spPr>
            <p:txBody>
              <a:bodyPr wrap="square">
                <a:spAutoFit/>
              </a:bodyPr>
              <a:lstStyle/>
              <a:p>
                <a:r>
                  <a:rPr lang="en-US" i="1" dirty="0">
                    <a:effectLst/>
                    <a:latin typeface="Helvetica" pitchFamily="2" charset="0"/>
                  </a:rPr>
                  <a:t>December 2024 </a:t>
                </a:r>
              </a:p>
              <a:p>
                <a:r>
                  <a:rPr lang="en-US" i="1" dirty="0">
                    <a:effectLst/>
                    <a:latin typeface="Helvetica" pitchFamily="2" charset="0"/>
                  </a:rPr>
                  <a:t>Segmentation models implemented</a:t>
                </a:r>
                <a:endParaRPr lang="en-US" dirty="0">
                  <a:effectLst/>
                  <a:latin typeface="Helvetica" pitchFamily="2" charset="0"/>
                </a:endParaRPr>
              </a:p>
            </p:txBody>
          </p:sp>
          <p:cxnSp>
            <p:nvCxnSpPr>
              <p:cNvPr id="2" name="Straight Connector 1">
                <a:extLst>
                  <a:ext uri="{FF2B5EF4-FFF2-40B4-BE49-F238E27FC236}">
                    <a16:creationId xmlns:a16="http://schemas.microsoft.com/office/drawing/2014/main" id="{4CED69AA-0E9B-A4B1-4A9C-1DEE2CC076B9}"/>
                  </a:ext>
                </a:extLst>
              </p:cNvPr>
              <p:cNvCxnSpPr>
                <a:cxnSpLocks/>
              </p:cNvCxnSpPr>
              <p:nvPr/>
            </p:nvCxnSpPr>
            <p:spPr>
              <a:xfrm>
                <a:off x="6254137" y="4148296"/>
                <a:ext cx="0" cy="137844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4F0781F-DC66-DF6E-F087-8F873326FC15}"/>
                  </a:ext>
                </a:extLst>
              </p:cNvPr>
              <p:cNvCxnSpPr>
                <a:cxnSpLocks/>
              </p:cNvCxnSpPr>
              <p:nvPr/>
            </p:nvCxnSpPr>
            <p:spPr>
              <a:xfrm>
                <a:off x="8386655" y="4161136"/>
                <a:ext cx="0" cy="1970723"/>
              </a:xfrm>
              <a:prstGeom prst="line">
                <a:avLst/>
              </a:prstGeom>
              <a:ln w="25400"/>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g27df92e4ca9_0_34"/>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83" name="Google Shape;183;g27df92e4ca9_0_34"/>
          <p:cNvGrpSpPr/>
          <p:nvPr/>
        </p:nvGrpSpPr>
        <p:grpSpPr>
          <a:xfrm>
            <a:off x="0" y="6511282"/>
            <a:ext cx="12192000" cy="361767"/>
            <a:chOff x="0" y="6511282"/>
            <a:chExt cx="12192000" cy="361767"/>
          </a:xfrm>
        </p:grpSpPr>
        <p:pic>
          <p:nvPicPr>
            <p:cNvPr id="184" name="Google Shape;184;g27df92e4ca9_0_34"/>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85" name="Google Shape;185;g27df92e4ca9_0_34"/>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86" name="Google Shape;186;g27df92e4ca9_0_34"/>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Titillium Web"/>
                  <a:ea typeface="Titillium Web"/>
                  <a:cs typeface="Titillium Web"/>
                  <a:sym typeface="Titillium Web"/>
                </a:rPr>
                <a:t>ICSC </a:t>
              </a:r>
              <a:r>
                <a:rPr lang="it-IT" sz="1400" b="0" i="0" u="none" strike="noStrike" cap="none" dirty="0" err="1">
                  <a:solidFill>
                    <a:schemeClr val="lt1"/>
                  </a:solidFill>
                  <a:latin typeface="Titillium Web"/>
                  <a:ea typeface="Titillium Web"/>
                  <a:cs typeface="Titillium Web"/>
                  <a:sym typeface="Titillium Web"/>
                </a:rPr>
                <a:t>Italian</a:t>
              </a:r>
              <a:r>
                <a:rPr lang="it-IT" sz="1400" b="0" i="0" u="none" strike="noStrike" cap="none" dirty="0">
                  <a:solidFill>
                    <a:schemeClr val="lt1"/>
                  </a:solidFill>
                  <a:latin typeface="Titillium Web"/>
                  <a:ea typeface="Titillium Web"/>
                  <a:cs typeface="Titillium Web"/>
                  <a:sym typeface="Titillium Web"/>
                </a:rPr>
                <a:t> </a:t>
              </a:r>
              <a:r>
                <a:rPr lang="it-IT" sz="1400" b="0" i="0" u="none" strike="noStrike" cap="none" dirty="0" err="1">
                  <a:solidFill>
                    <a:schemeClr val="lt1"/>
                  </a:solidFill>
                  <a:latin typeface="Titillium Web"/>
                  <a:ea typeface="Titillium Web"/>
                  <a:cs typeface="Titillium Web"/>
                  <a:sym typeface="Titillium Web"/>
                </a:rPr>
                <a:t>Research</a:t>
              </a:r>
              <a:r>
                <a:rPr lang="it-IT" sz="1400" b="0" i="0" u="none" strike="noStrike" cap="none" dirty="0">
                  <a:solidFill>
                    <a:schemeClr val="lt1"/>
                  </a:solidFill>
                  <a:latin typeface="Titillium Web"/>
                  <a:ea typeface="Titillium Web"/>
                  <a:cs typeface="Titillium Web"/>
                  <a:sym typeface="Titillium Web"/>
                </a:rPr>
                <a:t> Center on High-Performance Computing, Big Data and Quantum Computing</a:t>
              </a:r>
              <a:endParaRPr sz="1400" b="0" i="0" u="none" strike="noStrike" cap="none" dirty="0">
                <a:solidFill>
                  <a:srgbClr val="000000"/>
                </a:solidFill>
                <a:latin typeface="Arial"/>
                <a:ea typeface="Arial"/>
                <a:cs typeface="Arial"/>
                <a:sym typeface="Arial"/>
              </a:endParaRPr>
            </a:p>
          </p:txBody>
        </p:sp>
      </p:grpSp>
      <p:sp>
        <p:nvSpPr>
          <p:cNvPr id="187" name="Google Shape;187;g27df92e4ca9_0_34"/>
          <p:cNvSpPr txBox="1"/>
          <p:nvPr/>
        </p:nvSpPr>
        <p:spPr>
          <a:xfrm>
            <a:off x="2124635" y="2796157"/>
            <a:ext cx="8148918" cy="84019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5400" b="1" i="0" u="none" strike="noStrike" cap="none" dirty="0">
                <a:solidFill>
                  <a:srgbClr val="1C7FFF"/>
                </a:solidFill>
                <a:latin typeface="Titillium Web"/>
                <a:ea typeface="Titillium Web"/>
                <a:cs typeface="Titillium Web"/>
                <a:sym typeface="Titillium Web"/>
              </a:rPr>
              <a:t>Thanks for </a:t>
            </a:r>
            <a:r>
              <a:rPr lang="it-IT" sz="5400" b="1" i="0" u="none" strike="noStrike" cap="none" dirty="0" err="1">
                <a:solidFill>
                  <a:srgbClr val="1C7FFF"/>
                </a:solidFill>
                <a:latin typeface="Titillium Web"/>
                <a:ea typeface="Titillium Web"/>
                <a:cs typeface="Titillium Web"/>
                <a:sym typeface="Titillium Web"/>
              </a:rPr>
              <a:t>your</a:t>
            </a:r>
            <a:r>
              <a:rPr lang="it-IT" sz="5400" b="1" i="0" u="none" strike="noStrike" cap="none" dirty="0">
                <a:solidFill>
                  <a:srgbClr val="1C7FFF"/>
                </a:solidFill>
                <a:latin typeface="Titillium Web"/>
                <a:ea typeface="Titillium Web"/>
                <a:cs typeface="Titillium Web"/>
                <a:sym typeface="Titillium Web"/>
              </a:rPr>
              <a:t> </a:t>
            </a:r>
            <a:r>
              <a:rPr lang="it-IT" sz="5400" b="1" i="0" u="none" strike="noStrike" cap="none" dirty="0" err="1">
                <a:solidFill>
                  <a:srgbClr val="1C7FFF"/>
                </a:solidFill>
                <a:latin typeface="Titillium Web"/>
                <a:ea typeface="Titillium Web"/>
                <a:cs typeface="Titillium Web"/>
                <a:sym typeface="Titillium Web"/>
              </a:rPr>
              <a:t>attention</a:t>
            </a:r>
            <a:r>
              <a:rPr lang="it-IT" sz="5400" b="1" i="0" u="none" strike="noStrike" cap="none" dirty="0">
                <a:solidFill>
                  <a:srgbClr val="1C7FFF"/>
                </a:solidFill>
                <a:latin typeface="Titillium Web"/>
                <a:ea typeface="Titillium Web"/>
                <a:cs typeface="Titillium Web"/>
                <a:sym typeface="Titillium Web"/>
              </a:rPr>
              <a:t>!</a:t>
            </a:r>
            <a:endParaRPr sz="5400" b="0" i="0" u="none" strike="noStrike" cap="none" dirty="0">
              <a:solidFill>
                <a:srgbClr val="000000"/>
              </a:solidFill>
              <a:latin typeface="Titillium Web"/>
              <a:ea typeface="Titillium Web"/>
              <a:cs typeface="Titillium Web"/>
              <a:sym typeface="Titillium Web"/>
            </a:endParaRPr>
          </a:p>
        </p:txBody>
      </p:sp>
    </p:spTree>
    <p:extLst>
      <p:ext uri="{BB962C8B-B14F-4D97-AF65-F5344CB8AC3E}">
        <p14:creationId xmlns:p14="http://schemas.microsoft.com/office/powerpoint/2010/main" val="581353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p:cNvGrpSpPr/>
          <p:nvPr/>
        </p:nvGrpSpPr>
        <p:grpSpPr>
          <a:xfrm>
            <a:off x="0" y="6511282"/>
            <a:ext cx="12192000" cy="361767"/>
            <a:chOff x="0" y="6511282"/>
            <a:chExt cx="12192000" cy="361767"/>
          </a:xfrm>
        </p:grpSpPr>
        <p:pic>
          <p:nvPicPr>
            <p:cNvPr id="136" name="Google Shape;136;p2"/>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p:cNvSpPr txBox="1"/>
          <p:nvPr/>
        </p:nvSpPr>
        <p:spPr>
          <a:xfrm>
            <a:off x="574496" y="1040950"/>
            <a:ext cx="10745229"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i="0" u="none" strike="noStrike" cap="none" dirty="0" err="1">
                <a:solidFill>
                  <a:srgbClr val="1C7FFF"/>
                </a:solidFill>
                <a:latin typeface="Titillium Web"/>
                <a:ea typeface="Titillium Web"/>
                <a:cs typeface="Titillium Web"/>
                <a:sym typeface="Titillium Web"/>
              </a:rPr>
              <a:t>HaMMon</a:t>
            </a:r>
            <a:r>
              <a:rPr lang="it-IT" sz="3000" i="0" u="none" strike="noStrike" cap="none" dirty="0">
                <a:solidFill>
                  <a:srgbClr val="1C7FFF"/>
                </a:solidFill>
                <a:latin typeface="Titillium Web"/>
                <a:ea typeface="Titillium Web"/>
                <a:cs typeface="Titillium Web"/>
                <a:sym typeface="Titillium Web"/>
              </a:rPr>
              <a:t> (</a:t>
            </a:r>
            <a:r>
              <a:rPr lang="it-IT" sz="3000" b="1" i="0" u="none" strike="noStrike" cap="none" dirty="0">
                <a:solidFill>
                  <a:srgbClr val="1C7FFF"/>
                </a:solidFill>
                <a:latin typeface="Titillium Web"/>
                <a:ea typeface="Titillium Web"/>
                <a:cs typeface="Titillium Web"/>
                <a:sym typeface="Titillium Web"/>
              </a:rPr>
              <a:t>Ha</a:t>
            </a:r>
            <a:r>
              <a:rPr lang="it-IT" sz="3000" i="0" u="none" strike="noStrike" cap="none" dirty="0">
                <a:solidFill>
                  <a:srgbClr val="1C7FFF"/>
                </a:solidFill>
                <a:latin typeface="Titillium Web"/>
                <a:ea typeface="Titillium Web"/>
                <a:cs typeface="Titillium Web"/>
                <a:sym typeface="Titillium Web"/>
              </a:rPr>
              <a:t>zard </a:t>
            </a:r>
            <a:r>
              <a:rPr lang="it-IT" sz="3000" b="1" i="0" u="none" strike="noStrike" cap="none" dirty="0">
                <a:solidFill>
                  <a:srgbClr val="1C7FFF"/>
                </a:solidFill>
                <a:latin typeface="Titillium Web"/>
                <a:ea typeface="Titillium Web"/>
                <a:cs typeface="Titillium Web"/>
                <a:sym typeface="Titillium Web"/>
              </a:rPr>
              <a:t>M</a:t>
            </a:r>
            <a:r>
              <a:rPr lang="it-IT" sz="3000" i="0" u="none" strike="noStrike" cap="none" dirty="0">
                <a:solidFill>
                  <a:srgbClr val="1C7FFF"/>
                </a:solidFill>
                <a:latin typeface="Titillium Web"/>
                <a:ea typeface="Titillium Web"/>
                <a:cs typeface="Titillium Web"/>
                <a:sym typeface="Titillium Web"/>
              </a:rPr>
              <a:t>apping and </a:t>
            </a:r>
            <a:r>
              <a:rPr lang="it-IT" sz="3000" i="0" u="none" strike="noStrike" cap="none" dirty="0" err="1">
                <a:solidFill>
                  <a:srgbClr val="1C7FFF"/>
                </a:solidFill>
                <a:latin typeface="Titillium Web"/>
                <a:ea typeface="Titillium Web"/>
                <a:cs typeface="Titillium Web"/>
                <a:sym typeface="Titillium Web"/>
              </a:rPr>
              <a:t>vulnerability</a:t>
            </a:r>
            <a:r>
              <a:rPr lang="it-IT" sz="3000" i="0" u="none" strike="noStrike" cap="none" dirty="0">
                <a:solidFill>
                  <a:srgbClr val="1C7FFF"/>
                </a:solidFill>
                <a:latin typeface="Titillium Web"/>
                <a:ea typeface="Titillium Web"/>
                <a:cs typeface="Titillium Web"/>
                <a:sym typeface="Titillium Web"/>
              </a:rPr>
              <a:t> </a:t>
            </a:r>
            <a:r>
              <a:rPr lang="it-IT" sz="3000" b="1" i="0" u="none" strike="noStrike" cap="none" dirty="0">
                <a:solidFill>
                  <a:srgbClr val="1C7FFF"/>
                </a:solidFill>
                <a:latin typeface="Titillium Web"/>
                <a:ea typeface="Titillium Web"/>
                <a:cs typeface="Titillium Web"/>
                <a:sym typeface="Titillium Web"/>
              </a:rPr>
              <a:t>Mon</a:t>
            </a:r>
            <a:r>
              <a:rPr lang="it-IT" sz="3000" i="0" u="none" strike="noStrike" cap="none" dirty="0">
                <a:solidFill>
                  <a:srgbClr val="1C7FFF"/>
                </a:solidFill>
                <a:latin typeface="Titillium Web"/>
                <a:ea typeface="Titillium Web"/>
                <a:cs typeface="Titillium Web"/>
                <a:sym typeface="Titillium Web"/>
              </a:rPr>
              <a:t>itoring) : </a:t>
            </a:r>
            <a:r>
              <a:rPr lang="it-IT" sz="3000" b="1" i="0" u="none" strike="noStrike" cap="none" dirty="0">
                <a:solidFill>
                  <a:srgbClr val="1C7FFF"/>
                </a:solidFill>
                <a:latin typeface="Titillium Web"/>
                <a:ea typeface="Titillium Web"/>
                <a:cs typeface="Titillium Web"/>
                <a:sym typeface="Titillium Web"/>
              </a:rPr>
              <a:t>WP 4</a:t>
            </a:r>
            <a:endParaRPr lang="it-IT" sz="2000" b="1" i="0" u="none" strike="noStrike" cap="none" dirty="0">
              <a:solidFill>
                <a:srgbClr val="000000"/>
              </a:solidFill>
              <a:latin typeface="Titillium Web"/>
              <a:ea typeface="Titillium Web"/>
              <a:cs typeface="Titillium Web"/>
              <a:sym typeface="Titillium Web"/>
            </a:endParaRPr>
          </a:p>
        </p:txBody>
      </p:sp>
      <p:sp>
        <p:nvSpPr>
          <p:cNvPr id="140" name="Google Shape;140;p2"/>
          <p:cNvSpPr txBox="1"/>
          <p:nvPr/>
        </p:nvSpPr>
        <p:spPr>
          <a:xfrm>
            <a:off x="206761" y="3275095"/>
            <a:ext cx="5917908" cy="2169784"/>
          </a:xfrm>
          <a:prstGeom prst="rect">
            <a:avLst/>
          </a:prstGeom>
          <a:noFill/>
          <a:ln>
            <a:noFill/>
          </a:ln>
        </p:spPr>
        <p:txBody>
          <a:bodyPr spcFirstLastPara="1" wrap="square" lIns="360000" tIns="45700" rIns="91425" bIns="45700" anchor="t" anchorCtr="0">
            <a:spAutoFit/>
          </a:bodyPr>
          <a:lstStyle/>
          <a:p>
            <a:pPr marL="52998" marR="0" lvl="0" algn="just" rtl="0">
              <a:lnSpc>
                <a:spcPts val="3000"/>
              </a:lnSpc>
              <a:spcBef>
                <a:spcPts val="0"/>
              </a:spcBef>
              <a:spcAft>
                <a:spcPts val="600"/>
              </a:spcAft>
              <a:buClr>
                <a:srgbClr val="1528BC"/>
              </a:buClr>
              <a:buSzPts val="2000"/>
            </a:pPr>
            <a:r>
              <a:rPr lang="it-IT" sz="2000" b="1" dirty="0">
                <a:solidFill>
                  <a:srgbClr val="1C7FFF"/>
                </a:solidFill>
                <a:latin typeface="Titillium Web"/>
                <a:sym typeface="Titillium Web"/>
              </a:rPr>
              <a:t>WP4 </a:t>
            </a:r>
            <a:r>
              <a:rPr lang="it-IT" sz="2000" b="1" dirty="0" err="1">
                <a:solidFill>
                  <a:srgbClr val="1C7FFF"/>
                </a:solidFill>
                <a:latin typeface="Titillium Web"/>
                <a:sym typeface="Titillium Web"/>
              </a:rPr>
              <a:t>objective</a:t>
            </a:r>
            <a:r>
              <a:rPr lang="it-IT" sz="2000" b="1" dirty="0">
                <a:solidFill>
                  <a:srgbClr val="1C7FFF"/>
                </a:solidFill>
                <a:latin typeface="Titillium Web"/>
                <a:sym typeface="Titillium Web"/>
              </a:rPr>
              <a:t>:</a:t>
            </a:r>
          </a:p>
          <a:p>
            <a:pPr marL="251460" algn="just"/>
            <a:r>
              <a:rPr lang="en-US" sz="2000" dirty="0">
                <a:solidFill>
                  <a:schemeClr val="tx1"/>
                </a:solidFill>
                <a:latin typeface="Titillium Web"/>
              </a:rPr>
              <a:t>Development of vulnerability curves for  flood, windstorm, hail and  seismic risk, based on the characteristics of the buildings automatically identifiable by the algorithms.</a:t>
            </a:r>
          </a:p>
          <a:p>
            <a:pPr marL="52998" marR="0" lvl="0" algn="just" rtl="0">
              <a:lnSpc>
                <a:spcPts val="3000"/>
              </a:lnSpc>
              <a:spcBef>
                <a:spcPts val="0"/>
              </a:spcBef>
              <a:spcAft>
                <a:spcPts val="0"/>
              </a:spcAft>
              <a:buClr>
                <a:srgbClr val="1528BC"/>
              </a:buClr>
              <a:buSzPts val="2000"/>
            </a:pPr>
            <a:endParaRPr sz="2000" b="1" i="0" u="none" strike="noStrike" cap="none" dirty="0">
              <a:solidFill>
                <a:srgbClr val="1528BC"/>
              </a:solidFill>
              <a:latin typeface="Titillium Web"/>
              <a:ea typeface="Titillium Web"/>
              <a:cs typeface="Titillium Web"/>
              <a:sym typeface="Titillium Web"/>
            </a:endParaRPr>
          </a:p>
        </p:txBody>
      </p:sp>
      <p:sp>
        <p:nvSpPr>
          <p:cNvPr id="2" name="Google Shape;140;p2">
            <a:extLst>
              <a:ext uri="{FF2B5EF4-FFF2-40B4-BE49-F238E27FC236}">
                <a16:creationId xmlns:a16="http://schemas.microsoft.com/office/drawing/2014/main" id="{32510617-E199-87FF-BB5F-9C92FA2911A8}"/>
              </a:ext>
            </a:extLst>
          </p:cNvPr>
          <p:cNvSpPr txBox="1"/>
          <p:nvPr/>
        </p:nvSpPr>
        <p:spPr>
          <a:xfrm>
            <a:off x="206761" y="1567218"/>
            <a:ext cx="11480700" cy="861734"/>
          </a:xfrm>
          <a:prstGeom prst="rect">
            <a:avLst/>
          </a:prstGeom>
          <a:noFill/>
          <a:ln>
            <a:noFill/>
          </a:ln>
        </p:spPr>
        <p:txBody>
          <a:bodyPr spcFirstLastPara="1" wrap="square" lIns="360000" tIns="45700" rIns="91425" bIns="45700" anchor="t" anchorCtr="0">
            <a:spAutoFit/>
          </a:bodyPr>
          <a:lstStyle/>
          <a:p>
            <a:pPr marL="52998" marR="0" lvl="0" algn="just" rtl="0">
              <a:lnSpc>
                <a:spcPts val="3000"/>
              </a:lnSpc>
              <a:spcBef>
                <a:spcPts val="0"/>
              </a:spcBef>
              <a:spcAft>
                <a:spcPts val="0"/>
              </a:spcAft>
              <a:buClr>
                <a:srgbClr val="1528BC"/>
              </a:buClr>
              <a:buSzPts val="2000"/>
            </a:pPr>
            <a:r>
              <a:rPr lang="it-IT" sz="2000" i="0" u="none" strike="noStrike" cap="none" dirty="0">
                <a:solidFill>
                  <a:schemeClr val="tx1"/>
                </a:solidFill>
                <a:latin typeface="Titillium Web"/>
                <a:ea typeface="Titillium Web"/>
                <a:cs typeface="Titillium Web"/>
                <a:sym typeface="Titillium Web"/>
              </a:rPr>
              <a:t>The project </a:t>
            </a:r>
            <a:r>
              <a:rPr lang="it-IT" sz="2000" i="0" u="none" strike="noStrike" cap="none" dirty="0" err="1">
                <a:solidFill>
                  <a:schemeClr val="tx1"/>
                </a:solidFill>
                <a:latin typeface="Titillium Web"/>
                <a:ea typeface="Titillium Web"/>
                <a:cs typeface="Titillium Web"/>
                <a:sym typeface="Titillium Web"/>
              </a:rPr>
              <a:t>aims</a:t>
            </a:r>
            <a:r>
              <a:rPr lang="it-IT" sz="2000" i="0" u="none" strike="noStrike" cap="none" dirty="0">
                <a:solidFill>
                  <a:schemeClr val="tx1"/>
                </a:solidFill>
                <a:latin typeface="Titillium Web"/>
                <a:ea typeface="Titillium Web"/>
                <a:cs typeface="Titillium Web"/>
                <a:sym typeface="Titillium Web"/>
              </a:rPr>
              <a:t> to </a:t>
            </a:r>
            <a:r>
              <a:rPr lang="it-IT" sz="2000" i="0" u="none" strike="noStrike" cap="none" dirty="0" err="1">
                <a:solidFill>
                  <a:schemeClr val="tx1"/>
                </a:solidFill>
                <a:latin typeface="Titillium Web"/>
                <a:ea typeface="Titillium Web"/>
                <a:cs typeface="Titillium Web"/>
                <a:sym typeface="Titillium Web"/>
              </a:rPr>
              <a:t>develop</a:t>
            </a:r>
            <a:r>
              <a:rPr lang="it-IT" sz="2000" i="0" u="none" strike="noStrike" cap="none" dirty="0">
                <a:solidFill>
                  <a:schemeClr val="tx1"/>
                </a:solidFill>
                <a:latin typeface="Titillium Web"/>
                <a:ea typeface="Titillium Web"/>
                <a:cs typeface="Titillium Web"/>
                <a:sym typeface="Titillium Web"/>
              </a:rPr>
              <a:t> tools and </a:t>
            </a:r>
            <a:r>
              <a:rPr lang="it-IT" sz="2000" i="0" u="none" strike="noStrike" cap="none" dirty="0" err="1">
                <a:solidFill>
                  <a:schemeClr val="tx1"/>
                </a:solidFill>
                <a:latin typeface="Titillium Web"/>
                <a:ea typeface="Titillium Web"/>
                <a:cs typeface="Titillium Web"/>
                <a:sym typeface="Titillium Web"/>
              </a:rPr>
              <a:t>methodologies</a:t>
            </a:r>
            <a:r>
              <a:rPr lang="it-IT" sz="2000" i="0" u="none" strike="noStrike" cap="none" dirty="0">
                <a:solidFill>
                  <a:schemeClr val="tx1"/>
                </a:solidFill>
                <a:latin typeface="Titillium Web"/>
                <a:ea typeface="Titillium Web"/>
                <a:cs typeface="Titillium Web"/>
                <a:sym typeface="Titillium Web"/>
              </a:rPr>
              <a:t> to be </a:t>
            </a:r>
            <a:r>
              <a:rPr lang="it-IT" sz="2000" i="0" u="none" strike="noStrike" cap="none" dirty="0" err="1">
                <a:solidFill>
                  <a:schemeClr val="tx1"/>
                </a:solidFill>
                <a:latin typeface="Titillium Web"/>
                <a:ea typeface="Titillium Web"/>
                <a:cs typeface="Titillium Web"/>
                <a:sym typeface="Titillium Web"/>
              </a:rPr>
              <a:t>used</a:t>
            </a:r>
            <a:r>
              <a:rPr lang="it-IT" sz="2000" i="0" u="none" strike="noStrike" cap="none" dirty="0">
                <a:solidFill>
                  <a:schemeClr val="tx1"/>
                </a:solidFill>
                <a:latin typeface="Titillium Web"/>
                <a:ea typeface="Titillium Web"/>
                <a:cs typeface="Titillium Web"/>
                <a:sym typeface="Titillium Web"/>
              </a:rPr>
              <a:t> in </a:t>
            </a:r>
            <a:r>
              <a:rPr lang="it-IT" sz="2000" i="0" u="none" strike="noStrike" cap="none" dirty="0" err="1">
                <a:solidFill>
                  <a:schemeClr val="tx1"/>
                </a:solidFill>
                <a:latin typeface="Titillium Web"/>
                <a:ea typeface="Titillium Web"/>
                <a:cs typeface="Titillium Web"/>
                <a:sym typeface="Titillium Web"/>
              </a:rPr>
              <a:t>different</a:t>
            </a:r>
            <a:r>
              <a:rPr lang="it-IT" sz="2000" i="0" u="none" strike="noStrike" cap="none" dirty="0">
                <a:solidFill>
                  <a:schemeClr val="tx1"/>
                </a:solidFill>
                <a:latin typeface="Titillium Web"/>
                <a:ea typeface="Titillium Web"/>
                <a:cs typeface="Titillium Web"/>
                <a:sym typeface="Titillium Web"/>
              </a:rPr>
              <a:t> industrial and </a:t>
            </a:r>
            <a:r>
              <a:rPr lang="it-IT" sz="2000" i="0" u="none" strike="noStrike" cap="none" dirty="0" err="1">
                <a:solidFill>
                  <a:schemeClr val="tx1"/>
                </a:solidFill>
                <a:latin typeface="Titillium Web"/>
                <a:ea typeface="Titillium Web"/>
                <a:cs typeface="Titillium Web"/>
                <a:sym typeface="Titillium Web"/>
              </a:rPr>
              <a:t>academic</a:t>
            </a:r>
            <a:r>
              <a:rPr lang="it-IT" sz="2000" i="0" u="none" strike="noStrike" cap="none" dirty="0">
                <a:solidFill>
                  <a:schemeClr val="tx1"/>
                </a:solidFill>
                <a:latin typeface="Titillium Web"/>
                <a:ea typeface="Titillium Web"/>
                <a:cs typeface="Titillium Web"/>
                <a:sym typeface="Titillium Web"/>
              </a:rPr>
              <a:t> </a:t>
            </a:r>
            <a:r>
              <a:rPr lang="it-IT" sz="2000" i="0" u="none" strike="noStrike" cap="none" dirty="0" err="1">
                <a:solidFill>
                  <a:schemeClr val="tx1"/>
                </a:solidFill>
                <a:latin typeface="Titillium Web"/>
                <a:ea typeface="Titillium Web"/>
                <a:cs typeface="Titillium Web"/>
                <a:sym typeface="Titillium Web"/>
              </a:rPr>
              <a:t>contexts</a:t>
            </a:r>
            <a:r>
              <a:rPr lang="it-IT" sz="2000" i="0" u="none" strike="noStrike" cap="none" dirty="0">
                <a:solidFill>
                  <a:schemeClr val="tx1"/>
                </a:solidFill>
                <a:latin typeface="Titillium Web"/>
                <a:ea typeface="Titillium Web"/>
                <a:cs typeface="Titillium Web"/>
                <a:sym typeface="Titillium Web"/>
              </a:rPr>
              <a:t> for the </a:t>
            </a:r>
            <a:r>
              <a:rPr lang="it-IT" sz="2000" i="0" u="none" strike="noStrike" cap="none" dirty="0" err="1">
                <a:solidFill>
                  <a:schemeClr val="tx1"/>
                </a:solidFill>
                <a:latin typeface="Titillium Web"/>
                <a:ea typeface="Titillium Web"/>
                <a:cs typeface="Titillium Web"/>
                <a:sym typeface="Titillium Web"/>
              </a:rPr>
              <a:t>quantification</a:t>
            </a:r>
            <a:r>
              <a:rPr lang="it-IT" sz="2000" i="0" u="none" strike="noStrike" cap="none" dirty="0">
                <a:solidFill>
                  <a:schemeClr val="tx1"/>
                </a:solidFill>
                <a:latin typeface="Titillium Web"/>
                <a:ea typeface="Titillium Web"/>
                <a:cs typeface="Titillium Web"/>
                <a:sym typeface="Titillium Web"/>
              </a:rPr>
              <a:t> of the impacts of </a:t>
            </a:r>
            <a:r>
              <a:rPr lang="it-IT" sz="2000" i="0" u="none" strike="noStrike" cap="none" dirty="0" err="1">
                <a:solidFill>
                  <a:schemeClr val="tx1"/>
                </a:solidFill>
                <a:latin typeface="Titillium Web"/>
                <a:ea typeface="Titillium Web"/>
                <a:cs typeface="Titillium Web"/>
                <a:sym typeface="Titillium Web"/>
              </a:rPr>
              <a:t>extreme</a:t>
            </a:r>
            <a:r>
              <a:rPr lang="it-IT" sz="2000" i="0" u="none" strike="noStrike" cap="none" dirty="0">
                <a:solidFill>
                  <a:schemeClr val="tx1"/>
                </a:solidFill>
                <a:latin typeface="Titillium Web"/>
                <a:ea typeface="Titillium Web"/>
                <a:cs typeface="Titillium Web"/>
                <a:sym typeface="Titillium Web"/>
              </a:rPr>
              <a:t> </a:t>
            </a:r>
            <a:r>
              <a:rPr lang="it-IT" sz="2000" i="0" u="none" strike="noStrike" cap="none" dirty="0" err="1">
                <a:solidFill>
                  <a:schemeClr val="tx1"/>
                </a:solidFill>
                <a:latin typeface="Titillium Web"/>
                <a:ea typeface="Titillium Web"/>
                <a:cs typeface="Titillium Web"/>
                <a:sym typeface="Titillium Web"/>
              </a:rPr>
              <a:t>natural</a:t>
            </a:r>
            <a:r>
              <a:rPr lang="it-IT" sz="2000" i="0" u="none" strike="noStrike" cap="none" dirty="0">
                <a:solidFill>
                  <a:schemeClr val="tx1"/>
                </a:solidFill>
                <a:latin typeface="Titillium Web"/>
                <a:ea typeface="Titillium Web"/>
                <a:cs typeface="Titillium Web"/>
                <a:sym typeface="Titillium Web"/>
              </a:rPr>
              <a:t> events on the </a:t>
            </a:r>
            <a:r>
              <a:rPr lang="it-IT" sz="2000" i="0" u="none" strike="noStrike" cap="none" dirty="0" err="1">
                <a:solidFill>
                  <a:schemeClr val="tx1"/>
                </a:solidFill>
                <a:latin typeface="Titillium Web"/>
                <a:ea typeface="Titillium Web"/>
                <a:cs typeface="Titillium Web"/>
                <a:sym typeface="Titillium Web"/>
              </a:rPr>
              <a:t>Italian</a:t>
            </a:r>
            <a:r>
              <a:rPr lang="it-IT" sz="2000" dirty="0">
                <a:solidFill>
                  <a:schemeClr val="tx1"/>
                </a:solidFill>
                <a:latin typeface="Titillium Web"/>
                <a:ea typeface="Titillium Web"/>
                <a:cs typeface="Titillium Web"/>
                <a:sym typeface="Titillium Web"/>
              </a:rPr>
              <a:t> </a:t>
            </a:r>
            <a:r>
              <a:rPr lang="it-IT" sz="2000" i="0" u="none" strike="noStrike" cap="none" dirty="0" err="1">
                <a:solidFill>
                  <a:schemeClr val="tx1"/>
                </a:solidFill>
                <a:latin typeface="Titillium Web"/>
                <a:ea typeface="Titillium Web"/>
                <a:cs typeface="Titillium Web"/>
                <a:sym typeface="Titillium Web"/>
              </a:rPr>
              <a:t>territory</a:t>
            </a:r>
            <a:r>
              <a:rPr lang="it-IT" sz="2000" i="0" u="none" strike="noStrike" cap="none" dirty="0">
                <a:solidFill>
                  <a:schemeClr val="tx1"/>
                </a:solidFill>
                <a:latin typeface="Titillium Web"/>
                <a:ea typeface="Titillium Web"/>
                <a:cs typeface="Titillium Web"/>
                <a:sym typeface="Titillium Web"/>
              </a:rPr>
              <a:t>.</a:t>
            </a:r>
            <a:endParaRPr lang="en-US" sz="2000" i="0" u="none" strike="noStrike" cap="none" dirty="0">
              <a:solidFill>
                <a:schemeClr val="tx1"/>
              </a:solidFill>
              <a:latin typeface="Titillium Web"/>
              <a:ea typeface="Titillium Web"/>
              <a:cs typeface="Titillium Web"/>
              <a:sym typeface="Titillium Web"/>
            </a:endParaRPr>
          </a:p>
        </p:txBody>
      </p:sp>
      <p:grpSp>
        <p:nvGrpSpPr>
          <p:cNvPr id="9" name="Group 8">
            <a:extLst>
              <a:ext uri="{FF2B5EF4-FFF2-40B4-BE49-F238E27FC236}">
                <a16:creationId xmlns:a16="http://schemas.microsoft.com/office/drawing/2014/main" id="{C18FB158-2C78-D550-70DA-21FB5AEADF17}"/>
              </a:ext>
            </a:extLst>
          </p:cNvPr>
          <p:cNvGrpSpPr/>
          <p:nvPr/>
        </p:nvGrpSpPr>
        <p:grpSpPr>
          <a:xfrm>
            <a:off x="6286697" y="4708449"/>
            <a:ext cx="5479182" cy="1460500"/>
            <a:chOff x="6111886" y="4560532"/>
            <a:chExt cx="5479182" cy="1460500"/>
          </a:xfrm>
        </p:grpSpPr>
        <p:pic>
          <p:nvPicPr>
            <p:cNvPr id="6" name="Picture 5" descr="A house in the flood&#10;&#10;Description automatically generated with medium confidence">
              <a:extLst>
                <a:ext uri="{FF2B5EF4-FFF2-40B4-BE49-F238E27FC236}">
                  <a16:creationId xmlns:a16="http://schemas.microsoft.com/office/drawing/2014/main" id="{53BA9E8F-812A-B84C-CE10-69A78F951E18}"/>
                </a:ext>
              </a:extLst>
            </p:cNvPr>
            <p:cNvPicPr>
              <a:picLocks noChangeAspect="1"/>
            </p:cNvPicPr>
            <p:nvPr/>
          </p:nvPicPr>
          <p:blipFill>
            <a:blip r:embed="rId5"/>
            <a:stretch>
              <a:fillRect/>
            </a:stretch>
          </p:blipFill>
          <p:spPr>
            <a:xfrm>
              <a:off x="6111886" y="4560532"/>
              <a:ext cx="1943100" cy="1460500"/>
            </a:xfrm>
            <a:prstGeom prst="rect">
              <a:avLst/>
            </a:prstGeom>
          </p:spPr>
        </p:pic>
        <p:pic>
          <p:nvPicPr>
            <p:cNvPr id="10" name="Picture 9" descr="A cartoon of a building&#10;&#10;Description automatically generated with medium confidence">
              <a:extLst>
                <a:ext uri="{FF2B5EF4-FFF2-40B4-BE49-F238E27FC236}">
                  <a16:creationId xmlns:a16="http://schemas.microsoft.com/office/drawing/2014/main" id="{349295F2-8D07-DE67-61F5-CB5ABA88AD8B}"/>
                </a:ext>
              </a:extLst>
            </p:cNvPr>
            <p:cNvPicPr>
              <a:picLocks noChangeAspect="1"/>
            </p:cNvPicPr>
            <p:nvPr/>
          </p:nvPicPr>
          <p:blipFill>
            <a:blip r:embed="rId6"/>
            <a:stretch>
              <a:fillRect/>
            </a:stretch>
          </p:blipFill>
          <p:spPr>
            <a:xfrm>
              <a:off x="7991576" y="4632970"/>
              <a:ext cx="1778000" cy="1346200"/>
            </a:xfrm>
            <a:prstGeom prst="rect">
              <a:avLst/>
            </a:prstGeom>
          </p:spPr>
        </p:pic>
        <p:pic>
          <p:nvPicPr>
            <p:cNvPr id="12" name="Picture 11" descr="A house destroyed by a tornado&#10;&#10;Description automatically generated with medium confidence">
              <a:extLst>
                <a:ext uri="{FF2B5EF4-FFF2-40B4-BE49-F238E27FC236}">
                  <a16:creationId xmlns:a16="http://schemas.microsoft.com/office/drawing/2014/main" id="{7BE5AA81-C05C-36A9-D1CB-B88BD04DC877}"/>
                </a:ext>
              </a:extLst>
            </p:cNvPr>
            <p:cNvPicPr>
              <a:picLocks noChangeAspect="1"/>
            </p:cNvPicPr>
            <p:nvPr/>
          </p:nvPicPr>
          <p:blipFill rotWithShape="1">
            <a:blip r:embed="rId7"/>
            <a:srcRect r="5641" b="4929"/>
            <a:stretch/>
          </p:blipFill>
          <p:spPr>
            <a:xfrm>
              <a:off x="9769576" y="4615908"/>
              <a:ext cx="1821492" cy="1291920"/>
            </a:xfrm>
            <a:prstGeom prst="rect">
              <a:avLst/>
            </a:prstGeom>
          </p:spPr>
        </p:pic>
      </p:grpSp>
      <p:grpSp>
        <p:nvGrpSpPr>
          <p:cNvPr id="7" name="Group 6">
            <a:extLst>
              <a:ext uri="{FF2B5EF4-FFF2-40B4-BE49-F238E27FC236}">
                <a16:creationId xmlns:a16="http://schemas.microsoft.com/office/drawing/2014/main" id="{6E151F92-2151-7B96-1E5C-7579562B56A7}"/>
              </a:ext>
            </a:extLst>
          </p:cNvPr>
          <p:cNvGrpSpPr/>
          <p:nvPr/>
        </p:nvGrpSpPr>
        <p:grpSpPr>
          <a:xfrm>
            <a:off x="6052820" y="2973408"/>
            <a:ext cx="5668073" cy="1508236"/>
            <a:chOff x="5904903" y="2637233"/>
            <a:chExt cx="5668073" cy="1508236"/>
          </a:xfrm>
        </p:grpSpPr>
        <p:pic>
          <p:nvPicPr>
            <p:cNvPr id="4" name="Picture 3" descr="A tornado over a house&#10;&#10;Description automatically generated">
              <a:extLst>
                <a:ext uri="{FF2B5EF4-FFF2-40B4-BE49-F238E27FC236}">
                  <a16:creationId xmlns:a16="http://schemas.microsoft.com/office/drawing/2014/main" id="{FB760BE1-EE78-0062-0C33-858411857256}"/>
                </a:ext>
              </a:extLst>
            </p:cNvPr>
            <p:cNvPicPr>
              <a:picLocks noChangeAspect="1"/>
            </p:cNvPicPr>
            <p:nvPr/>
          </p:nvPicPr>
          <p:blipFill>
            <a:blip r:embed="rId8"/>
            <a:stretch>
              <a:fillRect/>
            </a:stretch>
          </p:blipFill>
          <p:spPr>
            <a:xfrm>
              <a:off x="5904903" y="2673046"/>
              <a:ext cx="2070100" cy="1460500"/>
            </a:xfrm>
            <a:prstGeom prst="rect">
              <a:avLst/>
            </a:prstGeom>
          </p:spPr>
        </p:pic>
        <p:pic>
          <p:nvPicPr>
            <p:cNvPr id="8" name="Picture 7" descr="A house on a beach with palm trees and a large wave&#10;&#10;Description automatically generated">
              <a:extLst>
                <a:ext uri="{FF2B5EF4-FFF2-40B4-BE49-F238E27FC236}">
                  <a16:creationId xmlns:a16="http://schemas.microsoft.com/office/drawing/2014/main" id="{1B40CC67-76BE-C2F3-70D1-8DA0D013B850}"/>
                </a:ext>
              </a:extLst>
            </p:cNvPr>
            <p:cNvPicPr>
              <a:picLocks noChangeAspect="1"/>
            </p:cNvPicPr>
            <p:nvPr/>
          </p:nvPicPr>
          <p:blipFill rotWithShape="1">
            <a:blip r:embed="rId9"/>
            <a:srcRect b="9318"/>
            <a:stretch/>
          </p:blipFill>
          <p:spPr>
            <a:xfrm>
              <a:off x="9604476" y="2763482"/>
              <a:ext cx="1968500" cy="1381987"/>
            </a:xfrm>
            <a:prstGeom prst="rect">
              <a:avLst/>
            </a:prstGeom>
          </p:spPr>
        </p:pic>
        <p:pic>
          <p:nvPicPr>
            <p:cNvPr id="16390" name="Picture 6" descr="Hail Damage House Photos and Images | Shutterstock">
              <a:extLst>
                <a:ext uri="{FF2B5EF4-FFF2-40B4-BE49-F238E27FC236}">
                  <a16:creationId xmlns:a16="http://schemas.microsoft.com/office/drawing/2014/main" id="{7D59F0B1-E96C-D04C-D8B7-8825E7224C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6947"/>
            <a:stretch/>
          </p:blipFill>
          <p:spPr bwMode="auto">
            <a:xfrm>
              <a:off x="8081683" y="2637233"/>
              <a:ext cx="1645920" cy="146362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41BC75A1-E376-9669-B3FC-9E40829C9A42}"/>
              </a:ext>
            </a:extLst>
          </p:cNvPr>
          <p:cNvSpPr txBox="1"/>
          <p:nvPr/>
        </p:nvSpPr>
        <p:spPr>
          <a:xfrm>
            <a:off x="493814" y="2519683"/>
            <a:ext cx="7480490" cy="457818"/>
          </a:xfrm>
          <a:prstGeom prst="rect">
            <a:avLst/>
          </a:prstGeom>
          <a:noFill/>
        </p:spPr>
        <p:txBody>
          <a:bodyPr wrap="square">
            <a:spAutoFit/>
          </a:bodyPr>
          <a:lstStyle/>
          <a:p>
            <a:pPr marL="52998" marR="0" lvl="0" algn="just" rtl="0">
              <a:lnSpc>
                <a:spcPts val="3000"/>
              </a:lnSpc>
              <a:spcBef>
                <a:spcPts val="0"/>
              </a:spcBef>
              <a:spcAft>
                <a:spcPts val="0"/>
              </a:spcAft>
              <a:buClr>
                <a:srgbClr val="1528BC"/>
              </a:buClr>
              <a:buSzPts val="2000"/>
            </a:pPr>
            <a:r>
              <a:rPr lang="it-IT" sz="2000" b="1" dirty="0">
                <a:solidFill>
                  <a:srgbClr val="1C7FFF"/>
                </a:solidFill>
                <a:latin typeface="Titillium Web"/>
                <a:sym typeface="Titillium Web"/>
              </a:rPr>
              <a:t>Buildings </a:t>
            </a:r>
            <a:r>
              <a:rPr lang="it-IT" sz="2000" b="1" dirty="0" err="1">
                <a:solidFill>
                  <a:srgbClr val="1C7FFF"/>
                </a:solidFill>
                <a:latin typeface="Titillium Web"/>
                <a:sym typeface="Titillium Web"/>
              </a:rPr>
              <a:t>represent</a:t>
            </a:r>
            <a:r>
              <a:rPr lang="it-IT" sz="2000" b="1" dirty="0">
                <a:solidFill>
                  <a:srgbClr val="1C7FFF"/>
                </a:solidFill>
                <a:latin typeface="Titillium Web"/>
                <a:sym typeface="Titillium Web"/>
              </a:rPr>
              <a:t> a major </a:t>
            </a:r>
            <a:r>
              <a:rPr lang="it-IT" sz="2000" b="1" dirty="0" err="1">
                <a:solidFill>
                  <a:srgbClr val="1C7FFF"/>
                </a:solidFill>
                <a:latin typeface="Titillium Web"/>
                <a:sym typeface="Titillium Web"/>
              </a:rPr>
              <a:t>portion</a:t>
            </a:r>
            <a:r>
              <a:rPr lang="it-IT" sz="2000" b="1" dirty="0">
                <a:solidFill>
                  <a:srgbClr val="1C7FFF"/>
                </a:solidFill>
                <a:latin typeface="Titillium Web"/>
                <a:sym typeface="Titillium Web"/>
              </a:rPr>
              <a:t> of the </a:t>
            </a:r>
            <a:r>
              <a:rPr lang="it-IT" sz="2000" b="1" dirty="0" err="1">
                <a:solidFill>
                  <a:srgbClr val="1C7FFF"/>
                </a:solidFill>
                <a:latin typeface="Titillium Web"/>
                <a:sym typeface="Titillium Web"/>
              </a:rPr>
              <a:t>built</a:t>
            </a:r>
            <a:r>
              <a:rPr lang="it-IT" sz="2000" b="1" dirty="0">
                <a:solidFill>
                  <a:srgbClr val="1C7FFF"/>
                </a:solidFill>
                <a:latin typeface="Titillium Web"/>
                <a:sym typeface="Titillium Web"/>
              </a:rPr>
              <a:t> </a:t>
            </a:r>
            <a:r>
              <a:rPr lang="it-IT" sz="2000" b="1" dirty="0" err="1">
                <a:solidFill>
                  <a:srgbClr val="1C7FFF"/>
                </a:solidFill>
                <a:latin typeface="Titillium Web"/>
                <a:sym typeface="Titillium Web"/>
              </a:rPr>
              <a:t>environment</a:t>
            </a:r>
            <a:r>
              <a:rPr lang="it-IT" sz="2000" b="1" dirty="0">
                <a:solidFill>
                  <a:srgbClr val="1C7FFF"/>
                </a:solidFill>
                <a:latin typeface="Titillium Web"/>
                <a:sym typeface="Titillium Web"/>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Titillium Web"/>
                  <a:ea typeface="Titillium Web"/>
                  <a:cs typeface="Titillium Web"/>
                  <a:sym typeface="Titillium Web"/>
                </a:rPr>
                <a:t>ICSC </a:t>
              </a:r>
              <a:r>
                <a:rPr lang="it-IT" sz="1400" b="0" i="0" u="none" strike="noStrike" cap="none" dirty="0" err="1">
                  <a:solidFill>
                    <a:schemeClr val="lt1"/>
                  </a:solidFill>
                  <a:latin typeface="Titillium Web"/>
                  <a:ea typeface="Titillium Web"/>
                  <a:cs typeface="Titillium Web"/>
                  <a:sym typeface="Titillium Web"/>
                </a:rPr>
                <a:t>Italian</a:t>
              </a:r>
              <a:r>
                <a:rPr lang="it-IT" sz="1400" b="0" i="0" u="none" strike="noStrike" cap="none" dirty="0">
                  <a:solidFill>
                    <a:schemeClr val="lt1"/>
                  </a:solidFill>
                  <a:latin typeface="Titillium Web"/>
                  <a:ea typeface="Titillium Web"/>
                  <a:cs typeface="Titillium Web"/>
                  <a:sym typeface="Titillium Web"/>
                </a:rPr>
                <a:t> </a:t>
              </a:r>
              <a:r>
                <a:rPr lang="it-IT" sz="1400" b="0" i="0" u="none" strike="noStrike" cap="none" dirty="0" err="1">
                  <a:solidFill>
                    <a:schemeClr val="lt1"/>
                  </a:solidFill>
                  <a:latin typeface="Titillium Web"/>
                  <a:ea typeface="Titillium Web"/>
                  <a:cs typeface="Titillium Web"/>
                  <a:sym typeface="Titillium Web"/>
                </a:rPr>
                <a:t>Research</a:t>
              </a:r>
              <a:r>
                <a:rPr lang="it-IT" sz="1400" b="0" i="0" u="none" strike="noStrike" cap="none" dirty="0">
                  <a:solidFill>
                    <a:schemeClr val="lt1"/>
                  </a:solidFill>
                  <a:latin typeface="Titillium Web"/>
                  <a:ea typeface="Titillium Web"/>
                  <a:cs typeface="Titillium Web"/>
                  <a:sym typeface="Titillium Web"/>
                </a:rPr>
                <a:t> Center on High-Performance Computing, Big Data and Quantum Computing</a:t>
              </a:r>
              <a:endParaRPr sz="1400" b="0" i="0" u="none" strike="noStrike" cap="none" dirty="0">
                <a:solidFill>
                  <a:srgbClr val="000000"/>
                </a:solidFill>
                <a:latin typeface="Arial"/>
                <a:ea typeface="Arial"/>
                <a:cs typeface="Arial"/>
                <a:sym typeface="Arial"/>
              </a:endParaRPr>
            </a:p>
          </p:txBody>
        </p:sp>
      </p:grpSp>
      <p:sp>
        <p:nvSpPr>
          <p:cNvPr id="152" name="Google Shape;152;g27df92e4ca9_0_1"/>
          <p:cNvSpPr txBox="1"/>
          <p:nvPr/>
        </p:nvSpPr>
        <p:spPr>
          <a:xfrm>
            <a:off x="438769" y="1615432"/>
            <a:ext cx="10973086" cy="1015622"/>
          </a:xfrm>
          <a:prstGeom prst="rect">
            <a:avLst/>
          </a:prstGeom>
          <a:noFill/>
          <a:ln>
            <a:noFill/>
          </a:ln>
        </p:spPr>
        <p:txBody>
          <a:bodyPr spcFirstLastPara="1" wrap="square" lIns="360000" tIns="45700" rIns="91425" bIns="45700" anchor="t" anchorCtr="0">
            <a:spAutoFit/>
          </a:bodyPr>
          <a:lstStyle/>
          <a:p>
            <a:pPr algn="just"/>
            <a:r>
              <a:rPr lang="it-IT" sz="2000" b="1" dirty="0" err="1">
                <a:solidFill>
                  <a:srgbClr val="1C7FFF"/>
                </a:solidFill>
                <a:latin typeface="Titillium Web"/>
                <a:sym typeface="Titillium Web"/>
              </a:rPr>
              <a:t>Artificial</a:t>
            </a:r>
            <a:r>
              <a:rPr lang="it-IT" sz="2000" b="1" dirty="0">
                <a:solidFill>
                  <a:srgbClr val="1C7FFF"/>
                </a:solidFill>
                <a:latin typeface="Titillium Web"/>
                <a:sym typeface="Titillium Web"/>
              </a:rPr>
              <a:t> Intelligence </a:t>
            </a:r>
            <a:r>
              <a:rPr lang="it-IT" sz="2000" b="1" dirty="0" err="1">
                <a:solidFill>
                  <a:srgbClr val="1C7FFF"/>
                </a:solidFill>
                <a:latin typeface="Titillium Web"/>
                <a:sym typeface="Titillium Web"/>
              </a:rPr>
              <a:t>solutions</a:t>
            </a:r>
            <a:r>
              <a:rPr lang="it-IT" sz="2000" b="1" dirty="0">
                <a:solidFill>
                  <a:srgbClr val="1C7FFF"/>
                </a:solidFill>
                <a:latin typeface="Titillium Web"/>
                <a:sym typeface="Titillium Web"/>
              </a:rPr>
              <a:t> for </a:t>
            </a:r>
            <a:r>
              <a:rPr lang="it-IT" sz="2000" b="1" dirty="0" err="1">
                <a:solidFill>
                  <a:srgbClr val="1C7FFF"/>
                </a:solidFill>
                <a:latin typeface="Titillium Web"/>
                <a:sym typeface="Titillium Web"/>
              </a:rPr>
              <a:t>automatic</a:t>
            </a:r>
            <a:r>
              <a:rPr lang="it-IT" sz="2000" b="1" dirty="0">
                <a:solidFill>
                  <a:srgbClr val="1C7FFF"/>
                </a:solidFill>
                <a:latin typeface="Titillium Web"/>
                <a:sym typeface="Titillium Web"/>
              </a:rPr>
              <a:t> </a:t>
            </a:r>
            <a:r>
              <a:rPr lang="it-IT" sz="2000" b="1" dirty="0" err="1">
                <a:solidFill>
                  <a:srgbClr val="1C7FFF"/>
                </a:solidFill>
                <a:latin typeface="Titillium Web"/>
                <a:sym typeface="Titillium Web"/>
              </a:rPr>
              <a:t>extraction</a:t>
            </a:r>
            <a:r>
              <a:rPr lang="it-IT" sz="2000" b="1" dirty="0">
                <a:solidFill>
                  <a:srgbClr val="1C7FFF"/>
                </a:solidFill>
                <a:latin typeface="Titillium Web"/>
                <a:sym typeface="Titillium Web"/>
              </a:rPr>
              <a:t> of building features </a:t>
            </a:r>
            <a:r>
              <a:rPr lang="en-US" sz="2000" dirty="0">
                <a:solidFill>
                  <a:schemeClr val="tx1"/>
                </a:solidFill>
                <a:latin typeface="Titillium Web"/>
              </a:rPr>
              <a:t>that determine their vulnerability (geometrical parameters; construction material; roof type, etc.)</a:t>
            </a:r>
            <a:r>
              <a:rPr lang="it-IT" sz="2000" dirty="0">
                <a:solidFill>
                  <a:schemeClr val="tx1"/>
                </a:solidFill>
                <a:latin typeface="Titillium Web"/>
                <a:ea typeface="Titillium Web"/>
                <a:cs typeface="Titillium Web"/>
                <a:sym typeface="Titillium Web"/>
              </a:rPr>
              <a:t> </a:t>
            </a:r>
            <a:r>
              <a:rPr lang="it-IT" sz="2000" b="1" dirty="0">
                <a:solidFill>
                  <a:srgbClr val="1C7FFF"/>
                </a:solidFill>
                <a:latin typeface="Titillium Web"/>
                <a:sym typeface="Titillium Web"/>
              </a:rPr>
              <a:t>on the national </a:t>
            </a:r>
            <a:r>
              <a:rPr lang="it-IT" sz="2000" b="1" dirty="0" err="1">
                <a:solidFill>
                  <a:srgbClr val="1C7FFF"/>
                </a:solidFill>
                <a:latin typeface="Titillium Web"/>
                <a:sym typeface="Titillium Web"/>
              </a:rPr>
              <a:t>territorial</a:t>
            </a:r>
            <a:r>
              <a:rPr lang="it-IT" sz="2000" b="1" dirty="0">
                <a:solidFill>
                  <a:srgbClr val="1C7FFF"/>
                </a:solidFill>
                <a:latin typeface="Titillium Web"/>
                <a:sym typeface="Titillium Web"/>
              </a:rPr>
              <a:t> scale </a:t>
            </a:r>
            <a:r>
              <a:rPr lang="it-IT" sz="2000" b="1" dirty="0" err="1">
                <a:solidFill>
                  <a:srgbClr val="1C7FFF"/>
                </a:solidFill>
                <a:latin typeface="Titillium Web"/>
                <a:sym typeface="Titillium Web"/>
              </a:rPr>
              <a:t>based</a:t>
            </a:r>
            <a:r>
              <a:rPr lang="it-IT" sz="2000" b="1" dirty="0">
                <a:solidFill>
                  <a:srgbClr val="1C7FFF"/>
                </a:solidFill>
                <a:latin typeface="Titillium Web"/>
                <a:sym typeface="Titillium Web"/>
              </a:rPr>
              <a:t> on </a:t>
            </a:r>
            <a:r>
              <a:rPr lang="en-US" sz="2000" b="1" dirty="0">
                <a:solidFill>
                  <a:srgbClr val="1C7FFF"/>
                </a:solidFill>
                <a:latin typeface="Titillium Web"/>
                <a:sym typeface="Titillium Web"/>
              </a:rPr>
              <a:t>satellite, aerial, street view images</a:t>
            </a:r>
            <a:r>
              <a:rPr lang="it-IT" sz="2000" b="1" dirty="0">
                <a:solidFill>
                  <a:srgbClr val="1C7FFF"/>
                </a:solidFill>
                <a:latin typeface="Titillium Web"/>
                <a:sym typeface="Titillium Web"/>
              </a:rPr>
              <a:t> </a:t>
            </a:r>
            <a:r>
              <a:rPr lang="it-IT" sz="2000" dirty="0">
                <a:solidFill>
                  <a:schemeClr val="tx1"/>
                </a:solidFill>
                <a:latin typeface="Titillium Web"/>
                <a:ea typeface="Titillium Web"/>
                <a:cs typeface="Titillium Web"/>
                <a:sym typeface="Titillium Web"/>
              </a:rPr>
              <a:t>.</a:t>
            </a:r>
          </a:p>
        </p:txBody>
      </p:sp>
      <p:grpSp>
        <p:nvGrpSpPr>
          <p:cNvPr id="4" name="Group 3">
            <a:extLst>
              <a:ext uri="{FF2B5EF4-FFF2-40B4-BE49-F238E27FC236}">
                <a16:creationId xmlns:a16="http://schemas.microsoft.com/office/drawing/2014/main" id="{93A57A4A-13B9-AC8A-EAEF-D5466B222B2A}"/>
              </a:ext>
            </a:extLst>
          </p:cNvPr>
          <p:cNvGrpSpPr>
            <a:grpSpLocks noChangeAspect="1"/>
          </p:cNvGrpSpPr>
          <p:nvPr/>
        </p:nvGrpSpPr>
        <p:grpSpPr>
          <a:xfrm>
            <a:off x="715491" y="3300313"/>
            <a:ext cx="5303520" cy="2450945"/>
            <a:chOff x="1947600" y="1595114"/>
            <a:chExt cx="6234448" cy="2881165"/>
          </a:xfrm>
        </p:grpSpPr>
        <p:pic>
          <p:nvPicPr>
            <p:cNvPr id="5" name="Picture 2">
              <a:extLst>
                <a:ext uri="{FF2B5EF4-FFF2-40B4-BE49-F238E27FC236}">
                  <a16:creationId xmlns:a16="http://schemas.microsoft.com/office/drawing/2014/main" id="{F74BFD8B-6151-6663-F498-22318EDEB0CF}"/>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b="18543"/>
            <a:stretch/>
          </p:blipFill>
          <p:spPr bwMode="auto">
            <a:xfrm>
              <a:off x="1947600" y="1600311"/>
              <a:ext cx="1554480" cy="9531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 with a camera on top&#10;&#10;Description automatically generated">
              <a:extLst>
                <a:ext uri="{FF2B5EF4-FFF2-40B4-BE49-F238E27FC236}">
                  <a16:creationId xmlns:a16="http://schemas.microsoft.com/office/drawing/2014/main" id="{EE10D6DF-E0A6-AD4D-FFBF-B94CAB77498C}"/>
                </a:ext>
              </a:extLst>
            </p:cNvPr>
            <p:cNvPicPr>
              <a:picLocks noChangeAspect="1"/>
            </p:cNvPicPr>
            <p:nvPr/>
          </p:nvPicPr>
          <p:blipFill>
            <a:blip r:embed="rId6"/>
            <a:stretch>
              <a:fillRect/>
            </a:stretch>
          </p:blipFill>
          <p:spPr>
            <a:xfrm rot="10800000" flipV="1">
              <a:off x="6359544" y="1595114"/>
              <a:ext cx="822960" cy="1009431"/>
            </a:xfrm>
            <a:prstGeom prst="rect">
              <a:avLst/>
            </a:prstGeom>
          </p:spPr>
        </p:pic>
        <p:pic>
          <p:nvPicPr>
            <p:cNvPr id="7" name="Picture 4" descr="ESA - Earth from Space: Venice">
              <a:extLst>
                <a:ext uri="{FF2B5EF4-FFF2-40B4-BE49-F238E27FC236}">
                  <a16:creationId xmlns:a16="http://schemas.microsoft.com/office/drawing/2014/main" id="{76D4CAF6-CD3E-3B06-D374-379CFFCB5E86}"/>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12770" t="9796" b="4162"/>
            <a:stretch/>
          </p:blipFill>
          <p:spPr bwMode="auto">
            <a:xfrm>
              <a:off x="2039040" y="3003954"/>
              <a:ext cx="1463040" cy="14504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overhead view of rialto bridge, venice, italy - aerial view of venice italy foto e immagini stock">
              <a:extLst>
                <a:ext uri="{FF2B5EF4-FFF2-40B4-BE49-F238E27FC236}">
                  <a16:creationId xmlns:a16="http://schemas.microsoft.com/office/drawing/2014/main" id="{BB80ED81-11ED-ED65-E282-6A6E0AFF921E}"/>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7149"/>
            <a:stretch/>
          </p:blipFill>
          <p:spPr bwMode="auto">
            <a:xfrm>
              <a:off x="3765176" y="3013239"/>
              <a:ext cx="2042688" cy="146304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36D3265-78CB-CA44-1865-4DC64D1FAFCE}"/>
                </a:ext>
              </a:extLst>
            </p:cNvPr>
            <p:cNvGrpSpPr>
              <a:grpSpLocks noChangeAspect="1"/>
            </p:cNvGrpSpPr>
            <p:nvPr/>
          </p:nvGrpSpPr>
          <p:grpSpPr>
            <a:xfrm>
              <a:off x="5981725" y="3025135"/>
              <a:ext cx="1920240" cy="1451144"/>
              <a:chOff x="6890882" y="3013239"/>
              <a:chExt cx="2903973" cy="2194560"/>
            </a:xfrm>
          </p:grpSpPr>
          <p:pic>
            <p:nvPicPr>
              <p:cNvPr id="14" name="Picture 10" descr="Venice Italy April 2022 Typical Venetian Architecture Street View Venice —  Stock Editorial Photo © EnginKorkmaz #612006532">
                <a:extLst>
                  <a:ext uri="{FF2B5EF4-FFF2-40B4-BE49-F238E27FC236}">
                    <a16:creationId xmlns:a16="http://schemas.microsoft.com/office/drawing/2014/main" id="{534A3012-B1AB-E175-FC88-1A6B3E2F622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90882" y="3013239"/>
                <a:ext cx="146304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Trek di Street View: Venezia – Informazioni – Google Maps">
                <a:extLst>
                  <a:ext uri="{FF2B5EF4-FFF2-40B4-BE49-F238E27FC236}">
                    <a16:creationId xmlns:a16="http://schemas.microsoft.com/office/drawing/2014/main" id="{7879E4B2-4EFF-C7E5-02E2-52F60E89063A}"/>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8390965" y="3013240"/>
                <a:ext cx="1403890" cy="2193579"/>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a:extLst>
                <a:ext uri="{FF2B5EF4-FFF2-40B4-BE49-F238E27FC236}">
                  <a16:creationId xmlns:a16="http://schemas.microsoft.com/office/drawing/2014/main" id="{90C30AA0-B30B-CC49-5B5F-E8B9AA74A0F9}"/>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b="14112"/>
            <a:stretch/>
          </p:blipFill>
          <p:spPr bwMode="auto">
            <a:xfrm>
              <a:off x="4343693" y="1696057"/>
              <a:ext cx="1097280" cy="8075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2C6F663-C3B0-FD76-BD36-DC0C40853B9A}"/>
                </a:ext>
              </a:extLst>
            </p:cNvPr>
            <p:cNvSpPr txBox="1"/>
            <p:nvPr/>
          </p:nvSpPr>
          <p:spPr>
            <a:xfrm>
              <a:off x="2235853" y="2666893"/>
              <a:ext cx="987563" cy="361802"/>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satellite</a:t>
              </a:r>
              <a:endParaRPr lang="en-US" dirty="0"/>
            </a:p>
          </p:txBody>
        </p:sp>
        <p:sp>
          <p:nvSpPr>
            <p:cNvPr id="12" name="TextBox 11">
              <a:extLst>
                <a:ext uri="{FF2B5EF4-FFF2-40B4-BE49-F238E27FC236}">
                  <a16:creationId xmlns:a16="http://schemas.microsoft.com/office/drawing/2014/main" id="{58D1280C-0256-E7F2-FD9D-5C1101A31F21}"/>
                </a:ext>
              </a:extLst>
            </p:cNvPr>
            <p:cNvSpPr txBox="1"/>
            <p:nvPr/>
          </p:nvSpPr>
          <p:spPr>
            <a:xfrm>
              <a:off x="4298116" y="2622585"/>
              <a:ext cx="1214496" cy="307777"/>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airborne</a:t>
              </a:r>
              <a:r>
                <a:rPr lang="it-IT" sz="1400" b="1" dirty="0">
                  <a:solidFill>
                    <a:srgbClr val="1528BC"/>
                  </a:solidFill>
                  <a:latin typeface="Titillium Web"/>
                  <a:ea typeface="Titillium Web"/>
                  <a:cs typeface="Titillium Web"/>
                  <a:sym typeface="Titillium Web"/>
                </a:rPr>
                <a:t> </a:t>
              </a:r>
              <a:endParaRPr lang="en-US" dirty="0"/>
            </a:p>
          </p:txBody>
        </p:sp>
        <p:sp>
          <p:nvSpPr>
            <p:cNvPr id="13" name="TextBox 12">
              <a:extLst>
                <a:ext uri="{FF2B5EF4-FFF2-40B4-BE49-F238E27FC236}">
                  <a16:creationId xmlns:a16="http://schemas.microsoft.com/office/drawing/2014/main" id="{5F58A6A1-0887-A41E-EA36-B07EAD9C2032}"/>
                </a:ext>
              </a:extLst>
            </p:cNvPr>
            <p:cNvSpPr txBox="1"/>
            <p:nvPr/>
          </p:nvSpPr>
          <p:spPr>
            <a:xfrm>
              <a:off x="6054371" y="2678029"/>
              <a:ext cx="2127677" cy="351610"/>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Street view images</a:t>
              </a:r>
              <a:endParaRPr lang="en-US" dirty="0"/>
            </a:p>
          </p:txBody>
        </p:sp>
      </p:grpSp>
      <p:sp>
        <p:nvSpPr>
          <p:cNvPr id="40" name="Google Shape;151;g27df92e4ca9_0_1">
            <a:extLst>
              <a:ext uri="{FF2B5EF4-FFF2-40B4-BE49-F238E27FC236}">
                <a16:creationId xmlns:a16="http://schemas.microsoft.com/office/drawing/2014/main" id="{C1785653-991C-B704-90AA-C3D5D7920669}"/>
              </a:ext>
            </a:extLst>
          </p:cNvPr>
          <p:cNvSpPr txBox="1"/>
          <p:nvPr/>
        </p:nvSpPr>
        <p:spPr>
          <a:xfrm>
            <a:off x="265815" y="1030225"/>
            <a:ext cx="11764132"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i="0" u="none" strike="noStrike" cap="none" dirty="0">
                <a:solidFill>
                  <a:srgbClr val="1C7FFF"/>
                </a:solidFill>
                <a:latin typeface="Titillium Web"/>
                <a:ea typeface="Titillium Web"/>
                <a:cs typeface="Titillium Web"/>
                <a:sym typeface="Titillium Web"/>
              </a:rPr>
              <a:t>Technical </a:t>
            </a:r>
            <a:r>
              <a:rPr lang="it-IT" sz="3000" b="1" i="0" u="none" strike="noStrike" cap="none" dirty="0" err="1">
                <a:solidFill>
                  <a:srgbClr val="1C7FFF"/>
                </a:solidFill>
                <a:latin typeface="Titillium Web"/>
                <a:ea typeface="Titillium Web"/>
                <a:cs typeface="Titillium Web"/>
                <a:sym typeface="Titillium Web"/>
              </a:rPr>
              <a:t>Objectives</a:t>
            </a:r>
            <a:r>
              <a:rPr lang="it-IT" sz="3000" b="1" dirty="0">
                <a:solidFill>
                  <a:srgbClr val="1C7FFF"/>
                </a:solidFill>
                <a:latin typeface="Titillium Web"/>
                <a:ea typeface="Titillium Web"/>
                <a:cs typeface="Titillium Web"/>
                <a:sym typeface="Titillium Web"/>
              </a:rPr>
              <a:t>:</a:t>
            </a:r>
            <a:r>
              <a:rPr lang="it-IT" sz="3000" b="1" i="0" u="none" strike="noStrike" cap="none" dirty="0">
                <a:solidFill>
                  <a:srgbClr val="1C7FFF"/>
                </a:solidFill>
                <a:latin typeface="Titillium Web"/>
                <a:ea typeface="Titillium Web"/>
                <a:cs typeface="Titillium Web"/>
                <a:sym typeface="Titillium Web"/>
              </a:rPr>
              <a:t> </a:t>
            </a:r>
            <a:r>
              <a:rPr lang="it-IT" sz="3000" b="1" i="0" u="none" strike="noStrike" cap="none" dirty="0" err="1">
                <a:solidFill>
                  <a:srgbClr val="1C7FFF"/>
                </a:solidFill>
                <a:latin typeface="Titillium Web"/>
                <a:ea typeface="Titillium Web"/>
                <a:cs typeface="Titillium Web"/>
                <a:sym typeface="Titillium Web"/>
              </a:rPr>
              <a:t>extraction</a:t>
            </a:r>
            <a:r>
              <a:rPr lang="it-IT" sz="3000" b="1" i="0" u="none" strike="noStrike" cap="none" dirty="0">
                <a:solidFill>
                  <a:srgbClr val="1C7FFF"/>
                </a:solidFill>
                <a:latin typeface="Titillium Web"/>
                <a:ea typeface="Titillium Web"/>
                <a:cs typeface="Titillium Web"/>
                <a:sym typeface="Titillium Web"/>
              </a:rPr>
              <a:t> and </a:t>
            </a:r>
            <a:r>
              <a:rPr lang="it-IT" sz="3000" b="1" i="0" u="none" strike="noStrike" cap="none" dirty="0" err="1">
                <a:solidFill>
                  <a:srgbClr val="1C7FFF"/>
                </a:solidFill>
                <a:latin typeface="Titillium Web"/>
                <a:ea typeface="Titillium Web"/>
                <a:cs typeface="Titillium Web"/>
                <a:sym typeface="Titillium Web"/>
              </a:rPr>
              <a:t>classification</a:t>
            </a:r>
            <a:r>
              <a:rPr lang="it-IT" sz="3000" b="1" i="0" u="none" strike="noStrike" cap="none" dirty="0">
                <a:solidFill>
                  <a:srgbClr val="1C7FFF"/>
                </a:solidFill>
                <a:latin typeface="Titillium Web"/>
                <a:ea typeface="Titillium Web"/>
                <a:cs typeface="Titillium Web"/>
                <a:sym typeface="Titillium Web"/>
              </a:rPr>
              <a:t> of building features </a:t>
            </a:r>
            <a:endParaRPr sz="2000" b="0" i="0" u="none" strike="noStrike" cap="none" dirty="0">
              <a:solidFill>
                <a:srgbClr val="000000"/>
              </a:solidFill>
              <a:latin typeface="Titillium Web"/>
              <a:ea typeface="Titillium Web"/>
              <a:cs typeface="Titillium Web"/>
              <a:sym typeface="Titillium Web"/>
            </a:endParaRPr>
          </a:p>
        </p:txBody>
      </p:sp>
      <p:pic>
        <p:nvPicPr>
          <p:cNvPr id="3" name="Picture 2" descr="A map of the world&#10;&#10;Description automatically generated">
            <a:extLst>
              <a:ext uri="{FF2B5EF4-FFF2-40B4-BE49-F238E27FC236}">
                <a16:creationId xmlns:a16="http://schemas.microsoft.com/office/drawing/2014/main" id="{ADAB32D8-D80B-E4A8-7664-5B72051C32D3}"/>
              </a:ext>
            </a:extLst>
          </p:cNvPr>
          <p:cNvPicPr>
            <a:picLocks noChangeAspect="1"/>
          </p:cNvPicPr>
          <p:nvPr/>
        </p:nvPicPr>
        <p:blipFill>
          <a:blip r:embed="rId12"/>
          <a:stretch>
            <a:fillRect/>
          </a:stretch>
        </p:blipFill>
        <p:spPr>
          <a:xfrm>
            <a:off x="7023283" y="2841549"/>
            <a:ext cx="3566160" cy="3369074"/>
          </a:xfrm>
          <a:prstGeom prst="rect">
            <a:avLst/>
          </a:prstGeom>
        </p:spPr>
      </p:pic>
    </p:spTree>
    <p:extLst>
      <p:ext uri="{BB962C8B-B14F-4D97-AF65-F5344CB8AC3E}">
        <p14:creationId xmlns:p14="http://schemas.microsoft.com/office/powerpoint/2010/main" val="2677235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Titillium Web"/>
                  <a:ea typeface="Titillium Web"/>
                  <a:cs typeface="Titillium Web"/>
                  <a:sym typeface="Titillium Web"/>
                </a:rPr>
                <a:t>ICSC </a:t>
              </a:r>
              <a:r>
                <a:rPr lang="it-IT" sz="1400" b="0" i="0" u="none" strike="noStrike" cap="none" dirty="0" err="1">
                  <a:solidFill>
                    <a:schemeClr val="lt1"/>
                  </a:solidFill>
                  <a:latin typeface="Titillium Web"/>
                  <a:ea typeface="Titillium Web"/>
                  <a:cs typeface="Titillium Web"/>
                  <a:sym typeface="Titillium Web"/>
                </a:rPr>
                <a:t>Italian</a:t>
              </a:r>
              <a:r>
                <a:rPr lang="it-IT" sz="1400" b="0" i="0" u="none" strike="noStrike" cap="none" dirty="0">
                  <a:solidFill>
                    <a:schemeClr val="lt1"/>
                  </a:solidFill>
                  <a:latin typeface="Titillium Web"/>
                  <a:ea typeface="Titillium Web"/>
                  <a:cs typeface="Titillium Web"/>
                  <a:sym typeface="Titillium Web"/>
                </a:rPr>
                <a:t> </a:t>
              </a:r>
              <a:r>
                <a:rPr lang="it-IT" sz="1400" b="0" i="0" u="none" strike="noStrike" cap="none" dirty="0" err="1">
                  <a:solidFill>
                    <a:schemeClr val="lt1"/>
                  </a:solidFill>
                  <a:latin typeface="Titillium Web"/>
                  <a:ea typeface="Titillium Web"/>
                  <a:cs typeface="Titillium Web"/>
                  <a:sym typeface="Titillium Web"/>
                </a:rPr>
                <a:t>Research</a:t>
              </a:r>
              <a:r>
                <a:rPr lang="it-IT" sz="1400" b="0" i="0" u="none" strike="noStrike" cap="none" dirty="0">
                  <a:solidFill>
                    <a:schemeClr val="lt1"/>
                  </a:solidFill>
                  <a:latin typeface="Titillium Web"/>
                  <a:ea typeface="Titillium Web"/>
                  <a:cs typeface="Titillium Web"/>
                  <a:sym typeface="Titillium Web"/>
                </a:rPr>
                <a:t> Center on High-Performance Computing, Big Data and Quantum Computing</a:t>
              </a:r>
              <a:endParaRPr sz="1400" b="0" i="0" u="none" strike="noStrike" cap="none" dirty="0">
                <a:solidFill>
                  <a:srgbClr val="000000"/>
                </a:solidFill>
                <a:latin typeface="Arial"/>
                <a:ea typeface="Arial"/>
                <a:cs typeface="Arial"/>
                <a:sym typeface="Arial"/>
              </a:endParaRPr>
            </a:p>
          </p:txBody>
        </p:sp>
      </p:grpSp>
      <p:grpSp>
        <p:nvGrpSpPr>
          <p:cNvPr id="4" name="Group 3">
            <a:extLst>
              <a:ext uri="{FF2B5EF4-FFF2-40B4-BE49-F238E27FC236}">
                <a16:creationId xmlns:a16="http://schemas.microsoft.com/office/drawing/2014/main" id="{93A57A4A-13B9-AC8A-EAEF-D5466B222B2A}"/>
              </a:ext>
            </a:extLst>
          </p:cNvPr>
          <p:cNvGrpSpPr>
            <a:grpSpLocks noChangeAspect="1"/>
          </p:cNvGrpSpPr>
          <p:nvPr/>
        </p:nvGrpSpPr>
        <p:grpSpPr>
          <a:xfrm>
            <a:off x="715491" y="3300313"/>
            <a:ext cx="5303520" cy="2450945"/>
            <a:chOff x="1947600" y="1595114"/>
            <a:chExt cx="6234448" cy="2881165"/>
          </a:xfrm>
        </p:grpSpPr>
        <p:pic>
          <p:nvPicPr>
            <p:cNvPr id="5" name="Picture 2">
              <a:extLst>
                <a:ext uri="{FF2B5EF4-FFF2-40B4-BE49-F238E27FC236}">
                  <a16:creationId xmlns:a16="http://schemas.microsoft.com/office/drawing/2014/main" id="{F74BFD8B-6151-6663-F498-22318EDEB0CF}"/>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b="18543"/>
            <a:stretch/>
          </p:blipFill>
          <p:spPr bwMode="auto">
            <a:xfrm>
              <a:off x="1947600" y="1600311"/>
              <a:ext cx="1554480" cy="9531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 with a camera on top&#10;&#10;Description automatically generated">
              <a:extLst>
                <a:ext uri="{FF2B5EF4-FFF2-40B4-BE49-F238E27FC236}">
                  <a16:creationId xmlns:a16="http://schemas.microsoft.com/office/drawing/2014/main" id="{EE10D6DF-E0A6-AD4D-FFBF-B94CAB77498C}"/>
                </a:ext>
              </a:extLst>
            </p:cNvPr>
            <p:cNvPicPr>
              <a:picLocks noChangeAspect="1"/>
            </p:cNvPicPr>
            <p:nvPr/>
          </p:nvPicPr>
          <p:blipFill>
            <a:blip r:embed="rId6"/>
            <a:stretch>
              <a:fillRect/>
            </a:stretch>
          </p:blipFill>
          <p:spPr>
            <a:xfrm rot="10800000" flipV="1">
              <a:off x="6359544" y="1595114"/>
              <a:ext cx="822960" cy="1009431"/>
            </a:xfrm>
            <a:prstGeom prst="rect">
              <a:avLst/>
            </a:prstGeom>
          </p:spPr>
        </p:pic>
        <p:pic>
          <p:nvPicPr>
            <p:cNvPr id="7" name="Picture 4" descr="ESA - Earth from Space: Venice">
              <a:extLst>
                <a:ext uri="{FF2B5EF4-FFF2-40B4-BE49-F238E27FC236}">
                  <a16:creationId xmlns:a16="http://schemas.microsoft.com/office/drawing/2014/main" id="{76D4CAF6-CD3E-3B06-D374-379CFFCB5E86}"/>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12770" t="9796" b="4162"/>
            <a:stretch/>
          </p:blipFill>
          <p:spPr bwMode="auto">
            <a:xfrm>
              <a:off x="2039040" y="3003954"/>
              <a:ext cx="1463040" cy="14504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overhead view of rialto bridge, venice, italy - aerial view of venice italy foto e immagini stock">
              <a:extLst>
                <a:ext uri="{FF2B5EF4-FFF2-40B4-BE49-F238E27FC236}">
                  <a16:creationId xmlns:a16="http://schemas.microsoft.com/office/drawing/2014/main" id="{BB80ED81-11ED-ED65-E282-6A6E0AFF921E}"/>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7149"/>
            <a:stretch/>
          </p:blipFill>
          <p:spPr bwMode="auto">
            <a:xfrm>
              <a:off x="3765176" y="3013239"/>
              <a:ext cx="2042688" cy="146304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36D3265-78CB-CA44-1865-4DC64D1FAFCE}"/>
                </a:ext>
              </a:extLst>
            </p:cNvPr>
            <p:cNvGrpSpPr>
              <a:grpSpLocks noChangeAspect="1"/>
            </p:cNvGrpSpPr>
            <p:nvPr/>
          </p:nvGrpSpPr>
          <p:grpSpPr>
            <a:xfrm>
              <a:off x="5981725" y="3025135"/>
              <a:ext cx="1920240" cy="1451144"/>
              <a:chOff x="6890882" y="3013239"/>
              <a:chExt cx="2903973" cy="2194560"/>
            </a:xfrm>
          </p:grpSpPr>
          <p:pic>
            <p:nvPicPr>
              <p:cNvPr id="14" name="Picture 10" descr="Venice Italy April 2022 Typical Venetian Architecture Street View Venice —  Stock Editorial Photo © EnginKorkmaz #612006532">
                <a:extLst>
                  <a:ext uri="{FF2B5EF4-FFF2-40B4-BE49-F238E27FC236}">
                    <a16:creationId xmlns:a16="http://schemas.microsoft.com/office/drawing/2014/main" id="{534A3012-B1AB-E175-FC88-1A6B3E2F622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90882" y="3013239"/>
                <a:ext cx="146304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Trek di Street View: Venezia – Informazioni – Google Maps">
                <a:extLst>
                  <a:ext uri="{FF2B5EF4-FFF2-40B4-BE49-F238E27FC236}">
                    <a16:creationId xmlns:a16="http://schemas.microsoft.com/office/drawing/2014/main" id="{7879E4B2-4EFF-C7E5-02E2-52F60E89063A}"/>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8390965" y="3013240"/>
                <a:ext cx="1403890" cy="2193579"/>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a:extLst>
                <a:ext uri="{FF2B5EF4-FFF2-40B4-BE49-F238E27FC236}">
                  <a16:creationId xmlns:a16="http://schemas.microsoft.com/office/drawing/2014/main" id="{90C30AA0-B30B-CC49-5B5F-E8B9AA74A0F9}"/>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b="14112"/>
            <a:stretch/>
          </p:blipFill>
          <p:spPr bwMode="auto">
            <a:xfrm>
              <a:off x="4343693" y="1696057"/>
              <a:ext cx="1097280" cy="8075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2C6F663-C3B0-FD76-BD36-DC0C40853B9A}"/>
                </a:ext>
              </a:extLst>
            </p:cNvPr>
            <p:cNvSpPr txBox="1"/>
            <p:nvPr/>
          </p:nvSpPr>
          <p:spPr>
            <a:xfrm>
              <a:off x="2235853" y="2666893"/>
              <a:ext cx="987563" cy="361802"/>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satellite</a:t>
              </a:r>
              <a:endParaRPr lang="en-US" dirty="0"/>
            </a:p>
          </p:txBody>
        </p:sp>
        <p:sp>
          <p:nvSpPr>
            <p:cNvPr id="12" name="TextBox 11">
              <a:extLst>
                <a:ext uri="{FF2B5EF4-FFF2-40B4-BE49-F238E27FC236}">
                  <a16:creationId xmlns:a16="http://schemas.microsoft.com/office/drawing/2014/main" id="{58D1280C-0256-E7F2-FD9D-5C1101A31F21}"/>
                </a:ext>
              </a:extLst>
            </p:cNvPr>
            <p:cNvSpPr txBox="1"/>
            <p:nvPr/>
          </p:nvSpPr>
          <p:spPr>
            <a:xfrm>
              <a:off x="4298116" y="2622585"/>
              <a:ext cx="1214496" cy="307777"/>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airborne</a:t>
              </a:r>
              <a:r>
                <a:rPr lang="it-IT" sz="1400" b="1" dirty="0">
                  <a:solidFill>
                    <a:srgbClr val="1528BC"/>
                  </a:solidFill>
                  <a:latin typeface="Titillium Web"/>
                  <a:ea typeface="Titillium Web"/>
                  <a:cs typeface="Titillium Web"/>
                  <a:sym typeface="Titillium Web"/>
                </a:rPr>
                <a:t> </a:t>
              </a:r>
              <a:endParaRPr lang="en-US" dirty="0"/>
            </a:p>
          </p:txBody>
        </p:sp>
        <p:sp>
          <p:nvSpPr>
            <p:cNvPr id="13" name="TextBox 12">
              <a:extLst>
                <a:ext uri="{FF2B5EF4-FFF2-40B4-BE49-F238E27FC236}">
                  <a16:creationId xmlns:a16="http://schemas.microsoft.com/office/drawing/2014/main" id="{5F58A6A1-0887-A41E-EA36-B07EAD9C2032}"/>
                </a:ext>
              </a:extLst>
            </p:cNvPr>
            <p:cNvSpPr txBox="1"/>
            <p:nvPr/>
          </p:nvSpPr>
          <p:spPr>
            <a:xfrm>
              <a:off x="6054371" y="2678029"/>
              <a:ext cx="2127677" cy="351610"/>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Street view images</a:t>
              </a:r>
              <a:endParaRPr lang="en-US" dirty="0"/>
            </a:p>
          </p:txBody>
        </p:sp>
      </p:grpSp>
      <p:grpSp>
        <p:nvGrpSpPr>
          <p:cNvPr id="16" name="Group 15">
            <a:extLst>
              <a:ext uri="{FF2B5EF4-FFF2-40B4-BE49-F238E27FC236}">
                <a16:creationId xmlns:a16="http://schemas.microsoft.com/office/drawing/2014/main" id="{A32C4C6E-22F9-5765-5C00-E6EB9F6CB4E2}"/>
              </a:ext>
            </a:extLst>
          </p:cNvPr>
          <p:cNvGrpSpPr>
            <a:grpSpLocks noChangeAspect="1"/>
          </p:cNvGrpSpPr>
          <p:nvPr/>
        </p:nvGrpSpPr>
        <p:grpSpPr>
          <a:xfrm>
            <a:off x="7546190" y="3143111"/>
            <a:ext cx="4023360" cy="2815451"/>
            <a:chOff x="8910216" y="706586"/>
            <a:chExt cx="2538071" cy="1776077"/>
          </a:xfrm>
        </p:grpSpPr>
        <p:pic>
          <p:nvPicPr>
            <p:cNvPr id="17" name="Picture 2" descr="Introducing ready-to-use geospatial deep learning ... - Esri Community">
              <a:extLst>
                <a:ext uri="{FF2B5EF4-FFF2-40B4-BE49-F238E27FC236}">
                  <a16:creationId xmlns:a16="http://schemas.microsoft.com/office/drawing/2014/main" id="{3C0466C5-4405-2C30-CF24-50DBA95A08B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546" t="1" b="-3603"/>
            <a:stretch/>
          </p:blipFill>
          <p:spPr bwMode="auto">
            <a:xfrm>
              <a:off x="8910216" y="986731"/>
              <a:ext cx="2538071" cy="149593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9636C10-C2B3-F62E-C8ED-7077702F82EE}"/>
                </a:ext>
              </a:extLst>
            </p:cNvPr>
            <p:cNvSpPr txBox="1"/>
            <p:nvPr/>
          </p:nvSpPr>
          <p:spPr>
            <a:xfrm>
              <a:off x="9579371" y="706586"/>
              <a:ext cx="1199760" cy="208362"/>
            </a:xfrm>
            <a:prstGeom prst="rect">
              <a:avLst/>
            </a:prstGeom>
            <a:noFill/>
          </p:spPr>
          <p:txBody>
            <a:bodyPr wrap="square">
              <a:spAutoFit/>
            </a:bodyPr>
            <a:lstStyle/>
            <a:p>
              <a:r>
                <a:rPr lang="en-US" sz="1600" b="1" dirty="0">
                  <a:solidFill>
                    <a:srgbClr val="1528BC"/>
                  </a:solidFill>
                  <a:latin typeface="Titillium Web"/>
                  <a:sym typeface="Titillium Web"/>
                </a:rPr>
                <a:t>Building Footprint</a:t>
              </a:r>
              <a:endParaRPr lang="en-US" sz="1600" b="1" dirty="0"/>
            </a:p>
          </p:txBody>
        </p:sp>
      </p:grpSp>
      <p:grpSp>
        <p:nvGrpSpPr>
          <p:cNvPr id="39" name="Group 38">
            <a:extLst>
              <a:ext uri="{FF2B5EF4-FFF2-40B4-BE49-F238E27FC236}">
                <a16:creationId xmlns:a16="http://schemas.microsoft.com/office/drawing/2014/main" id="{396DAA09-B62B-E78D-1058-47C03A32C00D}"/>
              </a:ext>
            </a:extLst>
          </p:cNvPr>
          <p:cNvGrpSpPr/>
          <p:nvPr/>
        </p:nvGrpSpPr>
        <p:grpSpPr>
          <a:xfrm>
            <a:off x="5925312" y="4413069"/>
            <a:ext cx="1495828" cy="1053696"/>
            <a:chOff x="5925312" y="4413069"/>
            <a:chExt cx="1495828" cy="1053696"/>
          </a:xfrm>
        </p:grpSpPr>
        <p:sp>
          <p:nvSpPr>
            <p:cNvPr id="2" name="Right Arrow 1">
              <a:extLst>
                <a:ext uri="{FF2B5EF4-FFF2-40B4-BE49-F238E27FC236}">
                  <a16:creationId xmlns:a16="http://schemas.microsoft.com/office/drawing/2014/main" id="{CB9C20CD-4F2F-F942-E1B7-82C9F04F19CB}"/>
                </a:ext>
              </a:extLst>
            </p:cNvPr>
            <p:cNvSpPr/>
            <p:nvPr/>
          </p:nvSpPr>
          <p:spPr>
            <a:xfrm>
              <a:off x="5925312" y="4413069"/>
              <a:ext cx="1495828" cy="105369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 name="TextBox 2">
              <a:extLst>
                <a:ext uri="{FF2B5EF4-FFF2-40B4-BE49-F238E27FC236}">
                  <a16:creationId xmlns:a16="http://schemas.microsoft.com/office/drawing/2014/main" id="{EC652DF9-956D-D23F-12A6-61F26B3604BE}"/>
                </a:ext>
              </a:extLst>
            </p:cNvPr>
            <p:cNvSpPr txBox="1"/>
            <p:nvPr/>
          </p:nvSpPr>
          <p:spPr>
            <a:xfrm>
              <a:off x="6056637" y="4659906"/>
              <a:ext cx="1122333" cy="584775"/>
            </a:xfrm>
            <a:prstGeom prst="rect">
              <a:avLst/>
            </a:prstGeom>
            <a:noFill/>
          </p:spPr>
          <p:txBody>
            <a:bodyPr wrap="square">
              <a:spAutoFit/>
            </a:bodyPr>
            <a:lstStyle/>
            <a:p>
              <a:r>
                <a:rPr lang="en-US" sz="1600" b="1" dirty="0">
                  <a:solidFill>
                    <a:schemeClr val="bg1"/>
                  </a:solidFill>
                  <a:latin typeface="Titillium Web"/>
                  <a:sym typeface="Titillium Web"/>
                </a:rPr>
                <a:t>Machine Learning</a:t>
              </a:r>
              <a:endParaRPr lang="en-US" sz="1600" b="1" dirty="0">
                <a:solidFill>
                  <a:schemeClr val="bg1"/>
                </a:solidFill>
              </a:endParaRPr>
            </a:p>
          </p:txBody>
        </p:sp>
      </p:grpSp>
      <p:sp>
        <p:nvSpPr>
          <p:cNvPr id="40" name="Google Shape;151;g27df92e4ca9_0_1">
            <a:extLst>
              <a:ext uri="{FF2B5EF4-FFF2-40B4-BE49-F238E27FC236}">
                <a16:creationId xmlns:a16="http://schemas.microsoft.com/office/drawing/2014/main" id="{C1785653-991C-B704-90AA-C3D5D7920669}"/>
              </a:ext>
            </a:extLst>
          </p:cNvPr>
          <p:cNvSpPr txBox="1"/>
          <p:nvPr/>
        </p:nvSpPr>
        <p:spPr>
          <a:xfrm>
            <a:off x="265815" y="1030225"/>
            <a:ext cx="11764132"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i="0" u="none" strike="noStrike" cap="none" dirty="0">
                <a:solidFill>
                  <a:srgbClr val="1C7FFF"/>
                </a:solidFill>
                <a:latin typeface="Titillium Web"/>
                <a:ea typeface="Titillium Web"/>
                <a:cs typeface="Titillium Web"/>
                <a:sym typeface="Titillium Web"/>
              </a:rPr>
              <a:t>Technical </a:t>
            </a:r>
            <a:r>
              <a:rPr lang="it-IT" sz="3000" b="1" i="0" u="none" strike="noStrike" cap="none" dirty="0" err="1">
                <a:solidFill>
                  <a:srgbClr val="1C7FFF"/>
                </a:solidFill>
                <a:latin typeface="Titillium Web"/>
                <a:ea typeface="Titillium Web"/>
                <a:cs typeface="Titillium Web"/>
                <a:sym typeface="Titillium Web"/>
              </a:rPr>
              <a:t>Objectives</a:t>
            </a:r>
            <a:r>
              <a:rPr lang="it-IT" sz="3000" b="1" dirty="0">
                <a:solidFill>
                  <a:srgbClr val="1C7FFF"/>
                </a:solidFill>
                <a:latin typeface="Titillium Web"/>
                <a:ea typeface="Titillium Web"/>
                <a:cs typeface="Titillium Web"/>
                <a:sym typeface="Titillium Web"/>
              </a:rPr>
              <a:t>:</a:t>
            </a:r>
            <a:r>
              <a:rPr lang="it-IT" sz="3000" b="1" i="0" u="none" strike="noStrike" cap="none" dirty="0">
                <a:solidFill>
                  <a:srgbClr val="1C7FFF"/>
                </a:solidFill>
                <a:latin typeface="Titillium Web"/>
                <a:ea typeface="Titillium Web"/>
                <a:cs typeface="Titillium Web"/>
                <a:sym typeface="Titillium Web"/>
              </a:rPr>
              <a:t> </a:t>
            </a:r>
            <a:r>
              <a:rPr lang="it-IT" sz="3000" b="1" i="0" u="none" strike="noStrike" cap="none" dirty="0" err="1">
                <a:solidFill>
                  <a:srgbClr val="1C7FFF"/>
                </a:solidFill>
                <a:latin typeface="Titillium Web"/>
                <a:ea typeface="Titillium Web"/>
                <a:cs typeface="Titillium Web"/>
                <a:sym typeface="Titillium Web"/>
              </a:rPr>
              <a:t>extraction</a:t>
            </a:r>
            <a:r>
              <a:rPr lang="it-IT" sz="3000" b="1" i="0" u="none" strike="noStrike" cap="none" dirty="0">
                <a:solidFill>
                  <a:srgbClr val="1C7FFF"/>
                </a:solidFill>
                <a:latin typeface="Titillium Web"/>
                <a:ea typeface="Titillium Web"/>
                <a:cs typeface="Titillium Web"/>
                <a:sym typeface="Titillium Web"/>
              </a:rPr>
              <a:t> and </a:t>
            </a:r>
            <a:r>
              <a:rPr lang="it-IT" sz="3000" b="1" i="0" u="none" strike="noStrike" cap="none" dirty="0" err="1">
                <a:solidFill>
                  <a:srgbClr val="1C7FFF"/>
                </a:solidFill>
                <a:latin typeface="Titillium Web"/>
                <a:ea typeface="Titillium Web"/>
                <a:cs typeface="Titillium Web"/>
                <a:sym typeface="Titillium Web"/>
              </a:rPr>
              <a:t>classification</a:t>
            </a:r>
            <a:r>
              <a:rPr lang="it-IT" sz="3000" b="1" i="0" u="none" strike="noStrike" cap="none" dirty="0">
                <a:solidFill>
                  <a:srgbClr val="1C7FFF"/>
                </a:solidFill>
                <a:latin typeface="Titillium Web"/>
                <a:ea typeface="Titillium Web"/>
                <a:cs typeface="Titillium Web"/>
                <a:sym typeface="Titillium Web"/>
              </a:rPr>
              <a:t> of building features </a:t>
            </a:r>
            <a:endParaRPr sz="2000" b="0" i="0" u="none" strike="noStrike" cap="none" dirty="0">
              <a:solidFill>
                <a:srgbClr val="000000"/>
              </a:solidFill>
              <a:latin typeface="Titillium Web"/>
              <a:ea typeface="Titillium Web"/>
              <a:cs typeface="Titillium Web"/>
              <a:sym typeface="Titillium Web"/>
            </a:endParaRPr>
          </a:p>
        </p:txBody>
      </p:sp>
      <p:sp>
        <p:nvSpPr>
          <p:cNvPr id="42" name="Rectangle 41">
            <a:extLst>
              <a:ext uri="{FF2B5EF4-FFF2-40B4-BE49-F238E27FC236}">
                <a16:creationId xmlns:a16="http://schemas.microsoft.com/office/drawing/2014/main" id="{A0AC5346-E10F-3EEC-AE12-39B903A7FABF}"/>
              </a:ext>
            </a:extLst>
          </p:cNvPr>
          <p:cNvSpPr/>
          <p:nvPr/>
        </p:nvSpPr>
        <p:spPr>
          <a:xfrm>
            <a:off x="680487" y="3204616"/>
            <a:ext cx="3393284" cy="2824040"/>
          </a:xfrm>
          <a:prstGeom prst="rect">
            <a:avLst/>
          </a:prstGeom>
          <a:solidFill>
            <a:srgbClr val="FFFF00">
              <a:alpha val="17428"/>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52;g27df92e4ca9_0_1">
            <a:extLst>
              <a:ext uri="{FF2B5EF4-FFF2-40B4-BE49-F238E27FC236}">
                <a16:creationId xmlns:a16="http://schemas.microsoft.com/office/drawing/2014/main" id="{BB7F562C-5D78-D90D-5699-AA3F7C36FF04}"/>
              </a:ext>
            </a:extLst>
          </p:cNvPr>
          <p:cNvSpPr txBox="1"/>
          <p:nvPr/>
        </p:nvSpPr>
        <p:spPr>
          <a:xfrm>
            <a:off x="438769" y="1615432"/>
            <a:ext cx="10973086" cy="1015622"/>
          </a:xfrm>
          <a:prstGeom prst="rect">
            <a:avLst/>
          </a:prstGeom>
          <a:noFill/>
          <a:ln>
            <a:noFill/>
          </a:ln>
        </p:spPr>
        <p:txBody>
          <a:bodyPr spcFirstLastPara="1" wrap="square" lIns="360000" tIns="45700" rIns="91425" bIns="45700" anchor="t" anchorCtr="0">
            <a:spAutoFit/>
          </a:bodyPr>
          <a:lstStyle/>
          <a:p>
            <a:pPr algn="just"/>
            <a:r>
              <a:rPr lang="it-IT" sz="2000" dirty="0" err="1">
                <a:solidFill>
                  <a:schemeClr val="tx1"/>
                </a:solidFill>
                <a:latin typeface="Titillium Web"/>
                <a:ea typeface="Titillium Web"/>
                <a:cs typeface="Titillium Web"/>
                <a:sym typeface="Titillium Web"/>
              </a:rPr>
              <a:t>Artificial</a:t>
            </a:r>
            <a:r>
              <a:rPr lang="it-IT" sz="2000" dirty="0">
                <a:solidFill>
                  <a:schemeClr val="tx1"/>
                </a:solidFill>
                <a:latin typeface="Titillium Web"/>
                <a:ea typeface="Titillium Web"/>
                <a:cs typeface="Titillium Web"/>
                <a:sym typeface="Titillium Web"/>
              </a:rPr>
              <a:t> Intelligence </a:t>
            </a:r>
            <a:r>
              <a:rPr lang="it-IT" sz="2000" dirty="0" err="1">
                <a:solidFill>
                  <a:schemeClr val="tx1"/>
                </a:solidFill>
                <a:latin typeface="Titillium Web"/>
                <a:ea typeface="Titillium Web"/>
                <a:cs typeface="Titillium Web"/>
                <a:sym typeface="Titillium Web"/>
              </a:rPr>
              <a:t>solutions</a:t>
            </a:r>
            <a:r>
              <a:rPr lang="it-IT" sz="2000" dirty="0">
                <a:solidFill>
                  <a:schemeClr val="tx1"/>
                </a:solidFill>
                <a:latin typeface="Titillium Web"/>
                <a:ea typeface="Titillium Web"/>
                <a:cs typeface="Titillium Web"/>
                <a:sym typeface="Titillium Web"/>
              </a:rPr>
              <a:t> for </a:t>
            </a:r>
            <a:r>
              <a:rPr lang="it-IT" sz="2000" dirty="0" err="1">
                <a:solidFill>
                  <a:schemeClr val="tx1"/>
                </a:solidFill>
                <a:latin typeface="Titillium Web"/>
                <a:ea typeface="Titillium Web"/>
                <a:cs typeface="Titillium Web"/>
                <a:sym typeface="Titillium Web"/>
              </a:rPr>
              <a:t>automatic</a:t>
            </a:r>
            <a:r>
              <a:rPr lang="it-IT" sz="2000" dirty="0">
                <a:solidFill>
                  <a:schemeClr val="tx1"/>
                </a:solidFill>
                <a:latin typeface="Titillium Web"/>
                <a:ea typeface="Titillium Web"/>
                <a:cs typeface="Titillium Web"/>
                <a:sym typeface="Titillium Web"/>
              </a:rPr>
              <a:t> </a:t>
            </a:r>
            <a:r>
              <a:rPr lang="it-IT" sz="2000" dirty="0" err="1">
                <a:solidFill>
                  <a:schemeClr val="tx1"/>
                </a:solidFill>
                <a:latin typeface="Titillium Web"/>
                <a:ea typeface="Titillium Web"/>
                <a:cs typeface="Titillium Web"/>
                <a:sym typeface="Titillium Web"/>
              </a:rPr>
              <a:t>extraction</a:t>
            </a:r>
            <a:r>
              <a:rPr lang="it-IT" sz="2000" dirty="0">
                <a:solidFill>
                  <a:schemeClr val="tx1"/>
                </a:solidFill>
                <a:latin typeface="Titillium Web"/>
                <a:ea typeface="Titillium Web"/>
                <a:cs typeface="Titillium Web"/>
                <a:sym typeface="Titillium Web"/>
              </a:rPr>
              <a:t> of </a:t>
            </a:r>
            <a:r>
              <a:rPr lang="it-IT" sz="2000" dirty="0" err="1">
                <a:solidFill>
                  <a:schemeClr val="tx1"/>
                </a:solidFill>
                <a:latin typeface="Titillium Web"/>
                <a:ea typeface="Titillium Web"/>
                <a:cs typeface="Titillium Web"/>
                <a:sym typeface="Titillium Web"/>
              </a:rPr>
              <a:t>local</a:t>
            </a:r>
            <a:r>
              <a:rPr lang="it-IT" sz="2000" dirty="0">
                <a:solidFill>
                  <a:schemeClr val="tx1"/>
                </a:solidFill>
                <a:latin typeface="Titillium Web"/>
                <a:ea typeface="Titillium Web"/>
                <a:cs typeface="Titillium Web"/>
                <a:sym typeface="Titillium Web"/>
              </a:rPr>
              <a:t> building features </a:t>
            </a:r>
            <a:r>
              <a:rPr lang="en-US" sz="2000" dirty="0">
                <a:solidFill>
                  <a:schemeClr val="tx1"/>
                </a:solidFill>
                <a:latin typeface="Titillium Web"/>
              </a:rPr>
              <a:t>that determine their vulnerability (geometrical parameters; construction material; roof type, etc.)</a:t>
            </a:r>
            <a:r>
              <a:rPr lang="it-IT" sz="2000" dirty="0">
                <a:solidFill>
                  <a:schemeClr val="tx1"/>
                </a:solidFill>
                <a:latin typeface="Titillium Web"/>
                <a:ea typeface="Titillium Web"/>
                <a:cs typeface="Titillium Web"/>
                <a:sym typeface="Titillium Web"/>
              </a:rPr>
              <a:t> on the national </a:t>
            </a:r>
            <a:r>
              <a:rPr lang="it-IT" sz="2000" dirty="0" err="1">
                <a:solidFill>
                  <a:schemeClr val="tx1"/>
                </a:solidFill>
                <a:latin typeface="Titillium Web"/>
                <a:ea typeface="Titillium Web"/>
                <a:cs typeface="Titillium Web"/>
                <a:sym typeface="Titillium Web"/>
              </a:rPr>
              <a:t>territorial</a:t>
            </a:r>
            <a:r>
              <a:rPr lang="it-IT" sz="2000" dirty="0">
                <a:solidFill>
                  <a:schemeClr val="tx1"/>
                </a:solidFill>
                <a:latin typeface="Titillium Web"/>
                <a:ea typeface="Titillium Web"/>
                <a:cs typeface="Titillium Web"/>
                <a:sym typeface="Titillium Web"/>
              </a:rPr>
              <a:t> scale </a:t>
            </a:r>
            <a:r>
              <a:rPr lang="it-IT" sz="2000" dirty="0" err="1">
                <a:solidFill>
                  <a:schemeClr val="tx1"/>
                </a:solidFill>
                <a:latin typeface="Titillium Web"/>
                <a:ea typeface="Titillium Web"/>
                <a:cs typeface="Titillium Web"/>
                <a:sym typeface="Titillium Web"/>
              </a:rPr>
              <a:t>based</a:t>
            </a:r>
            <a:r>
              <a:rPr lang="it-IT" sz="2000" dirty="0">
                <a:solidFill>
                  <a:schemeClr val="tx1"/>
                </a:solidFill>
                <a:latin typeface="Titillium Web"/>
                <a:ea typeface="Titillium Web"/>
                <a:cs typeface="Titillium Web"/>
                <a:sym typeface="Titillium Web"/>
              </a:rPr>
              <a:t> on </a:t>
            </a:r>
            <a:r>
              <a:rPr lang="en-US" sz="2000" i="0" u="none" strike="noStrike" cap="none" dirty="0">
                <a:solidFill>
                  <a:schemeClr val="tx1"/>
                </a:solidFill>
                <a:latin typeface="Titillium Web"/>
                <a:ea typeface="Titillium Web"/>
                <a:cs typeface="Titillium Web"/>
                <a:sym typeface="Titillium Web"/>
              </a:rPr>
              <a:t>satellite, aerial, street view images</a:t>
            </a:r>
            <a:r>
              <a:rPr lang="it-IT" sz="2000" dirty="0">
                <a:solidFill>
                  <a:schemeClr val="tx1"/>
                </a:solidFill>
                <a:latin typeface="Titillium Web"/>
                <a:ea typeface="Titillium Web"/>
                <a:cs typeface="Titillium Web"/>
                <a:sym typeface="Titillium Web"/>
              </a:rPr>
              <a:t> .</a:t>
            </a:r>
          </a:p>
        </p:txBody>
      </p:sp>
    </p:spTree>
    <p:extLst>
      <p:ext uri="{BB962C8B-B14F-4D97-AF65-F5344CB8AC3E}">
        <p14:creationId xmlns:p14="http://schemas.microsoft.com/office/powerpoint/2010/main" val="2812714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Titillium Web"/>
                  <a:ea typeface="Titillium Web"/>
                  <a:cs typeface="Titillium Web"/>
                  <a:sym typeface="Titillium Web"/>
                </a:rPr>
                <a:t>ICSC </a:t>
              </a:r>
              <a:r>
                <a:rPr lang="it-IT" sz="1400" b="0" i="0" u="none" strike="noStrike" cap="none" dirty="0" err="1">
                  <a:solidFill>
                    <a:schemeClr val="lt1"/>
                  </a:solidFill>
                  <a:latin typeface="Titillium Web"/>
                  <a:ea typeface="Titillium Web"/>
                  <a:cs typeface="Titillium Web"/>
                  <a:sym typeface="Titillium Web"/>
                </a:rPr>
                <a:t>Italian</a:t>
              </a:r>
              <a:r>
                <a:rPr lang="it-IT" sz="1400" b="0" i="0" u="none" strike="noStrike" cap="none" dirty="0">
                  <a:solidFill>
                    <a:schemeClr val="lt1"/>
                  </a:solidFill>
                  <a:latin typeface="Titillium Web"/>
                  <a:ea typeface="Titillium Web"/>
                  <a:cs typeface="Titillium Web"/>
                  <a:sym typeface="Titillium Web"/>
                </a:rPr>
                <a:t> </a:t>
              </a:r>
              <a:r>
                <a:rPr lang="it-IT" sz="1400" b="0" i="0" u="none" strike="noStrike" cap="none" dirty="0" err="1">
                  <a:solidFill>
                    <a:schemeClr val="lt1"/>
                  </a:solidFill>
                  <a:latin typeface="Titillium Web"/>
                  <a:ea typeface="Titillium Web"/>
                  <a:cs typeface="Titillium Web"/>
                  <a:sym typeface="Titillium Web"/>
                </a:rPr>
                <a:t>Research</a:t>
              </a:r>
              <a:r>
                <a:rPr lang="it-IT" sz="1400" b="0" i="0" u="none" strike="noStrike" cap="none" dirty="0">
                  <a:solidFill>
                    <a:schemeClr val="lt1"/>
                  </a:solidFill>
                  <a:latin typeface="Titillium Web"/>
                  <a:ea typeface="Titillium Web"/>
                  <a:cs typeface="Titillium Web"/>
                  <a:sym typeface="Titillium Web"/>
                </a:rPr>
                <a:t> Center on High-Performance Computing, Big Data and Quantum Computing</a:t>
              </a:r>
              <a:endParaRPr sz="1400" b="0" i="0" u="none" strike="noStrike" cap="none" dirty="0">
                <a:solidFill>
                  <a:srgbClr val="000000"/>
                </a:solidFill>
                <a:latin typeface="Arial"/>
                <a:ea typeface="Arial"/>
                <a:cs typeface="Arial"/>
                <a:sym typeface="Arial"/>
              </a:endParaRPr>
            </a:p>
          </p:txBody>
        </p:sp>
      </p:grpSp>
      <p:grpSp>
        <p:nvGrpSpPr>
          <p:cNvPr id="4" name="Group 3">
            <a:extLst>
              <a:ext uri="{FF2B5EF4-FFF2-40B4-BE49-F238E27FC236}">
                <a16:creationId xmlns:a16="http://schemas.microsoft.com/office/drawing/2014/main" id="{93A57A4A-13B9-AC8A-EAEF-D5466B222B2A}"/>
              </a:ext>
            </a:extLst>
          </p:cNvPr>
          <p:cNvGrpSpPr>
            <a:grpSpLocks noChangeAspect="1"/>
          </p:cNvGrpSpPr>
          <p:nvPr/>
        </p:nvGrpSpPr>
        <p:grpSpPr>
          <a:xfrm>
            <a:off x="715491" y="3300313"/>
            <a:ext cx="5303520" cy="2450945"/>
            <a:chOff x="1947600" y="1595114"/>
            <a:chExt cx="6234448" cy="2881165"/>
          </a:xfrm>
        </p:grpSpPr>
        <p:pic>
          <p:nvPicPr>
            <p:cNvPr id="5" name="Picture 2">
              <a:extLst>
                <a:ext uri="{FF2B5EF4-FFF2-40B4-BE49-F238E27FC236}">
                  <a16:creationId xmlns:a16="http://schemas.microsoft.com/office/drawing/2014/main" id="{F74BFD8B-6151-6663-F498-22318EDEB0CF}"/>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b="18543"/>
            <a:stretch/>
          </p:blipFill>
          <p:spPr bwMode="auto">
            <a:xfrm>
              <a:off x="1947600" y="1600311"/>
              <a:ext cx="1554480" cy="9531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 with a camera on top&#10;&#10;Description automatically generated">
              <a:extLst>
                <a:ext uri="{FF2B5EF4-FFF2-40B4-BE49-F238E27FC236}">
                  <a16:creationId xmlns:a16="http://schemas.microsoft.com/office/drawing/2014/main" id="{EE10D6DF-E0A6-AD4D-FFBF-B94CAB77498C}"/>
                </a:ext>
              </a:extLst>
            </p:cNvPr>
            <p:cNvPicPr>
              <a:picLocks noChangeAspect="1"/>
            </p:cNvPicPr>
            <p:nvPr/>
          </p:nvPicPr>
          <p:blipFill>
            <a:blip r:embed="rId6"/>
            <a:stretch>
              <a:fillRect/>
            </a:stretch>
          </p:blipFill>
          <p:spPr>
            <a:xfrm rot="10800000" flipV="1">
              <a:off x="6359544" y="1595114"/>
              <a:ext cx="822960" cy="1009431"/>
            </a:xfrm>
            <a:prstGeom prst="rect">
              <a:avLst/>
            </a:prstGeom>
          </p:spPr>
        </p:pic>
        <p:pic>
          <p:nvPicPr>
            <p:cNvPr id="7" name="Picture 4" descr="ESA - Earth from Space: Venice">
              <a:extLst>
                <a:ext uri="{FF2B5EF4-FFF2-40B4-BE49-F238E27FC236}">
                  <a16:creationId xmlns:a16="http://schemas.microsoft.com/office/drawing/2014/main" id="{76D4CAF6-CD3E-3B06-D374-379CFFCB5E86}"/>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12770" t="9796" b="4162"/>
            <a:stretch/>
          </p:blipFill>
          <p:spPr bwMode="auto">
            <a:xfrm>
              <a:off x="2039040" y="3003954"/>
              <a:ext cx="1463040" cy="14504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overhead view of rialto bridge, venice, italy - aerial view of venice italy foto e immagini stock">
              <a:extLst>
                <a:ext uri="{FF2B5EF4-FFF2-40B4-BE49-F238E27FC236}">
                  <a16:creationId xmlns:a16="http://schemas.microsoft.com/office/drawing/2014/main" id="{BB80ED81-11ED-ED65-E282-6A6E0AFF921E}"/>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7149"/>
            <a:stretch/>
          </p:blipFill>
          <p:spPr bwMode="auto">
            <a:xfrm>
              <a:off x="3765176" y="3013239"/>
              <a:ext cx="2042688" cy="146304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36D3265-78CB-CA44-1865-4DC64D1FAFCE}"/>
                </a:ext>
              </a:extLst>
            </p:cNvPr>
            <p:cNvGrpSpPr>
              <a:grpSpLocks noChangeAspect="1"/>
            </p:cNvGrpSpPr>
            <p:nvPr/>
          </p:nvGrpSpPr>
          <p:grpSpPr>
            <a:xfrm>
              <a:off x="5981725" y="3025135"/>
              <a:ext cx="1920240" cy="1451144"/>
              <a:chOff x="6890882" y="3013239"/>
              <a:chExt cx="2903973" cy="2194560"/>
            </a:xfrm>
          </p:grpSpPr>
          <p:pic>
            <p:nvPicPr>
              <p:cNvPr id="14" name="Picture 10" descr="Venice Italy April 2022 Typical Venetian Architecture Street View Venice —  Stock Editorial Photo © EnginKorkmaz #612006532">
                <a:extLst>
                  <a:ext uri="{FF2B5EF4-FFF2-40B4-BE49-F238E27FC236}">
                    <a16:creationId xmlns:a16="http://schemas.microsoft.com/office/drawing/2014/main" id="{534A3012-B1AB-E175-FC88-1A6B3E2F622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90882" y="3013239"/>
                <a:ext cx="146304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Trek di Street View: Venezia – Informazioni – Google Maps">
                <a:extLst>
                  <a:ext uri="{FF2B5EF4-FFF2-40B4-BE49-F238E27FC236}">
                    <a16:creationId xmlns:a16="http://schemas.microsoft.com/office/drawing/2014/main" id="{7879E4B2-4EFF-C7E5-02E2-52F60E89063A}"/>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8390965" y="3013240"/>
                <a:ext cx="1403890" cy="2193579"/>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a:extLst>
                <a:ext uri="{FF2B5EF4-FFF2-40B4-BE49-F238E27FC236}">
                  <a16:creationId xmlns:a16="http://schemas.microsoft.com/office/drawing/2014/main" id="{90C30AA0-B30B-CC49-5B5F-E8B9AA74A0F9}"/>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b="14112"/>
            <a:stretch/>
          </p:blipFill>
          <p:spPr bwMode="auto">
            <a:xfrm>
              <a:off x="4343693" y="1696057"/>
              <a:ext cx="1097280" cy="8075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2C6F663-C3B0-FD76-BD36-DC0C40853B9A}"/>
                </a:ext>
              </a:extLst>
            </p:cNvPr>
            <p:cNvSpPr txBox="1"/>
            <p:nvPr/>
          </p:nvSpPr>
          <p:spPr>
            <a:xfrm>
              <a:off x="2235852" y="2666893"/>
              <a:ext cx="1036450" cy="361802"/>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satellite</a:t>
              </a:r>
              <a:endParaRPr lang="en-US" dirty="0"/>
            </a:p>
          </p:txBody>
        </p:sp>
        <p:sp>
          <p:nvSpPr>
            <p:cNvPr id="12" name="TextBox 11">
              <a:extLst>
                <a:ext uri="{FF2B5EF4-FFF2-40B4-BE49-F238E27FC236}">
                  <a16:creationId xmlns:a16="http://schemas.microsoft.com/office/drawing/2014/main" id="{58D1280C-0256-E7F2-FD9D-5C1101A31F21}"/>
                </a:ext>
              </a:extLst>
            </p:cNvPr>
            <p:cNvSpPr txBox="1"/>
            <p:nvPr/>
          </p:nvSpPr>
          <p:spPr>
            <a:xfrm>
              <a:off x="4298116" y="2622585"/>
              <a:ext cx="1214496" cy="307777"/>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airborne</a:t>
              </a:r>
              <a:r>
                <a:rPr lang="it-IT" sz="1400" b="1" dirty="0">
                  <a:solidFill>
                    <a:srgbClr val="1528BC"/>
                  </a:solidFill>
                  <a:latin typeface="Titillium Web"/>
                  <a:ea typeface="Titillium Web"/>
                  <a:cs typeface="Titillium Web"/>
                  <a:sym typeface="Titillium Web"/>
                </a:rPr>
                <a:t> </a:t>
              </a:r>
              <a:endParaRPr lang="en-US" dirty="0"/>
            </a:p>
          </p:txBody>
        </p:sp>
        <p:sp>
          <p:nvSpPr>
            <p:cNvPr id="13" name="TextBox 12">
              <a:extLst>
                <a:ext uri="{FF2B5EF4-FFF2-40B4-BE49-F238E27FC236}">
                  <a16:creationId xmlns:a16="http://schemas.microsoft.com/office/drawing/2014/main" id="{5F58A6A1-0887-A41E-EA36-B07EAD9C2032}"/>
                </a:ext>
              </a:extLst>
            </p:cNvPr>
            <p:cNvSpPr txBox="1"/>
            <p:nvPr/>
          </p:nvSpPr>
          <p:spPr>
            <a:xfrm>
              <a:off x="6054371" y="2678029"/>
              <a:ext cx="2127677" cy="351610"/>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Street view images</a:t>
              </a:r>
              <a:endParaRPr lang="en-US" dirty="0"/>
            </a:p>
          </p:txBody>
        </p:sp>
      </p:grpSp>
      <p:grpSp>
        <p:nvGrpSpPr>
          <p:cNvPr id="39" name="Group 38">
            <a:extLst>
              <a:ext uri="{FF2B5EF4-FFF2-40B4-BE49-F238E27FC236}">
                <a16:creationId xmlns:a16="http://schemas.microsoft.com/office/drawing/2014/main" id="{396DAA09-B62B-E78D-1058-47C03A32C00D}"/>
              </a:ext>
            </a:extLst>
          </p:cNvPr>
          <p:cNvGrpSpPr/>
          <p:nvPr/>
        </p:nvGrpSpPr>
        <p:grpSpPr>
          <a:xfrm>
            <a:off x="6315456" y="4413069"/>
            <a:ext cx="1495828" cy="1053696"/>
            <a:chOff x="5925312" y="4413069"/>
            <a:chExt cx="1495828" cy="1053696"/>
          </a:xfrm>
        </p:grpSpPr>
        <p:sp>
          <p:nvSpPr>
            <p:cNvPr id="2" name="Right Arrow 1">
              <a:extLst>
                <a:ext uri="{FF2B5EF4-FFF2-40B4-BE49-F238E27FC236}">
                  <a16:creationId xmlns:a16="http://schemas.microsoft.com/office/drawing/2014/main" id="{CB9C20CD-4F2F-F942-E1B7-82C9F04F19CB}"/>
                </a:ext>
              </a:extLst>
            </p:cNvPr>
            <p:cNvSpPr/>
            <p:nvPr/>
          </p:nvSpPr>
          <p:spPr>
            <a:xfrm>
              <a:off x="5925312" y="4413069"/>
              <a:ext cx="1495828" cy="105369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 name="TextBox 2">
              <a:extLst>
                <a:ext uri="{FF2B5EF4-FFF2-40B4-BE49-F238E27FC236}">
                  <a16:creationId xmlns:a16="http://schemas.microsoft.com/office/drawing/2014/main" id="{EC652DF9-956D-D23F-12A6-61F26B3604BE}"/>
                </a:ext>
              </a:extLst>
            </p:cNvPr>
            <p:cNvSpPr txBox="1"/>
            <p:nvPr/>
          </p:nvSpPr>
          <p:spPr>
            <a:xfrm>
              <a:off x="6056637" y="4659906"/>
              <a:ext cx="1122333" cy="584775"/>
            </a:xfrm>
            <a:prstGeom prst="rect">
              <a:avLst/>
            </a:prstGeom>
            <a:noFill/>
          </p:spPr>
          <p:txBody>
            <a:bodyPr wrap="square">
              <a:spAutoFit/>
            </a:bodyPr>
            <a:lstStyle/>
            <a:p>
              <a:r>
                <a:rPr lang="en-US" sz="1600" b="1" dirty="0">
                  <a:solidFill>
                    <a:schemeClr val="bg1"/>
                  </a:solidFill>
                  <a:latin typeface="Titillium Web"/>
                  <a:sym typeface="Titillium Web"/>
                </a:rPr>
                <a:t>Machine Learning</a:t>
              </a:r>
              <a:endParaRPr lang="en-US" sz="1600" b="1" dirty="0">
                <a:solidFill>
                  <a:schemeClr val="bg1"/>
                </a:solidFill>
              </a:endParaRPr>
            </a:p>
          </p:txBody>
        </p:sp>
      </p:grpSp>
      <p:grpSp>
        <p:nvGrpSpPr>
          <p:cNvPr id="25" name="Group 24">
            <a:extLst>
              <a:ext uri="{FF2B5EF4-FFF2-40B4-BE49-F238E27FC236}">
                <a16:creationId xmlns:a16="http://schemas.microsoft.com/office/drawing/2014/main" id="{95A6234F-D14E-DE2B-2443-64BFDE07DF50}"/>
              </a:ext>
            </a:extLst>
          </p:cNvPr>
          <p:cNvGrpSpPr>
            <a:grpSpLocks noChangeAspect="1"/>
          </p:cNvGrpSpPr>
          <p:nvPr/>
        </p:nvGrpSpPr>
        <p:grpSpPr>
          <a:xfrm>
            <a:off x="8230561" y="3189398"/>
            <a:ext cx="2598564" cy="2926080"/>
            <a:chOff x="7599505" y="3729664"/>
            <a:chExt cx="2124550" cy="2392322"/>
          </a:xfrm>
        </p:grpSpPr>
        <p:pic>
          <p:nvPicPr>
            <p:cNvPr id="21" name="Picture 20" descr="A group of buildings with different angles&#10;&#10;Description automatically generated with medium confidence">
              <a:extLst>
                <a:ext uri="{FF2B5EF4-FFF2-40B4-BE49-F238E27FC236}">
                  <a16:creationId xmlns:a16="http://schemas.microsoft.com/office/drawing/2014/main" id="{7A2778AC-F307-7AFF-4FE2-45B27E4A1A01}"/>
                </a:ext>
              </a:extLst>
            </p:cNvPr>
            <p:cNvPicPr>
              <a:picLocks noChangeAspect="1"/>
            </p:cNvPicPr>
            <p:nvPr/>
          </p:nvPicPr>
          <p:blipFill rotWithShape="1">
            <a:blip r:embed="rId12"/>
            <a:srcRect l="18686" r="54070" b="49039"/>
            <a:stretch/>
          </p:blipFill>
          <p:spPr>
            <a:xfrm>
              <a:off x="7599505" y="3729664"/>
              <a:ext cx="2117519" cy="1210482"/>
            </a:xfrm>
            <a:prstGeom prst="rect">
              <a:avLst/>
            </a:prstGeom>
          </p:spPr>
        </p:pic>
        <p:pic>
          <p:nvPicPr>
            <p:cNvPr id="24" name="Picture 23" descr="A group of buildings with different angles&#10;&#10;Description automatically generated with medium confidence">
              <a:extLst>
                <a:ext uri="{FF2B5EF4-FFF2-40B4-BE49-F238E27FC236}">
                  <a16:creationId xmlns:a16="http://schemas.microsoft.com/office/drawing/2014/main" id="{7FFDBDB6-344D-9774-2DBD-57C64F7F4138}"/>
                </a:ext>
              </a:extLst>
            </p:cNvPr>
            <p:cNvPicPr>
              <a:picLocks noChangeAspect="1"/>
            </p:cNvPicPr>
            <p:nvPr/>
          </p:nvPicPr>
          <p:blipFill rotWithShape="1">
            <a:blip r:embed="rId12"/>
            <a:srcRect l="45930" r="26736" b="49039"/>
            <a:stretch/>
          </p:blipFill>
          <p:spPr>
            <a:xfrm>
              <a:off x="7599505" y="4911504"/>
              <a:ext cx="2124550" cy="1210482"/>
            </a:xfrm>
            <a:prstGeom prst="rect">
              <a:avLst/>
            </a:prstGeom>
          </p:spPr>
        </p:pic>
      </p:grpSp>
      <p:sp>
        <p:nvSpPr>
          <p:cNvPr id="23" name="TextBox 22">
            <a:extLst>
              <a:ext uri="{FF2B5EF4-FFF2-40B4-BE49-F238E27FC236}">
                <a16:creationId xmlns:a16="http://schemas.microsoft.com/office/drawing/2014/main" id="{60C7E919-321A-AFE2-0F36-683C3EB0BD6D}"/>
              </a:ext>
            </a:extLst>
          </p:cNvPr>
          <p:cNvSpPr txBox="1"/>
          <p:nvPr/>
        </p:nvSpPr>
        <p:spPr>
          <a:xfrm>
            <a:off x="9031748" y="2971746"/>
            <a:ext cx="1051036" cy="338554"/>
          </a:xfrm>
          <a:prstGeom prst="rect">
            <a:avLst/>
          </a:prstGeom>
          <a:noFill/>
        </p:spPr>
        <p:txBody>
          <a:bodyPr wrap="square">
            <a:spAutoFit/>
          </a:bodyPr>
          <a:lstStyle/>
          <a:p>
            <a:r>
              <a:rPr lang="en-US" sz="1600" b="1" dirty="0">
                <a:solidFill>
                  <a:srgbClr val="1528BC"/>
                </a:solidFill>
                <a:latin typeface="Titillium Web"/>
                <a:sym typeface="Titillium Web"/>
              </a:rPr>
              <a:t>Roof type</a:t>
            </a:r>
            <a:endParaRPr lang="en-US" sz="1600" b="1" dirty="0"/>
          </a:p>
        </p:txBody>
      </p:sp>
      <p:sp>
        <p:nvSpPr>
          <p:cNvPr id="29" name="Google Shape;151;g27df92e4ca9_0_1">
            <a:extLst>
              <a:ext uri="{FF2B5EF4-FFF2-40B4-BE49-F238E27FC236}">
                <a16:creationId xmlns:a16="http://schemas.microsoft.com/office/drawing/2014/main" id="{1B01A302-EBC4-8081-5E2C-EC543522BDBF}"/>
              </a:ext>
            </a:extLst>
          </p:cNvPr>
          <p:cNvSpPr txBox="1"/>
          <p:nvPr/>
        </p:nvSpPr>
        <p:spPr>
          <a:xfrm>
            <a:off x="265815" y="1030225"/>
            <a:ext cx="11764132"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i="0" u="none" strike="noStrike" cap="none" dirty="0">
                <a:solidFill>
                  <a:srgbClr val="1C7FFF"/>
                </a:solidFill>
                <a:latin typeface="Titillium Web"/>
                <a:ea typeface="Titillium Web"/>
                <a:cs typeface="Titillium Web"/>
                <a:sym typeface="Titillium Web"/>
              </a:rPr>
              <a:t>Technical </a:t>
            </a:r>
            <a:r>
              <a:rPr lang="it-IT" sz="3000" b="1" i="0" u="none" strike="noStrike" cap="none" dirty="0" err="1">
                <a:solidFill>
                  <a:srgbClr val="1C7FFF"/>
                </a:solidFill>
                <a:latin typeface="Titillium Web"/>
                <a:ea typeface="Titillium Web"/>
                <a:cs typeface="Titillium Web"/>
                <a:sym typeface="Titillium Web"/>
              </a:rPr>
              <a:t>Objectives</a:t>
            </a:r>
            <a:r>
              <a:rPr lang="it-IT" sz="3000" b="1" dirty="0">
                <a:solidFill>
                  <a:srgbClr val="1C7FFF"/>
                </a:solidFill>
                <a:latin typeface="Titillium Web"/>
                <a:ea typeface="Titillium Web"/>
                <a:cs typeface="Titillium Web"/>
                <a:sym typeface="Titillium Web"/>
              </a:rPr>
              <a:t>:</a:t>
            </a:r>
            <a:r>
              <a:rPr lang="it-IT" sz="3000" b="1" i="0" u="none" strike="noStrike" cap="none" dirty="0">
                <a:solidFill>
                  <a:srgbClr val="1C7FFF"/>
                </a:solidFill>
                <a:latin typeface="Titillium Web"/>
                <a:ea typeface="Titillium Web"/>
                <a:cs typeface="Titillium Web"/>
                <a:sym typeface="Titillium Web"/>
              </a:rPr>
              <a:t> </a:t>
            </a:r>
            <a:r>
              <a:rPr lang="it-IT" sz="3000" b="1" i="0" u="none" strike="noStrike" cap="none" dirty="0" err="1">
                <a:solidFill>
                  <a:srgbClr val="1C7FFF"/>
                </a:solidFill>
                <a:latin typeface="Titillium Web"/>
                <a:ea typeface="Titillium Web"/>
                <a:cs typeface="Titillium Web"/>
                <a:sym typeface="Titillium Web"/>
              </a:rPr>
              <a:t>extraction</a:t>
            </a:r>
            <a:r>
              <a:rPr lang="it-IT" sz="3000" b="1" i="0" u="none" strike="noStrike" cap="none" dirty="0">
                <a:solidFill>
                  <a:srgbClr val="1C7FFF"/>
                </a:solidFill>
                <a:latin typeface="Titillium Web"/>
                <a:ea typeface="Titillium Web"/>
                <a:cs typeface="Titillium Web"/>
                <a:sym typeface="Titillium Web"/>
              </a:rPr>
              <a:t> and </a:t>
            </a:r>
            <a:r>
              <a:rPr lang="it-IT" sz="3000" b="1" i="0" u="none" strike="noStrike" cap="none" dirty="0" err="1">
                <a:solidFill>
                  <a:srgbClr val="1C7FFF"/>
                </a:solidFill>
                <a:latin typeface="Titillium Web"/>
                <a:ea typeface="Titillium Web"/>
                <a:cs typeface="Titillium Web"/>
                <a:sym typeface="Titillium Web"/>
              </a:rPr>
              <a:t>classification</a:t>
            </a:r>
            <a:r>
              <a:rPr lang="it-IT" sz="3000" b="1" i="0" u="none" strike="noStrike" cap="none" dirty="0">
                <a:solidFill>
                  <a:srgbClr val="1C7FFF"/>
                </a:solidFill>
                <a:latin typeface="Titillium Web"/>
                <a:ea typeface="Titillium Web"/>
                <a:cs typeface="Titillium Web"/>
                <a:sym typeface="Titillium Web"/>
              </a:rPr>
              <a:t> of building features </a:t>
            </a:r>
            <a:endParaRPr sz="2000" b="0" i="0" u="none" strike="noStrike" cap="none" dirty="0">
              <a:solidFill>
                <a:srgbClr val="000000"/>
              </a:solidFill>
              <a:latin typeface="Titillium Web"/>
              <a:ea typeface="Titillium Web"/>
              <a:cs typeface="Titillium Web"/>
              <a:sym typeface="Titillium Web"/>
            </a:endParaRPr>
          </a:p>
        </p:txBody>
      </p:sp>
      <p:sp>
        <p:nvSpPr>
          <p:cNvPr id="30" name="Rectangle 29">
            <a:extLst>
              <a:ext uri="{FF2B5EF4-FFF2-40B4-BE49-F238E27FC236}">
                <a16:creationId xmlns:a16="http://schemas.microsoft.com/office/drawing/2014/main" id="{C659BAAE-B794-8D8B-6225-A24F3E3E10AD}"/>
              </a:ext>
            </a:extLst>
          </p:cNvPr>
          <p:cNvSpPr/>
          <p:nvPr/>
        </p:nvSpPr>
        <p:spPr>
          <a:xfrm>
            <a:off x="680487" y="3204616"/>
            <a:ext cx="3393284" cy="2824040"/>
          </a:xfrm>
          <a:prstGeom prst="rect">
            <a:avLst/>
          </a:prstGeom>
          <a:solidFill>
            <a:srgbClr val="FFFF00">
              <a:alpha val="17428"/>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152;g27df92e4ca9_0_1">
            <a:extLst>
              <a:ext uri="{FF2B5EF4-FFF2-40B4-BE49-F238E27FC236}">
                <a16:creationId xmlns:a16="http://schemas.microsoft.com/office/drawing/2014/main" id="{59D5B726-D1D8-EF02-075E-B530467EA3FF}"/>
              </a:ext>
            </a:extLst>
          </p:cNvPr>
          <p:cNvSpPr txBox="1"/>
          <p:nvPr/>
        </p:nvSpPr>
        <p:spPr>
          <a:xfrm>
            <a:off x="438769" y="1615432"/>
            <a:ext cx="10973086" cy="1015622"/>
          </a:xfrm>
          <a:prstGeom prst="rect">
            <a:avLst/>
          </a:prstGeom>
          <a:noFill/>
          <a:ln>
            <a:noFill/>
          </a:ln>
        </p:spPr>
        <p:txBody>
          <a:bodyPr spcFirstLastPara="1" wrap="square" lIns="360000" tIns="45700" rIns="91425" bIns="45700" anchor="t" anchorCtr="0">
            <a:spAutoFit/>
          </a:bodyPr>
          <a:lstStyle/>
          <a:p>
            <a:pPr algn="just"/>
            <a:r>
              <a:rPr lang="it-IT" sz="2000" dirty="0" err="1">
                <a:solidFill>
                  <a:schemeClr val="tx1"/>
                </a:solidFill>
                <a:latin typeface="Titillium Web"/>
                <a:ea typeface="Titillium Web"/>
                <a:cs typeface="Titillium Web"/>
                <a:sym typeface="Titillium Web"/>
              </a:rPr>
              <a:t>Artificial</a:t>
            </a:r>
            <a:r>
              <a:rPr lang="it-IT" sz="2000" dirty="0">
                <a:solidFill>
                  <a:schemeClr val="tx1"/>
                </a:solidFill>
                <a:latin typeface="Titillium Web"/>
                <a:ea typeface="Titillium Web"/>
                <a:cs typeface="Titillium Web"/>
                <a:sym typeface="Titillium Web"/>
              </a:rPr>
              <a:t> Intelligence </a:t>
            </a:r>
            <a:r>
              <a:rPr lang="it-IT" sz="2000" dirty="0" err="1">
                <a:solidFill>
                  <a:schemeClr val="tx1"/>
                </a:solidFill>
                <a:latin typeface="Titillium Web"/>
                <a:ea typeface="Titillium Web"/>
                <a:cs typeface="Titillium Web"/>
                <a:sym typeface="Titillium Web"/>
              </a:rPr>
              <a:t>solutions</a:t>
            </a:r>
            <a:r>
              <a:rPr lang="it-IT" sz="2000" dirty="0">
                <a:solidFill>
                  <a:schemeClr val="tx1"/>
                </a:solidFill>
                <a:latin typeface="Titillium Web"/>
                <a:ea typeface="Titillium Web"/>
                <a:cs typeface="Titillium Web"/>
                <a:sym typeface="Titillium Web"/>
              </a:rPr>
              <a:t> for </a:t>
            </a:r>
            <a:r>
              <a:rPr lang="it-IT" sz="2000" dirty="0" err="1">
                <a:solidFill>
                  <a:schemeClr val="tx1"/>
                </a:solidFill>
                <a:latin typeface="Titillium Web"/>
                <a:ea typeface="Titillium Web"/>
                <a:cs typeface="Titillium Web"/>
                <a:sym typeface="Titillium Web"/>
              </a:rPr>
              <a:t>automatic</a:t>
            </a:r>
            <a:r>
              <a:rPr lang="it-IT" sz="2000" dirty="0">
                <a:solidFill>
                  <a:schemeClr val="tx1"/>
                </a:solidFill>
                <a:latin typeface="Titillium Web"/>
                <a:ea typeface="Titillium Web"/>
                <a:cs typeface="Titillium Web"/>
                <a:sym typeface="Titillium Web"/>
              </a:rPr>
              <a:t> </a:t>
            </a:r>
            <a:r>
              <a:rPr lang="it-IT" sz="2000" dirty="0" err="1">
                <a:solidFill>
                  <a:schemeClr val="tx1"/>
                </a:solidFill>
                <a:latin typeface="Titillium Web"/>
                <a:ea typeface="Titillium Web"/>
                <a:cs typeface="Titillium Web"/>
                <a:sym typeface="Titillium Web"/>
              </a:rPr>
              <a:t>extraction</a:t>
            </a:r>
            <a:r>
              <a:rPr lang="it-IT" sz="2000" dirty="0">
                <a:solidFill>
                  <a:schemeClr val="tx1"/>
                </a:solidFill>
                <a:latin typeface="Titillium Web"/>
                <a:ea typeface="Titillium Web"/>
                <a:cs typeface="Titillium Web"/>
                <a:sym typeface="Titillium Web"/>
              </a:rPr>
              <a:t> of </a:t>
            </a:r>
            <a:r>
              <a:rPr lang="it-IT" sz="2000" dirty="0" err="1">
                <a:solidFill>
                  <a:schemeClr val="tx1"/>
                </a:solidFill>
                <a:latin typeface="Titillium Web"/>
                <a:ea typeface="Titillium Web"/>
                <a:cs typeface="Titillium Web"/>
                <a:sym typeface="Titillium Web"/>
              </a:rPr>
              <a:t>local</a:t>
            </a:r>
            <a:r>
              <a:rPr lang="it-IT" sz="2000" dirty="0">
                <a:solidFill>
                  <a:schemeClr val="tx1"/>
                </a:solidFill>
                <a:latin typeface="Titillium Web"/>
                <a:ea typeface="Titillium Web"/>
                <a:cs typeface="Titillium Web"/>
                <a:sym typeface="Titillium Web"/>
              </a:rPr>
              <a:t> building features </a:t>
            </a:r>
            <a:r>
              <a:rPr lang="en-US" sz="2000" dirty="0">
                <a:solidFill>
                  <a:schemeClr val="tx1"/>
                </a:solidFill>
                <a:latin typeface="Titillium Web"/>
              </a:rPr>
              <a:t>that determine their vulnerability (geometrical parameters; construction material; roof type, etc.)</a:t>
            </a:r>
            <a:r>
              <a:rPr lang="it-IT" sz="2000" dirty="0">
                <a:solidFill>
                  <a:schemeClr val="tx1"/>
                </a:solidFill>
                <a:latin typeface="Titillium Web"/>
                <a:ea typeface="Titillium Web"/>
                <a:cs typeface="Titillium Web"/>
                <a:sym typeface="Titillium Web"/>
              </a:rPr>
              <a:t> on the national </a:t>
            </a:r>
            <a:r>
              <a:rPr lang="it-IT" sz="2000" dirty="0" err="1">
                <a:solidFill>
                  <a:schemeClr val="tx1"/>
                </a:solidFill>
                <a:latin typeface="Titillium Web"/>
                <a:ea typeface="Titillium Web"/>
                <a:cs typeface="Titillium Web"/>
                <a:sym typeface="Titillium Web"/>
              </a:rPr>
              <a:t>territorial</a:t>
            </a:r>
            <a:r>
              <a:rPr lang="it-IT" sz="2000" dirty="0">
                <a:solidFill>
                  <a:schemeClr val="tx1"/>
                </a:solidFill>
                <a:latin typeface="Titillium Web"/>
                <a:ea typeface="Titillium Web"/>
                <a:cs typeface="Titillium Web"/>
                <a:sym typeface="Titillium Web"/>
              </a:rPr>
              <a:t> scale </a:t>
            </a:r>
            <a:r>
              <a:rPr lang="it-IT" sz="2000" dirty="0" err="1">
                <a:solidFill>
                  <a:schemeClr val="tx1"/>
                </a:solidFill>
                <a:latin typeface="Titillium Web"/>
                <a:ea typeface="Titillium Web"/>
                <a:cs typeface="Titillium Web"/>
                <a:sym typeface="Titillium Web"/>
              </a:rPr>
              <a:t>based</a:t>
            </a:r>
            <a:r>
              <a:rPr lang="it-IT" sz="2000" dirty="0">
                <a:solidFill>
                  <a:schemeClr val="tx1"/>
                </a:solidFill>
                <a:latin typeface="Titillium Web"/>
                <a:ea typeface="Titillium Web"/>
                <a:cs typeface="Titillium Web"/>
                <a:sym typeface="Titillium Web"/>
              </a:rPr>
              <a:t> on </a:t>
            </a:r>
            <a:r>
              <a:rPr lang="en-US" sz="2000" i="0" u="none" strike="noStrike" cap="none" dirty="0">
                <a:solidFill>
                  <a:schemeClr val="tx1"/>
                </a:solidFill>
                <a:latin typeface="Titillium Web"/>
                <a:ea typeface="Titillium Web"/>
                <a:cs typeface="Titillium Web"/>
                <a:sym typeface="Titillium Web"/>
              </a:rPr>
              <a:t>satellite, aerial, street view images</a:t>
            </a:r>
            <a:r>
              <a:rPr lang="it-IT" sz="2000" dirty="0">
                <a:solidFill>
                  <a:schemeClr val="tx1"/>
                </a:solidFill>
                <a:latin typeface="Titillium Web"/>
                <a:ea typeface="Titillium Web"/>
                <a:cs typeface="Titillium Web"/>
                <a:sym typeface="Titillium Web"/>
              </a:rPr>
              <a:t> .</a:t>
            </a:r>
          </a:p>
        </p:txBody>
      </p:sp>
    </p:spTree>
    <p:extLst>
      <p:ext uri="{BB962C8B-B14F-4D97-AF65-F5344CB8AC3E}">
        <p14:creationId xmlns:p14="http://schemas.microsoft.com/office/powerpoint/2010/main" val="2968350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Titillium Web"/>
                  <a:ea typeface="Titillium Web"/>
                  <a:cs typeface="Titillium Web"/>
                  <a:sym typeface="Titillium Web"/>
                </a:rPr>
                <a:t>ICSC </a:t>
              </a:r>
              <a:r>
                <a:rPr lang="it-IT" sz="1400" b="0" i="0" u="none" strike="noStrike" cap="none" dirty="0" err="1">
                  <a:solidFill>
                    <a:schemeClr val="lt1"/>
                  </a:solidFill>
                  <a:latin typeface="Titillium Web"/>
                  <a:ea typeface="Titillium Web"/>
                  <a:cs typeface="Titillium Web"/>
                  <a:sym typeface="Titillium Web"/>
                </a:rPr>
                <a:t>Italian</a:t>
              </a:r>
              <a:r>
                <a:rPr lang="it-IT" sz="1400" b="0" i="0" u="none" strike="noStrike" cap="none" dirty="0">
                  <a:solidFill>
                    <a:schemeClr val="lt1"/>
                  </a:solidFill>
                  <a:latin typeface="Titillium Web"/>
                  <a:ea typeface="Titillium Web"/>
                  <a:cs typeface="Titillium Web"/>
                  <a:sym typeface="Titillium Web"/>
                </a:rPr>
                <a:t> </a:t>
              </a:r>
              <a:r>
                <a:rPr lang="it-IT" sz="1400" b="0" i="0" u="none" strike="noStrike" cap="none" dirty="0" err="1">
                  <a:solidFill>
                    <a:schemeClr val="lt1"/>
                  </a:solidFill>
                  <a:latin typeface="Titillium Web"/>
                  <a:ea typeface="Titillium Web"/>
                  <a:cs typeface="Titillium Web"/>
                  <a:sym typeface="Titillium Web"/>
                </a:rPr>
                <a:t>Research</a:t>
              </a:r>
              <a:r>
                <a:rPr lang="it-IT" sz="1400" b="0" i="0" u="none" strike="noStrike" cap="none" dirty="0">
                  <a:solidFill>
                    <a:schemeClr val="lt1"/>
                  </a:solidFill>
                  <a:latin typeface="Titillium Web"/>
                  <a:ea typeface="Titillium Web"/>
                  <a:cs typeface="Titillium Web"/>
                  <a:sym typeface="Titillium Web"/>
                </a:rPr>
                <a:t> Center on High-Performance Computing, Big Data and Quantum Computing</a:t>
              </a:r>
              <a:endParaRPr sz="1400" b="0" i="0" u="none" strike="noStrike" cap="none" dirty="0">
                <a:solidFill>
                  <a:srgbClr val="000000"/>
                </a:solidFill>
                <a:latin typeface="Arial"/>
                <a:ea typeface="Arial"/>
                <a:cs typeface="Arial"/>
                <a:sym typeface="Arial"/>
              </a:endParaRPr>
            </a:p>
          </p:txBody>
        </p:sp>
      </p:grpSp>
      <p:grpSp>
        <p:nvGrpSpPr>
          <p:cNvPr id="4" name="Group 3">
            <a:extLst>
              <a:ext uri="{FF2B5EF4-FFF2-40B4-BE49-F238E27FC236}">
                <a16:creationId xmlns:a16="http://schemas.microsoft.com/office/drawing/2014/main" id="{93A57A4A-13B9-AC8A-EAEF-D5466B222B2A}"/>
              </a:ext>
            </a:extLst>
          </p:cNvPr>
          <p:cNvGrpSpPr>
            <a:grpSpLocks noChangeAspect="1"/>
          </p:cNvGrpSpPr>
          <p:nvPr/>
        </p:nvGrpSpPr>
        <p:grpSpPr>
          <a:xfrm>
            <a:off x="715491" y="3300313"/>
            <a:ext cx="5303520" cy="2450945"/>
            <a:chOff x="1947600" y="1595114"/>
            <a:chExt cx="6234448" cy="2881165"/>
          </a:xfrm>
        </p:grpSpPr>
        <p:pic>
          <p:nvPicPr>
            <p:cNvPr id="5" name="Picture 2">
              <a:extLst>
                <a:ext uri="{FF2B5EF4-FFF2-40B4-BE49-F238E27FC236}">
                  <a16:creationId xmlns:a16="http://schemas.microsoft.com/office/drawing/2014/main" id="{F74BFD8B-6151-6663-F498-22318EDEB0CF}"/>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b="18543"/>
            <a:stretch/>
          </p:blipFill>
          <p:spPr bwMode="auto">
            <a:xfrm>
              <a:off x="1947600" y="1600311"/>
              <a:ext cx="1554480" cy="9531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 with a camera on top&#10;&#10;Description automatically generated">
              <a:extLst>
                <a:ext uri="{FF2B5EF4-FFF2-40B4-BE49-F238E27FC236}">
                  <a16:creationId xmlns:a16="http://schemas.microsoft.com/office/drawing/2014/main" id="{EE10D6DF-E0A6-AD4D-FFBF-B94CAB77498C}"/>
                </a:ext>
              </a:extLst>
            </p:cNvPr>
            <p:cNvPicPr>
              <a:picLocks noChangeAspect="1"/>
            </p:cNvPicPr>
            <p:nvPr/>
          </p:nvPicPr>
          <p:blipFill>
            <a:blip r:embed="rId6"/>
            <a:stretch>
              <a:fillRect/>
            </a:stretch>
          </p:blipFill>
          <p:spPr>
            <a:xfrm rot="10800000" flipV="1">
              <a:off x="6359544" y="1595114"/>
              <a:ext cx="822960" cy="1009431"/>
            </a:xfrm>
            <a:prstGeom prst="rect">
              <a:avLst/>
            </a:prstGeom>
          </p:spPr>
        </p:pic>
        <p:pic>
          <p:nvPicPr>
            <p:cNvPr id="7" name="Picture 4" descr="ESA - Earth from Space: Venice">
              <a:extLst>
                <a:ext uri="{FF2B5EF4-FFF2-40B4-BE49-F238E27FC236}">
                  <a16:creationId xmlns:a16="http://schemas.microsoft.com/office/drawing/2014/main" id="{76D4CAF6-CD3E-3B06-D374-379CFFCB5E86}"/>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12770" t="9796" b="4162"/>
            <a:stretch/>
          </p:blipFill>
          <p:spPr bwMode="auto">
            <a:xfrm>
              <a:off x="2039040" y="3003954"/>
              <a:ext cx="1463040" cy="14504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overhead view of rialto bridge, venice, italy - aerial view of venice italy foto e immagini stock">
              <a:extLst>
                <a:ext uri="{FF2B5EF4-FFF2-40B4-BE49-F238E27FC236}">
                  <a16:creationId xmlns:a16="http://schemas.microsoft.com/office/drawing/2014/main" id="{BB80ED81-11ED-ED65-E282-6A6E0AFF921E}"/>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7149"/>
            <a:stretch/>
          </p:blipFill>
          <p:spPr bwMode="auto">
            <a:xfrm>
              <a:off x="3765176" y="3013239"/>
              <a:ext cx="2042688" cy="146304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36D3265-78CB-CA44-1865-4DC64D1FAFCE}"/>
                </a:ext>
              </a:extLst>
            </p:cNvPr>
            <p:cNvGrpSpPr>
              <a:grpSpLocks noChangeAspect="1"/>
            </p:cNvGrpSpPr>
            <p:nvPr/>
          </p:nvGrpSpPr>
          <p:grpSpPr>
            <a:xfrm>
              <a:off x="5981725" y="3025135"/>
              <a:ext cx="1920240" cy="1451144"/>
              <a:chOff x="6890882" y="3013239"/>
              <a:chExt cx="2903973" cy="2194560"/>
            </a:xfrm>
          </p:grpSpPr>
          <p:pic>
            <p:nvPicPr>
              <p:cNvPr id="14" name="Picture 10" descr="Venice Italy April 2022 Typical Venetian Architecture Street View Venice —  Stock Editorial Photo © EnginKorkmaz #612006532">
                <a:extLst>
                  <a:ext uri="{FF2B5EF4-FFF2-40B4-BE49-F238E27FC236}">
                    <a16:creationId xmlns:a16="http://schemas.microsoft.com/office/drawing/2014/main" id="{534A3012-B1AB-E175-FC88-1A6B3E2F622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90882" y="3013239"/>
                <a:ext cx="146304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Trek di Street View: Venezia – Informazioni – Google Maps">
                <a:extLst>
                  <a:ext uri="{FF2B5EF4-FFF2-40B4-BE49-F238E27FC236}">
                    <a16:creationId xmlns:a16="http://schemas.microsoft.com/office/drawing/2014/main" id="{7879E4B2-4EFF-C7E5-02E2-52F60E89063A}"/>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8390965" y="3013240"/>
                <a:ext cx="1403890" cy="2193579"/>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a:extLst>
                <a:ext uri="{FF2B5EF4-FFF2-40B4-BE49-F238E27FC236}">
                  <a16:creationId xmlns:a16="http://schemas.microsoft.com/office/drawing/2014/main" id="{90C30AA0-B30B-CC49-5B5F-E8B9AA74A0F9}"/>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b="14112"/>
            <a:stretch/>
          </p:blipFill>
          <p:spPr bwMode="auto">
            <a:xfrm>
              <a:off x="4343693" y="1696057"/>
              <a:ext cx="1097280" cy="8075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2C6F663-C3B0-FD76-BD36-DC0C40853B9A}"/>
                </a:ext>
              </a:extLst>
            </p:cNvPr>
            <p:cNvSpPr txBox="1"/>
            <p:nvPr/>
          </p:nvSpPr>
          <p:spPr>
            <a:xfrm>
              <a:off x="2235853" y="2666893"/>
              <a:ext cx="1117038" cy="361802"/>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satellite</a:t>
              </a:r>
              <a:endParaRPr lang="en-US" dirty="0"/>
            </a:p>
          </p:txBody>
        </p:sp>
        <p:sp>
          <p:nvSpPr>
            <p:cNvPr id="12" name="TextBox 11">
              <a:extLst>
                <a:ext uri="{FF2B5EF4-FFF2-40B4-BE49-F238E27FC236}">
                  <a16:creationId xmlns:a16="http://schemas.microsoft.com/office/drawing/2014/main" id="{58D1280C-0256-E7F2-FD9D-5C1101A31F21}"/>
                </a:ext>
              </a:extLst>
            </p:cNvPr>
            <p:cNvSpPr txBox="1"/>
            <p:nvPr/>
          </p:nvSpPr>
          <p:spPr>
            <a:xfrm>
              <a:off x="4298116" y="2622585"/>
              <a:ext cx="1214496" cy="307777"/>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airborne</a:t>
              </a:r>
              <a:r>
                <a:rPr lang="it-IT" sz="1400" b="1" dirty="0">
                  <a:solidFill>
                    <a:srgbClr val="1528BC"/>
                  </a:solidFill>
                  <a:latin typeface="Titillium Web"/>
                  <a:ea typeface="Titillium Web"/>
                  <a:cs typeface="Titillium Web"/>
                  <a:sym typeface="Titillium Web"/>
                </a:rPr>
                <a:t> </a:t>
              </a:r>
              <a:endParaRPr lang="en-US" dirty="0"/>
            </a:p>
          </p:txBody>
        </p:sp>
        <p:sp>
          <p:nvSpPr>
            <p:cNvPr id="13" name="TextBox 12">
              <a:extLst>
                <a:ext uri="{FF2B5EF4-FFF2-40B4-BE49-F238E27FC236}">
                  <a16:creationId xmlns:a16="http://schemas.microsoft.com/office/drawing/2014/main" id="{5F58A6A1-0887-A41E-EA36-B07EAD9C2032}"/>
                </a:ext>
              </a:extLst>
            </p:cNvPr>
            <p:cNvSpPr txBox="1"/>
            <p:nvPr/>
          </p:nvSpPr>
          <p:spPr>
            <a:xfrm>
              <a:off x="6054371" y="2678029"/>
              <a:ext cx="2127677" cy="351610"/>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Street view images</a:t>
              </a:r>
              <a:endParaRPr lang="en-US" dirty="0"/>
            </a:p>
          </p:txBody>
        </p:sp>
      </p:grpSp>
      <p:pic>
        <p:nvPicPr>
          <p:cNvPr id="22" name="Picture 21" descr="A roof of a house&#10;&#10;Description automatically generated">
            <a:extLst>
              <a:ext uri="{FF2B5EF4-FFF2-40B4-BE49-F238E27FC236}">
                <a16:creationId xmlns:a16="http://schemas.microsoft.com/office/drawing/2014/main" id="{83E6E291-1910-CB52-6ADE-D8693B1B82E7}"/>
              </a:ext>
            </a:extLst>
          </p:cNvPr>
          <p:cNvPicPr>
            <a:picLocks noChangeAspect="1"/>
          </p:cNvPicPr>
          <p:nvPr/>
        </p:nvPicPr>
        <p:blipFill>
          <a:blip r:embed="rId12"/>
          <a:stretch>
            <a:fillRect/>
          </a:stretch>
        </p:blipFill>
        <p:spPr>
          <a:xfrm>
            <a:off x="9756174" y="3484856"/>
            <a:ext cx="1097280" cy="1097280"/>
          </a:xfrm>
          <a:prstGeom prst="ellipse">
            <a:avLst/>
          </a:prstGeom>
          <a:ln w="63500" cap="rnd">
            <a:noFill/>
          </a:ln>
          <a:effectLst>
            <a:outerShdw blurRad="50800" dist="50800" dir="5400000" algn="ctr" rotWithShape="0">
              <a:schemeClr val="bg1"/>
            </a:outerShdw>
          </a:effectLst>
          <a:scene3d>
            <a:camera prst="orthographicFront"/>
            <a:lightRig rig="contrasting" dir="t">
              <a:rot lat="0" lon="0" rev="3000000"/>
            </a:lightRig>
          </a:scene3d>
          <a:sp3d contourW="7620">
            <a:bevelT w="95250" h="31750"/>
            <a:contourClr>
              <a:srgbClr val="333333"/>
            </a:contourClr>
          </a:sp3d>
        </p:spPr>
      </p:pic>
      <p:pic>
        <p:nvPicPr>
          <p:cNvPr id="23" name="Picture 22" descr="A close up of a stone floor&#10;&#10;Description automatically generated">
            <a:extLst>
              <a:ext uri="{FF2B5EF4-FFF2-40B4-BE49-F238E27FC236}">
                <a16:creationId xmlns:a16="http://schemas.microsoft.com/office/drawing/2014/main" id="{41E2CBE1-32B7-2A89-C24E-EF439DE73886}"/>
              </a:ext>
            </a:extLst>
          </p:cNvPr>
          <p:cNvPicPr>
            <a:picLocks noChangeAspect="1"/>
          </p:cNvPicPr>
          <p:nvPr/>
        </p:nvPicPr>
        <p:blipFill>
          <a:blip r:embed="rId13"/>
          <a:stretch>
            <a:fillRect/>
          </a:stretch>
        </p:blipFill>
        <p:spPr>
          <a:xfrm>
            <a:off x="8253320" y="3484856"/>
            <a:ext cx="1097280" cy="109728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4" name="Picture 23" descr="A close-up of a roof&#10;&#10;Description automatically generated">
            <a:extLst>
              <a:ext uri="{FF2B5EF4-FFF2-40B4-BE49-F238E27FC236}">
                <a16:creationId xmlns:a16="http://schemas.microsoft.com/office/drawing/2014/main" id="{58CC3299-B05F-A91E-8DB1-FD523F0656E0}"/>
              </a:ext>
            </a:extLst>
          </p:cNvPr>
          <p:cNvPicPr>
            <a:picLocks noChangeAspect="1"/>
          </p:cNvPicPr>
          <p:nvPr/>
        </p:nvPicPr>
        <p:blipFill>
          <a:blip r:embed="rId14"/>
          <a:stretch>
            <a:fillRect/>
          </a:stretch>
        </p:blipFill>
        <p:spPr>
          <a:xfrm>
            <a:off x="8253320" y="4973427"/>
            <a:ext cx="1097280" cy="109728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5" name="TextBox 24">
            <a:extLst>
              <a:ext uri="{FF2B5EF4-FFF2-40B4-BE49-F238E27FC236}">
                <a16:creationId xmlns:a16="http://schemas.microsoft.com/office/drawing/2014/main" id="{88E4C063-FC54-1B8F-152C-6BDF83F26727}"/>
              </a:ext>
            </a:extLst>
          </p:cNvPr>
          <p:cNvSpPr txBox="1"/>
          <p:nvPr/>
        </p:nvSpPr>
        <p:spPr>
          <a:xfrm>
            <a:off x="9761928" y="3183964"/>
            <a:ext cx="1442248" cy="302206"/>
          </a:xfrm>
          <a:prstGeom prst="rect">
            <a:avLst/>
          </a:prstGeom>
          <a:noFill/>
        </p:spPr>
        <p:txBody>
          <a:bodyPr wrap="square">
            <a:spAutoFit/>
          </a:bodyPr>
          <a:lstStyle/>
          <a:p>
            <a:r>
              <a:rPr lang="en-US" sz="1100" dirty="0">
                <a:effectLst/>
                <a:latin typeface="+mn-lt"/>
              </a:rPr>
              <a:t>Red clay tiles</a:t>
            </a:r>
          </a:p>
        </p:txBody>
      </p:sp>
      <p:sp>
        <p:nvSpPr>
          <p:cNvPr id="26" name="TextBox 25">
            <a:extLst>
              <a:ext uri="{FF2B5EF4-FFF2-40B4-BE49-F238E27FC236}">
                <a16:creationId xmlns:a16="http://schemas.microsoft.com/office/drawing/2014/main" id="{72127D87-B7E7-C6B6-B16E-BF6E8BE0FFC4}"/>
              </a:ext>
            </a:extLst>
          </p:cNvPr>
          <p:cNvSpPr txBox="1"/>
          <p:nvPr/>
        </p:nvSpPr>
        <p:spPr>
          <a:xfrm>
            <a:off x="8190104" y="3180891"/>
            <a:ext cx="1186530" cy="308575"/>
          </a:xfrm>
          <a:prstGeom prst="rect">
            <a:avLst/>
          </a:prstGeom>
          <a:noFill/>
        </p:spPr>
        <p:txBody>
          <a:bodyPr wrap="square">
            <a:spAutoFit/>
          </a:bodyPr>
          <a:lstStyle/>
          <a:p>
            <a:r>
              <a:rPr lang="en-US" sz="1100" dirty="0">
                <a:latin typeface="+mn-lt"/>
              </a:rPr>
              <a:t>Gravel</a:t>
            </a:r>
            <a:r>
              <a:rPr lang="en-US" sz="1100" dirty="0">
                <a:effectLst/>
                <a:latin typeface="+mn-lt"/>
              </a:rPr>
              <a:t> tiles</a:t>
            </a:r>
          </a:p>
        </p:txBody>
      </p:sp>
      <p:sp>
        <p:nvSpPr>
          <p:cNvPr id="27" name="TextBox 26">
            <a:extLst>
              <a:ext uri="{FF2B5EF4-FFF2-40B4-BE49-F238E27FC236}">
                <a16:creationId xmlns:a16="http://schemas.microsoft.com/office/drawing/2014/main" id="{30FFC568-FFAE-99F1-1E4E-651F3E414852}"/>
              </a:ext>
            </a:extLst>
          </p:cNvPr>
          <p:cNvSpPr txBox="1"/>
          <p:nvPr/>
        </p:nvSpPr>
        <p:spPr>
          <a:xfrm>
            <a:off x="8165373" y="4675967"/>
            <a:ext cx="1442248" cy="302206"/>
          </a:xfrm>
          <a:prstGeom prst="rect">
            <a:avLst/>
          </a:prstGeom>
          <a:noFill/>
        </p:spPr>
        <p:txBody>
          <a:bodyPr wrap="square">
            <a:spAutoFit/>
          </a:bodyPr>
          <a:lstStyle/>
          <a:p>
            <a:r>
              <a:rPr lang="en-US" sz="1100" dirty="0">
                <a:latin typeface="+mn-lt"/>
              </a:rPr>
              <a:t>Metal</a:t>
            </a:r>
            <a:r>
              <a:rPr lang="en-US" sz="1100" dirty="0">
                <a:effectLst/>
                <a:latin typeface="+mn-lt"/>
              </a:rPr>
              <a:t> sheets</a:t>
            </a:r>
          </a:p>
        </p:txBody>
      </p:sp>
      <p:pic>
        <p:nvPicPr>
          <p:cNvPr id="28" name="Picture 8" descr="5 Problems With Tar and Gravel Commercial Roofs">
            <a:extLst>
              <a:ext uri="{FF2B5EF4-FFF2-40B4-BE49-F238E27FC236}">
                <a16:creationId xmlns:a16="http://schemas.microsoft.com/office/drawing/2014/main" id="{3BFD5316-314A-9954-017B-C8167D2989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56175" y="4973427"/>
            <a:ext cx="1097280" cy="109728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D7A6200-9E63-8431-F0CD-8053C10EBDC0}"/>
              </a:ext>
            </a:extLst>
          </p:cNvPr>
          <p:cNvSpPr txBox="1"/>
          <p:nvPr/>
        </p:nvSpPr>
        <p:spPr>
          <a:xfrm>
            <a:off x="9902699" y="4672670"/>
            <a:ext cx="1160708" cy="3007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latin typeface="+mn-lt"/>
              </a:rPr>
              <a:t>Loose gravel</a:t>
            </a:r>
          </a:p>
        </p:txBody>
      </p:sp>
      <p:sp>
        <p:nvSpPr>
          <p:cNvPr id="21" name="TextBox 20">
            <a:extLst>
              <a:ext uri="{FF2B5EF4-FFF2-40B4-BE49-F238E27FC236}">
                <a16:creationId xmlns:a16="http://schemas.microsoft.com/office/drawing/2014/main" id="{A3F1D8CE-3B27-9049-8EB1-327AA0CB8A2B}"/>
              </a:ext>
            </a:extLst>
          </p:cNvPr>
          <p:cNvSpPr txBox="1"/>
          <p:nvPr/>
        </p:nvSpPr>
        <p:spPr>
          <a:xfrm>
            <a:off x="8854579" y="2848089"/>
            <a:ext cx="1532617" cy="338554"/>
          </a:xfrm>
          <a:prstGeom prst="rect">
            <a:avLst/>
          </a:prstGeom>
          <a:noFill/>
        </p:spPr>
        <p:txBody>
          <a:bodyPr wrap="square">
            <a:spAutoFit/>
          </a:bodyPr>
          <a:lstStyle/>
          <a:p>
            <a:r>
              <a:rPr lang="en-US" sz="1600" b="1" dirty="0">
                <a:solidFill>
                  <a:srgbClr val="1528BC"/>
                </a:solidFill>
                <a:latin typeface="Titillium Web"/>
                <a:sym typeface="Titillium Web"/>
              </a:rPr>
              <a:t>Roof material</a:t>
            </a:r>
            <a:endParaRPr lang="en-US" sz="1600" b="1" dirty="0"/>
          </a:p>
        </p:txBody>
      </p:sp>
      <p:grpSp>
        <p:nvGrpSpPr>
          <p:cNvPr id="31" name="Group 30">
            <a:extLst>
              <a:ext uri="{FF2B5EF4-FFF2-40B4-BE49-F238E27FC236}">
                <a16:creationId xmlns:a16="http://schemas.microsoft.com/office/drawing/2014/main" id="{7E165B64-2C5C-E3C1-D94F-7A4C425DD7C2}"/>
              </a:ext>
            </a:extLst>
          </p:cNvPr>
          <p:cNvGrpSpPr/>
          <p:nvPr/>
        </p:nvGrpSpPr>
        <p:grpSpPr>
          <a:xfrm>
            <a:off x="6315456" y="4413069"/>
            <a:ext cx="1495828" cy="1053696"/>
            <a:chOff x="5925312" y="4413069"/>
            <a:chExt cx="1495828" cy="1053696"/>
          </a:xfrm>
        </p:grpSpPr>
        <p:sp>
          <p:nvSpPr>
            <p:cNvPr id="32" name="Right Arrow 31">
              <a:extLst>
                <a:ext uri="{FF2B5EF4-FFF2-40B4-BE49-F238E27FC236}">
                  <a16:creationId xmlns:a16="http://schemas.microsoft.com/office/drawing/2014/main" id="{D6E2DE9B-A238-DE79-303F-62C4F71410B3}"/>
                </a:ext>
              </a:extLst>
            </p:cNvPr>
            <p:cNvSpPr/>
            <p:nvPr/>
          </p:nvSpPr>
          <p:spPr>
            <a:xfrm>
              <a:off x="5925312" y="4413069"/>
              <a:ext cx="1495828" cy="105369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3" name="TextBox 32">
              <a:extLst>
                <a:ext uri="{FF2B5EF4-FFF2-40B4-BE49-F238E27FC236}">
                  <a16:creationId xmlns:a16="http://schemas.microsoft.com/office/drawing/2014/main" id="{F54AFBFD-77CA-717F-423C-8F0842F59A1C}"/>
                </a:ext>
              </a:extLst>
            </p:cNvPr>
            <p:cNvSpPr txBox="1"/>
            <p:nvPr/>
          </p:nvSpPr>
          <p:spPr>
            <a:xfrm>
              <a:off x="6056637" y="4659906"/>
              <a:ext cx="1122333" cy="584775"/>
            </a:xfrm>
            <a:prstGeom prst="rect">
              <a:avLst/>
            </a:prstGeom>
            <a:noFill/>
          </p:spPr>
          <p:txBody>
            <a:bodyPr wrap="square">
              <a:spAutoFit/>
            </a:bodyPr>
            <a:lstStyle/>
            <a:p>
              <a:r>
                <a:rPr lang="en-US" sz="1600" b="1" dirty="0">
                  <a:solidFill>
                    <a:schemeClr val="bg1"/>
                  </a:solidFill>
                  <a:latin typeface="Titillium Web"/>
                  <a:sym typeface="Titillium Web"/>
                </a:rPr>
                <a:t>Machine Learning</a:t>
              </a:r>
              <a:endParaRPr lang="en-US" sz="1600" b="1" dirty="0">
                <a:solidFill>
                  <a:schemeClr val="bg1"/>
                </a:solidFill>
              </a:endParaRPr>
            </a:p>
          </p:txBody>
        </p:sp>
      </p:grpSp>
      <p:sp>
        <p:nvSpPr>
          <p:cNvPr id="38" name="Google Shape;151;g27df92e4ca9_0_1">
            <a:extLst>
              <a:ext uri="{FF2B5EF4-FFF2-40B4-BE49-F238E27FC236}">
                <a16:creationId xmlns:a16="http://schemas.microsoft.com/office/drawing/2014/main" id="{8081FD18-8D8B-1207-6E52-00E80BA5027D}"/>
              </a:ext>
            </a:extLst>
          </p:cNvPr>
          <p:cNvSpPr txBox="1"/>
          <p:nvPr/>
        </p:nvSpPr>
        <p:spPr>
          <a:xfrm>
            <a:off x="265815" y="1030225"/>
            <a:ext cx="11764132"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i="0" u="none" strike="noStrike" cap="none" dirty="0">
                <a:solidFill>
                  <a:srgbClr val="1C7FFF"/>
                </a:solidFill>
                <a:latin typeface="Titillium Web"/>
                <a:ea typeface="Titillium Web"/>
                <a:cs typeface="Titillium Web"/>
                <a:sym typeface="Titillium Web"/>
              </a:rPr>
              <a:t>Technical </a:t>
            </a:r>
            <a:r>
              <a:rPr lang="it-IT" sz="3000" b="1" i="0" u="none" strike="noStrike" cap="none" dirty="0" err="1">
                <a:solidFill>
                  <a:srgbClr val="1C7FFF"/>
                </a:solidFill>
                <a:latin typeface="Titillium Web"/>
                <a:ea typeface="Titillium Web"/>
                <a:cs typeface="Titillium Web"/>
                <a:sym typeface="Titillium Web"/>
              </a:rPr>
              <a:t>Objectives</a:t>
            </a:r>
            <a:r>
              <a:rPr lang="it-IT" sz="3000" b="1" dirty="0">
                <a:solidFill>
                  <a:srgbClr val="1C7FFF"/>
                </a:solidFill>
                <a:latin typeface="Titillium Web"/>
                <a:ea typeface="Titillium Web"/>
                <a:cs typeface="Titillium Web"/>
                <a:sym typeface="Titillium Web"/>
              </a:rPr>
              <a:t>:</a:t>
            </a:r>
            <a:r>
              <a:rPr lang="it-IT" sz="3000" b="1" i="0" u="none" strike="noStrike" cap="none" dirty="0">
                <a:solidFill>
                  <a:srgbClr val="1C7FFF"/>
                </a:solidFill>
                <a:latin typeface="Titillium Web"/>
                <a:ea typeface="Titillium Web"/>
                <a:cs typeface="Titillium Web"/>
                <a:sym typeface="Titillium Web"/>
              </a:rPr>
              <a:t> </a:t>
            </a:r>
            <a:r>
              <a:rPr lang="it-IT" sz="3000" b="1" i="0" u="none" strike="noStrike" cap="none" dirty="0" err="1">
                <a:solidFill>
                  <a:srgbClr val="1C7FFF"/>
                </a:solidFill>
                <a:latin typeface="Titillium Web"/>
                <a:ea typeface="Titillium Web"/>
                <a:cs typeface="Titillium Web"/>
                <a:sym typeface="Titillium Web"/>
              </a:rPr>
              <a:t>extraction</a:t>
            </a:r>
            <a:r>
              <a:rPr lang="it-IT" sz="3000" b="1" i="0" u="none" strike="noStrike" cap="none" dirty="0">
                <a:solidFill>
                  <a:srgbClr val="1C7FFF"/>
                </a:solidFill>
                <a:latin typeface="Titillium Web"/>
                <a:ea typeface="Titillium Web"/>
                <a:cs typeface="Titillium Web"/>
                <a:sym typeface="Titillium Web"/>
              </a:rPr>
              <a:t> and </a:t>
            </a:r>
            <a:r>
              <a:rPr lang="it-IT" sz="3000" b="1" i="0" u="none" strike="noStrike" cap="none" dirty="0" err="1">
                <a:solidFill>
                  <a:srgbClr val="1C7FFF"/>
                </a:solidFill>
                <a:latin typeface="Titillium Web"/>
                <a:ea typeface="Titillium Web"/>
                <a:cs typeface="Titillium Web"/>
                <a:sym typeface="Titillium Web"/>
              </a:rPr>
              <a:t>classification</a:t>
            </a:r>
            <a:r>
              <a:rPr lang="it-IT" sz="3000" b="1" i="0" u="none" strike="noStrike" cap="none" dirty="0">
                <a:solidFill>
                  <a:srgbClr val="1C7FFF"/>
                </a:solidFill>
                <a:latin typeface="Titillium Web"/>
                <a:ea typeface="Titillium Web"/>
                <a:cs typeface="Titillium Web"/>
                <a:sym typeface="Titillium Web"/>
              </a:rPr>
              <a:t> of building features </a:t>
            </a:r>
            <a:endParaRPr sz="2000" b="0" i="0" u="none" strike="noStrike" cap="none" dirty="0">
              <a:solidFill>
                <a:srgbClr val="000000"/>
              </a:solidFill>
              <a:latin typeface="Titillium Web"/>
              <a:ea typeface="Titillium Web"/>
              <a:cs typeface="Titillium Web"/>
              <a:sym typeface="Titillium Web"/>
            </a:endParaRPr>
          </a:p>
        </p:txBody>
      </p:sp>
      <p:sp>
        <p:nvSpPr>
          <p:cNvPr id="41" name="Rectangle 40">
            <a:extLst>
              <a:ext uri="{FF2B5EF4-FFF2-40B4-BE49-F238E27FC236}">
                <a16:creationId xmlns:a16="http://schemas.microsoft.com/office/drawing/2014/main" id="{802A70F4-E4E4-025C-B4E3-226BFB5B5AC9}"/>
              </a:ext>
            </a:extLst>
          </p:cNvPr>
          <p:cNvSpPr/>
          <p:nvPr/>
        </p:nvSpPr>
        <p:spPr>
          <a:xfrm>
            <a:off x="680487" y="3204616"/>
            <a:ext cx="3393284" cy="2824040"/>
          </a:xfrm>
          <a:prstGeom prst="rect">
            <a:avLst/>
          </a:prstGeom>
          <a:solidFill>
            <a:srgbClr val="FFFF00">
              <a:alpha val="17428"/>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52;g27df92e4ca9_0_1">
            <a:extLst>
              <a:ext uri="{FF2B5EF4-FFF2-40B4-BE49-F238E27FC236}">
                <a16:creationId xmlns:a16="http://schemas.microsoft.com/office/drawing/2014/main" id="{C19AE7DF-379A-B009-941C-B324B97DEB11}"/>
              </a:ext>
            </a:extLst>
          </p:cNvPr>
          <p:cNvSpPr txBox="1"/>
          <p:nvPr/>
        </p:nvSpPr>
        <p:spPr>
          <a:xfrm>
            <a:off x="438769" y="1615432"/>
            <a:ext cx="10973086" cy="1015622"/>
          </a:xfrm>
          <a:prstGeom prst="rect">
            <a:avLst/>
          </a:prstGeom>
          <a:noFill/>
          <a:ln>
            <a:noFill/>
          </a:ln>
        </p:spPr>
        <p:txBody>
          <a:bodyPr spcFirstLastPara="1" wrap="square" lIns="360000" tIns="45700" rIns="91425" bIns="45700" anchor="t" anchorCtr="0">
            <a:spAutoFit/>
          </a:bodyPr>
          <a:lstStyle/>
          <a:p>
            <a:pPr algn="just"/>
            <a:r>
              <a:rPr lang="it-IT" sz="2000" dirty="0" err="1">
                <a:solidFill>
                  <a:schemeClr val="tx1"/>
                </a:solidFill>
                <a:latin typeface="Titillium Web"/>
                <a:ea typeface="Titillium Web"/>
                <a:cs typeface="Titillium Web"/>
                <a:sym typeface="Titillium Web"/>
              </a:rPr>
              <a:t>Artificial</a:t>
            </a:r>
            <a:r>
              <a:rPr lang="it-IT" sz="2000" dirty="0">
                <a:solidFill>
                  <a:schemeClr val="tx1"/>
                </a:solidFill>
                <a:latin typeface="Titillium Web"/>
                <a:ea typeface="Titillium Web"/>
                <a:cs typeface="Titillium Web"/>
                <a:sym typeface="Titillium Web"/>
              </a:rPr>
              <a:t> Intelligence </a:t>
            </a:r>
            <a:r>
              <a:rPr lang="it-IT" sz="2000" dirty="0" err="1">
                <a:solidFill>
                  <a:schemeClr val="tx1"/>
                </a:solidFill>
                <a:latin typeface="Titillium Web"/>
                <a:ea typeface="Titillium Web"/>
                <a:cs typeface="Titillium Web"/>
                <a:sym typeface="Titillium Web"/>
              </a:rPr>
              <a:t>solutions</a:t>
            </a:r>
            <a:r>
              <a:rPr lang="it-IT" sz="2000" dirty="0">
                <a:solidFill>
                  <a:schemeClr val="tx1"/>
                </a:solidFill>
                <a:latin typeface="Titillium Web"/>
                <a:ea typeface="Titillium Web"/>
                <a:cs typeface="Titillium Web"/>
                <a:sym typeface="Titillium Web"/>
              </a:rPr>
              <a:t> for </a:t>
            </a:r>
            <a:r>
              <a:rPr lang="it-IT" sz="2000" dirty="0" err="1">
                <a:solidFill>
                  <a:schemeClr val="tx1"/>
                </a:solidFill>
                <a:latin typeface="Titillium Web"/>
                <a:ea typeface="Titillium Web"/>
                <a:cs typeface="Titillium Web"/>
                <a:sym typeface="Titillium Web"/>
              </a:rPr>
              <a:t>automatic</a:t>
            </a:r>
            <a:r>
              <a:rPr lang="it-IT" sz="2000" dirty="0">
                <a:solidFill>
                  <a:schemeClr val="tx1"/>
                </a:solidFill>
                <a:latin typeface="Titillium Web"/>
                <a:ea typeface="Titillium Web"/>
                <a:cs typeface="Titillium Web"/>
                <a:sym typeface="Titillium Web"/>
              </a:rPr>
              <a:t> </a:t>
            </a:r>
            <a:r>
              <a:rPr lang="it-IT" sz="2000" dirty="0" err="1">
                <a:solidFill>
                  <a:schemeClr val="tx1"/>
                </a:solidFill>
                <a:latin typeface="Titillium Web"/>
                <a:ea typeface="Titillium Web"/>
                <a:cs typeface="Titillium Web"/>
                <a:sym typeface="Titillium Web"/>
              </a:rPr>
              <a:t>extraction</a:t>
            </a:r>
            <a:r>
              <a:rPr lang="it-IT" sz="2000" dirty="0">
                <a:solidFill>
                  <a:schemeClr val="tx1"/>
                </a:solidFill>
                <a:latin typeface="Titillium Web"/>
                <a:ea typeface="Titillium Web"/>
                <a:cs typeface="Titillium Web"/>
                <a:sym typeface="Titillium Web"/>
              </a:rPr>
              <a:t> of </a:t>
            </a:r>
            <a:r>
              <a:rPr lang="it-IT" sz="2000" dirty="0" err="1">
                <a:solidFill>
                  <a:schemeClr val="tx1"/>
                </a:solidFill>
                <a:latin typeface="Titillium Web"/>
                <a:ea typeface="Titillium Web"/>
                <a:cs typeface="Titillium Web"/>
                <a:sym typeface="Titillium Web"/>
              </a:rPr>
              <a:t>local</a:t>
            </a:r>
            <a:r>
              <a:rPr lang="it-IT" sz="2000" dirty="0">
                <a:solidFill>
                  <a:schemeClr val="tx1"/>
                </a:solidFill>
                <a:latin typeface="Titillium Web"/>
                <a:ea typeface="Titillium Web"/>
                <a:cs typeface="Titillium Web"/>
                <a:sym typeface="Titillium Web"/>
              </a:rPr>
              <a:t> building features </a:t>
            </a:r>
            <a:r>
              <a:rPr lang="en-US" sz="2000" dirty="0">
                <a:solidFill>
                  <a:schemeClr val="tx1"/>
                </a:solidFill>
                <a:latin typeface="Titillium Web"/>
              </a:rPr>
              <a:t>that determine their vulnerability (geometrical parameters; construction material; roof type, etc.)</a:t>
            </a:r>
            <a:r>
              <a:rPr lang="it-IT" sz="2000" dirty="0">
                <a:solidFill>
                  <a:schemeClr val="tx1"/>
                </a:solidFill>
                <a:latin typeface="Titillium Web"/>
                <a:ea typeface="Titillium Web"/>
                <a:cs typeface="Titillium Web"/>
                <a:sym typeface="Titillium Web"/>
              </a:rPr>
              <a:t> on the national </a:t>
            </a:r>
            <a:r>
              <a:rPr lang="it-IT" sz="2000" dirty="0" err="1">
                <a:solidFill>
                  <a:schemeClr val="tx1"/>
                </a:solidFill>
                <a:latin typeface="Titillium Web"/>
                <a:ea typeface="Titillium Web"/>
                <a:cs typeface="Titillium Web"/>
                <a:sym typeface="Titillium Web"/>
              </a:rPr>
              <a:t>territorial</a:t>
            </a:r>
            <a:r>
              <a:rPr lang="it-IT" sz="2000" dirty="0">
                <a:solidFill>
                  <a:schemeClr val="tx1"/>
                </a:solidFill>
                <a:latin typeface="Titillium Web"/>
                <a:ea typeface="Titillium Web"/>
                <a:cs typeface="Titillium Web"/>
                <a:sym typeface="Titillium Web"/>
              </a:rPr>
              <a:t> scale </a:t>
            </a:r>
            <a:r>
              <a:rPr lang="it-IT" sz="2000" dirty="0" err="1">
                <a:solidFill>
                  <a:schemeClr val="tx1"/>
                </a:solidFill>
                <a:latin typeface="Titillium Web"/>
                <a:ea typeface="Titillium Web"/>
                <a:cs typeface="Titillium Web"/>
                <a:sym typeface="Titillium Web"/>
              </a:rPr>
              <a:t>based</a:t>
            </a:r>
            <a:r>
              <a:rPr lang="it-IT" sz="2000" dirty="0">
                <a:solidFill>
                  <a:schemeClr val="tx1"/>
                </a:solidFill>
                <a:latin typeface="Titillium Web"/>
                <a:ea typeface="Titillium Web"/>
                <a:cs typeface="Titillium Web"/>
                <a:sym typeface="Titillium Web"/>
              </a:rPr>
              <a:t> on </a:t>
            </a:r>
            <a:r>
              <a:rPr lang="en-US" sz="2000" i="0" u="none" strike="noStrike" cap="none" dirty="0">
                <a:solidFill>
                  <a:schemeClr val="tx1"/>
                </a:solidFill>
                <a:latin typeface="Titillium Web"/>
                <a:ea typeface="Titillium Web"/>
                <a:cs typeface="Titillium Web"/>
                <a:sym typeface="Titillium Web"/>
              </a:rPr>
              <a:t>satellite, aerial, street view images</a:t>
            </a:r>
            <a:r>
              <a:rPr lang="it-IT" sz="2000" dirty="0">
                <a:solidFill>
                  <a:schemeClr val="tx1"/>
                </a:solidFill>
                <a:latin typeface="Titillium Web"/>
                <a:ea typeface="Titillium Web"/>
                <a:cs typeface="Titillium Web"/>
                <a:sym typeface="Titillium Web"/>
              </a:rPr>
              <a:t> .</a:t>
            </a:r>
          </a:p>
        </p:txBody>
      </p:sp>
    </p:spTree>
    <p:extLst>
      <p:ext uri="{BB962C8B-B14F-4D97-AF65-F5344CB8AC3E}">
        <p14:creationId xmlns:p14="http://schemas.microsoft.com/office/powerpoint/2010/main" val="1186995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Titillium Web"/>
                  <a:ea typeface="Titillium Web"/>
                  <a:cs typeface="Titillium Web"/>
                  <a:sym typeface="Titillium Web"/>
                </a:rPr>
                <a:t>ICSC </a:t>
              </a:r>
              <a:r>
                <a:rPr lang="it-IT" sz="1400" b="0" i="0" u="none" strike="noStrike" cap="none" dirty="0" err="1">
                  <a:solidFill>
                    <a:schemeClr val="lt1"/>
                  </a:solidFill>
                  <a:latin typeface="Titillium Web"/>
                  <a:ea typeface="Titillium Web"/>
                  <a:cs typeface="Titillium Web"/>
                  <a:sym typeface="Titillium Web"/>
                </a:rPr>
                <a:t>Italian</a:t>
              </a:r>
              <a:r>
                <a:rPr lang="it-IT" sz="1400" b="0" i="0" u="none" strike="noStrike" cap="none" dirty="0">
                  <a:solidFill>
                    <a:schemeClr val="lt1"/>
                  </a:solidFill>
                  <a:latin typeface="Titillium Web"/>
                  <a:ea typeface="Titillium Web"/>
                  <a:cs typeface="Titillium Web"/>
                  <a:sym typeface="Titillium Web"/>
                </a:rPr>
                <a:t> </a:t>
              </a:r>
              <a:r>
                <a:rPr lang="it-IT" sz="1400" b="0" i="0" u="none" strike="noStrike" cap="none" dirty="0" err="1">
                  <a:solidFill>
                    <a:schemeClr val="lt1"/>
                  </a:solidFill>
                  <a:latin typeface="Titillium Web"/>
                  <a:ea typeface="Titillium Web"/>
                  <a:cs typeface="Titillium Web"/>
                  <a:sym typeface="Titillium Web"/>
                </a:rPr>
                <a:t>Research</a:t>
              </a:r>
              <a:r>
                <a:rPr lang="it-IT" sz="1400" b="0" i="0" u="none" strike="noStrike" cap="none" dirty="0">
                  <a:solidFill>
                    <a:schemeClr val="lt1"/>
                  </a:solidFill>
                  <a:latin typeface="Titillium Web"/>
                  <a:ea typeface="Titillium Web"/>
                  <a:cs typeface="Titillium Web"/>
                  <a:sym typeface="Titillium Web"/>
                </a:rPr>
                <a:t> Center on High-Performance Computing, Big Data and Quantum Computing</a:t>
              </a:r>
              <a:endParaRPr sz="1400" b="0" i="0" u="none" strike="noStrike" cap="none" dirty="0">
                <a:solidFill>
                  <a:srgbClr val="000000"/>
                </a:solidFill>
                <a:latin typeface="Arial"/>
                <a:ea typeface="Arial"/>
                <a:cs typeface="Arial"/>
                <a:sym typeface="Arial"/>
              </a:endParaRPr>
            </a:p>
          </p:txBody>
        </p:sp>
      </p:grpSp>
      <p:grpSp>
        <p:nvGrpSpPr>
          <p:cNvPr id="4" name="Group 3">
            <a:extLst>
              <a:ext uri="{FF2B5EF4-FFF2-40B4-BE49-F238E27FC236}">
                <a16:creationId xmlns:a16="http://schemas.microsoft.com/office/drawing/2014/main" id="{93A57A4A-13B9-AC8A-EAEF-D5466B222B2A}"/>
              </a:ext>
            </a:extLst>
          </p:cNvPr>
          <p:cNvGrpSpPr>
            <a:grpSpLocks noChangeAspect="1"/>
          </p:cNvGrpSpPr>
          <p:nvPr/>
        </p:nvGrpSpPr>
        <p:grpSpPr>
          <a:xfrm>
            <a:off x="715491" y="3300313"/>
            <a:ext cx="5303520" cy="2450945"/>
            <a:chOff x="1947600" y="1595114"/>
            <a:chExt cx="6234448" cy="2881165"/>
          </a:xfrm>
        </p:grpSpPr>
        <p:pic>
          <p:nvPicPr>
            <p:cNvPr id="5" name="Picture 2">
              <a:extLst>
                <a:ext uri="{FF2B5EF4-FFF2-40B4-BE49-F238E27FC236}">
                  <a16:creationId xmlns:a16="http://schemas.microsoft.com/office/drawing/2014/main" id="{F74BFD8B-6151-6663-F498-22318EDEB0CF}"/>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b="18543"/>
            <a:stretch/>
          </p:blipFill>
          <p:spPr bwMode="auto">
            <a:xfrm>
              <a:off x="1947600" y="1600311"/>
              <a:ext cx="1554480" cy="9531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 with a camera on top&#10;&#10;Description automatically generated">
              <a:extLst>
                <a:ext uri="{FF2B5EF4-FFF2-40B4-BE49-F238E27FC236}">
                  <a16:creationId xmlns:a16="http://schemas.microsoft.com/office/drawing/2014/main" id="{EE10D6DF-E0A6-AD4D-FFBF-B94CAB77498C}"/>
                </a:ext>
              </a:extLst>
            </p:cNvPr>
            <p:cNvPicPr>
              <a:picLocks noChangeAspect="1"/>
            </p:cNvPicPr>
            <p:nvPr/>
          </p:nvPicPr>
          <p:blipFill>
            <a:blip r:embed="rId6"/>
            <a:stretch>
              <a:fillRect/>
            </a:stretch>
          </p:blipFill>
          <p:spPr>
            <a:xfrm rot="10800000" flipV="1">
              <a:off x="6359544" y="1595114"/>
              <a:ext cx="822960" cy="1009431"/>
            </a:xfrm>
            <a:prstGeom prst="rect">
              <a:avLst/>
            </a:prstGeom>
          </p:spPr>
        </p:pic>
        <p:pic>
          <p:nvPicPr>
            <p:cNvPr id="7" name="Picture 4" descr="ESA - Earth from Space: Venice">
              <a:extLst>
                <a:ext uri="{FF2B5EF4-FFF2-40B4-BE49-F238E27FC236}">
                  <a16:creationId xmlns:a16="http://schemas.microsoft.com/office/drawing/2014/main" id="{76D4CAF6-CD3E-3B06-D374-379CFFCB5E86}"/>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12770" t="9796" b="4162"/>
            <a:stretch/>
          </p:blipFill>
          <p:spPr bwMode="auto">
            <a:xfrm>
              <a:off x="2039040" y="3003954"/>
              <a:ext cx="1463040" cy="14504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overhead view of rialto bridge, venice, italy - aerial view of venice italy foto e immagini stock">
              <a:extLst>
                <a:ext uri="{FF2B5EF4-FFF2-40B4-BE49-F238E27FC236}">
                  <a16:creationId xmlns:a16="http://schemas.microsoft.com/office/drawing/2014/main" id="{BB80ED81-11ED-ED65-E282-6A6E0AFF921E}"/>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7149"/>
            <a:stretch/>
          </p:blipFill>
          <p:spPr bwMode="auto">
            <a:xfrm>
              <a:off x="3765176" y="3013239"/>
              <a:ext cx="2042688" cy="146304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36D3265-78CB-CA44-1865-4DC64D1FAFCE}"/>
                </a:ext>
              </a:extLst>
            </p:cNvPr>
            <p:cNvGrpSpPr>
              <a:grpSpLocks noChangeAspect="1"/>
            </p:cNvGrpSpPr>
            <p:nvPr/>
          </p:nvGrpSpPr>
          <p:grpSpPr>
            <a:xfrm>
              <a:off x="5981725" y="3025135"/>
              <a:ext cx="1920240" cy="1451144"/>
              <a:chOff x="6890882" y="3013239"/>
              <a:chExt cx="2903973" cy="2194560"/>
            </a:xfrm>
          </p:grpSpPr>
          <p:pic>
            <p:nvPicPr>
              <p:cNvPr id="14" name="Picture 10" descr="Venice Italy April 2022 Typical Venetian Architecture Street View Venice —  Stock Editorial Photo © EnginKorkmaz #612006532">
                <a:extLst>
                  <a:ext uri="{FF2B5EF4-FFF2-40B4-BE49-F238E27FC236}">
                    <a16:creationId xmlns:a16="http://schemas.microsoft.com/office/drawing/2014/main" id="{534A3012-B1AB-E175-FC88-1A6B3E2F622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90882" y="3013239"/>
                <a:ext cx="146304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Trek di Street View: Venezia – Informazioni – Google Maps">
                <a:extLst>
                  <a:ext uri="{FF2B5EF4-FFF2-40B4-BE49-F238E27FC236}">
                    <a16:creationId xmlns:a16="http://schemas.microsoft.com/office/drawing/2014/main" id="{7879E4B2-4EFF-C7E5-02E2-52F60E89063A}"/>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8390965" y="3013240"/>
                <a:ext cx="1403890" cy="2193579"/>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a:extLst>
                <a:ext uri="{FF2B5EF4-FFF2-40B4-BE49-F238E27FC236}">
                  <a16:creationId xmlns:a16="http://schemas.microsoft.com/office/drawing/2014/main" id="{90C30AA0-B30B-CC49-5B5F-E8B9AA74A0F9}"/>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b="14112"/>
            <a:stretch/>
          </p:blipFill>
          <p:spPr bwMode="auto">
            <a:xfrm>
              <a:off x="4343693" y="1696057"/>
              <a:ext cx="1097280" cy="8075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2C6F663-C3B0-FD76-BD36-DC0C40853B9A}"/>
                </a:ext>
              </a:extLst>
            </p:cNvPr>
            <p:cNvSpPr txBox="1"/>
            <p:nvPr/>
          </p:nvSpPr>
          <p:spPr>
            <a:xfrm>
              <a:off x="2235853" y="2666893"/>
              <a:ext cx="937380" cy="346346"/>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satellite</a:t>
              </a:r>
              <a:endParaRPr lang="en-US" dirty="0"/>
            </a:p>
          </p:txBody>
        </p:sp>
        <p:sp>
          <p:nvSpPr>
            <p:cNvPr id="12" name="TextBox 11">
              <a:extLst>
                <a:ext uri="{FF2B5EF4-FFF2-40B4-BE49-F238E27FC236}">
                  <a16:creationId xmlns:a16="http://schemas.microsoft.com/office/drawing/2014/main" id="{58D1280C-0256-E7F2-FD9D-5C1101A31F21}"/>
                </a:ext>
              </a:extLst>
            </p:cNvPr>
            <p:cNvSpPr txBox="1"/>
            <p:nvPr/>
          </p:nvSpPr>
          <p:spPr>
            <a:xfrm>
              <a:off x="4298116" y="2622585"/>
              <a:ext cx="1214496" cy="307777"/>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airborne</a:t>
              </a:r>
              <a:r>
                <a:rPr lang="it-IT" sz="1400" b="1" dirty="0">
                  <a:solidFill>
                    <a:srgbClr val="1528BC"/>
                  </a:solidFill>
                  <a:latin typeface="Titillium Web"/>
                  <a:ea typeface="Titillium Web"/>
                  <a:cs typeface="Titillium Web"/>
                  <a:sym typeface="Titillium Web"/>
                </a:rPr>
                <a:t> </a:t>
              </a:r>
              <a:endParaRPr lang="en-US" dirty="0"/>
            </a:p>
          </p:txBody>
        </p:sp>
        <p:sp>
          <p:nvSpPr>
            <p:cNvPr id="13" name="TextBox 12">
              <a:extLst>
                <a:ext uri="{FF2B5EF4-FFF2-40B4-BE49-F238E27FC236}">
                  <a16:creationId xmlns:a16="http://schemas.microsoft.com/office/drawing/2014/main" id="{5F58A6A1-0887-A41E-EA36-B07EAD9C2032}"/>
                </a:ext>
              </a:extLst>
            </p:cNvPr>
            <p:cNvSpPr txBox="1"/>
            <p:nvPr/>
          </p:nvSpPr>
          <p:spPr>
            <a:xfrm>
              <a:off x="6054371" y="2678029"/>
              <a:ext cx="2127677" cy="351610"/>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Street view images</a:t>
              </a:r>
              <a:endParaRPr lang="en-US" dirty="0"/>
            </a:p>
          </p:txBody>
        </p:sp>
      </p:grpSp>
      <p:grpSp>
        <p:nvGrpSpPr>
          <p:cNvPr id="31" name="Group 30">
            <a:extLst>
              <a:ext uri="{FF2B5EF4-FFF2-40B4-BE49-F238E27FC236}">
                <a16:creationId xmlns:a16="http://schemas.microsoft.com/office/drawing/2014/main" id="{7E165B64-2C5C-E3C1-D94F-7A4C425DD7C2}"/>
              </a:ext>
            </a:extLst>
          </p:cNvPr>
          <p:cNvGrpSpPr/>
          <p:nvPr/>
        </p:nvGrpSpPr>
        <p:grpSpPr>
          <a:xfrm>
            <a:off x="6315456" y="4413069"/>
            <a:ext cx="1495828" cy="1053696"/>
            <a:chOff x="5925312" y="4413069"/>
            <a:chExt cx="1495828" cy="1053696"/>
          </a:xfrm>
        </p:grpSpPr>
        <p:sp>
          <p:nvSpPr>
            <p:cNvPr id="32" name="Right Arrow 31">
              <a:extLst>
                <a:ext uri="{FF2B5EF4-FFF2-40B4-BE49-F238E27FC236}">
                  <a16:creationId xmlns:a16="http://schemas.microsoft.com/office/drawing/2014/main" id="{D6E2DE9B-A238-DE79-303F-62C4F71410B3}"/>
                </a:ext>
              </a:extLst>
            </p:cNvPr>
            <p:cNvSpPr/>
            <p:nvPr/>
          </p:nvSpPr>
          <p:spPr>
            <a:xfrm>
              <a:off x="5925312" y="4413069"/>
              <a:ext cx="1495828" cy="105369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3" name="TextBox 32">
              <a:extLst>
                <a:ext uri="{FF2B5EF4-FFF2-40B4-BE49-F238E27FC236}">
                  <a16:creationId xmlns:a16="http://schemas.microsoft.com/office/drawing/2014/main" id="{F54AFBFD-77CA-717F-423C-8F0842F59A1C}"/>
                </a:ext>
              </a:extLst>
            </p:cNvPr>
            <p:cNvSpPr txBox="1"/>
            <p:nvPr/>
          </p:nvSpPr>
          <p:spPr>
            <a:xfrm>
              <a:off x="6056637" y="4659906"/>
              <a:ext cx="1122333" cy="584775"/>
            </a:xfrm>
            <a:prstGeom prst="rect">
              <a:avLst/>
            </a:prstGeom>
            <a:noFill/>
          </p:spPr>
          <p:txBody>
            <a:bodyPr wrap="square">
              <a:spAutoFit/>
            </a:bodyPr>
            <a:lstStyle/>
            <a:p>
              <a:r>
                <a:rPr lang="en-US" sz="1600" b="1" dirty="0">
                  <a:solidFill>
                    <a:schemeClr val="bg1"/>
                  </a:solidFill>
                  <a:latin typeface="Titillium Web"/>
                  <a:sym typeface="Titillium Web"/>
                </a:rPr>
                <a:t>Machine Learning</a:t>
              </a:r>
              <a:endParaRPr lang="en-US" sz="1600" b="1" dirty="0">
                <a:solidFill>
                  <a:schemeClr val="bg1"/>
                </a:solidFill>
              </a:endParaRPr>
            </a:p>
          </p:txBody>
        </p:sp>
      </p:grpSp>
      <p:sp>
        <p:nvSpPr>
          <p:cNvPr id="3" name="TextBox 2">
            <a:extLst>
              <a:ext uri="{FF2B5EF4-FFF2-40B4-BE49-F238E27FC236}">
                <a16:creationId xmlns:a16="http://schemas.microsoft.com/office/drawing/2014/main" id="{1ED0E77C-25B0-34D1-16AD-EC02FB45F1BC}"/>
              </a:ext>
            </a:extLst>
          </p:cNvPr>
          <p:cNvSpPr txBox="1"/>
          <p:nvPr/>
        </p:nvSpPr>
        <p:spPr>
          <a:xfrm>
            <a:off x="8913357" y="3201474"/>
            <a:ext cx="2157598" cy="338554"/>
          </a:xfrm>
          <a:prstGeom prst="rect">
            <a:avLst/>
          </a:prstGeom>
          <a:noFill/>
        </p:spPr>
        <p:txBody>
          <a:bodyPr wrap="square">
            <a:spAutoFit/>
          </a:bodyPr>
          <a:lstStyle/>
          <a:p>
            <a:r>
              <a:rPr lang="en-US" sz="1600" b="1" dirty="0">
                <a:solidFill>
                  <a:srgbClr val="1528BC"/>
                </a:solidFill>
                <a:latin typeface="Titillium Web"/>
                <a:sym typeface="Titillium Web"/>
              </a:rPr>
              <a:t>Sustainable Roof </a:t>
            </a:r>
            <a:endParaRPr lang="en-US" sz="1600" b="1" dirty="0"/>
          </a:p>
        </p:txBody>
      </p:sp>
      <p:sp>
        <p:nvSpPr>
          <p:cNvPr id="16" name="TextBox 15">
            <a:extLst>
              <a:ext uri="{FF2B5EF4-FFF2-40B4-BE49-F238E27FC236}">
                <a16:creationId xmlns:a16="http://schemas.microsoft.com/office/drawing/2014/main" id="{D59F0F07-D67D-3F71-F808-EB18589B78D3}"/>
              </a:ext>
            </a:extLst>
          </p:cNvPr>
          <p:cNvSpPr txBox="1"/>
          <p:nvPr/>
        </p:nvSpPr>
        <p:spPr>
          <a:xfrm>
            <a:off x="8138063" y="3666571"/>
            <a:ext cx="1550589" cy="338554"/>
          </a:xfrm>
          <a:prstGeom prst="rect">
            <a:avLst/>
          </a:prstGeom>
          <a:noFill/>
        </p:spPr>
        <p:txBody>
          <a:bodyPr wrap="square">
            <a:spAutoFit/>
          </a:bodyPr>
          <a:lstStyle>
            <a:defPPr marR="0" lvl="0" algn="l" rtl="0">
              <a:lnSpc>
                <a:spcPct val="100000"/>
              </a:lnSpc>
              <a:spcBef>
                <a:spcPts val="0"/>
              </a:spcBef>
              <a:spcAft>
                <a:spcPts val="0"/>
              </a:spcAft>
            </a:defPPr>
            <a:lvl1pPr>
              <a:defRPr sz="1600" b="1">
                <a:solidFill>
                  <a:srgbClr val="1528BC"/>
                </a:solidFill>
                <a:latin typeface="Titillium Web"/>
              </a:defRPr>
            </a:lvl1pPr>
          </a:lstStyle>
          <a:p>
            <a:r>
              <a:rPr lang="en-US" dirty="0">
                <a:solidFill>
                  <a:schemeClr val="tx1"/>
                </a:solidFill>
              </a:rPr>
              <a:t>Solar Rooftop </a:t>
            </a:r>
          </a:p>
        </p:txBody>
      </p:sp>
      <p:sp>
        <p:nvSpPr>
          <p:cNvPr id="17" name="TextBox 16">
            <a:extLst>
              <a:ext uri="{FF2B5EF4-FFF2-40B4-BE49-F238E27FC236}">
                <a16:creationId xmlns:a16="http://schemas.microsoft.com/office/drawing/2014/main" id="{B0A959C6-029F-33E1-F335-79C73158787C}"/>
              </a:ext>
            </a:extLst>
          </p:cNvPr>
          <p:cNvSpPr txBox="1"/>
          <p:nvPr/>
        </p:nvSpPr>
        <p:spPr>
          <a:xfrm>
            <a:off x="10082313" y="3672652"/>
            <a:ext cx="1709752" cy="338554"/>
          </a:xfrm>
          <a:prstGeom prst="rect">
            <a:avLst/>
          </a:prstGeom>
          <a:noFill/>
        </p:spPr>
        <p:txBody>
          <a:bodyPr wrap="square">
            <a:spAutoFit/>
          </a:bodyPr>
          <a:lstStyle>
            <a:defPPr marR="0" lvl="0" algn="l" rtl="0">
              <a:lnSpc>
                <a:spcPct val="100000"/>
              </a:lnSpc>
              <a:spcBef>
                <a:spcPts val="0"/>
              </a:spcBef>
              <a:spcAft>
                <a:spcPts val="0"/>
              </a:spcAft>
              <a:defRPr/>
            </a:defPPr>
            <a:lvl1pPr>
              <a:defRPr sz="1600" b="1">
                <a:solidFill>
                  <a:srgbClr val="1528BC"/>
                </a:solidFill>
                <a:latin typeface="Titillium Web"/>
              </a:defRPr>
            </a:lvl1pPr>
          </a:lstStyle>
          <a:p>
            <a:r>
              <a:rPr lang="en-US" dirty="0">
                <a:solidFill>
                  <a:schemeClr val="tx1"/>
                </a:solidFill>
              </a:rPr>
              <a:t>Green Rooftop</a:t>
            </a:r>
          </a:p>
        </p:txBody>
      </p:sp>
      <p:pic>
        <p:nvPicPr>
          <p:cNvPr id="18" name="Picture 17" descr="A aerial view of a city&#10;&#10;Description automatically generated">
            <a:extLst>
              <a:ext uri="{FF2B5EF4-FFF2-40B4-BE49-F238E27FC236}">
                <a16:creationId xmlns:a16="http://schemas.microsoft.com/office/drawing/2014/main" id="{7D502477-4ADA-C9B8-849B-217EDD356554}"/>
              </a:ext>
            </a:extLst>
          </p:cNvPr>
          <p:cNvPicPr>
            <a:picLocks noChangeAspect="1"/>
          </p:cNvPicPr>
          <p:nvPr/>
        </p:nvPicPr>
        <p:blipFill rotWithShape="1">
          <a:blip r:embed="rId12"/>
          <a:srcRect l="15204" t="4664" b="28538"/>
          <a:stretch/>
        </p:blipFill>
        <p:spPr>
          <a:xfrm>
            <a:off x="9903391" y="4026872"/>
            <a:ext cx="1920240" cy="1705041"/>
          </a:xfrm>
          <a:prstGeom prst="rect">
            <a:avLst/>
          </a:prstGeom>
        </p:spPr>
      </p:pic>
      <p:pic>
        <p:nvPicPr>
          <p:cNvPr id="19" name="Picture 18" descr="A rooftops with solar panels&#10;&#10;Description automatically generated">
            <a:extLst>
              <a:ext uri="{FF2B5EF4-FFF2-40B4-BE49-F238E27FC236}">
                <a16:creationId xmlns:a16="http://schemas.microsoft.com/office/drawing/2014/main" id="{38D82C22-64EC-7FE9-E38A-A759753C9C0E}"/>
              </a:ext>
            </a:extLst>
          </p:cNvPr>
          <p:cNvPicPr>
            <a:picLocks noChangeAspect="1"/>
          </p:cNvPicPr>
          <p:nvPr/>
        </p:nvPicPr>
        <p:blipFill>
          <a:blip r:embed="rId13"/>
          <a:stretch>
            <a:fillRect/>
          </a:stretch>
        </p:blipFill>
        <p:spPr>
          <a:xfrm>
            <a:off x="7988657" y="4037676"/>
            <a:ext cx="1737360" cy="1730799"/>
          </a:xfrm>
          <a:prstGeom prst="rect">
            <a:avLst/>
          </a:prstGeom>
        </p:spPr>
      </p:pic>
      <p:sp>
        <p:nvSpPr>
          <p:cNvPr id="34" name="Rectangle 33">
            <a:extLst>
              <a:ext uri="{FF2B5EF4-FFF2-40B4-BE49-F238E27FC236}">
                <a16:creationId xmlns:a16="http://schemas.microsoft.com/office/drawing/2014/main" id="{480A1110-4D7D-965F-D1C2-61EEB921DBC5}"/>
              </a:ext>
            </a:extLst>
          </p:cNvPr>
          <p:cNvSpPr/>
          <p:nvPr/>
        </p:nvSpPr>
        <p:spPr>
          <a:xfrm>
            <a:off x="680487" y="3204616"/>
            <a:ext cx="3393284" cy="2824040"/>
          </a:xfrm>
          <a:prstGeom prst="rect">
            <a:avLst/>
          </a:prstGeom>
          <a:solidFill>
            <a:srgbClr val="FFFF00">
              <a:alpha val="17428"/>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oogle Shape;151;g27df92e4ca9_0_1">
            <a:extLst>
              <a:ext uri="{FF2B5EF4-FFF2-40B4-BE49-F238E27FC236}">
                <a16:creationId xmlns:a16="http://schemas.microsoft.com/office/drawing/2014/main" id="{FEBDD179-98FC-7996-E85E-F2B415D3E0C4}"/>
              </a:ext>
            </a:extLst>
          </p:cNvPr>
          <p:cNvSpPr txBox="1"/>
          <p:nvPr/>
        </p:nvSpPr>
        <p:spPr>
          <a:xfrm>
            <a:off x="265815" y="1030225"/>
            <a:ext cx="11764132"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i="0" u="none" strike="noStrike" cap="none" dirty="0">
                <a:solidFill>
                  <a:srgbClr val="1C7FFF"/>
                </a:solidFill>
                <a:latin typeface="Titillium Web"/>
                <a:ea typeface="Titillium Web"/>
                <a:cs typeface="Titillium Web"/>
                <a:sym typeface="Titillium Web"/>
              </a:rPr>
              <a:t>Technical </a:t>
            </a:r>
            <a:r>
              <a:rPr lang="it-IT" sz="3000" b="1" i="0" u="none" strike="noStrike" cap="none" dirty="0" err="1">
                <a:solidFill>
                  <a:srgbClr val="1C7FFF"/>
                </a:solidFill>
                <a:latin typeface="Titillium Web"/>
                <a:ea typeface="Titillium Web"/>
                <a:cs typeface="Titillium Web"/>
                <a:sym typeface="Titillium Web"/>
              </a:rPr>
              <a:t>Objectives</a:t>
            </a:r>
            <a:r>
              <a:rPr lang="it-IT" sz="3000" b="1" dirty="0">
                <a:solidFill>
                  <a:srgbClr val="1C7FFF"/>
                </a:solidFill>
                <a:latin typeface="Titillium Web"/>
                <a:ea typeface="Titillium Web"/>
                <a:cs typeface="Titillium Web"/>
                <a:sym typeface="Titillium Web"/>
              </a:rPr>
              <a:t>:</a:t>
            </a:r>
            <a:r>
              <a:rPr lang="it-IT" sz="3000" b="1" i="0" u="none" strike="noStrike" cap="none" dirty="0">
                <a:solidFill>
                  <a:srgbClr val="1C7FFF"/>
                </a:solidFill>
                <a:latin typeface="Titillium Web"/>
                <a:ea typeface="Titillium Web"/>
                <a:cs typeface="Titillium Web"/>
                <a:sym typeface="Titillium Web"/>
              </a:rPr>
              <a:t> </a:t>
            </a:r>
            <a:r>
              <a:rPr lang="it-IT" sz="3000" b="1" i="0" u="none" strike="noStrike" cap="none" dirty="0" err="1">
                <a:solidFill>
                  <a:srgbClr val="1C7FFF"/>
                </a:solidFill>
                <a:latin typeface="Titillium Web"/>
                <a:ea typeface="Titillium Web"/>
                <a:cs typeface="Titillium Web"/>
                <a:sym typeface="Titillium Web"/>
              </a:rPr>
              <a:t>extraction</a:t>
            </a:r>
            <a:r>
              <a:rPr lang="it-IT" sz="3000" b="1" i="0" u="none" strike="noStrike" cap="none" dirty="0">
                <a:solidFill>
                  <a:srgbClr val="1C7FFF"/>
                </a:solidFill>
                <a:latin typeface="Titillium Web"/>
                <a:ea typeface="Titillium Web"/>
                <a:cs typeface="Titillium Web"/>
                <a:sym typeface="Titillium Web"/>
              </a:rPr>
              <a:t> and </a:t>
            </a:r>
            <a:r>
              <a:rPr lang="it-IT" sz="3000" b="1" i="0" u="none" strike="noStrike" cap="none" dirty="0" err="1">
                <a:solidFill>
                  <a:srgbClr val="1C7FFF"/>
                </a:solidFill>
                <a:latin typeface="Titillium Web"/>
                <a:ea typeface="Titillium Web"/>
                <a:cs typeface="Titillium Web"/>
                <a:sym typeface="Titillium Web"/>
              </a:rPr>
              <a:t>classification</a:t>
            </a:r>
            <a:r>
              <a:rPr lang="it-IT" sz="3000" b="1" i="0" u="none" strike="noStrike" cap="none" dirty="0">
                <a:solidFill>
                  <a:srgbClr val="1C7FFF"/>
                </a:solidFill>
                <a:latin typeface="Titillium Web"/>
                <a:ea typeface="Titillium Web"/>
                <a:cs typeface="Titillium Web"/>
                <a:sym typeface="Titillium Web"/>
              </a:rPr>
              <a:t> of building features </a:t>
            </a:r>
            <a:endParaRPr sz="2000" b="0" i="0" u="none" strike="noStrike" cap="none" dirty="0">
              <a:solidFill>
                <a:srgbClr val="000000"/>
              </a:solidFill>
              <a:latin typeface="Titillium Web"/>
              <a:ea typeface="Titillium Web"/>
              <a:cs typeface="Titillium Web"/>
              <a:sym typeface="Titillium Web"/>
            </a:endParaRPr>
          </a:p>
        </p:txBody>
      </p:sp>
      <p:sp>
        <p:nvSpPr>
          <p:cNvPr id="2" name="Google Shape;152;g27df92e4ca9_0_1">
            <a:extLst>
              <a:ext uri="{FF2B5EF4-FFF2-40B4-BE49-F238E27FC236}">
                <a16:creationId xmlns:a16="http://schemas.microsoft.com/office/drawing/2014/main" id="{8DDA248B-34E3-D174-A24A-ADE787FD57CA}"/>
              </a:ext>
            </a:extLst>
          </p:cNvPr>
          <p:cNvSpPr txBox="1"/>
          <p:nvPr/>
        </p:nvSpPr>
        <p:spPr>
          <a:xfrm>
            <a:off x="438769" y="1615432"/>
            <a:ext cx="10973086" cy="1015622"/>
          </a:xfrm>
          <a:prstGeom prst="rect">
            <a:avLst/>
          </a:prstGeom>
          <a:noFill/>
          <a:ln>
            <a:noFill/>
          </a:ln>
        </p:spPr>
        <p:txBody>
          <a:bodyPr spcFirstLastPara="1" wrap="square" lIns="360000" tIns="45700" rIns="91425" bIns="45700" anchor="t" anchorCtr="0">
            <a:spAutoFit/>
          </a:bodyPr>
          <a:lstStyle/>
          <a:p>
            <a:pPr algn="just"/>
            <a:r>
              <a:rPr lang="it-IT" sz="2000" dirty="0" err="1">
                <a:solidFill>
                  <a:schemeClr val="tx1"/>
                </a:solidFill>
                <a:latin typeface="Titillium Web"/>
                <a:ea typeface="Titillium Web"/>
                <a:cs typeface="Titillium Web"/>
                <a:sym typeface="Titillium Web"/>
              </a:rPr>
              <a:t>Artificial</a:t>
            </a:r>
            <a:r>
              <a:rPr lang="it-IT" sz="2000" dirty="0">
                <a:solidFill>
                  <a:schemeClr val="tx1"/>
                </a:solidFill>
                <a:latin typeface="Titillium Web"/>
                <a:ea typeface="Titillium Web"/>
                <a:cs typeface="Titillium Web"/>
                <a:sym typeface="Titillium Web"/>
              </a:rPr>
              <a:t> Intelligence </a:t>
            </a:r>
            <a:r>
              <a:rPr lang="it-IT" sz="2000" dirty="0" err="1">
                <a:solidFill>
                  <a:schemeClr val="tx1"/>
                </a:solidFill>
                <a:latin typeface="Titillium Web"/>
                <a:ea typeface="Titillium Web"/>
                <a:cs typeface="Titillium Web"/>
                <a:sym typeface="Titillium Web"/>
              </a:rPr>
              <a:t>solutions</a:t>
            </a:r>
            <a:r>
              <a:rPr lang="it-IT" sz="2000" dirty="0">
                <a:solidFill>
                  <a:schemeClr val="tx1"/>
                </a:solidFill>
                <a:latin typeface="Titillium Web"/>
                <a:ea typeface="Titillium Web"/>
                <a:cs typeface="Titillium Web"/>
                <a:sym typeface="Titillium Web"/>
              </a:rPr>
              <a:t> for </a:t>
            </a:r>
            <a:r>
              <a:rPr lang="it-IT" sz="2000" dirty="0" err="1">
                <a:solidFill>
                  <a:schemeClr val="tx1"/>
                </a:solidFill>
                <a:latin typeface="Titillium Web"/>
                <a:ea typeface="Titillium Web"/>
                <a:cs typeface="Titillium Web"/>
                <a:sym typeface="Titillium Web"/>
              </a:rPr>
              <a:t>automatic</a:t>
            </a:r>
            <a:r>
              <a:rPr lang="it-IT" sz="2000" dirty="0">
                <a:solidFill>
                  <a:schemeClr val="tx1"/>
                </a:solidFill>
                <a:latin typeface="Titillium Web"/>
                <a:ea typeface="Titillium Web"/>
                <a:cs typeface="Titillium Web"/>
                <a:sym typeface="Titillium Web"/>
              </a:rPr>
              <a:t> </a:t>
            </a:r>
            <a:r>
              <a:rPr lang="it-IT" sz="2000" dirty="0" err="1">
                <a:solidFill>
                  <a:schemeClr val="tx1"/>
                </a:solidFill>
                <a:latin typeface="Titillium Web"/>
                <a:ea typeface="Titillium Web"/>
                <a:cs typeface="Titillium Web"/>
                <a:sym typeface="Titillium Web"/>
              </a:rPr>
              <a:t>extraction</a:t>
            </a:r>
            <a:r>
              <a:rPr lang="it-IT" sz="2000" dirty="0">
                <a:solidFill>
                  <a:schemeClr val="tx1"/>
                </a:solidFill>
                <a:latin typeface="Titillium Web"/>
                <a:ea typeface="Titillium Web"/>
                <a:cs typeface="Titillium Web"/>
                <a:sym typeface="Titillium Web"/>
              </a:rPr>
              <a:t> of </a:t>
            </a:r>
            <a:r>
              <a:rPr lang="it-IT" sz="2000" dirty="0" err="1">
                <a:solidFill>
                  <a:schemeClr val="tx1"/>
                </a:solidFill>
                <a:latin typeface="Titillium Web"/>
                <a:ea typeface="Titillium Web"/>
                <a:cs typeface="Titillium Web"/>
                <a:sym typeface="Titillium Web"/>
              </a:rPr>
              <a:t>local</a:t>
            </a:r>
            <a:r>
              <a:rPr lang="it-IT" sz="2000" dirty="0">
                <a:solidFill>
                  <a:schemeClr val="tx1"/>
                </a:solidFill>
                <a:latin typeface="Titillium Web"/>
                <a:ea typeface="Titillium Web"/>
                <a:cs typeface="Titillium Web"/>
                <a:sym typeface="Titillium Web"/>
              </a:rPr>
              <a:t> building features </a:t>
            </a:r>
            <a:r>
              <a:rPr lang="en-US" sz="2000" dirty="0">
                <a:solidFill>
                  <a:schemeClr val="tx1"/>
                </a:solidFill>
                <a:latin typeface="Titillium Web"/>
              </a:rPr>
              <a:t>that determine their vulnerability (geometrical parameters; construction material; roof type, etc.)</a:t>
            </a:r>
            <a:r>
              <a:rPr lang="it-IT" sz="2000" dirty="0">
                <a:solidFill>
                  <a:schemeClr val="tx1"/>
                </a:solidFill>
                <a:latin typeface="Titillium Web"/>
                <a:ea typeface="Titillium Web"/>
                <a:cs typeface="Titillium Web"/>
                <a:sym typeface="Titillium Web"/>
              </a:rPr>
              <a:t> on the national </a:t>
            </a:r>
            <a:r>
              <a:rPr lang="it-IT" sz="2000" dirty="0" err="1">
                <a:solidFill>
                  <a:schemeClr val="tx1"/>
                </a:solidFill>
                <a:latin typeface="Titillium Web"/>
                <a:ea typeface="Titillium Web"/>
                <a:cs typeface="Titillium Web"/>
                <a:sym typeface="Titillium Web"/>
              </a:rPr>
              <a:t>territorial</a:t>
            </a:r>
            <a:r>
              <a:rPr lang="it-IT" sz="2000" dirty="0">
                <a:solidFill>
                  <a:schemeClr val="tx1"/>
                </a:solidFill>
                <a:latin typeface="Titillium Web"/>
                <a:ea typeface="Titillium Web"/>
                <a:cs typeface="Titillium Web"/>
                <a:sym typeface="Titillium Web"/>
              </a:rPr>
              <a:t> scale </a:t>
            </a:r>
            <a:r>
              <a:rPr lang="it-IT" sz="2000" dirty="0" err="1">
                <a:solidFill>
                  <a:schemeClr val="tx1"/>
                </a:solidFill>
                <a:latin typeface="Titillium Web"/>
                <a:ea typeface="Titillium Web"/>
                <a:cs typeface="Titillium Web"/>
                <a:sym typeface="Titillium Web"/>
              </a:rPr>
              <a:t>based</a:t>
            </a:r>
            <a:r>
              <a:rPr lang="it-IT" sz="2000" dirty="0">
                <a:solidFill>
                  <a:schemeClr val="tx1"/>
                </a:solidFill>
                <a:latin typeface="Titillium Web"/>
                <a:ea typeface="Titillium Web"/>
                <a:cs typeface="Titillium Web"/>
                <a:sym typeface="Titillium Web"/>
              </a:rPr>
              <a:t> on </a:t>
            </a:r>
            <a:r>
              <a:rPr lang="en-US" sz="2000" i="0" u="none" strike="noStrike" cap="none" dirty="0">
                <a:solidFill>
                  <a:schemeClr val="tx1"/>
                </a:solidFill>
                <a:latin typeface="Titillium Web"/>
                <a:ea typeface="Titillium Web"/>
                <a:cs typeface="Titillium Web"/>
                <a:sym typeface="Titillium Web"/>
              </a:rPr>
              <a:t>satellite, aerial, street view images</a:t>
            </a:r>
            <a:r>
              <a:rPr lang="it-IT" sz="2000" dirty="0">
                <a:solidFill>
                  <a:schemeClr val="tx1"/>
                </a:solidFill>
                <a:latin typeface="Titillium Web"/>
                <a:ea typeface="Titillium Web"/>
                <a:cs typeface="Titillium Web"/>
                <a:sym typeface="Titillium Web"/>
              </a:rPr>
              <a:t> .</a:t>
            </a:r>
          </a:p>
        </p:txBody>
      </p:sp>
    </p:spTree>
    <p:extLst>
      <p:ext uri="{BB962C8B-B14F-4D97-AF65-F5344CB8AC3E}">
        <p14:creationId xmlns:p14="http://schemas.microsoft.com/office/powerpoint/2010/main" val="2270097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Titillium Web"/>
                  <a:ea typeface="Titillium Web"/>
                  <a:cs typeface="Titillium Web"/>
                  <a:sym typeface="Titillium Web"/>
                </a:rPr>
                <a:t>ICSC </a:t>
              </a:r>
              <a:r>
                <a:rPr lang="it-IT" sz="1400" b="0" i="0" u="none" strike="noStrike" cap="none" dirty="0" err="1">
                  <a:solidFill>
                    <a:schemeClr val="lt1"/>
                  </a:solidFill>
                  <a:latin typeface="Titillium Web"/>
                  <a:ea typeface="Titillium Web"/>
                  <a:cs typeface="Titillium Web"/>
                  <a:sym typeface="Titillium Web"/>
                </a:rPr>
                <a:t>Italian</a:t>
              </a:r>
              <a:r>
                <a:rPr lang="it-IT" sz="1400" b="0" i="0" u="none" strike="noStrike" cap="none" dirty="0">
                  <a:solidFill>
                    <a:schemeClr val="lt1"/>
                  </a:solidFill>
                  <a:latin typeface="Titillium Web"/>
                  <a:ea typeface="Titillium Web"/>
                  <a:cs typeface="Titillium Web"/>
                  <a:sym typeface="Titillium Web"/>
                </a:rPr>
                <a:t> </a:t>
              </a:r>
              <a:r>
                <a:rPr lang="it-IT" sz="1400" b="0" i="0" u="none" strike="noStrike" cap="none" dirty="0" err="1">
                  <a:solidFill>
                    <a:schemeClr val="lt1"/>
                  </a:solidFill>
                  <a:latin typeface="Titillium Web"/>
                  <a:ea typeface="Titillium Web"/>
                  <a:cs typeface="Titillium Web"/>
                  <a:sym typeface="Titillium Web"/>
                </a:rPr>
                <a:t>Research</a:t>
              </a:r>
              <a:r>
                <a:rPr lang="it-IT" sz="1400" b="0" i="0" u="none" strike="noStrike" cap="none" dirty="0">
                  <a:solidFill>
                    <a:schemeClr val="lt1"/>
                  </a:solidFill>
                  <a:latin typeface="Titillium Web"/>
                  <a:ea typeface="Titillium Web"/>
                  <a:cs typeface="Titillium Web"/>
                  <a:sym typeface="Titillium Web"/>
                </a:rPr>
                <a:t> Center on High-Performance Computing, Big Data and Quantum Computing</a:t>
              </a:r>
              <a:endParaRPr sz="1400" b="0" i="0" u="none" strike="noStrike" cap="none" dirty="0">
                <a:solidFill>
                  <a:srgbClr val="000000"/>
                </a:solidFill>
                <a:latin typeface="Arial"/>
                <a:ea typeface="Arial"/>
                <a:cs typeface="Arial"/>
                <a:sym typeface="Arial"/>
              </a:endParaRPr>
            </a:p>
          </p:txBody>
        </p:sp>
      </p:grpSp>
      <p:grpSp>
        <p:nvGrpSpPr>
          <p:cNvPr id="4" name="Group 3">
            <a:extLst>
              <a:ext uri="{FF2B5EF4-FFF2-40B4-BE49-F238E27FC236}">
                <a16:creationId xmlns:a16="http://schemas.microsoft.com/office/drawing/2014/main" id="{93A57A4A-13B9-AC8A-EAEF-D5466B222B2A}"/>
              </a:ext>
            </a:extLst>
          </p:cNvPr>
          <p:cNvGrpSpPr>
            <a:grpSpLocks noChangeAspect="1"/>
          </p:cNvGrpSpPr>
          <p:nvPr/>
        </p:nvGrpSpPr>
        <p:grpSpPr>
          <a:xfrm>
            <a:off x="715491" y="3300313"/>
            <a:ext cx="5303520" cy="2450945"/>
            <a:chOff x="1947600" y="1595114"/>
            <a:chExt cx="6234448" cy="2881165"/>
          </a:xfrm>
        </p:grpSpPr>
        <p:pic>
          <p:nvPicPr>
            <p:cNvPr id="5" name="Picture 2">
              <a:extLst>
                <a:ext uri="{FF2B5EF4-FFF2-40B4-BE49-F238E27FC236}">
                  <a16:creationId xmlns:a16="http://schemas.microsoft.com/office/drawing/2014/main" id="{F74BFD8B-6151-6663-F498-22318EDEB0CF}"/>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b="18543"/>
            <a:stretch/>
          </p:blipFill>
          <p:spPr bwMode="auto">
            <a:xfrm>
              <a:off x="1947600" y="1600311"/>
              <a:ext cx="1554480" cy="9531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 with a camera on top&#10;&#10;Description automatically generated">
              <a:extLst>
                <a:ext uri="{FF2B5EF4-FFF2-40B4-BE49-F238E27FC236}">
                  <a16:creationId xmlns:a16="http://schemas.microsoft.com/office/drawing/2014/main" id="{EE10D6DF-E0A6-AD4D-FFBF-B94CAB77498C}"/>
                </a:ext>
              </a:extLst>
            </p:cNvPr>
            <p:cNvPicPr>
              <a:picLocks noChangeAspect="1"/>
            </p:cNvPicPr>
            <p:nvPr/>
          </p:nvPicPr>
          <p:blipFill>
            <a:blip r:embed="rId6"/>
            <a:stretch>
              <a:fillRect/>
            </a:stretch>
          </p:blipFill>
          <p:spPr>
            <a:xfrm rot="10800000" flipV="1">
              <a:off x="6359544" y="1595114"/>
              <a:ext cx="822960" cy="1009431"/>
            </a:xfrm>
            <a:prstGeom prst="rect">
              <a:avLst/>
            </a:prstGeom>
          </p:spPr>
        </p:pic>
        <p:pic>
          <p:nvPicPr>
            <p:cNvPr id="7" name="Picture 4" descr="ESA - Earth from Space: Venice">
              <a:extLst>
                <a:ext uri="{FF2B5EF4-FFF2-40B4-BE49-F238E27FC236}">
                  <a16:creationId xmlns:a16="http://schemas.microsoft.com/office/drawing/2014/main" id="{76D4CAF6-CD3E-3B06-D374-379CFFCB5E86}"/>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12770" t="9796" b="4162"/>
            <a:stretch/>
          </p:blipFill>
          <p:spPr bwMode="auto">
            <a:xfrm>
              <a:off x="2039040" y="3003954"/>
              <a:ext cx="1463040" cy="14504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overhead view of rialto bridge, venice, italy - aerial view of venice italy foto e immagini stock">
              <a:extLst>
                <a:ext uri="{FF2B5EF4-FFF2-40B4-BE49-F238E27FC236}">
                  <a16:creationId xmlns:a16="http://schemas.microsoft.com/office/drawing/2014/main" id="{BB80ED81-11ED-ED65-E282-6A6E0AFF921E}"/>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7149"/>
            <a:stretch/>
          </p:blipFill>
          <p:spPr bwMode="auto">
            <a:xfrm>
              <a:off x="3765176" y="3013239"/>
              <a:ext cx="2042688" cy="146304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36D3265-78CB-CA44-1865-4DC64D1FAFCE}"/>
                </a:ext>
              </a:extLst>
            </p:cNvPr>
            <p:cNvGrpSpPr>
              <a:grpSpLocks noChangeAspect="1"/>
            </p:cNvGrpSpPr>
            <p:nvPr/>
          </p:nvGrpSpPr>
          <p:grpSpPr>
            <a:xfrm>
              <a:off x="5981725" y="3025135"/>
              <a:ext cx="1920240" cy="1451144"/>
              <a:chOff x="6890882" y="3013239"/>
              <a:chExt cx="2903973" cy="2194560"/>
            </a:xfrm>
          </p:grpSpPr>
          <p:pic>
            <p:nvPicPr>
              <p:cNvPr id="14" name="Picture 10" descr="Venice Italy April 2022 Typical Venetian Architecture Street View Venice —  Stock Editorial Photo © EnginKorkmaz #612006532">
                <a:extLst>
                  <a:ext uri="{FF2B5EF4-FFF2-40B4-BE49-F238E27FC236}">
                    <a16:creationId xmlns:a16="http://schemas.microsoft.com/office/drawing/2014/main" id="{534A3012-B1AB-E175-FC88-1A6B3E2F622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90882" y="3013239"/>
                <a:ext cx="146304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Trek di Street View: Venezia – Informazioni – Google Maps">
                <a:extLst>
                  <a:ext uri="{FF2B5EF4-FFF2-40B4-BE49-F238E27FC236}">
                    <a16:creationId xmlns:a16="http://schemas.microsoft.com/office/drawing/2014/main" id="{7879E4B2-4EFF-C7E5-02E2-52F60E89063A}"/>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8390965" y="3013240"/>
                <a:ext cx="1403890" cy="2193579"/>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a:extLst>
                <a:ext uri="{FF2B5EF4-FFF2-40B4-BE49-F238E27FC236}">
                  <a16:creationId xmlns:a16="http://schemas.microsoft.com/office/drawing/2014/main" id="{90C30AA0-B30B-CC49-5B5F-E8B9AA74A0F9}"/>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b="14112"/>
            <a:stretch/>
          </p:blipFill>
          <p:spPr bwMode="auto">
            <a:xfrm>
              <a:off x="4343693" y="1696057"/>
              <a:ext cx="1097280" cy="8075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2C6F663-C3B0-FD76-BD36-DC0C40853B9A}"/>
                </a:ext>
              </a:extLst>
            </p:cNvPr>
            <p:cNvSpPr txBox="1"/>
            <p:nvPr/>
          </p:nvSpPr>
          <p:spPr>
            <a:xfrm>
              <a:off x="2235853" y="2666893"/>
              <a:ext cx="1037805" cy="361802"/>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satellite</a:t>
              </a:r>
              <a:endParaRPr lang="en-US" dirty="0"/>
            </a:p>
          </p:txBody>
        </p:sp>
        <p:sp>
          <p:nvSpPr>
            <p:cNvPr id="12" name="TextBox 11">
              <a:extLst>
                <a:ext uri="{FF2B5EF4-FFF2-40B4-BE49-F238E27FC236}">
                  <a16:creationId xmlns:a16="http://schemas.microsoft.com/office/drawing/2014/main" id="{58D1280C-0256-E7F2-FD9D-5C1101A31F21}"/>
                </a:ext>
              </a:extLst>
            </p:cNvPr>
            <p:cNvSpPr txBox="1"/>
            <p:nvPr/>
          </p:nvSpPr>
          <p:spPr>
            <a:xfrm>
              <a:off x="4298116" y="2622585"/>
              <a:ext cx="1214496" cy="307777"/>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airborne</a:t>
              </a:r>
              <a:r>
                <a:rPr lang="it-IT" sz="1400" b="1" dirty="0">
                  <a:solidFill>
                    <a:srgbClr val="1528BC"/>
                  </a:solidFill>
                  <a:latin typeface="Titillium Web"/>
                  <a:ea typeface="Titillium Web"/>
                  <a:cs typeface="Titillium Web"/>
                  <a:sym typeface="Titillium Web"/>
                </a:rPr>
                <a:t> </a:t>
              </a:r>
              <a:endParaRPr lang="en-US" dirty="0"/>
            </a:p>
          </p:txBody>
        </p:sp>
        <p:sp>
          <p:nvSpPr>
            <p:cNvPr id="13" name="TextBox 12">
              <a:extLst>
                <a:ext uri="{FF2B5EF4-FFF2-40B4-BE49-F238E27FC236}">
                  <a16:creationId xmlns:a16="http://schemas.microsoft.com/office/drawing/2014/main" id="{5F58A6A1-0887-A41E-EA36-B07EAD9C2032}"/>
                </a:ext>
              </a:extLst>
            </p:cNvPr>
            <p:cNvSpPr txBox="1"/>
            <p:nvPr/>
          </p:nvSpPr>
          <p:spPr>
            <a:xfrm>
              <a:off x="6054371" y="2678029"/>
              <a:ext cx="2127677" cy="351610"/>
            </a:xfrm>
            <a:prstGeom prst="rect">
              <a:avLst/>
            </a:prstGeom>
            <a:noFill/>
          </p:spPr>
          <p:txBody>
            <a:bodyPr wrap="square">
              <a:spAutoFit/>
            </a:bodyPr>
            <a:lstStyle/>
            <a:p>
              <a:r>
                <a:rPr lang="en-US" sz="1400" b="1" i="0" u="none" strike="noStrike" cap="none" dirty="0">
                  <a:solidFill>
                    <a:srgbClr val="1528BC"/>
                  </a:solidFill>
                  <a:latin typeface="Titillium Web"/>
                  <a:ea typeface="Titillium Web"/>
                  <a:cs typeface="Titillium Web"/>
                  <a:sym typeface="Titillium Web"/>
                </a:rPr>
                <a:t>Street view images</a:t>
              </a:r>
              <a:endParaRPr lang="en-US" dirty="0"/>
            </a:p>
          </p:txBody>
        </p:sp>
      </p:grpSp>
      <p:sp>
        <p:nvSpPr>
          <p:cNvPr id="3" name="TextBox 2">
            <a:extLst>
              <a:ext uri="{FF2B5EF4-FFF2-40B4-BE49-F238E27FC236}">
                <a16:creationId xmlns:a16="http://schemas.microsoft.com/office/drawing/2014/main" id="{1ED0E77C-25B0-34D1-16AD-EC02FB45F1BC}"/>
              </a:ext>
            </a:extLst>
          </p:cNvPr>
          <p:cNvSpPr txBox="1"/>
          <p:nvPr/>
        </p:nvSpPr>
        <p:spPr>
          <a:xfrm>
            <a:off x="7094534" y="2581581"/>
            <a:ext cx="4850977" cy="1569660"/>
          </a:xfrm>
          <a:prstGeom prst="rect">
            <a:avLst/>
          </a:prstGeom>
          <a:noFill/>
        </p:spPr>
        <p:txBody>
          <a:bodyPr wrap="square">
            <a:spAutoFit/>
          </a:bodyPr>
          <a:lstStyle/>
          <a:p>
            <a:r>
              <a:rPr lang="en-US" sz="1600" b="1" dirty="0">
                <a:solidFill>
                  <a:srgbClr val="1528BC"/>
                </a:solidFill>
                <a:latin typeface="Titillium Web"/>
                <a:sym typeface="Titillium Web"/>
              </a:rPr>
              <a:t>Building classification:</a:t>
            </a:r>
          </a:p>
          <a:p>
            <a:pPr marL="285750" indent="194310">
              <a:buFont typeface="Arial" panose="020B0604020202020204" pitchFamily="34" charset="0"/>
              <a:buChar char="•"/>
            </a:pPr>
            <a:r>
              <a:rPr lang="en-US" sz="1600" dirty="0">
                <a:solidFill>
                  <a:schemeClr val="tx1"/>
                </a:solidFill>
                <a:latin typeface="Titillium Web"/>
                <a:sym typeface="Titillium Web"/>
              </a:rPr>
              <a:t>Building class:  i.e. apartment, church, garage, house, industrial, office </a:t>
            </a:r>
            <a:r>
              <a:rPr lang="en-US" sz="1600" dirty="0" err="1">
                <a:solidFill>
                  <a:schemeClr val="tx1"/>
                </a:solidFill>
                <a:latin typeface="Titillium Web"/>
                <a:sym typeface="Titillium Web"/>
              </a:rPr>
              <a:t>building,etc</a:t>
            </a:r>
            <a:r>
              <a:rPr lang="en-US" sz="1600" dirty="0">
                <a:solidFill>
                  <a:schemeClr val="tx1"/>
                </a:solidFill>
                <a:latin typeface="Titillium Web"/>
                <a:sym typeface="Titillium Web"/>
              </a:rPr>
              <a:t>.</a:t>
            </a:r>
          </a:p>
          <a:p>
            <a:pPr marL="285750" indent="194310">
              <a:buFont typeface="Arial" panose="020B0604020202020204" pitchFamily="34" charset="0"/>
              <a:buChar char="•"/>
            </a:pPr>
            <a:r>
              <a:rPr lang="en-US" sz="1600" dirty="0">
                <a:solidFill>
                  <a:schemeClr val="tx1"/>
                </a:solidFill>
                <a:latin typeface="Titillium Web"/>
                <a:sym typeface="Titillium Web"/>
              </a:rPr>
              <a:t>Construction material: Masonry, Reinforced concrete, other </a:t>
            </a:r>
          </a:p>
          <a:p>
            <a:pPr marL="285750" indent="194310">
              <a:buFont typeface="Arial" panose="020B0604020202020204" pitchFamily="34" charset="0"/>
              <a:buChar char="•"/>
            </a:pPr>
            <a:r>
              <a:rPr lang="en-US" sz="1600" dirty="0">
                <a:solidFill>
                  <a:schemeClr val="tx1"/>
                </a:solidFill>
                <a:latin typeface="Titillium Web"/>
                <a:sym typeface="Titillium Web"/>
              </a:rPr>
              <a:t>Building height: Low 1-3, Medium 3-5, High &gt;5 </a:t>
            </a:r>
            <a:endParaRPr lang="en-US" sz="1600" dirty="0">
              <a:solidFill>
                <a:schemeClr val="tx1"/>
              </a:solidFill>
            </a:endParaRPr>
          </a:p>
        </p:txBody>
      </p:sp>
      <p:pic>
        <p:nvPicPr>
          <p:cNvPr id="20" name="Picture 19" descr="Aerial view of buildings and roads&#10;&#10;Description automatically generated">
            <a:extLst>
              <a:ext uri="{FF2B5EF4-FFF2-40B4-BE49-F238E27FC236}">
                <a16:creationId xmlns:a16="http://schemas.microsoft.com/office/drawing/2014/main" id="{4BDDBA2C-B015-005E-FFFF-314973EA5A00}"/>
              </a:ext>
            </a:extLst>
          </p:cNvPr>
          <p:cNvPicPr>
            <a:picLocks noChangeAspect="1"/>
          </p:cNvPicPr>
          <p:nvPr/>
        </p:nvPicPr>
        <p:blipFill>
          <a:blip r:embed="rId12"/>
          <a:stretch>
            <a:fillRect/>
          </a:stretch>
        </p:blipFill>
        <p:spPr>
          <a:xfrm>
            <a:off x="7497023" y="4088461"/>
            <a:ext cx="4114800" cy="2265561"/>
          </a:xfrm>
          <a:prstGeom prst="rect">
            <a:avLst/>
          </a:prstGeom>
        </p:spPr>
      </p:pic>
      <p:grpSp>
        <p:nvGrpSpPr>
          <p:cNvPr id="21" name="Group 20">
            <a:extLst>
              <a:ext uri="{FF2B5EF4-FFF2-40B4-BE49-F238E27FC236}">
                <a16:creationId xmlns:a16="http://schemas.microsoft.com/office/drawing/2014/main" id="{3374C425-64DB-3AE5-8DC6-11DD5EFC467C}"/>
              </a:ext>
            </a:extLst>
          </p:cNvPr>
          <p:cNvGrpSpPr/>
          <p:nvPr/>
        </p:nvGrpSpPr>
        <p:grpSpPr>
          <a:xfrm>
            <a:off x="5925312" y="4413069"/>
            <a:ext cx="1495828" cy="1053696"/>
            <a:chOff x="5925312" y="4413069"/>
            <a:chExt cx="1495828" cy="1053696"/>
          </a:xfrm>
        </p:grpSpPr>
        <p:sp>
          <p:nvSpPr>
            <p:cNvPr id="22" name="Right Arrow 21">
              <a:extLst>
                <a:ext uri="{FF2B5EF4-FFF2-40B4-BE49-F238E27FC236}">
                  <a16:creationId xmlns:a16="http://schemas.microsoft.com/office/drawing/2014/main" id="{3114FB25-01E1-5D5D-BBAF-E1251912161A}"/>
                </a:ext>
              </a:extLst>
            </p:cNvPr>
            <p:cNvSpPr/>
            <p:nvPr/>
          </p:nvSpPr>
          <p:spPr>
            <a:xfrm>
              <a:off x="5925312" y="4413069"/>
              <a:ext cx="1495828" cy="105369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3" name="TextBox 22">
              <a:extLst>
                <a:ext uri="{FF2B5EF4-FFF2-40B4-BE49-F238E27FC236}">
                  <a16:creationId xmlns:a16="http://schemas.microsoft.com/office/drawing/2014/main" id="{462DF4E2-093A-42D3-EA0A-A2EBA2DF14F2}"/>
                </a:ext>
              </a:extLst>
            </p:cNvPr>
            <p:cNvSpPr txBox="1"/>
            <p:nvPr/>
          </p:nvSpPr>
          <p:spPr>
            <a:xfrm>
              <a:off x="6056637" y="4659906"/>
              <a:ext cx="1122333" cy="584775"/>
            </a:xfrm>
            <a:prstGeom prst="rect">
              <a:avLst/>
            </a:prstGeom>
            <a:noFill/>
          </p:spPr>
          <p:txBody>
            <a:bodyPr wrap="square">
              <a:spAutoFit/>
            </a:bodyPr>
            <a:lstStyle/>
            <a:p>
              <a:r>
                <a:rPr lang="en-US" sz="1600" b="1" dirty="0">
                  <a:solidFill>
                    <a:schemeClr val="bg1"/>
                  </a:solidFill>
                  <a:latin typeface="Titillium Web"/>
                  <a:sym typeface="Titillium Web"/>
                </a:rPr>
                <a:t>Machine Learning</a:t>
              </a:r>
              <a:endParaRPr lang="en-US" sz="1600" b="1" dirty="0">
                <a:solidFill>
                  <a:schemeClr val="bg1"/>
                </a:solidFill>
              </a:endParaRPr>
            </a:p>
          </p:txBody>
        </p:sp>
      </p:grpSp>
      <p:sp>
        <p:nvSpPr>
          <p:cNvPr id="25" name="Rectangle 24">
            <a:extLst>
              <a:ext uri="{FF2B5EF4-FFF2-40B4-BE49-F238E27FC236}">
                <a16:creationId xmlns:a16="http://schemas.microsoft.com/office/drawing/2014/main" id="{B8E7BAC2-16FF-B20E-84BB-6B74B6BC397E}"/>
              </a:ext>
            </a:extLst>
          </p:cNvPr>
          <p:cNvSpPr/>
          <p:nvPr/>
        </p:nvSpPr>
        <p:spPr>
          <a:xfrm>
            <a:off x="4051009" y="3204616"/>
            <a:ext cx="1794879" cy="2824040"/>
          </a:xfrm>
          <a:prstGeom prst="rect">
            <a:avLst/>
          </a:prstGeom>
          <a:solidFill>
            <a:srgbClr val="FFFF00">
              <a:alpha val="17428"/>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oogle Shape;151;g27df92e4ca9_0_1">
            <a:extLst>
              <a:ext uri="{FF2B5EF4-FFF2-40B4-BE49-F238E27FC236}">
                <a16:creationId xmlns:a16="http://schemas.microsoft.com/office/drawing/2014/main" id="{5F6C8AAC-5163-63F8-1787-675926377328}"/>
              </a:ext>
            </a:extLst>
          </p:cNvPr>
          <p:cNvSpPr txBox="1"/>
          <p:nvPr/>
        </p:nvSpPr>
        <p:spPr>
          <a:xfrm>
            <a:off x="265815" y="1030225"/>
            <a:ext cx="11764132"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i="0" u="none" strike="noStrike" cap="none" dirty="0">
                <a:solidFill>
                  <a:srgbClr val="1C7FFF"/>
                </a:solidFill>
                <a:latin typeface="Titillium Web"/>
                <a:ea typeface="Titillium Web"/>
                <a:cs typeface="Titillium Web"/>
                <a:sym typeface="Titillium Web"/>
              </a:rPr>
              <a:t>Technical </a:t>
            </a:r>
            <a:r>
              <a:rPr lang="it-IT" sz="3000" b="1" i="0" u="none" strike="noStrike" cap="none" dirty="0" err="1">
                <a:solidFill>
                  <a:srgbClr val="1C7FFF"/>
                </a:solidFill>
                <a:latin typeface="Titillium Web"/>
                <a:ea typeface="Titillium Web"/>
                <a:cs typeface="Titillium Web"/>
                <a:sym typeface="Titillium Web"/>
              </a:rPr>
              <a:t>Objectives</a:t>
            </a:r>
            <a:r>
              <a:rPr lang="it-IT" sz="3000" b="1" dirty="0">
                <a:solidFill>
                  <a:srgbClr val="1C7FFF"/>
                </a:solidFill>
                <a:latin typeface="Titillium Web"/>
                <a:ea typeface="Titillium Web"/>
                <a:cs typeface="Titillium Web"/>
                <a:sym typeface="Titillium Web"/>
              </a:rPr>
              <a:t>:</a:t>
            </a:r>
            <a:r>
              <a:rPr lang="it-IT" sz="3000" b="1" i="0" u="none" strike="noStrike" cap="none" dirty="0">
                <a:solidFill>
                  <a:srgbClr val="1C7FFF"/>
                </a:solidFill>
                <a:latin typeface="Titillium Web"/>
                <a:ea typeface="Titillium Web"/>
                <a:cs typeface="Titillium Web"/>
                <a:sym typeface="Titillium Web"/>
              </a:rPr>
              <a:t> </a:t>
            </a:r>
            <a:r>
              <a:rPr lang="it-IT" sz="3000" b="1" i="0" u="none" strike="noStrike" cap="none" dirty="0" err="1">
                <a:solidFill>
                  <a:srgbClr val="1C7FFF"/>
                </a:solidFill>
                <a:latin typeface="Titillium Web"/>
                <a:ea typeface="Titillium Web"/>
                <a:cs typeface="Titillium Web"/>
                <a:sym typeface="Titillium Web"/>
              </a:rPr>
              <a:t>extraction</a:t>
            </a:r>
            <a:r>
              <a:rPr lang="it-IT" sz="3000" b="1" i="0" u="none" strike="noStrike" cap="none" dirty="0">
                <a:solidFill>
                  <a:srgbClr val="1C7FFF"/>
                </a:solidFill>
                <a:latin typeface="Titillium Web"/>
                <a:ea typeface="Titillium Web"/>
                <a:cs typeface="Titillium Web"/>
                <a:sym typeface="Titillium Web"/>
              </a:rPr>
              <a:t> and </a:t>
            </a:r>
            <a:r>
              <a:rPr lang="it-IT" sz="3000" b="1" i="0" u="none" strike="noStrike" cap="none" dirty="0" err="1">
                <a:solidFill>
                  <a:srgbClr val="1C7FFF"/>
                </a:solidFill>
                <a:latin typeface="Titillium Web"/>
                <a:ea typeface="Titillium Web"/>
                <a:cs typeface="Titillium Web"/>
                <a:sym typeface="Titillium Web"/>
              </a:rPr>
              <a:t>classification</a:t>
            </a:r>
            <a:r>
              <a:rPr lang="it-IT" sz="3000" b="1" i="0" u="none" strike="noStrike" cap="none" dirty="0">
                <a:solidFill>
                  <a:srgbClr val="1C7FFF"/>
                </a:solidFill>
                <a:latin typeface="Titillium Web"/>
                <a:ea typeface="Titillium Web"/>
                <a:cs typeface="Titillium Web"/>
                <a:sym typeface="Titillium Web"/>
              </a:rPr>
              <a:t> of building features </a:t>
            </a:r>
            <a:endParaRPr sz="2000" b="0" i="0" u="none" strike="noStrike" cap="none" dirty="0">
              <a:solidFill>
                <a:srgbClr val="000000"/>
              </a:solidFill>
              <a:latin typeface="Titillium Web"/>
              <a:ea typeface="Titillium Web"/>
              <a:cs typeface="Titillium Web"/>
              <a:sym typeface="Titillium Web"/>
            </a:endParaRPr>
          </a:p>
        </p:txBody>
      </p:sp>
      <p:sp>
        <p:nvSpPr>
          <p:cNvPr id="2" name="Google Shape;152;g27df92e4ca9_0_1">
            <a:extLst>
              <a:ext uri="{FF2B5EF4-FFF2-40B4-BE49-F238E27FC236}">
                <a16:creationId xmlns:a16="http://schemas.microsoft.com/office/drawing/2014/main" id="{2FCFBA6C-5A29-F7D3-7E44-0F93F03A11E4}"/>
              </a:ext>
            </a:extLst>
          </p:cNvPr>
          <p:cNvSpPr txBox="1"/>
          <p:nvPr/>
        </p:nvSpPr>
        <p:spPr>
          <a:xfrm>
            <a:off x="438769" y="1615432"/>
            <a:ext cx="10973086" cy="1015622"/>
          </a:xfrm>
          <a:prstGeom prst="rect">
            <a:avLst/>
          </a:prstGeom>
          <a:noFill/>
          <a:ln>
            <a:noFill/>
          </a:ln>
        </p:spPr>
        <p:txBody>
          <a:bodyPr spcFirstLastPara="1" wrap="square" lIns="360000" tIns="45700" rIns="91425" bIns="45700" anchor="t" anchorCtr="0">
            <a:spAutoFit/>
          </a:bodyPr>
          <a:lstStyle/>
          <a:p>
            <a:pPr algn="just"/>
            <a:r>
              <a:rPr lang="it-IT" sz="2000" dirty="0" err="1">
                <a:solidFill>
                  <a:schemeClr val="tx1"/>
                </a:solidFill>
                <a:latin typeface="Titillium Web"/>
                <a:ea typeface="Titillium Web"/>
                <a:cs typeface="Titillium Web"/>
                <a:sym typeface="Titillium Web"/>
              </a:rPr>
              <a:t>Artificial</a:t>
            </a:r>
            <a:r>
              <a:rPr lang="it-IT" sz="2000" dirty="0">
                <a:solidFill>
                  <a:schemeClr val="tx1"/>
                </a:solidFill>
                <a:latin typeface="Titillium Web"/>
                <a:ea typeface="Titillium Web"/>
                <a:cs typeface="Titillium Web"/>
                <a:sym typeface="Titillium Web"/>
              </a:rPr>
              <a:t> Intelligence </a:t>
            </a:r>
            <a:r>
              <a:rPr lang="it-IT" sz="2000" dirty="0" err="1">
                <a:solidFill>
                  <a:schemeClr val="tx1"/>
                </a:solidFill>
                <a:latin typeface="Titillium Web"/>
                <a:ea typeface="Titillium Web"/>
                <a:cs typeface="Titillium Web"/>
                <a:sym typeface="Titillium Web"/>
              </a:rPr>
              <a:t>solutions</a:t>
            </a:r>
            <a:r>
              <a:rPr lang="it-IT" sz="2000" dirty="0">
                <a:solidFill>
                  <a:schemeClr val="tx1"/>
                </a:solidFill>
                <a:latin typeface="Titillium Web"/>
                <a:ea typeface="Titillium Web"/>
                <a:cs typeface="Titillium Web"/>
                <a:sym typeface="Titillium Web"/>
              </a:rPr>
              <a:t> for </a:t>
            </a:r>
            <a:r>
              <a:rPr lang="it-IT" sz="2000" dirty="0" err="1">
                <a:solidFill>
                  <a:schemeClr val="tx1"/>
                </a:solidFill>
                <a:latin typeface="Titillium Web"/>
                <a:ea typeface="Titillium Web"/>
                <a:cs typeface="Titillium Web"/>
                <a:sym typeface="Titillium Web"/>
              </a:rPr>
              <a:t>automatic</a:t>
            </a:r>
            <a:r>
              <a:rPr lang="it-IT" sz="2000" dirty="0">
                <a:solidFill>
                  <a:schemeClr val="tx1"/>
                </a:solidFill>
                <a:latin typeface="Titillium Web"/>
                <a:ea typeface="Titillium Web"/>
                <a:cs typeface="Titillium Web"/>
                <a:sym typeface="Titillium Web"/>
              </a:rPr>
              <a:t> </a:t>
            </a:r>
            <a:r>
              <a:rPr lang="it-IT" sz="2000" dirty="0" err="1">
                <a:solidFill>
                  <a:schemeClr val="tx1"/>
                </a:solidFill>
                <a:latin typeface="Titillium Web"/>
                <a:ea typeface="Titillium Web"/>
                <a:cs typeface="Titillium Web"/>
                <a:sym typeface="Titillium Web"/>
              </a:rPr>
              <a:t>extraction</a:t>
            </a:r>
            <a:r>
              <a:rPr lang="it-IT" sz="2000" dirty="0">
                <a:solidFill>
                  <a:schemeClr val="tx1"/>
                </a:solidFill>
                <a:latin typeface="Titillium Web"/>
                <a:ea typeface="Titillium Web"/>
                <a:cs typeface="Titillium Web"/>
                <a:sym typeface="Titillium Web"/>
              </a:rPr>
              <a:t> of </a:t>
            </a:r>
            <a:r>
              <a:rPr lang="it-IT" sz="2000" dirty="0" err="1">
                <a:solidFill>
                  <a:schemeClr val="tx1"/>
                </a:solidFill>
                <a:latin typeface="Titillium Web"/>
                <a:ea typeface="Titillium Web"/>
                <a:cs typeface="Titillium Web"/>
                <a:sym typeface="Titillium Web"/>
              </a:rPr>
              <a:t>local</a:t>
            </a:r>
            <a:r>
              <a:rPr lang="it-IT" sz="2000" dirty="0">
                <a:solidFill>
                  <a:schemeClr val="tx1"/>
                </a:solidFill>
                <a:latin typeface="Titillium Web"/>
                <a:ea typeface="Titillium Web"/>
                <a:cs typeface="Titillium Web"/>
                <a:sym typeface="Titillium Web"/>
              </a:rPr>
              <a:t> building features </a:t>
            </a:r>
            <a:r>
              <a:rPr lang="en-US" sz="2000" dirty="0">
                <a:solidFill>
                  <a:schemeClr val="tx1"/>
                </a:solidFill>
                <a:latin typeface="Titillium Web"/>
              </a:rPr>
              <a:t>that determine their vulnerability (geometrical parameters; construction material; roof type, etc.)</a:t>
            </a:r>
            <a:r>
              <a:rPr lang="it-IT" sz="2000" dirty="0">
                <a:solidFill>
                  <a:schemeClr val="tx1"/>
                </a:solidFill>
                <a:latin typeface="Titillium Web"/>
                <a:ea typeface="Titillium Web"/>
                <a:cs typeface="Titillium Web"/>
                <a:sym typeface="Titillium Web"/>
              </a:rPr>
              <a:t> on the national </a:t>
            </a:r>
            <a:r>
              <a:rPr lang="it-IT" sz="2000" dirty="0" err="1">
                <a:solidFill>
                  <a:schemeClr val="tx1"/>
                </a:solidFill>
                <a:latin typeface="Titillium Web"/>
                <a:ea typeface="Titillium Web"/>
                <a:cs typeface="Titillium Web"/>
                <a:sym typeface="Titillium Web"/>
              </a:rPr>
              <a:t>territorial</a:t>
            </a:r>
            <a:r>
              <a:rPr lang="it-IT" sz="2000" dirty="0">
                <a:solidFill>
                  <a:schemeClr val="tx1"/>
                </a:solidFill>
                <a:latin typeface="Titillium Web"/>
                <a:ea typeface="Titillium Web"/>
                <a:cs typeface="Titillium Web"/>
                <a:sym typeface="Titillium Web"/>
              </a:rPr>
              <a:t> scale </a:t>
            </a:r>
            <a:r>
              <a:rPr lang="it-IT" sz="2000" dirty="0" err="1">
                <a:solidFill>
                  <a:schemeClr val="tx1"/>
                </a:solidFill>
                <a:latin typeface="Titillium Web"/>
                <a:ea typeface="Titillium Web"/>
                <a:cs typeface="Titillium Web"/>
                <a:sym typeface="Titillium Web"/>
              </a:rPr>
              <a:t>based</a:t>
            </a:r>
            <a:r>
              <a:rPr lang="it-IT" sz="2000" dirty="0">
                <a:solidFill>
                  <a:schemeClr val="tx1"/>
                </a:solidFill>
                <a:latin typeface="Titillium Web"/>
                <a:ea typeface="Titillium Web"/>
                <a:cs typeface="Titillium Web"/>
                <a:sym typeface="Titillium Web"/>
              </a:rPr>
              <a:t> on </a:t>
            </a:r>
            <a:r>
              <a:rPr lang="en-US" sz="2000" i="0" u="none" strike="noStrike" cap="none" dirty="0">
                <a:solidFill>
                  <a:schemeClr val="tx1"/>
                </a:solidFill>
                <a:latin typeface="Titillium Web"/>
                <a:ea typeface="Titillium Web"/>
                <a:cs typeface="Titillium Web"/>
                <a:sym typeface="Titillium Web"/>
              </a:rPr>
              <a:t>satellite, aerial, street view images</a:t>
            </a:r>
            <a:r>
              <a:rPr lang="it-IT" sz="2000" dirty="0">
                <a:solidFill>
                  <a:schemeClr val="tx1"/>
                </a:solidFill>
                <a:latin typeface="Titillium Web"/>
                <a:ea typeface="Titillium Web"/>
                <a:cs typeface="Titillium Web"/>
                <a:sym typeface="Titillium Web"/>
              </a:rPr>
              <a:t> .</a:t>
            </a:r>
          </a:p>
        </p:txBody>
      </p:sp>
    </p:spTree>
    <p:extLst>
      <p:ext uri="{BB962C8B-B14F-4D97-AF65-F5344CB8AC3E}">
        <p14:creationId xmlns:p14="http://schemas.microsoft.com/office/powerpoint/2010/main" val="3501904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p:cNvSpPr txBox="1"/>
          <p:nvPr/>
        </p:nvSpPr>
        <p:spPr>
          <a:xfrm>
            <a:off x="349490" y="1058706"/>
            <a:ext cx="11086154"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i="0" u="none" strike="noStrike" cap="none" dirty="0" err="1">
                <a:solidFill>
                  <a:srgbClr val="1C7FFF"/>
                </a:solidFill>
                <a:latin typeface="Titillium Web"/>
                <a:ea typeface="Titillium Web"/>
                <a:cs typeface="Titillium Web"/>
                <a:sym typeface="Titillium Web"/>
              </a:rPr>
              <a:t>Methodologies</a:t>
            </a:r>
            <a:r>
              <a:rPr lang="it-IT" sz="3000" b="1" i="0" u="none" strike="noStrike" cap="none" dirty="0">
                <a:solidFill>
                  <a:srgbClr val="1C7FFF"/>
                </a:solidFill>
                <a:latin typeface="Titillium Web"/>
                <a:ea typeface="Titillium Web"/>
                <a:cs typeface="Titillium Web"/>
                <a:sym typeface="Titillium Web"/>
              </a:rPr>
              <a:t> : </a:t>
            </a:r>
            <a:r>
              <a:rPr lang="it-IT" sz="3000" b="1" dirty="0">
                <a:solidFill>
                  <a:srgbClr val="1C7FFF"/>
                </a:solidFill>
                <a:latin typeface="Titillium Web"/>
                <a:ea typeface="Titillium Web"/>
                <a:cs typeface="Titillium Web"/>
                <a:sym typeface="Titillium Web"/>
              </a:rPr>
              <a:t>CNN and Vision Transformers (</a:t>
            </a:r>
            <a:r>
              <a:rPr lang="it-IT" sz="3000" b="1" dirty="0" err="1">
                <a:solidFill>
                  <a:srgbClr val="1C7FFF"/>
                </a:solidFill>
                <a:latin typeface="Titillium Web"/>
                <a:ea typeface="Titillium Web"/>
                <a:cs typeface="Titillium Web"/>
                <a:sym typeface="Titillium Web"/>
              </a:rPr>
              <a:t>ViT</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architectures</a:t>
            </a:r>
            <a:endParaRPr lang="it-IT" sz="2000" b="0" i="0" u="none" strike="noStrike" cap="none" dirty="0">
              <a:solidFill>
                <a:srgbClr val="000000"/>
              </a:solidFill>
              <a:latin typeface="Titillium Web"/>
              <a:ea typeface="Titillium Web"/>
              <a:cs typeface="Titillium Web"/>
              <a:sym typeface="Titillium Web"/>
            </a:endParaRPr>
          </a:p>
        </p:txBody>
      </p:sp>
      <p:pic>
        <p:nvPicPr>
          <p:cNvPr id="2" name="Picture 6" descr="Image">
            <a:extLst>
              <a:ext uri="{FF2B5EF4-FFF2-40B4-BE49-F238E27FC236}">
                <a16:creationId xmlns:a16="http://schemas.microsoft.com/office/drawing/2014/main" id="{FCC3CCF4-45E8-FB3B-1CD6-74528FB268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286"/>
          <a:stretch/>
        </p:blipFill>
        <p:spPr bwMode="auto">
          <a:xfrm>
            <a:off x="184785" y="1580222"/>
            <a:ext cx="6527962" cy="4663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FB8DB7-D336-3C95-EA14-54FD94D04A32}"/>
              </a:ext>
            </a:extLst>
          </p:cNvPr>
          <p:cNvSpPr txBox="1"/>
          <p:nvPr/>
        </p:nvSpPr>
        <p:spPr>
          <a:xfrm>
            <a:off x="-3" y="6088902"/>
            <a:ext cx="6712750" cy="523220"/>
          </a:xfrm>
          <a:prstGeom prst="rect">
            <a:avLst/>
          </a:prstGeom>
          <a:noFill/>
        </p:spPr>
        <p:txBody>
          <a:bodyPr wrap="square">
            <a:spAutoFit/>
          </a:bodyPr>
          <a:lstStyle/>
          <a:p>
            <a:r>
              <a:rPr lang="en-US" dirty="0">
                <a:latin typeface="Titillium Web" pitchFamily="2" charset="77"/>
              </a:rPr>
              <a:t>(</a:t>
            </a:r>
            <a:r>
              <a:rPr lang="en-US" b="0" i="0" u="none" strike="noStrike" dirty="0">
                <a:solidFill>
                  <a:srgbClr val="2E414F"/>
                </a:solidFill>
                <a:effectLst/>
                <a:highlight>
                  <a:srgbClr val="FFFFFF"/>
                </a:highlight>
                <a:latin typeface="Titillium Web" pitchFamily="2" charset="77"/>
              </a:rPr>
              <a:t>Tuli, Shikhar et al. “Are Convolutional Neural Networks or Transformers more like human vision?” </a:t>
            </a:r>
            <a:r>
              <a:rPr lang="en-US" b="0" i="1" u="none" strike="noStrike" dirty="0" err="1">
                <a:solidFill>
                  <a:srgbClr val="2E414F"/>
                </a:solidFill>
                <a:effectLst/>
                <a:highlight>
                  <a:srgbClr val="FFFFFF"/>
                </a:highlight>
                <a:latin typeface="Titillium Web" pitchFamily="2" charset="77"/>
              </a:rPr>
              <a:t>ArXiv</a:t>
            </a:r>
            <a:r>
              <a:rPr lang="en-US" b="0" i="0" u="none" strike="noStrike" dirty="0">
                <a:solidFill>
                  <a:srgbClr val="2E414F"/>
                </a:solidFill>
                <a:effectLst/>
                <a:highlight>
                  <a:srgbClr val="FFFFFF"/>
                </a:highlight>
                <a:latin typeface="Titillium Web" pitchFamily="2" charset="77"/>
              </a:rPr>
              <a:t> abs/2105.07197 (2021):</a:t>
            </a:r>
            <a:endParaRPr lang="en-US" dirty="0">
              <a:latin typeface="Titillium Web" pitchFamily="2" charset="77"/>
            </a:endParaRPr>
          </a:p>
        </p:txBody>
      </p:sp>
      <p:sp>
        <p:nvSpPr>
          <p:cNvPr id="6" name="TextBox 5">
            <a:extLst>
              <a:ext uri="{FF2B5EF4-FFF2-40B4-BE49-F238E27FC236}">
                <a16:creationId xmlns:a16="http://schemas.microsoft.com/office/drawing/2014/main" id="{C9FDAC28-E018-99B2-22C7-11EC73FA7262}"/>
              </a:ext>
            </a:extLst>
          </p:cNvPr>
          <p:cNvSpPr txBox="1"/>
          <p:nvPr/>
        </p:nvSpPr>
        <p:spPr>
          <a:xfrm>
            <a:off x="6412090" y="1615849"/>
            <a:ext cx="5617858" cy="2046714"/>
          </a:xfrm>
          <a:prstGeom prst="rect">
            <a:avLst/>
          </a:prstGeom>
          <a:noFill/>
        </p:spPr>
        <p:txBody>
          <a:bodyPr wrap="square">
            <a:spAutoFit/>
          </a:bodyPr>
          <a:lstStyle/>
          <a:p>
            <a:pPr marL="285750" indent="-285750" algn="just">
              <a:spcAft>
                <a:spcPts val="600"/>
              </a:spcAft>
              <a:buSzPct val="120000"/>
              <a:buFont typeface="Arial" panose="020B0604020202020204" pitchFamily="34" charset="0"/>
              <a:buChar char="•"/>
            </a:pPr>
            <a:r>
              <a:rPr lang="en-US" sz="1600" b="1" dirty="0">
                <a:latin typeface="Titillium Web" pitchFamily="2" charset="77"/>
              </a:rPr>
              <a:t>Convolution uses a kernel to apply sliding multiplication and addition to local data points</a:t>
            </a:r>
            <a:r>
              <a:rPr lang="en-US" sz="1600" dirty="0">
                <a:latin typeface="Titillium Web" pitchFamily="2" charset="77"/>
              </a:rPr>
              <a:t>. </a:t>
            </a:r>
          </a:p>
          <a:p>
            <a:pPr marL="285750" indent="-285750" algn="just">
              <a:spcAft>
                <a:spcPts val="600"/>
              </a:spcAft>
              <a:buSzPct val="120000"/>
              <a:buFont typeface="Arial" panose="020B0604020202020204" pitchFamily="34" charset="0"/>
              <a:buChar char="•"/>
            </a:pPr>
            <a:r>
              <a:rPr lang="en-US" sz="1600" dirty="0">
                <a:latin typeface="Titillium Web" pitchFamily="2" charset="77"/>
              </a:rPr>
              <a:t>Subsampling or pooling reduces feature map sizes.</a:t>
            </a:r>
          </a:p>
          <a:p>
            <a:pPr marL="285750" indent="-285750" algn="just">
              <a:spcAft>
                <a:spcPts val="600"/>
              </a:spcAft>
              <a:buSzPct val="120000"/>
              <a:buFont typeface="Arial" panose="020B0604020202020204" pitchFamily="34" charset="0"/>
              <a:buChar char="•"/>
            </a:pPr>
            <a:r>
              <a:rPr lang="en-US" sz="1600" dirty="0">
                <a:latin typeface="Titillium Web" pitchFamily="2" charset="77"/>
              </a:rPr>
              <a:t>The vectorized feature maps serve as inputs into a fully connected neural network (MPL) to provide a final result like segmentation or classification.</a:t>
            </a:r>
          </a:p>
          <a:p>
            <a:endParaRPr lang="en-US" sz="1600" dirty="0">
              <a:latin typeface="Titillium Web" pitchFamily="2" charset="77"/>
            </a:endParaRPr>
          </a:p>
        </p:txBody>
      </p:sp>
      <p:sp>
        <p:nvSpPr>
          <p:cNvPr id="8" name="TextBox 7">
            <a:extLst>
              <a:ext uri="{FF2B5EF4-FFF2-40B4-BE49-F238E27FC236}">
                <a16:creationId xmlns:a16="http://schemas.microsoft.com/office/drawing/2014/main" id="{4987F8A0-F8D0-7C6E-CA20-DFD040C84786}"/>
              </a:ext>
            </a:extLst>
          </p:cNvPr>
          <p:cNvSpPr txBox="1"/>
          <p:nvPr/>
        </p:nvSpPr>
        <p:spPr>
          <a:xfrm>
            <a:off x="6502054" y="3707719"/>
            <a:ext cx="5527893" cy="2785378"/>
          </a:xfrm>
          <a:prstGeom prst="rect">
            <a:avLst/>
          </a:prstGeom>
          <a:noFill/>
        </p:spPr>
        <p:txBody>
          <a:bodyPr wrap="square">
            <a:spAutoFit/>
          </a:bodyPr>
          <a:lstStyle>
            <a:defPPr marR="0" lvl="0" algn="l" rtl="0">
              <a:lnSpc>
                <a:spcPct val="100000"/>
              </a:lnSpc>
              <a:spcBef>
                <a:spcPts val="0"/>
              </a:spcBef>
              <a:spcAft>
                <a:spcPts val="0"/>
              </a:spcAft>
            </a:defPPr>
            <a:lvl1pPr marL="285750" indent="-285750" algn="just">
              <a:buSzPct val="120000"/>
              <a:buFont typeface="Arial" panose="020B0604020202020204" pitchFamily="34" charset="0"/>
              <a:buChar char="•"/>
            </a:lvl1pPr>
          </a:lstStyle>
          <a:p>
            <a:pPr>
              <a:spcAft>
                <a:spcPts val="600"/>
              </a:spcAft>
            </a:pPr>
            <a:r>
              <a:rPr lang="en-US" sz="1600" b="1" dirty="0">
                <a:latin typeface="Titillium Web" pitchFamily="2" charset="77"/>
              </a:rPr>
              <a:t>Vision Transformers treat images as sequences of image patches. </a:t>
            </a:r>
            <a:r>
              <a:rPr lang="en-US" sz="1600" dirty="0">
                <a:latin typeface="Titillium Web" pitchFamily="2" charset="77"/>
              </a:rPr>
              <a:t>Patches are embedded into vectors.</a:t>
            </a:r>
          </a:p>
          <a:p>
            <a:pPr>
              <a:spcAft>
                <a:spcPts val="600"/>
              </a:spcAft>
            </a:pPr>
            <a:r>
              <a:rPr lang="en-US" sz="1600" dirty="0">
                <a:latin typeface="Titillium Web" pitchFamily="2" charset="77"/>
              </a:rPr>
              <a:t>The embedded patches are passed through a Transformer encoder.</a:t>
            </a:r>
          </a:p>
          <a:p>
            <a:pPr>
              <a:spcAft>
                <a:spcPts val="600"/>
              </a:spcAft>
            </a:pPr>
            <a:r>
              <a:rPr lang="en-US" sz="1600" b="1" dirty="0">
                <a:latin typeface="Titillium Web" pitchFamily="2" charset="77"/>
              </a:rPr>
              <a:t>The Transformer encoder is a stack of </a:t>
            </a:r>
            <a:r>
              <a:rPr lang="en-US" sz="1600" b="1" dirty="0">
                <a:solidFill>
                  <a:srgbClr val="1C7FFF"/>
                </a:solidFill>
                <a:latin typeface="Titillium Web" pitchFamily="2" charset="77"/>
              </a:rPr>
              <a:t>Attention</a:t>
            </a:r>
            <a:r>
              <a:rPr lang="en-US" sz="1600" b="1" dirty="0">
                <a:latin typeface="Titillium Web" pitchFamily="2" charset="77"/>
              </a:rPr>
              <a:t> layers that allow the model to learn the relationships between the patches.</a:t>
            </a:r>
          </a:p>
          <a:p>
            <a:pPr>
              <a:spcAft>
                <a:spcPts val="600"/>
              </a:spcAft>
            </a:pPr>
            <a:r>
              <a:rPr lang="en-US" sz="1600" dirty="0">
                <a:latin typeface="Titillium Web" pitchFamily="2" charset="77"/>
              </a:rPr>
              <a:t>The output of the encoder is passed through a classification head (MLP) to provide a final result like segmentation or classification</a:t>
            </a:r>
          </a:p>
        </p:txBody>
      </p:sp>
    </p:spTree>
    <p:extLst>
      <p:ext uri="{BB962C8B-B14F-4D97-AF65-F5344CB8AC3E}">
        <p14:creationId xmlns:p14="http://schemas.microsoft.com/office/powerpoint/2010/main" val="2131930675"/>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11238</TotalTime>
  <Words>1604</Words>
  <Application>Microsoft Macintosh PowerPoint</Application>
  <PresentationFormat>Widescreen</PresentationFormat>
  <Paragraphs>195</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Titillium Web</vt:lpstr>
      <vt:lpstr>Calibri</vt:lpstr>
      <vt:lpstr>Inter Light</vt:lpstr>
      <vt:lpstr>Titillium Web SemiBold</vt:lpstr>
      <vt:lpstr>Arial</vt:lpstr>
      <vt:lpstr>Helvetica</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nicoletta sanvitale</cp:lastModifiedBy>
  <cp:revision>41</cp:revision>
  <dcterms:created xsi:type="dcterms:W3CDTF">2022-07-26T13:28:46Z</dcterms:created>
  <dcterms:modified xsi:type="dcterms:W3CDTF">2024-05-08T06:51:38Z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0x010100F221E95946E1A6408B834A0326040FB9</vt:lpwstr>
  </property>
</Properties>
</file>