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68" r:id="rId5"/>
    <p:sldId id="259" r:id="rId6"/>
    <p:sldId id="260" r:id="rId7"/>
    <p:sldId id="261" r:id="rId8"/>
    <p:sldId id="269" r:id="rId9"/>
    <p:sldId id="263" r:id="rId10"/>
    <p:sldId id="264" r:id="rId11"/>
    <p:sldId id="265" r:id="rId12"/>
    <p:sldId id="266" r:id="rId13"/>
    <p:sldId id="267" r:id="rId14"/>
  </p:sldIdLst>
  <p:sldSz cx="12192000" cy="6858000"/>
  <p:notesSz cx="6858000" cy="9144000"/>
  <p:embeddedFontLst>
    <p:embeddedFont>
      <p:font typeface="Inter Light" panose="020B0604020202020204" charset="0"/>
      <p:regular r:id="rId16"/>
      <p:bold r:id="rId17"/>
    </p:embeddedFont>
    <p:embeddedFont>
      <p:font typeface="Titillium Web" panose="00000500000000000000" pitchFamily="2" charset="0"/>
      <p:regular r:id="rId18"/>
      <p:bold r:id="rId19"/>
      <p:italic r:id="rId20"/>
      <p:boldItalic r:id="rId21"/>
    </p:embeddedFont>
    <p:embeddedFont>
      <p:font typeface="Titillium Web SemiBold" panose="000007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jSzF5s4R9DzR03nyh+XHPtGUYaf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2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A0F8C3-E6D5-468F-8426-BF7CF49CA17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5B7DC07-7924-4E28-A5AC-F6359526C410}">
      <dgm:prSet custT="1"/>
      <dgm:spPr/>
      <dgm:t>
        <a:bodyPr/>
        <a:lstStyle/>
        <a:p>
          <a:pPr marL="0" lvl="0" indent="0" algn="l" defTabSz="622300">
            <a:lnSpc>
              <a:spcPct val="100000"/>
            </a:lnSpc>
            <a:spcBef>
              <a:spcPct val="0"/>
            </a:spcBef>
            <a:spcAft>
              <a:spcPct val="35000"/>
            </a:spcAft>
            <a:buClr>
              <a:srgbClr val="000000"/>
            </a:buClr>
            <a:buSzPts val="2400"/>
            <a:buFont typeface="Arial"/>
            <a:buNone/>
          </a:pPr>
          <a:r>
            <a:rPr lang="en-US" sz="1400" b="1" kern="1200" dirty="0">
              <a:solidFill>
                <a:srgbClr val="000000"/>
              </a:solidFill>
              <a:latin typeface="Titillium Web"/>
              <a:ea typeface="+mn-ea"/>
              <a:cs typeface="+mn-cs"/>
            </a:rPr>
            <a:t>The Importer devices are ready to be implemented: every aspect regarding the internal workflow is completed and tested.</a:t>
          </a:r>
        </a:p>
      </dgm:t>
    </dgm:pt>
    <dgm:pt modelId="{F12FEE29-8DE8-4F58-BC0B-0534674926DA}" type="parTrans" cxnId="{D3F82475-F554-4154-8861-C11346B86B50}">
      <dgm:prSet/>
      <dgm:spPr/>
      <dgm:t>
        <a:bodyPr/>
        <a:lstStyle/>
        <a:p>
          <a:endParaRPr lang="en-US"/>
        </a:p>
      </dgm:t>
    </dgm:pt>
    <dgm:pt modelId="{B3729EF3-5187-4C05-AF34-9EC5B6BE8BB4}" type="sibTrans" cxnId="{D3F82475-F554-4154-8861-C11346B86B50}">
      <dgm:prSet/>
      <dgm:spPr/>
      <dgm:t>
        <a:bodyPr/>
        <a:lstStyle/>
        <a:p>
          <a:endParaRPr lang="en-US"/>
        </a:p>
      </dgm:t>
    </dgm:pt>
    <dgm:pt modelId="{D3ADCECB-35F0-4057-AA9B-89CD91EE7149}">
      <dgm:prSet custT="1"/>
      <dgm:spPr/>
      <dgm:t>
        <a:bodyPr/>
        <a:lstStyle/>
        <a:p>
          <a:pPr marL="0" lvl="0" indent="0" algn="l" defTabSz="622300">
            <a:lnSpc>
              <a:spcPct val="100000"/>
            </a:lnSpc>
            <a:spcBef>
              <a:spcPct val="0"/>
            </a:spcBef>
            <a:spcAft>
              <a:spcPct val="35000"/>
            </a:spcAft>
            <a:buClr>
              <a:srgbClr val="000000"/>
            </a:buClr>
            <a:buSzPts val="2400"/>
            <a:buFont typeface="Arial"/>
            <a:buNone/>
          </a:pPr>
          <a:r>
            <a:rPr lang="en-US" sz="1400" b="1" kern="1200" dirty="0">
              <a:solidFill>
                <a:srgbClr val="000000"/>
              </a:solidFill>
              <a:latin typeface="Titillium Web"/>
              <a:ea typeface="+mn-ea"/>
              <a:cs typeface="+mn-cs"/>
            </a:rPr>
            <a:t>We are ready to test the interconnectivity with the </a:t>
          </a:r>
          <a:r>
            <a:rPr lang="en-US" sz="1400" b="1" kern="1200" dirty="0" err="1">
              <a:solidFill>
                <a:srgbClr val="000000"/>
              </a:solidFill>
              <a:latin typeface="Titillium Web"/>
              <a:ea typeface="+mn-ea"/>
              <a:cs typeface="+mn-cs"/>
            </a:rPr>
            <a:t>Rucio</a:t>
          </a:r>
          <a:r>
            <a:rPr lang="en-US" sz="1400" b="1" kern="1200" dirty="0">
              <a:solidFill>
                <a:srgbClr val="000000"/>
              </a:solidFill>
              <a:latin typeface="Titillium Web"/>
              <a:ea typeface="+mn-ea"/>
              <a:cs typeface="+mn-cs"/>
            </a:rPr>
            <a:t> connector, which requires minimal adaptation to the connection part of the code.</a:t>
          </a:r>
        </a:p>
      </dgm:t>
    </dgm:pt>
    <dgm:pt modelId="{662FAFF2-1B17-4201-ADB5-94CBC4D648F0}" type="parTrans" cxnId="{A7235164-A057-47B0-A31D-0D4701105120}">
      <dgm:prSet/>
      <dgm:spPr/>
      <dgm:t>
        <a:bodyPr/>
        <a:lstStyle/>
        <a:p>
          <a:endParaRPr lang="en-US"/>
        </a:p>
      </dgm:t>
    </dgm:pt>
    <dgm:pt modelId="{CC2B3985-2492-4FAF-A612-A0423B1041F0}" type="sibTrans" cxnId="{A7235164-A057-47B0-A31D-0D4701105120}">
      <dgm:prSet/>
      <dgm:spPr/>
      <dgm:t>
        <a:bodyPr/>
        <a:lstStyle/>
        <a:p>
          <a:endParaRPr lang="en-US"/>
        </a:p>
      </dgm:t>
    </dgm:pt>
    <dgm:pt modelId="{96F31F10-7020-4B7B-946A-646BC420960C}">
      <dgm:prSet custT="1"/>
      <dgm:spPr/>
      <dgm:t>
        <a:bodyPr/>
        <a:lstStyle/>
        <a:p>
          <a:pPr marL="0" lvl="0" indent="0" algn="l" defTabSz="622300">
            <a:lnSpc>
              <a:spcPct val="100000"/>
            </a:lnSpc>
            <a:spcBef>
              <a:spcPct val="0"/>
            </a:spcBef>
            <a:spcAft>
              <a:spcPct val="35000"/>
            </a:spcAft>
            <a:buClr>
              <a:srgbClr val="000000"/>
            </a:buClr>
            <a:buSzPts val="2400"/>
            <a:buFont typeface="Arial"/>
            <a:buNone/>
          </a:pPr>
          <a:r>
            <a:rPr lang="en-US" sz="1400" b="1" kern="1200" dirty="0">
              <a:solidFill>
                <a:srgbClr val="000000"/>
              </a:solidFill>
              <a:latin typeface="Titillium Web"/>
              <a:ea typeface="+mn-ea"/>
              <a:cs typeface="+mn-cs"/>
            </a:rPr>
            <a:t>The metadata extraction and the data model retrieval parts of the code are necessarily postponed, to be adapted to the specified file structure and data model described in the meetings with the groups producing the files.</a:t>
          </a:r>
        </a:p>
      </dgm:t>
    </dgm:pt>
    <dgm:pt modelId="{668C6376-1D62-490E-850B-61F4AEC05923}" type="parTrans" cxnId="{34BB86C1-DAAA-450B-BE68-7103F349A3D9}">
      <dgm:prSet/>
      <dgm:spPr/>
      <dgm:t>
        <a:bodyPr/>
        <a:lstStyle/>
        <a:p>
          <a:endParaRPr lang="en-US"/>
        </a:p>
      </dgm:t>
    </dgm:pt>
    <dgm:pt modelId="{70F4293C-6AF6-42B2-9F88-25CA7401F8E2}" type="sibTrans" cxnId="{34BB86C1-DAAA-450B-BE68-7103F349A3D9}">
      <dgm:prSet/>
      <dgm:spPr/>
      <dgm:t>
        <a:bodyPr/>
        <a:lstStyle/>
        <a:p>
          <a:endParaRPr lang="en-US"/>
        </a:p>
      </dgm:t>
    </dgm:pt>
    <dgm:pt modelId="{64E14066-4FCC-4F62-AD07-8BF956623FBD}">
      <dgm:prSet custT="1"/>
      <dgm:spPr/>
      <dgm:t>
        <a:bodyPr/>
        <a:lstStyle/>
        <a:p>
          <a:pPr>
            <a:lnSpc>
              <a:spcPct val="100000"/>
            </a:lnSpc>
            <a:buClr>
              <a:srgbClr val="000000"/>
            </a:buClr>
            <a:buSzPts val="2400"/>
            <a:buFont typeface="Arial"/>
            <a:buNone/>
          </a:pPr>
          <a:r>
            <a:rPr lang="en-US" sz="1400" b="1" dirty="0">
              <a:solidFill>
                <a:schemeClr val="tx1"/>
              </a:solidFill>
              <a:latin typeface="Titillium Web"/>
              <a:sym typeface="Titillium Web"/>
            </a:rPr>
            <a:t>Currently example devices are implemented for the Fermi and the Gaia use cases, working with a local database.</a:t>
          </a:r>
          <a:endParaRPr lang="en-US" sz="1400" dirty="0">
            <a:solidFill>
              <a:schemeClr val="tx1"/>
            </a:solidFill>
          </a:endParaRPr>
        </a:p>
      </dgm:t>
    </dgm:pt>
    <dgm:pt modelId="{AFA2EF63-6E5C-44DB-B058-BCFCA2FFE8E8}" type="parTrans" cxnId="{C5AA9293-41F7-4733-8453-97977A25E5A9}">
      <dgm:prSet/>
      <dgm:spPr/>
      <dgm:t>
        <a:bodyPr/>
        <a:lstStyle/>
        <a:p>
          <a:endParaRPr lang="en-US"/>
        </a:p>
      </dgm:t>
    </dgm:pt>
    <dgm:pt modelId="{3DD28B9F-8065-4C73-B144-C0B2045AFCD0}" type="sibTrans" cxnId="{C5AA9293-41F7-4733-8453-97977A25E5A9}">
      <dgm:prSet/>
      <dgm:spPr/>
      <dgm:t>
        <a:bodyPr/>
        <a:lstStyle/>
        <a:p>
          <a:endParaRPr lang="en-US"/>
        </a:p>
      </dgm:t>
    </dgm:pt>
    <dgm:pt modelId="{26EB980C-DC0B-43E3-AFE6-7FC8C2059CB2}" type="pres">
      <dgm:prSet presAssocID="{98A0F8C3-E6D5-468F-8426-BF7CF49CA17A}" presName="root" presStyleCnt="0">
        <dgm:presLayoutVars>
          <dgm:dir/>
          <dgm:resizeHandles val="exact"/>
        </dgm:presLayoutVars>
      </dgm:prSet>
      <dgm:spPr/>
    </dgm:pt>
    <dgm:pt modelId="{E237A3FE-E4F8-4D1B-80B3-D4F9ACB9DFA3}" type="pres">
      <dgm:prSet presAssocID="{A5B7DC07-7924-4E28-A5AC-F6359526C410}" presName="compNode" presStyleCnt="0"/>
      <dgm:spPr/>
    </dgm:pt>
    <dgm:pt modelId="{3A4B6B4D-C0BA-434B-AE18-DDD189413805}" type="pres">
      <dgm:prSet presAssocID="{A5B7DC07-7924-4E28-A5AC-F6359526C410}" presName="bgRect" presStyleLbl="bgShp" presStyleIdx="0" presStyleCnt="4"/>
      <dgm:spPr/>
    </dgm:pt>
    <dgm:pt modelId="{BCE23A9E-E474-4A93-86CB-96836E2B05B4}" type="pres">
      <dgm:prSet presAssocID="{A5B7DC07-7924-4E28-A5AC-F6359526C41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e"/>
        </a:ext>
      </dgm:extLst>
    </dgm:pt>
    <dgm:pt modelId="{94DC48E7-2AFB-48DC-BF49-A367B1466A51}" type="pres">
      <dgm:prSet presAssocID="{A5B7DC07-7924-4E28-A5AC-F6359526C410}" presName="spaceRect" presStyleCnt="0"/>
      <dgm:spPr/>
    </dgm:pt>
    <dgm:pt modelId="{FA994718-6EB6-4DD9-A96A-A1063F72EDB2}" type="pres">
      <dgm:prSet presAssocID="{A5B7DC07-7924-4E28-A5AC-F6359526C410}" presName="parTx" presStyleLbl="revTx" presStyleIdx="0" presStyleCnt="4" custScaleY="93609" custLinFactNeighborY="-1860">
        <dgm:presLayoutVars>
          <dgm:chMax val="0"/>
          <dgm:chPref val="0"/>
        </dgm:presLayoutVars>
      </dgm:prSet>
      <dgm:spPr/>
    </dgm:pt>
    <dgm:pt modelId="{B68DE15A-6B23-497C-9A89-EC85A6DB4A6D}" type="pres">
      <dgm:prSet presAssocID="{B3729EF3-5187-4C05-AF34-9EC5B6BE8BB4}" presName="sibTrans" presStyleCnt="0"/>
      <dgm:spPr/>
    </dgm:pt>
    <dgm:pt modelId="{B5CCA623-7FEB-4796-9A01-F4D8A15200EB}" type="pres">
      <dgm:prSet presAssocID="{D3ADCECB-35F0-4057-AA9B-89CD91EE7149}" presName="compNode" presStyleCnt="0"/>
      <dgm:spPr/>
    </dgm:pt>
    <dgm:pt modelId="{488E9651-69EF-4948-ACC4-62E0BD268B12}" type="pres">
      <dgm:prSet presAssocID="{D3ADCECB-35F0-4057-AA9B-89CD91EE7149}" presName="bgRect" presStyleLbl="bgShp" presStyleIdx="1" presStyleCnt="4"/>
      <dgm:spPr/>
    </dgm:pt>
    <dgm:pt modelId="{B0289A48-940D-4869-B106-7D0F4A9BF1BF}" type="pres">
      <dgm:prSet presAssocID="{D3ADCECB-35F0-4057-AA9B-89CD91EE714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agramma di flusso"/>
        </a:ext>
      </dgm:extLst>
    </dgm:pt>
    <dgm:pt modelId="{00AF7EB3-B6F1-454F-A4F6-7B6C0966483F}" type="pres">
      <dgm:prSet presAssocID="{D3ADCECB-35F0-4057-AA9B-89CD91EE7149}" presName="spaceRect" presStyleCnt="0"/>
      <dgm:spPr/>
    </dgm:pt>
    <dgm:pt modelId="{AFEC1EBC-5DA3-44B1-B4DF-A0EE4F3F5F55}" type="pres">
      <dgm:prSet presAssocID="{D3ADCECB-35F0-4057-AA9B-89CD91EE7149}" presName="parTx" presStyleLbl="revTx" presStyleIdx="1" presStyleCnt="4" custLinFactNeighborX="286" custLinFactNeighborY="-1027">
        <dgm:presLayoutVars>
          <dgm:chMax val="0"/>
          <dgm:chPref val="0"/>
        </dgm:presLayoutVars>
      </dgm:prSet>
      <dgm:spPr/>
    </dgm:pt>
    <dgm:pt modelId="{07E999B7-9600-43AA-B751-CAD1650BF065}" type="pres">
      <dgm:prSet presAssocID="{CC2B3985-2492-4FAF-A612-A0423B1041F0}" presName="sibTrans" presStyleCnt="0"/>
      <dgm:spPr/>
    </dgm:pt>
    <dgm:pt modelId="{E0EFB695-2230-4B12-8A8C-AF3A9D56494E}" type="pres">
      <dgm:prSet presAssocID="{96F31F10-7020-4B7B-946A-646BC420960C}" presName="compNode" presStyleCnt="0"/>
      <dgm:spPr/>
    </dgm:pt>
    <dgm:pt modelId="{82112B23-FB40-4016-A04C-75EAFE4CD875}" type="pres">
      <dgm:prSet presAssocID="{96F31F10-7020-4B7B-946A-646BC420960C}" presName="bgRect" presStyleLbl="bgShp" presStyleIdx="2" presStyleCnt="4" custLinFactNeighborX="2127" custLinFactNeighborY="7124"/>
      <dgm:spPr/>
    </dgm:pt>
    <dgm:pt modelId="{7B3E128F-4B7C-4CF8-84B3-A8E9B5745F50}" type="pres">
      <dgm:prSet presAssocID="{96F31F10-7020-4B7B-946A-646BC420960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atabase"/>
        </a:ext>
      </dgm:extLst>
    </dgm:pt>
    <dgm:pt modelId="{73010DA7-CC79-4F52-A913-6C5932972053}" type="pres">
      <dgm:prSet presAssocID="{96F31F10-7020-4B7B-946A-646BC420960C}" presName="spaceRect" presStyleCnt="0"/>
      <dgm:spPr/>
    </dgm:pt>
    <dgm:pt modelId="{22E19AA8-EB27-46A6-9947-0D3C981EBF47}" type="pres">
      <dgm:prSet presAssocID="{96F31F10-7020-4B7B-946A-646BC420960C}" presName="parTx" presStyleLbl="revTx" presStyleIdx="2" presStyleCnt="4" custLinFactNeighborY="6528">
        <dgm:presLayoutVars>
          <dgm:chMax val="0"/>
          <dgm:chPref val="0"/>
        </dgm:presLayoutVars>
      </dgm:prSet>
      <dgm:spPr/>
    </dgm:pt>
    <dgm:pt modelId="{2B2DCCE6-16D9-484A-AD72-1E511C318EE0}" type="pres">
      <dgm:prSet presAssocID="{70F4293C-6AF6-42B2-9F88-25CA7401F8E2}" presName="sibTrans" presStyleCnt="0"/>
      <dgm:spPr/>
    </dgm:pt>
    <dgm:pt modelId="{1899C849-1852-4210-9507-87F3FE4E2D0F}" type="pres">
      <dgm:prSet presAssocID="{64E14066-4FCC-4F62-AD07-8BF956623FBD}" presName="compNode" presStyleCnt="0"/>
      <dgm:spPr/>
    </dgm:pt>
    <dgm:pt modelId="{7A599F7D-39C6-4753-8955-2F8FC3B8B7A7}" type="pres">
      <dgm:prSet presAssocID="{64E14066-4FCC-4F62-AD07-8BF956623FBD}" presName="bgRect" presStyleLbl="bgShp" presStyleIdx="3" presStyleCnt="4"/>
      <dgm:spPr/>
    </dgm:pt>
    <dgm:pt modelId="{021F71E0-1AD9-482C-A6C3-0FF95DD4C6C7}" type="pres">
      <dgm:prSet presAssocID="{64E14066-4FCC-4F62-AD07-8BF956623FBD}"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Utente con riempimento a tinta unita"/>
        </a:ext>
      </dgm:extLst>
    </dgm:pt>
    <dgm:pt modelId="{E3B0CC0B-A08D-4A08-9AC7-112D900F4446}" type="pres">
      <dgm:prSet presAssocID="{64E14066-4FCC-4F62-AD07-8BF956623FBD}" presName="spaceRect" presStyleCnt="0"/>
      <dgm:spPr/>
    </dgm:pt>
    <dgm:pt modelId="{A3AFB22B-2EBE-464C-ACBD-663DC32508BF}" type="pres">
      <dgm:prSet presAssocID="{64E14066-4FCC-4F62-AD07-8BF956623FBD}" presName="parTx" presStyleLbl="revTx" presStyleIdx="3" presStyleCnt="4" custLinFactNeighborY="-5720">
        <dgm:presLayoutVars>
          <dgm:chMax val="0"/>
          <dgm:chPref val="0"/>
        </dgm:presLayoutVars>
      </dgm:prSet>
      <dgm:spPr/>
    </dgm:pt>
  </dgm:ptLst>
  <dgm:cxnLst>
    <dgm:cxn modelId="{9E6ED25D-1A4C-4280-9823-2A4F3194B2E7}" type="presOf" srcId="{A5B7DC07-7924-4E28-A5AC-F6359526C410}" destId="{FA994718-6EB6-4DD9-A96A-A1063F72EDB2}" srcOrd="0" destOrd="0" presId="urn:microsoft.com/office/officeart/2018/2/layout/IconVerticalSolidList"/>
    <dgm:cxn modelId="{A7235164-A057-47B0-A31D-0D4701105120}" srcId="{98A0F8C3-E6D5-468F-8426-BF7CF49CA17A}" destId="{D3ADCECB-35F0-4057-AA9B-89CD91EE7149}" srcOrd="1" destOrd="0" parTransId="{662FAFF2-1B17-4201-ADB5-94CBC4D648F0}" sibTransId="{CC2B3985-2492-4FAF-A612-A0423B1041F0}"/>
    <dgm:cxn modelId="{D3F82475-F554-4154-8861-C11346B86B50}" srcId="{98A0F8C3-E6D5-468F-8426-BF7CF49CA17A}" destId="{A5B7DC07-7924-4E28-A5AC-F6359526C410}" srcOrd="0" destOrd="0" parTransId="{F12FEE29-8DE8-4F58-BC0B-0534674926DA}" sibTransId="{B3729EF3-5187-4C05-AF34-9EC5B6BE8BB4}"/>
    <dgm:cxn modelId="{A5483484-A5F9-474D-B0B1-C9D1F636A1A3}" type="presOf" srcId="{96F31F10-7020-4B7B-946A-646BC420960C}" destId="{22E19AA8-EB27-46A6-9947-0D3C981EBF47}" srcOrd="0" destOrd="0" presId="urn:microsoft.com/office/officeart/2018/2/layout/IconVerticalSolidList"/>
    <dgm:cxn modelId="{C5AA9293-41F7-4733-8453-97977A25E5A9}" srcId="{98A0F8C3-E6D5-468F-8426-BF7CF49CA17A}" destId="{64E14066-4FCC-4F62-AD07-8BF956623FBD}" srcOrd="3" destOrd="0" parTransId="{AFA2EF63-6E5C-44DB-B058-BCFCA2FFE8E8}" sibTransId="{3DD28B9F-8065-4C73-B144-C0B2045AFCD0}"/>
    <dgm:cxn modelId="{34BB86C1-DAAA-450B-BE68-7103F349A3D9}" srcId="{98A0F8C3-E6D5-468F-8426-BF7CF49CA17A}" destId="{96F31F10-7020-4B7B-946A-646BC420960C}" srcOrd="2" destOrd="0" parTransId="{668C6376-1D62-490E-850B-61F4AEC05923}" sibTransId="{70F4293C-6AF6-42B2-9F88-25CA7401F8E2}"/>
    <dgm:cxn modelId="{862836C8-0E92-436B-94DB-6AD92E096CEF}" type="presOf" srcId="{D3ADCECB-35F0-4057-AA9B-89CD91EE7149}" destId="{AFEC1EBC-5DA3-44B1-B4DF-A0EE4F3F5F55}" srcOrd="0" destOrd="0" presId="urn:microsoft.com/office/officeart/2018/2/layout/IconVerticalSolidList"/>
    <dgm:cxn modelId="{B91ACDCA-51C8-45A2-8F58-5F45ABD52C76}" type="presOf" srcId="{64E14066-4FCC-4F62-AD07-8BF956623FBD}" destId="{A3AFB22B-2EBE-464C-ACBD-663DC32508BF}" srcOrd="0" destOrd="0" presId="urn:microsoft.com/office/officeart/2018/2/layout/IconVerticalSolidList"/>
    <dgm:cxn modelId="{0B6FD8DE-BD19-4E5A-A883-DA9B088036FE}" type="presOf" srcId="{98A0F8C3-E6D5-468F-8426-BF7CF49CA17A}" destId="{26EB980C-DC0B-43E3-AFE6-7FC8C2059CB2}" srcOrd="0" destOrd="0" presId="urn:microsoft.com/office/officeart/2018/2/layout/IconVerticalSolidList"/>
    <dgm:cxn modelId="{DBA8C2B3-4248-4142-B7A1-A262DC3AB784}" type="presParOf" srcId="{26EB980C-DC0B-43E3-AFE6-7FC8C2059CB2}" destId="{E237A3FE-E4F8-4D1B-80B3-D4F9ACB9DFA3}" srcOrd="0" destOrd="0" presId="urn:microsoft.com/office/officeart/2018/2/layout/IconVerticalSolidList"/>
    <dgm:cxn modelId="{9A9CAAFC-C632-4788-B3EF-69EBCFEE514A}" type="presParOf" srcId="{E237A3FE-E4F8-4D1B-80B3-D4F9ACB9DFA3}" destId="{3A4B6B4D-C0BA-434B-AE18-DDD189413805}" srcOrd="0" destOrd="0" presId="urn:microsoft.com/office/officeart/2018/2/layout/IconVerticalSolidList"/>
    <dgm:cxn modelId="{FFDFBED2-9DBD-4EE9-B941-EDB3D3E5B9A2}" type="presParOf" srcId="{E237A3FE-E4F8-4D1B-80B3-D4F9ACB9DFA3}" destId="{BCE23A9E-E474-4A93-86CB-96836E2B05B4}" srcOrd="1" destOrd="0" presId="urn:microsoft.com/office/officeart/2018/2/layout/IconVerticalSolidList"/>
    <dgm:cxn modelId="{4B3BF3FA-7765-46BF-A07B-6CEB9FC66892}" type="presParOf" srcId="{E237A3FE-E4F8-4D1B-80B3-D4F9ACB9DFA3}" destId="{94DC48E7-2AFB-48DC-BF49-A367B1466A51}" srcOrd="2" destOrd="0" presId="urn:microsoft.com/office/officeart/2018/2/layout/IconVerticalSolidList"/>
    <dgm:cxn modelId="{81ACED3F-D75E-4FEF-BBC0-BAD0B198504B}" type="presParOf" srcId="{E237A3FE-E4F8-4D1B-80B3-D4F9ACB9DFA3}" destId="{FA994718-6EB6-4DD9-A96A-A1063F72EDB2}" srcOrd="3" destOrd="0" presId="urn:microsoft.com/office/officeart/2018/2/layout/IconVerticalSolidList"/>
    <dgm:cxn modelId="{549FCE98-E17A-4C0F-81BC-893573799138}" type="presParOf" srcId="{26EB980C-DC0B-43E3-AFE6-7FC8C2059CB2}" destId="{B68DE15A-6B23-497C-9A89-EC85A6DB4A6D}" srcOrd="1" destOrd="0" presId="urn:microsoft.com/office/officeart/2018/2/layout/IconVerticalSolidList"/>
    <dgm:cxn modelId="{B5C6893A-1FB3-4A3E-906B-8913DC01398A}" type="presParOf" srcId="{26EB980C-DC0B-43E3-AFE6-7FC8C2059CB2}" destId="{B5CCA623-7FEB-4796-9A01-F4D8A15200EB}" srcOrd="2" destOrd="0" presId="urn:microsoft.com/office/officeart/2018/2/layout/IconVerticalSolidList"/>
    <dgm:cxn modelId="{7031896F-1DEA-4EC1-89D9-0A792AB31831}" type="presParOf" srcId="{B5CCA623-7FEB-4796-9A01-F4D8A15200EB}" destId="{488E9651-69EF-4948-ACC4-62E0BD268B12}" srcOrd="0" destOrd="0" presId="urn:microsoft.com/office/officeart/2018/2/layout/IconVerticalSolidList"/>
    <dgm:cxn modelId="{0F8AE35D-36F8-4254-8DD7-147390908FD8}" type="presParOf" srcId="{B5CCA623-7FEB-4796-9A01-F4D8A15200EB}" destId="{B0289A48-940D-4869-B106-7D0F4A9BF1BF}" srcOrd="1" destOrd="0" presId="urn:microsoft.com/office/officeart/2018/2/layout/IconVerticalSolidList"/>
    <dgm:cxn modelId="{AD01EB03-3425-409F-BE62-0C80DBAEC965}" type="presParOf" srcId="{B5CCA623-7FEB-4796-9A01-F4D8A15200EB}" destId="{00AF7EB3-B6F1-454F-A4F6-7B6C0966483F}" srcOrd="2" destOrd="0" presId="urn:microsoft.com/office/officeart/2018/2/layout/IconVerticalSolidList"/>
    <dgm:cxn modelId="{B9DD09EC-EC42-468C-9DDF-01097A54FE2F}" type="presParOf" srcId="{B5CCA623-7FEB-4796-9A01-F4D8A15200EB}" destId="{AFEC1EBC-5DA3-44B1-B4DF-A0EE4F3F5F55}" srcOrd="3" destOrd="0" presId="urn:microsoft.com/office/officeart/2018/2/layout/IconVerticalSolidList"/>
    <dgm:cxn modelId="{B7335D08-8166-4DB7-84B7-A2081A103708}" type="presParOf" srcId="{26EB980C-DC0B-43E3-AFE6-7FC8C2059CB2}" destId="{07E999B7-9600-43AA-B751-CAD1650BF065}" srcOrd="3" destOrd="0" presId="urn:microsoft.com/office/officeart/2018/2/layout/IconVerticalSolidList"/>
    <dgm:cxn modelId="{9DF74A33-B45B-4F2F-B448-33B6F1132B44}" type="presParOf" srcId="{26EB980C-DC0B-43E3-AFE6-7FC8C2059CB2}" destId="{E0EFB695-2230-4B12-8A8C-AF3A9D56494E}" srcOrd="4" destOrd="0" presId="urn:microsoft.com/office/officeart/2018/2/layout/IconVerticalSolidList"/>
    <dgm:cxn modelId="{08FF4062-1D6E-4A1C-BFE8-1D6B2ACAD21F}" type="presParOf" srcId="{E0EFB695-2230-4B12-8A8C-AF3A9D56494E}" destId="{82112B23-FB40-4016-A04C-75EAFE4CD875}" srcOrd="0" destOrd="0" presId="urn:microsoft.com/office/officeart/2018/2/layout/IconVerticalSolidList"/>
    <dgm:cxn modelId="{C7927F05-6899-4214-9DD9-FAAFB20D381F}" type="presParOf" srcId="{E0EFB695-2230-4B12-8A8C-AF3A9D56494E}" destId="{7B3E128F-4B7C-4CF8-84B3-A8E9B5745F50}" srcOrd="1" destOrd="0" presId="urn:microsoft.com/office/officeart/2018/2/layout/IconVerticalSolidList"/>
    <dgm:cxn modelId="{07F3FF93-DA76-4A82-826E-A6FDE355E2AE}" type="presParOf" srcId="{E0EFB695-2230-4B12-8A8C-AF3A9D56494E}" destId="{73010DA7-CC79-4F52-A913-6C5932972053}" srcOrd="2" destOrd="0" presId="urn:microsoft.com/office/officeart/2018/2/layout/IconVerticalSolidList"/>
    <dgm:cxn modelId="{5F8A2ADD-7F6D-494D-AB5D-BEDACDA0C891}" type="presParOf" srcId="{E0EFB695-2230-4B12-8A8C-AF3A9D56494E}" destId="{22E19AA8-EB27-46A6-9947-0D3C981EBF47}" srcOrd="3" destOrd="0" presId="urn:microsoft.com/office/officeart/2018/2/layout/IconVerticalSolidList"/>
    <dgm:cxn modelId="{48CD95A6-D357-4CE0-8B6C-61190165CA12}" type="presParOf" srcId="{26EB980C-DC0B-43E3-AFE6-7FC8C2059CB2}" destId="{2B2DCCE6-16D9-484A-AD72-1E511C318EE0}" srcOrd="5" destOrd="0" presId="urn:microsoft.com/office/officeart/2018/2/layout/IconVerticalSolidList"/>
    <dgm:cxn modelId="{4D49312B-7951-429A-BE4D-711C0419343C}" type="presParOf" srcId="{26EB980C-DC0B-43E3-AFE6-7FC8C2059CB2}" destId="{1899C849-1852-4210-9507-87F3FE4E2D0F}" srcOrd="6" destOrd="0" presId="urn:microsoft.com/office/officeart/2018/2/layout/IconVerticalSolidList"/>
    <dgm:cxn modelId="{8390F392-A567-43D2-98AC-168AE359AECF}" type="presParOf" srcId="{1899C849-1852-4210-9507-87F3FE4E2D0F}" destId="{7A599F7D-39C6-4753-8955-2F8FC3B8B7A7}" srcOrd="0" destOrd="0" presId="urn:microsoft.com/office/officeart/2018/2/layout/IconVerticalSolidList"/>
    <dgm:cxn modelId="{9D7DD9D4-A4CA-43D0-AC75-0DC9BA85C6BA}" type="presParOf" srcId="{1899C849-1852-4210-9507-87F3FE4E2D0F}" destId="{021F71E0-1AD9-482C-A6C3-0FF95DD4C6C7}" srcOrd="1" destOrd="0" presId="urn:microsoft.com/office/officeart/2018/2/layout/IconVerticalSolidList"/>
    <dgm:cxn modelId="{63F5C0F4-7F3F-4638-A015-8CCA020EC014}" type="presParOf" srcId="{1899C849-1852-4210-9507-87F3FE4E2D0F}" destId="{E3B0CC0B-A08D-4A08-9AC7-112D900F4446}" srcOrd="2" destOrd="0" presId="urn:microsoft.com/office/officeart/2018/2/layout/IconVerticalSolidList"/>
    <dgm:cxn modelId="{F011BAAC-E700-47EE-90C6-2315414FEC4F}" type="presParOf" srcId="{1899C849-1852-4210-9507-87F3FE4E2D0F}" destId="{A3AFB22B-2EBE-464C-ACBD-663DC32508BF}"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4B6B4D-C0BA-434B-AE18-DDD189413805}">
      <dsp:nvSpPr>
        <dsp:cNvPr id="0" name=""/>
        <dsp:cNvSpPr/>
      </dsp:nvSpPr>
      <dsp:spPr>
        <a:xfrm>
          <a:off x="0" y="139235"/>
          <a:ext cx="10846634" cy="5463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E23A9E-E474-4A93-86CB-96836E2B05B4}">
      <dsp:nvSpPr>
        <dsp:cNvPr id="0" name=""/>
        <dsp:cNvSpPr/>
      </dsp:nvSpPr>
      <dsp:spPr>
        <a:xfrm>
          <a:off x="165279" y="262171"/>
          <a:ext cx="300802" cy="3005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994718-6EB6-4DD9-A96A-A1063F72EDB2}">
      <dsp:nvSpPr>
        <dsp:cNvPr id="0" name=""/>
        <dsp:cNvSpPr/>
      </dsp:nvSpPr>
      <dsp:spPr>
        <a:xfrm>
          <a:off x="631361" y="146429"/>
          <a:ext cx="10177348" cy="504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004" tIns="57004" rIns="57004" bIns="57004" numCol="1" spcCol="1270" anchor="ctr" anchorCtr="0">
          <a:noAutofit/>
        </a:bodyPr>
        <a:lstStyle/>
        <a:p>
          <a:pPr marL="0" lvl="0" indent="0" algn="l" defTabSz="622300">
            <a:lnSpc>
              <a:spcPct val="100000"/>
            </a:lnSpc>
            <a:spcBef>
              <a:spcPct val="0"/>
            </a:spcBef>
            <a:spcAft>
              <a:spcPct val="35000"/>
            </a:spcAft>
            <a:buClr>
              <a:srgbClr val="000000"/>
            </a:buClr>
            <a:buSzPts val="2400"/>
            <a:buFont typeface="Arial"/>
            <a:buNone/>
          </a:pPr>
          <a:r>
            <a:rPr lang="en-US" sz="1400" b="1" kern="1200" dirty="0">
              <a:solidFill>
                <a:srgbClr val="000000"/>
              </a:solidFill>
              <a:latin typeface="Titillium Web"/>
              <a:ea typeface="+mn-ea"/>
              <a:cs typeface="+mn-cs"/>
            </a:rPr>
            <a:t>The Importer devices are ready to be implemented: every aspect regarding the internal workflow is completed and tested.</a:t>
          </a:r>
        </a:p>
      </dsp:txBody>
      <dsp:txXfrm>
        <a:off x="631361" y="146429"/>
        <a:ext cx="10177348" cy="504196"/>
      </dsp:txXfrm>
    </dsp:sp>
    <dsp:sp modelId="{488E9651-69EF-4948-ACC4-62E0BD268B12}">
      <dsp:nvSpPr>
        <dsp:cNvPr id="0" name=""/>
        <dsp:cNvSpPr/>
      </dsp:nvSpPr>
      <dsp:spPr>
        <a:xfrm>
          <a:off x="0" y="839284"/>
          <a:ext cx="10846634" cy="5463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289A48-940D-4869-B106-7D0F4A9BF1BF}">
      <dsp:nvSpPr>
        <dsp:cNvPr id="0" name=""/>
        <dsp:cNvSpPr/>
      </dsp:nvSpPr>
      <dsp:spPr>
        <a:xfrm>
          <a:off x="165279" y="962219"/>
          <a:ext cx="300802" cy="3005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EC1EBC-5DA3-44B1-B4DF-A0EE4F3F5F55}">
      <dsp:nvSpPr>
        <dsp:cNvPr id="0" name=""/>
        <dsp:cNvSpPr/>
      </dsp:nvSpPr>
      <dsp:spPr>
        <a:xfrm>
          <a:off x="660468" y="833752"/>
          <a:ext cx="10177348" cy="538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004" tIns="57004" rIns="57004" bIns="57004" numCol="1" spcCol="1270" anchor="ctr" anchorCtr="0">
          <a:noAutofit/>
        </a:bodyPr>
        <a:lstStyle/>
        <a:p>
          <a:pPr marL="0" lvl="0" indent="0" algn="l" defTabSz="622300">
            <a:lnSpc>
              <a:spcPct val="100000"/>
            </a:lnSpc>
            <a:spcBef>
              <a:spcPct val="0"/>
            </a:spcBef>
            <a:spcAft>
              <a:spcPct val="35000"/>
            </a:spcAft>
            <a:buClr>
              <a:srgbClr val="000000"/>
            </a:buClr>
            <a:buSzPts val="2400"/>
            <a:buFont typeface="Arial"/>
            <a:buNone/>
          </a:pPr>
          <a:r>
            <a:rPr lang="en-US" sz="1400" b="1" kern="1200" dirty="0">
              <a:solidFill>
                <a:srgbClr val="000000"/>
              </a:solidFill>
              <a:latin typeface="Titillium Web"/>
              <a:ea typeface="+mn-ea"/>
              <a:cs typeface="+mn-cs"/>
            </a:rPr>
            <a:t>We are ready to test the interconnectivity with the </a:t>
          </a:r>
          <a:r>
            <a:rPr lang="en-US" sz="1400" b="1" kern="1200" dirty="0" err="1">
              <a:solidFill>
                <a:srgbClr val="000000"/>
              </a:solidFill>
              <a:latin typeface="Titillium Web"/>
              <a:ea typeface="+mn-ea"/>
              <a:cs typeface="+mn-cs"/>
            </a:rPr>
            <a:t>Rucio</a:t>
          </a:r>
          <a:r>
            <a:rPr lang="en-US" sz="1400" b="1" kern="1200" dirty="0">
              <a:solidFill>
                <a:srgbClr val="000000"/>
              </a:solidFill>
              <a:latin typeface="Titillium Web"/>
              <a:ea typeface="+mn-ea"/>
              <a:cs typeface="+mn-cs"/>
            </a:rPr>
            <a:t> connector, which requires minimal adaptation to the connection part of the code.</a:t>
          </a:r>
        </a:p>
      </dsp:txBody>
      <dsp:txXfrm>
        <a:off x="660468" y="833752"/>
        <a:ext cx="10177348" cy="538619"/>
      </dsp:txXfrm>
    </dsp:sp>
    <dsp:sp modelId="{82112B23-FB40-4016-A04C-75EAFE4CD875}">
      <dsp:nvSpPr>
        <dsp:cNvPr id="0" name=""/>
        <dsp:cNvSpPr/>
      </dsp:nvSpPr>
      <dsp:spPr>
        <a:xfrm>
          <a:off x="0" y="1578256"/>
          <a:ext cx="10846634" cy="5463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3E128F-4B7C-4CF8-84B3-A8E9B5745F50}">
      <dsp:nvSpPr>
        <dsp:cNvPr id="0" name=""/>
        <dsp:cNvSpPr/>
      </dsp:nvSpPr>
      <dsp:spPr>
        <a:xfrm>
          <a:off x="165279" y="1662267"/>
          <a:ext cx="300802" cy="3005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E19AA8-EB27-46A6-9947-0D3C981EBF47}">
      <dsp:nvSpPr>
        <dsp:cNvPr id="0" name=""/>
        <dsp:cNvSpPr/>
      </dsp:nvSpPr>
      <dsp:spPr>
        <a:xfrm>
          <a:off x="631361" y="1574493"/>
          <a:ext cx="10177348" cy="538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004" tIns="57004" rIns="57004" bIns="57004" numCol="1" spcCol="1270" anchor="ctr" anchorCtr="0">
          <a:noAutofit/>
        </a:bodyPr>
        <a:lstStyle/>
        <a:p>
          <a:pPr marL="0" lvl="0" indent="0" algn="l" defTabSz="622300">
            <a:lnSpc>
              <a:spcPct val="100000"/>
            </a:lnSpc>
            <a:spcBef>
              <a:spcPct val="0"/>
            </a:spcBef>
            <a:spcAft>
              <a:spcPct val="35000"/>
            </a:spcAft>
            <a:buClr>
              <a:srgbClr val="000000"/>
            </a:buClr>
            <a:buSzPts val="2400"/>
            <a:buFont typeface="Arial"/>
            <a:buNone/>
          </a:pPr>
          <a:r>
            <a:rPr lang="en-US" sz="1400" b="1" kern="1200" dirty="0">
              <a:solidFill>
                <a:srgbClr val="000000"/>
              </a:solidFill>
              <a:latin typeface="Titillium Web"/>
              <a:ea typeface="+mn-ea"/>
              <a:cs typeface="+mn-cs"/>
            </a:rPr>
            <a:t>The metadata extraction and the data model retrieval parts of the code are necessarily postponed, to be adapted to the specified file structure and data model described in the meetings with the groups producing the files.</a:t>
          </a:r>
        </a:p>
      </dsp:txBody>
      <dsp:txXfrm>
        <a:off x="631361" y="1574493"/>
        <a:ext cx="10177348" cy="538619"/>
      </dsp:txXfrm>
    </dsp:sp>
    <dsp:sp modelId="{7A599F7D-39C6-4753-8955-2F8FC3B8B7A7}">
      <dsp:nvSpPr>
        <dsp:cNvPr id="0" name=""/>
        <dsp:cNvSpPr/>
      </dsp:nvSpPr>
      <dsp:spPr>
        <a:xfrm>
          <a:off x="0" y="2239380"/>
          <a:ext cx="10846634" cy="5463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1F71E0-1AD9-482C-A6C3-0FF95DD4C6C7}">
      <dsp:nvSpPr>
        <dsp:cNvPr id="0" name=""/>
        <dsp:cNvSpPr/>
      </dsp:nvSpPr>
      <dsp:spPr>
        <a:xfrm>
          <a:off x="165279" y="2362316"/>
          <a:ext cx="300802" cy="300508"/>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AFB22B-2EBE-464C-ACBD-663DC32508BF}">
      <dsp:nvSpPr>
        <dsp:cNvPr id="0" name=""/>
        <dsp:cNvSpPr/>
      </dsp:nvSpPr>
      <dsp:spPr>
        <a:xfrm>
          <a:off x="631361" y="2208571"/>
          <a:ext cx="10177348" cy="538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004" tIns="57004" rIns="57004" bIns="57004" numCol="1" spcCol="1270" anchor="ctr" anchorCtr="0">
          <a:noAutofit/>
        </a:bodyPr>
        <a:lstStyle/>
        <a:p>
          <a:pPr marL="0" lvl="0" indent="0" algn="l" defTabSz="622300">
            <a:lnSpc>
              <a:spcPct val="100000"/>
            </a:lnSpc>
            <a:spcBef>
              <a:spcPct val="0"/>
            </a:spcBef>
            <a:spcAft>
              <a:spcPct val="35000"/>
            </a:spcAft>
            <a:buClr>
              <a:srgbClr val="000000"/>
            </a:buClr>
            <a:buSzPts val="2400"/>
            <a:buFont typeface="Arial"/>
            <a:buNone/>
          </a:pPr>
          <a:r>
            <a:rPr lang="en-US" sz="1400" b="1" kern="1200" dirty="0">
              <a:solidFill>
                <a:schemeClr val="tx1"/>
              </a:solidFill>
              <a:latin typeface="Titillium Web"/>
              <a:sym typeface="Titillium Web"/>
            </a:rPr>
            <a:t>Currently example devices are implemented for the Fermi and the Gaia use cases, working with a local database.</a:t>
          </a:r>
          <a:endParaRPr lang="en-US" sz="1400" kern="1200" dirty="0">
            <a:solidFill>
              <a:schemeClr val="tx1"/>
            </a:solidFill>
          </a:endParaRPr>
        </a:p>
      </dsp:txBody>
      <dsp:txXfrm>
        <a:off x="631361" y="2208571"/>
        <a:ext cx="10177348" cy="53861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Cover</a:t>
            </a:r>
            <a:endParaRPr/>
          </a:p>
        </p:txBody>
      </p:sp>
      <p:sp>
        <p:nvSpPr>
          <p:cNvPr id="119" name="Google Shape;11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7df92e4ca9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27df92e4ca9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Template e guide lines </a:t>
            </a:r>
            <a:endParaRPr/>
          </a:p>
        </p:txBody>
      </p:sp>
      <p:sp>
        <p:nvSpPr>
          <p:cNvPr id="180" name="Google Shape;180;g27df92e4ca9_0_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10</a:t>
            </a:fld>
            <a:endParaRPr/>
          </a:p>
        </p:txBody>
      </p:sp>
    </p:spTree>
    <p:extLst>
      <p:ext uri="{BB962C8B-B14F-4D97-AF65-F5344CB8AC3E}">
        <p14:creationId xmlns:p14="http://schemas.microsoft.com/office/powerpoint/2010/main" val="2979957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7df92e4ca9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27df92e4ca9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Template e guide lines </a:t>
            </a:r>
            <a:endParaRPr/>
          </a:p>
        </p:txBody>
      </p:sp>
      <p:sp>
        <p:nvSpPr>
          <p:cNvPr id="180" name="Google Shape;180;g27df92e4ca9_0_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11</a:t>
            </a:fld>
            <a:endParaRPr/>
          </a:p>
        </p:txBody>
      </p:sp>
    </p:spTree>
    <p:extLst>
      <p:ext uri="{BB962C8B-B14F-4D97-AF65-F5344CB8AC3E}">
        <p14:creationId xmlns:p14="http://schemas.microsoft.com/office/powerpoint/2010/main" val="3933327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7df92e4ca9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27df92e4ca9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Template e guide lines </a:t>
            </a:r>
            <a:endParaRPr/>
          </a:p>
        </p:txBody>
      </p:sp>
      <p:sp>
        <p:nvSpPr>
          <p:cNvPr id="180" name="Google Shape;180;g27df92e4ca9_0_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12</a:t>
            </a:fld>
            <a:endParaRPr/>
          </a:p>
        </p:txBody>
      </p:sp>
    </p:spTree>
    <p:extLst>
      <p:ext uri="{BB962C8B-B14F-4D97-AF65-F5344CB8AC3E}">
        <p14:creationId xmlns:p14="http://schemas.microsoft.com/office/powerpoint/2010/main" val="453877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7df92e4ca9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27df92e4ca9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Template e guide lines </a:t>
            </a:r>
            <a:endParaRPr/>
          </a:p>
        </p:txBody>
      </p:sp>
      <p:sp>
        <p:nvSpPr>
          <p:cNvPr id="180" name="Google Shape;180;g27df92e4ca9_0_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13</a:t>
            </a:fld>
            <a:endParaRPr/>
          </a:p>
        </p:txBody>
      </p:sp>
    </p:spTree>
    <p:extLst>
      <p:ext uri="{BB962C8B-B14F-4D97-AF65-F5344CB8AC3E}">
        <p14:creationId xmlns:p14="http://schemas.microsoft.com/office/powerpoint/2010/main" val="3271715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Template e guide lines </a:t>
            </a:r>
            <a:endParaRPr/>
          </a:p>
        </p:txBody>
      </p:sp>
      <p:sp>
        <p:nvSpPr>
          <p:cNvPr id="132" name="Google Shape;13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7df92e4ca9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27df92e4ca9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Template e guide lines </a:t>
            </a:r>
            <a:endParaRPr/>
          </a:p>
        </p:txBody>
      </p:sp>
      <p:sp>
        <p:nvSpPr>
          <p:cNvPr id="144" name="Google Shape;144;g27df92e4ca9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7df92e4ca9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27df92e4ca9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Template e guide lines </a:t>
            </a:r>
            <a:endParaRPr/>
          </a:p>
        </p:txBody>
      </p:sp>
      <p:sp>
        <p:nvSpPr>
          <p:cNvPr id="144" name="Google Shape;144;g27df92e4ca9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4</a:t>
            </a:fld>
            <a:endParaRPr/>
          </a:p>
        </p:txBody>
      </p:sp>
    </p:spTree>
    <p:extLst>
      <p:ext uri="{BB962C8B-B14F-4D97-AF65-F5344CB8AC3E}">
        <p14:creationId xmlns:p14="http://schemas.microsoft.com/office/powerpoint/2010/main" val="3704200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7df92e4ca9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27df92e4ca9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Template e guide lines </a:t>
            </a:r>
            <a:endParaRPr/>
          </a:p>
        </p:txBody>
      </p:sp>
      <p:sp>
        <p:nvSpPr>
          <p:cNvPr id="156" name="Google Shape;156;g27df92e4ca9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7df92e4ca9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27df92e4ca9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Template e guide lines </a:t>
            </a:r>
            <a:endParaRPr/>
          </a:p>
        </p:txBody>
      </p:sp>
      <p:sp>
        <p:nvSpPr>
          <p:cNvPr id="168" name="Google Shape;168;g27df92e4ca9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7df92e4ca9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27df92e4ca9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Template e guide lines </a:t>
            </a:r>
            <a:endParaRPr/>
          </a:p>
        </p:txBody>
      </p:sp>
      <p:sp>
        <p:nvSpPr>
          <p:cNvPr id="180" name="Google Shape;180;g27df92e4ca9_0_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7df92e4ca9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27df92e4ca9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Template e guide lines </a:t>
            </a:r>
            <a:endParaRPr/>
          </a:p>
        </p:txBody>
      </p:sp>
      <p:sp>
        <p:nvSpPr>
          <p:cNvPr id="180" name="Google Shape;180;g27df92e4ca9_0_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8</a:t>
            </a:fld>
            <a:endParaRPr/>
          </a:p>
        </p:txBody>
      </p:sp>
    </p:spTree>
    <p:extLst>
      <p:ext uri="{BB962C8B-B14F-4D97-AF65-F5344CB8AC3E}">
        <p14:creationId xmlns:p14="http://schemas.microsoft.com/office/powerpoint/2010/main" val="3816031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7df92e4ca9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27df92e4ca9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Template e guide lines </a:t>
            </a:r>
            <a:endParaRPr/>
          </a:p>
        </p:txBody>
      </p:sp>
      <p:sp>
        <p:nvSpPr>
          <p:cNvPr id="180" name="Google Shape;180;g27df92e4ca9_0_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9</a:t>
            </a:fld>
            <a:endParaRPr/>
          </a:p>
        </p:txBody>
      </p:sp>
    </p:spTree>
    <p:extLst>
      <p:ext uri="{BB962C8B-B14F-4D97-AF65-F5344CB8AC3E}">
        <p14:creationId xmlns:p14="http://schemas.microsoft.com/office/powerpoint/2010/main" val="4275928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1" name="Google Shape;6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4" name="Google Shape;74;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6" name="Google Shape;76;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8" name="Google Shape;88;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 name="Google Shape;8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0"/>
          <p:cNvSpPr>
            <a:spLocks noGrp="1"/>
          </p:cNvSpPr>
          <p:nvPr>
            <p:ph type="pic" idx="2"/>
          </p:nvPr>
        </p:nvSpPr>
        <p:spPr>
          <a:xfrm>
            <a:off x="5183188" y="987425"/>
            <a:ext cx="6172200" cy="4873625"/>
          </a:xfrm>
          <a:prstGeom prst="rect">
            <a:avLst/>
          </a:prstGeom>
          <a:noFill/>
          <a:ln>
            <a:noFill/>
          </a:ln>
        </p:spPr>
      </p:sp>
      <p:sp>
        <p:nvSpPr>
          <p:cNvPr id="95" name="Google Shape;95;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6" name="Google Shape;9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Standard slide">
  <p:cSld name="Standard slide">
    <p:bg>
      <p:bgPr>
        <a:blipFill>
          <a:blip r:embed="rId2">
            <a:alphaModFix amt="50000"/>
          </a:blip>
          <a:stretch>
            <a:fillRect/>
          </a:stretch>
        </a:blipFill>
        <a:effectLst/>
      </p:bgPr>
    </p:bg>
    <p:spTree>
      <p:nvGrpSpPr>
        <p:cNvPr id="1" name="Shape 111"/>
        <p:cNvGrpSpPr/>
        <p:nvPr/>
      </p:nvGrpSpPr>
      <p:grpSpPr>
        <a:xfrm>
          <a:off x="0" y="0"/>
          <a:ext cx="0" cy="0"/>
          <a:chOff x="0" y="0"/>
          <a:chExt cx="0" cy="0"/>
        </a:xfrm>
      </p:grpSpPr>
      <p:sp>
        <p:nvSpPr>
          <p:cNvPr id="112" name="Google Shape;112;p23"/>
          <p:cNvSpPr txBox="1">
            <a:spLocks noGrp="1"/>
          </p:cNvSpPr>
          <p:nvPr>
            <p:ph type="body" idx="1"/>
          </p:nvPr>
        </p:nvSpPr>
        <p:spPr>
          <a:xfrm>
            <a:off x="863149" y="1371599"/>
            <a:ext cx="10719251" cy="4700589"/>
          </a:xfrm>
          <a:prstGeom prst="rect">
            <a:avLst/>
          </a:prstGeom>
          <a:noFill/>
          <a:ln>
            <a:noFill/>
          </a:ln>
        </p:spPr>
        <p:txBody>
          <a:bodyPr spcFirstLastPara="1" wrap="square" lIns="0" tIns="0" rIns="0" bIns="0" anchor="t" anchorCtr="0">
            <a:noAutofit/>
          </a:bodyPr>
          <a:lstStyle>
            <a:lvl1pPr marL="457200" lvl="0" indent="-406400" algn="l">
              <a:lnSpc>
                <a:spcPct val="90000"/>
              </a:lnSpc>
              <a:spcBef>
                <a:spcPts val="1000"/>
              </a:spcBef>
              <a:spcAft>
                <a:spcPts val="0"/>
              </a:spcAft>
              <a:buClr>
                <a:schemeClr val="accent5"/>
              </a:buClr>
              <a:buSzPts val="2800"/>
              <a:buChar char="•"/>
              <a:defRPr>
                <a:latin typeface="Inter Light"/>
                <a:ea typeface="Inter Light"/>
                <a:cs typeface="Inter Light"/>
                <a:sym typeface="Inter Light"/>
              </a:defRPr>
            </a:lvl1pPr>
            <a:lvl2pPr marL="914400" lvl="1" indent="-381000" algn="l">
              <a:lnSpc>
                <a:spcPct val="90000"/>
              </a:lnSpc>
              <a:spcBef>
                <a:spcPts val="500"/>
              </a:spcBef>
              <a:spcAft>
                <a:spcPts val="0"/>
              </a:spcAft>
              <a:buClr>
                <a:schemeClr val="accent5"/>
              </a:buClr>
              <a:buSzPts val="2400"/>
              <a:buChar char="•"/>
              <a:defRPr>
                <a:latin typeface="Inter Light"/>
                <a:ea typeface="Inter Light"/>
                <a:cs typeface="Inter Light"/>
                <a:sym typeface="Inter Light"/>
              </a:defRPr>
            </a:lvl2pPr>
            <a:lvl3pPr marL="1371600" lvl="2" indent="-355600" algn="l">
              <a:lnSpc>
                <a:spcPct val="90000"/>
              </a:lnSpc>
              <a:spcBef>
                <a:spcPts val="500"/>
              </a:spcBef>
              <a:spcAft>
                <a:spcPts val="0"/>
              </a:spcAft>
              <a:buClr>
                <a:schemeClr val="accent5"/>
              </a:buClr>
              <a:buSzPts val="2000"/>
              <a:buChar char="•"/>
              <a:defRPr>
                <a:latin typeface="Inter Light"/>
                <a:ea typeface="Inter Light"/>
                <a:cs typeface="Inter Light"/>
                <a:sym typeface="Inter Light"/>
              </a:defRPr>
            </a:lvl3pPr>
            <a:lvl4pPr marL="1828800" lvl="3" indent="-342900" algn="l">
              <a:lnSpc>
                <a:spcPct val="90000"/>
              </a:lnSpc>
              <a:spcBef>
                <a:spcPts val="500"/>
              </a:spcBef>
              <a:spcAft>
                <a:spcPts val="0"/>
              </a:spcAft>
              <a:buClr>
                <a:schemeClr val="accent5"/>
              </a:buClr>
              <a:buSzPts val="1800"/>
              <a:buChar char="•"/>
              <a:defRPr>
                <a:latin typeface="Inter Light"/>
                <a:ea typeface="Inter Light"/>
                <a:cs typeface="Inter Light"/>
                <a:sym typeface="Inter Light"/>
              </a:defRPr>
            </a:lvl4pPr>
            <a:lvl5pPr marL="2286000" lvl="4" indent="-342900" algn="l">
              <a:lnSpc>
                <a:spcPct val="90000"/>
              </a:lnSpc>
              <a:spcBef>
                <a:spcPts val="500"/>
              </a:spcBef>
              <a:spcAft>
                <a:spcPts val="0"/>
              </a:spcAft>
              <a:buClr>
                <a:schemeClr val="accent5"/>
              </a:buClr>
              <a:buSzPts val="1800"/>
              <a:buChar char="•"/>
              <a:defRPr>
                <a:latin typeface="Inter Light"/>
                <a:ea typeface="Inter Light"/>
                <a:cs typeface="Inter Light"/>
                <a:sym typeface="Inter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3" name="Google Shape;113;p23"/>
          <p:cNvCxnSpPr/>
          <p:nvPr/>
        </p:nvCxnSpPr>
        <p:spPr>
          <a:xfrm>
            <a:off x="562924" y="5"/>
            <a:ext cx="0" cy="1078159"/>
          </a:xfrm>
          <a:prstGeom prst="straightConnector1">
            <a:avLst/>
          </a:prstGeom>
          <a:noFill/>
          <a:ln w="28575" cap="flat" cmpd="sng">
            <a:solidFill>
              <a:schemeClr val="accent2"/>
            </a:solidFill>
            <a:prstDash val="solid"/>
            <a:miter lim="800000"/>
            <a:headEnd type="none" w="sm" len="sm"/>
            <a:tailEnd type="none" w="sm" len="sm"/>
          </a:ln>
        </p:spPr>
      </p:cxnSp>
      <p:sp>
        <p:nvSpPr>
          <p:cNvPr id="114" name="Google Shape;114;p23"/>
          <p:cNvSpPr txBox="1">
            <a:spLocks noGrp="1"/>
          </p:cNvSpPr>
          <p:nvPr>
            <p:ph type="title"/>
          </p:nvPr>
        </p:nvSpPr>
        <p:spPr>
          <a:xfrm>
            <a:off x="863152" y="277800"/>
            <a:ext cx="10719250" cy="7704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accent5"/>
              </a:buClr>
              <a:buSzPts val="4400"/>
              <a:buFont typeface="Inter Light"/>
              <a:buNone/>
              <a:defRPr b="0">
                <a:solidFill>
                  <a:schemeClr val="accent5"/>
                </a:solidFill>
                <a:latin typeface="Inter Light"/>
                <a:ea typeface="Inter Light"/>
                <a:cs typeface="Inter Light"/>
                <a:sym typeface="Inter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23"/>
          <p:cNvSpPr txBox="1"/>
          <p:nvPr/>
        </p:nvSpPr>
        <p:spPr>
          <a:xfrm>
            <a:off x="609287" y="6499456"/>
            <a:ext cx="885139" cy="144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it-IT" sz="900" b="0" i="0" u="none" strike="noStrike" cap="none">
                <a:solidFill>
                  <a:schemeClr val="lt1"/>
                </a:solidFill>
                <a:latin typeface="Inter Light"/>
                <a:ea typeface="Inter Light"/>
                <a:cs typeface="Inter Light"/>
                <a:sym typeface="Inter Light"/>
              </a:rPr>
              <a:t>Page </a:t>
            </a:r>
            <a:fld id="{00000000-1234-1234-1234-123412341234}" type="slidenum">
              <a:rPr lang="it-IT" sz="900" b="0" i="0" u="none" strike="noStrike" cap="none">
                <a:solidFill>
                  <a:schemeClr val="lt1"/>
                </a:solidFill>
                <a:latin typeface="Inter Light"/>
                <a:ea typeface="Inter Light"/>
                <a:cs typeface="Inter Light"/>
                <a:sym typeface="Inter Light"/>
              </a:rPr>
              <a:t>‹N›</a:t>
            </a:fld>
            <a:endParaRPr sz="900" b="0" i="0" u="none" strike="noStrike" cap="none">
              <a:solidFill>
                <a:schemeClr val="lt1"/>
              </a:solidFill>
              <a:latin typeface="Inter Light"/>
              <a:ea typeface="Inter Light"/>
              <a:cs typeface="Inter Light"/>
              <a:sym typeface="Inter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Vuota">
  <p:cSld name="3_Vuota">
    <p:spTree>
      <p:nvGrpSpPr>
        <p:cNvPr id="1" name="Shape 2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7_Vuota" type="blank">
  <p:cSld name="BLANK">
    <p:spTree>
      <p:nvGrpSpPr>
        <p:cNvPr id="1" name="Shape 22"/>
        <p:cNvGrpSpPr/>
        <p:nvPr/>
      </p:nvGrpSpPr>
      <p:grpSpPr>
        <a:xfrm>
          <a:off x="0" y="0"/>
          <a:ext cx="0" cy="0"/>
          <a:chOff x="0" y="0"/>
          <a:chExt cx="0" cy="0"/>
        </a:xfrm>
      </p:grpSpPr>
      <p:pic>
        <p:nvPicPr>
          <p:cNvPr id="23" name="Google Shape;23;p7"/>
          <p:cNvPicPr preferRelativeResize="0"/>
          <p:nvPr/>
        </p:nvPicPr>
        <p:blipFill rotWithShape="1">
          <a:blip r:embed="rId2">
            <a:alphaModFix/>
          </a:blip>
          <a:srcRect/>
          <a:stretch/>
        </p:blipFill>
        <p:spPr>
          <a:xfrm>
            <a:off x="0" y="3048"/>
            <a:ext cx="12197426" cy="685495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uota">
  <p:cSld name="Vuota">
    <p:spTree>
      <p:nvGrpSpPr>
        <p:cNvPr id="1" name="Shape 24"/>
        <p:cNvGrpSpPr/>
        <p:nvPr/>
      </p:nvGrpSpPr>
      <p:grpSpPr>
        <a:xfrm>
          <a:off x="0" y="0"/>
          <a:ext cx="0" cy="0"/>
          <a:chOff x="0" y="0"/>
          <a:chExt cx="0" cy="0"/>
        </a:xfrm>
      </p:grpSpPr>
      <p:grpSp>
        <p:nvGrpSpPr>
          <p:cNvPr id="25" name="Google Shape;25;p8"/>
          <p:cNvGrpSpPr/>
          <p:nvPr/>
        </p:nvGrpSpPr>
        <p:grpSpPr>
          <a:xfrm>
            <a:off x="0" y="6511282"/>
            <a:ext cx="12192000" cy="361767"/>
            <a:chOff x="0" y="6511282"/>
            <a:chExt cx="12192000" cy="361767"/>
          </a:xfrm>
        </p:grpSpPr>
        <p:pic>
          <p:nvPicPr>
            <p:cNvPr id="26" name="Google Shape;26;p8"/>
            <p:cNvPicPr preferRelativeResize="0"/>
            <p:nvPr/>
          </p:nvPicPr>
          <p:blipFill rotWithShape="1">
            <a:blip r:embed="rId2">
              <a:alphaModFix/>
            </a:blip>
            <a:srcRect/>
            <a:stretch/>
          </p:blipFill>
          <p:spPr>
            <a:xfrm>
              <a:off x="0" y="6511282"/>
              <a:ext cx="12192000" cy="361767"/>
            </a:xfrm>
            <a:prstGeom prst="rect">
              <a:avLst/>
            </a:prstGeom>
            <a:noFill/>
            <a:ln>
              <a:noFill/>
            </a:ln>
          </p:spPr>
        </p:pic>
        <p:sp>
          <p:nvSpPr>
            <p:cNvPr id="27" name="Google Shape;27;p8"/>
            <p:cNvSpPr txBox="1"/>
            <p:nvPr/>
          </p:nvSpPr>
          <p:spPr>
            <a:xfrm>
              <a:off x="6712747" y="6536581"/>
              <a:ext cx="53172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28" name="Google Shape;28;p8"/>
            <p:cNvSpPr txBox="1"/>
            <p:nvPr/>
          </p:nvSpPr>
          <p:spPr>
            <a:xfrm>
              <a:off x="467555" y="6530753"/>
              <a:ext cx="791920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pic>
        <p:nvPicPr>
          <p:cNvPr id="29" name="Google Shape;29;p8"/>
          <p:cNvPicPr preferRelativeResize="0"/>
          <p:nvPr/>
        </p:nvPicPr>
        <p:blipFill rotWithShape="1">
          <a:blip r:embed="rId3">
            <a:alphaModFix/>
          </a:blip>
          <a:srcRect/>
          <a:stretch/>
        </p:blipFill>
        <p:spPr>
          <a:xfrm>
            <a:off x="-1" y="0"/>
            <a:ext cx="12192001" cy="8508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Vuota">
  <p:cSld name="4_Vuota">
    <p:spTree>
      <p:nvGrpSpPr>
        <p:cNvPr id="1" name="Shape 30"/>
        <p:cNvGrpSpPr/>
        <p:nvPr/>
      </p:nvGrpSpPr>
      <p:grpSpPr>
        <a:xfrm>
          <a:off x="0" y="0"/>
          <a:ext cx="0" cy="0"/>
          <a:chOff x="0" y="0"/>
          <a:chExt cx="0" cy="0"/>
        </a:xfrm>
      </p:grpSpPr>
      <p:sp>
        <p:nvSpPr>
          <p:cNvPr id="31" name="Google Shape;3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
        <p:nvSpPr>
          <p:cNvPr id="34" name="Google Shape;34;p9"/>
          <p:cNvSpPr/>
          <p:nvPr/>
        </p:nvSpPr>
        <p:spPr>
          <a:xfrm>
            <a:off x="1" y="0"/>
            <a:ext cx="12192000" cy="3336053"/>
          </a:xfrm>
          <a:prstGeom prst="rect">
            <a:avLst/>
          </a:prstGeom>
          <a:solidFill>
            <a:srgbClr val="0B1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 name="Google Shape;35;p9" descr="Immagine che contiene sfocatura&#10;&#10;Descrizione generata automaticamente"/>
          <p:cNvPicPr preferRelativeResize="0"/>
          <p:nvPr/>
        </p:nvPicPr>
        <p:blipFill rotWithShape="1">
          <a:blip r:embed="rId2">
            <a:alphaModFix/>
          </a:blip>
          <a:srcRect/>
          <a:stretch/>
        </p:blipFill>
        <p:spPr>
          <a:xfrm>
            <a:off x="0" y="609"/>
            <a:ext cx="12192000" cy="685678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3_Vuota">
  <p:cSld name="13_Vuota">
    <p:spTree>
      <p:nvGrpSpPr>
        <p:cNvPr id="1" name="Shape 36"/>
        <p:cNvGrpSpPr/>
        <p:nvPr/>
      </p:nvGrpSpPr>
      <p:grpSpPr>
        <a:xfrm>
          <a:off x="0" y="0"/>
          <a:ext cx="0" cy="0"/>
          <a:chOff x="0" y="0"/>
          <a:chExt cx="0" cy="0"/>
        </a:xfrm>
      </p:grpSpPr>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pic>
        <p:nvPicPr>
          <p:cNvPr id="40" name="Google Shape;40;p10" descr="Immagine che contiene vetro&#10;&#10;Descrizione generata automaticamente"/>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4_Vuota">
  <p:cSld name="14_Vuota">
    <p:spTree>
      <p:nvGrpSpPr>
        <p:cNvPr id="1" name="Shape 41"/>
        <p:cNvGrpSpPr/>
        <p:nvPr/>
      </p:nvGrpSpPr>
      <p:grpSpPr>
        <a:xfrm>
          <a:off x="0" y="0"/>
          <a:ext cx="0" cy="0"/>
          <a:chOff x="0" y="0"/>
          <a:chExt cx="0" cy="0"/>
        </a:xfrm>
      </p:grpSpPr>
      <p:sp>
        <p:nvSpPr>
          <p:cNvPr id="42" name="Google Shape;4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pic>
        <p:nvPicPr>
          <p:cNvPr id="45" name="Google Shape;45;p11"/>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5_Vuota">
  <p:cSld name="15_Vuota">
    <p:spTree>
      <p:nvGrpSpPr>
        <p:cNvPr id="1" name="Shape 46"/>
        <p:cNvGrpSpPr/>
        <p:nvPr/>
      </p:nvGrpSpPr>
      <p:grpSpPr>
        <a:xfrm>
          <a:off x="0" y="0"/>
          <a:ext cx="0" cy="0"/>
          <a:chOff x="0" y="0"/>
          <a:chExt cx="0" cy="0"/>
        </a:xfrm>
      </p:grpSpPr>
      <p:sp>
        <p:nvSpPr>
          <p:cNvPr id="47" name="Google Shape;4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pic>
        <p:nvPicPr>
          <p:cNvPr id="50" name="Google Shape;50;p12"/>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Vuota">
  <p:cSld name="6_Vuota">
    <p:spTree>
      <p:nvGrpSpPr>
        <p:cNvPr id="1" name="Shape 5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mailto:giacomo.coran@inaf.it" TargetMode="External"/><Relationship Id="rId5" Type="http://schemas.openxmlformats.org/officeDocument/2006/relationships/hyperlink" Target="mailto:cn1-spoke3-wp4@inaf.it" TargetMode="Externa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9.png"/><Relationship Id="rId4" Type="http://schemas.openxmlformats.org/officeDocument/2006/relationships/image" Target="../media/image2.jp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indico.ict.inaf.it/event/2668/contributions/17113/attachments/7867/16240/Data%20Model.pdf" TargetMode="Externa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https://www.ivoa.net/documents/SimDM/20120503/index.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ivoa.net/documents/ObsCore/20170509/index.html" TargetMode="External"/><Relationship Id="rId5" Type="http://schemas.openxmlformats.org/officeDocument/2006/relationships/hyperlink" Target="https://www.ivoa.net/documents/cover/CharacterisationDM-20080325.html" TargetMode="Externa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1" descr="Immagine che contiene spazio, luce, laser, notte&#10;&#10;Descrizione generata automaticamente"/>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2" name="Google Shape;122;p1"/>
          <p:cNvSpPr txBox="1"/>
          <p:nvPr/>
        </p:nvSpPr>
        <p:spPr>
          <a:xfrm>
            <a:off x="827875" y="2750450"/>
            <a:ext cx="9985500" cy="1761000"/>
          </a:xfrm>
          <a:prstGeom prst="rect">
            <a:avLst/>
          </a:prstGeom>
          <a:solidFill>
            <a:srgbClr val="002060"/>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3000"/>
              <a:buFont typeface="Titillium Web"/>
              <a:buNone/>
            </a:pPr>
            <a:r>
              <a:rPr lang="en-US" sz="4400" i="1" dirty="0">
                <a:solidFill>
                  <a:schemeClr val="lt1"/>
                </a:solidFill>
                <a:latin typeface="Titillium Web"/>
                <a:ea typeface="Titillium Web"/>
                <a:cs typeface="Titillium Web"/>
                <a:sym typeface="Titillium Web"/>
              </a:rPr>
              <a:t>Introduction</a:t>
            </a:r>
            <a:r>
              <a:rPr lang="it-IT" sz="4400" i="1" dirty="0">
                <a:solidFill>
                  <a:schemeClr val="lt1"/>
                </a:solidFill>
                <a:latin typeface="Titillium Web"/>
                <a:ea typeface="Titillium Web"/>
                <a:cs typeface="Titillium Web"/>
                <a:sym typeface="Titillium Web"/>
              </a:rPr>
              <a:t> to Data Models</a:t>
            </a:r>
            <a:endParaRPr sz="4400" b="0" i="1" u="none" strike="noStrike" cap="none" dirty="0">
              <a:solidFill>
                <a:schemeClr val="lt1"/>
              </a:solidFill>
              <a:latin typeface="Titillium Web"/>
              <a:ea typeface="Titillium Web"/>
              <a:cs typeface="Titillium Web"/>
              <a:sym typeface="Titillium Web"/>
            </a:endParaRPr>
          </a:p>
          <a:p>
            <a:pPr marL="0" marR="0" lvl="0" indent="0" algn="ctr" rtl="0">
              <a:lnSpc>
                <a:spcPct val="90000"/>
              </a:lnSpc>
              <a:spcBef>
                <a:spcPts val="0"/>
              </a:spcBef>
              <a:spcAft>
                <a:spcPts val="0"/>
              </a:spcAft>
              <a:buClr>
                <a:schemeClr val="lt1"/>
              </a:buClr>
              <a:buSzPts val="3000"/>
              <a:buFont typeface="Titillium Web"/>
              <a:buNone/>
            </a:pPr>
            <a:r>
              <a:rPr lang="it-IT" sz="2700" i="1" dirty="0">
                <a:solidFill>
                  <a:schemeClr val="lt1"/>
                </a:solidFill>
                <a:latin typeface="Titillium Web"/>
                <a:ea typeface="Titillium Web"/>
                <a:cs typeface="Titillium Web"/>
                <a:sym typeface="Titillium Web"/>
              </a:rPr>
              <a:t>Giacomo </a:t>
            </a:r>
            <a:r>
              <a:rPr lang="it-IT" sz="2700" i="1">
                <a:solidFill>
                  <a:schemeClr val="lt1"/>
                </a:solidFill>
                <a:latin typeface="Titillium Web"/>
                <a:ea typeface="Titillium Web"/>
                <a:cs typeface="Titillium Web"/>
                <a:sym typeface="Titillium Web"/>
              </a:rPr>
              <a:t>Coran - INAF </a:t>
            </a:r>
            <a:r>
              <a:rPr lang="it-IT" sz="2700" i="1" dirty="0" err="1">
                <a:solidFill>
                  <a:schemeClr val="lt1"/>
                </a:solidFill>
                <a:latin typeface="Titillium Web"/>
                <a:ea typeface="Titillium Web"/>
                <a:cs typeface="Titillium Web"/>
                <a:sym typeface="Titillium Web"/>
              </a:rPr>
              <a:t>OATs</a:t>
            </a:r>
            <a:endParaRPr sz="2700" b="0" i="1" u="none" strike="noStrike" cap="none" dirty="0">
              <a:solidFill>
                <a:schemeClr val="lt1"/>
              </a:solidFill>
              <a:latin typeface="Titillium Web"/>
              <a:ea typeface="Titillium Web"/>
              <a:cs typeface="Titillium Web"/>
              <a:sym typeface="Titillium Web"/>
            </a:endParaRPr>
          </a:p>
        </p:txBody>
      </p:sp>
      <p:grpSp>
        <p:nvGrpSpPr>
          <p:cNvPr id="123" name="Google Shape;123;p1"/>
          <p:cNvGrpSpPr/>
          <p:nvPr/>
        </p:nvGrpSpPr>
        <p:grpSpPr>
          <a:xfrm>
            <a:off x="0" y="6511282"/>
            <a:ext cx="12192000" cy="361767"/>
            <a:chOff x="0" y="6511282"/>
            <a:chExt cx="12192000" cy="361767"/>
          </a:xfrm>
        </p:grpSpPr>
        <p:pic>
          <p:nvPicPr>
            <p:cNvPr id="124" name="Google Shape;124;p1"/>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125" name="Google Shape;125;p1"/>
            <p:cNvSpPr txBox="1"/>
            <p:nvPr/>
          </p:nvSpPr>
          <p:spPr>
            <a:xfrm>
              <a:off x="6712747" y="6536581"/>
              <a:ext cx="53172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dirty="0">
                  <a:solidFill>
                    <a:schemeClr val="lt1"/>
                  </a:solidFill>
                  <a:latin typeface="Arial"/>
                  <a:ea typeface="Arial"/>
                  <a:cs typeface="Arial"/>
                  <a:sym typeface="Arial"/>
                </a:rPr>
                <a:t>Missione 4 </a:t>
              </a:r>
              <a:r>
                <a:rPr lang="it-IT" sz="1400" b="1" i="0" u="none" strike="noStrike" cap="none" dirty="0">
                  <a:solidFill>
                    <a:schemeClr val="lt1"/>
                  </a:solidFill>
                  <a:latin typeface="Arial"/>
                  <a:ea typeface="Arial"/>
                  <a:cs typeface="Arial"/>
                  <a:sym typeface="Arial"/>
                </a:rPr>
                <a:t>• Istruzione e Ricerca </a:t>
              </a:r>
              <a:endParaRPr sz="1400" b="0" i="0" u="none" strike="noStrike" cap="none" dirty="0">
                <a:solidFill>
                  <a:schemeClr val="lt1"/>
                </a:solidFill>
                <a:latin typeface="Arial"/>
                <a:ea typeface="Arial"/>
                <a:cs typeface="Arial"/>
                <a:sym typeface="Arial"/>
              </a:endParaRPr>
            </a:p>
          </p:txBody>
        </p:sp>
        <p:sp>
          <p:nvSpPr>
            <p:cNvPr id="126" name="Google Shape;126;p1"/>
            <p:cNvSpPr txBox="1"/>
            <p:nvPr/>
          </p:nvSpPr>
          <p:spPr>
            <a:xfrm>
              <a:off x="467555" y="6530753"/>
              <a:ext cx="791920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dirty="0">
                  <a:solidFill>
                    <a:schemeClr val="lt1"/>
                  </a:solidFill>
                  <a:latin typeface="Titillium Web"/>
                  <a:ea typeface="Titillium Web"/>
                  <a:cs typeface="Titillium Web"/>
                  <a:sym typeface="Titillium Web"/>
                </a:rPr>
                <a:t>ICSC </a:t>
              </a:r>
              <a:r>
                <a:rPr lang="it-IT" sz="1400" b="0" i="0" u="none" strike="noStrike" cap="none" dirty="0" err="1">
                  <a:solidFill>
                    <a:schemeClr val="lt1"/>
                  </a:solidFill>
                  <a:latin typeface="Titillium Web"/>
                  <a:ea typeface="Titillium Web"/>
                  <a:cs typeface="Titillium Web"/>
                  <a:sym typeface="Titillium Web"/>
                </a:rPr>
                <a:t>Italian</a:t>
              </a:r>
              <a:r>
                <a:rPr lang="it-IT" sz="1400" b="0" i="0" u="none" strike="noStrike" cap="none">
                  <a:solidFill>
                    <a:schemeClr val="lt1"/>
                  </a:solidFill>
                  <a:latin typeface="Titillium Web"/>
                  <a:ea typeface="Titillium Web"/>
                  <a:cs typeface="Titillium Web"/>
                  <a:sym typeface="Titillium Web"/>
                </a:rPr>
                <a:t>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pic>
        <p:nvPicPr>
          <p:cNvPr id="127" name="Google Shape;127;p1"/>
          <p:cNvPicPr preferRelativeResize="0"/>
          <p:nvPr/>
        </p:nvPicPr>
        <p:blipFill rotWithShape="1">
          <a:blip r:embed="rId5">
            <a:alphaModFix/>
          </a:blip>
          <a:srcRect/>
          <a:stretch/>
        </p:blipFill>
        <p:spPr>
          <a:xfrm>
            <a:off x="-1" y="-15050"/>
            <a:ext cx="12191999" cy="1181100"/>
          </a:xfrm>
          <a:prstGeom prst="rect">
            <a:avLst/>
          </a:prstGeom>
          <a:noFill/>
          <a:ln>
            <a:noFill/>
          </a:ln>
        </p:spPr>
      </p:pic>
      <p:sp>
        <p:nvSpPr>
          <p:cNvPr id="128" name="Google Shape;128;p1"/>
          <p:cNvSpPr txBox="1"/>
          <p:nvPr/>
        </p:nvSpPr>
        <p:spPr>
          <a:xfrm>
            <a:off x="1" y="5917324"/>
            <a:ext cx="6201102" cy="515288"/>
          </a:xfrm>
          <a:prstGeom prst="rect">
            <a:avLst/>
          </a:prstGeom>
          <a:solidFill>
            <a:srgbClr val="E6007E"/>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chemeClr val="lt1"/>
              </a:buClr>
              <a:buSzPts val="1800"/>
              <a:buFont typeface="Arial"/>
              <a:buNone/>
            </a:pPr>
            <a:r>
              <a:rPr lang="it-IT" sz="1800" b="1" i="0" u="none" strike="noStrike" cap="none">
                <a:solidFill>
                  <a:schemeClr val="lt1"/>
                </a:solidFill>
                <a:latin typeface="Titillium Web SemiBold"/>
                <a:ea typeface="Titillium Web SemiBold"/>
                <a:cs typeface="Titillium Web SemiBold"/>
                <a:sym typeface="Titillium Web SemiBold"/>
              </a:rPr>
              <a:t>Spoke 3 </a:t>
            </a:r>
            <a:r>
              <a:rPr lang="it-IT" sz="1800" b="1">
                <a:solidFill>
                  <a:schemeClr val="lt1"/>
                </a:solidFill>
                <a:latin typeface="Titillium Web SemiBold"/>
                <a:ea typeface="Titillium Web SemiBold"/>
                <a:cs typeface="Titillium Web SemiBold"/>
                <a:sym typeface="Titillium Web SemiBold"/>
              </a:rPr>
              <a:t>General Meeting</a:t>
            </a:r>
            <a:r>
              <a:rPr lang="it-IT" sz="1800" b="1" i="0" u="none" strike="noStrike" cap="none">
                <a:solidFill>
                  <a:schemeClr val="lt1"/>
                </a:solidFill>
                <a:latin typeface="Titillium Web SemiBold"/>
                <a:ea typeface="Titillium Web SemiBold"/>
                <a:cs typeface="Titillium Web SemiBold"/>
                <a:sym typeface="Titillium Web SemiBold"/>
              </a:rPr>
              <a:t>, </a:t>
            </a:r>
            <a:r>
              <a:rPr lang="it-IT" sz="1800">
                <a:solidFill>
                  <a:schemeClr val="lt1"/>
                </a:solidFill>
                <a:latin typeface="Titillium Web"/>
                <a:ea typeface="Titillium Web"/>
                <a:cs typeface="Titillium Web"/>
                <a:sym typeface="Titillium Web"/>
              </a:rPr>
              <a:t>Elba 5-9</a:t>
            </a:r>
            <a:r>
              <a:rPr lang="it-IT" sz="1800" b="0" i="0" u="none" strike="noStrike" cap="none">
                <a:solidFill>
                  <a:schemeClr val="lt1"/>
                </a:solidFill>
                <a:latin typeface="Titillium Web"/>
                <a:ea typeface="Titillium Web"/>
                <a:cs typeface="Titillium Web"/>
                <a:sym typeface="Titillium Web"/>
              </a:rPr>
              <a:t> / </a:t>
            </a:r>
            <a:r>
              <a:rPr lang="it-IT" sz="1800">
                <a:solidFill>
                  <a:schemeClr val="lt1"/>
                </a:solidFill>
                <a:latin typeface="Titillium Web"/>
                <a:ea typeface="Titillium Web"/>
                <a:cs typeface="Titillium Web"/>
                <a:sym typeface="Titillium Web"/>
              </a:rPr>
              <a:t>05</a:t>
            </a:r>
            <a:r>
              <a:rPr lang="it-IT" sz="1800" b="0" i="0" u="none" strike="noStrike" cap="none">
                <a:solidFill>
                  <a:schemeClr val="lt1"/>
                </a:solidFill>
                <a:latin typeface="Titillium Web"/>
                <a:ea typeface="Titillium Web"/>
                <a:cs typeface="Titillium Web"/>
                <a:sym typeface="Titillium Web"/>
              </a:rPr>
              <a:t>, 202</a:t>
            </a:r>
            <a:r>
              <a:rPr lang="it-IT" sz="1800">
                <a:solidFill>
                  <a:schemeClr val="lt1"/>
                </a:solidFill>
                <a:latin typeface="Titillium Web"/>
                <a:ea typeface="Titillium Web"/>
                <a:cs typeface="Titillium Web"/>
                <a:sym typeface="Titillium Web"/>
              </a:rPr>
              <a:t>4</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g27df92e4ca9_0_34"/>
          <p:cNvPicPr preferRelativeResize="0"/>
          <p:nvPr/>
        </p:nvPicPr>
        <p:blipFill rotWithShape="1">
          <a:blip r:embed="rId3">
            <a:alphaModFix/>
          </a:blip>
          <a:srcRect/>
          <a:stretch/>
        </p:blipFill>
        <p:spPr>
          <a:xfrm>
            <a:off x="19875" y="9939"/>
            <a:ext cx="12192000" cy="850899"/>
          </a:xfrm>
          <a:prstGeom prst="rect">
            <a:avLst/>
          </a:prstGeom>
          <a:noFill/>
          <a:ln>
            <a:noFill/>
          </a:ln>
        </p:spPr>
      </p:pic>
      <p:grpSp>
        <p:nvGrpSpPr>
          <p:cNvPr id="183" name="Google Shape;183;g27df92e4ca9_0_34"/>
          <p:cNvGrpSpPr/>
          <p:nvPr/>
        </p:nvGrpSpPr>
        <p:grpSpPr>
          <a:xfrm>
            <a:off x="0" y="6511282"/>
            <a:ext cx="12192000" cy="361767"/>
            <a:chOff x="0" y="6511282"/>
            <a:chExt cx="12192000" cy="361767"/>
          </a:xfrm>
        </p:grpSpPr>
        <p:pic>
          <p:nvPicPr>
            <p:cNvPr id="184" name="Google Shape;184;g27df92e4ca9_0_34"/>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185" name="Google Shape;185;g27df92e4ca9_0_34"/>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186" name="Google Shape;186;g27df92e4ca9_0_34"/>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sp>
        <p:nvSpPr>
          <p:cNvPr id="187" name="Google Shape;187;g27df92e4ca9_0_34"/>
          <p:cNvSpPr txBox="1"/>
          <p:nvPr/>
        </p:nvSpPr>
        <p:spPr>
          <a:xfrm>
            <a:off x="715249" y="1030225"/>
            <a:ext cx="10943351" cy="507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en-US" sz="3000" b="1" i="0" u="none" strike="noStrike" cap="none" dirty="0">
                <a:solidFill>
                  <a:srgbClr val="1C7FFF"/>
                </a:solidFill>
                <a:latin typeface="Titillium Web"/>
                <a:ea typeface="Titillium Web"/>
                <a:cs typeface="Titillium Web"/>
                <a:sym typeface="Titillium Web"/>
              </a:rPr>
              <a:t>Data Flow</a:t>
            </a:r>
            <a:endParaRPr lang="en-US" sz="2000" b="0" i="0" u="none" strike="noStrike" cap="none" dirty="0">
              <a:solidFill>
                <a:srgbClr val="000000"/>
              </a:solidFill>
              <a:latin typeface="Titillium Web"/>
              <a:ea typeface="Titillium Web"/>
              <a:cs typeface="Titillium Web"/>
              <a:sym typeface="Titillium Web"/>
            </a:endParaRPr>
          </a:p>
        </p:txBody>
      </p:sp>
      <p:sp>
        <p:nvSpPr>
          <p:cNvPr id="2" name="Google Shape;176;g27df92e4ca9_0_23">
            <a:extLst>
              <a:ext uri="{FF2B5EF4-FFF2-40B4-BE49-F238E27FC236}">
                <a16:creationId xmlns:a16="http://schemas.microsoft.com/office/drawing/2014/main" id="{699C0A76-4654-0F69-E0C7-21DF7FD32CCA}"/>
              </a:ext>
            </a:extLst>
          </p:cNvPr>
          <p:cNvSpPr txBox="1"/>
          <p:nvPr/>
        </p:nvSpPr>
        <p:spPr>
          <a:xfrm>
            <a:off x="406009" y="1536476"/>
            <a:ext cx="11366891" cy="4884374"/>
          </a:xfrm>
          <a:prstGeom prst="rect">
            <a:avLst/>
          </a:prstGeom>
          <a:noFill/>
          <a:ln>
            <a:noFill/>
          </a:ln>
        </p:spPr>
        <p:txBody>
          <a:bodyPr spcFirstLastPara="1" wrap="square" lIns="360000" tIns="45700" rIns="91425" bIns="45700" anchor="t" anchorCtr="0">
            <a:spAutoFit/>
          </a:bodyPr>
          <a:lstStyle/>
          <a:p>
            <a:pPr marL="52998" marR="0" lvl="0" algn="l" rtl="0">
              <a:lnSpc>
                <a:spcPct val="90000"/>
              </a:lnSpc>
              <a:spcBef>
                <a:spcPts val="0"/>
              </a:spcBef>
              <a:spcAft>
                <a:spcPts val="0"/>
              </a:spcAft>
              <a:buClr>
                <a:srgbClr val="1528BC"/>
              </a:buClr>
              <a:buSzPts val="2000"/>
            </a:pPr>
            <a:r>
              <a:rPr lang="en-US" sz="1800" b="1" dirty="0">
                <a:solidFill>
                  <a:srgbClr val="1528BC"/>
                </a:solidFill>
                <a:latin typeface="Titillium Web"/>
                <a:ea typeface="Titillium Web"/>
                <a:cs typeface="Titillium Web"/>
                <a:sym typeface="Titillium Web"/>
              </a:rPr>
              <a:t>Useful to meet necessities of data providers and end users and to check for file integrity</a:t>
            </a:r>
          </a:p>
          <a:p>
            <a:pPr marL="52998" marR="0" lvl="0" algn="l" rtl="0">
              <a:lnSpc>
                <a:spcPct val="90000"/>
              </a:lnSpc>
              <a:spcBef>
                <a:spcPts val="0"/>
              </a:spcBef>
              <a:spcAft>
                <a:spcPts val="0"/>
              </a:spcAft>
              <a:buClr>
                <a:srgbClr val="1528BC"/>
              </a:buClr>
              <a:buSzPts val="2000"/>
            </a:pPr>
            <a:endParaRPr lang="en-US" sz="1800" b="1" dirty="0">
              <a:solidFill>
                <a:srgbClr val="1528BC"/>
              </a:solidFill>
              <a:latin typeface="Titillium Web"/>
              <a:ea typeface="Titillium Web"/>
              <a:cs typeface="Titillium Web"/>
              <a:sym typeface="Titillium Web"/>
            </a:endParaRPr>
          </a:p>
          <a:p>
            <a:pPr marL="52998" marR="0" lvl="0" algn="l" rtl="0">
              <a:lnSpc>
                <a:spcPct val="90000"/>
              </a:lnSpc>
              <a:spcBef>
                <a:spcPts val="0"/>
              </a:spcBef>
              <a:spcAft>
                <a:spcPts val="0"/>
              </a:spcAft>
              <a:buClr>
                <a:srgbClr val="1528BC"/>
              </a:buClr>
              <a:buSzPts val="2000"/>
            </a:pPr>
            <a:r>
              <a:rPr lang="en-US" sz="2000" b="1" u="sng" dirty="0">
                <a:solidFill>
                  <a:srgbClr val="1528BC"/>
                </a:solidFill>
                <a:latin typeface="Titillium Web"/>
                <a:ea typeface="Titillium Web"/>
                <a:cs typeface="Titillium Web"/>
                <a:sym typeface="Titillium Web"/>
              </a:rPr>
              <a:t>H</a:t>
            </a:r>
            <a:r>
              <a:rPr lang="en-US" sz="2000" b="1" i="0" u="sng" strike="noStrike" cap="none" dirty="0">
                <a:solidFill>
                  <a:srgbClr val="1528BC"/>
                </a:solidFill>
                <a:latin typeface="Titillium Web"/>
                <a:ea typeface="Titillium Web"/>
                <a:cs typeface="Titillium Web"/>
                <a:sym typeface="Titillium Web"/>
              </a:rPr>
              <a:t>ow data arrive to the archive</a:t>
            </a:r>
          </a:p>
          <a:p>
            <a:pPr marL="338748" marR="0" lvl="0" indent="-285750" algn="l" rtl="0">
              <a:lnSpc>
                <a:spcPct val="90000"/>
              </a:lnSpc>
              <a:spcBef>
                <a:spcPts val="0"/>
              </a:spcBef>
              <a:spcAft>
                <a:spcPts val="0"/>
              </a:spcAft>
              <a:buClr>
                <a:srgbClr val="1528BC"/>
              </a:buClr>
              <a:buSzPts val="2000"/>
              <a:buFontTx/>
              <a:buChar char="-"/>
            </a:pPr>
            <a:r>
              <a:rPr lang="en-US" sz="1800" b="1" i="0" u="none" strike="noStrike" cap="none" dirty="0">
                <a:solidFill>
                  <a:srgbClr val="1528BC"/>
                </a:solidFill>
                <a:latin typeface="Titillium Web"/>
                <a:ea typeface="Titillium Web"/>
                <a:cs typeface="Titillium Web"/>
                <a:sym typeface="Titillium Web"/>
              </a:rPr>
              <a:t>Single file containing all the content with metadata stored in the same file they refer to</a:t>
            </a:r>
          </a:p>
          <a:p>
            <a:pPr marL="338748" marR="0" lvl="0" indent="-285750" algn="l" rtl="0">
              <a:lnSpc>
                <a:spcPct val="90000"/>
              </a:lnSpc>
              <a:spcBef>
                <a:spcPts val="0"/>
              </a:spcBef>
              <a:spcAft>
                <a:spcPts val="0"/>
              </a:spcAft>
              <a:buClr>
                <a:srgbClr val="1528BC"/>
              </a:buClr>
              <a:buSzPts val="2000"/>
              <a:buFontTx/>
              <a:buChar char="-"/>
            </a:pPr>
            <a:r>
              <a:rPr lang="en-US" sz="1800" b="1" dirty="0">
                <a:solidFill>
                  <a:srgbClr val="1528BC"/>
                </a:solidFill>
                <a:latin typeface="Titillium Web"/>
                <a:ea typeface="Titillium Web"/>
                <a:cs typeface="Titillium Web"/>
                <a:sym typeface="Titillium Web"/>
              </a:rPr>
              <a:t>Folder containing all the data files and the ancillary metadata files as a single package</a:t>
            </a:r>
          </a:p>
          <a:p>
            <a:pPr marL="52998" marR="0" lvl="0" algn="l" rtl="0">
              <a:lnSpc>
                <a:spcPct val="90000"/>
              </a:lnSpc>
              <a:spcBef>
                <a:spcPts val="0"/>
              </a:spcBef>
              <a:spcAft>
                <a:spcPts val="0"/>
              </a:spcAft>
              <a:buClr>
                <a:srgbClr val="1528BC"/>
              </a:buClr>
              <a:buSzPts val="2000"/>
            </a:pPr>
            <a:endParaRPr lang="en-US" sz="1800" b="1" dirty="0">
              <a:solidFill>
                <a:srgbClr val="1528BC"/>
              </a:solidFill>
              <a:latin typeface="Titillium Web"/>
              <a:ea typeface="Titillium Web"/>
              <a:cs typeface="Titillium Web"/>
              <a:sym typeface="Titillium Web"/>
            </a:endParaRPr>
          </a:p>
          <a:p>
            <a:pPr marL="52998" marR="0" lvl="0" algn="l" rtl="0">
              <a:lnSpc>
                <a:spcPct val="90000"/>
              </a:lnSpc>
              <a:spcBef>
                <a:spcPts val="0"/>
              </a:spcBef>
              <a:spcAft>
                <a:spcPts val="0"/>
              </a:spcAft>
              <a:buClr>
                <a:srgbClr val="1528BC"/>
              </a:buClr>
              <a:buSzPts val="2000"/>
            </a:pPr>
            <a:r>
              <a:rPr lang="en-US" sz="2000" b="1" i="0" u="sng" strike="noStrike" cap="none" dirty="0">
                <a:solidFill>
                  <a:srgbClr val="1528BC"/>
                </a:solidFill>
                <a:latin typeface="Titillium Web"/>
                <a:ea typeface="Titillium Web"/>
                <a:cs typeface="Titillium Web"/>
                <a:sym typeface="Titillium Web"/>
              </a:rPr>
              <a:t>Check for integrity</a:t>
            </a:r>
          </a:p>
          <a:p>
            <a:pPr marL="338748" marR="0" lvl="0" indent="-285750" algn="l" rtl="0">
              <a:lnSpc>
                <a:spcPct val="90000"/>
              </a:lnSpc>
              <a:spcBef>
                <a:spcPts val="0"/>
              </a:spcBef>
              <a:spcAft>
                <a:spcPts val="0"/>
              </a:spcAft>
              <a:buClr>
                <a:srgbClr val="1528BC"/>
              </a:buClr>
              <a:buSzPts val="2000"/>
              <a:buFontTx/>
              <a:buChar char="-"/>
            </a:pPr>
            <a:r>
              <a:rPr lang="en-US" sz="1800" b="1" i="0" u="none" strike="noStrike" cap="none" dirty="0">
                <a:solidFill>
                  <a:srgbClr val="1528BC"/>
                </a:solidFill>
                <a:latin typeface="Titillium Web"/>
                <a:ea typeface="Titillium Web"/>
                <a:cs typeface="Titillium Web"/>
                <a:sym typeface="Titillium Web"/>
              </a:rPr>
              <a:t>checksum function: a value for the checksum preceding the delivery must be calculated and saved in the metadata</a:t>
            </a:r>
          </a:p>
          <a:p>
            <a:pPr marL="338748" marR="0" lvl="0" indent="-285750" algn="l" rtl="0">
              <a:lnSpc>
                <a:spcPct val="90000"/>
              </a:lnSpc>
              <a:spcBef>
                <a:spcPts val="0"/>
              </a:spcBef>
              <a:spcAft>
                <a:spcPts val="0"/>
              </a:spcAft>
              <a:buClr>
                <a:srgbClr val="1528BC"/>
              </a:buClr>
              <a:buSzPts val="2000"/>
              <a:buFontTx/>
              <a:buChar char="-"/>
            </a:pPr>
            <a:r>
              <a:rPr lang="en-US" sz="1800" b="1" i="0" u="none" strike="noStrike" cap="none" dirty="0">
                <a:solidFill>
                  <a:srgbClr val="1528BC"/>
                </a:solidFill>
                <a:latin typeface="Titillium Web"/>
                <a:ea typeface="Titillium Web"/>
                <a:cs typeface="Titillium Web"/>
                <a:sym typeface="Titillium Web"/>
              </a:rPr>
              <a:t>open to discuss other means if necessary</a:t>
            </a:r>
          </a:p>
          <a:p>
            <a:pPr marL="52998" marR="0" lvl="0" algn="l" rtl="0">
              <a:lnSpc>
                <a:spcPct val="90000"/>
              </a:lnSpc>
              <a:spcBef>
                <a:spcPts val="0"/>
              </a:spcBef>
              <a:spcAft>
                <a:spcPts val="0"/>
              </a:spcAft>
              <a:buClr>
                <a:srgbClr val="1528BC"/>
              </a:buClr>
              <a:buSzPts val="2000"/>
            </a:pPr>
            <a:endParaRPr lang="en-US" sz="1800" b="1" i="0" u="none" strike="noStrike" cap="none" dirty="0">
              <a:solidFill>
                <a:srgbClr val="1528BC"/>
              </a:solidFill>
              <a:latin typeface="Titillium Web"/>
              <a:ea typeface="Titillium Web"/>
              <a:cs typeface="Titillium Web"/>
              <a:sym typeface="Titillium Web"/>
            </a:endParaRPr>
          </a:p>
          <a:p>
            <a:pPr marL="52998" marR="0" lvl="0" algn="l" rtl="0">
              <a:lnSpc>
                <a:spcPct val="90000"/>
              </a:lnSpc>
              <a:spcBef>
                <a:spcPts val="0"/>
              </a:spcBef>
              <a:spcAft>
                <a:spcPts val="0"/>
              </a:spcAft>
              <a:buClr>
                <a:srgbClr val="1528BC"/>
              </a:buClr>
              <a:buSzPts val="2000"/>
            </a:pPr>
            <a:r>
              <a:rPr lang="en-US" sz="2000" b="1" i="0" u="sng" strike="noStrike" cap="none" dirty="0">
                <a:solidFill>
                  <a:srgbClr val="1528BC"/>
                </a:solidFill>
                <a:latin typeface="Titillium Web"/>
                <a:ea typeface="Titillium Web"/>
                <a:cs typeface="Titillium Web"/>
                <a:sym typeface="Titillium Web"/>
              </a:rPr>
              <a:t>How to expose data to the end users</a:t>
            </a:r>
          </a:p>
          <a:p>
            <a:pPr marL="338748" marR="0" lvl="0" indent="-285750" algn="l" rtl="0">
              <a:lnSpc>
                <a:spcPct val="90000"/>
              </a:lnSpc>
              <a:spcBef>
                <a:spcPts val="0"/>
              </a:spcBef>
              <a:spcAft>
                <a:spcPts val="0"/>
              </a:spcAft>
              <a:buClr>
                <a:srgbClr val="1528BC"/>
              </a:buClr>
              <a:buSzPts val="2000"/>
              <a:buFontTx/>
              <a:buChar char="-"/>
            </a:pPr>
            <a:r>
              <a:rPr lang="en-US" sz="1800" b="1" dirty="0">
                <a:solidFill>
                  <a:srgbClr val="1528BC"/>
                </a:solidFill>
                <a:latin typeface="Titillium Web"/>
                <a:ea typeface="Titillium Web"/>
                <a:cs typeface="Titillium Web"/>
                <a:sym typeface="Titillium Web"/>
              </a:rPr>
              <a:t>One file per entry in the tabular response of a query</a:t>
            </a:r>
          </a:p>
          <a:p>
            <a:pPr marL="338748" marR="0" lvl="0" indent="-285750" algn="l" rtl="0">
              <a:lnSpc>
                <a:spcPct val="90000"/>
              </a:lnSpc>
              <a:spcBef>
                <a:spcPts val="0"/>
              </a:spcBef>
              <a:spcAft>
                <a:spcPts val="0"/>
              </a:spcAft>
              <a:buClr>
                <a:srgbClr val="1528BC"/>
              </a:buClr>
              <a:buSzPts val="2000"/>
              <a:buFontTx/>
              <a:buChar char="-"/>
            </a:pPr>
            <a:r>
              <a:rPr lang="en-US" sz="1800" b="1" i="0" u="none" strike="noStrike" cap="none" dirty="0">
                <a:solidFill>
                  <a:srgbClr val="1528BC"/>
                </a:solidFill>
                <a:latin typeface="Titillium Web"/>
                <a:ea typeface="Titillium Web"/>
                <a:cs typeface="Titillium Web"/>
                <a:sym typeface="Titillium Web"/>
              </a:rPr>
              <a:t>Composition of all the selected entries from different files in a single file</a:t>
            </a:r>
          </a:p>
          <a:p>
            <a:pPr marL="338748" marR="0" lvl="0" indent="-285750" algn="l" rtl="0">
              <a:lnSpc>
                <a:spcPct val="90000"/>
              </a:lnSpc>
              <a:spcBef>
                <a:spcPts val="0"/>
              </a:spcBef>
              <a:spcAft>
                <a:spcPts val="0"/>
              </a:spcAft>
              <a:buClr>
                <a:srgbClr val="1528BC"/>
              </a:buClr>
              <a:buSzPts val="2000"/>
              <a:buFontTx/>
              <a:buChar char="-"/>
            </a:pPr>
            <a:r>
              <a:rPr lang="en-US" sz="1800" b="1" dirty="0">
                <a:solidFill>
                  <a:srgbClr val="1528BC"/>
                </a:solidFill>
                <a:latin typeface="Titillium Web"/>
                <a:ea typeface="Titillium Web"/>
                <a:cs typeface="Titillium Web"/>
                <a:sym typeface="Titillium Web"/>
              </a:rPr>
              <a:t>Creation of a compacted (.tar) file when selecting multiple files</a:t>
            </a:r>
          </a:p>
          <a:p>
            <a:pPr marL="52998" marR="0" lvl="0" algn="l" rtl="0">
              <a:lnSpc>
                <a:spcPct val="90000"/>
              </a:lnSpc>
              <a:spcBef>
                <a:spcPts val="0"/>
              </a:spcBef>
              <a:spcAft>
                <a:spcPts val="0"/>
              </a:spcAft>
              <a:buClr>
                <a:srgbClr val="1528BC"/>
              </a:buClr>
              <a:buSzPts val="2000"/>
            </a:pPr>
            <a:endParaRPr lang="en-US" sz="1800" b="1" i="0" u="none" strike="noStrike" cap="none" dirty="0">
              <a:solidFill>
                <a:srgbClr val="1528BC"/>
              </a:solidFill>
              <a:latin typeface="Titillium Web"/>
              <a:ea typeface="Titillium Web"/>
              <a:cs typeface="Titillium Web"/>
              <a:sym typeface="Titillium Web"/>
            </a:endParaRPr>
          </a:p>
          <a:p>
            <a:pPr marL="52998" marR="0" lvl="0" algn="l" rtl="0">
              <a:lnSpc>
                <a:spcPct val="90000"/>
              </a:lnSpc>
              <a:spcBef>
                <a:spcPts val="0"/>
              </a:spcBef>
              <a:spcAft>
                <a:spcPts val="0"/>
              </a:spcAft>
              <a:buClr>
                <a:srgbClr val="1528BC"/>
              </a:buClr>
              <a:buSzPts val="2000"/>
            </a:pPr>
            <a:r>
              <a:rPr lang="en-US" sz="1800" b="1" dirty="0">
                <a:solidFill>
                  <a:srgbClr val="1528BC"/>
                </a:solidFill>
                <a:latin typeface="Titillium Web"/>
                <a:ea typeface="Titillium Web"/>
                <a:cs typeface="Titillium Web"/>
                <a:sym typeface="Titillium Web"/>
              </a:rPr>
              <a:t>Availability </a:t>
            </a:r>
            <a:r>
              <a:rPr lang="en-US" sz="1800" b="1" i="0" u="none" strike="noStrike" cap="none" dirty="0">
                <a:solidFill>
                  <a:srgbClr val="1528BC"/>
                </a:solidFill>
                <a:latin typeface="Titillium Web"/>
                <a:ea typeface="Titillium Web"/>
                <a:cs typeface="Titillium Web"/>
                <a:sym typeface="Titillium Web"/>
              </a:rPr>
              <a:t>to expose data in a different format from that received an archived</a:t>
            </a:r>
          </a:p>
          <a:p>
            <a:pPr marL="338748" marR="0" lvl="0" indent="-285750" algn="l" rtl="0">
              <a:lnSpc>
                <a:spcPct val="90000"/>
              </a:lnSpc>
              <a:spcBef>
                <a:spcPts val="0"/>
              </a:spcBef>
              <a:spcAft>
                <a:spcPts val="0"/>
              </a:spcAft>
              <a:buClr>
                <a:srgbClr val="1528BC"/>
              </a:buClr>
              <a:buSzPts val="2000"/>
              <a:buFontTx/>
              <a:buChar char="-"/>
            </a:pPr>
            <a:r>
              <a:rPr lang="en-US" sz="1800" b="1" i="0" u="none" strike="noStrike" cap="none" dirty="0">
                <a:solidFill>
                  <a:srgbClr val="1528BC"/>
                </a:solidFill>
                <a:latin typeface="Titillium Web"/>
                <a:ea typeface="Titillium Web"/>
                <a:cs typeface="Titillium Web"/>
                <a:sym typeface="Titillium Web"/>
              </a:rPr>
              <a:t>A service will provide a file construction in the requested format</a:t>
            </a:r>
          </a:p>
          <a:p>
            <a:pPr marL="338748" marR="0" lvl="0" indent="-285750" algn="l" rtl="0">
              <a:lnSpc>
                <a:spcPct val="90000"/>
              </a:lnSpc>
              <a:spcBef>
                <a:spcPts val="0"/>
              </a:spcBef>
              <a:spcAft>
                <a:spcPts val="0"/>
              </a:spcAft>
              <a:buClr>
                <a:srgbClr val="1528BC"/>
              </a:buClr>
              <a:buSzPts val="2000"/>
              <a:buFontTx/>
              <a:buChar char="-"/>
            </a:pPr>
            <a:r>
              <a:rPr lang="en-US" sz="1800" b="1" dirty="0">
                <a:solidFill>
                  <a:srgbClr val="1528BC"/>
                </a:solidFill>
                <a:latin typeface="Titillium Web"/>
                <a:ea typeface="Titillium Web"/>
                <a:cs typeface="Titillium Web"/>
                <a:sym typeface="Titillium Web"/>
              </a:rPr>
              <a:t>Developed if requested by the data providers</a:t>
            </a:r>
            <a:endParaRPr lang="en-US" sz="1800" b="1" i="0" u="none" strike="noStrike" cap="none" dirty="0">
              <a:solidFill>
                <a:srgbClr val="1528BC"/>
              </a:solidFill>
              <a:latin typeface="Titillium Web"/>
              <a:ea typeface="Titillium Web"/>
              <a:cs typeface="Titillium Web"/>
              <a:sym typeface="Titillium Web"/>
            </a:endParaRPr>
          </a:p>
        </p:txBody>
      </p:sp>
    </p:spTree>
    <p:extLst>
      <p:ext uri="{BB962C8B-B14F-4D97-AF65-F5344CB8AC3E}">
        <p14:creationId xmlns:p14="http://schemas.microsoft.com/office/powerpoint/2010/main" val="2822216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g27df92e4ca9_0_34"/>
          <p:cNvPicPr preferRelativeResize="0"/>
          <p:nvPr/>
        </p:nvPicPr>
        <p:blipFill rotWithShape="1">
          <a:blip r:embed="rId3">
            <a:alphaModFix/>
          </a:blip>
          <a:srcRect/>
          <a:stretch/>
        </p:blipFill>
        <p:spPr>
          <a:xfrm>
            <a:off x="-3" y="0"/>
            <a:ext cx="12192000" cy="850899"/>
          </a:xfrm>
          <a:prstGeom prst="rect">
            <a:avLst/>
          </a:prstGeom>
          <a:noFill/>
          <a:ln>
            <a:noFill/>
          </a:ln>
        </p:spPr>
      </p:pic>
      <p:grpSp>
        <p:nvGrpSpPr>
          <p:cNvPr id="183" name="Google Shape;183;g27df92e4ca9_0_34"/>
          <p:cNvGrpSpPr/>
          <p:nvPr/>
        </p:nvGrpSpPr>
        <p:grpSpPr>
          <a:xfrm>
            <a:off x="0" y="6511282"/>
            <a:ext cx="12192000" cy="361767"/>
            <a:chOff x="0" y="6511282"/>
            <a:chExt cx="12192000" cy="361767"/>
          </a:xfrm>
        </p:grpSpPr>
        <p:pic>
          <p:nvPicPr>
            <p:cNvPr id="184" name="Google Shape;184;g27df92e4ca9_0_34"/>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185" name="Google Shape;185;g27df92e4ca9_0_34"/>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186" name="Google Shape;186;g27df92e4ca9_0_34"/>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sp>
        <p:nvSpPr>
          <p:cNvPr id="187" name="Google Shape;187;g27df92e4ca9_0_34"/>
          <p:cNvSpPr txBox="1"/>
          <p:nvPr/>
        </p:nvSpPr>
        <p:spPr>
          <a:xfrm>
            <a:off x="715249" y="1030225"/>
            <a:ext cx="11057651" cy="507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en-US" sz="3000" b="1" i="0" u="none" strike="noStrike" cap="none" dirty="0">
                <a:solidFill>
                  <a:srgbClr val="1C7FFF"/>
                </a:solidFill>
                <a:latin typeface="Titillium Web"/>
                <a:ea typeface="Titillium Web"/>
                <a:cs typeface="Titillium Web"/>
                <a:sym typeface="Titillium Web"/>
              </a:rPr>
              <a:t>Queries</a:t>
            </a:r>
            <a:endParaRPr lang="en-US" sz="2000" b="0" i="0" u="none" strike="noStrike" cap="none" dirty="0">
              <a:solidFill>
                <a:srgbClr val="000000"/>
              </a:solidFill>
              <a:latin typeface="Titillium Web"/>
              <a:ea typeface="Titillium Web"/>
              <a:cs typeface="Titillium Web"/>
              <a:sym typeface="Titillium Web"/>
            </a:endParaRPr>
          </a:p>
        </p:txBody>
      </p:sp>
      <p:sp>
        <p:nvSpPr>
          <p:cNvPr id="2" name="Google Shape;176;g27df92e4ca9_0_23">
            <a:extLst>
              <a:ext uri="{FF2B5EF4-FFF2-40B4-BE49-F238E27FC236}">
                <a16:creationId xmlns:a16="http://schemas.microsoft.com/office/drawing/2014/main" id="{699C0A76-4654-0F69-E0C7-21DF7FD32CCA}"/>
              </a:ext>
            </a:extLst>
          </p:cNvPr>
          <p:cNvSpPr txBox="1"/>
          <p:nvPr/>
        </p:nvSpPr>
        <p:spPr>
          <a:xfrm>
            <a:off x="406009" y="1717451"/>
            <a:ext cx="11366891" cy="3139281"/>
          </a:xfrm>
          <a:prstGeom prst="rect">
            <a:avLst/>
          </a:prstGeom>
          <a:noFill/>
          <a:ln>
            <a:noFill/>
          </a:ln>
        </p:spPr>
        <p:txBody>
          <a:bodyPr spcFirstLastPara="1" wrap="square" lIns="360000" tIns="45700" rIns="91425" bIns="45700" anchor="t" anchorCtr="0">
            <a:spAutoFit/>
          </a:bodyPr>
          <a:lstStyle/>
          <a:p>
            <a:pPr marL="52998" marR="0" lvl="0" algn="l" rtl="0">
              <a:lnSpc>
                <a:spcPct val="90000"/>
              </a:lnSpc>
              <a:spcBef>
                <a:spcPts val="0"/>
              </a:spcBef>
              <a:spcAft>
                <a:spcPts val="0"/>
              </a:spcAft>
              <a:buClr>
                <a:srgbClr val="1528BC"/>
              </a:buClr>
              <a:buSzPts val="2000"/>
            </a:pPr>
            <a:r>
              <a:rPr lang="en-US" sz="2000" b="1" u="sng" dirty="0">
                <a:solidFill>
                  <a:srgbClr val="1528BC"/>
                </a:solidFill>
                <a:latin typeface="Titillium Web"/>
                <a:ea typeface="Titillium Web"/>
                <a:cs typeface="Titillium Web"/>
                <a:sym typeface="Titillium Web"/>
              </a:rPr>
              <a:t>Provide typical example queries</a:t>
            </a:r>
          </a:p>
          <a:p>
            <a:pPr marL="395898" marR="0" lvl="0" indent="-342900" algn="l" rtl="0">
              <a:lnSpc>
                <a:spcPct val="90000"/>
              </a:lnSpc>
              <a:spcBef>
                <a:spcPts val="0"/>
              </a:spcBef>
              <a:spcAft>
                <a:spcPts val="0"/>
              </a:spcAft>
              <a:buClr>
                <a:srgbClr val="1528BC"/>
              </a:buClr>
              <a:buSzPts val="2000"/>
              <a:buFontTx/>
              <a:buChar char="-"/>
            </a:pPr>
            <a:r>
              <a:rPr lang="en-US" sz="1800" b="1" dirty="0">
                <a:solidFill>
                  <a:srgbClr val="1528BC"/>
                </a:solidFill>
                <a:latin typeface="Titillium Web"/>
                <a:ea typeface="Titillium Web"/>
                <a:cs typeface="Titillium Web"/>
                <a:sym typeface="Titillium Web"/>
              </a:rPr>
              <a:t>Help in data model creation</a:t>
            </a:r>
          </a:p>
          <a:p>
            <a:pPr marL="395898" marR="0" lvl="0" indent="-342900" algn="l" rtl="0">
              <a:lnSpc>
                <a:spcPct val="90000"/>
              </a:lnSpc>
              <a:spcBef>
                <a:spcPts val="0"/>
              </a:spcBef>
              <a:spcAft>
                <a:spcPts val="0"/>
              </a:spcAft>
              <a:buClr>
                <a:srgbClr val="1528BC"/>
              </a:buClr>
              <a:buSzPts val="2000"/>
              <a:buFontTx/>
              <a:buChar char="-"/>
            </a:pPr>
            <a:r>
              <a:rPr lang="en-US" sz="1800" b="1" dirty="0">
                <a:solidFill>
                  <a:srgbClr val="1528BC"/>
                </a:solidFill>
                <a:latin typeface="Titillium Web"/>
                <a:ea typeface="Titillium Web"/>
                <a:cs typeface="Titillium Web"/>
                <a:sym typeface="Titillium Web"/>
              </a:rPr>
              <a:t>Improve database organization</a:t>
            </a:r>
          </a:p>
          <a:p>
            <a:pPr marL="395898" marR="0" lvl="0" indent="-342900" algn="l" rtl="0">
              <a:lnSpc>
                <a:spcPct val="90000"/>
              </a:lnSpc>
              <a:spcBef>
                <a:spcPts val="0"/>
              </a:spcBef>
              <a:spcAft>
                <a:spcPts val="0"/>
              </a:spcAft>
              <a:buClr>
                <a:srgbClr val="1528BC"/>
              </a:buClr>
              <a:buSzPts val="2000"/>
              <a:buFontTx/>
              <a:buChar char="-"/>
            </a:pPr>
            <a:r>
              <a:rPr lang="en-US" sz="1800" b="1" dirty="0">
                <a:solidFill>
                  <a:srgbClr val="1528BC"/>
                </a:solidFill>
                <a:latin typeface="Titillium Web"/>
                <a:ea typeface="Titillium Web"/>
                <a:cs typeface="Titillium Web"/>
                <a:sym typeface="Titillium Web"/>
              </a:rPr>
              <a:t>Match end users’ discovery issues</a:t>
            </a:r>
          </a:p>
          <a:p>
            <a:pPr marL="52998" marR="0" lvl="0" algn="l" rtl="0">
              <a:lnSpc>
                <a:spcPct val="90000"/>
              </a:lnSpc>
              <a:spcBef>
                <a:spcPts val="0"/>
              </a:spcBef>
              <a:spcAft>
                <a:spcPts val="0"/>
              </a:spcAft>
              <a:buClr>
                <a:srgbClr val="1528BC"/>
              </a:buClr>
              <a:buSzPts val="2000"/>
            </a:pPr>
            <a:endParaRPr lang="en-US" sz="2000" b="1" i="0" u="none" strike="noStrike" cap="none" dirty="0">
              <a:solidFill>
                <a:srgbClr val="1528BC"/>
              </a:solidFill>
              <a:latin typeface="Titillium Web"/>
              <a:ea typeface="Titillium Web"/>
              <a:cs typeface="Titillium Web"/>
              <a:sym typeface="Titillium Web"/>
            </a:endParaRPr>
          </a:p>
          <a:p>
            <a:pPr marL="52998" marR="0" lvl="0" algn="l" rtl="0">
              <a:lnSpc>
                <a:spcPct val="90000"/>
              </a:lnSpc>
              <a:spcBef>
                <a:spcPts val="0"/>
              </a:spcBef>
              <a:spcAft>
                <a:spcPts val="0"/>
              </a:spcAft>
              <a:buClr>
                <a:srgbClr val="1528BC"/>
              </a:buClr>
              <a:buSzPts val="2000"/>
            </a:pPr>
            <a:r>
              <a:rPr lang="en-US" sz="2000" b="1" dirty="0">
                <a:solidFill>
                  <a:srgbClr val="1528BC"/>
                </a:solidFill>
                <a:latin typeface="Titillium Web"/>
                <a:ea typeface="Titillium Web"/>
                <a:cs typeface="Titillium Web"/>
                <a:sym typeface="Titillium Web"/>
              </a:rPr>
              <a:t>Typical queries are of the type:</a:t>
            </a:r>
          </a:p>
          <a:p>
            <a:pPr marL="52998" marR="0" lvl="0" algn="l" rtl="0">
              <a:lnSpc>
                <a:spcPct val="90000"/>
              </a:lnSpc>
              <a:spcBef>
                <a:spcPts val="0"/>
              </a:spcBef>
              <a:spcAft>
                <a:spcPts val="0"/>
              </a:spcAft>
              <a:buClr>
                <a:srgbClr val="1528BC"/>
              </a:buClr>
              <a:buSzPts val="2000"/>
            </a:pPr>
            <a:endParaRPr lang="en-US" sz="2000" b="1" dirty="0">
              <a:solidFill>
                <a:srgbClr val="1528BC"/>
              </a:solidFill>
              <a:latin typeface="Titillium Web"/>
              <a:ea typeface="Titillium Web"/>
              <a:cs typeface="Titillium Web"/>
              <a:sym typeface="Titillium Web"/>
            </a:endParaRPr>
          </a:p>
          <a:p>
            <a:pPr marL="395898" marR="0" lvl="0" indent="-342900" algn="l" rtl="0">
              <a:lnSpc>
                <a:spcPct val="90000"/>
              </a:lnSpc>
              <a:spcBef>
                <a:spcPts val="0"/>
              </a:spcBef>
              <a:spcAft>
                <a:spcPts val="0"/>
              </a:spcAft>
              <a:buClr>
                <a:srgbClr val="1528BC"/>
              </a:buClr>
              <a:buSzPts val="2000"/>
              <a:buFontTx/>
              <a:buChar char="-"/>
            </a:pPr>
            <a:r>
              <a:rPr lang="en-US" sz="2000" i="1" dirty="0">
                <a:solidFill>
                  <a:srgbClr val="1528BC"/>
                </a:solidFill>
                <a:latin typeface="Titillium Web"/>
                <a:ea typeface="Titillium Web"/>
                <a:cs typeface="Titillium Web"/>
                <a:sym typeface="Titillium Web"/>
              </a:rPr>
              <a:t>SELECT </a:t>
            </a:r>
            <a:r>
              <a:rPr lang="en-US" sz="2000" i="1" dirty="0" err="1">
                <a:solidFill>
                  <a:srgbClr val="1528BC"/>
                </a:solidFill>
                <a:latin typeface="Titillium Web"/>
                <a:ea typeface="Titillium Web"/>
                <a:cs typeface="Titillium Web"/>
                <a:sym typeface="Titillium Web"/>
              </a:rPr>
              <a:t>authorName</a:t>
            </a:r>
            <a:r>
              <a:rPr lang="en-US" sz="2000" i="1" dirty="0">
                <a:solidFill>
                  <a:srgbClr val="1528BC"/>
                </a:solidFill>
                <a:latin typeface="Titillium Web"/>
                <a:ea typeface="Titillium Web"/>
                <a:cs typeface="Titillium Web"/>
                <a:sym typeface="Titillium Web"/>
              </a:rPr>
              <a:t> FROM Author WHERE biography NOT NULL</a:t>
            </a:r>
          </a:p>
          <a:p>
            <a:pPr marL="395898" marR="0" lvl="0" indent="-342900" algn="l" rtl="0">
              <a:lnSpc>
                <a:spcPct val="90000"/>
              </a:lnSpc>
              <a:spcBef>
                <a:spcPts val="0"/>
              </a:spcBef>
              <a:spcAft>
                <a:spcPts val="0"/>
              </a:spcAft>
              <a:buClr>
                <a:srgbClr val="1528BC"/>
              </a:buClr>
              <a:buSzPts val="2000"/>
              <a:buFontTx/>
              <a:buChar char="-"/>
            </a:pPr>
            <a:r>
              <a:rPr lang="en-US" sz="2000" i="1" dirty="0">
                <a:solidFill>
                  <a:srgbClr val="1528BC"/>
                </a:solidFill>
                <a:latin typeface="Titillium Web"/>
                <a:ea typeface="Titillium Web"/>
                <a:cs typeface="Titillium Web"/>
                <a:sym typeface="Titillium Web"/>
              </a:rPr>
              <a:t>SELECT </a:t>
            </a:r>
            <a:r>
              <a:rPr lang="en-US" sz="2000" i="1" dirty="0" err="1">
                <a:solidFill>
                  <a:srgbClr val="1528BC"/>
                </a:solidFill>
                <a:latin typeface="Titillium Web"/>
                <a:ea typeface="Titillium Web"/>
                <a:cs typeface="Titillium Web"/>
                <a:sym typeface="Titillium Web"/>
              </a:rPr>
              <a:t>emailAddress</a:t>
            </a:r>
            <a:r>
              <a:rPr lang="en-US" sz="2000" i="1" dirty="0">
                <a:solidFill>
                  <a:srgbClr val="1528BC"/>
                </a:solidFill>
                <a:latin typeface="Titillium Web"/>
                <a:ea typeface="Titillium Web"/>
                <a:cs typeface="Titillium Web"/>
                <a:sym typeface="Titillium Web"/>
              </a:rPr>
              <a:t> FROM </a:t>
            </a:r>
            <a:r>
              <a:rPr lang="en-US" sz="2000" i="1" dirty="0" err="1">
                <a:solidFill>
                  <a:srgbClr val="1528BC"/>
                </a:solidFill>
                <a:latin typeface="Titillium Web"/>
                <a:ea typeface="Titillium Web"/>
                <a:cs typeface="Titillium Web"/>
                <a:sym typeface="Titillium Web"/>
              </a:rPr>
              <a:t>EmailAddress</a:t>
            </a:r>
            <a:r>
              <a:rPr lang="en-US" sz="2000" i="1" dirty="0">
                <a:solidFill>
                  <a:srgbClr val="1528BC"/>
                </a:solidFill>
                <a:latin typeface="Titillium Web"/>
                <a:ea typeface="Titillium Web"/>
                <a:cs typeface="Titillium Web"/>
                <a:sym typeface="Titillium Web"/>
              </a:rPr>
              <a:t> WHERE </a:t>
            </a:r>
            <a:r>
              <a:rPr lang="en-US" sz="2000" i="1" dirty="0" err="1">
                <a:solidFill>
                  <a:srgbClr val="1528BC"/>
                </a:solidFill>
                <a:latin typeface="Titillium Web"/>
                <a:ea typeface="Titillium Web"/>
                <a:cs typeface="Titillium Web"/>
                <a:sym typeface="Titillium Web"/>
              </a:rPr>
              <a:t>AuthorId</a:t>
            </a:r>
            <a:r>
              <a:rPr lang="en-US" sz="2000" i="1" dirty="0">
                <a:solidFill>
                  <a:srgbClr val="1528BC"/>
                </a:solidFill>
                <a:latin typeface="Titillium Web"/>
                <a:ea typeface="Titillium Web"/>
                <a:cs typeface="Titillium Web"/>
                <a:sym typeface="Titillium Web"/>
              </a:rPr>
              <a:t> = 156</a:t>
            </a:r>
          </a:p>
          <a:p>
            <a:pPr marL="52998" marR="0" lvl="0" algn="l" rtl="0">
              <a:lnSpc>
                <a:spcPct val="90000"/>
              </a:lnSpc>
              <a:spcBef>
                <a:spcPts val="0"/>
              </a:spcBef>
              <a:spcAft>
                <a:spcPts val="0"/>
              </a:spcAft>
              <a:buClr>
                <a:srgbClr val="1528BC"/>
              </a:buClr>
              <a:buSzPts val="2000"/>
            </a:pPr>
            <a:endParaRPr lang="en-US" sz="2000" b="1" i="0" u="none" strike="noStrike" cap="none" dirty="0">
              <a:solidFill>
                <a:srgbClr val="1528BC"/>
              </a:solidFill>
              <a:latin typeface="Titillium Web"/>
              <a:ea typeface="Titillium Web"/>
              <a:cs typeface="Titillium Web"/>
              <a:sym typeface="Titillium Web"/>
            </a:endParaRPr>
          </a:p>
          <a:p>
            <a:pPr marL="52998" marR="0" lvl="0" algn="l" rtl="0">
              <a:lnSpc>
                <a:spcPct val="90000"/>
              </a:lnSpc>
              <a:spcBef>
                <a:spcPts val="0"/>
              </a:spcBef>
              <a:spcAft>
                <a:spcPts val="0"/>
              </a:spcAft>
              <a:buClr>
                <a:srgbClr val="1528BC"/>
              </a:buClr>
              <a:buSzPts val="2000"/>
            </a:pPr>
            <a:r>
              <a:rPr lang="en-US" sz="2000" b="1" i="0" u="none" strike="noStrike" cap="none" dirty="0">
                <a:solidFill>
                  <a:srgbClr val="1528BC"/>
                </a:solidFill>
                <a:latin typeface="Titillium Web"/>
                <a:ea typeface="Titillium Web"/>
                <a:cs typeface="Titillium Web"/>
                <a:sym typeface="Titillium Web"/>
              </a:rPr>
              <a:t>Try to provide them in the round-tables we are going to have tomorrow.</a:t>
            </a:r>
          </a:p>
        </p:txBody>
      </p:sp>
    </p:spTree>
    <p:extLst>
      <p:ext uri="{BB962C8B-B14F-4D97-AF65-F5344CB8AC3E}">
        <p14:creationId xmlns:p14="http://schemas.microsoft.com/office/powerpoint/2010/main" val="883915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g27df92e4ca9_0_34"/>
          <p:cNvPicPr preferRelativeResize="0"/>
          <p:nvPr/>
        </p:nvPicPr>
        <p:blipFill rotWithShape="1">
          <a:blip r:embed="rId3">
            <a:alphaModFix/>
          </a:blip>
          <a:srcRect/>
          <a:stretch/>
        </p:blipFill>
        <p:spPr>
          <a:xfrm>
            <a:off x="-3" y="0"/>
            <a:ext cx="12192000" cy="850899"/>
          </a:xfrm>
          <a:prstGeom prst="rect">
            <a:avLst/>
          </a:prstGeom>
          <a:noFill/>
          <a:ln>
            <a:noFill/>
          </a:ln>
        </p:spPr>
      </p:pic>
      <p:grpSp>
        <p:nvGrpSpPr>
          <p:cNvPr id="183" name="Google Shape;183;g27df92e4ca9_0_34"/>
          <p:cNvGrpSpPr/>
          <p:nvPr/>
        </p:nvGrpSpPr>
        <p:grpSpPr>
          <a:xfrm>
            <a:off x="0" y="6511282"/>
            <a:ext cx="12192000" cy="361767"/>
            <a:chOff x="0" y="6511282"/>
            <a:chExt cx="12192000" cy="361767"/>
          </a:xfrm>
        </p:grpSpPr>
        <p:pic>
          <p:nvPicPr>
            <p:cNvPr id="184" name="Google Shape;184;g27df92e4ca9_0_34"/>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185" name="Google Shape;185;g27df92e4ca9_0_34"/>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186" name="Google Shape;186;g27df92e4ca9_0_34"/>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sp>
        <p:nvSpPr>
          <p:cNvPr id="187" name="Google Shape;187;g27df92e4ca9_0_34"/>
          <p:cNvSpPr txBox="1"/>
          <p:nvPr/>
        </p:nvSpPr>
        <p:spPr>
          <a:xfrm>
            <a:off x="715249" y="1030225"/>
            <a:ext cx="5380751" cy="507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en-US" sz="3000" b="1" i="0" u="none" strike="noStrike" cap="none" dirty="0">
                <a:solidFill>
                  <a:srgbClr val="1C7FFF"/>
                </a:solidFill>
                <a:latin typeface="Titillium Web"/>
                <a:ea typeface="Titillium Web"/>
                <a:cs typeface="Titillium Web"/>
                <a:sym typeface="Titillium Web"/>
              </a:rPr>
              <a:t>Current development</a:t>
            </a:r>
            <a:endParaRPr lang="en-US" sz="2000" b="0" i="0" u="none" strike="noStrike" cap="none" dirty="0">
              <a:solidFill>
                <a:srgbClr val="000000"/>
              </a:solidFill>
              <a:latin typeface="Titillium Web"/>
              <a:ea typeface="Titillium Web"/>
              <a:cs typeface="Titillium Web"/>
              <a:sym typeface="Titillium Web"/>
            </a:endParaRPr>
          </a:p>
        </p:txBody>
      </p:sp>
      <p:sp>
        <p:nvSpPr>
          <p:cNvPr id="2" name="Google Shape;176;g27df92e4ca9_0_23">
            <a:extLst>
              <a:ext uri="{FF2B5EF4-FFF2-40B4-BE49-F238E27FC236}">
                <a16:creationId xmlns:a16="http://schemas.microsoft.com/office/drawing/2014/main" id="{699C0A76-4654-0F69-E0C7-21DF7FD32CCA}"/>
              </a:ext>
            </a:extLst>
          </p:cNvPr>
          <p:cNvSpPr txBox="1"/>
          <p:nvPr/>
        </p:nvSpPr>
        <p:spPr>
          <a:xfrm>
            <a:off x="406009" y="1546001"/>
            <a:ext cx="11366891" cy="1588087"/>
          </a:xfrm>
          <a:prstGeom prst="rect">
            <a:avLst/>
          </a:prstGeom>
          <a:noFill/>
          <a:ln>
            <a:noFill/>
          </a:ln>
        </p:spPr>
        <p:txBody>
          <a:bodyPr spcFirstLastPara="1" wrap="square" lIns="360000" tIns="45700" rIns="91425" bIns="45700" anchor="t" anchorCtr="0">
            <a:spAutoFit/>
          </a:bodyPr>
          <a:lstStyle/>
          <a:p>
            <a:pPr marL="52998" marR="0" lvl="0" algn="l" rtl="0">
              <a:lnSpc>
                <a:spcPct val="90000"/>
              </a:lnSpc>
              <a:spcBef>
                <a:spcPts val="0"/>
              </a:spcBef>
              <a:spcAft>
                <a:spcPts val="0"/>
              </a:spcAft>
              <a:buClr>
                <a:srgbClr val="1528BC"/>
              </a:buClr>
              <a:buSzPts val="2000"/>
            </a:pPr>
            <a:r>
              <a:rPr lang="en-US" sz="1800" b="1" dirty="0">
                <a:solidFill>
                  <a:srgbClr val="1528BC"/>
                </a:solidFill>
                <a:latin typeface="Titillium Web"/>
                <a:ea typeface="Titillium Web"/>
                <a:cs typeface="Titillium Web"/>
                <a:sym typeface="Titillium Web"/>
              </a:rPr>
              <a:t>Data models developed for 3 use cases (Fermi, Gaia, Pluto)</a:t>
            </a:r>
          </a:p>
          <a:p>
            <a:pPr marL="52998" marR="0" lvl="0" algn="l" rtl="0">
              <a:lnSpc>
                <a:spcPct val="90000"/>
              </a:lnSpc>
              <a:spcBef>
                <a:spcPts val="0"/>
              </a:spcBef>
              <a:spcAft>
                <a:spcPts val="0"/>
              </a:spcAft>
              <a:buClr>
                <a:srgbClr val="1528BC"/>
              </a:buClr>
              <a:buSzPts val="2000"/>
            </a:pPr>
            <a:r>
              <a:rPr lang="en-US" sz="1800" b="1" dirty="0">
                <a:solidFill>
                  <a:srgbClr val="1528BC"/>
                </a:solidFill>
                <a:latin typeface="Titillium Web"/>
                <a:ea typeface="Titillium Web"/>
                <a:cs typeface="Titillium Web"/>
                <a:sym typeface="Titillium Web"/>
              </a:rPr>
              <a:t>Test implementation for 2 use cases (Fermi, Gaia) with local databases</a:t>
            </a:r>
          </a:p>
          <a:p>
            <a:pPr marL="52998" marR="0" lvl="0" algn="l" rtl="0">
              <a:lnSpc>
                <a:spcPct val="90000"/>
              </a:lnSpc>
              <a:spcBef>
                <a:spcPts val="0"/>
              </a:spcBef>
              <a:spcAft>
                <a:spcPts val="0"/>
              </a:spcAft>
              <a:buClr>
                <a:srgbClr val="1528BC"/>
              </a:buClr>
              <a:buSzPts val="2000"/>
            </a:pPr>
            <a:endParaRPr lang="en-US" sz="1800" b="1" i="0" u="none" strike="noStrike" cap="none" dirty="0">
              <a:solidFill>
                <a:srgbClr val="1528BC"/>
              </a:solidFill>
              <a:latin typeface="Titillium Web"/>
              <a:ea typeface="Titillium Web"/>
              <a:cs typeface="Titillium Web"/>
              <a:sym typeface="Titillium Web"/>
            </a:endParaRPr>
          </a:p>
          <a:p>
            <a:pPr marL="52998" marR="0" lvl="0" algn="l" rtl="0">
              <a:lnSpc>
                <a:spcPct val="90000"/>
              </a:lnSpc>
              <a:spcBef>
                <a:spcPts val="0"/>
              </a:spcBef>
              <a:spcAft>
                <a:spcPts val="0"/>
              </a:spcAft>
              <a:buClr>
                <a:srgbClr val="1528BC"/>
              </a:buClr>
              <a:buSzPts val="2000"/>
            </a:pPr>
            <a:r>
              <a:rPr lang="en-US" sz="1800" b="1" i="0" u="none" strike="noStrike" cap="none" dirty="0">
                <a:solidFill>
                  <a:srgbClr val="1528BC"/>
                </a:solidFill>
                <a:latin typeface="Titillium Web"/>
                <a:ea typeface="Titillium Web"/>
                <a:cs typeface="Titillium Web"/>
                <a:sym typeface="Titillium Web"/>
              </a:rPr>
              <a:t>Data models </a:t>
            </a:r>
            <a:r>
              <a:rPr lang="en-US" sz="1800" b="1" dirty="0">
                <a:solidFill>
                  <a:srgbClr val="1528BC"/>
                </a:solidFill>
                <a:latin typeface="Titillium Web"/>
                <a:ea typeface="Titillium Web"/>
                <a:cs typeface="Titillium Web"/>
                <a:sym typeface="Titillium Web"/>
              </a:rPr>
              <a:t>vary in complexity</a:t>
            </a:r>
          </a:p>
          <a:p>
            <a:pPr marL="338748" marR="0" lvl="0" indent="-285750" algn="l" rtl="0">
              <a:lnSpc>
                <a:spcPct val="90000"/>
              </a:lnSpc>
              <a:spcBef>
                <a:spcPts val="0"/>
              </a:spcBef>
              <a:spcAft>
                <a:spcPts val="0"/>
              </a:spcAft>
              <a:buClr>
                <a:srgbClr val="1528BC"/>
              </a:buClr>
              <a:buSzPts val="2000"/>
              <a:buFontTx/>
              <a:buChar char="-"/>
            </a:pPr>
            <a:r>
              <a:rPr lang="en-US" sz="1800" b="1" dirty="0">
                <a:solidFill>
                  <a:srgbClr val="1528BC"/>
                </a:solidFill>
                <a:latin typeface="Titillium Web"/>
                <a:ea typeface="Titillium Web"/>
                <a:cs typeface="Titillium Web"/>
                <a:sym typeface="Titillium Web"/>
              </a:rPr>
              <a:t>Fermi is easy to implement, unique key in the file name and tables not related to one another</a:t>
            </a:r>
          </a:p>
          <a:p>
            <a:pPr marL="338748" marR="0" lvl="0" indent="-285750" algn="l" rtl="0">
              <a:lnSpc>
                <a:spcPct val="90000"/>
              </a:lnSpc>
              <a:spcBef>
                <a:spcPts val="0"/>
              </a:spcBef>
              <a:spcAft>
                <a:spcPts val="0"/>
              </a:spcAft>
              <a:buClr>
                <a:srgbClr val="1528BC"/>
              </a:buClr>
              <a:buSzPts val="2000"/>
              <a:buFontTx/>
              <a:buChar char="-"/>
            </a:pPr>
            <a:r>
              <a:rPr lang="en-US" sz="1800" b="1" dirty="0">
                <a:solidFill>
                  <a:srgbClr val="1528BC"/>
                </a:solidFill>
                <a:latin typeface="Titillium Web"/>
                <a:ea typeface="Titillium Web"/>
                <a:cs typeface="Titillium Web"/>
                <a:sym typeface="Titillium Web"/>
              </a:rPr>
              <a:t>Pluto is more complex and may be subject to changes.</a:t>
            </a:r>
            <a:endParaRPr lang="en-US" sz="1800" b="1" i="0" u="none" strike="noStrike" cap="none" dirty="0">
              <a:solidFill>
                <a:srgbClr val="1528BC"/>
              </a:solidFill>
              <a:latin typeface="Titillium Web"/>
              <a:ea typeface="Titillium Web"/>
              <a:cs typeface="Titillium Web"/>
              <a:sym typeface="Titillium Web"/>
            </a:endParaRPr>
          </a:p>
        </p:txBody>
      </p:sp>
      <p:pic>
        <p:nvPicPr>
          <p:cNvPr id="6" name="Immagine 5" descr="Immagine che contiene testo, calligrafia, Biglietto Post-it, Carattere&#10;&#10;Descrizione generata automaticamente">
            <a:extLst>
              <a:ext uri="{FF2B5EF4-FFF2-40B4-BE49-F238E27FC236}">
                <a16:creationId xmlns:a16="http://schemas.microsoft.com/office/drawing/2014/main" id="{BF54D59D-62EC-FE1C-DBDB-5C15E323A449}"/>
              </a:ext>
            </a:extLst>
          </p:cNvPr>
          <p:cNvPicPr>
            <a:picLocks noChangeAspect="1"/>
          </p:cNvPicPr>
          <p:nvPr/>
        </p:nvPicPr>
        <p:blipFill>
          <a:blip r:embed="rId5"/>
          <a:stretch>
            <a:fillRect/>
          </a:stretch>
        </p:blipFill>
        <p:spPr>
          <a:xfrm>
            <a:off x="6712747" y="3240377"/>
            <a:ext cx="3526628" cy="3022434"/>
          </a:xfrm>
          <a:prstGeom prst="rect">
            <a:avLst/>
          </a:prstGeom>
        </p:spPr>
      </p:pic>
      <p:pic>
        <p:nvPicPr>
          <p:cNvPr id="8" name="Immagine 7" descr="Immagine che contiene testo, calligrafia, schermata, documento&#10;&#10;Descrizione generata automaticamente">
            <a:extLst>
              <a:ext uri="{FF2B5EF4-FFF2-40B4-BE49-F238E27FC236}">
                <a16:creationId xmlns:a16="http://schemas.microsoft.com/office/drawing/2014/main" id="{B44FDD4A-C556-5BFA-B32B-D7C46E7A58B9}"/>
              </a:ext>
            </a:extLst>
          </p:cNvPr>
          <p:cNvPicPr>
            <a:picLocks noChangeAspect="1"/>
          </p:cNvPicPr>
          <p:nvPr/>
        </p:nvPicPr>
        <p:blipFill>
          <a:blip r:embed="rId6"/>
          <a:stretch>
            <a:fillRect/>
          </a:stretch>
        </p:blipFill>
        <p:spPr>
          <a:xfrm>
            <a:off x="2184262" y="3244059"/>
            <a:ext cx="2116787" cy="3018752"/>
          </a:xfrm>
          <a:prstGeom prst="rect">
            <a:avLst/>
          </a:prstGeom>
        </p:spPr>
      </p:pic>
      <p:sp>
        <p:nvSpPr>
          <p:cNvPr id="9" name="CasellaDiTesto 8">
            <a:extLst>
              <a:ext uri="{FF2B5EF4-FFF2-40B4-BE49-F238E27FC236}">
                <a16:creationId xmlns:a16="http://schemas.microsoft.com/office/drawing/2014/main" id="{D8CC3AB5-67C9-CAA7-1B95-CC362C99B12B}"/>
              </a:ext>
            </a:extLst>
          </p:cNvPr>
          <p:cNvSpPr txBox="1"/>
          <p:nvPr/>
        </p:nvSpPr>
        <p:spPr>
          <a:xfrm>
            <a:off x="3081370" y="5974505"/>
            <a:ext cx="1354858" cy="276999"/>
          </a:xfrm>
          <a:prstGeom prst="rect">
            <a:avLst/>
          </a:prstGeom>
          <a:noFill/>
        </p:spPr>
        <p:txBody>
          <a:bodyPr wrap="none" rtlCol="0">
            <a:spAutoFit/>
          </a:bodyPr>
          <a:lstStyle/>
          <a:p>
            <a:r>
              <a:rPr lang="en-US" sz="1200" b="1" dirty="0">
                <a:solidFill>
                  <a:srgbClr val="1528BC"/>
                </a:solidFill>
                <a:latin typeface="Titillium Web"/>
              </a:rPr>
              <a:t>Fermi data model</a:t>
            </a:r>
          </a:p>
        </p:txBody>
      </p:sp>
      <p:sp>
        <p:nvSpPr>
          <p:cNvPr id="10" name="CasellaDiTesto 9">
            <a:extLst>
              <a:ext uri="{FF2B5EF4-FFF2-40B4-BE49-F238E27FC236}">
                <a16:creationId xmlns:a16="http://schemas.microsoft.com/office/drawing/2014/main" id="{A6A33F6C-8447-981A-8FD8-05290F443B09}"/>
              </a:ext>
            </a:extLst>
          </p:cNvPr>
          <p:cNvSpPr txBox="1"/>
          <p:nvPr/>
        </p:nvSpPr>
        <p:spPr>
          <a:xfrm>
            <a:off x="9221331" y="5926889"/>
            <a:ext cx="1322798" cy="276999"/>
          </a:xfrm>
          <a:prstGeom prst="rect">
            <a:avLst/>
          </a:prstGeom>
          <a:noFill/>
        </p:spPr>
        <p:txBody>
          <a:bodyPr wrap="none" rtlCol="0">
            <a:spAutoFit/>
          </a:bodyPr>
          <a:lstStyle/>
          <a:p>
            <a:r>
              <a:rPr lang="en-US" sz="1200" b="1" dirty="0">
                <a:solidFill>
                  <a:srgbClr val="1528BC"/>
                </a:solidFill>
                <a:latin typeface="Titillium Web"/>
              </a:rPr>
              <a:t>Pluto data model</a:t>
            </a:r>
          </a:p>
        </p:txBody>
      </p:sp>
    </p:spTree>
    <p:extLst>
      <p:ext uri="{BB962C8B-B14F-4D97-AF65-F5344CB8AC3E}">
        <p14:creationId xmlns:p14="http://schemas.microsoft.com/office/powerpoint/2010/main" val="2706866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g27df92e4ca9_0_34"/>
          <p:cNvPicPr preferRelativeResize="0"/>
          <p:nvPr/>
        </p:nvPicPr>
        <p:blipFill rotWithShape="1">
          <a:blip r:embed="rId3">
            <a:alphaModFix/>
          </a:blip>
          <a:srcRect/>
          <a:stretch/>
        </p:blipFill>
        <p:spPr>
          <a:xfrm>
            <a:off x="-3" y="0"/>
            <a:ext cx="12192000" cy="850899"/>
          </a:xfrm>
          <a:prstGeom prst="rect">
            <a:avLst/>
          </a:prstGeom>
          <a:noFill/>
          <a:ln>
            <a:noFill/>
          </a:ln>
        </p:spPr>
      </p:pic>
      <p:grpSp>
        <p:nvGrpSpPr>
          <p:cNvPr id="183" name="Google Shape;183;g27df92e4ca9_0_34"/>
          <p:cNvGrpSpPr/>
          <p:nvPr/>
        </p:nvGrpSpPr>
        <p:grpSpPr>
          <a:xfrm>
            <a:off x="0" y="6511282"/>
            <a:ext cx="12192000" cy="361767"/>
            <a:chOff x="0" y="6511282"/>
            <a:chExt cx="12192000" cy="361767"/>
          </a:xfrm>
        </p:grpSpPr>
        <p:pic>
          <p:nvPicPr>
            <p:cNvPr id="184" name="Google Shape;184;g27df92e4ca9_0_34"/>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185" name="Google Shape;185;g27df92e4ca9_0_34"/>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186" name="Google Shape;186;g27df92e4ca9_0_34"/>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sp>
        <p:nvSpPr>
          <p:cNvPr id="187" name="Google Shape;187;g27df92e4ca9_0_34"/>
          <p:cNvSpPr txBox="1"/>
          <p:nvPr/>
        </p:nvSpPr>
        <p:spPr>
          <a:xfrm>
            <a:off x="715249" y="1030225"/>
            <a:ext cx="5380751" cy="507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en-US" sz="3000" b="1" i="0" u="none" strike="noStrike" cap="none" dirty="0">
                <a:solidFill>
                  <a:srgbClr val="1C7FFF"/>
                </a:solidFill>
                <a:latin typeface="Titillium Web"/>
                <a:ea typeface="Titillium Web"/>
                <a:cs typeface="Titillium Web"/>
                <a:sym typeface="Titillium Web"/>
              </a:rPr>
              <a:t>Conclusions</a:t>
            </a:r>
            <a:endParaRPr lang="en-US" sz="2000" b="0" i="0" u="none" strike="noStrike" cap="none" dirty="0">
              <a:solidFill>
                <a:srgbClr val="000000"/>
              </a:solidFill>
              <a:latin typeface="Titillium Web"/>
              <a:ea typeface="Titillium Web"/>
              <a:cs typeface="Titillium Web"/>
              <a:sym typeface="Titillium Web"/>
            </a:endParaRPr>
          </a:p>
        </p:txBody>
      </p:sp>
      <p:sp>
        <p:nvSpPr>
          <p:cNvPr id="2" name="Google Shape;176;g27df92e4ca9_0_23">
            <a:extLst>
              <a:ext uri="{FF2B5EF4-FFF2-40B4-BE49-F238E27FC236}">
                <a16:creationId xmlns:a16="http://schemas.microsoft.com/office/drawing/2014/main" id="{699C0A76-4654-0F69-E0C7-21DF7FD32CCA}"/>
              </a:ext>
            </a:extLst>
          </p:cNvPr>
          <p:cNvSpPr txBox="1"/>
          <p:nvPr/>
        </p:nvSpPr>
        <p:spPr>
          <a:xfrm>
            <a:off x="406009" y="1717451"/>
            <a:ext cx="11366891" cy="4247276"/>
          </a:xfrm>
          <a:prstGeom prst="rect">
            <a:avLst/>
          </a:prstGeom>
          <a:noFill/>
          <a:ln>
            <a:noFill/>
          </a:ln>
        </p:spPr>
        <p:txBody>
          <a:bodyPr spcFirstLastPara="1" wrap="square" lIns="360000" tIns="45700" rIns="91425" bIns="45700" anchor="t" anchorCtr="0">
            <a:spAutoFit/>
          </a:bodyPr>
          <a:lstStyle/>
          <a:p>
            <a:pPr marL="52998" marR="0" lvl="0" algn="l" rtl="0">
              <a:lnSpc>
                <a:spcPct val="90000"/>
              </a:lnSpc>
              <a:spcBef>
                <a:spcPts val="0"/>
              </a:spcBef>
              <a:spcAft>
                <a:spcPts val="0"/>
              </a:spcAft>
              <a:buClr>
                <a:srgbClr val="1528BC"/>
              </a:buClr>
              <a:buSzPts val="2000"/>
            </a:pPr>
            <a:r>
              <a:rPr lang="en-US" sz="2000" b="1" dirty="0">
                <a:solidFill>
                  <a:srgbClr val="1528BC"/>
                </a:solidFill>
                <a:latin typeface="Titillium Web"/>
                <a:ea typeface="Titillium Web"/>
                <a:cs typeface="Titillium Web"/>
                <a:sym typeface="Titillium Web"/>
              </a:rPr>
              <a:t>Round-table meeting tomorrow in the afternoon.</a:t>
            </a:r>
          </a:p>
          <a:p>
            <a:pPr marL="338748" marR="0" lvl="0" indent="-285750" algn="l" rtl="0">
              <a:lnSpc>
                <a:spcPct val="90000"/>
              </a:lnSpc>
              <a:spcBef>
                <a:spcPts val="0"/>
              </a:spcBef>
              <a:spcAft>
                <a:spcPts val="0"/>
              </a:spcAft>
              <a:buClr>
                <a:srgbClr val="1528BC"/>
              </a:buClr>
              <a:buSzPts val="2000"/>
              <a:buFontTx/>
              <a:buChar char="-"/>
            </a:pPr>
            <a:r>
              <a:rPr lang="en-US" sz="2000" b="1" i="0" u="none" strike="noStrike" cap="none" dirty="0">
                <a:solidFill>
                  <a:srgbClr val="1528BC"/>
                </a:solidFill>
                <a:latin typeface="Titillium Web"/>
                <a:ea typeface="Titillium Web"/>
                <a:cs typeface="Titillium Web"/>
                <a:sym typeface="Titillium Web"/>
              </a:rPr>
              <a:t>Definition of the list of metadata to archive and </a:t>
            </a:r>
            <a:r>
              <a:rPr lang="en-US" sz="2000" b="1" dirty="0">
                <a:solidFill>
                  <a:srgbClr val="1528BC"/>
                </a:solidFill>
                <a:latin typeface="Titillium Web"/>
                <a:ea typeface="Titillium Web"/>
                <a:cs typeface="Titillium Web"/>
                <a:sym typeface="Titillium Web"/>
              </a:rPr>
              <a:t>a prototype for the data model</a:t>
            </a:r>
          </a:p>
          <a:p>
            <a:pPr marL="338748" marR="0" lvl="0" indent="-285750" algn="l" rtl="0">
              <a:lnSpc>
                <a:spcPct val="90000"/>
              </a:lnSpc>
              <a:spcBef>
                <a:spcPts val="0"/>
              </a:spcBef>
              <a:spcAft>
                <a:spcPts val="0"/>
              </a:spcAft>
              <a:buClr>
                <a:srgbClr val="1528BC"/>
              </a:buClr>
              <a:buSzPts val="2000"/>
              <a:buFontTx/>
              <a:buChar char="-"/>
            </a:pPr>
            <a:r>
              <a:rPr lang="en-US" sz="2000" b="1" i="0" u="none" strike="noStrike" cap="none" dirty="0">
                <a:solidFill>
                  <a:srgbClr val="1528BC"/>
                </a:solidFill>
                <a:latin typeface="Titillium Web"/>
                <a:ea typeface="Titillium Web"/>
                <a:cs typeface="Titillium Web"/>
                <a:sym typeface="Titillium Web"/>
              </a:rPr>
              <a:t>Definition of typic</a:t>
            </a:r>
            <a:r>
              <a:rPr lang="en-US" sz="2000" b="1" dirty="0">
                <a:solidFill>
                  <a:srgbClr val="1528BC"/>
                </a:solidFill>
                <a:latin typeface="Titillium Web"/>
                <a:ea typeface="Titillium Web"/>
                <a:cs typeface="Titillium Web"/>
                <a:sym typeface="Titillium Web"/>
              </a:rPr>
              <a:t>al queries you expect an end user would do</a:t>
            </a:r>
          </a:p>
          <a:p>
            <a:pPr marL="52998" marR="0" lvl="0" algn="l" rtl="0">
              <a:lnSpc>
                <a:spcPct val="90000"/>
              </a:lnSpc>
              <a:spcBef>
                <a:spcPts val="0"/>
              </a:spcBef>
              <a:spcAft>
                <a:spcPts val="0"/>
              </a:spcAft>
              <a:buClr>
                <a:srgbClr val="1528BC"/>
              </a:buClr>
              <a:buSzPts val="2000"/>
            </a:pPr>
            <a:endParaRPr lang="en-US" sz="2000" b="1" i="0" u="none" strike="noStrike" cap="none" dirty="0">
              <a:solidFill>
                <a:srgbClr val="1528BC"/>
              </a:solidFill>
              <a:latin typeface="Titillium Web"/>
              <a:ea typeface="Titillium Web"/>
              <a:cs typeface="Titillium Web"/>
              <a:sym typeface="Titillium Web"/>
            </a:endParaRPr>
          </a:p>
          <a:p>
            <a:pPr marL="52998" marR="0" lvl="0" algn="l" rtl="0">
              <a:lnSpc>
                <a:spcPct val="90000"/>
              </a:lnSpc>
              <a:spcBef>
                <a:spcPts val="0"/>
              </a:spcBef>
              <a:spcAft>
                <a:spcPts val="0"/>
              </a:spcAft>
              <a:buClr>
                <a:srgbClr val="1528BC"/>
              </a:buClr>
              <a:buSzPts val="2000"/>
            </a:pPr>
            <a:r>
              <a:rPr lang="en-US" sz="2000" b="1" dirty="0">
                <a:solidFill>
                  <a:srgbClr val="1528BC"/>
                </a:solidFill>
                <a:latin typeface="Titillium Web"/>
                <a:ea typeface="Titillium Web"/>
                <a:cs typeface="Titillium Web"/>
                <a:sym typeface="Titillium Web"/>
              </a:rPr>
              <a:t>Metadata and portal interface - Massimo </a:t>
            </a:r>
            <a:r>
              <a:rPr lang="en-US" sz="2000" b="1" dirty="0" err="1">
                <a:solidFill>
                  <a:srgbClr val="1528BC"/>
                </a:solidFill>
                <a:latin typeface="Titillium Web"/>
                <a:ea typeface="Titillium Web"/>
                <a:cs typeface="Titillium Web"/>
                <a:sym typeface="Titillium Web"/>
              </a:rPr>
              <a:t>Costantini</a:t>
            </a:r>
            <a:r>
              <a:rPr lang="en-US" sz="2000" b="1" dirty="0">
                <a:solidFill>
                  <a:srgbClr val="1528BC"/>
                </a:solidFill>
                <a:latin typeface="Titillium Web"/>
                <a:ea typeface="Titillium Web"/>
                <a:cs typeface="Titillium Web"/>
                <a:sym typeface="Titillium Web"/>
              </a:rPr>
              <a:t>.</a:t>
            </a:r>
          </a:p>
          <a:p>
            <a:pPr marL="52998" marR="0" lvl="0" algn="l" rtl="0">
              <a:lnSpc>
                <a:spcPct val="90000"/>
              </a:lnSpc>
              <a:spcBef>
                <a:spcPts val="0"/>
              </a:spcBef>
              <a:spcAft>
                <a:spcPts val="0"/>
              </a:spcAft>
              <a:buClr>
                <a:srgbClr val="1528BC"/>
              </a:buClr>
              <a:buSzPts val="2000"/>
            </a:pPr>
            <a:r>
              <a:rPr lang="en-US" sz="2000" b="1" dirty="0">
                <a:solidFill>
                  <a:srgbClr val="1528BC"/>
                </a:solidFill>
                <a:latin typeface="Titillium Web"/>
                <a:ea typeface="Titillium Web"/>
                <a:cs typeface="Titillium Web"/>
                <a:sym typeface="Titillium Web"/>
              </a:rPr>
              <a:t>Fermi and Gaia examples - Andrea </a:t>
            </a:r>
            <a:r>
              <a:rPr lang="en-US" sz="2000" b="1" dirty="0" err="1">
                <a:solidFill>
                  <a:srgbClr val="1528BC"/>
                </a:solidFill>
                <a:latin typeface="Titillium Web"/>
                <a:ea typeface="Titillium Web"/>
                <a:cs typeface="Titillium Web"/>
                <a:sym typeface="Titillium Web"/>
              </a:rPr>
              <a:t>Adelfio</a:t>
            </a:r>
            <a:r>
              <a:rPr lang="en-US" sz="2000" b="1" dirty="0">
                <a:solidFill>
                  <a:srgbClr val="1528BC"/>
                </a:solidFill>
                <a:latin typeface="Titillium Web"/>
                <a:ea typeface="Titillium Web"/>
                <a:cs typeface="Titillium Web"/>
                <a:sym typeface="Titillium Web"/>
              </a:rPr>
              <a:t> and Sara </a:t>
            </a:r>
            <a:r>
              <a:rPr lang="en-US" sz="2000" b="1" dirty="0" err="1">
                <a:solidFill>
                  <a:srgbClr val="1528BC"/>
                </a:solidFill>
                <a:latin typeface="Titillium Web"/>
                <a:ea typeface="Titillium Web"/>
                <a:cs typeface="Titillium Web"/>
                <a:sym typeface="Titillium Web"/>
              </a:rPr>
              <a:t>Gelsumini</a:t>
            </a:r>
            <a:endParaRPr lang="en-US" sz="2000" b="1" dirty="0">
              <a:solidFill>
                <a:srgbClr val="1528BC"/>
              </a:solidFill>
              <a:latin typeface="Titillium Web"/>
              <a:ea typeface="Titillium Web"/>
              <a:cs typeface="Titillium Web"/>
              <a:sym typeface="Titillium Web"/>
            </a:endParaRPr>
          </a:p>
          <a:p>
            <a:pPr marL="52998" marR="0" lvl="0" algn="l" rtl="0">
              <a:lnSpc>
                <a:spcPct val="90000"/>
              </a:lnSpc>
              <a:spcBef>
                <a:spcPts val="0"/>
              </a:spcBef>
              <a:spcAft>
                <a:spcPts val="0"/>
              </a:spcAft>
              <a:buClr>
                <a:srgbClr val="1528BC"/>
              </a:buClr>
              <a:buSzPts val="2000"/>
            </a:pPr>
            <a:endParaRPr lang="en-US" sz="2000" b="1" i="0" u="none" strike="noStrike" cap="none" dirty="0">
              <a:solidFill>
                <a:srgbClr val="1528BC"/>
              </a:solidFill>
              <a:latin typeface="Titillium Web"/>
              <a:ea typeface="Titillium Web"/>
              <a:cs typeface="Titillium Web"/>
              <a:sym typeface="Titillium Web"/>
            </a:endParaRPr>
          </a:p>
          <a:p>
            <a:pPr marL="52998" marR="0" lvl="0" algn="l" rtl="0">
              <a:lnSpc>
                <a:spcPct val="90000"/>
              </a:lnSpc>
              <a:spcBef>
                <a:spcPts val="0"/>
              </a:spcBef>
              <a:spcAft>
                <a:spcPts val="0"/>
              </a:spcAft>
              <a:buClr>
                <a:srgbClr val="1528BC"/>
              </a:buClr>
              <a:buSzPts val="2000"/>
            </a:pPr>
            <a:r>
              <a:rPr lang="en-US" sz="2000" b="1" dirty="0">
                <a:solidFill>
                  <a:srgbClr val="1528BC"/>
                </a:solidFill>
                <a:latin typeface="Titillium Web"/>
                <a:ea typeface="Titillium Web"/>
                <a:cs typeface="Titillium Web"/>
                <a:sym typeface="Titillium Web"/>
              </a:rPr>
              <a:t>We are open to provide archive services to more use cases, if the requirements we set are met and within a limited number for testing purposes.</a:t>
            </a:r>
          </a:p>
          <a:p>
            <a:pPr marL="52998" marR="0" lvl="0" algn="l" rtl="0">
              <a:lnSpc>
                <a:spcPct val="90000"/>
              </a:lnSpc>
              <a:spcBef>
                <a:spcPts val="0"/>
              </a:spcBef>
              <a:spcAft>
                <a:spcPts val="0"/>
              </a:spcAft>
              <a:buClr>
                <a:srgbClr val="1528BC"/>
              </a:buClr>
              <a:buSzPts val="2000"/>
            </a:pPr>
            <a:endParaRPr lang="en-US" sz="2000" b="1" i="0" u="none" strike="noStrike" cap="none" dirty="0">
              <a:solidFill>
                <a:srgbClr val="1528BC"/>
              </a:solidFill>
              <a:latin typeface="Titillium Web"/>
              <a:ea typeface="Titillium Web"/>
              <a:cs typeface="Titillium Web"/>
              <a:sym typeface="Titillium Web"/>
            </a:endParaRPr>
          </a:p>
          <a:p>
            <a:pPr marL="52998" marR="0" lvl="0" algn="l" rtl="0">
              <a:lnSpc>
                <a:spcPct val="90000"/>
              </a:lnSpc>
              <a:spcBef>
                <a:spcPts val="0"/>
              </a:spcBef>
              <a:spcAft>
                <a:spcPts val="0"/>
              </a:spcAft>
              <a:buClr>
                <a:srgbClr val="1528BC"/>
              </a:buClr>
              <a:buSzPts val="2000"/>
            </a:pPr>
            <a:r>
              <a:rPr lang="en-US" sz="2000" b="1" dirty="0">
                <a:solidFill>
                  <a:srgbClr val="1528BC"/>
                </a:solidFill>
                <a:latin typeface="Titillium Web"/>
                <a:ea typeface="Titillium Web"/>
                <a:cs typeface="Titillium Web"/>
                <a:sym typeface="Titillium Web"/>
              </a:rPr>
              <a:t>We are open to answer any question. </a:t>
            </a:r>
          </a:p>
          <a:p>
            <a:pPr marL="52998" marR="0" lvl="0" algn="l" rtl="0">
              <a:lnSpc>
                <a:spcPct val="90000"/>
              </a:lnSpc>
              <a:spcBef>
                <a:spcPts val="0"/>
              </a:spcBef>
              <a:spcAft>
                <a:spcPts val="0"/>
              </a:spcAft>
              <a:buClr>
                <a:srgbClr val="1528BC"/>
              </a:buClr>
              <a:buSzPts val="2000"/>
            </a:pPr>
            <a:r>
              <a:rPr lang="en-US" sz="2000" b="1" dirty="0">
                <a:solidFill>
                  <a:srgbClr val="1528BC"/>
                </a:solidFill>
                <a:latin typeface="Titillium Web"/>
                <a:ea typeface="Titillium Web"/>
                <a:cs typeface="Titillium Web"/>
                <a:sym typeface="Titillium Web"/>
              </a:rPr>
              <a:t>You can mail us all at </a:t>
            </a:r>
            <a:r>
              <a:rPr lang="en-US" sz="2000" b="1" dirty="0">
                <a:solidFill>
                  <a:srgbClr val="1528BC"/>
                </a:solidFill>
                <a:latin typeface="Titillium Web"/>
                <a:ea typeface="Titillium Web"/>
                <a:cs typeface="Titillium Web"/>
                <a:sym typeface="Titillium Web"/>
                <a:hlinkClick r:id="rId5"/>
              </a:rPr>
              <a:t>cn1-spoke3-wp4@inaf.it</a:t>
            </a:r>
            <a:r>
              <a:rPr lang="en-US" sz="2000" b="1" dirty="0">
                <a:solidFill>
                  <a:srgbClr val="1528BC"/>
                </a:solidFill>
                <a:latin typeface="Titillium Web"/>
                <a:ea typeface="Titillium Web"/>
                <a:cs typeface="Titillium Web"/>
                <a:sym typeface="Titillium Web"/>
              </a:rPr>
              <a:t> or directly at </a:t>
            </a:r>
            <a:r>
              <a:rPr lang="en-US" sz="2000" b="1" dirty="0">
                <a:solidFill>
                  <a:srgbClr val="1528BC"/>
                </a:solidFill>
                <a:latin typeface="Titillium Web"/>
                <a:ea typeface="Titillium Web"/>
                <a:cs typeface="Titillium Web"/>
                <a:sym typeface="Titillium Web"/>
                <a:hlinkClick r:id="rId6"/>
              </a:rPr>
              <a:t>giacomo.coran@inaf.it</a:t>
            </a:r>
            <a:r>
              <a:rPr lang="en-US" sz="2000" b="1" dirty="0">
                <a:solidFill>
                  <a:srgbClr val="1528BC"/>
                </a:solidFill>
                <a:latin typeface="Titillium Web"/>
                <a:ea typeface="Titillium Web"/>
                <a:cs typeface="Titillium Web"/>
                <a:sym typeface="Titillium Web"/>
              </a:rPr>
              <a:t>. </a:t>
            </a:r>
          </a:p>
          <a:p>
            <a:pPr marL="52998" marR="0" lvl="0" algn="l" rtl="0">
              <a:lnSpc>
                <a:spcPct val="90000"/>
              </a:lnSpc>
              <a:spcBef>
                <a:spcPts val="0"/>
              </a:spcBef>
              <a:spcAft>
                <a:spcPts val="0"/>
              </a:spcAft>
              <a:buClr>
                <a:srgbClr val="1528BC"/>
              </a:buClr>
              <a:buSzPts val="2000"/>
            </a:pPr>
            <a:endParaRPr lang="en-US" sz="2000" b="1" i="0" u="none" strike="noStrike" cap="none" dirty="0">
              <a:solidFill>
                <a:srgbClr val="1528BC"/>
              </a:solidFill>
              <a:latin typeface="Titillium Web"/>
              <a:ea typeface="Titillium Web"/>
              <a:cs typeface="Titillium Web"/>
              <a:sym typeface="Titillium Web"/>
            </a:endParaRPr>
          </a:p>
          <a:p>
            <a:pPr marL="52998" marR="0" lvl="0" algn="l" rtl="0">
              <a:lnSpc>
                <a:spcPct val="90000"/>
              </a:lnSpc>
              <a:spcBef>
                <a:spcPts val="0"/>
              </a:spcBef>
              <a:spcAft>
                <a:spcPts val="0"/>
              </a:spcAft>
              <a:buClr>
                <a:srgbClr val="1528BC"/>
              </a:buClr>
              <a:buSzPts val="2000"/>
            </a:pPr>
            <a:r>
              <a:rPr lang="en-US" sz="2000" b="1" dirty="0">
                <a:solidFill>
                  <a:srgbClr val="1528BC"/>
                </a:solidFill>
                <a:latin typeface="Titillium Web"/>
                <a:ea typeface="Titillium Web"/>
                <a:cs typeface="Titillium Web"/>
                <a:sym typeface="Titillium Web"/>
              </a:rPr>
              <a:t>Please check out the great work done by Andrea </a:t>
            </a:r>
            <a:r>
              <a:rPr lang="en-US" sz="2000" b="1" dirty="0" err="1">
                <a:solidFill>
                  <a:srgbClr val="1528BC"/>
                </a:solidFill>
                <a:latin typeface="Titillium Web"/>
                <a:ea typeface="Titillium Web"/>
                <a:cs typeface="Titillium Web"/>
                <a:sym typeface="Titillium Web"/>
              </a:rPr>
              <a:t>Bignamini</a:t>
            </a:r>
            <a:r>
              <a:rPr lang="en-US" sz="2000" b="1" dirty="0">
                <a:solidFill>
                  <a:srgbClr val="1528BC"/>
                </a:solidFill>
                <a:latin typeface="Titillium Web"/>
                <a:ea typeface="Titillium Web"/>
                <a:cs typeface="Titillium Web"/>
                <a:sym typeface="Titillium Web"/>
              </a:rPr>
              <a:t> on the Data Models topic.</a:t>
            </a:r>
          </a:p>
          <a:p>
            <a:pPr marL="52998" marR="0" lvl="0" algn="l" rtl="0">
              <a:lnSpc>
                <a:spcPct val="90000"/>
              </a:lnSpc>
              <a:spcBef>
                <a:spcPts val="0"/>
              </a:spcBef>
              <a:spcAft>
                <a:spcPts val="0"/>
              </a:spcAft>
              <a:buClr>
                <a:srgbClr val="1528BC"/>
              </a:buClr>
              <a:buSzPts val="2000"/>
            </a:pPr>
            <a:r>
              <a:rPr lang="en-US" sz="2000" b="1" dirty="0">
                <a:solidFill>
                  <a:srgbClr val="1528BC"/>
                </a:solidFill>
                <a:latin typeface="Titillium Web"/>
                <a:ea typeface="Titillium Web"/>
                <a:cs typeface="Titillium Web"/>
                <a:sym typeface="Titillium Web"/>
              </a:rPr>
              <a:t>If interested, we invite you to the next School of Data Management Plan and Data Models.</a:t>
            </a:r>
          </a:p>
        </p:txBody>
      </p:sp>
    </p:spTree>
    <p:extLst>
      <p:ext uri="{BB962C8B-B14F-4D97-AF65-F5344CB8AC3E}">
        <p14:creationId xmlns:p14="http://schemas.microsoft.com/office/powerpoint/2010/main" val="2695187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
          <p:cNvPicPr preferRelativeResize="0"/>
          <p:nvPr/>
        </p:nvPicPr>
        <p:blipFill rotWithShape="1">
          <a:blip r:embed="rId3">
            <a:alphaModFix/>
          </a:blip>
          <a:srcRect/>
          <a:stretch/>
        </p:blipFill>
        <p:spPr>
          <a:xfrm>
            <a:off x="-3" y="0"/>
            <a:ext cx="12192001" cy="850899"/>
          </a:xfrm>
          <a:prstGeom prst="rect">
            <a:avLst/>
          </a:prstGeom>
          <a:noFill/>
          <a:ln>
            <a:noFill/>
          </a:ln>
        </p:spPr>
      </p:pic>
      <p:grpSp>
        <p:nvGrpSpPr>
          <p:cNvPr id="135" name="Google Shape;135;p2"/>
          <p:cNvGrpSpPr/>
          <p:nvPr/>
        </p:nvGrpSpPr>
        <p:grpSpPr>
          <a:xfrm>
            <a:off x="0" y="6511282"/>
            <a:ext cx="12192000" cy="361767"/>
            <a:chOff x="0" y="6511282"/>
            <a:chExt cx="12192000" cy="361767"/>
          </a:xfrm>
        </p:grpSpPr>
        <p:pic>
          <p:nvPicPr>
            <p:cNvPr id="136" name="Google Shape;136;p2"/>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137" name="Google Shape;137;p2"/>
            <p:cNvSpPr txBox="1"/>
            <p:nvPr/>
          </p:nvSpPr>
          <p:spPr>
            <a:xfrm>
              <a:off x="6712747" y="6536581"/>
              <a:ext cx="53172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138" name="Google Shape;138;p2"/>
            <p:cNvSpPr txBox="1"/>
            <p:nvPr/>
          </p:nvSpPr>
          <p:spPr>
            <a:xfrm>
              <a:off x="467555" y="6530753"/>
              <a:ext cx="791920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sp>
        <p:nvSpPr>
          <p:cNvPr id="139" name="Google Shape;139;p2"/>
          <p:cNvSpPr txBox="1"/>
          <p:nvPr/>
        </p:nvSpPr>
        <p:spPr>
          <a:xfrm>
            <a:off x="715251" y="1030225"/>
            <a:ext cx="7256400" cy="50779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en-US" sz="3000" b="1" dirty="0">
                <a:solidFill>
                  <a:srgbClr val="1C7FFF"/>
                </a:solidFill>
                <a:latin typeface="Titillium Web"/>
                <a:sym typeface="Titillium Web"/>
              </a:rPr>
              <a:t>Status</a:t>
            </a:r>
            <a:r>
              <a:rPr lang="en-US" sz="2000" b="0" i="0" u="none" strike="noStrike" cap="none" dirty="0">
                <a:solidFill>
                  <a:srgbClr val="000000"/>
                </a:solidFill>
                <a:latin typeface="Titillium Web"/>
                <a:ea typeface="Titillium Web"/>
                <a:cs typeface="Titillium Web"/>
                <a:sym typeface="Titillium Web"/>
              </a:rPr>
              <a:t> </a:t>
            </a:r>
            <a:r>
              <a:rPr lang="en-US" sz="3000" b="1" dirty="0">
                <a:solidFill>
                  <a:srgbClr val="1C7FFF"/>
                </a:solidFill>
                <a:latin typeface="Titillium Web"/>
                <a:sym typeface="Titillium Web"/>
              </a:rPr>
              <a:t>of</a:t>
            </a:r>
            <a:r>
              <a:rPr lang="en-US" sz="2000" b="0" i="0" u="none" strike="noStrike" cap="none" dirty="0">
                <a:solidFill>
                  <a:srgbClr val="000000"/>
                </a:solidFill>
                <a:latin typeface="Titillium Web"/>
                <a:ea typeface="Titillium Web"/>
                <a:cs typeface="Titillium Web"/>
                <a:sym typeface="Titillium Web"/>
              </a:rPr>
              <a:t> </a:t>
            </a:r>
            <a:r>
              <a:rPr lang="en-US" sz="3000" b="1" dirty="0">
                <a:solidFill>
                  <a:srgbClr val="1C7FFF"/>
                </a:solidFill>
                <a:latin typeface="Titillium Web"/>
                <a:sym typeface="Titillium Web"/>
              </a:rPr>
              <a:t>the</a:t>
            </a:r>
            <a:r>
              <a:rPr lang="en-US" sz="2000" b="0" i="0" u="none" strike="noStrike" cap="none" dirty="0">
                <a:solidFill>
                  <a:srgbClr val="000000"/>
                </a:solidFill>
                <a:latin typeface="Titillium Web"/>
                <a:ea typeface="Titillium Web"/>
                <a:cs typeface="Titillium Web"/>
                <a:sym typeface="Titillium Web"/>
              </a:rPr>
              <a:t> </a:t>
            </a:r>
            <a:r>
              <a:rPr lang="en-US" sz="3000" b="1" dirty="0">
                <a:solidFill>
                  <a:srgbClr val="1C7FFF"/>
                </a:solidFill>
                <a:latin typeface="Titillium Web"/>
                <a:sym typeface="Titillium Web"/>
              </a:rPr>
              <a:t>Importer</a:t>
            </a:r>
            <a:r>
              <a:rPr lang="en-US" sz="2000" b="0" i="0" u="none" strike="noStrike" cap="none" dirty="0">
                <a:solidFill>
                  <a:srgbClr val="000000"/>
                </a:solidFill>
                <a:latin typeface="Titillium Web"/>
                <a:ea typeface="Titillium Web"/>
                <a:cs typeface="Titillium Web"/>
                <a:sym typeface="Titillium Web"/>
              </a:rPr>
              <a:t> </a:t>
            </a:r>
            <a:r>
              <a:rPr lang="en-US" sz="3000" b="1" dirty="0">
                <a:solidFill>
                  <a:srgbClr val="1C7FFF"/>
                </a:solidFill>
                <a:latin typeface="Titillium Web"/>
                <a:sym typeface="Titillium Web"/>
              </a:rPr>
              <a:t>development</a:t>
            </a:r>
          </a:p>
        </p:txBody>
      </p:sp>
      <p:graphicFrame>
        <p:nvGraphicFramePr>
          <p:cNvPr id="141" name="Google Shape;139;p2">
            <a:extLst>
              <a:ext uri="{FF2B5EF4-FFF2-40B4-BE49-F238E27FC236}">
                <a16:creationId xmlns:a16="http://schemas.microsoft.com/office/drawing/2014/main" id="{5931AE3A-D6A8-E84B-4642-6E76A966ADB8}"/>
              </a:ext>
            </a:extLst>
          </p:cNvPr>
          <p:cNvGraphicFramePr/>
          <p:nvPr>
            <p:extLst>
              <p:ext uri="{D42A27DB-BD31-4B8C-83A1-F6EECF244321}">
                <p14:modId xmlns:p14="http://schemas.microsoft.com/office/powerpoint/2010/main" val="4233180376"/>
              </p:ext>
            </p:extLst>
          </p:nvPr>
        </p:nvGraphicFramePr>
        <p:xfrm>
          <a:off x="715251" y="1717342"/>
          <a:ext cx="10846634" cy="29249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Immagine 5">
            <a:extLst>
              <a:ext uri="{FF2B5EF4-FFF2-40B4-BE49-F238E27FC236}">
                <a16:creationId xmlns:a16="http://schemas.microsoft.com/office/drawing/2014/main" id="{7FAC18E3-E737-202D-8FB1-2BB9F07FC045}"/>
              </a:ext>
            </a:extLst>
          </p:cNvPr>
          <p:cNvPicPr>
            <a:picLocks noChangeAspect="1"/>
          </p:cNvPicPr>
          <p:nvPr/>
        </p:nvPicPr>
        <p:blipFill>
          <a:blip r:embed="rId10"/>
          <a:stretch>
            <a:fillRect/>
          </a:stretch>
        </p:blipFill>
        <p:spPr>
          <a:xfrm>
            <a:off x="715249" y="4821664"/>
            <a:ext cx="10846635" cy="135698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g27df92e4ca9_0_1"/>
          <p:cNvPicPr preferRelativeResize="0"/>
          <p:nvPr/>
        </p:nvPicPr>
        <p:blipFill rotWithShape="1">
          <a:blip r:embed="rId3">
            <a:alphaModFix/>
          </a:blip>
          <a:srcRect/>
          <a:stretch/>
        </p:blipFill>
        <p:spPr>
          <a:xfrm>
            <a:off x="-3" y="0"/>
            <a:ext cx="12192000" cy="850899"/>
          </a:xfrm>
          <a:prstGeom prst="rect">
            <a:avLst/>
          </a:prstGeom>
          <a:noFill/>
          <a:ln>
            <a:noFill/>
          </a:ln>
        </p:spPr>
      </p:pic>
      <p:grpSp>
        <p:nvGrpSpPr>
          <p:cNvPr id="147" name="Google Shape;147;g27df92e4ca9_0_1"/>
          <p:cNvGrpSpPr/>
          <p:nvPr/>
        </p:nvGrpSpPr>
        <p:grpSpPr>
          <a:xfrm>
            <a:off x="0" y="6511282"/>
            <a:ext cx="12192000" cy="361767"/>
            <a:chOff x="0" y="6511282"/>
            <a:chExt cx="12192000" cy="361767"/>
          </a:xfrm>
        </p:grpSpPr>
        <p:pic>
          <p:nvPicPr>
            <p:cNvPr id="148" name="Google Shape;148;g27df92e4ca9_0_1"/>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149" name="Google Shape;149;g27df92e4ca9_0_1"/>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150" name="Google Shape;150;g27df92e4ca9_0_1"/>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sp>
        <p:nvSpPr>
          <p:cNvPr id="151" name="Google Shape;151;g27df92e4ca9_0_1"/>
          <p:cNvSpPr txBox="1"/>
          <p:nvPr/>
        </p:nvSpPr>
        <p:spPr>
          <a:xfrm>
            <a:off x="715250" y="1030225"/>
            <a:ext cx="10854300" cy="507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en-US" sz="3000" b="1" i="0" u="none" strike="noStrike" cap="none" dirty="0">
                <a:solidFill>
                  <a:srgbClr val="1C7FFF"/>
                </a:solidFill>
                <a:latin typeface="Titillium Web"/>
                <a:ea typeface="Titillium Web"/>
                <a:cs typeface="Titillium Web"/>
                <a:sym typeface="Titillium Web"/>
              </a:rPr>
              <a:t>Data Models</a:t>
            </a:r>
            <a:endParaRPr lang="en-US" sz="2000" b="0" i="0" u="none" strike="noStrike" cap="none" dirty="0">
              <a:solidFill>
                <a:srgbClr val="000000"/>
              </a:solidFill>
              <a:latin typeface="Titillium Web"/>
              <a:ea typeface="Titillium Web"/>
              <a:cs typeface="Titillium Web"/>
              <a:sym typeface="Titillium Web"/>
            </a:endParaRPr>
          </a:p>
        </p:txBody>
      </p:sp>
      <p:sp>
        <p:nvSpPr>
          <p:cNvPr id="2" name="Google Shape;152;g27df92e4ca9_0_1">
            <a:extLst>
              <a:ext uri="{FF2B5EF4-FFF2-40B4-BE49-F238E27FC236}">
                <a16:creationId xmlns:a16="http://schemas.microsoft.com/office/drawing/2014/main" id="{2F65EA69-FCF6-A33A-1A9C-3C1157BCBE41}"/>
              </a:ext>
            </a:extLst>
          </p:cNvPr>
          <p:cNvSpPr txBox="1"/>
          <p:nvPr/>
        </p:nvSpPr>
        <p:spPr>
          <a:xfrm>
            <a:off x="355647" y="2221188"/>
            <a:ext cx="11480700" cy="3166980"/>
          </a:xfrm>
          <a:prstGeom prst="rect">
            <a:avLst/>
          </a:prstGeom>
          <a:noFill/>
          <a:ln>
            <a:noFill/>
          </a:ln>
        </p:spPr>
        <p:txBody>
          <a:bodyPr spcFirstLastPara="1" wrap="square" lIns="360000" tIns="45700" rIns="91425" bIns="45700" anchor="t" anchorCtr="0">
            <a:spAutoFit/>
          </a:bodyPr>
          <a:lstStyle/>
          <a:p>
            <a:pPr marL="52998" marR="0" lvl="0" algn="l" rtl="0">
              <a:lnSpc>
                <a:spcPct val="90000"/>
              </a:lnSpc>
              <a:spcBef>
                <a:spcPts val="0"/>
              </a:spcBef>
              <a:spcAft>
                <a:spcPts val="0"/>
              </a:spcAft>
              <a:buClr>
                <a:srgbClr val="1528BC"/>
              </a:buClr>
              <a:buSzPts val="2000"/>
            </a:pPr>
            <a:r>
              <a:rPr lang="en-US" sz="2400" b="1" u="sng" dirty="0">
                <a:solidFill>
                  <a:srgbClr val="1528BC"/>
                </a:solidFill>
                <a:latin typeface="Titillium Web"/>
                <a:ea typeface="Titillium Web"/>
                <a:cs typeface="Titillium Web"/>
                <a:sym typeface="Titillium Web"/>
              </a:rPr>
              <a:t>What is a data model?</a:t>
            </a:r>
          </a:p>
          <a:p>
            <a:pPr marL="52998" marR="0" lvl="0" algn="l" rtl="0">
              <a:lnSpc>
                <a:spcPct val="90000"/>
              </a:lnSpc>
              <a:spcBef>
                <a:spcPts val="0"/>
              </a:spcBef>
              <a:spcAft>
                <a:spcPts val="0"/>
              </a:spcAft>
              <a:buClr>
                <a:srgbClr val="1528BC"/>
              </a:buClr>
              <a:buSzPts val="2000"/>
            </a:pPr>
            <a:endParaRPr lang="en-US" sz="1800" b="1" dirty="0">
              <a:solidFill>
                <a:srgbClr val="1528BC"/>
              </a:solidFill>
              <a:latin typeface="Titillium Web"/>
              <a:ea typeface="Titillium Web"/>
              <a:cs typeface="Titillium Web"/>
              <a:sym typeface="Titillium Web"/>
            </a:endParaRPr>
          </a:p>
          <a:p>
            <a:pPr marL="52998" marR="0" lvl="0" algn="l" rtl="0">
              <a:lnSpc>
                <a:spcPct val="90000"/>
              </a:lnSpc>
              <a:spcBef>
                <a:spcPts val="0"/>
              </a:spcBef>
              <a:spcAft>
                <a:spcPts val="0"/>
              </a:spcAft>
              <a:buClr>
                <a:srgbClr val="1528BC"/>
              </a:buClr>
              <a:buSzPts val="2000"/>
            </a:pPr>
            <a:r>
              <a:rPr lang="en-US" sz="1800" b="1" dirty="0">
                <a:solidFill>
                  <a:srgbClr val="1528BC"/>
                </a:solidFill>
                <a:latin typeface="Titillium Web"/>
                <a:ea typeface="Titillium Web"/>
                <a:cs typeface="Titillium Web"/>
                <a:sym typeface="Titillium Web"/>
              </a:rPr>
              <a:t>A description of how data is stored and accessed</a:t>
            </a:r>
          </a:p>
          <a:p>
            <a:pPr marL="395898" indent="-342900">
              <a:lnSpc>
                <a:spcPct val="90000"/>
              </a:lnSpc>
              <a:buClr>
                <a:srgbClr val="1528BC"/>
              </a:buClr>
              <a:buSzPts val="2000"/>
              <a:buFontTx/>
              <a:buChar char="-"/>
            </a:pPr>
            <a:r>
              <a:rPr lang="en-US" sz="1800" b="1" dirty="0">
                <a:solidFill>
                  <a:srgbClr val="1528BC"/>
                </a:solidFill>
                <a:latin typeface="Titillium Web"/>
                <a:ea typeface="Titillium Web"/>
                <a:cs typeface="Titillium Web"/>
                <a:sym typeface="Titillium Web"/>
              </a:rPr>
              <a:t>It does not include details on how data is stored</a:t>
            </a:r>
          </a:p>
          <a:p>
            <a:pPr marL="395898" indent="-342900">
              <a:lnSpc>
                <a:spcPct val="90000"/>
              </a:lnSpc>
              <a:buClr>
                <a:srgbClr val="1528BC"/>
              </a:buClr>
              <a:buSzPts val="2000"/>
              <a:buFontTx/>
              <a:buChar char="-"/>
            </a:pPr>
            <a:r>
              <a:rPr lang="en-US" sz="1800" b="1" dirty="0">
                <a:solidFill>
                  <a:srgbClr val="1528BC"/>
                </a:solidFill>
                <a:latin typeface="Titillium Web"/>
                <a:ea typeface="Titillium Web"/>
                <a:cs typeface="Titillium Web"/>
                <a:sym typeface="Titillium Web"/>
              </a:rPr>
              <a:t>Only uses logical concepts, such as objects, their properties and interrelationships</a:t>
            </a:r>
          </a:p>
          <a:p>
            <a:pPr marL="52998" marR="0" lvl="0" algn="l" rtl="0">
              <a:lnSpc>
                <a:spcPct val="90000"/>
              </a:lnSpc>
              <a:spcBef>
                <a:spcPts val="0"/>
              </a:spcBef>
              <a:spcAft>
                <a:spcPts val="0"/>
              </a:spcAft>
              <a:buClr>
                <a:srgbClr val="1528BC"/>
              </a:buClr>
              <a:buSzPts val="2000"/>
            </a:pPr>
            <a:endParaRPr lang="en-US" sz="1800" b="1" dirty="0">
              <a:solidFill>
                <a:srgbClr val="1528BC"/>
              </a:solidFill>
              <a:latin typeface="Titillium Web"/>
              <a:ea typeface="Titillium Web"/>
              <a:cs typeface="Titillium Web"/>
              <a:sym typeface="Titillium Web"/>
            </a:endParaRPr>
          </a:p>
          <a:p>
            <a:pPr marL="52998" marR="0" lvl="0" algn="l" rtl="0">
              <a:lnSpc>
                <a:spcPct val="90000"/>
              </a:lnSpc>
              <a:spcBef>
                <a:spcPts val="0"/>
              </a:spcBef>
              <a:spcAft>
                <a:spcPts val="0"/>
              </a:spcAft>
              <a:buClr>
                <a:srgbClr val="1528BC"/>
              </a:buClr>
              <a:buSzPts val="2000"/>
            </a:pPr>
            <a:r>
              <a:rPr lang="en-US" sz="1800" b="1" dirty="0">
                <a:solidFill>
                  <a:srgbClr val="1528BC"/>
                </a:solidFill>
                <a:latin typeface="Titillium Web"/>
                <a:ea typeface="Titillium Web"/>
                <a:cs typeface="Titillium Web"/>
                <a:sym typeface="Titillium Web"/>
              </a:rPr>
              <a:t>Different types of implementation</a:t>
            </a:r>
          </a:p>
          <a:p>
            <a:pPr marL="338748" lvl="3" indent="-285750">
              <a:lnSpc>
                <a:spcPct val="90000"/>
              </a:lnSpc>
              <a:buClr>
                <a:srgbClr val="1528BC"/>
              </a:buClr>
              <a:buSzPts val="2000"/>
              <a:buFontTx/>
              <a:buChar char="-"/>
            </a:pPr>
            <a:r>
              <a:rPr lang="en-US" sz="1800" b="1" dirty="0">
                <a:solidFill>
                  <a:srgbClr val="1528BC"/>
                </a:solidFill>
                <a:latin typeface="Titillium Web"/>
                <a:ea typeface="Titillium Web"/>
                <a:cs typeface="Titillium Web"/>
                <a:sym typeface="Titillium Web"/>
              </a:rPr>
              <a:t>Conceptual: designed for high-level view, addresses entities and relationships</a:t>
            </a:r>
          </a:p>
          <a:p>
            <a:pPr marL="338748" lvl="3" indent="-285750">
              <a:lnSpc>
                <a:spcPct val="90000"/>
              </a:lnSpc>
              <a:buClr>
                <a:srgbClr val="1528BC"/>
              </a:buClr>
              <a:buSzPts val="2000"/>
              <a:buFontTx/>
              <a:buChar char="-"/>
            </a:pPr>
            <a:r>
              <a:rPr lang="en-US" sz="1800" b="1" dirty="0">
                <a:solidFill>
                  <a:srgbClr val="1528BC"/>
                </a:solidFill>
                <a:latin typeface="Titillium Web"/>
                <a:ea typeface="Titillium Web"/>
                <a:cs typeface="Titillium Web"/>
                <a:sym typeface="Titillium Web"/>
              </a:rPr>
              <a:t>Logical: conceptual plus attributes and lesser entity types</a:t>
            </a:r>
          </a:p>
          <a:p>
            <a:pPr marL="338748" lvl="3" indent="-285750">
              <a:lnSpc>
                <a:spcPct val="90000"/>
              </a:lnSpc>
              <a:buClr>
                <a:srgbClr val="1528BC"/>
              </a:buClr>
              <a:buSzPts val="2000"/>
              <a:buFontTx/>
              <a:buChar char="-"/>
            </a:pPr>
            <a:r>
              <a:rPr lang="en-US" sz="1800" b="1" dirty="0">
                <a:solidFill>
                  <a:srgbClr val="1528BC"/>
                </a:solidFill>
                <a:latin typeface="Titillium Web"/>
                <a:ea typeface="Titillium Web"/>
                <a:cs typeface="Titillium Web"/>
                <a:sym typeface="Titillium Web"/>
              </a:rPr>
              <a:t>Physical: logical applied to database design, describes tables, keys, indexes and constraint</a:t>
            </a:r>
          </a:p>
          <a:p>
            <a:pPr marL="52998" lvl="3">
              <a:lnSpc>
                <a:spcPct val="90000"/>
              </a:lnSpc>
              <a:buClr>
                <a:srgbClr val="1528BC"/>
              </a:buClr>
              <a:buSzPts val="2000"/>
            </a:pPr>
            <a:endParaRPr lang="en-US" sz="1800" b="1" dirty="0">
              <a:solidFill>
                <a:srgbClr val="1528BC"/>
              </a:solidFill>
              <a:latin typeface="Titillium Web"/>
              <a:ea typeface="Titillium Web"/>
              <a:cs typeface="Titillium Web"/>
              <a:sym typeface="Titillium Web"/>
            </a:endParaRPr>
          </a:p>
          <a:p>
            <a:pPr marL="52998" lvl="3">
              <a:lnSpc>
                <a:spcPct val="90000"/>
              </a:lnSpc>
              <a:buClr>
                <a:srgbClr val="1528BC"/>
              </a:buClr>
              <a:buSzPts val="2000"/>
            </a:pPr>
            <a:r>
              <a:rPr lang="en-US" sz="1800" b="1" dirty="0">
                <a:solidFill>
                  <a:srgbClr val="1528BC"/>
                </a:solidFill>
                <a:latin typeface="Titillium Web"/>
                <a:ea typeface="Titillium Web"/>
                <a:cs typeface="Titillium Web"/>
                <a:sym typeface="Titillium Web"/>
              </a:rPr>
              <a:t>Displayed with Entity-Relationship Diagrams</a:t>
            </a:r>
          </a:p>
        </p:txBody>
      </p:sp>
      <p:sp>
        <p:nvSpPr>
          <p:cNvPr id="7" name="Google Shape;152;g27df92e4ca9_0_1">
            <a:extLst>
              <a:ext uri="{FF2B5EF4-FFF2-40B4-BE49-F238E27FC236}">
                <a16:creationId xmlns:a16="http://schemas.microsoft.com/office/drawing/2014/main" id="{F7B62B31-DA24-D39D-6665-9AF20C26E3D6}"/>
              </a:ext>
            </a:extLst>
          </p:cNvPr>
          <p:cNvSpPr txBox="1"/>
          <p:nvPr/>
        </p:nvSpPr>
        <p:spPr>
          <a:xfrm>
            <a:off x="355647" y="1567044"/>
            <a:ext cx="11480700" cy="523180"/>
          </a:xfrm>
          <a:prstGeom prst="rect">
            <a:avLst/>
          </a:prstGeom>
          <a:noFill/>
          <a:ln>
            <a:noFill/>
          </a:ln>
        </p:spPr>
        <p:txBody>
          <a:bodyPr spcFirstLastPara="1" wrap="square" lIns="360000" tIns="45700" rIns="91425" bIns="45700" anchor="t" anchorCtr="0">
            <a:spAutoFit/>
          </a:bodyPr>
          <a:lstStyle/>
          <a:p>
            <a:r>
              <a:rPr lang="en-US" b="1" dirty="0">
                <a:solidFill>
                  <a:srgbClr val="1528BC"/>
                </a:solidFill>
                <a:latin typeface="Titillium Web"/>
              </a:rPr>
              <a:t>Information gathered from A. </a:t>
            </a:r>
            <a:r>
              <a:rPr lang="en-US" b="1" dirty="0" err="1">
                <a:solidFill>
                  <a:srgbClr val="1528BC"/>
                </a:solidFill>
                <a:latin typeface="Titillium Web"/>
              </a:rPr>
              <a:t>Bignamini’s</a:t>
            </a:r>
            <a:r>
              <a:rPr lang="en-US" b="1" dirty="0">
                <a:solidFill>
                  <a:srgbClr val="1528BC"/>
                </a:solidFill>
                <a:latin typeface="Titillium Web"/>
              </a:rPr>
              <a:t> presentation at the 2024 School of Data management plan and Data Models</a:t>
            </a:r>
          </a:p>
          <a:p>
            <a:r>
              <a:rPr lang="en-US" altLang="en-US" b="1" dirty="0">
                <a:solidFill>
                  <a:srgbClr val="1528BC"/>
                </a:solidFill>
                <a:latin typeface="Titillium Web"/>
                <a:hlinkClick r:id="rId5">
                  <a:extLst>
                    <a:ext uri="{A12FA001-AC4F-418D-AE19-62706E023703}">
                      <ahyp:hlinkClr xmlns:ahyp="http://schemas.microsoft.com/office/drawing/2018/hyperlinkcolor" val="tx"/>
                    </a:ext>
                  </a:extLst>
                </a:hlinkClick>
              </a:rPr>
              <a:t>http://indico.ict.inaf.it/event/2668/contributions/17113/attachments/7867/16240/Data%20Model.pdf</a:t>
            </a:r>
            <a:r>
              <a:rPr lang="en-US" altLang="en-US" b="1" dirty="0">
                <a:solidFill>
                  <a:srgbClr val="1528BC"/>
                </a:solidFill>
                <a:latin typeface="Titillium Web"/>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g27df92e4ca9_0_1"/>
          <p:cNvPicPr preferRelativeResize="0"/>
          <p:nvPr/>
        </p:nvPicPr>
        <p:blipFill rotWithShape="1">
          <a:blip r:embed="rId3">
            <a:alphaModFix/>
          </a:blip>
          <a:srcRect/>
          <a:stretch/>
        </p:blipFill>
        <p:spPr>
          <a:xfrm>
            <a:off x="-3" y="0"/>
            <a:ext cx="12192000" cy="850899"/>
          </a:xfrm>
          <a:prstGeom prst="rect">
            <a:avLst/>
          </a:prstGeom>
          <a:noFill/>
          <a:ln>
            <a:noFill/>
          </a:ln>
        </p:spPr>
      </p:pic>
      <p:grpSp>
        <p:nvGrpSpPr>
          <p:cNvPr id="147" name="Google Shape;147;g27df92e4ca9_0_1"/>
          <p:cNvGrpSpPr/>
          <p:nvPr/>
        </p:nvGrpSpPr>
        <p:grpSpPr>
          <a:xfrm>
            <a:off x="0" y="6511282"/>
            <a:ext cx="12192000" cy="361767"/>
            <a:chOff x="0" y="6511282"/>
            <a:chExt cx="12192000" cy="361767"/>
          </a:xfrm>
        </p:grpSpPr>
        <p:pic>
          <p:nvPicPr>
            <p:cNvPr id="148" name="Google Shape;148;g27df92e4ca9_0_1"/>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149" name="Google Shape;149;g27df92e4ca9_0_1"/>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150" name="Google Shape;150;g27df92e4ca9_0_1"/>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sp>
        <p:nvSpPr>
          <p:cNvPr id="151" name="Google Shape;151;g27df92e4ca9_0_1"/>
          <p:cNvSpPr txBox="1"/>
          <p:nvPr/>
        </p:nvSpPr>
        <p:spPr>
          <a:xfrm>
            <a:off x="715250" y="1030225"/>
            <a:ext cx="10854300" cy="507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en-US" sz="3000" b="1" i="0" u="none" strike="noStrike" cap="none" dirty="0">
                <a:solidFill>
                  <a:srgbClr val="1C7FFF"/>
                </a:solidFill>
                <a:latin typeface="Titillium Web"/>
                <a:ea typeface="Titillium Web"/>
                <a:cs typeface="Titillium Web"/>
                <a:sym typeface="Titillium Web"/>
              </a:rPr>
              <a:t>Data Models</a:t>
            </a:r>
            <a:endParaRPr lang="en-US" sz="2000" b="0" i="0" u="none" strike="noStrike" cap="none" dirty="0">
              <a:solidFill>
                <a:srgbClr val="000000"/>
              </a:solidFill>
              <a:latin typeface="Titillium Web"/>
              <a:ea typeface="Titillium Web"/>
              <a:cs typeface="Titillium Web"/>
              <a:sym typeface="Titillium Web"/>
            </a:endParaRPr>
          </a:p>
        </p:txBody>
      </p:sp>
      <p:sp>
        <p:nvSpPr>
          <p:cNvPr id="152" name="Google Shape;152;g27df92e4ca9_0_1"/>
          <p:cNvSpPr txBox="1"/>
          <p:nvPr/>
        </p:nvSpPr>
        <p:spPr>
          <a:xfrm>
            <a:off x="355647" y="1690134"/>
            <a:ext cx="11480700" cy="3665578"/>
          </a:xfrm>
          <a:prstGeom prst="rect">
            <a:avLst/>
          </a:prstGeom>
          <a:noFill/>
          <a:ln>
            <a:noFill/>
          </a:ln>
        </p:spPr>
        <p:txBody>
          <a:bodyPr spcFirstLastPara="1" wrap="square" lIns="360000" tIns="45700" rIns="91425" bIns="45700" anchor="t" anchorCtr="0">
            <a:spAutoFit/>
          </a:bodyPr>
          <a:lstStyle/>
          <a:p>
            <a:pPr marL="52998" marR="0" lvl="0" algn="l" rtl="0">
              <a:lnSpc>
                <a:spcPct val="90000"/>
              </a:lnSpc>
              <a:spcBef>
                <a:spcPts val="0"/>
              </a:spcBef>
              <a:spcAft>
                <a:spcPts val="0"/>
              </a:spcAft>
              <a:buClr>
                <a:srgbClr val="1528BC"/>
              </a:buClr>
              <a:buSzPts val="2000"/>
            </a:pPr>
            <a:r>
              <a:rPr lang="en-US" sz="2400" b="1" i="0" u="sng" strike="noStrike" cap="none" dirty="0">
                <a:solidFill>
                  <a:srgbClr val="1528BC"/>
                </a:solidFill>
                <a:latin typeface="Titillium Web"/>
                <a:ea typeface="Titillium Web"/>
                <a:cs typeface="Titillium Web"/>
                <a:sym typeface="Titillium Web"/>
              </a:rPr>
              <a:t>Why using a data model?</a:t>
            </a:r>
          </a:p>
          <a:p>
            <a:pPr marL="52998" marR="0" lvl="0" algn="l" rtl="0">
              <a:lnSpc>
                <a:spcPct val="90000"/>
              </a:lnSpc>
              <a:spcBef>
                <a:spcPts val="0"/>
              </a:spcBef>
              <a:spcAft>
                <a:spcPts val="0"/>
              </a:spcAft>
              <a:buClr>
                <a:srgbClr val="1528BC"/>
              </a:buClr>
              <a:buSzPts val="2000"/>
            </a:pPr>
            <a:endParaRPr lang="en-US" sz="1800" b="1" i="0" u="none" strike="noStrike" cap="none" dirty="0">
              <a:solidFill>
                <a:srgbClr val="1528BC"/>
              </a:solidFill>
              <a:latin typeface="Titillium Web"/>
              <a:ea typeface="Titillium Web"/>
              <a:cs typeface="Titillium Web"/>
              <a:sym typeface="Titillium Web"/>
            </a:endParaRPr>
          </a:p>
          <a:p>
            <a:pPr marL="52998" marR="0" lvl="0" algn="l" rtl="0">
              <a:lnSpc>
                <a:spcPct val="90000"/>
              </a:lnSpc>
              <a:spcBef>
                <a:spcPts val="0"/>
              </a:spcBef>
              <a:spcAft>
                <a:spcPts val="0"/>
              </a:spcAft>
              <a:buClr>
                <a:srgbClr val="1528BC"/>
              </a:buClr>
              <a:buSzPts val="2000"/>
            </a:pPr>
            <a:r>
              <a:rPr lang="en-US" sz="1800" b="1" dirty="0">
                <a:solidFill>
                  <a:srgbClr val="1528BC"/>
                </a:solidFill>
                <a:latin typeface="Titillium Web"/>
                <a:ea typeface="Titillium Web"/>
                <a:cs typeface="Titillium Web"/>
                <a:sym typeface="Titillium Web"/>
              </a:rPr>
              <a:t>Better interpretation of a problem</a:t>
            </a:r>
          </a:p>
          <a:p>
            <a:pPr marL="395898" marR="0" lvl="0" indent="-342900" algn="l" rtl="0">
              <a:lnSpc>
                <a:spcPct val="90000"/>
              </a:lnSpc>
              <a:spcBef>
                <a:spcPts val="0"/>
              </a:spcBef>
              <a:spcAft>
                <a:spcPts val="0"/>
              </a:spcAft>
              <a:buClr>
                <a:srgbClr val="1528BC"/>
              </a:buClr>
              <a:buSzPts val="2000"/>
              <a:buFontTx/>
              <a:buChar char="-"/>
            </a:pPr>
            <a:r>
              <a:rPr lang="en-US" sz="1800" b="1" dirty="0">
                <a:solidFill>
                  <a:srgbClr val="1528BC"/>
                </a:solidFill>
                <a:latin typeface="Titillium Web"/>
                <a:ea typeface="Titillium Web"/>
                <a:cs typeface="Titillium Web"/>
                <a:sym typeface="Titillium Web"/>
              </a:rPr>
              <a:t>Representation of aspects of a problem</a:t>
            </a:r>
          </a:p>
          <a:p>
            <a:pPr marL="395898" marR="0" lvl="0" indent="-342900" algn="l" rtl="0">
              <a:lnSpc>
                <a:spcPct val="90000"/>
              </a:lnSpc>
              <a:spcBef>
                <a:spcPts val="0"/>
              </a:spcBef>
              <a:spcAft>
                <a:spcPts val="0"/>
              </a:spcAft>
              <a:buClr>
                <a:srgbClr val="1528BC"/>
              </a:buClr>
              <a:buSzPts val="2000"/>
              <a:buFontTx/>
              <a:buChar char="-"/>
            </a:pPr>
            <a:r>
              <a:rPr lang="en-US" sz="1800" b="1" dirty="0">
                <a:solidFill>
                  <a:srgbClr val="1528BC"/>
                </a:solidFill>
                <a:latin typeface="Titillium Web"/>
                <a:ea typeface="Titillium Web"/>
                <a:cs typeface="Titillium Web"/>
                <a:sym typeface="Titillium Web"/>
              </a:rPr>
              <a:t>Helps to visualize the conceptual structure</a:t>
            </a:r>
          </a:p>
          <a:p>
            <a:pPr marL="395898" marR="0" lvl="0" indent="-342900" algn="l" rtl="0">
              <a:lnSpc>
                <a:spcPct val="90000"/>
              </a:lnSpc>
              <a:spcBef>
                <a:spcPts val="0"/>
              </a:spcBef>
              <a:spcAft>
                <a:spcPts val="0"/>
              </a:spcAft>
              <a:buClr>
                <a:srgbClr val="1528BC"/>
              </a:buClr>
              <a:buSzPts val="2000"/>
              <a:buFontTx/>
              <a:buChar char="-"/>
            </a:pPr>
            <a:endParaRPr lang="en-US" sz="1800" b="1" i="0" u="none" strike="noStrike" cap="none" dirty="0">
              <a:solidFill>
                <a:srgbClr val="1528BC"/>
              </a:solidFill>
              <a:latin typeface="Titillium Web"/>
              <a:ea typeface="Titillium Web"/>
              <a:cs typeface="Titillium Web"/>
              <a:sym typeface="Titillium Web"/>
            </a:endParaRPr>
          </a:p>
          <a:p>
            <a:pPr marL="52998" marR="0" lvl="0" algn="l" rtl="0">
              <a:lnSpc>
                <a:spcPct val="90000"/>
              </a:lnSpc>
              <a:spcBef>
                <a:spcPts val="0"/>
              </a:spcBef>
              <a:spcAft>
                <a:spcPts val="0"/>
              </a:spcAft>
              <a:buClr>
                <a:srgbClr val="1528BC"/>
              </a:buClr>
              <a:buSzPts val="2000"/>
            </a:pPr>
            <a:r>
              <a:rPr lang="en-US" sz="1800" b="1" dirty="0">
                <a:solidFill>
                  <a:srgbClr val="1528BC"/>
                </a:solidFill>
                <a:latin typeface="Titillium Web"/>
                <a:ea typeface="Titillium Web"/>
                <a:cs typeface="Titillium Web"/>
                <a:sym typeface="Titillium Web"/>
              </a:rPr>
              <a:t>Effective communication</a:t>
            </a:r>
            <a:endParaRPr lang="en-US" sz="1800" b="1" i="0" u="none" strike="noStrike" cap="none" dirty="0">
              <a:solidFill>
                <a:srgbClr val="1528BC"/>
              </a:solidFill>
              <a:latin typeface="Titillium Web"/>
              <a:ea typeface="Titillium Web"/>
              <a:cs typeface="Titillium Web"/>
              <a:sym typeface="Titillium Web"/>
            </a:endParaRPr>
          </a:p>
          <a:p>
            <a:pPr marL="395898" marR="0" lvl="0" indent="-342900" algn="l" rtl="0">
              <a:lnSpc>
                <a:spcPct val="90000"/>
              </a:lnSpc>
              <a:spcBef>
                <a:spcPts val="0"/>
              </a:spcBef>
              <a:spcAft>
                <a:spcPts val="0"/>
              </a:spcAft>
              <a:buClr>
                <a:srgbClr val="1528BC"/>
              </a:buClr>
              <a:buSzPts val="2000"/>
              <a:buFontTx/>
              <a:buChar char="-"/>
            </a:pPr>
            <a:r>
              <a:rPr lang="en-US" sz="1800" b="1" i="0" u="none" strike="noStrike" cap="none" dirty="0">
                <a:solidFill>
                  <a:srgbClr val="1528BC"/>
                </a:solidFill>
                <a:latin typeface="Titillium Web"/>
                <a:ea typeface="Titillium Web"/>
                <a:cs typeface="Titillium Web"/>
                <a:sym typeface="Titillium Web"/>
              </a:rPr>
              <a:t>Reduces misunderstanding</a:t>
            </a:r>
          </a:p>
          <a:p>
            <a:pPr marL="395898" marR="0" lvl="0" indent="-342900" algn="l" rtl="0">
              <a:lnSpc>
                <a:spcPct val="90000"/>
              </a:lnSpc>
              <a:spcBef>
                <a:spcPts val="0"/>
              </a:spcBef>
              <a:spcAft>
                <a:spcPts val="0"/>
              </a:spcAft>
              <a:buClr>
                <a:srgbClr val="1528BC"/>
              </a:buClr>
              <a:buSzPts val="2000"/>
              <a:buFontTx/>
              <a:buChar char="-"/>
            </a:pPr>
            <a:r>
              <a:rPr lang="en-US" sz="1800" b="1" dirty="0">
                <a:solidFill>
                  <a:srgbClr val="1528BC"/>
                </a:solidFill>
                <a:latin typeface="Titillium Web"/>
                <a:ea typeface="Titillium Web"/>
                <a:cs typeface="Titillium Web"/>
                <a:sym typeface="Titillium Web"/>
              </a:rPr>
              <a:t>Promotes consensus</a:t>
            </a:r>
          </a:p>
          <a:p>
            <a:pPr marL="52998" marR="0" lvl="0" algn="l" rtl="0">
              <a:lnSpc>
                <a:spcPct val="90000"/>
              </a:lnSpc>
              <a:spcBef>
                <a:spcPts val="0"/>
              </a:spcBef>
              <a:spcAft>
                <a:spcPts val="0"/>
              </a:spcAft>
              <a:buClr>
                <a:srgbClr val="1528BC"/>
              </a:buClr>
              <a:buSzPts val="2000"/>
            </a:pPr>
            <a:endParaRPr lang="en-US" sz="1800" b="1" i="0" u="none" strike="noStrike" cap="none" dirty="0">
              <a:solidFill>
                <a:srgbClr val="1528BC"/>
              </a:solidFill>
              <a:latin typeface="Titillium Web"/>
              <a:ea typeface="Titillium Web"/>
              <a:cs typeface="Titillium Web"/>
              <a:sym typeface="Titillium Web"/>
            </a:endParaRPr>
          </a:p>
          <a:p>
            <a:pPr marL="52998" marR="0" lvl="0" algn="l" rtl="0">
              <a:lnSpc>
                <a:spcPct val="90000"/>
              </a:lnSpc>
              <a:spcBef>
                <a:spcPts val="0"/>
              </a:spcBef>
              <a:spcAft>
                <a:spcPts val="0"/>
              </a:spcAft>
              <a:buClr>
                <a:srgbClr val="1528BC"/>
              </a:buClr>
              <a:buSzPts val="2000"/>
            </a:pPr>
            <a:r>
              <a:rPr lang="en-US" sz="1800" b="1" dirty="0">
                <a:solidFill>
                  <a:srgbClr val="1528BC"/>
                </a:solidFill>
                <a:latin typeface="Titillium Web"/>
                <a:ea typeface="Titillium Web"/>
                <a:cs typeface="Titillium Web"/>
                <a:sym typeface="Titillium Web"/>
              </a:rPr>
              <a:t>Improves data quality</a:t>
            </a:r>
            <a:endParaRPr lang="en-US" sz="1800" b="1" i="0" u="none" strike="noStrike" cap="none" dirty="0">
              <a:solidFill>
                <a:srgbClr val="1528BC"/>
              </a:solidFill>
              <a:latin typeface="Titillium Web"/>
              <a:ea typeface="Titillium Web"/>
              <a:cs typeface="Titillium Web"/>
              <a:sym typeface="Titillium Web"/>
            </a:endParaRPr>
          </a:p>
          <a:p>
            <a:pPr marL="395898" marR="0" lvl="0" indent="-342900" algn="l" rtl="0">
              <a:lnSpc>
                <a:spcPct val="90000"/>
              </a:lnSpc>
              <a:spcBef>
                <a:spcPts val="0"/>
              </a:spcBef>
              <a:spcAft>
                <a:spcPts val="0"/>
              </a:spcAft>
              <a:buClr>
                <a:srgbClr val="1528BC"/>
              </a:buClr>
              <a:buSzPts val="2000"/>
              <a:buFontTx/>
              <a:buChar char="-"/>
            </a:pPr>
            <a:r>
              <a:rPr lang="en-US" sz="1800" b="1" i="0" u="none" strike="noStrike" cap="none" dirty="0">
                <a:solidFill>
                  <a:srgbClr val="1528BC"/>
                </a:solidFill>
                <a:latin typeface="Titillium Web"/>
                <a:ea typeface="Titillium Web"/>
                <a:cs typeface="Titillium Web"/>
                <a:sym typeface="Titillium Web"/>
              </a:rPr>
              <a:t>Allows for weaving of additional constraints and tuning of the database</a:t>
            </a:r>
          </a:p>
          <a:p>
            <a:pPr marL="395898" marR="0" lvl="0" indent="-342900" algn="l" rtl="0">
              <a:lnSpc>
                <a:spcPct val="90000"/>
              </a:lnSpc>
              <a:spcBef>
                <a:spcPts val="0"/>
              </a:spcBef>
              <a:spcAft>
                <a:spcPts val="0"/>
              </a:spcAft>
              <a:buClr>
                <a:srgbClr val="1528BC"/>
              </a:buClr>
              <a:buSzPts val="2000"/>
              <a:buFontTx/>
              <a:buChar char="-"/>
            </a:pPr>
            <a:r>
              <a:rPr lang="en-US" sz="1800" b="1" i="0" u="none" strike="noStrike" cap="none" dirty="0">
                <a:solidFill>
                  <a:srgbClr val="1528BC"/>
                </a:solidFill>
                <a:latin typeface="Titillium Web"/>
                <a:ea typeface="Titillium Web"/>
                <a:cs typeface="Titillium Web"/>
                <a:sym typeface="Titillium Web"/>
              </a:rPr>
              <a:t>Leads to reliable storage</a:t>
            </a:r>
          </a:p>
          <a:p>
            <a:pPr marL="395898" marR="0" lvl="0" indent="-342900" algn="l" rtl="0">
              <a:lnSpc>
                <a:spcPct val="90000"/>
              </a:lnSpc>
              <a:spcBef>
                <a:spcPts val="0"/>
              </a:spcBef>
              <a:spcAft>
                <a:spcPts val="0"/>
              </a:spcAft>
              <a:buClr>
                <a:srgbClr val="1528BC"/>
              </a:buClr>
              <a:buSzPts val="2000"/>
              <a:buFontTx/>
              <a:buChar char="-"/>
            </a:pPr>
            <a:r>
              <a:rPr lang="en-US" sz="1800" b="1" dirty="0">
                <a:solidFill>
                  <a:srgbClr val="1528BC"/>
                </a:solidFill>
                <a:latin typeface="Titillium Web"/>
                <a:ea typeface="Titillium Web"/>
                <a:cs typeface="Titillium Web"/>
                <a:sym typeface="Titillium Web"/>
              </a:rPr>
              <a:t>Improves performance in search</a:t>
            </a:r>
            <a:endParaRPr lang="en-US" sz="1800" b="1" i="0" u="none" strike="noStrike" cap="none" dirty="0">
              <a:solidFill>
                <a:srgbClr val="1528BC"/>
              </a:solidFill>
              <a:latin typeface="Titillium Web"/>
              <a:ea typeface="Titillium Web"/>
              <a:cs typeface="Titillium Web"/>
              <a:sym typeface="Titillium Web"/>
            </a:endParaRPr>
          </a:p>
        </p:txBody>
      </p:sp>
    </p:spTree>
    <p:extLst>
      <p:ext uri="{BB962C8B-B14F-4D97-AF65-F5344CB8AC3E}">
        <p14:creationId xmlns:p14="http://schemas.microsoft.com/office/powerpoint/2010/main" val="600617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g27df92e4ca9_0_12"/>
          <p:cNvPicPr preferRelativeResize="0"/>
          <p:nvPr/>
        </p:nvPicPr>
        <p:blipFill rotWithShape="1">
          <a:blip r:embed="rId3">
            <a:alphaModFix/>
          </a:blip>
          <a:srcRect/>
          <a:stretch/>
        </p:blipFill>
        <p:spPr>
          <a:xfrm>
            <a:off x="-3" y="0"/>
            <a:ext cx="12192000" cy="850899"/>
          </a:xfrm>
          <a:prstGeom prst="rect">
            <a:avLst/>
          </a:prstGeom>
          <a:noFill/>
          <a:ln>
            <a:noFill/>
          </a:ln>
        </p:spPr>
      </p:pic>
      <p:grpSp>
        <p:nvGrpSpPr>
          <p:cNvPr id="159" name="Google Shape;159;g27df92e4ca9_0_12"/>
          <p:cNvGrpSpPr/>
          <p:nvPr/>
        </p:nvGrpSpPr>
        <p:grpSpPr>
          <a:xfrm>
            <a:off x="0" y="6511282"/>
            <a:ext cx="12192000" cy="361767"/>
            <a:chOff x="0" y="6511282"/>
            <a:chExt cx="12192000" cy="361767"/>
          </a:xfrm>
        </p:grpSpPr>
        <p:pic>
          <p:nvPicPr>
            <p:cNvPr id="160" name="Google Shape;160;g27df92e4ca9_0_12"/>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161" name="Google Shape;161;g27df92e4ca9_0_12"/>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162" name="Google Shape;162;g27df92e4ca9_0_12"/>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sp>
        <p:nvSpPr>
          <p:cNvPr id="163" name="Google Shape;163;g27df92e4ca9_0_12"/>
          <p:cNvSpPr txBox="1"/>
          <p:nvPr/>
        </p:nvSpPr>
        <p:spPr>
          <a:xfrm>
            <a:off x="715251" y="1030225"/>
            <a:ext cx="7256400" cy="507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en-US" sz="3000" b="1" i="0" u="none" strike="noStrike" cap="none" dirty="0">
                <a:solidFill>
                  <a:srgbClr val="1C7FFF"/>
                </a:solidFill>
                <a:latin typeface="Titillium Web"/>
                <a:ea typeface="Titillium Web"/>
                <a:cs typeface="Titillium Web"/>
                <a:sym typeface="Titillium Web"/>
              </a:rPr>
              <a:t>The FAIR principles</a:t>
            </a:r>
            <a:endParaRPr lang="en-US" sz="2000" b="0" i="0" u="none" strike="noStrike" cap="none" dirty="0">
              <a:solidFill>
                <a:srgbClr val="000000"/>
              </a:solidFill>
              <a:latin typeface="Titillium Web"/>
              <a:ea typeface="Titillium Web"/>
              <a:cs typeface="Titillium Web"/>
              <a:sym typeface="Titillium Web"/>
            </a:endParaRPr>
          </a:p>
        </p:txBody>
      </p:sp>
      <p:sp>
        <p:nvSpPr>
          <p:cNvPr id="2" name="Google Shape;164;g27df92e4ca9_0_12">
            <a:extLst>
              <a:ext uri="{FF2B5EF4-FFF2-40B4-BE49-F238E27FC236}">
                <a16:creationId xmlns:a16="http://schemas.microsoft.com/office/drawing/2014/main" id="{3ED3DA21-A61E-E05E-BEED-A15282C41749}"/>
              </a:ext>
            </a:extLst>
          </p:cNvPr>
          <p:cNvSpPr txBox="1"/>
          <p:nvPr/>
        </p:nvSpPr>
        <p:spPr>
          <a:xfrm>
            <a:off x="467555" y="1566705"/>
            <a:ext cx="5628442" cy="2121310"/>
          </a:xfrm>
          <a:prstGeom prst="rect">
            <a:avLst/>
          </a:prstGeom>
          <a:noFill/>
          <a:ln>
            <a:noFill/>
          </a:ln>
        </p:spPr>
        <p:txBody>
          <a:bodyPr spcFirstLastPara="1" wrap="square" lIns="360000" tIns="45700" rIns="91425" bIns="45700" anchor="t" anchorCtr="0">
            <a:spAutoFit/>
          </a:bodyPr>
          <a:lstStyle/>
          <a:p>
            <a:pPr marL="52998" marR="0" lvl="0" algn="l" rtl="0">
              <a:lnSpc>
                <a:spcPct val="90000"/>
              </a:lnSpc>
              <a:spcBef>
                <a:spcPts val="0"/>
              </a:spcBef>
              <a:spcAft>
                <a:spcPts val="0"/>
              </a:spcAft>
              <a:buClr>
                <a:srgbClr val="1528BC"/>
              </a:buClr>
              <a:buSzPts val="2000"/>
            </a:pPr>
            <a:r>
              <a:rPr lang="en-US" sz="2400" b="1" i="0" u="sng" strike="noStrike" cap="none" dirty="0">
                <a:solidFill>
                  <a:srgbClr val="1528BC"/>
                </a:solidFill>
                <a:latin typeface="Titillium Web"/>
                <a:ea typeface="Titillium Web"/>
                <a:cs typeface="Titillium Web"/>
                <a:sym typeface="Titillium Web"/>
              </a:rPr>
              <a:t>Findable:</a:t>
            </a:r>
            <a:endParaRPr lang="en-US" sz="2400" b="1" u="sng" dirty="0">
              <a:solidFill>
                <a:srgbClr val="1528BC"/>
              </a:solidFill>
              <a:latin typeface="Titillium Web"/>
              <a:ea typeface="Titillium Web"/>
              <a:cs typeface="Titillium Web"/>
              <a:sym typeface="Titillium Web"/>
            </a:endParaRPr>
          </a:p>
          <a:p>
            <a:pPr marL="52998" marR="0" lvl="0" algn="l" rtl="0">
              <a:lnSpc>
                <a:spcPct val="90000"/>
              </a:lnSpc>
              <a:spcBef>
                <a:spcPts val="0"/>
              </a:spcBef>
              <a:spcAft>
                <a:spcPts val="0"/>
              </a:spcAft>
              <a:buClr>
                <a:srgbClr val="1528BC"/>
              </a:buClr>
              <a:buSzPts val="2000"/>
            </a:pPr>
            <a:endParaRPr lang="en-US" sz="700" b="1" i="0" u="sng" strike="noStrike" cap="none" dirty="0">
              <a:solidFill>
                <a:srgbClr val="1528BC"/>
              </a:solidFill>
              <a:latin typeface="Titillium Web"/>
              <a:ea typeface="Titillium Web"/>
              <a:cs typeface="Titillium Web"/>
              <a:sym typeface="Titillium Web"/>
            </a:endParaRPr>
          </a:p>
          <a:p>
            <a:pPr marL="395898" marR="0" lvl="0" indent="-342900" algn="l" rtl="0">
              <a:lnSpc>
                <a:spcPct val="90000"/>
              </a:lnSpc>
              <a:spcBef>
                <a:spcPts val="0"/>
              </a:spcBef>
              <a:spcAft>
                <a:spcPts val="0"/>
              </a:spcAft>
              <a:buClr>
                <a:srgbClr val="1528BC"/>
              </a:buClr>
              <a:buSzPts val="2000"/>
              <a:buFontTx/>
              <a:buChar char="-"/>
            </a:pPr>
            <a:r>
              <a:rPr lang="en-US" sz="1600" b="1" dirty="0">
                <a:solidFill>
                  <a:srgbClr val="1528BC"/>
                </a:solidFill>
                <a:latin typeface="Titillium Web"/>
                <a:ea typeface="Titillium Web"/>
                <a:cs typeface="Titillium Web"/>
                <a:sym typeface="Titillium Web"/>
              </a:rPr>
              <a:t>(Meta)data are assigned a globally unique and persistent identifier;</a:t>
            </a:r>
          </a:p>
          <a:p>
            <a:pPr marL="395898" marR="0" lvl="0" indent="-342900" algn="l" rtl="0">
              <a:lnSpc>
                <a:spcPct val="90000"/>
              </a:lnSpc>
              <a:spcBef>
                <a:spcPts val="0"/>
              </a:spcBef>
              <a:spcAft>
                <a:spcPts val="0"/>
              </a:spcAft>
              <a:buClr>
                <a:srgbClr val="1528BC"/>
              </a:buClr>
              <a:buSzPts val="2000"/>
              <a:buFontTx/>
              <a:buChar char="-"/>
            </a:pPr>
            <a:r>
              <a:rPr lang="en-US" sz="1600" b="1" i="0" u="none" strike="noStrike" cap="none" dirty="0">
                <a:solidFill>
                  <a:srgbClr val="1528BC"/>
                </a:solidFill>
                <a:latin typeface="Titillium Web"/>
                <a:ea typeface="Titillium Web"/>
                <a:cs typeface="Titillium Web"/>
                <a:sym typeface="Titillium Web"/>
              </a:rPr>
              <a:t>Data are described </a:t>
            </a:r>
            <a:r>
              <a:rPr lang="en-US" sz="1600" b="1" dirty="0">
                <a:solidFill>
                  <a:srgbClr val="1528BC"/>
                </a:solidFill>
                <a:latin typeface="Titillium Web"/>
                <a:ea typeface="Titillium Web"/>
                <a:cs typeface="Titillium Web"/>
                <a:sym typeface="Titillium Web"/>
              </a:rPr>
              <a:t>with rich metadata;</a:t>
            </a:r>
          </a:p>
          <a:p>
            <a:pPr marL="395898" marR="0" lvl="0" indent="-342900" algn="l" rtl="0">
              <a:lnSpc>
                <a:spcPct val="90000"/>
              </a:lnSpc>
              <a:spcBef>
                <a:spcPts val="0"/>
              </a:spcBef>
              <a:spcAft>
                <a:spcPts val="0"/>
              </a:spcAft>
              <a:buClr>
                <a:srgbClr val="1528BC"/>
              </a:buClr>
              <a:buSzPts val="2000"/>
              <a:buFontTx/>
              <a:buChar char="-"/>
            </a:pPr>
            <a:r>
              <a:rPr lang="en-US" sz="1600" b="1" i="0" u="none" strike="noStrike" cap="none" dirty="0">
                <a:solidFill>
                  <a:srgbClr val="1528BC"/>
                </a:solidFill>
                <a:latin typeface="Titillium Web"/>
                <a:ea typeface="Titillium Web"/>
                <a:cs typeface="Titillium Web"/>
                <a:sym typeface="Titillium Web"/>
              </a:rPr>
              <a:t>Metadata clearly and explic</a:t>
            </a:r>
            <a:r>
              <a:rPr lang="en-US" sz="1600" b="1" dirty="0">
                <a:solidFill>
                  <a:srgbClr val="1528BC"/>
                </a:solidFill>
                <a:latin typeface="Titillium Web"/>
                <a:ea typeface="Titillium Web"/>
                <a:cs typeface="Titillium Web"/>
                <a:sym typeface="Titillium Web"/>
              </a:rPr>
              <a:t>itly include the identifier of the data it describes;</a:t>
            </a:r>
          </a:p>
          <a:p>
            <a:pPr marL="395898" marR="0" lvl="0" indent="-342900" algn="l" rtl="0">
              <a:lnSpc>
                <a:spcPct val="90000"/>
              </a:lnSpc>
              <a:spcBef>
                <a:spcPts val="0"/>
              </a:spcBef>
              <a:spcAft>
                <a:spcPts val="0"/>
              </a:spcAft>
              <a:buClr>
                <a:srgbClr val="1528BC"/>
              </a:buClr>
              <a:buSzPts val="2000"/>
              <a:buFontTx/>
              <a:buChar char="-"/>
            </a:pPr>
            <a:r>
              <a:rPr lang="en-US" sz="1600" b="1" i="0" u="none" strike="noStrike" cap="none" dirty="0">
                <a:solidFill>
                  <a:srgbClr val="1528BC"/>
                </a:solidFill>
                <a:latin typeface="Titillium Web"/>
                <a:ea typeface="Titillium Web"/>
                <a:cs typeface="Titillium Web"/>
                <a:sym typeface="Titillium Web"/>
              </a:rPr>
              <a:t>(Meta)data are registered or indexed in a searchable resource.</a:t>
            </a:r>
          </a:p>
        </p:txBody>
      </p:sp>
      <p:sp>
        <p:nvSpPr>
          <p:cNvPr id="3" name="Google Shape;164;g27df92e4ca9_0_12">
            <a:extLst>
              <a:ext uri="{FF2B5EF4-FFF2-40B4-BE49-F238E27FC236}">
                <a16:creationId xmlns:a16="http://schemas.microsoft.com/office/drawing/2014/main" id="{1D88127C-784A-296A-0CDD-40D5D6C8CBF6}"/>
              </a:ext>
            </a:extLst>
          </p:cNvPr>
          <p:cNvSpPr txBox="1"/>
          <p:nvPr/>
        </p:nvSpPr>
        <p:spPr>
          <a:xfrm>
            <a:off x="467555" y="3995115"/>
            <a:ext cx="5628442" cy="1865086"/>
          </a:xfrm>
          <a:prstGeom prst="rect">
            <a:avLst/>
          </a:prstGeom>
          <a:noFill/>
          <a:ln>
            <a:noFill/>
          </a:ln>
        </p:spPr>
        <p:txBody>
          <a:bodyPr spcFirstLastPara="1" wrap="square" lIns="360000" tIns="45700" rIns="91425" bIns="45700" anchor="t" anchorCtr="0">
            <a:spAutoFit/>
          </a:bodyPr>
          <a:lstStyle/>
          <a:p>
            <a:pPr marL="52998" marR="0" lvl="0" algn="l" rtl="0">
              <a:lnSpc>
                <a:spcPct val="90000"/>
              </a:lnSpc>
              <a:spcBef>
                <a:spcPts val="0"/>
              </a:spcBef>
              <a:spcAft>
                <a:spcPts val="0"/>
              </a:spcAft>
              <a:buClr>
                <a:srgbClr val="1528BC"/>
              </a:buClr>
              <a:buSzPts val="2000"/>
            </a:pPr>
            <a:r>
              <a:rPr lang="en-US" sz="2400" b="1" i="0" u="sng" strike="noStrike" cap="none" dirty="0">
                <a:solidFill>
                  <a:srgbClr val="1528BC"/>
                </a:solidFill>
                <a:latin typeface="Titillium Web"/>
                <a:ea typeface="Titillium Web"/>
                <a:cs typeface="Titillium Web"/>
                <a:sym typeface="Titillium Web"/>
              </a:rPr>
              <a:t>Interoperable:</a:t>
            </a:r>
          </a:p>
          <a:p>
            <a:pPr marL="52998" marR="0" lvl="0" algn="l" rtl="0">
              <a:lnSpc>
                <a:spcPct val="90000"/>
              </a:lnSpc>
              <a:spcBef>
                <a:spcPts val="0"/>
              </a:spcBef>
              <a:spcAft>
                <a:spcPts val="0"/>
              </a:spcAft>
              <a:buClr>
                <a:srgbClr val="1528BC"/>
              </a:buClr>
              <a:buSzPts val="2000"/>
            </a:pPr>
            <a:endParaRPr lang="en-US" sz="800" b="1" i="0" u="sng" strike="noStrike" cap="none" dirty="0">
              <a:solidFill>
                <a:srgbClr val="1528BC"/>
              </a:solidFill>
              <a:latin typeface="Titillium Web"/>
              <a:ea typeface="Titillium Web"/>
              <a:cs typeface="Titillium Web"/>
              <a:sym typeface="Titillium Web"/>
            </a:endParaRPr>
          </a:p>
          <a:p>
            <a:pPr marL="395898" marR="0" lvl="0" indent="-342900" algn="l" rtl="0">
              <a:lnSpc>
                <a:spcPct val="90000"/>
              </a:lnSpc>
              <a:spcBef>
                <a:spcPts val="0"/>
              </a:spcBef>
              <a:spcAft>
                <a:spcPts val="0"/>
              </a:spcAft>
              <a:buClr>
                <a:srgbClr val="1528BC"/>
              </a:buClr>
              <a:buSzPts val="2000"/>
              <a:buFontTx/>
              <a:buChar char="-"/>
            </a:pPr>
            <a:r>
              <a:rPr lang="en-US" sz="1600" b="1" dirty="0">
                <a:solidFill>
                  <a:srgbClr val="1528BC"/>
                </a:solidFill>
                <a:latin typeface="Titillium Web"/>
                <a:ea typeface="Titillium Web"/>
                <a:cs typeface="Titillium Web"/>
                <a:sym typeface="Titillium Web"/>
              </a:rPr>
              <a:t>(Meta)data use formal, accessible, shared and broadly applicable language for knowledge representation;</a:t>
            </a:r>
          </a:p>
          <a:p>
            <a:pPr marL="395898" marR="0" lvl="0" indent="-342900" algn="l" rtl="0">
              <a:lnSpc>
                <a:spcPct val="90000"/>
              </a:lnSpc>
              <a:spcBef>
                <a:spcPts val="0"/>
              </a:spcBef>
              <a:spcAft>
                <a:spcPts val="0"/>
              </a:spcAft>
              <a:buClr>
                <a:srgbClr val="1528BC"/>
              </a:buClr>
              <a:buSzPts val="2000"/>
              <a:buFontTx/>
              <a:buChar char="-"/>
            </a:pPr>
            <a:r>
              <a:rPr lang="en-US" sz="1600" b="1" dirty="0">
                <a:solidFill>
                  <a:srgbClr val="1528BC"/>
                </a:solidFill>
                <a:latin typeface="Titillium Web"/>
                <a:ea typeface="Titillium Web"/>
                <a:cs typeface="Titillium Web"/>
                <a:sym typeface="Titillium Web"/>
              </a:rPr>
              <a:t>(Meta)data use vocabularies that follow FAIR principles;</a:t>
            </a:r>
          </a:p>
          <a:p>
            <a:pPr marL="395898" marR="0" lvl="0" indent="-342900" algn="l" rtl="0">
              <a:lnSpc>
                <a:spcPct val="90000"/>
              </a:lnSpc>
              <a:spcBef>
                <a:spcPts val="0"/>
              </a:spcBef>
              <a:spcAft>
                <a:spcPts val="0"/>
              </a:spcAft>
              <a:buClr>
                <a:srgbClr val="1528BC"/>
              </a:buClr>
              <a:buSzPts val="2000"/>
              <a:buFontTx/>
              <a:buChar char="-"/>
            </a:pPr>
            <a:r>
              <a:rPr lang="en-US" sz="1600" b="1" i="0" u="none" strike="noStrike" cap="none" dirty="0">
                <a:solidFill>
                  <a:srgbClr val="1528BC"/>
                </a:solidFill>
                <a:latin typeface="Titillium Web"/>
                <a:ea typeface="Titillium Web"/>
                <a:cs typeface="Titillium Web"/>
                <a:sym typeface="Titillium Web"/>
              </a:rPr>
              <a:t>(Meta)data include qualified references to other (meta)data.</a:t>
            </a:r>
          </a:p>
        </p:txBody>
      </p:sp>
      <p:sp>
        <p:nvSpPr>
          <p:cNvPr id="4" name="Google Shape;164;g27df92e4ca9_0_12">
            <a:extLst>
              <a:ext uri="{FF2B5EF4-FFF2-40B4-BE49-F238E27FC236}">
                <a16:creationId xmlns:a16="http://schemas.microsoft.com/office/drawing/2014/main" id="{334B9D2E-9789-602E-CA32-25E2AA4CB201}"/>
              </a:ext>
            </a:extLst>
          </p:cNvPr>
          <p:cNvSpPr txBox="1"/>
          <p:nvPr/>
        </p:nvSpPr>
        <p:spPr>
          <a:xfrm>
            <a:off x="6095997" y="3995115"/>
            <a:ext cx="5740350" cy="2086685"/>
          </a:xfrm>
          <a:prstGeom prst="rect">
            <a:avLst/>
          </a:prstGeom>
          <a:noFill/>
          <a:ln>
            <a:noFill/>
          </a:ln>
        </p:spPr>
        <p:txBody>
          <a:bodyPr spcFirstLastPara="1" wrap="square" lIns="360000" tIns="45700" rIns="91425" bIns="45700" anchor="t" anchorCtr="0">
            <a:spAutoFit/>
          </a:bodyPr>
          <a:lstStyle/>
          <a:p>
            <a:pPr marL="52998" marR="0" lvl="0" algn="l" rtl="0">
              <a:lnSpc>
                <a:spcPct val="90000"/>
              </a:lnSpc>
              <a:spcBef>
                <a:spcPts val="0"/>
              </a:spcBef>
              <a:spcAft>
                <a:spcPts val="0"/>
              </a:spcAft>
              <a:buClr>
                <a:srgbClr val="1528BC"/>
              </a:buClr>
              <a:buSzPts val="2000"/>
            </a:pPr>
            <a:r>
              <a:rPr lang="en-US" sz="2400" b="1" i="0" u="sng" strike="noStrike" cap="none" dirty="0">
                <a:solidFill>
                  <a:srgbClr val="1528BC"/>
                </a:solidFill>
                <a:latin typeface="Titillium Web"/>
                <a:ea typeface="Titillium Web"/>
                <a:cs typeface="Titillium Web"/>
                <a:sym typeface="Titillium Web"/>
              </a:rPr>
              <a:t>Reusable:</a:t>
            </a:r>
          </a:p>
          <a:p>
            <a:pPr marL="52998" marR="0" lvl="0" algn="l" rtl="0">
              <a:lnSpc>
                <a:spcPct val="90000"/>
              </a:lnSpc>
              <a:spcBef>
                <a:spcPts val="0"/>
              </a:spcBef>
              <a:spcAft>
                <a:spcPts val="0"/>
              </a:spcAft>
              <a:buClr>
                <a:srgbClr val="1528BC"/>
              </a:buClr>
              <a:buSzPts val="2000"/>
            </a:pPr>
            <a:endParaRPr lang="en-US" sz="800" b="1" i="0" u="sng" strike="noStrike" cap="none" dirty="0">
              <a:solidFill>
                <a:srgbClr val="1528BC"/>
              </a:solidFill>
              <a:latin typeface="Titillium Web"/>
              <a:ea typeface="Titillium Web"/>
              <a:cs typeface="Titillium Web"/>
              <a:sym typeface="Titillium Web"/>
            </a:endParaRPr>
          </a:p>
          <a:p>
            <a:pPr marL="395898" marR="0" lvl="0" indent="-342900" algn="l" rtl="0">
              <a:lnSpc>
                <a:spcPct val="90000"/>
              </a:lnSpc>
              <a:spcBef>
                <a:spcPts val="0"/>
              </a:spcBef>
              <a:spcAft>
                <a:spcPts val="0"/>
              </a:spcAft>
              <a:buClr>
                <a:srgbClr val="1528BC"/>
              </a:buClr>
              <a:buSzPts val="2000"/>
              <a:buFontTx/>
              <a:buChar char="-"/>
            </a:pPr>
            <a:r>
              <a:rPr lang="en-US" sz="1600" b="1" dirty="0">
                <a:solidFill>
                  <a:srgbClr val="1528BC"/>
                </a:solidFill>
                <a:latin typeface="Titillium Web"/>
                <a:ea typeface="Titillium Web"/>
                <a:cs typeface="Titillium Web"/>
                <a:sym typeface="Titillium Web"/>
              </a:rPr>
              <a:t>Meta(data) are richly described with a plurality of accurate and relevant attributes;</a:t>
            </a:r>
          </a:p>
          <a:p>
            <a:pPr marL="395898" marR="0" lvl="0" indent="-342900" algn="l" rtl="0">
              <a:lnSpc>
                <a:spcPct val="90000"/>
              </a:lnSpc>
              <a:spcBef>
                <a:spcPts val="0"/>
              </a:spcBef>
              <a:spcAft>
                <a:spcPts val="0"/>
              </a:spcAft>
              <a:buClr>
                <a:srgbClr val="1528BC"/>
              </a:buClr>
              <a:buSzPts val="2000"/>
              <a:buFontTx/>
              <a:buChar char="-"/>
            </a:pPr>
            <a:r>
              <a:rPr lang="en-US" sz="1600" b="1" i="0" u="none" strike="noStrike" cap="none" dirty="0">
                <a:solidFill>
                  <a:srgbClr val="1528BC"/>
                </a:solidFill>
                <a:latin typeface="Titillium Web"/>
                <a:ea typeface="Titillium Web"/>
                <a:cs typeface="Titillium Web"/>
                <a:sym typeface="Titillium Web"/>
              </a:rPr>
              <a:t>(Meta)data are released </a:t>
            </a:r>
            <a:r>
              <a:rPr lang="en-US" sz="1600" b="1" dirty="0">
                <a:solidFill>
                  <a:srgbClr val="1528BC"/>
                </a:solidFill>
                <a:latin typeface="Titillium Web"/>
                <a:ea typeface="Titillium Web"/>
                <a:cs typeface="Titillium Web"/>
                <a:sym typeface="Titillium Web"/>
              </a:rPr>
              <a:t>with a clear and accessible data usage license;</a:t>
            </a:r>
          </a:p>
          <a:p>
            <a:pPr marL="395898" marR="0" lvl="0" indent="-342900" algn="l" rtl="0">
              <a:lnSpc>
                <a:spcPct val="90000"/>
              </a:lnSpc>
              <a:spcBef>
                <a:spcPts val="0"/>
              </a:spcBef>
              <a:spcAft>
                <a:spcPts val="0"/>
              </a:spcAft>
              <a:buClr>
                <a:srgbClr val="1528BC"/>
              </a:buClr>
              <a:buSzPts val="2000"/>
              <a:buFontTx/>
              <a:buChar char="-"/>
            </a:pPr>
            <a:r>
              <a:rPr lang="en-US" sz="1600" b="1" i="0" u="none" strike="noStrike" cap="none" dirty="0">
                <a:solidFill>
                  <a:srgbClr val="1528BC"/>
                </a:solidFill>
                <a:latin typeface="Titillium Web"/>
                <a:ea typeface="Titillium Web"/>
                <a:cs typeface="Titillium Web"/>
                <a:sym typeface="Titillium Web"/>
              </a:rPr>
              <a:t>(Meta)data are associated with detailed provenance;</a:t>
            </a:r>
          </a:p>
          <a:p>
            <a:pPr marL="395898" marR="0" lvl="0" indent="-342900" algn="l" rtl="0">
              <a:lnSpc>
                <a:spcPct val="90000"/>
              </a:lnSpc>
              <a:spcBef>
                <a:spcPts val="0"/>
              </a:spcBef>
              <a:spcAft>
                <a:spcPts val="0"/>
              </a:spcAft>
              <a:buClr>
                <a:srgbClr val="1528BC"/>
              </a:buClr>
              <a:buSzPts val="2000"/>
              <a:buFontTx/>
              <a:buChar char="-"/>
            </a:pPr>
            <a:r>
              <a:rPr lang="en-US" sz="1600" b="1" dirty="0">
                <a:solidFill>
                  <a:srgbClr val="1528BC"/>
                </a:solidFill>
                <a:latin typeface="Titillium Web"/>
                <a:ea typeface="Titillium Web"/>
                <a:cs typeface="Titillium Web"/>
                <a:sym typeface="Titillium Web"/>
              </a:rPr>
              <a:t>(Meta)data meet domain-relevant community standards.</a:t>
            </a:r>
            <a:endParaRPr lang="en-US" sz="1600" b="1" i="0" u="none" strike="noStrike" cap="none" dirty="0">
              <a:solidFill>
                <a:srgbClr val="1528BC"/>
              </a:solidFill>
              <a:latin typeface="Titillium Web"/>
              <a:ea typeface="Titillium Web"/>
              <a:cs typeface="Titillium Web"/>
              <a:sym typeface="Titillium Web"/>
            </a:endParaRPr>
          </a:p>
        </p:txBody>
      </p:sp>
      <p:sp>
        <p:nvSpPr>
          <p:cNvPr id="6" name="Google Shape;164;g27df92e4ca9_0_12">
            <a:extLst>
              <a:ext uri="{FF2B5EF4-FFF2-40B4-BE49-F238E27FC236}">
                <a16:creationId xmlns:a16="http://schemas.microsoft.com/office/drawing/2014/main" id="{39A3F05C-D37A-019B-3316-302C6B70EFCF}"/>
              </a:ext>
            </a:extLst>
          </p:cNvPr>
          <p:cNvSpPr txBox="1"/>
          <p:nvPr/>
        </p:nvSpPr>
        <p:spPr>
          <a:xfrm>
            <a:off x="6095997" y="1557347"/>
            <a:ext cx="5740350" cy="2308284"/>
          </a:xfrm>
          <a:prstGeom prst="rect">
            <a:avLst/>
          </a:prstGeom>
          <a:noFill/>
          <a:ln>
            <a:noFill/>
          </a:ln>
        </p:spPr>
        <p:txBody>
          <a:bodyPr spcFirstLastPara="1" wrap="square" lIns="360000" tIns="45700" rIns="91425" bIns="45700" anchor="t" anchorCtr="0">
            <a:spAutoFit/>
          </a:bodyPr>
          <a:lstStyle/>
          <a:p>
            <a:pPr marL="52998" marR="0" lvl="0" algn="l" rtl="0">
              <a:lnSpc>
                <a:spcPct val="90000"/>
              </a:lnSpc>
              <a:spcBef>
                <a:spcPts val="0"/>
              </a:spcBef>
              <a:spcAft>
                <a:spcPts val="0"/>
              </a:spcAft>
              <a:buClr>
                <a:srgbClr val="1528BC"/>
              </a:buClr>
              <a:buSzPts val="2000"/>
            </a:pPr>
            <a:r>
              <a:rPr lang="en-US" sz="2400" b="1" i="0" u="sng" strike="noStrike" cap="none" dirty="0">
                <a:solidFill>
                  <a:srgbClr val="1528BC"/>
                </a:solidFill>
                <a:latin typeface="Titillium Web"/>
                <a:ea typeface="Titillium Web"/>
                <a:cs typeface="Titillium Web"/>
                <a:sym typeface="Titillium Web"/>
              </a:rPr>
              <a:t>Accessible:</a:t>
            </a:r>
          </a:p>
          <a:p>
            <a:pPr marL="52998" marR="0" lvl="0" algn="l" rtl="0">
              <a:lnSpc>
                <a:spcPct val="90000"/>
              </a:lnSpc>
              <a:spcBef>
                <a:spcPts val="0"/>
              </a:spcBef>
              <a:spcAft>
                <a:spcPts val="0"/>
              </a:spcAft>
              <a:buClr>
                <a:srgbClr val="1528BC"/>
              </a:buClr>
              <a:buSzPts val="2000"/>
            </a:pPr>
            <a:endParaRPr lang="en-US" sz="800" b="1" i="0" u="sng" strike="noStrike" cap="none" dirty="0">
              <a:solidFill>
                <a:srgbClr val="1528BC"/>
              </a:solidFill>
              <a:latin typeface="Titillium Web"/>
              <a:ea typeface="Titillium Web"/>
              <a:cs typeface="Titillium Web"/>
              <a:sym typeface="Titillium Web"/>
            </a:endParaRPr>
          </a:p>
          <a:p>
            <a:pPr marL="395898" marR="0" lvl="0" indent="-342900" algn="l" rtl="0">
              <a:lnSpc>
                <a:spcPct val="90000"/>
              </a:lnSpc>
              <a:spcBef>
                <a:spcPts val="0"/>
              </a:spcBef>
              <a:spcAft>
                <a:spcPts val="0"/>
              </a:spcAft>
              <a:buClr>
                <a:srgbClr val="1528BC"/>
              </a:buClr>
              <a:buSzPts val="2000"/>
              <a:buFontTx/>
              <a:buChar char="-"/>
            </a:pPr>
            <a:r>
              <a:rPr lang="en-US" sz="1600" b="1" i="0" u="none" strike="noStrike" cap="none" dirty="0">
                <a:solidFill>
                  <a:srgbClr val="1528BC"/>
                </a:solidFill>
                <a:latin typeface="Titillium Web"/>
                <a:ea typeface="Titillium Web"/>
                <a:cs typeface="Titillium Web"/>
                <a:sym typeface="Titillium Web"/>
              </a:rPr>
              <a:t>(Meta)data are retrievable by their identifier using a standardized communications protocol;</a:t>
            </a:r>
          </a:p>
          <a:p>
            <a:pPr marL="395898" marR="0" lvl="0" indent="-342900" algn="l" rtl="0">
              <a:lnSpc>
                <a:spcPct val="90000"/>
              </a:lnSpc>
              <a:spcBef>
                <a:spcPts val="0"/>
              </a:spcBef>
              <a:spcAft>
                <a:spcPts val="0"/>
              </a:spcAft>
              <a:buClr>
                <a:srgbClr val="1528BC"/>
              </a:buClr>
              <a:buSzPts val="2000"/>
              <a:buFontTx/>
              <a:buChar char="-"/>
            </a:pPr>
            <a:r>
              <a:rPr lang="en-US" sz="1600" b="1" dirty="0">
                <a:solidFill>
                  <a:srgbClr val="1528BC"/>
                </a:solidFill>
                <a:latin typeface="Titillium Web"/>
                <a:ea typeface="Titillium Web"/>
                <a:cs typeface="Titillium Web"/>
                <a:sym typeface="Titillium Web"/>
              </a:rPr>
              <a:t>T</a:t>
            </a:r>
            <a:r>
              <a:rPr lang="en-US" sz="1600" b="1" i="0" u="none" strike="noStrike" cap="none" dirty="0">
                <a:solidFill>
                  <a:srgbClr val="1528BC"/>
                </a:solidFill>
                <a:latin typeface="Titillium Web"/>
                <a:ea typeface="Titillium Web"/>
                <a:cs typeface="Titillium Web"/>
                <a:sym typeface="Titillium Web"/>
              </a:rPr>
              <a:t>he protocol is open, free and universally implementable;</a:t>
            </a:r>
          </a:p>
          <a:p>
            <a:pPr marL="395898" marR="0" lvl="0" indent="-342900" algn="l" rtl="0">
              <a:lnSpc>
                <a:spcPct val="90000"/>
              </a:lnSpc>
              <a:spcBef>
                <a:spcPts val="0"/>
              </a:spcBef>
              <a:spcAft>
                <a:spcPts val="0"/>
              </a:spcAft>
              <a:buClr>
                <a:srgbClr val="1528BC"/>
              </a:buClr>
              <a:buSzPts val="2000"/>
              <a:buFontTx/>
              <a:buChar char="-"/>
            </a:pPr>
            <a:r>
              <a:rPr lang="en-US" sz="1600" b="1" dirty="0">
                <a:solidFill>
                  <a:srgbClr val="1528BC"/>
                </a:solidFill>
                <a:latin typeface="Titillium Web"/>
                <a:ea typeface="Titillium Web"/>
                <a:cs typeface="Titillium Web"/>
                <a:sym typeface="Titillium Web"/>
              </a:rPr>
              <a:t>The protocol allows for an </a:t>
            </a:r>
            <a:r>
              <a:rPr lang="en-US" sz="1600" b="1">
                <a:solidFill>
                  <a:srgbClr val="1528BC"/>
                </a:solidFill>
                <a:latin typeface="Titillium Web"/>
                <a:ea typeface="Titillium Web"/>
                <a:cs typeface="Titillium Web"/>
                <a:sym typeface="Titillium Web"/>
              </a:rPr>
              <a:t>authentication and authorization </a:t>
            </a:r>
            <a:r>
              <a:rPr lang="en-US" sz="1600" b="1" dirty="0">
                <a:solidFill>
                  <a:srgbClr val="1528BC"/>
                </a:solidFill>
                <a:latin typeface="Titillium Web"/>
                <a:ea typeface="Titillium Web"/>
                <a:cs typeface="Titillium Web"/>
                <a:sym typeface="Titillium Web"/>
              </a:rPr>
              <a:t>procedure, where necessary;</a:t>
            </a:r>
          </a:p>
          <a:p>
            <a:pPr marL="395898" marR="0" lvl="0" indent="-342900" algn="l" rtl="0">
              <a:lnSpc>
                <a:spcPct val="90000"/>
              </a:lnSpc>
              <a:spcBef>
                <a:spcPts val="0"/>
              </a:spcBef>
              <a:spcAft>
                <a:spcPts val="0"/>
              </a:spcAft>
              <a:buClr>
                <a:srgbClr val="1528BC"/>
              </a:buClr>
              <a:buSzPts val="2000"/>
              <a:buFontTx/>
              <a:buChar char="-"/>
            </a:pPr>
            <a:r>
              <a:rPr lang="en-US" sz="1600" b="1" i="0" u="none" strike="noStrike" cap="none" dirty="0">
                <a:solidFill>
                  <a:srgbClr val="1528BC"/>
                </a:solidFill>
                <a:latin typeface="Titillium Web"/>
                <a:ea typeface="Titillium Web"/>
                <a:cs typeface="Titillium Web"/>
                <a:sym typeface="Titillium Web"/>
              </a:rPr>
              <a:t>Metadata are accessible, even when the data are no longer available.</a:t>
            </a:r>
            <a:endParaRPr lang="en-US" b="1" i="0" u="none" strike="noStrike" cap="none" dirty="0">
              <a:solidFill>
                <a:srgbClr val="1528BC"/>
              </a:solidFill>
              <a:latin typeface="Titillium Web"/>
              <a:ea typeface="Titillium Web"/>
              <a:cs typeface="Titillium Web"/>
              <a:sym typeface="Titillium Web"/>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g27df92e4ca9_0_23"/>
          <p:cNvPicPr preferRelativeResize="0"/>
          <p:nvPr/>
        </p:nvPicPr>
        <p:blipFill rotWithShape="1">
          <a:blip r:embed="rId3">
            <a:alphaModFix/>
          </a:blip>
          <a:srcRect/>
          <a:stretch/>
        </p:blipFill>
        <p:spPr>
          <a:xfrm>
            <a:off x="-3" y="0"/>
            <a:ext cx="12192000" cy="850899"/>
          </a:xfrm>
          <a:prstGeom prst="rect">
            <a:avLst/>
          </a:prstGeom>
          <a:noFill/>
          <a:ln>
            <a:noFill/>
          </a:ln>
        </p:spPr>
      </p:pic>
      <p:grpSp>
        <p:nvGrpSpPr>
          <p:cNvPr id="171" name="Google Shape;171;g27df92e4ca9_0_23"/>
          <p:cNvGrpSpPr/>
          <p:nvPr/>
        </p:nvGrpSpPr>
        <p:grpSpPr>
          <a:xfrm>
            <a:off x="0" y="6511282"/>
            <a:ext cx="12192000" cy="361767"/>
            <a:chOff x="0" y="6511282"/>
            <a:chExt cx="12192000" cy="361767"/>
          </a:xfrm>
        </p:grpSpPr>
        <p:pic>
          <p:nvPicPr>
            <p:cNvPr id="172" name="Google Shape;172;g27df92e4ca9_0_23"/>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173" name="Google Shape;173;g27df92e4ca9_0_23"/>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174" name="Google Shape;174;g27df92e4ca9_0_23"/>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sp>
        <p:nvSpPr>
          <p:cNvPr id="175" name="Google Shape;175;g27df92e4ca9_0_23"/>
          <p:cNvSpPr txBox="1"/>
          <p:nvPr/>
        </p:nvSpPr>
        <p:spPr>
          <a:xfrm>
            <a:off x="715250" y="1030225"/>
            <a:ext cx="10055327" cy="50779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en-US" sz="3000" b="1" i="0" u="none" strike="noStrike" cap="none" dirty="0">
                <a:solidFill>
                  <a:srgbClr val="1C7FFF"/>
                </a:solidFill>
                <a:latin typeface="Titillium Web"/>
                <a:ea typeface="Titillium Web"/>
                <a:cs typeface="Titillium Web"/>
                <a:sym typeface="Titillium Web"/>
              </a:rPr>
              <a:t>Datasets, collections and the relationships between objects</a:t>
            </a:r>
            <a:endParaRPr lang="en-US" sz="2000" b="0" i="0" u="none" strike="noStrike" cap="none" dirty="0">
              <a:solidFill>
                <a:srgbClr val="000000"/>
              </a:solidFill>
              <a:latin typeface="Titillium Web"/>
              <a:ea typeface="Titillium Web"/>
              <a:cs typeface="Titillium Web"/>
              <a:sym typeface="Titillium Web"/>
            </a:endParaRPr>
          </a:p>
        </p:txBody>
      </p:sp>
      <p:sp>
        <p:nvSpPr>
          <p:cNvPr id="176" name="Google Shape;176;g27df92e4ca9_0_23"/>
          <p:cNvSpPr txBox="1"/>
          <p:nvPr/>
        </p:nvSpPr>
        <p:spPr>
          <a:xfrm>
            <a:off x="355647" y="1683078"/>
            <a:ext cx="11480700" cy="784790"/>
          </a:xfrm>
          <a:prstGeom prst="rect">
            <a:avLst/>
          </a:prstGeom>
          <a:noFill/>
          <a:ln>
            <a:noFill/>
          </a:ln>
        </p:spPr>
        <p:txBody>
          <a:bodyPr spcFirstLastPara="1" wrap="square" lIns="360000" tIns="45700" rIns="91425" bIns="45700" anchor="t" anchorCtr="0">
            <a:spAutoFit/>
          </a:bodyPr>
          <a:lstStyle/>
          <a:p>
            <a:pPr marL="52998" marR="0" lvl="0" algn="l" rtl="0">
              <a:lnSpc>
                <a:spcPct val="90000"/>
              </a:lnSpc>
              <a:spcBef>
                <a:spcPts val="0"/>
              </a:spcBef>
              <a:spcAft>
                <a:spcPts val="0"/>
              </a:spcAft>
              <a:buClr>
                <a:srgbClr val="1528BC"/>
              </a:buClr>
              <a:buSzPts val="2000"/>
            </a:pPr>
            <a:r>
              <a:rPr lang="en-US" sz="1800" b="1" i="0" u="sng" strike="noStrike" cap="none" dirty="0">
                <a:solidFill>
                  <a:srgbClr val="1528BC"/>
                </a:solidFill>
                <a:latin typeface="Titillium Web"/>
                <a:ea typeface="Titillium Web"/>
                <a:cs typeface="Titillium Web"/>
                <a:sym typeface="Titillium Web"/>
              </a:rPr>
              <a:t>Data grouping</a:t>
            </a:r>
          </a:p>
          <a:p>
            <a:pPr marL="338748" indent="-285750">
              <a:lnSpc>
                <a:spcPct val="90000"/>
              </a:lnSpc>
              <a:buClr>
                <a:srgbClr val="1528BC"/>
              </a:buClr>
              <a:buSzPts val="2000"/>
              <a:buFontTx/>
              <a:buChar char="-"/>
            </a:pPr>
            <a:r>
              <a:rPr lang="en-US" sz="1600" b="1" dirty="0">
                <a:solidFill>
                  <a:srgbClr val="1528BC"/>
                </a:solidFill>
                <a:latin typeface="Titillium Web"/>
                <a:ea typeface="Titillium Web"/>
                <a:cs typeface="Titillium Web"/>
                <a:sym typeface="Titillium Web"/>
              </a:rPr>
              <a:t>C</a:t>
            </a:r>
            <a:r>
              <a:rPr lang="en-US" sz="1600" b="1" i="0" u="none" strike="noStrike" cap="none" dirty="0">
                <a:solidFill>
                  <a:srgbClr val="1528BC"/>
                </a:solidFill>
                <a:latin typeface="Titillium Web"/>
                <a:ea typeface="Titillium Web"/>
                <a:cs typeface="Titillium Web"/>
                <a:sym typeface="Titillium Web"/>
              </a:rPr>
              <a:t>ollection: grouping of data homogeneous or inhomogeneous in format and content;</a:t>
            </a:r>
          </a:p>
          <a:p>
            <a:pPr marL="338748" marR="0" lvl="0" indent="-285750" algn="l" rtl="0">
              <a:lnSpc>
                <a:spcPct val="90000"/>
              </a:lnSpc>
              <a:spcBef>
                <a:spcPts val="0"/>
              </a:spcBef>
              <a:spcAft>
                <a:spcPts val="0"/>
              </a:spcAft>
              <a:buClr>
                <a:srgbClr val="1528BC"/>
              </a:buClr>
              <a:buSzPts val="2000"/>
              <a:buFontTx/>
              <a:buChar char="-"/>
            </a:pPr>
            <a:r>
              <a:rPr lang="en-US" sz="1600" b="1" dirty="0">
                <a:solidFill>
                  <a:srgbClr val="1528BC"/>
                </a:solidFill>
                <a:latin typeface="Titillium Web"/>
                <a:ea typeface="Titillium Web"/>
                <a:cs typeface="Titillium Web"/>
                <a:sym typeface="Titillium Web"/>
              </a:rPr>
              <a:t>Dataset: </a:t>
            </a:r>
            <a:r>
              <a:rPr lang="en-US" sz="1600" b="1" i="0" u="none" strike="noStrike" cap="none" dirty="0">
                <a:solidFill>
                  <a:srgbClr val="1528BC"/>
                </a:solidFill>
                <a:latin typeface="Titillium Web"/>
                <a:ea typeface="Titillium Web"/>
                <a:cs typeface="Titillium Web"/>
                <a:sym typeface="Titillium Web"/>
              </a:rPr>
              <a:t>atomic unit of </a:t>
            </a:r>
            <a:r>
              <a:rPr lang="en-US" sz="1600" b="1" i="0" u="none" strike="noStrike" cap="none">
                <a:solidFill>
                  <a:srgbClr val="1528BC"/>
                </a:solidFill>
                <a:latin typeface="Titillium Web"/>
                <a:ea typeface="Titillium Web"/>
                <a:cs typeface="Titillium Web"/>
                <a:sym typeface="Titillium Web"/>
              </a:rPr>
              <a:t>a collection.</a:t>
            </a:r>
            <a:endParaRPr lang="en-US" sz="1600" b="1" i="0" u="none" strike="noStrike" cap="none" dirty="0">
              <a:solidFill>
                <a:srgbClr val="1528BC"/>
              </a:solidFill>
              <a:latin typeface="Titillium Web"/>
              <a:ea typeface="Titillium Web"/>
              <a:cs typeface="Titillium Web"/>
              <a:sym typeface="Titillium Web"/>
            </a:endParaRPr>
          </a:p>
        </p:txBody>
      </p:sp>
      <p:sp>
        <p:nvSpPr>
          <p:cNvPr id="2" name="Google Shape;176;g27df92e4ca9_0_23">
            <a:extLst>
              <a:ext uri="{FF2B5EF4-FFF2-40B4-BE49-F238E27FC236}">
                <a16:creationId xmlns:a16="http://schemas.microsoft.com/office/drawing/2014/main" id="{30728BD5-7749-719F-B722-B264A1C31047}"/>
              </a:ext>
            </a:extLst>
          </p:cNvPr>
          <p:cNvSpPr txBox="1"/>
          <p:nvPr/>
        </p:nvSpPr>
        <p:spPr>
          <a:xfrm>
            <a:off x="355647" y="2555780"/>
            <a:ext cx="6590276" cy="3942577"/>
          </a:xfrm>
          <a:prstGeom prst="rect">
            <a:avLst/>
          </a:prstGeom>
          <a:noFill/>
          <a:ln>
            <a:noFill/>
          </a:ln>
        </p:spPr>
        <p:txBody>
          <a:bodyPr spcFirstLastPara="1" wrap="square" lIns="360000" tIns="45700" rIns="91425" bIns="45700" anchor="t" anchorCtr="0">
            <a:spAutoFit/>
          </a:bodyPr>
          <a:lstStyle/>
          <a:p>
            <a:pPr marL="52998" marR="0" lvl="0" algn="l" rtl="0">
              <a:lnSpc>
                <a:spcPct val="90000"/>
              </a:lnSpc>
              <a:spcBef>
                <a:spcPts val="0"/>
              </a:spcBef>
              <a:spcAft>
                <a:spcPts val="0"/>
              </a:spcAft>
              <a:buClr>
                <a:srgbClr val="1528BC"/>
              </a:buClr>
              <a:buSzPts val="2000"/>
            </a:pPr>
            <a:r>
              <a:rPr lang="en-US" sz="1800" b="1" i="0" u="sng" strike="noStrike" cap="none" dirty="0">
                <a:solidFill>
                  <a:srgbClr val="1528BC"/>
                </a:solidFill>
                <a:latin typeface="Titillium Web"/>
                <a:ea typeface="Titillium Web"/>
                <a:cs typeface="Titillium Web"/>
                <a:sym typeface="Titillium Web"/>
              </a:rPr>
              <a:t>Entity-Relationship Diagrams</a:t>
            </a:r>
          </a:p>
          <a:p>
            <a:pPr marL="338748" marR="0" lvl="0" indent="-285750" algn="l" rtl="0">
              <a:lnSpc>
                <a:spcPct val="90000"/>
              </a:lnSpc>
              <a:spcBef>
                <a:spcPts val="0"/>
              </a:spcBef>
              <a:spcAft>
                <a:spcPts val="0"/>
              </a:spcAft>
              <a:buClr>
                <a:srgbClr val="1528BC"/>
              </a:buClr>
              <a:buSzPts val="2000"/>
              <a:buFontTx/>
              <a:buChar char="-"/>
            </a:pPr>
            <a:r>
              <a:rPr lang="en-US" sz="1600" b="1" dirty="0">
                <a:solidFill>
                  <a:srgbClr val="1528BC"/>
                </a:solidFill>
                <a:latin typeface="Titillium Web"/>
                <a:ea typeface="Titillium Web"/>
                <a:cs typeface="Titillium Web"/>
                <a:sym typeface="Titillium Web"/>
              </a:rPr>
              <a:t>D</a:t>
            </a:r>
            <a:r>
              <a:rPr lang="en-US" sz="1600" b="1" i="0" u="none" strike="noStrike" cap="none" dirty="0">
                <a:solidFill>
                  <a:srgbClr val="1528BC"/>
                </a:solidFill>
                <a:latin typeface="Titillium Web"/>
                <a:ea typeface="Titillium Web"/>
                <a:cs typeface="Titillium Web"/>
                <a:sym typeface="Titillium Web"/>
              </a:rPr>
              <a:t>isplay relationships between entities of a dataset</a:t>
            </a:r>
          </a:p>
          <a:p>
            <a:pPr marL="338748" marR="0" lvl="0" indent="-285750" algn="l" rtl="0">
              <a:lnSpc>
                <a:spcPct val="90000"/>
              </a:lnSpc>
              <a:spcBef>
                <a:spcPts val="0"/>
              </a:spcBef>
              <a:spcAft>
                <a:spcPts val="0"/>
              </a:spcAft>
              <a:buClr>
                <a:srgbClr val="1528BC"/>
              </a:buClr>
              <a:buSzPts val="2000"/>
              <a:buFontTx/>
              <a:buChar char="-"/>
            </a:pPr>
            <a:r>
              <a:rPr lang="en-US" sz="1600" b="1" dirty="0">
                <a:solidFill>
                  <a:srgbClr val="1528BC"/>
                </a:solidFill>
                <a:latin typeface="Titillium Web"/>
                <a:ea typeface="Titillium Web"/>
                <a:cs typeface="Titillium Web"/>
                <a:sym typeface="Titillium Web"/>
              </a:rPr>
              <a:t>Different notation: main used UML and IE</a:t>
            </a:r>
          </a:p>
          <a:p>
            <a:pPr marL="52998" marR="0" lvl="0" algn="l" rtl="0">
              <a:lnSpc>
                <a:spcPct val="90000"/>
              </a:lnSpc>
              <a:spcBef>
                <a:spcPts val="0"/>
              </a:spcBef>
              <a:spcAft>
                <a:spcPts val="0"/>
              </a:spcAft>
              <a:buClr>
                <a:srgbClr val="1528BC"/>
              </a:buClr>
              <a:buSzPts val="2000"/>
            </a:pPr>
            <a:endParaRPr lang="en-US" b="1" i="0" u="none" strike="noStrike" cap="none" dirty="0">
              <a:solidFill>
                <a:srgbClr val="1528BC"/>
              </a:solidFill>
              <a:latin typeface="Titillium Web"/>
              <a:ea typeface="Titillium Web"/>
              <a:cs typeface="Titillium Web"/>
              <a:sym typeface="Titillium Web"/>
            </a:endParaRPr>
          </a:p>
          <a:p>
            <a:pPr marL="52998" marR="0" lvl="0" algn="l" rtl="0">
              <a:lnSpc>
                <a:spcPct val="90000"/>
              </a:lnSpc>
              <a:spcBef>
                <a:spcPts val="0"/>
              </a:spcBef>
              <a:spcAft>
                <a:spcPts val="0"/>
              </a:spcAft>
              <a:buClr>
                <a:srgbClr val="1528BC"/>
              </a:buClr>
              <a:buSzPts val="2000"/>
            </a:pPr>
            <a:r>
              <a:rPr lang="en-US" sz="1600" b="1" dirty="0">
                <a:solidFill>
                  <a:srgbClr val="1528BC"/>
                </a:solidFill>
                <a:latin typeface="Titillium Web"/>
                <a:ea typeface="Titillium Web"/>
                <a:cs typeface="Titillium Web"/>
                <a:sym typeface="Titillium Web"/>
              </a:rPr>
              <a:t>UML (Unified Modeling Language)</a:t>
            </a:r>
          </a:p>
          <a:p>
            <a:pPr marL="338748" marR="0" lvl="0" indent="-285750" algn="l" rtl="0">
              <a:lnSpc>
                <a:spcPct val="90000"/>
              </a:lnSpc>
              <a:spcBef>
                <a:spcPts val="0"/>
              </a:spcBef>
              <a:spcAft>
                <a:spcPts val="0"/>
              </a:spcAft>
              <a:buClr>
                <a:srgbClr val="1528BC"/>
              </a:buClr>
              <a:buSzPts val="2000"/>
              <a:buFontTx/>
              <a:buChar char="-"/>
            </a:pPr>
            <a:r>
              <a:rPr lang="en-US" b="1" i="0" u="none" strike="noStrike" cap="none" dirty="0">
                <a:solidFill>
                  <a:srgbClr val="1528BC"/>
                </a:solidFill>
                <a:latin typeface="Titillium Web"/>
                <a:ea typeface="Titillium Web"/>
                <a:cs typeface="Titillium Web"/>
                <a:sym typeface="Titillium Web"/>
              </a:rPr>
              <a:t>Conceptual description of a data model</a:t>
            </a:r>
          </a:p>
          <a:p>
            <a:pPr marL="338748" marR="0" lvl="0" indent="-285750" algn="l" rtl="0">
              <a:lnSpc>
                <a:spcPct val="90000"/>
              </a:lnSpc>
              <a:spcBef>
                <a:spcPts val="0"/>
              </a:spcBef>
              <a:spcAft>
                <a:spcPts val="0"/>
              </a:spcAft>
              <a:buClr>
                <a:srgbClr val="1528BC"/>
              </a:buClr>
              <a:buSzPts val="2000"/>
              <a:buFontTx/>
              <a:buChar char="-"/>
            </a:pPr>
            <a:r>
              <a:rPr lang="en-US" b="1" dirty="0">
                <a:solidFill>
                  <a:srgbClr val="1528BC"/>
                </a:solidFill>
                <a:latin typeface="Titillium Web"/>
                <a:ea typeface="Titillium Web"/>
                <a:cs typeface="Titillium Web"/>
                <a:sym typeface="Titillium Web"/>
              </a:rPr>
              <a:t>Groups entity types in classes</a:t>
            </a:r>
          </a:p>
          <a:p>
            <a:pPr marL="338748" marR="0" lvl="0" indent="-285750" algn="l" rtl="0">
              <a:lnSpc>
                <a:spcPct val="90000"/>
              </a:lnSpc>
              <a:spcBef>
                <a:spcPts val="0"/>
              </a:spcBef>
              <a:spcAft>
                <a:spcPts val="0"/>
              </a:spcAft>
              <a:buClr>
                <a:srgbClr val="1528BC"/>
              </a:buClr>
              <a:buSzPts val="2000"/>
              <a:buFontTx/>
              <a:buChar char="-"/>
            </a:pPr>
            <a:r>
              <a:rPr lang="en-US" b="1" i="0" u="none" strike="noStrike" cap="none" dirty="0">
                <a:solidFill>
                  <a:srgbClr val="1528BC"/>
                </a:solidFill>
                <a:latin typeface="Titillium Web"/>
                <a:ea typeface="Titillium Web"/>
                <a:cs typeface="Titillium Web"/>
                <a:sym typeface="Titillium Web"/>
              </a:rPr>
              <a:t>Associations describe relationships betwee</a:t>
            </a:r>
            <a:r>
              <a:rPr lang="en-US" b="1" dirty="0">
                <a:solidFill>
                  <a:srgbClr val="1528BC"/>
                </a:solidFill>
                <a:latin typeface="Titillium Web"/>
                <a:ea typeface="Titillium Web"/>
                <a:cs typeface="Titillium Web"/>
                <a:sym typeface="Titillium Web"/>
              </a:rPr>
              <a:t>n classes</a:t>
            </a:r>
          </a:p>
          <a:p>
            <a:pPr marL="338748" marR="0" lvl="0" indent="-285750" algn="l" rtl="0">
              <a:lnSpc>
                <a:spcPct val="90000"/>
              </a:lnSpc>
              <a:spcBef>
                <a:spcPts val="0"/>
              </a:spcBef>
              <a:spcAft>
                <a:spcPts val="0"/>
              </a:spcAft>
              <a:buClr>
                <a:srgbClr val="1528BC"/>
              </a:buClr>
              <a:buSzPts val="2000"/>
              <a:buFontTx/>
              <a:buChar char="-"/>
            </a:pPr>
            <a:r>
              <a:rPr lang="en-US" b="1" i="0" u="none" strike="noStrike" cap="none" dirty="0">
                <a:solidFill>
                  <a:srgbClr val="1528BC"/>
                </a:solidFill>
                <a:latin typeface="Titillium Web"/>
                <a:ea typeface="Titillium Web"/>
                <a:cs typeface="Titillium Web"/>
                <a:sym typeface="Titillium Web"/>
              </a:rPr>
              <a:t>Properties</a:t>
            </a:r>
            <a:r>
              <a:rPr lang="en-US" b="1" dirty="0">
                <a:solidFill>
                  <a:srgbClr val="1528BC"/>
                </a:solidFill>
                <a:latin typeface="Titillium Web"/>
                <a:ea typeface="Titillium Web"/>
                <a:cs typeface="Titillium Web"/>
                <a:sym typeface="Titillium Web"/>
              </a:rPr>
              <a:t> of a class are defined as attributes with multiplicity that specifies the number of possible values that attribute can assume</a:t>
            </a:r>
            <a:endParaRPr lang="en-US" b="1" i="0" u="none" strike="noStrike" cap="none" dirty="0">
              <a:solidFill>
                <a:srgbClr val="1528BC"/>
              </a:solidFill>
              <a:latin typeface="Titillium Web"/>
              <a:ea typeface="Titillium Web"/>
              <a:cs typeface="Titillium Web"/>
              <a:sym typeface="Titillium Web"/>
            </a:endParaRPr>
          </a:p>
          <a:p>
            <a:pPr marL="52998" marR="0" lvl="0" algn="l" rtl="0">
              <a:lnSpc>
                <a:spcPct val="90000"/>
              </a:lnSpc>
              <a:spcBef>
                <a:spcPts val="0"/>
              </a:spcBef>
              <a:spcAft>
                <a:spcPts val="0"/>
              </a:spcAft>
              <a:buClr>
                <a:srgbClr val="1528BC"/>
              </a:buClr>
              <a:buSzPts val="2000"/>
            </a:pPr>
            <a:endParaRPr lang="en-US" b="1" i="0" u="none" strike="noStrike" cap="none" dirty="0">
              <a:solidFill>
                <a:srgbClr val="1528BC"/>
              </a:solidFill>
              <a:latin typeface="Titillium Web"/>
              <a:ea typeface="Titillium Web"/>
              <a:cs typeface="Titillium Web"/>
              <a:sym typeface="Titillium Web"/>
            </a:endParaRPr>
          </a:p>
          <a:p>
            <a:pPr marL="52998" marR="0" lvl="0" algn="l" rtl="0">
              <a:lnSpc>
                <a:spcPct val="90000"/>
              </a:lnSpc>
              <a:spcBef>
                <a:spcPts val="0"/>
              </a:spcBef>
              <a:spcAft>
                <a:spcPts val="0"/>
              </a:spcAft>
              <a:buClr>
                <a:srgbClr val="1528BC"/>
              </a:buClr>
              <a:buSzPts val="2000"/>
            </a:pPr>
            <a:r>
              <a:rPr lang="en-US" sz="1600" b="1" dirty="0">
                <a:solidFill>
                  <a:srgbClr val="1528BC"/>
                </a:solidFill>
                <a:latin typeface="Titillium Web"/>
                <a:ea typeface="Titillium Web"/>
                <a:cs typeface="Titillium Web"/>
                <a:sym typeface="Titillium Web"/>
              </a:rPr>
              <a:t>IE (Information Engineering)</a:t>
            </a:r>
          </a:p>
          <a:p>
            <a:pPr marL="338748" marR="0" lvl="0" indent="-285750" algn="l" rtl="0">
              <a:lnSpc>
                <a:spcPct val="90000"/>
              </a:lnSpc>
              <a:spcBef>
                <a:spcPts val="0"/>
              </a:spcBef>
              <a:spcAft>
                <a:spcPts val="0"/>
              </a:spcAft>
              <a:buClr>
                <a:srgbClr val="1528BC"/>
              </a:buClr>
              <a:buSzPts val="2000"/>
              <a:buFontTx/>
              <a:buChar char="-"/>
            </a:pPr>
            <a:r>
              <a:rPr lang="en-US" b="1" i="0" u="none" strike="noStrike" cap="none" dirty="0">
                <a:solidFill>
                  <a:srgbClr val="1528BC"/>
                </a:solidFill>
                <a:latin typeface="Titillium Web"/>
                <a:ea typeface="Titillium Web"/>
                <a:cs typeface="Titillium Web"/>
                <a:sym typeface="Titillium Web"/>
              </a:rPr>
              <a:t>Clo</a:t>
            </a:r>
            <a:r>
              <a:rPr lang="en-US" b="1" dirty="0">
                <a:solidFill>
                  <a:srgbClr val="1528BC"/>
                </a:solidFill>
                <a:latin typeface="Titillium Web"/>
                <a:ea typeface="Titillium Web"/>
                <a:cs typeface="Titillium Web"/>
                <a:sym typeface="Titillium Web"/>
              </a:rPr>
              <a:t>ser to physical description</a:t>
            </a:r>
          </a:p>
          <a:p>
            <a:pPr marL="338748" marR="0" lvl="0" indent="-285750" algn="l" rtl="0">
              <a:lnSpc>
                <a:spcPct val="90000"/>
              </a:lnSpc>
              <a:spcBef>
                <a:spcPts val="0"/>
              </a:spcBef>
              <a:spcAft>
                <a:spcPts val="0"/>
              </a:spcAft>
              <a:buClr>
                <a:srgbClr val="1528BC"/>
              </a:buClr>
              <a:buSzPts val="2000"/>
              <a:buFontTx/>
              <a:buChar char="-"/>
            </a:pPr>
            <a:r>
              <a:rPr lang="en-US" b="1" i="0" u="none" strike="noStrike" cap="none" dirty="0">
                <a:solidFill>
                  <a:srgbClr val="1528BC"/>
                </a:solidFill>
                <a:latin typeface="Titillium Web"/>
                <a:ea typeface="Titillium Web"/>
                <a:cs typeface="Titillium Web"/>
                <a:sym typeface="Titillium Web"/>
              </a:rPr>
              <a:t>Distinguishes between independent and dependent entity types</a:t>
            </a:r>
          </a:p>
          <a:p>
            <a:pPr marL="338748" marR="0" lvl="0" indent="-285750" algn="l" rtl="0">
              <a:lnSpc>
                <a:spcPct val="90000"/>
              </a:lnSpc>
              <a:spcBef>
                <a:spcPts val="0"/>
              </a:spcBef>
              <a:spcAft>
                <a:spcPts val="0"/>
              </a:spcAft>
              <a:buClr>
                <a:srgbClr val="1528BC"/>
              </a:buClr>
              <a:buSzPts val="2000"/>
              <a:buFontTx/>
              <a:buChar char="-"/>
            </a:pPr>
            <a:r>
              <a:rPr lang="en-US" b="1" dirty="0">
                <a:solidFill>
                  <a:srgbClr val="1528BC"/>
                </a:solidFill>
                <a:latin typeface="Titillium Web"/>
                <a:ea typeface="Titillium Web"/>
                <a:cs typeface="Titillium Web"/>
                <a:sym typeface="Titillium Web"/>
              </a:rPr>
              <a:t>Distinguishes between identifying and non-identifying relationships</a:t>
            </a:r>
          </a:p>
          <a:p>
            <a:pPr marL="338748" marR="0" lvl="0" indent="-285750" algn="l" rtl="0">
              <a:lnSpc>
                <a:spcPct val="90000"/>
              </a:lnSpc>
              <a:spcBef>
                <a:spcPts val="0"/>
              </a:spcBef>
              <a:spcAft>
                <a:spcPts val="0"/>
              </a:spcAft>
              <a:buClr>
                <a:srgbClr val="1528BC"/>
              </a:buClr>
              <a:buSzPts val="2000"/>
              <a:buFontTx/>
              <a:buChar char="-"/>
            </a:pPr>
            <a:r>
              <a:rPr lang="en-US" b="1" i="0" u="none" strike="noStrike" cap="none" dirty="0">
                <a:solidFill>
                  <a:srgbClr val="1528BC"/>
                </a:solidFill>
                <a:latin typeface="Titillium Web"/>
                <a:ea typeface="Titillium Web"/>
                <a:cs typeface="Titillium Web"/>
                <a:sym typeface="Titillium Web"/>
              </a:rPr>
              <a:t>Exposes separately the pr</a:t>
            </a:r>
            <a:r>
              <a:rPr lang="en-US" b="1" dirty="0">
                <a:solidFill>
                  <a:srgbClr val="1528BC"/>
                </a:solidFill>
                <a:latin typeface="Titillium Web"/>
                <a:ea typeface="Titillium Web"/>
                <a:cs typeface="Titillium Web"/>
                <a:sym typeface="Titillium Web"/>
              </a:rPr>
              <a:t>imary key among the attributes</a:t>
            </a:r>
          </a:p>
          <a:p>
            <a:pPr marL="338748" marR="0" lvl="0" indent="-285750" algn="l" rtl="0">
              <a:lnSpc>
                <a:spcPct val="90000"/>
              </a:lnSpc>
              <a:spcBef>
                <a:spcPts val="0"/>
              </a:spcBef>
              <a:spcAft>
                <a:spcPts val="0"/>
              </a:spcAft>
              <a:buClr>
                <a:srgbClr val="1528BC"/>
              </a:buClr>
              <a:buSzPts val="2000"/>
              <a:buFontTx/>
              <a:buChar char="-"/>
            </a:pPr>
            <a:r>
              <a:rPr lang="en-US" b="1" i="0" u="none" strike="noStrike" cap="none" dirty="0">
                <a:solidFill>
                  <a:srgbClr val="1528BC"/>
                </a:solidFill>
                <a:latin typeface="Titillium Web"/>
                <a:ea typeface="Titillium Web"/>
                <a:cs typeface="Titillium Web"/>
                <a:sym typeface="Titillium Web"/>
              </a:rPr>
              <a:t>Displays clearly when an attribute is a foreign key for a class</a:t>
            </a:r>
          </a:p>
          <a:p>
            <a:pPr marL="338748" marR="0" lvl="0" indent="-285750" algn="l" rtl="0">
              <a:lnSpc>
                <a:spcPct val="90000"/>
              </a:lnSpc>
              <a:spcBef>
                <a:spcPts val="0"/>
              </a:spcBef>
              <a:spcAft>
                <a:spcPts val="0"/>
              </a:spcAft>
              <a:buClr>
                <a:srgbClr val="1528BC"/>
              </a:buClr>
              <a:buSzPts val="2000"/>
              <a:buFontTx/>
              <a:buChar char="-"/>
            </a:pPr>
            <a:r>
              <a:rPr lang="en-US" b="1" dirty="0">
                <a:solidFill>
                  <a:srgbClr val="1528BC"/>
                </a:solidFill>
                <a:latin typeface="Titillium Web"/>
                <a:ea typeface="Titillium Web"/>
                <a:cs typeface="Titillium Web"/>
                <a:sym typeface="Titillium Web"/>
              </a:rPr>
              <a:t>Shows multiplicity in relationship</a:t>
            </a:r>
          </a:p>
          <a:p>
            <a:pPr marL="338748" marR="0" lvl="0" indent="-285750" algn="l" rtl="0">
              <a:lnSpc>
                <a:spcPct val="90000"/>
              </a:lnSpc>
              <a:spcBef>
                <a:spcPts val="0"/>
              </a:spcBef>
              <a:spcAft>
                <a:spcPts val="0"/>
              </a:spcAft>
              <a:buClr>
                <a:srgbClr val="1528BC"/>
              </a:buClr>
              <a:buSzPts val="2000"/>
              <a:buFontTx/>
              <a:buChar char="-"/>
            </a:pPr>
            <a:r>
              <a:rPr lang="en-US" b="1" i="0" u="none" strike="noStrike" cap="none" dirty="0">
                <a:solidFill>
                  <a:srgbClr val="1528BC"/>
                </a:solidFill>
                <a:latin typeface="Titillium Web"/>
                <a:ea typeface="Titillium Web"/>
                <a:cs typeface="Titillium Web"/>
                <a:sym typeface="Titillium Web"/>
              </a:rPr>
              <a:t>Can explicit nullability of an attribute</a:t>
            </a:r>
          </a:p>
        </p:txBody>
      </p:sp>
      <p:pic>
        <p:nvPicPr>
          <p:cNvPr id="4" name="Immagine 3" descr="Immagine che contiene testo, Carattere, schermata, linea&#10;&#10;Descrizione generata automaticamente">
            <a:extLst>
              <a:ext uri="{FF2B5EF4-FFF2-40B4-BE49-F238E27FC236}">
                <a16:creationId xmlns:a16="http://schemas.microsoft.com/office/drawing/2014/main" id="{7631B70C-9F77-50B2-5EF3-4F081DBB541C}"/>
              </a:ext>
            </a:extLst>
          </p:cNvPr>
          <p:cNvPicPr>
            <a:picLocks noChangeAspect="1"/>
          </p:cNvPicPr>
          <p:nvPr/>
        </p:nvPicPr>
        <p:blipFill>
          <a:blip r:embed="rId5"/>
          <a:stretch>
            <a:fillRect/>
          </a:stretch>
        </p:blipFill>
        <p:spPr>
          <a:xfrm>
            <a:off x="8255978" y="2949508"/>
            <a:ext cx="1963544" cy="1551612"/>
          </a:xfrm>
          <a:prstGeom prst="rect">
            <a:avLst/>
          </a:prstGeom>
        </p:spPr>
      </p:pic>
      <p:pic>
        <p:nvPicPr>
          <p:cNvPr id="6" name="Immagine 5" descr="Immagine che contiene testo, schermata, Carattere, linea&#10;&#10;Descrizione generata automaticamente">
            <a:extLst>
              <a:ext uri="{FF2B5EF4-FFF2-40B4-BE49-F238E27FC236}">
                <a16:creationId xmlns:a16="http://schemas.microsoft.com/office/drawing/2014/main" id="{FC0306B4-0FE7-E62E-5C3F-585754B2A932}"/>
              </a:ext>
            </a:extLst>
          </p:cNvPr>
          <p:cNvPicPr>
            <a:picLocks noChangeAspect="1"/>
          </p:cNvPicPr>
          <p:nvPr/>
        </p:nvPicPr>
        <p:blipFill>
          <a:blip r:embed="rId6"/>
          <a:stretch>
            <a:fillRect/>
          </a:stretch>
        </p:blipFill>
        <p:spPr>
          <a:xfrm>
            <a:off x="7191819" y="4730395"/>
            <a:ext cx="4091862" cy="155161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g27df92e4ca9_0_34"/>
          <p:cNvPicPr preferRelativeResize="0"/>
          <p:nvPr/>
        </p:nvPicPr>
        <p:blipFill rotWithShape="1">
          <a:blip r:embed="rId3">
            <a:alphaModFix/>
          </a:blip>
          <a:srcRect/>
          <a:stretch/>
        </p:blipFill>
        <p:spPr>
          <a:xfrm>
            <a:off x="-3" y="0"/>
            <a:ext cx="12192000" cy="850899"/>
          </a:xfrm>
          <a:prstGeom prst="rect">
            <a:avLst/>
          </a:prstGeom>
          <a:noFill/>
          <a:ln>
            <a:noFill/>
          </a:ln>
        </p:spPr>
      </p:pic>
      <p:grpSp>
        <p:nvGrpSpPr>
          <p:cNvPr id="183" name="Google Shape;183;g27df92e4ca9_0_34"/>
          <p:cNvGrpSpPr/>
          <p:nvPr/>
        </p:nvGrpSpPr>
        <p:grpSpPr>
          <a:xfrm>
            <a:off x="0" y="6511282"/>
            <a:ext cx="12192000" cy="361767"/>
            <a:chOff x="0" y="6511282"/>
            <a:chExt cx="12192000" cy="361767"/>
          </a:xfrm>
        </p:grpSpPr>
        <p:pic>
          <p:nvPicPr>
            <p:cNvPr id="184" name="Google Shape;184;g27df92e4ca9_0_34"/>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185" name="Google Shape;185;g27df92e4ca9_0_34"/>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186" name="Google Shape;186;g27df92e4ca9_0_34"/>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sp>
        <p:nvSpPr>
          <p:cNvPr id="187" name="Google Shape;187;g27df92e4ca9_0_34"/>
          <p:cNvSpPr txBox="1"/>
          <p:nvPr/>
        </p:nvSpPr>
        <p:spPr>
          <a:xfrm>
            <a:off x="715249" y="1030225"/>
            <a:ext cx="5380751" cy="507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en-US" sz="3000" b="1" i="0" u="none" strike="noStrike" cap="none" dirty="0">
                <a:solidFill>
                  <a:srgbClr val="1C7FFF"/>
                </a:solidFill>
                <a:latin typeface="Titillium Web"/>
                <a:ea typeface="Titillium Web"/>
                <a:cs typeface="Titillium Web"/>
                <a:sym typeface="Titillium Web"/>
              </a:rPr>
              <a:t>Formats and Data Models</a:t>
            </a:r>
            <a:endParaRPr lang="en-US" sz="2000" b="0" i="0" u="none" strike="noStrike" cap="none" dirty="0">
              <a:solidFill>
                <a:srgbClr val="000000"/>
              </a:solidFill>
              <a:latin typeface="Titillium Web"/>
              <a:ea typeface="Titillium Web"/>
              <a:cs typeface="Titillium Web"/>
              <a:sym typeface="Titillium Web"/>
            </a:endParaRPr>
          </a:p>
        </p:txBody>
      </p:sp>
      <p:sp>
        <p:nvSpPr>
          <p:cNvPr id="2" name="Google Shape;176;g27df92e4ca9_0_23">
            <a:extLst>
              <a:ext uri="{FF2B5EF4-FFF2-40B4-BE49-F238E27FC236}">
                <a16:creationId xmlns:a16="http://schemas.microsoft.com/office/drawing/2014/main" id="{699C0A76-4654-0F69-E0C7-21DF7FD32CCA}"/>
              </a:ext>
            </a:extLst>
          </p:cNvPr>
          <p:cNvSpPr txBox="1"/>
          <p:nvPr/>
        </p:nvSpPr>
        <p:spPr>
          <a:xfrm>
            <a:off x="467555" y="1538125"/>
            <a:ext cx="11366891" cy="950989"/>
          </a:xfrm>
          <a:prstGeom prst="rect">
            <a:avLst/>
          </a:prstGeom>
          <a:noFill/>
          <a:ln>
            <a:noFill/>
          </a:ln>
        </p:spPr>
        <p:txBody>
          <a:bodyPr spcFirstLastPara="1" wrap="square" lIns="360000" tIns="45700" rIns="91425" bIns="45700" anchor="t" anchorCtr="0">
            <a:spAutoFit/>
          </a:bodyPr>
          <a:lstStyle/>
          <a:p>
            <a:pPr marL="52998" marR="0" lvl="0" algn="l" rtl="0">
              <a:lnSpc>
                <a:spcPct val="90000"/>
              </a:lnSpc>
              <a:spcBef>
                <a:spcPts val="0"/>
              </a:spcBef>
              <a:spcAft>
                <a:spcPts val="0"/>
              </a:spcAft>
              <a:buClr>
                <a:srgbClr val="1528BC"/>
              </a:buClr>
              <a:buSzPts val="2000"/>
            </a:pPr>
            <a:r>
              <a:rPr lang="en-US" sz="2000" b="1" i="0" u="sng" strike="noStrike" cap="none" dirty="0">
                <a:solidFill>
                  <a:srgbClr val="1528BC"/>
                </a:solidFill>
                <a:latin typeface="Titillium Web"/>
                <a:ea typeface="Titillium Web"/>
                <a:cs typeface="Titillium Web"/>
                <a:sym typeface="Titillium Web"/>
              </a:rPr>
              <a:t>File format ≠ data model</a:t>
            </a:r>
          </a:p>
          <a:p>
            <a:pPr marL="52998" marR="0" lvl="0" algn="l" rtl="0">
              <a:lnSpc>
                <a:spcPct val="90000"/>
              </a:lnSpc>
              <a:spcBef>
                <a:spcPts val="0"/>
              </a:spcBef>
              <a:spcAft>
                <a:spcPts val="0"/>
              </a:spcAft>
              <a:buClr>
                <a:srgbClr val="1528BC"/>
              </a:buClr>
              <a:buSzPts val="2000"/>
            </a:pPr>
            <a:r>
              <a:rPr lang="en-US" b="1" i="0" strike="noStrike" cap="none" dirty="0">
                <a:solidFill>
                  <a:srgbClr val="1528BC"/>
                </a:solidFill>
                <a:latin typeface="Titillium Web"/>
                <a:ea typeface="Titillium Web"/>
                <a:cs typeface="Titillium Web"/>
                <a:sym typeface="Titillium Web"/>
              </a:rPr>
              <a:t>The format of a file is not a valid data model construction.</a:t>
            </a:r>
          </a:p>
          <a:p>
            <a:pPr marL="52998" marR="0" lvl="0" algn="l" rtl="0">
              <a:lnSpc>
                <a:spcPct val="90000"/>
              </a:lnSpc>
              <a:spcBef>
                <a:spcPts val="0"/>
              </a:spcBef>
              <a:spcAft>
                <a:spcPts val="0"/>
              </a:spcAft>
              <a:buClr>
                <a:srgbClr val="1528BC"/>
              </a:buClr>
              <a:buSzPts val="2000"/>
            </a:pPr>
            <a:r>
              <a:rPr lang="en-US" b="1" dirty="0">
                <a:solidFill>
                  <a:srgbClr val="1528BC"/>
                </a:solidFill>
                <a:latin typeface="Titillium Web"/>
                <a:ea typeface="Titillium Web"/>
                <a:cs typeface="Titillium Web"/>
                <a:sym typeface="Titillium Web"/>
              </a:rPr>
              <a:t>A data model is a broader description of the structure of the data as stored in a database, it can span throughout the structure of the file.</a:t>
            </a:r>
            <a:endParaRPr lang="en-US" b="1" i="0" u="none" strike="noStrike" cap="none" dirty="0">
              <a:solidFill>
                <a:srgbClr val="1528BC"/>
              </a:solidFill>
              <a:latin typeface="Titillium Web"/>
              <a:ea typeface="Titillium Web"/>
              <a:cs typeface="Titillium Web"/>
              <a:sym typeface="Titillium Web"/>
            </a:endParaRPr>
          </a:p>
          <a:p>
            <a:pPr marL="52998" marR="0" lvl="0" algn="l" rtl="0">
              <a:lnSpc>
                <a:spcPct val="90000"/>
              </a:lnSpc>
              <a:spcBef>
                <a:spcPts val="0"/>
              </a:spcBef>
              <a:spcAft>
                <a:spcPts val="0"/>
              </a:spcAft>
              <a:buClr>
                <a:srgbClr val="1528BC"/>
              </a:buClr>
              <a:buSzPts val="2000"/>
            </a:pPr>
            <a:r>
              <a:rPr lang="en-US" b="1" dirty="0">
                <a:solidFill>
                  <a:srgbClr val="1528BC"/>
                </a:solidFill>
                <a:latin typeface="Titillium Web"/>
                <a:ea typeface="Titillium Web"/>
                <a:cs typeface="Titillium Web"/>
                <a:sym typeface="Titillium Web"/>
              </a:rPr>
              <a:t>Standardized structures are definitely helpful for a data model.</a:t>
            </a:r>
            <a:endParaRPr lang="en-US" b="1" i="0" u="none" strike="noStrike" cap="none" dirty="0">
              <a:solidFill>
                <a:srgbClr val="1528BC"/>
              </a:solidFill>
              <a:latin typeface="Titillium Web"/>
              <a:ea typeface="Titillium Web"/>
              <a:cs typeface="Titillium Web"/>
              <a:sym typeface="Titillium Web"/>
            </a:endParaRPr>
          </a:p>
        </p:txBody>
      </p:sp>
      <p:sp>
        <p:nvSpPr>
          <p:cNvPr id="3" name="Google Shape;176;g27df92e4ca9_0_23">
            <a:extLst>
              <a:ext uri="{FF2B5EF4-FFF2-40B4-BE49-F238E27FC236}">
                <a16:creationId xmlns:a16="http://schemas.microsoft.com/office/drawing/2014/main" id="{07E2F591-5000-1613-C483-B97764C2FCB7}"/>
              </a:ext>
            </a:extLst>
          </p:cNvPr>
          <p:cNvSpPr txBox="1"/>
          <p:nvPr/>
        </p:nvSpPr>
        <p:spPr>
          <a:xfrm>
            <a:off x="453634" y="2499548"/>
            <a:ext cx="6205806" cy="1865086"/>
          </a:xfrm>
          <a:prstGeom prst="rect">
            <a:avLst/>
          </a:prstGeom>
          <a:noFill/>
          <a:ln>
            <a:noFill/>
          </a:ln>
        </p:spPr>
        <p:txBody>
          <a:bodyPr spcFirstLastPara="1" wrap="square" lIns="360000" tIns="45700" rIns="91425" bIns="45700" anchor="t" anchorCtr="0">
            <a:spAutoFit/>
          </a:bodyPr>
          <a:lstStyle/>
          <a:p>
            <a:pPr marL="52998" marR="0" lvl="0" algn="l" rtl="0">
              <a:lnSpc>
                <a:spcPct val="90000"/>
              </a:lnSpc>
              <a:spcBef>
                <a:spcPts val="0"/>
              </a:spcBef>
              <a:spcAft>
                <a:spcPts val="0"/>
              </a:spcAft>
              <a:buClr>
                <a:srgbClr val="1528BC"/>
              </a:buClr>
              <a:buSzPts val="2000"/>
            </a:pPr>
            <a:r>
              <a:rPr lang="en-US" sz="1600" b="1" i="0" u="none" strike="noStrike" cap="none" dirty="0">
                <a:solidFill>
                  <a:srgbClr val="1528BC"/>
                </a:solidFill>
                <a:latin typeface="Titillium Web"/>
                <a:ea typeface="Titillium Web"/>
                <a:cs typeface="Titillium Web"/>
                <a:sym typeface="Titillium Web"/>
              </a:rPr>
              <a:t>Possible features of a file format:</a:t>
            </a:r>
          </a:p>
          <a:p>
            <a:pPr marL="338748" marR="0" lvl="0" indent="-285750" algn="l" rtl="0">
              <a:lnSpc>
                <a:spcPct val="90000"/>
              </a:lnSpc>
              <a:spcBef>
                <a:spcPts val="0"/>
              </a:spcBef>
              <a:spcAft>
                <a:spcPts val="0"/>
              </a:spcAft>
              <a:buClr>
                <a:srgbClr val="1528BC"/>
              </a:buClr>
              <a:buSzPts val="2000"/>
              <a:buFontTx/>
              <a:buChar char="-"/>
            </a:pPr>
            <a:r>
              <a:rPr lang="en-US" b="1" dirty="0">
                <a:solidFill>
                  <a:srgbClr val="1528BC"/>
                </a:solidFill>
                <a:latin typeface="Titillium Web"/>
                <a:ea typeface="Titillium Web"/>
                <a:cs typeface="Titillium Web"/>
                <a:sym typeface="Titillium Web"/>
              </a:rPr>
              <a:t>Human-readable metadata availability;</a:t>
            </a:r>
          </a:p>
          <a:p>
            <a:pPr marL="338748" marR="0" lvl="0" indent="-285750" algn="l" rtl="0">
              <a:lnSpc>
                <a:spcPct val="90000"/>
              </a:lnSpc>
              <a:spcBef>
                <a:spcPts val="0"/>
              </a:spcBef>
              <a:spcAft>
                <a:spcPts val="0"/>
              </a:spcAft>
              <a:buClr>
                <a:srgbClr val="1528BC"/>
              </a:buClr>
              <a:buSzPts val="2000"/>
              <a:buFontTx/>
              <a:buChar char="-"/>
            </a:pPr>
            <a:r>
              <a:rPr lang="en-US" b="1" i="0" u="none" strike="noStrike" cap="none" dirty="0">
                <a:solidFill>
                  <a:srgbClr val="1528BC"/>
                </a:solidFill>
                <a:latin typeface="Titillium Web"/>
                <a:ea typeface="Titillium Web"/>
                <a:cs typeface="Titillium Web"/>
                <a:sym typeface="Titillium Web"/>
              </a:rPr>
              <a:t>Open format with public specifications maintained by a standard organization;</a:t>
            </a:r>
          </a:p>
          <a:p>
            <a:pPr marL="338748" marR="0" lvl="0" indent="-285750" algn="l" rtl="0">
              <a:lnSpc>
                <a:spcPct val="90000"/>
              </a:lnSpc>
              <a:spcBef>
                <a:spcPts val="0"/>
              </a:spcBef>
              <a:spcAft>
                <a:spcPts val="0"/>
              </a:spcAft>
              <a:buClr>
                <a:srgbClr val="1528BC"/>
              </a:buClr>
              <a:buSzPts val="2000"/>
              <a:buFontTx/>
              <a:buChar char="-"/>
            </a:pPr>
            <a:r>
              <a:rPr lang="en-US" b="1" dirty="0">
                <a:solidFill>
                  <a:srgbClr val="1528BC"/>
                </a:solidFill>
                <a:latin typeface="Titillium Web"/>
                <a:ea typeface="Titillium Web"/>
                <a:cs typeface="Titillium Web"/>
                <a:sym typeface="Titillium Web"/>
              </a:rPr>
              <a:t>Machine independence;</a:t>
            </a:r>
          </a:p>
          <a:p>
            <a:pPr marL="338748" marR="0" lvl="0" indent="-285750" algn="l" rtl="0">
              <a:lnSpc>
                <a:spcPct val="90000"/>
              </a:lnSpc>
              <a:spcBef>
                <a:spcPts val="0"/>
              </a:spcBef>
              <a:spcAft>
                <a:spcPts val="0"/>
              </a:spcAft>
              <a:buClr>
                <a:srgbClr val="1528BC"/>
              </a:buClr>
              <a:buSzPts val="2000"/>
              <a:buFontTx/>
              <a:buChar char="-"/>
            </a:pPr>
            <a:r>
              <a:rPr lang="en-US" b="1" i="0" u="none" strike="noStrike" cap="none" dirty="0">
                <a:solidFill>
                  <a:srgbClr val="1528BC"/>
                </a:solidFill>
                <a:latin typeface="Titillium Web"/>
                <a:ea typeface="Titillium Web"/>
                <a:cs typeface="Titillium Web"/>
                <a:sym typeface="Titillium Web"/>
              </a:rPr>
              <a:t>Storage efficiency;</a:t>
            </a:r>
          </a:p>
          <a:p>
            <a:pPr marL="338748" marR="0" lvl="0" indent="-285750" algn="l" rtl="0">
              <a:lnSpc>
                <a:spcPct val="90000"/>
              </a:lnSpc>
              <a:spcBef>
                <a:spcPts val="0"/>
              </a:spcBef>
              <a:spcAft>
                <a:spcPts val="0"/>
              </a:spcAft>
              <a:buClr>
                <a:srgbClr val="1528BC"/>
              </a:buClr>
              <a:buSzPts val="2000"/>
              <a:buFontTx/>
              <a:buChar char="-"/>
            </a:pPr>
            <a:r>
              <a:rPr lang="en-US" b="1" dirty="0">
                <a:solidFill>
                  <a:srgbClr val="1528BC"/>
                </a:solidFill>
                <a:latin typeface="Titillium Web"/>
                <a:ea typeface="Titillium Web"/>
                <a:cs typeface="Titillium Web"/>
                <a:sym typeface="Titillium Web"/>
              </a:rPr>
              <a:t>Data structures (images, tables, hierarchical structures,…)</a:t>
            </a:r>
          </a:p>
          <a:p>
            <a:pPr marL="338748" marR="0" lvl="0" indent="-285750" algn="l" rtl="0">
              <a:lnSpc>
                <a:spcPct val="90000"/>
              </a:lnSpc>
              <a:spcBef>
                <a:spcPts val="0"/>
              </a:spcBef>
              <a:spcAft>
                <a:spcPts val="0"/>
              </a:spcAft>
              <a:buClr>
                <a:srgbClr val="1528BC"/>
              </a:buClr>
              <a:buSzPts val="2000"/>
              <a:buFontTx/>
              <a:buChar char="-"/>
            </a:pPr>
            <a:r>
              <a:rPr lang="en-US" b="1" i="0" u="none" strike="noStrike" cap="none" dirty="0">
                <a:solidFill>
                  <a:srgbClr val="1528BC"/>
                </a:solidFill>
                <a:latin typeface="Titillium Web"/>
                <a:ea typeface="Titillium Web"/>
                <a:cs typeface="Titillium Web"/>
                <a:sym typeface="Titillium Web"/>
              </a:rPr>
              <a:t>Internal data compression;</a:t>
            </a:r>
          </a:p>
          <a:p>
            <a:pPr marL="338748" marR="0" lvl="0" indent="-285750" algn="l" rtl="0">
              <a:lnSpc>
                <a:spcPct val="90000"/>
              </a:lnSpc>
              <a:spcBef>
                <a:spcPts val="0"/>
              </a:spcBef>
              <a:spcAft>
                <a:spcPts val="0"/>
              </a:spcAft>
              <a:buClr>
                <a:srgbClr val="1528BC"/>
              </a:buClr>
              <a:buSzPts val="2000"/>
              <a:buFontTx/>
              <a:buChar char="-"/>
            </a:pPr>
            <a:r>
              <a:rPr lang="en-US" b="1" dirty="0">
                <a:solidFill>
                  <a:srgbClr val="1528BC"/>
                </a:solidFill>
                <a:latin typeface="Titillium Web"/>
                <a:ea typeface="Titillium Web"/>
                <a:cs typeface="Titillium Web"/>
                <a:sym typeface="Titillium Web"/>
              </a:rPr>
              <a:t>Segmented data access.</a:t>
            </a:r>
            <a:endParaRPr lang="en-US" b="1" i="0" u="none" strike="noStrike" cap="none" dirty="0">
              <a:solidFill>
                <a:srgbClr val="1528BC"/>
              </a:solidFill>
              <a:latin typeface="Titillium Web"/>
              <a:ea typeface="Titillium Web"/>
              <a:cs typeface="Titillium Web"/>
              <a:sym typeface="Titillium Web"/>
            </a:endParaRPr>
          </a:p>
        </p:txBody>
      </p:sp>
      <p:sp>
        <p:nvSpPr>
          <p:cNvPr id="4" name="Google Shape;176;g27df92e4ca9_0_23">
            <a:extLst>
              <a:ext uri="{FF2B5EF4-FFF2-40B4-BE49-F238E27FC236}">
                <a16:creationId xmlns:a16="http://schemas.microsoft.com/office/drawing/2014/main" id="{EE50EDDD-2A2D-B690-69D3-13BC1BAFBA33}"/>
              </a:ext>
            </a:extLst>
          </p:cNvPr>
          <p:cNvSpPr txBox="1"/>
          <p:nvPr/>
        </p:nvSpPr>
        <p:spPr>
          <a:xfrm>
            <a:off x="444109" y="4423569"/>
            <a:ext cx="5862907" cy="1671186"/>
          </a:xfrm>
          <a:prstGeom prst="rect">
            <a:avLst/>
          </a:prstGeom>
          <a:noFill/>
          <a:ln>
            <a:noFill/>
          </a:ln>
        </p:spPr>
        <p:txBody>
          <a:bodyPr spcFirstLastPara="1" wrap="square" lIns="360000" tIns="45700" rIns="91425" bIns="45700" anchor="t" anchorCtr="0">
            <a:spAutoFit/>
          </a:bodyPr>
          <a:lstStyle/>
          <a:p>
            <a:pPr marL="52998" marR="0" lvl="0" algn="l" rtl="0">
              <a:lnSpc>
                <a:spcPct val="90000"/>
              </a:lnSpc>
              <a:spcBef>
                <a:spcPts val="0"/>
              </a:spcBef>
              <a:spcAft>
                <a:spcPts val="0"/>
              </a:spcAft>
              <a:buClr>
                <a:srgbClr val="1528BC"/>
              </a:buClr>
              <a:buSzPts val="2000"/>
            </a:pPr>
            <a:r>
              <a:rPr lang="en-US" sz="1600" b="1" i="0" u="none" strike="noStrike" cap="none" dirty="0">
                <a:solidFill>
                  <a:srgbClr val="1528BC"/>
                </a:solidFill>
                <a:latin typeface="Titillium Web"/>
                <a:ea typeface="Titillium Web"/>
                <a:cs typeface="Titillium Web"/>
                <a:sym typeface="Titillium Web"/>
              </a:rPr>
              <a:t>FITS</a:t>
            </a:r>
          </a:p>
          <a:p>
            <a:pPr marL="338748" marR="0" lvl="0" indent="-285750" algn="l" rtl="0">
              <a:lnSpc>
                <a:spcPct val="90000"/>
              </a:lnSpc>
              <a:spcBef>
                <a:spcPts val="0"/>
              </a:spcBef>
              <a:spcAft>
                <a:spcPts val="0"/>
              </a:spcAft>
              <a:buClr>
                <a:srgbClr val="1528BC"/>
              </a:buClr>
              <a:buSzPts val="2000"/>
              <a:buFontTx/>
              <a:buChar char="-"/>
            </a:pPr>
            <a:r>
              <a:rPr lang="en-US" b="1" dirty="0">
                <a:solidFill>
                  <a:srgbClr val="1528BC"/>
                </a:solidFill>
                <a:latin typeface="Titillium Web"/>
                <a:ea typeface="Titillium Web"/>
                <a:cs typeface="Titillium Web"/>
                <a:sym typeface="Titillium Web"/>
              </a:rPr>
              <a:t>Contains standardized headers describing content</a:t>
            </a:r>
          </a:p>
          <a:p>
            <a:pPr marL="338748" marR="0" lvl="0" indent="-285750" algn="l" rtl="0">
              <a:lnSpc>
                <a:spcPct val="90000"/>
              </a:lnSpc>
              <a:spcBef>
                <a:spcPts val="0"/>
              </a:spcBef>
              <a:spcAft>
                <a:spcPts val="0"/>
              </a:spcAft>
              <a:buClr>
                <a:srgbClr val="1528BC"/>
              </a:buClr>
              <a:buSzPts val="2000"/>
              <a:buFontTx/>
              <a:buChar char="-"/>
            </a:pPr>
            <a:r>
              <a:rPr lang="en-US" b="1" i="0" u="none" strike="noStrike" cap="none" dirty="0">
                <a:solidFill>
                  <a:srgbClr val="1528BC"/>
                </a:solidFill>
                <a:latin typeface="Titillium Web"/>
                <a:ea typeface="Titillium Web"/>
                <a:cs typeface="Titillium Web"/>
                <a:sym typeface="Titillium Web"/>
              </a:rPr>
              <a:t>Metadata displayed in keyword-value couples in the header</a:t>
            </a:r>
          </a:p>
          <a:p>
            <a:pPr marL="338748" marR="0" lvl="0" indent="-285750" algn="l" rtl="0">
              <a:lnSpc>
                <a:spcPct val="90000"/>
              </a:lnSpc>
              <a:spcBef>
                <a:spcPts val="0"/>
              </a:spcBef>
              <a:spcAft>
                <a:spcPts val="0"/>
              </a:spcAft>
              <a:buClr>
                <a:srgbClr val="1528BC"/>
              </a:buClr>
              <a:buSzPts val="2000"/>
              <a:buFontTx/>
              <a:buChar char="-"/>
            </a:pPr>
            <a:r>
              <a:rPr lang="en-US" b="1" dirty="0">
                <a:solidFill>
                  <a:srgbClr val="1528BC"/>
                </a:solidFill>
                <a:latin typeface="Titillium Web"/>
                <a:ea typeface="Titillium Web"/>
                <a:cs typeface="Titillium Web"/>
                <a:sym typeface="Titillium Web"/>
              </a:rPr>
              <a:t>Fixed dictionary of keywords and value types for spatial and temporal coordinate representations</a:t>
            </a:r>
          </a:p>
          <a:p>
            <a:pPr marL="338748" marR="0" lvl="0" indent="-285750" algn="l" rtl="0">
              <a:lnSpc>
                <a:spcPct val="90000"/>
              </a:lnSpc>
              <a:spcBef>
                <a:spcPts val="0"/>
              </a:spcBef>
              <a:spcAft>
                <a:spcPts val="0"/>
              </a:spcAft>
              <a:buClr>
                <a:srgbClr val="1528BC"/>
              </a:buClr>
              <a:buSzPts val="2000"/>
              <a:buFontTx/>
              <a:buChar char="-"/>
            </a:pPr>
            <a:r>
              <a:rPr lang="en-US" b="1" i="0" u="none" strike="noStrike" cap="none" dirty="0">
                <a:solidFill>
                  <a:srgbClr val="1528BC"/>
                </a:solidFill>
                <a:latin typeface="Titillium Web"/>
                <a:ea typeface="Titillium Web"/>
                <a:cs typeface="Titillium Web"/>
                <a:sym typeface="Titillium Web"/>
              </a:rPr>
              <a:t>Addi</a:t>
            </a:r>
            <a:r>
              <a:rPr lang="en-US" b="1" dirty="0">
                <a:solidFill>
                  <a:srgbClr val="1528BC"/>
                </a:solidFill>
                <a:latin typeface="Titillium Web"/>
                <a:ea typeface="Titillium Web"/>
                <a:cs typeface="Titillium Web"/>
                <a:sym typeface="Titillium Web"/>
              </a:rPr>
              <a:t>tional dictionaries defined by international astronomy organization</a:t>
            </a:r>
          </a:p>
          <a:p>
            <a:pPr marL="338748" marR="0" lvl="0" indent="-285750" algn="l" rtl="0">
              <a:lnSpc>
                <a:spcPct val="90000"/>
              </a:lnSpc>
              <a:spcBef>
                <a:spcPts val="0"/>
              </a:spcBef>
              <a:spcAft>
                <a:spcPts val="0"/>
              </a:spcAft>
              <a:buClr>
                <a:srgbClr val="1528BC"/>
              </a:buClr>
              <a:buSzPts val="2000"/>
              <a:buFontTx/>
              <a:buChar char="-"/>
            </a:pPr>
            <a:r>
              <a:rPr lang="en-US" b="1" i="0" u="none" strike="noStrike" cap="none" dirty="0">
                <a:solidFill>
                  <a:srgbClr val="1528BC"/>
                </a:solidFill>
                <a:latin typeface="Titillium Web"/>
                <a:ea typeface="Titillium Web"/>
                <a:cs typeface="Titillium Web"/>
                <a:sym typeface="Titillium Web"/>
              </a:rPr>
              <a:t>Useful comments describing the metadata</a:t>
            </a:r>
          </a:p>
        </p:txBody>
      </p:sp>
      <p:pic>
        <p:nvPicPr>
          <p:cNvPr id="8" name="Immagine 7" descr="Immagine che contiene testo, schermata, numero, Carattere&#10;&#10;Descrizione generata automaticamente">
            <a:extLst>
              <a:ext uri="{FF2B5EF4-FFF2-40B4-BE49-F238E27FC236}">
                <a16:creationId xmlns:a16="http://schemas.microsoft.com/office/drawing/2014/main" id="{2641F405-8B31-B1E2-C849-03F7271E3EB0}"/>
              </a:ext>
            </a:extLst>
          </p:cNvPr>
          <p:cNvPicPr>
            <a:picLocks noChangeAspect="1"/>
          </p:cNvPicPr>
          <p:nvPr/>
        </p:nvPicPr>
        <p:blipFill rotWithShape="1">
          <a:blip r:embed="rId5"/>
          <a:srcRect t="4262"/>
          <a:stretch/>
        </p:blipFill>
        <p:spPr>
          <a:xfrm>
            <a:off x="7183907" y="2556699"/>
            <a:ext cx="3825910" cy="373204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g27df92e4ca9_0_34"/>
          <p:cNvPicPr preferRelativeResize="0"/>
          <p:nvPr/>
        </p:nvPicPr>
        <p:blipFill rotWithShape="1">
          <a:blip r:embed="rId3">
            <a:alphaModFix/>
          </a:blip>
          <a:srcRect/>
          <a:stretch/>
        </p:blipFill>
        <p:spPr>
          <a:xfrm>
            <a:off x="-3" y="0"/>
            <a:ext cx="12192000" cy="850899"/>
          </a:xfrm>
          <a:prstGeom prst="rect">
            <a:avLst/>
          </a:prstGeom>
          <a:noFill/>
          <a:ln>
            <a:noFill/>
          </a:ln>
        </p:spPr>
      </p:pic>
      <p:grpSp>
        <p:nvGrpSpPr>
          <p:cNvPr id="183" name="Google Shape;183;g27df92e4ca9_0_34"/>
          <p:cNvGrpSpPr/>
          <p:nvPr/>
        </p:nvGrpSpPr>
        <p:grpSpPr>
          <a:xfrm>
            <a:off x="0" y="6511282"/>
            <a:ext cx="12192000" cy="361767"/>
            <a:chOff x="0" y="6511282"/>
            <a:chExt cx="12192000" cy="361767"/>
          </a:xfrm>
        </p:grpSpPr>
        <p:pic>
          <p:nvPicPr>
            <p:cNvPr id="184" name="Google Shape;184;g27df92e4ca9_0_34"/>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185" name="Google Shape;185;g27df92e4ca9_0_34"/>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186" name="Google Shape;186;g27df92e4ca9_0_34"/>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sp>
        <p:nvSpPr>
          <p:cNvPr id="187" name="Google Shape;187;g27df92e4ca9_0_34"/>
          <p:cNvSpPr txBox="1"/>
          <p:nvPr/>
        </p:nvSpPr>
        <p:spPr>
          <a:xfrm>
            <a:off x="715249" y="1030225"/>
            <a:ext cx="11057651" cy="50779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en-US" sz="3000" b="1" i="0" u="none" strike="noStrike" cap="none" dirty="0">
                <a:solidFill>
                  <a:srgbClr val="1C7FFF"/>
                </a:solidFill>
                <a:latin typeface="Titillium Web"/>
                <a:ea typeface="Titillium Web"/>
                <a:cs typeface="Titillium Web"/>
                <a:sym typeface="Titillium Web"/>
              </a:rPr>
              <a:t>Metadata</a:t>
            </a:r>
            <a:endParaRPr lang="en-US" sz="2000" b="0" i="0" u="none" strike="noStrike" cap="none" dirty="0">
              <a:solidFill>
                <a:srgbClr val="000000"/>
              </a:solidFill>
              <a:latin typeface="Titillium Web"/>
              <a:ea typeface="Titillium Web"/>
              <a:cs typeface="Titillium Web"/>
              <a:sym typeface="Titillium Web"/>
            </a:endParaRPr>
          </a:p>
        </p:txBody>
      </p:sp>
      <p:sp>
        <p:nvSpPr>
          <p:cNvPr id="2" name="Google Shape;176;g27df92e4ca9_0_23">
            <a:extLst>
              <a:ext uri="{FF2B5EF4-FFF2-40B4-BE49-F238E27FC236}">
                <a16:creationId xmlns:a16="http://schemas.microsoft.com/office/drawing/2014/main" id="{699C0A76-4654-0F69-E0C7-21DF7FD32CCA}"/>
              </a:ext>
            </a:extLst>
          </p:cNvPr>
          <p:cNvSpPr txBox="1"/>
          <p:nvPr/>
        </p:nvSpPr>
        <p:spPr>
          <a:xfrm>
            <a:off x="406010" y="1477284"/>
            <a:ext cx="6768514" cy="5022873"/>
          </a:xfrm>
          <a:prstGeom prst="rect">
            <a:avLst/>
          </a:prstGeom>
          <a:noFill/>
          <a:ln>
            <a:noFill/>
          </a:ln>
        </p:spPr>
        <p:txBody>
          <a:bodyPr spcFirstLastPara="1" wrap="square" lIns="360000" tIns="45700" rIns="91425" bIns="45700" anchor="t" anchorCtr="0">
            <a:spAutoFit/>
          </a:bodyPr>
          <a:lstStyle/>
          <a:p>
            <a:pPr marL="52998" marR="0" lvl="0" algn="l" rtl="0">
              <a:lnSpc>
                <a:spcPct val="90000"/>
              </a:lnSpc>
              <a:spcBef>
                <a:spcPts val="0"/>
              </a:spcBef>
              <a:spcAft>
                <a:spcPts val="0"/>
              </a:spcAft>
              <a:buClr>
                <a:srgbClr val="1528BC"/>
              </a:buClr>
              <a:buSzPts val="2000"/>
            </a:pPr>
            <a:r>
              <a:rPr lang="en-US" sz="1600" b="1" dirty="0">
                <a:solidFill>
                  <a:srgbClr val="1528BC"/>
                </a:solidFill>
                <a:latin typeface="Titillium Web"/>
                <a:ea typeface="Titillium Web"/>
                <a:cs typeface="Titillium Web"/>
                <a:sym typeface="Titillium Web"/>
              </a:rPr>
              <a:t>Some metadata are mandatory to create a VO compliant database and services</a:t>
            </a:r>
          </a:p>
          <a:p>
            <a:pPr marL="52998" marR="0" lvl="0" algn="l" rtl="0">
              <a:lnSpc>
                <a:spcPct val="90000"/>
              </a:lnSpc>
              <a:spcBef>
                <a:spcPts val="0"/>
              </a:spcBef>
              <a:spcAft>
                <a:spcPts val="0"/>
              </a:spcAft>
              <a:buClr>
                <a:srgbClr val="1528BC"/>
              </a:buClr>
              <a:buSzPts val="2000"/>
            </a:pPr>
            <a:endParaRPr lang="en-US" sz="1600" b="1" dirty="0">
              <a:solidFill>
                <a:srgbClr val="1528BC"/>
              </a:solidFill>
              <a:latin typeface="Titillium Web"/>
              <a:ea typeface="Titillium Web"/>
              <a:cs typeface="Titillium Web"/>
              <a:sym typeface="Titillium Web"/>
            </a:endParaRPr>
          </a:p>
          <a:p>
            <a:pPr marL="52998" marR="0" lvl="0" algn="l" rtl="0">
              <a:lnSpc>
                <a:spcPct val="90000"/>
              </a:lnSpc>
              <a:spcBef>
                <a:spcPts val="0"/>
              </a:spcBef>
              <a:spcAft>
                <a:spcPts val="0"/>
              </a:spcAft>
              <a:buClr>
                <a:srgbClr val="1528BC"/>
              </a:buClr>
              <a:buSzPts val="2000"/>
            </a:pPr>
            <a:r>
              <a:rPr lang="en-US" sz="1800" b="1" dirty="0">
                <a:solidFill>
                  <a:srgbClr val="1528BC"/>
                </a:solidFill>
                <a:latin typeface="Titillium Web"/>
                <a:ea typeface="Titillium Web"/>
                <a:cs typeface="Titillium Web"/>
                <a:sym typeface="Titillium Web"/>
              </a:rPr>
              <a:t>Mandatory metadata d</a:t>
            </a:r>
            <a:r>
              <a:rPr lang="en-US" sz="1800" b="1" i="0" u="none" strike="noStrike" cap="none" dirty="0">
                <a:solidFill>
                  <a:srgbClr val="1528BC"/>
                </a:solidFill>
                <a:latin typeface="Titillium Web"/>
                <a:ea typeface="Titillium Web"/>
                <a:cs typeface="Titillium Web"/>
                <a:sym typeface="Titillium Web"/>
              </a:rPr>
              <a:t>e</a:t>
            </a:r>
            <a:r>
              <a:rPr lang="en-US" sz="1800" b="1" dirty="0">
                <a:solidFill>
                  <a:srgbClr val="1528BC"/>
                </a:solidFill>
                <a:latin typeface="Titillium Web"/>
                <a:ea typeface="Titillium Web"/>
                <a:cs typeface="Titillium Web"/>
                <a:sym typeface="Titillium Web"/>
              </a:rPr>
              <a:t>scribed in IVOA data models documents:</a:t>
            </a:r>
          </a:p>
          <a:p>
            <a:pPr marL="338748" marR="0" lvl="0" indent="-285750" algn="l" rtl="0">
              <a:lnSpc>
                <a:spcPct val="90000"/>
              </a:lnSpc>
              <a:spcBef>
                <a:spcPts val="0"/>
              </a:spcBef>
              <a:spcAft>
                <a:spcPts val="0"/>
              </a:spcAft>
              <a:buClr>
                <a:srgbClr val="1528BC"/>
              </a:buClr>
              <a:buSzPts val="2000"/>
              <a:buFontTx/>
              <a:buChar char="-"/>
            </a:pPr>
            <a:r>
              <a:rPr lang="en-US" sz="1600" b="1" dirty="0">
                <a:solidFill>
                  <a:srgbClr val="1528BC"/>
                </a:solidFill>
                <a:latin typeface="Titillium Web"/>
                <a:ea typeface="Titillium Web"/>
                <a:cs typeface="Titillium Web"/>
                <a:sym typeface="Titillium Web"/>
              </a:rPr>
              <a:t>Axis descriptive metadata in the </a:t>
            </a:r>
            <a:r>
              <a:rPr lang="en-US" sz="1600" b="1" dirty="0" err="1">
                <a:solidFill>
                  <a:srgbClr val="1528BC"/>
                </a:solidFill>
                <a:latin typeface="Titillium Web"/>
                <a:ea typeface="Titillium Web"/>
                <a:cs typeface="Titillium Web"/>
                <a:sym typeface="Titillium Web"/>
              </a:rPr>
              <a:t>CharacterizationDM</a:t>
            </a:r>
            <a:r>
              <a:rPr lang="en-US" sz="1600" b="1" dirty="0">
                <a:solidFill>
                  <a:srgbClr val="1528BC"/>
                </a:solidFill>
                <a:latin typeface="Titillium Web"/>
                <a:ea typeface="Titillium Web"/>
                <a:cs typeface="Titillium Web"/>
                <a:sym typeface="Titillium Web"/>
              </a:rPr>
              <a:t> </a:t>
            </a:r>
            <a:r>
              <a:rPr lang="en-US" sz="1600" b="1" dirty="0">
                <a:solidFill>
                  <a:srgbClr val="1528BC"/>
                </a:solidFill>
                <a:latin typeface="Titillium Web"/>
                <a:ea typeface="Titillium Web"/>
                <a:cs typeface="Titillium Web"/>
                <a:sym typeface="Titillium Web"/>
                <a:hlinkClick r:id="rId5"/>
              </a:rPr>
              <a:t>https://www.ivoa.net/documents/cover/CharacterisationDM-20080325.html</a:t>
            </a:r>
            <a:endParaRPr lang="en-US" sz="1600" b="1" dirty="0">
              <a:solidFill>
                <a:srgbClr val="1528BC"/>
              </a:solidFill>
              <a:latin typeface="Titillium Web"/>
              <a:ea typeface="Titillium Web"/>
            </a:endParaRPr>
          </a:p>
          <a:p>
            <a:pPr marL="338748" marR="0" lvl="0" indent="-285750" algn="l" rtl="0">
              <a:lnSpc>
                <a:spcPct val="90000"/>
              </a:lnSpc>
              <a:spcBef>
                <a:spcPts val="0"/>
              </a:spcBef>
              <a:spcAft>
                <a:spcPts val="0"/>
              </a:spcAft>
              <a:buClr>
                <a:srgbClr val="1528BC"/>
              </a:buClr>
              <a:buSzPts val="2000"/>
              <a:buFontTx/>
              <a:buChar char="-"/>
            </a:pPr>
            <a:r>
              <a:rPr lang="en-US" sz="1600" b="1" dirty="0">
                <a:solidFill>
                  <a:srgbClr val="1528BC"/>
                </a:solidFill>
                <a:latin typeface="Titillium Web"/>
                <a:ea typeface="Titillium Web"/>
              </a:rPr>
              <a:t>Observative metadata in the </a:t>
            </a:r>
            <a:r>
              <a:rPr lang="en-US" sz="1600" b="1" dirty="0" err="1">
                <a:solidFill>
                  <a:srgbClr val="1528BC"/>
                </a:solidFill>
                <a:latin typeface="Titillium Web"/>
                <a:ea typeface="Titillium Web"/>
              </a:rPr>
              <a:t>ObsCoreDM</a:t>
            </a:r>
            <a:r>
              <a:rPr lang="en-US" sz="1600" b="1" dirty="0">
                <a:solidFill>
                  <a:srgbClr val="1528BC"/>
                </a:solidFill>
                <a:latin typeface="Titillium Web"/>
                <a:ea typeface="Titillium Web"/>
              </a:rPr>
              <a:t> </a:t>
            </a:r>
            <a:r>
              <a:rPr lang="en-US" sz="1600" b="1" dirty="0">
                <a:solidFill>
                  <a:srgbClr val="1528BC"/>
                </a:solidFill>
                <a:latin typeface="Titillium Web"/>
                <a:ea typeface="Titillium Web"/>
                <a:hlinkClick r:id="rId6"/>
              </a:rPr>
              <a:t>https://www.ivoa.net/documents/ObsCore/20170509/index.html</a:t>
            </a:r>
            <a:endParaRPr lang="en-US" sz="1600" b="1" dirty="0">
              <a:solidFill>
                <a:srgbClr val="1528BC"/>
              </a:solidFill>
              <a:latin typeface="Titillium Web"/>
              <a:ea typeface="Titillium Web"/>
            </a:endParaRPr>
          </a:p>
          <a:p>
            <a:pPr marL="338748" marR="0" lvl="0" indent="-285750" algn="l" rtl="0">
              <a:lnSpc>
                <a:spcPct val="90000"/>
              </a:lnSpc>
              <a:spcBef>
                <a:spcPts val="0"/>
              </a:spcBef>
              <a:spcAft>
                <a:spcPts val="0"/>
              </a:spcAft>
              <a:buClr>
                <a:srgbClr val="1528BC"/>
              </a:buClr>
              <a:buSzPts val="2000"/>
              <a:buFontTx/>
              <a:buChar char="-"/>
            </a:pPr>
            <a:r>
              <a:rPr lang="en-US" sz="1600" b="1" dirty="0">
                <a:solidFill>
                  <a:srgbClr val="1528BC"/>
                </a:solidFill>
                <a:latin typeface="Titillium Web"/>
                <a:ea typeface="Titillium Web"/>
              </a:rPr>
              <a:t>Simulative metadata in the </a:t>
            </a:r>
            <a:r>
              <a:rPr lang="en-US" sz="1600" b="1" dirty="0" err="1">
                <a:solidFill>
                  <a:srgbClr val="1528BC"/>
                </a:solidFill>
                <a:latin typeface="Titillium Web"/>
                <a:ea typeface="Titillium Web"/>
              </a:rPr>
              <a:t>SimDM</a:t>
            </a:r>
            <a:r>
              <a:rPr lang="en-US" sz="1600" b="1" dirty="0">
                <a:solidFill>
                  <a:srgbClr val="1528BC"/>
                </a:solidFill>
                <a:latin typeface="Titillium Web"/>
                <a:ea typeface="Titillium Web"/>
              </a:rPr>
              <a:t> </a:t>
            </a:r>
            <a:r>
              <a:rPr lang="en-US" sz="1600" b="1" dirty="0">
                <a:solidFill>
                  <a:srgbClr val="1528BC"/>
                </a:solidFill>
                <a:latin typeface="Titillium Web"/>
                <a:ea typeface="Titillium Web"/>
                <a:hlinkClick r:id="rId7"/>
              </a:rPr>
              <a:t>https://www.ivoa.net/documents/SimDM/20120503/index.html</a:t>
            </a:r>
            <a:endParaRPr lang="en-US" sz="1600" b="1" dirty="0">
              <a:solidFill>
                <a:srgbClr val="1528BC"/>
              </a:solidFill>
              <a:latin typeface="Titillium Web"/>
              <a:ea typeface="Titillium Web"/>
            </a:endParaRPr>
          </a:p>
          <a:p>
            <a:pPr marL="52998" marR="0" lvl="0" algn="l" rtl="0">
              <a:lnSpc>
                <a:spcPct val="90000"/>
              </a:lnSpc>
              <a:spcBef>
                <a:spcPts val="0"/>
              </a:spcBef>
              <a:spcAft>
                <a:spcPts val="0"/>
              </a:spcAft>
              <a:buClr>
                <a:srgbClr val="1528BC"/>
              </a:buClr>
              <a:buSzPts val="2000"/>
            </a:pPr>
            <a:endParaRPr lang="en-US" sz="1600" b="1" dirty="0">
              <a:solidFill>
                <a:srgbClr val="1528BC"/>
              </a:solidFill>
              <a:latin typeface="Titillium Web"/>
              <a:ea typeface="Titillium Web"/>
            </a:endParaRPr>
          </a:p>
          <a:p>
            <a:pPr marL="52998" marR="0" lvl="0" algn="l" rtl="0">
              <a:lnSpc>
                <a:spcPct val="90000"/>
              </a:lnSpc>
              <a:spcBef>
                <a:spcPts val="0"/>
              </a:spcBef>
              <a:spcAft>
                <a:spcPts val="0"/>
              </a:spcAft>
              <a:buClr>
                <a:srgbClr val="1528BC"/>
              </a:buClr>
              <a:buSzPts val="2000"/>
            </a:pPr>
            <a:r>
              <a:rPr lang="en-US" sz="1600" b="1" dirty="0">
                <a:solidFill>
                  <a:srgbClr val="1528BC"/>
                </a:solidFill>
                <a:latin typeface="Titillium Web"/>
                <a:ea typeface="Titillium Web"/>
              </a:rPr>
              <a:t>Example of common metadata</a:t>
            </a:r>
          </a:p>
          <a:p>
            <a:pPr marL="338748" marR="0" lvl="0" indent="-285750" algn="l" rtl="0">
              <a:lnSpc>
                <a:spcPct val="90000"/>
              </a:lnSpc>
              <a:spcBef>
                <a:spcPts val="0"/>
              </a:spcBef>
              <a:spcAft>
                <a:spcPts val="0"/>
              </a:spcAft>
              <a:buClr>
                <a:srgbClr val="1528BC"/>
              </a:buClr>
              <a:buSzPts val="2000"/>
              <a:buFontTx/>
              <a:buChar char="-"/>
            </a:pPr>
            <a:r>
              <a:rPr lang="en-US" sz="1600" b="1" dirty="0">
                <a:solidFill>
                  <a:srgbClr val="1528BC"/>
                </a:solidFill>
                <a:latin typeface="Titillium Web"/>
                <a:ea typeface="Titillium Web"/>
              </a:rPr>
              <a:t>“</a:t>
            </a:r>
            <a:r>
              <a:rPr lang="en-US" sz="1600" b="1" i="1" dirty="0" err="1">
                <a:solidFill>
                  <a:srgbClr val="1528BC"/>
                </a:solidFill>
                <a:latin typeface="Titillium Web"/>
                <a:ea typeface="Titillium Web"/>
              </a:rPr>
              <a:t>dataproduct_type</a:t>
            </a:r>
            <a:r>
              <a:rPr lang="en-US" sz="1600" b="1" i="1" dirty="0">
                <a:solidFill>
                  <a:srgbClr val="1528BC"/>
                </a:solidFill>
                <a:latin typeface="Titillium Web"/>
                <a:ea typeface="Titillium Web"/>
              </a:rPr>
              <a:t>”:</a:t>
            </a:r>
            <a:r>
              <a:rPr lang="en-US" sz="1600" b="1" dirty="0">
                <a:solidFill>
                  <a:srgbClr val="1528BC"/>
                </a:solidFill>
                <a:latin typeface="Titillium Web"/>
                <a:ea typeface="Titillium Web"/>
              </a:rPr>
              <a:t> describes the primary nature of the data product</a:t>
            </a:r>
          </a:p>
          <a:p>
            <a:pPr marL="338748" marR="0" lvl="0" indent="-285750" algn="l" rtl="0">
              <a:lnSpc>
                <a:spcPct val="90000"/>
              </a:lnSpc>
              <a:spcBef>
                <a:spcPts val="0"/>
              </a:spcBef>
              <a:spcAft>
                <a:spcPts val="0"/>
              </a:spcAft>
              <a:buClr>
                <a:srgbClr val="1528BC"/>
              </a:buClr>
              <a:buSzPts val="2000"/>
              <a:buFontTx/>
              <a:buChar char="-"/>
            </a:pPr>
            <a:r>
              <a:rPr lang="en-US" sz="1600" b="1" dirty="0">
                <a:solidFill>
                  <a:srgbClr val="1528BC"/>
                </a:solidFill>
                <a:latin typeface="Titillium Web"/>
                <a:ea typeface="Titillium Web"/>
              </a:rPr>
              <a:t>“</a:t>
            </a:r>
            <a:r>
              <a:rPr lang="en-US" sz="1600" b="1" i="1" dirty="0" err="1">
                <a:solidFill>
                  <a:srgbClr val="1528BC"/>
                </a:solidFill>
                <a:latin typeface="Titillium Web"/>
                <a:ea typeface="Titillium Web"/>
              </a:rPr>
              <a:t>obs_id</a:t>
            </a:r>
            <a:r>
              <a:rPr lang="en-US" sz="1600" b="1" i="1" dirty="0">
                <a:solidFill>
                  <a:srgbClr val="1528BC"/>
                </a:solidFill>
                <a:latin typeface="Titillium Web"/>
                <a:ea typeface="Titillium Web"/>
              </a:rPr>
              <a:t>”: </a:t>
            </a:r>
            <a:r>
              <a:rPr lang="en-US" sz="1600" b="1" dirty="0">
                <a:solidFill>
                  <a:srgbClr val="1528BC"/>
                </a:solidFill>
                <a:latin typeface="Titillium Web"/>
                <a:ea typeface="Titillium Web"/>
              </a:rPr>
              <a:t>defines a unique identifier for the observation</a:t>
            </a:r>
          </a:p>
          <a:p>
            <a:pPr marL="338748" marR="0" lvl="0" indent="-285750" algn="l" rtl="0">
              <a:lnSpc>
                <a:spcPct val="90000"/>
              </a:lnSpc>
              <a:spcBef>
                <a:spcPts val="0"/>
              </a:spcBef>
              <a:spcAft>
                <a:spcPts val="0"/>
              </a:spcAft>
              <a:buClr>
                <a:srgbClr val="1528BC"/>
              </a:buClr>
              <a:buSzPts val="2000"/>
              <a:buFontTx/>
              <a:buChar char="-"/>
            </a:pPr>
            <a:r>
              <a:rPr lang="en-US" sz="1600" b="1" dirty="0">
                <a:solidFill>
                  <a:srgbClr val="1528BC"/>
                </a:solidFill>
                <a:latin typeface="Titillium Web"/>
                <a:ea typeface="Titillium Web"/>
              </a:rPr>
              <a:t>“</a:t>
            </a:r>
            <a:r>
              <a:rPr lang="en-US" sz="1600" b="1" i="1" dirty="0" err="1">
                <a:solidFill>
                  <a:srgbClr val="1528BC"/>
                </a:solidFill>
                <a:latin typeface="Titillium Web"/>
                <a:ea typeface="Titillium Web"/>
              </a:rPr>
              <a:t>facility_name</a:t>
            </a:r>
            <a:r>
              <a:rPr lang="en-US" sz="1600" b="1" i="1" dirty="0">
                <a:solidFill>
                  <a:srgbClr val="1528BC"/>
                </a:solidFill>
                <a:latin typeface="Titillium Web"/>
                <a:ea typeface="Titillium Web"/>
              </a:rPr>
              <a:t>”: </a:t>
            </a:r>
            <a:r>
              <a:rPr lang="en-US" sz="1600" b="1" dirty="0">
                <a:solidFill>
                  <a:srgbClr val="1528BC"/>
                </a:solidFill>
                <a:latin typeface="Titillium Web"/>
                <a:ea typeface="Titillium Web"/>
              </a:rPr>
              <a:t>explains the name of the facility where the observation was done</a:t>
            </a:r>
          </a:p>
          <a:p>
            <a:pPr marL="52998" marR="0" lvl="0" algn="l" rtl="0">
              <a:lnSpc>
                <a:spcPct val="90000"/>
              </a:lnSpc>
              <a:spcBef>
                <a:spcPts val="0"/>
              </a:spcBef>
              <a:spcAft>
                <a:spcPts val="0"/>
              </a:spcAft>
              <a:buClr>
                <a:srgbClr val="1528BC"/>
              </a:buClr>
              <a:buSzPts val="2000"/>
            </a:pPr>
            <a:endParaRPr lang="en-US" sz="1600" b="1" dirty="0">
              <a:solidFill>
                <a:srgbClr val="1528BC"/>
              </a:solidFill>
              <a:latin typeface="Titillium Web"/>
              <a:ea typeface="Titillium Web"/>
              <a:sym typeface="Titillium Web"/>
            </a:endParaRPr>
          </a:p>
          <a:p>
            <a:pPr marL="52998" marR="0" lvl="0" algn="l" rtl="0">
              <a:lnSpc>
                <a:spcPct val="90000"/>
              </a:lnSpc>
              <a:spcBef>
                <a:spcPts val="0"/>
              </a:spcBef>
              <a:spcAft>
                <a:spcPts val="0"/>
              </a:spcAft>
              <a:buClr>
                <a:srgbClr val="1528BC"/>
              </a:buClr>
              <a:buSzPts val="2000"/>
            </a:pPr>
            <a:r>
              <a:rPr lang="en-US" sz="1600" b="1" dirty="0">
                <a:solidFill>
                  <a:srgbClr val="1528BC"/>
                </a:solidFill>
                <a:latin typeface="Titillium Web"/>
                <a:ea typeface="Titillium Web"/>
                <a:sym typeface="Titillium Web"/>
              </a:rPr>
              <a:t>On the side the list of mandatory metadata for the </a:t>
            </a:r>
            <a:r>
              <a:rPr lang="en-US" sz="1600" b="1" dirty="0" err="1">
                <a:solidFill>
                  <a:srgbClr val="1528BC"/>
                </a:solidFill>
                <a:latin typeface="Titillium Web"/>
                <a:ea typeface="Titillium Web"/>
                <a:sym typeface="Titillium Web"/>
              </a:rPr>
              <a:t>ObsCore</a:t>
            </a:r>
            <a:r>
              <a:rPr lang="en-US" sz="1600" b="1" dirty="0">
                <a:solidFill>
                  <a:srgbClr val="1528BC"/>
                </a:solidFill>
                <a:latin typeface="Titillium Web"/>
                <a:ea typeface="Titillium Web"/>
                <a:sym typeface="Titillium Web"/>
              </a:rPr>
              <a:t>, with expected units and data type and with a simple description.</a:t>
            </a:r>
          </a:p>
        </p:txBody>
      </p:sp>
      <p:graphicFrame>
        <p:nvGraphicFramePr>
          <p:cNvPr id="4" name="Tabella 3">
            <a:extLst>
              <a:ext uri="{FF2B5EF4-FFF2-40B4-BE49-F238E27FC236}">
                <a16:creationId xmlns:a16="http://schemas.microsoft.com/office/drawing/2014/main" id="{79A96C83-FDF8-52E0-178F-18C0B57B1C84}"/>
              </a:ext>
            </a:extLst>
          </p:cNvPr>
          <p:cNvGraphicFramePr>
            <a:graphicFrameLocks noGrp="1"/>
          </p:cNvGraphicFramePr>
          <p:nvPr>
            <p:extLst>
              <p:ext uri="{D42A27DB-BD31-4B8C-83A1-F6EECF244321}">
                <p14:modId xmlns:p14="http://schemas.microsoft.com/office/powerpoint/2010/main" val="2917933561"/>
              </p:ext>
            </p:extLst>
          </p:nvPr>
        </p:nvGraphicFramePr>
        <p:xfrm>
          <a:off x="7174524" y="1471456"/>
          <a:ext cx="4369777" cy="4644370"/>
        </p:xfrm>
        <a:graphic>
          <a:graphicData uri="http://schemas.openxmlformats.org/drawingml/2006/table">
            <a:tbl>
              <a:tblPr>
                <a:tableStyleId>{5C22544A-7EE6-4342-B048-85BDC9FD1C3A}</a:tableStyleId>
              </a:tblPr>
              <a:tblGrid>
                <a:gridCol w="982520">
                  <a:extLst>
                    <a:ext uri="{9D8B030D-6E8A-4147-A177-3AD203B41FA5}">
                      <a16:colId xmlns:a16="http://schemas.microsoft.com/office/drawing/2014/main" val="2216261945"/>
                    </a:ext>
                  </a:extLst>
                </a:gridCol>
                <a:gridCol w="508604">
                  <a:extLst>
                    <a:ext uri="{9D8B030D-6E8A-4147-A177-3AD203B41FA5}">
                      <a16:colId xmlns:a16="http://schemas.microsoft.com/office/drawing/2014/main" val="1692254577"/>
                    </a:ext>
                  </a:extLst>
                </a:gridCol>
                <a:gridCol w="898143">
                  <a:extLst>
                    <a:ext uri="{9D8B030D-6E8A-4147-A177-3AD203B41FA5}">
                      <a16:colId xmlns:a16="http://schemas.microsoft.com/office/drawing/2014/main" val="1221340321"/>
                    </a:ext>
                  </a:extLst>
                </a:gridCol>
                <a:gridCol w="1980510">
                  <a:extLst>
                    <a:ext uri="{9D8B030D-6E8A-4147-A177-3AD203B41FA5}">
                      <a16:colId xmlns:a16="http://schemas.microsoft.com/office/drawing/2014/main" val="1247920571"/>
                    </a:ext>
                  </a:extLst>
                </a:gridCol>
              </a:tblGrid>
              <a:tr h="119086">
                <a:tc>
                  <a:txBody>
                    <a:bodyPr/>
                    <a:lstStyle/>
                    <a:p>
                      <a:pPr>
                        <a:spcBef>
                          <a:spcPts val="600"/>
                        </a:spcBef>
                        <a:spcAft>
                          <a:spcPts val="600"/>
                        </a:spcAft>
                      </a:pPr>
                      <a:r>
                        <a:rPr lang="en-US" sz="700" b="1">
                          <a:effectLst/>
                        </a:rPr>
                        <a:t>Column Name</a:t>
                      </a:r>
                      <a:endParaRPr lang="en-US" sz="700" b="1">
                        <a:solidFill>
                          <a:srgbClr val="000000"/>
                        </a:solidFill>
                        <a:effectLst/>
                        <a:latin typeface="Arial" panose="020B0604020202020204" pitchFamily="34" charset="0"/>
                        <a:ea typeface="MS Mincho" panose="02020609040205080304" pitchFamily="49" charset="-128"/>
                      </a:endParaRPr>
                    </a:p>
                  </a:txBody>
                  <a:tcPr marL="45643" marR="45643" marT="0" marB="0"/>
                </a:tc>
                <a:tc>
                  <a:txBody>
                    <a:bodyPr/>
                    <a:lstStyle/>
                    <a:p>
                      <a:pPr>
                        <a:spcBef>
                          <a:spcPts val="600"/>
                        </a:spcBef>
                        <a:spcAft>
                          <a:spcPts val="600"/>
                        </a:spcAft>
                      </a:pPr>
                      <a:r>
                        <a:rPr lang="en-US" sz="700" b="1">
                          <a:effectLst/>
                        </a:rPr>
                        <a:t>Unit</a:t>
                      </a:r>
                      <a:endParaRPr lang="en-US" sz="700" b="1">
                        <a:solidFill>
                          <a:srgbClr val="000000"/>
                        </a:solidFill>
                        <a:effectLst/>
                        <a:latin typeface="Arial" panose="020B0604020202020204" pitchFamily="34" charset="0"/>
                        <a:ea typeface="MS Mincho" panose="02020609040205080304" pitchFamily="49" charset="-128"/>
                      </a:endParaRPr>
                    </a:p>
                  </a:txBody>
                  <a:tcPr marL="45643" marR="45643" marT="0" marB="0"/>
                </a:tc>
                <a:tc>
                  <a:txBody>
                    <a:bodyPr/>
                    <a:lstStyle/>
                    <a:p>
                      <a:pPr>
                        <a:spcBef>
                          <a:spcPts val="600"/>
                        </a:spcBef>
                        <a:spcAft>
                          <a:spcPts val="600"/>
                        </a:spcAft>
                      </a:pPr>
                      <a:r>
                        <a:rPr lang="en-US" sz="700" b="1">
                          <a:effectLst/>
                        </a:rPr>
                        <a:t>Type</a:t>
                      </a:r>
                      <a:endParaRPr lang="en-US" sz="700" b="1">
                        <a:solidFill>
                          <a:srgbClr val="000000"/>
                        </a:solidFill>
                        <a:effectLst/>
                        <a:latin typeface="Arial" panose="020B0604020202020204" pitchFamily="34" charset="0"/>
                        <a:ea typeface="MS Mincho" panose="02020609040205080304" pitchFamily="49" charset="-128"/>
                      </a:endParaRPr>
                    </a:p>
                  </a:txBody>
                  <a:tcPr marL="45643" marR="45643" marT="0" marB="0"/>
                </a:tc>
                <a:tc>
                  <a:txBody>
                    <a:bodyPr/>
                    <a:lstStyle/>
                    <a:p>
                      <a:pPr>
                        <a:spcBef>
                          <a:spcPts val="600"/>
                        </a:spcBef>
                        <a:spcAft>
                          <a:spcPts val="600"/>
                        </a:spcAft>
                      </a:pPr>
                      <a:r>
                        <a:rPr lang="en-US" sz="700" b="1" dirty="0">
                          <a:effectLst/>
                        </a:rPr>
                        <a:t>Description</a:t>
                      </a:r>
                      <a:endParaRPr lang="en-US" sz="700" b="1" dirty="0">
                        <a:solidFill>
                          <a:srgbClr val="000000"/>
                        </a:solidFill>
                        <a:effectLst/>
                        <a:latin typeface="Arial" panose="020B0604020202020204" pitchFamily="34" charset="0"/>
                        <a:ea typeface="MS Mincho" panose="02020609040205080304" pitchFamily="49" charset="-128"/>
                      </a:endParaRPr>
                    </a:p>
                  </a:txBody>
                  <a:tcPr marL="45643" marR="45643" marT="0" marB="0"/>
                </a:tc>
                <a:extLst>
                  <a:ext uri="{0D108BD9-81ED-4DB2-BD59-A6C34878D82A}">
                    <a16:rowId xmlns:a16="http://schemas.microsoft.com/office/drawing/2014/main" val="325716620"/>
                  </a:ext>
                </a:extLst>
              </a:tr>
              <a:tr h="119086">
                <a:tc>
                  <a:txBody>
                    <a:bodyPr/>
                    <a:lstStyle/>
                    <a:p>
                      <a:pPr>
                        <a:spcBef>
                          <a:spcPts val="200"/>
                        </a:spcBef>
                        <a:spcAft>
                          <a:spcPts val="200"/>
                        </a:spcAft>
                      </a:pPr>
                      <a:r>
                        <a:rPr lang="en-US" sz="700">
                          <a:effectLst/>
                        </a:rPr>
                        <a:t>dataproduct_type       </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unitless</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String</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Logical data product type (image etc.)</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extLst>
                  <a:ext uri="{0D108BD9-81ED-4DB2-BD59-A6C34878D82A}">
                    <a16:rowId xmlns:a16="http://schemas.microsoft.com/office/drawing/2014/main" val="1214799112"/>
                  </a:ext>
                </a:extLst>
              </a:tr>
              <a:tr h="119086">
                <a:tc>
                  <a:txBody>
                    <a:bodyPr/>
                    <a:lstStyle/>
                    <a:p>
                      <a:pPr>
                        <a:spcBef>
                          <a:spcPts val="200"/>
                        </a:spcBef>
                        <a:spcAft>
                          <a:spcPts val="200"/>
                        </a:spcAft>
                      </a:pPr>
                      <a:r>
                        <a:rPr lang="en-US" sz="700">
                          <a:effectLst/>
                        </a:rPr>
                        <a:t>calib_level            </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unitless</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enum integer </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Calibration level {0, 1, 2, 3, 4} </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extLst>
                  <a:ext uri="{0D108BD9-81ED-4DB2-BD59-A6C34878D82A}">
                    <a16:rowId xmlns:a16="http://schemas.microsoft.com/office/drawing/2014/main" val="2619664663"/>
                  </a:ext>
                </a:extLst>
              </a:tr>
              <a:tr h="119086">
                <a:tc>
                  <a:txBody>
                    <a:bodyPr/>
                    <a:lstStyle/>
                    <a:p>
                      <a:pPr>
                        <a:spcBef>
                          <a:spcPts val="200"/>
                        </a:spcBef>
                        <a:spcAft>
                          <a:spcPts val="200"/>
                        </a:spcAft>
                      </a:pPr>
                      <a:r>
                        <a:rPr lang="en-US" sz="700">
                          <a:effectLst/>
                        </a:rPr>
                        <a:t>obs_collection         </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unitless</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String</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Name of the data collection </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extLst>
                  <a:ext uri="{0D108BD9-81ED-4DB2-BD59-A6C34878D82A}">
                    <a16:rowId xmlns:a16="http://schemas.microsoft.com/office/drawing/2014/main" val="2938490671"/>
                  </a:ext>
                </a:extLst>
              </a:tr>
              <a:tr h="119086">
                <a:tc>
                  <a:txBody>
                    <a:bodyPr/>
                    <a:lstStyle/>
                    <a:p>
                      <a:pPr>
                        <a:spcBef>
                          <a:spcPts val="200"/>
                        </a:spcBef>
                        <a:spcAft>
                          <a:spcPts val="200"/>
                        </a:spcAft>
                      </a:pPr>
                      <a:r>
                        <a:rPr lang="en-US" sz="700">
                          <a:effectLst/>
                        </a:rPr>
                        <a:t>obs_id                 </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unitless</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String</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Observation ID </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extLst>
                  <a:ext uri="{0D108BD9-81ED-4DB2-BD59-A6C34878D82A}">
                    <a16:rowId xmlns:a16="http://schemas.microsoft.com/office/drawing/2014/main" val="1776576978"/>
                  </a:ext>
                </a:extLst>
              </a:tr>
              <a:tr h="119086">
                <a:tc>
                  <a:txBody>
                    <a:bodyPr/>
                    <a:lstStyle/>
                    <a:p>
                      <a:pPr>
                        <a:spcBef>
                          <a:spcPts val="200"/>
                        </a:spcBef>
                        <a:spcAft>
                          <a:spcPts val="200"/>
                        </a:spcAft>
                      </a:pPr>
                      <a:r>
                        <a:rPr lang="en-US" sz="700">
                          <a:effectLst/>
                        </a:rPr>
                        <a:t>obs_publisher_did      </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unitless</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String</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Dataset identifier given by the publisher</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extLst>
                  <a:ext uri="{0D108BD9-81ED-4DB2-BD59-A6C34878D82A}">
                    <a16:rowId xmlns:a16="http://schemas.microsoft.com/office/drawing/2014/main" val="318968567"/>
                  </a:ext>
                </a:extLst>
              </a:tr>
              <a:tr h="119086">
                <a:tc>
                  <a:txBody>
                    <a:bodyPr/>
                    <a:lstStyle/>
                    <a:p>
                      <a:pPr>
                        <a:spcBef>
                          <a:spcPts val="200"/>
                        </a:spcBef>
                        <a:spcAft>
                          <a:spcPts val="200"/>
                        </a:spcAft>
                      </a:pPr>
                      <a:r>
                        <a:rPr lang="en-US" sz="700">
                          <a:effectLst/>
                        </a:rPr>
                        <a:t>access_url             </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unitless</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String</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URL used to access (download) dataset</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extLst>
                  <a:ext uri="{0D108BD9-81ED-4DB2-BD59-A6C34878D82A}">
                    <a16:rowId xmlns:a16="http://schemas.microsoft.com/office/drawing/2014/main" val="1987531857"/>
                  </a:ext>
                </a:extLst>
              </a:tr>
              <a:tr h="119086">
                <a:tc>
                  <a:txBody>
                    <a:bodyPr/>
                    <a:lstStyle/>
                    <a:p>
                      <a:pPr>
                        <a:spcBef>
                          <a:spcPts val="200"/>
                        </a:spcBef>
                        <a:spcAft>
                          <a:spcPts val="200"/>
                        </a:spcAft>
                      </a:pPr>
                      <a:r>
                        <a:rPr lang="en-US" sz="700">
                          <a:effectLst/>
                        </a:rPr>
                        <a:t>access_format          </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unitless</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String</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File content format </a:t>
                      </a:r>
                      <a:r>
                        <a:rPr lang="en-US" sz="500">
                          <a:effectLst/>
                        </a:rPr>
                        <a:t>(see in App. BB.5.2 )</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extLst>
                  <a:ext uri="{0D108BD9-81ED-4DB2-BD59-A6C34878D82A}">
                    <a16:rowId xmlns:a16="http://schemas.microsoft.com/office/drawing/2014/main" val="1225897642"/>
                  </a:ext>
                </a:extLst>
              </a:tr>
              <a:tr h="119086">
                <a:tc>
                  <a:txBody>
                    <a:bodyPr/>
                    <a:lstStyle/>
                    <a:p>
                      <a:pPr>
                        <a:spcBef>
                          <a:spcPts val="200"/>
                        </a:spcBef>
                        <a:spcAft>
                          <a:spcPts val="200"/>
                        </a:spcAft>
                      </a:pPr>
                      <a:r>
                        <a:rPr lang="en-US" sz="700">
                          <a:effectLst/>
                        </a:rPr>
                        <a:t>access_estsize         </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kbyte</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integer</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Estimated size of dataset in kilo bytes</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extLst>
                  <a:ext uri="{0D108BD9-81ED-4DB2-BD59-A6C34878D82A}">
                    <a16:rowId xmlns:a16="http://schemas.microsoft.com/office/drawing/2014/main" val="3107622548"/>
                  </a:ext>
                </a:extLst>
              </a:tr>
              <a:tr h="119086">
                <a:tc>
                  <a:txBody>
                    <a:bodyPr/>
                    <a:lstStyle/>
                    <a:p>
                      <a:pPr>
                        <a:spcBef>
                          <a:spcPts val="200"/>
                        </a:spcBef>
                        <a:spcAft>
                          <a:spcPts val="200"/>
                        </a:spcAft>
                      </a:pPr>
                      <a:r>
                        <a:rPr lang="en-US" sz="700">
                          <a:effectLst/>
                        </a:rPr>
                        <a:t>target_name            </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unitless</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String</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Astronomical object observed, if any</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extLst>
                  <a:ext uri="{0D108BD9-81ED-4DB2-BD59-A6C34878D82A}">
                    <a16:rowId xmlns:a16="http://schemas.microsoft.com/office/drawing/2014/main" val="510529822"/>
                  </a:ext>
                </a:extLst>
              </a:tr>
              <a:tr h="119086">
                <a:tc>
                  <a:txBody>
                    <a:bodyPr/>
                    <a:lstStyle/>
                    <a:p>
                      <a:pPr>
                        <a:spcBef>
                          <a:spcPts val="200"/>
                        </a:spcBef>
                        <a:spcAft>
                          <a:spcPts val="200"/>
                        </a:spcAft>
                      </a:pPr>
                      <a:r>
                        <a:rPr lang="en-US" sz="700">
                          <a:effectLst/>
                        </a:rPr>
                        <a:t>s_ra                   </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deg</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double</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Central right ascension, ICRS</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extLst>
                  <a:ext uri="{0D108BD9-81ED-4DB2-BD59-A6C34878D82A}">
                    <a16:rowId xmlns:a16="http://schemas.microsoft.com/office/drawing/2014/main" val="324938518"/>
                  </a:ext>
                </a:extLst>
              </a:tr>
              <a:tr h="119086">
                <a:tc>
                  <a:txBody>
                    <a:bodyPr/>
                    <a:lstStyle/>
                    <a:p>
                      <a:pPr>
                        <a:spcBef>
                          <a:spcPts val="200"/>
                        </a:spcBef>
                        <a:spcAft>
                          <a:spcPts val="200"/>
                        </a:spcAft>
                      </a:pPr>
                      <a:r>
                        <a:rPr lang="en-US" sz="700">
                          <a:effectLst/>
                        </a:rPr>
                        <a:t>s_dec                  </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deg</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double</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Central declination, ICRS</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extLst>
                  <a:ext uri="{0D108BD9-81ED-4DB2-BD59-A6C34878D82A}">
                    <a16:rowId xmlns:a16="http://schemas.microsoft.com/office/drawing/2014/main" val="3644444882"/>
                  </a:ext>
                </a:extLst>
              </a:tr>
              <a:tr h="119086">
                <a:tc>
                  <a:txBody>
                    <a:bodyPr/>
                    <a:lstStyle/>
                    <a:p>
                      <a:pPr>
                        <a:spcBef>
                          <a:spcPts val="200"/>
                        </a:spcBef>
                        <a:spcAft>
                          <a:spcPts val="200"/>
                        </a:spcAft>
                      </a:pPr>
                      <a:r>
                        <a:rPr lang="en-US" sz="700">
                          <a:effectLst/>
                        </a:rPr>
                        <a:t>s_fov                  </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deg</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double</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Diameter (bounds) of the covered region </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extLst>
                  <a:ext uri="{0D108BD9-81ED-4DB2-BD59-A6C34878D82A}">
                    <a16:rowId xmlns:a16="http://schemas.microsoft.com/office/drawing/2014/main" val="2769083364"/>
                  </a:ext>
                </a:extLst>
              </a:tr>
              <a:tr h="238174">
                <a:tc>
                  <a:txBody>
                    <a:bodyPr/>
                    <a:lstStyle/>
                    <a:p>
                      <a:pPr>
                        <a:spcBef>
                          <a:spcPts val="200"/>
                        </a:spcBef>
                        <a:spcAft>
                          <a:spcPts val="200"/>
                        </a:spcAft>
                      </a:pPr>
                      <a:r>
                        <a:rPr lang="en-US" sz="700">
                          <a:effectLst/>
                        </a:rPr>
                        <a:t>s_region               </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unitless</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String</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dirty="0">
                          <a:effectLst/>
                        </a:rPr>
                        <a:t>Sky region covered by the  data product (expressed in ICRS frame)</a:t>
                      </a:r>
                      <a:endParaRPr lang="en-US" sz="700" dirty="0">
                        <a:solidFill>
                          <a:srgbClr val="000000"/>
                        </a:solidFill>
                        <a:effectLst/>
                        <a:latin typeface="Arial" panose="020B0604020202020204" pitchFamily="34" charset="0"/>
                        <a:ea typeface="Times New Roman" panose="02020603050405020304" pitchFamily="18" charset="0"/>
                      </a:endParaRPr>
                    </a:p>
                  </a:txBody>
                  <a:tcPr marL="45643" marR="45643" marT="0" marB="0"/>
                </a:tc>
                <a:extLst>
                  <a:ext uri="{0D108BD9-81ED-4DB2-BD59-A6C34878D82A}">
                    <a16:rowId xmlns:a16="http://schemas.microsoft.com/office/drawing/2014/main" val="3032186398"/>
                  </a:ext>
                </a:extLst>
              </a:tr>
              <a:tr h="238174">
                <a:tc>
                  <a:txBody>
                    <a:bodyPr/>
                    <a:lstStyle/>
                    <a:p>
                      <a:pPr>
                        <a:spcBef>
                          <a:spcPts val="200"/>
                        </a:spcBef>
                        <a:spcAft>
                          <a:spcPts val="200"/>
                        </a:spcAft>
                      </a:pPr>
                      <a:r>
                        <a:rPr lang="en-US" sz="700">
                          <a:effectLst/>
                        </a:rPr>
                        <a:t>s_xel1</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unitless</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integer</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Number of elements along the first spatial axis</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extLst>
                  <a:ext uri="{0D108BD9-81ED-4DB2-BD59-A6C34878D82A}">
                    <a16:rowId xmlns:a16="http://schemas.microsoft.com/office/drawing/2014/main" val="2963302048"/>
                  </a:ext>
                </a:extLst>
              </a:tr>
              <a:tr h="238174">
                <a:tc>
                  <a:txBody>
                    <a:bodyPr/>
                    <a:lstStyle/>
                    <a:p>
                      <a:pPr>
                        <a:spcBef>
                          <a:spcPts val="200"/>
                        </a:spcBef>
                        <a:spcAft>
                          <a:spcPts val="200"/>
                        </a:spcAft>
                      </a:pPr>
                      <a:r>
                        <a:rPr lang="en-US" sz="700">
                          <a:effectLst/>
                        </a:rPr>
                        <a:t>s_xel2</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unitless</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integer</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Number of elements along the second spatial axis</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extLst>
                  <a:ext uri="{0D108BD9-81ED-4DB2-BD59-A6C34878D82A}">
                    <a16:rowId xmlns:a16="http://schemas.microsoft.com/office/drawing/2014/main" val="3978871746"/>
                  </a:ext>
                </a:extLst>
              </a:tr>
              <a:tr h="119086">
                <a:tc>
                  <a:txBody>
                    <a:bodyPr/>
                    <a:lstStyle/>
                    <a:p>
                      <a:pPr>
                        <a:spcBef>
                          <a:spcPts val="200"/>
                        </a:spcBef>
                        <a:spcAft>
                          <a:spcPts val="200"/>
                        </a:spcAft>
                      </a:pPr>
                      <a:r>
                        <a:rPr lang="en-US" sz="700">
                          <a:effectLst/>
                        </a:rPr>
                        <a:t>s_resolution           </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arcsec</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double</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Spatial resolution of data as FWHM</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extLst>
                  <a:ext uri="{0D108BD9-81ED-4DB2-BD59-A6C34878D82A}">
                    <a16:rowId xmlns:a16="http://schemas.microsoft.com/office/drawing/2014/main" val="3264273218"/>
                  </a:ext>
                </a:extLst>
              </a:tr>
              <a:tr h="119086">
                <a:tc>
                  <a:txBody>
                    <a:bodyPr/>
                    <a:lstStyle/>
                    <a:p>
                      <a:pPr>
                        <a:spcBef>
                          <a:spcPts val="200"/>
                        </a:spcBef>
                        <a:spcAft>
                          <a:spcPts val="200"/>
                        </a:spcAft>
                      </a:pPr>
                      <a:r>
                        <a:rPr lang="en-US" sz="700">
                          <a:effectLst/>
                        </a:rPr>
                        <a:t>t_min                  </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d</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double</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Start time in MJD</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extLst>
                  <a:ext uri="{0D108BD9-81ED-4DB2-BD59-A6C34878D82A}">
                    <a16:rowId xmlns:a16="http://schemas.microsoft.com/office/drawing/2014/main" val="3699174080"/>
                  </a:ext>
                </a:extLst>
              </a:tr>
              <a:tr h="119086">
                <a:tc>
                  <a:txBody>
                    <a:bodyPr/>
                    <a:lstStyle/>
                    <a:p>
                      <a:pPr>
                        <a:spcBef>
                          <a:spcPts val="200"/>
                        </a:spcBef>
                        <a:spcAft>
                          <a:spcPts val="200"/>
                        </a:spcAft>
                      </a:pPr>
                      <a:r>
                        <a:rPr lang="en-US" sz="700">
                          <a:effectLst/>
                        </a:rPr>
                        <a:t>t_max                  </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d</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double</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Stop time in MJD</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extLst>
                  <a:ext uri="{0D108BD9-81ED-4DB2-BD59-A6C34878D82A}">
                    <a16:rowId xmlns:a16="http://schemas.microsoft.com/office/drawing/2014/main" val="1703449856"/>
                  </a:ext>
                </a:extLst>
              </a:tr>
              <a:tr h="119086">
                <a:tc>
                  <a:txBody>
                    <a:bodyPr/>
                    <a:lstStyle/>
                    <a:p>
                      <a:pPr>
                        <a:spcBef>
                          <a:spcPts val="200"/>
                        </a:spcBef>
                        <a:spcAft>
                          <a:spcPts val="200"/>
                        </a:spcAft>
                      </a:pPr>
                      <a:r>
                        <a:rPr lang="en-US" sz="700">
                          <a:effectLst/>
                        </a:rPr>
                        <a:t>t_exptime              </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s</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double</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Total exposure time</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extLst>
                  <a:ext uri="{0D108BD9-81ED-4DB2-BD59-A6C34878D82A}">
                    <a16:rowId xmlns:a16="http://schemas.microsoft.com/office/drawing/2014/main" val="1592486942"/>
                  </a:ext>
                </a:extLst>
              </a:tr>
              <a:tr h="119086">
                <a:tc>
                  <a:txBody>
                    <a:bodyPr/>
                    <a:lstStyle/>
                    <a:p>
                      <a:pPr>
                        <a:spcBef>
                          <a:spcPts val="200"/>
                        </a:spcBef>
                        <a:spcAft>
                          <a:spcPts val="200"/>
                        </a:spcAft>
                      </a:pPr>
                      <a:r>
                        <a:rPr lang="en-US" sz="700">
                          <a:effectLst/>
                        </a:rPr>
                        <a:t>t_resolution           </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s</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double</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Temporal resolution FWHM</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extLst>
                  <a:ext uri="{0D108BD9-81ED-4DB2-BD59-A6C34878D82A}">
                    <a16:rowId xmlns:a16="http://schemas.microsoft.com/office/drawing/2014/main" val="3345919530"/>
                  </a:ext>
                </a:extLst>
              </a:tr>
              <a:tr h="119086">
                <a:tc>
                  <a:txBody>
                    <a:bodyPr/>
                    <a:lstStyle/>
                    <a:p>
                      <a:pPr>
                        <a:spcBef>
                          <a:spcPts val="200"/>
                        </a:spcBef>
                        <a:spcAft>
                          <a:spcPts val="200"/>
                        </a:spcAft>
                      </a:pPr>
                      <a:r>
                        <a:rPr lang="en-US" sz="700">
                          <a:effectLst/>
                        </a:rPr>
                        <a:t>t_xel</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unitless</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integer</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Number of elements along the time axis</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extLst>
                  <a:ext uri="{0D108BD9-81ED-4DB2-BD59-A6C34878D82A}">
                    <a16:rowId xmlns:a16="http://schemas.microsoft.com/office/drawing/2014/main" val="4043118233"/>
                  </a:ext>
                </a:extLst>
              </a:tr>
              <a:tr h="119086">
                <a:tc>
                  <a:txBody>
                    <a:bodyPr/>
                    <a:lstStyle/>
                    <a:p>
                      <a:pPr>
                        <a:spcBef>
                          <a:spcPts val="200"/>
                        </a:spcBef>
                        <a:spcAft>
                          <a:spcPts val="200"/>
                        </a:spcAft>
                      </a:pPr>
                      <a:r>
                        <a:rPr lang="en-US" sz="700">
                          <a:effectLst/>
                        </a:rPr>
                        <a:t>em_min                 </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m</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double</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Start in spectral coordinates</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extLst>
                  <a:ext uri="{0D108BD9-81ED-4DB2-BD59-A6C34878D82A}">
                    <a16:rowId xmlns:a16="http://schemas.microsoft.com/office/drawing/2014/main" val="1064145699"/>
                  </a:ext>
                </a:extLst>
              </a:tr>
              <a:tr h="119086">
                <a:tc>
                  <a:txBody>
                    <a:bodyPr/>
                    <a:lstStyle/>
                    <a:p>
                      <a:pPr>
                        <a:spcBef>
                          <a:spcPts val="200"/>
                        </a:spcBef>
                        <a:spcAft>
                          <a:spcPts val="200"/>
                        </a:spcAft>
                      </a:pPr>
                      <a:r>
                        <a:rPr lang="en-US" sz="700">
                          <a:effectLst/>
                        </a:rPr>
                        <a:t>em_max                 </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m</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double</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Stop in spectral coordinates</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extLst>
                  <a:ext uri="{0D108BD9-81ED-4DB2-BD59-A6C34878D82A}">
                    <a16:rowId xmlns:a16="http://schemas.microsoft.com/office/drawing/2014/main" val="1631511526"/>
                  </a:ext>
                </a:extLst>
              </a:tr>
              <a:tr h="119086">
                <a:tc>
                  <a:txBody>
                    <a:bodyPr/>
                    <a:lstStyle/>
                    <a:p>
                      <a:pPr>
                        <a:spcBef>
                          <a:spcPts val="200"/>
                        </a:spcBef>
                        <a:spcAft>
                          <a:spcPts val="200"/>
                        </a:spcAft>
                      </a:pPr>
                      <a:r>
                        <a:rPr lang="en-US" sz="700">
                          <a:effectLst/>
                        </a:rPr>
                        <a:t>em_res_power           </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unitless</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double</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Spectral resolving power</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extLst>
                  <a:ext uri="{0D108BD9-81ED-4DB2-BD59-A6C34878D82A}">
                    <a16:rowId xmlns:a16="http://schemas.microsoft.com/office/drawing/2014/main" val="757377789"/>
                  </a:ext>
                </a:extLst>
              </a:tr>
              <a:tr h="238174">
                <a:tc>
                  <a:txBody>
                    <a:bodyPr/>
                    <a:lstStyle/>
                    <a:p>
                      <a:pPr>
                        <a:spcBef>
                          <a:spcPts val="200"/>
                        </a:spcBef>
                        <a:spcAft>
                          <a:spcPts val="200"/>
                        </a:spcAft>
                      </a:pPr>
                      <a:r>
                        <a:rPr lang="en-US" sz="700">
                          <a:effectLst/>
                        </a:rPr>
                        <a:t>em_xel</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unitless</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integer</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Number of elements along the spectral axis</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extLst>
                  <a:ext uri="{0D108BD9-81ED-4DB2-BD59-A6C34878D82A}">
                    <a16:rowId xmlns:a16="http://schemas.microsoft.com/office/drawing/2014/main" val="1838247030"/>
                  </a:ext>
                </a:extLst>
              </a:tr>
              <a:tr h="238174">
                <a:tc>
                  <a:txBody>
                    <a:bodyPr/>
                    <a:lstStyle/>
                    <a:p>
                      <a:pPr>
                        <a:spcBef>
                          <a:spcPts val="200"/>
                        </a:spcBef>
                        <a:spcAft>
                          <a:spcPts val="200"/>
                        </a:spcAft>
                      </a:pPr>
                      <a:r>
                        <a:rPr lang="en-US" sz="700">
                          <a:effectLst/>
                        </a:rPr>
                        <a:t>o_ucd</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unitless</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String</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UCD of observable (e.g. phot.flux.density, phot.count, etc.)</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extLst>
                  <a:ext uri="{0D108BD9-81ED-4DB2-BD59-A6C34878D82A}">
                    <a16:rowId xmlns:a16="http://schemas.microsoft.com/office/drawing/2014/main" val="2685834083"/>
                  </a:ext>
                </a:extLst>
              </a:tr>
              <a:tr h="238174">
                <a:tc>
                  <a:txBody>
                    <a:bodyPr/>
                    <a:lstStyle/>
                    <a:p>
                      <a:pPr>
                        <a:spcBef>
                          <a:spcPts val="200"/>
                        </a:spcBef>
                        <a:spcAft>
                          <a:spcPts val="200"/>
                        </a:spcAft>
                      </a:pPr>
                      <a:r>
                        <a:rPr lang="en-US" sz="700">
                          <a:effectLst/>
                        </a:rPr>
                        <a:t>pol_states</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unitless</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String</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List of polarization states or NULL if not applicable</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extLst>
                  <a:ext uri="{0D108BD9-81ED-4DB2-BD59-A6C34878D82A}">
                    <a16:rowId xmlns:a16="http://schemas.microsoft.com/office/drawing/2014/main" val="3995543415"/>
                  </a:ext>
                </a:extLst>
              </a:tr>
              <a:tr h="119086">
                <a:tc>
                  <a:txBody>
                    <a:bodyPr/>
                    <a:lstStyle/>
                    <a:p>
                      <a:pPr>
                        <a:spcBef>
                          <a:spcPts val="200"/>
                        </a:spcBef>
                        <a:spcAft>
                          <a:spcPts val="200"/>
                        </a:spcAft>
                      </a:pPr>
                      <a:r>
                        <a:rPr lang="en-US" sz="700">
                          <a:effectLst/>
                        </a:rPr>
                        <a:t>pol_xel</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unitless</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integer</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Number of polarization samples </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extLst>
                  <a:ext uri="{0D108BD9-81ED-4DB2-BD59-A6C34878D82A}">
                    <a16:rowId xmlns:a16="http://schemas.microsoft.com/office/drawing/2014/main" val="574080636"/>
                  </a:ext>
                </a:extLst>
              </a:tr>
              <a:tr h="238174">
                <a:tc>
                  <a:txBody>
                    <a:bodyPr/>
                    <a:lstStyle/>
                    <a:p>
                      <a:pPr>
                        <a:spcBef>
                          <a:spcPts val="200"/>
                        </a:spcBef>
                        <a:spcAft>
                          <a:spcPts val="200"/>
                        </a:spcAft>
                      </a:pPr>
                      <a:r>
                        <a:rPr lang="en-US" sz="700">
                          <a:effectLst/>
                        </a:rPr>
                        <a:t>facility_name</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unitless</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String</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Name of the facility used for this observation </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extLst>
                  <a:ext uri="{0D108BD9-81ED-4DB2-BD59-A6C34878D82A}">
                    <a16:rowId xmlns:a16="http://schemas.microsoft.com/office/drawing/2014/main" val="477189151"/>
                  </a:ext>
                </a:extLst>
              </a:tr>
              <a:tr h="238174">
                <a:tc>
                  <a:txBody>
                    <a:bodyPr/>
                    <a:lstStyle/>
                    <a:p>
                      <a:pPr>
                        <a:spcBef>
                          <a:spcPts val="200"/>
                        </a:spcBef>
                        <a:spcAft>
                          <a:spcPts val="200"/>
                        </a:spcAft>
                      </a:pPr>
                      <a:r>
                        <a:rPr lang="en-US" sz="700">
                          <a:effectLst/>
                        </a:rPr>
                        <a:t>instrument_name</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unitless</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a:effectLst/>
                        </a:rPr>
                        <a:t>String</a:t>
                      </a:r>
                      <a:endParaRPr lang="en-US" sz="700">
                        <a:solidFill>
                          <a:srgbClr val="000000"/>
                        </a:solidFill>
                        <a:effectLst/>
                        <a:latin typeface="Arial" panose="020B0604020202020204" pitchFamily="34" charset="0"/>
                        <a:ea typeface="Times New Roman" panose="02020603050405020304" pitchFamily="18" charset="0"/>
                      </a:endParaRPr>
                    </a:p>
                  </a:txBody>
                  <a:tcPr marL="45643" marR="45643" marT="0" marB="0"/>
                </a:tc>
                <a:tc>
                  <a:txBody>
                    <a:bodyPr/>
                    <a:lstStyle/>
                    <a:p>
                      <a:pPr>
                        <a:spcBef>
                          <a:spcPts val="200"/>
                        </a:spcBef>
                        <a:spcAft>
                          <a:spcPts val="200"/>
                        </a:spcAft>
                      </a:pPr>
                      <a:r>
                        <a:rPr lang="en-US" sz="700" dirty="0">
                          <a:effectLst/>
                        </a:rPr>
                        <a:t>Name of the instrument used for this observation </a:t>
                      </a:r>
                      <a:endParaRPr lang="en-US" sz="700" dirty="0">
                        <a:solidFill>
                          <a:srgbClr val="000000"/>
                        </a:solidFill>
                        <a:effectLst/>
                        <a:latin typeface="Arial" panose="020B0604020202020204" pitchFamily="34" charset="0"/>
                        <a:ea typeface="Times New Roman" panose="02020603050405020304" pitchFamily="18" charset="0"/>
                      </a:endParaRPr>
                    </a:p>
                  </a:txBody>
                  <a:tcPr marL="45643" marR="45643" marT="0" marB="0"/>
                </a:tc>
                <a:extLst>
                  <a:ext uri="{0D108BD9-81ED-4DB2-BD59-A6C34878D82A}">
                    <a16:rowId xmlns:a16="http://schemas.microsoft.com/office/drawing/2014/main" val="313880144"/>
                  </a:ext>
                </a:extLst>
              </a:tr>
            </a:tbl>
          </a:graphicData>
        </a:graphic>
      </p:graphicFrame>
    </p:spTree>
    <p:extLst>
      <p:ext uri="{BB962C8B-B14F-4D97-AF65-F5344CB8AC3E}">
        <p14:creationId xmlns:p14="http://schemas.microsoft.com/office/powerpoint/2010/main" val="3905489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g27df92e4ca9_0_34"/>
          <p:cNvPicPr preferRelativeResize="0"/>
          <p:nvPr/>
        </p:nvPicPr>
        <p:blipFill rotWithShape="1">
          <a:blip r:embed="rId3">
            <a:alphaModFix/>
          </a:blip>
          <a:srcRect/>
          <a:stretch/>
        </p:blipFill>
        <p:spPr>
          <a:xfrm>
            <a:off x="-3" y="0"/>
            <a:ext cx="12192000" cy="850899"/>
          </a:xfrm>
          <a:prstGeom prst="rect">
            <a:avLst/>
          </a:prstGeom>
          <a:noFill/>
          <a:ln>
            <a:noFill/>
          </a:ln>
        </p:spPr>
      </p:pic>
      <p:grpSp>
        <p:nvGrpSpPr>
          <p:cNvPr id="183" name="Google Shape;183;g27df92e4ca9_0_34"/>
          <p:cNvGrpSpPr/>
          <p:nvPr/>
        </p:nvGrpSpPr>
        <p:grpSpPr>
          <a:xfrm>
            <a:off x="0" y="6511282"/>
            <a:ext cx="12192000" cy="361767"/>
            <a:chOff x="0" y="6511282"/>
            <a:chExt cx="12192000" cy="361767"/>
          </a:xfrm>
        </p:grpSpPr>
        <p:pic>
          <p:nvPicPr>
            <p:cNvPr id="184" name="Google Shape;184;g27df92e4ca9_0_34"/>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185" name="Google Shape;185;g27df92e4ca9_0_34"/>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186" name="Google Shape;186;g27df92e4ca9_0_34"/>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sp>
        <p:nvSpPr>
          <p:cNvPr id="187" name="Google Shape;187;g27df92e4ca9_0_34"/>
          <p:cNvSpPr txBox="1"/>
          <p:nvPr/>
        </p:nvSpPr>
        <p:spPr>
          <a:xfrm>
            <a:off x="715249" y="1030225"/>
            <a:ext cx="11057651" cy="50779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en-US" sz="3000" b="1" i="0" u="none" strike="noStrike" cap="none" dirty="0">
                <a:solidFill>
                  <a:srgbClr val="1C7FFF"/>
                </a:solidFill>
                <a:latin typeface="Titillium Web"/>
                <a:ea typeface="Titillium Web"/>
                <a:cs typeface="Titillium Web"/>
                <a:sym typeface="Titillium Web"/>
              </a:rPr>
              <a:t>Metadata retrieval</a:t>
            </a:r>
            <a:endParaRPr lang="en-US" sz="2000" b="0" i="0" u="none" strike="noStrike" cap="none" dirty="0">
              <a:solidFill>
                <a:srgbClr val="000000"/>
              </a:solidFill>
              <a:latin typeface="Titillium Web"/>
              <a:ea typeface="Titillium Web"/>
              <a:cs typeface="Titillium Web"/>
              <a:sym typeface="Titillium Web"/>
            </a:endParaRPr>
          </a:p>
        </p:txBody>
      </p:sp>
      <p:sp>
        <p:nvSpPr>
          <p:cNvPr id="2" name="Google Shape;176;g27df92e4ca9_0_23">
            <a:extLst>
              <a:ext uri="{FF2B5EF4-FFF2-40B4-BE49-F238E27FC236}">
                <a16:creationId xmlns:a16="http://schemas.microsoft.com/office/drawing/2014/main" id="{699C0A76-4654-0F69-E0C7-21DF7FD32CCA}"/>
              </a:ext>
            </a:extLst>
          </p:cNvPr>
          <p:cNvSpPr txBox="1"/>
          <p:nvPr/>
        </p:nvSpPr>
        <p:spPr>
          <a:xfrm>
            <a:off x="467554" y="1859359"/>
            <a:ext cx="11305345" cy="3139281"/>
          </a:xfrm>
          <a:prstGeom prst="rect">
            <a:avLst/>
          </a:prstGeom>
          <a:noFill/>
          <a:ln>
            <a:noFill/>
          </a:ln>
        </p:spPr>
        <p:txBody>
          <a:bodyPr spcFirstLastPara="1" wrap="square" lIns="360000" tIns="45700" rIns="91425" bIns="45700" anchor="t" anchorCtr="0">
            <a:spAutoFit/>
          </a:bodyPr>
          <a:lstStyle/>
          <a:p>
            <a:pPr marL="52998" marR="0" lvl="0" algn="l" rtl="0">
              <a:lnSpc>
                <a:spcPct val="90000"/>
              </a:lnSpc>
              <a:spcBef>
                <a:spcPts val="0"/>
              </a:spcBef>
              <a:spcAft>
                <a:spcPts val="0"/>
              </a:spcAft>
              <a:buClr>
                <a:srgbClr val="1528BC"/>
              </a:buClr>
              <a:buSzPts val="2000"/>
            </a:pPr>
            <a:r>
              <a:rPr lang="en-US" sz="2000" b="1" dirty="0">
                <a:solidFill>
                  <a:srgbClr val="1528BC"/>
                </a:solidFill>
                <a:latin typeface="Titillium Web"/>
                <a:ea typeface="Titillium Web"/>
                <a:cs typeface="Titillium Web"/>
                <a:sym typeface="Titillium Web"/>
              </a:rPr>
              <a:t>A clear and defined structure of a file is important in metadata retrieval</a:t>
            </a:r>
          </a:p>
          <a:p>
            <a:pPr marL="395898" marR="0" lvl="0" indent="-342900" algn="l" rtl="0">
              <a:lnSpc>
                <a:spcPct val="90000"/>
              </a:lnSpc>
              <a:spcBef>
                <a:spcPts val="0"/>
              </a:spcBef>
              <a:spcAft>
                <a:spcPts val="0"/>
              </a:spcAft>
              <a:buClr>
                <a:srgbClr val="1528BC"/>
              </a:buClr>
              <a:buSzPts val="2000"/>
              <a:buFontTx/>
              <a:buChar char="-"/>
            </a:pPr>
            <a:r>
              <a:rPr lang="en-US" sz="2000" b="1" dirty="0">
                <a:solidFill>
                  <a:srgbClr val="1528BC"/>
                </a:solidFill>
                <a:latin typeface="Titillium Web"/>
                <a:ea typeface="Titillium Web"/>
                <a:cs typeface="Titillium Web"/>
                <a:sym typeface="Titillium Web"/>
              </a:rPr>
              <a:t>Allows for easy human access</a:t>
            </a:r>
          </a:p>
          <a:p>
            <a:pPr marL="395898" marR="0" lvl="0" indent="-342900" algn="l" rtl="0">
              <a:lnSpc>
                <a:spcPct val="90000"/>
              </a:lnSpc>
              <a:spcBef>
                <a:spcPts val="0"/>
              </a:spcBef>
              <a:spcAft>
                <a:spcPts val="0"/>
              </a:spcAft>
              <a:buClr>
                <a:srgbClr val="1528BC"/>
              </a:buClr>
              <a:buSzPts val="2000"/>
              <a:buFontTx/>
              <a:buChar char="-"/>
            </a:pPr>
            <a:r>
              <a:rPr lang="en-US" sz="2000" b="1" dirty="0">
                <a:solidFill>
                  <a:srgbClr val="1528BC"/>
                </a:solidFill>
                <a:latin typeface="Titillium Web"/>
                <a:ea typeface="Titillium Web"/>
                <a:cs typeface="Titillium Web"/>
                <a:sym typeface="Titillium Web"/>
              </a:rPr>
              <a:t>Allows for quick software extraction</a:t>
            </a:r>
          </a:p>
          <a:p>
            <a:pPr marL="395898" marR="0" lvl="0" indent="-342900" algn="l" rtl="0">
              <a:lnSpc>
                <a:spcPct val="90000"/>
              </a:lnSpc>
              <a:spcBef>
                <a:spcPts val="0"/>
              </a:spcBef>
              <a:spcAft>
                <a:spcPts val="0"/>
              </a:spcAft>
              <a:buClr>
                <a:srgbClr val="1528BC"/>
              </a:buClr>
              <a:buSzPts val="2000"/>
              <a:buFontTx/>
              <a:buChar char="-"/>
            </a:pPr>
            <a:r>
              <a:rPr lang="en-US" sz="2000" b="1" dirty="0">
                <a:solidFill>
                  <a:srgbClr val="1528BC"/>
                </a:solidFill>
                <a:latin typeface="Titillium Web"/>
                <a:ea typeface="Titillium Web"/>
                <a:cs typeface="Titillium Web"/>
                <a:sym typeface="Titillium Web"/>
              </a:rPr>
              <a:t>Improves construction of databases and relative data models</a:t>
            </a:r>
          </a:p>
          <a:p>
            <a:pPr marL="52998" marR="0" lvl="0" algn="l" rtl="0">
              <a:lnSpc>
                <a:spcPct val="90000"/>
              </a:lnSpc>
              <a:spcBef>
                <a:spcPts val="0"/>
              </a:spcBef>
              <a:spcAft>
                <a:spcPts val="0"/>
              </a:spcAft>
              <a:buClr>
                <a:srgbClr val="1528BC"/>
              </a:buClr>
              <a:buSzPts val="2000"/>
            </a:pPr>
            <a:endParaRPr lang="en-US" sz="2000" b="1" dirty="0">
              <a:solidFill>
                <a:srgbClr val="1528BC"/>
              </a:solidFill>
              <a:latin typeface="Titillium Web"/>
              <a:ea typeface="Titillium Web"/>
              <a:cs typeface="Titillium Web"/>
              <a:sym typeface="Titillium Web"/>
            </a:endParaRPr>
          </a:p>
          <a:p>
            <a:pPr marL="52998" marR="0" lvl="0" algn="l" rtl="0">
              <a:lnSpc>
                <a:spcPct val="90000"/>
              </a:lnSpc>
              <a:spcBef>
                <a:spcPts val="0"/>
              </a:spcBef>
              <a:spcAft>
                <a:spcPts val="0"/>
              </a:spcAft>
              <a:buClr>
                <a:srgbClr val="1528BC"/>
              </a:buClr>
              <a:buSzPts val="2000"/>
            </a:pPr>
            <a:endParaRPr lang="en-US" sz="2000" b="1" dirty="0">
              <a:solidFill>
                <a:srgbClr val="1528BC"/>
              </a:solidFill>
              <a:latin typeface="Titillium Web"/>
              <a:ea typeface="Titillium Web"/>
              <a:cs typeface="Titillium Web"/>
              <a:sym typeface="Titillium Web"/>
            </a:endParaRPr>
          </a:p>
          <a:p>
            <a:pPr marL="52998" marR="0" lvl="0" algn="l" rtl="0">
              <a:lnSpc>
                <a:spcPct val="90000"/>
              </a:lnSpc>
              <a:spcBef>
                <a:spcPts val="0"/>
              </a:spcBef>
              <a:spcAft>
                <a:spcPts val="0"/>
              </a:spcAft>
              <a:buClr>
                <a:srgbClr val="1528BC"/>
              </a:buClr>
              <a:buSzPts val="2000"/>
            </a:pPr>
            <a:r>
              <a:rPr lang="en-US" sz="2000" b="1" dirty="0">
                <a:solidFill>
                  <a:srgbClr val="1528BC"/>
                </a:solidFill>
                <a:latin typeface="Titillium Web"/>
                <a:ea typeface="Titillium Web"/>
                <a:cs typeface="Titillium Web"/>
                <a:sym typeface="Titillium Web"/>
              </a:rPr>
              <a:t>We ask our data providers for</a:t>
            </a:r>
          </a:p>
          <a:p>
            <a:pPr marL="395898" marR="0" lvl="0" indent="-342900" algn="l" rtl="0">
              <a:lnSpc>
                <a:spcPct val="90000"/>
              </a:lnSpc>
              <a:spcBef>
                <a:spcPts val="0"/>
              </a:spcBef>
              <a:spcAft>
                <a:spcPts val="0"/>
              </a:spcAft>
              <a:buClr>
                <a:srgbClr val="1528BC"/>
              </a:buClr>
              <a:buSzPts val="2000"/>
              <a:buFontTx/>
              <a:buChar char="-"/>
            </a:pPr>
            <a:r>
              <a:rPr lang="en-US" sz="2000" b="1" dirty="0">
                <a:solidFill>
                  <a:srgbClr val="1528BC"/>
                </a:solidFill>
                <a:latin typeface="Titillium Web"/>
                <a:ea typeface="Titillium Web"/>
                <a:cs typeface="Titillium Web"/>
                <a:sym typeface="Titillium Web"/>
              </a:rPr>
              <a:t>A list of metadata to be imported in the database</a:t>
            </a:r>
          </a:p>
          <a:p>
            <a:pPr marL="395898" marR="0" lvl="0" indent="-342900" algn="l" rtl="0">
              <a:lnSpc>
                <a:spcPct val="90000"/>
              </a:lnSpc>
              <a:spcBef>
                <a:spcPts val="0"/>
              </a:spcBef>
              <a:spcAft>
                <a:spcPts val="0"/>
              </a:spcAft>
              <a:buClr>
                <a:srgbClr val="1528BC"/>
              </a:buClr>
              <a:buSzPts val="2000"/>
              <a:buFontTx/>
              <a:buChar char="-"/>
            </a:pPr>
            <a:r>
              <a:rPr lang="en-US" sz="2000" b="1" dirty="0">
                <a:solidFill>
                  <a:srgbClr val="1528BC"/>
                </a:solidFill>
                <a:latin typeface="Titillium Web"/>
                <a:ea typeface="Titillium Web"/>
                <a:cs typeface="Titillium Web"/>
                <a:sym typeface="Titillium Web"/>
              </a:rPr>
              <a:t>A list of metadata among the stored ones to be queried on</a:t>
            </a:r>
          </a:p>
          <a:p>
            <a:pPr marL="395898" marR="0" lvl="0" indent="-342900" algn="l" rtl="0">
              <a:lnSpc>
                <a:spcPct val="90000"/>
              </a:lnSpc>
              <a:spcBef>
                <a:spcPts val="0"/>
              </a:spcBef>
              <a:spcAft>
                <a:spcPts val="0"/>
              </a:spcAft>
              <a:buClr>
                <a:srgbClr val="1528BC"/>
              </a:buClr>
              <a:buSzPts val="2000"/>
              <a:buFontTx/>
              <a:buChar char="-"/>
            </a:pPr>
            <a:r>
              <a:rPr lang="en-US" sz="2000" b="1" dirty="0">
                <a:solidFill>
                  <a:srgbClr val="1528BC"/>
                </a:solidFill>
                <a:latin typeface="Titillium Web"/>
                <a:ea typeface="Titillium Web"/>
                <a:cs typeface="Titillium Web"/>
                <a:sym typeface="Titillium Web"/>
              </a:rPr>
              <a:t>The structure of the file they provide</a:t>
            </a:r>
          </a:p>
          <a:p>
            <a:pPr marL="395898" marR="0" lvl="0" indent="-342900" algn="l" rtl="0">
              <a:lnSpc>
                <a:spcPct val="90000"/>
              </a:lnSpc>
              <a:spcBef>
                <a:spcPts val="0"/>
              </a:spcBef>
              <a:spcAft>
                <a:spcPts val="0"/>
              </a:spcAft>
              <a:buClr>
                <a:srgbClr val="1528BC"/>
              </a:buClr>
              <a:buSzPts val="2000"/>
              <a:buFontTx/>
              <a:buChar char="-"/>
            </a:pPr>
            <a:r>
              <a:rPr lang="en-US" sz="2000" b="1" dirty="0">
                <a:solidFill>
                  <a:srgbClr val="1528BC"/>
                </a:solidFill>
                <a:latin typeface="Titillium Web"/>
                <a:ea typeface="Titillium Web"/>
                <a:cs typeface="Titillium Web"/>
                <a:sym typeface="Titillium Web"/>
              </a:rPr>
              <a:t>An easy access to a unique key among the metadata necessary for the software ingestion</a:t>
            </a:r>
          </a:p>
        </p:txBody>
      </p:sp>
    </p:spTree>
    <p:extLst>
      <p:ext uri="{BB962C8B-B14F-4D97-AF65-F5344CB8AC3E}">
        <p14:creationId xmlns:p14="http://schemas.microsoft.com/office/powerpoint/2010/main" val="4069249066"/>
      </p:ext>
    </p:extLst>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2144</Words>
  <Application>Microsoft Office PowerPoint</Application>
  <PresentationFormat>Widescreen</PresentationFormat>
  <Paragraphs>360</Paragraphs>
  <Slides>13</Slides>
  <Notes>13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13</vt:i4>
      </vt:variant>
    </vt:vector>
  </HeadingPairs>
  <TitlesOfParts>
    <vt:vector size="19" baseType="lpstr">
      <vt:lpstr>Arial</vt:lpstr>
      <vt:lpstr>Inter Light</vt:lpstr>
      <vt:lpstr>Calibri</vt:lpstr>
      <vt:lpstr>Titillium Web</vt:lpstr>
      <vt:lpstr>Titillium Web SemiBold</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Giacomo Coran</cp:lastModifiedBy>
  <cp:revision>18</cp:revision>
  <dcterms:created xsi:type="dcterms:W3CDTF">2022-07-26T13:28:46Z</dcterms:created>
  <dcterms:modified xsi:type="dcterms:W3CDTF">2024-05-07T10:01:11Z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0x010100F221E95946E1A6408B834A0326040FB9</vt:lpwstr>
  </property>
</Properties>
</file>