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2" r:id="rId12"/>
    <p:sldId id="271" r:id="rId13"/>
    <p:sldId id="273" r:id="rId14"/>
  </p:sldIdLst>
  <p:sldSz cx="12192000" cy="6858000"/>
  <p:notesSz cx="6858000" cy="9144000"/>
  <p:embeddedFontLst>
    <p:embeddedFont>
      <p:font typeface="Inter Light" panose="02000503000000020004" pitchFamily="2" charset="0"/>
      <p:regular r:id="rId16"/>
      <p:bold r:id="rId17"/>
    </p:embeddedFont>
    <p:embeddedFont>
      <p:font typeface="Titillium Web" pitchFamily="2" charset="77"/>
      <p:regular r:id="rId18"/>
      <p:bold r:id="rId19"/>
      <p:italic r:id="rId20"/>
      <p:boldItalic r:id="rId21"/>
    </p:embeddedFont>
    <p:embeddedFont>
      <p:font typeface="Titillium Web SemiBold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jSzF5s4R9DzR03nyh+XHPtGUYa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265"/>
  </p:normalViewPr>
  <p:slideViewPr>
    <p:cSldViewPr snapToGrid="0">
      <p:cViewPr varScale="1">
        <p:scale>
          <a:sx n="111" d="100"/>
          <a:sy n="111" d="100"/>
        </p:scale>
        <p:origin x="6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Cover</a:t>
            </a: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406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6175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4491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128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175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307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8573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Template e guide lines </a:t>
            </a:r>
            <a:endParaRPr dirty="0"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9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869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8810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25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slide">
  <p:cSld name="Standard slide">
    <p:bg>
      <p:bgPr>
        <a:blipFill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863149" y="1371599"/>
            <a:ext cx="10719251" cy="470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3" name="Google Shape;113;p23"/>
          <p:cNvCxnSpPr/>
          <p:nvPr/>
        </p:nvCxnSpPr>
        <p:spPr>
          <a:xfrm>
            <a:off x="562924" y="5"/>
            <a:ext cx="0" cy="1078159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863152" y="277800"/>
            <a:ext cx="1071925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Inter Light"/>
              <a:buNone/>
              <a:defRPr b="0"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/>
          <p:nvPr/>
        </p:nvSpPr>
        <p:spPr>
          <a:xfrm>
            <a:off x="609287" y="6499456"/>
            <a:ext cx="885139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Page </a:t>
            </a:r>
            <a:fld id="{00000000-1234-1234-1234-123412341234}" type="slidenum"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uota">
  <p:cSld name="3_Vuo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Vuota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048"/>
            <a:ext cx="12197426" cy="685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8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6" name="Google Shape;26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8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Google Shape;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5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uota">
  <p:cSld name="4_Vuota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4" name="Google Shape;34;p9"/>
          <p:cNvSpPr/>
          <p:nvPr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9" descr="Immagine che contiene sfocatura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09"/>
            <a:ext cx="12192000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Vuota">
  <p:cSld name="13_Vuo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40" name="Google Shape;40;p10" descr="Immagine che contiene vetro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Vuota">
  <p:cSld name="14_Vuota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45" name="Google Shape;4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Vuota">
  <p:cSld name="15_Vuot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50" name="Google Shape;5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uota">
  <p:cSld name="6_Vuota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" descr="Immagine che contiene spazio, luce, laser, nott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"/>
          <p:cNvSpPr txBox="1"/>
          <p:nvPr/>
        </p:nvSpPr>
        <p:spPr>
          <a:xfrm>
            <a:off x="827875" y="2750450"/>
            <a:ext cx="9985500" cy="1761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lang="it-IT" sz="4400" b="0" i="1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Impatto delle Azioni PNRR e sostenibilità post PNRR per INAF ed altri EPR</a:t>
            </a:r>
            <a:endParaRPr sz="4400" b="0" i="1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itillium Web"/>
              <a:buNone/>
            </a:pPr>
            <a:r>
              <a:rPr lang="it-IT" sz="27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Filippo Maria Zerbi -  Direttore Scientifico INAF</a:t>
            </a:r>
            <a:endParaRPr sz="2700" b="0" i="1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3" name="Google Shape;123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4" name="Google Shape;124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" name="Google Shape;1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5050"/>
            <a:ext cx="12191999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1" y="5917324"/>
            <a:ext cx="6201102" cy="515288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Spoke 3 </a:t>
            </a:r>
            <a:r>
              <a:rPr lang="it-IT" sz="1800" b="1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General Meeting</a:t>
            </a:r>
            <a:r>
              <a:rPr lang="it-IT" sz="1800" b="1" i="0" u="none" strike="noStrike" cap="none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, </a:t>
            </a:r>
            <a:r>
              <a:rPr lang="it-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Elba 5-9</a:t>
            </a:r>
            <a:r>
              <a:rPr lang="it-IT" sz="18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/ </a:t>
            </a:r>
            <a:r>
              <a:rPr lang="it-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05</a:t>
            </a:r>
            <a:r>
              <a:rPr lang="it-IT" sz="1800" b="0" i="0" u="none" strike="noStrike" cap="non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, 202</a:t>
            </a:r>
            <a:r>
              <a:rPr lang="it-IT" sz="18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668847" y="1059489"/>
            <a:ext cx="108543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LA GUERRA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2" name="Google Shape;152;g27df92e4ca9_0_1"/>
          <p:cNvSpPr txBox="1"/>
          <p:nvPr/>
        </p:nvSpPr>
        <p:spPr>
          <a:xfrm>
            <a:off x="355650" y="1833988"/>
            <a:ext cx="11480700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Le proposte per il Bando Infrastrutture (i Centri Nazionali prima) sono state recepite dal MUR tra il 3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1 Gennaio ed il 28 Febbraio 2022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…… il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24 Febbraio 2022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la Russia ha invaso l’Ucraina…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Acciaio, alluminio, terre rare, componenti di elettrotecnica industriale, schede elettroniche e chips sono diventati irreperibili se non al mercato nero e dai bagarini (che ora si chiamano in modo edulcorato «brokers»)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Prezzi saliti in 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media specifica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del 25-30 % e per certe componenti (FPGA) al 1500 %.Tempi di consegna semplicemente «indefinibili»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Proposte formulate in uno schema «</a:t>
            </a:r>
            <a:r>
              <a:rPr lang="it-IT" sz="20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fixed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-price, </a:t>
            </a:r>
            <a:r>
              <a:rPr lang="it-IT" sz="20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fixed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-deliverable, </a:t>
            </a:r>
            <a:r>
              <a:rPr lang="it-IT" sz="20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Fixed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-delivery-time» come richiesto dal PNRR hanno semplicemente….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smesso di avere un qualunque significato concreto…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FF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428BD"/>
                </a:solidFill>
                <a:latin typeface="Titillium Web"/>
                <a:ea typeface="Titillium Web"/>
                <a:cs typeface="Titillium Web"/>
                <a:sym typeface="Titillium Web"/>
              </a:rPr>
              <a:t>Si è potuto in parte riformulare... Ma in una logica globale di incertezza non molto rassicurante…. ed un pressante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formalismo di controllo e rendicontazione </a:t>
            </a:r>
            <a:r>
              <a:rPr lang="it-IT" sz="2000" b="1" dirty="0">
                <a:solidFill>
                  <a:srgbClr val="1428BD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completamente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anacronistico</a:t>
            </a:r>
            <a:r>
              <a:rPr lang="it-IT" sz="2000" b="1" dirty="0">
                <a:solidFill>
                  <a:srgbClr val="1428BD"/>
                </a:solidFill>
                <a:latin typeface="Titillium Web"/>
                <a:ea typeface="Titillium Web"/>
                <a:cs typeface="Titillium Web"/>
                <a:sym typeface="Titillium Web"/>
              </a:rPr>
              <a:t> nelle realtà geopolitica attuale. 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chemeClr val="accent1">
                  <a:lumMod val="75000"/>
                </a:schemeClr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sz="2000" b="1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3286868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668847" y="1059489"/>
            <a:ext cx="108543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CE LA STIAMO FACENDO ? 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" name="Picture 2" descr="A person skiing down a slope&#10;&#10;Description automatically generated">
            <a:extLst>
              <a:ext uri="{FF2B5EF4-FFF2-40B4-BE49-F238E27FC236}">
                <a16:creationId xmlns:a16="http://schemas.microsoft.com/office/drawing/2014/main" id="{5AE723C9-0F94-1736-61DE-394C484D2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895" y="1723606"/>
            <a:ext cx="5017605" cy="3356926"/>
          </a:xfrm>
          <a:prstGeom prst="rect">
            <a:avLst/>
          </a:prstGeom>
        </p:spPr>
      </p:pic>
      <p:pic>
        <p:nvPicPr>
          <p:cNvPr id="5" name="Picture 4" descr="A person surfing in a wave&#10;&#10;Description automatically generated">
            <a:extLst>
              <a:ext uri="{FF2B5EF4-FFF2-40B4-BE49-F238E27FC236}">
                <a16:creationId xmlns:a16="http://schemas.microsoft.com/office/drawing/2014/main" id="{1713BF42-D8D4-6FAD-0201-63F43BAA4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" y="1697741"/>
            <a:ext cx="5017605" cy="3345070"/>
          </a:xfrm>
          <a:prstGeom prst="rect">
            <a:avLst/>
          </a:prstGeom>
        </p:spPr>
      </p:pic>
      <p:sp>
        <p:nvSpPr>
          <p:cNvPr id="6" name="Google Shape;152;g27df92e4ca9_0_1">
            <a:extLst>
              <a:ext uri="{FF2B5EF4-FFF2-40B4-BE49-F238E27FC236}">
                <a16:creationId xmlns:a16="http://schemas.microsoft.com/office/drawing/2014/main" id="{2192E85A-C3F3-DB01-6D9E-66F4775BD45B}"/>
              </a:ext>
            </a:extLst>
          </p:cNvPr>
          <p:cNvSpPr txBox="1"/>
          <p:nvPr/>
        </p:nvSpPr>
        <p:spPr>
          <a:xfrm>
            <a:off x="355647" y="5611261"/>
            <a:ext cx="114807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52998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Facendo surf sulle onde che ci travolgono e slalom tra i le difficoltà…..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CE LA STIAMO FACENDO</a:t>
            </a:r>
          </a:p>
        </p:txBody>
      </p:sp>
    </p:spTree>
    <p:extLst>
      <p:ext uri="{BB962C8B-B14F-4D97-AF65-F5344CB8AC3E}">
        <p14:creationId xmlns:p14="http://schemas.microsoft.com/office/powerpoint/2010/main" val="1879885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668847" y="1059489"/>
            <a:ext cx="108543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COSA CI RIMARRA’ ALLA FINE ?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2" name="Google Shape;152;g27df92e4ca9_0_1"/>
          <p:cNvSpPr txBox="1"/>
          <p:nvPr/>
        </p:nvSpPr>
        <p:spPr>
          <a:xfrm>
            <a:off x="355647" y="1606947"/>
            <a:ext cx="11480700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179999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Nuove e performanti infrastrutture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– che andranno fatte funzionare e dovranno essere mantenute (obbligo PNRR di funzionamento per 10 anni dalla installazione). Occorreranno quindi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importanti investimenti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(non cosmetici… reali e sostanziali) nei Fondi di Funzionamento degli Enti perché le nuove Infrastrutture siano operate e forniscano i risultati scientifici sperati. </a:t>
            </a:r>
          </a:p>
          <a:p>
            <a:pPr marL="52998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Avremo almeno una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macchina pubblica più efficiente ?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Le premesse generali non lo lasciano presagire ma elementi di ottimismo ci sono…. In questo caso ci vorranno ulteriori risorse agli Enti per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rendere strutturali le risorse umane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acquisite o incentivate nella operazione PNRR, pena la loro diaspora verso il settore privato o comunque altre possibilità lavorative più interessanti.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Torneremo allo «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Stay </a:t>
            </a:r>
            <a:r>
              <a:rPr lang="it-IT" sz="2000" b="1" dirty="0" err="1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Hungry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Stay </a:t>
            </a:r>
            <a:r>
              <a:rPr lang="it-IT" sz="2000" b="1" dirty="0" err="1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foolish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»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di quando i lupi affamati erano abbondanti e le bistecche poche ?… al contrario di adesso dove le bistecche sono tantissime ed i lupi sparuti ?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Le difficoltà aguzzano l’ingegno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(ad anche l’intelletto propenso alla ricerca). La eccessiva disponibilità di risorse deprime la selezione e sdogana la mediocrità.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Avremo bisogno di tanti soldi per fare funzionare le cose che avremo costruito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ma mi auguro che ce ne siano di meno (almeno per un po’) per costruirne altre. </a:t>
            </a:r>
          </a:p>
        </p:txBody>
      </p:sp>
    </p:spTree>
    <p:extLst>
      <p:ext uri="{BB962C8B-B14F-4D97-AF65-F5344CB8AC3E}">
        <p14:creationId xmlns:p14="http://schemas.microsoft.com/office/powerpoint/2010/main" val="503414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152;g27df92e4ca9_0_1">
            <a:extLst>
              <a:ext uri="{FF2B5EF4-FFF2-40B4-BE49-F238E27FC236}">
                <a16:creationId xmlns:a16="http://schemas.microsoft.com/office/drawing/2014/main" id="{A16DE800-E988-CA3C-3AEC-5906167FDDBC}"/>
              </a:ext>
            </a:extLst>
          </p:cNvPr>
          <p:cNvSpPr txBox="1"/>
          <p:nvPr/>
        </p:nvSpPr>
        <p:spPr>
          <a:xfrm>
            <a:off x="4884516" y="1625644"/>
            <a:ext cx="695183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Vediamo di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riprogrammare il simulatore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, portare a casa (la pelle), le infrastrutture e le risorse per farle funzionare.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sz="2000" b="1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" name="Picture 3" descr="A person in a green shirt&#10;&#10;Description automatically generated">
            <a:extLst>
              <a:ext uri="{FF2B5EF4-FFF2-40B4-BE49-F238E27FC236}">
                <a16:creationId xmlns:a16="http://schemas.microsoft.com/office/drawing/2014/main" id="{2BFFA2D1-D0C2-225D-10E9-F2414F35D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50" y="1193277"/>
            <a:ext cx="4528866" cy="5014928"/>
          </a:xfrm>
          <a:prstGeom prst="rect">
            <a:avLst/>
          </a:prstGeom>
        </p:spPr>
      </p:pic>
      <p:sp>
        <p:nvSpPr>
          <p:cNvPr id="6" name="Google Shape;152;g27df92e4ca9_0_1">
            <a:extLst>
              <a:ext uri="{FF2B5EF4-FFF2-40B4-BE49-F238E27FC236}">
                <a16:creationId xmlns:a16="http://schemas.microsoft.com/office/drawing/2014/main" id="{75CE34F0-930F-6CBF-AE6B-08CF96863A15}"/>
              </a:ext>
            </a:extLst>
          </p:cNvPr>
          <p:cNvSpPr txBox="1"/>
          <p:nvPr/>
        </p:nvSpPr>
        <p:spPr>
          <a:xfrm>
            <a:off x="7092108" y="4032069"/>
            <a:ext cx="354502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52998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</a:pPr>
            <a:r>
              <a:rPr lang="it-IT" sz="4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GRAZIE !!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sz="2000" b="1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190328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36" name="Google Shape;136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2"/>
          <p:cNvSpPr txBox="1"/>
          <p:nvPr/>
        </p:nvSpPr>
        <p:spPr>
          <a:xfrm>
            <a:off x="715251" y="1030225"/>
            <a:ext cx="7256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i="0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Di cosa stiamo parlando….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355650" y="1833988"/>
            <a:ext cx="11480700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PNRR – Piano Nazionale di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Ripresa e Resilienza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Una versione in salsa Europea del </a:t>
            </a:r>
            <a:r>
              <a:rPr lang="it-IT" sz="2000" b="1" i="1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New Deal </a:t>
            </a:r>
            <a:r>
              <a:rPr lang="it-IT" sz="2000" b="1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Americano che ha seguito il crollo di </a:t>
            </a:r>
            <a:r>
              <a:rPr lang="it-IT" sz="20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Wall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Street.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Teoricamente molto diverso è anche questo uno stimolo eccezionale alla creazione di ricchezza ed impiego per superare una crisi c</a:t>
            </a:r>
            <a:r>
              <a:rPr lang="it-IT" sz="2000" b="1" i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on origine esterna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al mercato (al contrario del New Deal).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i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Helicopter</a:t>
            </a:r>
            <a:r>
              <a:rPr lang="it-IT" sz="2000" b="1" i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Money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per rianimare l’Economia Europea dalla Fibrillazione COVID.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Defibrillatore – Eparina – Adrenalina.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NON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è </a:t>
            </a:r>
            <a:r>
              <a:rPr lang="it-IT" sz="2000" b="1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un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 cura… è una misura di stabilizzazione del paziente.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NON è una soluzione a medio-lungo termine…. Ma un «tampone» a brevissimo-corto termine.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Se non adeguatamente controllato ha il rischio concreto di </a:t>
            </a:r>
            <a:r>
              <a:rPr lang="it-IT" sz="2000" b="1" i="0" u="none" strike="noStrike" cap="none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essere una zolletta di zucchero per un diabetico….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668847" y="1071063"/>
            <a:ext cx="11167503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i="0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COSA E’ OPPORTUNO FARE CON CIO’ CHE CADE DALL’ELICOTTERO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2" name="Google Shape;152;g27df92e4ca9_0_1"/>
          <p:cNvSpPr txBox="1"/>
          <p:nvPr/>
        </p:nvSpPr>
        <p:spPr>
          <a:xfrm>
            <a:off x="355650" y="1833988"/>
            <a:ext cx="11480700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179999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Cose che </a:t>
            </a:r>
            <a:r>
              <a:rPr lang="it-IT" sz="2000" b="1" u="sng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durano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….</a:t>
            </a:r>
          </a:p>
          <a:p>
            <a:pPr marL="179999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Infrastrutture (strade, ponti, scuole,....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Telescopi, centri HPC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Avviare cose che diventano rapidamente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economicamente autosostenibili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(Energia, Ecologia, …)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Fare le cose </a:t>
            </a:r>
            <a:r>
              <a:rPr lang="it-IT" sz="2000" b="1" i="0" u="sng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diversamente…..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Investimenti nelle filiere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, upgrade di impianti e laboratori esistenti, efficientamenti, ….</a:t>
            </a:r>
            <a:endParaRPr lang="it-IT" sz="2000" b="1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Abbandonare </a:t>
            </a:r>
            <a:r>
              <a:rPr lang="it-IT" sz="2000" b="1" i="0" u="sng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metodi e </a:t>
            </a:r>
            <a:r>
              <a:rPr lang="it-IT" sz="2000" b="1" u="sng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prassi inefficaci</a:t>
            </a: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Semplificazione, informatizzazione,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Intelligenza Artificiale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,……</a:t>
            </a: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i="0" u="none" strike="noStrike" cap="none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Codifica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zione di procedure e </a:t>
            </a:r>
            <a:r>
              <a:rPr lang="it-IT" sz="2000" b="1" u="sng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prassi di maggiore efficienza</a:t>
            </a: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Gestione dei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progetti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(Management), degli acquisti (Procurement), delle risorse umane,…..</a:t>
            </a: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TUTTO QUELLO CHE AVRESTI VOLUTO FARE PER </a:t>
            </a:r>
            <a:r>
              <a:rPr lang="it-IT" sz="2000" b="1" u="sng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MIGLIORARE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MA NON AVEVI I SOLDI PER FARLO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sz="2000" b="1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313370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668847" y="1059489"/>
            <a:ext cx="108543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i="0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 SI PUO’ FARE 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TUTTO QUESTO ?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2" name="Google Shape;152;g27df92e4ca9_0_1"/>
          <p:cNvSpPr txBox="1"/>
          <p:nvPr/>
        </p:nvSpPr>
        <p:spPr>
          <a:xfrm>
            <a:off x="355650" y="1833988"/>
            <a:ext cx="1148070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52998" lvl="2">
              <a:lnSpc>
                <a:spcPct val="90000"/>
              </a:lnSpc>
              <a:buClr>
                <a:srgbClr val="1528BC"/>
              </a:buClr>
              <a:buSzPts val="2000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un sistema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molto dinamico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(ad esempio settore privato USA) l’intervento dell’Elicottero può essere molto efficace. Aiuta a superare barriere di origine esterna al mercato (appunto il COVID) senza alterare le dinamiche del mercato o sostenere realtà perdenti e fatiscenti. </a:t>
            </a: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un sistema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relativamente statico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(ad esempio la Pubblica Amministrazione Italiana) l’effetto dell’Elicottero può essere molto meno efficace. </a:t>
            </a: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Dinamiche del Personale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r>
              <a:rPr lang="it-IT" sz="20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Funzionariato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(Concorsi pubblici), Gabbie salariarli fisse e scarsi margini per incentivi. </a:t>
            </a: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Dinamiche degli acquisti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. Codice degli appalti pubblici, ossessione del controllo preventivo contro il malaffare. </a:t>
            </a: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lvl="2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Scarsa autonomia degli Enti preposti alla spesa e meccanismi di controllo eccessivamente onerosi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sz="2000" b="1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910749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668847" y="1059489"/>
            <a:ext cx="108543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i="0" u="none" strike="noStrike" cap="none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E’un</a:t>
            </a:r>
            <a:r>
              <a:rPr lang="it-IT" sz="3000" b="1" i="0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po’ come </a:t>
            </a:r>
            <a:r>
              <a:rPr lang="it-IT" sz="3000" b="1" i="1" u="none" strike="noStrike" cap="none" dirty="0" err="1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Hunger</a:t>
            </a:r>
            <a:r>
              <a:rPr lang="it-IT" sz="3000" b="1" i="1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Games </a:t>
            </a:r>
            <a:r>
              <a:rPr lang="it-IT" sz="3000" b="1" i="0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o il test della </a:t>
            </a:r>
            <a:r>
              <a:rPr lang="it-IT" sz="3000" b="1" i="1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Kobayashi Maru</a:t>
            </a:r>
            <a:endParaRPr sz="2000" b="0" i="1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" name="Picture 2" descr="A space ship flying in the sky&#10;&#10;Description automatically generated">
            <a:extLst>
              <a:ext uri="{FF2B5EF4-FFF2-40B4-BE49-F238E27FC236}">
                <a16:creationId xmlns:a16="http://schemas.microsoft.com/office/drawing/2014/main" id="{520929D4-F104-0A0B-662D-5E1CFD911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51" y="1641097"/>
            <a:ext cx="6877247" cy="3868451"/>
          </a:xfrm>
          <a:prstGeom prst="rect">
            <a:avLst/>
          </a:prstGeom>
        </p:spPr>
      </p:pic>
      <p:pic>
        <p:nvPicPr>
          <p:cNvPr id="5" name="Picture 4" descr="A person holding a bow and arrow&#10;&#10;Description automatically generated">
            <a:extLst>
              <a:ext uri="{FF2B5EF4-FFF2-40B4-BE49-F238E27FC236}">
                <a16:creationId xmlns:a16="http://schemas.microsoft.com/office/drawing/2014/main" id="{64EB1FC7-4673-2163-26BE-425A9A714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9344" y="1641098"/>
            <a:ext cx="2644641" cy="3778058"/>
          </a:xfrm>
          <a:prstGeom prst="rect">
            <a:avLst/>
          </a:prstGeom>
        </p:spPr>
      </p:pic>
      <p:sp>
        <p:nvSpPr>
          <p:cNvPr id="6" name="Google Shape;152;g27df92e4ca9_0_1">
            <a:extLst>
              <a:ext uri="{FF2B5EF4-FFF2-40B4-BE49-F238E27FC236}">
                <a16:creationId xmlns:a16="http://schemas.microsoft.com/office/drawing/2014/main" id="{7ADFF2DD-BD64-AFB3-6B40-01354FE61C26}"/>
              </a:ext>
            </a:extLst>
          </p:cNvPr>
          <p:cNvSpPr txBox="1"/>
          <p:nvPr/>
        </p:nvSpPr>
        <p:spPr>
          <a:xfrm>
            <a:off x="355647" y="5863671"/>
            <a:ext cx="114807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Pur sapendo di intraprendere un cammino dal destino molto incerto …..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CI ABBIAMO PROVATO</a:t>
            </a:r>
          </a:p>
        </p:txBody>
      </p:sp>
    </p:spTree>
    <p:extLst>
      <p:ext uri="{BB962C8B-B14F-4D97-AF65-F5344CB8AC3E}">
        <p14:creationId xmlns:p14="http://schemas.microsoft.com/office/powerpoint/2010/main" val="3455720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668847" y="1059489"/>
            <a:ext cx="108543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Il PNRR ed INAF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2" name="Google Shape;152;g27df92e4ca9_0_1"/>
          <p:cNvSpPr txBox="1"/>
          <p:nvPr/>
        </p:nvSpPr>
        <p:spPr>
          <a:xfrm>
            <a:off x="355650" y="1833988"/>
            <a:ext cx="11480700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CN-HPC ora ICSC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. (Non vi devo raccontare io di questo)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CTA+</a:t>
            </a:r>
            <a:r>
              <a:rPr lang="it-IT" sz="2000" b="1" dirty="0">
                <a:solidFill>
                  <a:srgbClr val="0070C0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 dotare il sito Sud del Telescopio </a:t>
            </a:r>
            <a:r>
              <a:rPr lang="it-IT" sz="20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Cherenkov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CTA di 5 ulteriori SST e due non previsti LST, completando la copertura a basse ed altissime energie.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STILES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. Per riformare i laboratori di supporto allo sviluppo di strumentazione Ottica ed IR e per completare la dotazioni di strumenti conferiti alle maggiore IR mondiali (specchio deformabile aggiuntivo per ELT, ricevitori banda-5 per </a:t>
            </a:r>
            <a:r>
              <a:rPr lang="it-IT" sz="20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MeerKAT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, et al.)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NG-Croce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. Ripristino totale del </a:t>
            </a:r>
            <a:r>
              <a:rPr lang="it-IT" sz="20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Raditelescopio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«</a:t>
            </a:r>
            <a:r>
              <a:rPr lang="it-IT" sz="20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Corce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del Nord» di Medicina per uso scientifico e per il monitoraggio degli Space </a:t>
            </a:r>
            <a:r>
              <a:rPr lang="it-IT" sz="20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Debris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EMM (Earth Moon Mars).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Attività preparatorie alla conquista umana della Luna e di Marte e dotazione delle capacità di ricezione per DSN di SRT.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ETIC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. Attività preparatorie per il Rivelatore di Onde Gravitazionali Einstein </a:t>
            </a:r>
            <a:r>
              <a:rPr lang="it-IT" sz="20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Telescope</a:t>
            </a: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KM3NET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. Completamento del rivelatore per Neutrini KM3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Space-</a:t>
            </a:r>
            <a:r>
              <a:rPr lang="it-IT" sz="2000" b="1" dirty="0" err="1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it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-up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. Partenariato esteso per </a:t>
            </a:r>
            <a:r>
              <a:rPr lang="it-IT" sz="20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sviluoppo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di attività relativi alle scienze spaziali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…..(Altri minori)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sz="2000" b="1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4023879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305266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668847" y="1059489"/>
            <a:ext cx="108543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LOGICA DI FONDO NELLE SCELTE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2" name="Google Shape;152;g27df92e4ca9_0_1"/>
          <p:cNvSpPr txBox="1"/>
          <p:nvPr/>
        </p:nvSpPr>
        <p:spPr>
          <a:xfrm>
            <a:off x="355647" y="1660367"/>
            <a:ext cx="11480700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Nessuna Infrastruttura di Ricerca si realizza in 30-36 mesi da zero.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Interventi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incrementali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 contesti o infrastrutture già esistenti.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Massimizzazione della possibilità di successo (disegni esistenti, contesti di installazione internazionali già esistenti, permessi, luoghi, </a:t>
            </a:r>
            <a:r>
              <a:rPr lang="it-IT" sz="20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urbanizzazioni,etc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.)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L’intervento incrementale riduce anche i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costi per la conduzione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della infrastruttura se i costi, ad esempio delle urbanizzazioni (acqua, luce e gas), sono già sostenuti dalla infrastruttura che si va ad incrementare.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Da qui l’intervento su CTA, </a:t>
            </a:r>
            <a:r>
              <a:rPr lang="it-IT" sz="20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MeerKAT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, ELT, SRT, Croce…. Tutte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situazioni che già esistono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e che già hanno finanziamenti nazionali od internazionali per le operazioni.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ICSC è un’altra storia. INAF aveva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necessità di sbarcare solidamente nel mondo HPC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 una serie di ragioni (SKA, CTA, Simulazioni, etc.) ed il PNRR è sato una opportunità.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Successo inaspettato….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tutte le proposte presentate sono state finanziate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….. Chi lo poteva immaginare ??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sz="2000" b="1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3166210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668847" y="1059489"/>
            <a:ext cx="108543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i="0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PROBLEMATICHE </a:t>
            </a:r>
            <a:r>
              <a:rPr lang="it-IT" sz="3000" b="1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IMMEDIATE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2" name="Google Shape;152;g27df92e4ca9_0_1"/>
          <p:cNvSpPr txBox="1"/>
          <p:nvPr/>
        </p:nvSpPr>
        <p:spPr>
          <a:xfrm>
            <a:off x="355650" y="1833988"/>
            <a:ext cx="11480700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Intersezione con una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survey PNIR obsoleta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rispetto al contesto operativo. Interventi potenzialmente interessanti (ad esempio diretti su SKAO) non sono stati ammissibili.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Competizione interna per le risorse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umane ed intellettuali con altri programmi in essere (non è che prima stessimo con le mani in mano). Rallentamento della progettualità ordinaria. </a:t>
            </a:r>
          </a:p>
          <a:p>
            <a:pPr marL="52998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Limitatissima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possibilità di crescita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termini di risorse umane (quantità e qualità)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Enorme inflazione di opportunità sul «mercato».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Annullamento di qualunque competizione per merito a livello nazionale (e.g. Dottorati nelle università deserti, post-doc con pochissimi applicanti </a:t>
            </a:r>
            <a:r>
              <a:rPr lang="it-IT" sz="2000" b="1" dirty="0" err="1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etc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 etc.).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Difficoltà a reperire le figure chiave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, sia internamente (poche possibilità di incentivo economico o di avanzamenti di carriera) ed esternamente (figure in molti casi NON DISPONIBILI o molto rare e contese nel mercato). 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sz="2000" b="1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3583320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27df92e4ca9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g27df92e4ca9_0_1"/>
          <p:cNvSpPr txBox="1"/>
          <p:nvPr/>
        </p:nvSpPr>
        <p:spPr>
          <a:xfrm>
            <a:off x="668847" y="1059489"/>
            <a:ext cx="10854300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3000" b="1" i="0" u="none" strike="noStrike" cap="none" dirty="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IL QUADRO REGOLATORIO </a:t>
            </a:r>
            <a:endParaRPr sz="2000" b="0" i="0" u="none" strike="noStrike" cap="none" dirty="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2" name="Google Shape;152;g27df92e4ca9_0_1"/>
          <p:cNvSpPr txBox="1"/>
          <p:nvPr/>
        </p:nvSpPr>
        <p:spPr>
          <a:xfrm>
            <a:off x="355647" y="1567280"/>
            <a:ext cx="11480700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179999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Scarso, Incerto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. Abbiamo cominciato a giocare senza conoscere le regole del gioco. </a:t>
            </a:r>
          </a:p>
          <a:p>
            <a:pPr marL="179999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Fantasioso.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Interpretazioni inedite e restrittive anche di concetti consolidati nei regolamenti Europei, e.g. le spese generali o la massa critica. </a:t>
            </a:r>
          </a:p>
          <a:p>
            <a:pPr marL="179999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Instabile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. Le regole del gioco sono cambiate (e cambieranno ancora) a programmi avviati. </a:t>
            </a:r>
          </a:p>
          <a:p>
            <a:pPr marL="179999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Asfissiante.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Cadenza delle tappe di controllo con frequenza (in certi casi mensile) molto superiore al normale tempo evolutivo dei progetti stessi. </a:t>
            </a:r>
          </a:p>
          <a:p>
            <a:pPr marL="179999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Ministeri vigilanti che «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imparano con noi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»…. (ma non lo possono ammettere) ed Interfacce non «decisionali».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Dialogo nullo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tra le scarse e mutevoli regole ed i softwares abilitati a recepire le informazioni (piattaforme).</a:t>
            </a:r>
          </a:p>
          <a:p>
            <a:pPr marL="179999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endParaRPr lang="it-IT" sz="2000" b="1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indent="-127001">
              <a:lnSpc>
                <a:spcPct val="90000"/>
              </a:lnSpc>
              <a:buClr>
                <a:srgbClr val="1528BC"/>
              </a:buClr>
              <a:buSzPts val="2000"/>
              <a:buFont typeface="Titillium Web"/>
              <a:buChar char="-"/>
            </a:pP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Cambio del </a:t>
            </a:r>
            <a:r>
              <a:rPr lang="it-IT" sz="2000" b="1" dirty="0">
                <a:solidFill>
                  <a:srgbClr val="FF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Codice degli appalti </a:t>
            </a:r>
            <a:r>
              <a:rPr lang="it-IT" sz="2000" b="1" dirty="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corso d’opera. Cambio delle modalità operative per gli appalti sempre in corso d’opera…</a:t>
            </a:r>
          </a:p>
          <a:p>
            <a:pPr marL="179999" marR="0" lvl="0" indent="-12700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</a:pPr>
            <a:endParaRPr sz="2000" b="1" i="0" u="none" strike="noStrike" cap="none" dirty="0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21495063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5972</TotalTime>
  <Words>1785</Words>
  <Application>Microsoft Macintosh PowerPoint</Application>
  <PresentationFormat>Widescreen</PresentationFormat>
  <Paragraphs>165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Titillium Web SemiBold</vt:lpstr>
      <vt:lpstr>Titillium Web</vt:lpstr>
      <vt:lpstr>Inter Light</vt:lpstr>
      <vt:lpstr>Arial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Filippo Maria Zerbi</cp:lastModifiedBy>
  <cp:revision>8</cp:revision>
  <dcterms:created xsi:type="dcterms:W3CDTF">2022-07-26T13:28:46Z</dcterms:created>
  <dcterms:modified xsi:type="dcterms:W3CDTF">2024-05-08T12:46:49Z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0x010100F221E95946E1A6408B834A0326040FB9</vt:lpwstr>
  </property>
</Properties>
</file>