
<file path=[Content_Types].xml><?xml version="1.0" encoding="utf-8"?>
<Types xmlns="http://schemas.openxmlformats.org/package/2006/content-types">
  <Default Extension="fntdata" ContentType="application/x-fontdata"/>
  <Default Extension="gif" ContentType="image/gif"/>
  <Default Extension="jp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56" r:id="rId2"/>
    <p:sldId id="262" r:id="rId3"/>
    <p:sldId id="263" r:id="rId4"/>
    <p:sldId id="259" r:id="rId5"/>
    <p:sldId id="260" r:id="rId6"/>
    <p:sldId id="261" r:id="rId7"/>
  </p:sldIdLst>
  <p:sldSz cx="12192000" cy="6858000"/>
  <p:notesSz cx="6858000" cy="9144000"/>
  <p:embeddedFontLst>
    <p:embeddedFont>
      <p:font typeface="Arial Black" panose="020B0604020202020204" pitchFamily="34" charset="0"/>
      <p:bold r:id="rId9"/>
    </p:embeddedFont>
    <p:embeddedFont>
      <p:font typeface="Calibri" panose="020F0502020204030204" pitchFamily="34" charset="0"/>
      <p:regular r:id="rId10"/>
      <p:bold r:id="rId11"/>
      <p:italic r:id="rId12"/>
      <p:boldItalic r:id="rId13"/>
    </p:embeddedFont>
    <p:embeddedFont>
      <p:font typeface="Inter Light" panose="02000503000000020004" pitchFamily="2" charset="0"/>
      <p:regular r:id="rId14"/>
      <p:bold r:id="rId15"/>
    </p:embeddedFont>
    <p:embeddedFont>
      <p:font typeface="Titillium Web" pitchFamily="2" charset="77"/>
      <p:regular r:id="rId16"/>
      <p:bold r:id="rId17"/>
      <p:italic r:id="rId18"/>
      <p:boldItalic r:id="rId19"/>
    </p:embeddedFont>
    <p:embeddedFont>
      <p:font typeface="Titillium Web SemiBold" panose="020F050202020403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jSzF5s4R9DzR03nyh+XHPtGUYaf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27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8"/>
    <p:restoredTop sz="94674"/>
  </p:normalViewPr>
  <p:slideViewPr>
    <p:cSldViewPr snapToGrid="0">
      <p:cViewPr varScale="1">
        <p:scale>
          <a:sx n="91" d="100"/>
          <a:sy n="91" d="100"/>
        </p:scale>
        <p:origin x="192" y="88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tableStyles" Target="tableStyle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Cover</a:t>
            </a:r>
            <a:endParaRPr/>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7df92e4ca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27df92e4ca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56" name="Google Shape;156;g27df92e4ca9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7df92e4ca9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27df92e4ca9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68" name="Google Shape;168;g27df92e4ca9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df92e4ca9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27df92e4ca9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80" name="Google Shape;180;g27df92e4ca9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a:spLocks noGrp="1"/>
          </p:cNvSpPr>
          <p:nvPr>
            <p:ph type="pic" idx="2"/>
          </p:nvPr>
        </p:nvSpPr>
        <p:spPr>
          <a:xfrm>
            <a:off x="5183188" y="987425"/>
            <a:ext cx="6172200" cy="4873625"/>
          </a:xfrm>
          <a:prstGeom prst="rect">
            <a:avLst/>
          </a:prstGeom>
          <a:noFill/>
          <a:ln>
            <a:noFill/>
          </a:ln>
        </p:spPr>
      </p:sp>
      <p:sp>
        <p:nvSpPr>
          <p:cNvPr id="95" name="Google Shape;95;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tandard slide">
  <p:cSld name="Standard slide">
    <p:bg>
      <p:bgPr>
        <a:blipFill>
          <a:blip r:embed="rId2">
            <a:alphaModFix amt="50000"/>
          </a:blip>
          <a:stretch>
            <a:fillRect/>
          </a:stretch>
        </a:blipFill>
        <a:effectLst/>
      </p:bgPr>
    </p:bg>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863149" y="1371599"/>
            <a:ext cx="10719251" cy="470058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accent5"/>
              </a:buClr>
              <a:buSzPts val="2800"/>
              <a:buChar char="•"/>
              <a:defRPr>
                <a:latin typeface="Inter Light"/>
                <a:ea typeface="Inter Light"/>
                <a:cs typeface="Inter Light"/>
                <a:sym typeface="Inter Light"/>
              </a:defRPr>
            </a:lvl1pPr>
            <a:lvl2pPr marL="914400" lvl="1" indent="-381000" algn="l">
              <a:lnSpc>
                <a:spcPct val="90000"/>
              </a:lnSpc>
              <a:spcBef>
                <a:spcPts val="500"/>
              </a:spcBef>
              <a:spcAft>
                <a:spcPts val="0"/>
              </a:spcAft>
              <a:buClr>
                <a:schemeClr val="accent5"/>
              </a:buClr>
              <a:buSzPts val="2400"/>
              <a:buChar char="•"/>
              <a:defRPr>
                <a:latin typeface="Inter Light"/>
                <a:ea typeface="Inter Light"/>
                <a:cs typeface="Inter Light"/>
                <a:sym typeface="Inter Light"/>
              </a:defRPr>
            </a:lvl2pPr>
            <a:lvl3pPr marL="1371600" lvl="2" indent="-355600" algn="l">
              <a:lnSpc>
                <a:spcPct val="90000"/>
              </a:lnSpc>
              <a:spcBef>
                <a:spcPts val="500"/>
              </a:spcBef>
              <a:spcAft>
                <a:spcPts val="0"/>
              </a:spcAft>
              <a:buClr>
                <a:schemeClr val="accent5"/>
              </a:buClr>
              <a:buSzPts val="2000"/>
              <a:buChar char="•"/>
              <a:defRPr>
                <a:latin typeface="Inter Light"/>
                <a:ea typeface="Inter Light"/>
                <a:cs typeface="Inter Light"/>
                <a:sym typeface="Inter Light"/>
              </a:defRPr>
            </a:lvl3pPr>
            <a:lvl4pPr marL="1828800" lvl="3"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4pPr>
            <a:lvl5pPr marL="2286000" lvl="4"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3" name="Google Shape;113;p23"/>
          <p:cNvCxnSpPr/>
          <p:nvPr/>
        </p:nvCxnSpPr>
        <p:spPr>
          <a:xfrm>
            <a:off x="562924" y="5"/>
            <a:ext cx="0" cy="1078159"/>
          </a:xfrm>
          <a:prstGeom prst="straightConnector1">
            <a:avLst/>
          </a:prstGeom>
          <a:noFill/>
          <a:ln w="28575" cap="flat" cmpd="sng">
            <a:solidFill>
              <a:schemeClr val="accent2"/>
            </a:solidFill>
            <a:prstDash val="solid"/>
            <a:miter lim="800000"/>
            <a:headEnd type="none" w="sm" len="sm"/>
            <a:tailEnd type="none" w="sm" len="sm"/>
          </a:ln>
        </p:spPr>
      </p:cxnSp>
      <p:sp>
        <p:nvSpPr>
          <p:cNvPr id="114" name="Google Shape;114;p23"/>
          <p:cNvSpPr txBox="1">
            <a:spLocks noGrp="1"/>
          </p:cNvSpPr>
          <p:nvPr>
            <p:ph type="title"/>
          </p:nvPr>
        </p:nvSpPr>
        <p:spPr>
          <a:xfrm>
            <a:off x="863152" y="277800"/>
            <a:ext cx="10719250" cy="7704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5"/>
              </a:buClr>
              <a:buSzPts val="44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3"/>
          <p:cNvSpPr txBox="1"/>
          <p:nvPr/>
        </p:nvSpPr>
        <p:spPr>
          <a:xfrm>
            <a:off x="609287" y="6499456"/>
            <a:ext cx="885139" cy="14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it-IT" sz="900" b="0" i="0" u="none" strike="noStrike" cap="none">
                <a:solidFill>
                  <a:schemeClr val="lt1"/>
                </a:solidFill>
                <a:latin typeface="Inter Light"/>
                <a:ea typeface="Inter Light"/>
                <a:cs typeface="Inter Light"/>
                <a:sym typeface="Inter Light"/>
              </a:rPr>
              <a:t>Page </a:t>
            </a:r>
            <a:fld id="{00000000-1234-1234-1234-123412341234}" type="slidenum">
              <a:rPr lang="it-IT" sz="900" b="0" i="0" u="none" strike="noStrike" cap="none">
                <a:solidFill>
                  <a:schemeClr val="lt1"/>
                </a:solidFill>
                <a:latin typeface="Inter Light"/>
                <a:ea typeface="Inter Light"/>
                <a:cs typeface="Inter Light"/>
                <a:sym typeface="Inter Light"/>
              </a:rPr>
              <a:t>‹N›</a:t>
            </a:fld>
            <a:endParaRPr sz="900" b="0" i="0" u="none" strike="noStrike" cap="none">
              <a:solidFill>
                <a:schemeClr val="lt1"/>
              </a:solidFill>
              <a:latin typeface="Inter Light"/>
              <a:ea typeface="Inter Light"/>
              <a:cs typeface="Inter Light"/>
              <a:sym typeface="Inter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Vuota">
  <p:cSld name="3_Vuota">
    <p:spTree>
      <p:nvGrpSpPr>
        <p:cNvPr id="1" name="Shape 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7_Vuota" type="blank">
  <p:cSld name="BLANK">
    <p:spTree>
      <p:nvGrpSpPr>
        <p:cNvPr id="1" name="Shape 22"/>
        <p:cNvGrpSpPr/>
        <p:nvPr/>
      </p:nvGrpSpPr>
      <p:grpSpPr>
        <a:xfrm>
          <a:off x="0" y="0"/>
          <a:ext cx="0" cy="0"/>
          <a:chOff x="0" y="0"/>
          <a:chExt cx="0" cy="0"/>
        </a:xfrm>
      </p:grpSpPr>
      <p:pic>
        <p:nvPicPr>
          <p:cNvPr id="23" name="Google Shape;23;p7"/>
          <p:cNvPicPr preferRelativeResize="0"/>
          <p:nvPr/>
        </p:nvPicPr>
        <p:blipFill rotWithShape="1">
          <a:blip r:embed="rId2">
            <a:alphaModFix/>
          </a:blip>
          <a:srcRect/>
          <a:stretch/>
        </p:blipFill>
        <p:spPr>
          <a:xfrm>
            <a:off x="0" y="3048"/>
            <a:ext cx="12197426" cy="68549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p:cSld name="Vuota">
    <p:spTree>
      <p:nvGrpSpPr>
        <p:cNvPr id="1" name="Shape 24"/>
        <p:cNvGrpSpPr/>
        <p:nvPr/>
      </p:nvGrpSpPr>
      <p:grpSpPr>
        <a:xfrm>
          <a:off x="0" y="0"/>
          <a:ext cx="0" cy="0"/>
          <a:chOff x="0" y="0"/>
          <a:chExt cx="0" cy="0"/>
        </a:xfrm>
      </p:grpSpPr>
      <p:grpSp>
        <p:nvGrpSpPr>
          <p:cNvPr id="25" name="Google Shape;25;p8"/>
          <p:cNvGrpSpPr/>
          <p:nvPr/>
        </p:nvGrpSpPr>
        <p:grpSpPr>
          <a:xfrm>
            <a:off x="0" y="6511282"/>
            <a:ext cx="12192000" cy="361767"/>
            <a:chOff x="0" y="6511282"/>
            <a:chExt cx="12192000" cy="361767"/>
          </a:xfrm>
        </p:grpSpPr>
        <p:pic>
          <p:nvPicPr>
            <p:cNvPr id="26" name="Google Shape;26;p8"/>
            <p:cNvPicPr preferRelativeResize="0"/>
            <p:nvPr/>
          </p:nvPicPr>
          <p:blipFill rotWithShape="1">
            <a:blip r:embed="rId2">
              <a:alphaModFix/>
            </a:blip>
            <a:srcRect/>
            <a:stretch/>
          </p:blipFill>
          <p:spPr>
            <a:xfrm>
              <a:off x="0" y="6511282"/>
              <a:ext cx="12192000" cy="361767"/>
            </a:xfrm>
            <a:prstGeom prst="rect">
              <a:avLst/>
            </a:prstGeom>
            <a:noFill/>
            <a:ln>
              <a:noFill/>
            </a:ln>
          </p:spPr>
        </p:pic>
        <p:sp>
          <p:nvSpPr>
            <p:cNvPr id="27" name="Google Shape;27;p8"/>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28" name="Google Shape;28;p8"/>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29" name="Google Shape;29;p8"/>
          <p:cNvPicPr preferRelativeResize="0"/>
          <p:nvPr/>
        </p:nvPicPr>
        <p:blipFill rotWithShape="1">
          <a:blip r:embed="rId3">
            <a:alphaModFix/>
          </a:blip>
          <a:srcRect/>
          <a:stretch/>
        </p:blipFill>
        <p:spPr>
          <a:xfrm>
            <a:off x="-1" y="0"/>
            <a:ext cx="12192001" cy="850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Vuota">
  <p:cSld name="4_Vuota">
    <p:spTree>
      <p:nvGrpSpPr>
        <p:cNvPr id="1" name="Shape 30"/>
        <p:cNvGrpSpPr/>
        <p:nvPr/>
      </p:nvGrpSpPr>
      <p:grpSpPr>
        <a:xfrm>
          <a:off x="0" y="0"/>
          <a:ext cx="0" cy="0"/>
          <a:chOff x="0" y="0"/>
          <a:chExt cx="0" cy="0"/>
        </a:xfrm>
      </p:grpSpPr>
      <p:sp>
        <p:nvSpPr>
          <p:cNvPr id="31" name="Google Shape;3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
        <p:nvSpPr>
          <p:cNvPr id="34" name="Google Shape;34;p9"/>
          <p:cNvSpPr/>
          <p:nvPr/>
        </p:nvSpPr>
        <p:spPr>
          <a:xfrm>
            <a:off x="1" y="0"/>
            <a:ext cx="12192000" cy="3336053"/>
          </a:xfrm>
          <a:prstGeom prst="rect">
            <a:avLst/>
          </a:prstGeom>
          <a:solidFill>
            <a:srgbClr val="0B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 name="Google Shape;35;p9" descr="Immagine che contiene sfocatura&#10;&#10;Descrizione generata automaticamente"/>
          <p:cNvPicPr preferRelativeResize="0"/>
          <p:nvPr/>
        </p:nvPicPr>
        <p:blipFill rotWithShape="1">
          <a:blip r:embed="rId2">
            <a:alphaModFix/>
          </a:blip>
          <a:srcRect/>
          <a:stretch/>
        </p:blipFill>
        <p:spPr>
          <a:xfrm>
            <a:off x="0" y="609"/>
            <a:ext cx="12192000" cy="68567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Vuota">
  <p:cSld name="13_Vuota">
    <p:spTree>
      <p:nvGrpSpPr>
        <p:cNvPr id="1" name="Shape 36"/>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pic>
        <p:nvPicPr>
          <p:cNvPr id="40" name="Google Shape;40;p10" descr="Immagine che contiene vetro&#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_Vuota">
  <p:cSld name="14_Vuota">
    <p:spTree>
      <p:nvGrpSpPr>
        <p:cNvPr id="1" name="Shape 41"/>
        <p:cNvGrpSpPr/>
        <p:nvPr/>
      </p:nvGrpSpPr>
      <p:grpSpPr>
        <a:xfrm>
          <a:off x="0" y="0"/>
          <a:ext cx="0" cy="0"/>
          <a:chOff x="0" y="0"/>
          <a:chExt cx="0" cy="0"/>
        </a:xfrm>
      </p:grpSpPr>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pic>
        <p:nvPicPr>
          <p:cNvPr id="45" name="Google Shape;45;p1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_Vuota">
  <p:cSld name="15_Vuota">
    <p:spTree>
      <p:nvGrpSpPr>
        <p:cNvPr id="1" name="Shape 46"/>
        <p:cNvGrpSpPr/>
        <p:nvPr/>
      </p:nvGrpSpPr>
      <p:grpSpPr>
        <a:xfrm>
          <a:off x="0" y="0"/>
          <a:ext cx="0" cy="0"/>
          <a:chOff x="0" y="0"/>
          <a:chExt cx="0" cy="0"/>
        </a:xfrm>
      </p:grpSpPr>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pic>
        <p:nvPicPr>
          <p:cNvPr id="50" name="Google Shape;50;p1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Vuota">
  <p:cSld name="6_Vuota">
    <p:spTree>
      <p:nvGrpSpPr>
        <p:cNvPr id="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gif"/><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2.jpg"/><Relationship Id="rId5" Type="http://schemas.openxmlformats.org/officeDocument/2006/relationships/image" Target="../media/image3.jp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 descr="Immagine che contiene spazio, luce, laser, notte&#10;&#10;Descrizione generata automaticamente"/>
          <p:cNvPicPr preferRelativeResize="0"/>
          <p:nvPr/>
        </p:nvPicPr>
        <p:blipFill rotWithShape="1">
          <a:blip r:embed="rId3">
            <a:alphaModFix/>
          </a:blip>
          <a:srcRect/>
          <a:stretch/>
        </p:blipFill>
        <p:spPr>
          <a:xfrm>
            <a:off x="0" y="-19470"/>
            <a:ext cx="12192000" cy="6858000"/>
          </a:xfrm>
          <a:prstGeom prst="rect">
            <a:avLst/>
          </a:prstGeom>
          <a:noFill/>
          <a:ln>
            <a:noFill/>
          </a:ln>
        </p:spPr>
      </p:pic>
      <p:grpSp>
        <p:nvGrpSpPr>
          <p:cNvPr id="123" name="Google Shape;123;p1"/>
          <p:cNvGrpSpPr/>
          <p:nvPr/>
        </p:nvGrpSpPr>
        <p:grpSpPr>
          <a:xfrm>
            <a:off x="0" y="6511282"/>
            <a:ext cx="12192000" cy="361767"/>
            <a:chOff x="0" y="6511282"/>
            <a:chExt cx="12192000" cy="361767"/>
          </a:xfrm>
        </p:grpSpPr>
        <p:pic>
          <p:nvPicPr>
            <p:cNvPr id="124" name="Google Shape;124;p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25" name="Google Shape;125;p1"/>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26" name="Google Shape;126;p1"/>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127" name="Google Shape;127;p1"/>
          <p:cNvPicPr preferRelativeResize="0"/>
          <p:nvPr/>
        </p:nvPicPr>
        <p:blipFill rotWithShape="1">
          <a:blip r:embed="rId5">
            <a:alphaModFix/>
          </a:blip>
          <a:srcRect/>
          <a:stretch/>
        </p:blipFill>
        <p:spPr>
          <a:xfrm>
            <a:off x="-1" y="-15050"/>
            <a:ext cx="12191999" cy="1181100"/>
          </a:xfrm>
          <a:prstGeom prst="rect">
            <a:avLst/>
          </a:prstGeom>
          <a:noFill/>
          <a:ln>
            <a:noFill/>
          </a:ln>
        </p:spPr>
      </p:pic>
      <p:sp>
        <p:nvSpPr>
          <p:cNvPr id="128" name="Google Shape;128;p1"/>
          <p:cNvSpPr txBox="1"/>
          <p:nvPr/>
        </p:nvSpPr>
        <p:spPr>
          <a:xfrm>
            <a:off x="1" y="5917324"/>
            <a:ext cx="6201102" cy="515288"/>
          </a:xfrm>
          <a:prstGeom prst="rect">
            <a:avLst/>
          </a:prstGeom>
          <a:solidFill>
            <a:srgbClr val="E6007E"/>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lt1"/>
              </a:buClr>
              <a:buSzPts val="1800"/>
              <a:buFont typeface="Arial"/>
              <a:buNone/>
            </a:pPr>
            <a:r>
              <a:rPr lang="it-IT" sz="1800" b="1" i="0" u="none" strike="noStrike" cap="none">
                <a:solidFill>
                  <a:schemeClr val="lt1"/>
                </a:solidFill>
                <a:latin typeface="Titillium Web SemiBold"/>
                <a:ea typeface="Titillium Web SemiBold"/>
                <a:cs typeface="Titillium Web SemiBold"/>
                <a:sym typeface="Titillium Web SemiBold"/>
              </a:rPr>
              <a:t>Spoke 3 </a:t>
            </a:r>
            <a:r>
              <a:rPr lang="it-IT" sz="1800" b="1">
                <a:solidFill>
                  <a:schemeClr val="lt1"/>
                </a:solidFill>
                <a:latin typeface="Titillium Web SemiBold"/>
                <a:ea typeface="Titillium Web SemiBold"/>
                <a:cs typeface="Titillium Web SemiBold"/>
                <a:sym typeface="Titillium Web SemiBold"/>
              </a:rPr>
              <a:t>General Meeting</a:t>
            </a:r>
            <a:r>
              <a:rPr lang="it-IT" sz="1800" b="1" i="0" u="none" strike="noStrike" cap="none">
                <a:solidFill>
                  <a:schemeClr val="lt1"/>
                </a:solidFill>
                <a:latin typeface="Titillium Web SemiBold"/>
                <a:ea typeface="Titillium Web SemiBold"/>
                <a:cs typeface="Titillium Web SemiBold"/>
                <a:sym typeface="Titillium Web SemiBold"/>
              </a:rPr>
              <a:t>, </a:t>
            </a:r>
            <a:r>
              <a:rPr lang="it-IT" sz="1800">
                <a:solidFill>
                  <a:schemeClr val="lt1"/>
                </a:solidFill>
                <a:latin typeface="Titillium Web"/>
                <a:ea typeface="Titillium Web"/>
                <a:cs typeface="Titillium Web"/>
                <a:sym typeface="Titillium Web"/>
              </a:rPr>
              <a:t>Elba 5-9</a:t>
            </a:r>
            <a:r>
              <a:rPr lang="it-IT" sz="1800" b="0" i="0" u="none" strike="noStrike" cap="none">
                <a:solidFill>
                  <a:schemeClr val="lt1"/>
                </a:solidFill>
                <a:latin typeface="Titillium Web"/>
                <a:ea typeface="Titillium Web"/>
                <a:cs typeface="Titillium Web"/>
                <a:sym typeface="Titillium Web"/>
              </a:rPr>
              <a:t> / </a:t>
            </a:r>
            <a:r>
              <a:rPr lang="it-IT" sz="1800">
                <a:solidFill>
                  <a:schemeClr val="lt1"/>
                </a:solidFill>
                <a:latin typeface="Titillium Web"/>
                <a:ea typeface="Titillium Web"/>
                <a:cs typeface="Titillium Web"/>
                <a:sym typeface="Titillium Web"/>
              </a:rPr>
              <a:t>05</a:t>
            </a:r>
            <a:r>
              <a:rPr lang="it-IT" sz="1800" b="0" i="0" u="none" strike="noStrike" cap="none">
                <a:solidFill>
                  <a:schemeClr val="lt1"/>
                </a:solidFill>
                <a:latin typeface="Titillium Web"/>
                <a:ea typeface="Titillium Web"/>
                <a:cs typeface="Titillium Web"/>
                <a:sym typeface="Titillium Web"/>
              </a:rPr>
              <a:t>, 202</a:t>
            </a:r>
            <a:r>
              <a:rPr lang="it-IT" sz="1800">
                <a:solidFill>
                  <a:schemeClr val="lt1"/>
                </a:solidFill>
                <a:latin typeface="Titillium Web"/>
                <a:ea typeface="Titillium Web"/>
                <a:cs typeface="Titillium Web"/>
                <a:sym typeface="Titillium Web"/>
              </a:rPr>
              <a:t>4</a:t>
            </a:r>
            <a:endParaRPr sz="1400" b="0" i="0" u="none" strike="noStrike" cap="none">
              <a:solidFill>
                <a:srgbClr val="000000"/>
              </a:solidFill>
              <a:latin typeface="Arial"/>
              <a:ea typeface="Arial"/>
              <a:cs typeface="Arial"/>
              <a:sym typeface="Arial"/>
            </a:endParaRPr>
          </a:p>
        </p:txBody>
      </p:sp>
      <p:sp>
        <p:nvSpPr>
          <p:cNvPr id="2" name="Google Shape;122;p1">
            <a:extLst>
              <a:ext uri="{FF2B5EF4-FFF2-40B4-BE49-F238E27FC236}">
                <a16:creationId xmlns:a16="http://schemas.microsoft.com/office/drawing/2014/main" id="{AEE860AF-E20F-B88F-2CFC-2911E9B830E7}"/>
              </a:ext>
            </a:extLst>
          </p:cNvPr>
          <p:cNvSpPr txBox="1"/>
          <p:nvPr/>
        </p:nvSpPr>
        <p:spPr>
          <a:xfrm>
            <a:off x="949453" y="3121790"/>
            <a:ext cx="9985500" cy="1761000"/>
          </a:xfrm>
          <a:prstGeom prst="rect">
            <a:avLst/>
          </a:prstGeom>
          <a:solidFill>
            <a:srgbClr val="002060"/>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3000"/>
              <a:buFont typeface="Titillium Web"/>
              <a:buNone/>
            </a:pPr>
            <a:r>
              <a:rPr lang="en-AU" sz="2800" b="1" i="1" dirty="0">
                <a:solidFill>
                  <a:schemeClr val="lt1"/>
                </a:solidFill>
                <a:latin typeface="Titillium Web"/>
                <a:ea typeface="Titillium Web"/>
                <a:cs typeface="Titillium Web"/>
                <a:sym typeface="Titillium Web"/>
              </a:rPr>
              <a:t>Search for orbital modulated periodic signals in radio timeseries</a:t>
            </a:r>
          </a:p>
          <a:p>
            <a:pPr marL="0" marR="0" lvl="0" indent="0" algn="ctr" rtl="0">
              <a:lnSpc>
                <a:spcPct val="90000"/>
              </a:lnSpc>
              <a:spcBef>
                <a:spcPts val="0"/>
              </a:spcBef>
              <a:spcAft>
                <a:spcPts val="0"/>
              </a:spcAft>
              <a:buClr>
                <a:schemeClr val="lt1"/>
              </a:buClr>
              <a:buSzPts val="3000"/>
              <a:buFont typeface="Titillium Web"/>
              <a:buNone/>
            </a:pPr>
            <a:endParaRPr lang="en-AU" sz="2700" b="0" i="1" u="none" strike="noStrike" cap="none" dirty="0">
              <a:solidFill>
                <a:schemeClr val="lt1"/>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lt1"/>
              </a:buClr>
              <a:buSzPts val="3000"/>
              <a:buFont typeface="Titillium Web"/>
              <a:buNone/>
            </a:pPr>
            <a:r>
              <a:rPr lang="en-AU" sz="2000" b="0" i="1" u="none" strike="noStrike" cap="none" dirty="0">
                <a:solidFill>
                  <a:schemeClr val="lt1"/>
                </a:solidFill>
                <a:latin typeface="Titillium Web"/>
                <a:ea typeface="Titillium Web"/>
                <a:cs typeface="Titillium Web"/>
                <a:sym typeface="Titillium Web"/>
              </a:rPr>
              <a:t>Andrea </a:t>
            </a:r>
            <a:r>
              <a:rPr lang="en-AU" sz="2000" b="0" i="1" u="none" strike="noStrike" cap="none" dirty="0" err="1">
                <a:solidFill>
                  <a:schemeClr val="lt1"/>
                </a:solidFill>
                <a:latin typeface="Titillium Web"/>
                <a:ea typeface="Titillium Web"/>
                <a:cs typeface="Titillium Web"/>
                <a:sym typeface="Titillium Web"/>
              </a:rPr>
              <a:t>Possenti</a:t>
            </a:r>
            <a:r>
              <a:rPr lang="en-AU" sz="2000" b="0" i="1" u="none" strike="noStrike" cap="none" dirty="0">
                <a:solidFill>
                  <a:schemeClr val="lt1"/>
                </a:solidFill>
                <a:latin typeface="Titillium Web"/>
                <a:ea typeface="Titillium Web"/>
                <a:cs typeface="Titillium Web"/>
                <a:sym typeface="Titillium Web"/>
              </a:rPr>
              <a:t> &amp; </a:t>
            </a:r>
            <a:r>
              <a:rPr lang="en-AU" sz="2000" b="0" i="1" u="none" strike="noStrike" cap="none" dirty="0" err="1">
                <a:solidFill>
                  <a:schemeClr val="lt1"/>
                </a:solidFill>
                <a:latin typeface="Titillium Web"/>
                <a:ea typeface="Titillium Web"/>
                <a:cs typeface="Titillium Web"/>
                <a:sym typeface="Titillium Web"/>
              </a:rPr>
              <a:t>R</a:t>
            </a:r>
            <a:r>
              <a:rPr lang="en-AU" sz="2000" i="1" dirty="0" err="1">
                <a:solidFill>
                  <a:schemeClr val="lt1"/>
                </a:solidFill>
                <a:latin typeface="Titillium Web"/>
                <a:ea typeface="Titillium Web"/>
                <a:cs typeface="Titillium Web"/>
                <a:sym typeface="Titillium Web"/>
              </a:rPr>
              <a:t>ouhin</a:t>
            </a:r>
            <a:r>
              <a:rPr lang="en-AU" sz="2000" i="1" dirty="0">
                <a:solidFill>
                  <a:schemeClr val="lt1"/>
                </a:solidFill>
                <a:latin typeface="Titillium Web"/>
                <a:ea typeface="Titillium Web"/>
                <a:cs typeface="Titillium Web"/>
                <a:sym typeface="Titillium Web"/>
              </a:rPr>
              <a:t> Nag </a:t>
            </a:r>
          </a:p>
          <a:p>
            <a:pPr marL="0" marR="0" lvl="0" indent="0" algn="ctr" rtl="0">
              <a:lnSpc>
                <a:spcPct val="90000"/>
              </a:lnSpc>
              <a:spcBef>
                <a:spcPts val="0"/>
              </a:spcBef>
              <a:spcAft>
                <a:spcPts val="0"/>
              </a:spcAft>
              <a:buClr>
                <a:schemeClr val="lt1"/>
              </a:buClr>
              <a:buSzPts val="3000"/>
              <a:buFont typeface="Titillium Web"/>
              <a:buNone/>
            </a:pPr>
            <a:r>
              <a:rPr lang="en-AU" sz="2000" b="0" i="1" u="none" strike="noStrike" cap="none" dirty="0">
                <a:solidFill>
                  <a:schemeClr val="lt1"/>
                </a:solidFill>
                <a:latin typeface="Titillium Web"/>
                <a:ea typeface="Titillium Web"/>
                <a:cs typeface="Titillium Web"/>
                <a:sym typeface="Titillium Web"/>
              </a:rPr>
              <a:t>( INAF-Ca</a:t>
            </a:r>
            <a:r>
              <a:rPr lang="en-AU" sz="2000" i="1" dirty="0">
                <a:solidFill>
                  <a:schemeClr val="lt1"/>
                </a:solidFill>
                <a:latin typeface="Titillium Web"/>
                <a:ea typeface="Titillium Web"/>
                <a:cs typeface="Titillium Web"/>
                <a:sym typeface="Titillium Web"/>
              </a:rPr>
              <a:t>gliari &amp; Univ of Cagliari ) </a:t>
            </a:r>
            <a:endParaRPr lang="en-AU" sz="2000" b="0" i="1" u="none" strike="noStrike" cap="none" dirty="0">
              <a:solidFill>
                <a:schemeClr val="lt1"/>
              </a:solidFill>
              <a:latin typeface="Titillium Web"/>
              <a:ea typeface="Titillium Web"/>
              <a:cs typeface="Titillium Web"/>
              <a:sym typeface="Titillium Web"/>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
          <p:cNvPicPr preferRelativeResize="0"/>
          <p:nvPr/>
        </p:nvPicPr>
        <p:blipFill rotWithShape="1">
          <a:blip r:embed="rId5">
            <a:alphaModFix/>
          </a:blip>
          <a:srcRect/>
          <a:stretch/>
        </p:blipFill>
        <p:spPr>
          <a:xfrm>
            <a:off x="-3" y="0"/>
            <a:ext cx="12192001" cy="850899"/>
          </a:xfrm>
          <a:prstGeom prst="rect">
            <a:avLst/>
          </a:prstGeom>
          <a:noFill/>
          <a:ln>
            <a:noFill/>
          </a:ln>
        </p:spPr>
      </p:pic>
      <p:grpSp>
        <p:nvGrpSpPr>
          <p:cNvPr id="135" name="Google Shape;135;p2"/>
          <p:cNvGrpSpPr/>
          <p:nvPr/>
        </p:nvGrpSpPr>
        <p:grpSpPr>
          <a:xfrm>
            <a:off x="0" y="6511282"/>
            <a:ext cx="12192000" cy="361767"/>
            <a:chOff x="0" y="6511282"/>
            <a:chExt cx="12192000" cy="361767"/>
          </a:xfrm>
        </p:grpSpPr>
        <p:pic>
          <p:nvPicPr>
            <p:cNvPr id="136" name="Google Shape;136;p2"/>
            <p:cNvPicPr preferRelativeResize="0"/>
            <p:nvPr/>
          </p:nvPicPr>
          <p:blipFill rotWithShape="1">
            <a:blip r:embed="rId6">
              <a:alphaModFix/>
            </a:blip>
            <a:srcRect/>
            <a:stretch/>
          </p:blipFill>
          <p:spPr>
            <a:xfrm>
              <a:off x="0" y="6511282"/>
              <a:ext cx="12192000" cy="361767"/>
            </a:xfrm>
            <a:prstGeom prst="rect">
              <a:avLst/>
            </a:prstGeom>
            <a:noFill/>
            <a:ln>
              <a:noFill/>
            </a:ln>
          </p:spPr>
        </p:pic>
        <p:sp>
          <p:nvSpPr>
            <p:cNvPr id="137" name="Google Shape;137;p2"/>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AU" sz="1400" b="0" i="0" u="none" strike="noStrike" cap="none">
                  <a:solidFill>
                    <a:schemeClr val="lt1"/>
                  </a:solidFill>
                  <a:latin typeface="Arial"/>
                  <a:ea typeface="Arial"/>
                  <a:cs typeface="Arial"/>
                  <a:sym typeface="Arial"/>
                </a:rPr>
                <a:t>Missione 4 </a:t>
              </a:r>
              <a:r>
                <a:rPr lang="en-AU" sz="1400" b="1" i="0" u="none" strike="noStrike" cap="none">
                  <a:solidFill>
                    <a:schemeClr val="lt1"/>
                  </a:solidFill>
                  <a:latin typeface="Arial"/>
                  <a:ea typeface="Arial"/>
                  <a:cs typeface="Arial"/>
                  <a:sym typeface="Arial"/>
                </a:rPr>
                <a:t>• Istruzione e Ricerca </a:t>
              </a:r>
              <a:endParaRPr lang="en-AU" sz="1400" b="0" i="0" u="none" strike="noStrike" cap="none">
                <a:solidFill>
                  <a:schemeClr val="lt1"/>
                </a:solidFill>
                <a:latin typeface="Arial"/>
                <a:ea typeface="Arial"/>
                <a:cs typeface="Arial"/>
                <a:sym typeface="Arial"/>
              </a:endParaRPr>
            </a:p>
          </p:txBody>
        </p:sp>
        <p:sp>
          <p:nvSpPr>
            <p:cNvPr id="138" name="Google Shape;138;p2"/>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AU"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lang="en-AU" sz="1400" b="0" i="0" u="none" strike="noStrike" cap="none">
                <a:solidFill>
                  <a:srgbClr val="000000"/>
                </a:solidFill>
                <a:latin typeface="Arial"/>
                <a:ea typeface="Arial"/>
                <a:cs typeface="Arial"/>
                <a:sym typeface="Arial"/>
              </a:endParaRPr>
            </a:p>
          </p:txBody>
        </p:sp>
      </p:grpSp>
      <p:sp>
        <p:nvSpPr>
          <p:cNvPr id="139" name="Google Shape;139;p2"/>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AU" sz="3000" b="1" i="0" u="none" strike="noStrike" cap="none">
                <a:solidFill>
                  <a:srgbClr val="1C7FFF"/>
                </a:solidFill>
                <a:latin typeface="Titillium Web"/>
                <a:ea typeface="Titillium Web"/>
                <a:cs typeface="Titillium Web"/>
                <a:sym typeface="Titillium Web"/>
              </a:rPr>
              <a:t>Scientific Rationale</a:t>
            </a:r>
            <a:endParaRPr lang="en-AU" sz="2000" b="0" i="0" u="none" strike="noStrike" cap="none">
              <a:solidFill>
                <a:srgbClr val="000000"/>
              </a:solidFill>
              <a:latin typeface="Titillium Web"/>
              <a:ea typeface="Titillium Web"/>
              <a:cs typeface="Titillium Web"/>
              <a:sym typeface="Titillium Web"/>
            </a:endParaRPr>
          </a:p>
        </p:txBody>
      </p:sp>
      <p:grpSp>
        <p:nvGrpSpPr>
          <p:cNvPr id="23" name="Gruppo 22">
            <a:extLst>
              <a:ext uri="{FF2B5EF4-FFF2-40B4-BE49-F238E27FC236}">
                <a16:creationId xmlns:a16="http://schemas.microsoft.com/office/drawing/2014/main" id="{889F30AD-87D4-71EF-E27D-D094F8AFD252}"/>
              </a:ext>
            </a:extLst>
          </p:cNvPr>
          <p:cNvGrpSpPr/>
          <p:nvPr/>
        </p:nvGrpSpPr>
        <p:grpSpPr>
          <a:xfrm>
            <a:off x="-240461" y="1720651"/>
            <a:ext cx="8091767" cy="2687331"/>
            <a:chOff x="-240461" y="1720651"/>
            <a:chExt cx="8091767" cy="2687331"/>
          </a:xfrm>
        </p:grpSpPr>
        <p:pic>
          <p:nvPicPr>
            <p:cNvPr id="2" name="Content Placeholder 6">
              <a:extLst>
                <a:ext uri="{FF2B5EF4-FFF2-40B4-BE49-F238E27FC236}">
                  <a16:creationId xmlns:a16="http://schemas.microsoft.com/office/drawing/2014/main" id="{D5C467C1-A7A9-4339-3415-6E48C2A2EE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8760" y="1798223"/>
              <a:ext cx="2782546" cy="2086909"/>
            </a:xfrm>
            <a:prstGeom prst="rect">
              <a:avLst/>
            </a:prstGeom>
          </p:spPr>
        </p:pic>
        <p:grpSp>
          <p:nvGrpSpPr>
            <p:cNvPr id="8" name="Gruppo 7">
              <a:extLst>
                <a:ext uri="{FF2B5EF4-FFF2-40B4-BE49-F238E27FC236}">
                  <a16:creationId xmlns:a16="http://schemas.microsoft.com/office/drawing/2014/main" id="{91B29D12-3E39-5EDC-C3E8-EF0487FC7D82}"/>
                </a:ext>
              </a:extLst>
            </p:cNvPr>
            <p:cNvGrpSpPr/>
            <p:nvPr/>
          </p:nvGrpSpPr>
          <p:grpSpPr>
            <a:xfrm>
              <a:off x="-240461" y="1720651"/>
              <a:ext cx="4826157" cy="2687331"/>
              <a:chOff x="2571237" y="1769115"/>
              <a:chExt cx="4826157" cy="2687331"/>
            </a:xfrm>
          </p:grpSpPr>
          <p:sp>
            <p:nvSpPr>
              <p:cNvPr id="140" name="Google Shape;140;p2"/>
              <p:cNvSpPr txBox="1"/>
              <p:nvPr/>
            </p:nvSpPr>
            <p:spPr>
              <a:xfrm>
                <a:off x="2571237" y="1769115"/>
                <a:ext cx="4826156" cy="369291"/>
              </a:xfrm>
              <a:prstGeom prst="rect">
                <a:avLst/>
              </a:prstGeom>
              <a:noFill/>
              <a:ln>
                <a:noFill/>
              </a:ln>
            </p:spPr>
            <p:txBody>
              <a:bodyPr spcFirstLastPara="1" wrap="square" lIns="360000" tIns="45700" rIns="91425" bIns="45700" anchor="t" anchorCtr="0">
                <a:spAutoFit/>
              </a:bodyPr>
              <a:lstStyle/>
              <a:p>
                <a:pPr marL="52998" marR="0" lvl="0" algn="r" rtl="0">
                  <a:lnSpc>
                    <a:spcPct val="90000"/>
                  </a:lnSpc>
                  <a:spcBef>
                    <a:spcPts val="0"/>
                  </a:spcBef>
                  <a:spcAft>
                    <a:spcPts val="0"/>
                  </a:spcAft>
                  <a:buClr>
                    <a:srgbClr val="1528BC"/>
                  </a:buClr>
                  <a:buSzPts val="2000"/>
                </a:pPr>
                <a:r>
                  <a:rPr lang="en-AU" sz="2000" b="1" dirty="0">
                    <a:solidFill>
                      <a:srgbClr val="FF0000"/>
                    </a:solidFill>
                    <a:latin typeface="Titillium Web"/>
                    <a:ea typeface="Titillium Web"/>
                    <a:cs typeface="Titillium Web"/>
                    <a:sym typeface="Titillium Web"/>
                  </a:rPr>
                  <a:t>Pulsars</a:t>
                </a:r>
                <a:r>
                  <a:rPr lang="en-AU" sz="2000" b="1" dirty="0">
                    <a:solidFill>
                      <a:srgbClr val="1528BC"/>
                    </a:solidFill>
                    <a:latin typeface="Titillium Web"/>
                    <a:ea typeface="Titillium Web"/>
                    <a:cs typeface="Titillium Web"/>
                    <a:sym typeface="Titillium Web"/>
                  </a:rPr>
                  <a:t> are great tools to investigate:</a:t>
                </a:r>
              </a:p>
            </p:txBody>
          </p:sp>
          <p:sp>
            <p:nvSpPr>
              <p:cNvPr id="7" name="CasellaDiTesto 6">
                <a:extLst>
                  <a:ext uri="{FF2B5EF4-FFF2-40B4-BE49-F238E27FC236}">
                    <a16:creationId xmlns:a16="http://schemas.microsoft.com/office/drawing/2014/main" id="{696AEBC0-DE07-6AC6-8CDA-9600D3C5EE5E}"/>
                  </a:ext>
                </a:extLst>
              </p:cNvPr>
              <p:cNvSpPr txBox="1"/>
              <p:nvPr/>
            </p:nvSpPr>
            <p:spPr>
              <a:xfrm>
                <a:off x="3479518" y="2141966"/>
                <a:ext cx="3917876" cy="2314480"/>
              </a:xfrm>
              <a:prstGeom prst="rect">
                <a:avLst/>
              </a:prstGeom>
              <a:noFill/>
            </p:spPr>
            <p:txBody>
              <a:bodyPr wrap="square">
                <a:spAutoFit/>
              </a:bodyPr>
              <a:lstStyle/>
              <a:p>
                <a:pPr marL="52998" marR="0" lvl="0" algn="r"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Neutron star magnetosphere </a:t>
                </a:r>
              </a:p>
              <a:p>
                <a:pPr marL="52998" marR="0" lvl="0" algn="r"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Neutron star birth and population</a:t>
                </a:r>
              </a:p>
              <a:p>
                <a:pPr marL="52998" marR="0" lvl="0" algn="r"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Supernova explosion</a:t>
                </a:r>
              </a:p>
              <a:p>
                <a:pPr marL="52998" marR="0" lvl="0" algn="r"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Ionized Interstellar medium </a:t>
                </a:r>
              </a:p>
              <a:p>
                <a:pPr marL="52998" marR="0" lvl="0" algn="r"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Galactic magnetic field</a:t>
                </a:r>
              </a:p>
              <a:p>
                <a:pPr marL="52998" marR="0" lvl="0" algn="r"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Globular cluster potential well </a:t>
                </a:r>
              </a:p>
              <a:p>
                <a:pPr marL="52998" marR="0" lvl="0" algn="r"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Globular cluster internal dynamics</a:t>
                </a:r>
              </a:p>
              <a:p>
                <a:pPr marL="52998" marR="0" lvl="0" algn="r"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Ultralong period Gravitational Waves</a:t>
                </a:r>
              </a:p>
              <a:p>
                <a:pPr marL="52998" marR="0" lvl="0" algn="r" rtl="0">
                  <a:lnSpc>
                    <a:spcPct val="90000"/>
                  </a:lnSpc>
                  <a:spcBef>
                    <a:spcPts val="0"/>
                  </a:spcBef>
                  <a:spcAft>
                    <a:spcPts val="0"/>
                  </a:spcAft>
                  <a:buClr>
                    <a:srgbClr val="1528BC"/>
                  </a:buClr>
                  <a:buSzPts val="2000"/>
                </a:pPr>
                <a:endParaRPr lang="en-AU" sz="1600" b="1" dirty="0">
                  <a:solidFill>
                    <a:srgbClr val="1528BC"/>
                  </a:solidFill>
                  <a:latin typeface="Titillium Web"/>
                  <a:ea typeface="Titillium Web"/>
                  <a:cs typeface="Titillium Web"/>
                  <a:sym typeface="Titillium Web"/>
                </a:endParaRPr>
              </a:p>
              <a:p>
                <a:pPr marL="52998" marR="0" lvl="0" algn="r"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  </a:t>
                </a:r>
                <a:endParaRPr lang="en-AU" sz="1600" b="1" i="0" u="none" strike="noStrike" cap="none" dirty="0">
                  <a:solidFill>
                    <a:srgbClr val="1528BC"/>
                  </a:solidFill>
                  <a:latin typeface="Titillium Web"/>
                  <a:ea typeface="Titillium Web"/>
                  <a:cs typeface="Titillium Web"/>
                  <a:sym typeface="Titillium Web"/>
                </a:endParaRPr>
              </a:p>
            </p:txBody>
          </p:sp>
        </p:grpSp>
      </p:grpSp>
      <p:grpSp>
        <p:nvGrpSpPr>
          <p:cNvPr id="22" name="Gruppo 21">
            <a:extLst>
              <a:ext uri="{FF2B5EF4-FFF2-40B4-BE49-F238E27FC236}">
                <a16:creationId xmlns:a16="http://schemas.microsoft.com/office/drawing/2014/main" id="{F1B5D302-610E-6298-F804-E796FB577BD9}"/>
              </a:ext>
            </a:extLst>
          </p:cNvPr>
          <p:cNvGrpSpPr/>
          <p:nvPr/>
        </p:nvGrpSpPr>
        <p:grpSpPr>
          <a:xfrm>
            <a:off x="-18015" y="4178206"/>
            <a:ext cx="7695412" cy="2188065"/>
            <a:chOff x="-18015" y="4178206"/>
            <a:chExt cx="7695412" cy="2188065"/>
          </a:xfrm>
        </p:grpSpPr>
        <p:grpSp>
          <p:nvGrpSpPr>
            <p:cNvPr id="9" name="Gruppo 8">
              <a:extLst>
                <a:ext uri="{FF2B5EF4-FFF2-40B4-BE49-F238E27FC236}">
                  <a16:creationId xmlns:a16="http://schemas.microsoft.com/office/drawing/2014/main" id="{A9F1CE52-EA5F-FBCF-6DDD-CC0CDF40E997}"/>
                </a:ext>
              </a:extLst>
            </p:cNvPr>
            <p:cNvGrpSpPr/>
            <p:nvPr/>
          </p:nvGrpSpPr>
          <p:grpSpPr>
            <a:xfrm>
              <a:off x="-18015" y="4178206"/>
              <a:ext cx="5086775" cy="2188065"/>
              <a:chOff x="6344266" y="1844177"/>
              <a:chExt cx="5086775" cy="2188065"/>
            </a:xfrm>
          </p:grpSpPr>
          <p:sp>
            <p:nvSpPr>
              <p:cNvPr id="4" name="CasellaDiTesto 3">
                <a:extLst>
                  <a:ext uri="{FF2B5EF4-FFF2-40B4-BE49-F238E27FC236}">
                    <a16:creationId xmlns:a16="http://schemas.microsoft.com/office/drawing/2014/main" id="{82EF4B0D-5E39-DB3F-73F1-D0C387FF3DD5}"/>
                  </a:ext>
                </a:extLst>
              </p:cNvPr>
              <p:cNvSpPr txBox="1"/>
              <p:nvPr/>
            </p:nvSpPr>
            <p:spPr>
              <a:xfrm>
                <a:off x="6646149" y="2825758"/>
                <a:ext cx="4110894" cy="1206484"/>
              </a:xfrm>
              <a:prstGeom prst="rect">
                <a:avLst/>
              </a:prstGeom>
              <a:noFill/>
            </p:spPr>
            <p:txBody>
              <a:bodyPr wrap="square">
                <a:spAutoFit/>
              </a:bodyPr>
              <a:lstStyle/>
              <a:p>
                <a:pPr marL="52998" marR="0" lvl="0"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Tests of General Relativity</a:t>
                </a:r>
              </a:p>
              <a:p>
                <a:pPr marL="52998" marR="0" lvl="0"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Study of alternate Gravity Theories</a:t>
                </a:r>
              </a:p>
              <a:p>
                <a:pPr marL="52998" marR="0" lvl="0"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Measuring the mass of a Neutron Star </a:t>
                </a:r>
              </a:p>
              <a:p>
                <a:pPr marL="52998" marR="0" lvl="0"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Constraining nuclear Physics</a:t>
                </a:r>
              </a:p>
              <a:p>
                <a:pPr marL="52998" marR="0" lvl="0" rtl="0">
                  <a:lnSpc>
                    <a:spcPct val="90000"/>
                  </a:lnSpc>
                  <a:spcBef>
                    <a:spcPts val="0"/>
                  </a:spcBef>
                  <a:spcAft>
                    <a:spcPts val="0"/>
                  </a:spcAft>
                  <a:buClr>
                    <a:srgbClr val="1528BC"/>
                  </a:buClr>
                  <a:buSzPts val="2000"/>
                </a:pPr>
                <a:r>
                  <a:rPr lang="en-AU" sz="1600" b="1" dirty="0">
                    <a:solidFill>
                      <a:srgbClr val="1528BC"/>
                    </a:solidFill>
                    <a:latin typeface="Titillium Web"/>
                    <a:ea typeface="Titillium Web"/>
                    <a:cs typeface="Titillium Web"/>
                    <a:sym typeface="Titillium Web"/>
                  </a:rPr>
                  <a:t>Study of Plasma Physics   </a:t>
                </a:r>
                <a:endParaRPr lang="en-AU" sz="1600" b="1" i="0" u="none" strike="noStrike" cap="none" dirty="0">
                  <a:solidFill>
                    <a:srgbClr val="1528BC"/>
                  </a:solidFill>
                  <a:latin typeface="Titillium Web"/>
                  <a:ea typeface="Titillium Web"/>
                  <a:cs typeface="Titillium Web"/>
                  <a:sym typeface="Titillium Web"/>
                </a:endParaRPr>
              </a:p>
            </p:txBody>
          </p:sp>
          <p:sp>
            <p:nvSpPr>
              <p:cNvPr id="5" name="Google Shape;140;p2">
                <a:extLst>
                  <a:ext uri="{FF2B5EF4-FFF2-40B4-BE49-F238E27FC236}">
                    <a16:creationId xmlns:a16="http://schemas.microsoft.com/office/drawing/2014/main" id="{FD27BD32-E447-5517-8F13-0CD1D3228089}"/>
                  </a:ext>
                </a:extLst>
              </p:cNvPr>
              <p:cNvSpPr txBox="1"/>
              <p:nvPr/>
            </p:nvSpPr>
            <p:spPr>
              <a:xfrm>
                <a:off x="6344266" y="1844177"/>
                <a:ext cx="5086775" cy="923289"/>
              </a:xfrm>
              <a:prstGeom prst="rect">
                <a:avLst/>
              </a:prstGeom>
              <a:noFill/>
              <a:ln>
                <a:noFill/>
              </a:ln>
            </p:spPr>
            <p:txBody>
              <a:bodyPr spcFirstLastPara="1" wrap="square" lIns="360000" tIns="45700" rIns="91425" bIns="45700" anchor="t" anchorCtr="0">
                <a:spAutoFit/>
              </a:bodyPr>
              <a:lstStyle/>
              <a:p>
                <a:pPr marL="52998" marR="0" lvl="0" rtl="0">
                  <a:lnSpc>
                    <a:spcPct val="90000"/>
                  </a:lnSpc>
                  <a:spcBef>
                    <a:spcPts val="0"/>
                  </a:spcBef>
                  <a:spcAft>
                    <a:spcPts val="0"/>
                  </a:spcAft>
                  <a:buClr>
                    <a:srgbClr val="1528BC"/>
                  </a:buClr>
                  <a:buSzPts val="2000"/>
                </a:pPr>
                <a:r>
                  <a:rPr lang="en-AU" sz="2000" b="1" dirty="0">
                    <a:solidFill>
                      <a:srgbClr val="FF0000"/>
                    </a:solidFill>
                    <a:latin typeface="Titillium Web"/>
                    <a:ea typeface="Titillium Web"/>
                    <a:cs typeface="Titillium Web"/>
                    <a:sym typeface="Titillium Web"/>
                  </a:rPr>
                  <a:t>Binary pulsars in close orbital systems </a:t>
                </a:r>
                <a:r>
                  <a:rPr lang="en-AU" sz="2000" b="1" dirty="0">
                    <a:solidFill>
                      <a:srgbClr val="1528BC"/>
                    </a:solidFill>
                    <a:latin typeface="Titillium Web"/>
                    <a:ea typeface="Titillium Web"/>
                    <a:cs typeface="Titillium Web"/>
                    <a:sym typeface="Titillium Web"/>
                  </a:rPr>
                  <a:t>are magnificent tools to perform unique experiments in:</a:t>
                </a:r>
              </a:p>
            </p:txBody>
          </p:sp>
        </p:grpSp>
        <p:pic>
          <p:nvPicPr>
            <p:cNvPr id="3" name="PSRJ0737-3039A+B.mpg">
              <a:hlinkClick r:id="" action="ppaction://media"/>
              <a:extLst>
                <a:ext uri="{FF2B5EF4-FFF2-40B4-BE49-F238E27FC236}">
                  <a16:creationId xmlns:a16="http://schemas.microsoft.com/office/drawing/2014/main" id="{5B532F9E-8A8C-64D5-06EB-722E44E5478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068760" y="4178206"/>
              <a:ext cx="2608637" cy="2086909"/>
            </a:xfrm>
            <a:prstGeom prst="rect">
              <a:avLst/>
            </a:prstGeom>
          </p:spPr>
        </p:pic>
      </p:grpSp>
      <p:grpSp>
        <p:nvGrpSpPr>
          <p:cNvPr id="27" name="Gruppo 26">
            <a:extLst>
              <a:ext uri="{FF2B5EF4-FFF2-40B4-BE49-F238E27FC236}">
                <a16:creationId xmlns:a16="http://schemas.microsoft.com/office/drawing/2014/main" id="{5EE543ED-8A79-D4FD-7638-719BAB50B2E8}"/>
              </a:ext>
            </a:extLst>
          </p:cNvPr>
          <p:cNvGrpSpPr/>
          <p:nvPr/>
        </p:nvGrpSpPr>
        <p:grpSpPr>
          <a:xfrm>
            <a:off x="7677397" y="1766797"/>
            <a:ext cx="4327860" cy="2070041"/>
            <a:chOff x="7677397" y="1766797"/>
            <a:chExt cx="4327860" cy="2070041"/>
          </a:xfrm>
        </p:grpSpPr>
        <p:sp>
          <p:nvSpPr>
            <p:cNvPr id="6" name="Google Shape;140;p2">
              <a:extLst>
                <a:ext uri="{FF2B5EF4-FFF2-40B4-BE49-F238E27FC236}">
                  <a16:creationId xmlns:a16="http://schemas.microsoft.com/office/drawing/2014/main" id="{4E0EC3BE-7086-7517-5D73-F91B786827F3}"/>
                </a:ext>
              </a:extLst>
            </p:cNvPr>
            <p:cNvSpPr txBox="1"/>
            <p:nvPr/>
          </p:nvSpPr>
          <p:spPr>
            <a:xfrm>
              <a:off x="7677397" y="1766797"/>
              <a:ext cx="3827854" cy="646290"/>
            </a:xfrm>
            <a:prstGeom prst="rect">
              <a:avLst/>
            </a:prstGeom>
            <a:noFill/>
            <a:ln>
              <a:noFill/>
            </a:ln>
          </p:spPr>
          <p:txBody>
            <a:bodyPr spcFirstLastPara="1" wrap="square" lIns="360000" tIns="45700" rIns="91425" bIns="45700" anchor="t" anchorCtr="0">
              <a:spAutoFit/>
            </a:bodyPr>
            <a:lstStyle/>
            <a:p>
              <a:pPr marL="52998" marR="0" lvl="0" rtl="0">
                <a:lnSpc>
                  <a:spcPct val="90000"/>
                </a:lnSpc>
                <a:spcBef>
                  <a:spcPts val="0"/>
                </a:spcBef>
                <a:spcAft>
                  <a:spcPts val="0"/>
                </a:spcAft>
                <a:buClr>
                  <a:srgbClr val="1528BC"/>
                </a:buClr>
                <a:buSzPts val="2000"/>
              </a:pPr>
              <a:r>
                <a:rPr lang="en-AU" sz="2000" b="1" dirty="0">
                  <a:solidFill>
                    <a:srgbClr val="00B050"/>
                  </a:solidFill>
                  <a:latin typeface="Titillium Web"/>
                  <a:ea typeface="Titillium Web"/>
                  <a:cs typeface="Titillium Web"/>
                  <a:sym typeface="Titillium Web"/>
                </a:rPr>
                <a:t>To be searched applying FFTs or Fast Folding Algorithms</a:t>
              </a:r>
            </a:p>
          </p:txBody>
        </p:sp>
        <p:grpSp>
          <p:nvGrpSpPr>
            <p:cNvPr id="26" name="Gruppo 25">
              <a:extLst>
                <a:ext uri="{FF2B5EF4-FFF2-40B4-BE49-F238E27FC236}">
                  <a16:creationId xmlns:a16="http://schemas.microsoft.com/office/drawing/2014/main" id="{21DC2457-BE74-1E90-1DE5-C61D724B4F5B}"/>
                </a:ext>
              </a:extLst>
            </p:cNvPr>
            <p:cNvGrpSpPr/>
            <p:nvPr/>
          </p:nvGrpSpPr>
          <p:grpSpPr>
            <a:xfrm>
              <a:off x="8062488" y="2570455"/>
              <a:ext cx="3942769" cy="1266383"/>
              <a:chOff x="8087202" y="2570455"/>
              <a:chExt cx="3942769" cy="1266383"/>
            </a:xfrm>
          </p:grpSpPr>
          <p:pic>
            <p:nvPicPr>
              <p:cNvPr id="10" name="Picture 3">
                <a:extLst>
                  <a:ext uri="{FF2B5EF4-FFF2-40B4-BE49-F238E27FC236}">
                    <a16:creationId xmlns:a16="http://schemas.microsoft.com/office/drawing/2014/main" id="{C1B187B4-E9FA-D1B2-A543-DFE43081A280}"/>
                  </a:ext>
                </a:extLst>
              </p:cNvPr>
              <p:cNvPicPr>
                <a:picLocks noChangeAspect="1"/>
              </p:cNvPicPr>
              <p:nvPr/>
            </p:nvPicPr>
            <p:blipFill rotWithShape="1">
              <a:blip r:embed="rId9">
                <a:extLst>
                  <a:ext uri="{28A0092B-C50C-407E-A947-70E740481C1C}">
                    <a14:useLocalDpi xmlns:a14="http://schemas.microsoft.com/office/drawing/2010/main" val="0"/>
                  </a:ext>
                </a:extLst>
              </a:blip>
              <a:srcRect t="2155"/>
              <a:stretch/>
            </p:blipFill>
            <p:spPr>
              <a:xfrm>
                <a:off x="8087202" y="2664645"/>
                <a:ext cx="2568314" cy="1172193"/>
              </a:xfrm>
              <a:prstGeom prst="rect">
                <a:avLst/>
              </a:prstGeom>
            </p:spPr>
          </p:pic>
          <p:grpSp>
            <p:nvGrpSpPr>
              <p:cNvPr id="21" name="Gruppo 20">
                <a:extLst>
                  <a:ext uri="{FF2B5EF4-FFF2-40B4-BE49-F238E27FC236}">
                    <a16:creationId xmlns:a16="http://schemas.microsoft.com/office/drawing/2014/main" id="{BA3A21C2-2915-7F50-9FE5-835F82226A8E}"/>
                  </a:ext>
                </a:extLst>
              </p:cNvPr>
              <p:cNvGrpSpPr/>
              <p:nvPr/>
            </p:nvGrpSpPr>
            <p:grpSpPr>
              <a:xfrm>
                <a:off x="9472773" y="2570455"/>
                <a:ext cx="2557198" cy="954107"/>
                <a:chOff x="9472773" y="2570455"/>
                <a:chExt cx="2557198" cy="954107"/>
              </a:xfrm>
            </p:grpSpPr>
            <p:cxnSp>
              <p:nvCxnSpPr>
                <p:cNvPr id="12" name="Connettore 2 11">
                  <a:extLst>
                    <a:ext uri="{FF2B5EF4-FFF2-40B4-BE49-F238E27FC236}">
                      <a16:creationId xmlns:a16="http://schemas.microsoft.com/office/drawing/2014/main" id="{310792DE-06D9-0E5D-03EF-859DF5EC2B99}"/>
                    </a:ext>
                  </a:extLst>
                </p:cNvPr>
                <p:cNvCxnSpPr/>
                <p:nvPr/>
              </p:nvCxnSpPr>
              <p:spPr>
                <a:xfrm flipH="1">
                  <a:off x="9472773" y="2841677"/>
                  <a:ext cx="1561672"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E341E989-4B94-A9D7-3A2A-1AE8224F9DF2}"/>
                    </a:ext>
                  </a:extLst>
                </p:cNvPr>
                <p:cNvSpPr txBox="1"/>
                <p:nvPr/>
              </p:nvSpPr>
              <p:spPr>
                <a:xfrm>
                  <a:off x="11034445" y="2570455"/>
                  <a:ext cx="995526" cy="954107"/>
                </a:xfrm>
                <a:prstGeom prst="rect">
                  <a:avLst/>
                </a:prstGeom>
                <a:noFill/>
              </p:spPr>
              <p:txBody>
                <a:bodyPr wrap="square" rtlCol="0">
                  <a:spAutoFit/>
                </a:bodyPr>
                <a:lstStyle/>
                <a:p>
                  <a:r>
                    <a:rPr lang="it-IT" b="1" dirty="0">
                      <a:solidFill>
                        <a:srgbClr val="1427BC"/>
                      </a:solidFill>
                    </a:rPr>
                    <a:t>Fourier</a:t>
                  </a:r>
                </a:p>
                <a:p>
                  <a:r>
                    <a:rPr lang="it-IT" b="1" dirty="0">
                      <a:solidFill>
                        <a:srgbClr val="1427BC"/>
                      </a:solidFill>
                    </a:rPr>
                    <a:t>power </a:t>
                  </a:r>
                  <a:r>
                    <a:rPr lang="it-IT" b="1" dirty="0" err="1">
                      <a:solidFill>
                        <a:srgbClr val="1427BC"/>
                      </a:solidFill>
                    </a:rPr>
                    <a:t>is</a:t>
                  </a:r>
                  <a:r>
                    <a:rPr lang="it-IT" b="1" dirty="0">
                      <a:solidFill>
                        <a:srgbClr val="1427BC"/>
                      </a:solidFill>
                    </a:rPr>
                    <a:t> </a:t>
                  </a:r>
                  <a:r>
                    <a:rPr lang="it-IT" b="1" dirty="0" err="1">
                      <a:solidFill>
                        <a:srgbClr val="1427BC"/>
                      </a:solidFill>
                    </a:rPr>
                    <a:t>very</a:t>
                  </a:r>
                  <a:r>
                    <a:rPr lang="it-IT" b="1" dirty="0">
                      <a:solidFill>
                        <a:srgbClr val="1427BC"/>
                      </a:solidFill>
                    </a:rPr>
                    <a:t> </a:t>
                  </a:r>
                  <a:r>
                    <a:rPr lang="it-IT" b="1" dirty="0" err="1">
                      <a:solidFill>
                        <a:srgbClr val="1427BC"/>
                      </a:solidFill>
                    </a:rPr>
                    <a:t>Peaked</a:t>
                  </a:r>
                  <a:endParaRPr lang="it-IT" b="1" dirty="0">
                    <a:solidFill>
                      <a:srgbClr val="1427BC"/>
                    </a:solidFill>
                  </a:endParaRPr>
                </a:p>
              </p:txBody>
            </p:sp>
          </p:grpSp>
        </p:grpSp>
      </p:grpSp>
      <p:grpSp>
        <p:nvGrpSpPr>
          <p:cNvPr id="28" name="Gruppo 27">
            <a:extLst>
              <a:ext uri="{FF2B5EF4-FFF2-40B4-BE49-F238E27FC236}">
                <a16:creationId xmlns:a16="http://schemas.microsoft.com/office/drawing/2014/main" id="{401E30B7-D28F-78EC-6377-DD9544D08267}"/>
              </a:ext>
            </a:extLst>
          </p:cNvPr>
          <p:cNvGrpSpPr/>
          <p:nvPr/>
        </p:nvGrpSpPr>
        <p:grpSpPr>
          <a:xfrm>
            <a:off x="7677396" y="4118315"/>
            <a:ext cx="4352575" cy="2243092"/>
            <a:chOff x="7677396" y="4118315"/>
            <a:chExt cx="4352575" cy="2243092"/>
          </a:xfrm>
        </p:grpSpPr>
        <p:sp>
          <p:nvSpPr>
            <p:cNvPr id="14" name="Google Shape;140;p2">
              <a:extLst>
                <a:ext uri="{FF2B5EF4-FFF2-40B4-BE49-F238E27FC236}">
                  <a16:creationId xmlns:a16="http://schemas.microsoft.com/office/drawing/2014/main" id="{257D436C-00F5-331E-C129-A0A2624D5E97}"/>
                </a:ext>
              </a:extLst>
            </p:cNvPr>
            <p:cNvSpPr txBox="1"/>
            <p:nvPr/>
          </p:nvSpPr>
          <p:spPr>
            <a:xfrm>
              <a:off x="7677396" y="4118315"/>
              <a:ext cx="4352575" cy="923289"/>
            </a:xfrm>
            <a:prstGeom prst="rect">
              <a:avLst/>
            </a:prstGeom>
            <a:noFill/>
            <a:ln>
              <a:noFill/>
            </a:ln>
          </p:spPr>
          <p:txBody>
            <a:bodyPr spcFirstLastPara="1" wrap="square" lIns="360000" tIns="45700" rIns="91425" bIns="45700" anchor="t" anchorCtr="0">
              <a:spAutoFit/>
            </a:bodyPr>
            <a:lstStyle/>
            <a:p>
              <a:pPr marL="52998" marR="0" lvl="0" rtl="0">
                <a:lnSpc>
                  <a:spcPct val="90000"/>
                </a:lnSpc>
                <a:spcBef>
                  <a:spcPts val="0"/>
                </a:spcBef>
                <a:spcAft>
                  <a:spcPts val="0"/>
                </a:spcAft>
                <a:buClr>
                  <a:srgbClr val="1528BC"/>
                </a:buClr>
                <a:buSzPts val="2000"/>
              </a:pPr>
              <a:r>
                <a:rPr lang="en-AU" sz="2000" b="1" dirty="0">
                  <a:solidFill>
                    <a:srgbClr val="00B050"/>
                  </a:solidFill>
                  <a:latin typeface="Titillium Web"/>
                  <a:ea typeface="Titillium Web"/>
                  <a:cs typeface="Titillium Web"/>
                  <a:sym typeface="Titillium Web"/>
                </a:rPr>
                <a:t>Direct FFTs is not possible due to the changing apparent spin period caused by the Doppler effect </a:t>
              </a:r>
            </a:p>
          </p:txBody>
        </p:sp>
        <p:grpSp>
          <p:nvGrpSpPr>
            <p:cNvPr id="25" name="Gruppo 24">
              <a:extLst>
                <a:ext uri="{FF2B5EF4-FFF2-40B4-BE49-F238E27FC236}">
                  <a16:creationId xmlns:a16="http://schemas.microsoft.com/office/drawing/2014/main" id="{B1377DA7-ADEB-5827-AC40-59C651D877AF}"/>
                </a:ext>
              </a:extLst>
            </p:cNvPr>
            <p:cNvGrpSpPr/>
            <p:nvPr/>
          </p:nvGrpSpPr>
          <p:grpSpPr>
            <a:xfrm>
              <a:off x="7959294" y="4976412"/>
              <a:ext cx="4058319" cy="1384995"/>
              <a:chOff x="7971651" y="4976412"/>
              <a:chExt cx="4058319" cy="1384995"/>
            </a:xfrm>
          </p:grpSpPr>
          <p:pic>
            <p:nvPicPr>
              <p:cNvPr id="16" name="Immagine 15">
                <a:extLst>
                  <a:ext uri="{FF2B5EF4-FFF2-40B4-BE49-F238E27FC236}">
                    <a16:creationId xmlns:a16="http://schemas.microsoft.com/office/drawing/2014/main" id="{B8D35396-0BEA-49D2-3E6C-3C09B8C201A8}"/>
                  </a:ext>
                </a:extLst>
              </p:cNvPr>
              <p:cNvPicPr>
                <a:picLocks noChangeAspect="1"/>
              </p:cNvPicPr>
              <p:nvPr/>
            </p:nvPicPr>
            <p:blipFill>
              <a:blip r:embed="rId10"/>
              <a:stretch>
                <a:fillRect/>
              </a:stretch>
            </p:blipFill>
            <p:spPr>
              <a:xfrm>
                <a:off x="7971651" y="5027866"/>
                <a:ext cx="2568314" cy="1300416"/>
              </a:xfrm>
              <a:prstGeom prst="rect">
                <a:avLst/>
              </a:prstGeom>
            </p:spPr>
          </p:pic>
          <p:grpSp>
            <p:nvGrpSpPr>
              <p:cNvPr id="20" name="Gruppo 19">
                <a:extLst>
                  <a:ext uri="{FF2B5EF4-FFF2-40B4-BE49-F238E27FC236}">
                    <a16:creationId xmlns:a16="http://schemas.microsoft.com/office/drawing/2014/main" id="{B671D09A-9939-EE06-1F9F-7FFF666752C8}"/>
                  </a:ext>
                </a:extLst>
              </p:cNvPr>
              <p:cNvGrpSpPr/>
              <p:nvPr/>
            </p:nvGrpSpPr>
            <p:grpSpPr>
              <a:xfrm>
                <a:off x="9662244" y="4976412"/>
                <a:ext cx="2367726" cy="1384995"/>
                <a:chOff x="9662244" y="4976412"/>
                <a:chExt cx="2367726" cy="1384995"/>
              </a:xfrm>
            </p:grpSpPr>
            <p:sp>
              <p:nvSpPr>
                <p:cNvPr id="17" name="CasellaDiTesto 16">
                  <a:extLst>
                    <a:ext uri="{FF2B5EF4-FFF2-40B4-BE49-F238E27FC236}">
                      <a16:creationId xmlns:a16="http://schemas.microsoft.com/office/drawing/2014/main" id="{202C602D-3CDD-180A-4A7C-7D9A52863891}"/>
                    </a:ext>
                  </a:extLst>
                </p:cNvPr>
                <p:cNvSpPr txBox="1"/>
                <p:nvPr/>
              </p:nvSpPr>
              <p:spPr>
                <a:xfrm>
                  <a:off x="11049909" y="4976412"/>
                  <a:ext cx="980061" cy="1384995"/>
                </a:xfrm>
                <a:prstGeom prst="rect">
                  <a:avLst/>
                </a:prstGeom>
                <a:noFill/>
              </p:spPr>
              <p:txBody>
                <a:bodyPr wrap="square" rtlCol="0">
                  <a:spAutoFit/>
                </a:bodyPr>
                <a:lstStyle/>
                <a:p>
                  <a:r>
                    <a:rPr lang="it-IT" b="1" dirty="0">
                      <a:solidFill>
                        <a:srgbClr val="1427BC"/>
                      </a:solidFill>
                    </a:rPr>
                    <a:t>Fourier power </a:t>
                  </a:r>
                  <a:r>
                    <a:rPr lang="it-IT" b="1" dirty="0" err="1">
                      <a:solidFill>
                        <a:srgbClr val="1427BC"/>
                      </a:solidFill>
                    </a:rPr>
                    <a:t>is</a:t>
                  </a:r>
                  <a:endParaRPr lang="it-IT" b="1" dirty="0">
                    <a:solidFill>
                      <a:srgbClr val="1427BC"/>
                    </a:solidFill>
                  </a:endParaRPr>
                </a:p>
                <a:p>
                  <a:r>
                    <a:rPr lang="it-IT" b="1" dirty="0">
                      <a:solidFill>
                        <a:srgbClr val="1427BC"/>
                      </a:solidFill>
                    </a:rPr>
                    <a:t>spread </a:t>
                  </a:r>
                  <a:r>
                    <a:rPr lang="it-IT" b="1" dirty="0" err="1">
                      <a:solidFill>
                        <a:srgbClr val="1427BC"/>
                      </a:solidFill>
                    </a:rPr>
                    <a:t>across</a:t>
                  </a:r>
                  <a:r>
                    <a:rPr lang="it-IT" b="1" dirty="0">
                      <a:solidFill>
                        <a:srgbClr val="1427BC"/>
                      </a:solidFill>
                    </a:rPr>
                    <a:t> </a:t>
                  </a:r>
                  <a:r>
                    <a:rPr lang="it-IT" b="1" dirty="0" err="1">
                      <a:solidFill>
                        <a:srgbClr val="1427BC"/>
                      </a:solidFill>
                    </a:rPr>
                    <a:t>many</a:t>
                  </a:r>
                  <a:r>
                    <a:rPr lang="it-IT" b="1" dirty="0">
                      <a:solidFill>
                        <a:srgbClr val="1427BC"/>
                      </a:solidFill>
                    </a:rPr>
                    <a:t> </a:t>
                  </a:r>
                  <a:r>
                    <a:rPr lang="it-IT" b="1" dirty="0" err="1">
                      <a:solidFill>
                        <a:srgbClr val="1427BC"/>
                      </a:solidFill>
                    </a:rPr>
                    <a:t>bins</a:t>
                  </a:r>
                  <a:endParaRPr lang="it-IT" b="1" dirty="0">
                    <a:solidFill>
                      <a:srgbClr val="1427BC"/>
                    </a:solidFill>
                  </a:endParaRPr>
                </a:p>
              </p:txBody>
            </p:sp>
            <p:cxnSp>
              <p:nvCxnSpPr>
                <p:cNvPr id="18" name="Connettore 2 17">
                  <a:extLst>
                    <a:ext uri="{FF2B5EF4-FFF2-40B4-BE49-F238E27FC236}">
                      <a16:creationId xmlns:a16="http://schemas.microsoft.com/office/drawing/2014/main" id="{B4D90C1F-D7EB-365A-A8D3-93558DB3FA89}"/>
                    </a:ext>
                  </a:extLst>
                </p:cNvPr>
                <p:cNvCxnSpPr>
                  <a:cxnSpLocks/>
                </p:cNvCxnSpPr>
                <p:nvPr/>
              </p:nvCxnSpPr>
              <p:spPr>
                <a:xfrm flipH="1">
                  <a:off x="9662244" y="5749634"/>
                  <a:ext cx="1387665"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grpSp>
          <p:sp>
            <p:nvSpPr>
              <p:cNvPr id="24" name="CasellaDiTesto 23">
                <a:extLst>
                  <a:ext uri="{FF2B5EF4-FFF2-40B4-BE49-F238E27FC236}">
                    <a16:creationId xmlns:a16="http://schemas.microsoft.com/office/drawing/2014/main" id="{5D03386D-49F0-5198-0B5E-E704EF456395}"/>
                  </a:ext>
                </a:extLst>
              </p:cNvPr>
              <p:cNvSpPr txBox="1"/>
              <p:nvPr/>
            </p:nvSpPr>
            <p:spPr>
              <a:xfrm>
                <a:off x="9591324" y="6027367"/>
                <a:ext cx="942887" cy="246221"/>
              </a:xfrm>
              <a:prstGeom prst="rect">
                <a:avLst/>
              </a:prstGeom>
              <a:noFill/>
            </p:spPr>
            <p:txBody>
              <a:bodyPr wrap="none" rtlCol="0">
                <a:spAutoFit/>
              </a:bodyPr>
              <a:lstStyle/>
              <a:p>
                <a:r>
                  <a:rPr lang="it-IT" sz="1000" dirty="0" err="1">
                    <a:solidFill>
                      <a:schemeClr val="tx2">
                        <a:lumMod val="75000"/>
                      </a:schemeClr>
                    </a:solidFill>
                  </a:rPr>
                  <a:t>Giersch</a:t>
                </a:r>
                <a:r>
                  <a:rPr lang="it-IT" sz="1000" dirty="0">
                    <a:solidFill>
                      <a:schemeClr val="tx2">
                        <a:lumMod val="75000"/>
                      </a:schemeClr>
                    </a:solidFill>
                  </a:rPr>
                  <a:t> 2002</a:t>
                </a: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i="0" u="none" strike="noStrike" cap="none">
                <a:solidFill>
                  <a:srgbClr val="1C7FFF"/>
                </a:solidFill>
                <a:latin typeface="Titillium Web"/>
                <a:ea typeface="Titillium Web"/>
                <a:cs typeface="Titillium Web"/>
                <a:sym typeface="Titillium Web"/>
              </a:rPr>
              <a:t>Technical Objectives, Methodologies and  Solutions</a:t>
            </a:r>
            <a:endParaRPr sz="2000" b="0" i="0" u="none" strike="noStrike" cap="none">
              <a:solidFill>
                <a:srgbClr val="000000"/>
              </a:solidFill>
              <a:latin typeface="Titillium Web"/>
              <a:ea typeface="Titillium Web"/>
              <a:cs typeface="Titillium Web"/>
              <a:sym typeface="Titillium Web"/>
            </a:endParaRPr>
          </a:p>
        </p:txBody>
      </p:sp>
      <p:sp>
        <p:nvSpPr>
          <p:cNvPr id="152" name="Google Shape;152;g27df92e4ca9_0_1"/>
          <p:cNvSpPr txBox="1"/>
          <p:nvPr/>
        </p:nvSpPr>
        <p:spPr>
          <a:xfrm>
            <a:off x="355650" y="1833988"/>
            <a:ext cx="11480700" cy="646500"/>
          </a:xfrm>
          <a:prstGeom prst="rect">
            <a:avLst/>
          </a:prstGeom>
          <a:noFill/>
          <a:ln>
            <a:noFill/>
          </a:ln>
        </p:spPr>
        <p:txBody>
          <a:bodyPr spcFirstLastPara="1" wrap="square" lIns="360000" tIns="45700" rIns="91425" bIns="45700" anchor="t" anchorCtr="0">
            <a:spAutoFit/>
          </a:bodyPr>
          <a:lstStyle/>
          <a:p>
            <a:pPr marL="179999" marR="0" lvl="0" indent="-127001" algn="l" rtl="0">
              <a:lnSpc>
                <a:spcPct val="90000"/>
              </a:lnSpc>
              <a:spcBef>
                <a:spcPts val="0"/>
              </a:spcBef>
              <a:spcAft>
                <a:spcPts val="0"/>
              </a:spcAft>
              <a:buClr>
                <a:srgbClr val="1528BC"/>
              </a:buClr>
              <a:buSzPts val="2000"/>
              <a:buFont typeface="Titillium Web"/>
              <a:buChar char="-"/>
            </a:pPr>
            <a:r>
              <a:rPr lang="it-IT" sz="2000" b="1" i="0" u="none" strike="noStrike" cap="none">
                <a:solidFill>
                  <a:srgbClr val="1528BC"/>
                </a:solidFill>
                <a:latin typeface="Titillium Web"/>
                <a:ea typeface="Titillium Web"/>
                <a:cs typeface="Titillium Web"/>
                <a:sym typeface="Titillium Web"/>
              </a:rPr>
              <a:t>  </a:t>
            </a:r>
            <a:endParaRPr sz="2000" b="1" i="0" u="none" strike="noStrike" cap="none">
              <a:solidFill>
                <a:srgbClr val="1528BC"/>
              </a:solidFill>
              <a:latin typeface="Titillium Web"/>
              <a:ea typeface="Titillium Web"/>
              <a:cs typeface="Titillium Web"/>
              <a:sym typeface="Titillium Web"/>
            </a:endParaRPr>
          </a:p>
          <a:p>
            <a:pPr marL="179999" marR="0" lvl="0" indent="-127001" algn="l" rtl="0">
              <a:lnSpc>
                <a:spcPct val="90000"/>
              </a:lnSpc>
              <a:spcBef>
                <a:spcPts val="0"/>
              </a:spcBef>
              <a:spcAft>
                <a:spcPts val="0"/>
              </a:spcAft>
              <a:buClr>
                <a:srgbClr val="1528BC"/>
              </a:buClr>
              <a:buSzPts val="2000"/>
              <a:buFont typeface="Titillium Web"/>
              <a:buChar char="-"/>
            </a:pPr>
            <a:endParaRPr sz="2000" b="1" i="0" u="none" strike="noStrike" cap="none">
              <a:solidFill>
                <a:srgbClr val="1528BC"/>
              </a:solidFill>
              <a:latin typeface="Titillium Web"/>
              <a:ea typeface="Titillium Web"/>
              <a:cs typeface="Titillium Web"/>
              <a:sym typeface="Titillium Web"/>
            </a:endParaRPr>
          </a:p>
        </p:txBody>
      </p:sp>
      <p:sp>
        <p:nvSpPr>
          <p:cNvPr id="2" name="Rectangle: Rounded Corners 6">
            <a:extLst>
              <a:ext uri="{FF2B5EF4-FFF2-40B4-BE49-F238E27FC236}">
                <a16:creationId xmlns:a16="http://schemas.microsoft.com/office/drawing/2014/main" id="{6C8CD71B-E201-709F-3BD3-9A462986A4EC}"/>
              </a:ext>
            </a:extLst>
          </p:cNvPr>
          <p:cNvSpPr/>
          <p:nvPr/>
        </p:nvSpPr>
        <p:spPr>
          <a:xfrm>
            <a:off x="255181" y="1730895"/>
            <a:ext cx="1977655" cy="1499191"/>
          </a:xfrm>
          <a:prstGeom prst="roundRect">
            <a:avLst/>
          </a:prstGeom>
          <a:solidFill>
            <a:schemeClr val="accent2">
              <a:lumMod val="20000"/>
              <a:lumOff val="80000"/>
            </a:schemeClr>
          </a:solidFill>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n w="0"/>
                <a:solidFill>
                  <a:schemeClr val="tx1"/>
                </a:solidFill>
                <a:effectLst>
                  <a:outerShdw blurRad="38100" dist="19050" dir="2700000" algn="tl" rotWithShape="0">
                    <a:schemeClr val="dk1">
                      <a:alpha val="40000"/>
                    </a:schemeClr>
                  </a:outerShdw>
                </a:effectLst>
              </a:rPr>
              <a:t>Radio frequency Interference mitigation</a:t>
            </a:r>
            <a:endParaRPr lang="en-IN" b="1" dirty="0">
              <a:ln w="22225">
                <a:solidFill>
                  <a:schemeClr val="accent2"/>
                </a:solidFill>
                <a:prstDash val="solid"/>
              </a:ln>
              <a:solidFill>
                <a:schemeClr val="accent2">
                  <a:lumMod val="40000"/>
                  <a:lumOff val="60000"/>
                </a:schemeClr>
              </a:solidFill>
            </a:endParaRPr>
          </a:p>
        </p:txBody>
      </p:sp>
      <p:sp>
        <p:nvSpPr>
          <p:cNvPr id="3" name="Rectangle: Rounded Corners 7">
            <a:extLst>
              <a:ext uri="{FF2B5EF4-FFF2-40B4-BE49-F238E27FC236}">
                <a16:creationId xmlns:a16="http://schemas.microsoft.com/office/drawing/2014/main" id="{22DFF6EE-30C9-BE46-AD29-0D0F360AB187}"/>
              </a:ext>
            </a:extLst>
          </p:cNvPr>
          <p:cNvSpPr/>
          <p:nvPr/>
        </p:nvSpPr>
        <p:spPr>
          <a:xfrm>
            <a:off x="2681175" y="1730891"/>
            <a:ext cx="1977656" cy="1499191"/>
          </a:xfrm>
          <a:prstGeom prst="roundRect">
            <a:avLst/>
          </a:prstGeom>
          <a:solidFill>
            <a:schemeClr val="accent3">
              <a:lumMod val="20000"/>
              <a:lumOff val="80000"/>
            </a:schemeClr>
          </a:solidFill>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err="1">
                <a:ln w="0"/>
                <a:solidFill>
                  <a:schemeClr val="tx1"/>
                </a:solidFill>
                <a:effectLst>
                  <a:outerShdw blurRad="38100" dist="19050" dir="2700000" algn="tl" rotWithShape="0">
                    <a:schemeClr val="dk1">
                      <a:alpha val="40000"/>
                    </a:schemeClr>
                  </a:outerShdw>
                </a:effectLst>
              </a:rPr>
              <a:t>Dedispersion</a:t>
            </a:r>
            <a:endParaRPr lang="en-IN" b="1" dirty="0">
              <a:ln w="22225">
                <a:solidFill>
                  <a:schemeClr val="accent2"/>
                </a:solidFill>
                <a:prstDash val="solid"/>
              </a:ln>
              <a:solidFill>
                <a:schemeClr val="accent2">
                  <a:lumMod val="40000"/>
                  <a:lumOff val="60000"/>
                </a:schemeClr>
              </a:solidFill>
            </a:endParaRPr>
          </a:p>
        </p:txBody>
      </p:sp>
      <p:sp>
        <p:nvSpPr>
          <p:cNvPr id="4" name="Rectangle: Rounded Corners 8">
            <a:extLst>
              <a:ext uri="{FF2B5EF4-FFF2-40B4-BE49-F238E27FC236}">
                <a16:creationId xmlns:a16="http://schemas.microsoft.com/office/drawing/2014/main" id="{50D67D44-2847-C4F5-66C0-C13C0B6A2428}"/>
              </a:ext>
            </a:extLst>
          </p:cNvPr>
          <p:cNvSpPr/>
          <p:nvPr/>
        </p:nvSpPr>
        <p:spPr>
          <a:xfrm>
            <a:off x="5107172" y="1730892"/>
            <a:ext cx="1977656" cy="1499191"/>
          </a:xfrm>
          <a:prstGeom prst="roundRect">
            <a:avLst/>
          </a:prstGeom>
          <a:solidFill>
            <a:schemeClr val="accent5">
              <a:lumMod val="20000"/>
              <a:lumOff val="80000"/>
            </a:schemeClr>
          </a:solidFill>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Periodicity searches using FFT</a:t>
            </a:r>
          </a:p>
        </p:txBody>
      </p:sp>
      <p:sp>
        <p:nvSpPr>
          <p:cNvPr id="5" name="Rectangle: Rounded Corners 9">
            <a:extLst>
              <a:ext uri="{FF2B5EF4-FFF2-40B4-BE49-F238E27FC236}">
                <a16:creationId xmlns:a16="http://schemas.microsoft.com/office/drawing/2014/main" id="{CDC7534A-B5C8-6C54-53B1-49622211F7A1}"/>
              </a:ext>
            </a:extLst>
          </p:cNvPr>
          <p:cNvSpPr/>
          <p:nvPr/>
        </p:nvSpPr>
        <p:spPr>
          <a:xfrm>
            <a:off x="7480005" y="1730893"/>
            <a:ext cx="1977656" cy="1499190"/>
          </a:xfrm>
          <a:prstGeom prst="roundRect">
            <a:avLst/>
          </a:prstGeom>
          <a:solidFill>
            <a:schemeClr val="accent6">
              <a:lumMod val="40000"/>
              <a:lumOff val="60000"/>
            </a:schemeClr>
          </a:solidFill>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Preparation of pulsar candidate list and diagnostic plots </a:t>
            </a:r>
          </a:p>
        </p:txBody>
      </p:sp>
      <p:sp>
        <p:nvSpPr>
          <p:cNvPr id="6" name="Rectangle: Rounded Corners 10">
            <a:extLst>
              <a:ext uri="{FF2B5EF4-FFF2-40B4-BE49-F238E27FC236}">
                <a16:creationId xmlns:a16="http://schemas.microsoft.com/office/drawing/2014/main" id="{31711D20-7368-E1A7-5523-9BAE9C0EB153}"/>
              </a:ext>
            </a:extLst>
          </p:cNvPr>
          <p:cNvSpPr/>
          <p:nvPr/>
        </p:nvSpPr>
        <p:spPr>
          <a:xfrm>
            <a:off x="9852838" y="1730893"/>
            <a:ext cx="1977656" cy="1499190"/>
          </a:xfrm>
          <a:prstGeom prst="roundRect">
            <a:avLst/>
          </a:prstGeom>
          <a:solidFill>
            <a:schemeClr val="tx2">
              <a:lumMod val="20000"/>
              <a:lumOff val="80000"/>
            </a:schemeClr>
          </a:solidFill>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Inspection of the candidates by an Astronomer</a:t>
            </a:r>
          </a:p>
        </p:txBody>
      </p:sp>
      <p:sp>
        <p:nvSpPr>
          <p:cNvPr id="7" name="Arrow: Right 11">
            <a:extLst>
              <a:ext uri="{FF2B5EF4-FFF2-40B4-BE49-F238E27FC236}">
                <a16:creationId xmlns:a16="http://schemas.microsoft.com/office/drawing/2014/main" id="{4666796C-430F-13DE-AC54-D2F8465C7664}"/>
              </a:ext>
            </a:extLst>
          </p:cNvPr>
          <p:cNvSpPr/>
          <p:nvPr/>
        </p:nvSpPr>
        <p:spPr>
          <a:xfrm>
            <a:off x="2232836" y="2347584"/>
            <a:ext cx="448340" cy="313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Arrow: Right 12">
            <a:extLst>
              <a:ext uri="{FF2B5EF4-FFF2-40B4-BE49-F238E27FC236}">
                <a16:creationId xmlns:a16="http://schemas.microsoft.com/office/drawing/2014/main" id="{004314DB-88D5-F8B6-21CB-6BB67D891DC5}"/>
              </a:ext>
            </a:extLst>
          </p:cNvPr>
          <p:cNvSpPr/>
          <p:nvPr/>
        </p:nvSpPr>
        <p:spPr>
          <a:xfrm>
            <a:off x="4658831" y="2347584"/>
            <a:ext cx="448339" cy="313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Arrow: Right 13">
            <a:extLst>
              <a:ext uri="{FF2B5EF4-FFF2-40B4-BE49-F238E27FC236}">
                <a16:creationId xmlns:a16="http://schemas.microsoft.com/office/drawing/2014/main" id="{B7E89FD2-F1A9-3D7F-8DBF-8AE67D378014}"/>
              </a:ext>
            </a:extLst>
          </p:cNvPr>
          <p:cNvSpPr/>
          <p:nvPr/>
        </p:nvSpPr>
        <p:spPr>
          <a:xfrm>
            <a:off x="9457661" y="2347584"/>
            <a:ext cx="448339" cy="313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Arrow: Right 14">
            <a:extLst>
              <a:ext uri="{FF2B5EF4-FFF2-40B4-BE49-F238E27FC236}">
                <a16:creationId xmlns:a16="http://schemas.microsoft.com/office/drawing/2014/main" id="{8087CAF8-A4A2-7114-461B-0A7A085986CD}"/>
              </a:ext>
            </a:extLst>
          </p:cNvPr>
          <p:cNvSpPr/>
          <p:nvPr/>
        </p:nvSpPr>
        <p:spPr>
          <a:xfrm>
            <a:off x="7058247" y="2323656"/>
            <a:ext cx="448339" cy="313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Google Shape;140;p2">
            <a:extLst>
              <a:ext uri="{FF2B5EF4-FFF2-40B4-BE49-F238E27FC236}">
                <a16:creationId xmlns:a16="http://schemas.microsoft.com/office/drawing/2014/main" id="{9E8881BA-7CE6-EDDE-E277-6090483B5CFA}"/>
              </a:ext>
            </a:extLst>
          </p:cNvPr>
          <p:cNvSpPr txBox="1"/>
          <p:nvPr/>
        </p:nvSpPr>
        <p:spPr>
          <a:xfrm>
            <a:off x="3380000" y="3817755"/>
            <a:ext cx="4826156" cy="369291"/>
          </a:xfrm>
          <a:prstGeom prst="rect">
            <a:avLst/>
          </a:prstGeom>
          <a:noFill/>
          <a:ln>
            <a:noFill/>
          </a:ln>
        </p:spPr>
        <p:txBody>
          <a:bodyPr spcFirstLastPara="1" wrap="square" lIns="360000" tIns="45700" rIns="91425" bIns="45700" anchor="t" anchorCtr="0">
            <a:spAutoFit/>
          </a:bodyPr>
          <a:lstStyle/>
          <a:p>
            <a:pPr marL="52998" marR="0" lvl="0" algn="r" rtl="0">
              <a:lnSpc>
                <a:spcPct val="90000"/>
              </a:lnSpc>
              <a:spcBef>
                <a:spcPts val="0"/>
              </a:spcBef>
              <a:spcAft>
                <a:spcPts val="0"/>
              </a:spcAft>
              <a:buClr>
                <a:srgbClr val="1528BC"/>
              </a:buClr>
              <a:buSzPts val="2000"/>
            </a:pPr>
            <a:r>
              <a:rPr lang="en-AU" sz="2000" b="1" dirty="0">
                <a:solidFill>
                  <a:srgbClr val="1427BC"/>
                </a:solidFill>
                <a:latin typeface="Titillium Web"/>
                <a:ea typeface="Titillium Web"/>
                <a:cs typeface="Titillium Web"/>
                <a:sym typeface="Titillium Web"/>
              </a:rPr>
              <a:t>Several alternative approaches</a:t>
            </a:r>
          </a:p>
        </p:txBody>
      </p:sp>
      <p:sp>
        <p:nvSpPr>
          <p:cNvPr id="23" name="Freccia angolare in su 22">
            <a:extLst>
              <a:ext uri="{FF2B5EF4-FFF2-40B4-BE49-F238E27FC236}">
                <a16:creationId xmlns:a16="http://schemas.microsoft.com/office/drawing/2014/main" id="{D50CA75B-FDFA-4CD4-5319-B5B586CDAAA9}"/>
              </a:ext>
            </a:extLst>
          </p:cNvPr>
          <p:cNvSpPr/>
          <p:nvPr/>
        </p:nvSpPr>
        <p:spPr>
          <a:xfrm rot="5400000">
            <a:off x="7407318" y="3273883"/>
            <a:ext cx="569189" cy="2646435"/>
          </a:xfrm>
          <a:prstGeom prst="bentUpArrow">
            <a:avLst>
              <a:gd name="adj1" fmla="val 9072"/>
              <a:gd name="adj2" fmla="val 21622"/>
              <a:gd name="adj3" fmla="val 18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reccia angolare in su 23">
            <a:extLst>
              <a:ext uri="{FF2B5EF4-FFF2-40B4-BE49-F238E27FC236}">
                <a16:creationId xmlns:a16="http://schemas.microsoft.com/office/drawing/2014/main" id="{DD92848C-44A1-7394-346B-E34497E3E91D}"/>
              </a:ext>
            </a:extLst>
          </p:cNvPr>
          <p:cNvSpPr/>
          <p:nvPr/>
        </p:nvSpPr>
        <p:spPr>
          <a:xfrm rot="5400000" flipV="1">
            <a:off x="4681295" y="3989047"/>
            <a:ext cx="850392" cy="1464398"/>
          </a:xfrm>
          <a:prstGeom prst="bentUpArrow">
            <a:avLst>
              <a:gd name="adj1" fmla="val 4730"/>
              <a:gd name="adj2" fmla="val 25000"/>
              <a:gd name="adj3" fmla="val 18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9" name="Gruppo 38">
            <a:extLst>
              <a:ext uri="{FF2B5EF4-FFF2-40B4-BE49-F238E27FC236}">
                <a16:creationId xmlns:a16="http://schemas.microsoft.com/office/drawing/2014/main" id="{FCE0CF6B-8661-E8E3-BA79-F353ED044DD9}"/>
              </a:ext>
            </a:extLst>
          </p:cNvPr>
          <p:cNvGrpSpPr/>
          <p:nvPr/>
        </p:nvGrpSpPr>
        <p:grpSpPr>
          <a:xfrm>
            <a:off x="497646" y="3663319"/>
            <a:ext cx="4595181" cy="2873262"/>
            <a:chOff x="497646" y="3663319"/>
            <a:chExt cx="4595181" cy="2873262"/>
          </a:xfrm>
        </p:grpSpPr>
        <p:pic>
          <p:nvPicPr>
            <p:cNvPr id="22" name="Immagine 21">
              <a:extLst>
                <a:ext uri="{FF2B5EF4-FFF2-40B4-BE49-F238E27FC236}">
                  <a16:creationId xmlns:a16="http://schemas.microsoft.com/office/drawing/2014/main" id="{20B81F90-92EA-94EE-8D3F-D93A06FC62BA}"/>
                </a:ext>
              </a:extLst>
            </p:cNvPr>
            <p:cNvPicPr>
              <a:picLocks noChangeAspect="1"/>
            </p:cNvPicPr>
            <p:nvPr/>
          </p:nvPicPr>
          <p:blipFill>
            <a:blip r:embed="rId5"/>
            <a:stretch>
              <a:fillRect/>
            </a:stretch>
          </p:blipFill>
          <p:spPr>
            <a:xfrm>
              <a:off x="846867" y="3708751"/>
              <a:ext cx="3138972" cy="2578235"/>
            </a:xfrm>
            <a:prstGeom prst="rect">
              <a:avLst/>
            </a:prstGeom>
          </p:spPr>
        </p:pic>
        <p:sp>
          <p:nvSpPr>
            <p:cNvPr id="25" name="Google Shape;140;p2">
              <a:extLst>
                <a:ext uri="{FF2B5EF4-FFF2-40B4-BE49-F238E27FC236}">
                  <a16:creationId xmlns:a16="http://schemas.microsoft.com/office/drawing/2014/main" id="{9DBF1F8B-9AB7-1105-85D0-4B3437E8695D}"/>
                </a:ext>
              </a:extLst>
            </p:cNvPr>
            <p:cNvSpPr txBox="1"/>
            <p:nvPr/>
          </p:nvSpPr>
          <p:spPr>
            <a:xfrm>
              <a:off x="3761382" y="5255446"/>
              <a:ext cx="1331445" cy="867890"/>
            </a:xfrm>
            <a:prstGeom prst="rect">
              <a:avLst/>
            </a:prstGeom>
            <a:noFill/>
            <a:ln>
              <a:noFill/>
            </a:ln>
          </p:spPr>
          <p:txBody>
            <a:bodyPr spcFirstLastPara="1" wrap="square" lIns="360000" tIns="45700" rIns="91425" bIns="45700" anchor="t" anchorCtr="0">
              <a:spAutoFit/>
            </a:bodyPr>
            <a:lstStyle/>
            <a:p>
              <a:pPr marL="52998" marR="0" lvl="0" rtl="0">
                <a:lnSpc>
                  <a:spcPct val="90000"/>
                </a:lnSpc>
                <a:spcBef>
                  <a:spcPts val="0"/>
                </a:spcBef>
                <a:spcAft>
                  <a:spcPts val="0"/>
                </a:spcAft>
                <a:buClr>
                  <a:srgbClr val="1528BC"/>
                </a:buClr>
                <a:buSzPts val="2000"/>
              </a:pPr>
              <a:r>
                <a:rPr lang="en-AU" b="1" dirty="0">
                  <a:solidFill>
                    <a:srgbClr val="7030A0"/>
                  </a:solidFill>
                  <a:latin typeface="Titillium Web"/>
                  <a:ea typeface="Titillium Web"/>
                  <a:cs typeface="Titillium Web"/>
                  <a:sym typeface="Titillium Web"/>
                </a:rPr>
                <a:t>Not very sensitive to tight systems</a:t>
              </a:r>
            </a:p>
          </p:txBody>
        </p:sp>
        <p:sp>
          <p:nvSpPr>
            <p:cNvPr id="26" name="Google Shape;140;p2">
              <a:extLst>
                <a:ext uri="{FF2B5EF4-FFF2-40B4-BE49-F238E27FC236}">
                  <a16:creationId xmlns:a16="http://schemas.microsoft.com/office/drawing/2014/main" id="{4169F7FF-5972-2C13-C654-CD882F160F70}"/>
                </a:ext>
              </a:extLst>
            </p:cNvPr>
            <p:cNvSpPr txBox="1"/>
            <p:nvPr/>
          </p:nvSpPr>
          <p:spPr>
            <a:xfrm rot="16200000">
              <a:off x="-782039" y="4943004"/>
              <a:ext cx="2873262" cy="313892"/>
            </a:xfrm>
            <a:prstGeom prst="rect">
              <a:avLst/>
            </a:prstGeom>
            <a:no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en-AU" sz="1600" b="1" i="1" dirty="0">
                  <a:solidFill>
                    <a:srgbClr val="7030A0"/>
                  </a:solidFill>
                  <a:latin typeface="Titillium Web"/>
                  <a:ea typeface="Titillium Web"/>
                  <a:cs typeface="Titillium Web"/>
                  <a:sym typeface="Titillium Web"/>
                </a:rPr>
                <a:t>Linear acceleration search</a:t>
              </a:r>
            </a:p>
          </p:txBody>
        </p:sp>
      </p:grpSp>
      <p:sp>
        <p:nvSpPr>
          <p:cNvPr id="27" name="Freccia giù 26">
            <a:extLst>
              <a:ext uri="{FF2B5EF4-FFF2-40B4-BE49-F238E27FC236}">
                <a16:creationId xmlns:a16="http://schemas.microsoft.com/office/drawing/2014/main" id="{46F93472-7FCA-0774-E1BE-0BF4F6B67EDB}"/>
              </a:ext>
            </a:extLst>
          </p:cNvPr>
          <p:cNvSpPr/>
          <p:nvPr/>
        </p:nvSpPr>
        <p:spPr>
          <a:xfrm>
            <a:off x="5910645" y="4311820"/>
            <a:ext cx="378944" cy="978408"/>
          </a:xfrm>
          <a:prstGeom prst="downArrow">
            <a:avLst>
              <a:gd name="adj1" fmla="val 9205"/>
              <a:gd name="adj2" fmla="val 3980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0" name="Gruppo 39">
            <a:extLst>
              <a:ext uri="{FF2B5EF4-FFF2-40B4-BE49-F238E27FC236}">
                <a16:creationId xmlns:a16="http://schemas.microsoft.com/office/drawing/2014/main" id="{95C21F81-9F76-1544-01B1-D33F7B21B4F1}"/>
              </a:ext>
            </a:extLst>
          </p:cNvPr>
          <p:cNvGrpSpPr/>
          <p:nvPr/>
        </p:nvGrpSpPr>
        <p:grpSpPr>
          <a:xfrm>
            <a:off x="4474014" y="5366111"/>
            <a:ext cx="2873262" cy="1108083"/>
            <a:chOff x="4474014" y="5366111"/>
            <a:chExt cx="2873262" cy="1108083"/>
          </a:xfrm>
        </p:grpSpPr>
        <p:sp>
          <p:nvSpPr>
            <p:cNvPr id="28" name="Google Shape;140;p2">
              <a:extLst>
                <a:ext uri="{FF2B5EF4-FFF2-40B4-BE49-F238E27FC236}">
                  <a16:creationId xmlns:a16="http://schemas.microsoft.com/office/drawing/2014/main" id="{2662B4C0-A20D-11AA-7998-43EC92C53349}"/>
                </a:ext>
              </a:extLst>
            </p:cNvPr>
            <p:cNvSpPr txBox="1"/>
            <p:nvPr/>
          </p:nvSpPr>
          <p:spPr>
            <a:xfrm>
              <a:off x="4474014" y="5366111"/>
              <a:ext cx="2873262" cy="313892"/>
            </a:xfrm>
            <a:prstGeom prst="rect">
              <a:avLst/>
            </a:prstGeom>
            <a:no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en-AU" sz="1600" b="1" i="1" dirty="0">
                  <a:solidFill>
                    <a:srgbClr val="00B050"/>
                  </a:solidFill>
                  <a:latin typeface="Titillium Web"/>
                  <a:ea typeface="Titillium Web"/>
                  <a:cs typeface="Titillium Web"/>
                  <a:sym typeface="Titillium Web"/>
                </a:rPr>
                <a:t>Template banking search</a:t>
              </a:r>
            </a:p>
          </p:txBody>
        </p:sp>
        <p:sp>
          <p:nvSpPr>
            <p:cNvPr id="29" name="Google Shape;140;p2">
              <a:extLst>
                <a:ext uri="{FF2B5EF4-FFF2-40B4-BE49-F238E27FC236}">
                  <a16:creationId xmlns:a16="http://schemas.microsoft.com/office/drawing/2014/main" id="{2D58D5FC-CE25-0E95-6ECD-610D72BE5040}"/>
                </a:ext>
              </a:extLst>
            </p:cNvPr>
            <p:cNvSpPr txBox="1"/>
            <p:nvPr/>
          </p:nvSpPr>
          <p:spPr>
            <a:xfrm>
              <a:off x="4955060" y="5606304"/>
              <a:ext cx="1806660" cy="867890"/>
            </a:xfrm>
            <a:prstGeom prst="rect">
              <a:avLst/>
            </a:prstGeom>
            <a:no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en-AU" b="1" dirty="0">
                  <a:solidFill>
                    <a:srgbClr val="00B050"/>
                  </a:solidFill>
                  <a:latin typeface="Titillium Web"/>
                  <a:ea typeface="Titillium Web"/>
                  <a:cs typeface="Titillium Web"/>
                  <a:sym typeface="Titillium Web"/>
                </a:rPr>
                <a:t>Potentially good, no discoveries so far</a:t>
              </a:r>
            </a:p>
          </p:txBody>
        </p:sp>
      </p:grpSp>
      <p:sp>
        <p:nvSpPr>
          <p:cNvPr id="31" name="Arrow: Right 14">
            <a:extLst>
              <a:ext uri="{FF2B5EF4-FFF2-40B4-BE49-F238E27FC236}">
                <a16:creationId xmlns:a16="http://schemas.microsoft.com/office/drawing/2014/main" id="{323EA7E0-CA45-5EB5-E731-AB5D8F4E40D1}"/>
              </a:ext>
            </a:extLst>
          </p:cNvPr>
          <p:cNvSpPr/>
          <p:nvPr/>
        </p:nvSpPr>
        <p:spPr>
          <a:xfrm rot="5400000">
            <a:off x="5876057" y="3399556"/>
            <a:ext cx="448339" cy="313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8" name="Gruppo 37">
            <a:extLst>
              <a:ext uri="{FF2B5EF4-FFF2-40B4-BE49-F238E27FC236}">
                <a16:creationId xmlns:a16="http://schemas.microsoft.com/office/drawing/2014/main" id="{CBB8C15F-C107-0C58-0867-3EC5B2DD3047}"/>
              </a:ext>
            </a:extLst>
          </p:cNvPr>
          <p:cNvGrpSpPr/>
          <p:nvPr/>
        </p:nvGrpSpPr>
        <p:grpSpPr>
          <a:xfrm>
            <a:off x="8189478" y="2733042"/>
            <a:ext cx="3626859" cy="2873262"/>
            <a:chOff x="8189478" y="2733042"/>
            <a:chExt cx="3626859" cy="2873262"/>
          </a:xfrm>
        </p:grpSpPr>
        <p:grpSp>
          <p:nvGrpSpPr>
            <p:cNvPr id="37" name="Gruppo 36">
              <a:extLst>
                <a:ext uri="{FF2B5EF4-FFF2-40B4-BE49-F238E27FC236}">
                  <a16:creationId xmlns:a16="http://schemas.microsoft.com/office/drawing/2014/main" id="{7FC52BAE-D3B0-AA75-18FC-A4C0F1CF9237}"/>
                </a:ext>
              </a:extLst>
            </p:cNvPr>
            <p:cNvGrpSpPr/>
            <p:nvPr/>
          </p:nvGrpSpPr>
          <p:grpSpPr>
            <a:xfrm>
              <a:off x="9117697" y="2733042"/>
              <a:ext cx="2482544" cy="2873262"/>
              <a:chOff x="9118843" y="2954513"/>
              <a:chExt cx="2482544" cy="2873262"/>
            </a:xfrm>
          </p:grpSpPr>
          <p:sp>
            <p:nvSpPr>
              <p:cNvPr id="30" name="Google Shape;140;p2">
                <a:extLst>
                  <a:ext uri="{FF2B5EF4-FFF2-40B4-BE49-F238E27FC236}">
                    <a16:creationId xmlns:a16="http://schemas.microsoft.com/office/drawing/2014/main" id="{4A5A4E28-189A-4479-4F6D-54C7E5530B3E}"/>
                  </a:ext>
                </a:extLst>
              </p:cNvPr>
              <p:cNvSpPr txBox="1"/>
              <p:nvPr/>
            </p:nvSpPr>
            <p:spPr>
              <a:xfrm rot="5400000">
                <a:off x="10007810" y="4234198"/>
                <a:ext cx="2873262" cy="313892"/>
              </a:xfrm>
              <a:prstGeom prst="rect">
                <a:avLst/>
              </a:prstGeom>
              <a:no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en-AU" sz="1600" b="1" i="1" dirty="0">
                    <a:solidFill>
                      <a:srgbClr val="FF0000"/>
                    </a:solidFill>
                    <a:latin typeface="Titillium Web"/>
                    <a:ea typeface="Titillium Web"/>
                    <a:cs typeface="Titillium Web"/>
                    <a:sym typeface="Titillium Web"/>
                  </a:rPr>
                  <a:t>Jerk search</a:t>
                </a:r>
              </a:p>
            </p:txBody>
          </p:sp>
          <p:pic>
            <p:nvPicPr>
              <p:cNvPr id="33" name="Immagine 32">
                <a:extLst>
                  <a:ext uri="{FF2B5EF4-FFF2-40B4-BE49-F238E27FC236}">
                    <a16:creationId xmlns:a16="http://schemas.microsoft.com/office/drawing/2014/main" id="{44B67392-8ECE-6F6D-5824-A919F24A0193}"/>
                  </a:ext>
                </a:extLst>
              </p:cNvPr>
              <p:cNvPicPr>
                <a:picLocks noChangeAspect="1"/>
              </p:cNvPicPr>
              <p:nvPr/>
            </p:nvPicPr>
            <p:blipFill>
              <a:blip r:embed="rId6"/>
              <a:stretch>
                <a:fillRect/>
              </a:stretch>
            </p:blipFill>
            <p:spPr>
              <a:xfrm>
                <a:off x="9118843" y="3807487"/>
                <a:ext cx="1854940" cy="1550582"/>
              </a:xfrm>
              <a:prstGeom prst="rect">
                <a:avLst/>
              </a:prstGeom>
            </p:spPr>
          </p:pic>
          <p:sp>
            <p:nvSpPr>
              <p:cNvPr id="34" name="CasellaDiTesto 33">
                <a:extLst>
                  <a:ext uri="{FF2B5EF4-FFF2-40B4-BE49-F238E27FC236}">
                    <a16:creationId xmlns:a16="http://schemas.microsoft.com/office/drawing/2014/main" id="{D2616783-A25C-2DEA-0698-B9C3EB712DA1}"/>
                  </a:ext>
                </a:extLst>
              </p:cNvPr>
              <p:cNvSpPr txBox="1"/>
              <p:nvPr/>
            </p:nvSpPr>
            <p:spPr>
              <a:xfrm>
                <a:off x="9198553" y="3656869"/>
                <a:ext cx="1019831" cy="246221"/>
              </a:xfrm>
              <a:prstGeom prst="rect">
                <a:avLst/>
              </a:prstGeom>
              <a:noFill/>
            </p:spPr>
            <p:txBody>
              <a:bodyPr wrap="none" rtlCol="0">
                <a:spAutoFit/>
              </a:bodyPr>
              <a:lstStyle/>
              <a:p>
                <a:r>
                  <a:rPr lang="it-IT" sz="1000" dirty="0">
                    <a:solidFill>
                      <a:schemeClr val="tx2">
                        <a:lumMod val="75000"/>
                      </a:schemeClr>
                    </a:solidFill>
                  </a:rPr>
                  <a:t>Chandler 2008</a:t>
                </a:r>
              </a:p>
            </p:txBody>
          </p:sp>
        </p:grpSp>
        <p:sp>
          <p:nvSpPr>
            <p:cNvPr id="35" name="Google Shape;140;p2">
              <a:extLst>
                <a:ext uri="{FF2B5EF4-FFF2-40B4-BE49-F238E27FC236}">
                  <a16:creationId xmlns:a16="http://schemas.microsoft.com/office/drawing/2014/main" id="{BA72A92C-B63E-16D5-7E6D-CB5393316C47}"/>
                </a:ext>
              </a:extLst>
            </p:cNvPr>
            <p:cNvSpPr txBox="1"/>
            <p:nvPr/>
          </p:nvSpPr>
          <p:spPr>
            <a:xfrm>
              <a:off x="8189478" y="5081639"/>
              <a:ext cx="3626859" cy="480091"/>
            </a:xfrm>
            <a:prstGeom prst="rect">
              <a:avLst/>
            </a:prstGeom>
            <a:no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en-AU" b="1" dirty="0">
                  <a:solidFill>
                    <a:srgbClr val="FF0000"/>
                  </a:solidFill>
                  <a:latin typeface="Titillium Web"/>
                  <a:ea typeface="Titillium Web"/>
                  <a:cs typeface="Titillium Web"/>
                  <a:sym typeface="Titillium Web"/>
                </a:rPr>
                <a:t>Very good for tight binaries </a:t>
              </a:r>
            </a:p>
            <a:p>
              <a:pPr marL="52998" marR="0" lvl="0" algn="ctr" rtl="0">
                <a:lnSpc>
                  <a:spcPct val="90000"/>
                </a:lnSpc>
                <a:spcBef>
                  <a:spcPts val="0"/>
                </a:spcBef>
                <a:spcAft>
                  <a:spcPts val="0"/>
                </a:spcAft>
                <a:buClr>
                  <a:srgbClr val="1528BC"/>
                </a:buClr>
                <a:buSzPts val="2000"/>
              </a:pPr>
              <a:r>
                <a:rPr lang="en-AU" b="1" dirty="0">
                  <a:solidFill>
                    <a:srgbClr val="FF0000"/>
                  </a:solidFill>
                  <a:latin typeface="Titillium Web"/>
                  <a:ea typeface="Titillium Web"/>
                  <a:cs typeface="Titillium Web"/>
                  <a:sym typeface="Titillium Web"/>
                </a:rPr>
                <a:t>Computationally Very Expensive </a:t>
              </a:r>
            </a:p>
          </p:txBody>
        </p:sp>
      </p:grpSp>
      <p:grpSp>
        <p:nvGrpSpPr>
          <p:cNvPr id="42" name="Gruppo 41">
            <a:extLst>
              <a:ext uri="{FF2B5EF4-FFF2-40B4-BE49-F238E27FC236}">
                <a16:creationId xmlns:a16="http://schemas.microsoft.com/office/drawing/2014/main" id="{A88D1AF8-1767-A2DD-97E2-8538286B755D}"/>
              </a:ext>
            </a:extLst>
          </p:cNvPr>
          <p:cNvGrpSpPr/>
          <p:nvPr/>
        </p:nvGrpSpPr>
        <p:grpSpPr>
          <a:xfrm>
            <a:off x="8121551" y="5561730"/>
            <a:ext cx="3626859" cy="763064"/>
            <a:chOff x="8121551" y="5561730"/>
            <a:chExt cx="3626859" cy="763064"/>
          </a:xfrm>
        </p:grpSpPr>
        <p:sp>
          <p:nvSpPr>
            <p:cNvPr id="36" name="Arrow: Right 14">
              <a:extLst>
                <a:ext uri="{FF2B5EF4-FFF2-40B4-BE49-F238E27FC236}">
                  <a16:creationId xmlns:a16="http://schemas.microsoft.com/office/drawing/2014/main" id="{46E2FDB9-3E16-8013-AF93-327AC0BE7244}"/>
                </a:ext>
              </a:extLst>
            </p:cNvPr>
            <p:cNvSpPr/>
            <p:nvPr/>
          </p:nvSpPr>
          <p:spPr>
            <a:xfrm rot="5400000">
              <a:off x="9873930" y="5629070"/>
              <a:ext cx="448339" cy="313660"/>
            </a:xfrm>
            <a:prstGeom prst="rightArrow">
              <a:avLst>
                <a:gd name="adj1" fmla="val 10604"/>
                <a:gd name="adj2" fmla="val 381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1" name="Google Shape;140;p2">
              <a:extLst>
                <a:ext uri="{FF2B5EF4-FFF2-40B4-BE49-F238E27FC236}">
                  <a16:creationId xmlns:a16="http://schemas.microsoft.com/office/drawing/2014/main" id="{AF19C830-E582-BB03-A7AF-17F8D449A437}"/>
                </a:ext>
              </a:extLst>
            </p:cNvPr>
            <p:cNvSpPr txBox="1"/>
            <p:nvPr/>
          </p:nvSpPr>
          <p:spPr>
            <a:xfrm>
              <a:off x="8121551" y="6038602"/>
              <a:ext cx="3626859" cy="286192"/>
            </a:xfrm>
            <a:prstGeom prst="rect">
              <a:avLst/>
            </a:prstGeom>
            <a:solidFill>
              <a:srgbClr val="FFFF00">
                <a:alpha val="52523"/>
              </a:srgbClr>
            </a:solid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en-AU" b="1" dirty="0">
                  <a:solidFill>
                    <a:srgbClr val="FF0000"/>
                  </a:solidFill>
                  <a:latin typeface="Titillium Web"/>
                  <a:ea typeface="Titillium Web"/>
                  <a:cs typeface="Titillium Web"/>
                  <a:sym typeface="Titillium Web"/>
                </a:rPr>
                <a:t>Needed accelerators … GPUs</a:t>
              </a:r>
            </a:p>
          </p:txBody>
        </p:sp>
      </p:grpSp>
      <p:sp>
        <p:nvSpPr>
          <p:cNvPr id="43" name="CasellaDiTesto 42">
            <a:extLst>
              <a:ext uri="{FF2B5EF4-FFF2-40B4-BE49-F238E27FC236}">
                <a16:creationId xmlns:a16="http://schemas.microsoft.com/office/drawing/2014/main" id="{39038D0A-EA69-888F-22B4-41FD7EB7935C}"/>
              </a:ext>
            </a:extLst>
          </p:cNvPr>
          <p:cNvSpPr txBox="1"/>
          <p:nvPr/>
        </p:nvSpPr>
        <p:spPr>
          <a:xfrm>
            <a:off x="497646" y="3257961"/>
            <a:ext cx="736099" cy="246221"/>
          </a:xfrm>
          <a:prstGeom prst="rect">
            <a:avLst/>
          </a:prstGeom>
          <a:noFill/>
        </p:spPr>
        <p:txBody>
          <a:bodyPr wrap="none" rtlCol="0">
            <a:spAutoFit/>
          </a:bodyPr>
          <a:lstStyle/>
          <a:p>
            <a:r>
              <a:rPr lang="it-IT" sz="1000" dirty="0" err="1">
                <a:solidFill>
                  <a:schemeClr val="tx2">
                    <a:lumMod val="75000"/>
                  </a:schemeClr>
                </a:solidFill>
              </a:rPr>
              <a:t>Nag</a:t>
            </a:r>
            <a:r>
              <a:rPr lang="it-IT" sz="1000" dirty="0">
                <a:solidFill>
                  <a:schemeClr val="tx2">
                    <a:lumMod val="75000"/>
                  </a:schemeClr>
                </a:solidFill>
              </a:rPr>
              <a:t>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80">
                                          <p:stCondLst>
                                            <p:cond delay="0"/>
                                          </p:stCondLst>
                                        </p:cTn>
                                        <p:tgtEl>
                                          <p:spTgt spid="4"/>
                                        </p:tgtEl>
                                      </p:cBhvr>
                                    </p:animEffect>
                                    <p:anim calcmode="lin" valueType="num">
                                      <p:cBhvr>
                                        <p:cTn id="5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gtEl>
                                      </p:cBhvr>
                                      <p:to x="100000" y="60000"/>
                                    </p:animScale>
                                    <p:animScale>
                                      <p:cBhvr>
                                        <p:cTn id="62" dur="166" decel="50000">
                                          <p:stCondLst>
                                            <p:cond delay="676"/>
                                          </p:stCondLst>
                                        </p:cTn>
                                        <p:tgtEl>
                                          <p:spTgt spid="4"/>
                                        </p:tgtEl>
                                      </p:cBhvr>
                                      <p:to x="100000" y="100000"/>
                                    </p:animScale>
                                    <p:animScale>
                                      <p:cBhvr>
                                        <p:cTn id="63" dur="26">
                                          <p:stCondLst>
                                            <p:cond delay="1312"/>
                                          </p:stCondLst>
                                        </p:cTn>
                                        <p:tgtEl>
                                          <p:spTgt spid="4"/>
                                        </p:tgtEl>
                                      </p:cBhvr>
                                      <p:to x="100000" y="80000"/>
                                    </p:animScale>
                                    <p:animScale>
                                      <p:cBhvr>
                                        <p:cTn id="64" dur="166" decel="50000">
                                          <p:stCondLst>
                                            <p:cond delay="1338"/>
                                          </p:stCondLst>
                                        </p:cTn>
                                        <p:tgtEl>
                                          <p:spTgt spid="4"/>
                                        </p:tgtEl>
                                      </p:cBhvr>
                                      <p:to x="100000" y="100000"/>
                                    </p:animScale>
                                    <p:animScale>
                                      <p:cBhvr>
                                        <p:cTn id="65" dur="26">
                                          <p:stCondLst>
                                            <p:cond delay="1642"/>
                                          </p:stCondLst>
                                        </p:cTn>
                                        <p:tgtEl>
                                          <p:spTgt spid="4"/>
                                        </p:tgtEl>
                                      </p:cBhvr>
                                      <p:to x="100000" y="90000"/>
                                    </p:animScale>
                                    <p:animScale>
                                      <p:cBhvr>
                                        <p:cTn id="66" dur="166" decel="50000">
                                          <p:stCondLst>
                                            <p:cond delay="1668"/>
                                          </p:stCondLst>
                                        </p:cTn>
                                        <p:tgtEl>
                                          <p:spTgt spid="4"/>
                                        </p:tgtEl>
                                      </p:cBhvr>
                                      <p:to x="100000" y="100000"/>
                                    </p:animScale>
                                    <p:animScale>
                                      <p:cBhvr>
                                        <p:cTn id="67" dur="26">
                                          <p:stCondLst>
                                            <p:cond delay="1808"/>
                                          </p:stCondLst>
                                        </p:cTn>
                                        <p:tgtEl>
                                          <p:spTgt spid="4"/>
                                        </p:tgtEl>
                                      </p:cBhvr>
                                      <p:to x="100000" y="95000"/>
                                    </p:animScale>
                                    <p:animScale>
                                      <p:cBhvr>
                                        <p:cTn id="68" dur="166" decel="50000">
                                          <p:stCondLst>
                                            <p:cond delay="1834"/>
                                          </p:stCondLst>
                                        </p:cTn>
                                        <p:tgtEl>
                                          <p:spTgt spid="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580">
                                          <p:stCondLst>
                                            <p:cond delay="0"/>
                                          </p:stCondLst>
                                        </p:cTn>
                                        <p:tgtEl>
                                          <p:spTgt spid="6"/>
                                        </p:tgtEl>
                                      </p:cBhvr>
                                    </p:animEffect>
                                    <p:anim calcmode="lin" valueType="num">
                                      <p:cBhvr>
                                        <p:cTn id="7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7" dur="26">
                                          <p:stCondLst>
                                            <p:cond delay="650"/>
                                          </p:stCondLst>
                                        </p:cTn>
                                        <p:tgtEl>
                                          <p:spTgt spid="6"/>
                                        </p:tgtEl>
                                      </p:cBhvr>
                                      <p:to x="100000" y="60000"/>
                                    </p:animScale>
                                    <p:animScale>
                                      <p:cBhvr>
                                        <p:cTn id="78" dur="166" decel="50000">
                                          <p:stCondLst>
                                            <p:cond delay="676"/>
                                          </p:stCondLst>
                                        </p:cTn>
                                        <p:tgtEl>
                                          <p:spTgt spid="6"/>
                                        </p:tgtEl>
                                      </p:cBhvr>
                                      <p:to x="100000" y="100000"/>
                                    </p:animScale>
                                    <p:animScale>
                                      <p:cBhvr>
                                        <p:cTn id="79" dur="26">
                                          <p:stCondLst>
                                            <p:cond delay="1312"/>
                                          </p:stCondLst>
                                        </p:cTn>
                                        <p:tgtEl>
                                          <p:spTgt spid="6"/>
                                        </p:tgtEl>
                                      </p:cBhvr>
                                      <p:to x="100000" y="80000"/>
                                    </p:animScale>
                                    <p:animScale>
                                      <p:cBhvr>
                                        <p:cTn id="80" dur="166" decel="50000">
                                          <p:stCondLst>
                                            <p:cond delay="1338"/>
                                          </p:stCondLst>
                                        </p:cTn>
                                        <p:tgtEl>
                                          <p:spTgt spid="6"/>
                                        </p:tgtEl>
                                      </p:cBhvr>
                                      <p:to x="100000" y="100000"/>
                                    </p:animScale>
                                    <p:animScale>
                                      <p:cBhvr>
                                        <p:cTn id="81" dur="26">
                                          <p:stCondLst>
                                            <p:cond delay="1642"/>
                                          </p:stCondLst>
                                        </p:cTn>
                                        <p:tgtEl>
                                          <p:spTgt spid="6"/>
                                        </p:tgtEl>
                                      </p:cBhvr>
                                      <p:to x="100000" y="90000"/>
                                    </p:animScale>
                                    <p:animScale>
                                      <p:cBhvr>
                                        <p:cTn id="82" dur="166" decel="50000">
                                          <p:stCondLst>
                                            <p:cond delay="1668"/>
                                          </p:stCondLst>
                                        </p:cTn>
                                        <p:tgtEl>
                                          <p:spTgt spid="6"/>
                                        </p:tgtEl>
                                      </p:cBhvr>
                                      <p:to x="100000" y="100000"/>
                                    </p:animScale>
                                    <p:animScale>
                                      <p:cBhvr>
                                        <p:cTn id="83" dur="26">
                                          <p:stCondLst>
                                            <p:cond delay="1808"/>
                                          </p:stCondLst>
                                        </p:cTn>
                                        <p:tgtEl>
                                          <p:spTgt spid="6"/>
                                        </p:tgtEl>
                                      </p:cBhvr>
                                      <p:to x="100000" y="95000"/>
                                    </p:animScale>
                                    <p:animScale>
                                      <p:cBhvr>
                                        <p:cTn id="84" dur="166" decel="50000">
                                          <p:stCondLst>
                                            <p:cond delay="1834"/>
                                          </p:stCondLst>
                                        </p:cTn>
                                        <p:tgtEl>
                                          <p:spTgt spid="6"/>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45" presetClass="entr" presetSubtype="0" fill="hold" grpId="0" nodeType="click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fade">
                                      <p:cBhvr>
                                        <p:cTn id="89" dur="2000"/>
                                        <p:tgtEl>
                                          <p:spTgt spid="7"/>
                                        </p:tgtEl>
                                      </p:cBhvr>
                                    </p:animEffect>
                                    <p:anim calcmode="lin" valueType="num">
                                      <p:cBhvr>
                                        <p:cTn id="90" dur="2000" fill="hold"/>
                                        <p:tgtEl>
                                          <p:spTgt spid="7"/>
                                        </p:tgtEl>
                                        <p:attrNameLst>
                                          <p:attrName>ppt_w</p:attrName>
                                        </p:attrNameLst>
                                      </p:cBhvr>
                                      <p:tavLst>
                                        <p:tav tm="0" fmla="#ppt_w*sin(2.5*pi*$)">
                                          <p:val>
                                            <p:fltVal val="0"/>
                                          </p:val>
                                        </p:tav>
                                        <p:tav tm="100000">
                                          <p:val>
                                            <p:fltVal val="1"/>
                                          </p:val>
                                        </p:tav>
                                      </p:tavLst>
                                    </p:anim>
                                    <p:anim calcmode="lin" valueType="num">
                                      <p:cBhvr>
                                        <p:cTn id="91" dur="2000" fill="hold"/>
                                        <p:tgtEl>
                                          <p:spTgt spid="7"/>
                                        </p:tgtEl>
                                        <p:attrNameLst>
                                          <p:attrName>ppt_h</p:attrName>
                                        </p:attrNameLst>
                                      </p:cBhvr>
                                      <p:tavLst>
                                        <p:tav tm="0">
                                          <p:val>
                                            <p:strVal val="#ppt_h"/>
                                          </p:val>
                                        </p:tav>
                                        <p:tav tm="100000">
                                          <p:val>
                                            <p:strVal val="#ppt_h"/>
                                          </p:val>
                                        </p:tav>
                                      </p:tavLst>
                                    </p:anim>
                                  </p:childTnLst>
                                </p:cTn>
                              </p:par>
                              <p:par>
                                <p:cTn id="92" presetID="45" presetClass="entr" presetSubtype="0" fill="hold" grpId="0" nodeType="with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fade">
                                      <p:cBhvr>
                                        <p:cTn id="94" dur="2000"/>
                                        <p:tgtEl>
                                          <p:spTgt spid="8"/>
                                        </p:tgtEl>
                                      </p:cBhvr>
                                    </p:animEffect>
                                    <p:anim calcmode="lin" valueType="num">
                                      <p:cBhvr>
                                        <p:cTn id="95" dur="2000" fill="hold"/>
                                        <p:tgtEl>
                                          <p:spTgt spid="8"/>
                                        </p:tgtEl>
                                        <p:attrNameLst>
                                          <p:attrName>ppt_w</p:attrName>
                                        </p:attrNameLst>
                                      </p:cBhvr>
                                      <p:tavLst>
                                        <p:tav tm="0" fmla="#ppt_w*sin(2.5*pi*$)">
                                          <p:val>
                                            <p:fltVal val="0"/>
                                          </p:val>
                                        </p:tav>
                                        <p:tav tm="100000">
                                          <p:val>
                                            <p:fltVal val="1"/>
                                          </p:val>
                                        </p:tav>
                                      </p:tavLst>
                                    </p:anim>
                                    <p:anim calcmode="lin" valueType="num">
                                      <p:cBhvr>
                                        <p:cTn id="96" dur="2000" fill="hold"/>
                                        <p:tgtEl>
                                          <p:spTgt spid="8"/>
                                        </p:tgtEl>
                                        <p:attrNameLst>
                                          <p:attrName>ppt_h</p:attrName>
                                        </p:attrNameLst>
                                      </p:cBhvr>
                                      <p:tavLst>
                                        <p:tav tm="0">
                                          <p:val>
                                            <p:strVal val="#ppt_h"/>
                                          </p:val>
                                        </p:tav>
                                        <p:tav tm="100000">
                                          <p:val>
                                            <p:strVal val="#ppt_h"/>
                                          </p:val>
                                        </p:tav>
                                      </p:tavLst>
                                    </p:anim>
                                  </p:childTnLst>
                                </p:cTn>
                              </p:par>
                              <p:par>
                                <p:cTn id="97" presetID="45" presetClass="entr" presetSubtype="0" fill="hold" grpId="0" nodeType="withEffect">
                                  <p:stCondLst>
                                    <p:cond delay="0"/>
                                  </p:stCondLst>
                                  <p:childTnLst>
                                    <p:set>
                                      <p:cBhvr>
                                        <p:cTn id="98" dur="1" fill="hold">
                                          <p:stCondLst>
                                            <p:cond delay="0"/>
                                          </p:stCondLst>
                                        </p:cTn>
                                        <p:tgtEl>
                                          <p:spTgt spid="10"/>
                                        </p:tgtEl>
                                        <p:attrNameLst>
                                          <p:attrName>style.visibility</p:attrName>
                                        </p:attrNameLst>
                                      </p:cBhvr>
                                      <p:to>
                                        <p:strVal val="visible"/>
                                      </p:to>
                                    </p:set>
                                    <p:animEffect transition="in" filter="fade">
                                      <p:cBhvr>
                                        <p:cTn id="99" dur="2000"/>
                                        <p:tgtEl>
                                          <p:spTgt spid="10"/>
                                        </p:tgtEl>
                                      </p:cBhvr>
                                    </p:animEffect>
                                    <p:anim calcmode="lin" valueType="num">
                                      <p:cBhvr>
                                        <p:cTn id="100" dur="2000" fill="hold"/>
                                        <p:tgtEl>
                                          <p:spTgt spid="10"/>
                                        </p:tgtEl>
                                        <p:attrNameLst>
                                          <p:attrName>ppt_w</p:attrName>
                                        </p:attrNameLst>
                                      </p:cBhvr>
                                      <p:tavLst>
                                        <p:tav tm="0" fmla="#ppt_w*sin(2.5*pi*$)">
                                          <p:val>
                                            <p:fltVal val="0"/>
                                          </p:val>
                                        </p:tav>
                                        <p:tav tm="100000">
                                          <p:val>
                                            <p:fltVal val="1"/>
                                          </p:val>
                                        </p:tav>
                                      </p:tavLst>
                                    </p:anim>
                                    <p:anim calcmode="lin" valueType="num">
                                      <p:cBhvr>
                                        <p:cTn id="101" dur="2000" fill="hold"/>
                                        <p:tgtEl>
                                          <p:spTgt spid="10"/>
                                        </p:tgtEl>
                                        <p:attrNameLst>
                                          <p:attrName>ppt_h</p:attrName>
                                        </p:attrNameLst>
                                      </p:cBhvr>
                                      <p:tavLst>
                                        <p:tav tm="0">
                                          <p:val>
                                            <p:strVal val="#ppt_h"/>
                                          </p:val>
                                        </p:tav>
                                        <p:tav tm="100000">
                                          <p:val>
                                            <p:strVal val="#ppt_h"/>
                                          </p:val>
                                        </p:tav>
                                      </p:tavLst>
                                    </p:anim>
                                  </p:childTnLst>
                                </p:cTn>
                              </p:par>
                              <p:par>
                                <p:cTn id="102" presetID="45" presetClass="entr" presetSubtype="0" fill="hold" grpId="0" nodeType="with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fade">
                                      <p:cBhvr>
                                        <p:cTn id="104" dur="2000"/>
                                        <p:tgtEl>
                                          <p:spTgt spid="9"/>
                                        </p:tgtEl>
                                      </p:cBhvr>
                                    </p:animEffect>
                                    <p:anim calcmode="lin" valueType="num">
                                      <p:cBhvr>
                                        <p:cTn id="105" dur="2000" fill="hold"/>
                                        <p:tgtEl>
                                          <p:spTgt spid="9"/>
                                        </p:tgtEl>
                                        <p:attrNameLst>
                                          <p:attrName>ppt_w</p:attrName>
                                        </p:attrNameLst>
                                      </p:cBhvr>
                                      <p:tavLst>
                                        <p:tav tm="0" fmla="#ppt_w*sin(2.5*pi*$)">
                                          <p:val>
                                            <p:fltVal val="0"/>
                                          </p:val>
                                        </p:tav>
                                        <p:tav tm="100000">
                                          <p:val>
                                            <p:fltVal val="1"/>
                                          </p:val>
                                        </p:tav>
                                      </p:tavLst>
                                    </p:anim>
                                    <p:anim calcmode="lin" valueType="num">
                                      <p:cBhvr>
                                        <p:cTn id="106" dur="2000" fill="hold"/>
                                        <p:tgtEl>
                                          <p:spTgt spid="9"/>
                                        </p:tgtEl>
                                        <p:attrNameLst>
                                          <p:attrName>ppt_h</p:attrName>
                                        </p:attrNameLst>
                                      </p:cBhvr>
                                      <p:tavLst>
                                        <p:tav tm="0">
                                          <p:val>
                                            <p:strVal val="#ppt_h"/>
                                          </p:val>
                                        </p:tav>
                                        <p:tav tm="100000">
                                          <p:val>
                                            <p:strVal val="#ppt_h"/>
                                          </p:val>
                                        </p:tav>
                                      </p:tavLst>
                                    </p:anim>
                                  </p:childTnLst>
                                </p:cTn>
                              </p:par>
                              <p:par>
                                <p:cTn id="107" presetID="45" presetClass="entr" presetSubtype="0"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2000"/>
                                        <p:tgtEl>
                                          <p:spTgt spid="31"/>
                                        </p:tgtEl>
                                      </p:cBhvr>
                                    </p:animEffect>
                                    <p:anim calcmode="lin" valueType="num">
                                      <p:cBhvr>
                                        <p:cTn id="110" dur="2000" fill="hold"/>
                                        <p:tgtEl>
                                          <p:spTgt spid="31"/>
                                        </p:tgtEl>
                                        <p:attrNameLst>
                                          <p:attrName>ppt_w</p:attrName>
                                        </p:attrNameLst>
                                      </p:cBhvr>
                                      <p:tavLst>
                                        <p:tav tm="0" fmla="#ppt_w*sin(2.5*pi*$)">
                                          <p:val>
                                            <p:fltVal val="0"/>
                                          </p:val>
                                        </p:tav>
                                        <p:tav tm="100000">
                                          <p:val>
                                            <p:fltVal val="1"/>
                                          </p:val>
                                        </p:tav>
                                      </p:tavLst>
                                    </p:anim>
                                    <p:anim calcmode="lin" valueType="num">
                                      <p:cBhvr>
                                        <p:cTn id="111" dur="2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blinds(horizontal)">
                                      <p:cBhvr>
                                        <p:cTn id="116" dur="500"/>
                                        <p:tgtEl>
                                          <p:spTgt spid="15"/>
                                        </p:tgtEl>
                                      </p:cBhvr>
                                    </p:animEffect>
                                  </p:childTnLst>
                                </p:cTn>
                              </p:par>
                            </p:childTnLst>
                          </p:cTn>
                        </p:par>
                        <p:par>
                          <p:cTn id="117" fill="hold">
                            <p:stCondLst>
                              <p:cond delay="500"/>
                            </p:stCondLst>
                            <p:childTnLst>
                              <p:par>
                                <p:cTn id="118" presetID="22" presetClass="entr" presetSubtype="1" fill="hold" grpId="0" nodeType="after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up)">
                                      <p:cBhvr>
                                        <p:cTn id="120" dur="500"/>
                                        <p:tgtEl>
                                          <p:spTgt spid="24"/>
                                        </p:tgtEl>
                                      </p:cBhvr>
                                    </p:animEffect>
                                  </p:childTnLst>
                                </p:cTn>
                              </p:par>
                            </p:childTnLst>
                          </p:cTn>
                        </p:par>
                        <p:par>
                          <p:cTn id="121" fill="hold">
                            <p:stCondLst>
                              <p:cond delay="1000"/>
                            </p:stCondLst>
                            <p:childTnLst>
                              <p:par>
                                <p:cTn id="122" presetID="5" presetClass="entr" presetSubtype="10" fill="hold" nodeType="after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checkerboard(across)">
                                      <p:cBhvr>
                                        <p:cTn id="124" dur="500"/>
                                        <p:tgtEl>
                                          <p:spTgt spid="39"/>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grpId="0" nodeType="clickEffect">
                                  <p:stCondLst>
                                    <p:cond delay="0"/>
                                  </p:stCondLst>
                                  <p:childTnLst>
                                    <p:set>
                                      <p:cBhvr>
                                        <p:cTn id="128" dur="1" fill="hold">
                                          <p:stCondLst>
                                            <p:cond delay="0"/>
                                          </p:stCondLst>
                                        </p:cTn>
                                        <p:tgtEl>
                                          <p:spTgt spid="27"/>
                                        </p:tgtEl>
                                        <p:attrNameLst>
                                          <p:attrName>style.visibility</p:attrName>
                                        </p:attrNameLst>
                                      </p:cBhvr>
                                      <p:to>
                                        <p:strVal val="visible"/>
                                      </p:to>
                                    </p:set>
                                    <p:animEffect transition="in" filter="wipe(up)">
                                      <p:cBhvr>
                                        <p:cTn id="129" dur="500"/>
                                        <p:tgtEl>
                                          <p:spTgt spid="27"/>
                                        </p:tgtEl>
                                      </p:cBhvr>
                                    </p:animEffect>
                                  </p:childTnLst>
                                </p:cTn>
                              </p:par>
                            </p:childTnLst>
                          </p:cTn>
                        </p:par>
                        <p:par>
                          <p:cTn id="130" fill="hold">
                            <p:stCondLst>
                              <p:cond delay="500"/>
                            </p:stCondLst>
                            <p:childTnLst>
                              <p:par>
                                <p:cTn id="131" presetID="5" presetClass="entr" presetSubtype="10" fill="hold" nodeType="after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checkerboard(across)">
                                      <p:cBhvr>
                                        <p:cTn id="133" dur="500"/>
                                        <p:tgtEl>
                                          <p:spTgt spid="40"/>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23"/>
                                        </p:tgtEl>
                                        <p:attrNameLst>
                                          <p:attrName>style.visibility</p:attrName>
                                        </p:attrNameLst>
                                      </p:cBhvr>
                                      <p:to>
                                        <p:strVal val="visible"/>
                                      </p:to>
                                    </p:set>
                                    <p:animEffect transition="in" filter="wipe(up)">
                                      <p:cBhvr>
                                        <p:cTn id="138" dur="500"/>
                                        <p:tgtEl>
                                          <p:spTgt spid="23"/>
                                        </p:tgtEl>
                                      </p:cBhvr>
                                    </p:animEffect>
                                  </p:childTnLst>
                                </p:cTn>
                              </p:par>
                            </p:childTnLst>
                          </p:cTn>
                        </p:par>
                        <p:par>
                          <p:cTn id="139" fill="hold">
                            <p:stCondLst>
                              <p:cond delay="500"/>
                            </p:stCondLst>
                            <p:childTnLst>
                              <p:par>
                                <p:cTn id="140" presetID="5" presetClass="entr" presetSubtype="10" fill="hold" nodeType="afterEffect">
                                  <p:stCondLst>
                                    <p:cond delay="0"/>
                                  </p:stCondLst>
                                  <p:childTnLst>
                                    <p:set>
                                      <p:cBhvr>
                                        <p:cTn id="141" dur="1" fill="hold">
                                          <p:stCondLst>
                                            <p:cond delay="0"/>
                                          </p:stCondLst>
                                        </p:cTn>
                                        <p:tgtEl>
                                          <p:spTgt spid="38"/>
                                        </p:tgtEl>
                                        <p:attrNameLst>
                                          <p:attrName>style.visibility</p:attrName>
                                        </p:attrNameLst>
                                      </p:cBhvr>
                                      <p:to>
                                        <p:strVal val="visible"/>
                                      </p:to>
                                    </p:set>
                                    <p:animEffect transition="in" filter="checkerboard(across)">
                                      <p:cBhvr>
                                        <p:cTn id="142" dur="500"/>
                                        <p:tgtEl>
                                          <p:spTgt spid="38"/>
                                        </p:tgtEl>
                                      </p:cBhvr>
                                    </p:animEffect>
                                  </p:childTnLst>
                                </p:cTn>
                              </p:par>
                            </p:childTnLst>
                          </p:cTn>
                        </p:par>
                      </p:childTnLst>
                    </p:cTn>
                  </p:par>
                  <p:par>
                    <p:cTn id="143" fill="hold">
                      <p:stCondLst>
                        <p:cond delay="indefinite"/>
                      </p:stCondLst>
                      <p:childTnLst>
                        <p:par>
                          <p:cTn id="144" fill="hold">
                            <p:stCondLst>
                              <p:cond delay="0"/>
                            </p:stCondLst>
                            <p:childTnLst>
                              <p:par>
                                <p:cTn id="145" presetID="55" presetClass="entr" presetSubtype="0" fill="hold" nodeType="clickEffect">
                                  <p:stCondLst>
                                    <p:cond delay="0"/>
                                  </p:stCondLst>
                                  <p:childTnLst>
                                    <p:set>
                                      <p:cBhvr>
                                        <p:cTn id="146" dur="1" fill="hold">
                                          <p:stCondLst>
                                            <p:cond delay="0"/>
                                          </p:stCondLst>
                                        </p:cTn>
                                        <p:tgtEl>
                                          <p:spTgt spid="42"/>
                                        </p:tgtEl>
                                        <p:attrNameLst>
                                          <p:attrName>style.visibility</p:attrName>
                                        </p:attrNameLst>
                                      </p:cBhvr>
                                      <p:to>
                                        <p:strVal val="visible"/>
                                      </p:to>
                                    </p:set>
                                    <p:anim calcmode="lin" valueType="num">
                                      <p:cBhvr>
                                        <p:cTn id="147" dur="1000" fill="hold"/>
                                        <p:tgtEl>
                                          <p:spTgt spid="42"/>
                                        </p:tgtEl>
                                        <p:attrNameLst>
                                          <p:attrName>ppt_w</p:attrName>
                                        </p:attrNameLst>
                                      </p:cBhvr>
                                      <p:tavLst>
                                        <p:tav tm="0">
                                          <p:val>
                                            <p:strVal val="#ppt_w*0.70"/>
                                          </p:val>
                                        </p:tav>
                                        <p:tav tm="100000">
                                          <p:val>
                                            <p:strVal val="#ppt_w"/>
                                          </p:val>
                                        </p:tav>
                                      </p:tavLst>
                                    </p:anim>
                                    <p:anim calcmode="lin" valueType="num">
                                      <p:cBhvr>
                                        <p:cTn id="148" dur="1000" fill="hold"/>
                                        <p:tgtEl>
                                          <p:spTgt spid="42"/>
                                        </p:tgtEl>
                                        <p:attrNameLst>
                                          <p:attrName>ppt_h</p:attrName>
                                        </p:attrNameLst>
                                      </p:cBhvr>
                                      <p:tavLst>
                                        <p:tav tm="0">
                                          <p:val>
                                            <p:strVal val="#ppt_h"/>
                                          </p:val>
                                        </p:tav>
                                        <p:tav tm="100000">
                                          <p:val>
                                            <p:strVal val="#ppt_h"/>
                                          </p:val>
                                        </p:tav>
                                      </p:tavLst>
                                    </p:anim>
                                    <p:animEffect transition="in" filter="fade">
                                      <p:cBhvr>
                                        <p:cTn id="14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5" grpId="0"/>
      <p:bldP spid="23" grpId="0" animBg="1"/>
      <p:bldP spid="24" grpId="0" animBg="1"/>
      <p:bldP spid="27"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g27df92e4ca9_0_12"/>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59" name="Google Shape;159;g27df92e4ca9_0_12"/>
          <p:cNvGrpSpPr/>
          <p:nvPr/>
        </p:nvGrpSpPr>
        <p:grpSpPr>
          <a:xfrm>
            <a:off x="0" y="6511282"/>
            <a:ext cx="12192000" cy="361767"/>
            <a:chOff x="0" y="6511282"/>
            <a:chExt cx="12192000" cy="361767"/>
          </a:xfrm>
        </p:grpSpPr>
        <p:pic>
          <p:nvPicPr>
            <p:cNvPr id="160" name="Google Shape;160;g27df92e4ca9_0_1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61" name="Google Shape;161;g27df92e4ca9_0_12"/>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b="0" i="0" u="none" strike="noStrike" cap="none">
                  <a:solidFill>
                    <a:schemeClr val="lt1"/>
                  </a:solidFill>
                  <a:latin typeface="Arial"/>
                  <a:ea typeface="Arial"/>
                  <a:cs typeface="Arial"/>
                  <a:sym typeface="Arial"/>
                </a:rPr>
                <a:t>Missione 4 </a:t>
              </a:r>
              <a:r>
                <a:rPr lang="it-IT" b="1" i="0" u="none" strike="noStrike" cap="none">
                  <a:solidFill>
                    <a:schemeClr val="lt1"/>
                  </a:solidFill>
                  <a:latin typeface="Arial"/>
                  <a:ea typeface="Arial"/>
                  <a:cs typeface="Arial"/>
                  <a:sym typeface="Arial"/>
                </a:rPr>
                <a:t>• Istruzione e Ricerca </a:t>
              </a:r>
              <a:endParaRPr b="0" i="0" u="none" strike="noStrike" cap="none">
                <a:solidFill>
                  <a:schemeClr val="lt1"/>
                </a:solidFill>
                <a:latin typeface="Arial"/>
                <a:ea typeface="Arial"/>
                <a:cs typeface="Arial"/>
                <a:sym typeface="Arial"/>
              </a:endParaRPr>
            </a:p>
          </p:txBody>
        </p:sp>
        <p:sp>
          <p:nvSpPr>
            <p:cNvPr id="162" name="Google Shape;162;g27df92e4ca9_0_12"/>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b="0" i="0" u="none" strike="noStrike" cap="none">
                <a:solidFill>
                  <a:srgbClr val="000000"/>
                </a:solidFill>
                <a:latin typeface="Arial"/>
                <a:ea typeface="Arial"/>
                <a:cs typeface="Arial"/>
                <a:sym typeface="Arial"/>
              </a:endParaRPr>
            </a:p>
          </p:txBody>
        </p:sp>
      </p:grpSp>
      <p:sp>
        <p:nvSpPr>
          <p:cNvPr id="163" name="Google Shape;163;g27df92e4ca9_0_12"/>
          <p:cNvSpPr txBox="1"/>
          <p:nvPr/>
        </p:nvSpPr>
        <p:spPr>
          <a:xfrm>
            <a:off x="715250" y="1030225"/>
            <a:ext cx="8706151"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AU" sz="3000" b="1" i="0" u="none" strike="noStrike" cap="none">
                <a:solidFill>
                  <a:srgbClr val="1C7FFF"/>
                </a:solidFill>
                <a:latin typeface="Titillium Web"/>
                <a:ea typeface="Titillium Web"/>
                <a:cs typeface="Titillium Web"/>
                <a:sym typeface="Titillium Web"/>
              </a:rPr>
              <a:t>Timescale, Milestones and KPIs</a:t>
            </a:r>
            <a:r>
              <a:rPr lang="en-AU" sz="3000" b="1">
                <a:solidFill>
                  <a:srgbClr val="1C7FFF"/>
                </a:solidFill>
                <a:latin typeface="Titillium Web"/>
                <a:ea typeface="Titillium Web"/>
                <a:cs typeface="Titillium Web"/>
                <a:sym typeface="Titillium Web"/>
              </a:rPr>
              <a:t> (WP1, 1.13 )</a:t>
            </a:r>
            <a:endParaRPr lang="en-AU" sz="2000" b="0" i="0" u="none" strike="noStrike" cap="none">
              <a:solidFill>
                <a:srgbClr val="000000"/>
              </a:solidFill>
              <a:latin typeface="Titillium Web"/>
              <a:ea typeface="Titillium Web"/>
              <a:cs typeface="Titillium Web"/>
              <a:sym typeface="Titillium Web"/>
            </a:endParaRPr>
          </a:p>
        </p:txBody>
      </p:sp>
      <p:sp>
        <p:nvSpPr>
          <p:cNvPr id="164" name="Google Shape;164;g27df92e4ca9_0_12"/>
          <p:cNvSpPr txBox="1"/>
          <p:nvPr/>
        </p:nvSpPr>
        <p:spPr>
          <a:xfrm>
            <a:off x="355650" y="1833988"/>
            <a:ext cx="11480700" cy="646500"/>
          </a:xfrm>
          <a:prstGeom prst="rect">
            <a:avLst/>
          </a:prstGeom>
          <a:noFill/>
          <a:ln>
            <a:noFill/>
          </a:ln>
        </p:spPr>
        <p:txBody>
          <a:bodyPr spcFirstLastPara="1" wrap="square" lIns="360000" tIns="45700" rIns="91425" bIns="45700" anchor="t" anchorCtr="0">
            <a:spAutoFit/>
          </a:bodyPr>
          <a:lstStyle/>
          <a:p>
            <a:pPr marL="179999" marR="0" lvl="0" indent="-127001" algn="l" rtl="0">
              <a:lnSpc>
                <a:spcPct val="90000"/>
              </a:lnSpc>
              <a:spcBef>
                <a:spcPts val="0"/>
              </a:spcBef>
              <a:spcAft>
                <a:spcPts val="0"/>
              </a:spcAft>
              <a:buClr>
                <a:srgbClr val="1528BC"/>
              </a:buClr>
              <a:buSzPts val="2000"/>
              <a:buFont typeface="Titillium Web"/>
              <a:buChar char="-"/>
            </a:pPr>
            <a:r>
              <a:rPr lang="it-IT" sz="2000" b="1" i="0" u="none" strike="noStrike" cap="none">
                <a:solidFill>
                  <a:srgbClr val="1528BC"/>
                </a:solidFill>
                <a:latin typeface="Titillium Web"/>
                <a:ea typeface="Titillium Web"/>
                <a:cs typeface="Titillium Web"/>
                <a:sym typeface="Titillium Web"/>
              </a:rPr>
              <a:t> </a:t>
            </a:r>
            <a:endParaRPr sz="2000" b="1" i="0" u="none" strike="noStrike" cap="none">
              <a:solidFill>
                <a:srgbClr val="1528BC"/>
              </a:solidFill>
              <a:latin typeface="Titillium Web"/>
              <a:ea typeface="Titillium Web"/>
              <a:cs typeface="Titillium Web"/>
              <a:sym typeface="Titillium Web"/>
            </a:endParaRPr>
          </a:p>
          <a:p>
            <a:pPr marL="179999" marR="0" lvl="0" indent="-127001" algn="l" rtl="0">
              <a:lnSpc>
                <a:spcPct val="90000"/>
              </a:lnSpc>
              <a:spcBef>
                <a:spcPts val="0"/>
              </a:spcBef>
              <a:spcAft>
                <a:spcPts val="0"/>
              </a:spcAft>
              <a:buClr>
                <a:srgbClr val="1528BC"/>
              </a:buClr>
              <a:buSzPts val="2000"/>
              <a:buFont typeface="Titillium Web"/>
              <a:buChar char="-"/>
            </a:pPr>
            <a:endParaRPr sz="2000" b="1" i="0" u="none" strike="noStrike" cap="none">
              <a:solidFill>
                <a:srgbClr val="1528BC"/>
              </a:solidFill>
              <a:latin typeface="Titillium Web"/>
              <a:ea typeface="Titillium Web"/>
              <a:cs typeface="Titillium Web"/>
              <a:sym typeface="Titillium Web"/>
            </a:endParaRPr>
          </a:p>
        </p:txBody>
      </p:sp>
      <p:graphicFrame>
        <p:nvGraphicFramePr>
          <p:cNvPr id="2" name="Tabella 1">
            <a:extLst>
              <a:ext uri="{FF2B5EF4-FFF2-40B4-BE49-F238E27FC236}">
                <a16:creationId xmlns:a16="http://schemas.microsoft.com/office/drawing/2014/main" id="{9C1CD99A-D4C9-3D09-6660-A1829FCD5ADF}"/>
              </a:ext>
            </a:extLst>
          </p:cNvPr>
          <p:cNvGraphicFramePr>
            <a:graphicFrameLocks noGrp="1"/>
          </p:cNvGraphicFramePr>
          <p:nvPr>
            <p:extLst>
              <p:ext uri="{D42A27DB-BD31-4B8C-83A1-F6EECF244321}">
                <p14:modId xmlns:p14="http://schemas.microsoft.com/office/powerpoint/2010/main" val="3967756591"/>
              </p:ext>
            </p:extLst>
          </p:nvPr>
        </p:nvGraphicFramePr>
        <p:xfrm>
          <a:off x="233773" y="1717451"/>
          <a:ext cx="11724448" cy="4577080"/>
        </p:xfrm>
        <a:graphic>
          <a:graphicData uri="http://schemas.openxmlformats.org/drawingml/2006/table">
            <a:tbl>
              <a:tblPr firstRow="1" bandRow="1">
                <a:tableStyleId>{5C22544A-7EE6-4342-B048-85BDC9FD1C3A}</a:tableStyleId>
              </a:tblPr>
              <a:tblGrid>
                <a:gridCol w="2160106">
                  <a:extLst>
                    <a:ext uri="{9D8B030D-6E8A-4147-A177-3AD203B41FA5}">
                      <a16:colId xmlns:a16="http://schemas.microsoft.com/office/drawing/2014/main" val="473170502"/>
                    </a:ext>
                  </a:extLst>
                </a:gridCol>
                <a:gridCol w="5093452">
                  <a:extLst>
                    <a:ext uri="{9D8B030D-6E8A-4147-A177-3AD203B41FA5}">
                      <a16:colId xmlns:a16="http://schemas.microsoft.com/office/drawing/2014/main" val="557446455"/>
                    </a:ext>
                  </a:extLst>
                </a:gridCol>
                <a:gridCol w="2509424">
                  <a:extLst>
                    <a:ext uri="{9D8B030D-6E8A-4147-A177-3AD203B41FA5}">
                      <a16:colId xmlns:a16="http://schemas.microsoft.com/office/drawing/2014/main" val="2354205993"/>
                    </a:ext>
                  </a:extLst>
                </a:gridCol>
                <a:gridCol w="1961466">
                  <a:extLst>
                    <a:ext uri="{9D8B030D-6E8A-4147-A177-3AD203B41FA5}">
                      <a16:colId xmlns:a16="http://schemas.microsoft.com/office/drawing/2014/main" val="3691695518"/>
                    </a:ext>
                  </a:extLst>
                </a:gridCol>
              </a:tblGrid>
              <a:tr h="370840">
                <a:tc>
                  <a:txBody>
                    <a:bodyPr/>
                    <a:lstStyle/>
                    <a:p>
                      <a:r>
                        <a:rPr lang="it-IT" sz="1200" dirty="0"/>
                        <a:t>Timeline</a:t>
                      </a:r>
                    </a:p>
                  </a:txBody>
                  <a:tcPr/>
                </a:tc>
                <a:tc>
                  <a:txBody>
                    <a:bodyPr/>
                    <a:lstStyle/>
                    <a:p>
                      <a:r>
                        <a:rPr lang="it-IT" sz="1200" dirty="0" err="1"/>
                        <a:t>Description</a:t>
                      </a:r>
                      <a:endParaRPr lang="it-IT" sz="1200" dirty="0"/>
                    </a:p>
                  </a:txBody>
                  <a:tcPr/>
                </a:tc>
                <a:tc>
                  <a:txBody>
                    <a:bodyPr/>
                    <a:lstStyle/>
                    <a:p>
                      <a:r>
                        <a:rPr lang="it-IT" sz="1200" dirty="0"/>
                        <a:t>Target </a:t>
                      </a:r>
                    </a:p>
                  </a:txBody>
                  <a:tcPr/>
                </a:tc>
                <a:tc>
                  <a:txBody>
                    <a:bodyPr/>
                    <a:lstStyle/>
                    <a:p>
                      <a:r>
                        <a:rPr lang="it-IT" sz="1200" dirty="0"/>
                        <a:t>KPI</a:t>
                      </a:r>
                    </a:p>
                  </a:txBody>
                  <a:tcPr/>
                </a:tc>
                <a:extLst>
                  <a:ext uri="{0D108BD9-81ED-4DB2-BD59-A6C34878D82A}">
                    <a16:rowId xmlns:a16="http://schemas.microsoft.com/office/drawing/2014/main" val="1958619342"/>
                  </a:ext>
                </a:extLst>
              </a:tr>
              <a:tr h="370840">
                <a:tc>
                  <a:txBody>
                    <a:bodyPr/>
                    <a:lstStyle/>
                    <a:p>
                      <a:r>
                        <a:rPr lang="en-AU" sz="1200" noProof="0"/>
                        <a:t>M7 (Sept 2023 – Feb 2024 )</a:t>
                      </a:r>
                    </a:p>
                  </a:txBody>
                  <a:tcPr/>
                </a:tc>
                <a:tc>
                  <a:txBody>
                    <a:bodyPr/>
                    <a:lstStyle/>
                    <a:p>
                      <a:r>
                        <a:rPr lang="en-AU" sz="1200" b="0" i="0" u="none" strike="noStrike" cap="none" dirty="0">
                          <a:solidFill>
                            <a:schemeClr val="dk1"/>
                          </a:solidFill>
                          <a:effectLst/>
                          <a:latin typeface="+mn-lt"/>
                          <a:ea typeface="+mn-ea"/>
                          <a:cs typeface="+mn-cs"/>
                          <a:sym typeface="Arial"/>
                        </a:rPr>
                        <a:t>Acquisition of the basic knowledge of the most used </a:t>
                      </a:r>
                      <a:r>
                        <a:rPr lang="en-AU" sz="1200" b="0" i="0" u="none" strike="noStrike" cap="none" noProof="0" dirty="0">
                          <a:solidFill>
                            <a:schemeClr val="dk1"/>
                          </a:solidFill>
                          <a:effectLst/>
                          <a:latin typeface="+mn-lt"/>
                          <a:ea typeface="+mn-ea"/>
                          <a:cs typeface="+mn-cs"/>
                          <a:sym typeface="Arial"/>
                        </a:rPr>
                        <a:t>existing</a:t>
                      </a:r>
                      <a:r>
                        <a:rPr lang="en-AU" sz="1200" b="0" i="0" u="none" strike="noStrike" cap="none" dirty="0">
                          <a:solidFill>
                            <a:schemeClr val="dk1"/>
                          </a:solidFill>
                          <a:effectLst/>
                          <a:latin typeface="+mn-lt"/>
                          <a:ea typeface="+mn-ea"/>
                          <a:cs typeface="+mn-cs"/>
                          <a:sym typeface="Arial"/>
                        </a:rPr>
                        <a:t> codes to search for periodic signal in timeseries, as well as their usage in the astrophysical context. Implementation and test of these codes on CPU machines</a:t>
                      </a:r>
                      <a:endParaRPr lang="en-AU" sz="1200" dirty="0"/>
                    </a:p>
                  </a:txBody>
                  <a:tcPr/>
                </a:tc>
                <a:tc>
                  <a:txBody>
                    <a:bodyPr/>
                    <a:lstStyle/>
                    <a:p>
                      <a:r>
                        <a:rPr lang="en-AU" sz="1200"/>
                        <a:t>Conceptual summary of the acquired knowledges</a:t>
                      </a:r>
                      <a:endParaRPr lang="en-AU" sz="1200" dirty="0"/>
                    </a:p>
                  </a:txBody>
                  <a:tcPr/>
                </a:tc>
                <a:tc>
                  <a:txBody>
                    <a:bodyPr/>
                    <a:lstStyle/>
                    <a:p>
                      <a:r>
                        <a:rPr lang="en-AU" sz="1200"/>
                        <a:t>Presentation at doctorate first year review at University of Cagliari: https://www.openaccessrepository.it/record/143685 (also doi: 10.15161/oar.it/143685 )</a:t>
                      </a:r>
                      <a:endParaRPr lang="en-AU" sz="1200" dirty="0"/>
                    </a:p>
                  </a:txBody>
                  <a:tcPr/>
                </a:tc>
                <a:extLst>
                  <a:ext uri="{0D108BD9-81ED-4DB2-BD59-A6C34878D82A}">
                    <a16:rowId xmlns:a16="http://schemas.microsoft.com/office/drawing/2014/main" val="4093320557"/>
                  </a:ext>
                </a:extLst>
              </a:tr>
              <a:tr h="370840">
                <a:tc>
                  <a:txBody>
                    <a:bodyPr/>
                    <a:lstStyle/>
                    <a:p>
                      <a:r>
                        <a:rPr lang="en-AU" sz="1200" noProof="0"/>
                        <a:t>M8 (Mar 2024 – June 2024)</a:t>
                      </a:r>
                    </a:p>
                  </a:txBody>
                  <a:tcPr/>
                </a:tc>
                <a:tc>
                  <a:txBody>
                    <a:bodyPr/>
                    <a:lstStyle/>
                    <a:p>
                      <a:r>
                        <a:rPr lang="en-AU" sz="1200" b="0" i="0" u="none" strike="noStrike" cap="none" dirty="0">
                          <a:solidFill>
                            <a:schemeClr val="dk1"/>
                          </a:solidFill>
                          <a:effectLst/>
                          <a:latin typeface="+mn-lt"/>
                          <a:ea typeface="+mn-ea"/>
                          <a:cs typeface="+mn-cs"/>
                          <a:sym typeface="Arial"/>
                        </a:rPr>
                        <a:t>Review and implementation of the latest CPU codes for searching for strongly modulated periodic signals in timeseries and investigation of their performance with respect to the codes examined in the previous milestone. In particular, this class of codes, usually dubbed as codes for "jerk" searches, have been developed in order to detect periodically emitting cosmic sources included in a very tight binary system. </a:t>
                      </a:r>
                      <a:endParaRPr lang="en-AU" sz="1200" dirty="0"/>
                    </a:p>
                  </a:txBody>
                  <a:tcPr/>
                </a:tc>
                <a:tc>
                  <a:txBody>
                    <a:bodyPr/>
                    <a:lstStyle/>
                    <a:p>
                      <a:r>
                        <a:rPr lang="en-AU" sz="1200" b="0" i="0" u="none" strike="noStrike" cap="none">
                          <a:solidFill>
                            <a:schemeClr val="dk1"/>
                          </a:solidFill>
                          <a:effectLst/>
                          <a:latin typeface="+mn-lt"/>
                          <a:ea typeface="+mn-ea"/>
                          <a:cs typeface="+mn-cs"/>
                          <a:sym typeface="Arial"/>
                        </a:rPr>
                        <a:t>Runnable version of the CPU based codes for performing "jerk" searches and application to some real data case. Comparison of the perfomance with respect to the code simply running "accelerated" searches </a:t>
                      </a:r>
                      <a:br>
                        <a:rPr lang="en-AU" sz="1200"/>
                      </a:br>
                      <a:endParaRPr lang="en-AU" sz="1200" dirty="0"/>
                    </a:p>
                  </a:txBody>
                  <a:tcPr/>
                </a:tc>
                <a:tc>
                  <a:txBody>
                    <a:bodyPr/>
                    <a:lstStyle/>
                    <a:p>
                      <a:r>
                        <a:rPr lang="en-AU" sz="1200"/>
                        <a:t>Presentation at a talk given at INAF</a:t>
                      </a:r>
                      <a:endParaRPr lang="en-AU" sz="1200" dirty="0"/>
                    </a:p>
                  </a:txBody>
                  <a:tcPr/>
                </a:tc>
                <a:extLst>
                  <a:ext uri="{0D108BD9-81ED-4DB2-BD59-A6C34878D82A}">
                    <a16:rowId xmlns:a16="http://schemas.microsoft.com/office/drawing/2014/main" val="307511691"/>
                  </a:ext>
                </a:extLst>
              </a:tr>
              <a:tr h="370840">
                <a:tc>
                  <a:txBody>
                    <a:bodyPr/>
                    <a:lstStyle/>
                    <a:p>
                      <a:r>
                        <a:rPr lang="en-AU" sz="1200" noProof="0"/>
                        <a:t>M9 (Jul 2024 – Oct 2024)</a:t>
                      </a:r>
                    </a:p>
                  </a:txBody>
                  <a:tcPr/>
                </a:tc>
                <a:tc>
                  <a:txBody>
                    <a:bodyPr/>
                    <a:lstStyle/>
                    <a:p>
                      <a:r>
                        <a:rPr lang="en-AU" sz="1200"/>
                        <a:t>In-depth examination of the available CPU-based code for performing "jerk" searches and initial tests for replacing some of the tasks, by using GPUs </a:t>
                      </a:r>
                      <a:endParaRPr lang="en-AU" sz="1200" dirty="0"/>
                    </a:p>
                  </a:txBody>
                  <a:tcPr/>
                </a:tc>
                <a:tc>
                  <a:txBody>
                    <a:bodyPr/>
                    <a:lstStyle/>
                    <a:p>
                      <a:r>
                        <a:rPr lang="en-AU" sz="1200"/>
                        <a:t>Early version of a code for performing "jerk" searches by using GPUs</a:t>
                      </a:r>
                      <a:endParaRPr lang="en-AU" sz="1200" dirty="0"/>
                    </a:p>
                  </a:txBody>
                  <a:tcPr/>
                </a:tc>
                <a:tc>
                  <a:txBody>
                    <a:bodyPr/>
                    <a:lstStyle/>
                    <a:p>
                      <a:r>
                        <a:rPr lang="en-AU" sz="1200"/>
                        <a:t>Link to a gitlab repository </a:t>
                      </a:r>
                      <a:endParaRPr lang="en-AU" sz="1200" dirty="0"/>
                    </a:p>
                  </a:txBody>
                  <a:tcPr/>
                </a:tc>
                <a:extLst>
                  <a:ext uri="{0D108BD9-81ED-4DB2-BD59-A6C34878D82A}">
                    <a16:rowId xmlns:a16="http://schemas.microsoft.com/office/drawing/2014/main" val="1601658133"/>
                  </a:ext>
                </a:extLst>
              </a:tr>
              <a:tr h="370840">
                <a:tc>
                  <a:txBody>
                    <a:bodyPr/>
                    <a:lstStyle/>
                    <a:p>
                      <a:r>
                        <a:rPr lang="en-AU" sz="1200" noProof="0" dirty="0"/>
                        <a:t>M10 (Nov 2024 – Aug 2025)</a:t>
                      </a:r>
                    </a:p>
                  </a:txBody>
                  <a:tcPr/>
                </a:tc>
                <a:tc>
                  <a:txBody>
                    <a:bodyPr/>
                    <a:lstStyle/>
                    <a:p>
                      <a:r>
                        <a:rPr lang="en-AU" sz="1200"/>
                        <a:t>Development and implementation of a GPU-based code for running a "jerk" search of periodic signals generated by radio sources located in tight binary system</a:t>
                      </a:r>
                      <a:endParaRPr lang="en-AU" sz="1200" dirty="0"/>
                    </a:p>
                  </a:txBody>
                  <a:tcPr/>
                </a:tc>
                <a:tc>
                  <a:txBody>
                    <a:bodyPr/>
                    <a:lstStyle/>
                    <a:p>
                      <a:r>
                        <a:rPr lang="en-AU" sz="1200"/>
                        <a:t>Runnable version of the GPU-based code for running a "jerk" search</a:t>
                      </a:r>
                      <a:endParaRPr lang="en-AU" sz="1200" dirty="0"/>
                    </a:p>
                  </a:txBody>
                  <a:tcPr/>
                </a:tc>
                <a:tc>
                  <a:txBody>
                    <a:bodyPr/>
                    <a:lstStyle/>
                    <a:p>
                      <a:r>
                        <a:rPr lang="en-AU" sz="1200" dirty="0"/>
                        <a:t>Link to a </a:t>
                      </a:r>
                      <a:r>
                        <a:rPr lang="en-AU" sz="1200" dirty="0" err="1"/>
                        <a:t>gitlab</a:t>
                      </a:r>
                      <a:r>
                        <a:rPr lang="en-AU" sz="1200" dirty="0"/>
                        <a:t> repository</a:t>
                      </a:r>
                    </a:p>
                  </a:txBody>
                  <a:tcPr/>
                </a:tc>
                <a:extLst>
                  <a:ext uri="{0D108BD9-81ED-4DB2-BD59-A6C34878D82A}">
                    <a16:rowId xmlns:a16="http://schemas.microsoft.com/office/drawing/2014/main" val="1690677479"/>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g27df92e4ca9_0_23"/>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71" name="Google Shape;171;g27df92e4ca9_0_23"/>
          <p:cNvGrpSpPr/>
          <p:nvPr/>
        </p:nvGrpSpPr>
        <p:grpSpPr>
          <a:xfrm>
            <a:off x="0" y="6511282"/>
            <a:ext cx="12192000" cy="361767"/>
            <a:chOff x="0" y="6511282"/>
            <a:chExt cx="12192000" cy="361767"/>
          </a:xfrm>
        </p:grpSpPr>
        <p:pic>
          <p:nvPicPr>
            <p:cNvPr id="172" name="Google Shape;172;g27df92e4ca9_0_23"/>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73" name="Google Shape;173;g27df92e4ca9_0_23"/>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AU" sz="1400" b="0" i="0" u="none" strike="noStrike" cap="none">
                  <a:solidFill>
                    <a:schemeClr val="lt1"/>
                  </a:solidFill>
                  <a:latin typeface="Arial"/>
                  <a:ea typeface="Arial"/>
                  <a:cs typeface="Arial"/>
                  <a:sym typeface="Arial"/>
                </a:rPr>
                <a:t>Missione 4 </a:t>
              </a:r>
              <a:r>
                <a:rPr lang="en-AU" sz="1400" b="1" i="0" u="none" strike="noStrike" cap="none">
                  <a:solidFill>
                    <a:schemeClr val="lt1"/>
                  </a:solidFill>
                  <a:latin typeface="Arial"/>
                  <a:ea typeface="Arial"/>
                  <a:cs typeface="Arial"/>
                  <a:sym typeface="Arial"/>
                </a:rPr>
                <a:t>• Istruzione e Ricerca </a:t>
              </a:r>
              <a:endParaRPr lang="en-AU" sz="1400" b="0" i="0" u="none" strike="noStrike" cap="none" dirty="0">
                <a:solidFill>
                  <a:schemeClr val="lt1"/>
                </a:solidFill>
                <a:latin typeface="Arial"/>
                <a:ea typeface="Arial"/>
                <a:cs typeface="Arial"/>
                <a:sym typeface="Arial"/>
              </a:endParaRPr>
            </a:p>
          </p:txBody>
        </p:sp>
        <p:sp>
          <p:nvSpPr>
            <p:cNvPr id="174" name="Google Shape;174;g27df92e4ca9_0_23"/>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AU"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lang="en-AU" sz="1400" b="0" i="0" u="none" strike="noStrike" cap="none" dirty="0">
                <a:solidFill>
                  <a:srgbClr val="000000"/>
                </a:solidFill>
                <a:latin typeface="Arial"/>
                <a:ea typeface="Arial"/>
                <a:cs typeface="Arial"/>
                <a:sym typeface="Arial"/>
              </a:endParaRPr>
            </a:p>
          </p:txBody>
        </p:sp>
      </p:grpSp>
      <p:sp>
        <p:nvSpPr>
          <p:cNvPr id="175" name="Google Shape;175;g27df92e4ca9_0_23"/>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AU" sz="3000" b="1" i="0" u="none" strike="noStrike" cap="none">
                <a:solidFill>
                  <a:srgbClr val="1C7FFF"/>
                </a:solidFill>
                <a:latin typeface="Titillium Web"/>
                <a:ea typeface="Titillium Web"/>
                <a:cs typeface="Titillium Web"/>
                <a:sym typeface="Titillium Web"/>
              </a:rPr>
              <a:t>Rouhin Nag: Accomplished Work + Results</a:t>
            </a:r>
            <a:endParaRPr lang="en-AU" sz="2000" b="0" i="0" u="none" strike="noStrike" cap="none" dirty="0">
              <a:solidFill>
                <a:srgbClr val="000000"/>
              </a:solidFill>
              <a:latin typeface="Titillium Web"/>
              <a:ea typeface="Titillium Web"/>
              <a:cs typeface="Titillium Web"/>
              <a:sym typeface="Titillium Web"/>
            </a:endParaRPr>
          </a:p>
        </p:txBody>
      </p:sp>
      <p:sp>
        <p:nvSpPr>
          <p:cNvPr id="176" name="Google Shape;176;g27df92e4ca9_0_23"/>
          <p:cNvSpPr txBox="1"/>
          <p:nvPr/>
        </p:nvSpPr>
        <p:spPr>
          <a:xfrm>
            <a:off x="160441" y="1717451"/>
            <a:ext cx="11480700" cy="707846"/>
          </a:xfrm>
          <a:prstGeom prst="rect">
            <a:avLst/>
          </a:prstGeom>
          <a:noFill/>
          <a:ln>
            <a:noFill/>
          </a:ln>
        </p:spPr>
        <p:txBody>
          <a:bodyPr spcFirstLastPara="1" wrap="square" lIns="360000" tIns="45700" rIns="91425" bIns="45700" anchor="t" anchorCtr="0">
            <a:spAutoFit/>
          </a:bodyPr>
          <a:lstStyle/>
          <a:p>
            <a:r>
              <a:rPr lang="en-AU" sz="2000" b="0" i="0" u="none" strike="noStrike" cap="none" dirty="0">
                <a:solidFill>
                  <a:srgbClr val="1427BC"/>
                </a:solidFill>
                <a:effectLst/>
                <a:latin typeface="+mn-lt"/>
                <a:ea typeface="+mn-ea"/>
                <a:cs typeface="+mn-cs"/>
                <a:sym typeface="Arial"/>
              </a:rPr>
              <a:t>Acquisition of the basic knowledge of the most used </a:t>
            </a:r>
            <a:r>
              <a:rPr lang="en-AU" sz="2000" b="0" i="0" u="none" strike="noStrike" cap="none" noProof="0" dirty="0">
                <a:solidFill>
                  <a:srgbClr val="1427BC"/>
                </a:solidFill>
                <a:effectLst/>
                <a:latin typeface="+mn-lt"/>
                <a:ea typeface="+mn-ea"/>
                <a:cs typeface="+mn-cs"/>
                <a:sym typeface="Arial"/>
              </a:rPr>
              <a:t>existing</a:t>
            </a:r>
            <a:r>
              <a:rPr lang="en-AU" sz="2000" b="0" i="0" u="none" strike="noStrike" cap="none" dirty="0">
                <a:solidFill>
                  <a:srgbClr val="1427BC"/>
                </a:solidFill>
                <a:effectLst/>
                <a:latin typeface="+mn-lt"/>
                <a:ea typeface="+mn-ea"/>
                <a:cs typeface="+mn-cs"/>
                <a:sym typeface="Arial"/>
              </a:rPr>
              <a:t> codes to search for periodic signal in timeseries</a:t>
            </a:r>
            <a:r>
              <a:rPr lang="en-AU" sz="2000" dirty="0">
                <a:solidFill>
                  <a:srgbClr val="1427BC"/>
                </a:solidFill>
                <a:latin typeface="+mn-lt"/>
                <a:ea typeface="+mn-ea"/>
                <a:cs typeface="+mn-cs"/>
              </a:rPr>
              <a:t>. </a:t>
            </a:r>
            <a:r>
              <a:rPr lang="en-AU" sz="2000" b="0" i="0" u="none" strike="noStrike" cap="none" dirty="0">
                <a:solidFill>
                  <a:srgbClr val="1427BC"/>
                </a:solidFill>
                <a:effectLst/>
                <a:latin typeface="+mn-lt"/>
                <a:ea typeface="+mn-ea"/>
                <a:cs typeface="+mn-cs"/>
                <a:sym typeface="Arial"/>
              </a:rPr>
              <a:t>Implementation and test of these codes on CPU machines</a:t>
            </a:r>
            <a:endParaRPr lang="en-AU" sz="2000" dirty="0">
              <a:solidFill>
                <a:srgbClr val="1427BC"/>
              </a:solidFill>
            </a:endParaRPr>
          </a:p>
        </p:txBody>
      </p:sp>
      <p:grpSp>
        <p:nvGrpSpPr>
          <p:cNvPr id="16" name="Gruppo 15">
            <a:extLst>
              <a:ext uri="{FF2B5EF4-FFF2-40B4-BE49-F238E27FC236}">
                <a16:creationId xmlns:a16="http://schemas.microsoft.com/office/drawing/2014/main" id="{B7AF28AB-EA01-E19E-E895-48E91265398D}"/>
              </a:ext>
            </a:extLst>
          </p:cNvPr>
          <p:cNvGrpSpPr/>
          <p:nvPr/>
        </p:nvGrpSpPr>
        <p:grpSpPr>
          <a:xfrm>
            <a:off x="364813" y="2543481"/>
            <a:ext cx="6089628" cy="3212726"/>
            <a:chOff x="364813" y="2543481"/>
            <a:chExt cx="6089628" cy="3212726"/>
          </a:xfrm>
        </p:grpSpPr>
        <p:grpSp>
          <p:nvGrpSpPr>
            <p:cNvPr id="15" name="Gruppo 14">
              <a:extLst>
                <a:ext uri="{FF2B5EF4-FFF2-40B4-BE49-F238E27FC236}">
                  <a16:creationId xmlns:a16="http://schemas.microsoft.com/office/drawing/2014/main" id="{9D87ED88-D7BB-62D7-1248-21D93AC05840}"/>
                </a:ext>
              </a:extLst>
            </p:cNvPr>
            <p:cNvGrpSpPr/>
            <p:nvPr/>
          </p:nvGrpSpPr>
          <p:grpSpPr>
            <a:xfrm>
              <a:off x="364813" y="2543481"/>
              <a:ext cx="6089628" cy="2732853"/>
              <a:chOff x="364813" y="2543481"/>
              <a:chExt cx="6089628" cy="2732853"/>
            </a:xfrm>
          </p:grpSpPr>
          <p:sp>
            <p:nvSpPr>
              <p:cNvPr id="8" name="Content Placeholder 3">
                <a:extLst>
                  <a:ext uri="{FF2B5EF4-FFF2-40B4-BE49-F238E27FC236}">
                    <a16:creationId xmlns:a16="http://schemas.microsoft.com/office/drawing/2014/main" id="{B9160A35-FAAB-4176-306A-6BE225C1D8F0}"/>
                  </a:ext>
                </a:extLst>
              </p:cNvPr>
              <p:cNvSpPr txBox="1">
                <a:spLocks/>
              </p:cNvSpPr>
              <p:nvPr/>
            </p:nvSpPr>
            <p:spPr>
              <a:xfrm>
                <a:off x="364813" y="2654063"/>
                <a:ext cx="3449689" cy="262227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AU" u="sng" dirty="0">
                    <a:latin typeface="Arial Black" panose="020B0A04020102020204" pitchFamily="34" charset="0"/>
                  </a:rPr>
                  <a:t>PRESTO</a:t>
                </a:r>
                <a:r>
                  <a:rPr lang="en-AU" dirty="0"/>
                  <a:t> : </a:t>
                </a:r>
                <a:r>
                  <a:rPr lang="en-AU" b="1" dirty="0" err="1">
                    <a:latin typeface="Arial Black" panose="020B0A04020102020204" pitchFamily="34" charset="0"/>
                  </a:rPr>
                  <a:t>P</a:t>
                </a:r>
                <a:r>
                  <a:rPr lang="en-AU" dirty="0" err="1"/>
                  <a:t>ulsa</a:t>
                </a:r>
                <a:r>
                  <a:rPr lang="en-AU" b="1" dirty="0" err="1">
                    <a:latin typeface="Arial Black" panose="020B0A04020102020204" pitchFamily="34" charset="0"/>
                  </a:rPr>
                  <a:t>R</a:t>
                </a:r>
                <a:r>
                  <a:rPr lang="en-AU" b="1" dirty="0"/>
                  <a:t> </a:t>
                </a:r>
                <a:r>
                  <a:rPr lang="en-AU" b="1" dirty="0">
                    <a:latin typeface="Arial Black" panose="020B0A04020102020204" pitchFamily="34" charset="0"/>
                  </a:rPr>
                  <a:t>E</a:t>
                </a:r>
                <a:r>
                  <a:rPr lang="en-AU" dirty="0"/>
                  <a:t>xploration and </a:t>
                </a:r>
                <a:r>
                  <a:rPr lang="en-AU" b="1" dirty="0">
                    <a:latin typeface="Arial Black" panose="020B0A04020102020204" pitchFamily="34" charset="0"/>
                  </a:rPr>
                  <a:t>S</a:t>
                </a:r>
                <a:r>
                  <a:rPr lang="en-AU" dirty="0"/>
                  <a:t>earch </a:t>
                </a:r>
                <a:r>
                  <a:rPr lang="en-AU" b="1" dirty="0">
                    <a:latin typeface="Arial Black" panose="020B0A04020102020204" pitchFamily="34" charset="0"/>
                  </a:rPr>
                  <a:t>To</a:t>
                </a:r>
                <a:r>
                  <a:rPr lang="en-AU" dirty="0"/>
                  <a:t>olkit developed by Scott Ransom (NRAO) is a large suite of pulsar search and analysis software. </a:t>
                </a:r>
              </a:p>
              <a:p>
                <a:endParaRPr lang="en-AU" b="1" u="sng" dirty="0">
                  <a:latin typeface="Arial Black" panose="020B0A04020102020204" pitchFamily="34" charset="0"/>
                </a:endParaRPr>
              </a:p>
              <a:p>
                <a:endParaRPr lang="en-AU" b="1" u="sng" dirty="0">
                  <a:latin typeface="Arial Black" panose="020B0A04020102020204" pitchFamily="34" charset="0"/>
                </a:endParaRPr>
              </a:p>
              <a:p>
                <a:r>
                  <a:rPr lang="en-AU" b="1" u="sng" dirty="0">
                    <a:latin typeface="Arial Black" panose="020B0A04020102020204" pitchFamily="34" charset="0"/>
                  </a:rPr>
                  <a:t>Pulsar Miner</a:t>
                </a:r>
                <a:r>
                  <a:rPr lang="en-AU" dirty="0"/>
                  <a:t> developed by Alessandro Ridolfi (OAC,INAF) is pipeline that acts as a wrapper for various routines of PRESTO with additional benefits of configurating and parallelizing various steps. </a:t>
                </a:r>
              </a:p>
              <a:p>
                <a:endParaRPr lang="en-AU" dirty="0"/>
              </a:p>
            </p:txBody>
          </p:sp>
          <p:pic>
            <p:nvPicPr>
              <p:cNvPr id="10" name="Immagine 9">
                <a:extLst>
                  <a:ext uri="{FF2B5EF4-FFF2-40B4-BE49-F238E27FC236}">
                    <a16:creationId xmlns:a16="http://schemas.microsoft.com/office/drawing/2014/main" id="{53C89C28-AEAD-644C-2BB2-1CE95778C939}"/>
                  </a:ext>
                </a:extLst>
              </p:cNvPr>
              <p:cNvPicPr>
                <a:picLocks noChangeAspect="1"/>
              </p:cNvPicPr>
              <p:nvPr/>
            </p:nvPicPr>
            <p:blipFill>
              <a:blip r:embed="rId5"/>
              <a:stretch>
                <a:fillRect/>
              </a:stretch>
            </p:blipFill>
            <p:spPr>
              <a:xfrm>
                <a:off x="3735779" y="3960143"/>
                <a:ext cx="2718662" cy="1109866"/>
              </a:xfrm>
              <a:prstGeom prst="rect">
                <a:avLst/>
              </a:prstGeom>
            </p:spPr>
          </p:pic>
          <p:pic>
            <p:nvPicPr>
              <p:cNvPr id="12" name="Immagine 11">
                <a:extLst>
                  <a:ext uri="{FF2B5EF4-FFF2-40B4-BE49-F238E27FC236}">
                    <a16:creationId xmlns:a16="http://schemas.microsoft.com/office/drawing/2014/main" id="{1193DC5B-B279-7B0C-6E2D-1AE633FE7A85}"/>
                  </a:ext>
                </a:extLst>
              </p:cNvPr>
              <p:cNvPicPr>
                <a:picLocks noChangeAspect="1"/>
              </p:cNvPicPr>
              <p:nvPr/>
            </p:nvPicPr>
            <p:blipFill>
              <a:blip r:embed="rId6"/>
              <a:stretch>
                <a:fillRect/>
              </a:stretch>
            </p:blipFill>
            <p:spPr>
              <a:xfrm>
                <a:off x="3814502" y="2543481"/>
                <a:ext cx="2604637" cy="1214522"/>
              </a:xfrm>
              <a:prstGeom prst="rect">
                <a:avLst/>
              </a:prstGeom>
            </p:spPr>
          </p:pic>
        </p:grpSp>
        <p:sp>
          <p:nvSpPr>
            <p:cNvPr id="13" name="Google Shape;140;p2">
              <a:extLst>
                <a:ext uri="{FF2B5EF4-FFF2-40B4-BE49-F238E27FC236}">
                  <a16:creationId xmlns:a16="http://schemas.microsoft.com/office/drawing/2014/main" id="{4DC10A68-AB7E-4857-5C2C-6640793A9601}"/>
                </a:ext>
              </a:extLst>
            </p:cNvPr>
            <p:cNvSpPr txBox="1"/>
            <p:nvPr/>
          </p:nvSpPr>
          <p:spPr>
            <a:xfrm>
              <a:off x="660451" y="5386916"/>
              <a:ext cx="5034467" cy="369291"/>
            </a:xfrm>
            <a:prstGeom prst="rect">
              <a:avLst/>
            </a:prstGeom>
            <a:no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en-AU" sz="2000" dirty="0">
                  <a:solidFill>
                    <a:srgbClr val="00B050"/>
                  </a:solidFill>
                  <a:latin typeface="Titillium Web"/>
                  <a:ea typeface="Titillium Web"/>
                  <a:cs typeface="Titillium Web"/>
                  <a:sym typeface="Titillium Web"/>
                </a:rPr>
                <a:t>Learned to use </a:t>
              </a:r>
            </a:p>
          </p:txBody>
        </p:sp>
      </p:grpSp>
      <p:grpSp>
        <p:nvGrpSpPr>
          <p:cNvPr id="18" name="Gruppo 17">
            <a:extLst>
              <a:ext uri="{FF2B5EF4-FFF2-40B4-BE49-F238E27FC236}">
                <a16:creationId xmlns:a16="http://schemas.microsoft.com/office/drawing/2014/main" id="{B1B1E660-A7A2-606D-998F-697CE8594891}"/>
              </a:ext>
            </a:extLst>
          </p:cNvPr>
          <p:cNvGrpSpPr/>
          <p:nvPr/>
        </p:nvGrpSpPr>
        <p:grpSpPr>
          <a:xfrm>
            <a:off x="6497082" y="2723537"/>
            <a:ext cx="5474259" cy="2764739"/>
            <a:chOff x="6497082" y="2723537"/>
            <a:chExt cx="5474259" cy="2764739"/>
          </a:xfrm>
        </p:grpSpPr>
        <p:grpSp>
          <p:nvGrpSpPr>
            <p:cNvPr id="14" name="Gruppo 13">
              <a:extLst>
                <a:ext uri="{FF2B5EF4-FFF2-40B4-BE49-F238E27FC236}">
                  <a16:creationId xmlns:a16="http://schemas.microsoft.com/office/drawing/2014/main" id="{C4CF168F-3A72-2AB0-7451-6D19BA0A8BBA}"/>
                </a:ext>
              </a:extLst>
            </p:cNvPr>
            <p:cNvGrpSpPr/>
            <p:nvPr/>
          </p:nvGrpSpPr>
          <p:grpSpPr>
            <a:xfrm>
              <a:off x="6497082" y="2723537"/>
              <a:ext cx="5116661" cy="2764739"/>
              <a:chOff x="6497082" y="2723537"/>
              <a:chExt cx="5116661" cy="2764739"/>
            </a:xfrm>
          </p:grpSpPr>
          <p:pic>
            <p:nvPicPr>
              <p:cNvPr id="6" name="Immagine 5">
                <a:extLst>
                  <a:ext uri="{FF2B5EF4-FFF2-40B4-BE49-F238E27FC236}">
                    <a16:creationId xmlns:a16="http://schemas.microsoft.com/office/drawing/2014/main" id="{8D222E12-8245-6EFD-BE82-DBDBBD5D589E}"/>
                  </a:ext>
                </a:extLst>
              </p:cNvPr>
              <p:cNvPicPr>
                <a:picLocks noChangeAspect="1"/>
              </p:cNvPicPr>
              <p:nvPr/>
            </p:nvPicPr>
            <p:blipFill>
              <a:blip r:embed="rId7"/>
              <a:stretch>
                <a:fillRect/>
              </a:stretch>
            </p:blipFill>
            <p:spPr>
              <a:xfrm>
                <a:off x="6579276" y="2723537"/>
                <a:ext cx="5034467" cy="2375417"/>
              </a:xfrm>
              <a:prstGeom prst="rect">
                <a:avLst/>
              </a:prstGeom>
            </p:spPr>
          </p:pic>
          <p:sp>
            <p:nvSpPr>
              <p:cNvPr id="7" name="Google Shape;140;p2">
                <a:extLst>
                  <a:ext uri="{FF2B5EF4-FFF2-40B4-BE49-F238E27FC236}">
                    <a16:creationId xmlns:a16="http://schemas.microsoft.com/office/drawing/2014/main" id="{1BBBE7B6-2DF5-EC2E-314C-0F191DD466CF}"/>
                  </a:ext>
                </a:extLst>
              </p:cNvPr>
              <p:cNvSpPr txBox="1"/>
              <p:nvPr/>
            </p:nvSpPr>
            <p:spPr>
              <a:xfrm>
                <a:off x="6497082" y="5118985"/>
                <a:ext cx="5034467" cy="369291"/>
              </a:xfrm>
              <a:prstGeom prst="rect">
                <a:avLst/>
              </a:prstGeom>
              <a:noFill/>
              <a:ln>
                <a:noFill/>
              </a:ln>
            </p:spPr>
            <p:txBody>
              <a:bodyPr spcFirstLastPara="1" wrap="square" lIns="360000" tIns="45700" rIns="91425" bIns="45700" anchor="t" anchorCtr="0">
                <a:spAutoFit/>
              </a:bodyPr>
              <a:lstStyle/>
              <a:p>
                <a:pPr marL="52998" marR="0" lvl="0" rtl="0">
                  <a:lnSpc>
                    <a:spcPct val="90000"/>
                  </a:lnSpc>
                  <a:spcBef>
                    <a:spcPts val="0"/>
                  </a:spcBef>
                  <a:spcAft>
                    <a:spcPts val="0"/>
                  </a:spcAft>
                  <a:buClr>
                    <a:srgbClr val="1528BC"/>
                  </a:buClr>
                  <a:buSzPts val="2000"/>
                </a:pPr>
                <a:r>
                  <a:rPr lang="en-AU" sz="2000" dirty="0">
                    <a:solidFill>
                      <a:srgbClr val="00B050"/>
                    </a:solidFill>
                    <a:latin typeface="Titillium Web"/>
                    <a:ea typeface="Titillium Web"/>
                    <a:cs typeface="Titillium Web"/>
                    <a:sym typeface="Titillium Web"/>
                  </a:rPr>
                  <a:t>Four discovered pulsars in GLIMPSE-C01 </a:t>
                </a:r>
              </a:p>
            </p:txBody>
          </p:sp>
        </p:grpSp>
        <p:sp>
          <p:nvSpPr>
            <p:cNvPr id="17" name="CasellaDiTesto 16">
              <a:extLst>
                <a:ext uri="{FF2B5EF4-FFF2-40B4-BE49-F238E27FC236}">
                  <a16:creationId xmlns:a16="http://schemas.microsoft.com/office/drawing/2014/main" id="{9C087D14-ECBF-4358-6907-8D33A1247BDB}"/>
                </a:ext>
              </a:extLst>
            </p:cNvPr>
            <p:cNvSpPr txBox="1"/>
            <p:nvPr/>
          </p:nvSpPr>
          <p:spPr>
            <a:xfrm rot="5400000">
              <a:off x="11480181" y="4098958"/>
              <a:ext cx="736099" cy="246221"/>
            </a:xfrm>
            <a:prstGeom prst="rect">
              <a:avLst/>
            </a:prstGeom>
            <a:noFill/>
          </p:spPr>
          <p:txBody>
            <a:bodyPr wrap="none" rtlCol="0">
              <a:spAutoFit/>
            </a:bodyPr>
            <a:lstStyle/>
            <a:p>
              <a:r>
                <a:rPr lang="en-AU" sz="1000" dirty="0">
                  <a:solidFill>
                    <a:schemeClr val="tx2">
                      <a:lumMod val="75000"/>
                    </a:schemeClr>
                  </a:solidFill>
                </a:rPr>
                <a:t>Nag 2024</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g27df92e4ca9_0_34"/>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83" name="Google Shape;183;g27df92e4ca9_0_34"/>
          <p:cNvGrpSpPr/>
          <p:nvPr/>
        </p:nvGrpSpPr>
        <p:grpSpPr>
          <a:xfrm>
            <a:off x="0" y="6511282"/>
            <a:ext cx="12192000" cy="361767"/>
            <a:chOff x="0" y="6511282"/>
            <a:chExt cx="12192000" cy="361767"/>
          </a:xfrm>
        </p:grpSpPr>
        <p:pic>
          <p:nvPicPr>
            <p:cNvPr id="184" name="Google Shape;184;g27df92e4ca9_0_34"/>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85" name="Google Shape;185;g27df92e4ca9_0_34"/>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86" name="Google Shape;186;g27df92e4ca9_0_34"/>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87" name="Google Shape;187;g27df92e4ca9_0_34"/>
          <p:cNvSpPr txBox="1"/>
          <p:nvPr/>
        </p:nvSpPr>
        <p:spPr>
          <a:xfrm>
            <a:off x="715249" y="1030225"/>
            <a:ext cx="1137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i="0" u="none" strike="noStrike" cap="none">
                <a:solidFill>
                  <a:srgbClr val="1C7FFF"/>
                </a:solidFill>
                <a:latin typeface="Titillium Web"/>
                <a:ea typeface="Titillium Web"/>
                <a:cs typeface="Titillium Web"/>
                <a:sym typeface="Titillium Web"/>
              </a:rPr>
              <a:t>Next Steps and Expected Results</a:t>
            </a:r>
            <a:endParaRPr sz="2000" b="0" i="0" u="none" strike="noStrike" cap="none">
              <a:solidFill>
                <a:srgbClr val="000000"/>
              </a:solidFill>
              <a:latin typeface="Titillium Web"/>
              <a:ea typeface="Titillium Web"/>
              <a:cs typeface="Titillium Web"/>
              <a:sym typeface="Titillium Web"/>
            </a:endParaRPr>
          </a:p>
        </p:txBody>
      </p:sp>
      <p:pic>
        <p:nvPicPr>
          <p:cNvPr id="3" name="Immagine 2">
            <a:extLst>
              <a:ext uri="{FF2B5EF4-FFF2-40B4-BE49-F238E27FC236}">
                <a16:creationId xmlns:a16="http://schemas.microsoft.com/office/drawing/2014/main" id="{54771CD6-2AAF-2050-8D13-8F43EA8AACE4}"/>
              </a:ext>
            </a:extLst>
          </p:cNvPr>
          <p:cNvPicPr>
            <a:picLocks noChangeAspect="1"/>
          </p:cNvPicPr>
          <p:nvPr/>
        </p:nvPicPr>
        <p:blipFill>
          <a:blip r:embed="rId5"/>
          <a:stretch>
            <a:fillRect/>
          </a:stretch>
        </p:blipFill>
        <p:spPr>
          <a:xfrm>
            <a:off x="242086" y="1717452"/>
            <a:ext cx="7233176" cy="2353508"/>
          </a:xfrm>
          <a:prstGeom prst="rect">
            <a:avLst/>
          </a:prstGeom>
          <a:solidFill>
            <a:srgbClr val="FFC000">
              <a:alpha val="69013"/>
            </a:srgbClr>
          </a:solidFill>
        </p:spPr>
      </p:pic>
      <p:sp>
        <p:nvSpPr>
          <p:cNvPr id="4" name="Google Shape;140;p2">
            <a:extLst>
              <a:ext uri="{FF2B5EF4-FFF2-40B4-BE49-F238E27FC236}">
                <a16:creationId xmlns:a16="http://schemas.microsoft.com/office/drawing/2014/main" id="{5DB59A43-7448-DD11-9AE4-59A147011D2B}"/>
              </a:ext>
            </a:extLst>
          </p:cNvPr>
          <p:cNvSpPr txBox="1"/>
          <p:nvPr/>
        </p:nvSpPr>
        <p:spPr>
          <a:xfrm>
            <a:off x="1360532" y="4710259"/>
            <a:ext cx="5034467" cy="923289"/>
          </a:xfrm>
          <a:prstGeom prst="rect">
            <a:avLst/>
          </a:prstGeom>
          <a:no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en-AU" sz="2000" dirty="0">
                <a:solidFill>
                  <a:srgbClr val="00B050"/>
                </a:solidFill>
                <a:latin typeface="Titillium Web"/>
                <a:ea typeface="Titillium Web"/>
                <a:cs typeface="Titillium Web"/>
                <a:sym typeface="Titillium Web"/>
              </a:rPr>
              <a:t>Learning the working and how to use the “Jerk” search code (for CPU only nowadays)</a:t>
            </a:r>
          </a:p>
        </p:txBody>
      </p:sp>
      <p:sp>
        <p:nvSpPr>
          <p:cNvPr id="5" name="Freccia giù 4">
            <a:extLst>
              <a:ext uri="{FF2B5EF4-FFF2-40B4-BE49-F238E27FC236}">
                <a16:creationId xmlns:a16="http://schemas.microsoft.com/office/drawing/2014/main" id="{FF54D38D-08C9-991F-1969-0654BE8D0237}"/>
              </a:ext>
            </a:extLst>
          </p:cNvPr>
          <p:cNvSpPr/>
          <p:nvPr/>
        </p:nvSpPr>
        <p:spPr>
          <a:xfrm rot="16200000">
            <a:off x="7360229" y="4100559"/>
            <a:ext cx="378944" cy="1673908"/>
          </a:xfrm>
          <a:prstGeom prst="downArrow">
            <a:avLst>
              <a:gd name="adj1" fmla="val 9205"/>
              <a:gd name="adj2" fmla="val 3980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Google Shape;140;p2">
            <a:extLst>
              <a:ext uri="{FF2B5EF4-FFF2-40B4-BE49-F238E27FC236}">
                <a16:creationId xmlns:a16="http://schemas.microsoft.com/office/drawing/2014/main" id="{5791F054-6884-177D-496E-886362B5AAC9}"/>
              </a:ext>
            </a:extLst>
          </p:cNvPr>
          <p:cNvSpPr txBox="1"/>
          <p:nvPr/>
        </p:nvSpPr>
        <p:spPr>
          <a:xfrm>
            <a:off x="8104339" y="4475867"/>
            <a:ext cx="3537301" cy="923289"/>
          </a:xfrm>
          <a:prstGeom prst="rect">
            <a:avLst/>
          </a:prstGeom>
          <a:no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en-AU" sz="2000" dirty="0">
                <a:solidFill>
                  <a:srgbClr val="00B050"/>
                </a:solidFill>
                <a:latin typeface="Titillium Web"/>
                <a:ea typeface="Titillium Web"/>
                <a:cs typeface="Titillium Web"/>
                <a:sym typeface="Titillium Web"/>
              </a:rPr>
              <a:t>Porting the “Jerk” search code to GPU and characterizing it</a:t>
            </a:r>
          </a:p>
        </p:txBody>
      </p:sp>
      <p:grpSp>
        <p:nvGrpSpPr>
          <p:cNvPr id="10" name="Gruppo 9">
            <a:extLst>
              <a:ext uri="{FF2B5EF4-FFF2-40B4-BE49-F238E27FC236}">
                <a16:creationId xmlns:a16="http://schemas.microsoft.com/office/drawing/2014/main" id="{71A05E32-4FBE-CC83-9582-5A5B03215E4C}"/>
              </a:ext>
            </a:extLst>
          </p:cNvPr>
          <p:cNvGrpSpPr/>
          <p:nvPr/>
        </p:nvGrpSpPr>
        <p:grpSpPr>
          <a:xfrm>
            <a:off x="7627598" y="1506143"/>
            <a:ext cx="4322316" cy="2649871"/>
            <a:chOff x="7627598" y="1506143"/>
            <a:chExt cx="4322316" cy="2649871"/>
          </a:xfrm>
        </p:grpSpPr>
        <p:pic>
          <p:nvPicPr>
            <p:cNvPr id="8" name="Immagine 7">
              <a:extLst>
                <a:ext uri="{FF2B5EF4-FFF2-40B4-BE49-F238E27FC236}">
                  <a16:creationId xmlns:a16="http://schemas.microsoft.com/office/drawing/2014/main" id="{90A55A02-F3F4-5622-6639-BC1B78A2B612}"/>
                </a:ext>
              </a:extLst>
            </p:cNvPr>
            <p:cNvPicPr>
              <a:picLocks noChangeAspect="1"/>
            </p:cNvPicPr>
            <p:nvPr/>
          </p:nvPicPr>
          <p:blipFill>
            <a:blip r:embed="rId6"/>
            <a:stretch>
              <a:fillRect/>
            </a:stretch>
          </p:blipFill>
          <p:spPr>
            <a:xfrm>
              <a:off x="7627598" y="1506143"/>
              <a:ext cx="4014042" cy="2649871"/>
            </a:xfrm>
            <a:prstGeom prst="rect">
              <a:avLst/>
            </a:prstGeom>
          </p:spPr>
        </p:pic>
        <p:sp>
          <p:nvSpPr>
            <p:cNvPr id="9" name="CasellaDiTesto 8">
              <a:extLst>
                <a:ext uri="{FF2B5EF4-FFF2-40B4-BE49-F238E27FC236}">
                  <a16:creationId xmlns:a16="http://schemas.microsoft.com/office/drawing/2014/main" id="{95FE2983-E3B0-5F33-7F03-66C9707A59C1}"/>
                </a:ext>
              </a:extLst>
            </p:cNvPr>
            <p:cNvSpPr txBox="1"/>
            <p:nvPr/>
          </p:nvSpPr>
          <p:spPr>
            <a:xfrm rot="5400000">
              <a:off x="10969838" y="2462488"/>
              <a:ext cx="1713931" cy="246221"/>
            </a:xfrm>
            <a:prstGeom prst="rect">
              <a:avLst/>
            </a:prstGeom>
            <a:noFill/>
          </p:spPr>
          <p:txBody>
            <a:bodyPr wrap="none" rtlCol="0">
              <a:spAutoFit/>
            </a:bodyPr>
            <a:lstStyle/>
            <a:p>
              <a:r>
                <a:rPr lang="en-AU" sz="1000" dirty="0">
                  <a:solidFill>
                    <a:schemeClr val="tx2">
                      <a:lumMod val="75000"/>
                    </a:schemeClr>
                  </a:solidFill>
                </a:rPr>
                <a:t>Andersen &amp; Ransom  2018</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500"/>
                            </p:stCondLst>
                            <p:childTnLst>
                              <p:par>
                                <p:cTn id="26" presetID="5"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TotalTime>
  <Words>831</Words>
  <Application>Microsoft Macintosh PowerPoint</Application>
  <PresentationFormat>Widescreen</PresentationFormat>
  <Paragraphs>107</Paragraphs>
  <Slides>6</Slides>
  <Notes>6</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6</vt:i4>
      </vt:variant>
    </vt:vector>
  </HeadingPairs>
  <TitlesOfParts>
    <vt:vector size="13" baseType="lpstr">
      <vt:lpstr>Arial Black</vt:lpstr>
      <vt:lpstr>Arial</vt:lpstr>
      <vt:lpstr>Titillium Web SemiBold</vt:lpstr>
      <vt:lpstr>Titillium Web</vt:lpstr>
      <vt:lpstr>Inter Light</vt:lpstr>
      <vt:lpstr>Calibri</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Microsoft Office User</cp:lastModifiedBy>
  <cp:revision>11</cp:revision>
  <dcterms:created xsi:type="dcterms:W3CDTF">2022-07-26T13:28:46Z</dcterms:created>
  <dcterms:modified xsi:type="dcterms:W3CDTF">2024-05-06T09:24:47Z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0x010100F221E95946E1A6408B834A0326040FB9</vt:lpwstr>
  </property>
</Properties>
</file>