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2" r:id="rId4"/>
    <p:sldId id="258" r:id="rId5"/>
    <p:sldId id="265" r:id="rId6"/>
    <p:sldId id="267" r:id="rId7"/>
    <p:sldId id="268" r:id="rId8"/>
    <p:sldId id="259" r:id="rId9"/>
    <p:sldId id="260" r:id="rId10"/>
    <p:sldId id="261" r:id="rId11"/>
  </p:sldIdLst>
  <p:sldSz cx="12192000" cy="6858000"/>
  <p:notesSz cx="6858000" cy="9144000"/>
  <p:embeddedFontLst>
    <p:embeddedFont>
      <p:font typeface="Cambria Math" panose="02040503050406030204" pitchFamily="18" charset="0"/>
      <p:regular r:id="rId13"/>
    </p:embeddedFont>
    <p:embeddedFont>
      <p:font typeface="Inter Light" panose="020B0604020202020204" charset="0"/>
      <p:regular r:id="rId14"/>
      <p:bold r:id="rId15"/>
    </p:embeddedFont>
    <p:embeddedFont>
      <p:font typeface="Titillium Web" panose="00000500000000000000" pitchFamily="2" charset="0"/>
      <p:regular r:id="rId16"/>
      <p:bold r:id="rId17"/>
      <p:italic r:id="rId18"/>
      <p:boldItalic r:id="rId19"/>
    </p:embeddedFont>
    <p:embeddedFont>
      <p:font typeface="Ubuntu" panose="020B0504030602030204" pitchFamily="3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j0fCeHYf/regi5jh2OFkxojY3m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890" autoAdjust="0"/>
  </p:normalViewPr>
  <p:slideViewPr>
    <p:cSldViewPr snapToGrid="0">
      <p:cViewPr varScale="1">
        <p:scale>
          <a:sx n="140" d="100"/>
          <a:sy n="140" d="100"/>
        </p:scale>
        <p:origin x="10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9" name="Google Shape;11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7df92e4ca9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g27df92e4ca9_0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80" name="Google Shape;180;g27df92e4ca9_0_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2" name="Google Shape;13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2" name="Google Shape;13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134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7df92e4ca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27df92e4ca9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4" name="Google Shape;144;g27df92e4ca9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7df92e4ca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27df92e4ca9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4" name="Google Shape;144;g27df92e4ca9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3120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7df92e4ca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27df92e4ca9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4" name="Google Shape;144;g27df92e4ca9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831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7df92e4ca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27df92e4ca9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4" name="Google Shape;144;g27df92e4ca9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5918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7df92e4ca9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g27df92e4ca9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6" name="Google Shape;156;g27df92e4ca9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7df92e4ca9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g27df92e4ca9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8" name="Google Shape;168;g27df92e4ca9_0_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ndard slide">
  <p:cSld name="Standard slide">
    <p:bg>
      <p:bgPr>
        <a:blipFill>
          <a:blip r:embed="rId2">
            <a:alphaModFix amt="50000"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3"/>
          <p:cNvSpPr txBox="1">
            <a:spLocks noGrp="1"/>
          </p:cNvSpPr>
          <p:nvPr>
            <p:ph type="body" idx="1"/>
          </p:nvPr>
        </p:nvSpPr>
        <p:spPr>
          <a:xfrm>
            <a:off x="863149" y="1371599"/>
            <a:ext cx="10719251" cy="470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3" name="Google Shape;113;p23"/>
          <p:cNvCxnSpPr/>
          <p:nvPr/>
        </p:nvCxnSpPr>
        <p:spPr>
          <a:xfrm>
            <a:off x="562924" y="5"/>
            <a:ext cx="0" cy="1078159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863152" y="277800"/>
            <a:ext cx="1071925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Inter Light"/>
              <a:buNone/>
              <a:defRPr b="0">
                <a:solidFill>
                  <a:schemeClr val="accent5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/>
          <p:nvPr/>
        </p:nvSpPr>
        <p:spPr>
          <a:xfrm>
            <a:off x="609287" y="6499456"/>
            <a:ext cx="885139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it-IT" sz="9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Page </a:t>
            </a:r>
            <a:fld id="{00000000-1234-1234-1234-123412341234}" type="slidenum">
              <a:rPr lang="it-IT" sz="9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‹N›</a:t>
            </a:fld>
            <a:endParaRPr sz="90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uota">
  <p:cSld name="3_Vuota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Vuota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048"/>
            <a:ext cx="12197426" cy="6854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>
  <p:cSld name="Vuota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8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26" name="Google Shape;26;p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Google Shape;27;p8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8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" name="Google Shape;2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5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uota">
  <p:cSld name="4_Vuota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34" name="Google Shape;34;p9"/>
          <p:cNvSpPr/>
          <p:nvPr/>
        </p:nvSpPr>
        <p:spPr>
          <a:xfrm>
            <a:off x="1" y="0"/>
            <a:ext cx="12192000" cy="3336053"/>
          </a:xfrm>
          <a:prstGeom prst="rect">
            <a:avLst/>
          </a:prstGeom>
          <a:solidFill>
            <a:srgbClr val="0B11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5;p9" descr="Immagine che contiene sfocatura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09"/>
            <a:ext cx="12192000" cy="6856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Vuota">
  <p:cSld name="13_Vuota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pic>
        <p:nvPicPr>
          <p:cNvPr id="40" name="Google Shape;40;p10" descr="Immagine che contiene vetro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Vuota">
  <p:cSld name="14_Vuota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pic>
        <p:nvPicPr>
          <p:cNvPr id="45" name="Google Shape;45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Vuota">
  <p:cSld name="15_Vuota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pic>
        <p:nvPicPr>
          <p:cNvPr id="50" name="Google Shape;50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uota">
  <p:cSld name="6_Vuota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6" Type="http://schemas.openxmlformats.org/officeDocument/2006/relationships/image" Target="../media/image2.jp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jp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2.jp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.jp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" descr="Immagine che contiene spazio, luce, laser, notte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"/>
          <p:cNvSpPr txBox="1"/>
          <p:nvPr/>
        </p:nvSpPr>
        <p:spPr>
          <a:xfrm>
            <a:off x="827875" y="2750450"/>
            <a:ext cx="9985500" cy="1761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itillium Web"/>
              <a:buNone/>
            </a:pPr>
            <a:r>
              <a:rPr lang="en-GB" sz="4400" i="1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ISTEDDAS: </a:t>
            </a:r>
            <a:r>
              <a:rPr lang="en-US" sz="4400" i="1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current status and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itillium Web"/>
              <a:buNone/>
            </a:pPr>
            <a:r>
              <a:rPr lang="en-US" sz="4400" i="1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key-science project</a:t>
            </a:r>
            <a:endParaRPr lang="en-GB" sz="4400" i="1" dirty="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itillium Web"/>
              <a:buNone/>
            </a:pPr>
            <a:r>
              <a:rPr lang="it-IT" sz="2700" i="1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Mario Spera + </a:t>
            </a:r>
            <a:r>
              <a:rPr lang="it-IT" sz="2700" i="1" dirty="0" err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others</a:t>
            </a:r>
            <a:r>
              <a:rPr lang="it-IT" sz="2700" i="1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@ SISSA</a:t>
            </a:r>
          </a:p>
        </p:txBody>
      </p:sp>
      <p:grpSp>
        <p:nvGrpSpPr>
          <p:cNvPr id="123" name="Google Shape;123;p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24" name="Google Shape;124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Google Shape;125;p1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7" name="Google Shape;12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-15050"/>
            <a:ext cx="12191999" cy="11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"/>
          <p:cNvSpPr txBox="1"/>
          <p:nvPr/>
        </p:nvSpPr>
        <p:spPr>
          <a:xfrm>
            <a:off x="1" y="5917324"/>
            <a:ext cx="6201102" cy="515288"/>
          </a:xfrm>
          <a:prstGeom prst="rect">
            <a:avLst/>
          </a:prstGeom>
          <a:solidFill>
            <a:srgbClr val="E6007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 b="1" i="0" u="none" strike="noStrike" dirty="0">
                <a:solidFill>
                  <a:srgbClr val="FFFFFF"/>
                </a:solidFill>
                <a:effectLst/>
                <a:latin typeface="Titillium Web" panose="00000500000000000000" pitchFamily="2" charset="0"/>
              </a:rPr>
              <a:t>Spoke 3 General Meeting, </a:t>
            </a:r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Titillium Web" panose="00000500000000000000" pitchFamily="2" charset="0"/>
              </a:rPr>
              <a:t>Elba 5-9 / 05, 2024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g27df92e4ca9_0_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3" name="Google Shape;183;g27df92e4ca9_0_34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84" name="Google Shape;184;g27df92e4ca9_0_3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5" name="Google Shape;185;g27df92e4ca9_0_34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g27df92e4ca9_0_34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7" name="Google Shape;187;g27df92e4ca9_0_34"/>
          <p:cNvSpPr txBox="1"/>
          <p:nvPr/>
        </p:nvSpPr>
        <p:spPr>
          <a:xfrm>
            <a:off x="715249" y="1030225"/>
            <a:ext cx="11375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Next Steps and </a:t>
            </a: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Expected</a:t>
            </a: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Results</a:t>
            </a:r>
            <a:endParaRPr sz="20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88" name="Google Shape;188;g27df92e4ca9_0_34"/>
          <p:cNvSpPr txBox="1"/>
          <p:nvPr/>
        </p:nvSpPr>
        <p:spPr>
          <a:xfrm>
            <a:off x="355650" y="1833988"/>
            <a:ext cx="11480700" cy="3693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spAutoFit/>
          </a:bodyPr>
          <a:lstStyle/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debug MPI </a:t>
            </a:r>
            <a:r>
              <a:rPr lang="it-IT" sz="2000" i="0" u="none" strike="noStrike" cap="none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parallelization</a:t>
            </a:r>
            <a:br>
              <a:rPr lang="it-IT" sz="2000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endParaRPr lang="it-IT" sz="2000" i="0" u="none" strike="noStrike" cap="none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i="0" u="none" strike="noStrike" cap="none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improve</a:t>
            </a:r>
            <a:r>
              <a:rPr lang="it-IT" sz="2000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the </a:t>
            </a:r>
            <a:r>
              <a:rPr lang="it-IT" sz="2000" i="0" u="none" strike="noStrike" cap="none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decision</a:t>
            </a:r>
            <a:r>
              <a:rPr lang="it-IT" sz="2000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making for the 2- and 3-level splitting -&gt; </a:t>
            </a:r>
            <a:r>
              <a:rPr lang="it-IT" sz="2000" b="1" i="0" u="sng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turn </a:t>
            </a:r>
            <a:r>
              <a:rPr lang="it-IT" sz="2000" b="1" i="0" u="sng" strike="noStrike" cap="none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into</a:t>
            </a:r>
            <a:r>
              <a:rPr lang="it-IT" sz="2000" b="1" i="0" u="sng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multi-</a:t>
            </a:r>
            <a:r>
              <a:rPr lang="it-IT" sz="2000" b="1" i="0" u="sng" strike="noStrike" cap="none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level</a:t>
            </a:r>
            <a:r>
              <a:rPr lang="it-IT" sz="2000" b="1" i="0" u="sng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splitting</a:t>
            </a:r>
            <a:br>
              <a:rPr lang="it-IT" sz="2000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endParaRPr lang="it-IT" sz="2000" i="0" u="none" strike="noStrike" cap="none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b="1" u="sng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submit</a:t>
            </a:r>
            <a:r>
              <a:rPr lang="it-IT" sz="2000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first paper with </a:t>
            </a:r>
            <a:r>
              <a:rPr lang="it-IT" sz="2000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at</a:t>
            </a:r>
            <a:r>
              <a:rPr lang="it-IT" sz="2000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least</a:t>
            </a:r>
            <a:r>
              <a:rPr lang="it-IT" sz="2000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10 </a:t>
            </a:r>
            <a:r>
              <a:rPr lang="it-IT" sz="2000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runs</a:t>
            </a:r>
            <a:r>
              <a:rPr lang="it-IT" sz="2000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and release </a:t>
            </a:r>
            <a:r>
              <a:rPr lang="it-IT" sz="2000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catalog</a:t>
            </a:r>
            <a:r>
              <a:rPr lang="it-IT" sz="2000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(KPI-1) -&gt; </a:t>
            </a:r>
            <a:r>
              <a:rPr lang="it-IT" sz="2000" b="1" u="sng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by end of </a:t>
            </a:r>
            <a:r>
              <a:rPr lang="it-IT" sz="2000" b="1" u="sng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year</a:t>
            </a:r>
            <a:br>
              <a:rPr lang="it-IT" sz="2000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endParaRPr lang="it-IT" sz="2000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start testing on </a:t>
            </a:r>
            <a:r>
              <a:rPr lang="it-IT" sz="2000" i="0" u="none" strike="noStrike" cap="none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scalability</a:t>
            </a:r>
            <a:r>
              <a:rPr lang="it-IT" sz="2000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and </a:t>
            </a:r>
            <a:r>
              <a:rPr lang="it-IT" sz="2000" i="0" u="none" strike="noStrike" cap="none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understand</a:t>
            </a:r>
            <a:r>
              <a:rPr lang="it-IT" sz="2000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i="0" u="none" strike="noStrike" cap="none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bottlenecks</a:t>
            </a:r>
            <a:r>
              <a:rPr lang="it-IT" sz="2000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/</a:t>
            </a:r>
            <a:r>
              <a:rPr lang="it-IT" sz="2000" i="0" u="none" strike="noStrike" cap="none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how</a:t>
            </a:r>
            <a:r>
              <a:rPr lang="it-IT" sz="2000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to </a:t>
            </a:r>
            <a:r>
              <a:rPr lang="it-IT" sz="2000" i="0" u="none" strike="noStrike" cap="none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improve</a:t>
            </a:r>
            <a:endParaRPr lang="it-IT" sz="2000" i="0" u="none" strike="noStrike" cap="none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endParaRPr lang="it-IT" sz="2000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i="0" u="none" strike="noStrike" cap="none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move</a:t>
            </a:r>
            <a:r>
              <a:rPr lang="it-IT" sz="2000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i="0" u="none" strike="noStrike" cap="none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towards</a:t>
            </a:r>
            <a:r>
              <a:rPr lang="it-IT" sz="2000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i="0" u="none" strike="noStrike" cap="none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scalability</a:t>
            </a:r>
            <a:r>
              <a:rPr lang="it-IT" sz="2000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i="0" u="none" strike="noStrike" cap="none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tests</a:t>
            </a:r>
            <a:r>
              <a:rPr lang="it-IT" sz="2000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KPI-2 ( &gt; 64 </a:t>
            </a:r>
            <a:r>
              <a:rPr lang="it-IT" sz="2000" i="0" u="none" strike="noStrike" cap="none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GPUs</a:t>
            </a:r>
            <a:r>
              <a:rPr lang="it-IT" sz="2000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and new </a:t>
            </a:r>
            <a:r>
              <a:rPr lang="it-IT" sz="2000" i="0" u="none" strike="noStrike" cap="none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runs</a:t>
            </a:r>
            <a:r>
              <a:rPr lang="it-IT" sz="2000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)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endParaRPr lang="it-IT" sz="2000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i="0" u="sng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End of project </a:t>
            </a:r>
            <a:r>
              <a:rPr lang="it-IT" sz="2000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(</a:t>
            </a:r>
            <a:r>
              <a:rPr lang="it-IT" sz="2000" i="0" u="none" strike="noStrike" cap="none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</a:t>
            </a:r>
            <a:r>
              <a:rPr lang="it-IT" sz="2000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goal – 2025/2026): </a:t>
            </a:r>
            <a:r>
              <a:rPr lang="it-IT" sz="2000" b="1" i="0" u="sng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public (</a:t>
            </a:r>
            <a:r>
              <a:rPr lang="it-IT" sz="2000" b="1" i="0" u="sng" strike="noStrike" cap="none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final</a:t>
            </a:r>
            <a:r>
              <a:rPr lang="it-IT" sz="2000" b="1" i="0" u="sng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) release of ISTEDDAS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endParaRPr sz="2000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endParaRPr sz="2000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" y="0"/>
            <a:ext cx="12192001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p2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36" name="Google Shape;136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2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" name="Google Shape;139;p2"/>
          <p:cNvSpPr txBox="1"/>
          <p:nvPr/>
        </p:nvSpPr>
        <p:spPr>
          <a:xfrm>
            <a:off x="715250" y="1030225"/>
            <a:ext cx="9877303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Scientific </a:t>
            </a: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Rationale</a:t>
            </a: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: </a:t>
            </a: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gravitational-wave</a:t>
            </a: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astrophysics</a:t>
            </a:r>
            <a:endParaRPr sz="20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" name="WhtDwrfCollid_ProRes_720x486_59.94fps.webmhd">
            <a:hlinkClick r:id="" action="ppaction://media"/>
            <a:extLst>
              <a:ext uri="{FF2B5EF4-FFF2-40B4-BE49-F238E27FC236}">
                <a16:creationId xmlns:a16="http://schemas.microsoft.com/office/drawing/2014/main" id="{7CB5D6D3-5072-7C27-35AB-A51567A297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5198" y="2004801"/>
            <a:ext cx="4966783" cy="3352579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248C6106-353C-A719-4235-94342E5C018A}"/>
              </a:ext>
            </a:extLst>
          </p:cNvPr>
          <p:cNvSpPr txBox="1"/>
          <p:nvPr/>
        </p:nvSpPr>
        <p:spPr>
          <a:xfrm>
            <a:off x="510975" y="5357380"/>
            <a:ext cx="609477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 dirty="0">
                <a:latin typeface="Ubuntu" panose="020B0504030602030204" pitchFamily="34" charset="0"/>
              </a:rPr>
              <a:t>https://www.ligo.caltech.edu/page/what-are-gw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B052719-9CAC-9337-2D98-79875E46D645}"/>
                  </a:ext>
                </a:extLst>
              </p:cNvPr>
              <p:cNvSpPr txBox="1"/>
              <p:nvPr/>
            </p:nvSpPr>
            <p:spPr>
              <a:xfrm>
                <a:off x="5746204" y="1789357"/>
                <a:ext cx="6763978" cy="4401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b="0" i="0" dirty="0">
                    <a:solidFill>
                      <a:srgbClr val="202122"/>
                    </a:solidFill>
                    <a:effectLst/>
                    <a:latin typeface="Titillium Web" panose="00000500000000000000" pitchFamily="2" charset="0"/>
                  </a:rPr>
                  <a:t>September 14, 2015 </a:t>
                </a:r>
                <a:br>
                  <a:rPr lang="en-US" b="0" i="0" dirty="0">
                    <a:solidFill>
                      <a:srgbClr val="202122"/>
                    </a:solidFill>
                    <a:effectLst/>
                    <a:latin typeface="Titillium Web" panose="00000500000000000000" pitchFamily="2" charset="0"/>
                  </a:rPr>
                </a:br>
                <a:r>
                  <a:rPr lang="en-US" b="0" i="0" dirty="0">
                    <a:solidFill>
                      <a:srgbClr val="202122"/>
                    </a:solidFill>
                    <a:effectLst/>
                    <a:latin typeface="Titillium Web" panose="00000500000000000000" pitchFamily="2" charset="0"/>
                  </a:rPr>
                  <a:t>first direct detection of </a:t>
                </a:r>
                <a:r>
                  <a:rPr lang="en-US" b="0" i="0" dirty="0">
                    <a:solidFill>
                      <a:srgbClr val="0070C0"/>
                    </a:solidFill>
                    <a:effectLst/>
                    <a:latin typeface="Titillium Web" panose="00000500000000000000" pitchFamily="2" charset="0"/>
                  </a:rPr>
                  <a:t>gravitational waves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rgbClr val="202122"/>
                  </a:solidFill>
                  <a:latin typeface="Titillium Web" panose="00000500000000000000" pitchFamily="2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February 11, 2016</a:t>
                </a:r>
                <a:br>
                  <a:rPr lang="en-US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</a:br>
                <a:r>
                  <a:rPr lang="en-US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LIGO/Virgo collaboration announces the event </a:t>
                </a:r>
                <a:r>
                  <a:rPr lang="en-US" i="0" dirty="0">
                    <a:solidFill>
                      <a:srgbClr val="0070C0"/>
                    </a:solidFill>
                    <a:effectLst/>
                    <a:latin typeface="Titillium Web" panose="00000500000000000000" pitchFamily="2" charset="0"/>
                  </a:rPr>
                  <a:t>GW150914</a:t>
                </a:r>
                <a:endParaRPr lang="en-US" dirty="0">
                  <a:solidFill>
                    <a:srgbClr val="0070C0"/>
                  </a:solidFill>
                  <a:latin typeface="Titillium Web" panose="00000500000000000000" pitchFamily="2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b="0" i="0" dirty="0">
                  <a:solidFill>
                    <a:srgbClr val="0070C0"/>
                  </a:solidFill>
                  <a:effectLst/>
                  <a:latin typeface="Titillium Web" panose="00000500000000000000" pitchFamily="2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b="0" i="0" dirty="0">
                    <a:solidFill>
                      <a:srgbClr val="202122"/>
                    </a:solidFill>
                    <a:effectLst/>
                    <a:latin typeface="Titillium Web" panose="00000500000000000000" pitchFamily="2" charset="0"/>
                  </a:rPr>
                  <a:t>October 6, 2017</a:t>
                </a:r>
                <a:br>
                  <a:rPr lang="en-US" b="0" i="0" dirty="0">
                    <a:solidFill>
                      <a:srgbClr val="202122"/>
                    </a:solidFill>
                    <a:effectLst/>
                    <a:latin typeface="Titillium Web" panose="00000500000000000000" pitchFamily="2" charset="0"/>
                  </a:rPr>
                </a:br>
                <a:r>
                  <a:rPr lang="en-US" dirty="0">
                    <a:solidFill>
                      <a:srgbClr val="0070C0"/>
                    </a:solidFill>
                    <a:latin typeface="Titillium Web" panose="00000500000000000000" pitchFamily="2" charset="0"/>
                  </a:rPr>
                  <a:t>Nobel Prize in Physics </a:t>
                </a:r>
                <a:r>
                  <a:rPr lang="en-US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- </a:t>
                </a:r>
                <a:r>
                  <a:rPr lang="en-US" i="1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for decisive contributions to the LIGO detector and the observation of gravitational waves.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b="0" i="1" dirty="0">
                  <a:solidFill>
                    <a:srgbClr val="202122"/>
                  </a:solidFill>
                  <a:effectLst/>
                  <a:latin typeface="Titillium Web" panose="00000500000000000000" pitchFamily="2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Today</a:t>
                </a:r>
                <a:br>
                  <a:rPr lang="en-US" i="1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</a:br>
                <a:r>
                  <a:rPr lang="en-US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4th observing run LIGO-Virgo-KAGRA with</a:t>
                </a:r>
                <a:r>
                  <a:rPr lang="en-US" i="1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≫90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  <a:latin typeface="Titillium Web" panose="00000500000000000000" pitchFamily="2" charset="0"/>
                  </a:rPr>
                  <a:t> compact binary coalescences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i="1" dirty="0">
                  <a:solidFill>
                    <a:srgbClr val="202122"/>
                  </a:solidFill>
                  <a:latin typeface="Titillium Web" panose="00000500000000000000" pitchFamily="2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What’s next</a:t>
                </a:r>
                <a:br>
                  <a:rPr lang="en-US" i="1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</a:br>
                <a:r>
                  <a:rPr lang="en-US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Next-gen gravitational-wave interferometers (e.g., Einstein Telescope):</a:t>
                </a:r>
                <a:br>
                  <a:rPr lang="en-US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</a:br>
                <a:r>
                  <a:rPr lang="en-US" i="1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compact binary coalescences </a:t>
                </a:r>
                <a:r>
                  <a:rPr lang="en-US" dirty="0">
                    <a:solidFill>
                      <a:srgbClr val="0070C0"/>
                    </a:solidFill>
                    <a:latin typeface="Titillium Web" panose="00000500000000000000" pitchFamily="2" charset="0"/>
                  </a:rPr>
                  <a:t>across cosmic time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rgbClr val="0070C0"/>
                  </a:solidFill>
                  <a:latin typeface="Titillium Web" panose="00000500000000000000" pitchFamily="2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Main open astrophysical question</a:t>
                </a:r>
                <a:br>
                  <a:rPr lang="en-US" dirty="0">
                    <a:solidFill>
                      <a:srgbClr val="0070C0"/>
                    </a:solidFill>
                    <a:latin typeface="Titillium Web" panose="00000500000000000000" pitchFamily="2" charset="0"/>
                  </a:rPr>
                </a:br>
                <a:r>
                  <a:rPr lang="en-US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- What is the </a:t>
                </a:r>
                <a:r>
                  <a:rPr lang="en-US" dirty="0">
                    <a:solidFill>
                      <a:srgbClr val="0070C0"/>
                    </a:solidFill>
                    <a:latin typeface="Titillium Web" panose="00000500000000000000" pitchFamily="2" charset="0"/>
                  </a:rPr>
                  <a:t>evolutionary history </a:t>
                </a:r>
                <a:r>
                  <a:rPr lang="en-US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of merging compact-object binaries?</a:t>
                </a:r>
                <a:br>
                  <a:rPr lang="en-US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</a:br>
                <a:r>
                  <a:rPr lang="en-US" dirty="0">
                    <a:solidFill>
                      <a:srgbClr val="0070C0"/>
                    </a:solidFill>
                    <a:latin typeface="Titillium Web" panose="00000500000000000000" pitchFamily="2" charset="0"/>
                  </a:rPr>
                  <a:t>- How/When/Where/Why/What/Who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B052719-9CAC-9337-2D98-79875E46D6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6204" y="1789357"/>
                <a:ext cx="6763978" cy="4401205"/>
              </a:xfrm>
              <a:prstGeom prst="rect">
                <a:avLst/>
              </a:prstGeom>
              <a:blipFill>
                <a:blip r:embed="rId8"/>
                <a:stretch>
                  <a:fillRect l="-180" t="-277" b="-4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" y="0"/>
            <a:ext cx="12192001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p2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36" name="Google Shape;136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2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" name="Google Shape;139;p2"/>
          <p:cNvSpPr txBox="1"/>
          <p:nvPr/>
        </p:nvSpPr>
        <p:spPr>
          <a:xfrm>
            <a:off x="715251" y="1030225"/>
            <a:ext cx="7256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Scientific Rationale</a:t>
            </a:r>
            <a:endParaRPr sz="2000" b="0" i="0" u="none" strike="noStrike" cap="non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" name="yt1s.com - Dynamical Evolution of Star Clusters Aaron Geller_1080p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A685ACCA-6259-EBDB-88C2-5A739A49F4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251" y="2250907"/>
            <a:ext cx="6358878" cy="3576868"/>
          </a:xfrm>
          <a:prstGeom prst="rect">
            <a:avLst/>
          </a:prstGeom>
        </p:spPr>
      </p:pic>
      <p:sp>
        <p:nvSpPr>
          <p:cNvPr id="6" name="TextBox 14">
            <a:extLst>
              <a:ext uri="{FF2B5EF4-FFF2-40B4-BE49-F238E27FC236}">
                <a16:creationId xmlns:a16="http://schemas.microsoft.com/office/drawing/2014/main" id="{FC159010-DDCD-235A-C359-2B7D858C329C}"/>
              </a:ext>
            </a:extLst>
          </p:cNvPr>
          <p:cNvSpPr txBox="1"/>
          <p:nvPr/>
        </p:nvSpPr>
        <p:spPr>
          <a:xfrm>
            <a:off x="645391" y="5258201"/>
            <a:ext cx="73262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800" i="1">
                <a:latin typeface="Ubuntu" panose="020B0504030602030204" pitchFamily="34" charset="0"/>
              </a:defRPr>
            </a:lvl1pPr>
          </a:lstStyle>
          <a:p>
            <a:r>
              <a:rPr lang="en-US" dirty="0"/>
              <a:t>https://www.youtube.com/watch?v=AKzPCdZKX2I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9CB662D-CBC1-2366-7BD5-B213FEC093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1739" y="2544191"/>
            <a:ext cx="4251362" cy="292945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F41D9C1-C7AD-FDEC-3285-ADC11592C2B2}"/>
              </a:ext>
            </a:extLst>
          </p:cNvPr>
          <p:cNvSpPr txBox="1"/>
          <p:nvPr/>
        </p:nvSpPr>
        <p:spPr>
          <a:xfrm>
            <a:off x="715251" y="1601376"/>
            <a:ext cx="9922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tillium Web" panose="00000500000000000000" pitchFamily="2" charset="0"/>
              </a:rPr>
              <a:t>Most stars form in dense stellar environments </a:t>
            </a:r>
            <a:r>
              <a:rPr lang="en-US" dirty="0">
                <a:latin typeface="Titillium Web" panose="00000500000000000000" pitchFamily="2" charset="0"/>
                <a:sym typeface="Wingdings" panose="05000000000000000000" pitchFamily="2" charset="2"/>
              </a:rPr>
              <a:t> star clusters are natural places to look for merging compact-binary coalescences</a:t>
            </a:r>
            <a:endParaRPr lang="en-US" dirty="0"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47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g27df92e4ca9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" name="Google Shape;147;g27df92e4ca9_0_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48" name="Google Shape;148;g27df92e4ca9_0_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g27df92e4ca9_0_1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g27df92e4ca9_0_1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g27df92e4ca9_0_1"/>
          <p:cNvSpPr txBox="1"/>
          <p:nvPr/>
        </p:nvSpPr>
        <p:spPr>
          <a:xfrm>
            <a:off x="715250" y="1030225"/>
            <a:ext cx="10854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Technical </a:t>
            </a: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Objectives</a:t>
            </a: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, </a:t>
            </a: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Methodologies</a:t>
            </a: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and Solutions</a:t>
            </a:r>
            <a:endParaRPr sz="20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3">
                <a:extLst>
                  <a:ext uri="{FF2B5EF4-FFF2-40B4-BE49-F238E27FC236}">
                    <a16:creationId xmlns:a16="http://schemas.microsoft.com/office/drawing/2014/main" id="{A15171F5-A305-965E-9035-2C2A913AEA2C}"/>
                  </a:ext>
                </a:extLst>
              </p:cNvPr>
              <p:cNvSpPr txBox="1"/>
              <p:nvPr/>
            </p:nvSpPr>
            <p:spPr>
              <a:xfrm>
                <a:off x="467555" y="1905506"/>
                <a:ext cx="11724442" cy="415498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2400" b="1" u="sng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Main objective</a:t>
                </a:r>
                <a:r>
                  <a:rPr lang="en-GB" sz="2400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: developing a new N-body code with the following </a:t>
                </a:r>
                <a:r>
                  <a:rPr lang="en-GB" sz="2400" u="sng" dirty="0">
                    <a:solidFill>
                      <a:srgbClr val="FF0000"/>
                    </a:solidFill>
                    <a:latin typeface="Titillium Web" panose="00000500000000000000" pitchFamily="2" charset="0"/>
                  </a:rPr>
                  <a:t>native</a:t>
                </a:r>
                <a:r>
                  <a:rPr lang="en-GB" sz="2400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 features</a:t>
                </a:r>
                <a:br>
                  <a:rPr lang="en-GB" sz="2400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</a:br>
                <a:endParaRPr lang="en-GB" sz="2400" dirty="0">
                  <a:solidFill>
                    <a:srgbClr val="202122"/>
                  </a:solidFill>
                  <a:latin typeface="Titillium Web" panose="00000500000000000000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high </a:t>
                </a:r>
                <a:r>
                  <a:rPr lang="en-GB" sz="2400" b="1" dirty="0">
                    <a:solidFill>
                      <a:srgbClr val="0070C0"/>
                    </a:solidFill>
                    <a:latin typeface="Titillium Web" panose="00000500000000000000" pitchFamily="2" charset="0"/>
                  </a:rPr>
                  <a:t>accuracy</a:t>
                </a:r>
                <a:r>
                  <a:rPr lang="en-GB" sz="2400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 - for binaries </a:t>
                </a:r>
                <a:r>
                  <a:rPr lang="en-GB" sz="2400" dirty="0">
                    <a:solidFill>
                      <a:srgbClr val="202122"/>
                    </a:solidFill>
                    <a:latin typeface="Titillium Web" panose="00000500000000000000" pitchFamily="2" charset="0"/>
                    <a:sym typeface="Wingdings" panose="05000000000000000000" pitchFamily="2" charset="2"/>
                  </a:rPr>
                  <a:t> new algorithms</a:t>
                </a:r>
                <a:br>
                  <a:rPr lang="en-GB" sz="2400" dirty="0">
                    <a:solidFill>
                      <a:srgbClr val="202122"/>
                    </a:solidFill>
                    <a:latin typeface="Titillium Web" panose="00000500000000000000" pitchFamily="2" charset="0"/>
                    <a:sym typeface="Wingdings" panose="05000000000000000000" pitchFamily="2" charset="2"/>
                  </a:rPr>
                </a:br>
                <a:endParaRPr lang="en-GB" sz="2400" dirty="0">
                  <a:solidFill>
                    <a:srgbClr val="202122"/>
                  </a:solidFill>
                  <a:latin typeface="Titillium Web" panose="00000500000000000000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high performance -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202122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400" i="1">
                            <a:solidFill>
                              <a:srgbClr val="20212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20212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>
                                <a:solidFill>
                                  <a:srgbClr val="202122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>
                                <a:solidFill>
                                  <a:srgbClr val="20212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400">
                        <a:solidFill>
                          <a:srgbClr val="202122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400" dirty="0">
                    <a:solidFill>
                      <a:srgbClr val="202122"/>
                    </a:solidFill>
                    <a:latin typeface="Titillium Web" panose="00000500000000000000" pitchFamily="2" charset="0"/>
                    <a:sym typeface="Wingdings" panose="05000000000000000000" pitchFamily="2" charset="2"/>
                  </a:rPr>
                  <a:t> </a:t>
                </a:r>
                <a:r>
                  <a:rPr lang="en-US" sz="2400" b="1" dirty="0">
                    <a:solidFill>
                      <a:srgbClr val="0070C0"/>
                    </a:solidFill>
                    <a:latin typeface="Titillium Web" panose="00000500000000000000" pitchFamily="2" charset="0"/>
                    <a:sym typeface="Wingdings" panose="05000000000000000000" pitchFamily="2" charset="2"/>
                  </a:rPr>
                  <a:t>GPU+CPU </a:t>
                </a:r>
                <a:r>
                  <a:rPr lang="en-US" sz="2400" dirty="0">
                    <a:solidFill>
                      <a:srgbClr val="202122"/>
                    </a:solidFill>
                    <a:latin typeface="Titillium Web" panose="00000500000000000000" pitchFamily="2" charset="0"/>
                    <a:sym typeface="Wingdings" panose="05000000000000000000" pitchFamily="2" charset="2"/>
                  </a:rPr>
                  <a:t>native</a:t>
                </a:r>
                <a:r>
                  <a:rPr lang="en-US" sz="2400" b="1" dirty="0">
                    <a:solidFill>
                      <a:srgbClr val="0070C0"/>
                    </a:solidFill>
                    <a:latin typeface="Titillium Web" panose="00000500000000000000" pitchFamily="2" charset="0"/>
                    <a:sym typeface="Wingdings" panose="05000000000000000000" pitchFamily="2" charset="2"/>
                  </a:rPr>
                  <a:t> </a:t>
                </a:r>
                <a:r>
                  <a:rPr lang="en-US" sz="2400" dirty="0">
                    <a:solidFill>
                      <a:srgbClr val="202122"/>
                    </a:solidFill>
                    <a:latin typeface="Titillium Web" panose="00000500000000000000" pitchFamily="2" charset="0"/>
                    <a:sym typeface="Wingdings" panose="05000000000000000000" pitchFamily="2" charset="2"/>
                  </a:rPr>
                  <a:t>exploitation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rgbClr val="202122"/>
                  </a:solidFill>
                  <a:latin typeface="Titillium Web" panose="00000500000000000000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up-to-date </a:t>
                </a:r>
                <a:r>
                  <a:rPr lang="en-US" sz="2400" b="1" dirty="0">
                    <a:solidFill>
                      <a:srgbClr val="0070C0"/>
                    </a:solidFill>
                    <a:latin typeface="Titillium Web" panose="00000500000000000000" pitchFamily="2" charset="0"/>
                  </a:rPr>
                  <a:t>stellar evolution physics</a:t>
                </a:r>
                <a:r>
                  <a:rPr lang="en-US" sz="2400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 – for compact objects </a:t>
                </a:r>
                <a:r>
                  <a:rPr lang="en-US" sz="2400" dirty="0">
                    <a:solidFill>
                      <a:srgbClr val="202122"/>
                    </a:solidFill>
                    <a:latin typeface="Titillium Web" panose="00000500000000000000" pitchFamily="2" charset="0"/>
                    <a:sym typeface="Wingdings" panose="05000000000000000000" pitchFamily="2" charset="2"/>
                  </a:rPr>
                  <a:t> coupling with new stellar evolution codes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rgbClr val="202122"/>
                  </a:solidFill>
                  <a:latin typeface="Titillium Web" panose="00000500000000000000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high </a:t>
                </a:r>
                <a:r>
                  <a:rPr lang="en-US" sz="2400" b="1" dirty="0">
                    <a:solidFill>
                      <a:srgbClr val="0070C0"/>
                    </a:solidFill>
                    <a:latin typeface="Titillium Web" panose="00000500000000000000" pitchFamily="2" charset="0"/>
                  </a:rPr>
                  <a:t>scalability</a:t>
                </a:r>
                <a:r>
                  <a:rPr lang="en-US" sz="2400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 – next-generation supercomputers </a:t>
                </a:r>
                <a:r>
                  <a:rPr lang="en-US" sz="2400" dirty="0">
                    <a:solidFill>
                      <a:srgbClr val="202122"/>
                    </a:solidFill>
                    <a:latin typeface="Titillium Web" panose="00000500000000000000" pitchFamily="2" charset="0"/>
                    <a:sym typeface="Wingdings" panose="05000000000000000000" pitchFamily="2" charset="2"/>
                  </a:rPr>
                  <a:t>  MPI exploitation and new parallelization strategies</a:t>
                </a:r>
                <a:endParaRPr lang="en-GB" sz="2400" dirty="0">
                  <a:solidFill>
                    <a:srgbClr val="202122"/>
                  </a:solidFill>
                  <a:latin typeface="Titillium Web" panose="00000500000000000000" pitchFamily="2" charset="0"/>
                </a:endParaRPr>
              </a:p>
            </p:txBody>
          </p:sp>
        </mc:Choice>
        <mc:Fallback xmlns="">
          <p:sp>
            <p:nvSpPr>
              <p:cNvPr id="2" name="CasellaDiTesto 3">
                <a:extLst>
                  <a:ext uri="{FF2B5EF4-FFF2-40B4-BE49-F238E27FC236}">
                    <a16:creationId xmlns:a16="http://schemas.microsoft.com/office/drawing/2014/main" id="{A15171F5-A305-965E-9035-2C2A913AEA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55" y="1905506"/>
                <a:ext cx="11724442" cy="4154984"/>
              </a:xfrm>
              <a:prstGeom prst="rect">
                <a:avLst/>
              </a:prstGeom>
              <a:blipFill>
                <a:blip r:embed="rId5"/>
                <a:stretch>
                  <a:fillRect l="-832" t="-1175" r="-728" b="-24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g27df92e4ca9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" name="Google Shape;147;g27df92e4ca9_0_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48" name="Google Shape;148;g27df92e4ca9_0_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g27df92e4ca9_0_1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g27df92e4ca9_0_1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g27df92e4ca9_0_1"/>
          <p:cNvSpPr txBox="1"/>
          <p:nvPr/>
        </p:nvSpPr>
        <p:spPr>
          <a:xfrm>
            <a:off x="715250" y="1030225"/>
            <a:ext cx="10854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Technical </a:t>
            </a: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Objectives</a:t>
            </a: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, </a:t>
            </a: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Methodologies</a:t>
            </a: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and Solutions</a:t>
            </a:r>
            <a:endParaRPr sz="20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7BF3721-EA45-A276-B75D-AE5CF1576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14" y="2552245"/>
            <a:ext cx="3370101" cy="3056467"/>
          </a:xfrm>
          <a:prstGeom prst="rect">
            <a:avLst/>
          </a:prstGeom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4230A06A-828F-EF5D-F9EF-CE2CFA3724A3}"/>
              </a:ext>
            </a:extLst>
          </p:cNvPr>
          <p:cNvCxnSpPr>
            <a:cxnSpLocks/>
          </p:cNvCxnSpPr>
          <p:nvPr/>
        </p:nvCxnSpPr>
        <p:spPr>
          <a:xfrm flipV="1">
            <a:off x="2077476" y="3239471"/>
            <a:ext cx="1842771" cy="7817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 descr="Immagine che contiene schermata, spazio, luce&#10;&#10;Descrizione generata automaticamente">
            <a:extLst>
              <a:ext uri="{FF2B5EF4-FFF2-40B4-BE49-F238E27FC236}">
                <a16:creationId xmlns:a16="http://schemas.microsoft.com/office/drawing/2014/main" id="{486706BC-52F0-DB22-23A8-6BC4997762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9359" y="2561020"/>
            <a:ext cx="1220600" cy="1220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C832A1CC-E6F8-AC65-C40F-CFAEEC49AEA0}"/>
                  </a:ext>
                </a:extLst>
              </p:cNvPr>
              <p:cNvSpPr txBox="1"/>
              <p:nvPr/>
            </p:nvSpPr>
            <p:spPr>
              <a:xfrm>
                <a:off x="1189752" y="1593222"/>
                <a:ext cx="96092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latin typeface="Titillium Web" panose="00000500000000000000" pitchFamily="2" charset="0"/>
                  </a:rPr>
                  <a:t>Brute-force approach is not feasible – not because of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800" dirty="0">
                    <a:latin typeface="Titillium Web" panose="00000500000000000000" pitchFamily="2" charset="0"/>
                  </a:rPr>
                  <a:t> complexity, but mainly for </a:t>
                </a:r>
                <a:r>
                  <a:rPr lang="en-GB" sz="1800" b="1" dirty="0">
                    <a:solidFill>
                      <a:srgbClr val="0070C0"/>
                    </a:solidFill>
                    <a:latin typeface="Titillium Web" panose="00000500000000000000" pitchFamily="2" charset="0"/>
                  </a:rPr>
                  <a:t>BINARIES</a:t>
                </a: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C832A1CC-E6F8-AC65-C40F-CFAEEC49A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752" y="1593222"/>
                <a:ext cx="9609297" cy="369332"/>
              </a:xfrm>
              <a:prstGeom prst="rect">
                <a:avLst/>
              </a:prstGeom>
              <a:blipFill>
                <a:blip r:embed="rId7"/>
                <a:stretch>
                  <a:fillRect l="-508" t="-655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e 8">
            <a:extLst>
              <a:ext uri="{FF2B5EF4-FFF2-40B4-BE49-F238E27FC236}">
                <a16:creationId xmlns:a16="http://schemas.microsoft.com/office/drawing/2014/main" id="{200099B6-17FC-128D-C052-F2D0263DD2A6}"/>
              </a:ext>
            </a:extLst>
          </p:cNvPr>
          <p:cNvSpPr/>
          <p:nvPr/>
        </p:nvSpPr>
        <p:spPr>
          <a:xfrm>
            <a:off x="2018364" y="4026689"/>
            <a:ext cx="118224" cy="13004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3">
                <a:extLst>
                  <a:ext uri="{FF2B5EF4-FFF2-40B4-BE49-F238E27FC236}">
                    <a16:creationId xmlns:a16="http://schemas.microsoft.com/office/drawing/2014/main" id="{4AC2B07F-FD6F-11ED-5C83-46BF9A0A8519}"/>
                  </a:ext>
                </a:extLst>
              </p:cNvPr>
              <p:cNvSpPr txBox="1"/>
              <p:nvPr/>
            </p:nvSpPr>
            <p:spPr>
              <a:xfrm>
                <a:off x="5839469" y="2579207"/>
                <a:ext cx="6019217" cy="289797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800" b="1" u="sng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Issues with binaries</a:t>
                </a:r>
                <a:br>
                  <a:rPr lang="en-GB" sz="1800" b="1" u="sng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</a:br>
                <a:endParaRPr lang="en-GB" sz="1800" b="1" u="sng" dirty="0">
                  <a:solidFill>
                    <a:srgbClr val="202122"/>
                  </a:solidFill>
                  <a:latin typeface="Titillium Web" panose="00000500000000000000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Require very </a:t>
                </a:r>
                <a:r>
                  <a:rPr lang="en-GB" sz="1800" b="1" dirty="0">
                    <a:solidFill>
                      <a:srgbClr val="0070C0"/>
                    </a:solidFill>
                    <a:latin typeface="Titillium Web" panose="00000500000000000000" pitchFamily="2" charset="0"/>
                  </a:rPr>
                  <a:t>small time steps</a:t>
                </a:r>
                <a:r>
                  <a:rPr lang="en-GB" sz="1800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 (as small as DAYS) </a:t>
                </a:r>
                <a:r>
                  <a:rPr lang="en-GB" sz="1800" dirty="0">
                    <a:solidFill>
                      <a:srgbClr val="202122"/>
                    </a:solidFill>
                    <a:latin typeface="Titillium Web" panose="00000500000000000000" pitchFamily="2" charset="0"/>
                    <a:sym typeface="Wingdings" panose="05000000000000000000" pitchFamily="2" charset="2"/>
                  </a:rPr>
                  <a:t> </a:t>
                </a:r>
                <a:br>
                  <a:rPr lang="en-GB" sz="1800" dirty="0">
                    <a:solidFill>
                      <a:srgbClr val="202122"/>
                    </a:solidFill>
                    <a:latin typeface="Titillium Web" panose="00000500000000000000" pitchFamily="2" charset="0"/>
                    <a:sym typeface="Wingdings" panose="05000000000000000000" pitchFamily="2" charset="2"/>
                  </a:rPr>
                </a:br>
                <a:r>
                  <a:rPr lang="en-GB" sz="1800" dirty="0">
                    <a:solidFill>
                      <a:srgbClr val="202122"/>
                    </a:solidFill>
                    <a:latin typeface="Titillium Web" panose="00000500000000000000" pitchFamily="2" charset="0"/>
                    <a:sym typeface="Wingdings" panose="05000000000000000000" pitchFamily="2" charset="2"/>
                  </a:rPr>
                  <a:t>slow down the evolution of the entire cluster (time scale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202122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~1 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rgbClr val="202122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Myr</m:t>
                    </m:r>
                  </m:oMath>
                </a14:m>
                <a:r>
                  <a:rPr lang="en-GB" sz="1800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)</a:t>
                </a:r>
              </a:p>
              <a:p>
                <a:endParaRPr lang="en-GB" sz="1800" dirty="0">
                  <a:solidFill>
                    <a:srgbClr val="202122"/>
                  </a:solidFill>
                  <a:latin typeface="Titillium Web" panose="00000500000000000000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Potentially feel the force from al the other stars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𝑶</m:t>
                    </m:r>
                    <m:d>
                      <m:dPr>
                        <m:ctrlPr>
                          <a:rPr lang="en-US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  <m:sup>
                            <m:r>
                              <a:rPr lang="en-US" sz="1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sz="1800" b="1" dirty="0">
                  <a:solidFill>
                    <a:srgbClr val="202122"/>
                  </a:solidFill>
                  <a:latin typeface="Titillium Web" panose="00000500000000000000" pitchFamily="2" charset="0"/>
                </a:endParaRPr>
              </a:p>
              <a:p>
                <a:endParaRPr lang="en-US" sz="1800" dirty="0">
                  <a:solidFill>
                    <a:srgbClr val="202122"/>
                  </a:solidFill>
                  <a:latin typeface="Titillium Web" panose="00000500000000000000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Doing many numerical steps means accumulating both </a:t>
                </a:r>
                <a:br>
                  <a:rPr lang="en-US" sz="1800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</a:br>
                <a:r>
                  <a:rPr lang="en-US" sz="1800" b="1" dirty="0">
                    <a:solidFill>
                      <a:srgbClr val="0070C0"/>
                    </a:solidFill>
                    <a:latin typeface="Titillium Web" panose="00000500000000000000" pitchFamily="2" charset="0"/>
                  </a:rPr>
                  <a:t>round-off and truncation errors </a:t>
                </a:r>
                <a:r>
                  <a:rPr lang="en-US" sz="1800" dirty="0">
                    <a:solidFill>
                      <a:srgbClr val="202122"/>
                    </a:solidFill>
                    <a:latin typeface="Titillium Web" panose="00000500000000000000" pitchFamily="2" charset="0"/>
                  </a:rPr>
                  <a:t>very fast</a:t>
                </a:r>
              </a:p>
            </p:txBody>
          </p:sp>
        </mc:Choice>
        <mc:Fallback xmlns="">
          <p:sp>
            <p:nvSpPr>
              <p:cNvPr id="10" name="CasellaDiTesto 3">
                <a:extLst>
                  <a:ext uri="{FF2B5EF4-FFF2-40B4-BE49-F238E27FC236}">
                    <a16:creationId xmlns:a16="http://schemas.microsoft.com/office/drawing/2014/main" id="{4AC2B07F-FD6F-11ED-5C83-46BF9A0A8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469" y="2579207"/>
                <a:ext cx="6019217" cy="2897973"/>
              </a:xfrm>
              <a:prstGeom prst="rect">
                <a:avLst/>
              </a:prstGeom>
              <a:blipFill>
                <a:blip r:embed="rId8"/>
                <a:stretch>
                  <a:fillRect l="-709" t="-842" b="-2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2018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g27df92e4ca9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" name="Google Shape;147;g27df92e4ca9_0_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48" name="Google Shape;148;g27df92e4ca9_0_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g27df92e4ca9_0_1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g27df92e4ca9_0_1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g27df92e4ca9_0_1"/>
          <p:cNvSpPr txBox="1"/>
          <p:nvPr/>
        </p:nvSpPr>
        <p:spPr>
          <a:xfrm>
            <a:off x="715250" y="1030225"/>
            <a:ext cx="10854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Technical </a:t>
            </a: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Objectives</a:t>
            </a: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, </a:t>
            </a: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Methodologies</a:t>
            </a: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and Solutions</a:t>
            </a:r>
            <a:endParaRPr sz="20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1C5FD8C-8023-55FE-EDA6-5A5D48D3319E}"/>
              </a:ext>
            </a:extLst>
          </p:cNvPr>
          <p:cNvSpPr txBox="1"/>
          <p:nvPr/>
        </p:nvSpPr>
        <p:spPr>
          <a:xfrm>
            <a:off x="5388465" y="2165794"/>
            <a:ext cx="654737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tillium Web" panose="00000500000000000000" pitchFamily="2" charset="0"/>
              </a:rPr>
              <a:t>		</a:t>
            </a:r>
            <a:r>
              <a:rPr lang="en-US" sz="2800" dirty="0">
                <a:latin typeface="Titillium Web" panose="00000500000000000000" pitchFamily="2" charset="0"/>
              </a:rPr>
              <a:t>3-level splitting</a:t>
            </a:r>
            <a:br>
              <a:rPr lang="en-US" dirty="0">
                <a:latin typeface="Titillium Web" panose="00000500000000000000" pitchFamily="2" charset="0"/>
              </a:rPr>
            </a:br>
            <a:endParaRPr lang="en-US" dirty="0">
              <a:latin typeface="Titillium Web" panose="00000500000000000000" pitchFamily="2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latin typeface="Titillium Web" panose="00000500000000000000" pitchFamily="2" charset="0"/>
              </a:rPr>
              <a:t>Total force</a:t>
            </a:r>
            <a:r>
              <a:rPr lang="en-US" b="1" dirty="0">
                <a:solidFill>
                  <a:srgbClr val="0070C0"/>
                </a:solidFill>
                <a:latin typeface="Titillium Web" panose="00000500000000000000" pitchFamily="2" charset="0"/>
              </a:rPr>
              <a:t> </a:t>
            </a:r>
            <a:r>
              <a:rPr lang="en-US" dirty="0">
                <a:latin typeface="Titillium Web" panose="00000500000000000000" pitchFamily="2" charset="0"/>
              </a:rPr>
              <a:t>on 1 star = </a:t>
            </a:r>
          </a:p>
          <a:p>
            <a:r>
              <a:rPr lang="en-US" sz="2000" b="1" dirty="0">
                <a:solidFill>
                  <a:srgbClr val="7030A0"/>
                </a:solidFill>
                <a:latin typeface="Titillium Web" panose="00000500000000000000" pitchFamily="2" charset="0"/>
              </a:rPr>
              <a:t>	very fast-varying </a:t>
            </a:r>
            <a:r>
              <a:rPr lang="en-US" dirty="0">
                <a:latin typeface="Titillium Web" panose="00000500000000000000" pitchFamily="2" charset="0"/>
              </a:rPr>
              <a:t>contribution (from the companion star(s))  +</a:t>
            </a:r>
            <a:br>
              <a:rPr lang="en-US" dirty="0">
                <a:latin typeface="Titillium Web" panose="00000500000000000000" pitchFamily="2" charset="0"/>
              </a:rPr>
            </a:br>
            <a:r>
              <a:rPr lang="en-US" dirty="0">
                <a:latin typeface="Titillium Web" panose="00000500000000000000" pitchFamily="2" charset="0"/>
              </a:rPr>
              <a:t>	</a:t>
            </a:r>
            <a:r>
              <a:rPr lang="en-US" sz="2000" b="1" dirty="0">
                <a:latin typeface="Titillium Web" panose="00000500000000000000" pitchFamily="2" charset="0"/>
              </a:rPr>
              <a:t>fast-varying</a:t>
            </a:r>
            <a:r>
              <a:rPr lang="en-US" dirty="0">
                <a:latin typeface="Titillium Web" panose="00000500000000000000" pitchFamily="2" charset="0"/>
              </a:rPr>
              <a:t> contribution (from </a:t>
            </a:r>
            <a:r>
              <a:rPr lang="en-US" dirty="0" err="1">
                <a:latin typeface="Titillium Web" panose="00000500000000000000" pitchFamily="2" charset="0"/>
              </a:rPr>
              <a:t>perturbers</a:t>
            </a:r>
            <a:r>
              <a:rPr lang="en-US" dirty="0">
                <a:latin typeface="Titillium Web" panose="00000500000000000000" pitchFamily="2" charset="0"/>
              </a:rPr>
              <a:t>/</a:t>
            </a:r>
            <a:r>
              <a:rPr lang="en-US" dirty="0" err="1">
                <a:latin typeface="Titillium Web" panose="00000500000000000000" pitchFamily="2" charset="0"/>
              </a:rPr>
              <a:t>neighbours</a:t>
            </a:r>
            <a:r>
              <a:rPr lang="en-US" dirty="0">
                <a:latin typeface="Titillium Web" panose="00000500000000000000" pitchFamily="2" charset="0"/>
              </a:rPr>
              <a:t>)   + </a:t>
            </a:r>
            <a:br>
              <a:rPr lang="en-US" dirty="0">
                <a:latin typeface="Titillium Web" panose="00000500000000000000" pitchFamily="2" charset="0"/>
              </a:rPr>
            </a:br>
            <a:r>
              <a:rPr lang="en-US" dirty="0">
                <a:latin typeface="Titillium Web" panose="00000500000000000000" pitchFamily="2" charset="0"/>
              </a:rPr>
              <a:t>	</a:t>
            </a:r>
            <a:r>
              <a:rPr lang="en-US" sz="2000" b="1" dirty="0">
                <a:solidFill>
                  <a:srgbClr val="C00000"/>
                </a:solidFill>
                <a:latin typeface="Titillium Web" panose="00000500000000000000" pitchFamily="2" charset="0"/>
              </a:rPr>
              <a:t>slow-varying</a:t>
            </a:r>
            <a:r>
              <a:rPr lang="en-US" dirty="0">
                <a:latin typeface="Titillium Web" panose="00000500000000000000" pitchFamily="2" charset="0"/>
              </a:rPr>
              <a:t> contribution (from other stars)</a:t>
            </a:r>
          </a:p>
          <a:p>
            <a:endParaRPr lang="en-US" dirty="0">
              <a:latin typeface="Titillium Web" panose="00000500000000000000" pitchFamily="2" charset="0"/>
            </a:endParaRPr>
          </a:p>
          <a:p>
            <a:r>
              <a:rPr lang="en-US" u="sng" dirty="0">
                <a:latin typeface="Titillium Web" panose="00000500000000000000" pitchFamily="2" charset="0"/>
              </a:rPr>
              <a:t>Very fast-varying contribution</a:t>
            </a:r>
            <a:r>
              <a:rPr lang="en-US" dirty="0">
                <a:latin typeface="Titillium Web" panose="00000500000000000000" pitchFamily="2" charset="0"/>
              </a:rPr>
              <a:t>: dedicated high-accuracy algorithm for perturbed binary systems - (</a:t>
            </a:r>
            <a:r>
              <a:rPr lang="en-US" b="1" dirty="0">
                <a:solidFill>
                  <a:srgbClr val="0070C0"/>
                </a:solidFill>
                <a:latin typeface="Titillium Web" panose="00000500000000000000" pitchFamily="2" charset="0"/>
              </a:rPr>
              <a:t>regularization: time coordinate transformation</a:t>
            </a:r>
            <a:r>
              <a:rPr lang="en-US" dirty="0">
                <a:latin typeface="Titillium Web" panose="00000500000000000000" pitchFamily="2" charset="0"/>
              </a:rPr>
              <a:t>)</a:t>
            </a:r>
            <a:endParaRPr lang="en-GB" dirty="0">
              <a:latin typeface="Titillium Web" panose="00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83FA48ED-5B59-5F6C-19E9-27BD523C7FF2}"/>
                  </a:ext>
                </a:extLst>
              </p:cNvPr>
              <p:cNvSpPr txBox="1"/>
              <p:nvPr/>
            </p:nvSpPr>
            <p:spPr>
              <a:xfrm>
                <a:off x="3821027" y="5029304"/>
                <a:ext cx="8105745" cy="123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800" u="sng" dirty="0">
                    <a:latin typeface="Titillium Web" panose="00000500000000000000" pitchFamily="2" charset="0"/>
                  </a:rPr>
                  <a:t>ISTEDDAS</a:t>
                </a:r>
                <a:r>
                  <a:rPr lang="en-GB" dirty="0">
                    <a:latin typeface="Titillium Web" panose="00000500000000000000" pitchFamily="2" charset="0"/>
                  </a:rPr>
                  <a:t>: </a:t>
                </a:r>
                <a:r>
                  <a:rPr lang="en-GB" b="1" dirty="0">
                    <a:solidFill>
                      <a:srgbClr val="0070C0"/>
                    </a:solidFill>
                    <a:latin typeface="Titillium Web" panose="00000500000000000000" pitchFamily="2" charset="0"/>
                  </a:rPr>
                  <a:t>all binaries are evolved in parallel </a:t>
                </a:r>
                <a:r>
                  <a:rPr lang="en-GB" dirty="0">
                    <a:latin typeface="Titillium Web" panose="00000500000000000000" pitchFamily="2" charset="0"/>
                  </a:rPr>
                  <a:t>(complexity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binaries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(2)</m:t>
                    </m:r>
                  </m:oMath>
                </a14:m>
                <a:r>
                  <a:rPr lang="en-GB" dirty="0">
                    <a:latin typeface="Titillium Web" panose="00000500000000000000" pitchFamily="2" charset="0"/>
                  </a:rPr>
                  <a:t>) while other GPU kernels evolve their centres of mass</a:t>
                </a:r>
                <a:br>
                  <a:rPr lang="en-GB" dirty="0">
                    <a:latin typeface="Titillium Web" panose="00000500000000000000" pitchFamily="2" charset="0"/>
                  </a:rPr>
                </a:br>
                <a:r>
                  <a:rPr lang="en-GB" dirty="0">
                    <a:latin typeface="Titillium Web" panose="00000500000000000000" pitchFamily="2" charset="0"/>
                  </a:rPr>
                  <a:t>	if binaries evolved on CPUs = </a:t>
                </a:r>
                <a:r>
                  <a:rPr lang="en-GB" b="1" u="sng" dirty="0">
                    <a:latin typeface="Titillium Web" panose="00000500000000000000" pitchFamily="2" charset="0"/>
                  </a:rPr>
                  <a:t>asynchronous</a:t>
                </a:r>
                <a:r>
                  <a:rPr lang="en-GB" dirty="0">
                    <a:latin typeface="Titillium Web" panose="00000500000000000000" pitchFamily="2" charset="0"/>
                  </a:rPr>
                  <a:t> execution with GPUs</a:t>
                </a:r>
              </a:p>
              <a:p>
                <a:r>
                  <a:rPr lang="en-GB" dirty="0">
                    <a:latin typeface="Titillium Web" panose="00000500000000000000" pitchFamily="2" charset="0"/>
                  </a:rPr>
                  <a:t>	if binaries evolved on GPUs = </a:t>
                </a:r>
                <a:r>
                  <a:rPr lang="en-GB" b="1" u="sng" dirty="0">
                    <a:latin typeface="Titillium Web" panose="00000500000000000000" pitchFamily="2" charset="0"/>
                  </a:rPr>
                  <a:t>serial execution </a:t>
                </a:r>
                <a:r>
                  <a:rPr lang="en-GB" dirty="0">
                    <a:latin typeface="Titillium Web" panose="00000500000000000000" pitchFamily="2" charset="0"/>
                  </a:rPr>
                  <a:t>(but it might be faster, depending on the number of binaries to evolve)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83FA48ED-5B59-5F6C-19E9-27BD523C7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1027" y="5029304"/>
                <a:ext cx="8105745" cy="1231106"/>
              </a:xfrm>
              <a:prstGeom prst="rect">
                <a:avLst/>
              </a:prstGeom>
              <a:blipFill>
                <a:blip r:embed="rId5"/>
                <a:stretch>
                  <a:fillRect l="-677" t="-1980" b="-4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F4E1D43-0D73-67A3-9C9B-CBE19F9FBCE8}"/>
              </a:ext>
            </a:extLst>
          </p:cNvPr>
          <p:cNvSpPr txBox="1"/>
          <p:nvPr/>
        </p:nvSpPr>
        <p:spPr>
          <a:xfrm>
            <a:off x="2378680" y="1550801"/>
            <a:ext cx="7116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tillium Web" panose="00000500000000000000" pitchFamily="2" charset="0"/>
              </a:rPr>
              <a:t>Neighbors scheme implemented on GPUs + BINARIES</a:t>
            </a:r>
            <a:endParaRPr lang="en-GB" sz="2400" dirty="0">
              <a:latin typeface="Titillium Web" panose="00000500000000000000" pitchFamily="2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9211B23-AC4F-C878-42D4-5FA681B615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14" y="2552245"/>
            <a:ext cx="3370101" cy="3056467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4E62C3A4-82E1-C154-36B3-356C4B13D331}"/>
              </a:ext>
            </a:extLst>
          </p:cNvPr>
          <p:cNvCxnSpPr>
            <a:cxnSpLocks/>
          </p:cNvCxnSpPr>
          <p:nvPr/>
        </p:nvCxnSpPr>
        <p:spPr>
          <a:xfrm flipV="1">
            <a:off x="2077476" y="3239471"/>
            <a:ext cx="1842771" cy="7817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Immagine che contiene schermata, spazio, luce&#10;&#10;Descrizione generata automaticamente">
            <a:extLst>
              <a:ext uri="{FF2B5EF4-FFF2-40B4-BE49-F238E27FC236}">
                <a16:creationId xmlns:a16="http://schemas.microsoft.com/office/drawing/2014/main" id="{F939FA83-5BDA-9342-F249-3854B41C76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9359" y="2561020"/>
            <a:ext cx="1220600" cy="1220600"/>
          </a:xfrm>
          <a:prstGeom prst="rect">
            <a:avLst/>
          </a:prstGeom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D368FCFE-8A33-1F9B-C5C0-08896852F9E6}"/>
              </a:ext>
            </a:extLst>
          </p:cNvPr>
          <p:cNvSpPr/>
          <p:nvPr/>
        </p:nvSpPr>
        <p:spPr>
          <a:xfrm>
            <a:off x="2018364" y="4026689"/>
            <a:ext cx="118224" cy="13004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172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7955719-308C-0972-5DF1-2AB3F499A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485" y="2196873"/>
            <a:ext cx="4159698" cy="3648679"/>
          </a:xfrm>
          <a:prstGeom prst="rect">
            <a:avLst/>
          </a:prstGeom>
        </p:spPr>
      </p:pic>
      <p:pic>
        <p:nvPicPr>
          <p:cNvPr id="146" name="Google Shape;146;g27df92e4ca9_0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" name="Google Shape;147;g27df92e4ca9_0_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48" name="Google Shape;148;g27df92e4ca9_0_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g27df92e4ca9_0_1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g27df92e4ca9_0_1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g27df92e4ca9_0_1"/>
          <p:cNvSpPr txBox="1"/>
          <p:nvPr/>
        </p:nvSpPr>
        <p:spPr>
          <a:xfrm>
            <a:off x="715250" y="1030225"/>
            <a:ext cx="10854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Technical </a:t>
            </a: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Objectives</a:t>
            </a: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, </a:t>
            </a: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Methodologies</a:t>
            </a: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and Solutions - NEW</a:t>
            </a:r>
            <a:endParaRPr sz="20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1C5FD8C-8023-55FE-EDA6-5A5D48D3319E}"/>
              </a:ext>
            </a:extLst>
          </p:cNvPr>
          <p:cNvSpPr txBox="1"/>
          <p:nvPr/>
        </p:nvSpPr>
        <p:spPr>
          <a:xfrm>
            <a:off x="5388465" y="2165794"/>
            <a:ext cx="654737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tillium Web" panose="00000500000000000000" pitchFamily="2" charset="0"/>
              </a:rPr>
              <a:t>		</a:t>
            </a:r>
            <a:r>
              <a:rPr lang="en-US" sz="2800" b="1" u="sng" dirty="0">
                <a:latin typeface="Titillium Web" panose="00000500000000000000" pitchFamily="2" charset="0"/>
              </a:rPr>
              <a:t>multi-level</a:t>
            </a:r>
            <a:r>
              <a:rPr lang="en-US" sz="2800" dirty="0">
                <a:latin typeface="Titillium Web" panose="00000500000000000000" pitchFamily="2" charset="0"/>
              </a:rPr>
              <a:t> splitting</a:t>
            </a:r>
            <a:br>
              <a:rPr lang="en-US" dirty="0">
                <a:latin typeface="Titillium Web" panose="00000500000000000000" pitchFamily="2" charset="0"/>
              </a:rPr>
            </a:br>
            <a:endParaRPr lang="en-US" dirty="0">
              <a:latin typeface="Titillium Web" panose="00000500000000000000" pitchFamily="2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latin typeface="Titillium Web" panose="00000500000000000000" pitchFamily="2" charset="0"/>
              </a:rPr>
              <a:t>Total force</a:t>
            </a:r>
            <a:r>
              <a:rPr lang="en-US" b="1" dirty="0">
                <a:solidFill>
                  <a:srgbClr val="0070C0"/>
                </a:solidFill>
                <a:latin typeface="Titillium Web" panose="00000500000000000000" pitchFamily="2" charset="0"/>
              </a:rPr>
              <a:t> </a:t>
            </a:r>
            <a:r>
              <a:rPr lang="en-US" dirty="0">
                <a:latin typeface="Titillium Web" panose="00000500000000000000" pitchFamily="2" charset="0"/>
              </a:rPr>
              <a:t>on 1 star = several contribution from various levels (5+ - depending</a:t>
            </a:r>
            <a:br>
              <a:rPr lang="en-US" dirty="0">
                <a:latin typeface="Titillium Web" panose="00000500000000000000" pitchFamily="2" charset="0"/>
              </a:rPr>
            </a:br>
            <a:r>
              <a:rPr lang="en-US" dirty="0">
                <a:latin typeface="Titillium Web" panose="00000500000000000000" pitchFamily="2" charset="0"/>
              </a:rPr>
              <a:t>on the position of the star inside the cluster)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F4E1D43-0D73-67A3-9C9B-CBE19F9FBCE8}"/>
              </a:ext>
            </a:extLst>
          </p:cNvPr>
          <p:cNvSpPr txBox="1"/>
          <p:nvPr/>
        </p:nvSpPr>
        <p:spPr>
          <a:xfrm>
            <a:off x="2378680" y="1550801"/>
            <a:ext cx="7116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tillium Web" panose="00000500000000000000" pitchFamily="2" charset="0"/>
              </a:rPr>
              <a:t>Neighbors scheme implemented on GPUs + BINARIES</a:t>
            </a:r>
            <a:endParaRPr lang="en-GB" sz="2400" dirty="0">
              <a:latin typeface="Titillium Web" panose="00000500000000000000" pitchFamily="2" charset="0"/>
            </a:endParaRP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4E62C3A4-82E1-C154-36B3-356C4B13D331}"/>
              </a:ext>
            </a:extLst>
          </p:cNvPr>
          <p:cNvCxnSpPr>
            <a:cxnSpLocks/>
          </p:cNvCxnSpPr>
          <p:nvPr/>
        </p:nvCxnSpPr>
        <p:spPr>
          <a:xfrm flipV="1">
            <a:off x="2077476" y="3239471"/>
            <a:ext cx="1842771" cy="7817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Immagine che contiene schermata, spazio, luce&#10;&#10;Descrizione generata automaticamente">
            <a:extLst>
              <a:ext uri="{FF2B5EF4-FFF2-40B4-BE49-F238E27FC236}">
                <a16:creationId xmlns:a16="http://schemas.microsoft.com/office/drawing/2014/main" id="{F939FA83-5BDA-9342-F249-3854B41C76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9359" y="2561020"/>
            <a:ext cx="1220600" cy="1220600"/>
          </a:xfrm>
          <a:prstGeom prst="rect">
            <a:avLst/>
          </a:prstGeom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D368FCFE-8A33-1F9B-C5C0-08896852F9E6}"/>
              </a:ext>
            </a:extLst>
          </p:cNvPr>
          <p:cNvSpPr/>
          <p:nvPr/>
        </p:nvSpPr>
        <p:spPr>
          <a:xfrm>
            <a:off x="2018364" y="4026689"/>
            <a:ext cx="118224" cy="13004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A4A7024-D58B-1002-5A49-7684ADE45EDF}"/>
              </a:ext>
            </a:extLst>
          </p:cNvPr>
          <p:cNvSpPr txBox="1"/>
          <p:nvPr/>
        </p:nvSpPr>
        <p:spPr>
          <a:xfrm>
            <a:off x="5388464" y="3636845"/>
            <a:ext cx="654737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tillium Web" panose="00000500000000000000" pitchFamily="2" charset="0"/>
              </a:rPr>
              <a:t>		</a:t>
            </a:r>
            <a:r>
              <a:rPr lang="en-US" sz="2800" b="1" u="sng" dirty="0">
                <a:latin typeface="Titillium Web" panose="00000500000000000000" pitchFamily="2" charset="0"/>
              </a:rPr>
              <a:t>integrator</a:t>
            </a:r>
            <a:r>
              <a:rPr lang="en-US" sz="2800" dirty="0">
                <a:latin typeface="Titillium Web" panose="00000500000000000000" pitchFamily="2" charset="0"/>
              </a:rPr>
              <a:t> splitting</a:t>
            </a:r>
            <a:br>
              <a:rPr lang="en-US" dirty="0">
                <a:latin typeface="Titillium Web" panose="00000500000000000000" pitchFamily="2" charset="0"/>
              </a:rPr>
            </a:br>
            <a:endParaRPr lang="en-US" dirty="0">
              <a:latin typeface="Titillium Web" panose="00000500000000000000" pitchFamily="2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latin typeface="Titillium Web" panose="00000500000000000000" pitchFamily="2" charset="0"/>
              </a:rPr>
              <a:t>Integration method</a:t>
            </a:r>
            <a:br>
              <a:rPr lang="en-US" sz="2000" b="1" dirty="0">
                <a:solidFill>
                  <a:srgbClr val="0070C0"/>
                </a:solidFill>
                <a:latin typeface="Titillium Web" panose="00000500000000000000" pitchFamily="2" charset="0"/>
              </a:rPr>
            </a:br>
            <a:endParaRPr lang="en-US" sz="2000" b="1" dirty="0">
              <a:solidFill>
                <a:srgbClr val="0070C0"/>
              </a:solidFill>
              <a:latin typeface="Titillium Web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tillium Web" panose="00000500000000000000" pitchFamily="2" charset="0"/>
              </a:rPr>
              <a:t>arbitrary order and accuracy for tight few-body systems (e.g., binaries, triples, </a:t>
            </a:r>
            <a:r>
              <a:rPr lang="en-US" dirty="0" err="1">
                <a:latin typeface="Titillium Web" panose="00000500000000000000" pitchFamily="2" charset="0"/>
              </a:rPr>
              <a:t>etc</a:t>
            </a:r>
            <a:r>
              <a:rPr lang="en-US" dirty="0">
                <a:latin typeface="Titillium Web" panose="00000500000000000000" pitchFamily="2" charset="0"/>
              </a:rPr>
              <a:t>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tillium Web" panose="00000500000000000000" pitchFamily="2" charset="0"/>
              </a:rPr>
              <a:t>6</a:t>
            </a:r>
            <a:r>
              <a:rPr lang="en-US" baseline="30000" dirty="0">
                <a:latin typeface="Titillium Web" panose="00000500000000000000" pitchFamily="2" charset="0"/>
              </a:rPr>
              <a:t>th</a:t>
            </a:r>
            <a:r>
              <a:rPr lang="en-US" dirty="0">
                <a:latin typeface="Titillium Web" panose="00000500000000000000" pitchFamily="2" charset="0"/>
              </a:rPr>
              <a:t> order Hermite for </a:t>
            </a:r>
            <a:r>
              <a:rPr lang="en-US" b="1" dirty="0">
                <a:solidFill>
                  <a:schemeClr val="tx1"/>
                </a:solidFill>
                <a:latin typeface="Titillium Web" panose="00000500000000000000" pitchFamily="2" charset="0"/>
              </a:rPr>
              <a:t>neighbor particles</a:t>
            </a:r>
            <a:r>
              <a:rPr lang="en-US" dirty="0">
                <a:latin typeface="Titillium Web" panose="00000500000000000000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tillium Web" panose="00000500000000000000" pitchFamily="2" charset="0"/>
              </a:rPr>
              <a:t>4</a:t>
            </a:r>
            <a:r>
              <a:rPr lang="en-US" baseline="30000" dirty="0">
                <a:latin typeface="Titillium Web" panose="00000500000000000000" pitchFamily="2" charset="0"/>
              </a:rPr>
              <a:t>th</a:t>
            </a:r>
            <a:r>
              <a:rPr lang="en-US" dirty="0">
                <a:latin typeface="Titillium Web" panose="00000500000000000000" pitchFamily="2" charset="0"/>
              </a:rPr>
              <a:t> order for </a:t>
            </a:r>
            <a:r>
              <a:rPr lang="en-US" b="1" dirty="0">
                <a:solidFill>
                  <a:srgbClr val="00B050"/>
                </a:solidFill>
                <a:latin typeface="Titillium Web" panose="00000500000000000000" pitchFamily="2" charset="0"/>
              </a:rPr>
              <a:t>I-level particles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tillium Web" panose="00000500000000000000" pitchFamily="2" charset="0"/>
              </a:rPr>
              <a:t>2nd order for </a:t>
            </a:r>
            <a:r>
              <a:rPr lang="en-US" b="1" dirty="0">
                <a:solidFill>
                  <a:srgbClr val="C00000"/>
                </a:solidFill>
                <a:latin typeface="Titillium Web" panose="00000500000000000000" pitchFamily="2" charset="0"/>
              </a:rPr>
              <a:t>other</a:t>
            </a:r>
            <a:r>
              <a:rPr lang="en-US" b="1" dirty="0">
                <a:solidFill>
                  <a:srgbClr val="00B050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>
                <a:solidFill>
                  <a:srgbClr val="00B0F0"/>
                </a:solidFill>
                <a:latin typeface="Titillium Web" panose="00000500000000000000" pitchFamily="2" charset="0"/>
              </a:rPr>
              <a:t>particles</a:t>
            </a:r>
            <a:r>
              <a:rPr lang="en-US" dirty="0">
                <a:latin typeface="Titillium Web" panose="000005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0622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g27df92e4ca9_0_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g27df92e4ca9_0_12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60" name="Google Shape;160;g27df92e4ca9_0_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g27df92e4ca9_0_12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g27df92e4ca9_0_12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3" name="Google Shape;163;g27df92e4ca9_0_12"/>
          <p:cNvSpPr txBox="1"/>
          <p:nvPr/>
        </p:nvSpPr>
        <p:spPr>
          <a:xfrm>
            <a:off x="715251" y="1030225"/>
            <a:ext cx="7256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Timescale, Milestones and KPIs</a:t>
            </a:r>
            <a:endParaRPr sz="2000" b="0" i="0" u="none" strike="noStrike" cap="non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5B2F792-7B2B-6AA6-220B-824DC1E93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3637" y="1538125"/>
            <a:ext cx="9504720" cy="295852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D5F3006-01F7-CDB4-771A-0F68B414E540}"/>
              </a:ext>
            </a:extLst>
          </p:cNvPr>
          <p:cNvSpPr txBox="1"/>
          <p:nvPr/>
        </p:nvSpPr>
        <p:spPr>
          <a:xfrm>
            <a:off x="1281187" y="4596025"/>
            <a:ext cx="891462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tillium Web" panose="00000500000000000000" pitchFamily="2" charset="0"/>
              </a:rPr>
              <a:t>Paper 1: evolutionary history of compact objects in star clusters (e.g., pulsars) – with the first set of preliminary runs</a:t>
            </a:r>
            <a:br>
              <a:rPr lang="en-GB" dirty="0">
                <a:latin typeface="Titillium Web" panose="00000500000000000000" pitchFamily="2" charset="0"/>
              </a:rPr>
            </a:br>
            <a:r>
              <a:rPr lang="en-GB" dirty="0">
                <a:latin typeface="Titillium Web" panose="00000500000000000000" pitchFamily="2" charset="0"/>
              </a:rPr>
              <a:t>Paper 2: end of project – presentation of the ISTEDDAS code – technical paper</a:t>
            </a:r>
          </a:p>
          <a:p>
            <a:r>
              <a:rPr lang="en-GB" dirty="0" err="1">
                <a:latin typeface="Titillium Web" panose="00000500000000000000" pitchFamily="2" charset="0"/>
              </a:rPr>
              <a:t>Catalog</a:t>
            </a:r>
            <a:r>
              <a:rPr lang="en-GB" dirty="0">
                <a:latin typeface="Titillium Web" panose="00000500000000000000" pitchFamily="2" charset="0"/>
              </a:rPr>
              <a:t> I: data release of the simulations used to produce Paper 1</a:t>
            </a:r>
          </a:p>
          <a:p>
            <a:br>
              <a:rPr lang="en-GB" dirty="0">
                <a:latin typeface="Titillium Web" panose="00000500000000000000" pitchFamily="2" charset="0"/>
              </a:rPr>
            </a:br>
            <a:endParaRPr lang="en-GB" dirty="0">
              <a:latin typeface="Titillium Web" panose="00000500000000000000" pitchFamily="2" charset="0"/>
            </a:endParaRPr>
          </a:p>
          <a:p>
            <a:r>
              <a:rPr lang="en-GB" dirty="0">
                <a:latin typeface="Titillium Web" panose="00000500000000000000" pitchFamily="2" charset="0"/>
              </a:rPr>
              <a:t>KPI-0: implement zero-level </a:t>
            </a:r>
            <a:r>
              <a:rPr lang="en-GB" dirty="0" err="1">
                <a:latin typeface="Titillium Web" panose="00000500000000000000" pitchFamily="2" charset="0"/>
              </a:rPr>
              <a:t>neighbors</a:t>
            </a:r>
            <a:r>
              <a:rPr lang="en-GB" dirty="0">
                <a:latin typeface="Titillium Web" panose="00000500000000000000" pitchFamily="2" charset="0"/>
              </a:rPr>
              <a:t> scheme on GPU and interface with stellar evolution – GIT repo with code</a:t>
            </a:r>
          </a:p>
          <a:p>
            <a:r>
              <a:rPr lang="en-GB" dirty="0">
                <a:latin typeface="Titillium Web" panose="00000500000000000000" pitchFamily="2" charset="0"/>
              </a:rPr>
              <a:t>KPI-1: perform at least 10 runs of star clusters – needed for Paper 1 – associated </a:t>
            </a:r>
            <a:r>
              <a:rPr lang="en-GB" dirty="0" err="1">
                <a:latin typeface="Titillium Web" panose="00000500000000000000" pitchFamily="2" charset="0"/>
              </a:rPr>
              <a:t>catalog</a:t>
            </a:r>
            <a:r>
              <a:rPr lang="en-GB" dirty="0">
                <a:latin typeface="Titillium Web" panose="00000500000000000000" pitchFamily="2" charset="0"/>
              </a:rPr>
              <a:t> and git with results</a:t>
            </a:r>
            <a:br>
              <a:rPr lang="en-GB" dirty="0">
                <a:latin typeface="Titillium Web" panose="00000500000000000000" pitchFamily="2" charset="0"/>
              </a:rPr>
            </a:br>
            <a:r>
              <a:rPr lang="en-GB" dirty="0">
                <a:latin typeface="Titillium Web" panose="00000500000000000000" pitchFamily="2" charset="0"/>
              </a:rPr>
              <a:t>KPI-2: perform and report on scalability tests up to 64 GPUs (more, if available) – GIT with plots </a:t>
            </a:r>
            <a:r>
              <a:rPr lang="en-GB" dirty="0">
                <a:latin typeface="Titillium Web" panose="00000500000000000000" pitchFamily="2" charset="0"/>
                <a:sym typeface="Wingdings" panose="05000000000000000000" pitchFamily="2" charset="2"/>
              </a:rPr>
              <a:t> towards paper 2</a:t>
            </a:r>
            <a:endParaRPr lang="en-GB" dirty="0">
              <a:latin typeface="Titillium Web" panose="00000500000000000000" pitchFamily="2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g27df92e4ca9_0_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" name="Google Shape;171;g27df92e4ca9_0_23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72" name="Google Shape;172;g27df92e4ca9_0_2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" name="Google Shape;173;g27df92e4ca9_0_23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g27df92e4ca9_0_23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5" name="Google Shape;175;g27df92e4ca9_0_23"/>
          <p:cNvSpPr txBox="1"/>
          <p:nvPr/>
        </p:nvSpPr>
        <p:spPr>
          <a:xfrm>
            <a:off x="715251" y="1030225"/>
            <a:ext cx="7256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Accomplished Work, Results</a:t>
            </a:r>
            <a:endParaRPr sz="2000" b="0" i="0" u="none" strike="noStrike" cap="non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76" name="Google Shape;176;g27df92e4ca9_0_23"/>
          <p:cNvSpPr txBox="1"/>
          <p:nvPr/>
        </p:nvSpPr>
        <p:spPr>
          <a:xfrm>
            <a:off x="355647" y="1701310"/>
            <a:ext cx="114807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spAutoFit/>
          </a:bodyPr>
          <a:lstStyle/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First </a:t>
            </a:r>
            <a:r>
              <a:rPr lang="it-IT" sz="2000" i="0" u="none" strike="noStrike" cap="none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version</a:t>
            </a:r>
            <a:r>
              <a:rPr lang="it-IT" sz="2000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of ISTEDDAS </a:t>
            </a:r>
            <a:r>
              <a:rPr lang="it-IT" sz="2000" i="0" u="none" strike="noStrike" cap="none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is</a:t>
            </a:r>
            <a:r>
              <a:rPr lang="it-IT" sz="2000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ready (</a:t>
            </a:r>
            <a:r>
              <a:rPr lang="it-IT" sz="2000" i="0" u="none" strike="noStrike" cap="none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preliminary</a:t>
            </a:r>
            <a:r>
              <a:rPr lang="it-IT" sz="2000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production – </a:t>
            </a:r>
            <a:r>
              <a:rPr lang="it-IT" sz="2000" i="0" u="none" strike="noStrike" cap="none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see</a:t>
            </a:r>
            <a:r>
              <a:rPr lang="it-IT" sz="2000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KSP)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KPI-0: </a:t>
            </a:r>
            <a:r>
              <a:rPr lang="it-IT" sz="2000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all</a:t>
            </a:r>
            <a:r>
              <a:rPr lang="it-IT" sz="2000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zero-</a:t>
            </a:r>
            <a:r>
              <a:rPr lang="it-IT" sz="2000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level</a:t>
            </a:r>
            <a:r>
              <a:rPr lang="it-IT" sz="2000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implementations</a:t>
            </a:r>
            <a:r>
              <a:rPr lang="it-IT" sz="2000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are in place</a:t>
            </a:r>
            <a:r>
              <a:rPr lang="it-IT" sz="2000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and working</a:t>
            </a:r>
            <a:r>
              <a:rPr lang="it-IT" sz="2000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+ </a:t>
            </a:r>
            <a:r>
              <a:rPr lang="it-IT" sz="2000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simple</a:t>
            </a:r>
            <a:r>
              <a:rPr lang="it-IT" sz="2000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visualization</a:t>
            </a:r>
            <a:r>
              <a:rPr lang="it-IT" sz="2000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(GIT repo) </a:t>
            </a:r>
            <a:r>
              <a:rPr lang="it-IT" sz="2000" b="1" u="sng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+ stellar </a:t>
            </a:r>
            <a:r>
              <a:rPr lang="it-IT" sz="2000" b="1" u="sng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evolution</a:t>
            </a:r>
            <a:r>
              <a:rPr lang="it-IT" sz="2000" b="1" u="sng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(</a:t>
            </a:r>
            <a:r>
              <a:rPr lang="it-IT" sz="2000" b="1" u="sng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debugged</a:t>
            </a:r>
            <a:r>
              <a:rPr lang="it-IT" sz="2000" b="1" u="sng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)</a:t>
            </a:r>
            <a:endParaRPr sz="2000" b="1" u="sng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" name="test">
            <a:hlinkClick r:id="" action="ppaction://media"/>
            <a:extLst>
              <a:ext uri="{FF2B5EF4-FFF2-40B4-BE49-F238E27FC236}">
                <a16:creationId xmlns:a16="http://schemas.microsoft.com/office/drawing/2014/main" id="{3BC952A5-775A-1DD3-EADD-CDAD3108A5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34071" y="2510785"/>
            <a:ext cx="3723858" cy="3723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1024</Words>
  <Application>Microsoft Office PowerPoint</Application>
  <PresentationFormat>Widescreen</PresentationFormat>
  <Paragraphs>103</Paragraphs>
  <Slides>10</Slides>
  <Notes>10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8" baseType="lpstr">
      <vt:lpstr>Cambria Math</vt:lpstr>
      <vt:lpstr>Arial</vt:lpstr>
      <vt:lpstr>Calibri</vt:lpstr>
      <vt:lpstr>Ubuntu</vt:lpstr>
      <vt:lpstr>Titillium Web</vt:lpstr>
      <vt:lpstr>Inter Light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Mario Spera</cp:lastModifiedBy>
  <cp:revision>17</cp:revision>
  <dcterms:created xsi:type="dcterms:W3CDTF">2022-07-26T13:28:46Z</dcterms:created>
  <dcterms:modified xsi:type="dcterms:W3CDTF">2024-05-04T08:08:24Z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0x010100F221E95946E1A6408B834A0326040FB9</vt:lpwstr>
  </property>
</Properties>
</file>