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6858000" cx="12192000"/>
  <p:notesSz cx="6858000" cy="9144000"/>
  <p:embeddedFontLst>
    <p:embeddedFont>
      <p:font typeface="Titillium Web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56FDF5A-EAA1-4EC7-A560-DE23AB7D4A29}">
  <a:tblStyle styleId="{156FDF5A-EAA1-4EC7-A560-DE23AB7D4A2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TitilliumWeb-bold.fntdata"/><Relationship Id="rId25" Type="http://schemas.openxmlformats.org/officeDocument/2006/relationships/font" Target="fonts/TitilliumWeb-regular.fntdata"/><Relationship Id="rId28" Type="http://schemas.openxmlformats.org/officeDocument/2006/relationships/font" Target="fonts/TitilliumWeb-boldItalic.fntdata"/><Relationship Id="rId27" Type="http://schemas.openxmlformats.org/officeDocument/2006/relationships/font" Target="fonts/TitilliumWeb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 txBox="1"/>
          <p:nvPr>
            <p:ph idx="3"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" name="Google Shape;6;n"/>
          <p:cNvSpPr txBox="1"/>
          <p:nvPr>
            <p:ph idx="10"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:notes"/>
          <p:cNvSpPr/>
          <p:nvPr>
            <p:ph idx="2" type="sldImg"/>
          </p:nvPr>
        </p:nvSpPr>
        <p:spPr>
          <a:xfrm>
            <a:off x="685800" y="1143000"/>
            <a:ext cx="548604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" name="Google Shape;152;p1:notes"/>
          <p:cNvSpPr txBox="1"/>
          <p:nvPr>
            <p:ph idx="1"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lang="en-US" sz="12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Cover</a:t>
            </a:r>
            <a:endParaRPr b="0" sz="1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:notes"/>
          <p:cNvSpPr/>
          <p:nvPr>
            <p:ph idx="2" type="sldImg"/>
          </p:nvPr>
        </p:nvSpPr>
        <p:spPr>
          <a:xfrm>
            <a:off x="685800" y="1143000"/>
            <a:ext cx="548604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8" name="Google Shape;368;p4:notes"/>
          <p:cNvSpPr txBox="1"/>
          <p:nvPr>
            <p:ph idx="1"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lang="en-US" sz="12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Template e guide lines </a:t>
            </a:r>
            <a:endParaRPr b="0" sz="1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4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88bb362473_0_43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88bb362473_0_43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288bb362473_0_43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88bb362473_0_74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88bb362473_0_74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288bb362473_0_74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7:notes"/>
          <p:cNvSpPr/>
          <p:nvPr>
            <p:ph idx="2" type="sldImg"/>
          </p:nvPr>
        </p:nvSpPr>
        <p:spPr>
          <a:xfrm>
            <a:off x="685800" y="1143000"/>
            <a:ext cx="548604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2" name="Google Shape;412;p7:notes"/>
          <p:cNvSpPr txBox="1"/>
          <p:nvPr>
            <p:ph idx="1"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lang="en-US" sz="12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Template e guide lines </a:t>
            </a:r>
            <a:endParaRPr b="0" sz="1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7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lang="en-US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890c65abd4_0_36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890c65abd4_0_36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2890c65abd4_0_36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88bb362473_0_62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288bb362473_0_62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g288bb362473_0_62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88d34b02d0_2_1:notes"/>
          <p:cNvSpPr/>
          <p:nvPr>
            <p:ph idx="2" type="sldImg"/>
          </p:nvPr>
        </p:nvSpPr>
        <p:spPr>
          <a:xfrm>
            <a:off x="685800" y="1143000"/>
            <a:ext cx="54861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6" name="Google Shape;466;g288d34b02d0_2_1:notes"/>
          <p:cNvSpPr txBox="1"/>
          <p:nvPr>
            <p:ph idx="1" type="body"/>
          </p:nvPr>
        </p:nvSpPr>
        <p:spPr>
          <a:xfrm>
            <a:off x="685800" y="4400640"/>
            <a:ext cx="54861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lang="en-US" sz="12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Template e guide lines </a:t>
            </a:r>
            <a:endParaRPr b="0" sz="1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g288d34b02d0_2_1:notes"/>
          <p:cNvSpPr txBox="1"/>
          <p:nvPr>
            <p:ph idx="12" type="sldNum"/>
          </p:nvPr>
        </p:nvSpPr>
        <p:spPr>
          <a:xfrm>
            <a:off x="3884760" y="8685360"/>
            <a:ext cx="2971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lang="en-US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:notes"/>
          <p:cNvSpPr/>
          <p:nvPr>
            <p:ph idx="2" type="sldImg"/>
          </p:nvPr>
        </p:nvSpPr>
        <p:spPr>
          <a:xfrm>
            <a:off x="685800" y="1143000"/>
            <a:ext cx="548604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0" name="Google Shape;480;p5:notes"/>
          <p:cNvSpPr txBox="1"/>
          <p:nvPr>
            <p:ph idx="1"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lang="en-US" sz="12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Template e guide lines </a:t>
            </a:r>
            <a:endParaRPr b="0" sz="1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5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lang="en-US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890fa72736_0_23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2890fa72736_0_23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g2890fa72736_0_23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:notes"/>
          <p:cNvSpPr/>
          <p:nvPr>
            <p:ph idx="2" type="sldImg"/>
          </p:nvPr>
        </p:nvSpPr>
        <p:spPr>
          <a:xfrm>
            <a:off x="685800" y="1143000"/>
            <a:ext cx="548604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4" name="Google Shape;164;p2:notes"/>
          <p:cNvSpPr txBox="1"/>
          <p:nvPr>
            <p:ph idx="1"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lang="en-US" sz="12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Template e guide lines </a:t>
            </a:r>
            <a:endParaRPr b="0" sz="1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afb5899d9d_0_0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afb5899d9d_0_0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2afb5899d9d_0_0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afb5899d9d_0_35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afb5899d9d_0_35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2afb5899d9d_0_35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afb5899d9d_0_61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afb5899d9d_0_61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2afb5899d9d_0_61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b003464a1f_0_128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b003464a1f_0_128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2b003464a1f_0_128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b003464a1f_0_148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b003464a1f_0_148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Lagrangian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Methods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831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30"/>
              <a:buFont typeface="Calibri"/>
              <a:buChar char="•"/>
            </a:pPr>
            <a:r>
              <a:rPr lang="en-US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Synthetic </a:t>
            </a:r>
            <a:r>
              <a:rPr b="1" lang="en-US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non-thermal spectra</a:t>
            </a:r>
            <a:endParaRPr b="1" sz="278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554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86"/>
              <a:buFont typeface="Calibri"/>
              <a:buChar char="•"/>
            </a:pPr>
            <a:r>
              <a:rPr lang="en-US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Particle acceleration from </a:t>
            </a:r>
            <a:r>
              <a:rPr b="1" lang="en-US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DSA</a:t>
            </a:r>
            <a:r>
              <a:rPr lang="en-US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magnetic reconnection</a:t>
            </a:r>
            <a:endParaRPr sz="278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554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86"/>
              <a:buFont typeface="Calibri"/>
              <a:buChar char="•"/>
            </a:pPr>
            <a:r>
              <a:rPr lang="en-US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MHD instabilities: Kelvin-Helmholtz, Current Driven</a:t>
            </a:r>
            <a:endParaRPr sz="278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Eulerian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Methods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831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30"/>
              <a:buFont typeface="Calibri"/>
              <a:buChar char="•"/>
            </a:pPr>
            <a:r>
              <a:rPr lang="en-US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Relativistic Jets from </a:t>
            </a:r>
            <a:r>
              <a:rPr b="1" lang="en-US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AGN</a:t>
            </a:r>
            <a:endParaRPr b="1" sz="278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554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86"/>
              <a:buFont typeface="Calibri"/>
              <a:buChar char="•"/>
            </a:pPr>
            <a:r>
              <a:rPr lang="en-US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Wind Nebulae</a:t>
            </a:r>
            <a:endParaRPr sz="278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554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86"/>
              <a:buFont typeface="Calibri"/>
              <a:buChar char="•"/>
            </a:pPr>
            <a:r>
              <a:rPr lang="en-US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Gamma Ray Bursts</a:t>
            </a:r>
            <a:endParaRPr sz="278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2b003464a1f_0_148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afb5899d9d_0_147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afb5899d9d_0_147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2afb5899d9d_0_147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88bb362473_0_13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88bb362473_0_13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288bb362473_0_13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2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11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4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12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"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2"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3"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4"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5"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6"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3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3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3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idx="1"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8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idx="1"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1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1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2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2"/>
          <p:cNvSpPr txBox="1"/>
          <p:nvPr>
            <p:ph idx="3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3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3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3"/>
          <p:cNvSpPr txBox="1"/>
          <p:nvPr>
            <p:ph idx="3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4"/>
          <p:cNvSpPr txBox="1"/>
          <p:nvPr>
            <p:ph idx="2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5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5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5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5"/>
          <p:cNvSpPr txBox="1"/>
          <p:nvPr>
            <p:ph idx="4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6"/>
          <p:cNvSpPr txBox="1"/>
          <p:nvPr>
            <p:ph idx="1"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6"/>
          <p:cNvSpPr txBox="1"/>
          <p:nvPr>
            <p:ph idx="2"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6"/>
          <p:cNvSpPr txBox="1"/>
          <p:nvPr>
            <p:ph idx="3"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6"/>
          <p:cNvSpPr txBox="1"/>
          <p:nvPr>
            <p:ph idx="4"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6"/>
          <p:cNvSpPr txBox="1"/>
          <p:nvPr>
            <p:ph idx="5"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6"/>
          <p:cNvSpPr txBox="1"/>
          <p:nvPr>
            <p:ph idx="6"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idx="1"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3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9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3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10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" name="Google Shape;11;p1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14;p1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1" name="Google Shape;101;p14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7.jpg"/><Relationship Id="rId5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png"/><Relationship Id="rId4" Type="http://schemas.openxmlformats.org/officeDocument/2006/relationships/image" Target="../media/image42.png"/><Relationship Id="rId5" Type="http://schemas.openxmlformats.org/officeDocument/2006/relationships/image" Target="../media/image40.png"/><Relationship Id="rId6" Type="http://schemas.openxmlformats.org/officeDocument/2006/relationships/image" Target="../media/image9.jpg"/><Relationship Id="rId7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7.png"/><Relationship Id="rId4" Type="http://schemas.openxmlformats.org/officeDocument/2006/relationships/image" Target="../media/image9.jpg"/><Relationship Id="rId5" Type="http://schemas.openxmlformats.org/officeDocument/2006/relationships/image" Target="../media/image47.png"/><Relationship Id="rId6" Type="http://schemas.openxmlformats.org/officeDocument/2006/relationships/image" Target="../media/image4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Relationship Id="rId4" Type="http://schemas.openxmlformats.org/officeDocument/2006/relationships/image" Target="../media/image60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Relationship Id="rId4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51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Relationship Id="rId4" Type="http://schemas.openxmlformats.org/officeDocument/2006/relationships/image" Target="../media/image7.jpg"/><Relationship Id="rId9" Type="http://schemas.openxmlformats.org/officeDocument/2006/relationships/image" Target="../media/image59.png"/><Relationship Id="rId5" Type="http://schemas.openxmlformats.org/officeDocument/2006/relationships/image" Target="../media/image49.jpg"/><Relationship Id="rId6" Type="http://schemas.openxmlformats.org/officeDocument/2006/relationships/image" Target="../media/image46.jpg"/><Relationship Id="rId7" Type="http://schemas.openxmlformats.org/officeDocument/2006/relationships/image" Target="../media/image54.jpg"/><Relationship Id="rId8" Type="http://schemas.openxmlformats.org/officeDocument/2006/relationships/image" Target="../media/image4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Relationship Id="rId4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5.png"/><Relationship Id="rId4" Type="http://schemas.openxmlformats.org/officeDocument/2006/relationships/image" Target="../media/image9.jpg"/><Relationship Id="rId5" Type="http://schemas.openxmlformats.org/officeDocument/2006/relationships/image" Target="../media/image7.jpg"/><Relationship Id="rId6" Type="http://schemas.openxmlformats.org/officeDocument/2006/relationships/image" Target="../media/image61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Relationship Id="rId4" Type="http://schemas.openxmlformats.org/officeDocument/2006/relationships/image" Target="../media/image7.jpg"/><Relationship Id="rId9" Type="http://schemas.openxmlformats.org/officeDocument/2006/relationships/image" Target="../media/image56.png"/><Relationship Id="rId5" Type="http://schemas.openxmlformats.org/officeDocument/2006/relationships/image" Target="../media/image53.png"/><Relationship Id="rId6" Type="http://schemas.openxmlformats.org/officeDocument/2006/relationships/image" Target="../media/image50.png"/><Relationship Id="rId7" Type="http://schemas.openxmlformats.org/officeDocument/2006/relationships/image" Target="../media/image52.png"/><Relationship Id="rId8" Type="http://schemas.openxmlformats.org/officeDocument/2006/relationships/image" Target="../media/image5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Relationship Id="rId4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gif"/><Relationship Id="rId4" Type="http://schemas.openxmlformats.org/officeDocument/2006/relationships/image" Target="../media/image9.jpg"/><Relationship Id="rId5" Type="http://schemas.openxmlformats.org/officeDocument/2006/relationships/image" Target="../media/image7.jpg"/><Relationship Id="rId6" Type="http://schemas.openxmlformats.org/officeDocument/2006/relationships/hyperlink" Target="http://plutocode.ph.unito.it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5" Type="http://schemas.openxmlformats.org/officeDocument/2006/relationships/image" Target="../media/image6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17.png"/><Relationship Id="rId13" Type="http://schemas.openxmlformats.org/officeDocument/2006/relationships/image" Target="../media/image18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2.gif"/><Relationship Id="rId9" Type="http://schemas.openxmlformats.org/officeDocument/2006/relationships/image" Target="../media/image26.png"/><Relationship Id="rId14" Type="http://schemas.openxmlformats.org/officeDocument/2006/relationships/image" Target="../media/image20.png"/><Relationship Id="rId5" Type="http://schemas.openxmlformats.org/officeDocument/2006/relationships/image" Target="../media/image32.png"/><Relationship Id="rId6" Type="http://schemas.openxmlformats.org/officeDocument/2006/relationships/image" Target="../media/image5.png"/><Relationship Id="rId7" Type="http://schemas.openxmlformats.org/officeDocument/2006/relationships/image" Target="../media/image14.png"/><Relationship Id="rId8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9.jpg"/><Relationship Id="rId5" Type="http://schemas.openxmlformats.org/officeDocument/2006/relationships/image" Target="../media/image25.png"/><Relationship Id="rId6" Type="http://schemas.openxmlformats.org/officeDocument/2006/relationships/image" Target="../media/image31.png"/><Relationship Id="rId7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9.jpg"/><Relationship Id="rId5" Type="http://schemas.openxmlformats.org/officeDocument/2006/relationships/image" Target="../media/image24.png"/><Relationship Id="rId6" Type="http://schemas.openxmlformats.org/officeDocument/2006/relationships/image" Target="../media/image29.png"/><Relationship Id="rId7" Type="http://schemas.openxmlformats.org/officeDocument/2006/relationships/image" Target="../media/image27.png"/><Relationship Id="rId8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9.jpg"/><Relationship Id="rId5" Type="http://schemas.openxmlformats.org/officeDocument/2006/relationships/image" Target="../media/image24.png"/><Relationship Id="rId6" Type="http://schemas.openxmlformats.org/officeDocument/2006/relationships/image" Target="../media/image29.png"/><Relationship Id="rId7" Type="http://schemas.openxmlformats.org/officeDocument/2006/relationships/image" Target="../media/image27.png"/><Relationship Id="rId8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7.jpg"/><Relationship Id="rId5" Type="http://schemas.openxmlformats.org/officeDocument/2006/relationships/image" Target="../media/image37.png"/><Relationship Id="rId6" Type="http://schemas.openxmlformats.org/officeDocument/2006/relationships/image" Target="../media/image44.png"/><Relationship Id="rId7" Type="http://schemas.openxmlformats.org/officeDocument/2006/relationships/image" Target="../media/image41.png"/><Relationship Id="rId8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agine che contiene spazio, luce, laser, notte&#10;&#10;Descrizione generata automaticamente" id="155" name="Google Shape;15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7"/>
          <p:cNvSpPr/>
          <p:nvPr/>
        </p:nvSpPr>
        <p:spPr>
          <a:xfrm>
            <a:off x="828000" y="2750400"/>
            <a:ext cx="9985320" cy="17607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424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gPLUTO - D</a:t>
            </a:r>
            <a:r>
              <a:rPr i="1" lang="en-US" sz="3424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evelopment</a:t>
            </a:r>
            <a:r>
              <a:rPr i="1" lang="en-US" sz="3424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i="1" sz="3424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424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status and future perspectives</a:t>
            </a:r>
            <a:endParaRPr i="1" sz="3424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101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Alessio Suriano</a:t>
            </a:r>
            <a:endParaRPr b="0" i="0" sz="2101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7" name="Google Shape;157;p27"/>
          <p:cNvGrpSpPr/>
          <p:nvPr/>
        </p:nvGrpSpPr>
        <p:grpSpPr>
          <a:xfrm>
            <a:off x="0" y="6511320"/>
            <a:ext cx="12191760" cy="361440"/>
            <a:chOff x="0" y="6511320"/>
            <a:chExt cx="12191760" cy="361440"/>
          </a:xfrm>
        </p:grpSpPr>
        <p:pic>
          <p:nvPicPr>
            <p:cNvPr id="158" name="Google Shape;158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320"/>
              <a:ext cx="12191760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27"/>
            <p:cNvSpPr/>
            <p:nvPr/>
          </p:nvSpPr>
          <p:spPr>
            <a:xfrm>
              <a:off x="6712920" y="6536520"/>
              <a:ext cx="531684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0" y="6530760"/>
              <a:ext cx="891540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1" name="Google Shape;16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15120"/>
            <a:ext cx="12191760" cy="118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16150" y="2176925"/>
            <a:ext cx="735475" cy="73547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6"/>
          <p:cNvSpPr txBox="1"/>
          <p:nvPr/>
        </p:nvSpPr>
        <p:spPr>
          <a:xfrm>
            <a:off x="232475" y="1613925"/>
            <a:ext cx="7119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b="1" lang="en-US" sz="3430">
                <a:latin typeface="Calibri"/>
                <a:ea typeface="Calibri"/>
                <a:cs typeface="Calibri"/>
                <a:sym typeface="Calibri"/>
              </a:rPr>
              <a:t>Lagrangian Particles </a:t>
            </a: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moving</a:t>
            </a:r>
            <a:r>
              <a:rPr b="1" lang="en-US" sz="343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b="1" lang="en-US" sz="343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an</a:t>
            </a:r>
            <a:r>
              <a:rPr b="1" lang="en-US" sz="3430">
                <a:latin typeface="Calibri"/>
                <a:ea typeface="Calibri"/>
                <a:cs typeface="Calibri"/>
                <a:sym typeface="Calibri"/>
              </a:rPr>
              <a:t> Eulerian </a:t>
            </a: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grid</a:t>
            </a:r>
            <a:endParaRPr sz="3430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44">
                <a:latin typeface="Calibri"/>
                <a:ea typeface="Calibri"/>
                <a:cs typeface="Calibri"/>
                <a:sym typeface="Calibri"/>
              </a:rPr>
              <a:t>MHD equations </a:t>
            </a:r>
            <a:endParaRPr sz="3144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44">
                <a:latin typeface="Calibri"/>
                <a:ea typeface="Calibri"/>
                <a:cs typeface="Calibri"/>
                <a:sym typeface="Calibri"/>
              </a:rPr>
              <a:t>Cosmic ray transport equation</a:t>
            </a:r>
            <a:endParaRPr sz="3144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144">
              <a:latin typeface="Calibri"/>
              <a:ea typeface="Calibri"/>
              <a:cs typeface="Calibri"/>
              <a:sym typeface="Calibri"/>
            </a:endParaRPr>
          </a:p>
          <a:p>
            <a:pPr indent="-3810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In DSA the spectrum gets hardened</a:t>
            </a:r>
            <a:endParaRPr sz="343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430">
              <a:latin typeface="Calibri"/>
              <a:ea typeface="Calibri"/>
              <a:cs typeface="Calibri"/>
              <a:sym typeface="Calibri"/>
            </a:endParaRPr>
          </a:p>
          <a:p>
            <a:pPr indent="-3810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Outside of shocks: </a:t>
            </a:r>
            <a:r>
              <a:rPr b="1" lang="en-US" sz="3430">
                <a:latin typeface="Calibri"/>
                <a:ea typeface="Calibri"/>
                <a:cs typeface="Calibri"/>
                <a:sym typeface="Calibri"/>
              </a:rPr>
              <a:t>adiabatic</a:t>
            </a: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US" sz="3430">
                <a:latin typeface="Calibri"/>
                <a:ea typeface="Calibri"/>
                <a:cs typeface="Calibri"/>
                <a:sym typeface="Calibri"/>
              </a:rPr>
              <a:t>synchrotron</a:t>
            </a: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 cooling</a:t>
            </a:r>
            <a:endParaRPr sz="343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430">
              <a:latin typeface="Calibri"/>
              <a:ea typeface="Calibri"/>
              <a:cs typeface="Calibri"/>
              <a:sym typeface="Calibri"/>
            </a:endParaRPr>
          </a:p>
          <a:p>
            <a:pPr indent="-3810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̴ 10</a:t>
            </a:r>
            <a:r>
              <a:rPr baseline="30000" lang="en-US" sz="3430">
                <a:latin typeface="Calibri"/>
                <a:ea typeface="Calibri"/>
                <a:cs typeface="Calibri"/>
                <a:sym typeface="Calibri"/>
              </a:rPr>
              <a:t>6 </a:t>
            </a: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particles. Mandatory to exploit </a:t>
            </a:r>
            <a:r>
              <a:rPr b="1" lang="en-US" sz="3430">
                <a:latin typeface="Calibri"/>
                <a:ea typeface="Calibri"/>
                <a:cs typeface="Calibri"/>
                <a:sym typeface="Calibri"/>
              </a:rPr>
              <a:t>GPU parallelism</a:t>
            </a:r>
            <a:endParaRPr b="1" sz="343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3" name="Google Shape;37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4361" y="850677"/>
            <a:ext cx="3561013" cy="376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27683" y="4028570"/>
            <a:ext cx="3664079" cy="2465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6" name="Google Shape;376;p36"/>
          <p:cNvGrpSpPr/>
          <p:nvPr/>
        </p:nvGrpSpPr>
        <p:grpSpPr>
          <a:xfrm>
            <a:off x="0" y="6511320"/>
            <a:ext cx="12191760" cy="361440"/>
            <a:chOff x="0" y="6511320"/>
            <a:chExt cx="12191760" cy="361440"/>
          </a:xfrm>
        </p:grpSpPr>
        <p:pic>
          <p:nvPicPr>
            <p:cNvPr id="377" name="Google Shape;377;p3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6511320"/>
              <a:ext cx="12191760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Google Shape;378;p36"/>
            <p:cNvSpPr/>
            <p:nvPr/>
          </p:nvSpPr>
          <p:spPr>
            <a:xfrm>
              <a:off x="6712920" y="6536520"/>
              <a:ext cx="531684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0" y="6530760"/>
              <a:ext cx="891540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0" name="Google Shape;380;p36"/>
          <p:cNvSpPr/>
          <p:nvPr/>
        </p:nvSpPr>
        <p:spPr>
          <a:xfrm>
            <a:off x="95375" y="1021790"/>
            <a:ext cx="72561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Lagrangian Module - overview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6"/>
          <p:cNvSpPr txBox="1"/>
          <p:nvPr/>
        </p:nvSpPr>
        <p:spPr>
          <a:xfrm>
            <a:off x="9428125" y="3664900"/>
            <a:ext cx="231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arXiv:2105.02836v2</a:t>
            </a:r>
            <a:endParaRPr b="0" sz="1800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5593" y="945600"/>
            <a:ext cx="3410857" cy="335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7"/>
          <p:cNvSpPr/>
          <p:nvPr/>
        </p:nvSpPr>
        <p:spPr>
          <a:xfrm>
            <a:off x="95375" y="1021790"/>
            <a:ext cx="72561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Lagrangian Module - ported and tested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8192" y="4462750"/>
            <a:ext cx="4029384" cy="239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5630" y="4443575"/>
            <a:ext cx="4064594" cy="2414426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/>
          <p:nvPr/>
        </p:nvSpPr>
        <p:spPr>
          <a:xfrm>
            <a:off x="607675" y="1823025"/>
            <a:ext cx="1726500" cy="11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7"/>
          <p:cNvSpPr txBox="1"/>
          <p:nvPr/>
        </p:nvSpPr>
        <p:spPr>
          <a:xfrm>
            <a:off x="326125" y="1104238"/>
            <a:ext cx="7119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Linked list             C++ class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Loop rewriting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Test problems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Relativistic &amp; non-Relativistic planar MHD shocks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Relativistic magnetized Blast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Code review - ongoing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4" name="Google Shape;394;p37"/>
          <p:cNvCxnSpPr/>
          <p:nvPr/>
        </p:nvCxnSpPr>
        <p:spPr>
          <a:xfrm>
            <a:off x="2218450" y="1774800"/>
            <a:ext cx="675300" cy="0"/>
          </a:xfrm>
          <a:prstGeom prst="straightConnector1">
            <a:avLst/>
          </a:prstGeom>
          <a:noFill/>
          <a:ln cap="flat" cmpd="sng" w="28575">
            <a:solidFill>
              <a:srgbClr val="0563C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5" name="Google Shape;395;p37"/>
          <p:cNvSpPr/>
          <p:nvPr/>
        </p:nvSpPr>
        <p:spPr>
          <a:xfrm>
            <a:off x="6939750" y="4348575"/>
            <a:ext cx="318900" cy="237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7"/>
          <p:cNvSpPr txBox="1"/>
          <p:nvPr/>
        </p:nvSpPr>
        <p:spPr>
          <a:xfrm>
            <a:off x="6939750" y="4348575"/>
            <a:ext cx="9726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x3E-12</a:t>
            </a:r>
            <a:endParaRPr sz="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8"/>
          <p:cNvSpPr txBox="1"/>
          <p:nvPr/>
        </p:nvSpPr>
        <p:spPr>
          <a:xfrm>
            <a:off x="2107550" y="5208075"/>
            <a:ext cx="4692900" cy="14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Next steps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48135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MPI/</a:t>
            </a:r>
            <a:r>
              <a:rPr b="1" lang="en-US" sz="24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NCCL</a:t>
            </a:r>
            <a:r>
              <a:rPr lang="en-US" sz="24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support</a:t>
            </a:r>
            <a:endParaRPr sz="24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Fluid </a:t>
            </a: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feedback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Google Shape;40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8"/>
          <p:cNvSpPr/>
          <p:nvPr/>
        </p:nvSpPr>
        <p:spPr>
          <a:xfrm>
            <a:off x="95375" y="1021790"/>
            <a:ext cx="72561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Lagrangian Module - performances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8"/>
          <p:cNvSpPr txBox="1"/>
          <p:nvPr/>
        </p:nvSpPr>
        <p:spPr>
          <a:xfrm>
            <a:off x="760075" y="1823025"/>
            <a:ext cx="1726500" cy="11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06" name="Google Shape;406;p38"/>
          <p:cNvGraphicFramePr/>
          <p:nvPr/>
        </p:nvGraphicFramePr>
        <p:xfrm>
          <a:off x="1206440" y="2732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{156FDF5A-EAA1-4EC7-A560-DE23AB7D4A29}</a:tableStyleId>
              </a:tblPr>
              <a:tblGrid>
                <a:gridCol w="1917125"/>
                <a:gridCol w="1917125"/>
                <a:gridCol w="1199700"/>
              </a:tblGrid>
              <a:tr h="557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2000"/>
                        <a:t>code</a:t>
                      </a:r>
                      <a:endParaRPr b="0" i="1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2000"/>
                        <a:t># cores</a:t>
                      </a:r>
                      <a:endParaRPr b="0" i="1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n-US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Execution time </a:t>
                      </a:r>
                      <a:r>
                        <a:rPr b="0" lang="en-US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[s]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525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gPLUTO</a:t>
                      </a:r>
                      <a:endParaRPr sz="2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cpu</a:t>
                      </a:r>
                      <a:endParaRPr sz="2000"/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4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121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5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16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60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525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gPLUTO</a:t>
                      </a:r>
                      <a:endParaRPr sz="2000"/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/>
                        <a:t>10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5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</a:t>
                      </a:r>
                      <a:endParaRPr sz="2000"/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7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07" name="Google Shape;407;p38"/>
          <p:cNvSpPr txBox="1"/>
          <p:nvPr/>
        </p:nvSpPr>
        <p:spPr>
          <a:xfrm>
            <a:off x="287750" y="1616175"/>
            <a:ext cx="6512700" cy="10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MHD stationary shock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67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2xNvidia RTX A4500, Intel Xeon Gold 5320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40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9250" y="926875"/>
            <a:ext cx="4663351" cy="466335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8"/>
          <p:cNvSpPr txBox="1"/>
          <p:nvPr/>
        </p:nvSpPr>
        <p:spPr>
          <a:xfrm>
            <a:off x="6743200" y="5590225"/>
            <a:ext cx="3292500" cy="12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Jet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tests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•"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HPC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cluster runs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9"/>
          <p:cNvSpPr txBox="1"/>
          <p:nvPr/>
        </p:nvSpPr>
        <p:spPr>
          <a:xfrm>
            <a:off x="424925" y="1542125"/>
            <a:ext cx="5607600" cy="48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5963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48135"/>
              </a:buClr>
              <a:buSzPct val="100000"/>
              <a:buFont typeface="Calibri"/>
              <a:buChar char="●"/>
            </a:pPr>
            <a:r>
              <a:rPr b="1" lang="en-US" sz="5158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December  </a:t>
            </a:r>
            <a:r>
              <a:rPr lang="en-US" sz="5158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5158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958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Fully </a:t>
            </a:r>
            <a:r>
              <a:rPr b="1" lang="en-US" sz="4958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parallel</a:t>
            </a:r>
            <a:r>
              <a:rPr lang="en-US" sz="4958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Lagrangian Particles</a:t>
            </a:r>
            <a:endParaRPr sz="4958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455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March 2024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4958">
                <a:latin typeface="Calibri"/>
                <a:ea typeface="Calibri"/>
                <a:cs typeface="Calibri"/>
                <a:sym typeface="Calibri"/>
              </a:rPr>
              <a:t>High order </a:t>
            </a: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methods on GPU (V. Berta)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-35455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April 2024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Full performance evaluation on GPU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-35455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May 2024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First use cases in 2D and 3D (Jets, DSA, …)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-35455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June 2024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4958">
                <a:latin typeface="Calibri"/>
                <a:ea typeface="Calibri"/>
                <a:cs typeface="Calibri"/>
                <a:sym typeface="Calibri"/>
              </a:rPr>
              <a:t>General Relativity</a:t>
            </a: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 (M. Bugli)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-35455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Fall 2024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First high resolution runs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4958">
                <a:latin typeface="Calibri"/>
                <a:ea typeface="Calibri"/>
                <a:cs typeface="Calibri"/>
                <a:sym typeface="Calibri"/>
              </a:rPr>
              <a:t>Documentation </a:t>
            </a: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completion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7" name="Google Shape;417;p39"/>
          <p:cNvGrpSpPr/>
          <p:nvPr/>
        </p:nvGrpSpPr>
        <p:grpSpPr>
          <a:xfrm>
            <a:off x="0" y="6511320"/>
            <a:ext cx="12191760" cy="361440"/>
            <a:chOff x="0" y="6511320"/>
            <a:chExt cx="12191760" cy="361440"/>
          </a:xfrm>
        </p:grpSpPr>
        <p:pic>
          <p:nvPicPr>
            <p:cNvPr id="418" name="Google Shape;418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320"/>
              <a:ext cx="12191760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9" name="Google Shape;419;p39"/>
            <p:cNvSpPr/>
            <p:nvPr/>
          </p:nvSpPr>
          <p:spPr>
            <a:xfrm>
              <a:off x="6712920" y="6536520"/>
              <a:ext cx="531684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9"/>
            <p:cNvSpPr/>
            <p:nvPr/>
          </p:nvSpPr>
          <p:spPr>
            <a:xfrm>
              <a:off x="0" y="6530760"/>
              <a:ext cx="891540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1" name="Google Shape;421;p39"/>
          <p:cNvSpPr/>
          <p:nvPr/>
        </p:nvSpPr>
        <p:spPr>
          <a:xfrm>
            <a:off x="306625" y="1016875"/>
            <a:ext cx="31347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strike="noStrike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Next Steps</a:t>
            </a:r>
            <a:endParaRPr b="0" sz="3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9"/>
          <p:cNvSpPr txBox="1"/>
          <p:nvPr/>
        </p:nvSpPr>
        <p:spPr>
          <a:xfrm>
            <a:off x="6337625" y="1267375"/>
            <a:ext cx="5550300" cy="18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Expected Results</a:t>
            </a:r>
            <a:endParaRPr b="1" sz="300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1900"/>
              <a:t>20 - 30 </a:t>
            </a:r>
            <a:r>
              <a:rPr b="1" lang="en-US" sz="1900"/>
              <a:t>speedup</a:t>
            </a:r>
            <a:endParaRPr b="1" sz="1900"/>
          </a:p>
          <a:p>
            <a: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1900"/>
              <a:t>New </a:t>
            </a:r>
            <a:r>
              <a:rPr b="1" lang="en-US" sz="1900"/>
              <a:t>physical modules</a:t>
            </a:r>
            <a:r>
              <a:rPr lang="en-US" sz="1900"/>
              <a:t> and</a:t>
            </a:r>
            <a:r>
              <a:rPr b="1" lang="en-US" sz="1900"/>
              <a:t> </a:t>
            </a:r>
            <a:r>
              <a:rPr b="1" lang="en-US" sz="1900"/>
              <a:t>schemes</a:t>
            </a:r>
            <a:endParaRPr b="1" sz="1900"/>
          </a:p>
        </p:txBody>
      </p:sp>
      <p:sp>
        <p:nvSpPr>
          <p:cNvPr id="423" name="Google Shape;423;p39"/>
          <p:cNvSpPr txBox="1"/>
          <p:nvPr/>
        </p:nvSpPr>
        <p:spPr>
          <a:xfrm>
            <a:off x="6217650" y="2804525"/>
            <a:ext cx="5836500" cy="3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Key Performance Indicators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US" sz="1800"/>
              <a:t>Open source </a:t>
            </a:r>
            <a:r>
              <a:rPr b="1" lang="en-US" sz="1800"/>
              <a:t>release</a:t>
            </a:r>
            <a:r>
              <a:rPr lang="en-US" sz="1800"/>
              <a:t> the GPU code + documentation.  </a:t>
            </a:r>
            <a:r>
              <a:rPr lang="en-US" sz="2700"/>
              <a:t>̴ </a:t>
            </a:r>
            <a:r>
              <a:rPr lang="en-US" sz="1800"/>
              <a:t>1 year</a:t>
            </a:r>
            <a:endParaRPr sz="18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-US" sz="1800"/>
              <a:t>Technical</a:t>
            </a:r>
            <a:r>
              <a:rPr lang="en-US" sz="1800"/>
              <a:t> </a:t>
            </a:r>
            <a:r>
              <a:rPr b="1" lang="en-US" sz="1800"/>
              <a:t>report</a:t>
            </a:r>
            <a:r>
              <a:rPr lang="en-US" sz="1800"/>
              <a:t> on GPU implementation of </a:t>
            </a:r>
            <a:r>
              <a:rPr b="1" lang="en-US" sz="1800"/>
              <a:t>grid</a:t>
            </a:r>
            <a:r>
              <a:rPr lang="en-US" sz="1800"/>
              <a:t> modules. </a:t>
            </a:r>
            <a:r>
              <a:rPr lang="en-US" sz="1800">
                <a:solidFill>
                  <a:schemeClr val="dk1"/>
                </a:solidFill>
              </a:rPr>
              <a:t>  </a:t>
            </a:r>
            <a:r>
              <a:rPr lang="en-US" sz="2700">
                <a:solidFill>
                  <a:schemeClr val="dk1"/>
                </a:solidFill>
              </a:rPr>
              <a:t>̴ </a:t>
            </a:r>
            <a:r>
              <a:rPr lang="en-US" sz="1800">
                <a:solidFill>
                  <a:schemeClr val="dk1"/>
                </a:solidFill>
              </a:rPr>
              <a:t>1.5 years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-US" sz="1800"/>
              <a:t>Technical report</a:t>
            </a:r>
            <a:r>
              <a:rPr lang="en-US" sz="1800"/>
              <a:t> on GPU implementation of </a:t>
            </a:r>
            <a:r>
              <a:rPr b="1" lang="en-US" sz="1800"/>
              <a:t>particle</a:t>
            </a:r>
            <a:r>
              <a:rPr lang="en-US" sz="1800"/>
              <a:t> modules. 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2700">
                <a:solidFill>
                  <a:schemeClr val="dk1"/>
                </a:solidFill>
              </a:rPr>
              <a:t>̴ </a:t>
            </a:r>
            <a:r>
              <a:rPr lang="en-US" sz="1800">
                <a:solidFill>
                  <a:schemeClr val="dk1"/>
                </a:solidFill>
              </a:rPr>
              <a:t>1.5 years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-US" sz="1800"/>
              <a:t>Publication</a:t>
            </a:r>
            <a:r>
              <a:rPr lang="en-US" sz="1800"/>
              <a:t> of</a:t>
            </a:r>
            <a:r>
              <a:rPr b="1" lang="en-US" sz="1800"/>
              <a:t> articles </a:t>
            </a:r>
            <a:r>
              <a:rPr lang="en-US" sz="1800"/>
              <a:t>on Jet simulation 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2700">
                <a:solidFill>
                  <a:schemeClr val="dk1"/>
                </a:solidFill>
              </a:rPr>
              <a:t>̴ </a:t>
            </a:r>
            <a:r>
              <a:rPr lang="en-US" sz="1800">
                <a:solidFill>
                  <a:schemeClr val="dk1"/>
                </a:solidFill>
              </a:rPr>
              <a:t>2 years</a:t>
            </a:r>
            <a:endParaRPr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0" name="Google Shape;430;p40"/>
          <p:cNvGrpSpPr/>
          <p:nvPr/>
        </p:nvGrpSpPr>
        <p:grpSpPr>
          <a:xfrm>
            <a:off x="0" y="6511320"/>
            <a:ext cx="12191763" cy="361440"/>
            <a:chOff x="0" y="6511320"/>
            <a:chExt cx="12191763" cy="361440"/>
          </a:xfrm>
        </p:grpSpPr>
        <p:pic>
          <p:nvPicPr>
            <p:cNvPr id="431" name="Google Shape;431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32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2" name="Google Shape;432;p40"/>
            <p:cNvSpPr/>
            <p:nvPr/>
          </p:nvSpPr>
          <p:spPr>
            <a:xfrm>
              <a:off x="6712920" y="653652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0" y="6530760"/>
              <a:ext cx="89154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4" name="Google Shape;434;p40"/>
          <p:cNvSpPr/>
          <p:nvPr/>
        </p:nvSpPr>
        <p:spPr>
          <a:xfrm>
            <a:off x="372025" y="1030323"/>
            <a:ext cx="113754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Current Developers</a:t>
            </a:r>
            <a:endParaRPr b="0" sz="3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8873" y="4030875"/>
            <a:ext cx="1920000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0"/>
          <p:cNvSpPr txBox="1"/>
          <p:nvPr/>
        </p:nvSpPr>
        <p:spPr>
          <a:xfrm>
            <a:off x="4580602" y="5622981"/>
            <a:ext cx="14553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B. Vaidya</a:t>
            </a:r>
            <a:endParaRPr/>
          </a:p>
        </p:txBody>
      </p:sp>
      <p:sp>
        <p:nvSpPr>
          <p:cNvPr id="437" name="Google Shape;437;p40"/>
          <p:cNvSpPr txBox="1"/>
          <p:nvPr/>
        </p:nvSpPr>
        <p:spPr>
          <a:xfrm>
            <a:off x="6493177" y="4104568"/>
            <a:ext cx="1709100" cy="9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[EoS, Cooling, Lagr. Particles]</a:t>
            </a:r>
            <a:endParaRPr/>
          </a:p>
        </p:txBody>
      </p:sp>
      <p:sp>
        <p:nvSpPr>
          <p:cNvPr id="438" name="Google Shape;438;p40"/>
          <p:cNvSpPr txBox="1"/>
          <p:nvPr/>
        </p:nvSpPr>
        <p:spPr>
          <a:xfrm>
            <a:off x="1659377" y="1834535"/>
            <a:ext cx="18906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[4th-order schemes]</a:t>
            </a:r>
            <a:endParaRPr/>
          </a:p>
        </p:txBody>
      </p:sp>
      <p:pic>
        <p:nvPicPr>
          <p:cNvPr id="439" name="Google Shape;439;p40"/>
          <p:cNvPicPr preferRelativeResize="0"/>
          <p:nvPr/>
        </p:nvPicPr>
        <p:blipFill rotWithShape="1">
          <a:blip r:embed="rId6">
            <a:alphaModFix/>
          </a:blip>
          <a:srcRect b="2380" l="0" r="0" t="2380"/>
          <a:stretch/>
        </p:blipFill>
        <p:spPr>
          <a:xfrm>
            <a:off x="8377145" y="1797975"/>
            <a:ext cx="2114281" cy="201359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0"/>
          <p:cNvSpPr txBox="1"/>
          <p:nvPr/>
        </p:nvSpPr>
        <p:spPr>
          <a:xfrm>
            <a:off x="10623525" y="1927372"/>
            <a:ext cx="17091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i="1" lang="en-US" sz="1800">
                <a:latin typeface="Calibri"/>
                <a:ea typeface="Calibri"/>
                <a:cs typeface="Calibri"/>
                <a:sym typeface="Calibri"/>
              </a:rPr>
              <a:t>Lagrangian Particles</a:t>
            </a: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/>
          </a:p>
        </p:txBody>
      </p:sp>
      <p:sp>
        <p:nvSpPr>
          <p:cNvPr id="441" name="Google Shape;441;p40"/>
          <p:cNvSpPr txBox="1"/>
          <p:nvPr/>
        </p:nvSpPr>
        <p:spPr>
          <a:xfrm>
            <a:off x="6025509" y="1870630"/>
            <a:ext cx="1709100" cy="20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[Resistive RMHD, Riemann Solvers,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Visualization]</a:t>
            </a:r>
            <a:endParaRPr/>
          </a:p>
        </p:txBody>
      </p:sp>
      <p:pic>
        <p:nvPicPr>
          <p:cNvPr id="442" name="Google Shape;442;p40"/>
          <p:cNvPicPr preferRelativeResize="0"/>
          <p:nvPr/>
        </p:nvPicPr>
        <p:blipFill rotWithShape="1">
          <a:blip r:embed="rId7">
            <a:alphaModFix/>
          </a:blip>
          <a:srcRect b="7733" l="10929" r="0" t="13433"/>
          <a:stretch/>
        </p:blipFill>
        <p:spPr>
          <a:xfrm>
            <a:off x="53178" y="1834535"/>
            <a:ext cx="1625972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0"/>
          <p:cNvPicPr preferRelativeResize="0"/>
          <p:nvPr/>
        </p:nvPicPr>
        <p:blipFill rotWithShape="1">
          <a:blip r:embed="rId8">
            <a:alphaModFix/>
          </a:blip>
          <a:srcRect b="10438" l="0" r="0" t="15945"/>
          <a:stretch/>
        </p:blipFill>
        <p:spPr>
          <a:xfrm>
            <a:off x="4353500" y="1824048"/>
            <a:ext cx="1648829" cy="21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7359" y="4101747"/>
            <a:ext cx="2953895" cy="2159999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0"/>
          <p:cNvSpPr txBox="1"/>
          <p:nvPr/>
        </p:nvSpPr>
        <p:spPr>
          <a:xfrm>
            <a:off x="112095" y="3616128"/>
            <a:ext cx="11799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V. Berta</a:t>
            </a:r>
            <a:endParaRPr/>
          </a:p>
        </p:txBody>
      </p:sp>
      <p:sp>
        <p:nvSpPr>
          <p:cNvPr id="446" name="Google Shape;446;p40"/>
          <p:cNvSpPr txBox="1"/>
          <p:nvPr/>
        </p:nvSpPr>
        <p:spPr>
          <a:xfrm>
            <a:off x="4306004" y="3588896"/>
            <a:ext cx="12246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G. Mattia</a:t>
            </a:r>
            <a:endParaRPr/>
          </a:p>
        </p:txBody>
      </p:sp>
      <p:sp>
        <p:nvSpPr>
          <p:cNvPr id="447" name="Google Shape;447;p40"/>
          <p:cNvSpPr txBox="1"/>
          <p:nvPr/>
        </p:nvSpPr>
        <p:spPr>
          <a:xfrm>
            <a:off x="8355306" y="1806720"/>
            <a:ext cx="18006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1" lang="en-US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A. Suriano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48" name="Google Shape;448;p40"/>
          <p:cNvSpPr txBox="1"/>
          <p:nvPr/>
        </p:nvSpPr>
        <p:spPr>
          <a:xfrm>
            <a:off x="37787" y="4101747"/>
            <a:ext cx="15474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M. Rossazza</a:t>
            </a:r>
            <a:endParaRPr/>
          </a:p>
        </p:txBody>
      </p:sp>
      <p:sp>
        <p:nvSpPr>
          <p:cNvPr id="449" name="Google Shape;449;p40"/>
          <p:cNvSpPr txBox="1"/>
          <p:nvPr/>
        </p:nvSpPr>
        <p:spPr>
          <a:xfrm>
            <a:off x="2981849" y="5864598"/>
            <a:ext cx="17091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[GPU porting]</a:t>
            </a:r>
            <a:endParaRPr/>
          </a:p>
        </p:txBody>
      </p:sp>
      <p:pic>
        <p:nvPicPr>
          <p:cNvPr id="450" name="Google Shape;45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377394" y="4269231"/>
            <a:ext cx="1921643" cy="1921643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0"/>
          <p:cNvSpPr txBox="1"/>
          <p:nvPr/>
        </p:nvSpPr>
        <p:spPr>
          <a:xfrm>
            <a:off x="8377153" y="5843548"/>
            <a:ext cx="14553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M. Bugli</a:t>
            </a:r>
            <a:endParaRPr/>
          </a:p>
        </p:txBody>
      </p:sp>
      <p:sp>
        <p:nvSpPr>
          <p:cNvPr id="452" name="Google Shape;452;p40"/>
          <p:cNvSpPr txBox="1"/>
          <p:nvPr/>
        </p:nvSpPr>
        <p:spPr>
          <a:xfrm>
            <a:off x="10214981" y="4231566"/>
            <a:ext cx="2040000" cy="9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[General relativity,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High-order methods]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1"/>
          <p:cNvSpPr txBox="1"/>
          <p:nvPr/>
        </p:nvSpPr>
        <p:spPr>
          <a:xfrm>
            <a:off x="3541075" y="3047100"/>
            <a:ext cx="5109600" cy="8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US" sz="44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Backup Slides</a:t>
            </a:r>
            <a:endParaRPr b="1" sz="2800"/>
          </a:p>
        </p:txBody>
      </p:sp>
      <p:pic>
        <p:nvPicPr>
          <p:cNvPr id="459" name="Google Shape;45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0" name="Google Shape;460;p41"/>
          <p:cNvGrpSpPr/>
          <p:nvPr/>
        </p:nvGrpSpPr>
        <p:grpSpPr>
          <a:xfrm>
            <a:off x="0" y="6511320"/>
            <a:ext cx="12191763" cy="361440"/>
            <a:chOff x="0" y="6511320"/>
            <a:chExt cx="12191763" cy="361440"/>
          </a:xfrm>
        </p:grpSpPr>
        <p:pic>
          <p:nvPicPr>
            <p:cNvPr id="461" name="Google Shape;461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32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2" name="Google Shape;462;p41"/>
            <p:cNvSpPr/>
            <p:nvPr/>
          </p:nvSpPr>
          <p:spPr>
            <a:xfrm>
              <a:off x="6712920" y="653652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41"/>
            <p:cNvSpPr/>
            <p:nvPr/>
          </p:nvSpPr>
          <p:spPr>
            <a:xfrm>
              <a:off x="0" y="6530760"/>
              <a:ext cx="89154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200" y="2483675"/>
            <a:ext cx="5911101" cy="385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1" name="Google Shape;471;p42"/>
          <p:cNvGrpSpPr/>
          <p:nvPr/>
        </p:nvGrpSpPr>
        <p:grpSpPr>
          <a:xfrm>
            <a:off x="-24120" y="6496560"/>
            <a:ext cx="12216243" cy="361440"/>
            <a:chOff x="-24120" y="6496560"/>
            <a:chExt cx="12216243" cy="361440"/>
          </a:xfrm>
        </p:grpSpPr>
        <p:pic>
          <p:nvPicPr>
            <p:cNvPr id="472" name="Google Shape;472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60" y="649656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3" name="Google Shape;473;p42"/>
            <p:cNvSpPr/>
            <p:nvPr/>
          </p:nvSpPr>
          <p:spPr>
            <a:xfrm>
              <a:off x="6713280" y="652176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2"/>
            <p:cNvSpPr/>
            <p:nvPr/>
          </p:nvSpPr>
          <p:spPr>
            <a:xfrm>
              <a:off x="-24120" y="6521760"/>
              <a:ext cx="89154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5" name="Google Shape;475;p42"/>
          <p:cNvSpPr/>
          <p:nvPr/>
        </p:nvSpPr>
        <p:spPr>
          <a:xfrm>
            <a:off x="165145" y="967920"/>
            <a:ext cx="72561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strike="noStrike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Accomplished Work</a:t>
            </a: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- gPLUTO</a:t>
            </a:r>
            <a:endParaRPr b="0" sz="3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3300" y="1057801"/>
            <a:ext cx="4384576" cy="51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2"/>
          <p:cNvSpPr txBox="1"/>
          <p:nvPr/>
        </p:nvSpPr>
        <p:spPr>
          <a:xfrm>
            <a:off x="132450" y="1588575"/>
            <a:ext cx="6512700" cy="10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42">
                <a:latin typeface="Calibri"/>
                <a:ea typeface="Calibri"/>
                <a:cs typeface="Calibri"/>
                <a:sym typeface="Calibri"/>
              </a:rPr>
              <a:t>2D Orszag-Tang, 16384</a:t>
            </a:r>
            <a:r>
              <a:rPr baseline="30000" lang="en-US" sz="2042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042">
                <a:latin typeface="Calibri"/>
                <a:ea typeface="Calibri"/>
                <a:cs typeface="Calibri"/>
                <a:sym typeface="Calibri"/>
              </a:rPr>
              <a:t> grid</a:t>
            </a:r>
            <a:endParaRPr sz="2042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42">
                <a:latin typeface="Calibri"/>
                <a:ea typeface="Calibri"/>
                <a:cs typeface="Calibri"/>
                <a:sym typeface="Calibri"/>
              </a:rPr>
              <a:t>Leonardo HPC, 4xNvidia Ampere 100 GPUs/node</a:t>
            </a:r>
            <a:endParaRPr sz="2242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4" name="Google Shape;484;p43"/>
          <p:cNvGrpSpPr/>
          <p:nvPr/>
        </p:nvGrpSpPr>
        <p:grpSpPr>
          <a:xfrm>
            <a:off x="0" y="6511320"/>
            <a:ext cx="12191760" cy="538200"/>
            <a:chOff x="0" y="6511320"/>
            <a:chExt cx="12191760" cy="538200"/>
          </a:xfrm>
        </p:grpSpPr>
        <p:pic>
          <p:nvPicPr>
            <p:cNvPr id="485" name="Google Shape;485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320"/>
              <a:ext cx="12191760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6" name="Google Shape;486;p43"/>
            <p:cNvSpPr/>
            <p:nvPr/>
          </p:nvSpPr>
          <p:spPr>
            <a:xfrm>
              <a:off x="6712920" y="6536520"/>
              <a:ext cx="531684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3"/>
            <p:cNvSpPr/>
            <p:nvPr/>
          </p:nvSpPr>
          <p:spPr>
            <a:xfrm>
              <a:off x="467640" y="6530760"/>
              <a:ext cx="7918920" cy="518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88" name="Google Shape;48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775" y="2013325"/>
            <a:ext cx="5262251" cy="348777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3"/>
          <p:cNvSpPr txBox="1"/>
          <p:nvPr/>
        </p:nvSpPr>
        <p:spPr>
          <a:xfrm>
            <a:off x="0" y="1054225"/>
            <a:ext cx="38898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40">
                <a:latin typeface="Calibri"/>
                <a:ea typeface="Calibri"/>
                <a:cs typeface="Calibri"/>
                <a:sym typeface="Calibri"/>
              </a:rPr>
              <a:t>MHD equations</a:t>
            </a:r>
            <a:endParaRPr sz="344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43"/>
          <p:cNvSpPr txBox="1"/>
          <p:nvPr/>
        </p:nvSpPr>
        <p:spPr>
          <a:xfrm>
            <a:off x="6811100" y="1054225"/>
            <a:ext cx="48441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Cosmic Ray Transport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1975" y="3355804"/>
            <a:ext cx="5050349" cy="62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84253" y="1652001"/>
            <a:ext cx="7024496" cy="17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34901" y="4728312"/>
            <a:ext cx="4844100" cy="171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99050" y="4040829"/>
            <a:ext cx="5316175" cy="703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1" name="Google Shape;501;p44"/>
          <p:cNvGrpSpPr/>
          <p:nvPr/>
        </p:nvGrpSpPr>
        <p:grpSpPr>
          <a:xfrm>
            <a:off x="0" y="6511320"/>
            <a:ext cx="12191763" cy="361440"/>
            <a:chOff x="0" y="6511320"/>
            <a:chExt cx="12191763" cy="361440"/>
          </a:xfrm>
        </p:grpSpPr>
        <p:pic>
          <p:nvPicPr>
            <p:cNvPr id="502" name="Google Shape;502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32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44"/>
            <p:cNvSpPr/>
            <p:nvPr/>
          </p:nvSpPr>
          <p:spPr>
            <a:xfrm>
              <a:off x="6712920" y="653652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4"/>
            <p:cNvSpPr/>
            <p:nvPr/>
          </p:nvSpPr>
          <p:spPr>
            <a:xfrm>
              <a:off x="0" y="6530760"/>
              <a:ext cx="89154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5" name="Google Shape;505;p44"/>
          <p:cNvSpPr/>
          <p:nvPr/>
        </p:nvSpPr>
        <p:spPr>
          <a:xfrm>
            <a:off x="372025" y="1030323"/>
            <a:ext cx="113754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Summary and conclusions</a:t>
            </a:r>
            <a:endParaRPr b="0" sz="3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44"/>
          <p:cNvSpPr txBox="1"/>
          <p:nvPr/>
        </p:nvSpPr>
        <p:spPr>
          <a:xfrm>
            <a:off x="461925" y="1675550"/>
            <a:ext cx="11104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-40776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3640">
                <a:latin typeface="Calibri"/>
                <a:ea typeface="Calibri"/>
                <a:cs typeface="Calibri"/>
                <a:sym typeface="Calibri"/>
              </a:rPr>
              <a:t>The modular parallel RMHD code </a:t>
            </a:r>
            <a:r>
              <a:rPr b="1" lang="en-US" sz="3640">
                <a:latin typeface="Calibri"/>
                <a:ea typeface="Calibri"/>
                <a:cs typeface="Calibri"/>
                <a:sym typeface="Calibri"/>
              </a:rPr>
              <a:t>PLUTO</a:t>
            </a:r>
            <a:r>
              <a:rPr lang="en-US" sz="3640">
                <a:latin typeface="Calibri"/>
                <a:ea typeface="Calibri"/>
                <a:cs typeface="Calibri"/>
                <a:sym typeface="Calibri"/>
              </a:rPr>
              <a:t> is being </a:t>
            </a:r>
            <a:r>
              <a:rPr b="1" lang="en-US" sz="3640">
                <a:latin typeface="Calibri"/>
                <a:ea typeface="Calibri"/>
                <a:cs typeface="Calibri"/>
                <a:sym typeface="Calibri"/>
              </a:rPr>
              <a:t>ported</a:t>
            </a:r>
            <a:r>
              <a:rPr lang="en-US" sz="3640">
                <a:latin typeface="Calibri"/>
                <a:ea typeface="Calibri"/>
                <a:cs typeface="Calibri"/>
                <a:sym typeface="Calibri"/>
              </a:rPr>
              <a:t> on GPU</a:t>
            </a:r>
            <a:endParaRPr sz="3640">
              <a:latin typeface="Calibri"/>
              <a:ea typeface="Calibri"/>
              <a:cs typeface="Calibri"/>
              <a:sym typeface="Calibri"/>
            </a:endParaRPr>
          </a:p>
          <a:p>
            <a:pPr indent="-39792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Core modules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 have been </a:t>
            </a: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ported and tested</a:t>
            </a:r>
            <a:endParaRPr b="1" sz="3440">
              <a:latin typeface="Calibri"/>
              <a:ea typeface="Calibri"/>
              <a:cs typeface="Calibri"/>
              <a:sym typeface="Calibri"/>
            </a:endParaRPr>
          </a:p>
          <a:p>
            <a:pPr indent="-39792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Good </a:t>
            </a: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speedup obtained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, full evaluation will be conducted</a:t>
            </a:r>
            <a:endParaRPr sz="3440">
              <a:latin typeface="Calibri"/>
              <a:ea typeface="Calibri"/>
              <a:cs typeface="Calibri"/>
              <a:sym typeface="Calibri"/>
            </a:endParaRPr>
          </a:p>
          <a:p>
            <a:pPr indent="-39792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LP module is ported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, test and performance eva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luation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 are ongoing</a:t>
            </a:r>
            <a:endParaRPr sz="3440">
              <a:latin typeface="Calibri"/>
              <a:ea typeface="Calibri"/>
              <a:cs typeface="Calibri"/>
              <a:sym typeface="Calibri"/>
            </a:endParaRPr>
          </a:p>
          <a:p>
            <a:pPr indent="-39792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Numerical (</a:t>
            </a: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NVCCL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) and physical (</a:t>
            </a: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feedback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) improvements of the LP module will be addressed</a:t>
            </a:r>
            <a:endParaRPr sz="3440">
              <a:latin typeface="Calibri"/>
              <a:ea typeface="Calibri"/>
              <a:cs typeface="Calibri"/>
              <a:sym typeface="Calibri"/>
            </a:endParaRPr>
          </a:p>
          <a:p>
            <a:pPr indent="-39792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New numerical (HO) and </a:t>
            </a:r>
            <a:r>
              <a:rPr lang="en-US" sz="34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physical (GR) 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modules will be added in PLUTO</a:t>
            </a:r>
            <a:endParaRPr sz="3440">
              <a:latin typeface="Calibri"/>
              <a:ea typeface="Calibri"/>
              <a:cs typeface="Calibri"/>
              <a:sym typeface="Calibri"/>
            </a:endParaRPr>
          </a:p>
          <a:p>
            <a:pPr indent="-39792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Looking forward to produce a</a:t>
            </a: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dequate documentation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publish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 the code</a:t>
            </a:r>
            <a:endParaRPr sz="3440">
              <a:latin typeface="Calibri"/>
              <a:ea typeface="Calibri"/>
              <a:cs typeface="Calibri"/>
              <a:sym typeface="Calibri"/>
            </a:endParaRPr>
          </a:p>
          <a:p>
            <a:pPr indent="-39792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Ultimate goal is the production of new </a:t>
            </a: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scientific results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 \w  HPC clusters simulations</a:t>
            </a:r>
            <a:endParaRPr sz="344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55800" y="629900"/>
            <a:ext cx="5889377" cy="588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p28"/>
          <p:cNvGrpSpPr/>
          <p:nvPr/>
        </p:nvGrpSpPr>
        <p:grpSpPr>
          <a:xfrm>
            <a:off x="0" y="6519240"/>
            <a:ext cx="12191760" cy="361440"/>
            <a:chOff x="0" y="6519240"/>
            <a:chExt cx="12191760" cy="361440"/>
          </a:xfrm>
        </p:grpSpPr>
        <p:pic>
          <p:nvPicPr>
            <p:cNvPr id="170" name="Google Shape;170;p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6519240"/>
              <a:ext cx="12191760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p28"/>
            <p:cNvSpPr/>
            <p:nvPr/>
          </p:nvSpPr>
          <p:spPr>
            <a:xfrm>
              <a:off x="6712920" y="6544440"/>
              <a:ext cx="531684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0" y="6538680"/>
              <a:ext cx="914400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8"/>
          <p:cNvSpPr txBox="1"/>
          <p:nvPr/>
        </p:nvSpPr>
        <p:spPr>
          <a:xfrm>
            <a:off x="191388" y="693075"/>
            <a:ext cx="10058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What is PLUTO ?</a:t>
            </a:r>
            <a:endParaRPr sz="4400">
              <a:solidFill>
                <a:srgbClr val="008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8"/>
          <p:cNvSpPr txBox="1"/>
          <p:nvPr/>
        </p:nvSpPr>
        <p:spPr>
          <a:xfrm>
            <a:off x="62375" y="1703025"/>
            <a:ext cx="906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4327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1818"/>
              <a:buChar char="•"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1"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inite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volume,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Godunov-type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parallel and modular code 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4327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1818"/>
              <a:buChar char="•"/>
            </a:pPr>
            <a:r>
              <a:rPr i="1"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Multi-physics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i="1"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multi-algorithm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framework for solving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gas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and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plasma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dynamics in </a:t>
            </a:r>
            <a:r>
              <a:rPr b="1"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astrophysics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51">
              <a:latin typeface="Calibri"/>
              <a:ea typeface="Calibri"/>
              <a:cs typeface="Calibri"/>
              <a:sym typeface="Calibri"/>
            </a:endParaRPr>
          </a:p>
          <a:p>
            <a:pPr indent="-334327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1818"/>
              <a:buChar char="•"/>
            </a:pPr>
            <a:r>
              <a:rPr i="1" lang="en-US" sz="22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Target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multidimensional </a:t>
            </a:r>
            <a:r>
              <a:rPr i="1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compressible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plasma with high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Mach numbers: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4327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Compressible </a:t>
            </a: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Euler/Navier Stokes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4327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Newtonian (ideal/resistive) </a:t>
            </a: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MHD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4327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(Special) </a:t>
            </a: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Relativistic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MHD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4327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Heating/cooling processes, chemical network, …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4327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1818"/>
              <a:buChar char="•"/>
            </a:pPr>
            <a:r>
              <a:rPr b="1"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Freely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distributed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at</a:t>
            </a:r>
            <a:r>
              <a:rPr lang="en-US" sz="2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-US" sz="22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http://plutocode.ph.unito.it</a:t>
            </a:r>
            <a:r>
              <a:rPr lang="en-US" sz="2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(v. 4.4)</a:t>
            </a:r>
            <a:endParaRPr sz="22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9"/>
          <p:cNvGrpSpPr/>
          <p:nvPr/>
        </p:nvGrpSpPr>
        <p:grpSpPr>
          <a:xfrm>
            <a:off x="0" y="6519240"/>
            <a:ext cx="12191763" cy="361440"/>
            <a:chOff x="0" y="6519240"/>
            <a:chExt cx="12191763" cy="361440"/>
          </a:xfrm>
        </p:grpSpPr>
        <p:pic>
          <p:nvPicPr>
            <p:cNvPr id="181" name="Google Shape;181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51924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9"/>
            <p:cNvSpPr/>
            <p:nvPr/>
          </p:nvSpPr>
          <p:spPr>
            <a:xfrm>
              <a:off x="6712920" y="654444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0" y="6538680"/>
              <a:ext cx="91440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29"/>
          <p:cNvSpPr txBox="1"/>
          <p:nvPr/>
        </p:nvSpPr>
        <p:spPr>
          <a:xfrm>
            <a:off x="3" y="0"/>
            <a:ext cx="12191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Discretization -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finite-volume code evolving the volume average of conserved quantities on a fixed grid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9"/>
          <p:cNvSpPr txBox="1"/>
          <p:nvPr/>
        </p:nvSpPr>
        <p:spPr>
          <a:xfrm>
            <a:off x="0" y="1593102"/>
            <a:ext cx="8323500" cy="10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0125" y="1325700"/>
            <a:ext cx="4307196" cy="39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1784" y="2381926"/>
            <a:ext cx="523875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5" y="5227950"/>
            <a:ext cx="3199194" cy="13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99988" y="5485613"/>
            <a:ext cx="5610225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43313" y="1443538"/>
            <a:ext cx="3838575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39746" y="3077238"/>
            <a:ext cx="2773197" cy="70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30"/>
          <p:cNvGrpSpPr/>
          <p:nvPr/>
        </p:nvGrpSpPr>
        <p:grpSpPr>
          <a:xfrm>
            <a:off x="0" y="6519240"/>
            <a:ext cx="12191763" cy="361440"/>
            <a:chOff x="0" y="6519240"/>
            <a:chExt cx="12191763" cy="361440"/>
          </a:xfrm>
        </p:grpSpPr>
        <p:pic>
          <p:nvPicPr>
            <p:cNvPr id="198" name="Google Shape;198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51924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30"/>
            <p:cNvSpPr/>
            <p:nvPr/>
          </p:nvSpPr>
          <p:spPr>
            <a:xfrm>
              <a:off x="6712920" y="654444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0"/>
            <p:cNvSpPr/>
            <p:nvPr/>
          </p:nvSpPr>
          <p:spPr>
            <a:xfrm>
              <a:off x="0" y="6538680"/>
              <a:ext cx="91440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30"/>
          <p:cNvSpPr txBox="1"/>
          <p:nvPr/>
        </p:nvSpPr>
        <p:spPr>
          <a:xfrm>
            <a:off x="-12" y="0"/>
            <a:ext cx="10058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Finite Volume - Shock Capturing</a:t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0"/>
          <p:cNvSpPr txBox="1"/>
          <p:nvPr/>
        </p:nvSpPr>
        <p:spPr>
          <a:xfrm>
            <a:off x="60988" y="2260325"/>
            <a:ext cx="11504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uxes are computed using a formalism that dates back to the work of Godunov (1961).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solution considered discontinuous at cell interfaces: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Requires solving the so-called “</a:t>
            </a:r>
            <a:r>
              <a:rPr i="1"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Riemann Problem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”, i.e., the evolution of an initial discontinuity separating two </a:t>
            </a:r>
            <a:r>
              <a:rPr i="1" lang="en-US" sz="2400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constant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states: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4753" y="5267458"/>
            <a:ext cx="7477207" cy="920371"/>
          </a:xfrm>
          <a:prstGeom prst="rect">
            <a:avLst/>
          </a:prstGeom>
          <a:noFill/>
          <a:ln cap="flat" cmpd="sng" w="9525">
            <a:solidFill>
              <a:srgbClr val="70AD4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4" name="Google Shape;204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1975" y="1160275"/>
            <a:ext cx="6962252" cy="102385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05" name="Google Shape;205;p30"/>
          <p:cNvGrpSpPr/>
          <p:nvPr/>
        </p:nvGrpSpPr>
        <p:grpSpPr>
          <a:xfrm>
            <a:off x="8561996" y="387086"/>
            <a:ext cx="2877372" cy="1873227"/>
            <a:chOff x="2490261" y="3083741"/>
            <a:chExt cx="3209204" cy="2089256"/>
          </a:xfrm>
        </p:grpSpPr>
        <p:cxnSp>
          <p:nvCxnSpPr>
            <p:cNvPr id="206" name="Google Shape;206;p30"/>
            <p:cNvCxnSpPr/>
            <p:nvPr/>
          </p:nvCxnSpPr>
          <p:spPr>
            <a:xfrm flipH="1" rot="10800000">
              <a:off x="2863265" y="4747290"/>
              <a:ext cx="2747700" cy="99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7" name="Google Shape;207;p30"/>
            <p:cNvCxnSpPr/>
            <p:nvPr/>
          </p:nvCxnSpPr>
          <p:spPr>
            <a:xfrm rot="10800000">
              <a:off x="3343623" y="3305191"/>
              <a:ext cx="0" cy="1452000"/>
            </a:xfrm>
            <a:prstGeom prst="straightConnector1">
              <a:avLst/>
            </a:prstGeom>
            <a:noFill/>
            <a:ln cap="flat" cmpd="sng" w="1587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208" name="Google Shape;208;p30"/>
            <p:cNvCxnSpPr/>
            <p:nvPr/>
          </p:nvCxnSpPr>
          <p:spPr>
            <a:xfrm flipH="1" rot="10800000">
              <a:off x="2863265" y="3270230"/>
              <a:ext cx="2836200" cy="9900"/>
            </a:xfrm>
            <a:prstGeom prst="straightConnector1">
              <a:avLst/>
            </a:prstGeom>
            <a:noFill/>
            <a:ln cap="flat" cmpd="sng" w="38100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9" name="Google Shape;209;p30"/>
            <p:cNvCxnSpPr/>
            <p:nvPr/>
          </p:nvCxnSpPr>
          <p:spPr>
            <a:xfrm rot="10800000">
              <a:off x="5046237" y="3295343"/>
              <a:ext cx="0" cy="1452000"/>
            </a:xfrm>
            <a:prstGeom prst="straightConnector1">
              <a:avLst/>
            </a:prstGeom>
            <a:noFill/>
            <a:ln cap="flat" cmpd="sng" w="1587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</p:cxnSp>
        <p:sp>
          <p:nvSpPr>
            <p:cNvPr id="210" name="Google Shape;210;p30"/>
            <p:cNvSpPr/>
            <p:nvPr/>
          </p:nvSpPr>
          <p:spPr>
            <a:xfrm>
              <a:off x="3008824" y="3867092"/>
              <a:ext cx="669600" cy="281100"/>
            </a:xfrm>
            <a:prstGeom prst="right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AEABAB"/>
                </a:gs>
                <a:gs pos="100000">
                  <a:srgbClr val="FAF9F9"/>
                </a:gs>
              </a:gsLst>
              <a:lin ang="0" scaled="0"/>
            </a:gradFill>
            <a:ln cap="flat" cmpd="sng" w="9525">
              <a:solidFill>
                <a:srgbClr val="5597D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1" name="Google Shape;211;p3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789835" y="4841435"/>
              <a:ext cx="512802" cy="3315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3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082877" y="4817272"/>
              <a:ext cx="521493" cy="331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30"/>
            <p:cNvSpPr/>
            <p:nvPr/>
          </p:nvSpPr>
          <p:spPr>
            <a:xfrm>
              <a:off x="4711439" y="3867092"/>
              <a:ext cx="669600" cy="281100"/>
            </a:xfrm>
            <a:prstGeom prst="right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BF9000"/>
                </a:gs>
                <a:gs pos="100000">
                  <a:srgbClr val="FEE599"/>
                </a:gs>
              </a:gsLst>
              <a:lin ang="0" scaled="0"/>
            </a:gradFill>
            <a:ln cap="flat" cmpd="sng" w="9525">
              <a:solidFill>
                <a:srgbClr val="5597D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4" name="Google Shape;214;p3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3406" y="4653251"/>
              <a:ext cx="199906" cy="1881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3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490261" y="3083741"/>
              <a:ext cx="417195" cy="241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30"/>
            <p:cNvSpPr/>
            <p:nvPr/>
          </p:nvSpPr>
          <p:spPr>
            <a:xfrm>
              <a:off x="3343623" y="3295317"/>
              <a:ext cx="1702500" cy="1452000"/>
            </a:xfrm>
            <a:prstGeom prst="rect">
              <a:avLst/>
            </a:prstGeom>
            <a:blipFill rotWithShape="1">
              <a:blip r:embed="rId10">
                <a:alphaModFix amt="12000"/>
              </a:blip>
              <a:stretch>
                <a:fillRect b="0" l="0" r="0" t="0"/>
              </a:stretch>
            </a:blip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7" name="Google Shape;217;p3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790566" y="3748939"/>
              <a:ext cx="862533" cy="5643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3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085905" y="3474608"/>
              <a:ext cx="508959" cy="392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3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919443" y="3468877"/>
              <a:ext cx="607286" cy="4422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0" name="Google Shape;220;p3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734825" y="3215002"/>
            <a:ext cx="4554676" cy="92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31"/>
          <p:cNvGrpSpPr/>
          <p:nvPr/>
        </p:nvGrpSpPr>
        <p:grpSpPr>
          <a:xfrm>
            <a:off x="0" y="6519240"/>
            <a:ext cx="12191763" cy="361440"/>
            <a:chOff x="0" y="6519240"/>
            <a:chExt cx="12191763" cy="361440"/>
          </a:xfrm>
        </p:grpSpPr>
        <p:pic>
          <p:nvPicPr>
            <p:cNvPr id="227" name="Google Shape;227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51924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31"/>
            <p:cNvSpPr/>
            <p:nvPr/>
          </p:nvSpPr>
          <p:spPr>
            <a:xfrm>
              <a:off x="6712920" y="654444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1"/>
            <p:cNvSpPr/>
            <p:nvPr/>
          </p:nvSpPr>
          <p:spPr>
            <a:xfrm>
              <a:off x="0" y="6538680"/>
              <a:ext cx="91440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0" name="Google Shape;23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1"/>
          <p:cNvSpPr txBox="1"/>
          <p:nvPr/>
        </p:nvSpPr>
        <p:spPr>
          <a:xfrm>
            <a:off x="384313" y="669925"/>
            <a:ext cx="10058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Reconstruct-Solve-Update Algorithm</a:t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1"/>
          <p:cNvSpPr txBox="1"/>
          <p:nvPr/>
        </p:nvSpPr>
        <p:spPr>
          <a:xfrm>
            <a:off x="172997" y="2046370"/>
            <a:ext cx="6586200" cy="4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53961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2949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Start from volume-averages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68261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2949"/>
              <a:buAutoNum type="arabicPeriod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Reconstruct interface values from zone averages using a high-order non-oscillatory polynomial: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68261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2949"/>
              <a:buAutoNum type="arabicPeriod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Solve Riemann problems between adjacent, discontinuous states.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Compute interface flux.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   Update conserved variables with time 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stepping algorithm (e.g. RK2):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98213" y="5158586"/>
            <a:ext cx="3618284" cy="702831"/>
          </a:xfrm>
          <a:prstGeom prst="rect">
            <a:avLst/>
          </a:prstGeom>
          <a:noFill/>
          <a:ln cap="flat" cmpd="sng" w="9525">
            <a:solidFill>
              <a:srgbClr val="548135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34" name="Google Shape;234;p31"/>
          <p:cNvGrpSpPr/>
          <p:nvPr/>
        </p:nvGrpSpPr>
        <p:grpSpPr>
          <a:xfrm>
            <a:off x="9613283" y="4715769"/>
            <a:ext cx="2318826" cy="1146343"/>
            <a:chOff x="4644008" y="2775510"/>
            <a:chExt cx="4284600" cy="1445578"/>
          </a:xfrm>
        </p:grpSpPr>
        <p:cxnSp>
          <p:nvCxnSpPr>
            <p:cNvPr id="235" name="Google Shape;235;p31"/>
            <p:cNvCxnSpPr/>
            <p:nvPr/>
          </p:nvCxnSpPr>
          <p:spPr>
            <a:xfrm>
              <a:off x="4716463" y="3333751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6" name="Google Shape;236;p31"/>
            <p:cNvCxnSpPr/>
            <p:nvPr/>
          </p:nvCxnSpPr>
          <p:spPr>
            <a:xfrm>
              <a:off x="5508625" y="3692526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7" name="Google Shape;237;p31"/>
            <p:cNvCxnSpPr/>
            <p:nvPr/>
          </p:nvCxnSpPr>
          <p:spPr>
            <a:xfrm>
              <a:off x="6300788" y="3910013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8" name="Google Shape;238;p31"/>
            <p:cNvCxnSpPr/>
            <p:nvPr/>
          </p:nvCxnSpPr>
          <p:spPr>
            <a:xfrm>
              <a:off x="7092950" y="3333751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9" name="Google Shape;239;p31"/>
            <p:cNvCxnSpPr/>
            <p:nvPr/>
          </p:nvCxnSpPr>
          <p:spPr>
            <a:xfrm>
              <a:off x="7956550" y="3621088"/>
              <a:ext cx="792300" cy="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40" name="Google Shape;240;p31"/>
            <p:cNvSpPr/>
            <p:nvPr/>
          </p:nvSpPr>
          <p:spPr>
            <a:xfrm>
              <a:off x="4716463" y="3044826"/>
              <a:ext cx="792163" cy="433388"/>
            </a:xfrm>
            <a:custGeom>
              <a:rect b="b" l="l" r="r" t="t"/>
              <a:pathLst>
                <a:path extrusionOk="0" h="273" w="499">
                  <a:moveTo>
                    <a:pt x="0" y="0"/>
                  </a:moveTo>
                  <a:cubicBezTo>
                    <a:pt x="26" y="68"/>
                    <a:pt x="53" y="137"/>
                    <a:pt x="136" y="182"/>
                  </a:cubicBezTo>
                  <a:cubicBezTo>
                    <a:pt x="219" y="227"/>
                    <a:pt x="359" y="250"/>
                    <a:pt x="499" y="273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5508625" y="3621088"/>
              <a:ext cx="792163" cy="144463"/>
            </a:xfrm>
            <a:custGeom>
              <a:rect b="b" l="l" r="r" t="t"/>
              <a:pathLst>
                <a:path extrusionOk="0" h="91" w="499">
                  <a:moveTo>
                    <a:pt x="0" y="0"/>
                  </a:moveTo>
                  <a:cubicBezTo>
                    <a:pt x="49" y="15"/>
                    <a:pt x="99" y="31"/>
                    <a:pt x="182" y="46"/>
                  </a:cubicBezTo>
                  <a:cubicBezTo>
                    <a:pt x="265" y="61"/>
                    <a:pt x="382" y="76"/>
                    <a:pt x="499" y="91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6300788" y="3694113"/>
              <a:ext cx="792163" cy="382588"/>
            </a:xfrm>
            <a:custGeom>
              <a:rect b="b" l="l" r="r" t="t"/>
              <a:pathLst>
                <a:path extrusionOk="0" h="241" w="499">
                  <a:moveTo>
                    <a:pt x="0" y="90"/>
                  </a:moveTo>
                  <a:cubicBezTo>
                    <a:pt x="117" y="165"/>
                    <a:pt x="235" y="241"/>
                    <a:pt x="318" y="226"/>
                  </a:cubicBezTo>
                  <a:cubicBezTo>
                    <a:pt x="401" y="211"/>
                    <a:pt x="450" y="105"/>
                    <a:pt x="499" y="0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1"/>
            <p:cNvSpPr/>
            <p:nvPr/>
          </p:nvSpPr>
          <p:spPr>
            <a:xfrm>
              <a:off x="7092950" y="3176588"/>
              <a:ext cx="792163" cy="301625"/>
            </a:xfrm>
            <a:custGeom>
              <a:rect b="b" l="l" r="r" t="t"/>
              <a:pathLst>
                <a:path extrusionOk="0" h="190" w="499">
                  <a:moveTo>
                    <a:pt x="0" y="190"/>
                  </a:moveTo>
                  <a:cubicBezTo>
                    <a:pt x="140" y="103"/>
                    <a:pt x="280" y="16"/>
                    <a:pt x="363" y="8"/>
                  </a:cubicBezTo>
                  <a:cubicBezTo>
                    <a:pt x="446" y="0"/>
                    <a:pt x="472" y="72"/>
                    <a:pt x="499" y="144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1"/>
            <p:cNvSpPr/>
            <p:nvPr/>
          </p:nvSpPr>
          <p:spPr>
            <a:xfrm>
              <a:off x="7956550" y="3478213"/>
              <a:ext cx="792163" cy="287338"/>
            </a:xfrm>
            <a:custGeom>
              <a:rect b="b" l="l" r="r" t="t"/>
              <a:pathLst>
                <a:path extrusionOk="0" h="181" w="499">
                  <a:moveTo>
                    <a:pt x="0" y="0"/>
                  </a:moveTo>
                  <a:cubicBezTo>
                    <a:pt x="72" y="90"/>
                    <a:pt x="144" y="181"/>
                    <a:pt x="227" y="181"/>
                  </a:cubicBezTo>
                  <a:cubicBezTo>
                    <a:pt x="310" y="181"/>
                    <a:pt x="404" y="90"/>
                    <a:pt x="499" y="0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5" name="Google Shape;245;p31"/>
            <p:cNvGrpSpPr/>
            <p:nvPr/>
          </p:nvGrpSpPr>
          <p:grpSpPr>
            <a:xfrm>
              <a:off x="5065051" y="2886635"/>
              <a:ext cx="866603" cy="697940"/>
              <a:chOff x="1174" y="2014"/>
              <a:chExt cx="600" cy="600"/>
            </a:xfrm>
          </p:grpSpPr>
          <p:cxnSp>
            <p:nvCxnSpPr>
              <p:cNvPr id="246" name="Google Shape;246;p31"/>
              <p:cNvCxnSpPr/>
              <p:nvPr/>
            </p:nvCxnSpPr>
            <p:spPr>
              <a:xfrm flipH="1" rot="10800000">
                <a:off x="1474" y="2014"/>
                <a:ext cx="30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7" name="Google Shape;247;p31"/>
              <p:cNvCxnSpPr/>
              <p:nvPr/>
            </p:nvCxnSpPr>
            <p:spPr>
              <a:xfrm rot="10800000">
                <a:off x="1174" y="2014"/>
                <a:ext cx="30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8" name="Google Shape;248;p31"/>
              <p:cNvCxnSpPr/>
              <p:nvPr/>
            </p:nvCxnSpPr>
            <p:spPr>
              <a:xfrm rot="10800000">
                <a:off x="1474" y="2014"/>
                <a:ext cx="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249" name="Google Shape;249;p31"/>
            <p:cNvGrpSpPr/>
            <p:nvPr/>
          </p:nvGrpSpPr>
          <p:grpSpPr>
            <a:xfrm>
              <a:off x="5857213" y="3102535"/>
              <a:ext cx="866603" cy="697940"/>
              <a:chOff x="1174" y="2014"/>
              <a:chExt cx="600" cy="600"/>
            </a:xfrm>
          </p:grpSpPr>
          <p:cxnSp>
            <p:nvCxnSpPr>
              <p:cNvPr id="250" name="Google Shape;250;p31"/>
              <p:cNvCxnSpPr/>
              <p:nvPr/>
            </p:nvCxnSpPr>
            <p:spPr>
              <a:xfrm flipH="1" rot="10800000">
                <a:off x="1474" y="2014"/>
                <a:ext cx="30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1" name="Google Shape;251;p31"/>
              <p:cNvCxnSpPr/>
              <p:nvPr/>
            </p:nvCxnSpPr>
            <p:spPr>
              <a:xfrm rot="10800000">
                <a:off x="1174" y="2014"/>
                <a:ext cx="30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2" name="Google Shape;252;p31"/>
              <p:cNvCxnSpPr/>
              <p:nvPr/>
            </p:nvCxnSpPr>
            <p:spPr>
              <a:xfrm rot="10800000">
                <a:off x="1474" y="2014"/>
                <a:ext cx="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253" name="Google Shape;253;p31"/>
            <p:cNvGrpSpPr/>
            <p:nvPr/>
          </p:nvGrpSpPr>
          <p:grpSpPr>
            <a:xfrm>
              <a:off x="6620801" y="2997760"/>
              <a:ext cx="866603" cy="697940"/>
              <a:chOff x="1174" y="2014"/>
              <a:chExt cx="600" cy="600"/>
            </a:xfrm>
          </p:grpSpPr>
          <p:cxnSp>
            <p:nvCxnSpPr>
              <p:cNvPr id="254" name="Google Shape;254;p31"/>
              <p:cNvCxnSpPr/>
              <p:nvPr/>
            </p:nvCxnSpPr>
            <p:spPr>
              <a:xfrm flipH="1" rot="10800000">
                <a:off x="1474" y="2014"/>
                <a:ext cx="30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5" name="Google Shape;255;p31"/>
              <p:cNvCxnSpPr/>
              <p:nvPr/>
            </p:nvCxnSpPr>
            <p:spPr>
              <a:xfrm rot="10800000">
                <a:off x="1174" y="2014"/>
                <a:ext cx="30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6" name="Google Shape;256;p31"/>
              <p:cNvCxnSpPr/>
              <p:nvPr/>
            </p:nvCxnSpPr>
            <p:spPr>
              <a:xfrm rot="10800000">
                <a:off x="1474" y="2014"/>
                <a:ext cx="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257" name="Google Shape;257;p31"/>
            <p:cNvGrpSpPr/>
            <p:nvPr/>
          </p:nvGrpSpPr>
          <p:grpSpPr>
            <a:xfrm>
              <a:off x="7476463" y="2775510"/>
              <a:ext cx="866603" cy="697940"/>
              <a:chOff x="1174" y="2014"/>
              <a:chExt cx="600" cy="600"/>
            </a:xfrm>
          </p:grpSpPr>
          <p:cxnSp>
            <p:nvCxnSpPr>
              <p:cNvPr id="258" name="Google Shape;258;p31"/>
              <p:cNvCxnSpPr/>
              <p:nvPr/>
            </p:nvCxnSpPr>
            <p:spPr>
              <a:xfrm flipH="1" rot="10800000">
                <a:off x="1474" y="2014"/>
                <a:ext cx="30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9" name="Google Shape;259;p31"/>
              <p:cNvCxnSpPr/>
              <p:nvPr/>
            </p:nvCxnSpPr>
            <p:spPr>
              <a:xfrm rot="10800000">
                <a:off x="1174" y="2014"/>
                <a:ext cx="30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60" name="Google Shape;260;p31"/>
              <p:cNvCxnSpPr/>
              <p:nvPr/>
            </p:nvCxnSpPr>
            <p:spPr>
              <a:xfrm rot="10800000">
                <a:off x="1474" y="2014"/>
                <a:ext cx="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61" name="Google Shape;261;p31"/>
            <p:cNvCxnSpPr/>
            <p:nvPr/>
          </p:nvCxnSpPr>
          <p:spPr>
            <a:xfrm>
              <a:off x="4644008" y="4221088"/>
              <a:ext cx="4284600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262" name="Google Shape;262;p31"/>
            <p:cNvCxnSpPr/>
            <p:nvPr/>
          </p:nvCxnSpPr>
          <p:spPr>
            <a:xfrm rot="10800000">
              <a:off x="4644008" y="2924944"/>
              <a:ext cx="0" cy="129540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</p:grpSp>
      <p:grpSp>
        <p:nvGrpSpPr>
          <p:cNvPr id="263" name="Google Shape;263;p31"/>
          <p:cNvGrpSpPr/>
          <p:nvPr/>
        </p:nvGrpSpPr>
        <p:grpSpPr>
          <a:xfrm>
            <a:off x="9580753" y="3313210"/>
            <a:ext cx="2318826" cy="1132311"/>
            <a:chOff x="4513486" y="2237563"/>
            <a:chExt cx="4284600" cy="1296144"/>
          </a:xfrm>
        </p:grpSpPr>
        <p:cxnSp>
          <p:nvCxnSpPr>
            <p:cNvPr id="264" name="Google Shape;264;p31"/>
            <p:cNvCxnSpPr/>
            <p:nvPr/>
          </p:nvCxnSpPr>
          <p:spPr>
            <a:xfrm>
              <a:off x="4585941" y="2646370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5" name="Google Shape;265;p31"/>
            <p:cNvCxnSpPr/>
            <p:nvPr/>
          </p:nvCxnSpPr>
          <p:spPr>
            <a:xfrm>
              <a:off x="5378103" y="3005145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6" name="Google Shape;266;p31"/>
            <p:cNvCxnSpPr/>
            <p:nvPr/>
          </p:nvCxnSpPr>
          <p:spPr>
            <a:xfrm>
              <a:off x="6170266" y="3222632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7" name="Google Shape;267;p31"/>
            <p:cNvCxnSpPr/>
            <p:nvPr/>
          </p:nvCxnSpPr>
          <p:spPr>
            <a:xfrm>
              <a:off x="6962428" y="2646370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8" name="Google Shape;268;p31"/>
            <p:cNvCxnSpPr/>
            <p:nvPr/>
          </p:nvCxnSpPr>
          <p:spPr>
            <a:xfrm>
              <a:off x="7826028" y="2933707"/>
              <a:ext cx="792300" cy="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69" name="Google Shape;269;p31"/>
            <p:cNvSpPr/>
            <p:nvPr/>
          </p:nvSpPr>
          <p:spPr>
            <a:xfrm>
              <a:off x="4585941" y="2357445"/>
              <a:ext cx="792163" cy="433388"/>
            </a:xfrm>
            <a:custGeom>
              <a:rect b="b" l="l" r="r" t="t"/>
              <a:pathLst>
                <a:path extrusionOk="0" h="273" w="499">
                  <a:moveTo>
                    <a:pt x="0" y="0"/>
                  </a:moveTo>
                  <a:cubicBezTo>
                    <a:pt x="26" y="68"/>
                    <a:pt x="53" y="137"/>
                    <a:pt x="136" y="182"/>
                  </a:cubicBezTo>
                  <a:cubicBezTo>
                    <a:pt x="219" y="227"/>
                    <a:pt x="359" y="250"/>
                    <a:pt x="499" y="273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1"/>
            <p:cNvSpPr/>
            <p:nvPr/>
          </p:nvSpPr>
          <p:spPr>
            <a:xfrm>
              <a:off x="5378103" y="2933707"/>
              <a:ext cx="792163" cy="144463"/>
            </a:xfrm>
            <a:custGeom>
              <a:rect b="b" l="l" r="r" t="t"/>
              <a:pathLst>
                <a:path extrusionOk="0" h="91" w="499">
                  <a:moveTo>
                    <a:pt x="0" y="0"/>
                  </a:moveTo>
                  <a:cubicBezTo>
                    <a:pt x="49" y="15"/>
                    <a:pt x="99" y="31"/>
                    <a:pt x="182" y="46"/>
                  </a:cubicBezTo>
                  <a:cubicBezTo>
                    <a:pt x="265" y="61"/>
                    <a:pt x="382" y="76"/>
                    <a:pt x="499" y="91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1"/>
            <p:cNvSpPr/>
            <p:nvPr/>
          </p:nvSpPr>
          <p:spPr>
            <a:xfrm>
              <a:off x="6170266" y="3006732"/>
              <a:ext cx="792163" cy="382588"/>
            </a:xfrm>
            <a:custGeom>
              <a:rect b="b" l="l" r="r" t="t"/>
              <a:pathLst>
                <a:path extrusionOk="0" h="241" w="499">
                  <a:moveTo>
                    <a:pt x="0" y="90"/>
                  </a:moveTo>
                  <a:cubicBezTo>
                    <a:pt x="117" y="165"/>
                    <a:pt x="235" y="241"/>
                    <a:pt x="318" y="226"/>
                  </a:cubicBezTo>
                  <a:cubicBezTo>
                    <a:pt x="401" y="211"/>
                    <a:pt x="450" y="105"/>
                    <a:pt x="499" y="0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1"/>
            <p:cNvSpPr/>
            <p:nvPr/>
          </p:nvSpPr>
          <p:spPr>
            <a:xfrm>
              <a:off x="6962428" y="2489207"/>
              <a:ext cx="792163" cy="301625"/>
            </a:xfrm>
            <a:custGeom>
              <a:rect b="b" l="l" r="r" t="t"/>
              <a:pathLst>
                <a:path extrusionOk="0" h="190" w="499">
                  <a:moveTo>
                    <a:pt x="0" y="190"/>
                  </a:moveTo>
                  <a:cubicBezTo>
                    <a:pt x="140" y="103"/>
                    <a:pt x="280" y="16"/>
                    <a:pt x="363" y="8"/>
                  </a:cubicBezTo>
                  <a:cubicBezTo>
                    <a:pt x="446" y="0"/>
                    <a:pt x="472" y="72"/>
                    <a:pt x="499" y="144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1"/>
            <p:cNvSpPr/>
            <p:nvPr/>
          </p:nvSpPr>
          <p:spPr>
            <a:xfrm>
              <a:off x="7826028" y="2790832"/>
              <a:ext cx="792163" cy="287338"/>
            </a:xfrm>
            <a:custGeom>
              <a:rect b="b" l="l" r="r" t="t"/>
              <a:pathLst>
                <a:path extrusionOk="0" h="181" w="499">
                  <a:moveTo>
                    <a:pt x="0" y="0"/>
                  </a:moveTo>
                  <a:cubicBezTo>
                    <a:pt x="72" y="90"/>
                    <a:pt x="144" y="181"/>
                    <a:pt x="227" y="181"/>
                  </a:cubicBezTo>
                  <a:cubicBezTo>
                    <a:pt x="310" y="181"/>
                    <a:pt x="404" y="90"/>
                    <a:pt x="499" y="0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4" name="Google Shape;274;p31"/>
            <p:cNvCxnSpPr/>
            <p:nvPr/>
          </p:nvCxnSpPr>
          <p:spPr>
            <a:xfrm>
              <a:off x="4513486" y="3533707"/>
              <a:ext cx="4284600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275" name="Google Shape;275;p31"/>
            <p:cNvCxnSpPr/>
            <p:nvPr/>
          </p:nvCxnSpPr>
          <p:spPr>
            <a:xfrm rot="10800000">
              <a:off x="4513486" y="2237563"/>
              <a:ext cx="0" cy="129540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</p:grpSp>
      <p:grpSp>
        <p:nvGrpSpPr>
          <p:cNvPr id="276" name="Google Shape;276;p31"/>
          <p:cNvGrpSpPr/>
          <p:nvPr/>
        </p:nvGrpSpPr>
        <p:grpSpPr>
          <a:xfrm>
            <a:off x="9581149" y="1927913"/>
            <a:ext cx="2318826" cy="1135811"/>
            <a:chOff x="4501998" y="1061301"/>
            <a:chExt cx="4284600" cy="1296144"/>
          </a:xfrm>
        </p:grpSpPr>
        <p:cxnSp>
          <p:nvCxnSpPr>
            <p:cNvPr id="277" name="Google Shape;277;p31"/>
            <p:cNvCxnSpPr/>
            <p:nvPr/>
          </p:nvCxnSpPr>
          <p:spPr>
            <a:xfrm>
              <a:off x="4574453" y="1470108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8" name="Google Shape;278;p31"/>
            <p:cNvCxnSpPr/>
            <p:nvPr/>
          </p:nvCxnSpPr>
          <p:spPr>
            <a:xfrm>
              <a:off x="5366615" y="1828883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9" name="Google Shape;279;p31"/>
            <p:cNvCxnSpPr/>
            <p:nvPr/>
          </p:nvCxnSpPr>
          <p:spPr>
            <a:xfrm>
              <a:off x="6158778" y="2046370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0" name="Google Shape;280;p31"/>
            <p:cNvCxnSpPr/>
            <p:nvPr/>
          </p:nvCxnSpPr>
          <p:spPr>
            <a:xfrm>
              <a:off x="6950940" y="1470108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1" name="Google Shape;281;p31"/>
            <p:cNvCxnSpPr/>
            <p:nvPr/>
          </p:nvCxnSpPr>
          <p:spPr>
            <a:xfrm>
              <a:off x="7814540" y="1757445"/>
              <a:ext cx="792300" cy="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2" name="Google Shape;282;p31"/>
            <p:cNvCxnSpPr/>
            <p:nvPr/>
          </p:nvCxnSpPr>
          <p:spPr>
            <a:xfrm>
              <a:off x="4501998" y="2357445"/>
              <a:ext cx="4284600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283" name="Google Shape;283;p31"/>
            <p:cNvCxnSpPr/>
            <p:nvPr/>
          </p:nvCxnSpPr>
          <p:spPr>
            <a:xfrm rot="10800000">
              <a:off x="4501998" y="1061301"/>
              <a:ext cx="0" cy="129540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</p:grpSp>
      <p:pic>
        <p:nvPicPr>
          <p:cNvPr id="284" name="Google Shape;284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44267" y="2137771"/>
            <a:ext cx="669245" cy="3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02003" y="3401750"/>
            <a:ext cx="2914497" cy="850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p31"/>
          <p:cNvCxnSpPr/>
          <p:nvPr/>
        </p:nvCxnSpPr>
        <p:spPr>
          <a:xfrm>
            <a:off x="8841525" y="3834425"/>
            <a:ext cx="699600" cy="149400"/>
          </a:xfrm>
          <a:prstGeom prst="straightConnector1">
            <a:avLst/>
          </a:prstGeom>
          <a:noFill/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lg" w="lg" type="triangle"/>
          </a:ln>
        </p:spPr>
      </p:cxnSp>
      <p:cxnSp>
        <p:nvCxnSpPr>
          <p:cNvPr id="287" name="Google Shape;287;p31"/>
          <p:cNvCxnSpPr/>
          <p:nvPr/>
        </p:nvCxnSpPr>
        <p:spPr>
          <a:xfrm>
            <a:off x="3965323" y="4545306"/>
            <a:ext cx="5453400" cy="488400"/>
          </a:xfrm>
          <a:prstGeom prst="straightConnector1">
            <a:avLst/>
          </a:prstGeom>
          <a:noFill/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lg" w="lg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32"/>
          <p:cNvGrpSpPr/>
          <p:nvPr/>
        </p:nvGrpSpPr>
        <p:grpSpPr>
          <a:xfrm>
            <a:off x="0" y="6519240"/>
            <a:ext cx="12191763" cy="361440"/>
            <a:chOff x="0" y="6519240"/>
            <a:chExt cx="12191763" cy="361440"/>
          </a:xfrm>
        </p:grpSpPr>
        <p:pic>
          <p:nvPicPr>
            <p:cNvPr id="294" name="Google Shape;294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51924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32"/>
            <p:cNvSpPr/>
            <p:nvPr/>
          </p:nvSpPr>
          <p:spPr>
            <a:xfrm>
              <a:off x="6712920" y="654444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0" y="6538680"/>
              <a:ext cx="91440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7" name="Google Shape;29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2"/>
          <p:cNvSpPr txBox="1"/>
          <p:nvPr/>
        </p:nvSpPr>
        <p:spPr>
          <a:xfrm>
            <a:off x="-12" y="698275"/>
            <a:ext cx="10058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Available Physics Modules</a:t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2"/>
          <p:cNvSpPr txBox="1"/>
          <p:nvPr/>
        </p:nvSpPr>
        <p:spPr>
          <a:xfrm>
            <a:off x="92965" y="1866853"/>
            <a:ext cx="4503300" cy="13854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Advection Physics (Hyperbolic PDE)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Hydrodynamics (HD)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Magnetohydrodynamics (MHD)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Relativistic Hydrodynamics (RHD)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Relativistic ideal and nonideal MHD (RMHD)</a:t>
            </a:r>
            <a:endParaRPr b="0" baseline="30000" i="0" sz="1600" u="none" cap="none" strike="no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2"/>
          <p:cNvSpPr txBox="1"/>
          <p:nvPr/>
        </p:nvSpPr>
        <p:spPr>
          <a:xfrm>
            <a:off x="122501" y="3429000"/>
            <a:ext cx="5486700" cy="1385400"/>
          </a:xfrm>
          <a:prstGeom prst="rect">
            <a:avLst/>
          </a:prstGeom>
          <a:noFill/>
          <a:ln cap="flat" cmpd="sng" w="9525">
            <a:solidFill>
              <a:srgbClr val="3856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Dissipation Physics (Parabolic PDE)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Viscosity (Navier-Stokes)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Thermal conduction (hydro and MHD)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Hall MHD, Ambipolar diffusion, Magnetic resistivity</a:t>
            </a:r>
            <a:endParaRPr b="0" baseline="30000" i="0" sz="1600" u="none" cap="none" strike="no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Radiation Hydrodynamics (FLD, 2 temp)</a:t>
            </a:r>
            <a:endParaRPr/>
          </a:p>
        </p:txBody>
      </p:sp>
      <p:sp>
        <p:nvSpPr>
          <p:cNvPr id="301" name="Google Shape;301;p32"/>
          <p:cNvSpPr txBox="1"/>
          <p:nvPr/>
        </p:nvSpPr>
        <p:spPr>
          <a:xfrm>
            <a:off x="122501" y="5003561"/>
            <a:ext cx="3183900" cy="1139100"/>
          </a:xfrm>
          <a:prstGeom prst="rect">
            <a:avLst/>
          </a:prstGeom>
          <a:noFill/>
          <a:ln cap="flat" cmpd="sng" w="9525">
            <a:solidFill>
              <a:srgbClr val="5252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 Terms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7B7B7B"/>
                </a:solidFill>
                <a:latin typeface="Arial"/>
                <a:ea typeface="Arial"/>
                <a:cs typeface="Arial"/>
                <a:sym typeface="Arial"/>
              </a:rPr>
              <a:t>Gravity / Body forces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7B7B7B"/>
                </a:solidFill>
                <a:latin typeface="Arial"/>
                <a:ea typeface="Arial"/>
                <a:cs typeface="Arial"/>
                <a:sym typeface="Arial"/>
              </a:rPr>
              <a:t>Heating / optically thin cooling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7B7B7B"/>
                </a:solidFill>
                <a:latin typeface="Arial"/>
                <a:ea typeface="Arial"/>
                <a:cs typeface="Arial"/>
                <a:sym typeface="Arial"/>
              </a:rPr>
              <a:t>Chemical networks</a:t>
            </a:r>
            <a:endParaRPr/>
          </a:p>
        </p:txBody>
      </p:sp>
      <p:sp>
        <p:nvSpPr>
          <p:cNvPr id="302" name="Google Shape;302;p32"/>
          <p:cNvSpPr txBox="1"/>
          <p:nvPr/>
        </p:nvSpPr>
        <p:spPr>
          <a:xfrm>
            <a:off x="5731774" y="1966064"/>
            <a:ext cx="2582700" cy="1385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Thermodynamics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Isothermal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Ideal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Non-constant gamma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Synge Gas (relativistic)</a:t>
            </a:r>
            <a:endParaRPr/>
          </a:p>
        </p:txBody>
      </p:sp>
      <p:sp>
        <p:nvSpPr>
          <p:cNvPr id="303" name="Google Shape;303;p32"/>
          <p:cNvSpPr txBox="1"/>
          <p:nvPr/>
        </p:nvSpPr>
        <p:spPr>
          <a:xfrm>
            <a:off x="5731774" y="3559374"/>
            <a:ext cx="2625900" cy="1139100"/>
          </a:xfrm>
          <a:prstGeom prst="rect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Geometry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A09C5B"/>
                </a:solidFill>
                <a:latin typeface="Arial"/>
                <a:ea typeface="Arial"/>
                <a:cs typeface="Arial"/>
                <a:sym typeface="Arial"/>
              </a:rPr>
              <a:t>Cartesian (1D, 2D, 3D)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A09C5B"/>
                </a:solidFill>
                <a:latin typeface="Arial"/>
                <a:ea typeface="Arial"/>
                <a:cs typeface="Arial"/>
                <a:sym typeface="Arial"/>
              </a:rPr>
              <a:t>Cylindrical (1D, 2D, 3D)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A09C5B"/>
                </a:solidFill>
                <a:latin typeface="Arial"/>
                <a:ea typeface="Arial"/>
                <a:cs typeface="Arial"/>
                <a:sym typeface="Arial"/>
              </a:rPr>
              <a:t>Spherical (1D, 2D, 3D)</a:t>
            </a:r>
            <a:endParaRPr/>
          </a:p>
        </p:txBody>
      </p:sp>
      <p:sp>
        <p:nvSpPr>
          <p:cNvPr id="304" name="Google Shape;304;p32"/>
          <p:cNvSpPr txBox="1"/>
          <p:nvPr/>
        </p:nvSpPr>
        <p:spPr>
          <a:xfrm>
            <a:off x="5731774" y="4966598"/>
            <a:ext cx="2872800" cy="1139100"/>
          </a:xfrm>
          <a:prstGeom prst="rect">
            <a:avLst/>
          </a:prstGeom>
          <a:noFill/>
          <a:ln cap="flat" cmpd="sng" w="9525">
            <a:solidFill>
              <a:srgbClr val="1115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Particle Physics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11151A"/>
                </a:solidFill>
                <a:latin typeface="Arial"/>
                <a:ea typeface="Arial"/>
                <a:cs typeface="Arial"/>
                <a:sym typeface="Arial"/>
              </a:rPr>
              <a:t>Lagrangian particles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11151A"/>
                </a:solidFill>
                <a:latin typeface="Arial"/>
                <a:ea typeface="Arial"/>
                <a:cs typeface="Arial"/>
                <a:sym typeface="Arial"/>
              </a:rPr>
              <a:t>Cosmic Rays </a:t>
            </a:r>
            <a:r>
              <a:rPr lang="en-US" sz="1600">
                <a:solidFill>
                  <a:srgbClr val="11151A"/>
                </a:solidFill>
              </a:rPr>
              <a:t>-</a:t>
            </a:r>
            <a:r>
              <a:rPr b="0" i="0" lang="en-US" sz="1600" u="none" cap="none" strike="noStrike">
                <a:solidFill>
                  <a:srgbClr val="11151A"/>
                </a:solidFill>
                <a:latin typeface="Arial"/>
                <a:ea typeface="Arial"/>
                <a:cs typeface="Arial"/>
                <a:sym typeface="Arial"/>
              </a:rPr>
              <a:t> MHD-PIC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11151A"/>
                </a:solidFill>
                <a:latin typeface="Arial"/>
                <a:ea typeface="Arial"/>
                <a:cs typeface="Arial"/>
                <a:sym typeface="Arial"/>
              </a:rPr>
              <a:t>Dust</a:t>
            </a:r>
            <a:endParaRPr b="0" i="0" sz="1600" u="none" cap="none" strike="noStrike">
              <a:solidFill>
                <a:srgbClr val="11151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2725" y="1866853"/>
            <a:ext cx="1773343" cy="15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85413" y="3669922"/>
            <a:ext cx="1714759" cy="186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21495" y="4757339"/>
            <a:ext cx="1645019" cy="138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37209" y="1866853"/>
            <a:ext cx="1882072" cy="218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3"/>
          <p:cNvGrpSpPr/>
          <p:nvPr/>
        </p:nvGrpSpPr>
        <p:grpSpPr>
          <a:xfrm>
            <a:off x="0" y="6519240"/>
            <a:ext cx="12191763" cy="361440"/>
            <a:chOff x="0" y="6519240"/>
            <a:chExt cx="12191763" cy="361440"/>
          </a:xfrm>
        </p:grpSpPr>
        <p:pic>
          <p:nvPicPr>
            <p:cNvPr id="315" name="Google Shape;315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51924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33"/>
            <p:cNvSpPr/>
            <p:nvPr/>
          </p:nvSpPr>
          <p:spPr>
            <a:xfrm>
              <a:off x="6712920" y="654444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0" y="6538680"/>
              <a:ext cx="91440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8" name="Google Shape;31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3"/>
          <p:cNvSpPr txBox="1"/>
          <p:nvPr/>
        </p:nvSpPr>
        <p:spPr>
          <a:xfrm>
            <a:off x="92965" y="1866853"/>
            <a:ext cx="4503300" cy="13854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Advection Physics (Hyperbolic PDE)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Hydrodynamics (HD)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Magnetohydrodynamics (MHD)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Relativistic Hydrodynamics (RHD)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Relativistic ideal and nonideal MHD (RMHD)</a:t>
            </a:r>
            <a:endParaRPr b="0" baseline="30000" i="0" sz="1600" u="none" cap="none" strike="no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3"/>
          <p:cNvSpPr txBox="1"/>
          <p:nvPr/>
        </p:nvSpPr>
        <p:spPr>
          <a:xfrm>
            <a:off x="122501" y="3429000"/>
            <a:ext cx="5486700" cy="1385400"/>
          </a:xfrm>
          <a:prstGeom prst="rect">
            <a:avLst/>
          </a:prstGeom>
          <a:noFill/>
          <a:ln cap="flat" cmpd="sng" w="9525">
            <a:solidFill>
              <a:srgbClr val="3856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sng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Dissipation Physics (Parabolic PDE)</a:t>
            </a:r>
            <a:endParaRPr strike="sngStrike"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sng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Viscosity (Navier-Stokes)</a:t>
            </a:r>
            <a:endParaRPr strike="sngStrike"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sng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Thermal conduction (hydro and MHD)</a:t>
            </a:r>
            <a:endParaRPr strike="sngStrike"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sng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Hall MHD, Ambipolar diffusion, Magnetic resistivity</a:t>
            </a:r>
            <a:endParaRPr b="0" baseline="30000" i="0" sz="1600" u="none" cap="none" strike="sng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sng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Radiation Hydrodynamics (FLD, 2 temp)</a:t>
            </a:r>
            <a:endParaRPr strike="sngStrike"/>
          </a:p>
        </p:txBody>
      </p:sp>
      <p:sp>
        <p:nvSpPr>
          <p:cNvPr id="321" name="Google Shape;321;p33"/>
          <p:cNvSpPr txBox="1"/>
          <p:nvPr/>
        </p:nvSpPr>
        <p:spPr>
          <a:xfrm>
            <a:off x="122501" y="5003561"/>
            <a:ext cx="3183900" cy="1139100"/>
          </a:xfrm>
          <a:prstGeom prst="rect">
            <a:avLst/>
          </a:prstGeom>
          <a:noFill/>
          <a:ln cap="flat" cmpd="sng" w="9525">
            <a:solidFill>
              <a:srgbClr val="5252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sng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 Terms </a:t>
            </a:r>
            <a:endParaRPr strike="sngStrike"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sngStrike">
                <a:solidFill>
                  <a:srgbClr val="7B7B7B"/>
                </a:solidFill>
                <a:latin typeface="Arial"/>
                <a:ea typeface="Arial"/>
                <a:cs typeface="Arial"/>
                <a:sym typeface="Arial"/>
              </a:rPr>
              <a:t>Gravity / Body forces</a:t>
            </a:r>
            <a:endParaRPr strike="sngStrike"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sngStrike">
                <a:solidFill>
                  <a:srgbClr val="7B7B7B"/>
                </a:solidFill>
                <a:latin typeface="Arial"/>
                <a:ea typeface="Arial"/>
                <a:cs typeface="Arial"/>
                <a:sym typeface="Arial"/>
              </a:rPr>
              <a:t>Heating / optically thin cooling</a:t>
            </a:r>
            <a:endParaRPr strike="sngStrike"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sngStrike">
                <a:solidFill>
                  <a:srgbClr val="7B7B7B"/>
                </a:solidFill>
                <a:latin typeface="Arial"/>
                <a:ea typeface="Arial"/>
                <a:cs typeface="Arial"/>
                <a:sym typeface="Arial"/>
              </a:rPr>
              <a:t>Chemical networks</a:t>
            </a:r>
            <a:endParaRPr strike="sngStrike"/>
          </a:p>
        </p:txBody>
      </p:sp>
      <p:sp>
        <p:nvSpPr>
          <p:cNvPr id="322" name="Google Shape;322;p33"/>
          <p:cNvSpPr txBox="1"/>
          <p:nvPr/>
        </p:nvSpPr>
        <p:spPr>
          <a:xfrm>
            <a:off x="5731774" y="1966064"/>
            <a:ext cx="2582700" cy="1385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Thermodynamics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Isothermal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Ideal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sng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Non-constant gamma</a:t>
            </a:r>
            <a:endParaRPr strike="sngStrike"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Synge Gas (relativistic)</a:t>
            </a:r>
            <a:endParaRPr/>
          </a:p>
        </p:txBody>
      </p:sp>
      <p:sp>
        <p:nvSpPr>
          <p:cNvPr id="323" name="Google Shape;323;p33"/>
          <p:cNvSpPr txBox="1"/>
          <p:nvPr/>
        </p:nvSpPr>
        <p:spPr>
          <a:xfrm>
            <a:off x="5731774" y="3559374"/>
            <a:ext cx="2625900" cy="1139100"/>
          </a:xfrm>
          <a:prstGeom prst="rect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Geometry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A09C5B"/>
                </a:solidFill>
                <a:latin typeface="Arial"/>
                <a:ea typeface="Arial"/>
                <a:cs typeface="Arial"/>
                <a:sym typeface="Arial"/>
              </a:rPr>
              <a:t>Cartesian (1D, 2D, 3D)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sngStrike">
                <a:solidFill>
                  <a:srgbClr val="A09C5B"/>
                </a:solidFill>
                <a:latin typeface="Arial"/>
                <a:ea typeface="Arial"/>
                <a:cs typeface="Arial"/>
                <a:sym typeface="Arial"/>
              </a:rPr>
              <a:t>Cylindrical (1D, 2D, 3D</a:t>
            </a:r>
            <a:r>
              <a:rPr b="0" i="0" lang="en-US" sz="1600" u="none" cap="none" strike="noStrike">
                <a:solidFill>
                  <a:srgbClr val="A09C5B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sngStrike">
                <a:solidFill>
                  <a:srgbClr val="A09C5B"/>
                </a:solidFill>
                <a:latin typeface="Arial"/>
                <a:ea typeface="Arial"/>
                <a:cs typeface="Arial"/>
                <a:sym typeface="Arial"/>
              </a:rPr>
              <a:t>Spherical (1D, 2D, 3D)</a:t>
            </a:r>
            <a:endParaRPr strike="sngStrike"/>
          </a:p>
        </p:txBody>
      </p:sp>
      <p:sp>
        <p:nvSpPr>
          <p:cNvPr id="324" name="Google Shape;324;p33"/>
          <p:cNvSpPr txBox="1"/>
          <p:nvPr/>
        </p:nvSpPr>
        <p:spPr>
          <a:xfrm>
            <a:off x="5731774" y="4966598"/>
            <a:ext cx="2872800" cy="1139100"/>
          </a:xfrm>
          <a:prstGeom prst="rect">
            <a:avLst/>
          </a:prstGeom>
          <a:noFill/>
          <a:ln cap="flat" cmpd="sng" w="9525">
            <a:solidFill>
              <a:srgbClr val="1115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Particle Physics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11151A"/>
                </a:solidFill>
                <a:latin typeface="Arial"/>
                <a:ea typeface="Arial"/>
                <a:cs typeface="Arial"/>
                <a:sym typeface="Arial"/>
              </a:rPr>
              <a:t>Lagrangian particles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sngStrike">
                <a:solidFill>
                  <a:srgbClr val="11151A"/>
                </a:solidFill>
                <a:latin typeface="Arial"/>
                <a:ea typeface="Arial"/>
                <a:cs typeface="Arial"/>
                <a:sym typeface="Arial"/>
              </a:rPr>
              <a:t>Cosmic Rays</a:t>
            </a:r>
            <a:r>
              <a:rPr lang="en-US" sz="1600" strike="sngStrike">
                <a:solidFill>
                  <a:srgbClr val="11151A"/>
                </a:solidFill>
              </a:rPr>
              <a:t>/</a:t>
            </a:r>
            <a:r>
              <a:rPr b="0" i="0" lang="en-US" sz="1600" u="none" cap="none" strike="sngStrike">
                <a:solidFill>
                  <a:srgbClr val="11151A"/>
                </a:solidFill>
                <a:latin typeface="Arial"/>
                <a:ea typeface="Arial"/>
                <a:cs typeface="Arial"/>
                <a:sym typeface="Arial"/>
              </a:rPr>
              <a:t>MHD-PIC</a:t>
            </a:r>
            <a:endParaRPr strike="sngStrike"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sngStrike">
                <a:solidFill>
                  <a:srgbClr val="11151A"/>
                </a:solidFill>
                <a:latin typeface="Arial"/>
                <a:ea typeface="Arial"/>
                <a:cs typeface="Arial"/>
                <a:sym typeface="Arial"/>
              </a:rPr>
              <a:t>Dust</a:t>
            </a:r>
            <a:endParaRPr b="0" i="0" sz="1600" u="none" cap="none" strike="sngStrike">
              <a:solidFill>
                <a:srgbClr val="11151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2725" y="1866853"/>
            <a:ext cx="1773343" cy="15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85413" y="3669922"/>
            <a:ext cx="1714759" cy="186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21495" y="4757339"/>
            <a:ext cx="1645019" cy="138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37209" y="1866853"/>
            <a:ext cx="1882072" cy="218749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3"/>
          <p:cNvSpPr txBox="1"/>
          <p:nvPr/>
        </p:nvSpPr>
        <p:spPr>
          <a:xfrm>
            <a:off x="974125" y="874100"/>
            <a:ext cx="82509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"/>
              <a:buNone/>
            </a:pPr>
            <a:r>
              <a:rPr lang="en-US" sz="2593">
                <a:latin typeface="Calibri"/>
                <a:ea typeface="Calibri"/>
                <a:cs typeface="Calibri"/>
                <a:sym typeface="Calibri"/>
              </a:rPr>
              <a:t>Porting modules of</a:t>
            </a:r>
            <a:r>
              <a:rPr b="1" lang="en-US" sz="2593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593">
                <a:latin typeface="Calibri"/>
                <a:ea typeface="Calibri"/>
                <a:cs typeface="Calibri"/>
                <a:sym typeface="Calibri"/>
              </a:rPr>
              <a:t>most </a:t>
            </a:r>
            <a:r>
              <a:rPr b="1" lang="en-US" sz="2593">
                <a:latin typeface="Calibri"/>
                <a:ea typeface="Calibri"/>
                <a:cs typeface="Calibri"/>
                <a:sym typeface="Calibri"/>
              </a:rPr>
              <a:t>scientific interest </a:t>
            </a:r>
            <a:r>
              <a:rPr lang="en-US" sz="2593">
                <a:latin typeface="Calibri"/>
                <a:ea typeface="Calibri"/>
                <a:cs typeface="Calibri"/>
                <a:sym typeface="Calibri"/>
              </a:rPr>
              <a:t>for  the group</a:t>
            </a:r>
            <a:endParaRPr sz="128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"/>
              <a:buNone/>
            </a:pPr>
            <a:r>
              <a:rPr b="1" lang="en-US" sz="2834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High Energy Astrophysics</a:t>
            </a:r>
            <a:endParaRPr sz="136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4"/>
          <p:cNvSpPr txBox="1"/>
          <p:nvPr/>
        </p:nvSpPr>
        <p:spPr>
          <a:xfrm>
            <a:off x="384313" y="746125"/>
            <a:ext cx="10058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Available Numerical Algorithms</a:t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34"/>
          <p:cNvSpPr txBox="1"/>
          <p:nvPr/>
        </p:nvSpPr>
        <p:spPr>
          <a:xfrm>
            <a:off x="160502" y="2076396"/>
            <a:ext cx="11837400" cy="10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PLUTO supports 2</a:t>
            </a:r>
            <a:r>
              <a:rPr baseline="30000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4</a:t>
            </a:r>
            <a:r>
              <a:rPr baseline="30000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order finite-volume</a:t>
            </a:r>
            <a:r>
              <a:rPr baseline="30000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as well as 5</a:t>
            </a:r>
            <a:r>
              <a:rPr baseline="30000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order finite difference algorithms in multiple spatial dimensions.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4"/>
          <p:cNvSpPr txBox="1"/>
          <p:nvPr/>
        </p:nvSpPr>
        <p:spPr>
          <a:xfrm>
            <a:off x="343430" y="3186467"/>
            <a:ext cx="2467200" cy="19395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 Stepping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0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RK2, RK3, RK4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sng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MUSCL-Hancock  </a:t>
            </a:r>
            <a:endParaRPr strike="sngStrike"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sng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Characteristic Tracing</a:t>
            </a:r>
            <a:endParaRPr strike="sngStrike"/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Fully unsplit methods.</a:t>
            </a:r>
            <a:endParaRPr/>
          </a:p>
        </p:txBody>
      </p:sp>
      <p:sp>
        <p:nvSpPr>
          <p:cNvPr id="338" name="Google Shape;338;p34"/>
          <p:cNvSpPr txBox="1"/>
          <p:nvPr/>
        </p:nvSpPr>
        <p:spPr>
          <a:xfrm>
            <a:off x="2950732" y="3188615"/>
            <a:ext cx="2534700" cy="2339700"/>
          </a:xfrm>
          <a:prstGeom prst="rect">
            <a:avLst/>
          </a:prstGeom>
          <a:noFill/>
          <a:ln cap="flat" cmpd="sng" w="9525">
            <a:solidFill>
              <a:srgbClr val="3856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Interpolation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Piecewise Linear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Piecewise Parabolic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WENO 3</a:t>
            </a:r>
            <a:r>
              <a:rPr b="0" baseline="3000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– 5</a:t>
            </a:r>
            <a:r>
              <a:rPr b="0" baseline="3000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order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Monot. Pres. (MP5)</a:t>
            </a:r>
            <a:endParaRPr/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Primitive or characteristic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fields</a:t>
            </a:r>
            <a:endParaRPr/>
          </a:p>
        </p:txBody>
      </p:sp>
      <p:sp>
        <p:nvSpPr>
          <p:cNvPr id="339" name="Google Shape;339;p34"/>
          <p:cNvSpPr txBox="1"/>
          <p:nvPr/>
        </p:nvSpPr>
        <p:spPr>
          <a:xfrm>
            <a:off x="5794995" y="3186467"/>
            <a:ext cx="2239800" cy="2339700"/>
          </a:xfrm>
          <a:prstGeom prst="rect">
            <a:avLst/>
          </a:prstGeom>
          <a:noFill/>
          <a:ln cap="flat" cmpd="sng" w="9525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Riemann Solvers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Two-shock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AUSM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Roe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HLL / HLLC / HLLD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GFORCE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TVDLF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MUSTA</a:t>
            </a:r>
            <a:endParaRPr/>
          </a:p>
        </p:txBody>
      </p:sp>
      <p:sp>
        <p:nvSpPr>
          <p:cNvPr id="340" name="Google Shape;340;p34"/>
          <p:cNvSpPr txBox="1"/>
          <p:nvPr/>
        </p:nvSpPr>
        <p:spPr>
          <a:xfrm>
            <a:off x="8344306" y="3238403"/>
            <a:ext cx="2558700" cy="1354500"/>
          </a:xfrm>
          <a:prstGeom prst="rect">
            <a:avLst/>
          </a:prstGeom>
          <a:noFill/>
          <a:ln cap="flat" cmpd="sng" w="9525">
            <a:solidFill>
              <a:srgbClr val="7B7B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Parabolic Solver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Explicit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sng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Super-Time-Stepping</a:t>
            </a:r>
            <a:endParaRPr strike="sngStrike"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Runge-Kutta-Legendre</a:t>
            </a:r>
            <a:endParaRPr/>
          </a:p>
        </p:txBody>
      </p:sp>
      <p:sp>
        <p:nvSpPr>
          <p:cNvPr id="341" name="Google Shape;341;p34"/>
          <p:cNvSpPr txBox="1"/>
          <p:nvPr/>
        </p:nvSpPr>
        <p:spPr>
          <a:xfrm>
            <a:off x="8344306" y="4994388"/>
            <a:ext cx="3397200" cy="1354500"/>
          </a:xfrm>
          <a:prstGeom prst="rect">
            <a:avLst/>
          </a:prstGeom>
          <a:noFill/>
          <a:ln cap="flat" cmpd="sng" w="9525">
            <a:solidFill>
              <a:srgbClr val="1F386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∇∙B / ∇∙E control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8-wave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Constrained Transport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Hyperbolic Divergence Cleaning</a:t>
            </a:r>
            <a:endParaRPr/>
          </a:p>
        </p:txBody>
      </p:sp>
      <p:grpSp>
        <p:nvGrpSpPr>
          <p:cNvPr id="342" name="Google Shape;342;p34"/>
          <p:cNvGrpSpPr/>
          <p:nvPr/>
        </p:nvGrpSpPr>
        <p:grpSpPr>
          <a:xfrm>
            <a:off x="0" y="6519240"/>
            <a:ext cx="12191763" cy="361440"/>
            <a:chOff x="0" y="6519240"/>
            <a:chExt cx="12191763" cy="361440"/>
          </a:xfrm>
        </p:grpSpPr>
        <p:pic>
          <p:nvPicPr>
            <p:cNvPr id="343" name="Google Shape;343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51924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p34"/>
            <p:cNvSpPr/>
            <p:nvPr/>
          </p:nvSpPr>
          <p:spPr>
            <a:xfrm>
              <a:off x="6712920" y="654444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4"/>
            <p:cNvSpPr/>
            <p:nvPr/>
          </p:nvSpPr>
          <p:spPr>
            <a:xfrm>
              <a:off x="0" y="6538680"/>
              <a:ext cx="91440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6" name="Google Shape;34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/>
          <p:nvPr/>
        </p:nvSpPr>
        <p:spPr>
          <a:xfrm>
            <a:off x="57225" y="6209400"/>
            <a:ext cx="22398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1200"/>
              <a:t>1</a:t>
            </a:r>
            <a:r>
              <a:rPr lang="en-US" sz="1200"/>
              <a:t>Berta V. et al. in prep</a:t>
            </a:r>
            <a:endParaRPr sz="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5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54" name="Google Shape;354;p35"/>
          <p:cNvSpPr txBox="1"/>
          <p:nvPr/>
        </p:nvSpPr>
        <p:spPr>
          <a:xfrm>
            <a:off x="139113" y="2117000"/>
            <a:ext cx="11504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-394414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336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Migrating from</a:t>
            </a:r>
            <a:r>
              <a:rPr b="1" lang="en-US" sz="336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3369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1" lang="en-US" sz="336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6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b="1" lang="en-US" sz="336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3369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C++</a:t>
            </a:r>
            <a:endParaRPr b="1" sz="3369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83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b="1" lang="en-US" sz="3226">
                <a:latin typeface="Calibri"/>
                <a:ea typeface="Calibri"/>
                <a:cs typeface="Calibri"/>
                <a:sym typeface="Calibri"/>
              </a:rPr>
              <a:t>Templates</a:t>
            </a:r>
            <a:endParaRPr b="1" sz="3226">
              <a:latin typeface="Calibri"/>
              <a:ea typeface="Calibri"/>
              <a:cs typeface="Calibri"/>
              <a:sym typeface="Calibri"/>
            </a:endParaRPr>
          </a:p>
          <a:p>
            <a:pPr indent="-387383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b="1" lang="en-US" sz="3226">
                <a:latin typeface="Calibri"/>
                <a:ea typeface="Calibri"/>
                <a:cs typeface="Calibri"/>
                <a:sym typeface="Calibri"/>
              </a:rPr>
              <a:t>Classes</a:t>
            </a:r>
            <a:endParaRPr b="1" sz="3226">
              <a:latin typeface="Calibri"/>
              <a:ea typeface="Calibri"/>
              <a:cs typeface="Calibri"/>
              <a:sym typeface="Calibri"/>
            </a:endParaRPr>
          </a:p>
          <a:p>
            <a:pPr indent="-387383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3226">
                <a:latin typeface="Calibri"/>
                <a:ea typeface="Calibri"/>
                <a:cs typeface="Calibri"/>
                <a:sym typeface="Calibri"/>
              </a:rPr>
              <a:t>Automatic vectorization</a:t>
            </a:r>
            <a:endParaRPr sz="3226">
              <a:latin typeface="Calibri"/>
              <a:ea typeface="Calibri"/>
              <a:cs typeface="Calibri"/>
              <a:sym typeface="Calibri"/>
            </a:endParaRPr>
          </a:p>
          <a:p>
            <a:pPr indent="-39740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b="1" lang="en-US" sz="343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Directive-based </a:t>
            </a:r>
            <a:r>
              <a:rPr lang="en-US" sz="343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programming model</a:t>
            </a:r>
            <a:r>
              <a:rPr b="1" lang="en-US" sz="343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lang="en-US" sz="343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OpenACC</a:t>
            </a:r>
            <a:endParaRPr sz="3226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-395257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b="1" lang="en-US" sz="3386">
                <a:latin typeface="Calibri"/>
                <a:ea typeface="Calibri"/>
                <a:cs typeface="Calibri"/>
                <a:sym typeface="Calibri"/>
              </a:rPr>
              <a:t>MPI </a:t>
            </a:r>
            <a:r>
              <a:rPr lang="en-US" sz="3386"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b="1" lang="en-US" sz="3386">
                <a:latin typeface="Calibri"/>
                <a:ea typeface="Calibri"/>
                <a:cs typeface="Calibri"/>
                <a:sym typeface="Calibri"/>
              </a:rPr>
              <a:t> NCCL </a:t>
            </a:r>
            <a:r>
              <a:rPr lang="en-US" sz="3386">
                <a:latin typeface="Calibri"/>
                <a:ea typeface="Calibri"/>
                <a:cs typeface="Calibri"/>
                <a:sym typeface="Calibri"/>
              </a:rPr>
              <a:t>for inter-GPU and inter-node communication</a:t>
            </a:r>
            <a:endParaRPr sz="3386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395257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3386">
                <a:latin typeface="Calibri"/>
                <a:ea typeface="Calibri"/>
                <a:cs typeface="Calibri"/>
                <a:sym typeface="Calibri"/>
              </a:rPr>
              <a:t>Versioning w/ </a:t>
            </a:r>
            <a:r>
              <a:rPr b="1" lang="en-US" sz="3386">
                <a:latin typeface="Calibri"/>
                <a:ea typeface="Calibri"/>
                <a:cs typeface="Calibri"/>
                <a:sym typeface="Calibri"/>
              </a:rPr>
              <a:t>GitHub</a:t>
            </a:r>
            <a:endParaRPr b="1" sz="3386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386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5"/>
          <p:cNvSpPr txBox="1"/>
          <p:nvPr/>
        </p:nvSpPr>
        <p:spPr>
          <a:xfrm>
            <a:off x="335277" y="777125"/>
            <a:ext cx="11345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PLUTO-GPU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Full code rewrite to exploit GPU parallelism and increasing performance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7" name="Google Shape;357;p35"/>
          <p:cNvGrpSpPr/>
          <p:nvPr/>
        </p:nvGrpSpPr>
        <p:grpSpPr>
          <a:xfrm>
            <a:off x="0" y="6519240"/>
            <a:ext cx="12191763" cy="361440"/>
            <a:chOff x="0" y="6519240"/>
            <a:chExt cx="12191763" cy="361440"/>
          </a:xfrm>
        </p:grpSpPr>
        <p:pic>
          <p:nvPicPr>
            <p:cNvPr id="358" name="Google Shape;358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924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9" name="Google Shape;359;p35"/>
            <p:cNvSpPr/>
            <p:nvPr/>
          </p:nvSpPr>
          <p:spPr>
            <a:xfrm>
              <a:off x="6712920" y="654444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0" y="6538680"/>
              <a:ext cx="91440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1" name="Google Shape;36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91250" y="1158350"/>
            <a:ext cx="2354670" cy="13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3413" y="2241775"/>
            <a:ext cx="1030774" cy="115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63514" y="2587013"/>
            <a:ext cx="3610150" cy="18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82550" y="5041150"/>
            <a:ext cx="1325700" cy="13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5"/>
          <p:cNvSpPr txBox="1"/>
          <p:nvPr/>
        </p:nvSpPr>
        <p:spPr>
          <a:xfrm>
            <a:off x="4054300" y="5854625"/>
            <a:ext cx="43242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400">
                <a:solidFill>
                  <a:srgbClr val="38761D"/>
                </a:solidFill>
              </a:rPr>
              <a:t>Portability &amp; Performances</a:t>
            </a:r>
            <a:endParaRPr b="1" sz="24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