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57" r:id="rId3"/>
    <p:sldId id="283" r:id="rId4"/>
    <p:sldId id="268" r:id="rId5"/>
    <p:sldId id="258" r:id="rId6"/>
    <p:sldId id="272" r:id="rId7"/>
    <p:sldId id="273" r:id="rId8"/>
    <p:sldId id="274" r:id="rId9"/>
    <p:sldId id="284" r:id="rId10"/>
    <p:sldId id="276" r:id="rId11"/>
    <p:sldId id="278" r:id="rId12"/>
    <p:sldId id="279" r:id="rId13"/>
    <p:sldId id="277" r:id="rId14"/>
    <p:sldId id="267" r:id="rId15"/>
    <p:sldId id="271" r:id="rId16"/>
    <p:sldId id="275" r:id="rId17"/>
    <p:sldId id="280" r:id="rId18"/>
    <p:sldId id="285" r:id="rId19"/>
    <p:sldId id="270" r:id="rId20"/>
    <p:sldId id="281" r:id="rId21"/>
    <p:sldId id="269" r:id="rId22"/>
    <p:sldId id="266" r:id="rId23"/>
    <p:sldId id="282" r:id="rId24"/>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51"/>
    <p:restoredTop sz="85983"/>
  </p:normalViewPr>
  <p:slideViewPr>
    <p:cSldViewPr snapToGrid="0">
      <p:cViewPr varScale="1">
        <p:scale>
          <a:sx n="86" d="100"/>
          <a:sy n="86" d="100"/>
        </p:scale>
        <p:origin x="232" y="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DACF-B792-4C5B-B053-281BC24BA0F1}" type="doc">
      <dgm:prSet loTypeId="urn:microsoft.com/office/officeart/2016/7/layout/BasicLinearProcessNumbered" loCatId="process" qsTypeId="urn:microsoft.com/office/officeart/2005/8/quickstyle/simple1" qsCatId="simple" csTypeId="urn:microsoft.com/office/officeart/2005/8/colors/colorful1" csCatId="colorful"/>
      <dgm:spPr/>
      <dgm:t>
        <a:bodyPr/>
        <a:lstStyle/>
        <a:p>
          <a:endParaRPr lang="en-US"/>
        </a:p>
      </dgm:t>
    </dgm:pt>
    <dgm:pt modelId="{E56F6883-C293-4CA4-8C0C-996CB9FDCA27}">
      <dgm:prSet/>
      <dgm:spPr/>
      <dgm:t>
        <a:bodyPr/>
        <a:lstStyle/>
        <a:p>
          <a:r>
            <a:rPr lang="en-US" b="0" baseline="0"/>
            <a:t>HPC resources and Services are an integrated part of the OATs Computing Center. </a:t>
          </a:r>
          <a:endParaRPr lang="en-US"/>
        </a:p>
      </dgm:t>
    </dgm:pt>
    <dgm:pt modelId="{68DA822E-F96C-4DE4-B337-9FB48D9D44F7}" type="parTrans" cxnId="{0C1DD2E8-BD16-4332-ABBF-2D7233DB5871}">
      <dgm:prSet/>
      <dgm:spPr/>
      <dgm:t>
        <a:bodyPr/>
        <a:lstStyle/>
        <a:p>
          <a:endParaRPr lang="en-US"/>
        </a:p>
      </dgm:t>
    </dgm:pt>
    <dgm:pt modelId="{54A09E74-4024-4B8C-933D-D769E3DCE98F}" type="sibTrans" cxnId="{0C1DD2E8-BD16-4332-ABBF-2D7233DB5871}">
      <dgm:prSet phldrT="1" phldr="0"/>
      <dgm:spPr/>
      <dgm:t>
        <a:bodyPr/>
        <a:lstStyle/>
        <a:p>
          <a:r>
            <a:rPr lang="en-US"/>
            <a:t>1</a:t>
          </a:r>
        </a:p>
      </dgm:t>
    </dgm:pt>
    <dgm:pt modelId="{98F19BC5-48DC-4B6D-99E9-0888F971A3CF}">
      <dgm:prSet/>
      <dgm:spPr/>
      <dgm:t>
        <a:bodyPr/>
        <a:lstStyle/>
        <a:p>
          <a:r>
            <a:rPr lang="en-US" b="0" baseline="0"/>
            <a:t>None of the services discussed below will be possible wothout OATs infrastructure and support.</a:t>
          </a:r>
          <a:endParaRPr lang="en-US"/>
        </a:p>
      </dgm:t>
    </dgm:pt>
    <dgm:pt modelId="{C87DC462-B87F-469C-A8F6-27760820A5BD}" type="parTrans" cxnId="{27F7A94F-E865-4332-9E51-2F1742FBD485}">
      <dgm:prSet/>
      <dgm:spPr/>
      <dgm:t>
        <a:bodyPr/>
        <a:lstStyle/>
        <a:p>
          <a:endParaRPr lang="en-US"/>
        </a:p>
      </dgm:t>
    </dgm:pt>
    <dgm:pt modelId="{231D6E47-CCBB-42CB-9B11-59A67BCC1F85}" type="sibTrans" cxnId="{27F7A94F-E865-4332-9E51-2F1742FBD485}">
      <dgm:prSet phldrT="2" phldr="0"/>
      <dgm:spPr/>
      <dgm:t>
        <a:bodyPr/>
        <a:lstStyle/>
        <a:p>
          <a:r>
            <a:rPr lang="en-US"/>
            <a:t>2</a:t>
          </a:r>
        </a:p>
      </dgm:t>
    </dgm:pt>
    <dgm:pt modelId="{99A7C9F3-028C-4E4E-B74F-ADDEA1A9BE9A}" type="pres">
      <dgm:prSet presAssocID="{81F6DACF-B792-4C5B-B053-281BC24BA0F1}" presName="Name0" presStyleCnt="0">
        <dgm:presLayoutVars>
          <dgm:animLvl val="lvl"/>
          <dgm:resizeHandles val="exact"/>
        </dgm:presLayoutVars>
      </dgm:prSet>
      <dgm:spPr/>
    </dgm:pt>
    <dgm:pt modelId="{D970C92D-3B7C-CA40-83F5-B48DDF1DEF63}" type="pres">
      <dgm:prSet presAssocID="{E56F6883-C293-4CA4-8C0C-996CB9FDCA27}" presName="compositeNode" presStyleCnt="0">
        <dgm:presLayoutVars>
          <dgm:bulletEnabled val="1"/>
        </dgm:presLayoutVars>
      </dgm:prSet>
      <dgm:spPr/>
    </dgm:pt>
    <dgm:pt modelId="{E00F0921-3E3B-C843-889E-E948AA53A595}" type="pres">
      <dgm:prSet presAssocID="{E56F6883-C293-4CA4-8C0C-996CB9FDCA27}" presName="bgRect" presStyleLbl="bgAccFollowNode1" presStyleIdx="0" presStyleCnt="2"/>
      <dgm:spPr/>
    </dgm:pt>
    <dgm:pt modelId="{58707125-B8BB-3243-80C9-2AE85DD9E83C}" type="pres">
      <dgm:prSet presAssocID="{54A09E74-4024-4B8C-933D-D769E3DCE98F}" presName="sibTransNodeCircle" presStyleLbl="alignNode1" presStyleIdx="0" presStyleCnt="4">
        <dgm:presLayoutVars>
          <dgm:chMax val="0"/>
          <dgm:bulletEnabled/>
        </dgm:presLayoutVars>
      </dgm:prSet>
      <dgm:spPr/>
    </dgm:pt>
    <dgm:pt modelId="{1DEABA4D-76D7-7743-9508-7284F6517CBA}" type="pres">
      <dgm:prSet presAssocID="{E56F6883-C293-4CA4-8C0C-996CB9FDCA27}" presName="bottomLine" presStyleLbl="alignNode1" presStyleIdx="1" presStyleCnt="4">
        <dgm:presLayoutVars/>
      </dgm:prSet>
      <dgm:spPr/>
    </dgm:pt>
    <dgm:pt modelId="{96537F81-4258-1D40-BE4D-204EA5BEE274}" type="pres">
      <dgm:prSet presAssocID="{E56F6883-C293-4CA4-8C0C-996CB9FDCA27}" presName="nodeText" presStyleLbl="bgAccFollowNode1" presStyleIdx="0" presStyleCnt="2">
        <dgm:presLayoutVars>
          <dgm:bulletEnabled val="1"/>
        </dgm:presLayoutVars>
      </dgm:prSet>
      <dgm:spPr/>
    </dgm:pt>
    <dgm:pt modelId="{14DE02E9-5FB2-D64D-B877-BB7107972656}" type="pres">
      <dgm:prSet presAssocID="{54A09E74-4024-4B8C-933D-D769E3DCE98F}" presName="sibTrans" presStyleCnt="0"/>
      <dgm:spPr/>
    </dgm:pt>
    <dgm:pt modelId="{BBF0AF96-89E5-3048-9876-0ADB13B35A85}" type="pres">
      <dgm:prSet presAssocID="{98F19BC5-48DC-4B6D-99E9-0888F971A3CF}" presName="compositeNode" presStyleCnt="0">
        <dgm:presLayoutVars>
          <dgm:bulletEnabled val="1"/>
        </dgm:presLayoutVars>
      </dgm:prSet>
      <dgm:spPr/>
    </dgm:pt>
    <dgm:pt modelId="{83B637AA-CFD0-014E-A823-92532CA9CC1E}" type="pres">
      <dgm:prSet presAssocID="{98F19BC5-48DC-4B6D-99E9-0888F971A3CF}" presName="bgRect" presStyleLbl="bgAccFollowNode1" presStyleIdx="1" presStyleCnt="2"/>
      <dgm:spPr/>
    </dgm:pt>
    <dgm:pt modelId="{8C09904C-CD75-9247-8B97-C96B7DA5B243}" type="pres">
      <dgm:prSet presAssocID="{231D6E47-CCBB-42CB-9B11-59A67BCC1F85}" presName="sibTransNodeCircle" presStyleLbl="alignNode1" presStyleIdx="2" presStyleCnt="4">
        <dgm:presLayoutVars>
          <dgm:chMax val="0"/>
          <dgm:bulletEnabled/>
        </dgm:presLayoutVars>
      </dgm:prSet>
      <dgm:spPr/>
    </dgm:pt>
    <dgm:pt modelId="{CCA51AD8-B161-0B40-96F2-F11FC731E30E}" type="pres">
      <dgm:prSet presAssocID="{98F19BC5-48DC-4B6D-99E9-0888F971A3CF}" presName="bottomLine" presStyleLbl="alignNode1" presStyleIdx="3" presStyleCnt="4">
        <dgm:presLayoutVars/>
      </dgm:prSet>
      <dgm:spPr/>
    </dgm:pt>
    <dgm:pt modelId="{983FD912-4FB9-7F47-9436-303B036AE6CE}" type="pres">
      <dgm:prSet presAssocID="{98F19BC5-48DC-4B6D-99E9-0888F971A3CF}" presName="nodeText" presStyleLbl="bgAccFollowNode1" presStyleIdx="1" presStyleCnt="2">
        <dgm:presLayoutVars>
          <dgm:bulletEnabled val="1"/>
        </dgm:presLayoutVars>
      </dgm:prSet>
      <dgm:spPr/>
    </dgm:pt>
  </dgm:ptLst>
  <dgm:cxnLst>
    <dgm:cxn modelId="{FDE17B14-EC8A-1A4F-81E8-05631F629885}" type="presOf" srcId="{E56F6883-C293-4CA4-8C0C-996CB9FDCA27}" destId="{96537F81-4258-1D40-BE4D-204EA5BEE274}" srcOrd="1" destOrd="0" presId="urn:microsoft.com/office/officeart/2016/7/layout/BasicLinearProcessNumbered"/>
    <dgm:cxn modelId="{763F2C2B-3425-724B-A53E-6F395B3C8C23}" type="presOf" srcId="{98F19BC5-48DC-4B6D-99E9-0888F971A3CF}" destId="{983FD912-4FB9-7F47-9436-303B036AE6CE}" srcOrd="1" destOrd="0" presId="urn:microsoft.com/office/officeart/2016/7/layout/BasicLinearProcessNumbered"/>
    <dgm:cxn modelId="{A11F463C-B855-7F4F-9D61-579C1443FAFB}" type="presOf" srcId="{231D6E47-CCBB-42CB-9B11-59A67BCC1F85}" destId="{8C09904C-CD75-9247-8B97-C96B7DA5B243}" srcOrd="0" destOrd="0" presId="urn:microsoft.com/office/officeart/2016/7/layout/BasicLinearProcessNumbered"/>
    <dgm:cxn modelId="{04E8D647-EAE4-BC40-AFF3-3912D8600215}" type="presOf" srcId="{54A09E74-4024-4B8C-933D-D769E3DCE98F}" destId="{58707125-B8BB-3243-80C9-2AE85DD9E83C}" srcOrd="0" destOrd="0" presId="urn:microsoft.com/office/officeart/2016/7/layout/BasicLinearProcessNumbered"/>
    <dgm:cxn modelId="{27F7A94F-E865-4332-9E51-2F1742FBD485}" srcId="{81F6DACF-B792-4C5B-B053-281BC24BA0F1}" destId="{98F19BC5-48DC-4B6D-99E9-0888F971A3CF}" srcOrd="1" destOrd="0" parTransId="{C87DC462-B87F-469C-A8F6-27760820A5BD}" sibTransId="{231D6E47-CCBB-42CB-9B11-59A67BCC1F85}"/>
    <dgm:cxn modelId="{21909D7D-7BBA-9343-835C-ED3367D26FE7}" type="presOf" srcId="{81F6DACF-B792-4C5B-B053-281BC24BA0F1}" destId="{99A7C9F3-028C-4E4E-B74F-ADDEA1A9BE9A}" srcOrd="0" destOrd="0" presId="urn:microsoft.com/office/officeart/2016/7/layout/BasicLinearProcessNumbered"/>
    <dgm:cxn modelId="{B58186B9-82AE-3D40-8C40-64EEFF82F645}" type="presOf" srcId="{E56F6883-C293-4CA4-8C0C-996CB9FDCA27}" destId="{E00F0921-3E3B-C843-889E-E948AA53A595}" srcOrd="0" destOrd="0" presId="urn:microsoft.com/office/officeart/2016/7/layout/BasicLinearProcessNumbered"/>
    <dgm:cxn modelId="{0C1DD2E8-BD16-4332-ABBF-2D7233DB5871}" srcId="{81F6DACF-B792-4C5B-B053-281BC24BA0F1}" destId="{E56F6883-C293-4CA4-8C0C-996CB9FDCA27}" srcOrd="0" destOrd="0" parTransId="{68DA822E-F96C-4DE4-B337-9FB48D9D44F7}" sibTransId="{54A09E74-4024-4B8C-933D-D769E3DCE98F}"/>
    <dgm:cxn modelId="{1E9874FD-A7B4-AB41-9028-364A4CA8CB29}" type="presOf" srcId="{98F19BC5-48DC-4B6D-99E9-0888F971A3CF}" destId="{83B637AA-CFD0-014E-A823-92532CA9CC1E}" srcOrd="0" destOrd="0" presId="urn:microsoft.com/office/officeart/2016/7/layout/BasicLinearProcessNumbered"/>
    <dgm:cxn modelId="{9AAB6265-58F8-044E-8F7A-216E485693A7}" type="presParOf" srcId="{99A7C9F3-028C-4E4E-B74F-ADDEA1A9BE9A}" destId="{D970C92D-3B7C-CA40-83F5-B48DDF1DEF63}" srcOrd="0" destOrd="0" presId="urn:microsoft.com/office/officeart/2016/7/layout/BasicLinearProcessNumbered"/>
    <dgm:cxn modelId="{7F16BBDD-886F-504E-959D-930FE6285DE5}" type="presParOf" srcId="{D970C92D-3B7C-CA40-83F5-B48DDF1DEF63}" destId="{E00F0921-3E3B-C843-889E-E948AA53A595}" srcOrd="0" destOrd="0" presId="urn:microsoft.com/office/officeart/2016/7/layout/BasicLinearProcessNumbered"/>
    <dgm:cxn modelId="{416EFD5B-CF5F-924B-A629-F1A0960E2E31}" type="presParOf" srcId="{D970C92D-3B7C-CA40-83F5-B48DDF1DEF63}" destId="{58707125-B8BB-3243-80C9-2AE85DD9E83C}" srcOrd="1" destOrd="0" presId="urn:microsoft.com/office/officeart/2016/7/layout/BasicLinearProcessNumbered"/>
    <dgm:cxn modelId="{E341E946-FADD-A140-B7C3-195127D7BE6A}" type="presParOf" srcId="{D970C92D-3B7C-CA40-83F5-B48DDF1DEF63}" destId="{1DEABA4D-76D7-7743-9508-7284F6517CBA}" srcOrd="2" destOrd="0" presId="urn:microsoft.com/office/officeart/2016/7/layout/BasicLinearProcessNumbered"/>
    <dgm:cxn modelId="{14B228CB-7FCF-4B4D-9982-B10637918525}" type="presParOf" srcId="{D970C92D-3B7C-CA40-83F5-B48DDF1DEF63}" destId="{96537F81-4258-1D40-BE4D-204EA5BEE274}" srcOrd="3" destOrd="0" presId="urn:microsoft.com/office/officeart/2016/7/layout/BasicLinearProcessNumbered"/>
    <dgm:cxn modelId="{FFC87C3C-2238-D246-A2EE-33B444A44FC3}" type="presParOf" srcId="{99A7C9F3-028C-4E4E-B74F-ADDEA1A9BE9A}" destId="{14DE02E9-5FB2-D64D-B877-BB7107972656}" srcOrd="1" destOrd="0" presId="urn:microsoft.com/office/officeart/2016/7/layout/BasicLinearProcessNumbered"/>
    <dgm:cxn modelId="{827711F4-851F-AF4E-BD6F-81E130796E7A}" type="presParOf" srcId="{99A7C9F3-028C-4E4E-B74F-ADDEA1A9BE9A}" destId="{BBF0AF96-89E5-3048-9876-0ADB13B35A85}" srcOrd="2" destOrd="0" presId="urn:microsoft.com/office/officeart/2016/7/layout/BasicLinearProcessNumbered"/>
    <dgm:cxn modelId="{E5C84515-1DDF-6C41-BA79-24833F8594E8}" type="presParOf" srcId="{BBF0AF96-89E5-3048-9876-0ADB13B35A85}" destId="{83B637AA-CFD0-014E-A823-92532CA9CC1E}" srcOrd="0" destOrd="0" presId="urn:microsoft.com/office/officeart/2016/7/layout/BasicLinearProcessNumbered"/>
    <dgm:cxn modelId="{0A0FEAE5-750C-C844-BAC4-0B478E6CD327}" type="presParOf" srcId="{BBF0AF96-89E5-3048-9876-0ADB13B35A85}" destId="{8C09904C-CD75-9247-8B97-C96B7DA5B243}" srcOrd="1" destOrd="0" presId="urn:microsoft.com/office/officeart/2016/7/layout/BasicLinearProcessNumbered"/>
    <dgm:cxn modelId="{0F676D7B-00EB-6746-B6C9-E4C3952FEFA6}" type="presParOf" srcId="{BBF0AF96-89E5-3048-9876-0ADB13B35A85}" destId="{CCA51AD8-B161-0B40-96F2-F11FC731E30E}" srcOrd="2" destOrd="0" presId="urn:microsoft.com/office/officeart/2016/7/layout/BasicLinearProcessNumbered"/>
    <dgm:cxn modelId="{740F6704-5221-7A42-9581-7DD79A79B32C}" type="presParOf" srcId="{BBF0AF96-89E5-3048-9876-0ADB13B35A85}" destId="{983FD912-4FB9-7F47-9436-303B036AE6CE}"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596DF3-A4A9-47BB-BD25-1A55867CB5F2}"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1F3FCE-0DB0-401B-ADD9-EECE1724960F}">
      <dgm:prSet/>
      <dgm:spPr/>
      <dgm:t>
        <a:bodyPr/>
        <a:lstStyle/>
        <a:p>
          <a:r>
            <a:rPr lang="en-GB" dirty="0"/>
            <a:t>Resource </a:t>
          </a:r>
          <a:r>
            <a:rPr lang="en-US" dirty="0"/>
            <a:t> – HW e Services</a:t>
          </a:r>
        </a:p>
      </dgm:t>
    </dgm:pt>
    <dgm:pt modelId="{DAEA76F9-806E-4D50-8B2E-38DC548245E2}" type="parTrans" cxnId="{FEF9EC38-7692-445F-A6D3-2C0CE265BD06}">
      <dgm:prSet/>
      <dgm:spPr/>
      <dgm:t>
        <a:bodyPr/>
        <a:lstStyle/>
        <a:p>
          <a:endParaRPr lang="en-US"/>
        </a:p>
      </dgm:t>
    </dgm:pt>
    <dgm:pt modelId="{D91AF835-7806-4348-8BD2-332DA5653CA7}" type="sibTrans" cxnId="{FEF9EC38-7692-445F-A6D3-2C0CE265BD06}">
      <dgm:prSet/>
      <dgm:spPr/>
      <dgm:t>
        <a:bodyPr/>
        <a:lstStyle/>
        <a:p>
          <a:endParaRPr lang="en-US"/>
        </a:p>
      </dgm:t>
    </dgm:pt>
    <dgm:pt modelId="{9AAB0642-4748-402D-B3E0-CD5E2A70E461}">
      <dgm:prSet/>
      <dgm:spPr/>
      <dgm:t>
        <a:bodyPr/>
        <a:lstStyle/>
        <a:p>
          <a:r>
            <a:rPr lang="en-GB" dirty="0"/>
            <a:t>P</a:t>
          </a:r>
          <a:r>
            <a:rPr lang="en-US" dirty="0" err="1"/>
            <a:t>eople</a:t>
          </a:r>
          <a:r>
            <a:rPr lang="en-US" dirty="0"/>
            <a:t> – support and knowhow </a:t>
          </a:r>
        </a:p>
      </dgm:t>
    </dgm:pt>
    <dgm:pt modelId="{133530EB-FBC6-43BB-8691-B4F74D1EAD2E}" type="parTrans" cxnId="{44142DFD-7741-486B-85D4-1A2162EC41E0}">
      <dgm:prSet/>
      <dgm:spPr/>
      <dgm:t>
        <a:bodyPr/>
        <a:lstStyle/>
        <a:p>
          <a:endParaRPr lang="en-US"/>
        </a:p>
      </dgm:t>
    </dgm:pt>
    <dgm:pt modelId="{CBFEA40F-A64D-47BA-B32C-ABFCF08C6E11}" type="sibTrans" cxnId="{44142DFD-7741-486B-85D4-1A2162EC41E0}">
      <dgm:prSet/>
      <dgm:spPr/>
      <dgm:t>
        <a:bodyPr/>
        <a:lstStyle/>
        <a:p>
          <a:endParaRPr lang="en-US"/>
        </a:p>
      </dgm:t>
    </dgm:pt>
    <dgm:pt modelId="{B7EDF46E-2BE4-42AE-8C3F-FC742DE56436}">
      <dgm:prSet/>
      <dgm:spPr/>
      <dgm:t>
        <a:bodyPr/>
        <a:lstStyle/>
        <a:p>
          <a:r>
            <a:rPr lang="en-GB" dirty="0"/>
            <a:t>P</a:t>
          </a:r>
          <a:r>
            <a:rPr lang="en-US" dirty="0" err="1"/>
            <a:t>rojects</a:t>
          </a:r>
          <a:r>
            <a:rPr lang="en-US" dirty="0"/>
            <a:t> – European projects, PRIN, National  </a:t>
          </a:r>
        </a:p>
      </dgm:t>
    </dgm:pt>
    <dgm:pt modelId="{A8586D4A-FF00-4AB7-84CB-E4C3D964F0A8}" type="parTrans" cxnId="{F831E4AA-AEE7-4AB3-8169-94589BE427CB}">
      <dgm:prSet/>
      <dgm:spPr/>
      <dgm:t>
        <a:bodyPr/>
        <a:lstStyle/>
        <a:p>
          <a:endParaRPr lang="en-US"/>
        </a:p>
      </dgm:t>
    </dgm:pt>
    <dgm:pt modelId="{F2CB4BE3-53C3-476A-B6A0-B96C0B82ED2B}" type="sibTrans" cxnId="{F831E4AA-AEE7-4AB3-8169-94589BE427CB}">
      <dgm:prSet/>
      <dgm:spPr/>
      <dgm:t>
        <a:bodyPr/>
        <a:lstStyle/>
        <a:p>
          <a:endParaRPr lang="en-US"/>
        </a:p>
      </dgm:t>
    </dgm:pt>
    <dgm:pt modelId="{C2B4E7E7-6DBF-4920-BFC5-34727869ADC3}">
      <dgm:prSet/>
      <dgm:spPr/>
      <dgm:t>
        <a:bodyPr/>
        <a:lstStyle/>
        <a:p>
          <a:r>
            <a:rPr lang="en-GB"/>
            <a:t>Science – Numerical Simulations and data analysys</a:t>
          </a:r>
          <a:endParaRPr lang="en-US"/>
        </a:p>
      </dgm:t>
    </dgm:pt>
    <dgm:pt modelId="{E649FCE7-F31A-4056-8D25-8CCD13BA46E6}" type="parTrans" cxnId="{A2F16F3A-DB2F-4B79-9585-4E3BF1AFB741}">
      <dgm:prSet/>
      <dgm:spPr/>
      <dgm:t>
        <a:bodyPr/>
        <a:lstStyle/>
        <a:p>
          <a:endParaRPr lang="en-US"/>
        </a:p>
      </dgm:t>
    </dgm:pt>
    <dgm:pt modelId="{73372180-A097-40EF-9ACC-42180565B8A8}" type="sibTrans" cxnId="{A2F16F3A-DB2F-4B79-9585-4E3BF1AFB741}">
      <dgm:prSet/>
      <dgm:spPr/>
      <dgm:t>
        <a:bodyPr/>
        <a:lstStyle/>
        <a:p>
          <a:endParaRPr lang="en-US"/>
        </a:p>
      </dgm:t>
    </dgm:pt>
    <dgm:pt modelId="{6E0E920A-19C1-5843-AD5E-A7BD465B9362}" type="pres">
      <dgm:prSet presAssocID="{39596DF3-A4A9-47BB-BD25-1A55867CB5F2}" presName="outerComposite" presStyleCnt="0">
        <dgm:presLayoutVars>
          <dgm:chMax val="5"/>
          <dgm:dir/>
          <dgm:resizeHandles val="exact"/>
        </dgm:presLayoutVars>
      </dgm:prSet>
      <dgm:spPr/>
    </dgm:pt>
    <dgm:pt modelId="{F2CA96E2-8EAC-994C-B8B5-47D27EEC5C66}" type="pres">
      <dgm:prSet presAssocID="{39596DF3-A4A9-47BB-BD25-1A55867CB5F2}" presName="dummyMaxCanvas" presStyleCnt="0">
        <dgm:presLayoutVars/>
      </dgm:prSet>
      <dgm:spPr/>
    </dgm:pt>
    <dgm:pt modelId="{63333AA9-733C-B640-B363-3F9EAC48A96A}" type="pres">
      <dgm:prSet presAssocID="{39596DF3-A4A9-47BB-BD25-1A55867CB5F2}" presName="FourNodes_1" presStyleLbl="node1" presStyleIdx="0" presStyleCnt="4">
        <dgm:presLayoutVars>
          <dgm:bulletEnabled val="1"/>
        </dgm:presLayoutVars>
      </dgm:prSet>
      <dgm:spPr/>
    </dgm:pt>
    <dgm:pt modelId="{396BC0CD-F60A-C84F-A841-BC7CB4A7A9D3}" type="pres">
      <dgm:prSet presAssocID="{39596DF3-A4A9-47BB-BD25-1A55867CB5F2}" presName="FourNodes_2" presStyleLbl="node1" presStyleIdx="1" presStyleCnt="4">
        <dgm:presLayoutVars>
          <dgm:bulletEnabled val="1"/>
        </dgm:presLayoutVars>
      </dgm:prSet>
      <dgm:spPr/>
    </dgm:pt>
    <dgm:pt modelId="{ED11B655-3DEB-2442-9A36-5427D8A2458D}" type="pres">
      <dgm:prSet presAssocID="{39596DF3-A4A9-47BB-BD25-1A55867CB5F2}" presName="FourNodes_3" presStyleLbl="node1" presStyleIdx="2" presStyleCnt="4">
        <dgm:presLayoutVars>
          <dgm:bulletEnabled val="1"/>
        </dgm:presLayoutVars>
      </dgm:prSet>
      <dgm:spPr/>
    </dgm:pt>
    <dgm:pt modelId="{FAF791D6-E52B-694A-96B3-C46030628C2B}" type="pres">
      <dgm:prSet presAssocID="{39596DF3-A4A9-47BB-BD25-1A55867CB5F2}" presName="FourNodes_4" presStyleLbl="node1" presStyleIdx="3" presStyleCnt="4">
        <dgm:presLayoutVars>
          <dgm:bulletEnabled val="1"/>
        </dgm:presLayoutVars>
      </dgm:prSet>
      <dgm:spPr/>
    </dgm:pt>
    <dgm:pt modelId="{621F4EAE-B77A-DB48-A92D-D8049BBB7DDD}" type="pres">
      <dgm:prSet presAssocID="{39596DF3-A4A9-47BB-BD25-1A55867CB5F2}" presName="FourConn_1-2" presStyleLbl="fgAccFollowNode1" presStyleIdx="0" presStyleCnt="3">
        <dgm:presLayoutVars>
          <dgm:bulletEnabled val="1"/>
        </dgm:presLayoutVars>
      </dgm:prSet>
      <dgm:spPr/>
    </dgm:pt>
    <dgm:pt modelId="{924B47A9-B3D5-1A49-B63E-8BA7FDF9B6C9}" type="pres">
      <dgm:prSet presAssocID="{39596DF3-A4A9-47BB-BD25-1A55867CB5F2}" presName="FourConn_2-3" presStyleLbl="fgAccFollowNode1" presStyleIdx="1" presStyleCnt="3">
        <dgm:presLayoutVars>
          <dgm:bulletEnabled val="1"/>
        </dgm:presLayoutVars>
      </dgm:prSet>
      <dgm:spPr/>
    </dgm:pt>
    <dgm:pt modelId="{BA6DF40C-B8B6-5A47-99D7-BB945EF95B4B}" type="pres">
      <dgm:prSet presAssocID="{39596DF3-A4A9-47BB-BD25-1A55867CB5F2}" presName="FourConn_3-4" presStyleLbl="fgAccFollowNode1" presStyleIdx="2" presStyleCnt="3">
        <dgm:presLayoutVars>
          <dgm:bulletEnabled val="1"/>
        </dgm:presLayoutVars>
      </dgm:prSet>
      <dgm:spPr/>
    </dgm:pt>
    <dgm:pt modelId="{4CB23DA8-E10D-7649-B49F-6EFBD888A824}" type="pres">
      <dgm:prSet presAssocID="{39596DF3-A4A9-47BB-BD25-1A55867CB5F2}" presName="FourNodes_1_text" presStyleLbl="node1" presStyleIdx="3" presStyleCnt="4">
        <dgm:presLayoutVars>
          <dgm:bulletEnabled val="1"/>
        </dgm:presLayoutVars>
      </dgm:prSet>
      <dgm:spPr/>
    </dgm:pt>
    <dgm:pt modelId="{572160E3-7742-E740-AA8A-0E07B33D963F}" type="pres">
      <dgm:prSet presAssocID="{39596DF3-A4A9-47BB-BD25-1A55867CB5F2}" presName="FourNodes_2_text" presStyleLbl="node1" presStyleIdx="3" presStyleCnt="4">
        <dgm:presLayoutVars>
          <dgm:bulletEnabled val="1"/>
        </dgm:presLayoutVars>
      </dgm:prSet>
      <dgm:spPr/>
    </dgm:pt>
    <dgm:pt modelId="{6346FDEF-3A32-F240-A0D0-70C3B21761E0}" type="pres">
      <dgm:prSet presAssocID="{39596DF3-A4A9-47BB-BD25-1A55867CB5F2}" presName="FourNodes_3_text" presStyleLbl="node1" presStyleIdx="3" presStyleCnt="4">
        <dgm:presLayoutVars>
          <dgm:bulletEnabled val="1"/>
        </dgm:presLayoutVars>
      </dgm:prSet>
      <dgm:spPr/>
    </dgm:pt>
    <dgm:pt modelId="{B9677E73-EC5D-A540-88EA-EDECCB395C04}" type="pres">
      <dgm:prSet presAssocID="{39596DF3-A4A9-47BB-BD25-1A55867CB5F2}" presName="FourNodes_4_text" presStyleLbl="node1" presStyleIdx="3" presStyleCnt="4">
        <dgm:presLayoutVars>
          <dgm:bulletEnabled val="1"/>
        </dgm:presLayoutVars>
      </dgm:prSet>
      <dgm:spPr/>
    </dgm:pt>
  </dgm:ptLst>
  <dgm:cxnLst>
    <dgm:cxn modelId="{4CFC5301-89BE-6B44-9411-185FC2D2677C}" type="presOf" srcId="{C2B4E7E7-6DBF-4920-BFC5-34727869ADC3}" destId="{B9677E73-EC5D-A540-88EA-EDECCB395C04}" srcOrd="1" destOrd="0" presId="urn:microsoft.com/office/officeart/2005/8/layout/vProcess5"/>
    <dgm:cxn modelId="{3D69C90A-29E8-3542-A51C-C8B31F29F884}" type="presOf" srcId="{F2CB4BE3-53C3-476A-B6A0-B96C0B82ED2B}" destId="{BA6DF40C-B8B6-5A47-99D7-BB945EF95B4B}" srcOrd="0" destOrd="0" presId="urn:microsoft.com/office/officeart/2005/8/layout/vProcess5"/>
    <dgm:cxn modelId="{1C865310-A5A3-F944-A64E-E5EFDA95A2BE}" type="presOf" srcId="{B7EDF46E-2BE4-42AE-8C3F-FC742DE56436}" destId="{ED11B655-3DEB-2442-9A36-5427D8A2458D}" srcOrd="0" destOrd="0" presId="urn:microsoft.com/office/officeart/2005/8/layout/vProcess5"/>
    <dgm:cxn modelId="{ADF44936-8617-FA4B-A39E-CB72B1374CCE}" type="presOf" srcId="{EE1F3FCE-0DB0-401B-ADD9-EECE1724960F}" destId="{63333AA9-733C-B640-B363-3F9EAC48A96A}" srcOrd="0" destOrd="0" presId="urn:microsoft.com/office/officeart/2005/8/layout/vProcess5"/>
    <dgm:cxn modelId="{FEF9EC38-7692-445F-A6D3-2C0CE265BD06}" srcId="{39596DF3-A4A9-47BB-BD25-1A55867CB5F2}" destId="{EE1F3FCE-0DB0-401B-ADD9-EECE1724960F}" srcOrd="0" destOrd="0" parTransId="{DAEA76F9-806E-4D50-8B2E-38DC548245E2}" sibTransId="{D91AF835-7806-4348-8BD2-332DA5653CA7}"/>
    <dgm:cxn modelId="{A2F16F3A-DB2F-4B79-9585-4E3BF1AFB741}" srcId="{39596DF3-A4A9-47BB-BD25-1A55867CB5F2}" destId="{C2B4E7E7-6DBF-4920-BFC5-34727869ADC3}" srcOrd="3" destOrd="0" parTransId="{E649FCE7-F31A-4056-8D25-8CCD13BA46E6}" sibTransId="{73372180-A097-40EF-9ACC-42180565B8A8}"/>
    <dgm:cxn modelId="{DF12453C-7466-8745-8BAF-12596CEE4291}" type="presOf" srcId="{CBFEA40F-A64D-47BA-B32C-ABFCF08C6E11}" destId="{924B47A9-B3D5-1A49-B63E-8BA7FDF9B6C9}" srcOrd="0" destOrd="0" presId="urn:microsoft.com/office/officeart/2005/8/layout/vProcess5"/>
    <dgm:cxn modelId="{524C7162-EA5D-0C42-955A-2A697B65C915}" type="presOf" srcId="{9AAB0642-4748-402D-B3E0-CD5E2A70E461}" destId="{396BC0CD-F60A-C84F-A841-BC7CB4A7A9D3}" srcOrd="0" destOrd="0" presId="urn:microsoft.com/office/officeart/2005/8/layout/vProcess5"/>
    <dgm:cxn modelId="{68AE2A71-C3D9-D245-867F-A6DDDE7ADCBE}" type="presOf" srcId="{39596DF3-A4A9-47BB-BD25-1A55867CB5F2}" destId="{6E0E920A-19C1-5843-AD5E-A7BD465B9362}" srcOrd="0" destOrd="0" presId="urn:microsoft.com/office/officeart/2005/8/layout/vProcess5"/>
    <dgm:cxn modelId="{3D1F3273-801C-4941-B692-EEF0962F2D40}" type="presOf" srcId="{D91AF835-7806-4348-8BD2-332DA5653CA7}" destId="{621F4EAE-B77A-DB48-A92D-D8049BBB7DDD}" srcOrd="0" destOrd="0" presId="urn:microsoft.com/office/officeart/2005/8/layout/vProcess5"/>
    <dgm:cxn modelId="{1842A779-304C-254C-9697-23C9145BFAF1}" type="presOf" srcId="{9AAB0642-4748-402D-B3E0-CD5E2A70E461}" destId="{572160E3-7742-E740-AA8A-0E07B33D963F}" srcOrd="1" destOrd="0" presId="urn:microsoft.com/office/officeart/2005/8/layout/vProcess5"/>
    <dgm:cxn modelId="{7F69329D-0D5C-ED4D-8776-B693A6F0DEA0}" type="presOf" srcId="{EE1F3FCE-0DB0-401B-ADD9-EECE1724960F}" destId="{4CB23DA8-E10D-7649-B49F-6EFBD888A824}" srcOrd="1" destOrd="0" presId="urn:microsoft.com/office/officeart/2005/8/layout/vProcess5"/>
    <dgm:cxn modelId="{F831E4AA-AEE7-4AB3-8169-94589BE427CB}" srcId="{39596DF3-A4A9-47BB-BD25-1A55867CB5F2}" destId="{B7EDF46E-2BE4-42AE-8C3F-FC742DE56436}" srcOrd="2" destOrd="0" parTransId="{A8586D4A-FF00-4AB7-84CB-E4C3D964F0A8}" sibTransId="{F2CB4BE3-53C3-476A-B6A0-B96C0B82ED2B}"/>
    <dgm:cxn modelId="{29A037B6-C0CF-3E4F-BE38-0174EFFDE880}" type="presOf" srcId="{B7EDF46E-2BE4-42AE-8C3F-FC742DE56436}" destId="{6346FDEF-3A32-F240-A0D0-70C3B21761E0}" srcOrd="1" destOrd="0" presId="urn:microsoft.com/office/officeart/2005/8/layout/vProcess5"/>
    <dgm:cxn modelId="{F81445E5-F98D-F44C-9082-D69451231F66}" type="presOf" srcId="{C2B4E7E7-6DBF-4920-BFC5-34727869ADC3}" destId="{FAF791D6-E52B-694A-96B3-C46030628C2B}" srcOrd="0" destOrd="0" presId="urn:microsoft.com/office/officeart/2005/8/layout/vProcess5"/>
    <dgm:cxn modelId="{44142DFD-7741-486B-85D4-1A2162EC41E0}" srcId="{39596DF3-A4A9-47BB-BD25-1A55867CB5F2}" destId="{9AAB0642-4748-402D-B3E0-CD5E2A70E461}" srcOrd="1" destOrd="0" parTransId="{133530EB-FBC6-43BB-8691-B4F74D1EAD2E}" sibTransId="{CBFEA40F-A64D-47BA-B32C-ABFCF08C6E11}"/>
    <dgm:cxn modelId="{5E71234E-954F-4149-A57C-832809EC9BBB}" type="presParOf" srcId="{6E0E920A-19C1-5843-AD5E-A7BD465B9362}" destId="{F2CA96E2-8EAC-994C-B8B5-47D27EEC5C66}" srcOrd="0" destOrd="0" presId="urn:microsoft.com/office/officeart/2005/8/layout/vProcess5"/>
    <dgm:cxn modelId="{7381FC6B-AADC-0941-A001-8DC2D70F425C}" type="presParOf" srcId="{6E0E920A-19C1-5843-AD5E-A7BD465B9362}" destId="{63333AA9-733C-B640-B363-3F9EAC48A96A}" srcOrd="1" destOrd="0" presId="urn:microsoft.com/office/officeart/2005/8/layout/vProcess5"/>
    <dgm:cxn modelId="{C2C993E3-1887-4A41-BD45-DF78825F4819}" type="presParOf" srcId="{6E0E920A-19C1-5843-AD5E-A7BD465B9362}" destId="{396BC0CD-F60A-C84F-A841-BC7CB4A7A9D3}" srcOrd="2" destOrd="0" presId="urn:microsoft.com/office/officeart/2005/8/layout/vProcess5"/>
    <dgm:cxn modelId="{7FA664B5-071C-DF44-AFCF-E3F00E086C09}" type="presParOf" srcId="{6E0E920A-19C1-5843-AD5E-A7BD465B9362}" destId="{ED11B655-3DEB-2442-9A36-5427D8A2458D}" srcOrd="3" destOrd="0" presId="urn:microsoft.com/office/officeart/2005/8/layout/vProcess5"/>
    <dgm:cxn modelId="{D0A3A7CD-D9DB-BB46-A62D-427795C62C08}" type="presParOf" srcId="{6E0E920A-19C1-5843-AD5E-A7BD465B9362}" destId="{FAF791D6-E52B-694A-96B3-C46030628C2B}" srcOrd="4" destOrd="0" presId="urn:microsoft.com/office/officeart/2005/8/layout/vProcess5"/>
    <dgm:cxn modelId="{3FE0D33B-8013-0045-8EFE-5C9CC9BDDF25}" type="presParOf" srcId="{6E0E920A-19C1-5843-AD5E-A7BD465B9362}" destId="{621F4EAE-B77A-DB48-A92D-D8049BBB7DDD}" srcOrd="5" destOrd="0" presId="urn:microsoft.com/office/officeart/2005/8/layout/vProcess5"/>
    <dgm:cxn modelId="{7F664F83-9E2A-2D49-8061-A60899AEC7F4}" type="presParOf" srcId="{6E0E920A-19C1-5843-AD5E-A7BD465B9362}" destId="{924B47A9-B3D5-1A49-B63E-8BA7FDF9B6C9}" srcOrd="6" destOrd="0" presId="urn:microsoft.com/office/officeart/2005/8/layout/vProcess5"/>
    <dgm:cxn modelId="{719AD6B5-539F-8746-9BB6-08E0083E319D}" type="presParOf" srcId="{6E0E920A-19C1-5843-AD5E-A7BD465B9362}" destId="{BA6DF40C-B8B6-5A47-99D7-BB945EF95B4B}" srcOrd="7" destOrd="0" presId="urn:microsoft.com/office/officeart/2005/8/layout/vProcess5"/>
    <dgm:cxn modelId="{9F5548FC-D2C8-5C4D-A728-BC72AD198FA8}" type="presParOf" srcId="{6E0E920A-19C1-5843-AD5E-A7BD465B9362}" destId="{4CB23DA8-E10D-7649-B49F-6EFBD888A824}" srcOrd="8" destOrd="0" presId="urn:microsoft.com/office/officeart/2005/8/layout/vProcess5"/>
    <dgm:cxn modelId="{3B6B9442-CDC4-CC49-ADD5-0B4C15010895}" type="presParOf" srcId="{6E0E920A-19C1-5843-AD5E-A7BD465B9362}" destId="{572160E3-7742-E740-AA8A-0E07B33D963F}" srcOrd="9" destOrd="0" presId="urn:microsoft.com/office/officeart/2005/8/layout/vProcess5"/>
    <dgm:cxn modelId="{71D8214D-12B5-BF4C-9378-B7FAD9FD91A6}" type="presParOf" srcId="{6E0E920A-19C1-5843-AD5E-A7BD465B9362}" destId="{6346FDEF-3A32-F240-A0D0-70C3B21761E0}" srcOrd="10" destOrd="0" presId="urn:microsoft.com/office/officeart/2005/8/layout/vProcess5"/>
    <dgm:cxn modelId="{E779549E-3DF5-D14E-A854-EEF066FD2CD1}" type="presParOf" srcId="{6E0E920A-19C1-5843-AD5E-A7BD465B9362}" destId="{B9677E73-EC5D-A540-88EA-EDECCB395C0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EA09C6-5616-4468-A214-141C8EA2E68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2FF41C4-432A-4B3B-B8A0-C0DACD383028}">
      <dgm:prSet/>
      <dgm:spPr/>
      <dgm:t>
        <a:bodyPr/>
        <a:lstStyle/>
        <a:p>
          <a:r>
            <a:rPr lang="en-US" b="1" baseline="0" dirty="0"/>
            <a:t>Who we are </a:t>
          </a:r>
          <a:r>
            <a:rPr lang="en-US" b="0" baseline="0" dirty="0"/>
            <a:t>– </a:t>
          </a:r>
          <a:r>
            <a:rPr lang="en-US" b="0" baseline="0" dirty="0" err="1"/>
            <a:t>Giammarco</a:t>
          </a:r>
          <a:r>
            <a:rPr lang="en-US" b="0" baseline="0" dirty="0"/>
            <a:t> Maggio, Giuliano Taffoni and… OATs CED </a:t>
          </a:r>
          <a:endParaRPr lang="en-US" dirty="0"/>
        </a:p>
      </dgm:t>
    </dgm:pt>
    <dgm:pt modelId="{C48E74C2-E7B7-46B5-97A1-36203E79278F}" type="parTrans" cxnId="{216BD327-9440-4495-9E99-9D7DBAEB0DB8}">
      <dgm:prSet/>
      <dgm:spPr/>
      <dgm:t>
        <a:bodyPr/>
        <a:lstStyle/>
        <a:p>
          <a:endParaRPr lang="en-US"/>
        </a:p>
      </dgm:t>
    </dgm:pt>
    <dgm:pt modelId="{369EB078-1DC9-4012-A81F-69CB90D20F88}" type="sibTrans" cxnId="{216BD327-9440-4495-9E99-9D7DBAEB0DB8}">
      <dgm:prSet/>
      <dgm:spPr/>
      <dgm:t>
        <a:bodyPr/>
        <a:lstStyle/>
        <a:p>
          <a:endParaRPr lang="en-US"/>
        </a:p>
      </dgm:t>
    </dgm:pt>
    <dgm:pt modelId="{0EE6AF8F-836D-41B3-B91E-A86AD1B014C2}">
      <dgm:prSet/>
      <dgm:spPr/>
      <dgm:t>
        <a:bodyPr/>
        <a:lstStyle/>
        <a:p>
          <a:r>
            <a:rPr lang="en-US" b="1" baseline="0" dirty="0"/>
            <a:t>What we do </a:t>
          </a:r>
          <a:r>
            <a:rPr lang="en-US" b="0" baseline="0" dirty="0"/>
            <a:t>– Maintain and update clusters; manage users and queue; basic support for software.</a:t>
          </a:r>
          <a:endParaRPr lang="en-US" dirty="0"/>
        </a:p>
      </dgm:t>
    </dgm:pt>
    <dgm:pt modelId="{15E7F6B5-42BC-4DE1-AC27-3DC51F4B8D87}" type="parTrans" cxnId="{C099803E-A56B-4F20-B56A-99BEAC9BFF80}">
      <dgm:prSet/>
      <dgm:spPr/>
      <dgm:t>
        <a:bodyPr/>
        <a:lstStyle/>
        <a:p>
          <a:endParaRPr lang="en-US"/>
        </a:p>
      </dgm:t>
    </dgm:pt>
    <dgm:pt modelId="{D6123EB9-72D0-444D-98E8-E523D64E8F2E}" type="sibTrans" cxnId="{C099803E-A56B-4F20-B56A-99BEAC9BFF80}">
      <dgm:prSet/>
      <dgm:spPr/>
      <dgm:t>
        <a:bodyPr/>
        <a:lstStyle/>
        <a:p>
          <a:endParaRPr lang="en-US"/>
        </a:p>
      </dgm:t>
    </dgm:pt>
    <dgm:pt modelId="{8886E235-6502-4713-843E-31707922A4EA}">
      <dgm:prSet/>
      <dgm:spPr/>
      <dgm:t>
        <a:bodyPr/>
        <a:lstStyle/>
        <a:p>
          <a:r>
            <a:rPr lang="en-US" b="1" baseline="0" dirty="0"/>
            <a:t>What we do not do </a:t>
          </a:r>
          <a:r>
            <a:rPr lang="en-US" b="0" baseline="0" dirty="0"/>
            <a:t>- </a:t>
          </a:r>
          <a:r>
            <a:rPr lang="en-GB" b="0" baseline="0" dirty="0"/>
            <a:t>Debugging, porting, and validating scientific software; Installation, configuration, and management of unsupported software and services.</a:t>
          </a:r>
          <a:endParaRPr lang="en-US" dirty="0"/>
        </a:p>
      </dgm:t>
    </dgm:pt>
    <dgm:pt modelId="{6941E387-F430-44A6-B229-F916C9973EC7}" type="parTrans" cxnId="{EA6FA358-47AD-4D8C-BD95-7D9005F761D4}">
      <dgm:prSet/>
      <dgm:spPr/>
      <dgm:t>
        <a:bodyPr/>
        <a:lstStyle/>
        <a:p>
          <a:endParaRPr lang="en-US"/>
        </a:p>
      </dgm:t>
    </dgm:pt>
    <dgm:pt modelId="{1D6FE603-DA83-405C-9925-83945264E9EF}" type="sibTrans" cxnId="{EA6FA358-47AD-4D8C-BD95-7D9005F761D4}">
      <dgm:prSet/>
      <dgm:spPr/>
      <dgm:t>
        <a:bodyPr/>
        <a:lstStyle/>
        <a:p>
          <a:endParaRPr lang="en-US"/>
        </a:p>
      </dgm:t>
    </dgm:pt>
    <dgm:pt modelId="{36DF96C3-2F4D-F549-83CB-8D0A7BF65EE9}" type="pres">
      <dgm:prSet presAssocID="{6DEA09C6-5616-4468-A214-141C8EA2E682}" presName="linear" presStyleCnt="0">
        <dgm:presLayoutVars>
          <dgm:animLvl val="lvl"/>
          <dgm:resizeHandles val="exact"/>
        </dgm:presLayoutVars>
      </dgm:prSet>
      <dgm:spPr/>
    </dgm:pt>
    <dgm:pt modelId="{D3A08A06-D950-B442-B7B4-7D8F20AC96FF}" type="pres">
      <dgm:prSet presAssocID="{52FF41C4-432A-4B3B-B8A0-C0DACD383028}" presName="parentText" presStyleLbl="node1" presStyleIdx="0" presStyleCnt="3" custLinFactNeighborY="-54481">
        <dgm:presLayoutVars>
          <dgm:chMax val="0"/>
          <dgm:bulletEnabled val="1"/>
        </dgm:presLayoutVars>
      </dgm:prSet>
      <dgm:spPr/>
    </dgm:pt>
    <dgm:pt modelId="{3846C01E-2B9D-4247-88E2-87A5839927FA}" type="pres">
      <dgm:prSet presAssocID="{369EB078-1DC9-4012-A81F-69CB90D20F88}" presName="spacer" presStyleCnt="0"/>
      <dgm:spPr/>
    </dgm:pt>
    <dgm:pt modelId="{EC72B927-2B2D-DA4F-8C16-2078A1D493A3}" type="pres">
      <dgm:prSet presAssocID="{0EE6AF8F-836D-41B3-B91E-A86AD1B014C2}" presName="parentText" presStyleLbl="node1" presStyleIdx="1" presStyleCnt="3">
        <dgm:presLayoutVars>
          <dgm:chMax val="0"/>
          <dgm:bulletEnabled val="1"/>
        </dgm:presLayoutVars>
      </dgm:prSet>
      <dgm:spPr/>
    </dgm:pt>
    <dgm:pt modelId="{8E8429B0-6F0F-3D49-A74D-CD645E78BA7C}" type="pres">
      <dgm:prSet presAssocID="{D6123EB9-72D0-444D-98E8-E523D64E8F2E}" presName="spacer" presStyleCnt="0"/>
      <dgm:spPr/>
    </dgm:pt>
    <dgm:pt modelId="{22A323B7-25EC-A946-8CFD-1258B9A8A06C}" type="pres">
      <dgm:prSet presAssocID="{8886E235-6502-4713-843E-31707922A4EA}" presName="parentText" presStyleLbl="node1" presStyleIdx="2" presStyleCnt="3">
        <dgm:presLayoutVars>
          <dgm:chMax val="0"/>
          <dgm:bulletEnabled val="1"/>
        </dgm:presLayoutVars>
      </dgm:prSet>
      <dgm:spPr/>
    </dgm:pt>
  </dgm:ptLst>
  <dgm:cxnLst>
    <dgm:cxn modelId="{BB179C06-481B-AC48-915C-686E45863EBF}" type="presOf" srcId="{6DEA09C6-5616-4468-A214-141C8EA2E682}" destId="{36DF96C3-2F4D-F549-83CB-8D0A7BF65EE9}" srcOrd="0" destOrd="0" presId="urn:microsoft.com/office/officeart/2005/8/layout/vList2"/>
    <dgm:cxn modelId="{216BD327-9440-4495-9E99-9D7DBAEB0DB8}" srcId="{6DEA09C6-5616-4468-A214-141C8EA2E682}" destId="{52FF41C4-432A-4B3B-B8A0-C0DACD383028}" srcOrd="0" destOrd="0" parTransId="{C48E74C2-E7B7-46B5-97A1-36203E79278F}" sibTransId="{369EB078-1DC9-4012-A81F-69CB90D20F88}"/>
    <dgm:cxn modelId="{C099803E-A56B-4F20-B56A-99BEAC9BFF80}" srcId="{6DEA09C6-5616-4468-A214-141C8EA2E682}" destId="{0EE6AF8F-836D-41B3-B91E-A86AD1B014C2}" srcOrd="1" destOrd="0" parTransId="{15E7F6B5-42BC-4DE1-AC27-3DC51F4B8D87}" sibTransId="{D6123EB9-72D0-444D-98E8-E523D64E8F2E}"/>
    <dgm:cxn modelId="{288E1842-9869-A342-A947-952B11404BC6}" type="presOf" srcId="{8886E235-6502-4713-843E-31707922A4EA}" destId="{22A323B7-25EC-A946-8CFD-1258B9A8A06C}" srcOrd="0" destOrd="0" presId="urn:microsoft.com/office/officeart/2005/8/layout/vList2"/>
    <dgm:cxn modelId="{70ED9F56-967D-6740-8F71-1A7F58EAA021}" type="presOf" srcId="{52FF41C4-432A-4B3B-B8A0-C0DACD383028}" destId="{D3A08A06-D950-B442-B7B4-7D8F20AC96FF}" srcOrd="0" destOrd="0" presId="urn:microsoft.com/office/officeart/2005/8/layout/vList2"/>
    <dgm:cxn modelId="{EA6FA358-47AD-4D8C-BD95-7D9005F761D4}" srcId="{6DEA09C6-5616-4468-A214-141C8EA2E682}" destId="{8886E235-6502-4713-843E-31707922A4EA}" srcOrd="2" destOrd="0" parTransId="{6941E387-F430-44A6-B229-F916C9973EC7}" sibTransId="{1D6FE603-DA83-405C-9925-83945264E9EF}"/>
    <dgm:cxn modelId="{5FEB4CE3-9A8B-8A46-8ED2-141619DBC1C8}" type="presOf" srcId="{0EE6AF8F-836D-41B3-B91E-A86AD1B014C2}" destId="{EC72B927-2B2D-DA4F-8C16-2078A1D493A3}" srcOrd="0" destOrd="0" presId="urn:microsoft.com/office/officeart/2005/8/layout/vList2"/>
    <dgm:cxn modelId="{A4D116B5-135F-8340-A02A-394D80ED17B8}" type="presParOf" srcId="{36DF96C3-2F4D-F549-83CB-8D0A7BF65EE9}" destId="{D3A08A06-D950-B442-B7B4-7D8F20AC96FF}" srcOrd="0" destOrd="0" presId="urn:microsoft.com/office/officeart/2005/8/layout/vList2"/>
    <dgm:cxn modelId="{DAE29F82-F08B-AA48-8D94-2576FEE13E43}" type="presParOf" srcId="{36DF96C3-2F4D-F549-83CB-8D0A7BF65EE9}" destId="{3846C01E-2B9D-4247-88E2-87A5839927FA}" srcOrd="1" destOrd="0" presId="urn:microsoft.com/office/officeart/2005/8/layout/vList2"/>
    <dgm:cxn modelId="{3F543277-E97D-1143-89AD-1D4D14066668}" type="presParOf" srcId="{36DF96C3-2F4D-F549-83CB-8D0A7BF65EE9}" destId="{EC72B927-2B2D-DA4F-8C16-2078A1D493A3}" srcOrd="2" destOrd="0" presId="urn:microsoft.com/office/officeart/2005/8/layout/vList2"/>
    <dgm:cxn modelId="{A07180E6-5B97-E341-9B5D-08CF0D3B8DA6}" type="presParOf" srcId="{36DF96C3-2F4D-F549-83CB-8D0A7BF65EE9}" destId="{8E8429B0-6F0F-3D49-A74D-CD645E78BA7C}" srcOrd="3" destOrd="0" presId="urn:microsoft.com/office/officeart/2005/8/layout/vList2"/>
    <dgm:cxn modelId="{817DB543-1AFF-C247-9384-5E94A9868398}" type="presParOf" srcId="{36DF96C3-2F4D-F549-83CB-8D0A7BF65EE9}" destId="{22A323B7-25EC-A946-8CFD-1258B9A8A06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BDD8A5-4500-48FA-80A1-CD3E9DB0F95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06217C5-4D3F-4056-B330-C69A0279E7CB}">
      <dgm:prSet/>
      <dgm:spPr/>
      <dgm:t>
        <a:bodyPr/>
        <a:lstStyle/>
        <a:p>
          <a:r>
            <a:rPr lang="en-GB" b="1"/>
            <a:t>Type</a:t>
          </a:r>
          <a:r>
            <a:rPr lang="en-GB"/>
            <a:t>: 72 Nodes dual CPU Linux cluster</a:t>
          </a:r>
          <a:endParaRPr lang="en-US"/>
        </a:p>
      </dgm:t>
    </dgm:pt>
    <dgm:pt modelId="{7F40E578-8461-4879-BFEB-C4715AA62D96}" type="parTrans" cxnId="{4A7479F2-45D1-491A-97F8-5456F9B1C791}">
      <dgm:prSet/>
      <dgm:spPr/>
      <dgm:t>
        <a:bodyPr/>
        <a:lstStyle/>
        <a:p>
          <a:endParaRPr lang="en-US"/>
        </a:p>
      </dgm:t>
    </dgm:pt>
    <dgm:pt modelId="{6BFA4FA8-8AC6-40E9-9C3D-018A29B2AB13}" type="sibTrans" cxnId="{4A7479F2-45D1-491A-97F8-5456F9B1C791}">
      <dgm:prSet/>
      <dgm:spPr/>
      <dgm:t>
        <a:bodyPr/>
        <a:lstStyle/>
        <a:p>
          <a:endParaRPr lang="en-US"/>
        </a:p>
      </dgm:t>
    </dgm:pt>
    <dgm:pt modelId="{F593D5F9-2A87-4F90-B6CD-712D04C9A199}">
      <dgm:prSet/>
      <dgm:spPr/>
      <dgm:t>
        <a:bodyPr/>
        <a:lstStyle/>
        <a:p>
          <a:r>
            <a:rPr lang="en-GB" b="1"/>
            <a:t>Node:</a:t>
          </a:r>
          <a:r>
            <a:rPr lang="en-GB"/>
            <a:t> Lenovo Nextscale Intel(R) Xeon(R) CPU E5-2697 v4 @ 2.30GHz – 36 Cores - 128/256 GB RAM</a:t>
          </a:r>
          <a:endParaRPr lang="en-US"/>
        </a:p>
      </dgm:t>
    </dgm:pt>
    <dgm:pt modelId="{5A82BD4F-2612-4BE9-8297-932780D0D6E8}" type="parTrans" cxnId="{45E6E63E-7F32-4C4B-8384-31517666DC21}">
      <dgm:prSet/>
      <dgm:spPr/>
      <dgm:t>
        <a:bodyPr/>
        <a:lstStyle/>
        <a:p>
          <a:endParaRPr lang="en-US"/>
        </a:p>
      </dgm:t>
    </dgm:pt>
    <dgm:pt modelId="{BA96EE8D-7D2B-4255-877B-1BB33A3AEDA8}" type="sibTrans" cxnId="{45E6E63E-7F32-4C4B-8384-31517666DC21}">
      <dgm:prSet/>
      <dgm:spPr/>
      <dgm:t>
        <a:bodyPr/>
        <a:lstStyle/>
        <a:p>
          <a:endParaRPr lang="en-US"/>
        </a:p>
      </dgm:t>
    </dgm:pt>
    <dgm:pt modelId="{DF62CAA0-8E2F-484A-909C-03E7FFA3CC33}">
      <dgm:prSet/>
      <dgm:spPr/>
      <dgm:t>
        <a:bodyPr/>
        <a:lstStyle/>
        <a:p>
          <a:r>
            <a:rPr lang="en-GB" b="1"/>
            <a:t>Performance</a:t>
          </a:r>
          <a:r>
            <a:rPr lang="en-GB"/>
            <a:t>: 35 Tflop/s</a:t>
          </a:r>
          <a:endParaRPr lang="en-US"/>
        </a:p>
      </dgm:t>
    </dgm:pt>
    <dgm:pt modelId="{0C138032-8D31-46DB-A349-9AC40FA25634}" type="parTrans" cxnId="{31AA67E5-989E-4C1A-B9D8-B3F62EE9B1DA}">
      <dgm:prSet/>
      <dgm:spPr/>
      <dgm:t>
        <a:bodyPr/>
        <a:lstStyle/>
        <a:p>
          <a:endParaRPr lang="en-US"/>
        </a:p>
      </dgm:t>
    </dgm:pt>
    <dgm:pt modelId="{78084D14-89D5-44FB-9CA0-B72D2528D2CE}" type="sibTrans" cxnId="{31AA67E5-989E-4C1A-B9D8-B3F62EE9B1DA}">
      <dgm:prSet/>
      <dgm:spPr/>
      <dgm:t>
        <a:bodyPr/>
        <a:lstStyle/>
        <a:p>
          <a:endParaRPr lang="en-US"/>
        </a:p>
      </dgm:t>
    </dgm:pt>
    <dgm:pt modelId="{DF0B48E6-D950-4E6B-A5BF-81FD5733E251}">
      <dgm:prSet/>
      <dgm:spPr/>
      <dgm:t>
        <a:bodyPr/>
        <a:lstStyle/>
        <a:p>
          <a:r>
            <a:rPr lang="en-GB" b="1"/>
            <a:t>OS: </a:t>
          </a:r>
          <a:r>
            <a:rPr lang="en-GB"/>
            <a:t>Centos 7</a:t>
          </a:r>
          <a:endParaRPr lang="en-US"/>
        </a:p>
      </dgm:t>
    </dgm:pt>
    <dgm:pt modelId="{29E1D87F-6FC8-4FA6-8186-06D7584385FB}" type="parTrans" cxnId="{083A9B90-F527-4F2D-93C9-69F74F5E6DF8}">
      <dgm:prSet/>
      <dgm:spPr/>
      <dgm:t>
        <a:bodyPr/>
        <a:lstStyle/>
        <a:p>
          <a:endParaRPr lang="en-US"/>
        </a:p>
      </dgm:t>
    </dgm:pt>
    <dgm:pt modelId="{D8ABA726-A856-414D-BB12-37120805D7AB}" type="sibTrans" cxnId="{083A9B90-F527-4F2D-93C9-69F74F5E6DF8}">
      <dgm:prSet/>
      <dgm:spPr/>
      <dgm:t>
        <a:bodyPr/>
        <a:lstStyle/>
        <a:p>
          <a:endParaRPr lang="en-US"/>
        </a:p>
      </dgm:t>
    </dgm:pt>
    <dgm:pt modelId="{9CDF30F9-638A-44E2-B5F5-8ED4C87B4848}">
      <dgm:prSet/>
      <dgm:spPr/>
      <dgm:t>
        <a:bodyPr/>
        <a:lstStyle/>
        <a:p>
          <a:r>
            <a:rPr lang="en-GB" b="1"/>
            <a:t>Interconnect</a:t>
          </a:r>
          <a:r>
            <a:rPr lang="en-GB"/>
            <a:t>: Omni path 100gbits HPC network + ethernet management network</a:t>
          </a:r>
          <a:endParaRPr lang="en-US"/>
        </a:p>
      </dgm:t>
    </dgm:pt>
    <dgm:pt modelId="{036EEE31-D7A1-48C0-A890-1B7E84BD435E}" type="parTrans" cxnId="{A4D76A0E-B48E-4346-9D12-3EC9ABEDCB06}">
      <dgm:prSet/>
      <dgm:spPr/>
      <dgm:t>
        <a:bodyPr/>
        <a:lstStyle/>
        <a:p>
          <a:endParaRPr lang="en-US"/>
        </a:p>
      </dgm:t>
    </dgm:pt>
    <dgm:pt modelId="{1E6018AF-21BE-4A5F-88F1-117A042B0ECC}" type="sibTrans" cxnId="{A4D76A0E-B48E-4346-9D12-3EC9ABEDCB06}">
      <dgm:prSet/>
      <dgm:spPr/>
      <dgm:t>
        <a:bodyPr/>
        <a:lstStyle/>
        <a:p>
          <a:endParaRPr lang="en-US"/>
        </a:p>
      </dgm:t>
    </dgm:pt>
    <dgm:pt modelId="{6A020D4B-28F4-4788-8ADA-0FC5E2A93F80}">
      <dgm:prSet/>
      <dgm:spPr/>
      <dgm:t>
        <a:bodyPr/>
        <a:lstStyle/>
        <a:p>
          <a:r>
            <a:rPr lang="en-GB" b="1"/>
            <a:t>Accelerators</a:t>
          </a:r>
          <a:r>
            <a:rPr lang="en-GB"/>
            <a:t>: Six "Kepler” K80 GPUs  with 24 GB of memory with blazing fast memory bandwidth and up to 2.91 Tflops double precision performance.</a:t>
          </a:r>
          <a:endParaRPr lang="en-US"/>
        </a:p>
      </dgm:t>
    </dgm:pt>
    <dgm:pt modelId="{405863CA-BEBF-429A-BF97-16876956C2A6}" type="parTrans" cxnId="{0E525234-2CB2-4EFD-94CA-782B7C7DB7E1}">
      <dgm:prSet/>
      <dgm:spPr/>
      <dgm:t>
        <a:bodyPr/>
        <a:lstStyle/>
        <a:p>
          <a:endParaRPr lang="en-US"/>
        </a:p>
      </dgm:t>
    </dgm:pt>
    <dgm:pt modelId="{C64F5C98-F188-4E02-92D0-8202AD17A5C1}" type="sibTrans" cxnId="{0E525234-2CB2-4EFD-94CA-782B7C7DB7E1}">
      <dgm:prSet/>
      <dgm:spPr/>
      <dgm:t>
        <a:bodyPr/>
        <a:lstStyle/>
        <a:p>
          <a:endParaRPr lang="en-US"/>
        </a:p>
      </dgm:t>
    </dgm:pt>
    <dgm:pt modelId="{AD12B25E-BFC7-7145-9C57-A165FB155FD8}" type="pres">
      <dgm:prSet presAssocID="{03BDD8A5-4500-48FA-80A1-CD3E9DB0F954}" presName="vert0" presStyleCnt="0">
        <dgm:presLayoutVars>
          <dgm:dir/>
          <dgm:animOne val="branch"/>
          <dgm:animLvl val="lvl"/>
        </dgm:presLayoutVars>
      </dgm:prSet>
      <dgm:spPr/>
    </dgm:pt>
    <dgm:pt modelId="{D4A6F43B-9863-F94E-9E9F-0999EBA20166}" type="pres">
      <dgm:prSet presAssocID="{B06217C5-4D3F-4056-B330-C69A0279E7CB}" presName="thickLine" presStyleLbl="alignNode1" presStyleIdx="0" presStyleCnt="6"/>
      <dgm:spPr/>
    </dgm:pt>
    <dgm:pt modelId="{4C07BFFA-EC11-C44C-9196-6ABE8A3CFECC}" type="pres">
      <dgm:prSet presAssocID="{B06217C5-4D3F-4056-B330-C69A0279E7CB}" presName="horz1" presStyleCnt="0"/>
      <dgm:spPr/>
    </dgm:pt>
    <dgm:pt modelId="{61630FE5-74C0-A94B-BC78-4D713A1F541C}" type="pres">
      <dgm:prSet presAssocID="{B06217C5-4D3F-4056-B330-C69A0279E7CB}" presName="tx1" presStyleLbl="revTx" presStyleIdx="0" presStyleCnt="6"/>
      <dgm:spPr/>
    </dgm:pt>
    <dgm:pt modelId="{6629BA6A-213E-FA40-94D1-73C3245374F9}" type="pres">
      <dgm:prSet presAssocID="{B06217C5-4D3F-4056-B330-C69A0279E7CB}" presName="vert1" presStyleCnt="0"/>
      <dgm:spPr/>
    </dgm:pt>
    <dgm:pt modelId="{5ABB8853-8CBA-304A-ABEF-9DF3DCA6ED23}" type="pres">
      <dgm:prSet presAssocID="{F593D5F9-2A87-4F90-B6CD-712D04C9A199}" presName="thickLine" presStyleLbl="alignNode1" presStyleIdx="1" presStyleCnt="6"/>
      <dgm:spPr/>
    </dgm:pt>
    <dgm:pt modelId="{BAD02275-5D4E-7547-8067-32776C9A5B9C}" type="pres">
      <dgm:prSet presAssocID="{F593D5F9-2A87-4F90-B6CD-712D04C9A199}" presName="horz1" presStyleCnt="0"/>
      <dgm:spPr/>
    </dgm:pt>
    <dgm:pt modelId="{17EE7521-169C-724F-8D53-121AF1CBAADA}" type="pres">
      <dgm:prSet presAssocID="{F593D5F9-2A87-4F90-B6CD-712D04C9A199}" presName="tx1" presStyleLbl="revTx" presStyleIdx="1" presStyleCnt="6"/>
      <dgm:spPr/>
    </dgm:pt>
    <dgm:pt modelId="{09CF84F1-FF0B-9F4D-996A-F4CB61433D90}" type="pres">
      <dgm:prSet presAssocID="{F593D5F9-2A87-4F90-B6CD-712D04C9A199}" presName="vert1" presStyleCnt="0"/>
      <dgm:spPr/>
    </dgm:pt>
    <dgm:pt modelId="{75E1365F-6F23-BB43-8625-624D655D7C8E}" type="pres">
      <dgm:prSet presAssocID="{DF62CAA0-8E2F-484A-909C-03E7FFA3CC33}" presName="thickLine" presStyleLbl="alignNode1" presStyleIdx="2" presStyleCnt="6"/>
      <dgm:spPr/>
    </dgm:pt>
    <dgm:pt modelId="{2E0FAAFA-89DC-F145-8591-95CDF880D2CD}" type="pres">
      <dgm:prSet presAssocID="{DF62CAA0-8E2F-484A-909C-03E7FFA3CC33}" presName="horz1" presStyleCnt="0"/>
      <dgm:spPr/>
    </dgm:pt>
    <dgm:pt modelId="{C9DF0973-392F-CF41-81A0-1B9A63DE0148}" type="pres">
      <dgm:prSet presAssocID="{DF62CAA0-8E2F-484A-909C-03E7FFA3CC33}" presName="tx1" presStyleLbl="revTx" presStyleIdx="2" presStyleCnt="6"/>
      <dgm:spPr/>
    </dgm:pt>
    <dgm:pt modelId="{80976D31-77CA-2B4A-9760-58BF8725B6FD}" type="pres">
      <dgm:prSet presAssocID="{DF62CAA0-8E2F-484A-909C-03E7FFA3CC33}" presName="vert1" presStyleCnt="0"/>
      <dgm:spPr/>
    </dgm:pt>
    <dgm:pt modelId="{3648390D-1176-534D-9363-A832F318E0B1}" type="pres">
      <dgm:prSet presAssocID="{DF0B48E6-D950-4E6B-A5BF-81FD5733E251}" presName="thickLine" presStyleLbl="alignNode1" presStyleIdx="3" presStyleCnt="6"/>
      <dgm:spPr/>
    </dgm:pt>
    <dgm:pt modelId="{39E033FC-8A68-DE40-9F95-D8A1ED34C0D4}" type="pres">
      <dgm:prSet presAssocID="{DF0B48E6-D950-4E6B-A5BF-81FD5733E251}" presName="horz1" presStyleCnt="0"/>
      <dgm:spPr/>
    </dgm:pt>
    <dgm:pt modelId="{5706355F-152E-F245-A96C-7BDA74DB210B}" type="pres">
      <dgm:prSet presAssocID="{DF0B48E6-D950-4E6B-A5BF-81FD5733E251}" presName="tx1" presStyleLbl="revTx" presStyleIdx="3" presStyleCnt="6"/>
      <dgm:spPr/>
    </dgm:pt>
    <dgm:pt modelId="{7B525C27-3E9B-3440-8111-52F8AD8A8B8D}" type="pres">
      <dgm:prSet presAssocID="{DF0B48E6-D950-4E6B-A5BF-81FD5733E251}" presName="vert1" presStyleCnt="0"/>
      <dgm:spPr/>
    </dgm:pt>
    <dgm:pt modelId="{FB597A37-68B9-5445-AF0D-CCF7ADDE3D15}" type="pres">
      <dgm:prSet presAssocID="{9CDF30F9-638A-44E2-B5F5-8ED4C87B4848}" presName="thickLine" presStyleLbl="alignNode1" presStyleIdx="4" presStyleCnt="6"/>
      <dgm:spPr/>
    </dgm:pt>
    <dgm:pt modelId="{67F63240-C3E1-D04C-A731-0821D7D49706}" type="pres">
      <dgm:prSet presAssocID="{9CDF30F9-638A-44E2-B5F5-8ED4C87B4848}" presName="horz1" presStyleCnt="0"/>
      <dgm:spPr/>
    </dgm:pt>
    <dgm:pt modelId="{68D1AA3A-2133-E049-82D4-820738AE8A3E}" type="pres">
      <dgm:prSet presAssocID="{9CDF30F9-638A-44E2-B5F5-8ED4C87B4848}" presName="tx1" presStyleLbl="revTx" presStyleIdx="4" presStyleCnt="6"/>
      <dgm:spPr/>
    </dgm:pt>
    <dgm:pt modelId="{84CE6685-E20E-814F-AEC0-35D31106643A}" type="pres">
      <dgm:prSet presAssocID="{9CDF30F9-638A-44E2-B5F5-8ED4C87B4848}" presName="vert1" presStyleCnt="0"/>
      <dgm:spPr/>
    </dgm:pt>
    <dgm:pt modelId="{8919508C-612E-FD41-B2D6-B7BFB891F6EB}" type="pres">
      <dgm:prSet presAssocID="{6A020D4B-28F4-4788-8ADA-0FC5E2A93F80}" presName="thickLine" presStyleLbl="alignNode1" presStyleIdx="5" presStyleCnt="6"/>
      <dgm:spPr/>
    </dgm:pt>
    <dgm:pt modelId="{8F34BCE8-2EFC-E842-815D-7F45E95DF488}" type="pres">
      <dgm:prSet presAssocID="{6A020D4B-28F4-4788-8ADA-0FC5E2A93F80}" presName="horz1" presStyleCnt="0"/>
      <dgm:spPr/>
    </dgm:pt>
    <dgm:pt modelId="{915D0235-138B-2B4F-9CA7-361FE5306E32}" type="pres">
      <dgm:prSet presAssocID="{6A020D4B-28F4-4788-8ADA-0FC5E2A93F80}" presName="tx1" presStyleLbl="revTx" presStyleIdx="5" presStyleCnt="6"/>
      <dgm:spPr/>
    </dgm:pt>
    <dgm:pt modelId="{1C652F3E-C9D9-9645-8CD9-531A7A9E35BE}" type="pres">
      <dgm:prSet presAssocID="{6A020D4B-28F4-4788-8ADA-0FC5E2A93F80}" presName="vert1" presStyleCnt="0"/>
      <dgm:spPr/>
    </dgm:pt>
  </dgm:ptLst>
  <dgm:cxnLst>
    <dgm:cxn modelId="{9C3BA304-9708-524E-A291-926D564C2391}" type="presOf" srcId="{6A020D4B-28F4-4788-8ADA-0FC5E2A93F80}" destId="{915D0235-138B-2B4F-9CA7-361FE5306E32}" srcOrd="0" destOrd="0" presId="urn:microsoft.com/office/officeart/2008/layout/LinedList"/>
    <dgm:cxn modelId="{76B98C08-015B-E247-B129-BC8B385A37B0}" type="presOf" srcId="{F593D5F9-2A87-4F90-B6CD-712D04C9A199}" destId="{17EE7521-169C-724F-8D53-121AF1CBAADA}" srcOrd="0" destOrd="0" presId="urn:microsoft.com/office/officeart/2008/layout/LinedList"/>
    <dgm:cxn modelId="{A4D76A0E-B48E-4346-9D12-3EC9ABEDCB06}" srcId="{03BDD8A5-4500-48FA-80A1-CD3E9DB0F954}" destId="{9CDF30F9-638A-44E2-B5F5-8ED4C87B4848}" srcOrd="4" destOrd="0" parTransId="{036EEE31-D7A1-48C0-A890-1B7E84BD435E}" sibTransId="{1E6018AF-21BE-4A5F-88F1-117A042B0ECC}"/>
    <dgm:cxn modelId="{857CA129-385D-164D-8CCC-D86D69102E1C}" type="presOf" srcId="{9CDF30F9-638A-44E2-B5F5-8ED4C87B4848}" destId="{68D1AA3A-2133-E049-82D4-820738AE8A3E}" srcOrd="0" destOrd="0" presId="urn:microsoft.com/office/officeart/2008/layout/LinedList"/>
    <dgm:cxn modelId="{0E525234-2CB2-4EFD-94CA-782B7C7DB7E1}" srcId="{03BDD8A5-4500-48FA-80A1-CD3E9DB0F954}" destId="{6A020D4B-28F4-4788-8ADA-0FC5E2A93F80}" srcOrd="5" destOrd="0" parTransId="{405863CA-BEBF-429A-BF97-16876956C2A6}" sibTransId="{C64F5C98-F188-4E02-92D0-8202AD17A5C1}"/>
    <dgm:cxn modelId="{45E6E63E-7F32-4C4B-8384-31517666DC21}" srcId="{03BDD8A5-4500-48FA-80A1-CD3E9DB0F954}" destId="{F593D5F9-2A87-4F90-B6CD-712D04C9A199}" srcOrd="1" destOrd="0" parTransId="{5A82BD4F-2612-4BE9-8297-932780D0D6E8}" sibTransId="{BA96EE8D-7D2B-4255-877B-1BB33A3AEDA8}"/>
    <dgm:cxn modelId="{CCD48742-5E73-9444-8039-9F26F47A8B88}" type="presOf" srcId="{DF0B48E6-D950-4E6B-A5BF-81FD5733E251}" destId="{5706355F-152E-F245-A96C-7BDA74DB210B}" srcOrd="0" destOrd="0" presId="urn:microsoft.com/office/officeart/2008/layout/LinedList"/>
    <dgm:cxn modelId="{0550D85E-747F-1841-8886-57D2502F14AD}" type="presOf" srcId="{03BDD8A5-4500-48FA-80A1-CD3E9DB0F954}" destId="{AD12B25E-BFC7-7145-9C57-A165FB155FD8}" srcOrd="0" destOrd="0" presId="urn:microsoft.com/office/officeart/2008/layout/LinedList"/>
    <dgm:cxn modelId="{083A9B90-F527-4F2D-93C9-69F74F5E6DF8}" srcId="{03BDD8A5-4500-48FA-80A1-CD3E9DB0F954}" destId="{DF0B48E6-D950-4E6B-A5BF-81FD5733E251}" srcOrd="3" destOrd="0" parTransId="{29E1D87F-6FC8-4FA6-8186-06D7584385FB}" sibTransId="{D8ABA726-A856-414D-BB12-37120805D7AB}"/>
    <dgm:cxn modelId="{B1C1E090-DDD8-044A-8D5D-FBA525D866CA}" type="presOf" srcId="{B06217C5-4D3F-4056-B330-C69A0279E7CB}" destId="{61630FE5-74C0-A94B-BC78-4D713A1F541C}" srcOrd="0" destOrd="0" presId="urn:microsoft.com/office/officeart/2008/layout/LinedList"/>
    <dgm:cxn modelId="{8EE462D6-3BB7-B846-9E57-CCAA4E1BECFB}" type="presOf" srcId="{DF62CAA0-8E2F-484A-909C-03E7FFA3CC33}" destId="{C9DF0973-392F-CF41-81A0-1B9A63DE0148}" srcOrd="0" destOrd="0" presId="urn:microsoft.com/office/officeart/2008/layout/LinedList"/>
    <dgm:cxn modelId="{31AA67E5-989E-4C1A-B9D8-B3F62EE9B1DA}" srcId="{03BDD8A5-4500-48FA-80A1-CD3E9DB0F954}" destId="{DF62CAA0-8E2F-484A-909C-03E7FFA3CC33}" srcOrd="2" destOrd="0" parTransId="{0C138032-8D31-46DB-A349-9AC40FA25634}" sibTransId="{78084D14-89D5-44FB-9CA0-B72D2528D2CE}"/>
    <dgm:cxn modelId="{4A7479F2-45D1-491A-97F8-5456F9B1C791}" srcId="{03BDD8A5-4500-48FA-80A1-CD3E9DB0F954}" destId="{B06217C5-4D3F-4056-B330-C69A0279E7CB}" srcOrd="0" destOrd="0" parTransId="{7F40E578-8461-4879-BFEB-C4715AA62D96}" sibTransId="{6BFA4FA8-8AC6-40E9-9C3D-018A29B2AB13}"/>
    <dgm:cxn modelId="{36DC6C14-0A8F-4A49-BFF2-B9825FA37317}" type="presParOf" srcId="{AD12B25E-BFC7-7145-9C57-A165FB155FD8}" destId="{D4A6F43B-9863-F94E-9E9F-0999EBA20166}" srcOrd="0" destOrd="0" presId="urn:microsoft.com/office/officeart/2008/layout/LinedList"/>
    <dgm:cxn modelId="{96656DDE-F22E-6A41-9ABD-F1B212668482}" type="presParOf" srcId="{AD12B25E-BFC7-7145-9C57-A165FB155FD8}" destId="{4C07BFFA-EC11-C44C-9196-6ABE8A3CFECC}" srcOrd="1" destOrd="0" presId="urn:microsoft.com/office/officeart/2008/layout/LinedList"/>
    <dgm:cxn modelId="{6589CEAC-EC4B-D244-A175-DDDAE9E30B8A}" type="presParOf" srcId="{4C07BFFA-EC11-C44C-9196-6ABE8A3CFECC}" destId="{61630FE5-74C0-A94B-BC78-4D713A1F541C}" srcOrd="0" destOrd="0" presId="urn:microsoft.com/office/officeart/2008/layout/LinedList"/>
    <dgm:cxn modelId="{F6864814-D443-E649-8D85-9025B1481C6F}" type="presParOf" srcId="{4C07BFFA-EC11-C44C-9196-6ABE8A3CFECC}" destId="{6629BA6A-213E-FA40-94D1-73C3245374F9}" srcOrd="1" destOrd="0" presId="urn:microsoft.com/office/officeart/2008/layout/LinedList"/>
    <dgm:cxn modelId="{B0933999-1663-DB4F-95D7-57C9D10EB28B}" type="presParOf" srcId="{AD12B25E-BFC7-7145-9C57-A165FB155FD8}" destId="{5ABB8853-8CBA-304A-ABEF-9DF3DCA6ED23}" srcOrd="2" destOrd="0" presId="urn:microsoft.com/office/officeart/2008/layout/LinedList"/>
    <dgm:cxn modelId="{939BBA78-30C6-3542-B54F-8B7D0AE04E43}" type="presParOf" srcId="{AD12B25E-BFC7-7145-9C57-A165FB155FD8}" destId="{BAD02275-5D4E-7547-8067-32776C9A5B9C}" srcOrd="3" destOrd="0" presId="urn:microsoft.com/office/officeart/2008/layout/LinedList"/>
    <dgm:cxn modelId="{185E5C3C-88A0-DE41-B2E8-A59F635146F3}" type="presParOf" srcId="{BAD02275-5D4E-7547-8067-32776C9A5B9C}" destId="{17EE7521-169C-724F-8D53-121AF1CBAADA}" srcOrd="0" destOrd="0" presId="urn:microsoft.com/office/officeart/2008/layout/LinedList"/>
    <dgm:cxn modelId="{F63E42AE-A8E3-DC43-949E-100BA5C7EB6C}" type="presParOf" srcId="{BAD02275-5D4E-7547-8067-32776C9A5B9C}" destId="{09CF84F1-FF0B-9F4D-996A-F4CB61433D90}" srcOrd="1" destOrd="0" presId="urn:microsoft.com/office/officeart/2008/layout/LinedList"/>
    <dgm:cxn modelId="{C12F2F9E-1D5D-984C-A651-20A3736C74E1}" type="presParOf" srcId="{AD12B25E-BFC7-7145-9C57-A165FB155FD8}" destId="{75E1365F-6F23-BB43-8625-624D655D7C8E}" srcOrd="4" destOrd="0" presId="urn:microsoft.com/office/officeart/2008/layout/LinedList"/>
    <dgm:cxn modelId="{93D66749-6870-4447-B445-237C23AB6C18}" type="presParOf" srcId="{AD12B25E-BFC7-7145-9C57-A165FB155FD8}" destId="{2E0FAAFA-89DC-F145-8591-95CDF880D2CD}" srcOrd="5" destOrd="0" presId="urn:microsoft.com/office/officeart/2008/layout/LinedList"/>
    <dgm:cxn modelId="{4DD6347D-A448-E74D-9418-7BCA8097BF33}" type="presParOf" srcId="{2E0FAAFA-89DC-F145-8591-95CDF880D2CD}" destId="{C9DF0973-392F-CF41-81A0-1B9A63DE0148}" srcOrd="0" destOrd="0" presId="urn:microsoft.com/office/officeart/2008/layout/LinedList"/>
    <dgm:cxn modelId="{1BE867F2-E6EB-5E4C-B778-CD040FDD44A2}" type="presParOf" srcId="{2E0FAAFA-89DC-F145-8591-95CDF880D2CD}" destId="{80976D31-77CA-2B4A-9760-58BF8725B6FD}" srcOrd="1" destOrd="0" presId="urn:microsoft.com/office/officeart/2008/layout/LinedList"/>
    <dgm:cxn modelId="{1F8F4294-5860-BE47-B465-8C4B18758F5E}" type="presParOf" srcId="{AD12B25E-BFC7-7145-9C57-A165FB155FD8}" destId="{3648390D-1176-534D-9363-A832F318E0B1}" srcOrd="6" destOrd="0" presId="urn:microsoft.com/office/officeart/2008/layout/LinedList"/>
    <dgm:cxn modelId="{93FE170A-EB92-C245-929B-DAB9053A8B4D}" type="presParOf" srcId="{AD12B25E-BFC7-7145-9C57-A165FB155FD8}" destId="{39E033FC-8A68-DE40-9F95-D8A1ED34C0D4}" srcOrd="7" destOrd="0" presId="urn:microsoft.com/office/officeart/2008/layout/LinedList"/>
    <dgm:cxn modelId="{C0BE36F9-3F6A-424E-BD99-A454FC05A035}" type="presParOf" srcId="{39E033FC-8A68-DE40-9F95-D8A1ED34C0D4}" destId="{5706355F-152E-F245-A96C-7BDA74DB210B}" srcOrd="0" destOrd="0" presId="urn:microsoft.com/office/officeart/2008/layout/LinedList"/>
    <dgm:cxn modelId="{7848EF0B-9586-1244-A11B-1D7908C0284B}" type="presParOf" srcId="{39E033FC-8A68-DE40-9F95-D8A1ED34C0D4}" destId="{7B525C27-3E9B-3440-8111-52F8AD8A8B8D}" srcOrd="1" destOrd="0" presId="urn:microsoft.com/office/officeart/2008/layout/LinedList"/>
    <dgm:cxn modelId="{1232E5BD-A73F-604E-918E-A64243B99EAF}" type="presParOf" srcId="{AD12B25E-BFC7-7145-9C57-A165FB155FD8}" destId="{FB597A37-68B9-5445-AF0D-CCF7ADDE3D15}" srcOrd="8" destOrd="0" presId="urn:microsoft.com/office/officeart/2008/layout/LinedList"/>
    <dgm:cxn modelId="{2D52D3C4-EEE7-8E45-932B-9D9A7BED2B9A}" type="presParOf" srcId="{AD12B25E-BFC7-7145-9C57-A165FB155FD8}" destId="{67F63240-C3E1-D04C-A731-0821D7D49706}" srcOrd="9" destOrd="0" presId="urn:microsoft.com/office/officeart/2008/layout/LinedList"/>
    <dgm:cxn modelId="{27C075C7-CE76-4B48-B6C9-236516397C95}" type="presParOf" srcId="{67F63240-C3E1-D04C-A731-0821D7D49706}" destId="{68D1AA3A-2133-E049-82D4-820738AE8A3E}" srcOrd="0" destOrd="0" presId="urn:microsoft.com/office/officeart/2008/layout/LinedList"/>
    <dgm:cxn modelId="{7352ADDF-68AD-EB4A-B4A9-23D4E9A336EA}" type="presParOf" srcId="{67F63240-C3E1-D04C-A731-0821D7D49706}" destId="{84CE6685-E20E-814F-AEC0-35D31106643A}" srcOrd="1" destOrd="0" presId="urn:microsoft.com/office/officeart/2008/layout/LinedList"/>
    <dgm:cxn modelId="{1E0A9261-C1A8-7D4D-8315-4145A26D937D}" type="presParOf" srcId="{AD12B25E-BFC7-7145-9C57-A165FB155FD8}" destId="{8919508C-612E-FD41-B2D6-B7BFB891F6EB}" srcOrd="10" destOrd="0" presId="urn:microsoft.com/office/officeart/2008/layout/LinedList"/>
    <dgm:cxn modelId="{896B532A-0391-EF44-8DEE-EE95E8B3329D}" type="presParOf" srcId="{AD12B25E-BFC7-7145-9C57-A165FB155FD8}" destId="{8F34BCE8-2EFC-E842-815D-7F45E95DF488}" srcOrd="11" destOrd="0" presId="urn:microsoft.com/office/officeart/2008/layout/LinedList"/>
    <dgm:cxn modelId="{3DC3946D-E0C3-5248-9FF1-4D11B7E51DB1}" type="presParOf" srcId="{8F34BCE8-2EFC-E842-815D-7F45E95DF488}" destId="{915D0235-138B-2B4F-9CA7-361FE5306E32}" srcOrd="0" destOrd="0" presId="urn:microsoft.com/office/officeart/2008/layout/LinedList"/>
    <dgm:cxn modelId="{2D812BFE-0A9D-4E46-B000-4135F34E6F6B}" type="presParOf" srcId="{8F34BCE8-2EFC-E842-815D-7F45E95DF488}" destId="{1C652F3E-C9D9-9645-8CD9-531A7A9E35B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31E5E2-6480-4EA1-8812-6672CCCABE2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68BF843-DC48-4370-952B-151B39A224F2}">
      <dgm:prSet/>
      <dgm:spPr/>
      <dgm:t>
        <a:bodyPr/>
        <a:lstStyle/>
        <a:p>
          <a:pPr>
            <a:lnSpc>
              <a:spcPct val="100000"/>
            </a:lnSpc>
          </a:pPr>
          <a:r>
            <a:rPr lang="en-GB" b="1"/>
            <a:t>Architecture</a:t>
          </a:r>
          <a:r>
            <a:rPr lang="en-GB"/>
            <a:t>: IBM Power 9 AC922</a:t>
          </a:r>
          <a:endParaRPr lang="en-US"/>
        </a:p>
      </dgm:t>
    </dgm:pt>
    <dgm:pt modelId="{632A1380-C4F0-4193-8165-E7DF21A9E787}" type="parTrans" cxnId="{CE715CDD-C2B5-422A-89B1-FBB936CEF314}">
      <dgm:prSet/>
      <dgm:spPr/>
      <dgm:t>
        <a:bodyPr/>
        <a:lstStyle/>
        <a:p>
          <a:endParaRPr lang="en-US"/>
        </a:p>
      </dgm:t>
    </dgm:pt>
    <dgm:pt modelId="{DF643B94-36FE-4725-B654-828BA9CBB00C}" type="sibTrans" cxnId="{CE715CDD-C2B5-422A-89B1-FBB936CEF314}">
      <dgm:prSet/>
      <dgm:spPr/>
      <dgm:t>
        <a:bodyPr/>
        <a:lstStyle/>
        <a:p>
          <a:endParaRPr lang="en-US"/>
        </a:p>
      </dgm:t>
    </dgm:pt>
    <dgm:pt modelId="{02782195-4036-4512-BD9B-718268306C4B}">
      <dgm:prSet/>
      <dgm:spPr/>
      <dgm:t>
        <a:bodyPr/>
        <a:lstStyle/>
        <a:p>
          <a:pPr>
            <a:lnSpc>
              <a:spcPct val="100000"/>
            </a:lnSpc>
          </a:pPr>
          <a:r>
            <a:rPr lang="en-GB" b="1" dirty="0"/>
            <a:t>Node: </a:t>
          </a:r>
          <a:r>
            <a:rPr lang="en-GB" dirty="0"/>
            <a:t>2x16 cores IBM POWER9 AC922 at 2.6(3.1) GHz</a:t>
          </a:r>
          <a:endParaRPr lang="en-US" dirty="0"/>
        </a:p>
      </dgm:t>
    </dgm:pt>
    <dgm:pt modelId="{59A4032F-F282-4C32-A0D3-F7841F9D3FD7}" type="parTrans" cxnId="{2935AAC9-1211-4008-AD0F-AB96E8C49A8E}">
      <dgm:prSet/>
      <dgm:spPr/>
      <dgm:t>
        <a:bodyPr/>
        <a:lstStyle/>
        <a:p>
          <a:endParaRPr lang="en-US"/>
        </a:p>
      </dgm:t>
    </dgm:pt>
    <dgm:pt modelId="{7404D7F3-0D15-436E-AFC7-E4518A68F8CB}" type="sibTrans" cxnId="{2935AAC9-1211-4008-AD0F-AB96E8C49A8E}">
      <dgm:prSet/>
      <dgm:spPr/>
      <dgm:t>
        <a:bodyPr/>
        <a:lstStyle/>
        <a:p>
          <a:endParaRPr lang="en-US"/>
        </a:p>
      </dgm:t>
    </dgm:pt>
    <dgm:pt modelId="{CF4BE802-812F-456E-9D48-B3D3F19666E1}">
      <dgm:prSet/>
      <dgm:spPr/>
      <dgm:t>
        <a:bodyPr/>
        <a:lstStyle/>
        <a:p>
          <a:pPr>
            <a:lnSpc>
              <a:spcPct val="100000"/>
            </a:lnSpc>
          </a:pPr>
          <a:r>
            <a:rPr lang="en-GB" b="1"/>
            <a:t>Internal Network</a:t>
          </a:r>
          <a:r>
            <a:rPr lang="en-GB"/>
            <a:t>: Mellanox Infiniband EDR DragonFly+ 100 Gb/s</a:t>
          </a:r>
          <a:endParaRPr lang="en-US"/>
        </a:p>
      </dgm:t>
    </dgm:pt>
    <dgm:pt modelId="{CA32BC9B-E926-4B26-AE3A-F0BD1BEE6D61}" type="parTrans" cxnId="{0B243B49-2467-4E18-A406-0B82442459F0}">
      <dgm:prSet/>
      <dgm:spPr/>
      <dgm:t>
        <a:bodyPr/>
        <a:lstStyle/>
        <a:p>
          <a:endParaRPr lang="en-US"/>
        </a:p>
      </dgm:t>
    </dgm:pt>
    <dgm:pt modelId="{C1362744-300C-4C40-84A5-5664D1EBA481}" type="sibTrans" cxnId="{0B243B49-2467-4E18-A406-0B82442459F0}">
      <dgm:prSet/>
      <dgm:spPr/>
      <dgm:t>
        <a:bodyPr/>
        <a:lstStyle/>
        <a:p>
          <a:endParaRPr lang="en-US"/>
        </a:p>
      </dgm:t>
    </dgm:pt>
    <dgm:pt modelId="{F74C4D99-B6DF-4921-B916-39D00AE0372F}">
      <dgm:prSet/>
      <dgm:spPr/>
      <dgm:t>
        <a:bodyPr/>
        <a:lstStyle/>
        <a:p>
          <a:pPr>
            <a:lnSpc>
              <a:spcPct val="100000"/>
            </a:lnSpc>
          </a:pPr>
          <a:r>
            <a:rPr lang="en-GB" b="1"/>
            <a:t>Accelerators:</a:t>
          </a:r>
          <a:r>
            <a:rPr lang="en-GB"/>
            <a:t> 4 x NVIDIA Volta V100 GPUs/node, Nvlink 2.0, 16GB</a:t>
          </a:r>
          <a:endParaRPr lang="en-US"/>
        </a:p>
      </dgm:t>
    </dgm:pt>
    <dgm:pt modelId="{55CE7D47-2C62-4447-B16A-1C46ECDC1749}" type="parTrans" cxnId="{222460F6-B363-494F-88B4-EC8FA2DD95B5}">
      <dgm:prSet/>
      <dgm:spPr/>
      <dgm:t>
        <a:bodyPr/>
        <a:lstStyle/>
        <a:p>
          <a:endParaRPr lang="en-US"/>
        </a:p>
      </dgm:t>
    </dgm:pt>
    <dgm:pt modelId="{029C35BA-5EA9-48D1-8F16-5853003CDEBA}" type="sibTrans" cxnId="{222460F6-B363-494F-88B4-EC8FA2DD95B5}">
      <dgm:prSet/>
      <dgm:spPr/>
      <dgm:t>
        <a:bodyPr/>
        <a:lstStyle/>
        <a:p>
          <a:endParaRPr lang="en-US"/>
        </a:p>
      </dgm:t>
    </dgm:pt>
    <dgm:pt modelId="{CF793E62-FD4A-4308-AA41-5B2F2A8354F6}">
      <dgm:prSet/>
      <dgm:spPr/>
      <dgm:t>
        <a:bodyPr/>
        <a:lstStyle/>
        <a:p>
          <a:pPr>
            <a:lnSpc>
              <a:spcPct val="100000"/>
            </a:lnSpc>
          </a:pPr>
          <a:r>
            <a:rPr lang="en-GB" b="1"/>
            <a:t>Performance:</a:t>
          </a:r>
          <a:r>
            <a:rPr lang="en-GB"/>
            <a:t> 32 TFlops per node</a:t>
          </a:r>
          <a:endParaRPr lang="en-US"/>
        </a:p>
      </dgm:t>
    </dgm:pt>
    <dgm:pt modelId="{A5E95F3B-63DB-44D2-A367-31E3B6E1754C}" type="parTrans" cxnId="{2A6596FD-CDAB-4242-840B-584BAEA939CD}">
      <dgm:prSet/>
      <dgm:spPr/>
      <dgm:t>
        <a:bodyPr/>
        <a:lstStyle/>
        <a:p>
          <a:endParaRPr lang="en-US"/>
        </a:p>
      </dgm:t>
    </dgm:pt>
    <dgm:pt modelId="{984C08A1-1345-4FFB-B6CD-F83738F191E2}" type="sibTrans" cxnId="{2A6596FD-CDAB-4242-840B-584BAEA939CD}">
      <dgm:prSet/>
      <dgm:spPr/>
      <dgm:t>
        <a:bodyPr/>
        <a:lstStyle/>
        <a:p>
          <a:endParaRPr lang="en-US"/>
        </a:p>
      </dgm:t>
    </dgm:pt>
    <dgm:pt modelId="{BCDDF29B-AD9B-4A74-963D-527191F2B3EB}" type="pres">
      <dgm:prSet presAssocID="{9931E5E2-6480-4EA1-8812-6672CCCABE2A}" presName="root" presStyleCnt="0">
        <dgm:presLayoutVars>
          <dgm:dir/>
          <dgm:resizeHandles val="exact"/>
        </dgm:presLayoutVars>
      </dgm:prSet>
      <dgm:spPr/>
    </dgm:pt>
    <dgm:pt modelId="{6AD4F072-333B-4EDE-B2D4-F9F900E5FB09}" type="pres">
      <dgm:prSet presAssocID="{268BF843-DC48-4370-952B-151B39A224F2}" presName="compNode" presStyleCnt="0"/>
      <dgm:spPr/>
    </dgm:pt>
    <dgm:pt modelId="{226DCACC-F1FA-423A-B885-B9A75EB4D774}" type="pres">
      <dgm:prSet presAssocID="{268BF843-DC48-4370-952B-151B39A224F2}" presName="bgRect" presStyleLbl="bgShp" presStyleIdx="0" presStyleCnt="5"/>
      <dgm:spPr/>
    </dgm:pt>
    <dgm:pt modelId="{219ECD32-5276-4409-8715-0A45E451228F}" type="pres">
      <dgm:prSet presAssocID="{268BF843-DC48-4370-952B-151B39A224F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mputer"/>
        </a:ext>
      </dgm:extLst>
    </dgm:pt>
    <dgm:pt modelId="{476C96DB-2304-4E65-A905-064B2BEB930D}" type="pres">
      <dgm:prSet presAssocID="{268BF843-DC48-4370-952B-151B39A224F2}" presName="spaceRect" presStyleCnt="0"/>
      <dgm:spPr/>
    </dgm:pt>
    <dgm:pt modelId="{CAAC9435-77FA-47D8-9ABA-228A2C023534}" type="pres">
      <dgm:prSet presAssocID="{268BF843-DC48-4370-952B-151B39A224F2}" presName="parTx" presStyleLbl="revTx" presStyleIdx="0" presStyleCnt="5">
        <dgm:presLayoutVars>
          <dgm:chMax val="0"/>
          <dgm:chPref val="0"/>
        </dgm:presLayoutVars>
      </dgm:prSet>
      <dgm:spPr/>
    </dgm:pt>
    <dgm:pt modelId="{DF6D982F-0EB3-4413-AE31-120C2CEF3D04}" type="pres">
      <dgm:prSet presAssocID="{DF643B94-36FE-4725-B654-828BA9CBB00C}" presName="sibTrans" presStyleCnt="0"/>
      <dgm:spPr/>
    </dgm:pt>
    <dgm:pt modelId="{C5B9833C-667D-43BD-9FA7-B02AB19975CB}" type="pres">
      <dgm:prSet presAssocID="{02782195-4036-4512-BD9B-718268306C4B}" presName="compNode" presStyleCnt="0"/>
      <dgm:spPr/>
    </dgm:pt>
    <dgm:pt modelId="{DEBC6C8B-FC91-4BD7-BCEF-233F3BF6E76B}" type="pres">
      <dgm:prSet presAssocID="{02782195-4036-4512-BD9B-718268306C4B}" presName="bgRect" presStyleLbl="bgShp" presStyleIdx="1" presStyleCnt="5"/>
      <dgm:spPr/>
    </dgm:pt>
    <dgm:pt modelId="{6B6EDC72-46AD-42EA-A0FC-451DEE0831C9}" type="pres">
      <dgm:prSet presAssocID="{02782195-4036-4512-BD9B-718268306C4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ocessor"/>
        </a:ext>
      </dgm:extLst>
    </dgm:pt>
    <dgm:pt modelId="{6E241A6F-6239-40DD-BEAA-BE934F826872}" type="pres">
      <dgm:prSet presAssocID="{02782195-4036-4512-BD9B-718268306C4B}" presName="spaceRect" presStyleCnt="0"/>
      <dgm:spPr/>
    </dgm:pt>
    <dgm:pt modelId="{BED3E6B1-C122-4764-8B88-F6FC1E5ADFFC}" type="pres">
      <dgm:prSet presAssocID="{02782195-4036-4512-BD9B-718268306C4B}" presName="parTx" presStyleLbl="revTx" presStyleIdx="1" presStyleCnt="5">
        <dgm:presLayoutVars>
          <dgm:chMax val="0"/>
          <dgm:chPref val="0"/>
        </dgm:presLayoutVars>
      </dgm:prSet>
      <dgm:spPr/>
    </dgm:pt>
    <dgm:pt modelId="{6F999537-06B1-46E8-933F-A7293FABA53D}" type="pres">
      <dgm:prSet presAssocID="{7404D7F3-0D15-436E-AFC7-E4518A68F8CB}" presName="sibTrans" presStyleCnt="0"/>
      <dgm:spPr/>
    </dgm:pt>
    <dgm:pt modelId="{C1BBB048-DF8E-4E22-A6E9-0263E050A6ED}" type="pres">
      <dgm:prSet presAssocID="{CF4BE802-812F-456E-9D48-B3D3F19666E1}" presName="compNode" presStyleCnt="0"/>
      <dgm:spPr/>
    </dgm:pt>
    <dgm:pt modelId="{1CDA714C-6A5C-4D1A-BDCB-CEA7C50D1E3A}" type="pres">
      <dgm:prSet presAssocID="{CF4BE802-812F-456E-9D48-B3D3F19666E1}" presName="bgRect" presStyleLbl="bgShp" presStyleIdx="2" presStyleCnt="5"/>
      <dgm:spPr/>
    </dgm:pt>
    <dgm:pt modelId="{C799DC25-8545-4B2A-A354-6D9858675096}" type="pres">
      <dgm:prSet presAssocID="{CF4BE802-812F-456E-9D48-B3D3F19666E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yncing Cloud"/>
        </a:ext>
      </dgm:extLst>
    </dgm:pt>
    <dgm:pt modelId="{95C98AEE-B211-4B5F-9D1A-A16548880811}" type="pres">
      <dgm:prSet presAssocID="{CF4BE802-812F-456E-9D48-B3D3F19666E1}" presName="spaceRect" presStyleCnt="0"/>
      <dgm:spPr/>
    </dgm:pt>
    <dgm:pt modelId="{14B6F4CE-DFF3-4502-8315-8B50C6D93454}" type="pres">
      <dgm:prSet presAssocID="{CF4BE802-812F-456E-9D48-B3D3F19666E1}" presName="parTx" presStyleLbl="revTx" presStyleIdx="2" presStyleCnt="5">
        <dgm:presLayoutVars>
          <dgm:chMax val="0"/>
          <dgm:chPref val="0"/>
        </dgm:presLayoutVars>
      </dgm:prSet>
      <dgm:spPr/>
    </dgm:pt>
    <dgm:pt modelId="{62AD2A89-F0D5-4D1B-B648-12C64207F7EE}" type="pres">
      <dgm:prSet presAssocID="{C1362744-300C-4C40-84A5-5664D1EBA481}" presName="sibTrans" presStyleCnt="0"/>
      <dgm:spPr/>
    </dgm:pt>
    <dgm:pt modelId="{1DBE45B1-5352-4006-A4B7-2D481E70A858}" type="pres">
      <dgm:prSet presAssocID="{F74C4D99-B6DF-4921-B916-39D00AE0372F}" presName="compNode" presStyleCnt="0"/>
      <dgm:spPr/>
    </dgm:pt>
    <dgm:pt modelId="{EA8E1351-56E3-4560-8E16-B717309EAC9A}" type="pres">
      <dgm:prSet presAssocID="{F74C4D99-B6DF-4921-B916-39D00AE0372F}" presName="bgRect" presStyleLbl="bgShp" presStyleIdx="3" presStyleCnt="5"/>
      <dgm:spPr/>
    </dgm:pt>
    <dgm:pt modelId="{572100BD-BDEE-4E13-ACDC-29F2AA906AD5}" type="pres">
      <dgm:prSet presAssocID="{F74C4D99-B6DF-4921-B916-39D00AE0372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erver"/>
        </a:ext>
      </dgm:extLst>
    </dgm:pt>
    <dgm:pt modelId="{951A5206-6E88-47B2-956E-99FDC190A723}" type="pres">
      <dgm:prSet presAssocID="{F74C4D99-B6DF-4921-B916-39D00AE0372F}" presName="spaceRect" presStyleCnt="0"/>
      <dgm:spPr/>
    </dgm:pt>
    <dgm:pt modelId="{31A7B328-9E72-455F-B8B9-CF263F57E37D}" type="pres">
      <dgm:prSet presAssocID="{F74C4D99-B6DF-4921-B916-39D00AE0372F}" presName="parTx" presStyleLbl="revTx" presStyleIdx="3" presStyleCnt="5">
        <dgm:presLayoutVars>
          <dgm:chMax val="0"/>
          <dgm:chPref val="0"/>
        </dgm:presLayoutVars>
      </dgm:prSet>
      <dgm:spPr/>
    </dgm:pt>
    <dgm:pt modelId="{00667822-B035-4707-B0F6-73817017A702}" type="pres">
      <dgm:prSet presAssocID="{029C35BA-5EA9-48D1-8F16-5853003CDEBA}" presName="sibTrans" presStyleCnt="0"/>
      <dgm:spPr/>
    </dgm:pt>
    <dgm:pt modelId="{4B335417-CCA2-43B8-8362-C9B4D1A6A323}" type="pres">
      <dgm:prSet presAssocID="{CF793E62-FD4A-4308-AA41-5B2F2A8354F6}" presName="compNode" presStyleCnt="0"/>
      <dgm:spPr/>
    </dgm:pt>
    <dgm:pt modelId="{FE928A6A-4193-475E-AFFB-13385EE4285B}" type="pres">
      <dgm:prSet presAssocID="{CF793E62-FD4A-4308-AA41-5B2F2A8354F6}" presName="bgRect" presStyleLbl="bgShp" presStyleIdx="4" presStyleCnt="5"/>
      <dgm:spPr/>
    </dgm:pt>
    <dgm:pt modelId="{E1EF2BA9-7543-4D7A-AFCC-6BA225B90392}" type="pres">
      <dgm:prSet presAssocID="{CF793E62-FD4A-4308-AA41-5B2F2A8354F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ick"/>
        </a:ext>
      </dgm:extLst>
    </dgm:pt>
    <dgm:pt modelId="{18EE5134-157C-4236-80B6-4B30123BAC18}" type="pres">
      <dgm:prSet presAssocID="{CF793E62-FD4A-4308-AA41-5B2F2A8354F6}" presName="spaceRect" presStyleCnt="0"/>
      <dgm:spPr/>
    </dgm:pt>
    <dgm:pt modelId="{473461D8-CD23-4A5D-9663-F0BE49AA12DB}" type="pres">
      <dgm:prSet presAssocID="{CF793E62-FD4A-4308-AA41-5B2F2A8354F6}" presName="parTx" presStyleLbl="revTx" presStyleIdx="4" presStyleCnt="5">
        <dgm:presLayoutVars>
          <dgm:chMax val="0"/>
          <dgm:chPref val="0"/>
        </dgm:presLayoutVars>
      </dgm:prSet>
      <dgm:spPr/>
    </dgm:pt>
  </dgm:ptLst>
  <dgm:cxnLst>
    <dgm:cxn modelId="{6C2C2C01-BFC5-4863-8D61-35463624CE4C}" type="presOf" srcId="{CF4BE802-812F-456E-9D48-B3D3F19666E1}" destId="{14B6F4CE-DFF3-4502-8315-8B50C6D93454}" srcOrd="0" destOrd="0" presId="urn:microsoft.com/office/officeart/2018/2/layout/IconVerticalSolidList"/>
    <dgm:cxn modelId="{48A80B14-2BF2-4EB3-A33F-9708467CDF92}" type="presOf" srcId="{02782195-4036-4512-BD9B-718268306C4B}" destId="{BED3E6B1-C122-4764-8B88-F6FC1E5ADFFC}" srcOrd="0" destOrd="0" presId="urn:microsoft.com/office/officeart/2018/2/layout/IconVerticalSolidList"/>
    <dgm:cxn modelId="{21F6673F-0C4C-4D57-97E3-FFDAF691FB0F}" type="presOf" srcId="{9931E5E2-6480-4EA1-8812-6672CCCABE2A}" destId="{BCDDF29B-AD9B-4A74-963D-527191F2B3EB}" srcOrd="0" destOrd="0" presId="urn:microsoft.com/office/officeart/2018/2/layout/IconVerticalSolidList"/>
    <dgm:cxn modelId="{0B243B49-2467-4E18-A406-0B82442459F0}" srcId="{9931E5E2-6480-4EA1-8812-6672CCCABE2A}" destId="{CF4BE802-812F-456E-9D48-B3D3F19666E1}" srcOrd="2" destOrd="0" parTransId="{CA32BC9B-E926-4B26-AE3A-F0BD1BEE6D61}" sibTransId="{C1362744-300C-4C40-84A5-5664D1EBA481}"/>
    <dgm:cxn modelId="{48E62D5C-62BE-48AD-9E3F-5BD5D8B2EB43}" type="presOf" srcId="{268BF843-DC48-4370-952B-151B39A224F2}" destId="{CAAC9435-77FA-47D8-9ABA-228A2C023534}" srcOrd="0" destOrd="0" presId="urn:microsoft.com/office/officeart/2018/2/layout/IconVerticalSolidList"/>
    <dgm:cxn modelId="{1B8F5C82-79E0-4061-B834-4EAC1500FEFF}" type="presOf" srcId="{F74C4D99-B6DF-4921-B916-39D00AE0372F}" destId="{31A7B328-9E72-455F-B8B9-CF263F57E37D}" srcOrd="0" destOrd="0" presId="urn:microsoft.com/office/officeart/2018/2/layout/IconVerticalSolidList"/>
    <dgm:cxn modelId="{2935AAC9-1211-4008-AD0F-AB96E8C49A8E}" srcId="{9931E5E2-6480-4EA1-8812-6672CCCABE2A}" destId="{02782195-4036-4512-BD9B-718268306C4B}" srcOrd="1" destOrd="0" parTransId="{59A4032F-F282-4C32-A0D3-F7841F9D3FD7}" sibTransId="{7404D7F3-0D15-436E-AFC7-E4518A68F8CB}"/>
    <dgm:cxn modelId="{CE715CDD-C2B5-422A-89B1-FBB936CEF314}" srcId="{9931E5E2-6480-4EA1-8812-6672CCCABE2A}" destId="{268BF843-DC48-4370-952B-151B39A224F2}" srcOrd="0" destOrd="0" parTransId="{632A1380-C4F0-4193-8165-E7DF21A9E787}" sibTransId="{DF643B94-36FE-4725-B654-828BA9CBB00C}"/>
    <dgm:cxn modelId="{FA7FB0EE-041F-4722-97B1-7039D11B7B3A}" type="presOf" srcId="{CF793E62-FD4A-4308-AA41-5B2F2A8354F6}" destId="{473461D8-CD23-4A5D-9663-F0BE49AA12DB}" srcOrd="0" destOrd="0" presId="urn:microsoft.com/office/officeart/2018/2/layout/IconVerticalSolidList"/>
    <dgm:cxn modelId="{222460F6-B363-494F-88B4-EC8FA2DD95B5}" srcId="{9931E5E2-6480-4EA1-8812-6672CCCABE2A}" destId="{F74C4D99-B6DF-4921-B916-39D00AE0372F}" srcOrd="3" destOrd="0" parTransId="{55CE7D47-2C62-4447-B16A-1C46ECDC1749}" sibTransId="{029C35BA-5EA9-48D1-8F16-5853003CDEBA}"/>
    <dgm:cxn modelId="{2A6596FD-CDAB-4242-840B-584BAEA939CD}" srcId="{9931E5E2-6480-4EA1-8812-6672CCCABE2A}" destId="{CF793E62-FD4A-4308-AA41-5B2F2A8354F6}" srcOrd="4" destOrd="0" parTransId="{A5E95F3B-63DB-44D2-A367-31E3B6E1754C}" sibTransId="{984C08A1-1345-4FFB-B6CD-F83738F191E2}"/>
    <dgm:cxn modelId="{545E3AC5-F622-4722-8166-2E8598A802E2}" type="presParOf" srcId="{BCDDF29B-AD9B-4A74-963D-527191F2B3EB}" destId="{6AD4F072-333B-4EDE-B2D4-F9F900E5FB09}" srcOrd="0" destOrd="0" presId="urn:microsoft.com/office/officeart/2018/2/layout/IconVerticalSolidList"/>
    <dgm:cxn modelId="{38875E65-1D06-4799-8FDD-5697B834CBF7}" type="presParOf" srcId="{6AD4F072-333B-4EDE-B2D4-F9F900E5FB09}" destId="{226DCACC-F1FA-423A-B885-B9A75EB4D774}" srcOrd="0" destOrd="0" presId="urn:microsoft.com/office/officeart/2018/2/layout/IconVerticalSolidList"/>
    <dgm:cxn modelId="{9D8CB60A-D346-43AD-8CDA-C229870D1A2E}" type="presParOf" srcId="{6AD4F072-333B-4EDE-B2D4-F9F900E5FB09}" destId="{219ECD32-5276-4409-8715-0A45E451228F}" srcOrd="1" destOrd="0" presId="urn:microsoft.com/office/officeart/2018/2/layout/IconVerticalSolidList"/>
    <dgm:cxn modelId="{84DB023C-447D-44BF-ADDB-0077469EC34B}" type="presParOf" srcId="{6AD4F072-333B-4EDE-B2D4-F9F900E5FB09}" destId="{476C96DB-2304-4E65-A905-064B2BEB930D}" srcOrd="2" destOrd="0" presId="urn:microsoft.com/office/officeart/2018/2/layout/IconVerticalSolidList"/>
    <dgm:cxn modelId="{B48899C4-6444-40A9-8DF6-0E2CCAB99075}" type="presParOf" srcId="{6AD4F072-333B-4EDE-B2D4-F9F900E5FB09}" destId="{CAAC9435-77FA-47D8-9ABA-228A2C023534}" srcOrd="3" destOrd="0" presId="urn:microsoft.com/office/officeart/2018/2/layout/IconVerticalSolidList"/>
    <dgm:cxn modelId="{90B24F1A-EA29-40C4-89D2-CB94B624B17A}" type="presParOf" srcId="{BCDDF29B-AD9B-4A74-963D-527191F2B3EB}" destId="{DF6D982F-0EB3-4413-AE31-120C2CEF3D04}" srcOrd="1" destOrd="0" presId="urn:microsoft.com/office/officeart/2018/2/layout/IconVerticalSolidList"/>
    <dgm:cxn modelId="{AA7FEA4D-9168-41EF-BCB3-380BCD655EA3}" type="presParOf" srcId="{BCDDF29B-AD9B-4A74-963D-527191F2B3EB}" destId="{C5B9833C-667D-43BD-9FA7-B02AB19975CB}" srcOrd="2" destOrd="0" presId="urn:microsoft.com/office/officeart/2018/2/layout/IconVerticalSolidList"/>
    <dgm:cxn modelId="{18BAEB7F-BA57-4749-A072-F7EE7D9D6BB4}" type="presParOf" srcId="{C5B9833C-667D-43BD-9FA7-B02AB19975CB}" destId="{DEBC6C8B-FC91-4BD7-BCEF-233F3BF6E76B}" srcOrd="0" destOrd="0" presId="urn:microsoft.com/office/officeart/2018/2/layout/IconVerticalSolidList"/>
    <dgm:cxn modelId="{CB2372A7-70EC-4041-B675-87F15B714397}" type="presParOf" srcId="{C5B9833C-667D-43BD-9FA7-B02AB19975CB}" destId="{6B6EDC72-46AD-42EA-A0FC-451DEE0831C9}" srcOrd="1" destOrd="0" presId="urn:microsoft.com/office/officeart/2018/2/layout/IconVerticalSolidList"/>
    <dgm:cxn modelId="{365E2F6F-B123-4A55-A48D-B1686E6E9E32}" type="presParOf" srcId="{C5B9833C-667D-43BD-9FA7-B02AB19975CB}" destId="{6E241A6F-6239-40DD-BEAA-BE934F826872}" srcOrd="2" destOrd="0" presId="urn:microsoft.com/office/officeart/2018/2/layout/IconVerticalSolidList"/>
    <dgm:cxn modelId="{4A4AB1B5-DE7A-4CA7-A5BD-573663567565}" type="presParOf" srcId="{C5B9833C-667D-43BD-9FA7-B02AB19975CB}" destId="{BED3E6B1-C122-4764-8B88-F6FC1E5ADFFC}" srcOrd="3" destOrd="0" presId="urn:microsoft.com/office/officeart/2018/2/layout/IconVerticalSolidList"/>
    <dgm:cxn modelId="{20F352AB-2562-420E-9B9A-D0C3F1EFC410}" type="presParOf" srcId="{BCDDF29B-AD9B-4A74-963D-527191F2B3EB}" destId="{6F999537-06B1-46E8-933F-A7293FABA53D}" srcOrd="3" destOrd="0" presId="urn:microsoft.com/office/officeart/2018/2/layout/IconVerticalSolidList"/>
    <dgm:cxn modelId="{1B9BFD75-C6D3-4CFE-90A9-24698A5C9B91}" type="presParOf" srcId="{BCDDF29B-AD9B-4A74-963D-527191F2B3EB}" destId="{C1BBB048-DF8E-4E22-A6E9-0263E050A6ED}" srcOrd="4" destOrd="0" presId="urn:microsoft.com/office/officeart/2018/2/layout/IconVerticalSolidList"/>
    <dgm:cxn modelId="{2F002BA9-0376-4E25-BA44-23CAFE42EAC4}" type="presParOf" srcId="{C1BBB048-DF8E-4E22-A6E9-0263E050A6ED}" destId="{1CDA714C-6A5C-4D1A-BDCB-CEA7C50D1E3A}" srcOrd="0" destOrd="0" presId="urn:microsoft.com/office/officeart/2018/2/layout/IconVerticalSolidList"/>
    <dgm:cxn modelId="{8605C068-5BC1-49A5-A492-12BDAB599C7D}" type="presParOf" srcId="{C1BBB048-DF8E-4E22-A6E9-0263E050A6ED}" destId="{C799DC25-8545-4B2A-A354-6D9858675096}" srcOrd="1" destOrd="0" presId="urn:microsoft.com/office/officeart/2018/2/layout/IconVerticalSolidList"/>
    <dgm:cxn modelId="{8989641A-3E99-48F0-A537-BFD50EFB7D5E}" type="presParOf" srcId="{C1BBB048-DF8E-4E22-A6E9-0263E050A6ED}" destId="{95C98AEE-B211-4B5F-9D1A-A16548880811}" srcOrd="2" destOrd="0" presId="urn:microsoft.com/office/officeart/2018/2/layout/IconVerticalSolidList"/>
    <dgm:cxn modelId="{06286678-0BFD-47E3-B92B-780E95C9FBF3}" type="presParOf" srcId="{C1BBB048-DF8E-4E22-A6E9-0263E050A6ED}" destId="{14B6F4CE-DFF3-4502-8315-8B50C6D93454}" srcOrd="3" destOrd="0" presId="urn:microsoft.com/office/officeart/2018/2/layout/IconVerticalSolidList"/>
    <dgm:cxn modelId="{A852C2D3-74BB-46E4-9B38-26D2ECFD7663}" type="presParOf" srcId="{BCDDF29B-AD9B-4A74-963D-527191F2B3EB}" destId="{62AD2A89-F0D5-4D1B-B648-12C64207F7EE}" srcOrd="5" destOrd="0" presId="urn:microsoft.com/office/officeart/2018/2/layout/IconVerticalSolidList"/>
    <dgm:cxn modelId="{D9DA64AC-B22A-46D0-A0FD-1AB5D8AEA378}" type="presParOf" srcId="{BCDDF29B-AD9B-4A74-963D-527191F2B3EB}" destId="{1DBE45B1-5352-4006-A4B7-2D481E70A858}" srcOrd="6" destOrd="0" presId="urn:microsoft.com/office/officeart/2018/2/layout/IconVerticalSolidList"/>
    <dgm:cxn modelId="{00D3CE18-A356-4762-B4E8-813983291EC7}" type="presParOf" srcId="{1DBE45B1-5352-4006-A4B7-2D481E70A858}" destId="{EA8E1351-56E3-4560-8E16-B717309EAC9A}" srcOrd="0" destOrd="0" presId="urn:microsoft.com/office/officeart/2018/2/layout/IconVerticalSolidList"/>
    <dgm:cxn modelId="{830F04A3-1237-4D9C-8D40-F1962A4A2D12}" type="presParOf" srcId="{1DBE45B1-5352-4006-A4B7-2D481E70A858}" destId="{572100BD-BDEE-4E13-ACDC-29F2AA906AD5}" srcOrd="1" destOrd="0" presId="urn:microsoft.com/office/officeart/2018/2/layout/IconVerticalSolidList"/>
    <dgm:cxn modelId="{58AD378D-AF0E-46B4-9699-AA0AA15F9EF7}" type="presParOf" srcId="{1DBE45B1-5352-4006-A4B7-2D481E70A858}" destId="{951A5206-6E88-47B2-956E-99FDC190A723}" srcOrd="2" destOrd="0" presId="urn:microsoft.com/office/officeart/2018/2/layout/IconVerticalSolidList"/>
    <dgm:cxn modelId="{01C3DD25-1717-4017-8C90-923854A69ABC}" type="presParOf" srcId="{1DBE45B1-5352-4006-A4B7-2D481E70A858}" destId="{31A7B328-9E72-455F-B8B9-CF263F57E37D}" srcOrd="3" destOrd="0" presId="urn:microsoft.com/office/officeart/2018/2/layout/IconVerticalSolidList"/>
    <dgm:cxn modelId="{B96CCAE7-6145-4A5E-BD37-2C59FEDDE23C}" type="presParOf" srcId="{BCDDF29B-AD9B-4A74-963D-527191F2B3EB}" destId="{00667822-B035-4707-B0F6-73817017A702}" srcOrd="7" destOrd="0" presId="urn:microsoft.com/office/officeart/2018/2/layout/IconVerticalSolidList"/>
    <dgm:cxn modelId="{39926255-00BE-4E11-BFF4-BA6DC169145C}" type="presParOf" srcId="{BCDDF29B-AD9B-4A74-963D-527191F2B3EB}" destId="{4B335417-CCA2-43B8-8362-C9B4D1A6A323}" srcOrd="8" destOrd="0" presId="urn:microsoft.com/office/officeart/2018/2/layout/IconVerticalSolidList"/>
    <dgm:cxn modelId="{75B18854-FB2F-4678-A7A7-2FAA7F2E719F}" type="presParOf" srcId="{4B335417-CCA2-43B8-8362-C9B4D1A6A323}" destId="{FE928A6A-4193-475E-AFFB-13385EE4285B}" srcOrd="0" destOrd="0" presId="urn:microsoft.com/office/officeart/2018/2/layout/IconVerticalSolidList"/>
    <dgm:cxn modelId="{D27DFE01-ECC8-454A-BC3C-5C377C74A05A}" type="presParOf" srcId="{4B335417-CCA2-43B8-8362-C9B4D1A6A323}" destId="{E1EF2BA9-7543-4D7A-AFCC-6BA225B90392}" srcOrd="1" destOrd="0" presId="urn:microsoft.com/office/officeart/2018/2/layout/IconVerticalSolidList"/>
    <dgm:cxn modelId="{B9D4EEC7-78E2-4B00-A542-26EB50D66C43}" type="presParOf" srcId="{4B335417-CCA2-43B8-8362-C9B4D1A6A323}" destId="{18EE5134-157C-4236-80B6-4B30123BAC18}" srcOrd="2" destOrd="0" presId="urn:microsoft.com/office/officeart/2018/2/layout/IconVerticalSolidList"/>
    <dgm:cxn modelId="{2A6D6740-91AA-44F6-84AD-1A903031054E}" type="presParOf" srcId="{4B335417-CCA2-43B8-8362-C9B4D1A6A323}" destId="{473461D8-CD23-4A5D-9663-F0BE49AA12D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F0921-3E3B-C843-889E-E948AA53A595}">
      <dsp:nvSpPr>
        <dsp:cNvPr id="0" name=""/>
        <dsp:cNvSpPr/>
      </dsp:nvSpPr>
      <dsp:spPr>
        <a:xfrm>
          <a:off x="962" y="0"/>
          <a:ext cx="3752124" cy="327818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530" tIns="330200" rIns="292530" bIns="330200" numCol="1" spcCol="1270" anchor="t" anchorCtr="0">
          <a:noAutofit/>
        </a:bodyPr>
        <a:lstStyle/>
        <a:p>
          <a:pPr marL="0" lvl="0" indent="0" algn="l" defTabSz="666750">
            <a:lnSpc>
              <a:spcPct val="90000"/>
            </a:lnSpc>
            <a:spcBef>
              <a:spcPct val="0"/>
            </a:spcBef>
            <a:spcAft>
              <a:spcPct val="35000"/>
            </a:spcAft>
            <a:buNone/>
          </a:pPr>
          <a:r>
            <a:rPr lang="en-US" sz="1500" b="0" kern="1200" baseline="0"/>
            <a:t>HPC resources and Services are an integrated part of the OATs Computing Center. </a:t>
          </a:r>
          <a:endParaRPr lang="en-US" sz="1500" kern="1200"/>
        </a:p>
      </dsp:txBody>
      <dsp:txXfrm>
        <a:off x="962" y="1245711"/>
        <a:ext cx="3752124" cy="1966912"/>
      </dsp:txXfrm>
    </dsp:sp>
    <dsp:sp modelId="{58707125-B8BB-3243-80C9-2AE85DD9E83C}">
      <dsp:nvSpPr>
        <dsp:cNvPr id="0" name=""/>
        <dsp:cNvSpPr/>
      </dsp:nvSpPr>
      <dsp:spPr>
        <a:xfrm>
          <a:off x="1385296" y="327818"/>
          <a:ext cx="983456" cy="98345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674" tIns="12700" rIns="76674" bIns="12700" numCol="1" spcCol="1270" anchor="ctr" anchorCtr="0">
          <a:noAutofit/>
        </a:bodyPr>
        <a:lstStyle/>
        <a:p>
          <a:pPr marL="0" lvl="0" indent="0" algn="ctr" defTabSz="1289050">
            <a:lnSpc>
              <a:spcPct val="90000"/>
            </a:lnSpc>
            <a:spcBef>
              <a:spcPct val="0"/>
            </a:spcBef>
            <a:spcAft>
              <a:spcPct val="35000"/>
            </a:spcAft>
            <a:buNone/>
          </a:pPr>
          <a:r>
            <a:rPr lang="en-US" sz="2900" kern="1200"/>
            <a:t>1</a:t>
          </a:r>
        </a:p>
      </dsp:txBody>
      <dsp:txXfrm>
        <a:off x="1529320" y="471842"/>
        <a:ext cx="695408" cy="695408"/>
      </dsp:txXfrm>
    </dsp:sp>
    <dsp:sp modelId="{1DEABA4D-76D7-7743-9508-7284F6517CBA}">
      <dsp:nvSpPr>
        <dsp:cNvPr id="0" name=""/>
        <dsp:cNvSpPr/>
      </dsp:nvSpPr>
      <dsp:spPr>
        <a:xfrm>
          <a:off x="962" y="3278115"/>
          <a:ext cx="3752124"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B637AA-CFD0-014E-A823-92532CA9CC1E}">
      <dsp:nvSpPr>
        <dsp:cNvPr id="0" name=""/>
        <dsp:cNvSpPr/>
      </dsp:nvSpPr>
      <dsp:spPr>
        <a:xfrm>
          <a:off x="4128298" y="0"/>
          <a:ext cx="3752124" cy="327818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530" tIns="330200" rIns="292530" bIns="330200" numCol="1" spcCol="1270" anchor="t" anchorCtr="0">
          <a:noAutofit/>
        </a:bodyPr>
        <a:lstStyle/>
        <a:p>
          <a:pPr marL="0" lvl="0" indent="0" algn="l" defTabSz="666750">
            <a:lnSpc>
              <a:spcPct val="90000"/>
            </a:lnSpc>
            <a:spcBef>
              <a:spcPct val="0"/>
            </a:spcBef>
            <a:spcAft>
              <a:spcPct val="35000"/>
            </a:spcAft>
            <a:buNone/>
          </a:pPr>
          <a:r>
            <a:rPr lang="en-US" sz="1500" b="0" kern="1200" baseline="0"/>
            <a:t>None of the services discussed below will be possible wothout OATs infrastructure and support.</a:t>
          </a:r>
          <a:endParaRPr lang="en-US" sz="1500" kern="1200"/>
        </a:p>
      </dsp:txBody>
      <dsp:txXfrm>
        <a:off x="4128298" y="1245711"/>
        <a:ext cx="3752124" cy="1966912"/>
      </dsp:txXfrm>
    </dsp:sp>
    <dsp:sp modelId="{8C09904C-CD75-9247-8B97-C96B7DA5B243}">
      <dsp:nvSpPr>
        <dsp:cNvPr id="0" name=""/>
        <dsp:cNvSpPr/>
      </dsp:nvSpPr>
      <dsp:spPr>
        <a:xfrm>
          <a:off x="5512632" y="327818"/>
          <a:ext cx="983456" cy="983456"/>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674" tIns="12700" rIns="76674" bIns="12700" numCol="1" spcCol="1270" anchor="ctr" anchorCtr="0">
          <a:noAutofit/>
        </a:bodyPr>
        <a:lstStyle/>
        <a:p>
          <a:pPr marL="0" lvl="0" indent="0" algn="ctr" defTabSz="1289050">
            <a:lnSpc>
              <a:spcPct val="90000"/>
            </a:lnSpc>
            <a:spcBef>
              <a:spcPct val="0"/>
            </a:spcBef>
            <a:spcAft>
              <a:spcPct val="35000"/>
            </a:spcAft>
            <a:buNone/>
          </a:pPr>
          <a:r>
            <a:rPr lang="en-US" sz="2900" kern="1200"/>
            <a:t>2</a:t>
          </a:r>
        </a:p>
      </dsp:txBody>
      <dsp:txXfrm>
        <a:off x="5656656" y="471842"/>
        <a:ext cx="695408" cy="695408"/>
      </dsp:txXfrm>
    </dsp:sp>
    <dsp:sp modelId="{CCA51AD8-B161-0B40-96F2-F11FC731E30E}">
      <dsp:nvSpPr>
        <dsp:cNvPr id="0" name=""/>
        <dsp:cNvSpPr/>
      </dsp:nvSpPr>
      <dsp:spPr>
        <a:xfrm>
          <a:off x="4128298" y="3278115"/>
          <a:ext cx="3752124"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33AA9-733C-B640-B363-3F9EAC48A96A}">
      <dsp:nvSpPr>
        <dsp:cNvPr id="0" name=""/>
        <dsp:cNvSpPr/>
      </dsp:nvSpPr>
      <dsp:spPr>
        <a:xfrm>
          <a:off x="0" y="0"/>
          <a:ext cx="7015480" cy="723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Resource </a:t>
          </a:r>
          <a:r>
            <a:rPr lang="en-US" sz="1800" kern="1200" dirty="0"/>
            <a:t> – HW e Services</a:t>
          </a:r>
        </a:p>
      </dsp:txBody>
      <dsp:txXfrm>
        <a:off x="21197" y="21197"/>
        <a:ext cx="6173379" cy="681322"/>
      </dsp:txXfrm>
    </dsp:sp>
    <dsp:sp modelId="{396BC0CD-F60A-C84F-A841-BC7CB4A7A9D3}">
      <dsp:nvSpPr>
        <dsp:cNvPr id="0" name=""/>
        <dsp:cNvSpPr/>
      </dsp:nvSpPr>
      <dsp:spPr>
        <a:xfrm>
          <a:off x="587546" y="855301"/>
          <a:ext cx="7015480" cy="723716"/>
        </a:xfrm>
        <a:prstGeom prst="roundRect">
          <a:avLst>
            <a:gd name="adj" fmla="val 10000"/>
          </a:avLst>
        </a:prstGeom>
        <a:solidFill>
          <a:schemeClr val="accent2">
            <a:hueOff val="-485121"/>
            <a:satOff val="-27976"/>
            <a:lumOff val="261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P</a:t>
          </a:r>
          <a:r>
            <a:rPr lang="en-US" sz="1800" kern="1200" dirty="0" err="1"/>
            <a:t>eople</a:t>
          </a:r>
          <a:r>
            <a:rPr lang="en-US" sz="1800" kern="1200" dirty="0"/>
            <a:t> – support and knowhow </a:t>
          </a:r>
        </a:p>
      </dsp:txBody>
      <dsp:txXfrm>
        <a:off x="608743" y="876498"/>
        <a:ext cx="5915123" cy="681322"/>
      </dsp:txXfrm>
    </dsp:sp>
    <dsp:sp modelId="{ED11B655-3DEB-2442-9A36-5427D8A2458D}">
      <dsp:nvSpPr>
        <dsp:cNvPr id="0" name=""/>
        <dsp:cNvSpPr/>
      </dsp:nvSpPr>
      <dsp:spPr>
        <a:xfrm>
          <a:off x="1166323" y="1710602"/>
          <a:ext cx="7015480" cy="723716"/>
        </a:xfrm>
        <a:prstGeom prst="roundRect">
          <a:avLst>
            <a:gd name="adj" fmla="val 10000"/>
          </a:avLst>
        </a:prstGeom>
        <a:solidFill>
          <a:schemeClr val="accent2">
            <a:hueOff val="-970242"/>
            <a:satOff val="-55952"/>
            <a:lumOff val="522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P</a:t>
          </a:r>
          <a:r>
            <a:rPr lang="en-US" sz="1800" kern="1200" dirty="0" err="1"/>
            <a:t>rojects</a:t>
          </a:r>
          <a:r>
            <a:rPr lang="en-US" sz="1800" kern="1200" dirty="0"/>
            <a:t> – European projects, PRIN, National  </a:t>
          </a:r>
        </a:p>
      </dsp:txBody>
      <dsp:txXfrm>
        <a:off x="1187520" y="1731799"/>
        <a:ext cx="5923893" cy="681322"/>
      </dsp:txXfrm>
    </dsp:sp>
    <dsp:sp modelId="{FAF791D6-E52B-694A-96B3-C46030628C2B}">
      <dsp:nvSpPr>
        <dsp:cNvPr id="0" name=""/>
        <dsp:cNvSpPr/>
      </dsp:nvSpPr>
      <dsp:spPr>
        <a:xfrm>
          <a:off x="1753869" y="2565904"/>
          <a:ext cx="7015480" cy="723716"/>
        </a:xfrm>
        <a:prstGeom prst="roundRect">
          <a:avLst>
            <a:gd name="adj" fmla="val 10000"/>
          </a:avLst>
        </a:prstGeom>
        <a:solidFill>
          <a:schemeClr val="accent2">
            <a:hueOff val="-1455363"/>
            <a:satOff val="-83928"/>
            <a:lumOff val="78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Science – Numerical Simulations and data analysys</a:t>
          </a:r>
          <a:endParaRPr lang="en-US" sz="1800" kern="1200"/>
        </a:p>
      </dsp:txBody>
      <dsp:txXfrm>
        <a:off x="1775066" y="2587101"/>
        <a:ext cx="5915123" cy="681322"/>
      </dsp:txXfrm>
    </dsp:sp>
    <dsp:sp modelId="{621F4EAE-B77A-DB48-A92D-D8049BBB7DDD}">
      <dsp:nvSpPr>
        <dsp:cNvPr id="0" name=""/>
        <dsp:cNvSpPr/>
      </dsp:nvSpPr>
      <dsp:spPr>
        <a:xfrm>
          <a:off x="6545064" y="554301"/>
          <a:ext cx="470415" cy="47041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650907" y="554301"/>
        <a:ext cx="258729" cy="353987"/>
      </dsp:txXfrm>
    </dsp:sp>
    <dsp:sp modelId="{924B47A9-B3D5-1A49-B63E-8BA7FDF9B6C9}">
      <dsp:nvSpPr>
        <dsp:cNvPr id="0" name=""/>
        <dsp:cNvSpPr/>
      </dsp:nvSpPr>
      <dsp:spPr>
        <a:xfrm>
          <a:off x="7132610" y="1409602"/>
          <a:ext cx="470415" cy="470415"/>
        </a:xfrm>
        <a:prstGeom prst="downArrow">
          <a:avLst>
            <a:gd name="adj1" fmla="val 55000"/>
            <a:gd name="adj2" fmla="val 45000"/>
          </a:avLst>
        </a:prstGeom>
        <a:solidFill>
          <a:schemeClr val="accent2">
            <a:tint val="40000"/>
            <a:alpha val="90000"/>
            <a:hueOff val="-424613"/>
            <a:satOff val="-37673"/>
            <a:lumOff val="-488"/>
            <a:alphaOff val="0"/>
          </a:schemeClr>
        </a:solidFill>
        <a:ln w="12700" cap="flat" cmpd="sng" algn="ctr">
          <a:solidFill>
            <a:schemeClr val="accent2">
              <a:tint val="40000"/>
              <a:alpha val="90000"/>
              <a:hueOff val="-424613"/>
              <a:satOff val="-37673"/>
              <a:lumOff val="-4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238453" y="1409602"/>
        <a:ext cx="258729" cy="353987"/>
      </dsp:txXfrm>
    </dsp:sp>
    <dsp:sp modelId="{BA6DF40C-B8B6-5A47-99D7-BB945EF95B4B}">
      <dsp:nvSpPr>
        <dsp:cNvPr id="0" name=""/>
        <dsp:cNvSpPr/>
      </dsp:nvSpPr>
      <dsp:spPr>
        <a:xfrm>
          <a:off x="7711387" y="2264904"/>
          <a:ext cx="470415" cy="470415"/>
        </a:xfrm>
        <a:prstGeom prst="downArrow">
          <a:avLst>
            <a:gd name="adj1" fmla="val 55000"/>
            <a:gd name="adj2" fmla="val 45000"/>
          </a:avLst>
        </a:prstGeom>
        <a:solidFill>
          <a:schemeClr val="accent2">
            <a:tint val="40000"/>
            <a:alpha val="90000"/>
            <a:hueOff val="-849226"/>
            <a:satOff val="-75346"/>
            <a:lumOff val="-977"/>
            <a:alphaOff val="0"/>
          </a:schemeClr>
        </a:solidFill>
        <a:ln w="12700" cap="flat" cmpd="sng" algn="ctr">
          <a:solidFill>
            <a:schemeClr val="accent2">
              <a:tint val="40000"/>
              <a:alpha val="90000"/>
              <a:hueOff val="-849226"/>
              <a:satOff val="-75346"/>
              <a:lumOff val="-9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817230" y="2264904"/>
        <a:ext cx="258729" cy="3539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08A06-D950-B442-B7B4-7D8F20AC96FF}">
      <dsp:nvSpPr>
        <dsp:cNvPr id="0" name=""/>
        <dsp:cNvSpPr/>
      </dsp:nvSpPr>
      <dsp:spPr>
        <a:xfrm>
          <a:off x="0" y="22981"/>
          <a:ext cx="5619429" cy="17304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baseline="0" dirty="0"/>
            <a:t>Who we are </a:t>
          </a:r>
          <a:r>
            <a:rPr lang="en-US" sz="1600" b="0" kern="1200" baseline="0" dirty="0"/>
            <a:t>– </a:t>
          </a:r>
          <a:r>
            <a:rPr lang="en-US" sz="1600" b="0" kern="1200" baseline="0" dirty="0" err="1"/>
            <a:t>Giammarco</a:t>
          </a:r>
          <a:r>
            <a:rPr lang="en-US" sz="1600" b="0" kern="1200" baseline="0" dirty="0"/>
            <a:t> Maggio, Giuliano Taffoni and… OATs CED </a:t>
          </a:r>
          <a:endParaRPr lang="en-US" sz="1600" kern="1200" dirty="0"/>
        </a:p>
      </dsp:txBody>
      <dsp:txXfrm>
        <a:off x="84473" y="107454"/>
        <a:ext cx="5450483" cy="1561484"/>
      </dsp:txXfrm>
    </dsp:sp>
    <dsp:sp modelId="{EC72B927-2B2D-DA4F-8C16-2078A1D493A3}">
      <dsp:nvSpPr>
        <dsp:cNvPr id="0" name=""/>
        <dsp:cNvSpPr/>
      </dsp:nvSpPr>
      <dsp:spPr>
        <a:xfrm>
          <a:off x="0" y="1824596"/>
          <a:ext cx="5619429" cy="1730430"/>
        </a:xfrm>
        <a:prstGeom prst="roundRect">
          <a:avLst/>
        </a:prstGeom>
        <a:solidFill>
          <a:schemeClr val="accent2">
            <a:hueOff val="-727682"/>
            <a:satOff val="-41964"/>
            <a:lumOff val="39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baseline="0" dirty="0"/>
            <a:t>What we do </a:t>
          </a:r>
          <a:r>
            <a:rPr lang="en-US" sz="1600" b="0" kern="1200" baseline="0" dirty="0"/>
            <a:t>– Maintain and update clusters; manage users and queue; basic support for software.</a:t>
          </a:r>
          <a:endParaRPr lang="en-US" sz="1600" kern="1200" dirty="0"/>
        </a:p>
      </dsp:txBody>
      <dsp:txXfrm>
        <a:off x="84473" y="1909069"/>
        <a:ext cx="5450483" cy="1561484"/>
      </dsp:txXfrm>
    </dsp:sp>
    <dsp:sp modelId="{22A323B7-25EC-A946-8CFD-1258B9A8A06C}">
      <dsp:nvSpPr>
        <dsp:cNvPr id="0" name=""/>
        <dsp:cNvSpPr/>
      </dsp:nvSpPr>
      <dsp:spPr>
        <a:xfrm>
          <a:off x="0" y="3601106"/>
          <a:ext cx="5619429" cy="1730430"/>
        </a:xfrm>
        <a:prstGeom prst="roundRect">
          <a:avLst/>
        </a:prstGeom>
        <a:solidFill>
          <a:schemeClr val="accent2">
            <a:hueOff val="-1455363"/>
            <a:satOff val="-83928"/>
            <a:lumOff val="78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baseline="0" dirty="0"/>
            <a:t>What we do not do </a:t>
          </a:r>
          <a:r>
            <a:rPr lang="en-US" sz="1600" b="0" kern="1200" baseline="0" dirty="0"/>
            <a:t>- </a:t>
          </a:r>
          <a:r>
            <a:rPr lang="en-GB" sz="1600" b="0" kern="1200" baseline="0" dirty="0"/>
            <a:t>Debugging, porting, and validating scientific software; Installation, configuration, and management of unsupported software and services.</a:t>
          </a:r>
          <a:endParaRPr lang="en-US" sz="1600" kern="1200" dirty="0"/>
        </a:p>
      </dsp:txBody>
      <dsp:txXfrm>
        <a:off x="84473" y="3685579"/>
        <a:ext cx="5450483" cy="15614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6F43B-9863-F94E-9E9F-0999EBA20166}">
      <dsp:nvSpPr>
        <dsp:cNvPr id="0" name=""/>
        <dsp:cNvSpPr/>
      </dsp:nvSpPr>
      <dsp:spPr>
        <a:xfrm>
          <a:off x="0" y="2209"/>
          <a:ext cx="67609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630FE5-74C0-A94B-BC78-4D713A1F541C}">
      <dsp:nvSpPr>
        <dsp:cNvPr id="0" name=""/>
        <dsp:cNvSpPr/>
      </dsp:nvSpPr>
      <dsp:spPr>
        <a:xfrm>
          <a:off x="0" y="2209"/>
          <a:ext cx="6760923" cy="753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b="1" kern="1200"/>
            <a:t>Type</a:t>
          </a:r>
          <a:r>
            <a:rPr lang="en-GB" sz="1300" kern="1200"/>
            <a:t>: 72 Nodes dual CPU Linux cluster</a:t>
          </a:r>
          <a:endParaRPr lang="en-US" sz="1300" kern="1200"/>
        </a:p>
      </dsp:txBody>
      <dsp:txXfrm>
        <a:off x="0" y="2209"/>
        <a:ext cx="6760923" cy="753316"/>
      </dsp:txXfrm>
    </dsp:sp>
    <dsp:sp modelId="{5ABB8853-8CBA-304A-ABEF-9DF3DCA6ED23}">
      <dsp:nvSpPr>
        <dsp:cNvPr id="0" name=""/>
        <dsp:cNvSpPr/>
      </dsp:nvSpPr>
      <dsp:spPr>
        <a:xfrm>
          <a:off x="0" y="755525"/>
          <a:ext cx="67609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EE7521-169C-724F-8D53-121AF1CBAADA}">
      <dsp:nvSpPr>
        <dsp:cNvPr id="0" name=""/>
        <dsp:cNvSpPr/>
      </dsp:nvSpPr>
      <dsp:spPr>
        <a:xfrm>
          <a:off x="0" y="755525"/>
          <a:ext cx="6760923" cy="753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b="1" kern="1200"/>
            <a:t>Node:</a:t>
          </a:r>
          <a:r>
            <a:rPr lang="en-GB" sz="1300" kern="1200"/>
            <a:t> Lenovo Nextscale Intel(R) Xeon(R) CPU E5-2697 v4 @ 2.30GHz – 36 Cores - 128/256 GB RAM</a:t>
          </a:r>
          <a:endParaRPr lang="en-US" sz="1300" kern="1200"/>
        </a:p>
      </dsp:txBody>
      <dsp:txXfrm>
        <a:off x="0" y="755525"/>
        <a:ext cx="6760923" cy="753316"/>
      </dsp:txXfrm>
    </dsp:sp>
    <dsp:sp modelId="{75E1365F-6F23-BB43-8625-624D655D7C8E}">
      <dsp:nvSpPr>
        <dsp:cNvPr id="0" name=""/>
        <dsp:cNvSpPr/>
      </dsp:nvSpPr>
      <dsp:spPr>
        <a:xfrm>
          <a:off x="0" y="1508841"/>
          <a:ext cx="67609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DF0973-392F-CF41-81A0-1B9A63DE0148}">
      <dsp:nvSpPr>
        <dsp:cNvPr id="0" name=""/>
        <dsp:cNvSpPr/>
      </dsp:nvSpPr>
      <dsp:spPr>
        <a:xfrm>
          <a:off x="0" y="1508841"/>
          <a:ext cx="6760923" cy="753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b="1" kern="1200"/>
            <a:t>Performance</a:t>
          </a:r>
          <a:r>
            <a:rPr lang="en-GB" sz="1300" kern="1200"/>
            <a:t>: 35 Tflop/s</a:t>
          </a:r>
          <a:endParaRPr lang="en-US" sz="1300" kern="1200"/>
        </a:p>
      </dsp:txBody>
      <dsp:txXfrm>
        <a:off x="0" y="1508841"/>
        <a:ext cx="6760923" cy="753316"/>
      </dsp:txXfrm>
    </dsp:sp>
    <dsp:sp modelId="{3648390D-1176-534D-9363-A832F318E0B1}">
      <dsp:nvSpPr>
        <dsp:cNvPr id="0" name=""/>
        <dsp:cNvSpPr/>
      </dsp:nvSpPr>
      <dsp:spPr>
        <a:xfrm>
          <a:off x="0" y="2262157"/>
          <a:ext cx="67609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06355F-152E-F245-A96C-7BDA74DB210B}">
      <dsp:nvSpPr>
        <dsp:cNvPr id="0" name=""/>
        <dsp:cNvSpPr/>
      </dsp:nvSpPr>
      <dsp:spPr>
        <a:xfrm>
          <a:off x="0" y="2262157"/>
          <a:ext cx="6760923" cy="753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b="1" kern="1200"/>
            <a:t>OS: </a:t>
          </a:r>
          <a:r>
            <a:rPr lang="en-GB" sz="1300" kern="1200"/>
            <a:t>Centos 7</a:t>
          </a:r>
          <a:endParaRPr lang="en-US" sz="1300" kern="1200"/>
        </a:p>
      </dsp:txBody>
      <dsp:txXfrm>
        <a:off x="0" y="2262157"/>
        <a:ext cx="6760923" cy="753316"/>
      </dsp:txXfrm>
    </dsp:sp>
    <dsp:sp modelId="{FB597A37-68B9-5445-AF0D-CCF7ADDE3D15}">
      <dsp:nvSpPr>
        <dsp:cNvPr id="0" name=""/>
        <dsp:cNvSpPr/>
      </dsp:nvSpPr>
      <dsp:spPr>
        <a:xfrm>
          <a:off x="0" y="3015473"/>
          <a:ext cx="67609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D1AA3A-2133-E049-82D4-820738AE8A3E}">
      <dsp:nvSpPr>
        <dsp:cNvPr id="0" name=""/>
        <dsp:cNvSpPr/>
      </dsp:nvSpPr>
      <dsp:spPr>
        <a:xfrm>
          <a:off x="0" y="3015473"/>
          <a:ext cx="6760923" cy="753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b="1" kern="1200"/>
            <a:t>Interconnect</a:t>
          </a:r>
          <a:r>
            <a:rPr lang="en-GB" sz="1300" kern="1200"/>
            <a:t>: Omni path 100gbits HPC network + ethernet management network</a:t>
          </a:r>
          <a:endParaRPr lang="en-US" sz="1300" kern="1200"/>
        </a:p>
      </dsp:txBody>
      <dsp:txXfrm>
        <a:off x="0" y="3015473"/>
        <a:ext cx="6760923" cy="753316"/>
      </dsp:txXfrm>
    </dsp:sp>
    <dsp:sp modelId="{8919508C-612E-FD41-B2D6-B7BFB891F6EB}">
      <dsp:nvSpPr>
        <dsp:cNvPr id="0" name=""/>
        <dsp:cNvSpPr/>
      </dsp:nvSpPr>
      <dsp:spPr>
        <a:xfrm>
          <a:off x="0" y="3768789"/>
          <a:ext cx="67609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5D0235-138B-2B4F-9CA7-361FE5306E32}">
      <dsp:nvSpPr>
        <dsp:cNvPr id="0" name=""/>
        <dsp:cNvSpPr/>
      </dsp:nvSpPr>
      <dsp:spPr>
        <a:xfrm>
          <a:off x="0" y="3768789"/>
          <a:ext cx="6760923" cy="753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b="1" kern="1200"/>
            <a:t>Accelerators</a:t>
          </a:r>
          <a:r>
            <a:rPr lang="en-GB" sz="1300" kern="1200"/>
            <a:t>: Six "Kepler” K80 GPUs  with 24 GB of memory with blazing fast memory bandwidth and up to 2.91 Tflops double precision performance.</a:t>
          </a:r>
          <a:endParaRPr lang="en-US" sz="1300" kern="1200"/>
        </a:p>
      </dsp:txBody>
      <dsp:txXfrm>
        <a:off x="0" y="3768789"/>
        <a:ext cx="6760923" cy="7533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DCACC-F1FA-423A-B885-B9A75EB4D774}">
      <dsp:nvSpPr>
        <dsp:cNvPr id="0" name=""/>
        <dsp:cNvSpPr/>
      </dsp:nvSpPr>
      <dsp:spPr>
        <a:xfrm>
          <a:off x="0" y="2236"/>
          <a:ext cx="9435078" cy="4763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9ECD32-5276-4409-8715-0A45E451228F}">
      <dsp:nvSpPr>
        <dsp:cNvPr id="0" name=""/>
        <dsp:cNvSpPr/>
      </dsp:nvSpPr>
      <dsp:spPr>
        <a:xfrm>
          <a:off x="144083" y="109405"/>
          <a:ext cx="261969" cy="2619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AC9435-77FA-47D8-9ABA-228A2C023534}">
      <dsp:nvSpPr>
        <dsp:cNvPr id="0" name=""/>
        <dsp:cNvSpPr/>
      </dsp:nvSpPr>
      <dsp:spPr>
        <a:xfrm>
          <a:off x="550136" y="2236"/>
          <a:ext cx="8884941" cy="476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409" tIns="50409" rIns="50409" bIns="50409" numCol="1" spcCol="1270" anchor="ctr" anchorCtr="0">
          <a:noAutofit/>
        </a:bodyPr>
        <a:lstStyle/>
        <a:p>
          <a:pPr marL="0" lvl="0" indent="0" algn="l" defTabSz="666750">
            <a:lnSpc>
              <a:spcPct val="100000"/>
            </a:lnSpc>
            <a:spcBef>
              <a:spcPct val="0"/>
            </a:spcBef>
            <a:spcAft>
              <a:spcPct val="35000"/>
            </a:spcAft>
            <a:buNone/>
          </a:pPr>
          <a:r>
            <a:rPr lang="en-GB" sz="1500" b="1" kern="1200"/>
            <a:t>Architecture</a:t>
          </a:r>
          <a:r>
            <a:rPr lang="en-GB" sz="1500" kern="1200"/>
            <a:t>: IBM Power 9 AC922</a:t>
          </a:r>
          <a:endParaRPr lang="en-US" sz="1500" kern="1200"/>
        </a:p>
      </dsp:txBody>
      <dsp:txXfrm>
        <a:off x="550136" y="2236"/>
        <a:ext cx="8884941" cy="476308"/>
      </dsp:txXfrm>
    </dsp:sp>
    <dsp:sp modelId="{DEBC6C8B-FC91-4BD7-BCEF-233F3BF6E76B}">
      <dsp:nvSpPr>
        <dsp:cNvPr id="0" name=""/>
        <dsp:cNvSpPr/>
      </dsp:nvSpPr>
      <dsp:spPr>
        <a:xfrm>
          <a:off x="0" y="597621"/>
          <a:ext cx="9435078" cy="4763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6EDC72-46AD-42EA-A0FC-451DEE0831C9}">
      <dsp:nvSpPr>
        <dsp:cNvPr id="0" name=""/>
        <dsp:cNvSpPr/>
      </dsp:nvSpPr>
      <dsp:spPr>
        <a:xfrm>
          <a:off x="144083" y="704790"/>
          <a:ext cx="261969" cy="2619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D3E6B1-C122-4764-8B88-F6FC1E5ADFFC}">
      <dsp:nvSpPr>
        <dsp:cNvPr id="0" name=""/>
        <dsp:cNvSpPr/>
      </dsp:nvSpPr>
      <dsp:spPr>
        <a:xfrm>
          <a:off x="550136" y="597621"/>
          <a:ext cx="8884941" cy="476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409" tIns="50409" rIns="50409" bIns="50409" numCol="1" spcCol="1270" anchor="ctr" anchorCtr="0">
          <a:noAutofit/>
        </a:bodyPr>
        <a:lstStyle/>
        <a:p>
          <a:pPr marL="0" lvl="0" indent="0" algn="l" defTabSz="666750">
            <a:lnSpc>
              <a:spcPct val="100000"/>
            </a:lnSpc>
            <a:spcBef>
              <a:spcPct val="0"/>
            </a:spcBef>
            <a:spcAft>
              <a:spcPct val="35000"/>
            </a:spcAft>
            <a:buNone/>
          </a:pPr>
          <a:r>
            <a:rPr lang="en-GB" sz="1500" b="1" kern="1200" dirty="0"/>
            <a:t>Node: </a:t>
          </a:r>
          <a:r>
            <a:rPr lang="en-GB" sz="1500" kern="1200" dirty="0"/>
            <a:t>2x16 cores IBM POWER9 AC922 at 2.6(3.1) GHz</a:t>
          </a:r>
          <a:endParaRPr lang="en-US" sz="1500" kern="1200" dirty="0"/>
        </a:p>
      </dsp:txBody>
      <dsp:txXfrm>
        <a:off x="550136" y="597621"/>
        <a:ext cx="8884941" cy="476308"/>
      </dsp:txXfrm>
    </dsp:sp>
    <dsp:sp modelId="{1CDA714C-6A5C-4D1A-BDCB-CEA7C50D1E3A}">
      <dsp:nvSpPr>
        <dsp:cNvPr id="0" name=""/>
        <dsp:cNvSpPr/>
      </dsp:nvSpPr>
      <dsp:spPr>
        <a:xfrm>
          <a:off x="0" y="1193006"/>
          <a:ext cx="9435078" cy="4763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99DC25-8545-4B2A-A354-6D9858675096}">
      <dsp:nvSpPr>
        <dsp:cNvPr id="0" name=""/>
        <dsp:cNvSpPr/>
      </dsp:nvSpPr>
      <dsp:spPr>
        <a:xfrm>
          <a:off x="144083" y="1300176"/>
          <a:ext cx="261969" cy="2619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B6F4CE-DFF3-4502-8315-8B50C6D93454}">
      <dsp:nvSpPr>
        <dsp:cNvPr id="0" name=""/>
        <dsp:cNvSpPr/>
      </dsp:nvSpPr>
      <dsp:spPr>
        <a:xfrm>
          <a:off x="550136" y="1193006"/>
          <a:ext cx="8884941" cy="476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409" tIns="50409" rIns="50409" bIns="50409" numCol="1" spcCol="1270" anchor="ctr" anchorCtr="0">
          <a:noAutofit/>
        </a:bodyPr>
        <a:lstStyle/>
        <a:p>
          <a:pPr marL="0" lvl="0" indent="0" algn="l" defTabSz="666750">
            <a:lnSpc>
              <a:spcPct val="100000"/>
            </a:lnSpc>
            <a:spcBef>
              <a:spcPct val="0"/>
            </a:spcBef>
            <a:spcAft>
              <a:spcPct val="35000"/>
            </a:spcAft>
            <a:buNone/>
          </a:pPr>
          <a:r>
            <a:rPr lang="en-GB" sz="1500" b="1" kern="1200"/>
            <a:t>Internal Network</a:t>
          </a:r>
          <a:r>
            <a:rPr lang="en-GB" sz="1500" kern="1200"/>
            <a:t>: Mellanox Infiniband EDR DragonFly+ 100 Gb/s</a:t>
          </a:r>
          <a:endParaRPr lang="en-US" sz="1500" kern="1200"/>
        </a:p>
      </dsp:txBody>
      <dsp:txXfrm>
        <a:off x="550136" y="1193006"/>
        <a:ext cx="8884941" cy="476308"/>
      </dsp:txXfrm>
    </dsp:sp>
    <dsp:sp modelId="{EA8E1351-56E3-4560-8E16-B717309EAC9A}">
      <dsp:nvSpPr>
        <dsp:cNvPr id="0" name=""/>
        <dsp:cNvSpPr/>
      </dsp:nvSpPr>
      <dsp:spPr>
        <a:xfrm>
          <a:off x="0" y="1788392"/>
          <a:ext cx="9435078" cy="4763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2100BD-BDEE-4E13-ACDC-29F2AA906AD5}">
      <dsp:nvSpPr>
        <dsp:cNvPr id="0" name=""/>
        <dsp:cNvSpPr/>
      </dsp:nvSpPr>
      <dsp:spPr>
        <a:xfrm>
          <a:off x="144083" y="1895561"/>
          <a:ext cx="261969" cy="2619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A7B328-9E72-455F-B8B9-CF263F57E37D}">
      <dsp:nvSpPr>
        <dsp:cNvPr id="0" name=""/>
        <dsp:cNvSpPr/>
      </dsp:nvSpPr>
      <dsp:spPr>
        <a:xfrm>
          <a:off x="550136" y="1788392"/>
          <a:ext cx="8884941" cy="476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409" tIns="50409" rIns="50409" bIns="50409" numCol="1" spcCol="1270" anchor="ctr" anchorCtr="0">
          <a:noAutofit/>
        </a:bodyPr>
        <a:lstStyle/>
        <a:p>
          <a:pPr marL="0" lvl="0" indent="0" algn="l" defTabSz="666750">
            <a:lnSpc>
              <a:spcPct val="100000"/>
            </a:lnSpc>
            <a:spcBef>
              <a:spcPct val="0"/>
            </a:spcBef>
            <a:spcAft>
              <a:spcPct val="35000"/>
            </a:spcAft>
            <a:buNone/>
          </a:pPr>
          <a:r>
            <a:rPr lang="en-GB" sz="1500" b="1" kern="1200"/>
            <a:t>Accelerators:</a:t>
          </a:r>
          <a:r>
            <a:rPr lang="en-GB" sz="1500" kern="1200"/>
            <a:t> 4 x NVIDIA Volta V100 GPUs/node, Nvlink 2.0, 16GB</a:t>
          </a:r>
          <a:endParaRPr lang="en-US" sz="1500" kern="1200"/>
        </a:p>
      </dsp:txBody>
      <dsp:txXfrm>
        <a:off x="550136" y="1788392"/>
        <a:ext cx="8884941" cy="476308"/>
      </dsp:txXfrm>
    </dsp:sp>
    <dsp:sp modelId="{FE928A6A-4193-475E-AFFB-13385EE4285B}">
      <dsp:nvSpPr>
        <dsp:cNvPr id="0" name=""/>
        <dsp:cNvSpPr/>
      </dsp:nvSpPr>
      <dsp:spPr>
        <a:xfrm>
          <a:off x="0" y="2383777"/>
          <a:ext cx="9435078" cy="4763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EF2BA9-7543-4D7A-AFCC-6BA225B90392}">
      <dsp:nvSpPr>
        <dsp:cNvPr id="0" name=""/>
        <dsp:cNvSpPr/>
      </dsp:nvSpPr>
      <dsp:spPr>
        <a:xfrm>
          <a:off x="144083" y="2490946"/>
          <a:ext cx="261969" cy="26196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3461D8-CD23-4A5D-9663-F0BE49AA12DB}">
      <dsp:nvSpPr>
        <dsp:cNvPr id="0" name=""/>
        <dsp:cNvSpPr/>
      </dsp:nvSpPr>
      <dsp:spPr>
        <a:xfrm>
          <a:off x="550136" y="2383777"/>
          <a:ext cx="8884941" cy="476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409" tIns="50409" rIns="50409" bIns="50409" numCol="1" spcCol="1270" anchor="ctr" anchorCtr="0">
          <a:noAutofit/>
        </a:bodyPr>
        <a:lstStyle/>
        <a:p>
          <a:pPr marL="0" lvl="0" indent="0" algn="l" defTabSz="666750">
            <a:lnSpc>
              <a:spcPct val="100000"/>
            </a:lnSpc>
            <a:spcBef>
              <a:spcPct val="0"/>
            </a:spcBef>
            <a:spcAft>
              <a:spcPct val="35000"/>
            </a:spcAft>
            <a:buNone/>
          </a:pPr>
          <a:r>
            <a:rPr lang="en-GB" sz="1500" b="1" kern="1200"/>
            <a:t>Performance:</a:t>
          </a:r>
          <a:r>
            <a:rPr lang="en-GB" sz="1500" kern="1200"/>
            <a:t> 32 TFlops per node</a:t>
          </a:r>
          <a:endParaRPr lang="en-US" sz="1500" kern="1200"/>
        </a:p>
      </dsp:txBody>
      <dsp:txXfrm>
        <a:off x="550136" y="2383777"/>
        <a:ext cx="8884941" cy="476308"/>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B352DC-BCC6-414C-998A-0FA609329B56}" type="datetimeFigureOut">
              <a:rPr lang="en-IT" smtClean="0"/>
              <a:t>25/03/24</a:t>
            </a:fld>
            <a:endParaRPr lang="en-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0F0354-7E40-434E-9681-309872CD3E68}" type="slidenum">
              <a:rPr lang="en-IT" smtClean="0"/>
              <a:t>‹#›</a:t>
            </a:fld>
            <a:endParaRPr lang="en-IT"/>
          </a:p>
        </p:txBody>
      </p:sp>
    </p:spTree>
    <p:extLst>
      <p:ext uri="{BB962C8B-B14F-4D97-AF65-F5344CB8AC3E}">
        <p14:creationId xmlns:p14="http://schemas.microsoft.com/office/powerpoint/2010/main" val="3296865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
            </a:r>
            <a:r>
              <a:rPr lang="en-IT" dirty="0"/>
              <a:t>on e’ sol oHPC ma anche computing</a:t>
            </a:r>
          </a:p>
        </p:txBody>
      </p:sp>
      <p:sp>
        <p:nvSpPr>
          <p:cNvPr id="4" name="Slide Number Placeholder 3"/>
          <p:cNvSpPr>
            <a:spLocks noGrp="1"/>
          </p:cNvSpPr>
          <p:nvPr>
            <p:ph type="sldNum" sz="quarter" idx="5"/>
          </p:nvPr>
        </p:nvSpPr>
        <p:spPr/>
        <p:txBody>
          <a:bodyPr/>
          <a:lstStyle/>
          <a:p>
            <a:fld id="{C10F0354-7E40-434E-9681-309872CD3E68}" type="slidenum">
              <a:rPr lang="en-IT" smtClean="0"/>
              <a:t>2</a:t>
            </a:fld>
            <a:endParaRPr lang="en-IT"/>
          </a:p>
        </p:txBody>
      </p:sp>
    </p:spTree>
    <p:extLst>
      <p:ext uri="{BB962C8B-B14F-4D97-AF65-F5344CB8AC3E}">
        <p14:creationId xmlns:p14="http://schemas.microsoft.com/office/powerpoint/2010/main" val="3271037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C10F0354-7E40-434E-9681-309872CD3E68}" type="slidenum">
              <a:rPr lang="en-IT" smtClean="0"/>
              <a:t>4</a:t>
            </a:fld>
            <a:endParaRPr lang="en-IT"/>
          </a:p>
        </p:txBody>
      </p:sp>
    </p:spTree>
    <p:extLst>
      <p:ext uri="{BB962C8B-B14F-4D97-AF65-F5344CB8AC3E}">
        <p14:creationId xmlns:p14="http://schemas.microsoft.com/office/powerpoint/2010/main" val="1405907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t>
            </a:r>
            <a:r>
              <a:rPr lang="en-IT" dirty="0"/>
              <a:t>iviamo in un ecosistema dove risorse locali e remote si intersecano</a:t>
            </a:r>
          </a:p>
        </p:txBody>
      </p:sp>
      <p:sp>
        <p:nvSpPr>
          <p:cNvPr id="4" name="Slide Number Placeholder 3"/>
          <p:cNvSpPr>
            <a:spLocks noGrp="1"/>
          </p:cNvSpPr>
          <p:nvPr>
            <p:ph type="sldNum" sz="quarter" idx="5"/>
          </p:nvPr>
        </p:nvSpPr>
        <p:spPr/>
        <p:txBody>
          <a:bodyPr/>
          <a:lstStyle/>
          <a:p>
            <a:fld id="{C10F0354-7E40-434E-9681-309872CD3E68}" type="slidenum">
              <a:rPr lang="en-IT" smtClean="0"/>
              <a:t>5</a:t>
            </a:fld>
            <a:endParaRPr lang="en-IT"/>
          </a:p>
        </p:txBody>
      </p:sp>
    </p:spTree>
    <p:extLst>
      <p:ext uri="{BB962C8B-B14F-4D97-AF65-F5344CB8AC3E}">
        <p14:creationId xmlns:p14="http://schemas.microsoft.com/office/powerpoint/2010/main" val="1691875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C10F0354-7E40-434E-9681-309872CD3E68}" type="slidenum">
              <a:rPr lang="en-IT" smtClean="0"/>
              <a:t>6</a:t>
            </a:fld>
            <a:endParaRPr lang="en-IT"/>
          </a:p>
        </p:txBody>
      </p:sp>
    </p:spTree>
    <p:extLst>
      <p:ext uri="{BB962C8B-B14F-4D97-AF65-F5344CB8AC3E}">
        <p14:creationId xmlns:p14="http://schemas.microsoft.com/office/powerpoint/2010/main" val="529921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C10F0354-7E40-434E-9681-309872CD3E68}" type="slidenum">
              <a:rPr lang="en-IT" smtClean="0"/>
              <a:t>14</a:t>
            </a:fld>
            <a:endParaRPr lang="en-IT"/>
          </a:p>
        </p:txBody>
      </p:sp>
    </p:spTree>
    <p:extLst>
      <p:ext uri="{BB962C8B-B14F-4D97-AF65-F5344CB8AC3E}">
        <p14:creationId xmlns:p14="http://schemas.microsoft.com/office/powerpoint/2010/main" val="1693536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C10F0354-7E40-434E-9681-309872CD3E68}" type="slidenum">
              <a:rPr lang="en-IT" smtClean="0"/>
              <a:t>15</a:t>
            </a:fld>
            <a:endParaRPr lang="en-IT"/>
          </a:p>
        </p:txBody>
      </p:sp>
    </p:spTree>
    <p:extLst>
      <p:ext uri="{BB962C8B-B14F-4D97-AF65-F5344CB8AC3E}">
        <p14:creationId xmlns:p14="http://schemas.microsoft.com/office/powerpoint/2010/main" val="1140945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F9207800-80B6-854F-A567-C5FCA991ADBD}" type="datetime4">
              <a:rPr lang="it-IT" smtClean="0"/>
              <a:t>25 marzo 2024</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r>
              <a:rPr lang="en-US"/>
              <a:t>Due  Conti tra le Stelle - INAF OATs</a:t>
            </a:r>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923775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C4A4F06C-5F61-DD45-8551-51533FF6DA68}" type="datetime4">
              <a:rPr lang="it-IT" smtClean="0"/>
              <a:t>25 marzo 2024</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r>
              <a:rPr lang="en-US"/>
              <a:t>Due  Conti tra le Stelle - INAF OATs</a:t>
            </a:r>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343967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AAEB95C4-883D-3E45-9EB1-3D921AF0F230}" type="datetime4">
              <a:rPr lang="it-IT" smtClean="0"/>
              <a:t>25 marzo 2024</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r>
              <a:rPr lang="en-US"/>
              <a:t>Due  Conti tra le Stelle - INAF OATs</a:t>
            </a:r>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4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04938531-1171-5E45-8187-019F0478CFCB}" type="datetime4">
              <a:rPr lang="it-IT" smtClean="0"/>
              <a:t>25 marzo 2024</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r>
              <a:rPr lang="en-US"/>
              <a:t>Due  Conti tra le Stelle - INAF OATs</a:t>
            </a:r>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511226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r>
              <a:rPr lang="en-US"/>
              <a:t>Due  Conti tra le Stelle - INAF OATs</a:t>
            </a:r>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3A4F83A-18D0-884A-AFBE-3316876A59F9}" type="datetime4">
              <a:rPr lang="it-IT" smtClean="0"/>
              <a:t>25 marzo 2024</a:t>
            </a:fld>
            <a:endParaRPr lang="en-US" dirty="0"/>
          </a:p>
        </p:txBody>
      </p:sp>
    </p:spTree>
    <p:extLst>
      <p:ext uri="{BB962C8B-B14F-4D97-AF65-F5344CB8AC3E}">
        <p14:creationId xmlns:p14="http://schemas.microsoft.com/office/powerpoint/2010/main" val="86340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FFAC0C30-84D1-CA4A-AD75-6D94C0F053CF}" type="datetime4">
              <a:rPr lang="it-IT" smtClean="0"/>
              <a:t>25 marzo 2024</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r>
              <a:rPr lang="en-US"/>
              <a:t>Due  Conti tra le Stelle - INAF OATs</a:t>
            </a:r>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92748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E7CBC3B4-749B-384D-81BA-A0CC6F1A8B54}" type="datetime4">
              <a:rPr lang="it-IT" smtClean="0"/>
              <a:t>25 marzo 2024</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r>
              <a:rPr lang="en-US"/>
              <a:t>Due  Conti tra le Stelle - INAF OATs</a:t>
            </a:r>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304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C99A3CBA-55BE-194F-9284-4EBC210BCEB3}" type="datetime4">
              <a:rPr lang="it-IT" smtClean="0"/>
              <a:t>25 marzo 2024</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r>
              <a:rPr lang="en-US"/>
              <a:t>Due  Conti tra le Stelle - INAF OATs</a:t>
            </a:r>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812401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3682F6C-CB14-454B-94E8-B52B4E5CA37F}" type="datetime4">
              <a:rPr lang="it-IT" smtClean="0"/>
              <a:t>25 marzo 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r>
              <a:rPr lang="en-US"/>
              <a:t>Due  Conti tra le Stelle - INAF OATs</a:t>
            </a:r>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12682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7AB1DB81-F343-0744-B0C0-015F1B5822CA}" type="datetime4">
              <a:rPr lang="it-IT" smtClean="0"/>
              <a:t>25 marzo 2024</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r>
              <a:rPr lang="en-US"/>
              <a:t>Due  Conti tra le Stelle - INAF OATs</a:t>
            </a:r>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53411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2CADA2B5-2B24-5247-8D67-B3123EB8D3CE}" type="datetime4">
              <a:rPr lang="it-IT" smtClean="0"/>
              <a:t>25 marzo 2024</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r>
              <a:rPr lang="en-US"/>
              <a:t>Due  Conti tra le Stelle - INAF OATs</a:t>
            </a:r>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59828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3A70FF53-A89F-4947-9D1B-69826B83255C}" type="datetime4">
              <a:rPr lang="it-IT" smtClean="0"/>
              <a:t>25 marzo 2024</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r>
              <a:rPr lang="en-US"/>
              <a:t>Due  Conti tra le Stelle - INAF OATs</a:t>
            </a:r>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22327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jp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8" name="Picture 17" descr="Network connection abstract against a white background">
            <a:extLst>
              <a:ext uri="{FF2B5EF4-FFF2-40B4-BE49-F238E27FC236}">
                <a16:creationId xmlns:a16="http://schemas.microsoft.com/office/drawing/2014/main" id="{14146D32-E384-8BC4-956E-50EFB18FF4B4}"/>
              </a:ext>
            </a:extLst>
          </p:cNvPr>
          <p:cNvPicPr>
            <a:picLocks noChangeAspect="1"/>
          </p:cNvPicPr>
          <p:nvPr/>
        </p:nvPicPr>
        <p:blipFill rotWithShape="1">
          <a:blip r:embed="rId2"/>
          <a:srcRect t="15710" r="-1" b="-1"/>
          <a:stretch/>
        </p:blipFill>
        <p:spPr>
          <a:xfrm>
            <a:off x="1524" y="10"/>
            <a:ext cx="12188952" cy="6857990"/>
          </a:xfrm>
          <a:prstGeom prst="rect">
            <a:avLst/>
          </a:prstGeom>
        </p:spPr>
      </p:pic>
      <p:sp>
        <p:nvSpPr>
          <p:cNvPr id="20" name="Freeform: Shape 10">
            <a:extLst>
              <a:ext uri="{FF2B5EF4-FFF2-40B4-BE49-F238E27FC236}">
                <a16:creationId xmlns:a16="http://schemas.microsoft.com/office/drawing/2014/main" id="{391F8D69-709A-4575-A393-B4C26481A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6083" y="0"/>
            <a:ext cx="9841377"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12">
            <a:extLst>
              <a:ext uri="{FF2B5EF4-FFF2-40B4-BE49-F238E27FC236}">
                <a16:creationId xmlns:a16="http://schemas.microsoft.com/office/drawing/2014/main" id="{C87A50C4-1191-461A-9E09-C8057F2AF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035" y="0"/>
            <a:ext cx="2265453"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BC87DA9F-8DB2-4D48-8716-A928FBB8A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03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195EA065-AC5D-431D-927E-87FF05884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46934B3C-D73F-4CD0-95B1-0244D662D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292"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4F91ACE3-60F9-4D00-E57C-CBE315D11113}"/>
              </a:ext>
            </a:extLst>
          </p:cNvPr>
          <p:cNvSpPr>
            <a:spLocks noGrp="1"/>
          </p:cNvSpPr>
          <p:nvPr>
            <p:ph type="ctrTitle"/>
          </p:nvPr>
        </p:nvSpPr>
        <p:spPr>
          <a:xfrm>
            <a:off x="1182386" y="1346268"/>
            <a:ext cx="8818864" cy="3125338"/>
          </a:xfrm>
        </p:spPr>
        <p:txBody>
          <a:bodyPr anchor="b">
            <a:normAutofit/>
          </a:bodyPr>
          <a:lstStyle/>
          <a:p>
            <a:pPr algn="ctr"/>
            <a:r>
              <a:rPr lang="en-IT" sz="7200"/>
              <a:t>HPC&amp;co @ OATs</a:t>
            </a:r>
            <a:endParaRPr lang="en-IT" sz="7200" dirty="0"/>
          </a:p>
        </p:txBody>
      </p:sp>
      <p:sp>
        <p:nvSpPr>
          <p:cNvPr id="3" name="Subtitle 2">
            <a:extLst>
              <a:ext uri="{FF2B5EF4-FFF2-40B4-BE49-F238E27FC236}">
                <a16:creationId xmlns:a16="http://schemas.microsoft.com/office/drawing/2014/main" id="{3A4EA30D-E90F-8C78-157F-2303D2F85A97}"/>
              </a:ext>
            </a:extLst>
          </p:cNvPr>
          <p:cNvSpPr>
            <a:spLocks noGrp="1"/>
          </p:cNvSpPr>
          <p:nvPr>
            <p:ph type="subTitle" idx="1"/>
          </p:nvPr>
        </p:nvSpPr>
        <p:spPr>
          <a:xfrm>
            <a:off x="2619374" y="4471606"/>
            <a:ext cx="7381875" cy="1346257"/>
          </a:xfrm>
        </p:spPr>
        <p:txBody>
          <a:bodyPr anchor="t">
            <a:normAutofit/>
          </a:bodyPr>
          <a:lstStyle/>
          <a:p>
            <a:pPr algn="ctr"/>
            <a:r>
              <a:rPr lang="en-IT"/>
              <a:t>Giuliano Taffoni</a:t>
            </a:r>
          </a:p>
          <a:p>
            <a:pPr algn="ctr"/>
            <a:r>
              <a:rPr lang="en-IT"/>
              <a:t>Giammarco Maggio</a:t>
            </a:r>
            <a:endParaRPr lang="en-IT" dirty="0"/>
          </a:p>
        </p:txBody>
      </p:sp>
      <p:pic>
        <p:nvPicPr>
          <p:cNvPr id="5" name="Picture 4" descr="A logo with blue dots and black text&#10;&#10;Description automatically generated">
            <a:extLst>
              <a:ext uri="{FF2B5EF4-FFF2-40B4-BE49-F238E27FC236}">
                <a16:creationId xmlns:a16="http://schemas.microsoft.com/office/drawing/2014/main" id="{5B1E9F11-F0B6-E634-5844-81F4991168B8}"/>
              </a:ext>
            </a:extLst>
          </p:cNvPr>
          <p:cNvPicPr>
            <a:picLocks noChangeAspect="1"/>
          </p:cNvPicPr>
          <p:nvPr/>
        </p:nvPicPr>
        <p:blipFill>
          <a:blip r:embed="rId3"/>
          <a:stretch>
            <a:fillRect/>
          </a:stretch>
        </p:blipFill>
        <p:spPr>
          <a:xfrm>
            <a:off x="10453887" y="117318"/>
            <a:ext cx="1666657" cy="1228949"/>
          </a:xfrm>
          <a:prstGeom prst="rect">
            <a:avLst/>
          </a:prstGeom>
        </p:spPr>
      </p:pic>
      <p:sp>
        <p:nvSpPr>
          <p:cNvPr id="6" name="Date Placeholder 5">
            <a:extLst>
              <a:ext uri="{FF2B5EF4-FFF2-40B4-BE49-F238E27FC236}">
                <a16:creationId xmlns:a16="http://schemas.microsoft.com/office/drawing/2014/main" id="{DFA9E393-BC20-B1F6-FD66-E7197766DEB7}"/>
              </a:ext>
            </a:extLst>
          </p:cNvPr>
          <p:cNvSpPr>
            <a:spLocks noGrp="1"/>
          </p:cNvSpPr>
          <p:nvPr>
            <p:ph type="dt" sz="half" idx="10"/>
          </p:nvPr>
        </p:nvSpPr>
        <p:spPr/>
        <p:txBody>
          <a:bodyPr/>
          <a:lstStyle/>
          <a:p>
            <a:fld id="{B9ADDE41-2BBC-CA42-BF64-6AC0EEDD427F}" type="datetime4">
              <a:rPr lang="it-IT" smtClean="0"/>
              <a:t>25 marzo 2024</a:t>
            </a:fld>
            <a:endParaRPr lang="en-US" dirty="0"/>
          </a:p>
        </p:txBody>
      </p:sp>
      <p:sp>
        <p:nvSpPr>
          <p:cNvPr id="7" name="Footer Placeholder 6">
            <a:extLst>
              <a:ext uri="{FF2B5EF4-FFF2-40B4-BE49-F238E27FC236}">
                <a16:creationId xmlns:a16="http://schemas.microsoft.com/office/drawing/2014/main" id="{095B996D-912F-6604-1F7A-FB29F4562AF5}"/>
              </a:ext>
            </a:extLst>
          </p:cNvPr>
          <p:cNvSpPr>
            <a:spLocks noGrp="1"/>
          </p:cNvSpPr>
          <p:nvPr>
            <p:ph type="ftr" sz="quarter" idx="11"/>
          </p:nvPr>
        </p:nvSpPr>
        <p:spPr/>
        <p:txBody>
          <a:bodyPr/>
          <a:lstStyle/>
          <a:p>
            <a:r>
              <a:rPr lang="en-US"/>
              <a:t>Due  Conti tra le Stelle - INAF OATs</a:t>
            </a:r>
            <a:endParaRPr lang="en-US" dirty="0"/>
          </a:p>
        </p:txBody>
      </p:sp>
      <p:sp>
        <p:nvSpPr>
          <p:cNvPr id="8" name="Slide Number Placeholder 7">
            <a:extLst>
              <a:ext uri="{FF2B5EF4-FFF2-40B4-BE49-F238E27FC236}">
                <a16:creationId xmlns:a16="http://schemas.microsoft.com/office/drawing/2014/main" id="{FA4ACF13-B981-340E-C8F7-DF6324DA32EF}"/>
              </a:ext>
            </a:extLst>
          </p:cNvPr>
          <p:cNvSpPr>
            <a:spLocks noGrp="1"/>
          </p:cNvSpPr>
          <p:nvPr>
            <p:ph type="sldNum" sz="quarter" idx="12"/>
          </p:nvPr>
        </p:nvSpPr>
        <p:spPr/>
        <p:txBody>
          <a:bodyPr/>
          <a:lstStyle/>
          <a:p>
            <a:fld id="{FAEF9944-A4F6-4C59-AEBD-678D6480B8EA}" type="slidenum">
              <a:rPr lang="en-US" smtClean="0"/>
              <a:pPr/>
              <a:t>1</a:t>
            </a:fld>
            <a:endParaRPr lang="en-US" dirty="0"/>
          </a:p>
        </p:txBody>
      </p:sp>
    </p:spTree>
    <p:extLst>
      <p:ext uri="{BB962C8B-B14F-4D97-AF65-F5344CB8AC3E}">
        <p14:creationId xmlns:p14="http://schemas.microsoft.com/office/powerpoint/2010/main" val="2784678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CFD4F-A64C-995B-D495-0E05B5C121F2}"/>
              </a:ext>
            </a:extLst>
          </p:cNvPr>
          <p:cNvSpPr>
            <a:spLocks noGrp="1"/>
          </p:cNvSpPr>
          <p:nvPr>
            <p:ph type="title"/>
          </p:nvPr>
        </p:nvSpPr>
        <p:spPr/>
        <p:txBody>
          <a:bodyPr/>
          <a:lstStyle/>
          <a:p>
            <a:r>
              <a:rPr lang="en-IT" dirty="0"/>
              <a:t>Spack – manage sw in user space</a:t>
            </a:r>
          </a:p>
        </p:txBody>
      </p:sp>
      <p:sp>
        <p:nvSpPr>
          <p:cNvPr id="3" name="Content Placeholder 2">
            <a:extLst>
              <a:ext uri="{FF2B5EF4-FFF2-40B4-BE49-F238E27FC236}">
                <a16:creationId xmlns:a16="http://schemas.microsoft.com/office/drawing/2014/main" id="{5F0DA0BB-99BA-DD70-A65C-0DAC2319CB87}"/>
              </a:ext>
            </a:extLst>
          </p:cNvPr>
          <p:cNvSpPr>
            <a:spLocks noGrp="1"/>
          </p:cNvSpPr>
          <p:nvPr>
            <p:ph idx="1"/>
          </p:nvPr>
        </p:nvSpPr>
        <p:spPr/>
        <p:txBody>
          <a:bodyPr/>
          <a:lstStyle/>
          <a:p>
            <a:r>
              <a:rPr lang="en-GB" b="1" dirty="0" err="1"/>
              <a:t>Spack</a:t>
            </a:r>
            <a:r>
              <a:rPr lang="en-GB" dirty="0"/>
              <a:t> is a package manager for supercomputers, Linux, and macOS. It makes installing scientific software easy. </a:t>
            </a:r>
            <a:r>
              <a:rPr lang="en-GB" dirty="0" err="1"/>
              <a:t>Spack</a:t>
            </a:r>
            <a:r>
              <a:rPr lang="en-GB" dirty="0"/>
              <a:t> isn’t tied to a particular language; you can build a software stack in Python or R, link to libraries written in C, C++, or Fortran, and easily swap compilers or target specific microarchitectures. </a:t>
            </a:r>
          </a:p>
          <a:p>
            <a:endParaRPr lang="en-GB" dirty="0"/>
          </a:p>
          <a:p>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spack</a:t>
            </a:r>
            <a:r>
              <a:rPr lang="en-GB" dirty="0">
                <a:latin typeface="Courier New" panose="02070309020205020404" pitchFamily="49" charset="0"/>
                <a:cs typeface="Courier New" panose="02070309020205020404" pitchFamily="49" charset="0"/>
              </a:rPr>
              <a:t> install </a:t>
            </a:r>
            <a:r>
              <a:rPr lang="en-GB" dirty="0" err="1">
                <a:latin typeface="Courier New" panose="02070309020205020404" pitchFamily="49" charset="0"/>
                <a:cs typeface="Courier New" panose="02070309020205020404" pitchFamily="49" charset="0"/>
              </a:rPr>
              <a:t>fftw</a:t>
            </a:r>
            <a:endParaRPr lang="en-IT" dirty="0">
              <a:latin typeface="Courier New" panose="02070309020205020404" pitchFamily="49" charset="0"/>
              <a:cs typeface="Courier New" panose="02070309020205020404" pitchFamily="49" charset="0"/>
            </a:endParaRPr>
          </a:p>
        </p:txBody>
      </p:sp>
      <p:sp>
        <p:nvSpPr>
          <p:cNvPr id="4" name="Date Placeholder 3">
            <a:extLst>
              <a:ext uri="{FF2B5EF4-FFF2-40B4-BE49-F238E27FC236}">
                <a16:creationId xmlns:a16="http://schemas.microsoft.com/office/drawing/2014/main" id="{836564AE-5B26-2232-86CF-6BD82E4375E4}"/>
              </a:ext>
            </a:extLst>
          </p:cNvPr>
          <p:cNvSpPr>
            <a:spLocks noGrp="1"/>
          </p:cNvSpPr>
          <p:nvPr>
            <p:ph type="dt" sz="half" idx="10"/>
          </p:nvPr>
        </p:nvSpPr>
        <p:spPr/>
        <p:txBody>
          <a:bodyPr/>
          <a:lstStyle/>
          <a:p>
            <a:fld id="{633C1108-6B6D-1941-80F2-98DDA711B506}" type="datetime4">
              <a:rPr lang="it-IT" smtClean="0"/>
              <a:t>25 marzo 2024</a:t>
            </a:fld>
            <a:endParaRPr lang="en-US" dirty="0"/>
          </a:p>
        </p:txBody>
      </p:sp>
      <p:sp>
        <p:nvSpPr>
          <p:cNvPr id="5" name="Footer Placeholder 4">
            <a:extLst>
              <a:ext uri="{FF2B5EF4-FFF2-40B4-BE49-F238E27FC236}">
                <a16:creationId xmlns:a16="http://schemas.microsoft.com/office/drawing/2014/main" id="{BE4AC341-3FCD-D4AF-F8F4-45A8F08F064C}"/>
              </a:ext>
            </a:extLst>
          </p:cNvPr>
          <p:cNvSpPr>
            <a:spLocks noGrp="1"/>
          </p:cNvSpPr>
          <p:nvPr>
            <p:ph type="ftr" sz="quarter" idx="11"/>
          </p:nvPr>
        </p:nvSpPr>
        <p:spPr/>
        <p:txBody>
          <a:bodyPr/>
          <a:lstStyle/>
          <a:p>
            <a:r>
              <a:rPr lang="en-US"/>
              <a:t>Due  Conti tra le Stelle - INAF OATs</a:t>
            </a:r>
            <a:endParaRPr lang="en-US" dirty="0"/>
          </a:p>
        </p:txBody>
      </p:sp>
      <p:sp>
        <p:nvSpPr>
          <p:cNvPr id="6" name="Slide Number Placeholder 5">
            <a:extLst>
              <a:ext uri="{FF2B5EF4-FFF2-40B4-BE49-F238E27FC236}">
                <a16:creationId xmlns:a16="http://schemas.microsoft.com/office/drawing/2014/main" id="{90D49152-AE6C-CA10-82F0-CF44AF23F14D}"/>
              </a:ext>
            </a:extLst>
          </p:cNvPr>
          <p:cNvSpPr>
            <a:spLocks noGrp="1"/>
          </p:cNvSpPr>
          <p:nvPr>
            <p:ph type="sldNum" sz="quarter" idx="12"/>
          </p:nvPr>
        </p:nvSpPr>
        <p:spPr/>
        <p:txBody>
          <a:bodyPr/>
          <a:lstStyle/>
          <a:p>
            <a:pPr algn="l"/>
            <a:fld id="{FAEF9944-A4F6-4C59-AEBD-678D6480B8EA}" type="slidenum">
              <a:rPr lang="en-US" smtClean="0"/>
              <a:pPr algn="l"/>
              <a:t>10</a:t>
            </a:fld>
            <a:endParaRPr lang="en-US" dirty="0"/>
          </a:p>
        </p:txBody>
      </p:sp>
    </p:spTree>
    <p:extLst>
      <p:ext uri="{BB962C8B-B14F-4D97-AF65-F5344CB8AC3E}">
        <p14:creationId xmlns:p14="http://schemas.microsoft.com/office/powerpoint/2010/main" val="1141580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03B6-D538-0401-0ABE-488AB0228768}"/>
              </a:ext>
            </a:extLst>
          </p:cNvPr>
          <p:cNvSpPr>
            <a:spLocks noGrp="1"/>
          </p:cNvSpPr>
          <p:nvPr>
            <p:ph type="title"/>
          </p:nvPr>
        </p:nvSpPr>
        <p:spPr/>
        <p:txBody>
          <a:bodyPr/>
          <a:lstStyle/>
          <a:p>
            <a:r>
              <a:rPr lang="en-GB" dirty="0"/>
              <a:t>E</a:t>
            </a:r>
            <a:r>
              <a:rPr lang="en-IT" dirty="0"/>
              <a:t>nviroment modules</a:t>
            </a:r>
          </a:p>
        </p:txBody>
      </p:sp>
      <p:sp>
        <p:nvSpPr>
          <p:cNvPr id="3" name="Content Placeholder 2">
            <a:extLst>
              <a:ext uri="{FF2B5EF4-FFF2-40B4-BE49-F238E27FC236}">
                <a16:creationId xmlns:a16="http://schemas.microsoft.com/office/drawing/2014/main" id="{AA59EFE7-8602-5439-75B6-7943F28AF01D}"/>
              </a:ext>
            </a:extLst>
          </p:cNvPr>
          <p:cNvSpPr>
            <a:spLocks noGrp="1"/>
          </p:cNvSpPr>
          <p:nvPr>
            <p:ph idx="1"/>
          </p:nvPr>
        </p:nvSpPr>
        <p:spPr>
          <a:xfrm>
            <a:off x="1920240" y="2312276"/>
            <a:ext cx="8770571" cy="4313992"/>
          </a:xfrm>
        </p:spPr>
        <p:txBody>
          <a:bodyPr>
            <a:normAutofit fontScale="85000" lnSpcReduction="20000"/>
          </a:bodyPr>
          <a:lstStyle/>
          <a:p>
            <a:r>
              <a:rPr lang="en-GB" dirty="0"/>
              <a:t>P</a:t>
            </a:r>
            <a:r>
              <a:rPr lang="en-IT" dirty="0"/>
              <a:t>re-installed package manager</a:t>
            </a:r>
          </a:p>
          <a:p>
            <a:r>
              <a:rPr lang="en-IT" dirty="0">
                <a:latin typeface="Courier New" panose="02070309020205020404" pitchFamily="49" charset="0"/>
                <a:cs typeface="Courier New" panose="02070309020205020404" pitchFamily="49" charset="0"/>
              </a:rPr>
              <a:t>$ module available </a:t>
            </a:r>
          </a:p>
          <a:p>
            <a:r>
              <a:rPr lang="en-IT" dirty="0">
                <a:latin typeface="Courier New" panose="02070309020205020404" pitchFamily="49" charset="0"/>
                <a:cs typeface="Courier New" panose="02070309020205020404" pitchFamily="49" charset="0"/>
              </a:rPr>
              <a:t>$ module load </a:t>
            </a:r>
            <a:r>
              <a:rPr lang="en-GB" b="1" dirty="0">
                <a:latin typeface="Courier New" panose="02070309020205020404" pitchFamily="49" charset="0"/>
                <a:cs typeface="Courier New" panose="02070309020205020404" pitchFamily="49" charset="0"/>
              </a:rPr>
              <a:t>default-gcc-11.2.0</a:t>
            </a:r>
          </a:p>
          <a:p>
            <a:r>
              <a:rPr lang="en-GB" dirty="0">
                <a:latin typeface="Courier New" panose="02070309020205020404" pitchFamily="49" charset="0"/>
                <a:cs typeface="Courier New" panose="02070309020205020404" pitchFamily="49" charset="0"/>
              </a:rPr>
              <a:t>$ module list </a:t>
            </a:r>
          </a:p>
          <a:p>
            <a:r>
              <a:rPr lang="en-GB" dirty="0">
                <a:latin typeface="Courier New" panose="02070309020205020404" pitchFamily="49" charset="0"/>
                <a:cs typeface="Courier New" panose="02070309020205020404" pitchFamily="49" charset="0"/>
              </a:rPr>
              <a:t>Currently Loaded </a:t>
            </a:r>
            <a:r>
              <a:rPr lang="en-GB" dirty="0" err="1">
                <a:latin typeface="Courier New" panose="02070309020205020404" pitchFamily="49" charset="0"/>
                <a:cs typeface="Courier New" panose="02070309020205020404" pitchFamily="49" charset="0"/>
              </a:rPr>
              <a:t>Modulefiles</a:t>
            </a:r>
            <a:r>
              <a:rPr lang="en-GB" dirty="0">
                <a:latin typeface="Courier New" panose="02070309020205020404" pitchFamily="49" charset="0"/>
                <a:cs typeface="Courier New" panose="02070309020205020404" pitchFamily="49" charset="0"/>
              </a:rPr>
              <a:t>:</a:t>
            </a:r>
          </a:p>
          <a:p>
            <a:r>
              <a:rPr lang="en-GB" dirty="0">
                <a:latin typeface="Courier New" panose="02070309020205020404" pitchFamily="49" charset="0"/>
                <a:cs typeface="Courier New" panose="02070309020205020404" pitchFamily="49" charset="0"/>
              </a:rPr>
              <a:t> 1) gcc-11.2.0-gcc-4.8.5-yqydapx       5) hdf5-1.12.2-gcc-11.2.0-f63xprm</a:t>
            </a:r>
          </a:p>
          <a:p>
            <a:r>
              <a:rPr lang="en-GB" dirty="0">
                <a:latin typeface="Courier New" panose="02070309020205020404" pitchFamily="49" charset="0"/>
                <a:cs typeface="Courier New" panose="02070309020205020404" pitchFamily="49" charset="0"/>
              </a:rPr>
              <a:t> 2) openmpi-4.1.3-gcc-11.2.0-djxjqlm   6) cfitsio-4.0.0-gcc-11.2.0-n4aj5l4</a:t>
            </a:r>
          </a:p>
          <a:p>
            <a:r>
              <a:rPr lang="en-GB" dirty="0">
                <a:latin typeface="Courier New" panose="02070309020205020404" pitchFamily="49" charset="0"/>
                <a:cs typeface="Courier New" panose="02070309020205020404" pitchFamily="49" charset="0"/>
              </a:rPr>
              <a:t> 3) fftw-3.3.10-gcc-11.2.0-bap3oot     7) default-gcc-11.2.0</a:t>
            </a:r>
          </a:p>
          <a:p>
            <a:r>
              <a:rPr lang="en-GB" dirty="0">
                <a:latin typeface="Courier New" panose="02070309020205020404" pitchFamily="49" charset="0"/>
                <a:cs typeface="Courier New" panose="02070309020205020404" pitchFamily="49" charset="0"/>
              </a:rPr>
              <a:t> 4) gsl-2.7.1-gcc-11.2.0-uehbowa</a:t>
            </a:r>
            <a:endParaRPr lang="en-IT" dirty="0">
              <a:latin typeface="Courier New" panose="02070309020205020404" pitchFamily="49" charset="0"/>
              <a:cs typeface="Courier New" panose="02070309020205020404" pitchFamily="49" charset="0"/>
            </a:endParaRPr>
          </a:p>
        </p:txBody>
      </p:sp>
      <p:sp>
        <p:nvSpPr>
          <p:cNvPr id="4" name="Date Placeholder 3">
            <a:extLst>
              <a:ext uri="{FF2B5EF4-FFF2-40B4-BE49-F238E27FC236}">
                <a16:creationId xmlns:a16="http://schemas.microsoft.com/office/drawing/2014/main" id="{5A215301-DDCA-6361-4E26-61051FCC0475}"/>
              </a:ext>
            </a:extLst>
          </p:cNvPr>
          <p:cNvSpPr>
            <a:spLocks noGrp="1"/>
          </p:cNvSpPr>
          <p:nvPr>
            <p:ph type="dt" sz="half" idx="10"/>
          </p:nvPr>
        </p:nvSpPr>
        <p:spPr/>
        <p:txBody>
          <a:bodyPr/>
          <a:lstStyle/>
          <a:p>
            <a:fld id="{FF8EBCBB-C8D2-984C-BFEB-2547AC0BCAE1}" type="datetime4">
              <a:rPr lang="it-IT" smtClean="0"/>
              <a:t>25 marzo 2024</a:t>
            </a:fld>
            <a:endParaRPr lang="en-US" dirty="0"/>
          </a:p>
        </p:txBody>
      </p:sp>
      <p:sp>
        <p:nvSpPr>
          <p:cNvPr id="5" name="Footer Placeholder 4">
            <a:extLst>
              <a:ext uri="{FF2B5EF4-FFF2-40B4-BE49-F238E27FC236}">
                <a16:creationId xmlns:a16="http://schemas.microsoft.com/office/drawing/2014/main" id="{52ADB6FE-B904-44D0-08F4-3540C3179157}"/>
              </a:ext>
            </a:extLst>
          </p:cNvPr>
          <p:cNvSpPr>
            <a:spLocks noGrp="1"/>
          </p:cNvSpPr>
          <p:nvPr>
            <p:ph type="ftr" sz="quarter" idx="11"/>
          </p:nvPr>
        </p:nvSpPr>
        <p:spPr/>
        <p:txBody>
          <a:bodyPr/>
          <a:lstStyle/>
          <a:p>
            <a:r>
              <a:rPr lang="en-US"/>
              <a:t>Due  Conti tra le Stelle - INAF OATs</a:t>
            </a:r>
            <a:endParaRPr lang="en-US" dirty="0"/>
          </a:p>
        </p:txBody>
      </p:sp>
      <p:sp>
        <p:nvSpPr>
          <p:cNvPr id="6" name="Slide Number Placeholder 5">
            <a:extLst>
              <a:ext uri="{FF2B5EF4-FFF2-40B4-BE49-F238E27FC236}">
                <a16:creationId xmlns:a16="http://schemas.microsoft.com/office/drawing/2014/main" id="{49A939F3-3C3B-8FA5-2C05-255DDE014964}"/>
              </a:ext>
            </a:extLst>
          </p:cNvPr>
          <p:cNvSpPr>
            <a:spLocks noGrp="1"/>
          </p:cNvSpPr>
          <p:nvPr>
            <p:ph type="sldNum" sz="quarter" idx="12"/>
          </p:nvPr>
        </p:nvSpPr>
        <p:spPr/>
        <p:txBody>
          <a:bodyPr/>
          <a:lstStyle/>
          <a:p>
            <a:pPr algn="l"/>
            <a:fld id="{FAEF9944-A4F6-4C59-AEBD-678D6480B8EA}" type="slidenum">
              <a:rPr lang="en-US" smtClean="0"/>
              <a:pPr algn="l"/>
              <a:t>11</a:t>
            </a:fld>
            <a:endParaRPr lang="en-US" dirty="0"/>
          </a:p>
        </p:txBody>
      </p:sp>
    </p:spTree>
    <p:extLst>
      <p:ext uri="{BB962C8B-B14F-4D97-AF65-F5344CB8AC3E}">
        <p14:creationId xmlns:p14="http://schemas.microsoft.com/office/powerpoint/2010/main" val="480473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BD0C-26C1-C4A4-BC58-E2D8639E6B4C}"/>
              </a:ext>
            </a:extLst>
          </p:cNvPr>
          <p:cNvSpPr>
            <a:spLocks noGrp="1"/>
          </p:cNvSpPr>
          <p:nvPr>
            <p:ph type="title"/>
          </p:nvPr>
        </p:nvSpPr>
        <p:spPr/>
        <p:txBody>
          <a:bodyPr/>
          <a:lstStyle/>
          <a:p>
            <a:r>
              <a:rPr lang="en-IT" dirty="0"/>
              <a:t>Python virtual env</a:t>
            </a:r>
          </a:p>
        </p:txBody>
      </p:sp>
      <p:sp>
        <p:nvSpPr>
          <p:cNvPr id="3" name="Content Placeholder 2">
            <a:extLst>
              <a:ext uri="{FF2B5EF4-FFF2-40B4-BE49-F238E27FC236}">
                <a16:creationId xmlns:a16="http://schemas.microsoft.com/office/drawing/2014/main" id="{B17DB4AE-3BC3-283D-C369-8DEBC4B726F9}"/>
              </a:ext>
            </a:extLst>
          </p:cNvPr>
          <p:cNvSpPr>
            <a:spLocks noGrp="1"/>
          </p:cNvSpPr>
          <p:nvPr>
            <p:ph idx="1"/>
          </p:nvPr>
        </p:nvSpPr>
        <p:spPr/>
        <p:txBody>
          <a:bodyPr>
            <a:normAutofit lnSpcReduction="10000"/>
          </a:bodyPr>
          <a:lstStyle/>
          <a:p>
            <a:r>
              <a:rPr lang="en-GB" dirty="0"/>
              <a:t>The </a:t>
            </a:r>
            <a:r>
              <a:rPr lang="en-GB" b="1" dirty="0" err="1"/>
              <a:t>venv</a:t>
            </a:r>
            <a:r>
              <a:rPr lang="en-GB" b="1" dirty="0"/>
              <a:t> module </a:t>
            </a:r>
            <a:r>
              <a:rPr lang="en-GB" dirty="0"/>
              <a:t>supports creating lightweight “virtual environments”, each with their own independent set of Python packages installed in their site directories. A virtual environment is created on top of an existing Python installation, known as the virtual environment’s “base” Python, and may optionally be isolated from the packages in the base environment, so only those explicitly installed in the virtual environment are available.</a:t>
            </a:r>
          </a:p>
          <a:p>
            <a:endParaRPr lang="en-GB" dirty="0"/>
          </a:p>
          <a:p>
            <a:r>
              <a:rPr lang="en-GB" dirty="0">
                <a:latin typeface="Courier New" panose="02070309020205020404" pitchFamily="49" charset="0"/>
                <a:cs typeface="Courier New" panose="02070309020205020404" pitchFamily="49" charset="0"/>
              </a:rPr>
              <a:t>$ python </a:t>
            </a:r>
            <a:r>
              <a:rPr lang="en-GB" dirty="0">
                <a:solidFill>
                  <a:srgbClr val="666666"/>
                </a:solidFill>
                <a:effectLst/>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m </a:t>
            </a:r>
            <a:r>
              <a:rPr lang="en-GB" dirty="0" err="1">
                <a:latin typeface="Courier New" panose="02070309020205020404" pitchFamily="49" charset="0"/>
                <a:cs typeface="Courier New" panose="02070309020205020404" pitchFamily="49" charset="0"/>
              </a:rPr>
              <a:t>venv</a:t>
            </a:r>
            <a:r>
              <a:rPr lang="en-GB" dirty="0">
                <a:latin typeface="Courier New" panose="02070309020205020404" pitchFamily="49" charset="0"/>
                <a:cs typeface="Courier New" panose="02070309020205020404" pitchFamily="49" charset="0"/>
              </a:rPr>
              <a:t> </a:t>
            </a:r>
            <a:r>
              <a:rPr lang="en-GB" dirty="0">
                <a:solidFill>
                  <a:srgbClr val="666666"/>
                </a:solidFill>
                <a:effectLst/>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path</a:t>
            </a:r>
            <a:r>
              <a:rPr lang="en-GB" dirty="0">
                <a:solidFill>
                  <a:srgbClr val="666666"/>
                </a:solidFill>
                <a:effectLst/>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to</a:t>
            </a:r>
            <a:r>
              <a:rPr lang="en-GB" dirty="0">
                <a:solidFill>
                  <a:srgbClr val="666666"/>
                </a:solidFill>
                <a:effectLst/>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new</a:t>
            </a:r>
            <a:r>
              <a:rPr lang="en-GB" dirty="0">
                <a:solidFill>
                  <a:srgbClr val="666666"/>
                </a:solidFill>
                <a:effectLst/>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virtual</a:t>
            </a:r>
            <a:r>
              <a:rPr lang="en-GB" dirty="0">
                <a:solidFill>
                  <a:srgbClr val="666666"/>
                </a:solidFill>
                <a:effectLst/>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environment</a:t>
            </a:r>
            <a:endParaRPr lang="en-IT" dirty="0">
              <a:latin typeface="Courier New" panose="02070309020205020404" pitchFamily="49" charset="0"/>
              <a:cs typeface="Courier New" panose="02070309020205020404" pitchFamily="49" charset="0"/>
            </a:endParaRPr>
          </a:p>
        </p:txBody>
      </p:sp>
      <p:sp>
        <p:nvSpPr>
          <p:cNvPr id="4" name="Date Placeholder 3">
            <a:extLst>
              <a:ext uri="{FF2B5EF4-FFF2-40B4-BE49-F238E27FC236}">
                <a16:creationId xmlns:a16="http://schemas.microsoft.com/office/drawing/2014/main" id="{F1B36A06-8C84-050F-441B-832F676A6E86}"/>
              </a:ext>
            </a:extLst>
          </p:cNvPr>
          <p:cNvSpPr>
            <a:spLocks noGrp="1"/>
          </p:cNvSpPr>
          <p:nvPr>
            <p:ph type="dt" sz="half" idx="10"/>
          </p:nvPr>
        </p:nvSpPr>
        <p:spPr/>
        <p:txBody>
          <a:bodyPr/>
          <a:lstStyle/>
          <a:p>
            <a:fld id="{64146CC7-E0FE-BE4B-95D8-442167436338}" type="datetime4">
              <a:rPr lang="it-IT" smtClean="0"/>
              <a:t>25 marzo 2024</a:t>
            </a:fld>
            <a:endParaRPr lang="en-US" dirty="0"/>
          </a:p>
        </p:txBody>
      </p:sp>
      <p:sp>
        <p:nvSpPr>
          <p:cNvPr id="5" name="Footer Placeholder 4">
            <a:extLst>
              <a:ext uri="{FF2B5EF4-FFF2-40B4-BE49-F238E27FC236}">
                <a16:creationId xmlns:a16="http://schemas.microsoft.com/office/drawing/2014/main" id="{C0156AD8-BA4F-E148-45FE-61721F329A1B}"/>
              </a:ext>
            </a:extLst>
          </p:cNvPr>
          <p:cNvSpPr>
            <a:spLocks noGrp="1"/>
          </p:cNvSpPr>
          <p:nvPr>
            <p:ph type="ftr" sz="quarter" idx="11"/>
          </p:nvPr>
        </p:nvSpPr>
        <p:spPr/>
        <p:txBody>
          <a:bodyPr/>
          <a:lstStyle/>
          <a:p>
            <a:r>
              <a:rPr lang="en-US"/>
              <a:t>Due  Conti tra le Stelle - INAF OATs</a:t>
            </a:r>
            <a:endParaRPr lang="en-US" dirty="0"/>
          </a:p>
        </p:txBody>
      </p:sp>
      <p:sp>
        <p:nvSpPr>
          <p:cNvPr id="6" name="Slide Number Placeholder 5">
            <a:extLst>
              <a:ext uri="{FF2B5EF4-FFF2-40B4-BE49-F238E27FC236}">
                <a16:creationId xmlns:a16="http://schemas.microsoft.com/office/drawing/2014/main" id="{6AB586EE-0FB7-3814-B1BC-71DBFDDA12C8}"/>
              </a:ext>
            </a:extLst>
          </p:cNvPr>
          <p:cNvSpPr>
            <a:spLocks noGrp="1"/>
          </p:cNvSpPr>
          <p:nvPr>
            <p:ph type="sldNum" sz="quarter" idx="12"/>
          </p:nvPr>
        </p:nvSpPr>
        <p:spPr/>
        <p:txBody>
          <a:bodyPr/>
          <a:lstStyle/>
          <a:p>
            <a:pPr algn="l"/>
            <a:fld id="{FAEF9944-A4F6-4C59-AEBD-678D6480B8EA}" type="slidenum">
              <a:rPr lang="en-US" smtClean="0"/>
              <a:pPr algn="l"/>
              <a:t>12</a:t>
            </a:fld>
            <a:endParaRPr lang="en-US" dirty="0"/>
          </a:p>
        </p:txBody>
      </p:sp>
    </p:spTree>
    <p:extLst>
      <p:ext uri="{BB962C8B-B14F-4D97-AF65-F5344CB8AC3E}">
        <p14:creationId xmlns:p14="http://schemas.microsoft.com/office/powerpoint/2010/main" val="799329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CE9C-F36E-8229-351D-842CE06EF20A}"/>
              </a:ext>
            </a:extLst>
          </p:cNvPr>
          <p:cNvSpPr>
            <a:spLocks noGrp="1"/>
          </p:cNvSpPr>
          <p:nvPr>
            <p:ph type="title"/>
          </p:nvPr>
        </p:nvSpPr>
        <p:spPr/>
        <p:txBody>
          <a:bodyPr/>
          <a:lstStyle/>
          <a:p>
            <a:r>
              <a:rPr lang="en-IT" dirty="0"/>
              <a:t>Rosetta</a:t>
            </a:r>
          </a:p>
        </p:txBody>
      </p:sp>
      <p:pic>
        <p:nvPicPr>
          <p:cNvPr id="7" name="Picture 6" descr="A screenshot of a computer&#10;&#10;Description automatically generated">
            <a:extLst>
              <a:ext uri="{FF2B5EF4-FFF2-40B4-BE49-F238E27FC236}">
                <a16:creationId xmlns:a16="http://schemas.microsoft.com/office/drawing/2014/main" id="{3D89D9AA-008D-AEE4-4698-A4582E0A9884}"/>
              </a:ext>
            </a:extLst>
          </p:cNvPr>
          <p:cNvPicPr>
            <a:picLocks noChangeAspect="1"/>
          </p:cNvPicPr>
          <p:nvPr/>
        </p:nvPicPr>
        <p:blipFill>
          <a:blip r:embed="rId2"/>
          <a:stretch>
            <a:fillRect/>
          </a:stretch>
        </p:blipFill>
        <p:spPr>
          <a:xfrm>
            <a:off x="7166036" y="1355440"/>
            <a:ext cx="4874417" cy="2959143"/>
          </a:xfrm>
          <a:prstGeom prst="rect">
            <a:avLst/>
          </a:prstGeom>
        </p:spPr>
      </p:pic>
      <p:pic>
        <p:nvPicPr>
          <p:cNvPr id="5" name="Content Placeholder 4">
            <a:extLst>
              <a:ext uri="{FF2B5EF4-FFF2-40B4-BE49-F238E27FC236}">
                <a16:creationId xmlns:a16="http://schemas.microsoft.com/office/drawing/2014/main" id="{31FE0B9C-9A92-D696-299E-668E39504B3C}"/>
              </a:ext>
            </a:extLst>
          </p:cNvPr>
          <p:cNvPicPr>
            <a:picLocks noGrp="1" noChangeAspect="1"/>
          </p:cNvPicPr>
          <p:nvPr>
            <p:ph idx="1"/>
          </p:nvPr>
        </p:nvPicPr>
        <p:blipFill>
          <a:blip r:embed="rId3"/>
          <a:stretch>
            <a:fillRect/>
          </a:stretch>
        </p:blipFill>
        <p:spPr>
          <a:xfrm>
            <a:off x="5710654" y="3206750"/>
            <a:ext cx="3892590" cy="3651250"/>
          </a:xfrm>
        </p:spPr>
      </p:pic>
      <p:pic>
        <p:nvPicPr>
          <p:cNvPr id="9" name="Picture 8" descr="A screenshot of a computer&#10;&#10;Description automatically generated">
            <a:extLst>
              <a:ext uri="{FF2B5EF4-FFF2-40B4-BE49-F238E27FC236}">
                <a16:creationId xmlns:a16="http://schemas.microsoft.com/office/drawing/2014/main" id="{99057367-750A-324F-0649-F13BF200B3FD}"/>
              </a:ext>
            </a:extLst>
          </p:cNvPr>
          <p:cNvPicPr>
            <a:picLocks noChangeAspect="1"/>
          </p:cNvPicPr>
          <p:nvPr/>
        </p:nvPicPr>
        <p:blipFill>
          <a:blip r:embed="rId4"/>
          <a:stretch>
            <a:fillRect/>
          </a:stretch>
        </p:blipFill>
        <p:spPr>
          <a:xfrm>
            <a:off x="1074700" y="2400336"/>
            <a:ext cx="3892590" cy="1612827"/>
          </a:xfrm>
          <a:prstGeom prst="rect">
            <a:avLst/>
          </a:prstGeom>
        </p:spPr>
      </p:pic>
      <p:pic>
        <p:nvPicPr>
          <p:cNvPr id="11" name="Picture 10" descr="A screenshot of a computer screen&#10;&#10;Description automatically generated">
            <a:extLst>
              <a:ext uri="{FF2B5EF4-FFF2-40B4-BE49-F238E27FC236}">
                <a16:creationId xmlns:a16="http://schemas.microsoft.com/office/drawing/2014/main" id="{40A89CC4-34EA-B102-68FC-5D0ABB1FA3A9}"/>
              </a:ext>
            </a:extLst>
          </p:cNvPr>
          <p:cNvPicPr>
            <a:picLocks noChangeAspect="1"/>
          </p:cNvPicPr>
          <p:nvPr/>
        </p:nvPicPr>
        <p:blipFill>
          <a:blip r:embed="rId5"/>
          <a:stretch>
            <a:fillRect/>
          </a:stretch>
        </p:blipFill>
        <p:spPr>
          <a:xfrm>
            <a:off x="2011931" y="3286889"/>
            <a:ext cx="4474919" cy="2487610"/>
          </a:xfrm>
          <a:prstGeom prst="rect">
            <a:avLst/>
          </a:prstGeom>
        </p:spPr>
      </p:pic>
      <p:sp>
        <p:nvSpPr>
          <p:cNvPr id="3" name="Date Placeholder 2">
            <a:extLst>
              <a:ext uri="{FF2B5EF4-FFF2-40B4-BE49-F238E27FC236}">
                <a16:creationId xmlns:a16="http://schemas.microsoft.com/office/drawing/2014/main" id="{95CDAFEC-3580-B6C5-DC29-FDEA066D4BF4}"/>
              </a:ext>
            </a:extLst>
          </p:cNvPr>
          <p:cNvSpPr>
            <a:spLocks noGrp="1"/>
          </p:cNvSpPr>
          <p:nvPr>
            <p:ph type="dt" sz="half" idx="10"/>
          </p:nvPr>
        </p:nvSpPr>
        <p:spPr/>
        <p:txBody>
          <a:bodyPr/>
          <a:lstStyle/>
          <a:p>
            <a:fld id="{7C53A27B-E7F3-CE48-ADFD-709F9F22FD54}" type="datetime4">
              <a:rPr lang="it-IT" smtClean="0"/>
              <a:t>25 marzo 2024</a:t>
            </a:fld>
            <a:endParaRPr lang="en-US" dirty="0"/>
          </a:p>
        </p:txBody>
      </p:sp>
      <p:sp>
        <p:nvSpPr>
          <p:cNvPr id="4" name="Footer Placeholder 3">
            <a:extLst>
              <a:ext uri="{FF2B5EF4-FFF2-40B4-BE49-F238E27FC236}">
                <a16:creationId xmlns:a16="http://schemas.microsoft.com/office/drawing/2014/main" id="{246537B0-94D8-DB96-89D5-13B656B855FB}"/>
              </a:ext>
            </a:extLst>
          </p:cNvPr>
          <p:cNvSpPr>
            <a:spLocks noGrp="1"/>
          </p:cNvSpPr>
          <p:nvPr>
            <p:ph type="ftr" sz="quarter" idx="11"/>
          </p:nvPr>
        </p:nvSpPr>
        <p:spPr/>
        <p:txBody>
          <a:bodyPr/>
          <a:lstStyle/>
          <a:p>
            <a:r>
              <a:rPr lang="en-US"/>
              <a:t>Due  Conti tra le Stelle - INAF OATs</a:t>
            </a:r>
            <a:endParaRPr lang="en-US" dirty="0"/>
          </a:p>
        </p:txBody>
      </p:sp>
      <p:sp>
        <p:nvSpPr>
          <p:cNvPr id="6" name="Slide Number Placeholder 5">
            <a:extLst>
              <a:ext uri="{FF2B5EF4-FFF2-40B4-BE49-F238E27FC236}">
                <a16:creationId xmlns:a16="http://schemas.microsoft.com/office/drawing/2014/main" id="{8F7372B1-D98B-2861-EEBD-79DFA7AE9156}"/>
              </a:ext>
            </a:extLst>
          </p:cNvPr>
          <p:cNvSpPr>
            <a:spLocks noGrp="1"/>
          </p:cNvSpPr>
          <p:nvPr>
            <p:ph type="sldNum" sz="quarter" idx="12"/>
          </p:nvPr>
        </p:nvSpPr>
        <p:spPr/>
        <p:txBody>
          <a:bodyPr/>
          <a:lstStyle/>
          <a:p>
            <a:pPr algn="l"/>
            <a:fld id="{FAEF9944-A4F6-4C59-AEBD-678D6480B8EA}" type="slidenum">
              <a:rPr lang="en-US" smtClean="0"/>
              <a:pPr algn="l"/>
              <a:t>13</a:t>
            </a:fld>
            <a:endParaRPr lang="en-US" dirty="0"/>
          </a:p>
        </p:txBody>
      </p:sp>
    </p:spTree>
    <p:extLst>
      <p:ext uri="{BB962C8B-B14F-4D97-AF65-F5344CB8AC3E}">
        <p14:creationId xmlns:p14="http://schemas.microsoft.com/office/powerpoint/2010/main" val="1265234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9BB7E9A-6937-4BF0-9F51-A20F197B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E0939753-89D7-48A8-8441-B9FF25CE8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167" y="0"/>
            <a:ext cx="5687681" cy="5708856"/>
          </a:xfrm>
          <a:custGeom>
            <a:avLst/>
            <a:gdLst>
              <a:gd name="connsiteX0" fmla="*/ 2787282 w 5687681"/>
              <a:gd name="connsiteY0" fmla="*/ 0 h 5708856"/>
              <a:gd name="connsiteX1" fmla="*/ 3988996 w 5687681"/>
              <a:gd name="connsiteY1" fmla="*/ 0 h 5708856"/>
              <a:gd name="connsiteX2" fmla="*/ 4236253 w 5687681"/>
              <a:gd name="connsiteY2" fmla="*/ 68070 h 5708856"/>
              <a:gd name="connsiteX3" fmla="*/ 4483543 w 5687681"/>
              <a:gd name="connsiteY3" fmla="*/ 168573 h 5708856"/>
              <a:gd name="connsiteX4" fmla="*/ 5265611 w 5687681"/>
              <a:gd name="connsiteY4" fmla="*/ 790441 h 5708856"/>
              <a:gd name="connsiteX5" fmla="*/ 5682608 w 5687681"/>
              <a:gd name="connsiteY5" fmla="*/ 1499885 h 5708856"/>
              <a:gd name="connsiteX6" fmla="*/ 5687681 w 5687681"/>
              <a:gd name="connsiteY6" fmla="*/ 1513862 h 5708856"/>
              <a:gd name="connsiteX7" fmla="*/ 5687681 w 5687681"/>
              <a:gd name="connsiteY7" fmla="*/ 3841322 h 5708856"/>
              <a:gd name="connsiteX8" fmla="*/ 5651147 w 5687681"/>
              <a:gd name="connsiteY8" fmla="*/ 3896489 h 5708856"/>
              <a:gd name="connsiteX9" fmla="*/ 4734255 w 5687681"/>
              <a:gd name="connsiteY9" fmla="*/ 4737639 h 5708856"/>
              <a:gd name="connsiteX10" fmla="*/ 4532663 w 5687681"/>
              <a:gd name="connsiteY10" fmla="*/ 4898543 h 5708856"/>
              <a:gd name="connsiteX11" fmla="*/ 2876165 w 5687681"/>
              <a:gd name="connsiteY11" fmla="*/ 5708856 h 5708856"/>
              <a:gd name="connsiteX12" fmla="*/ 694066 w 5687681"/>
              <a:gd name="connsiteY12" fmla="*/ 4391717 h 5708856"/>
              <a:gd name="connsiteX13" fmla="*/ 461517 w 5687681"/>
              <a:gd name="connsiteY13" fmla="*/ 4054756 h 5708856"/>
              <a:gd name="connsiteX14" fmla="*/ 0 w 5687681"/>
              <a:gd name="connsiteY14" fmla="*/ 2993139 h 5708856"/>
              <a:gd name="connsiteX15" fmla="*/ 278855 w 5687681"/>
              <a:gd name="connsiteY15" fmla="*/ 1849819 h 5708856"/>
              <a:gd name="connsiteX16" fmla="*/ 1047879 w 5687681"/>
              <a:gd name="connsiteY16" fmla="*/ 867400 h 5708856"/>
              <a:gd name="connsiteX17" fmla="*/ 2159714 w 5687681"/>
              <a:gd name="connsiteY17" fmla="*/ 186098 h 5708856"/>
              <a:gd name="connsiteX18" fmla="*/ 2785137 w 5687681"/>
              <a:gd name="connsiteY18" fmla="*/ 372 h 57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7681" h="5708856">
                <a:moveTo>
                  <a:pt x="2787282" y="0"/>
                </a:moveTo>
                <a:lnTo>
                  <a:pt x="3988996" y="0"/>
                </a:lnTo>
                <a:lnTo>
                  <a:pt x="4236253" y="68070"/>
                </a:lnTo>
                <a:cubicBezTo>
                  <a:pt x="4321147" y="96843"/>
                  <a:pt x="4403628" y="130356"/>
                  <a:pt x="4483543" y="168573"/>
                </a:cubicBezTo>
                <a:cubicBezTo>
                  <a:pt x="4783119" y="311949"/>
                  <a:pt x="5046239" y="521215"/>
                  <a:pt x="5265611" y="790441"/>
                </a:cubicBezTo>
                <a:cubicBezTo>
                  <a:pt x="5433740" y="996857"/>
                  <a:pt x="5573537" y="1235870"/>
                  <a:pt x="5682608" y="1499885"/>
                </a:cubicBezTo>
                <a:lnTo>
                  <a:pt x="5687681" y="1513862"/>
                </a:lnTo>
                <a:lnTo>
                  <a:pt x="5687681" y="3841322"/>
                </a:lnTo>
                <a:lnTo>
                  <a:pt x="5651147" y="3896489"/>
                </a:lnTo>
                <a:cubicBezTo>
                  <a:pt x="5427171" y="4186934"/>
                  <a:pt x="5090625" y="4454446"/>
                  <a:pt x="4734255" y="4737639"/>
                </a:cubicBezTo>
                <a:cubicBezTo>
                  <a:pt x="4668506" y="4789825"/>
                  <a:pt x="4600584" y="4843856"/>
                  <a:pt x="4532663" y="4898543"/>
                </a:cubicBezTo>
                <a:cubicBezTo>
                  <a:pt x="3924681" y="5387974"/>
                  <a:pt x="3480945" y="5708856"/>
                  <a:pt x="2876165" y="5708856"/>
                </a:cubicBezTo>
                <a:cubicBezTo>
                  <a:pt x="1954665" y="5708856"/>
                  <a:pt x="1302047" y="5314966"/>
                  <a:pt x="694066" y="4391717"/>
                </a:cubicBezTo>
                <a:cubicBezTo>
                  <a:pt x="614503" y="4270875"/>
                  <a:pt x="536731" y="4160972"/>
                  <a:pt x="461517" y="4054756"/>
                </a:cubicBezTo>
                <a:cubicBezTo>
                  <a:pt x="149788" y="3614348"/>
                  <a:pt x="0" y="3385316"/>
                  <a:pt x="0" y="2993139"/>
                </a:cubicBezTo>
                <a:cubicBezTo>
                  <a:pt x="0" y="2603731"/>
                  <a:pt x="93889" y="2219065"/>
                  <a:pt x="278855" y="1849819"/>
                </a:cubicBezTo>
                <a:cubicBezTo>
                  <a:pt x="459854" y="1488610"/>
                  <a:pt x="718625" y="1157977"/>
                  <a:pt x="1047879" y="867400"/>
                </a:cubicBezTo>
                <a:cubicBezTo>
                  <a:pt x="1371504" y="581701"/>
                  <a:pt x="1755887" y="346080"/>
                  <a:pt x="2159714" y="186098"/>
                </a:cubicBezTo>
                <a:cubicBezTo>
                  <a:pt x="2367064" y="103803"/>
                  <a:pt x="2576044" y="41801"/>
                  <a:pt x="2785137" y="37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9F5CCFC5-858F-4B45-9B10-D49DD0280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450" y="0"/>
            <a:ext cx="5866550" cy="5788550"/>
          </a:xfrm>
          <a:custGeom>
            <a:avLst/>
            <a:gdLst>
              <a:gd name="connsiteX0" fmla="*/ 2331396 w 5798121"/>
              <a:gd name="connsiteY0" fmla="*/ 0 h 5788550"/>
              <a:gd name="connsiteX1" fmla="*/ 4658651 w 5798121"/>
              <a:gd name="connsiteY1" fmla="*/ 0 h 5788550"/>
              <a:gd name="connsiteX2" fmla="*/ 4682835 w 5798121"/>
              <a:gd name="connsiteY2" fmla="*/ 9816 h 5788550"/>
              <a:gd name="connsiteX3" fmla="*/ 5499667 w 5798121"/>
              <a:gd name="connsiteY3" fmla="*/ 658449 h 5788550"/>
              <a:gd name="connsiteX4" fmla="*/ 5665313 w 5798121"/>
              <a:gd name="connsiteY4" fmla="*/ 884789 h 5788550"/>
              <a:gd name="connsiteX5" fmla="*/ 5798121 w 5798121"/>
              <a:gd name="connsiteY5" fmla="*/ 1110681 h 5788550"/>
              <a:gd name="connsiteX6" fmla="*/ 5798121 w 5798121"/>
              <a:gd name="connsiteY6" fmla="*/ 4016954 h 5788550"/>
              <a:gd name="connsiteX7" fmla="*/ 5706359 w 5798121"/>
              <a:gd name="connsiteY7" fmla="*/ 4121532 h 5788550"/>
              <a:gd name="connsiteX8" fmla="*/ 4944692 w 5798121"/>
              <a:gd name="connsiteY8" fmla="*/ 4775532 h 5788550"/>
              <a:gd name="connsiteX9" fmla="*/ 4734137 w 5798121"/>
              <a:gd name="connsiteY9" fmla="*/ 4943362 h 5788550"/>
              <a:gd name="connsiteX10" fmla="*/ 3004009 w 5798121"/>
              <a:gd name="connsiteY10" fmla="*/ 5788550 h 5788550"/>
              <a:gd name="connsiteX11" fmla="*/ 724917 w 5798121"/>
              <a:gd name="connsiteY11" fmla="*/ 4414722 h 5788550"/>
              <a:gd name="connsiteX12" fmla="*/ 482031 w 5798121"/>
              <a:gd name="connsiteY12" fmla="*/ 4063258 h 5788550"/>
              <a:gd name="connsiteX13" fmla="*/ 0 w 5798121"/>
              <a:gd name="connsiteY13" fmla="*/ 2955950 h 5788550"/>
              <a:gd name="connsiteX14" fmla="*/ 291250 w 5798121"/>
              <a:gd name="connsiteY14" fmla="*/ 1763422 h 5788550"/>
              <a:gd name="connsiteX15" fmla="*/ 1094457 w 5798121"/>
              <a:gd name="connsiteY15" fmla="*/ 738720 h 5788550"/>
              <a:gd name="connsiteX16" fmla="*/ 2255713 w 5798121"/>
              <a:gd name="connsiteY16" fmla="*/ 28095 h 578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98121" h="5788550">
                <a:moveTo>
                  <a:pt x="2331396" y="0"/>
                </a:moveTo>
                <a:lnTo>
                  <a:pt x="4658651" y="0"/>
                </a:lnTo>
                <a:lnTo>
                  <a:pt x="4682835" y="9816"/>
                </a:lnTo>
                <a:cubicBezTo>
                  <a:pt x="4995727" y="159362"/>
                  <a:pt x="5270543" y="377635"/>
                  <a:pt x="5499667" y="658449"/>
                </a:cubicBezTo>
                <a:cubicBezTo>
                  <a:pt x="5558201" y="730215"/>
                  <a:pt x="5613447" y="805760"/>
                  <a:pt x="5665313" y="884789"/>
                </a:cubicBezTo>
                <a:lnTo>
                  <a:pt x="5798121" y="1110681"/>
                </a:lnTo>
                <a:lnTo>
                  <a:pt x="5798121" y="4016954"/>
                </a:lnTo>
                <a:lnTo>
                  <a:pt x="5706359" y="4121532"/>
                </a:lnTo>
                <a:cubicBezTo>
                  <a:pt x="5491360" y="4341659"/>
                  <a:pt x="5223849" y="4553996"/>
                  <a:pt x="4944692" y="4775532"/>
                </a:cubicBezTo>
                <a:cubicBezTo>
                  <a:pt x="4876021" y="4829964"/>
                  <a:pt x="4805079" y="4886320"/>
                  <a:pt x="4734137" y="4943362"/>
                </a:cubicBezTo>
                <a:cubicBezTo>
                  <a:pt x="4099133" y="5453857"/>
                  <a:pt x="3635672" y="5788550"/>
                  <a:pt x="3004009" y="5788550"/>
                </a:cubicBezTo>
                <a:cubicBezTo>
                  <a:pt x="2041550" y="5788550"/>
                  <a:pt x="1359922" y="5377707"/>
                  <a:pt x="724917" y="4414722"/>
                </a:cubicBezTo>
                <a:cubicBezTo>
                  <a:pt x="641818" y="4288679"/>
                  <a:pt x="560588" y="4174046"/>
                  <a:pt x="482031" y="4063258"/>
                </a:cubicBezTo>
                <a:cubicBezTo>
                  <a:pt x="156446" y="3603895"/>
                  <a:pt x="0" y="3365006"/>
                  <a:pt x="0" y="2955950"/>
                </a:cubicBezTo>
                <a:cubicBezTo>
                  <a:pt x="0" y="2549782"/>
                  <a:pt x="98062" y="2148559"/>
                  <a:pt x="291250" y="1763422"/>
                </a:cubicBezTo>
                <a:cubicBezTo>
                  <a:pt x="480295" y="1386666"/>
                  <a:pt x="750568" y="1041802"/>
                  <a:pt x="1094457" y="738720"/>
                </a:cubicBezTo>
                <a:cubicBezTo>
                  <a:pt x="1432467" y="440725"/>
                  <a:pt x="1833935" y="194963"/>
                  <a:pt x="2255713" y="280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B4675A9C-9476-6094-9623-52A9DDFA7180}"/>
              </a:ext>
            </a:extLst>
          </p:cNvPr>
          <p:cNvSpPr>
            <a:spLocks noGrp="1"/>
          </p:cNvSpPr>
          <p:nvPr>
            <p:ph type="title"/>
          </p:nvPr>
        </p:nvSpPr>
        <p:spPr>
          <a:xfrm>
            <a:off x="914400" y="442912"/>
            <a:ext cx="5411050" cy="1822123"/>
          </a:xfrm>
        </p:spPr>
        <p:txBody>
          <a:bodyPr anchor="b">
            <a:normAutofit/>
          </a:bodyPr>
          <a:lstStyle/>
          <a:p>
            <a:pPr>
              <a:lnSpc>
                <a:spcPct val="120000"/>
              </a:lnSpc>
            </a:pPr>
            <a:r>
              <a:rPr lang="en-GB" sz="2700"/>
              <a:t>The Central  Scientific Unit VIII - ”Computing”</a:t>
            </a:r>
            <a:endParaRPr lang="en-IT" sz="2700"/>
          </a:p>
        </p:txBody>
      </p:sp>
      <p:sp>
        <p:nvSpPr>
          <p:cNvPr id="3" name="Content Placeholder 2">
            <a:extLst>
              <a:ext uri="{FF2B5EF4-FFF2-40B4-BE49-F238E27FC236}">
                <a16:creationId xmlns:a16="http://schemas.microsoft.com/office/drawing/2014/main" id="{758C2362-E96E-4400-44F8-28A6F7871EEC}"/>
              </a:ext>
            </a:extLst>
          </p:cNvPr>
          <p:cNvSpPr>
            <a:spLocks noGrp="1"/>
          </p:cNvSpPr>
          <p:nvPr>
            <p:ph idx="1"/>
          </p:nvPr>
        </p:nvSpPr>
        <p:spPr>
          <a:xfrm>
            <a:off x="914400" y="2496720"/>
            <a:ext cx="5181599" cy="3467518"/>
          </a:xfrm>
        </p:spPr>
        <p:txBody>
          <a:bodyPr anchor="t">
            <a:normAutofit/>
          </a:bodyPr>
          <a:lstStyle/>
          <a:p>
            <a:r>
              <a:rPr lang="en-GB"/>
              <a:t>“the main medium-long term objective of USC VIII-Computing is the </a:t>
            </a:r>
            <a:r>
              <a:rPr lang="en-GB" b="1"/>
              <a:t>creation of a computing ecosystem for INAF</a:t>
            </a:r>
            <a:r>
              <a:rPr lang="en-GB"/>
              <a:t>, capable of supporting, for the next few decades, the current very high competitiveness of the members of INAF in the international arena”</a:t>
            </a:r>
            <a:endParaRPr lang="en-IT" dirty="0"/>
          </a:p>
        </p:txBody>
      </p:sp>
      <p:sp>
        <p:nvSpPr>
          <p:cNvPr id="15" name="Freeform: Shape 14">
            <a:extLst>
              <a:ext uri="{FF2B5EF4-FFF2-40B4-BE49-F238E27FC236}">
                <a16:creationId xmlns:a16="http://schemas.microsoft.com/office/drawing/2014/main" id="{2348ECDC-D455-4B71-90F6-2ECC12B79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734" y="0"/>
            <a:ext cx="5568114" cy="5577748"/>
          </a:xfrm>
          <a:custGeom>
            <a:avLst/>
            <a:gdLst>
              <a:gd name="connsiteX0" fmla="*/ 2959946 w 5568114"/>
              <a:gd name="connsiteY0" fmla="*/ 0 h 5577748"/>
              <a:gd name="connsiteX1" fmla="*/ 3614224 w 5568114"/>
              <a:gd name="connsiteY1" fmla="*/ 0 h 5577748"/>
              <a:gd name="connsiteX2" fmla="*/ 3844432 w 5568114"/>
              <a:gd name="connsiteY2" fmla="*/ 36392 h 5577748"/>
              <a:gd name="connsiteX3" fmla="*/ 4336826 w 5568114"/>
              <a:gd name="connsiteY3" fmla="*/ 203778 h 5577748"/>
              <a:gd name="connsiteX4" fmla="*/ 5093304 w 5568114"/>
              <a:gd name="connsiteY4" fmla="*/ 806978 h 5577748"/>
              <a:gd name="connsiteX5" fmla="*/ 5496656 w 5568114"/>
              <a:gd name="connsiteY5" fmla="*/ 1495125 h 5577748"/>
              <a:gd name="connsiteX6" fmla="*/ 5568114 w 5568114"/>
              <a:gd name="connsiteY6" fmla="*/ 1692569 h 5577748"/>
              <a:gd name="connsiteX7" fmla="*/ 5568114 w 5568114"/>
              <a:gd name="connsiteY7" fmla="*/ 3665503 h 5577748"/>
              <a:gd name="connsiteX8" fmla="*/ 5466225 w 5568114"/>
              <a:gd name="connsiteY8" fmla="*/ 3819786 h 5577748"/>
              <a:gd name="connsiteX9" fmla="*/ 4579336 w 5568114"/>
              <a:gd name="connsiteY9" fmla="*/ 4635686 h 5577748"/>
              <a:gd name="connsiteX10" fmla="*/ 4384340 w 5568114"/>
              <a:gd name="connsiteY10" fmla="*/ 4791760 h 5577748"/>
              <a:gd name="connsiteX11" fmla="*/ 2782048 w 5568114"/>
              <a:gd name="connsiteY11" fmla="*/ 5577748 h 5577748"/>
              <a:gd name="connsiteX12" fmla="*/ 671354 w 5568114"/>
              <a:gd name="connsiteY12" fmla="*/ 4300148 h 5577748"/>
              <a:gd name="connsiteX13" fmla="*/ 446415 w 5568114"/>
              <a:gd name="connsiteY13" fmla="*/ 3973302 h 5577748"/>
              <a:gd name="connsiteX14" fmla="*/ 0 w 5568114"/>
              <a:gd name="connsiteY14" fmla="*/ 2943554 h 5577748"/>
              <a:gd name="connsiteX15" fmla="*/ 269730 w 5568114"/>
              <a:gd name="connsiteY15" fmla="*/ 1834555 h 5577748"/>
              <a:gd name="connsiteX16" fmla="*/ 1013589 w 5568114"/>
              <a:gd name="connsiteY16" fmla="*/ 881627 h 5577748"/>
              <a:gd name="connsiteX17" fmla="*/ 2089042 w 5568114"/>
              <a:gd name="connsiteY17" fmla="*/ 220777 h 5577748"/>
              <a:gd name="connsiteX18" fmla="*/ 2845684 w 5568114"/>
              <a:gd name="connsiteY18" fmla="*/ 14234 h 55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68114" h="5577748">
                <a:moveTo>
                  <a:pt x="2959946" y="0"/>
                </a:moveTo>
                <a:lnTo>
                  <a:pt x="3614224" y="0"/>
                </a:lnTo>
                <a:lnTo>
                  <a:pt x="3844432" y="36392"/>
                </a:lnTo>
                <a:cubicBezTo>
                  <a:pt x="4017699" y="73748"/>
                  <a:pt x="4182227" y="129639"/>
                  <a:pt x="4336826" y="203778"/>
                </a:cubicBezTo>
                <a:cubicBezTo>
                  <a:pt x="4626600" y="342850"/>
                  <a:pt x="4881111" y="545834"/>
                  <a:pt x="5093304" y="806978"/>
                </a:cubicBezTo>
                <a:cubicBezTo>
                  <a:pt x="5255931" y="1007198"/>
                  <a:pt x="5391154" y="1239036"/>
                  <a:pt x="5496656" y="1495125"/>
                </a:cubicBezTo>
                <a:lnTo>
                  <a:pt x="5568114" y="1692569"/>
                </a:lnTo>
                <a:lnTo>
                  <a:pt x="5568114" y="3665503"/>
                </a:lnTo>
                <a:lnTo>
                  <a:pt x="5466225" y="3819786"/>
                </a:lnTo>
                <a:cubicBezTo>
                  <a:pt x="5249576" y="4101511"/>
                  <a:pt x="4924044" y="4360994"/>
                  <a:pt x="4579336" y="4635686"/>
                </a:cubicBezTo>
                <a:cubicBezTo>
                  <a:pt x="4515738" y="4686305"/>
                  <a:pt x="4450038" y="4738713"/>
                  <a:pt x="4384340" y="4791760"/>
                </a:cubicBezTo>
                <a:cubicBezTo>
                  <a:pt x="3796254" y="5266498"/>
                  <a:pt x="3367038" y="5577748"/>
                  <a:pt x="2782048" y="5577748"/>
                </a:cubicBezTo>
                <a:cubicBezTo>
                  <a:pt x="1890703" y="5577748"/>
                  <a:pt x="1259439" y="5195682"/>
                  <a:pt x="671354" y="4300148"/>
                </a:cubicBezTo>
                <a:cubicBezTo>
                  <a:pt x="594395" y="4182934"/>
                  <a:pt x="519167" y="4076330"/>
                  <a:pt x="446415" y="3973302"/>
                </a:cubicBezTo>
                <a:cubicBezTo>
                  <a:pt x="144886" y="3546115"/>
                  <a:pt x="0" y="3323958"/>
                  <a:pt x="0" y="2943554"/>
                </a:cubicBezTo>
                <a:cubicBezTo>
                  <a:pt x="0" y="2565835"/>
                  <a:pt x="90816" y="2192716"/>
                  <a:pt x="269730" y="1834555"/>
                </a:cubicBezTo>
                <a:cubicBezTo>
                  <a:pt x="444806" y="1484188"/>
                  <a:pt x="695109" y="1163480"/>
                  <a:pt x="1013589" y="881627"/>
                </a:cubicBezTo>
                <a:cubicBezTo>
                  <a:pt x="1326624" y="604505"/>
                  <a:pt x="1698428" y="375956"/>
                  <a:pt x="2089042" y="220777"/>
                </a:cubicBezTo>
                <a:cubicBezTo>
                  <a:pt x="2339747" y="120996"/>
                  <a:pt x="2592918" y="51971"/>
                  <a:pt x="2845684" y="1423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Immagine 3">
            <a:extLst>
              <a:ext uri="{FF2B5EF4-FFF2-40B4-BE49-F238E27FC236}">
                <a16:creationId xmlns:a16="http://schemas.microsoft.com/office/drawing/2014/main" id="{EC34529D-5BC7-93CB-756A-3CC5E680FF05}"/>
              </a:ext>
            </a:extLst>
          </p:cNvPr>
          <p:cNvPicPr/>
          <p:nvPr/>
        </p:nvPicPr>
        <p:blipFill rotWithShape="1">
          <a:blip r:embed="rId3" cstate="print">
            <a:extLst>
              <a:ext uri="{28A0092B-C50C-407E-A947-70E740481C1C}">
                <a14:useLocalDpi xmlns:a14="http://schemas.microsoft.com/office/drawing/2010/main" val="0"/>
              </a:ext>
            </a:extLst>
          </a:blip>
          <a:srcRect l="30293" r="11519"/>
          <a:stretch/>
        </p:blipFill>
        <p:spPr>
          <a:xfrm>
            <a:off x="6832394" y="353743"/>
            <a:ext cx="5150794" cy="5001370"/>
          </a:xfrm>
          <a:custGeom>
            <a:avLst/>
            <a:gdLst/>
            <a:ahLst/>
            <a:cxnLst/>
            <a:rect l="l" t="t" r="r" b="b"/>
            <a:pathLst>
              <a:path w="5044104" h="4896924">
                <a:moveTo>
                  <a:pt x="2886613" y="0"/>
                </a:moveTo>
                <a:cubicBezTo>
                  <a:pt x="3218269" y="0"/>
                  <a:pt x="3523512" y="65865"/>
                  <a:pt x="3794011" y="195584"/>
                </a:cubicBezTo>
                <a:cubicBezTo>
                  <a:pt x="4047516" y="317247"/>
                  <a:pt x="4270172" y="494825"/>
                  <a:pt x="4455804" y="723284"/>
                </a:cubicBezTo>
                <a:cubicBezTo>
                  <a:pt x="4835198" y="1190375"/>
                  <a:pt x="5044104" y="1854168"/>
                  <a:pt x="5044104" y="2592438"/>
                </a:cubicBezTo>
                <a:cubicBezTo>
                  <a:pt x="5044104" y="2886985"/>
                  <a:pt x="4963247" y="3123382"/>
                  <a:pt x="4782050" y="3358996"/>
                </a:cubicBezTo>
                <a:cubicBezTo>
                  <a:pt x="4592516" y="3605460"/>
                  <a:pt x="4307730" y="3832465"/>
                  <a:pt x="4006167" y="4072775"/>
                </a:cubicBezTo>
                <a:cubicBezTo>
                  <a:pt x="3950530" y="4117058"/>
                  <a:pt x="3893052" y="4162907"/>
                  <a:pt x="3835576" y="4209314"/>
                </a:cubicBezTo>
                <a:cubicBezTo>
                  <a:pt x="3321099" y="4624632"/>
                  <a:pt x="2945605" y="4896924"/>
                  <a:pt x="2433835" y="4896924"/>
                </a:cubicBezTo>
                <a:cubicBezTo>
                  <a:pt x="1654054" y="4896924"/>
                  <a:pt x="1101803" y="4562680"/>
                  <a:pt x="587325" y="3779234"/>
                </a:cubicBezTo>
                <a:cubicBezTo>
                  <a:pt x="519999" y="3676690"/>
                  <a:pt x="454187" y="3583430"/>
                  <a:pt x="390540" y="3493298"/>
                </a:cubicBezTo>
                <a:cubicBezTo>
                  <a:pt x="126752" y="3119579"/>
                  <a:pt x="0" y="2925228"/>
                  <a:pt x="0" y="2592438"/>
                </a:cubicBezTo>
                <a:cubicBezTo>
                  <a:pt x="0" y="2261996"/>
                  <a:pt x="79450" y="1935577"/>
                  <a:pt x="235969" y="1622244"/>
                </a:cubicBezTo>
                <a:cubicBezTo>
                  <a:pt x="389133" y="1315731"/>
                  <a:pt x="608107" y="1035165"/>
                  <a:pt x="886724" y="788590"/>
                </a:cubicBezTo>
                <a:cubicBezTo>
                  <a:pt x="1160578" y="546153"/>
                  <a:pt x="1485846" y="346211"/>
                  <a:pt x="1827568" y="210454"/>
                </a:cubicBezTo>
                <a:cubicBezTo>
                  <a:pt x="2178491" y="70787"/>
                  <a:pt x="2534934" y="0"/>
                  <a:pt x="2886613" y="0"/>
                </a:cubicBezTo>
                <a:close/>
              </a:path>
            </a:pathLst>
          </a:custGeom>
        </p:spPr>
      </p:pic>
      <p:sp>
        <p:nvSpPr>
          <p:cNvPr id="5" name="Date Placeholder 4">
            <a:extLst>
              <a:ext uri="{FF2B5EF4-FFF2-40B4-BE49-F238E27FC236}">
                <a16:creationId xmlns:a16="http://schemas.microsoft.com/office/drawing/2014/main" id="{0A17D805-8E06-7096-A45E-5353237092E5}"/>
              </a:ext>
            </a:extLst>
          </p:cNvPr>
          <p:cNvSpPr>
            <a:spLocks noGrp="1"/>
          </p:cNvSpPr>
          <p:nvPr>
            <p:ph type="dt" sz="half" idx="10"/>
          </p:nvPr>
        </p:nvSpPr>
        <p:spPr/>
        <p:txBody>
          <a:bodyPr/>
          <a:lstStyle/>
          <a:p>
            <a:fld id="{86A42308-4562-444F-A55D-C721C2788657}" type="datetime4">
              <a:rPr lang="it-IT" smtClean="0"/>
              <a:t>25 marzo 2024</a:t>
            </a:fld>
            <a:endParaRPr lang="en-US" dirty="0"/>
          </a:p>
        </p:txBody>
      </p:sp>
      <p:sp>
        <p:nvSpPr>
          <p:cNvPr id="6" name="Footer Placeholder 5">
            <a:extLst>
              <a:ext uri="{FF2B5EF4-FFF2-40B4-BE49-F238E27FC236}">
                <a16:creationId xmlns:a16="http://schemas.microsoft.com/office/drawing/2014/main" id="{20563E7C-52A1-B88D-7C71-A187F34A5F00}"/>
              </a:ext>
            </a:extLst>
          </p:cNvPr>
          <p:cNvSpPr>
            <a:spLocks noGrp="1"/>
          </p:cNvSpPr>
          <p:nvPr>
            <p:ph type="ftr" sz="quarter" idx="11"/>
          </p:nvPr>
        </p:nvSpPr>
        <p:spPr/>
        <p:txBody>
          <a:bodyPr/>
          <a:lstStyle/>
          <a:p>
            <a:r>
              <a:rPr lang="en-US"/>
              <a:t>Due  Conti tra le Stelle - INAF OATs</a:t>
            </a:r>
            <a:endParaRPr lang="en-US" dirty="0"/>
          </a:p>
        </p:txBody>
      </p:sp>
      <p:sp>
        <p:nvSpPr>
          <p:cNvPr id="7" name="Slide Number Placeholder 6">
            <a:extLst>
              <a:ext uri="{FF2B5EF4-FFF2-40B4-BE49-F238E27FC236}">
                <a16:creationId xmlns:a16="http://schemas.microsoft.com/office/drawing/2014/main" id="{D269FABD-D0DB-F719-2AD2-BD976F8F266A}"/>
              </a:ext>
            </a:extLst>
          </p:cNvPr>
          <p:cNvSpPr>
            <a:spLocks noGrp="1"/>
          </p:cNvSpPr>
          <p:nvPr>
            <p:ph type="sldNum" sz="quarter" idx="12"/>
          </p:nvPr>
        </p:nvSpPr>
        <p:spPr/>
        <p:txBody>
          <a:bodyPr/>
          <a:lstStyle/>
          <a:p>
            <a:pPr algn="l"/>
            <a:fld id="{FAEF9944-A4F6-4C59-AEBD-678D6480B8EA}" type="slidenum">
              <a:rPr lang="en-US" smtClean="0"/>
              <a:pPr algn="l"/>
              <a:t>14</a:t>
            </a:fld>
            <a:endParaRPr lang="en-US" dirty="0"/>
          </a:p>
        </p:txBody>
      </p:sp>
    </p:spTree>
    <p:extLst>
      <p:ext uri="{BB962C8B-B14F-4D97-AF65-F5344CB8AC3E}">
        <p14:creationId xmlns:p14="http://schemas.microsoft.com/office/powerpoint/2010/main" val="2318909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EF90E-29FA-93D9-009B-FDE977891AEB}"/>
              </a:ext>
            </a:extLst>
          </p:cNvPr>
          <p:cNvSpPr>
            <a:spLocks noGrp="1"/>
          </p:cNvSpPr>
          <p:nvPr>
            <p:ph type="title"/>
          </p:nvPr>
        </p:nvSpPr>
        <p:spPr/>
        <p:txBody>
          <a:bodyPr>
            <a:normAutofit fontScale="90000"/>
          </a:bodyPr>
          <a:lstStyle/>
          <a:p>
            <a:r>
              <a:rPr lang="en-IT" dirty="0"/>
              <a:t>National Computing Resource: Pleiadi</a:t>
            </a:r>
          </a:p>
        </p:txBody>
      </p:sp>
      <p:pic>
        <p:nvPicPr>
          <p:cNvPr id="5" name="Picture 4" descr="A row of computer servers&#10;&#10;Description automatically generated">
            <a:extLst>
              <a:ext uri="{FF2B5EF4-FFF2-40B4-BE49-F238E27FC236}">
                <a16:creationId xmlns:a16="http://schemas.microsoft.com/office/drawing/2014/main" id="{88D05F28-A423-6A52-5985-B0E53BD124CB}"/>
              </a:ext>
            </a:extLst>
          </p:cNvPr>
          <p:cNvPicPr>
            <a:picLocks noChangeAspect="1"/>
          </p:cNvPicPr>
          <p:nvPr/>
        </p:nvPicPr>
        <p:blipFill rotWithShape="1">
          <a:blip r:embed="rId3"/>
          <a:srcRect l="30264" t="8406" b="10844"/>
          <a:stretch/>
        </p:blipFill>
        <p:spPr>
          <a:xfrm>
            <a:off x="7603299" y="2193440"/>
            <a:ext cx="4588701" cy="4664560"/>
          </a:xfrm>
          <a:prstGeom prst="rect">
            <a:avLst/>
          </a:prstGeom>
        </p:spPr>
      </p:pic>
      <p:graphicFrame>
        <p:nvGraphicFramePr>
          <p:cNvPr id="7" name="TextBox 3">
            <a:extLst>
              <a:ext uri="{FF2B5EF4-FFF2-40B4-BE49-F238E27FC236}">
                <a16:creationId xmlns:a16="http://schemas.microsoft.com/office/drawing/2014/main" id="{0431EC1C-36A4-D3BD-AE8E-EA324E48B397}"/>
              </a:ext>
            </a:extLst>
          </p:cNvPr>
          <p:cNvGraphicFramePr/>
          <p:nvPr/>
        </p:nvGraphicFramePr>
        <p:xfrm>
          <a:off x="466595" y="2483377"/>
          <a:ext cx="6760923" cy="45243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a:extLst>
              <a:ext uri="{FF2B5EF4-FFF2-40B4-BE49-F238E27FC236}">
                <a16:creationId xmlns:a16="http://schemas.microsoft.com/office/drawing/2014/main" id="{F8C874E8-8730-5CA8-8E7B-8D75B8EE412A}"/>
              </a:ext>
            </a:extLst>
          </p:cNvPr>
          <p:cNvSpPr/>
          <p:nvPr/>
        </p:nvSpPr>
        <p:spPr>
          <a:xfrm>
            <a:off x="9331890" y="2104373"/>
            <a:ext cx="2860110" cy="4753625"/>
          </a:xfrm>
          <a:prstGeom prst="rect">
            <a:avLst/>
          </a:prstGeom>
          <a:solidFill>
            <a:schemeClr val="bg2">
              <a:alpha val="9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8" name="Slide Number Placeholder 7">
            <a:extLst>
              <a:ext uri="{FF2B5EF4-FFF2-40B4-BE49-F238E27FC236}">
                <a16:creationId xmlns:a16="http://schemas.microsoft.com/office/drawing/2014/main" id="{9A7D513D-ADDD-1D11-1F0F-1996D197B856}"/>
              </a:ext>
            </a:extLst>
          </p:cNvPr>
          <p:cNvSpPr>
            <a:spLocks noGrp="1"/>
          </p:cNvSpPr>
          <p:nvPr>
            <p:ph type="sldNum" sz="quarter" idx="12"/>
          </p:nvPr>
        </p:nvSpPr>
        <p:spPr/>
        <p:txBody>
          <a:bodyPr/>
          <a:lstStyle/>
          <a:p>
            <a:pPr algn="l"/>
            <a:fld id="{FAEF9944-A4F6-4C59-AEBD-678D6480B8EA}" type="slidenum">
              <a:rPr lang="en-US" smtClean="0"/>
              <a:pPr algn="l"/>
              <a:t>15</a:t>
            </a:fld>
            <a:endParaRPr lang="en-US" dirty="0"/>
          </a:p>
        </p:txBody>
      </p:sp>
    </p:spTree>
    <p:extLst>
      <p:ext uri="{BB962C8B-B14F-4D97-AF65-F5344CB8AC3E}">
        <p14:creationId xmlns:p14="http://schemas.microsoft.com/office/powerpoint/2010/main" val="2670612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2032F-9556-068A-AACB-878DD757BE16}"/>
              </a:ext>
            </a:extLst>
          </p:cNvPr>
          <p:cNvSpPr>
            <a:spLocks noGrp="1"/>
          </p:cNvSpPr>
          <p:nvPr>
            <p:ph type="title"/>
          </p:nvPr>
        </p:nvSpPr>
        <p:spPr/>
        <p:txBody>
          <a:bodyPr>
            <a:normAutofit fontScale="90000"/>
          </a:bodyPr>
          <a:lstStyle/>
          <a:p>
            <a:r>
              <a:rPr lang="en-GB" dirty="0"/>
              <a:t>W</a:t>
            </a:r>
            <a:r>
              <a:rPr lang="en-IT" dirty="0"/>
              <a:t>e are waiting for MARCONI Nodes (6)</a:t>
            </a:r>
          </a:p>
        </p:txBody>
      </p:sp>
      <p:graphicFrame>
        <p:nvGraphicFramePr>
          <p:cNvPr id="7" name="TextBox 3">
            <a:extLst>
              <a:ext uri="{FF2B5EF4-FFF2-40B4-BE49-F238E27FC236}">
                <a16:creationId xmlns:a16="http://schemas.microsoft.com/office/drawing/2014/main" id="{E598C3CE-788C-1E90-4AB0-806C63C19791}"/>
              </a:ext>
            </a:extLst>
          </p:cNvPr>
          <p:cNvGraphicFramePr/>
          <p:nvPr>
            <p:extLst>
              <p:ext uri="{D42A27DB-BD31-4B8C-83A1-F6EECF244321}">
                <p14:modId xmlns:p14="http://schemas.microsoft.com/office/powerpoint/2010/main" val="129919783"/>
              </p:ext>
            </p:extLst>
          </p:nvPr>
        </p:nvGraphicFramePr>
        <p:xfrm>
          <a:off x="1255733" y="2551837"/>
          <a:ext cx="9435078" cy="2862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Table 7">
            <a:extLst>
              <a:ext uri="{FF2B5EF4-FFF2-40B4-BE49-F238E27FC236}">
                <a16:creationId xmlns:a16="http://schemas.microsoft.com/office/drawing/2014/main" id="{B6013183-28B5-E4A1-08C4-FA646AF86F7E}"/>
              </a:ext>
            </a:extLst>
          </p:cNvPr>
          <p:cNvGraphicFramePr>
            <a:graphicFrameLocks noGrp="1"/>
          </p:cNvGraphicFramePr>
          <p:nvPr>
            <p:extLst>
              <p:ext uri="{D42A27DB-BD31-4B8C-83A1-F6EECF244321}">
                <p14:modId xmlns:p14="http://schemas.microsoft.com/office/powerpoint/2010/main" val="3919103005"/>
              </p:ext>
            </p:extLst>
          </p:nvPr>
        </p:nvGraphicFramePr>
        <p:xfrm>
          <a:off x="5241989" y="5414159"/>
          <a:ext cx="5448822" cy="754380"/>
        </p:xfrm>
        <a:graphic>
          <a:graphicData uri="http://schemas.openxmlformats.org/drawingml/2006/table">
            <a:tbl>
              <a:tblPr/>
              <a:tblGrid>
                <a:gridCol w="3306872">
                  <a:extLst>
                    <a:ext uri="{9D8B030D-6E8A-4147-A177-3AD203B41FA5}">
                      <a16:colId xmlns:a16="http://schemas.microsoft.com/office/drawing/2014/main" val="4097346207"/>
                    </a:ext>
                  </a:extLst>
                </a:gridCol>
                <a:gridCol w="2141950">
                  <a:extLst>
                    <a:ext uri="{9D8B030D-6E8A-4147-A177-3AD203B41FA5}">
                      <a16:colId xmlns:a16="http://schemas.microsoft.com/office/drawing/2014/main" val="433540153"/>
                    </a:ext>
                  </a:extLst>
                </a:gridCol>
              </a:tblGrid>
              <a:tr h="0">
                <a:tc>
                  <a:txBody>
                    <a:bodyPr/>
                    <a:lstStyle/>
                    <a:p>
                      <a:pPr algn="l" fontAlgn="t"/>
                      <a:r>
                        <a:rPr lang="en-GB" sz="1600" b="1" dirty="0">
                          <a:effectLst/>
                        </a:rPr>
                        <a:t>CPU (nominal/peak freq.)</a:t>
                      </a:r>
                    </a:p>
                  </a:txBody>
                  <a:tcPr marL="95250" marR="95250" marT="66675" marB="66675">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600" b="1">
                          <a:effectLst/>
                        </a:rPr>
                        <a:t>691/791 GFlops</a:t>
                      </a:r>
                    </a:p>
                  </a:txBody>
                  <a:tcPr marL="95250" marR="95250" marT="66675" marB="66675">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3267524516"/>
                  </a:ext>
                </a:extLst>
              </a:tr>
              <a:tr h="0">
                <a:tc>
                  <a:txBody>
                    <a:bodyPr/>
                    <a:lstStyle/>
                    <a:p>
                      <a:pPr algn="l" fontAlgn="t"/>
                      <a:r>
                        <a:rPr lang="en-GB" sz="1600" b="1" dirty="0">
                          <a:effectLst/>
                        </a:rPr>
                        <a:t>GPU</a:t>
                      </a:r>
                    </a:p>
                  </a:txBody>
                  <a:tcPr marL="95250" marR="95250" marT="66675" marB="66675">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600" b="1" dirty="0">
                          <a:effectLst/>
                        </a:rPr>
                        <a:t>31.2 </a:t>
                      </a:r>
                      <a:r>
                        <a:rPr lang="en-GB" sz="1600" b="1" dirty="0" err="1">
                          <a:effectLst/>
                        </a:rPr>
                        <a:t>TFlops</a:t>
                      </a:r>
                      <a:endParaRPr lang="en-GB" sz="1600" b="1" dirty="0">
                        <a:effectLst/>
                      </a:endParaRPr>
                    </a:p>
                  </a:txBody>
                  <a:tcPr marL="95250" marR="95250" marT="66675" marB="66675">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2234459416"/>
                  </a:ext>
                </a:extLst>
              </a:tr>
            </a:tbl>
          </a:graphicData>
        </a:graphic>
      </p:graphicFrame>
      <p:sp>
        <p:nvSpPr>
          <p:cNvPr id="3" name="Date Placeholder 2">
            <a:extLst>
              <a:ext uri="{FF2B5EF4-FFF2-40B4-BE49-F238E27FC236}">
                <a16:creationId xmlns:a16="http://schemas.microsoft.com/office/drawing/2014/main" id="{EC6EC47E-7794-D5B9-3EF7-6D46FC492C58}"/>
              </a:ext>
            </a:extLst>
          </p:cNvPr>
          <p:cNvSpPr>
            <a:spLocks noGrp="1"/>
          </p:cNvSpPr>
          <p:nvPr>
            <p:ph type="dt" sz="half" idx="10"/>
          </p:nvPr>
        </p:nvSpPr>
        <p:spPr/>
        <p:txBody>
          <a:bodyPr/>
          <a:lstStyle/>
          <a:p>
            <a:fld id="{5030FD5F-2C59-9F41-A0B5-626F5241772D}" type="datetime4">
              <a:rPr lang="it-IT" smtClean="0"/>
              <a:t>25 marzo 2024</a:t>
            </a:fld>
            <a:endParaRPr lang="en-US" dirty="0"/>
          </a:p>
        </p:txBody>
      </p:sp>
      <p:sp>
        <p:nvSpPr>
          <p:cNvPr id="4" name="Footer Placeholder 3">
            <a:extLst>
              <a:ext uri="{FF2B5EF4-FFF2-40B4-BE49-F238E27FC236}">
                <a16:creationId xmlns:a16="http://schemas.microsoft.com/office/drawing/2014/main" id="{125E6C8F-E7C1-C15A-3BDB-107DB95BB5DD}"/>
              </a:ext>
            </a:extLst>
          </p:cNvPr>
          <p:cNvSpPr>
            <a:spLocks noGrp="1"/>
          </p:cNvSpPr>
          <p:nvPr>
            <p:ph type="ftr" sz="quarter" idx="11"/>
          </p:nvPr>
        </p:nvSpPr>
        <p:spPr/>
        <p:txBody>
          <a:bodyPr/>
          <a:lstStyle/>
          <a:p>
            <a:r>
              <a:rPr lang="en-US"/>
              <a:t>Due  Conti tra le Stelle - INAF OATs</a:t>
            </a:r>
            <a:endParaRPr lang="en-US" dirty="0"/>
          </a:p>
        </p:txBody>
      </p:sp>
      <p:sp>
        <p:nvSpPr>
          <p:cNvPr id="5" name="Slide Number Placeholder 4">
            <a:extLst>
              <a:ext uri="{FF2B5EF4-FFF2-40B4-BE49-F238E27FC236}">
                <a16:creationId xmlns:a16="http://schemas.microsoft.com/office/drawing/2014/main" id="{686389D2-B4A9-019A-FEBA-317BD26C6F68}"/>
              </a:ext>
            </a:extLst>
          </p:cNvPr>
          <p:cNvSpPr>
            <a:spLocks noGrp="1"/>
          </p:cNvSpPr>
          <p:nvPr>
            <p:ph type="sldNum" sz="quarter" idx="12"/>
          </p:nvPr>
        </p:nvSpPr>
        <p:spPr/>
        <p:txBody>
          <a:bodyPr/>
          <a:lstStyle/>
          <a:p>
            <a:pPr algn="l"/>
            <a:fld id="{FAEF9944-A4F6-4C59-AEBD-678D6480B8EA}" type="slidenum">
              <a:rPr lang="en-US" smtClean="0"/>
              <a:pPr algn="l"/>
              <a:t>16</a:t>
            </a:fld>
            <a:endParaRPr lang="en-US" dirty="0"/>
          </a:p>
        </p:txBody>
      </p:sp>
    </p:spTree>
    <p:extLst>
      <p:ext uri="{BB962C8B-B14F-4D97-AF65-F5344CB8AC3E}">
        <p14:creationId xmlns:p14="http://schemas.microsoft.com/office/powerpoint/2010/main" val="3051993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5A8-4450-BC6E-EA81-A4D08765D55D}"/>
              </a:ext>
            </a:extLst>
          </p:cNvPr>
          <p:cNvSpPr>
            <a:spLocks noGrp="1"/>
          </p:cNvSpPr>
          <p:nvPr>
            <p:ph type="title"/>
          </p:nvPr>
        </p:nvSpPr>
        <p:spPr/>
        <p:txBody>
          <a:bodyPr/>
          <a:lstStyle/>
          <a:p>
            <a:r>
              <a:rPr lang="en-IT" dirty="0"/>
              <a:t>CINECA MOU</a:t>
            </a:r>
          </a:p>
        </p:txBody>
      </p:sp>
      <p:sp>
        <p:nvSpPr>
          <p:cNvPr id="4" name="TextBox 3">
            <a:extLst>
              <a:ext uri="{FF2B5EF4-FFF2-40B4-BE49-F238E27FC236}">
                <a16:creationId xmlns:a16="http://schemas.microsoft.com/office/drawing/2014/main" id="{E394121B-2D15-2B8E-11B5-4605EA33C79E}"/>
              </a:ext>
            </a:extLst>
          </p:cNvPr>
          <p:cNvSpPr txBox="1"/>
          <p:nvPr/>
        </p:nvSpPr>
        <p:spPr>
          <a:xfrm>
            <a:off x="2082764" y="2420034"/>
            <a:ext cx="8445521" cy="646331"/>
          </a:xfrm>
          <a:prstGeom prst="rect">
            <a:avLst/>
          </a:prstGeom>
          <a:noFill/>
        </p:spPr>
        <p:txBody>
          <a:bodyPr wrap="square">
            <a:spAutoFit/>
          </a:bodyPr>
          <a:lstStyle/>
          <a:p>
            <a:pPr algn="ctr"/>
            <a:r>
              <a:rPr lang="en-AU" sz="1800" dirty="0"/>
              <a:t>MoU INAF-</a:t>
            </a:r>
            <a:r>
              <a:rPr lang="en-AU" sz="1800" dirty="0" err="1"/>
              <a:t>Cineca</a:t>
            </a:r>
            <a:r>
              <a:rPr lang="en-AU" sz="1800" dirty="0"/>
              <a:t> 2022-2023-2024.  </a:t>
            </a:r>
            <a:r>
              <a:rPr lang="en-AU" i="1" dirty="0"/>
              <a:t>2</a:t>
            </a:r>
            <a:r>
              <a:rPr lang="en-AU" sz="1800" i="1" dirty="0"/>
              <a:t>.5 </a:t>
            </a:r>
            <a:r>
              <a:rPr lang="en-AU" sz="1800" i="1" dirty="0" err="1"/>
              <a:t>Mcore</a:t>
            </a:r>
            <a:r>
              <a:rPr lang="en-AU" sz="1800" i="1" dirty="0"/>
              <a:t>/hours </a:t>
            </a:r>
            <a:r>
              <a:rPr lang="en-AU" sz="1800" dirty="0"/>
              <a:t>available</a:t>
            </a:r>
            <a:r>
              <a:rPr lang="en-AU" sz="1800" i="1" dirty="0"/>
              <a:t> </a:t>
            </a:r>
            <a:r>
              <a:rPr lang="en-AU" sz="1800" dirty="0"/>
              <a:t>on LEONARDO BOOSTER</a:t>
            </a:r>
          </a:p>
        </p:txBody>
      </p:sp>
      <p:pic>
        <p:nvPicPr>
          <p:cNvPr id="6" name="Picture 5" descr="Graphical user interface, text, application&#10;&#10;Description automatically generated">
            <a:extLst>
              <a:ext uri="{FF2B5EF4-FFF2-40B4-BE49-F238E27FC236}">
                <a16:creationId xmlns:a16="http://schemas.microsoft.com/office/drawing/2014/main" id="{1B4EC5AD-A8CF-3E7C-2B0B-595556C13A80}"/>
              </a:ext>
            </a:extLst>
          </p:cNvPr>
          <p:cNvPicPr>
            <a:picLocks noChangeAspect="1"/>
          </p:cNvPicPr>
          <p:nvPr/>
        </p:nvPicPr>
        <p:blipFill>
          <a:blip r:embed="rId2"/>
          <a:stretch>
            <a:fillRect/>
          </a:stretch>
        </p:blipFill>
        <p:spPr>
          <a:xfrm>
            <a:off x="6637925" y="3955645"/>
            <a:ext cx="5242732" cy="1612126"/>
          </a:xfrm>
          <a:prstGeom prst="rect">
            <a:avLst/>
          </a:prstGeom>
        </p:spPr>
      </p:pic>
      <p:sp>
        <p:nvSpPr>
          <p:cNvPr id="8" name="TextBox 7">
            <a:extLst>
              <a:ext uri="{FF2B5EF4-FFF2-40B4-BE49-F238E27FC236}">
                <a16:creationId xmlns:a16="http://schemas.microsoft.com/office/drawing/2014/main" id="{C2C29FF4-49A1-F84E-0B69-8ECC6DAF2DC2}"/>
              </a:ext>
            </a:extLst>
          </p:cNvPr>
          <p:cNvSpPr txBox="1"/>
          <p:nvPr/>
        </p:nvSpPr>
        <p:spPr>
          <a:xfrm>
            <a:off x="1481202" y="3429000"/>
            <a:ext cx="4406031" cy="369332"/>
          </a:xfrm>
          <a:prstGeom prst="rect">
            <a:avLst/>
          </a:prstGeom>
          <a:noFill/>
        </p:spPr>
        <p:txBody>
          <a:bodyPr wrap="square">
            <a:spAutoFit/>
          </a:bodyPr>
          <a:lstStyle/>
          <a:p>
            <a:r>
              <a:rPr lang="en-GB" b="1" i="0" u="none" strike="noStrike" dirty="0">
                <a:solidFill>
                  <a:srgbClr val="000000"/>
                </a:solidFill>
                <a:effectLst/>
                <a:latin typeface="Helvetica" pitchFamily="2" charset="0"/>
              </a:rPr>
              <a:t>1.5 M std-h, best before 1/8/2024</a:t>
            </a:r>
            <a:endParaRPr lang="en-IT" b="1" dirty="0"/>
          </a:p>
        </p:txBody>
      </p:sp>
      <p:sp>
        <p:nvSpPr>
          <p:cNvPr id="3" name="Date Placeholder 2">
            <a:extLst>
              <a:ext uri="{FF2B5EF4-FFF2-40B4-BE49-F238E27FC236}">
                <a16:creationId xmlns:a16="http://schemas.microsoft.com/office/drawing/2014/main" id="{58949D61-C830-3E03-1080-C84F558950FB}"/>
              </a:ext>
            </a:extLst>
          </p:cNvPr>
          <p:cNvSpPr>
            <a:spLocks noGrp="1"/>
          </p:cNvSpPr>
          <p:nvPr>
            <p:ph type="dt" sz="half" idx="10"/>
          </p:nvPr>
        </p:nvSpPr>
        <p:spPr/>
        <p:txBody>
          <a:bodyPr/>
          <a:lstStyle/>
          <a:p>
            <a:fld id="{1494572E-E61B-314B-996C-B8B17CB5933F}" type="datetime4">
              <a:rPr lang="it-IT" smtClean="0"/>
              <a:t>25 marzo 2024</a:t>
            </a:fld>
            <a:endParaRPr lang="en-US" dirty="0"/>
          </a:p>
        </p:txBody>
      </p:sp>
      <p:sp>
        <p:nvSpPr>
          <p:cNvPr id="5" name="Footer Placeholder 4">
            <a:extLst>
              <a:ext uri="{FF2B5EF4-FFF2-40B4-BE49-F238E27FC236}">
                <a16:creationId xmlns:a16="http://schemas.microsoft.com/office/drawing/2014/main" id="{89496532-A92A-7927-EA16-9E0E07C1A3F9}"/>
              </a:ext>
            </a:extLst>
          </p:cNvPr>
          <p:cNvSpPr>
            <a:spLocks noGrp="1"/>
          </p:cNvSpPr>
          <p:nvPr>
            <p:ph type="ftr" sz="quarter" idx="11"/>
          </p:nvPr>
        </p:nvSpPr>
        <p:spPr/>
        <p:txBody>
          <a:bodyPr/>
          <a:lstStyle/>
          <a:p>
            <a:r>
              <a:rPr lang="en-US"/>
              <a:t>Due  Conti tra le Stelle - INAF OATs</a:t>
            </a:r>
            <a:endParaRPr lang="en-US" dirty="0"/>
          </a:p>
        </p:txBody>
      </p:sp>
      <p:sp>
        <p:nvSpPr>
          <p:cNvPr id="7" name="Slide Number Placeholder 6">
            <a:extLst>
              <a:ext uri="{FF2B5EF4-FFF2-40B4-BE49-F238E27FC236}">
                <a16:creationId xmlns:a16="http://schemas.microsoft.com/office/drawing/2014/main" id="{5EA147A2-86EF-C970-2237-E77BF7E7C36F}"/>
              </a:ext>
            </a:extLst>
          </p:cNvPr>
          <p:cNvSpPr>
            <a:spLocks noGrp="1"/>
          </p:cNvSpPr>
          <p:nvPr>
            <p:ph type="sldNum" sz="quarter" idx="12"/>
          </p:nvPr>
        </p:nvSpPr>
        <p:spPr/>
        <p:txBody>
          <a:bodyPr/>
          <a:lstStyle/>
          <a:p>
            <a:pPr algn="l"/>
            <a:fld id="{FAEF9944-A4F6-4C59-AEBD-678D6480B8EA}" type="slidenum">
              <a:rPr lang="en-US" smtClean="0"/>
              <a:pPr algn="l"/>
              <a:t>17</a:t>
            </a:fld>
            <a:endParaRPr lang="en-US" dirty="0"/>
          </a:p>
        </p:txBody>
      </p:sp>
    </p:spTree>
    <p:extLst>
      <p:ext uri="{BB962C8B-B14F-4D97-AF65-F5344CB8AC3E}">
        <p14:creationId xmlns:p14="http://schemas.microsoft.com/office/powerpoint/2010/main" val="289115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CF81B-EA27-052A-200F-EA0FE7A98F61}"/>
              </a:ext>
            </a:extLst>
          </p:cNvPr>
          <p:cNvSpPr>
            <a:spLocks noGrp="1"/>
          </p:cNvSpPr>
          <p:nvPr>
            <p:ph type="title"/>
          </p:nvPr>
        </p:nvSpPr>
        <p:spPr/>
        <p:txBody>
          <a:bodyPr/>
          <a:lstStyle/>
          <a:p>
            <a:r>
              <a:rPr lang="en-IT" dirty="0"/>
              <a:t>Cloud Computing</a:t>
            </a:r>
          </a:p>
        </p:txBody>
      </p:sp>
      <p:sp>
        <p:nvSpPr>
          <p:cNvPr id="6" name="Content Placeholder 5">
            <a:extLst>
              <a:ext uri="{FF2B5EF4-FFF2-40B4-BE49-F238E27FC236}">
                <a16:creationId xmlns:a16="http://schemas.microsoft.com/office/drawing/2014/main" id="{492C3D86-8D93-1B67-08F3-7B5C147B8CAC}"/>
              </a:ext>
            </a:extLst>
          </p:cNvPr>
          <p:cNvSpPr>
            <a:spLocks noGrp="1"/>
          </p:cNvSpPr>
          <p:nvPr>
            <p:ph idx="1"/>
          </p:nvPr>
        </p:nvSpPr>
        <p:spPr>
          <a:xfrm>
            <a:off x="1920240" y="2312276"/>
            <a:ext cx="5930487" cy="3651504"/>
          </a:xfrm>
        </p:spPr>
        <p:txBody>
          <a:bodyPr/>
          <a:lstStyle/>
          <a:p>
            <a:r>
              <a:rPr lang="en-IT" dirty="0"/>
              <a:t>Amazon Cloud INAF agreement…</a:t>
            </a:r>
          </a:p>
          <a:p>
            <a:endParaRPr lang="en-IT" dirty="0"/>
          </a:p>
          <a:p>
            <a:r>
              <a:rPr lang="en-GB" dirty="0"/>
              <a:t>https://</a:t>
            </a:r>
            <a:r>
              <a:rPr lang="en-GB" dirty="0" err="1"/>
              <a:t>docs.google.com</a:t>
            </a:r>
            <a:r>
              <a:rPr lang="en-GB" dirty="0"/>
              <a:t>/forms/d/e/1FAIpQLSeXW0Rm20-FGYmU7JRzLEaVioK-fO4DERBUtTcqgC3QeYnoFQ/</a:t>
            </a:r>
            <a:r>
              <a:rPr lang="en-GB" dirty="0" err="1"/>
              <a:t>viewform</a:t>
            </a:r>
            <a:endParaRPr lang="en-IT" dirty="0"/>
          </a:p>
        </p:txBody>
      </p:sp>
      <p:sp>
        <p:nvSpPr>
          <p:cNvPr id="3" name="Date Placeholder 2">
            <a:extLst>
              <a:ext uri="{FF2B5EF4-FFF2-40B4-BE49-F238E27FC236}">
                <a16:creationId xmlns:a16="http://schemas.microsoft.com/office/drawing/2014/main" id="{97EF211B-0F1F-81C3-2DB2-7AB4CFBCAC53}"/>
              </a:ext>
            </a:extLst>
          </p:cNvPr>
          <p:cNvSpPr>
            <a:spLocks noGrp="1"/>
          </p:cNvSpPr>
          <p:nvPr>
            <p:ph type="dt" sz="half" idx="10"/>
          </p:nvPr>
        </p:nvSpPr>
        <p:spPr/>
        <p:txBody>
          <a:bodyPr/>
          <a:lstStyle/>
          <a:p>
            <a:fld id="{C99A3CBA-55BE-194F-9284-4EBC210BCEB3}" type="datetime4">
              <a:rPr lang="it-IT" smtClean="0"/>
              <a:t>25 marzo 2024</a:t>
            </a:fld>
            <a:endParaRPr lang="en-US" dirty="0"/>
          </a:p>
        </p:txBody>
      </p:sp>
      <p:sp>
        <p:nvSpPr>
          <p:cNvPr id="4" name="Footer Placeholder 3">
            <a:extLst>
              <a:ext uri="{FF2B5EF4-FFF2-40B4-BE49-F238E27FC236}">
                <a16:creationId xmlns:a16="http://schemas.microsoft.com/office/drawing/2014/main" id="{CEABF615-3CD6-D393-65B0-F8F8541DE7A8}"/>
              </a:ext>
            </a:extLst>
          </p:cNvPr>
          <p:cNvSpPr>
            <a:spLocks noGrp="1"/>
          </p:cNvSpPr>
          <p:nvPr>
            <p:ph type="ftr" sz="quarter" idx="11"/>
          </p:nvPr>
        </p:nvSpPr>
        <p:spPr/>
        <p:txBody>
          <a:bodyPr/>
          <a:lstStyle/>
          <a:p>
            <a:r>
              <a:rPr lang="en-US"/>
              <a:t>Due  Conti tra le Stelle - INAF OATs</a:t>
            </a:r>
            <a:endParaRPr lang="en-US" dirty="0"/>
          </a:p>
        </p:txBody>
      </p:sp>
      <p:sp>
        <p:nvSpPr>
          <p:cNvPr id="5" name="Slide Number Placeholder 4">
            <a:extLst>
              <a:ext uri="{FF2B5EF4-FFF2-40B4-BE49-F238E27FC236}">
                <a16:creationId xmlns:a16="http://schemas.microsoft.com/office/drawing/2014/main" id="{1713B2F9-761F-071D-8A74-1BC9707D0A53}"/>
              </a:ext>
            </a:extLst>
          </p:cNvPr>
          <p:cNvSpPr>
            <a:spLocks noGrp="1"/>
          </p:cNvSpPr>
          <p:nvPr>
            <p:ph type="sldNum" sz="quarter" idx="12"/>
          </p:nvPr>
        </p:nvSpPr>
        <p:spPr/>
        <p:txBody>
          <a:bodyPr/>
          <a:lstStyle/>
          <a:p>
            <a:pPr algn="l"/>
            <a:fld id="{FAEF9944-A4F6-4C59-AEBD-678D6480B8EA}" type="slidenum">
              <a:rPr lang="en-US" smtClean="0"/>
              <a:pPr algn="l"/>
              <a:t>18</a:t>
            </a:fld>
            <a:endParaRPr lang="en-US" dirty="0"/>
          </a:p>
        </p:txBody>
      </p:sp>
      <p:pic>
        <p:nvPicPr>
          <p:cNvPr id="8" name="Picture 7" descr="A diagram of a company&#10;&#10;Description automatically generated">
            <a:extLst>
              <a:ext uri="{FF2B5EF4-FFF2-40B4-BE49-F238E27FC236}">
                <a16:creationId xmlns:a16="http://schemas.microsoft.com/office/drawing/2014/main" id="{232CA180-1E5B-A9DE-B9B6-EF450079B1A1}"/>
              </a:ext>
            </a:extLst>
          </p:cNvPr>
          <p:cNvPicPr>
            <a:picLocks noChangeAspect="1"/>
          </p:cNvPicPr>
          <p:nvPr/>
        </p:nvPicPr>
        <p:blipFill>
          <a:blip r:embed="rId2"/>
          <a:stretch>
            <a:fillRect/>
          </a:stretch>
        </p:blipFill>
        <p:spPr>
          <a:xfrm>
            <a:off x="7673304" y="2312276"/>
            <a:ext cx="4370025" cy="3651504"/>
          </a:xfrm>
          <a:prstGeom prst="rect">
            <a:avLst/>
          </a:prstGeom>
        </p:spPr>
      </p:pic>
    </p:spTree>
    <p:extLst>
      <p:ext uri="{BB962C8B-B14F-4D97-AF65-F5344CB8AC3E}">
        <p14:creationId xmlns:p14="http://schemas.microsoft.com/office/powerpoint/2010/main" val="3055839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04AD5-E274-9F55-BA69-AEACDB2FD616}"/>
              </a:ext>
            </a:extLst>
          </p:cNvPr>
          <p:cNvSpPr>
            <a:spLocks noGrp="1"/>
          </p:cNvSpPr>
          <p:nvPr>
            <p:ph type="title"/>
          </p:nvPr>
        </p:nvSpPr>
        <p:spPr/>
        <p:txBody>
          <a:bodyPr/>
          <a:lstStyle/>
          <a:p>
            <a:r>
              <a:rPr lang="en-IT" dirty="0"/>
              <a:t>HOW TO APPLY</a:t>
            </a:r>
          </a:p>
        </p:txBody>
      </p:sp>
      <p:sp>
        <p:nvSpPr>
          <p:cNvPr id="3" name="Content Placeholder 2">
            <a:extLst>
              <a:ext uri="{FF2B5EF4-FFF2-40B4-BE49-F238E27FC236}">
                <a16:creationId xmlns:a16="http://schemas.microsoft.com/office/drawing/2014/main" id="{57FEEA76-58C6-B56B-1B67-718063C4A776}"/>
              </a:ext>
            </a:extLst>
          </p:cNvPr>
          <p:cNvSpPr>
            <a:spLocks noGrp="1"/>
          </p:cNvSpPr>
          <p:nvPr>
            <p:ph idx="1"/>
          </p:nvPr>
        </p:nvSpPr>
        <p:spPr/>
        <p:txBody>
          <a:bodyPr/>
          <a:lstStyle/>
          <a:p>
            <a:pPr marL="285750" indent="-285750">
              <a:buFont typeface="Arial" panose="020B0604020202020204" pitchFamily="34" charset="0"/>
              <a:buChar char="•"/>
            </a:pPr>
            <a:r>
              <a:rPr lang="en-GB" dirty="0"/>
              <a:t>Periodic National Call</a:t>
            </a:r>
            <a:r>
              <a:rPr lang="en-IT" dirty="0"/>
              <a:t>s</a:t>
            </a:r>
          </a:p>
          <a:p>
            <a:pPr marL="285750" indent="-285750">
              <a:buFont typeface="Arial" panose="020B0604020202020204" pitchFamily="34" charset="0"/>
              <a:buChar char="•"/>
            </a:pPr>
            <a:r>
              <a:rPr lang="en-IT" dirty="0"/>
              <a:t>On demand resources</a:t>
            </a:r>
          </a:p>
          <a:p>
            <a:pPr marL="285750" indent="-285750">
              <a:buFont typeface="Arial" panose="020B0604020202020204" pitchFamily="34" charset="0"/>
              <a:buChar char="•"/>
            </a:pPr>
            <a:r>
              <a:rPr lang="en-GB" dirty="0"/>
              <a:t>A</a:t>
            </a:r>
            <a:r>
              <a:rPr lang="en-IT" dirty="0"/>
              <a:t>vailble for all INAF staff</a:t>
            </a:r>
          </a:p>
          <a:p>
            <a:endParaRPr lang="en-IT" dirty="0"/>
          </a:p>
          <a:p>
            <a:r>
              <a:rPr lang="en-GB" b="1" dirty="0"/>
              <a:t>https://</a:t>
            </a:r>
            <a:r>
              <a:rPr lang="en-GB" b="1" dirty="0" err="1"/>
              <a:t>forms.gle</a:t>
            </a:r>
            <a:r>
              <a:rPr lang="en-GB" b="1" dirty="0"/>
              <a:t>/QD2gGZhmgbvW1ATi7</a:t>
            </a:r>
          </a:p>
        </p:txBody>
      </p:sp>
      <p:sp>
        <p:nvSpPr>
          <p:cNvPr id="4" name="Date Placeholder 3">
            <a:extLst>
              <a:ext uri="{FF2B5EF4-FFF2-40B4-BE49-F238E27FC236}">
                <a16:creationId xmlns:a16="http://schemas.microsoft.com/office/drawing/2014/main" id="{6C4E9B2E-AC36-C0B6-5636-5B29DE9ABABD}"/>
              </a:ext>
            </a:extLst>
          </p:cNvPr>
          <p:cNvSpPr>
            <a:spLocks noGrp="1"/>
          </p:cNvSpPr>
          <p:nvPr>
            <p:ph type="dt" sz="half" idx="10"/>
          </p:nvPr>
        </p:nvSpPr>
        <p:spPr/>
        <p:txBody>
          <a:bodyPr/>
          <a:lstStyle/>
          <a:p>
            <a:fld id="{00EA74CB-2A7E-514E-8BE5-811AAA14A2D4}" type="datetime4">
              <a:rPr lang="it-IT" smtClean="0"/>
              <a:t>25 marzo 2024</a:t>
            </a:fld>
            <a:endParaRPr lang="en-US" dirty="0"/>
          </a:p>
        </p:txBody>
      </p:sp>
      <p:sp>
        <p:nvSpPr>
          <p:cNvPr id="5" name="Footer Placeholder 4">
            <a:extLst>
              <a:ext uri="{FF2B5EF4-FFF2-40B4-BE49-F238E27FC236}">
                <a16:creationId xmlns:a16="http://schemas.microsoft.com/office/drawing/2014/main" id="{BA74E780-5D4B-CE4E-6135-984B1C829B38}"/>
              </a:ext>
            </a:extLst>
          </p:cNvPr>
          <p:cNvSpPr>
            <a:spLocks noGrp="1"/>
          </p:cNvSpPr>
          <p:nvPr>
            <p:ph type="ftr" sz="quarter" idx="11"/>
          </p:nvPr>
        </p:nvSpPr>
        <p:spPr/>
        <p:txBody>
          <a:bodyPr/>
          <a:lstStyle/>
          <a:p>
            <a:r>
              <a:rPr lang="en-US"/>
              <a:t>Due  Conti tra le Stelle - INAF OATs</a:t>
            </a:r>
            <a:endParaRPr lang="en-US" dirty="0"/>
          </a:p>
        </p:txBody>
      </p:sp>
      <p:sp>
        <p:nvSpPr>
          <p:cNvPr id="6" name="Slide Number Placeholder 5">
            <a:extLst>
              <a:ext uri="{FF2B5EF4-FFF2-40B4-BE49-F238E27FC236}">
                <a16:creationId xmlns:a16="http://schemas.microsoft.com/office/drawing/2014/main" id="{7DA2E999-E4AB-7A5F-4E14-4DC71EA44E22}"/>
              </a:ext>
            </a:extLst>
          </p:cNvPr>
          <p:cNvSpPr>
            <a:spLocks noGrp="1"/>
          </p:cNvSpPr>
          <p:nvPr>
            <p:ph type="sldNum" sz="quarter" idx="12"/>
          </p:nvPr>
        </p:nvSpPr>
        <p:spPr/>
        <p:txBody>
          <a:bodyPr/>
          <a:lstStyle/>
          <a:p>
            <a:pPr algn="l"/>
            <a:fld id="{FAEF9944-A4F6-4C59-AEBD-678D6480B8EA}" type="slidenum">
              <a:rPr lang="en-US" smtClean="0"/>
              <a:pPr algn="l"/>
              <a:t>19</a:t>
            </a:fld>
            <a:endParaRPr lang="en-US" dirty="0"/>
          </a:p>
        </p:txBody>
      </p:sp>
    </p:spTree>
    <p:extLst>
      <p:ext uri="{BB962C8B-B14F-4D97-AF65-F5344CB8AC3E}">
        <p14:creationId xmlns:p14="http://schemas.microsoft.com/office/powerpoint/2010/main" val="400322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5" name="Rectangle 24">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DF391152-6978-1851-1167-E45772AD8452}"/>
              </a:ext>
            </a:extLst>
          </p:cNvPr>
          <p:cNvSpPr>
            <a:spLocks noGrp="1"/>
          </p:cNvSpPr>
          <p:nvPr>
            <p:ph type="title"/>
          </p:nvPr>
        </p:nvSpPr>
        <p:spPr>
          <a:xfrm>
            <a:off x="6090045" y="1346200"/>
            <a:ext cx="5624118" cy="3284538"/>
          </a:xfrm>
        </p:spPr>
        <p:txBody>
          <a:bodyPr vert="horz" lIns="109728" tIns="109728" rIns="109728" bIns="91440" rtlCol="0" anchor="b">
            <a:normAutofit/>
          </a:bodyPr>
          <a:lstStyle/>
          <a:p>
            <a:pPr>
              <a:lnSpc>
                <a:spcPct val="120000"/>
              </a:lnSpc>
            </a:pPr>
            <a:r>
              <a:rPr lang="en-US" sz="5400" dirty="0">
                <a:solidFill>
                  <a:schemeClr val="tx1">
                    <a:lumMod val="85000"/>
                    <a:lumOff val="15000"/>
                  </a:schemeClr>
                </a:solidFill>
              </a:rPr>
              <a:t>Why are we talking about HPC in OATs?</a:t>
            </a:r>
          </a:p>
        </p:txBody>
      </p:sp>
      <p:sp>
        <p:nvSpPr>
          <p:cNvPr id="27" name="Freeform: Shape 26">
            <a:extLst>
              <a:ext uri="{FF2B5EF4-FFF2-40B4-BE49-F238E27FC236}">
                <a16:creationId xmlns:a16="http://schemas.microsoft.com/office/drawing/2014/main" id="{96CB0275-66F1-4491-93B8-121D0C717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4"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Wood human figure">
            <a:extLst>
              <a:ext uri="{FF2B5EF4-FFF2-40B4-BE49-F238E27FC236}">
                <a16:creationId xmlns:a16="http://schemas.microsoft.com/office/drawing/2014/main" id="{2108E483-0323-C609-DEF5-4FD4F7AB24E8}"/>
              </a:ext>
            </a:extLst>
          </p:cNvPr>
          <p:cNvPicPr>
            <a:picLocks noChangeAspect="1"/>
          </p:cNvPicPr>
          <p:nvPr/>
        </p:nvPicPr>
        <p:blipFill rotWithShape="1">
          <a:blip r:embed="rId3"/>
          <a:srcRect l="220" r="50792" b="-1"/>
          <a:stretch/>
        </p:blipFill>
        <p:spPr>
          <a:xfrm>
            <a:off x="153" y="10"/>
            <a:ext cx="5033023" cy="6857990"/>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p:spPr>
      </p:pic>
      <p:sp>
        <p:nvSpPr>
          <p:cNvPr id="31" name="Freeform: Shape 30">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 name="Picture 2" descr="A logo with blue dots and black text&#10;&#10;Description automatically generated">
            <a:extLst>
              <a:ext uri="{FF2B5EF4-FFF2-40B4-BE49-F238E27FC236}">
                <a16:creationId xmlns:a16="http://schemas.microsoft.com/office/drawing/2014/main" id="{0E874501-5853-807A-965E-66120D50A05C}"/>
              </a:ext>
            </a:extLst>
          </p:cNvPr>
          <p:cNvPicPr>
            <a:picLocks noChangeAspect="1"/>
          </p:cNvPicPr>
          <p:nvPr/>
        </p:nvPicPr>
        <p:blipFill>
          <a:blip r:embed="rId4"/>
          <a:stretch>
            <a:fillRect/>
          </a:stretch>
        </p:blipFill>
        <p:spPr>
          <a:xfrm>
            <a:off x="10453887" y="117318"/>
            <a:ext cx="1666657" cy="1228949"/>
          </a:xfrm>
          <a:prstGeom prst="rect">
            <a:avLst/>
          </a:prstGeom>
        </p:spPr>
      </p:pic>
      <p:sp>
        <p:nvSpPr>
          <p:cNvPr id="4" name="Date Placeholder 3">
            <a:extLst>
              <a:ext uri="{FF2B5EF4-FFF2-40B4-BE49-F238E27FC236}">
                <a16:creationId xmlns:a16="http://schemas.microsoft.com/office/drawing/2014/main" id="{D7AC1E91-D089-1E34-1FCC-898E624FB15D}"/>
              </a:ext>
            </a:extLst>
          </p:cNvPr>
          <p:cNvSpPr>
            <a:spLocks noGrp="1"/>
          </p:cNvSpPr>
          <p:nvPr>
            <p:ph type="dt" sz="half" idx="10"/>
          </p:nvPr>
        </p:nvSpPr>
        <p:spPr/>
        <p:txBody>
          <a:bodyPr/>
          <a:lstStyle/>
          <a:p>
            <a:fld id="{5710160D-EE8F-C24D-81BE-78DDFB929A03}" type="datetime4">
              <a:rPr lang="it-IT" smtClean="0"/>
              <a:t>25 marzo 2024</a:t>
            </a:fld>
            <a:endParaRPr lang="en-US" dirty="0"/>
          </a:p>
        </p:txBody>
      </p:sp>
      <p:sp>
        <p:nvSpPr>
          <p:cNvPr id="6" name="Footer Placeholder 5">
            <a:extLst>
              <a:ext uri="{FF2B5EF4-FFF2-40B4-BE49-F238E27FC236}">
                <a16:creationId xmlns:a16="http://schemas.microsoft.com/office/drawing/2014/main" id="{A82B58D1-6790-C432-7FF1-FE9D6CB488F5}"/>
              </a:ext>
            </a:extLst>
          </p:cNvPr>
          <p:cNvSpPr>
            <a:spLocks noGrp="1"/>
          </p:cNvSpPr>
          <p:nvPr>
            <p:ph type="ftr" sz="quarter" idx="11"/>
          </p:nvPr>
        </p:nvSpPr>
        <p:spPr/>
        <p:txBody>
          <a:bodyPr/>
          <a:lstStyle/>
          <a:p>
            <a:r>
              <a:rPr lang="en-US"/>
              <a:t>Due  Conti tra le Stelle - INAF OATs</a:t>
            </a:r>
            <a:endParaRPr lang="en-US" dirty="0"/>
          </a:p>
        </p:txBody>
      </p:sp>
      <p:sp>
        <p:nvSpPr>
          <p:cNvPr id="7" name="Slide Number Placeholder 6">
            <a:extLst>
              <a:ext uri="{FF2B5EF4-FFF2-40B4-BE49-F238E27FC236}">
                <a16:creationId xmlns:a16="http://schemas.microsoft.com/office/drawing/2014/main" id="{ADB112DF-1ABD-4941-1A0A-06A2F3574D28}"/>
              </a:ext>
            </a:extLst>
          </p:cNvPr>
          <p:cNvSpPr>
            <a:spLocks noGrp="1"/>
          </p:cNvSpPr>
          <p:nvPr>
            <p:ph type="sldNum" sz="quarter" idx="12"/>
          </p:nvPr>
        </p:nvSpPr>
        <p:spPr/>
        <p:txBody>
          <a:bodyPr/>
          <a:lstStyle/>
          <a:p>
            <a:pPr algn="l"/>
            <a:fld id="{FAEF9944-A4F6-4C59-AEBD-678D6480B8EA}" type="slidenum">
              <a:rPr lang="en-US" smtClean="0"/>
              <a:pPr algn="l"/>
              <a:t>2</a:t>
            </a:fld>
            <a:endParaRPr lang="en-US" dirty="0"/>
          </a:p>
        </p:txBody>
      </p:sp>
    </p:spTree>
    <p:extLst>
      <p:ext uri="{BB962C8B-B14F-4D97-AF65-F5344CB8AC3E}">
        <p14:creationId xmlns:p14="http://schemas.microsoft.com/office/powerpoint/2010/main" val="1721341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FB88F-AFB9-F29B-D6C1-3C30B965CD18}"/>
              </a:ext>
            </a:extLst>
          </p:cNvPr>
          <p:cNvSpPr>
            <a:spLocks noGrp="1"/>
          </p:cNvSpPr>
          <p:nvPr>
            <p:ph type="title"/>
          </p:nvPr>
        </p:nvSpPr>
        <p:spPr/>
        <p:txBody>
          <a:bodyPr/>
          <a:lstStyle/>
          <a:p>
            <a:r>
              <a:rPr lang="en-IT" dirty="0"/>
              <a:t>New Investments</a:t>
            </a:r>
          </a:p>
        </p:txBody>
      </p:sp>
      <p:sp>
        <p:nvSpPr>
          <p:cNvPr id="7" name="TextBox 6">
            <a:extLst>
              <a:ext uri="{FF2B5EF4-FFF2-40B4-BE49-F238E27FC236}">
                <a16:creationId xmlns:a16="http://schemas.microsoft.com/office/drawing/2014/main" id="{ABEF6BA1-2E1A-67BA-AD8C-233C691DAE0D}"/>
              </a:ext>
            </a:extLst>
          </p:cNvPr>
          <p:cNvSpPr txBox="1"/>
          <p:nvPr/>
        </p:nvSpPr>
        <p:spPr>
          <a:xfrm>
            <a:off x="1394506" y="2300358"/>
            <a:ext cx="9402988" cy="369332"/>
          </a:xfrm>
          <a:prstGeom prst="rect">
            <a:avLst/>
          </a:prstGeom>
          <a:noFill/>
        </p:spPr>
        <p:txBody>
          <a:bodyPr wrap="square" rtlCol="0">
            <a:spAutoFit/>
          </a:bodyPr>
          <a:lstStyle/>
          <a:p>
            <a:r>
              <a:rPr lang="en-AU" b="1" dirty="0">
                <a:solidFill>
                  <a:srgbClr val="7030A0"/>
                </a:solidFill>
              </a:rPr>
              <a:t>Infrastructures available in the short/medium term at </a:t>
            </a:r>
            <a:r>
              <a:rPr lang="en-AU" b="1" dirty="0" err="1">
                <a:solidFill>
                  <a:srgbClr val="7030A0"/>
                </a:solidFill>
              </a:rPr>
              <a:t>Tecnopolo</a:t>
            </a:r>
            <a:r>
              <a:rPr lang="en-AU" b="1" dirty="0">
                <a:solidFill>
                  <a:srgbClr val="7030A0"/>
                </a:solidFill>
              </a:rPr>
              <a:t>-Bologna</a:t>
            </a:r>
          </a:p>
        </p:txBody>
      </p:sp>
      <p:sp>
        <p:nvSpPr>
          <p:cNvPr id="8" name="TextBox 7">
            <a:extLst>
              <a:ext uri="{FF2B5EF4-FFF2-40B4-BE49-F238E27FC236}">
                <a16:creationId xmlns:a16="http://schemas.microsoft.com/office/drawing/2014/main" id="{800AFC79-0F96-222B-06EE-A289CFB66DB1}"/>
              </a:ext>
            </a:extLst>
          </p:cNvPr>
          <p:cNvSpPr txBox="1"/>
          <p:nvPr/>
        </p:nvSpPr>
        <p:spPr>
          <a:xfrm>
            <a:off x="1394506" y="2848720"/>
            <a:ext cx="9402988" cy="2246769"/>
          </a:xfrm>
          <a:prstGeom prst="rect">
            <a:avLst/>
          </a:prstGeom>
          <a:solidFill>
            <a:srgbClr val="FFC000">
              <a:alpha val="61000"/>
            </a:srgbClr>
          </a:solidFill>
        </p:spPr>
        <p:txBody>
          <a:bodyPr wrap="square" rtlCol="0">
            <a:spAutoFit/>
          </a:bodyPr>
          <a:lstStyle/>
          <a:p>
            <a:pPr algn="ctr"/>
            <a:r>
              <a:rPr lang="en-AU" sz="1400" b="1" dirty="0">
                <a:solidFill>
                  <a:srgbClr val="7030A0"/>
                </a:solidFill>
              </a:rPr>
              <a:t>TIER-3 sized </a:t>
            </a:r>
            <a:r>
              <a:rPr lang="en-AU" sz="1400" b="1" dirty="0" err="1">
                <a:solidFill>
                  <a:srgbClr val="7030A0"/>
                </a:solidFill>
              </a:rPr>
              <a:t>storage+computational</a:t>
            </a:r>
            <a:r>
              <a:rPr lang="en-AU" sz="1400" b="1" dirty="0">
                <a:solidFill>
                  <a:srgbClr val="7030A0"/>
                </a:solidFill>
              </a:rPr>
              <a:t> system</a:t>
            </a:r>
            <a:endParaRPr lang="en-AU" sz="1400" dirty="0">
              <a:solidFill>
                <a:srgbClr val="7030A0"/>
              </a:solidFill>
            </a:endParaRPr>
          </a:p>
          <a:p>
            <a:r>
              <a:rPr lang="en-AU" sz="1400" dirty="0"/>
              <a:t>In the process of defining the call for tenders: </a:t>
            </a:r>
            <a:r>
              <a:rPr lang="en-AU" sz="1400" dirty="0" err="1"/>
              <a:t>Cineca</a:t>
            </a:r>
            <a:r>
              <a:rPr lang="en-AU" sz="1400" dirty="0"/>
              <a:t> – INAF joint action. System aimed at putting </a:t>
            </a:r>
            <a:r>
              <a:rPr lang="en-AU" sz="1400" i="1" dirty="0"/>
              <a:t>storage and hardware associated</a:t>
            </a:r>
            <a:r>
              <a:rPr lang="en-AU" sz="1400" dirty="0"/>
              <a:t> with it into operation for use in SKA-precursors,  Pathfinders and relative  development environments. </a:t>
            </a:r>
            <a:r>
              <a:rPr lang="en-AU" sz="1400" b="1" dirty="0"/>
              <a:t>STORAGE LONG TERM</a:t>
            </a:r>
            <a:r>
              <a:rPr lang="en-AU" sz="1400" dirty="0"/>
              <a:t>: Tape Library with LTO tapes ≈ </a:t>
            </a:r>
            <a:r>
              <a:rPr lang="en-AU" sz="1400" b="1" dirty="0"/>
              <a:t>6 PB</a:t>
            </a:r>
            <a:r>
              <a:rPr lang="en-AU" sz="1400" dirty="0"/>
              <a:t> expandable up to 100 PB</a:t>
            </a:r>
          </a:p>
          <a:p>
            <a:pPr marL="285750" indent="-285750">
              <a:buFont typeface="Wingdings" pitchFamily="2" charset="2"/>
              <a:buChar char="è"/>
            </a:pPr>
            <a:r>
              <a:rPr lang="en-AU" sz="1400" b="1" dirty="0">
                <a:sym typeface="Wingdings" pitchFamily="2" charset="2"/>
              </a:rPr>
              <a:t>Slow-medium speed  STORAGE </a:t>
            </a:r>
            <a:r>
              <a:rPr lang="en-AU" sz="1400" dirty="0">
                <a:sym typeface="Wingdings" pitchFamily="2" charset="2"/>
              </a:rPr>
              <a:t>on disks: </a:t>
            </a:r>
            <a:r>
              <a:rPr lang="en-AU" sz="1400" dirty="0"/>
              <a:t>≈ </a:t>
            </a:r>
            <a:r>
              <a:rPr lang="en-AU" sz="1400" b="1" dirty="0">
                <a:solidFill>
                  <a:srgbClr val="002060"/>
                </a:solidFill>
                <a:sym typeface="Wingdings" pitchFamily="2" charset="2"/>
              </a:rPr>
              <a:t>4-5 PB </a:t>
            </a:r>
          </a:p>
          <a:p>
            <a:pPr marL="285750" indent="-285750">
              <a:buFont typeface="Wingdings" pitchFamily="2" charset="2"/>
              <a:buChar char="è"/>
            </a:pPr>
            <a:r>
              <a:rPr lang="en-AU" sz="1400" b="1" dirty="0">
                <a:sym typeface="Wingdings" pitchFamily="2" charset="2"/>
              </a:rPr>
              <a:t>High speed STORAGE scratch </a:t>
            </a:r>
            <a:r>
              <a:rPr lang="en-AU" sz="1400" dirty="0">
                <a:sym typeface="Wingdings" pitchFamily="2" charset="2"/>
              </a:rPr>
              <a:t>on disks: </a:t>
            </a:r>
            <a:r>
              <a:rPr lang="en-AU" sz="1400" dirty="0"/>
              <a:t>≈ </a:t>
            </a:r>
            <a:r>
              <a:rPr lang="en-AU" sz="1400" b="1" dirty="0">
                <a:solidFill>
                  <a:srgbClr val="002060"/>
                </a:solidFill>
                <a:sym typeface="Wingdings" pitchFamily="2" charset="2"/>
              </a:rPr>
              <a:t>2 PB </a:t>
            </a:r>
          </a:p>
          <a:p>
            <a:pPr marL="285750" indent="-285750">
              <a:buFont typeface="Wingdings" pitchFamily="2" charset="2"/>
              <a:buChar char="è"/>
            </a:pPr>
            <a:r>
              <a:rPr lang="en-AU" sz="1400" b="1" dirty="0">
                <a:sym typeface="Wingdings" pitchFamily="2" charset="2"/>
              </a:rPr>
              <a:t>Computational nodes</a:t>
            </a:r>
            <a:r>
              <a:rPr lang="en-AU" sz="1400" dirty="0">
                <a:sym typeface="Wingdings" pitchFamily="2" charset="2"/>
              </a:rPr>
              <a:t>. </a:t>
            </a:r>
            <a:r>
              <a:rPr lang="en-AU" sz="1400" i="1" u="sng" dirty="0">
                <a:sym typeface="Wingdings" pitchFamily="2" charset="2"/>
              </a:rPr>
              <a:t>40 FAT nodes</a:t>
            </a:r>
            <a:r>
              <a:rPr lang="en-AU" sz="1400" dirty="0">
                <a:sym typeface="Wingdings" pitchFamily="2" charset="2"/>
              </a:rPr>
              <a:t>: 2 CPU x86 (&gt;= 48 cores) and 1TB RAM; </a:t>
            </a:r>
            <a:r>
              <a:rPr lang="en-AU" sz="1400" i="1" u="sng" dirty="0">
                <a:sym typeface="Wingdings" pitchFamily="2" charset="2"/>
              </a:rPr>
              <a:t>14 </a:t>
            </a:r>
            <a:r>
              <a:rPr lang="en-AU" sz="1400" i="1" u="sng" dirty="0" err="1">
                <a:sym typeface="Wingdings" pitchFamily="2" charset="2"/>
              </a:rPr>
              <a:t>Accellerated</a:t>
            </a:r>
            <a:r>
              <a:rPr lang="en-AU" sz="1400" i="1" u="sng" dirty="0">
                <a:sym typeface="Wingdings" pitchFamily="2" charset="2"/>
              </a:rPr>
              <a:t> nodes</a:t>
            </a:r>
            <a:r>
              <a:rPr lang="en-AU" sz="1400" dirty="0">
                <a:sym typeface="Wingdings" pitchFamily="2" charset="2"/>
              </a:rPr>
              <a:t>: 2 CPU x 86 (&gt;=48 cores) and 512 GB RAM, 2 CPU x node with  80 GB memory, CUDA compatible</a:t>
            </a:r>
            <a:endParaRPr lang="en-AU" sz="1400" dirty="0"/>
          </a:p>
        </p:txBody>
      </p:sp>
      <p:sp>
        <p:nvSpPr>
          <p:cNvPr id="9" name="TextBox 8">
            <a:extLst>
              <a:ext uri="{FF2B5EF4-FFF2-40B4-BE49-F238E27FC236}">
                <a16:creationId xmlns:a16="http://schemas.microsoft.com/office/drawing/2014/main" id="{11278339-D644-B67F-714C-F347AAC4EFC8}"/>
              </a:ext>
            </a:extLst>
          </p:cNvPr>
          <p:cNvSpPr txBox="1"/>
          <p:nvPr/>
        </p:nvSpPr>
        <p:spPr>
          <a:xfrm>
            <a:off x="1394506" y="5229033"/>
            <a:ext cx="9402988" cy="954107"/>
          </a:xfrm>
          <a:prstGeom prst="rect">
            <a:avLst/>
          </a:prstGeom>
          <a:solidFill>
            <a:srgbClr val="FFFF00">
              <a:alpha val="48000"/>
            </a:srgbClr>
          </a:solidFill>
          <a:ln w="38100">
            <a:noFill/>
          </a:ln>
        </p:spPr>
        <p:txBody>
          <a:bodyPr wrap="square" rtlCol="0">
            <a:spAutoFit/>
          </a:bodyPr>
          <a:lstStyle/>
          <a:p>
            <a:pPr algn="ctr"/>
            <a:r>
              <a:rPr lang="en-AU" sz="1400" b="1" dirty="0">
                <a:solidFill>
                  <a:srgbClr val="7030A0"/>
                </a:solidFill>
              </a:rPr>
              <a:t>TIER-2 sized system </a:t>
            </a:r>
            <a:r>
              <a:rPr lang="en-AU" sz="1400" dirty="0">
                <a:solidFill>
                  <a:srgbClr val="7030A0"/>
                </a:solidFill>
              </a:rPr>
              <a:t>integrated in a TIER-1 sized system</a:t>
            </a:r>
          </a:p>
          <a:p>
            <a:r>
              <a:rPr lang="en-AU" sz="1400" dirty="0"/>
              <a:t>Investment of the CN-PNRR for the needs of INAF and CNR: 7 million euros in total purchase. Owned by CINECA, use guaranteed (although not exclusive) for INAF.   Expected capabilities for INAF:  about </a:t>
            </a:r>
            <a:r>
              <a:rPr lang="en-AU" sz="1400" b="1" dirty="0"/>
              <a:t>4 </a:t>
            </a:r>
            <a:r>
              <a:rPr lang="en-AU" sz="1400" b="1" dirty="0" err="1"/>
              <a:t>Pflops</a:t>
            </a:r>
            <a:r>
              <a:rPr lang="en-AU" sz="1400" b="1" dirty="0"/>
              <a:t> </a:t>
            </a:r>
            <a:r>
              <a:rPr lang="en-AU" sz="1400" dirty="0"/>
              <a:t>(Data Centric Nodes and Booster Nodes) and </a:t>
            </a:r>
            <a:r>
              <a:rPr lang="en-AU" sz="1400" b="1" dirty="0"/>
              <a:t>about 2 PB </a:t>
            </a:r>
            <a:r>
              <a:rPr lang="en-AU" sz="1400" dirty="0"/>
              <a:t>high speed storage</a:t>
            </a:r>
          </a:p>
        </p:txBody>
      </p:sp>
      <p:sp>
        <p:nvSpPr>
          <p:cNvPr id="3" name="Date Placeholder 2">
            <a:extLst>
              <a:ext uri="{FF2B5EF4-FFF2-40B4-BE49-F238E27FC236}">
                <a16:creationId xmlns:a16="http://schemas.microsoft.com/office/drawing/2014/main" id="{BF021934-1B96-7652-C439-73A0DBB05457}"/>
              </a:ext>
            </a:extLst>
          </p:cNvPr>
          <p:cNvSpPr>
            <a:spLocks noGrp="1"/>
          </p:cNvSpPr>
          <p:nvPr>
            <p:ph type="dt" sz="half" idx="10"/>
          </p:nvPr>
        </p:nvSpPr>
        <p:spPr/>
        <p:txBody>
          <a:bodyPr/>
          <a:lstStyle/>
          <a:p>
            <a:fld id="{B303C6B9-A6F3-5947-8510-6E3E8A104010}" type="datetime4">
              <a:rPr lang="it-IT" smtClean="0"/>
              <a:t>25 marzo 2024</a:t>
            </a:fld>
            <a:endParaRPr lang="en-US" dirty="0"/>
          </a:p>
        </p:txBody>
      </p:sp>
      <p:sp>
        <p:nvSpPr>
          <p:cNvPr id="4" name="Footer Placeholder 3">
            <a:extLst>
              <a:ext uri="{FF2B5EF4-FFF2-40B4-BE49-F238E27FC236}">
                <a16:creationId xmlns:a16="http://schemas.microsoft.com/office/drawing/2014/main" id="{34356CD0-A356-8819-48A4-2A24FA746587}"/>
              </a:ext>
            </a:extLst>
          </p:cNvPr>
          <p:cNvSpPr>
            <a:spLocks noGrp="1"/>
          </p:cNvSpPr>
          <p:nvPr>
            <p:ph type="ftr" sz="quarter" idx="11"/>
          </p:nvPr>
        </p:nvSpPr>
        <p:spPr/>
        <p:txBody>
          <a:bodyPr/>
          <a:lstStyle/>
          <a:p>
            <a:r>
              <a:rPr lang="en-US"/>
              <a:t>Due  Conti tra le Stelle - INAF OATs</a:t>
            </a:r>
            <a:endParaRPr lang="en-US" dirty="0"/>
          </a:p>
        </p:txBody>
      </p:sp>
      <p:sp>
        <p:nvSpPr>
          <p:cNvPr id="5" name="Slide Number Placeholder 4">
            <a:extLst>
              <a:ext uri="{FF2B5EF4-FFF2-40B4-BE49-F238E27FC236}">
                <a16:creationId xmlns:a16="http://schemas.microsoft.com/office/drawing/2014/main" id="{A8E04668-BD57-80C0-9F20-BB7697AEFD74}"/>
              </a:ext>
            </a:extLst>
          </p:cNvPr>
          <p:cNvSpPr>
            <a:spLocks noGrp="1"/>
          </p:cNvSpPr>
          <p:nvPr>
            <p:ph type="sldNum" sz="quarter" idx="12"/>
          </p:nvPr>
        </p:nvSpPr>
        <p:spPr/>
        <p:txBody>
          <a:bodyPr/>
          <a:lstStyle/>
          <a:p>
            <a:pPr algn="l"/>
            <a:fld id="{FAEF9944-A4F6-4C59-AEBD-678D6480B8EA}" type="slidenum">
              <a:rPr lang="en-US" smtClean="0"/>
              <a:pPr algn="l"/>
              <a:t>20</a:t>
            </a:fld>
            <a:endParaRPr lang="en-US" dirty="0"/>
          </a:p>
        </p:txBody>
      </p:sp>
    </p:spTree>
    <p:extLst>
      <p:ext uri="{BB962C8B-B14F-4D97-AF65-F5344CB8AC3E}">
        <p14:creationId xmlns:p14="http://schemas.microsoft.com/office/powerpoint/2010/main" val="199897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89A7D-6554-A529-72C0-85645C8AA09C}"/>
              </a:ext>
            </a:extLst>
          </p:cNvPr>
          <p:cNvSpPr>
            <a:spLocks noGrp="1"/>
          </p:cNvSpPr>
          <p:nvPr>
            <p:ph type="title"/>
          </p:nvPr>
        </p:nvSpPr>
        <p:spPr/>
        <p:txBody>
          <a:bodyPr/>
          <a:lstStyle/>
          <a:p>
            <a:r>
              <a:rPr lang="en-IT" dirty="0"/>
              <a:t>Synergies in R&amp;D</a:t>
            </a:r>
          </a:p>
        </p:txBody>
      </p:sp>
      <p:sp>
        <p:nvSpPr>
          <p:cNvPr id="5" name="CasellaDiTesto 2">
            <a:extLst>
              <a:ext uri="{FF2B5EF4-FFF2-40B4-BE49-F238E27FC236}">
                <a16:creationId xmlns:a16="http://schemas.microsoft.com/office/drawing/2014/main" id="{F21A4B67-1E95-1708-16A3-2B80B215FFE2}"/>
              </a:ext>
            </a:extLst>
          </p:cNvPr>
          <p:cNvSpPr txBox="1"/>
          <p:nvPr/>
        </p:nvSpPr>
        <p:spPr>
          <a:xfrm>
            <a:off x="1920240" y="2399958"/>
            <a:ext cx="7788728" cy="3785652"/>
          </a:xfrm>
          <a:prstGeom prst="rect">
            <a:avLst/>
          </a:prstGeom>
          <a:noFill/>
        </p:spPr>
        <p:txBody>
          <a:bodyPr wrap="square" rtlCol="0">
            <a:spAutoFit/>
          </a:bodyPr>
          <a:lstStyle/>
          <a:p>
            <a:pPr algn="just" defTabSz="457200" fontAlgn="base">
              <a:spcBef>
                <a:spcPct val="0"/>
              </a:spcBef>
              <a:spcAft>
                <a:spcPct val="0"/>
              </a:spcAft>
            </a:pPr>
            <a:r>
              <a:rPr lang="it-IT" sz="1600" b="1" dirty="0">
                <a:solidFill>
                  <a:srgbClr val="92AA4C">
                    <a:lumMod val="75000"/>
                  </a:srgbClr>
                </a:solidFill>
                <a:latin typeface="Arial" charset="0"/>
              </a:rPr>
              <a:t>Bottom-up </a:t>
            </a:r>
            <a:r>
              <a:rPr lang="it-IT" sz="1600" b="1" dirty="0" err="1">
                <a:solidFill>
                  <a:srgbClr val="92AA4C">
                    <a:lumMod val="75000"/>
                  </a:srgbClr>
                </a:solidFill>
                <a:latin typeface="Arial" charset="0"/>
              </a:rPr>
              <a:t>approach</a:t>
            </a:r>
            <a:r>
              <a:rPr lang="it-IT" sz="1600" b="1" dirty="0">
                <a:solidFill>
                  <a:srgbClr val="92AA4C">
                    <a:lumMod val="75000"/>
                  </a:srgbClr>
                </a:solidFill>
                <a:latin typeface="Arial" charset="0"/>
              </a:rPr>
              <a:t>  </a:t>
            </a:r>
          </a:p>
          <a:p>
            <a:pPr algn="just" defTabSz="457200" fontAlgn="base">
              <a:spcBef>
                <a:spcPct val="0"/>
              </a:spcBef>
              <a:spcAft>
                <a:spcPct val="0"/>
              </a:spcAft>
            </a:pPr>
            <a:endParaRPr lang="it-IT" sz="1600" dirty="0">
              <a:solidFill>
                <a:prstClr val="black"/>
              </a:solidFill>
              <a:latin typeface="Arial" charset="0"/>
            </a:endParaRPr>
          </a:p>
          <a:p>
            <a:pPr algn="just" defTabSz="457200" fontAlgn="base">
              <a:spcBef>
                <a:spcPct val="0"/>
              </a:spcBef>
              <a:spcAft>
                <a:spcPct val="0"/>
              </a:spcAft>
            </a:pPr>
            <a:r>
              <a:rPr lang="it-IT" sz="1600" b="1" dirty="0">
                <a:solidFill>
                  <a:srgbClr val="0070C0"/>
                </a:solidFill>
                <a:latin typeface="Arial" charset="0"/>
              </a:rPr>
              <a:t>Building an </a:t>
            </a:r>
            <a:r>
              <a:rPr lang="it-IT" sz="1600" b="1" dirty="0" err="1">
                <a:solidFill>
                  <a:srgbClr val="0070C0"/>
                </a:solidFill>
                <a:latin typeface="Arial" charset="0"/>
              </a:rPr>
              <a:t>environment</a:t>
            </a:r>
            <a:r>
              <a:rPr lang="it-IT" sz="1600" b="1" dirty="0">
                <a:solidFill>
                  <a:srgbClr val="0070C0"/>
                </a:solidFill>
                <a:latin typeface="Arial" charset="0"/>
              </a:rPr>
              <a:t> </a:t>
            </a:r>
            <a:r>
              <a:rPr lang="it-IT" sz="1600" b="1" dirty="0" err="1">
                <a:solidFill>
                  <a:srgbClr val="0070C0"/>
                </a:solidFill>
                <a:latin typeface="Arial" charset="0"/>
              </a:rPr>
              <a:t>that</a:t>
            </a:r>
            <a:r>
              <a:rPr lang="it-IT" sz="1600" b="1" dirty="0">
                <a:solidFill>
                  <a:srgbClr val="0070C0"/>
                </a:solidFill>
                <a:latin typeface="Arial" charset="0"/>
              </a:rPr>
              <a:t> </a:t>
            </a:r>
            <a:r>
              <a:rPr lang="it-IT" sz="1600" b="1" dirty="0" err="1">
                <a:solidFill>
                  <a:srgbClr val="0070C0"/>
                </a:solidFill>
                <a:latin typeface="Arial" charset="0"/>
              </a:rPr>
              <a:t>facilitates</a:t>
            </a:r>
            <a:r>
              <a:rPr lang="it-IT" sz="1600" b="1" dirty="0">
                <a:solidFill>
                  <a:srgbClr val="0070C0"/>
                </a:solidFill>
                <a:latin typeface="Arial" charset="0"/>
              </a:rPr>
              <a:t> the </a:t>
            </a:r>
            <a:r>
              <a:rPr lang="it-IT" sz="1600" b="1" dirty="0" err="1">
                <a:solidFill>
                  <a:srgbClr val="0070C0"/>
                </a:solidFill>
                <a:latin typeface="Arial" charset="0"/>
              </a:rPr>
              <a:t>aggregation</a:t>
            </a:r>
            <a:r>
              <a:rPr lang="it-IT" sz="1600" b="1" dirty="0">
                <a:solidFill>
                  <a:srgbClr val="0070C0"/>
                </a:solidFill>
                <a:latin typeface="Arial" charset="0"/>
              </a:rPr>
              <a:t> </a:t>
            </a:r>
            <a:r>
              <a:rPr lang="it-IT" sz="1600" b="1" dirty="0" err="1">
                <a:solidFill>
                  <a:srgbClr val="0070C0"/>
                </a:solidFill>
                <a:latin typeface="Arial" charset="0"/>
              </a:rPr>
              <a:t>between</a:t>
            </a:r>
            <a:r>
              <a:rPr lang="it-IT" sz="1600" b="1" dirty="0">
                <a:solidFill>
                  <a:srgbClr val="0070C0"/>
                </a:solidFill>
                <a:latin typeface="Arial" charset="0"/>
              </a:rPr>
              <a:t> RIC/TEC INAF </a:t>
            </a:r>
            <a:r>
              <a:rPr lang="it-IT" sz="1600" b="1" dirty="0" err="1">
                <a:solidFill>
                  <a:srgbClr val="0070C0"/>
                </a:solidFill>
                <a:latin typeface="Arial" charset="0"/>
              </a:rPr>
              <a:t>who</a:t>
            </a:r>
            <a:r>
              <a:rPr lang="it-IT" sz="1600" b="1" dirty="0">
                <a:solidFill>
                  <a:srgbClr val="0070C0"/>
                </a:solidFill>
                <a:latin typeface="Arial" charset="0"/>
              </a:rPr>
              <a:t> work on </a:t>
            </a:r>
            <a:r>
              <a:rPr lang="it-IT" sz="1600" b="1" dirty="0" err="1">
                <a:solidFill>
                  <a:srgbClr val="0070C0"/>
                </a:solidFill>
                <a:latin typeface="Arial" charset="0"/>
              </a:rPr>
              <a:t>similar</a:t>
            </a:r>
            <a:r>
              <a:rPr lang="it-IT" sz="1600" b="1" dirty="0">
                <a:solidFill>
                  <a:srgbClr val="0070C0"/>
                </a:solidFill>
                <a:latin typeface="Arial" charset="0"/>
              </a:rPr>
              <a:t> </a:t>
            </a:r>
            <a:r>
              <a:rPr lang="it-IT" sz="1600" b="1" dirty="0" err="1">
                <a:solidFill>
                  <a:srgbClr val="0070C0"/>
                </a:solidFill>
                <a:latin typeface="Arial" charset="0"/>
              </a:rPr>
              <a:t>issues</a:t>
            </a:r>
            <a:r>
              <a:rPr lang="it-IT" sz="1600" dirty="0">
                <a:solidFill>
                  <a:prstClr val="black"/>
                </a:solidFill>
                <a:latin typeface="Arial" charset="0"/>
              </a:rPr>
              <a:t>, for </a:t>
            </a:r>
            <a:r>
              <a:rPr lang="it-IT" sz="1600" dirty="0" err="1">
                <a:solidFill>
                  <a:prstClr val="black"/>
                </a:solidFill>
                <a:latin typeface="Arial" charset="0"/>
              </a:rPr>
              <a:t>example</a:t>
            </a:r>
            <a:r>
              <a:rPr lang="it-IT" sz="1600" dirty="0">
                <a:solidFill>
                  <a:prstClr val="black"/>
                </a:solidFill>
                <a:latin typeface="Arial" charset="0"/>
              </a:rPr>
              <a:t> by </a:t>
            </a:r>
            <a:r>
              <a:rPr lang="it-IT" sz="1600" dirty="0" err="1">
                <a:solidFill>
                  <a:prstClr val="black"/>
                </a:solidFill>
                <a:latin typeface="Arial" charset="0"/>
              </a:rPr>
              <a:t>helping</a:t>
            </a:r>
            <a:r>
              <a:rPr lang="it-IT" sz="1600" dirty="0">
                <a:solidFill>
                  <a:prstClr val="black"/>
                </a:solidFill>
                <a:latin typeface="Arial" charset="0"/>
              </a:rPr>
              <a:t> the establishment of </a:t>
            </a:r>
            <a:r>
              <a:rPr lang="it-IT" sz="1600" dirty="0" err="1">
                <a:solidFill>
                  <a:prstClr val="black"/>
                </a:solidFill>
                <a:latin typeface="Arial" charset="0"/>
              </a:rPr>
              <a:t>distributed</a:t>
            </a:r>
            <a:r>
              <a:rPr lang="it-IT" sz="1600" dirty="0">
                <a:solidFill>
                  <a:prstClr val="black"/>
                </a:solidFill>
                <a:latin typeface="Arial" charset="0"/>
              </a:rPr>
              <a:t> </a:t>
            </a:r>
            <a:r>
              <a:rPr lang="it-IT" sz="1600" dirty="0" err="1">
                <a:solidFill>
                  <a:prstClr val="black"/>
                </a:solidFill>
                <a:latin typeface="Arial" charset="0"/>
              </a:rPr>
              <a:t>working</a:t>
            </a:r>
            <a:r>
              <a:rPr lang="it-IT" sz="1600" dirty="0">
                <a:solidFill>
                  <a:prstClr val="black"/>
                </a:solidFill>
                <a:latin typeface="Arial" charset="0"/>
              </a:rPr>
              <a:t> </a:t>
            </a:r>
            <a:r>
              <a:rPr lang="it-IT" sz="1600" dirty="0" err="1">
                <a:solidFill>
                  <a:prstClr val="black"/>
                </a:solidFill>
                <a:latin typeface="Arial" charset="0"/>
              </a:rPr>
              <a:t>groups</a:t>
            </a:r>
            <a:r>
              <a:rPr lang="it-IT" sz="1600" dirty="0">
                <a:solidFill>
                  <a:prstClr val="black"/>
                </a:solidFill>
                <a:latin typeface="Arial" charset="0"/>
              </a:rPr>
              <a:t>, on the model of </a:t>
            </a:r>
            <a:r>
              <a:rPr lang="it-IT" sz="1600" dirty="0" err="1">
                <a:solidFill>
                  <a:prstClr val="black"/>
                </a:solidFill>
                <a:latin typeface="Arial" charset="0"/>
              </a:rPr>
              <a:t>those</a:t>
            </a:r>
            <a:r>
              <a:rPr lang="it-IT" sz="1600" dirty="0">
                <a:solidFill>
                  <a:prstClr val="black"/>
                </a:solidFill>
                <a:latin typeface="Arial" charset="0"/>
              </a:rPr>
              <a:t> </a:t>
            </a:r>
            <a:r>
              <a:rPr lang="it-IT" sz="1600" dirty="0" err="1">
                <a:solidFill>
                  <a:prstClr val="black"/>
                </a:solidFill>
                <a:latin typeface="Arial" charset="0"/>
              </a:rPr>
              <a:t>that</a:t>
            </a:r>
            <a:r>
              <a:rPr lang="it-IT" sz="1600" dirty="0">
                <a:solidFill>
                  <a:prstClr val="black"/>
                </a:solidFill>
                <a:latin typeface="Arial" charset="0"/>
              </a:rPr>
              <a:t> </a:t>
            </a:r>
            <a:r>
              <a:rPr lang="it-IT" sz="1600" dirty="0" err="1">
                <a:solidFill>
                  <a:prstClr val="black"/>
                </a:solidFill>
                <a:latin typeface="Arial" charset="0"/>
              </a:rPr>
              <a:t>have</a:t>
            </a:r>
            <a:r>
              <a:rPr lang="it-IT" sz="1600" dirty="0">
                <a:solidFill>
                  <a:prstClr val="black"/>
                </a:solidFill>
                <a:latin typeface="Arial" charset="0"/>
              </a:rPr>
              <a:t> </a:t>
            </a:r>
            <a:r>
              <a:rPr lang="it-IT" sz="1600" dirty="0" err="1">
                <a:solidFill>
                  <a:prstClr val="black"/>
                </a:solidFill>
                <a:latin typeface="Arial" charset="0"/>
              </a:rPr>
              <a:t>already</a:t>
            </a:r>
            <a:r>
              <a:rPr lang="it-IT" sz="1600" dirty="0">
                <a:solidFill>
                  <a:prstClr val="black"/>
                </a:solidFill>
                <a:latin typeface="Arial" charset="0"/>
              </a:rPr>
              <a:t> </a:t>
            </a:r>
            <a:r>
              <a:rPr lang="it-IT" sz="1600" dirty="0" err="1">
                <a:solidFill>
                  <a:prstClr val="black"/>
                </a:solidFill>
                <a:latin typeface="Arial" charset="0"/>
              </a:rPr>
              <a:t>been</a:t>
            </a:r>
            <a:r>
              <a:rPr lang="it-IT" sz="1600" dirty="0">
                <a:solidFill>
                  <a:prstClr val="black"/>
                </a:solidFill>
                <a:latin typeface="Arial" charset="0"/>
              </a:rPr>
              <a:t> </a:t>
            </a:r>
            <a:r>
              <a:rPr lang="it-IT" sz="1600" dirty="0" err="1">
                <a:solidFill>
                  <a:prstClr val="black"/>
                </a:solidFill>
                <a:latin typeface="Arial" charset="0"/>
              </a:rPr>
              <a:t>formed</a:t>
            </a:r>
            <a:r>
              <a:rPr lang="it-IT" sz="1600" dirty="0">
                <a:solidFill>
                  <a:prstClr val="black"/>
                </a:solidFill>
                <a:latin typeface="Arial" charset="0"/>
              </a:rPr>
              <a:t> (e.g. control software). </a:t>
            </a:r>
          </a:p>
          <a:p>
            <a:pPr algn="just" defTabSz="457200" fontAlgn="base">
              <a:spcBef>
                <a:spcPct val="0"/>
              </a:spcBef>
              <a:spcAft>
                <a:spcPct val="0"/>
              </a:spcAft>
            </a:pPr>
            <a:endParaRPr lang="it-IT" sz="1600" dirty="0">
              <a:solidFill>
                <a:prstClr val="black"/>
              </a:solidFill>
              <a:latin typeface="Arial" charset="0"/>
            </a:endParaRPr>
          </a:p>
          <a:p>
            <a:pPr algn="just" defTabSz="457200" fontAlgn="base">
              <a:spcBef>
                <a:spcPct val="0"/>
              </a:spcBef>
              <a:spcAft>
                <a:spcPct val="0"/>
              </a:spcAft>
            </a:pPr>
            <a:r>
              <a:rPr lang="it-IT" sz="1600" b="1" dirty="0" err="1">
                <a:solidFill>
                  <a:srgbClr val="0070C0"/>
                </a:solidFill>
                <a:latin typeface="Arial" charset="0"/>
              </a:rPr>
              <a:t>Enhance</a:t>
            </a:r>
            <a:r>
              <a:rPr lang="it-IT" sz="1600" b="1" dirty="0">
                <a:solidFill>
                  <a:srgbClr val="0070C0"/>
                </a:solidFill>
                <a:latin typeface="Arial" charset="0"/>
              </a:rPr>
              <a:t> </a:t>
            </a:r>
            <a:r>
              <a:rPr lang="it-IT" sz="1600" b="1" dirty="0" err="1">
                <a:solidFill>
                  <a:srgbClr val="0070C0"/>
                </a:solidFill>
                <a:latin typeface="Arial" charset="0"/>
              </a:rPr>
              <a:t>INAF's</a:t>
            </a:r>
            <a:r>
              <a:rPr lang="it-IT" sz="1600" b="1" dirty="0">
                <a:solidFill>
                  <a:srgbClr val="0070C0"/>
                </a:solidFill>
                <a:latin typeface="Arial" charset="0"/>
              </a:rPr>
              <a:t> </a:t>
            </a:r>
            <a:r>
              <a:rPr lang="it-IT" sz="1600" b="1" dirty="0" err="1">
                <a:solidFill>
                  <a:srgbClr val="0070C0"/>
                </a:solidFill>
                <a:latin typeface="Arial" charset="0"/>
              </a:rPr>
              <a:t>rich</a:t>
            </a:r>
            <a:r>
              <a:rPr lang="it-IT" sz="1600" b="1" dirty="0">
                <a:solidFill>
                  <a:srgbClr val="0070C0"/>
                </a:solidFill>
                <a:latin typeface="Arial" charset="0"/>
              </a:rPr>
              <a:t> </a:t>
            </a:r>
            <a:r>
              <a:rPr lang="it-IT" sz="1600" b="1" dirty="0" err="1">
                <a:solidFill>
                  <a:srgbClr val="0070C0"/>
                </a:solidFill>
                <a:latin typeface="Arial" charset="0"/>
              </a:rPr>
              <a:t>heritage</a:t>
            </a:r>
            <a:r>
              <a:rPr lang="it-IT" sz="1600" b="1" dirty="0">
                <a:solidFill>
                  <a:srgbClr val="0070C0"/>
                </a:solidFill>
                <a:latin typeface="Arial" charset="0"/>
              </a:rPr>
              <a:t> of </a:t>
            </a:r>
            <a:r>
              <a:rPr lang="it-IT" sz="1600" b="1" dirty="0" err="1">
                <a:solidFill>
                  <a:srgbClr val="0070C0"/>
                </a:solidFill>
                <a:latin typeface="Arial" charset="0"/>
              </a:rPr>
              <a:t>knowledge</a:t>
            </a:r>
            <a:r>
              <a:rPr lang="it-IT" sz="1600" b="1" dirty="0">
                <a:solidFill>
                  <a:srgbClr val="0070C0"/>
                </a:solidFill>
                <a:latin typeface="Arial" charset="0"/>
              </a:rPr>
              <a:t> </a:t>
            </a:r>
            <a:r>
              <a:rPr lang="it-IT" sz="1600" dirty="0">
                <a:solidFill>
                  <a:prstClr val="black"/>
                </a:solidFill>
                <a:latin typeface="Arial" charset="0"/>
              </a:rPr>
              <a:t>in the </a:t>
            </a:r>
            <a:r>
              <a:rPr lang="it-IT" sz="1600" dirty="0" err="1">
                <a:solidFill>
                  <a:prstClr val="black"/>
                </a:solidFill>
                <a:latin typeface="Arial" charset="0"/>
              </a:rPr>
              <a:t>field</a:t>
            </a:r>
            <a:r>
              <a:rPr lang="it-IT" sz="1600" dirty="0">
                <a:solidFill>
                  <a:prstClr val="black"/>
                </a:solidFill>
                <a:latin typeface="Arial" charset="0"/>
              </a:rPr>
              <a:t> of "</a:t>
            </a:r>
            <a:r>
              <a:rPr lang="it-IT" sz="1600" dirty="0" err="1">
                <a:solidFill>
                  <a:prstClr val="black"/>
                </a:solidFill>
                <a:latin typeface="Arial" charset="0"/>
              </a:rPr>
              <a:t>scientific</a:t>
            </a:r>
            <a:r>
              <a:rPr lang="it-IT" sz="1600" dirty="0">
                <a:solidFill>
                  <a:prstClr val="black"/>
                </a:solidFill>
                <a:latin typeface="Arial" charset="0"/>
              </a:rPr>
              <a:t> </a:t>
            </a:r>
            <a:r>
              <a:rPr lang="it-IT" sz="1600" dirty="0" err="1">
                <a:solidFill>
                  <a:prstClr val="black"/>
                </a:solidFill>
                <a:latin typeface="Arial" charset="0"/>
              </a:rPr>
              <a:t>computing</a:t>
            </a:r>
            <a:r>
              <a:rPr lang="it-IT" sz="1600" dirty="0">
                <a:solidFill>
                  <a:prstClr val="black"/>
                </a:solidFill>
                <a:latin typeface="Arial" charset="0"/>
              </a:rPr>
              <a:t>" by </a:t>
            </a:r>
            <a:r>
              <a:rPr lang="it-IT" sz="1600" dirty="0" err="1">
                <a:solidFill>
                  <a:prstClr val="black"/>
                </a:solidFill>
                <a:latin typeface="Arial" charset="0"/>
              </a:rPr>
              <a:t>giving</a:t>
            </a:r>
            <a:r>
              <a:rPr lang="it-IT" sz="1600" dirty="0">
                <a:solidFill>
                  <a:prstClr val="black"/>
                </a:solidFill>
                <a:latin typeface="Arial" charset="0"/>
              </a:rPr>
              <a:t> </a:t>
            </a:r>
            <a:r>
              <a:rPr lang="it-IT" sz="1600" dirty="0" err="1">
                <a:solidFill>
                  <a:prstClr val="black"/>
                </a:solidFill>
                <a:latin typeface="Arial" charset="0"/>
              </a:rPr>
              <a:t>visibility</a:t>
            </a:r>
            <a:r>
              <a:rPr lang="it-IT" sz="1600" dirty="0">
                <a:solidFill>
                  <a:prstClr val="black"/>
                </a:solidFill>
                <a:latin typeface="Arial" charset="0"/>
              </a:rPr>
              <a:t> to the </a:t>
            </a:r>
            <a:r>
              <a:rPr lang="it-IT" sz="1600" dirty="0" err="1">
                <a:solidFill>
                  <a:prstClr val="black"/>
                </a:solidFill>
                <a:latin typeface="Arial" charset="0"/>
              </a:rPr>
              <a:t>groups</a:t>
            </a:r>
            <a:r>
              <a:rPr lang="it-IT" sz="1600" dirty="0">
                <a:solidFill>
                  <a:prstClr val="black"/>
                </a:solidFill>
                <a:latin typeface="Arial" charset="0"/>
              </a:rPr>
              <a:t> and RIC/</a:t>
            </a:r>
            <a:r>
              <a:rPr lang="it-IT" sz="1600" dirty="0" err="1">
                <a:solidFill>
                  <a:prstClr val="black"/>
                </a:solidFill>
                <a:latin typeface="Arial" charset="0"/>
              </a:rPr>
              <a:t>TECs</a:t>
            </a:r>
            <a:r>
              <a:rPr lang="it-IT" sz="1600" dirty="0">
                <a:solidFill>
                  <a:prstClr val="black"/>
                </a:solidFill>
                <a:latin typeface="Arial" charset="0"/>
              </a:rPr>
              <a:t> </a:t>
            </a:r>
            <a:r>
              <a:rPr lang="it-IT" sz="1600" dirty="0" err="1">
                <a:solidFill>
                  <a:prstClr val="black"/>
                </a:solidFill>
                <a:latin typeface="Arial" charset="0"/>
              </a:rPr>
              <a:t>working</a:t>
            </a:r>
            <a:r>
              <a:rPr lang="it-IT" sz="1600" dirty="0">
                <a:solidFill>
                  <a:prstClr val="black"/>
                </a:solidFill>
                <a:latin typeface="Arial" charset="0"/>
              </a:rPr>
              <a:t> in the </a:t>
            </a:r>
            <a:r>
              <a:rPr lang="it-IT" sz="1600" dirty="0" err="1">
                <a:solidFill>
                  <a:prstClr val="black"/>
                </a:solidFill>
                <a:latin typeface="Arial" charset="0"/>
              </a:rPr>
              <a:t>various</a:t>
            </a:r>
            <a:r>
              <a:rPr lang="it-IT" sz="1600" dirty="0">
                <a:solidFill>
                  <a:prstClr val="black"/>
                </a:solidFill>
                <a:latin typeface="Arial" charset="0"/>
              </a:rPr>
              <a:t> </a:t>
            </a:r>
            <a:r>
              <a:rPr lang="it-IT" sz="1600" dirty="0" err="1">
                <a:solidFill>
                  <a:prstClr val="black"/>
                </a:solidFill>
                <a:latin typeface="Arial" charset="0"/>
              </a:rPr>
              <a:t>fields</a:t>
            </a:r>
            <a:r>
              <a:rPr lang="it-IT" sz="1600" dirty="0">
                <a:solidFill>
                  <a:prstClr val="black"/>
                </a:solidFill>
                <a:latin typeface="Arial" charset="0"/>
              </a:rPr>
              <a:t>. </a:t>
            </a:r>
          </a:p>
          <a:p>
            <a:pPr algn="just" defTabSz="457200" fontAlgn="base">
              <a:spcBef>
                <a:spcPct val="0"/>
              </a:spcBef>
              <a:spcAft>
                <a:spcPct val="0"/>
              </a:spcAft>
            </a:pPr>
            <a:endParaRPr lang="it-IT" sz="1600" dirty="0">
              <a:solidFill>
                <a:prstClr val="black"/>
              </a:solidFill>
              <a:latin typeface="Arial" charset="0"/>
            </a:endParaRPr>
          </a:p>
          <a:p>
            <a:pPr algn="just" defTabSz="457200" fontAlgn="base">
              <a:spcBef>
                <a:spcPct val="0"/>
              </a:spcBef>
              <a:spcAft>
                <a:spcPct val="0"/>
              </a:spcAft>
            </a:pPr>
            <a:r>
              <a:rPr lang="it-IT" sz="1600" b="1" dirty="0">
                <a:solidFill>
                  <a:srgbClr val="0070C0"/>
                </a:solidFill>
                <a:latin typeface="Arial" charset="0"/>
              </a:rPr>
              <a:t>The </a:t>
            </a:r>
            <a:r>
              <a:rPr lang="it-IT" sz="1600" b="1" dirty="0" err="1">
                <a:solidFill>
                  <a:srgbClr val="0070C0"/>
                </a:solidFill>
                <a:latin typeface="Arial" charset="0"/>
              </a:rPr>
              <a:t>aim</a:t>
            </a:r>
            <a:r>
              <a:rPr lang="it-IT" sz="1600" b="1" dirty="0">
                <a:solidFill>
                  <a:srgbClr val="0070C0"/>
                </a:solidFill>
                <a:latin typeface="Arial" charset="0"/>
              </a:rPr>
              <a:t> </a:t>
            </a:r>
            <a:r>
              <a:rPr lang="it-IT" sz="1600" b="1" dirty="0" err="1">
                <a:solidFill>
                  <a:srgbClr val="0070C0"/>
                </a:solidFill>
                <a:latin typeface="Arial" charset="0"/>
              </a:rPr>
              <a:t>is</a:t>
            </a:r>
            <a:r>
              <a:rPr lang="it-IT" sz="1600" b="1" dirty="0">
                <a:solidFill>
                  <a:srgbClr val="0070C0"/>
                </a:solidFill>
                <a:latin typeface="Arial" charset="0"/>
              </a:rPr>
              <a:t> to facilitate the </a:t>
            </a:r>
            <a:r>
              <a:rPr lang="it-IT" sz="1600" b="1" dirty="0" err="1">
                <a:solidFill>
                  <a:srgbClr val="0070C0"/>
                </a:solidFill>
                <a:latin typeface="Arial" charset="0"/>
              </a:rPr>
              <a:t>identification</a:t>
            </a:r>
            <a:r>
              <a:rPr lang="it-IT" sz="1600" b="1" dirty="0">
                <a:solidFill>
                  <a:srgbClr val="0070C0"/>
                </a:solidFill>
                <a:latin typeface="Arial" charset="0"/>
              </a:rPr>
              <a:t> of </a:t>
            </a:r>
            <a:r>
              <a:rPr lang="it-IT" sz="1600" b="1" dirty="0" err="1">
                <a:solidFill>
                  <a:srgbClr val="0070C0"/>
                </a:solidFill>
                <a:latin typeface="Arial" charset="0"/>
              </a:rPr>
              <a:t>skills</a:t>
            </a:r>
            <a:r>
              <a:rPr lang="it-IT" sz="1600" dirty="0">
                <a:solidFill>
                  <a:prstClr val="black"/>
                </a:solidFill>
                <a:latin typeface="Arial" charset="0"/>
              </a:rPr>
              <a:t> to be </a:t>
            </a:r>
            <a:r>
              <a:rPr lang="it-IT" sz="1600" dirty="0" err="1">
                <a:solidFill>
                  <a:prstClr val="black"/>
                </a:solidFill>
                <a:latin typeface="Arial" charset="0"/>
              </a:rPr>
              <a:t>spent</a:t>
            </a:r>
            <a:r>
              <a:rPr lang="it-IT" sz="1600" dirty="0">
                <a:solidFill>
                  <a:prstClr val="black"/>
                </a:solidFill>
                <a:latin typeface="Arial" charset="0"/>
              </a:rPr>
              <a:t> in </a:t>
            </a:r>
            <a:r>
              <a:rPr lang="it-IT" sz="1600" dirty="0" err="1">
                <a:solidFill>
                  <a:prstClr val="black"/>
                </a:solidFill>
                <a:latin typeface="Arial" charset="0"/>
              </a:rPr>
              <a:t>different</a:t>
            </a:r>
            <a:r>
              <a:rPr lang="it-IT" sz="1600" dirty="0">
                <a:solidFill>
                  <a:prstClr val="black"/>
                </a:solidFill>
                <a:latin typeface="Arial" charset="0"/>
              </a:rPr>
              <a:t> </a:t>
            </a:r>
            <a:r>
              <a:rPr lang="it-IT" sz="1600" dirty="0" err="1">
                <a:solidFill>
                  <a:prstClr val="black"/>
                </a:solidFill>
                <a:latin typeface="Arial" charset="0"/>
              </a:rPr>
              <a:t>areas</a:t>
            </a:r>
            <a:r>
              <a:rPr lang="it-IT" sz="1600" dirty="0">
                <a:solidFill>
                  <a:prstClr val="black"/>
                </a:solidFill>
                <a:latin typeface="Arial" charset="0"/>
              </a:rPr>
              <a:t> (e.g. </a:t>
            </a:r>
            <a:r>
              <a:rPr lang="it-IT" sz="1600" dirty="0" err="1">
                <a:solidFill>
                  <a:prstClr val="black"/>
                </a:solidFill>
                <a:latin typeface="Arial" charset="0"/>
              </a:rPr>
              <a:t>European</a:t>
            </a:r>
            <a:r>
              <a:rPr lang="it-IT" sz="1600" dirty="0">
                <a:solidFill>
                  <a:prstClr val="black"/>
                </a:solidFill>
                <a:latin typeface="Arial" charset="0"/>
              </a:rPr>
              <a:t> </a:t>
            </a:r>
            <a:r>
              <a:rPr lang="it-IT" sz="1600" dirty="0" err="1">
                <a:solidFill>
                  <a:prstClr val="black"/>
                </a:solidFill>
                <a:latin typeface="Arial" charset="0"/>
              </a:rPr>
              <a:t>projects</a:t>
            </a:r>
            <a:r>
              <a:rPr lang="it-IT" sz="1600" dirty="0">
                <a:solidFill>
                  <a:prstClr val="black"/>
                </a:solidFill>
                <a:latin typeface="Arial" charset="0"/>
              </a:rPr>
              <a:t>, large INAF </a:t>
            </a:r>
            <a:r>
              <a:rPr lang="it-IT" sz="1600" dirty="0" err="1">
                <a:solidFill>
                  <a:prstClr val="black"/>
                </a:solidFill>
                <a:latin typeface="Arial" charset="0"/>
              </a:rPr>
              <a:t>projects</a:t>
            </a:r>
            <a:r>
              <a:rPr lang="it-IT" sz="1600" dirty="0">
                <a:solidFill>
                  <a:prstClr val="black"/>
                </a:solidFill>
                <a:latin typeface="Arial" charset="0"/>
              </a:rPr>
              <a:t>, etc.) </a:t>
            </a:r>
          </a:p>
          <a:p>
            <a:pPr algn="just" defTabSz="457200" fontAlgn="base">
              <a:spcBef>
                <a:spcPct val="0"/>
              </a:spcBef>
              <a:spcAft>
                <a:spcPct val="0"/>
              </a:spcAft>
            </a:pPr>
            <a:endParaRPr lang="it-IT" sz="1600" dirty="0">
              <a:solidFill>
                <a:prstClr val="black"/>
              </a:solidFill>
              <a:latin typeface="Arial" charset="0"/>
            </a:endParaRPr>
          </a:p>
          <a:p>
            <a:pPr algn="just" defTabSz="457200" fontAlgn="base">
              <a:spcBef>
                <a:spcPct val="0"/>
              </a:spcBef>
              <a:spcAft>
                <a:spcPct val="0"/>
              </a:spcAft>
            </a:pPr>
            <a:r>
              <a:rPr lang="it-IT" sz="1600" b="1" dirty="0" err="1">
                <a:solidFill>
                  <a:srgbClr val="0070C0"/>
                </a:solidFill>
                <a:latin typeface="Arial" charset="0"/>
              </a:rPr>
              <a:t>Make</a:t>
            </a:r>
            <a:r>
              <a:rPr lang="it-IT" sz="1600" b="1" dirty="0">
                <a:solidFill>
                  <a:srgbClr val="0070C0"/>
                </a:solidFill>
                <a:latin typeface="Arial" charset="0"/>
              </a:rPr>
              <a:t> </a:t>
            </a:r>
            <a:r>
              <a:rPr lang="it-IT" sz="1600" b="1" dirty="0" err="1">
                <a:solidFill>
                  <a:srgbClr val="0070C0"/>
                </a:solidFill>
                <a:latin typeface="Arial" charset="0"/>
              </a:rPr>
              <a:t>sure</a:t>
            </a:r>
            <a:r>
              <a:rPr lang="it-IT" sz="1600" b="1" dirty="0">
                <a:solidFill>
                  <a:srgbClr val="0070C0"/>
                </a:solidFill>
                <a:latin typeface="Arial" charset="0"/>
              </a:rPr>
              <a:t> </a:t>
            </a:r>
            <a:r>
              <a:rPr lang="it-IT" sz="1600" b="1" dirty="0" err="1">
                <a:solidFill>
                  <a:srgbClr val="0070C0"/>
                </a:solidFill>
                <a:latin typeface="Arial" charset="0"/>
              </a:rPr>
              <a:t>that</a:t>
            </a:r>
            <a:r>
              <a:rPr lang="it-IT" sz="1600" b="1" dirty="0">
                <a:solidFill>
                  <a:srgbClr val="0070C0"/>
                </a:solidFill>
                <a:latin typeface="Arial" charset="0"/>
              </a:rPr>
              <a:t> RIC/TEC </a:t>
            </a:r>
            <a:r>
              <a:rPr lang="it-IT" sz="1600" b="1" dirty="0" err="1">
                <a:solidFill>
                  <a:srgbClr val="0070C0"/>
                </a:solidFill>
                <a:latin typeface="Arial" charset="0"/>
              </a:rPr>
              <a:t>have</a:t>
            </a:r>
            <a:r>
              <a:rPr lang="it-IT" sz="1600" b="1" dirty="0">
                <a:solidFill>
                  <a:srgbClr val="0070C0"/>
                </a:solidFill>
                <a:latin typeface="Arial" charset="0"/>
              </a:rPr>
              <a:t> a </a:t>
            </a:r>
            <a:r>
              <a:rPr lang="it-IT" sz="1600" b="1" dirty="0" err="1">
                <a:solidFill>
                  <a:srgbClr val="0070C0"/>
                </a:solidFill>
                <a:latin typeface="Arial" charset="0"/>
              </a:rPr>
              <a:t>point</a:t>
            </a:r>
            <a:r>
              <a:rPr lang="it-IT" sz="1600" b="1" dirty="0">
                <a:solidFill>
                  <a:srgbClr val="0070C0"/>
                </a:solidFill>
                <a:latin typeface="Arial" charset="0"/>
              </a:rPr>
              <a:t> of </a:t>
            </a:r>
            <a:r>
              <a:rPr lang="it-IT" sz="1600" b="1" dirty="0" err="1">
                <a:solidFill>
                  <a:srgbClr val="0070C0"/>
                </a:solidFill>
                <a:latin typeface="Arial" charset="0"/>
              </a:rPr>
              <a:t>reference</a:t>
            </a:r>
            <a:r>
              <a:rPr lang="it-IT" sz="1600" b="1" dirty="0">
                <a:solidFill>
                  <a:srgbClr val="0070C0"/>
                </a:solidFill>
                <a:latin typeface="Arial" charset="0"/>
              </a:rPr>
              <a:t> </a:t>
            </a:r>
            <a:r>
              <a:rPr lang="it-IT" sz="1600" dirty="0">
                <a:solidFill>
                  <a:prstClr val="black"/>
                </a:solidFill>
                <a:latin typeface="Arial" charset="0"/>
              </a:rPr>
              <a:t>on </a:t>
            </a:r>
            <a:r>
              <a:rPr lang="it-IT" sz="1600" dirty="0" err="1">
                <a:solidFill>
                  <a:prstClr val="black"/>
                </a:solidFill>
                <a:latin typeface="Arial" charset="0"/>
              </a:rPr>
              <a:t>issues</a:t>
            </a:r>
            <a:r>
              <a:rPr lang="it-IT" sz="1600" dirty="0">
                <a:solidFill>
                  <a:prstClr val="black"/>
                </a:solidFill>
                <a:latin typeface="Arial" charset="0"/>
              </a:rPr>
              <a:t> </a:t>
            </a:r>
            <a:r>
              <a:rPr lang="it-IT" sz="1600" dirty="0" err="1">
                <a:solidFill>
                  <a:prstClr val="black"/>
                </a:solidFill>
                <a:latin typeface="Arial" charset="0"/>
              </a:rPr>
              <a:t>related</a:t>
            </a:r>
            <a:r>
              <a:rPr lang="it-IT" sz="1600" dirty="0">
                <a:solidFill>
                  <a:prstClr val="black"/>
                </a:solidFill>
                <a:latin typeface="Arial" charset="0"/>
              </a:rPr>
              <a:t> to "</a:t>
            </a:r>
            <a:r>
              <a:rPr lang="it-IT" sz="1600" dirty="0" err="1">
                <a:solidFill>
                  <a:prstClr val="black"/>
                </a:solidFill>
                <a:latin typeface="Arial" charset="0"/>
              </a:rPr>
              <a:t>calculus</a:t>
            </a:r>
            <a:r>
              <a:rPr lang="it-IT" sz="1600" dirty="0">
                <a:solidFill>
                  <a:prstClr val="black"/>
                </a:solidFill>
                <a:latin typeface="Arial" charset="0"/>
              </a:rPr>
              <a:t>" to </a:t>
            </a:r>
            <a:r>
              <a:rPr lang="it-IT" sz="1600" dirty="0" err="1">
                <a:solidFill>
                  <a:prstClr val="black"/>
                </a:solidFill>
                <a:latin typeface="Arial" charset="0"/>
              </a:rPr>
              <a:t>which</a:t>
            </a:r>
            <a:r>
              <a:rPr lang="it-IT" sz="1600" dirty="0">
                <a:solidFill>
                  <a:prstClr val="black"/>
                </a:solidFill>
                <a:latin typeface="Arial" charset="0"/>
              </a:rPr>
              <a:t> </a:t>
            </a:r>
            <a:r>
              <a:rPr lang="it-IT" sz="1600" dirty="0" err="1">
                <a:solidFill>
                  <a:prstClr val="black"/>
                </a:solidFill>
                <a:latin typeface="Arial" charset="0"/>
              </a:rPr>
              <a:t>they</a:t>
            </a:r>
            <a:r>
              <a:rPr lang="it-IT" sz="1600" dirty="0">
                <a:solidFill>
                  <a:prstClr val="black"/>
                </a:solidFill>
                <a:latin typeface="Arial" charset="0"/>
              </a:rPr>
              <a:t> can </a:t>
            </a:r>
            <a:r>
              <a:rPr lang="it-IT" sz="1600" dirty="0" err="1">
                <a:solidFill>
                  <a:prstClr val="black"/>
                </a:solidFill>
                <a:latin typeface="Arial" charset="0"/>
              </a:rPr>
              <a:t>refer</a:t>
            </a:r>
            <a:r>
              <a:rPr lang="it-IT" sz="1600" dirty="0">
                <a:solidFill>
                  <a:prstClr val="black"/>
                </a:solidFill>
                <a:latin typeface="Arial" charset="0"/>
              </a:rPr>
              <a:t>.</a:t>
            </a:r>
          </a:p>
        </p:txBody>
      </p:sp>
      <p:sp>
        <p:nvSpPr>
          <p:cNvPr id="3" name="Date Placeholder 2">
            <a:extLst>
              <a:ext uri="{FF2B5EF4-FFF2-40B4-BE49-F238E27FC236}">
                <a16:creationId xmlns:a16="http://schemas.microsoft.com/office/drawing/2014/main" id="{BE8E61BA-CBE7-ADB3-7E6E-1BCD327D807F}"/>
              </a:ext>
            </a:extLst>
          </p:cNvPr>
          <p:cNvSpPr>
            <a:spLocks noGrp="1"/>
          </p:cNvSpPr>
          <p:nvPr>
            <p:ph type="dt" sz="half" idx="10"/>
          </p:nvPr>
        </p:nvSpPr>
        <p:spPr/>
        <p:txBody>
          <a:bodyPr/>
          <a:lstStyle/>
          <a:p>
            <a:fld id="{609ADD17-013F-9B4F-BD65-1A0887AD8F8B}" type="datetime4">
              <a:rPr lang="it-IT" smtClean="0"/>
              <a:t>25 marzo 2024</a:t>
            </a:fld>
            <a:endParaRPr lang="en-US" dirty="0"/>
          </a:p>
        </p:txBody>
      </p:sp>
      <p:sp>
        <p:nvSpPr>
          <p:cNvPr id="4" name="Footer Placeholder 3">
            <a:extLst>
              <a:ext uri="{FF2B5EF4-FFF2-40B4-BE49-F238E27FC236}">
                <a16:creationId xmlns:a16="http://schemas.microsoft.com/office/drawing/2014/main" id="{71AE43C4-8FB8-C7BB-C961-2AA34EAA4FF3}"/>
              </a:ext>
            </a:extLst>
          </p:cNvPr>
          <p:cNvSpPr>
            <a:spLocks noGrp="1"/>
          </p:cNvSpPr>
          <p:nvPr>
            <p:ph type="ftr" sz="quarter" idx="11"/>
          </p:nvPr>
        </p:nvSpPr>
        <p:spPr/>
        <p:txBody>
          <a:bodyPr/>
          <a:lstStyle/>
          <a:p>
            <a:r>
              <a:rPr lang="en-US"/>
              <a:t>Due  Conti tra le Stelle - INAF OATs</a:t>
            </a:r>
            <a:endParaRPr lang="en-US" dirty="0"/>
          </a:p>
        </p:txBody>
      </p:sp>
      <p:sp>
        <p:nvSpPr>
          <p:cNvPr id="6" name="Slide Number Placeholder 5">
            <a:extLst>
              <a:ext uri="{FF2B5EF4-FFF2-40B4-BE49-F238E27FC236}">
                <a16:creationId xmlns:a16="http://schemas.microsoft.com/office/drawing/2014/main" id="{AB061D20-5F6F-1DB8-A18E-4C3B329E815B}"/>
              </a:ext>
            </a:extLst>
          </p:cNvPr>
          <p:cNvSpPr>
            <a:spLocks noGrp="1"/>
          </p:cNvSpPr>
          <p:nvPr>
            <p:ph type="sldNum" sz="quarter" idx="12"/>
          </p:nvPr>
        </p:nvSpPr>
        <p:spPr/>
        <p:txBody>
          <a:bodyPr/>
          <a:lstStyle/>
          <a:p>
            <a:pPr algn="l"/>
            <a:fld id="{FAEF9944-A4F6-4C59-AEBD-678D6480B8EA}" type="slidenum">
              <a:rPr lang="en-US" smtClean="0"/>
              <a:pPr algn="l"/>
              <a:t>21</a:t>
            </a:fld>
            <a:endParaRPr lang="en-US" dirty="0"/>
          </a:p>
        </p:txBody>
      </p:sp>
    </p:spTree>
    <p:extLst>
      <p:ext uri="{BB962C8B-B14F-4D97-AF65-F5344CB8AC3E}">
        <p14:creationId xmlns:p14="http://schemas.microsoft.com/office/powerpoint/2010/main" val="4204433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14759-1336-F3B3-12ED-1AC0CA9B2392}"/>
              </a:ext>
            </a:extLst>
          </p:cNvPr>
          <p:cNvSpPr>
            <a:spLocks noGrp="1"/>
          </p:cNvSpPr>
          <p:nvPr>
            <p:ph type="title"/>
          </p:nvPr>
        </p:nvSpPr>
        <p:spPr/>
        <p:txBody>
          <a:bodyPr/>
          <a:lstStyle/>
          <a:p>
            <a:r>
              <a:rPr lang="en-IT" dirty="0"/>
              <a:t>Sinergies R&amp;D </a:t>
            </a:r>
          </a:p>
        </p:txBody>
      </p:sp>
      <p:sp>
        <p:nvSpPr>
          <p:cNvPr id="3" name="Content Placeholder 2">
            <a:extLst>
              <a:ext uri="{FF2B5EF4-FFF2-40B4-BE49-F238E27FC236}">
                <a16:creationId xmlns:a16="http://schemas.microsoft.com/office/drawing/2014/main" id="{2964491D-D34A-3DF3-1C00-974A700B7B8C}"/>
              </a:ext>
            </a:extLst>
          </p:cNvPr>
          <p:cNvSpPr>
            <a:spLocks noGrp="1"/>
          </p:cNvSpPr>
          <p:nvPr>
            <p:ph idx="1"/>
          </p:nvPr>
        </p:nvSpPr>
        <p:spPr>
          <a:xfrm>
            <a:off x="1920240" y="2312276"/>
            <a:ext cx="9478445" cy="3651504"/>
          </a:xfrm>
        </p:spPr>
        <p:txBody>
          <a:bodyPr/>
          <a:lstStyle/>
          <a:p>
            <a:pPr marL="285750" indent="-285750">
              <a:buFont typeface="Arial" panose="020B0604020202020204" pitchFamily="34" charset="0"/>
              <a:buChar char="•"/>
            </a:pPr>
            <a:r>
              <a:rPr lang="en-GB" dirty="0"/>
              <a:t>Schools:</a:t>
            </a:r>
          </a:p>
          <a:p>
            <a:r>
              <a:rPr lang="en-GB" dirty="0"/>
              <a:t>	</a:t>
            </a:r>
            <a:r>
              <a:rPr lang="en-GB" b="1" dirty="0"/>
              <a:t>HPC school for INAF </a:t>
            </a:r>
            <a:r>
              <a:rPr lang="en-GB" dirty="0"/>
              <a:t>- https://</a:t>
            </a:r>
            <a:r>
              <a:rPr lang="en-GB" dirty="0" err="1"/>
              <a:t>indico.ict.inaf.it</a:t>
            </a:r>
            <a:r>
              <a:rPr lang="en-GB" dirty="0"/>
              <a:t>/event/2785/</a:t>
            </a:r>
            <a:endParaRPr lang="en-IT" dirty="0"/>
          </a:p>
          <a:p>
            <a:pPr marL="285750" indent="-285750">
              <a:buFont typeface="Arial" panose="020B0604020202020204" pitchFamily="34" charset="0"/>
              <a:buChar char="•"/>
            </a:pPr>
            <a:r>
              <a:rPr lang="en-GB" dirty="0"/>
              <a:t>Research groups:</a:t>
            </a:r>
          </a:p>
          <a:p>
            <a:pPr lvl="2" indent="0">
              <a:buNone/>
            </a:pPr>
            <a:r>
              <a:rPr lang="en-GB" dirty="0"/>
              <a:t>	HPC</a:t>
            </a:r>
          </a:p>
          <a:p>
            <a:pPr lvl="2" indent="0">
              <a:buNone/>
            </a:pPr>
            <a:r>
              <a:rPr lang="en-GB" dirty="0"/>
              <a:t>	Machine Leaning</a:t>
            </a:r>
          </a:p>
          <a:p>
            <a:pPr lvl="2" indent="0">
              <a:buNone/>
            </a:pPr>
            <a:r>
              <a:rPr lang="en-GB" dirty="0"/>
              <a:t>	IDEAS?</a:t>
            </a:r>
            <a:endParaRPr lang="en-IT" dirty="0"/>
          </a:p>
        </p:txBody>
      </p:sp>
      <p:sp>
        <p:nvSpPr>
          <p:cNvPr id="4" name="Date Placeholder 3">
            <a:extLst>
              <a:ext uri="{FF2B5EF4-FFF2-40B4-BE49-F238E27FC236}">
                <a16:creationId xmlns:a16="http://schemas.microsoft.com/office/drawing/2014/main" id="{BAC5BCC1-C92E-C831-9E70-7B7DFAD85600}"/>
              </a:ext>
            </a:extLst>
          </p:cNvPr>
          <p:cNvSpPr>
            <a:spLocks noGrp="1"/>
          </p:cNvSpPr>
          <p:nvPr>
            <p:ph type="dt" sz="half" idx="10"/>
          </p:nvPr>
        </p:nvSpPr>
        <p:spPr/>
        <p:txBody>
          <a:bodyPr/>
          <a:lstStyle/>
          <a:p>
            <a:fld id="{BBFEF0D4-3CA9-AB45-A00B-A202CCC71EFB}" type="datetime4">
              <a:rPr lang="it-IT" smtClean="0"/>
              <a:t>25 marzo 2024</a:t>
            </a:fld>
            <a:endParaRPr lang="en-US" dirty="0"/>
          </a:p>
        </p:txBody>
      </p:sp>
      <p:sp>
        <p:nvSpPr>
          <p:cNvPr id="5" name="Footer Placeholder 4">
            <a:extLst>
              <a:ext uri="{FF2B5EF4-FFF2-40B4-BE49-F238E27FC236}">
                <a16:creationId xmlns:a16="http://schemas.microsoft.com/office/drawing/2014/main" id="{9D804B4E-E127-F9C3-ECC7-822CC8817D9A}"/>
              </a:ext>
            </a:extLst>
          </p:cNvPr>
          <p:cNvSpPr>
            <a:spLocks noGrp="1"/>
          </p:cNvSpPr>
          <p:nvPr>
            <p:ph type="ftr" sz="quarter" idx="11"/>
          </p:nvPr>
        </p:nvSpPr>
        <p:spPr/>
        <p:txBody>
          <a:bodyPr/>
          <a:lstStyle/>
          <a:p>
            <a:r>
              <a:rPr lang="en-US"/>
              <a:t>Due  Conti tra le Stelle - INAF OATs</a:t>
            </a:r>
            <a:endParaRPr lang="en-US" dirty="0"/>
          </a:p>
        </p:txBody>
      </p:sp>
      <p:sp>
        <p:nvSpPr>
          <p:cNvPr id="6" name="Slide Number Placeholder 5">
            <a:extLst>
              <a:ext uri="{FF2B5EF4-FFF2-40B4-BE49-F238E27FC236}">
                <a16:creationId xmlns:a16="http://schemas.microsoft.com/office/drawing/2014/main" id="{DEA15E36-3652-F35A-2088-7D6BC01A7613}"/>
              </a:ext>
            </a:extLst>
          </p:cNvPr>
          <p:cNvSpPr>
            <a:spLocks noGrp="1"/>
          </p:cNvSpPr>
          <p:nvPr>
            <p:ph type="sldNum" sz="quarter" idx="12"/>
          </p:nvPr>
        </p:nvSpPr>
        <p:spPr/>
        <p:txBody>
          <a:bodyPr/>
          <a:lstStyle/>
          <a:p>
            <a:pPr algn="l"/>
            <a:fld id="{FAEF9944-A4F6-4C59-AEBD-678D6480B8EA}" type="slidenum">
              <a:rPr lang="en-US" smtClean="0"/>
              <a:pPr algn="l"/>
              <a:t>22</a:t>
            </a:fld>
            <a:endParaRPr lang="en-US" dirty="0"/>
          </a:p>
        </p:txBody>
      </p:sp>
    </p:spTree>
    <p:extLst>
      <p:ext uri="{BB962C8B-B14F-4D97-AF65-F5344CB8AC3E}">
        <p14:creationId xmlns:p14="http://schemas.microsoft.com/office/powerpoint/2010/main" val="2395400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 name="Freeform: Shape 8">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10">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5" name="Freeform: Shape 12">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6" name="Freeform: Shape 14">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7" name="Freeform: Shape 16">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8">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9" name="Freeform: Shape 20">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Freeform: Shape 22">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41" name="Rectangle 40">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096E9CE1-4D2D-30DE-53FA-AF29D0E0528B}"/>
              </a:ext>
            </a:extLst>
          </p:cNvPr>
          <p:cNvSpPr>
            <a:spLocks noGrp="1"/>
          </p:cNvSpPr>
          <p:nvPr>
            <p:ph type="title"/>
          </p:nvPr>
        </p:nvSpPr>
        <p:spPr>
          <a:xfrm>
            <a:off x="6090045" y="1346200"/>
            <a:ext cx="5624118" cy="3284538"/>
          </a:xfrm>
        </p:spPr>
        <p:txBody>
          <a:bodyPr vert="horz" lIns="109728" tIns="109728" rIns="109728" bIns="91440" rtlCol="0" anchor="b">
            <a:normAutofit/>
          </a:bodyPr>
          <a:lstStyle/>
          <a:p>
            <a:pPr>
              <a:lnSpc>
                <a:spcPct val="120000"/>
              </a:lnSpc>
            </a:pPr>
            <a:r>
              <a:rPr lang="en-US" sz="5400" dirty="0">
                <a:solidFill>
                  <a:schemeClr val="tx1">
                    <a:lumMod val="85000"/>
                    <a:lumOff val="15000"/>
                  </a:schemeClr>
                </a:solidFill>
              </a:rPr>
              <a:t>Questions?</a:t>
            </a:r>
          </a:p>
        </p:txBody>
      </p:sp>
      <p:sp>
        <p:nvSpPr>
          <p:cNvPr id="42" name="Freeform: Shape 26">
            <a:extLst>
              <a:ext uri="{FF2B5EF4-FFF2-40B4-BE49-F238E27FC236}">
                <a16:creationId xmlns:a16="http://schemas.microsoft.com/office/drawing/2014/main" id="{96CB0275-66F1-4491-93B8-121D0C717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4"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Freeform: Shape 28">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4" name="Picture 43" descr="Yellow question mark">
            <a:extLst>
              <a:ext uri="{FF2B5EF4-FFF2-40B4-BE49-F238E27FC236}">
                <a16:creationId xmlns:a16="http://schemas.microsoft.com/office/drawing/2014/main" id="{821701DC-AE3D-0982-94C9-9AC8D4C58CD5}"/>
              </a:ext>
            </a:extLst>
          </p:cNvPr>
          <p:cNvPicPr>
            <a:picLocks noChangeAspect="1"/>
          </p:cNvPicPr>
          <p:nvPr/>
        </p:nvPicPr>
        <p:blipFill rotWithShape="1">
          <a:blip r:embed="rId2"/>
          <a:srcRect l="45458" r="10509"/>
          <a:stretch/>
        </p:blipFill>
        <p:spPr>
          <a:xfrm>
            <a:off x="153" y="10"/>
            <a:ext cx="5033023" cy="6857990"/>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p:spPr>
      </p:pic>
      <p:sp>
        <p:nvSpPr>
          <p:cNvPr id="45" name="Freeform: Shape 30">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 name="TextBox 3">
            <a:extLst>
              <a:ext uri="{FF2B5EF4-FFF2-40B4-BE49-F238E27FC236}">
                <a16:creationId xmlns:a16="http://schemas.microsoft.com/office/drawing/2014/main" id="{8FDF2381-072F-51D0-BF6C-18BC897D0F7E}"/>
              </a:ext>
            </a:extLst>
          </p:cNvPr>
          <p:cNvSpPr txBox="1"/>
          <p:nvPr/>
        </p:nvSpPr>
        <p:spPr>
          <a:xfrm>
            <a:off x="5700036" y="2110288"/>
            <a:ext cx="5745291" cy="584775"/>
          </a:xfrm>
          <a:prstGeom prst="rect">
            <a:avLst/>
          </a:prstGeom>
          <a:noFill/>
        </p:spPr>
        <p:txBody>
          <a:bodyPr wrap="none" rtlCol="0">
            <a:spAutoFit/>
          </a:bodyPr>
          <a:lstStyle/>
          <a:p>
            <a:r>
              <a:rPr lang="en-IT" sz="3200" b="1" dirty="0"/>
              <a:t>Thanks for your attention</a:t>
            </a:r>
          </a:p>
        </p:txBody>
      </p:sp>
      <p:sp>
        <p:nvSpPr>
          <p:cNvPr id="3" name="Date Placeholder 2">
            <a:extLst>
              <a:ext uri="{FF2B5EF4-FFF2-40B4-BE49-F238E27FC236}">
                <a16:creationId xmlns:a16="http://schemas.microsoft.com/office/drawing/2014/main" id="{9B2A2C1F-ECD9-C50B-B880-262D3734F3CD}"/>
              </a:ext>
            </a:extLst>
          </p:cNvPr>
          <p:cNvSpPr>
            <a:spLocks noGrp="1"/>
          </p:cNvSpPr>
          <p:nvPr>
            <p:ph type="dt" sz="half" idx="10"/>
          </p:nvPr>
        </p:nvSpPr>
        <p:spPr/>
        <p:txBody>
          <a:bodyPr/>
          <a:lstStyle/>
          <a:p>
            <a:fld id="{78C921B1-885D-6644-8085-C68460197009}" type="datetime4">
              <a:rPr lang="it-IT" smtClean="0"/>
              <a:t>25 marzo 2024</a:t>
            </a:fld>
            <a:endParaRPr lang="en-US" dirty="0"/>
          </a:p>
        </p:txBody>
      </p:sp>
      <p:sp>
        <p:nvSpPr>
          <p:cNvPr id="5" name="Footer Placeholder 4">
            <a:extLst>
              <a:ext uri="{FF2B5EF4-FFF2-40B4-BE49-F238E27FC236}">
                <a16:creationId xmlns:a16="http://schemas.microsoft.com/office/drawing/2014/main" id="{4C530154-2A49-EBF8-B8B5-532475643580}"/>
              </a:ext>
            </a:extLst>
          </p:cNvPr>
          <p:cNvSpPr>
            <a:spLocks noGrp="1"/>
          </p:cNvSpPr>
          <p:nvPr>
            <p:ph type="ftr" sz="quarter" idx="11"/>
          </p:nvPr>
        </p:nvSpPr>
        <p:spPr/>
        <p:txBody>
          <a:bodyPr/>
          <a:lstStyle/>
          <a:p>
            <a:r>
              <a:rPr lang="en-US"/>
              <a:t>Due  Conti tra le Stelle - INAF OATs</a:t>
            </a:r>
            <a:endParaRPr lang="en-US" dirty="0"/>
          </a:p>
        </p:txBody>
      </p:sp>
      <p:sp>
        <p:nvSpPr>
          <p:cNvPr id="6" name="Slide Number Placeholder 5">
            <a:extLst>
              <a:ext uri="{FF2B5EF4-FFF2-40B4-BE49-F238E27FC236}">
                <a16:creationId xmlns:a16="http://schemas.microsoft.com/office/drawing/2014/main" id="{1DB7C0F7-DB2C-357E-EB38-DF824BF985EB}"/>
              </a:ext>
            </a:extLst>
          </p:cNvPr>
          <p:cNvSpPr>
            <a:spLocks noGrp="1"/>
          </p:cNvSpPr>
          <p:nvPr>
            <p:ph type="sldNum" sz="quarter" idx="12"/>
          </p:nvPr>
        </p:nvSpPr>
        <p:spPr/>
        <p:txBody>
          <a:bodyPr/>
          <a:lstStyle/>
          <a:p>
            <a:pPr algn="l"/>
            <a:fld id="{FAEF9944-A4F6-4C59-AEBD-678D6480B8EA}" type="slidenum">
              <a:rPr lang="en-US" smtClean="0"/>
              <a:pPr algn="l"/>
              <a:t>23</a:t>
            </a:fld>
            <a:endParaRPr lang="en-US" dirty="0"/>
          </a:p>
        </p:txBody>
      </p:sp>
    </p:spTree>
    <p:extLst>
      <p:ext uri="{BB962C8B-B14F-4D97-AF65-F5344CB8AC3E}">
        <p14:creationId xmlns:p14="http://schemas.microsoft.com/office/powerpoint/2010/main" val="417654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1EC86DB4-572A-4F71-AF8A-2395B4CA7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1435265" cy="6858000"/>
          </a:xfrm>
          <a:custGeom>
            <a:avLst/>
            <a:gdLst>
              <a:gd name="connsiteX0" fmla="*/ 9925983 w 11435265"/>
              <a:gd name="connsiteY0" fmla="*/ 6858000 h 6858000"/>
              <a:gd name="connsiteX1" fmla="*/ 0 w 11435265"/>
              <a:gd name="connsiteY1" fmla="*/ 6858000 h 6858000"/>
              <a:gd name="connsiteX2" fmla="*/ 0 w 11435265"/>
              <a:gd name="connsiteY2" fmla="*/ 0 h 6858000"/>
              <a:gd name="connsiteX3" fmla="*/ 996904 w 11435265"/>
              <a:gd name="connsiteY3" fmla="*/ 0 h 6858000"/>
              <a:gd name="connsiteX4" fmla="*/ 2426875 w 11435265"/>
              <a:gd name="connsiteY4" fmla="*/ 0 h 6858000"/>
              <a:gd name="connsiteX5" fmla="*/ 4014127 w 11435265"/>
              <a:gd name="connsiteY5" fmla="*/ 0 h 6858000"/>
              <a:gd name="connsiteX6" fmla="*/ 4359595 w 11435265"/>
              <a:gd name="connsiteY6" fmla="*/ 0 h 6858000"/>
              <a:gd name="connsiteX7" fmla="*/ 4647960 w 11435265"/>
              <a:gd name="connsiteY7" fmla="*/ 0 h 6858000"/>
              <a:gd name="connsiteX8" fmla="*/ 4691093 w 11435265"/>
              <a:gd name="connsiteY8" fmla="*/ 0 h 6858000"/>
              <a:gd name="connsiteX9" fmla="*/ 5558544 w 11435265"/>
              <a:gd name="connsiteY9" fmla="*/ 0 h 6858000"/>
              <a:gd name="connsiteX10" fmla="*/ 5570664 w 11435265"/>
              <a:gd name="connsiteY10" fmla="*/ 0 h 6858000"/>
              <a:gd name="connsiteX11" fmla="*/ 5695183 w 11435265"/>
              <a:gd name="connsiteY11" fmla="*/ 0 h 6858000"/>
              <a:gd name="connsiteX12" fmla="*/ 7177357 w 11435265"/>
              <a:gd name="connsiteY12" fmla="*/ 0 h 6858000"/>
              <a:gd name="connsiteX13" fmla="*/ 9824163 w 11435265"/>
              <a:gd name="connsiteY13" fmla="*/ 0 h 6858000"/>
              <a:gd name="connsiteX14" fmla="*/ 9846125 w 11435265"/>
              <a:gd name="connsiteY14" fmla="*/ 16892 h 6858000"/>
              <a:gd name="connsiteX15" fmla="*/ 11435265 w 11435265"/>
              <a:gd name="connsiteY15" fmla="*/ 4079318 h 6858000"/>
              <a:gd name="connsiteX16" fmla="*/ 10261404 w 11435265"/>
              <a:gd name="connsiteY16"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5265" h="6858000">
                <a:moveTo>
                  <a:pt x="9925983" y="6858000"/>
                </a:moveTo>
                <a:lnTo>
                  <a:pt x="0" y="6858000"/>
                </a:lnTo>
                <a:lnTo>
                  <a:pt x="0" y="0"/>
                </a:lnTo>
                <a:lnTo>
                  <a:pt x="996904" y="0"/>
                </a:lnTo>
                <a:lnTo>
                  <a:pt x="2426875" y="0"/>
                </a:lnTo>
                <a:lnTo>
                  <a:pt x="4014127" y="0"/>
                </a:lnTo>
                <a:lnTo>
                  <a:pt x="4359595" y="0"/>
                </a:lnTo>
                <a:lnTo>
                  <a:pt x="4647960" y="0"/>
                </a:lnTo>
                <a:lnTo>
                  <a:pt x="4691093" y="0"/>
                </a:lnTo>
                <a:lnTo>
                  <a:pt x="5558544" y="0"/>
                </a:lnTo>
                <a:lnTo>
                  <a:pt x="5570664" y="0"/>
                </a:lnTo>
                <a:lnTo>
                  <a:pt x="5695183" y="0"/>
                </a:lnTo>
                <a:lnTo>
                  <a:pt x="7177357" y="0"/>
                </a:lnTo>
                <a:lnTo>
                  <a:pt x="9824163" y="0"/>
                </a:lnTo>
                <a:lnTo>
                  <a:pt x="9846125" y="16892"/>
                </a:lnTo>
                <a:cubicBezTo>
                  <a:pt x="10865743" y="850004"/>
                  <a:pt x="11435265" y="2357705"/>
                  <a:pt x="11435265" y="4079318"/>
                </a:cubicBezTo>
                <a:cubicBezTo>
                  <a:pt x="11435265" y="5217633"/>
                  <a:pt x="10916694" y="5903717"/>
                  <a:pt x="10261404" y="654244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F540DC4-0D11-A2F7-33DC-89FDDB4E8009}"/>
              </a:ext>
            </a:extLst>
          </p:cNvPr>
          <p:cNvSpPr>
            <a:spLocks noGrp="1"/>
          </p:cNvSpPr>
          <p:nvPr>
            <p:ph type="title"/>
          </p:nvPr>
        </p:nvSpPr>
        <p:spPr>
          <a:xfrm>
            <a:off x="1518860" y="442913"/>
            <a:ext cx="7820569" cy="1344612"/>
          </a:xfrm>
        </p:spPr>
        <p:txBody>
          <a:bodyPr anchor="b">
            <a:normAutofit/>
          </a:bodyPr>
          <a:lstStyle/>
          <a:p>
            <a:r>
              <a:rPr lang="en-IT" dirty="0"/>
              <a:t>DISCLAMER</a:t>
            </a:r>
          </a:p>
        </p:txBody>
      </p:sp>
      <p:sp>
        <p:nvSpPr>
          <p:cNvPr id="13" name="Freeform: Shape 12">
            <a:extLst>
              <a:ext uri="{FF2B5EF4-FFF2-40B4-BE49-F238E27FC236}">
                <a16:creationId xmlns:a16="http://schemas.microsoft.com/office/drawing/2014/main" id="{71BA53A4-C4B7-4189-9FC1-6350B1AB5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332301" y="0"/>
            <a:ext cx="1518348" cy="6858000"/>
          </a:xfrm>
          <a:custGeom>
            <a:avLst/>
            <a:gdLst>
              <a:gd name="connsiteX0" fmla="*/ 19178 w 1518348"/>
              <a:gd name="connsiteY0" fmla="*/ 6858000 h 6858000"/>
              <a:gd name="connsiteX1" fmla="*/ 0 w 1518348"/>
              <a:gd name="connsiteY1" fmla="*/ 6858000 h 6858000"/>
              <a:gd name="connsiteX2" fmla="*/ 241394 w 1518348"/>
              <a:gd name="connsiteY2" fmla="*/ 6638611 h 6858000"/>
              <a:gd name="connsiteX3" fmla="*/ 1493356 w 1518348"/>
              <a:gd name="connsiteY3" fmla="*/ 4142424 h 6858000"/>
              <a:gd name="connsiteX4" fmla="*/ 282053 w 1518348"/>
              <a:gd name="connsiteY4" fmla="*/ 26474 h 6858000"/>
              <a:gd name="connsiteX5" fmla="*/ 256233 w 1518348"/>
              <a:gd name="connsiteY5" fmla="*/ 0 h 6858000"/>
              <a:gd name="connsiteX6" fmla="*/ 273463 w 1518348"/>
              <a:gd name="connsiteY6" fmla="*/ 0 h 6858000"/>
              <a:gd name="connsiteX7" fmla="*/ 300199 w 1518348"/>
              <a:gd name="connsiteY7" fmla="*/ 27414 h 6858000"/>
              <a:gd name="connsiteX8" fmla="*/ 1511501 w 1518348"/>
              <a:gd name="connsiteY8" fmla="*/ 4143362 h 6858000"/>
              <a:gd name="connsiteX9" fmla="*/ 259539 w 1518348"/>
              <a:gd name="connsiteY9" fmla="*/ 6639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348" h="6858000">
                <a:moveTo>
                  <a:pt x="19178" y="6858000"/>
                </a:moveTo>
                <a:lnTo>
                  <a:pt x="0" y="6858000"/>
                </a:lnTo>
                <a:lnTo>
                  <a:pt x="241394" y="6638611"/>
                </a:lnTo>
                <a:cubicBezTo>
                  <a:pt x="909582" y="6009084"/>
                  <a:pt x="1445892" y="5323498"/>
                  <a:pt x="1493356" y="4142424"/>
                </a:cubicBezTo>
                <a:cubicBezTo>
                  <a:pt x="1560655" y="2467784"/>
                  <a:pt x="1130049" y="962858"/>
                  <a:pt x="282053" y="26474"/>
                </a:cubicBezTo>
                <a:lnTo>
                  <a:pt x="256233" y="0"/>
                </a:lnTo>
                <a:lnTo>
                  <a:pt x="273463" y="0"/>
                </a:lnTo>
                <a:lnTo>
                  <a:pt x="300199" y="27414"/>
                </a:lnTo>
                <a:cubicBezTo>
                  <a:pt x="1148195" y="963796"/>
                  <a:pt x="1578800" y="2468723"/>
                  <a:pt x="1511501" y="4143362"/>
                </a:cubicBezTo>
                <a:cubicBezTo>
                  <a:pt x="1464037" y="5324436"/>
                  <a:pt x="927728" y="6010023"/>
                  <a:pt x="259539" y="663954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558AD6E-B070-4640-AA07-87E208983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994386" y="0"/>
            <a:ext cx="1644534" cy="6858000"/>
          </a:xfrm>
          <a:custGeom>
            <a:avLst/>
            <a:gdLst>
              <a:gd name="connsiteX0" fmla="*/ 135252 w 1644534"/>
              <a:gd name="connsiteY0" fmla="*/ 6858000 h 6858000"/>
              <a:gd name="connsiteX1" fmla="*/ 101819 w 1644534"/>
              <a:gd name="connsiteY1" fmla="*/ 6858000 h 6858000"/>
              <a:gd name="connsiteX2" fmla="*/ 437240 w 1644534"/>
              <a:gd name="connsiteY2" fmla="*/ 6542447 h 6858000"/>
              <a:gd name="connsiteX3" fmla="*/ 1611101 w 1644534"/>
              <a:gd name="connsiteY3" fmla="*/ 4079318 h 6858000"/>
              <a:gd name="connsiteX4" fmla="*/ 21961 w 1644534"/>
              <a:gd name="connsiteY4" fmla="*/ 16892 h 6858000"/>
              <a:gd name="connsiteX5" fmla="*/ 0 w 1644534"/>
              <a:gd name="connsiteY5" fmla="*/ 0 h 6858000"/>
              <a:gd name="connsiteX6" fmla="*/ 33433 w 1644534"/>
              <a:gd name="connsiteY6" fmla="*/ 0 h 6858000"/>
              <a:gd name="connsiteX7" fmla="*/ 55394 w 1644534"/>
              <a:gd name="connsiteY7" fmla="*/ 16892 h 6858000"/>
              <a:gd name="connsiteX8" fmla="*/ 1644534 w 1644534"/>
              <a:gd name="connsiteY8" fmla="*/ 4079318 h 6858000"/>
              <a:gd name="connsiteX9" fmla="*/ 470673 w 1644534"/>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534" h="6858000">
                <a:moveTo>
                  <a:pt x="135252" y="6858000"/>
                </a:moveTo>
                <a:lnTo>
                  <a:pt x="101819" y="6858000"/>
                </a:lnTo>
                <a:lnTo>
                  <a:pt x="437240" y="6542447"/>
                </a:lnTo>
                <a:cubicBezTo>
                  <a:pt x="1092531" y="5903717"/>
                  <a:pt x="1611101" y="5217633"/>
                  <a:pt x="1611101" y="4079318"/>
                </a:cubicBezTo>
                <a:cubicBezTo>
                  <a:pt x="1611101" y="2357705"/>
                  <a:pt x="1041580" y="850004"/>
                  <a:pt x="21961" y="16892"/>
                </a:cubicBezTo>
                <a:lnTo>
                  <a:pt x="0" y="0"/>
                </a:lnTo>
                <a:lnTo>
                  <a:pt x="33433" y="0"/>
                </a:lnTo>
                <a:lnTo>
                  <a:pt x="55394" y="16892"/>
                </a:lnTo>
                <a:cubicBezTo>
                  <a:pt x="1075012" y="850004"/>
                  <a:pt x="1644534" y="2357705"/>
                  <a:pt x="1644534" y="4079318"/>
                </a:cubicBezTo>
                <a:cubicBezTo>
                  <a:pt x="1644534" y="5217633"/>
                  <a:pt x="1125963" y="5903717"/>
                  <a:pt x="470673" y="654244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aphicFrame>
        <p:nvGraphicFramePr>
          <p:cNvPr id="5" name="Content Placeholder 2">
            <a:extLst>
              <a:ext uri="{FF2B5EF4-FFF2-40B4-BE49-F238E27FC236}">
                <a16:creationId xmlns:a16="http://schemas.microsoft.com/office/drawing/2014/main" id="{D71C8A63-10E0-00DC-16C6-4043E6964B7D}"/>
              </a:ext>
            </a:extLst>
          </p:cNvPr>
          <p:cNvGraphicFramePr>
            <a:graphicFrameLocks noGrp="1"/>
          </p:cNvGraphicFramePr>
          <p:nvPr>
            <p:ph idx="1"/>
            <p:extLst>
              <p:ext uri="{D42A27DB-BD31-4B8C-83A1-F6EECF244321}">
                <p14:modId xmlns:p14="http://schemas.microsoft.com/office/powerpoint/2010/main" val="681180971"/>
              </p:ext>
            </p:extLst>
          </p:nvPr>
        </p:nvGraphicFramePr>
        <p:xfrm>
          <a:off x="1518860" y="2312988"/>
          <a:ext cx="7881385" cy="3278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logo with blue dots and black text&#10;&#10;Description automatically generated">
            <a:extLst>
              <a:ext uri="{FF2B5EF4-FFF2-40B4-BE49-F238E27FC236}">
                <a16:creationId xmlns:a16="http://schemas.microsoft.com/office/drawing/2014/main" id="{2F1652C3-424F-30FF-8C88-08C71C8D0BEE}"/>
              </a:ext>
            </a:extLst>
          </p:cNvPr>
          <p:cNvPicPr>
            <a:picLocks noChangeAspect="1"/>
          </p:cNvPicPr>
          <p:nvPr/>
        </p:nvPicPr>
        <p:blipFill>
          <a:blip r:embed="rId7"/>
          <a:stretch>
            <a:fillRect/>
          </a:stretch>
        </p:blipFill>
        <p:spPr>
          <a:xfrm>
            <a:off x="212110" y="110100"/>
            <a:ext cx="1666657" cy="1228949"/>
          </a:xfrm>
          <a:prstGeom prst="rect">
            <a:avLst/>
          </a:prstGeom>
          <a:ln>
            <a:noFill/>
          </a:ln>
          <a:effectLst>
            <a:softEdge rad="112500"/>
          </a:effectLst>
        </p:spPr>
      </p:pic>
      <p:sp>
        <p:nvSpPr>
          <p:cNvPr id="6" name="Date Placeholder 5">
            <a:extLst>
              <a:ext uri="{FF2B5EF4-FFF2-40B4-BE49-F238E27FC236}">
                <a16:creationId xmlns:a16="http://schemas.microsoft.com/office/drawing/2014/main" id="{F19A8235-E58F-AEE5-476C-06E74A2D9987}"/>
              </a:ext>
            </a:extLst>
          </p:cNvPr>
          <p:cNvSpPr>
            <a:spLocks noGrp="1"/>
          </p:cNvSpPr>
          <p:nvPr>
            <p:ph type="dt" sz="half" idx="10"/>
          </p:nvPr>
        </p:nvSpPr>
        <p:spPr/>
        <p:txBody>
          <a:bodyPr/>
          <a:lstStyle/>
          <a:p>
            <a:fld id="{88363595-2AF9-C144-8786-EE7BCA950A52}" type="datetime4">
              <a:rPr lang="it-IT" smtClean="0"/>
              <a:t>25 marzo 2024</a:t>
            </a:fld>
            <a:endParaRPr lang="en-US" dirty="0"/>
          </a:p>
        </p:txBody>
      </p:sp>
      <p:sp>
        <p:nvSpPr>
          <p:cNvPr id="7" name="Footer Placeholder 6">
            <a:extLst>
              <a:ext uri="{FF2B5EF4-FFF2-40B4-BE49-F238E27FC236}">
                <a16:creationId xmlns:a16="http://schemas.microsoft.com/office/drawing/2014/main" id="{B7C48C73-4C1E-3AD6-C07D-73B7649B9C2C}"/>
              </a:ext>
            </a:extLst>
          </p:cNvPr>
          <p:cNvSpPr>
            <a:spLocks noGrp="1"/>
          </p:cNvSpPr>
          <p:nvPr>
            <p:ph type="ftr" sz="quarter" idx="11"/>
          </p:nvPr>
        </p:nvSpPr>
        <p:spPr/>
        <p:txBody>
          <a:bodyPr/>
          <a:lstStyle/>
          <a:p>
            <a:r>
              <a:rPr lang="en-US"/>
              <a:t>Due  Conti tra le Stelle - INAF OATs</a:t>
            </a:r>
            <a:endParaRPr lang="en-US" dirty="0"/>
          </a:p>
        </p:txBody>
      </p:sp>
      <p:sp>
        <p:nvSpPr>
          <p:cNvPr id="8" name="Slide Number Placeholder 7">
            <a:extLst>
              <a:ext uri="{FF2B5EF4-FFF2-40B4-BE49-F238E27FC236}">
                <a16:creationId xmlns:a16="http://schemas.microsoft.com/office/drawing/2014/main" id="{D3259A4C-95F3-D911-A94B-7512E6F50208}"/>
              </a:ext>
            </a:extLst>
          </p:cNvPr>
          <p:cNvSpPr>
            <a:spLocks noGrp="1"/>
          </p:cNvSpPr>
          <p:nvPr>
            <p:ph type="sldNum" sz="quarter" idx="12"/>
          </p:nvPr>
        </p:nvSpPr>
        <p:spPr/>
        <p:txBody>
          <a:bodyPr/>
          <a:lstStyle/>
          <a:p>
            <a:pPr algn="l"/>
            <a:fld id="{FAEF9944-A4F6-4C59-AEBD-678D6480B8EA}" type="slidenum">
              <a:rPr lang="en-US" smtClean="0"/>
              <a:pPr algn="l"/>
              <a:t>3</a:t>
            </a:fld>
            <a:endParaRPr lang="en-US" dirty="0"/>
          </a:p>
        </p:txBody>
      </p:sp>
    </p:spTree>
    <p:extLst>
      <p:ext uri="{BB962C8B-B14F-4D97-AF65-F5344CB8AC3E}">
        <p14:creationId xmlns:p14="http://schemas.microsoft.com/office/powerpoint/2010/main" val="1675902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ACA6C3-F2FA-4894-85C1-9FA605104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76922BA5-6683-4195-97C3-F3D2A0BB1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26626" y="-5026319"/>
            <a:ext cx="2138900" cy="12191541"/>
          </a:xfrm>
          <a:custGeom>
            <a:avLst/>
            <a:gdLst>
              <a:gd name="connsiteX0" fmla="*/ 0 w 2382867"/>
              <a:gd name="connsiteY0" fmla="*/ 12191541 h 12191541"/>
              <a:gd name="connsiteX1" fmla="*/ 0 w 2382867"/>
              <a:gd name="connsiteY1" fmla="*/ 0 h 12191541"/>
              <a:gd name="connsiteX2" fmla="*/ 1758230 w 2382867"/>
              <a:gd name="connsiteY2" fmla="*/ 0 h 12191541"/>
              <a:gd name="connsiteX3" fmla="*/ 1849759 w 2382867"/>
              <a:gd name="connsiteY3" fmla="*/ 405062 h 12191541"/>
              <a:gd name="connsiteX4" fmla="*/ 2382867 w 2382867"/>
              <a:gd name="connsiteY4" fmla="*/ 6524518 h 12191541"/>
              <a:gd name="connsiteX5" fmla="*/ 1334945 w 2382867"/>
              <a:gd name="connsiteY5" fmla="*/ 12017007 h 12191541"/>
              <a:gd name="connsiteX6" fmla="*/ 1268170 w 2382867"/>
              <a:gd name="connsiteY6" fmla="*/ 12191541 h 121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867" h="12191541">
                <a:moveTo>
                  <a:pt x="0" y="12191541"/>
                </a:moveTo>
                <a:lnTo>
                  <a:pt x="0" y="0"/>
                </a:lnTo>
                <a:lnTo>
                  <a:pt x="1758230" y="0"/>
                </a:lnTo>
                <a:lnTo>
                  <a:pt x="1849759" y="405062"/>
                </a:lnTo>
                <a:cubicBezTo>
                  <a:pt x="2196195" y="2048010"/>
                  <a:pt x="2382867" y="4186399"/>
                  <a:pt x="2382867" y="6524518"/>
                </a:cubicBezTo>
                <a:cubicBezTo>
                  <a:pt x="2382867" y="9147937"/>
                  <a:pt x="1893395" y="10555417"/>
                  <a:pt x="1334945" y="12017007"/>
                </a:cubicBezTo>
                <a:lnTo>
                  <a:pt x="1268170" y="1219154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E59169C9-0DBE-4B66-9C16-22A64324A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27211" y="-4339476"/>
            <a:ext cx="1137882" cy="12191694"/>
          </a:xfrm>
          <a:custGeom>
            <a:avLst/>
            <a:gdLst>
              <a:gd name="connsiteX0" fmla="*/ 0 w 1240954"/>
              <a:gd name="connsiteY0" fmla="*/ 12191694 h 12191694"/>
              <a:gd name="connsiteX1" fmla="*/ 72823 w 1240954"/>
              <a:gd name="connsiteY1" fmla="*/ 12017158 h 12191694"/>
              <a:gd name="connsiteX2" fmla="*/ 1215669 w 1240954"/>
              <a:gd name="connsiteY2" fmla="*/ 6524669 h 12191694"/>
              <a:gd name="connsiteX3" fmla="*/ 634271 w 1240954"/>
              <a:gd name="connsiteY3" fmla="*/ 405211 h 12191694"/>
              <a:gd name="connsiteX4" fmla="*/ 534414 w 1240954"/>
              <a:gd name="connsiteY4" fmla="*/ 0 h 12191694"/>
              <a:gd name="connsiteX5" fmla="*/ 559698 w 1240954"/>
              <a:gd name="connsiteY5" fmla="*/ 0 h 12191694"/>
              <a:gd name="connsiteX6" fmla="*/ 659555 w 1240954"/>
              <a:gd name="connsiteY6" fmla="*/ 405211 h 12191694"/>
              <a:gd name="connsiteX7" fmla="*/ 1240954 w 1240954"/>
              <a:gd name="connsiteY7" fmla="*/ 6524669 h 12191694"/>
              <a:gd name="connsiteX8" fmla="*/ 98108 w 1240954"/>
              <a:gd name="connsiteY8" fmla="*/ 12017158 h 12191694"/>
              <a:gd name="connsiteX9" fmla="*/ 25285 w 1240954"/>
              <a:gd name="connsiteY9" fmla="*/ 12191694 h 1219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954" h="12191694">
                <a:moveTo>
                  <a:pt x="0" y="12191694"/>
                </a:moveTo>
                <a:lnTo>
                  <a:pt x="72823" y="12017158"/>
                </a:lnTo>
                <a:cubicBezTo>
                  <a:pt x="681859" y="10555569"/>
                  <a:pt x="1215669" y="9148088"/>
                  <a:pt x="1215669" y="6524669"/>
                </a:cubicBezTo>
                <a:cubicBezTo>
                  <a:pt x="1215670" y="4186551"/>
                  <a:pt x="1012087" y="2048160"/>
                  <a:pt x="634271" y="405211"/>
                </a:cubicBezTo>
                <a:lnTo>
                  <a:pt x="534414" y="0"/>
                </a:lnTo>
                <a:lnTo>
                  <a:pt x="559698" y="0"/>
                </a:lnTo>
                <a:lnTo>
                  <a:pt x="659555" y="405211"/>
                </a:lnTo>
                <a:cubicBezTo>
                  <a:pt x="1037372" y="2048160"/>
                  <a:pt x="1240954" y="4186551"/>
                  <a:pt x="1240954" y="6524669"/>
                </a:cubicBezTo>
                <a:cubicBezTo>
                  <a:pt x="1240954" y="9148088"/>
                  <a:pt x="707144" y="10555569"/>
                  <a:pt x="98108" y="12017158"/>
                </a:cubicBezTo>
                <a:lnTo>
                  <a:pt x="25285" y="1219169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4E549F97-A5CD-EBEF-3681-403729128936}"/>
              </a:ext>
            </a:extLst>
          </p:cNvPr>
          <p:cNvSpPr>
            <a:spLocks noGrp="1"/>
          </p:cNvSpPr>
          <p:nvPr>
            <p:ph type="title"/>
          </p:nvPr>
        </p:nvSpPr>
        <p:spPr>
          <a:xfrm>
            <a:off x="1217944" y="543687"/>
            <a:ext cx="9756112" cy="1046868"/>
          </a:xfrm>
        </p:spPr>
        <p:txBody>
          <a:bodyPr anchor="ctr">
            <a:normAutofit/>
          </a:bodyPr>
          <a:lstStyle/>
          <a:p>
            <a:pPr algn="ctr"/>
            <a:r>
              <a:rPr lang="en-IT" dirty="0"/>
              <a:t>OATs computing ecosystem </a:t>
            </a:r>
            <a:endParaRPr lang="en-IT"/>
          </a:p>
        </p:txBody>
      </p:sp>
      <p:sp>
        <p:nvSpPr>
          <p:cNvPr id="15" name="Freeform: Shape 14">
            <a:extLst>
              <a:ext uri="{FF2B5EF4-FFF2-40B4-BE49-F238E27FC236}">
                <a16:creationId xmlns:a16="http://schemas.microsoft.com/office/drawing/2014/main" id="{F0457BB4-CED7-4065-8959-D6B51491B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90529" y="-4583452"/>
            <a:ext cx="1011248" cy="12191695"/>
          </a:xfrm>
          <a:custGeom>
            <a:avLst/>
            <a:gdLst>
              <a:gd name="connsiteX0" fmla="*/ 0 w 1102849"/>
              <a:gd name="connsiteY0" fmla="*/ 12191695 h 12191695"/>
              <a:gd name="connsiteX1" fmla="*/ 65312 w 1102849"/>
              <a:gd name="connsiteY1" fmla="*/ 12017158 h 12191695"/>
              <a:gd name="connsiteX2" fmla="*/ 1090278 w 1102849"/>
              <a:gd name="connsiteY2" fmla="*/ 6524670 h 12191695"/>
              <a:gd name="connsiteX3" fmla="*/ 568848 w 1102849"/>
              <a:gd name="connsiteY3" fmla="*/ 405211 h 12191695"/>
              <a:gd name="connsiteX4" fmla="*/ 479291 w 1102849"/>
              <a:gd name="connsiteY4" fmla="*/ 0 h 12191695"/>
              <a:gd name="connsiteX5" fmla="*/ 491862 w 1102849"/>
              <a:gd name="connsiteY5" fmla="*/ 0 h 12191695"/>
              <a:gd name="connsiteX6" fmla="*/ 581419 w 1102849"/>
              <a:gd name="connsiteY6" fmla="*/ 405211 h 12191695"/>
              <a:gd name="connsiteX7" fmla="*/ 1102849 w 1102849"/>
              <a:gd name="connsiteY7" fmla="*/ 6524670 h 12191695"/>
              <a:gd name="connsiteX8" fmla="*/ 77883 w 1102849"/>
              <a:gd name="connsiteY8" fmla="*/ 12017158 h 12191695"/>
              <a:gd name="connsiteX9" fmla="*/ 12571 w 1102849"/>
              <a:gd name="connsiteY9"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2849" h="12191695">
                <a:moveTo>
                  <a:pt x="0" y="12191695"/>
                </a:moveTo>
                <a:lnTo>
                  <a:pt x="65312" y="12017158"/>
                </a:lnTo>
                <a:cubicBezTo>
                  <a:pt x="611528" y="10555569"/>
                  <a:pt x="1090278" y="9148088"/>
                  <a:pt x="1090278" y="6524670"/>
                </a:cubicBezTo>
                <a:cubicBezTo>
                  <a:pt x="1090278" y="4186551"/>
                  <a:pt x="907694" y="2048159"/>
                  <a:pt x="568848" y="405211"/>
                </a:cubicBezTo>
                <a:lnTo>
                  <a:pt x="479291" y="0"/>
                </a:lnTo>
                <a:lnTo>
                  <a:pt x="491862" y="0"/>
                </a:lnTo>
                <a:lnTo>
                  <a:pt x="581419" y="405211"/>
                </a:lnTo>
                <a:cubicBezTo>
                  <a:pt x="920265" y="2048159"/>
                  <a:pt x="1102849" y="4186551"/>
                  <a:pt x="1102849" y="6524670"/>
                </a:cubicBezTo>
                <a:cubicBezTo>
                  <a:pt x="1102849" y="9148088"/>
                  <a:pt x="624099" y="10555569"/>
                  <a:pt x="77883" y="12017158"/>
                </a:cubicBezTo>
                <a:lnTo>
                  <a:pt x="12571" y="12191695"/>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aphicFrame>
        <p:nvGraphicFramePr>
          <p:cNvPr id="5" name="Content Placeholder 2">
            <a:extLst>
              <a:ext uri="{FF2B5EF4-FFF2-40B4-BE49-F238E27FC236}">
                <a16:creationId xmlns:a16="http://schemas.microsoft.com/office/drawing/2014/main" id="{82D4267F-DFD8-79A0-B295-E67094A77797}"/>
              </a:ext>
            </a:extLst>
          </p:cNvPr>
          <p:cNvGraphicFramePr>
            <a:graphicFrameLocks noGrp="1"/>
          </p:cNvGraphicFramePr>
          <p:nvPr>
            <p:ph idx="1"/>
            <p:extLst>
              <p:ext uri="{D42A27DB-BD31-4B8C-83A1-F6EECF244321}">
                <p14:modId xmlns:p14="http://schemas.microsoft.com/office/powerpoint/2010/main" val="535441798"/>
              </p:ext>
            </p:extLst>
          </p:nvPr>
        </p:nvGraphicFramePr>
        <p:xfrm>
          <a:off x="1920875" y="2812010"/>
          <a:ext cx="8769350" cy="3289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logo with blue dots and black text&#10;&#10;Description automatically generated">
            <a:extLst>
              <a:ext uri="{FF2B5EF4-FFF2-40B4-BE49-F238E27FC236}">
                <a16:creationId xmlns:a16="http://schemas.microsoft.com/office/drawing/2014/main" id="{951B86A3-4F3C-0C3F-E3D9-B371E321E22E}"/>
              </a:ext>
            </a:extLst>
          </p:cNvPr>
          <p:cNvPicPr>
            <a:picLocks noChangeAspect="1"/>
          </p:cNvPicPr>
          <p:nvPr/>
        </p:nvPicPr>
        <p:blipFill>
          <a:blip r:embed="rId8"/>
          <a:stretch>
            <a:fillRect/>
          </a:stretch>
        </p:blipFill>
        <p:spPr>
          <a:xfrm>
            <a:off x="10525343" y="56990"/>
            <a:ext cx="1666657" cy="1228949"/>
          </a:xfrm>
          <a:prstGeom prst="rect">
            <a:avLst/>
          </a:prstGeom>
          <a:ln>
            <a:noFill/>
          </a:ln>
          <a:effectLst>
            <a:softEdge rad="112500"/>
          </a:effectLst>
        </p:spPr>
      </p:pic>
      <p:sp>
        <p:nvSpPr>
          <p:cNvPr id="4" name="Date Placeholder 3">
            <a:extLst>
              <a:ext uri="{FF2B5EF4-FFF2-40B4-BE49-F238E27FC236}">
                <a16:creationId xmlns:a16="http://schemas.microsoft.com/office/drawing/2014/main" id="{255D1E52-63F9-9392-6989-2F76EA22FF7F}"/>
              </a:ext>
            </a:extLst>
          </p:cNvPr>
          <p:cNvSpPr>
            <a:spLocks noGrp="1"/>
          </p:cNvSpPr>
          <p:nvPr>
            <p:ph type="dt" sz="half" idx="10"/>
          </p:nvPr>
        </p:nvSpPr>
        <p:spPr/>
        <p:txBody>
          <a:bodyPr/>
          <a:lstStyle/>
          <a:p>
            <a:fld id="{B2858248-5D6D-3A4B-B881-1D307E39828D}" type="datetime4">
              <a:rPr lang="it-IT" smtClean="0"/>
              <a:t>25 marzo 2024</a:t>
            </a:fld>
            <a:endParaRPr lang="en-US" dirty="0"/>
          </a:p>
        </p:txBody>
      </p:sp>
      <p:sp>
        <p:nvSpPr>
          <p:cNvPr id="6" name="Footer Placeholder 5">
            <a:extLst>
              <a:ext uri="{FF2B5EF4-FFF2-40B4-BE49-F238E27FC236}">
                <a16:creationId xmlns:a16="http://schemas.microsoft.com/office/drawing/2014/main" id="{96CABF3E-8DE5-DC9D-9CEA-C45D8A6494AD}"/>
              </a:ext>
            </a:extLst>
          </p:cNvPr>
          <p:cNvSpPr>
            <a:spLocks noGrp="1"/>
          </p:cNvSpPr>
          <p:nvPr>
            <p:ph type="ftr" sz="quarter" idx="11"/>
          </p:nvPr>
        </p:nvSpPr>
        <p:spPr/>
        <p:txBody>
          <a:bodyPr/>
          <a:lstStyle/>
          <a:p>
            <a:r>
              <a:rPr lang="en-US"/>
              <a:t>Due  Conti tra le Stelle - INAF OATs</a:t>
            </a:r>
            <a:endParaRPr lang="en-US" dirty="0"/>
          </a:p>
        </p:txBody>
      </p:sp>
      <p:sp>
        <p:nvSpPr>
          <p:cNvPr id="7" name="Slide Number Placeholder 6">
            <a:extLst>
              <a:ext uri="{FF2B5EF4-FFF2-40B4-BE49-F238E27FC236}">
                <a16:creationId xmlns:a16="http://schemas.microsoft.com/office/drawing/2014/main" id="{B423B9C1-11A8-AAE4-9B51-973370331241}"/>
              </a:ext>
            </a:extLst>
          </p:cNvPr>
          <p:cNvSpPr>
            <a:spLocks noGrp="1"/>
          </p:cNvSpPr>
          <p:nvPr>
            <p:ph type="sldNum" sz="quarter" idx="12"/>
          </p:nvPr>
        </p:nvSpPr>
        <p:spPr/>
        <p:txBody>
          <a:bodyPr/>
          <a:lstStyle/>
          <a:p>
            <a:pPr algn="l"/>
            <a:fld id="{FAEF9944-A4F6-4C59-AEBD-678D6480B8EA}" type="slidenum">
              <a:rPr lang="en-US" smtClean="0"/>
              <a:pPr algn="l"/>
              <a:t>4</a:t>
            </a:fld>
            <a:endParaRPr lang="en-US" dirty="0"/>
          </a:p>
        </p:txBody>
      </p:sp>
    </p:spTree>
    <p:extLst>
      <p:ext uri="{BB962C8B-B14F-4D97-AF65-F5344CB8AC3E}">
        <p14:creationId xmlns:p14="http://schemas.microsoft.com/office/powerpoint/2010/main" val="3835465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1B57E-3CD9-2E55-9634-7FB70684A37A}"/>
              </a:ext>
            </a:extLst>
          </p:cNvPr>
          <p:cNvSpPr>
            <a:spLocks noGrp="1"/>
          </p:cNvSpPr>
          <p:nvPr>
            <p:ph type="title"/>
          </p:nvPr>
        </p:nvSpPr>
        <p:spPr/>
        <p:txBody>
          <a:bodyPr/>
          <a:lstStyle/>
          <a:p>
            <a:r>
              <a:rPr lang="en-IT" dirty="0"/>
              <a:t>Computing resources</a:t>
            </a:r>
          </a:p>
        </p:txBody>
      </p:sp>
      <p:sp>
        <p:nvSpPr>
          <p:cNvPr id="6" name="Rounded Rectangle 5">
            <a:extLst>
              <a:ext uri="{FF2B5EF4-FFF2-40B4-BE49-F238E27FC236}">
                <a16:creationId xmlns:a16="http://schemas.microsoft.com/office/drawing/2014/main" id="{18C88CBB-9064-9CD0-0111-084956A48AE8}"/>
              </a:ext>
            </a:extLst>
          </p:cNvPr>
          <p:cNvSpPr/>
          <p:nvPr/>
        </p:nvSpPr>
        <p:spPr>
          <a:xfrm>
            <a:off x="2239027" y="2530258"/>
            <a:ext cx="2592887" cy="5636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L</a:t>
            </a:r>
            <a:r>
              <a:rPr lang="en-IT" dirty="0"/>
              <a:t>ogin node</a:t>
            </a:r>
          </a:p>
        </p:txBody>
      </p:sp>
      <p:sp>
        <p:nvSpPr>
          <p:cNvPr id="7" name="Rounded Rectangle 6">
            <a:extLst>
              <a:ext uri="{FF2B5EF4-FFF2-40B4-BE49-F238E27FC236}">
                <a16:creationId xmlns:a16="http://schemas.microsoft.com/office/drawing/2014/main" id="{ACBC5AA8-8785-25AB-F1D3-FC13A6274D3A}"/>
              </a:ext>
            </a:extLst>
          </p:cNvPr>
          <p:cNvSpPr/>
          <p:nvPr/>
        </p:nvSpPr>
        <p:spPr>
          <a:xfrm>
            <a:off x="6553201" y="2530258"/>
            <a:ext cx="2592887" cy="563671"/>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Scheduling/monitoring</a:t>
            </a:r>
            <a:endParaRPr lang="en-IT" dirty="0"/>
          </a:p>
        </p:txBody>
      </p:sp>
      <p:sp>
        <p:nvSpPr>
          <p:cNvPr id="8" name="Rounded Rectangle 7">
            <a:extLst>
              <a:ext uri="{FF2B5EF4-FFF2-40B4-BE49-F238E27FC236}">
                <a16:creationId xmlns:a16="http://schemas.microsoft.com/office/drawing/2014/main" id="{5E4BB1AA-4AA8-53A4-CABD-0A70129D8558}"/>
              </a:ext>
            </a:extLst>
          </p:cNvPr>
          <p:cNvSpPr/>
          <p:nvPr/>
        </p:nvSpPr>
        <p:spPr>
          <a:xfrm>
            <a:off x="676405" y="3429000"/>
            <a:ext cx="1515650" cy="46659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IT" dirty="0"/>
              <a:t>Euclid</a:t>
            </a:r>
          </a:p>
        </p:txBody>
      </p:sp>
      <p:sp>
        <p:nvSpPr>
          <p:cNvPr id="9" name="Rounded Rectangle 8">
            <a:extLst>
              <a:ext uri="{FF2B5EF4-FFF2-40B4-BE49-F238E27FC236}">
                <a16:creationId xmlns:a16="http://schemas.microsoft.com/office/drawing/2014/main" id="{A4CA4873-CDBC-5ED7-7FF2-573B832103A4}"/>
              </a:ext>
            </a:extLst>
          </p:cNvPr>
          <p:cNvSpPr/>
          <p:nvPr/>
        </p:nvSpPr>
        <p:spPr>
          <a:xfrm>
            <a:off x="2699358" y="3428999"/>
            <a:ext cx="1672226" cy="4665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dirty="0"/>
              <a:t>Local Cluster</a:t>
            </a:r>
          </a:p>
        </p:txBody>
      </p:sp>
      <p:sp>
        <p:nvSpPr>
          <p:cNvPr id="10" name="Rounded Rectangle 9">
            <a:extLst>
              <a:ext uri="{FF2B5EF4-FFF2-40B4-BE49-F238E27FC236}">
                <a16:creationId xmlns:a16="http://schemas.microsoft.com/office/drawing/2014/main" id="{E168B9A4-212E-6868-8DE6-40EEB0F747E1}"/>
              </a:ext>
            </a:extLst>
          </p:cNvPr>
          <p:cNvSpPr/>
          <p:nvPr/>
        </p:nvSpPr>
        <p:spPr>
          <a:xfrm>
            <a:off x="4633299" y="3428999"/>
            <a:ext cx="1672226" cy="4665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dirty="0"/>
              <a:t>Pleiadi</a:t>
            </a:r>
          </a:p>
        </p:txBody>
      </p:sp>
      <p:sp>
        <p:nvSpPr>
          <p:cNvPr id="11" name="Can 10">
            <a:extLst>
              <a:ext uri="{FF2B5EF4-FFF2-40B4-BE49-F238E27FC236}">
                <a16:creationId xmlns:a16="http://schemas.microsoft.com/office/drawing/2014/main" id="{6D4371E3-4B59-258A-BB60-954C9DB5CB3E}"/>
              </a:ext>
            </a:extLst>
          </p:cNvPr>
          <p:cNvSpPr/>
          <p:nvPr/>
        </p:nvSpPr>
        <p:spPr>
          <a:xfrm>
            <a:off x="1018992" y="4359058"/>
            <a:ext cx="830476" cy="764087"/>
          </a:xfrm>
          <a:prstGeom prst="ca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IT"/>
          </a:p>
        </p:txBody>
      </p:sp>
      <p:cxnSp>
        <p:nvCxnSpPr>
          <p:cNvPr id="13" name="Straight Connector 12">
            <a:extLst>
              <a:ext uri="{FF2B5EF4-FFF2-40B4-BE49-F238E27FC236}">
                <a16:creationId xmlns:a16="http://schemas.microsoft.com/office/drawing/2014/main" id="{BFAFC767-A8EE-6339-A5DB-2EE43BFAC748}"/>
              </a:ext>
            </a:extLst>
          </p:cNvPr>
          <p:cNvCxnSpPr>
            <a:stCxn id="8" idx="2"/>
            <a:endCxn id="11" idx="1"/>
          </p:cNvCxnSpPr>
          <p:nvPr/>
        </p:nvCxnSpPr>
        <p:spPr>
          <a:xfrm>
            <a:off x="1434230" y="3895595"/>
            <a:ext cx="0" cy="463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8EC344E0-BB08-C9A6-9ADB-8B096D01E97A}"/>
              </a:ext>
            </a:extLst>
          </p:cNvPr>
          <p:cNvCxnSpPr>
            <a:stCxn id="6" idx="2"/>
            <a:endCxn id="8" idx="0"/>
          </p:cNvCxnSpPr>
          <p:nvPr/>
        </p:nvCxnSpPr>
        <p:spPr>
          <a:xfrm rot="5400000">
            <a:off x="2317316" y="2210844"/>
            <a:ext cx="335071" cy="21012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F317CFE4-6E0C-AD22-1974-941829B27DB1}"/>
              </a:ext>
            </a:extLst>
          </p:cNvPr>
          <p:cNvCxnSpPr>
            <a:stCxn id="6" idx="2"/>
            <a:endCxn id="9" idx="0"/>
          </p:cNvCxnSpPr>
          <p:nvPr/>
        </p:nvCxnSpPr>
        <p:spPr>
          <a:xfrm rot="5400000">
            <a:off x="3367936" y="3261464"/>
            <a:ext cx="335070" cy="127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CF9AF660-9635-21D9-3276-6461748C8B03}"/>
              </a:ext>
            </a:extLst>
          </p:cNvPr>
          <p:cNvCxnSpPr>
            <a:stCxn id="6" idx="2"/>
            <a:endCxn id="10" idx="0"/>
          </p:cNvCxnSpPr>
          <p:nvPr/>
        </p:nvCxnSpPr>
        <p:spPr>
          <a:xfrm rot="16200000" flipH="1">
            <a:off x="4334906" y="2294493"/>
            <a:ext cx="335070" cy="1933941"/>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0" name="Can 19">
            <a:extLst>
              <a:ext uri="{FF2B5EF4-FFF2-40B4-BE49-F238E27FC236}">
                <a16:creationId xmlns:a16="http://schemas.microsoft.com/office/drawing/2014/main" id="{FC5A2C4B-C459-0395-88F5-162C7440EFD0}"/>
              </a:ext>
            </a:extLst>
          </p:cNvPr>
          <p:cNvSpPr/>
          <p:nvPr/>
        </p:nvSpPr>
        <p:spPr>
          <a:xfrm>
            <a:off x="3626285" y="4346531"/>
            <a:ext cx="1490597" cy="776614"/>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cxnSp>
        <p:nvCxnSpPr>
          <p:cNvPr id="22" name="Elbow Connector 21">
            <a:extLst>
              <a:ext uri="{FF2B5EF4-FFF2-40B4-BE49-F238E27FC236}">
                <a16:creationId xmlns:a16="http://schemas.microsoft.com/office/drawing/2014/main" id="{01207E06-C232-82E9-5B68-CF8E1890B403}"/>
              </a:ext>
            </a:extLst>
          </p:cNvPr>
          <p:cNvCxnSpPr>
            <a:cxnSpLocks/>
            <a:stCxn id="9" idx="2"/>
            <a:endCxn id="20" idx="1"/>
          </p:cNvCxnSpPr>
          <p:nvPr/>
        </p:nvCxnSpPr>
        <p:spPr>
          <a:xfrm rot="16200000" flipH="1">
            <a:off x="3728059" y="3703005"/>
            <a:ext cx="450937" cy="83611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A5D91A47-CF7F-8672-15B9-D75DC3BB7848}"/>
              </a:ext>
            </a:extLst>
          </p:cNvPr>
          <p:cNvCxnSpPr>
            <a:stCxn id="10" idx="2"/>
            <a:endCxn id="20" idx="1"/>
          </p:cNvCxnSpPr>
          <p:nvPr/>
        </p:nvCxnSpPr>
        <p:spPr>
          <a:xfrm rot="5400000">
            <a:off x="4695030" y="3572148"/>
            <a:ext cx="450937" cy="109782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771E7F9-02A9-B2C3-28AF-7C1B384671F7}"/>
              </a:ext>
            </a:extLst>
          </p:cNvPr>
          <p:cNvCxnSpPr>
            <a:stCxn id="6" idx="3"/>
            <a:endCxn id="7" idx="1"/>
          </p:cNvCxnSpPr>
          <p:nvPr/>
        </p:nvCxnSpPr>
        <p:spPr>
          <a:xfrm>
            <a:off x="4831914" y="2812094"/>
            <a:ext cx="1721287" cy="0"/>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Picture 33" descr="A row of computer servers&#10;&#10;Description automatically generated">
            <a:extLst>
              <a:ext uri="{FF2B5EF4-FFF2-40B4-BE49-F238E27FC236}">
                <a16:creationId xmlns:a16="http://schemas.microsoft.com/office/drawing/2014/main" id="{626F84D2-55B1-8944-B7A5-7435797F31BC}"/>
              </a:ext>
            </a:extLst>
          </p:cNvPr>
          <p:cNvPicPr>
            <a:picLocks noChangeAspect="1"/>
          </p:cNvPicPr>
          <p:nvPr/>
        </p:nvPicPr>
        <p:blipFill rotWithShape="1">
          <a:blip r:embed="rId3"/>
          <a:srcRect l="30264" t="8406" b="10844"/>
          <a:stretch/>
        </p:blipFill>
        <p:spPr>
          <a:xfrm>
            <a:off x="8105393" y="3267814"/>
            <a:ext cx="3410202" cy="3466578"/>
          </a:xfrm>
          <a:prstGeom prst="rect">
            <a:avLst/>
          </a:prstGeom>
        </p:spPr>
      </p:pic>
      <p:sp>
        <p:nvSpPr>
          <p:cNvPr id="3" name="Date Placeholder 2">
            <a:extLst>
              <a:ext uri="{FF2B5EF4-FFF2-40B4-BE49-F238E27FC236}">
                <a16:creationId xmlns:a16="http://schemas.microsoft.com/office/drawing/2014/main" id="{51E8AEFF-9662-A625-0608-1D137D44A1DF}"/>
              </a:ext>
            </a:extLst>
          </p:cNvPr>
          <p:cNvSpPr>
            <a:spLocks noGrp="1"/>
          </p:cNvSpPr>
          <p:nvPr>
            <p:ph type="dt" sz="half" idx="10"/>
          </p:nvPr>
        </p:nvSpPr>
        <p:spPr/>
        <p:txBody>
          <a:bodyPr/>
          <a:lstStyle/>
          <a:p>
            <a:fld id="{AEEEB98F-19C9-034E-82BE-F4227767072F}" type="datetime4">
              <a:rPr lang="it-IT" smtClean="0"/>
              <a:t>25 marzo 2024</a:t>
            </a:fld>
            <a:endParaRPr lang="en-US" dirty="0"/>
          </a:p>
        </p:txBody>
      </p:sp>
      <p:sp>
        <p:nvSpPr>
          <p:cNvPr id="4" name="Footer Placeholder 3">
            <a:extLst>
              <a:ext uri="{FF2B5EF4-FFF2-40B4-BE49-F238E27FC236}">
                <a16:creationId xmlns:a16="http://schemas.microsoft.com/office/drawing/2014/main" id="{4433C321-6C2A-62FA-FD41-ACDBAD95B2DD}"/>
              </a:ext>
            </a:extLst>
          </p:cNvPr>
          <p:cNvSpPr>
            <a:spLocks noGrp="1"/>
          </p:cNvSpPr>
          <p:nvPr>
            <p:ph type="ftr" sz="quarter" idx="11"/>
          </p:nvPr>
        </p:nvSpPr>
        <p:spPr/>
        <p:txBody>
          <a:bodyPr/>
          <a:lstStyle/>
          <a:p>
            <a:r>
              <a:rPr lang="en-US"/>
              <a:t>Due  Conti tra le Stelle - INAF OATs</a:t>
            </a:r>
            <a:endParaRPr lang="en-US" dirty="0"/>
          </a:p>
        </p:txBody>
      </p:sp>
      <p:sp>
        <p:nvSpPr>
          <p:cNvPr id="5" name="Slide Number Placeholder 4">
            <a:extLst>
              <a:ext uri="{FF2B5EF4-FFF2-40B4-BE49-F238E27FC236}">
                <a16:creationId xmlns:a16="http://schemas.microsoft.com/office/drawing/2014/main" id="{A8ECDBD7-BE87-23C5-73DF-9DE4C86D7EA5}"/>
              </a:ext>
            </a:extLst>
          </p:cNvPr>
          <p:cNvSpPr>
            <a:spLocks noGrp="1"/>
          </p:cNvSpPr>
          <p:nvPr>
            <p:ph type="sldNum" sz="quarter" idx="12"/>
          </p:nvPr>
        </p:nvSpPr>
        <p:spPr/>
        <p:txBody>
          <a:bodyPr/>
          <a:lstStyle/>
          <a:p>
            <a:pPr algn="l"/>
            <a:fld id="{FAEF9944-A4F6-4C59-AEBD-678D6480B8EA}" type="slidenum">
              <a:rPr lang="en-US" smtClean="0"/>
              <a:pPr algn="l"/>
              <a:t>5</a:t>
            </a:fld>
            <a:endParaRPr lang="en-US" dirty="0"/>
          </a:p>
        </p:txBody>
      </p:sp>
      <p:pic>
        <p:nvPicPr>
          <p:cNvPr id="12" name="Picture 11" descr="A logo with blue dots and black text&#10;&#10;Description automatically generated">
            <a:extLst>
              <a:ext uri="{FF2B5EF4-FFF2-40B4-BE49-F238E27FC236}">
                <a16:creationId xmlns:a16="http://schemas.microsoft.com/office/drawing/2014/main" id="{8C187224-3BA6-D1F5-4961-A02CB3A6E856}"/>
              </a:ext>
            </a:extLst>
          </p:cNvPr>
          <p:cNvPicPr>
            <a:picLocks noChangeAspect="1"/>
          </p:cNvPicPr>
          <p:nvPr/>
        </p:nvPicPr>
        <p:blipFill>
          <a:blip r:embed="rId4"/>
          <a:stretch>
            <a:fillRect/>
          </a:stretch>
        </p:blipFill>
        <p:spPr>
          <a:xfrm>
            <a:off x="10525343" y="56990"/>
            <a:ext cx="1666657" cy="1228949"/>
          </a:xfrm>
          <a:prstGeom prst="rect">
            <a:avLst/>
          </a:prstGeom>
          <a:ln>
            <a:noFill/>
          </a:ln>
          <a:effectLst>
            <a:softEdge rad="112500"/>
          </a:effectLst>
        </p:spPr>
      </p:pic>
      <p:sp>
        <p:nvSpPr>
          <p:cNvPr id="14" name="Rounded Rectangle 13">
            <a:extLst>
              <a:ext uri="{FF2B5EF4-FFF2-40B4-BE49-F238E27FC236}">
                <a16:creationId xmlns:a16="http://schemas.microsoft.com/office/drawing/2014/main" id="{2EF1F2AB-01FD-EB00-229A-96323C444AC4}"/>
              </a:ext>
            </a:extLst>
          </p:cNvPr>
          <p:cNvSpPr/>
          <p:nvPr/>
        </p:nvSpPr>
        <p:spPr>
          <a:xfrm>
            <a:off x="6054390" y="3840138"/>
            <a:ext cx="1097829" cy="281834"/>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1200" dirty="0"/>
              <a:t>LOFAR</a:t>
            </a:r>
          </a:p>
        </p:txBody>
      </p:sp>
      <p:sp>
        <p:nvSpPr>
          <p:cNvPr id="16" name="Rounded Rectangle 15">
            <a:extLst>
              <a:ext uri="{FF2B5EF4-FFF2-40B4-BE49-F238E27FC236}">
                <a16:creationId xmlns:a16="http://schemas.microsoft.com/office/drawing/2014/main" id="{09FA080F-FD28-968A-B9B4-4FA120D86856}"/>
              </a:ext>
            </a:extLst>
          </p:cNvPr>
          <p:cNvSpPr/>
          <p:nvPr/>
        </p:nvSpPr>
        <p:spPr>
          <a:xfrm>
            <a:off x="6057252" y="4093431"/>
            <a:ext cx="1097829" cy="281834"/>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1200" dirty="0"/>
              <a:t>Almagal</a:t>
            </a:r>
          </a:p>
        </p:txBody>
      </p:sp>
      <p:sp>
        <p:nvSpPr>
          <p:cNvPr id="18" name="Rounded Rectangle 17">
            <a:extLst>
              <a:ext uri="{FF2B5EF4-FFF2-40B4-BE49-F238E27FC236}">
                <a16:creationId xmlns:a16="http://schemas.microsoft.com/office/drawing/2014/main" id="{7DC8CF49-B7FE-B468-5AC2-88C64519E79A}"/>
              </a:ext>
            </a:extLst>
          </p:cNvPr>
          <p:cNvSpPr/>
          <p:nvPr/>
        </p:nvSpPr>
        <p:spPr>
          <a:xfrm>
            <a:off x="6061350" y="4350375"/>
            <a:ext cx="1097829" cy="281834"/>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1200" dirty="0"/>
              <a:t>SKA</a:t>
            </a:r>
          </a:p>
        </p:txBody>
      </p:sp>
      <p:sp>
        <p:nvSpPr>
          <p:cNvPr id="21" name="Rounded Rectangle 20">
            <a:extLst>
              <a:ext uri="{FF2B5EF4-FFF2-40B4-BE49-F238E27FC236}">
                <a16:creationId xmlns:a16="http://schemas.microsoft.com/office/drawing/2014/main" id="{7701C2B8-9A23-D297-82E9-33A2F40FFBD2}"/>
              </a:ext>
            </a:extLst>
          </p:cNvPr>
          <p:cNvSpPr/>
          <p:nvPr/>
        </p:nvSpPr>
        <p:spPr>
          <a:xfrm>
            <a:off x="6061349" y="4619765"/>
            <a:ext cx="1097829" cy="281834"/>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1200" dirty="0"/>
              <a:t>Calls…</a:t>
            </a:r>
          </a:p>
        </p:txBody>
      </p:sp>
    </p:spTree>
    <p:extLst>
      <p:ext uri="{BB962C8B-B14F-4D97-AF65-F5344CB8AC3E}">
        <p14:creationId xmlns:p14="http://schemas.microsoft.com/office/powerpoint/2010/main" val="1257152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3D5FBB81-B61B-416A-8F5D-A8DDF6253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 name="Picture 2" descr="A row of computer servers&#10;&#10;Description automatically generated">
            <a:extLst>
              <a:ext uri="{FF2B5EF4-FFF2-40B4-BE49-F238E27FC236}">
                <a16:creationId xmlns:a16="http://schemas.microsoft.com/office/drawing/2014/main" id="{A2B195FF-49D2-C1C1-3F77-AE8FC162A01D}"/>
              </a:ext>
            </a:extLst>
          </p:cNvPr>
          <p:cNvPicPr>
            <a:picLocks noChangeAspect="1"/>
          </p:cNvPicPr>
          <p:nvPr/>
        </p:nvPicPr>
        <p:blipFill rotWithShape="1">
          <a:blip r:embed="rId3"/>
          <a:srcRect r="4022" b="-2"/>
          <a:stretch/>
        </p:blipFill>
        <p:spPr>
          <a:xfrm>
            <a:off x="3824734"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13" name="Freeform: Shape 12">
            <a:extLst>
              <a:ext uri="{FF2B5EF4-FFF2-40B4-BE49-F238E27FC236}">
                <a16:creationId xmlns:a16="http://schemas.microsoft.com/office/drawing/2014/main" id="{40C0D7D4-D83D-4C58-87D1-955F0A917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useBgFill="1">
        <p:nvSpPr>
          <p:cNvPr id="15" name="Freeform: Shape 14">
            <a:extLst>
              <a:ext uri="{FF2B5EF4-FFF2-40B4-BE49-F238E27FC236}">
                <a16:creationId xmlns:a16="http://schemas.microsoft.com/office/drawing/2014/main" id="{0BA56A81-C9DD-4EBA-9E13-32FFB51CF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15F9A324-404E-4C5D-AFF0-C5D0D841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745EF90E-29FA-93D9-009B-FDE977891AEB}"/>
              </a:ext>
            </a:extLst>
          </p:cNvPr>
          <p:cNvSpPr>
            <a:spLocks noGrp="1"/>
          </p:cNvSpPr>
          <p:nvPr>
            <p:ph type="title"/>
          </p:nvPr>
        </p:nvSpPr>
        <p:spPr>
          <a:xfrm>
            <a:off x="1005044" y="354554"/>
            <a:ext cx="4780129" cy="1066312"/>
          </a:xfrm>
        </p:spPr>
        <p:txBody>
          <a:bodyPr vert="horz" lIns="109728" tIns="109728" rIns="109728" bIns="91440" rtlCol="0" anchor="b">
            <a:normAutofit/>
          </a:bodyPr>
          <a:lstStyle/>
          <a:p>
            <a:r>
              <a:rPr lang="en-US" dirty="0"/>
              <a:t>Local Cluster</a:t>
            </a:r>
          </a:p>
        </p:txBody>
      </p:sp>
      <p:sp>
        <p:nvSpPr>
          <p:cNvPr id="4" name="TextBox 3">
            <a:extLst>
              <a:ext uri="{FF2B5EF4-FFF2-40B4-BE49-F238E27FC236}">
                <a16:creationId xmlns:a16="http://schemas.microsoft.com/office/drawing/2014/main" id="{B1F4FF64-FC7E-2EBB-7F6D-2A051F476E5F}"/>
              </a:ext>
            </a:extLst>
          </p:cNvPr>
          <p:cNvSpPr txBox="1"/>
          <p:nvPr/>
        </p:nvSpPr>
        <p:spPr>
          <a:xfrm>
            <a:off x="621332" y="1603374"/>
            <a:ext cx="5368525" cy="3651250"/>
          </a:xfrm>
          <a:prstGeom prst="rect">
            <a:avLst/>
          </a:prstGeom>
        </p:spPr>
        <p:txBody>
          <a:bodyPr vert="horz" lIns="109728" tIns="109728" rIns="109728" bIns="91440" rtlCol="0">
            <a:noAutofit/>
          </a:bodyPr>
          <a:lstStyle/>
          <a:p>
            <a:pPr>
              <a:lnSpc>
                <a:spcPct val="130000"/>
              </a:lnSpc>
              <a:spcBef>
                <a:spcPts val="930"/>
              </a:spcBef>
              <a:buFont typeface="Corbel" panose="020B0503020204020204" pitchFamily="34" charset="0"/>
            </a:pPr>
            <a:r>
              <a:rPr lang="en-US" b="1" spc="150" dirty="0">
                <a:solidFill>
                  <a:schemeClr val="tx1">
                    <a:lumMod val="75000"/>
                    <a:lumOff val="25000"/>
                  </a:schemeClr>
                </a:solidFill>
              </a:rPr>
              <a:t>Type</a:t>
            </a:r>
            <a:r>
              <a:rPr lang="en-US" spc="150" dirty="0">
                <a:solidFill>
                  <a:schemeClr val="tx1">
                    <a:lumMod val="75000"/>
                    <a:lumOff val="25000"/>
                  </a:schemeClr>
                </a:solidFill>
              </a:rPr>
              <a:t>: 15+10  Nodes quad CPU Linux cluster</a:t>
            </a:r>
          </a:p>
          <a:p>
            <a:pPr>
              <a:lnSpc>
                <a:spcPct val="130000"/>
              </a:lnSpc>
              <a:spcBef>
                <a:spcPts val="930"/>
              </a:spcBef>
              <a:buFont typeface="Corbel" panose="020B0503020204020204" pitchFamily="34" charset="0"/>
            </a:pPr>
            <a:endParaRPr lang="en-US" spc="150" dirty="0">
              <a:solidFill>
                <a:schemeClr val="tx1">
                  <a:lumMod val="75000"/>
                  <a:lumOff val="25000"/>
                </a:schemeClr>
              </a:solidFill>
            </a:endParaRPr>
          </a:p>
          <a:p>
            <a:pPr>
              <a:lnSpc>
                <a:spcPct val="130000"/>
              </a:lnSpc>
              <a:spcBef>
                <a:spcPts val="930"/>
              </a:spcBef>
              <a:buFont typeface="Corbel" panose="020B0503020204020204" pitchFamily="34" charset="0"/>
            </a:pPr>
            <a:r>
              <a:rPr lang="en-US" b="1" spc="150" dirty="0">
                <a:solidFill>
                  <a:schemeClr val="tx1">
                    <a:lumMod val="75000"/>
                    <a:lumOff val="25000"/>
                  </a:schemeClr>
                </a:solidFill>
              </a:rPr>
              <a:t>Node (15) :</a:t>
            </a:r>
            <a:r>
              <a:rPr lang="en-US" spc="150" dirty="0">
                <a:solidFill>
                  <a:schemeClr val="tx1">
                    <a:lumMod val="75000"/>
                    <a:lumOff val="25000"/>
                  </a:schemeClr>
                </a:solidFill>
              </a:rPr>
              <a:t> HPE DL380  Intel(R) Xeon(R) Gold 5118 CPU @ 2.30GHz – 48 cores - 512 GB RAM</a:t>
            </a:r>
          </a:p>
          <a:p>
            <a:pPr>
              <a:lnSpc>
                <a:spcPct val="130000"/>
              </a:lnSpc>
              <a:spcBef>
                <a:spcPts val="930"/>
              </a:spcBef>
              <a:buFont typeface="Corbel" panose="020B0503020204020204" pitchFamily="34" charset="0"/>
            </a:pPr>
            <a:endParaRPr lang="en-US" spc="150" dirty="0">
              <a:solidFill>
                <a:schemeClr val="tx1">
                  <a:lumMod val="75000"/>
                  <a:lumOff val="25000"/>
                </a:schemeClr>
              </a:solidFill>
            </a:endParaRPr>
          </a:p>
          <a:p>
            <a:pPr>
              <a:lnSpc>
                <a:spcPct val="130000"/>
              </a:lnSpc>
              <a:spcBef>
                <a:spcPts val="930"/>
              </a:spcBef>
              <a:buFont typeface="Corbel" panose="020B0503020204020204" pitchFamily="34" charset="0"/>
            </a:pPr>
            <a:r>
              <a:rPr lang="en-US" b="1" spc="150" dirty="0">
                <a:solidFill>
                  <a:schemeClr val="tx1">
                    <a:lumMod val="75000"/>
                    <a:lumOff val="25000"/>
                  </a:schemeClr>
                </a:solidFill>
              </a:rPr>
              <a:t>Node (10):</a:t>
            </a:r>
            <a:r>
              <a:rPr lang="en-US" spc="150" dirty="0">
                <a:solidFill>
                  <a:schemeClr val="tx1">
                    <a:lumMod val="75000"/>
                    <a:lumOff val="25000"/>
                  </a:schemeClr>
                </a:solidFill>
              </a:rPr>
              <a:t> HPE DL380 Intel(R) Xeon(R) CPU E5-4627 v3 @ 2.60GHz – 40 cores – 256 GB RAM</a:t>
            </a:r>
          </a:p>
          <a:p>
            <a:pPr>
              <a:lnSpc>
                <a:spcPct val="130000"/>
              </a:lnSpc>
              <a:spcBef>
                <a:spcPts val="930"/>
              </a:spcBef>
              <a:buFont typeface="Corbel" panose="020B0503020204020204" pitchFamily="34" charset="0"/>
            </a:pPr>
            <a:endParaRPr lang="en-US" spc="150" dirty="0">
              <a:solidFill>
                <a:schemeClr val="tx1">
                  <a:lumMod val="75000"/>
                  <a:lumOff val="25000"/>
                </a:schemeClr>
              </a:solidFill>
            </a:endParaRPr>
          </a:p>
          <a:p>
            <a:pPr>
              <a:lnSpc>
                <a:spcPct val="130000"/>
              </a:lnSpc>
              <a:spcBef>
                <a:spcPts val="930"/>
              </a:spcBef>
              <a:buFont typeface="Corbel" panose="020B0503020204020204" pitchFamily="34" charset="0"/>
            </a:pPr>
            <a:r>
              <a:rPr lang="en-US" b="1" spc="150" dirty="0">
                <a:solidFill>
                  <a:schemeClr val="tx1">
                    <a:lumMod val="75000"/>
                    <a:lumOff val="25000"/>
                  </a:schemeClr>
                </a:solidFill>
              </a:rPr>
              <a:t>Performance</a:t>
            </a:r>
            <a:r>
              <a:rPr lang="en-US" spc="150" dirty="0">
                <a:solidFill>
                  <a:schemeClr val="tx1">
                    <a:lumMod val="75000"/>
                    <a:lumOff val="25000"/>
                  </a:schemeClr>
                </a:solidFill>
              </a:rPr>
              <a:t>: 21 </a:t>
            </a:r>
            <a:r>
              <a:rPr lang="en-US" spc="150" dirty="0" err="1">
                <a:solidFill>
                  <a:schemeClr val="tx1">
                    <a:lumMod val="75000"/>
                    <a:lumOff val="25000"/>
                  </a:schemeClr>
                </a:solidFill>
              </a:rPr>
              <a:t>Tflop</a:t>
            </a:r>
            <a:r>
              <a:rPr lang="en-US" spc="150" dirty="0">
                <a:solidFill>
                  <a:schemeClr val="tx1">
                    <a:lumMod val="75000"/>
                    <a:lumOff val="25000"/>
                  </a:schemeClr>
                </a:solidFill>
              </a:rPr>
              <a:t>/s</a:t>
            </a:r>
          </a:p>
          <a:p>
            <a:pPr>
              <a:lnSpc>
                <a:spcPct val="130000"/>
              </a:lnSpc>
              <a:spcBef>
                <a:spcPts val="930"/>
              </a:spcBef>
              <a:buFont typeface="Corbel" panose="020B0503020204020204" pitchFamily="34" charset="0"/>
            </a:pPr>
            <a:endParaRPr lang="en-US" spc="150" dirty="0">
              <a:solidFill>
                <a:schemeClr val="tx1">
                  <a:lumMod val="75000"/>
                  <a:lumOff val="25000"/>
                </a:schemeClr>
              </a:solidFill>
            </a:endParaRPr>
          </a:p>
          <a:p>
            <a:pPr>
              <a:lnSpc>
                <a:spcPct val="130000"/>
              </a:lnSpc>
              <a:spcBef>
                <a:spcPts val="930"/>
              </a:spcBef>
              <a:buFont typeface="Corbel" panose="020B0503020204020204" pitchFamily="34" charset="0"/>
            </a:pPr>
            <a:r>
              <a:rPr lang="en-US" b="1" spc="150" dirty="0">
                <a:solidFill>
                  <a:schemeClr val="tx1">
                    <a:lumMod val="75000"/>
                    <a:lumOff val="25000"/>
                  </a:schemeClr>
                </a:solidFill>
              </a:rPr>
              <a:t>OS: </a:t>
            </a:r>
            <a:r>
              <a:rPr lang="en-US" spc="150" dirty="0">
                <a:solidFill>
                  <a:schemeClr val="tx1">
                    <a:lumMod val="75000"/>
                    <a:lumOff val="25000"/>
                  </a:schemeClr>
                </a:solidFill>
              </a:rPr>
              <a:t>Centos 7</a:t>
            </a:r>
          </a:p>
          <a:p>
            <a:pPr>
              <a:lnSpc>
                <a:spcPct val="130000"/>
              </a:lnSpc>
              <a:spcBef>
                <a:spcPts val="930"/>
              </a:spcBef>
              <a:buFont typeface="Corbel" panose="020B0503020204020204" pitchFamily="34" charset="0"/>
            </a:pPr>
            <a:endParaRPr lang="en-US" spc="150" dirty="0">
              <a:solidFill>
                <a:schemeClr val="tx1">
                  <a:lumMod val="75000"/>
                  <a:lumOff val="25000"/>
                </a:schemeClr>
              </a:solidFill>
            </a:endParaRPr>
          </a:p>
          <a:p>
            <a:pPr>
              <a:lnSpc>
                <a:spcPct val="130000"/>
              </a:lnSpc>
              <a:spcBef>
                <a:spcPts val="930"/>
              </a:spcBef>
              <a:buFont typeface="Corbel" panose="020B0503020204020204" pitchFamily="34" charset="0"/>
            </a:pPr>
            <a:r>
              <a:rPr lang="en-US" b="1" spc="150" dirty="0">
                <a:solidFill>
                  <a:schemeClr val="tx1">
                    <a:lumMod val="75000"/>
                    <a:lumOff val="25000"/>
                  </a:schemeClr>
                </a:solidFill>
              </a:rPr>
              <a:t>Interconnect</a:t>
            </a:r>
            <a:r>
              <a:rPr lang="en-US" spc="150" dirty="0">
                <a:solidFill>
                  <a:schemeClr val="tx1">
                    <a:lumMod val="75000"/>
                    <a:lumOff val="25000"/>
                  </a:schemeClr>
                </a:solidFill>
              </a:rPr>
              <a:t>: </a:t>
            </a:r>
            <a:r>
              <a:rPr lang="en-US" spc="150" dirty="0" err="1">
                <a:solidFill>
                  <a:schemeClr val="tx1">
                    <a:lumMod val="75000"/>
                    <a:lumOff val="25000"/>
                  </a:schemeClr>
                </a:solidFill>
              </a:rPr>
              <a:t>Infiniband</a:t>
            </a:r>
            <a:r>
              <a:rPr lang="en-US" spc="150" dirty="0">
                <a:solidFill>
                  <a:schemeClr val="tx1">
                    <a:lumMod val="75000"/>
                    <a:lumOff val="25000"/>
                  </a:schemeClr>
                </a:solidFill>
              </a:rPr>
              <a:t> 54gbits HPC network + ethernet management network</a:t>
            </a:r>
          </a:p>
          <a:p>
            <a:pPr>
              <a:lnSpc>
                <a:spcPct val="130000"/>
              </a:lnSpc>
              <a:spcBef>
                <a:spcPts val="930"/>
              </a:spcBef>
              <a:buFont typeface="Corbel" panose="020B0503020204020204" pitchFamily="34" charset="0"/>
            </a:pPr>
            <a:endParaRPr lang="en-US" spc="150" dirty="0">
              <a:solidFill>
                <a:schemeClr val="tx1">
                  <a:lumMod val="75000"/>
                  <a:lumOff val="25000"/>
                </a:schemeClr>
              </a:solidFill>
            </a:endParaRPr>
          </a:p>
          <a:p>
            <a:pPr>
              <a:lnSpc>
                <a:spcPct val="130000"/>
              </a:lnSpc>
              <a:spcBef>
                <a:spcPts val="930"/>
              </a:spcBef>
              <a:buFont typeface="Corbel" panose="020B0503020204020204" pitchFamily="34" charset="0"/>
            </a:pPr>
            <a:r>
              <a:rPr lang="en-US" b="1" spc="150" dirty="0">
                <a:solidFill>
                  <a:schemeClr val="tx1">
                    <a:lumMod val="75000"/>
                    <a:lumOff val="25000"/>
                  </a:schemeClr>
                </a:solidFill>
              </a:rPr>
              <a:t>Accelerators</a:t>
            </a:r>
            <a:r>
              <a:rPr lang="en-US" spc="150" dirty="0">
                <a:solidFill>
                  <a:schemeClr val="tx1">
                    <a:lumMod val="75000"/>
                    <a:lumOff val="25000"/>
                  </a:schemeClr>
                </a:solidFill>
              </a:rPr>
              <a:t>: none.</a:t>
            </a:r>
          </a:p>
        </p:txBody>
      </p:sp>
      <p:sp>
        <p:nvSpPr>
          <p:cNvPr id="5" name="Date Placeholder 4">
            <a:extLst>
              <a:ext uri="{FF2B5EF4-FFF2-40B4-BE49-F238E27FC236}">
                <a16:creationId xmlns:a16="http://schemas.microsoft.com/office/drawing/2014/main" id="{D2AFC10F-D18C-5890-5390-F4B92F569283}"/>
              </a:ext>
            </a:extLst>
          </p:cNvPr>
          <p:cNvSpPr>
            <a:spLocks noGrp="1"/>
          </p:cNvSpPr>
          <p:nvPr>
            <p:ph type="dt" sz="half" idx="10"/>
          </p:nvPr>
        </p:nvSpPr>
        <p:spPr/>
        <p:txBody>
          <a:bodyPr/>
          <a:lstStyle/>
          <a:p>
            <a:fld id="{78A13B6C-05DD-924E-9B81-BD7A1D862C4E}" type="datetime4">
              <a:rPr lang="it-IT" smtClean="0"/>
              <a:t>25 marzo 2024</a:t>
            </a:fld>
            <a:endParaRPr lang="en-US" dirty="0"/>
          </a:p>
        </p:txBody>
      </p:sp>
      <p:sp>
        <p:nvSpPr>
          <p:cNvPr id="6" name="Footer Placeholder 5">
            <a:extLst>
              <a:ext uri="{FF2B5EF4-FFF2-40B4-BE49-F238E27FC236}">
                <a16:creationId xmlns:a16="http://schemas.microsoft.com/office/drawing/2014/main" id="{05B3620E-132E-A17C-54F0-1BD171AE437D}"/>
              </a:ext>
            </a:extLst>
          </p:cNvPr>
          <p:cNvSpPr>
            <a:spLocks noGrp="1"/>
          </p:cNvSpPr>
          <p:nvPr>
            <p:ph type="ftr" sz="quarter" idx="11"/>
          </p:nvPr>
        </p:nvSpPr>
        <p:spPr/>
        <p:txBody>
          <a:bodyPr/>
          <a:lstStyle/>
          <a:p>
            <a:r>
              <a:rPr lang="en-US"/>
              <a:t>Due  Conti tra le Stelle - INAF OATs</a:t>
            </a:r>
            <a:endParaRPr lang="en-US" dirty="0"/>
          </a:p>
        </p:txBody>
      </p:sp>
      <p:sp>
        <p:nvSpPr>
          <p:cNvPr id="7" name="Slide Number Placeholder 6">
            <a:extLst>
              <a:ext uri="{FF2B5EF4-FFF2-40B4-BE49-F238E27FC236}">
                <a16:creationId xmlns:a16="http://schemas.microsoft.com/office/drawing/2014/main" id="{3EA2F306-4B66-98F2-23F9-732A28F39F7E}"/>
              </a:ext>
            </a:extLst>
          </p:cNvPr>
          <p:cNvSpPr>
            <a:spLocks noGrp="1"/>
          </p:cNvSpPr>
          <p:nvPr>
            <p:ph type="sldNum" sz="quarter" idx="12"/>
          </p:nvPr>
        </p:nvSpPr>
        <p:spPr/>
        <p:txBody>
          <a:bodyPr/>
          <a:lstStyle/>
          <a:p>
            <a:pPr algn="l"/>
            <a:fld id="{FAEF9944-A4F6-4C59-AEBD-678D6480B8EA}" type="slidenum">
              <a:rPr lang="en-US" smtClean="0"/>
              <a:pPr algn="l"/>
              <a:t>6</a:t>
            </a:fld>
            <a:endParaRPr lang="en-US" dirty="0"/>
          </a:p>
        </p:txBody>
      </p:sp>
    </p:spTree>
    <p:extLst>
      <p:ext uri="{BB962C8B-B14F-4D97-AF65-F5344CB8AC3E}">
        <p14:creationId xmlns:p14="http://schemas.microsoft.com/office/powerpoint/2010/main" val="3236020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logo with blue dots and black text&#10;&#10;Description automatically generated">
            <a:extLst>
              <a:ext uri="{FF2B5EF4-FFF2-40B4-BE49-F238E27FC236}">
                <a16:creationId xmlns:a16="http://schemas.microsoft.com/office/drawing/2014/main" id="{3FC0DCF7-E609-2120-AA2C-0F7FB6F08D3F}"/>
              </a:ext>
            </a:extLst>
          </p:cNvPr>
          <p:cNvPicPr>
            <a:picLocks noChangeAspect="1"/>
          </p:cNvPicPr>
          <p:nvPr/>
        </p:nvPicPr>
        <p:blipFill>
          <a:blip r:embed="rId2"/>
          <a:stretch>
            <a:fillRect/>
          </a:stretch>
        </p:blipFill>
        <p:spPr>
          <a:xfrm>
            <a:off x="10525343" y="56990"/>
            <a:ext cx="1666657" cy="1228949"/>
          </a:xfrm>
          <a:prstGeom prst="rect">
            <a:avLst/>
          </a:prstGeom>
          <a:ln>
            <a:noFill/>
          </a:ln>
          <a:effectLst>
            <a:softEdge rad="112500"/>
          </a:effectLst>
        </p:spPr>
      </p:pic>
      <p:sp>
        <p:nvSpPr>
          <p:cNvPr id="2" name="Title 1">
            <a:extLst>
              <a:ext uri="{FF2B5EF4-FFF2-40B4-BE49-F238E27FC236}">
                <a16:creationId xmlns:a16="http://schemas.microsoft.com/office/drawing/2014/main" id="{FFF90B18-5BA7-6E5C-DBA5-62CF9E985E79}"/>
              </a:ext>
            </a:extLst>
          </p:cNvPr>
          <p:cNvSpPr>
            <a:spLocks noGrp="1"/>
          </p:cNvSpPr>
          <p:nvPr>
            <p:ph type="title"/>
          </p:nvPr>
        </p:nvSpPr>
        <p:spPr/>
        <p:txBody>
          <a:bodyPr/>
          <a:lstStyle/>
          <a:p>
            <a:r>
              <a:rPr lang="en-IT" dirty="0"/>
              <a:t>Cluster Storage</a:t>
            </a:r>
          </a:p>
        </p:txBody>
      </p:sp>
      <p:sp>
        <p:nvSpPr>
          <p:cNvPr id="3" name="Content Placeholder 2">
            <a:extLst>
              <a:ext uri="{FF2B5EF4-FFF2-40B4-BE49-F238E27FC236}">
                <a16:creationId xmlns:a16="http://schemas.microsoft.com/office/drawing/2014/main" id="{1583F047-2668-FB0B-C666-847B758D54BB}"/>
              </a:ext>
            </a:extLst>
          </p:cNvPr>
          <p:cNvSpPr>
            <a:spLocks noGrp="1"/>
          </p:cNvSpPr>
          <p:nvPr>
            <p:ph idx="1"/>
          </p:nvPr>
        </p:nvSpPr>
        <p:spPr>
          <a:xfrm>
            <a:off x="1920240" y="2312276"/>
            <a:ext cx="8770571" cy="4301466"/>
          </a:xfrm>
        </p:spPr>
        <p:txBody>
          <a:bodyPr>
            <a:normAutofit fontScale="85000" lnSpcReduction="10000"/>
          </a:bodyPr>
          <a:lstStyle/>
          <a:p>
            <a:r>
              <a:rPr lang="en-GB" b="1" dirty="0"/>
              <a:t>Type</a:t>
            </a:r>
            <a:r>
              <a:rPr lang="en-GB" dirty="0"/>
              <a:t>: SCRATCH 4 Nodes </a:t>
            </a:r>
            <a:r>
              <a:rPr lang="en-GB" dirty="0" err="1"/>
              <a:t>BeeGFS</a:t>
            </a:r>
            <a:r>
              <a:rPr lang="en-GB" dirty="0"/>
              <a:t> parallel filesystem </a:t>
            </a:r>
          </a:p>
          <a:p>
            <a:r>
              <a:rPr lang="en-GB" b="1" dirty="0"/>
              <a:t>Performance</a:t>
            </a:r>
            <a:r>
              <a:rPr lang="en-GB" dirty="0"/>
              <a:t>: 4 gigabyte/s</a:t>
            </a:r>
          </a:p>
          <a:p>
            <a:r>
              <a:rPr lang="en-GB" b="1" dirty="0"/>
              <a:t>Total Storage: </a:t>
            </a:r>
            <a:r>
              <a:rPr lang="en-GB" dirty="0"/>
              <a:t>~500TB</a:t>
            </a:r>
          </a:p>
          <a:p>
            <a:endParaRPr lang="en-GB" dirty="0"/>
          </a:p>
          <a:p>
            <a:endParaRPr lang="en-GB" dirty="0"/>
          </a:p>
          <a:p>
            <a:endParaRPr lang="en-IT" dirty="0"/>
          </a:p>
          <a:p>
            <a:endParaRPr lang="en-GB" b="1" dirty="0"/>
          </a:p>
          <a:p>
            <a:r>
              <a:rPr lang="en-GB" b="1" dirty="0"/>
              <a:t>Type</a:t>
            </a:r>
            <a:r>
              <a:rPr lang="en-GB" dirty="0"/>
              <a:t>: HOME (50TB RAID 6) NFS shared</a:t>
            </a:r>
          </a:p>
          <a:p>
            <a:r>
              <a:rPr lang="en-GB" b="1" dirty="0"/>
              <a:t>Performance</a:t>
            </a:r>
            <a:r>
              <a:rPr lang="en-GB" dirty="0"/>
              <a:t>: ~100 megabyte/s</a:t>
            </a:r>
          </a:p>
          <a:p>
            <a:r>
              <a:rPr lang="en-GB" b="1" dirty="0"/>
              <a:t>Total Storage: </a:t>
            </a:r>
            <a:r>
              <a:rPr lang="en-GB" dirty="0"/>
              <a:t>~50TB</a:t>
            </a:r>
          </a:p>
          <a:p>
            <a:endParaRPr lang="en-IT" dirty="0"/>
          </a:p>
          <a:p>
            <a:endParaRPr lang="en-IT" dirty="0"/>
          </a:p>
          <a:p>
            <a:endParaRPr lang="en-IT" dirty="0"/>
          </a:p>
        </p:txBody>
      </p:sp>
      <p:pic>
        <p:nvPicPr>
          <p:cNvPr id="5" name="Picture 4" descr="A logo with a bee&#10;&#10;Description automatically generated">
            <a:extLst>
              <a:ext uri="{FF2B5EF4-FFF2-40B4-BE49-F238E27FC236}">
                <a16:creationId xmlns:a16="http://schemas.microsoft.com/office/drawing/2014/main" id="{CAD045E8-2F36-1270-6636-1C6A8C0E6997}"/>
              </a:ext>
            </a:extLst>
          </p:cNvPr>
          <p:cNvPicPr>
            <a:picLocks noChangeAspect="1"/>
          </p:cNvPicPr>
          <p:nvPr/>
        </p:nvPicPr>
        <p:blipFill rotWithShape="1">
          <a:blip r:embed="rId3"/>
          <a:srcRect r="39001"/>
          <a:stretch/>
        </p:blipFill>
        <p:spPr>
          <a:xfrm>
            <a:off x="5513538" y="2827230"/>
            <a:ext cx="1164921" cy="636582"/>
          </a:xfrm>
          <a:prstGeom prst="rect">
            <a:avLst/>
          </a:prstGeom>
        </p:spPr>
      </p:pic>
      <p:sp>
        <p:nvSpPr>
          <p:cNvPr id="7" name="TextBox 6">
            <a:extLst>
              <a:ext uri="{FF2B5EF4-FFF2-40B4-BE49-F238E27FC236}">
                <a16:creationId xmlns:a16="http://schemas.microsoft.com/office/drawing/2014/main" id="{1C68021C-3627-8454-C3A7-692F8D5E5801}"/>
              </a:ext>
            </a:extLst>
          </p:cNvPr>
          <p:cNvSpPr txBox="1"/>
          <p:nvPr/>
        </p:nvSpPr>
        <p:spPr>
          <a:xfrm>
            <a:off x="1710714" y="3897679"/>
            <a:ext cx="8770571" cy="1200329"/>
          </a:xfrm>
          <a:prstGeom prst="rect">
            <a:avLst/>
          </a:prstGeom>
          <a:solidFill>
            <a:schemeClr val="bg1"/>
          </a:solidFill>
          <a:ln w="22225">
            <a:solidFill>
              <a:schemeClr val="accent1">
                <a:hueOff val="0"/>
                <a:satOff val="0"/>
                <a:lumOff val="0"/>
              </a:schemeClr>
            </a:solidFill>
          </a:ln>
        </p:spPr>
        <p:txBody>
          <a:bodyPr wrap="square">
            <a:spAutoFit/>
          </a:bodyPr>
          <a:lstStyle/>
          <a:p>
            <a:pPr algn="ctr"/>
            <a:r>
              <a:rPr lang="en-IT" dirty="0"/>
              <a:t>This is a scratch filesystem, it is nota a permanent Data Storage so remove data as soon as work is</a:t>
            </a:r>
          </a:p>
          <a:p>
            <a:pPr algn="ctr"/>
            <a:r>
              <a:rPr lang="en-IT" dirty="0"/>
              <a:t>completed.  </a:t>
            </a:r>
          </a:p>
          <a:p>
            <a:pPr algn="ctr"/>
            <a:r>
              <a:rPr lang="en-IT" b="1" dirty="0">
                <a:solidFill>
                  <a:srgbClr val="FF0000"/>
                </a:solidFill>
              </a:rPr>
              <a:t>All data will be lost in case of crash</a:t>
            </a:r>
            <a:r>
              <a:rPr lang="en-IT" dirty="0"/>
              <a:t>.</a:t>
            </a:r>
          </a:p>
        </p:txBody>
      </p:sp>
      <p:sp>
        <p:nvSpPr>
          <p:cNvPr id="8" name="TextBox 7">
            <a:extLst>
              <a:ext uri="{FF2B5EF4-FFF2-40B4-BE49-F238E27FC236}">
                <a16:creationId xmlns:a16="http://schemas.microsoft.com/office/drawing/2014/main" id="{815C56BD-DA76-7A39-60E6-1033CCC990CE}"/>
              </a:ext>
            </a:extLst>
          </p:cNvPr>
          <p:cNvSpPr txBox="1"/>
          <p:nvPr/>
        </p:nvSpPr>
        <p:spPr>
          <a:xfrm>
            <a:off x="6305525" y="6046448"/>
            <a:ext cx="3172663" cy="369332"/>
          </a:xfrm>
          <a:prstGeom prst="rect">
            <a:avLst/>
          </a:prstGeom>
          <a:solidFill>
            <a:schemeClr val="bg1"/>
          </a:solidFill>
          <a:ln w="19050">
            <a:solidFill>
              <a:schemeClr val="accent1">
                <a:hueOff val="0"/>
                <a:satOff val="0"/>
                <a:lumOff val="0"/>
                <a:alpha val="99000"/>
              </a:schemeClr>
            </a:solidFill>
          </a:ln>
        </p:spPr>
        <p:txBody>
          <a:bodyPr wrap="none" rtlCol="0">
            <a:spAutoFit/>
          </a:bodyPr>
          <a:lstStyle/>
          <a:p>
            <a:r>
              <a:rPr lang="en-IT" b="1" dirty="0"/>
              <a:t>Secure but not so much </a:t>
            </a:r>
          </a:p>
        </p:txBody>
      </p:sp>
      <p:pic>
        <p:nvPicPr>
          <p:cNvPr id="10" name="Picture 9" descr="A diagram of a server system&#10;&#10;Description automatically generated">
            <a:extLst>
              <a:ext uri="{FF2B5EF4-FFF2-40B4-BE49-F238E27FC236}">
                <a16:creationId xmlns:a16="http://schemas.microsoft.com/office/drawing/2014/main" id="{C6EEF7A1-345A-61EF-A7B6-7D4F33D15549}"/>
              </a:ext>
            </a:extLst>
          </p:cNvPr>
          <p:cNvPicPr>
            <a:picLocks noChangeAspect="1"/>
          </p:cNvPicPr>
          <p:nvPr/>
        </p:nvPicPr>
        <p:blipFill>
          <a:blip r:embed="rId4"/>
          <a:stretch>
            <a:fillRect/>
          </a:stretch>
        </p:blipFill>
        <p:spPr>
          <a:xfrm>
            <a:off x="5686817" y="442219"/>
            <a:ext cx="6155228" cy="3455459"/>
          </a:xfrm>
          <a:prstGeom prst="rect">
            <a:avLst/>
          </a:prstGeom>
        </p:spPr>
      </p:pic>
      <p:sp>
        <p:nvSpPr>
          <p:cNvPr id="4" name="Date Placeholder 3">
            <a:extLst>
              <a:ext uri="{FF2B5EF4-FFF2-40B4-BE49-F238E27FC236}">
                <a16:creationId xmlns:a16="http://schemas.microsoft.com/office/drawing/2014/main" id="{46053913-01C7-6ACD-0945-C94518759D46}"/>
              </a:ext>
            </a:extLst>
          </p:cNvPr>
          <p:cNvSpPr>
            <a:spLocks noGrp="1"/>
          </p:cNvSpPr>
          <p:nvPr>
            <p:ph type="dt" sz="half" idx="10"/>
          </p:nvPr>
        </p:nvSpPr>
        <p:spPr/>
        <p:txBody>
          <a:bodyPr/>
          <a:lstStyle/>
          <a:p>
            <a:fld id="{369CE14A-BEB0-E949-888E-8448B13B9A01}" type="datetime4">
              <a:rPr lang="it-IT" smtClean="0"/>
              <a:t>25 marzo 2024</a:t>
            </a:fld>
            <a:endParaRPr lang="en-US" dirty="0"/>
          </a:p>
        </p:txBody>
      </p:sp>
      <p:sp>
        <p:nvSpPr>
          <p:cNvPr id="6" name="Footer Placeholder 5">
            <a:extLst>
              <a:ext uri="{FF2B5EF4-FFF2-40B4-BE49-F238E27FC236}">
                <a16:creationId xmlns:a16="http://schemas.microsoft.com/office/drawing/2014/main" id="{B0958508-1EE0-5112-8E78-8CCE61046CE1}"/>
              </a:ext>
            </a:extLst>
          </p:cNvPr>
          <p:cNvSpPr>
            <a:spLocks noGrp="1"/>
          </p:cNvSpPr>
          <p:nvPr>
            <p:ph type="ftr" sz="quarter" idx="11"/>
          </p:nvPr>
        </p:nvSpPr>
        <p:spPr/>
        <p:txBody>
          <a:bodyPr/>
          <a:lstStyle/>
          <a:p>
            <a:r>
              <a:rPr lang="en-US"/>
              <a:t>Due  Conti tra le Stelle - INAF OATs</a:t>
            </a:r>
            <a:endParaRPr lang="en-US" dirty="0"/>
          </a:p>
        </p:txBody>
      </p:sp>
      <p:sp>
        <p:nvSpPr>
          <p:cNvPr id="9" name="Slide Number Placeholder 8">
            <a:extLst>
              <a:ext uri="{FF2B5EF4-FFF2-40B4-BE49-F238E27FC236}">
                <a16:creationId xmlns:a16="http://schemas.microsoft.com/office/drawing/2014/main" id="{52BBE91D-4055-806C-6C2E-3D1F278D3A9E}"/>
              </a:ext>
            </a:extLst>
          </p:cNvPr>
          <p:cNvSpPr>
            <a:spLocks noGrp="1"/>
          </p:cNvSpPr>
          <p:nvPr>
            <p:ph type="sldNum" sz="quarter" idx="12"/>
          </p:nvPr>
        </p:nvSpPr>
        <p:spPr/>
        <p:txBody>
          <a:bodyPr/>
          <a:lstStyle/>
          <a:p>
            <a:pPr algn="l"/>
            <a:fld id="{FAEF9944-A4F6-4C59-AEBD-678D6480B8EA}" type="slidenum">
              <a:rPr lang="en-US" smtClean="0"/>
              <a:pPr algn="l"/>
              <a:t>7</a:t>
            </a:fld>
            <a:endParaRPr lang="en-US" dirty="0"/>
          </a:p>
        </p:txBody>
      </p:sp>
    </p:spTree>
    <p:extLst>
      <p:ext uri="{BB962C8B-B14F-4D97-AF65-F5344CB8AC3E}">
        <p14:creationId xmlns:p14="http://schemas.microsoft.com/office/powerpoint/2010/main" val="106597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BBBB4-1DFC-505A-7D21-B3C02EF868AB}"/>
              </a:ext>
            </a:extLst>
          </p:cNvPr>
          <p:cNvSpPr>
            <a:spLocks noGrp="1"/>
          </p:cNvSpPr>
          <p:nvPr>
            <p:ph type="title"/>
          </p:nvPr>
        </p:nvSpPr>
        <p:spPr/>
        <p:txBody>
          <a:bodyPr/>
          <a:lstStyle/>
          <a:p>
            <a:r>
              <a:rPr lang="en-GB" dirty="0"/>
              <a:t>S</a:t>
            </a:r>
            <a:r>
              <a:rPr lang="en-IT" dirty="0"/>
              <a:t>oftware and services</a:t>
            </a:r>
          </a:p>
        </p:txBody>
      </p:sp>
      <p:sp>
        <p:nvSpPr>
          <p:cNvPr id="3" name="Content Placeholder 2">
            <a:extLst>
              <a:ext uri="{FF2B5EF4-FFF2-40B4-BE49-F238E27FC236}">
                <a16:creationId xmlns:a16="http://schemas.microsoft.com/office/drawing/2014/main" id="{8BB1C9A8-6D13-47FF-2E4F-8F10AA0CE651}"/>
              </a:ext>
            </a:extLst>
          </p:cNvPr>
          <p:cNvSpPr>
            <a:spLocks noGrp="1"/>
          </p:cNvSpPr>
          <p:nvPr>
            <p:ph idx="1"/>
          </p:nvPr>
        </p:nvSpPr>
        <p:spPr/>
        <p:txBody>
          <a:bodyPr>
            <a:normAutofit fontScale="85000" lnSpcReduction="20000"/>
          </a:bodyPr>
          <a:lstStyle/>
          <a:p>
            <a:r>
              <a:rPr lang="en-GB" b="1" dirty="0"/>
              <a:t>E</a:t>
            </a:r>
            <a:r>
              <a:rPr lang="en-IT" b="1" dirty="0"/>
              <a:t>nviroment modules </a:t>
            </a:r>
            <a:r>
              <a:rPr lang="en-IT" dirty="0"/>
              <a:t>– </a:t>
            </a:r>
            <a:r>
              <a:rPr lang="en-GB" dirty="0"/>
              <a:t>The Modules package is a tool that simplifies shell initialization and lets users easily modify their environment during a session using </a:t>
            </a:r>
            <a:r>
              <a:rPr lang="en-GB" dirty="0" err="1"/>
              <a:t>modulefiles</a:t>
            </a:r>
            <a:r>
              <a:rPr lang="en-GB" dirty="0"/>
              <a:t>. Managing compilers, libraries, tools </a:t>
            </a:r>
            <a:endParaRPr lang="en-IT" dirty="0"/>
          </a:p>
          <a:p>
            <a:r>
              <a:rPr lang="en-IT" b="1" dirty="0"/>
              <a:t>Container computing </a:t>
            </a:r>
            <a:r>
              <a:rPr lang="en-IT" dirty="0"/>
              <a:t>– </a:t>
            </a:r>
            <a:r>
              <a:rPr lang="en-GB" dirty="0"/>
              <a:t>The containers are basically a fully functional and portable computing environment surrounding the application and keeping it independent of local environment running in parallel. </a:t>
            </a:r>
            <a:r>
              <a:rPr lang="en-IT" dirty="0"/>
              <a:t>Singularity based application packages. </a:t>
            </a:r>
          </a:p>
          <a:p>
            <a:r>
              <a:rPr lang="en-IT" b="1" dirty="0"/>
              <a:t>Science platform </a:t>
            </a:r>
            <a:r>
              <a:rPr lang="en-IT" dirty="0"/>
              <a:t>- </a:t>
            </a:r>
            <a:r>
              <a:rPr lang="en-GB" dirty="0"/>
              <a:t>Rosetta is a science platform for resource-intensive, interactive data analysis which runs user tasks as software containers, it allows to manage files and computing tasks (</a:t>
            </a:r>
            <a:r>
              <a:rPr lang="en-GB" b="1" dirty="0"/>
              <a:t>including Python </a:t>
            </a:r>
            <a:r>
              <a:rPr lang="en-GB" b="1" dirty="0" err="1"/>
              <a:t>Noteboooks</a:t>
            </a:r>
            <a:r>
              <a:rPr lang="en-GB" dirty="0"/>
              <a:t>) (https://</a:t>
            </a:r>
            <a:r>
              <a:rPr lang="en-GB" dirty="0" err="1"/>
              <a:t>rosetta.oats.inaf.it</a:t>
            </a:r>
            <a:r>
              <a:rPr lang="en-GB" dirty="0"/>
              <a:t>)</a:t>
            </a:r>
          </a:p>
        </p:txBody>
      </p:sp>
      <p:sp>
        <p:nvSpPr>
          <p:cNvPr id="4" name="Date Placeholder 3">
            <a:extLst>
              <a:ext uri="{FF2B5EF4-FFF2-40B4-BE49-F238E27FC236}">
                <a16:creationId xmlns:a16="http://schemas.microsoft.com/office/drawing/2014/main" id="{94BAAF48-350D-EBCC-2C82-261D9341B162}"/>
              </a:ext>
            </a:extLst>
          </p:cNvPr>
          <p:cNvSpPr>
            <a:spLocks noGrp="1"/>
          </p:cNvSpPr>
          <p:nvPr>
            <p:ph type="dt" sz="half" idx="10"/>
          </p:nvPr>
        </p:nvSpPr>
        <p:spPr/>
        <p:txBody>
          <a:bodyPr/>
          <a:lstStyle/>
          <a:p>
            <a:fld id="{CE375DB8-999F-EE4C-BD7D-B85752766CEF}" type="datetime4">
              <a:rPr lang="it-IT" smtClean="0"/>
              <a:t>25 marzo 2024</a:t>
            </a:fld>
            <a:endParaRPr lang="en-US" dirty="0"/>
          </a:p>
        </p:txBody>
      </p:sp>
      <p:sp>
        <p:nvSpPr>
          <p:cNvPr id="5" name="Footer Placeholder 4">
            <a:extLst>
              <a:ext uri="{FF2B5EF4-FFF2-40B4-BE49-F238E27FC236}">
                <a16:creationId xmlns:a16="http://schemas.microsoft.com/office/drawing/2014/main" id="{F6D8520E-9EE3-852F-6FF2-466546647C16}"/>
              </a:ext>
            </a:extLst>
          </p:cNvPr>
          <p:cNvSpPr>
            <a:spLocks noGrp="1"/>
          </p:cNvSpPr>
          <p:nvPr>
            <p:ph type="ftr" sz="quarter" idx="11"/>
          </p:nvPr>
        </p:nvSpPr>
        <p:spPr/>
        <p:txBody>
          <a:bodyPr/>
          <a:lstStyle/>
          <a:p>
            <a:r>
              <a:rPr lang="en-US"/>
              <a:t>Due  Conti tra le Stelle - INAF OATs</a:t>
            </a:r>
            <a:endParaRPr lang="en-US" dirty="0"/>
          </a:p>
        </p:txBody>
      </p:sp>
      <p:sp>
        <p:nvSpPr>
          <p:cNvPr id="6" name="Slide Number Placeholder 5">
            <a:extLst>
              <a:ext uri="{FF2B5EF4-FFF2-40B4-BE49-F238E27FC236}">
                <a16:creationId xmlns:a16="http://schemas.microsoft.com/office/drawing/2014/main" id="{8F05BB88-024A-15CD-83A3-861958BB8D21}"/>
              </a:ext>
            </a:extLst>
          </p:cNvPr>
          <p:cNvSpPr>
            <a:spLocks noGrp="1"/>
          </p:cNvSpPr>
          <p:nvPr>
            <p:ph type="sldNum" sz="quarter" idx="12"/>
          </p:nvPr>
        </p:nvSpPr>
        <p:spPr/>
        <p:txBody>
          <a:bodyPr/>
          <a:lstStyle/>
          <a:p>
            <a:pPr algn="l"/>
            <a:fld id="{FAEF9944-A4F6-4C59-AEBD-678D6480B8EA}" type="slidenum">
              <a:rPr lang="en-US" smtClean="0"/>
              <a:pPr algn="l"/>
              <a:t>8</a:t>
            </a:fld>
            <a:endParaRPr lang="en-US" dirty="0"/>
          </a:p>
        </p:txBody>
      </p:sp>
    </p:spTree>
    <p:extLst>
      <p:ext uri="{BB962C8B-B14F-4D97-AF65-F5344CB8AC3E}">
        <p14:creationId xmlns:p14="http://schemas.microsoft.com/office/powerpoint/2010/main" val="1025356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C14302F-E955-47D0-A56B-D1D1A6953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nvGrpSpPr>
          <p:cNvPr id="14" name="Group 13">
            <a:extLst>
              <a:ext uri="{FF2B5EF4-FFF2-40B4-BE49-F238E27FC236}">
                <a16:creationId xmlns:a16="http://schemas.microsoft.com/office/drawing/2014/main" id="{DC310F6C-D8CB-4984-9F9B-BA18C17192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2079" y="1033741"/>
            <a:ext cx="4908132" cy="4613915"/>
            <a:chOff x="659679" y="950330"/>
            <a:chExt cx="4908132" cy="4613915"/>
          </a:xfrm>
        </p:grpSpPr>
        <p:sp>
          <p:nvSpPr>
            <p:cNvPr id="15" name="Freeform: Shape 14">
              <a:extLst>
                <a:ext uri="{FF2B5EF4-FFF2-40B4-BE49-F238E27FC236}">
                  <a16:creationId xmlns:a16="http://schemas.microsoft.com/office/drawing/2014/main" id="{6750E550-BE93-4743-8659-1531F86CB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16216" y="1107426"/>
              <a:ext cx="4619072" cy="434218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BE626DC7-F0FE-49A7-AA4C-A8DB1F7EB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64593" y="1253260"/>
              <a:ext cx="4488025" cy="407467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EBB781F-78E5-4C66-811C-9FF8B5D50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300000" flipH="1">
              <a:off x="659679" y="950330"/>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EC11115C-8E61-F0FB-8921-7D8EE7DEF558}"/>
              </a:ext>
            </a:extLst>
          </p:cNvPr>
          <p:cNvSpPr>
            <a:spLocks noGrp="1"/>
          </p:cNvSpPr>
          <p:nvPr>
            <p:ph type="title"/>
          </p:nvPr>
        </p:nvSpPr>
        <p:spPr>
          <a:xfrm>
            <a:off x="1829849" y="1899904"/>
            <a:ext cx="3312116" cy="2934031"/>
          </a:xfrm>
        </p:spPr>
        <p:txBody>
          <a:bodyPr anchor="ctr">
            <a:normAutofit/>
          </a:bodyPr>
          <a:lstStyle/>
          <a:p>
            <a:r>
              <a:rPr lang="en-IT"/>
              <a:t>Support</a:t>
            </a:r>
            <a:endParaRPr lang="en-IT" dirty="0"/>
          </a:p>
        </p:txBody>
      </p:sp>
      <p:sp>
        <p:nvSpPr>
          <p:cNvPr id="5" name="Footer Placeholder 4">
            <a:extLst>
              <a:ext uri="{FF2B5EF4-FFF2-40B4-BE49-F238E27FC236}">
                <a16:creationId xmlns:a16="http://schemas.microsoft.com/office/drawing/2014/main" id="{CB746287-E8FA-6417-C68E-3629A92A4BAD}"/>
              </a:ext>
            </a:extLst>
          </p:cNvPr>
          <p:cNvSpPr>
            <a:spLocks noGrp="1"/>
          </p:cNvSpPr>
          <p:nvPr>
            <p:ph type="ftr" sz="quarter" idx="11"/>
          </p:nvPr>
        </p:nvSpPr>
        <p:spPr>
          <a:xfrm>
            <a:off x="1124712" y="6170613"/>
            <a:ext cx="5667375" cy="457200"/>
          </a:xfrm>
        </p:spPr>
        <p:txBody>
          <a:bodyPr>
            <a:normAutofit/>
          </a:bodyPr>
          <a:lstStyle/>
          <a:p>
            <a:pPr>
              <a:spcAft>
                <a:spcPts val="600"/>
              </a:spcAft>
            </a:pPr>
            <a:r>
              <a:rPr lang="en-US"/>
              <a:t>Due  Conti tra le Stelle - INAF OATs</a:t>
            </a:r>
          </a:p>
        </p:txBody>
      </p:sp>
      <p:sp>
        <p:nvSpPr>
          <p:cNvPr id="4" name="Date Placeholder 3">
            <a:extLst>
              <a:ext uri="{FF2B5EF4-FFF2-40B4-BE49-F238E27FC236}">
                <a16:creationId xmlns:a16="http://schemas.microsoft.com/office/drawing/2014/main" id="{0C081939-ED38-8347-8CA1-375730006268}"/>
              </a:ext>
            </a:extLst>
          </p:cNvPr>
          <p:cNvSpPr>
            <a:spLocks noGrp="1"/>
          </p:cNvSpPr>
          <p:nvPr>
            <p:ph type="dt" sz="half" idx="10"/>
          </p:nvPr>
        </p:nvSpPr>
        <p:spPr>
          <a:xfrm>
            <a:off x="7850727" y="6170491"/>
            <a:ext cx="2840083" cy="457200"/>
          </a:xfrm>
        </p:spPr>
        <p:txBody>
          <a:bodyPr>
            <a:normAutofit/>
          </a:bodyPr>
          <a:lstStyle/>
          <a:p>
            <a:pPr>
              <a:spcAft>
                <a:spcPts val="600"/>
              </a:spcAft>
            </a:pPr>
            <a:fld id="{04938531-1171-5E45-8187-019F0478CFCB}" type="datetime4">
              <a:rPr lang="it-IT" smtClean="0"/>
              <a:pPr>
                <a:spcAft>
                  <a:spcPts val="600"/>
                </a:spcAft>
              </a:pPr>
              <a:t>25 marzo 2024</a:t>
            </a:fld>
            <a:endParaRPr lang="en-US"/>
          </a:p>
        </p:txBody>
      </p:sp>
      <p:sp>
        <p:nvSpPr>
          <p:cNvPr id="6" name="Slide Number Placeholder 5">
            <a:extLst>
              <a:ext uri="{FF2B5EF4-FFF2-40B4-BE49-F238E27FC236}">
                <a16:creationId xmlns:a16="http://schemas.microsoft.com/office/drawing/2014/main" id="{B3C4B278-9345-2085-EFBB-940473074C29}"/>
              </a:ext>
            </a:extLst>
          </p:cNvPr>
          <p:cNvSpPr>
            <a:spLocks noGrp="1"/>
          </p:cNvSpPr>
          <p:nvPr>
            <p:ph type="sldNum" sz="quarter" idx="12"/>
          </p:nvPr>
        </p:nvSpPr>
        <p:spPr>
          <a:xfrm>
            <a:off x="10853744" y="6170490"/>
            <a:ext cx="1188720" cy="457200"/>
          </a:xfrm>
        </p:spPr>
        <p:txBody>
          <a:bodyPr>
            <a:normAutofit/>
          </a:bodyPr>
          <a:lstStyle/>
          <a:p>
            <a:pPr algn="l">
              <a:spcAft>
                <a:spcPts val="600"/>
              </a:spcAft>
            </a:pPr>
            <a:fld id="{FAEF9944-A4F6-4C59-AEBD-678D6480B8EA}" type="slidenum">
              <a:rPr lang="en-US" smtClean="0"/>
              <a:pPr algn="l">
                <a:spcAft>
                  <a:spcPts val="600"/>
                </a:spcAft>
              </a:pPr>
              <a:t>9</a:t>
            </a:fld>
            <a:endParaRPr lang="en-US"/>
          </a:p>
        </p:txBody>
      </p:sp>
      <p:graphicFrame>
        <p:nvGraphicFramePr>
          <p:cNvPr id="8" name="Content Placeholder 2">
            <a:extLst>
              <a:ext uri="{FF2B5EF4-FFF2-40B4-BE49-F238E27FC236}">
                <a16:creationId xmlns:a16="http://schemas.microsoft.com/office/drawing/2014/main" id="{E0D7E0D2-D14A-6106-5E0E-E046A681113A}"/>
              </a:ext>
            </a:extLst>
          </p:cNvPr>
          <p:cNvGraphicFramePr>
            <a:graphicFrameLocks noGrp="1"/>
          </p:cNvGraphicFramePr>
          <p:nvPr>
            <p:ph idx="1"/>
            <p:extLst>
              <p:ext uri="{D42A27DB-BD31-4B8C-83A1-F6EECF244321}">
                <p14:modId xmlns:p14="http://schemas.microsoft.com/office/powerpoint/2010/main" val="1419996684"/>
              </p:ext>
            </p:extLst>
          </p:nvPr>
        </p:nvGraphicFramePr>
        <p:xfrm>
          <a:off x="6063178" y="569832"/>
          <a:ext cx="5619430" cy="5379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9706256"/>
      </p:ext>
    </p:extLst>
  </p:cSld>
  <p:clrMapOvr>
    <a:masterClrMapping/>
  </p:clrMapOvr>
</p:sld>
</file>

<file path=ppt/theme/theme1.xml><?xml version="1.0" encoding="utf-8"?>
<a:theme xmlns:a="http://schemas.openxmlformats.org/drawingml/2006/main" name="SketchLines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1523</TotalTime>
  <Words>1560</Words>
  <Application>Microsoft Macintosh PowerPoint</Application>
  <PresentationFormat>Widescreen</PresentationFormat>
  <Paragraphs>216</Paragraphs>
  <Slides>23</Slides>
  <Notes>6</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Meiryo</vt:lpstr>
      <vt:lpstr>Aptos</vt:lpstr>
      <vt:lpstr>Arial</vt:lpstr>
      <vt:lpstr>Corbel</vt:lpstr>
      <vt:lpstr>Courier New</vt:lpstr>
      <vt:lpstr>Helvetica</vt:lpstr>
      <vt:lpstr>Wingdings</vt:lpstr>
      <vt:lpstr>SketchLinesVTI</vt:lpstr>
      <vt:lpstr>HPC&amp;co @ OATs</vt:lpstr>
      <vt:lpstr>Why are we talking about HPC in OATs?</vt:lpstr>
      <vt:lpstr>DISCLAMER</vt:lpstr>
      <vt:lpstr>OATs computing ecosystem </vt:lpstr>
      <vt:lpstr>Computing resources</vt:lpstr>
      <vt:lpstr>Local Cluster</vt:lpstr>
      <vt:lpstr>Cluster Storage</vt:lpstr>
      <vt:lpstr>Software and services</vt:lpstr>
      <vt:lpstr>Support</vt:lpstr>
      <vt:lpstr>Spack – manage sw in user space</vt:lpstr>
      <vt:lpstr>Enviroment modules</vt:lpstr>
      <vt:lpstr>Python virtual env</vt:lpstr>
      <vt:lpstr>Rosetta</vt:lpstr>
      <vt:lpstr>The Central  Scientific Unit VIII - ”Computing”</vt:lpstr>
      <vt:lpstr>National Computing Resource: Pleiadi</vt:lpstr>
      <vt:lpstr>We are waiting for MARCONI Nodes (6)</vt:lpstr>
      <vt:lpstr>CINECA MOU</vt:lpstr>
      <vt:lpstr>Cloud Computing</vt:lpstr>
      <vt:lpstr>HOW TO APPLY</vt:lpstr>
      <vt:lpstr>New Investments</vt:lpstr>
      <vt:lpstr>Synergies in R&amp;D</vt:lpstr>
      <vt:lpstr>Sinergies R&amp;D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HPC&amp;co @ OATs</dc:title>
  <dc:creator>Giuliano Taffoni</dc:creator>
  <cp:lastModifiedBy>Giuliano Taffoni</cp:lastModifiedBy>
  <cp:revision>12</cp:revision>
  <dcterms:created xsi:type="dcterms:W3CDTF">2024-03-19T10:31:49Z</dcterms:created>
  <dcterms:modified xsi:type="dcterms:W3CDTF">2024-03-25T07:09:42Z</dcterms:modified>
</cp:coreProperties>
</file>