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8" r:id="rId4"/>
    <p:sldId id="269" r:id="rId5"/>
    <p:sldId id="258" r:id="rId6"/>
    <p:sldId id="266" r:id="rId7"/>
    <p:sldId id="260" r:id="rId8"/>
    <p:sldId id="261" r:id="rId9"/>
    <p:sldId id="264" r:id="rId10"/>
    <p:sldId id="263" r:id="rId11"/>
    <p:sldId id="265" r:id="rId12"/>
    <p:sldId id="267" r:id="rId13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A859F5DA-9E67-4E14-A301-ADEBCBDC5323}">
          <p14:sldIdLst>
            <p14:sldId id="256"/>
            <p14:sldId id="259"/>
            <p14:sldId id="268"/>
            <p14:sldId id="269"/>
            <p14:sldId id="258"/>
            <p14:sldId id="266"/>
            <p14:sldId id="260"/>
            <p14:sldId id="261"/>
            <p14:sldId id="264"/>
            <p14:sldId id="263"/>
            <p14:sldId id="265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FF66"/>
    <a:srgbClr val="0071BC"/>
    <a:srgbClr val="01A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62" autoAdjust="0"/>
    <p:restoredTop sz="86395" autoAdjust="0"/>
  </p:normalViewPr>
  <p:slideViewPr>
    <p:cSldViewPr>
      <p:cViewPr varScale="1">
        <p:scale>
          <a:sx n="115" d="100"/>
          <a:sy n="115" d="100"/>
        </p:scale>
        <p:origin x="1698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5F351-7686-4E4D-A675-EC670A8EA253}" type="datetimeFigureOut">
              <a:rPr lang="it-IT" smtClean="0"/>
              <a:t>24/03/2024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DC42B-63B2-4FA7-9AC0-019AC49ED9B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834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8E3F-8A2C-4A08-A44C-A35DC8EE1CF3}" type="datetime1">
              <a:rPr lang="it-IT" smtClean="0"/>
              <a:t>24/03/2024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CDC-F2C0-4094-84C6-3D3A474D697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1626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AAB44-5134-4982-88F1-36A7B61905B4}" type="datetime1">
              <a:rPr lang="it-IT" smtClean="0"/>
              <a:t>24/03/2024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CDC-F2C0-4094-84C6-3D3A474D697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974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BC854-1D2E-4242-BDA7-A4B85F2C3A2A}" type="datetime1">
              <a:rPr lang="it-IT" smtClean="0"/>
              <a:t>24/03/2024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CDC-F2C0-4094-84C6-3D3A474D697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885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CD220-9811-48B6-9174-9D6A961EB096}" type="datetime1">
              <a:rPr lang="it-IT" smtClean="0"/>
              <a:t>24/03/2024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CDC-F2C0-4094-84C6-3D3A474D697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776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7F09-06A8-430D-B9BD-8B2B0CFA1D86}" type="datetime1">
              <a:rPr lang="it-IT" smtClean="0"/>
              <a:t>24/03/2024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CDC-F2C0-4094-84C6-3D3A474D697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4632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8653C-B6D4-44F5-AA0B-B70AFEC6BB7A}" type="datetime1">
              <a:rPr lang="it-IT" smtClean="0"/>
              <a:t>24/03/2024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CDC-F2C0-4094-84C6-3D3A474D697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375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73E40-1E64-4229-879F-1A8B85EA3199}" type="datetime1">
              <a:rPr lang="it-IT" smtClean="0"/>
              <a:t>24/03/2024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CDC-F2C0-4094-84C6-3D3A474D697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0802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B4BFC-4BB9-45A6-A669-07B1AEEB1D52}" type="datetime1">
              <a:rPr lang="it-IT" smtClean="0"/>
              <a:t>24/03/2024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CDC-F2C0-4094-84C6-3D3A474D697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508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9D1F-BB9E-4BDF-AF78-E025F172F812}" type="datetime1">
              <a:rPr lang="it-IT" smtClean="0"/>
              <a:t>24/03/2024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CDC-F2C0-4094-84C6-3D3A474D697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330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D3D3-CB9A-4DA5-B5C2-017E15CFCAE8}" type="datetime1">
              <a:rPr lang="it-IT" smtClean="0"/>
              <a:t>24/03/2024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CDC-F2C0-4094-84C6-3D3A474D697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443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7E94B-C351-4814-ABF6-C39B46CBCB60}" type="datetime1">
              <a:rPr lang="it-IT" smtClean="0"/>
              <a:t>24/03/2024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0CDC-F2C0-4094-84C6-3D3A474D697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909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EBF7F-2F95-47D7-9FA5-5A713497CB7D}" type="datetime1">
              <a:rPr lang="it-IT" smtClean="0"/>
              <a:t>24/03/2024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10CDC-F2C0-4094-84C6-3D3A474D697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886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488504" y="1268760"/>
            <a:ext cx="8928992" cy="0"/>
          </a:xfrm>
          <a:prstGeom prst="line">
            <a:avLst/>
          </a:prstGeom>
          <a:ln w="19050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502096" y="1484784"/>
            <a:ext cx="8915400" cy="864096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SERVIZI SISTEMI INFORMATICI E PER IL DIGITALE</a:t>
            </a:r>
            <a:endParaRPr lang="it-IT" sz="2800" b="1" dirty="0"/>
          </a:p>
        </p:txBody>
      </p:sp>
      <p:pic>
        <p:nvPicPr>
          <p:cNvPr id="12" name="Segnaposto contenuto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228218"/>
            <a:ext cx="1728192" cy="848322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759806" y="6568474"/>
            <a:ext cx="6342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Servizio Sistemi Informatici e per il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INAF – </a:t>
            </a:r>
            <a:r>
              <a:rPr lang="it-IT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25 marzo 2024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873795"/>
              </p:ext>
            </p:extLst>
          </p:nvPr>
        </p:nvGraphicFramePr>
        <p:xfrm>
          <a:off x="2729744" y="3018650"/>
          <a:ext cx="4403067" cy="2457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3454">
                  <a:extLst>
                    <a:ext uri="{9D8B030D-6E8A-4147-A177-3AD203B41FA5}">
                      <a16:colId xmlns:a16="http://schemas.microsoft.com/office/drawing/2014/main" val="3815979095"/>
                    </a:ext>
                  </a:extLst>
                </a:gridCol>
                <a:gridCol w="1327865">
                  <a:extLst>
                    <a:ext uri="{9D8B030D-6E8A-4147-A177-3AD203B41FA5}">
                      <a16:colId xmlns:a16="http://schemas.microsoft.com/office/drawing/2014/main" val="3298216932"/>
                    </a:ext>
                  </a:extLst>
                </a:gridCol>
                <a:gridCol w="1241748">
                  <a:extLst>
                    <a:ext uri="{9D8B030D-6E8A-4147-A177-3AD203B41FA5}">
                      <a16:colId xmlns:a16="http://schemas.microsoft.com/office/drawing/2014/main" val="2887511428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Unità di personale</a:t>
                      </a:r>
                      <a:endParaRPr lang="en-GB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2023</a:t>
                      </a:r>
                      <a:endParaRPr lang="en-GB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2024</a:t>
                      </a:r>
                      <a:endParaRPr lang="en-GB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353072985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Federico Gasparo</a:t>
                      </a:r>
                      <a:endParaRPr lang="en-GB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85%</a:t>
                      </a:r>
                      <a:endParaRPr lang="en-GB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80%</a:t>
                      </a:r>
                      <a:endParaRPr lang="en-GB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1791568179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Fabio Stocco</a:t>
                      </a:r>
                      <a:endParaRPr lang="en-GB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100%</a:t>
                      </a:r>
                      <a:endParaRPr lang="en-GB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100%</a:t>
                      </a:r>
                      <a:endParaRPr lang="en-GB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1171512816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Giuliano Taffoni</a:t>
                      </a:r>
                      <a:endParaRPr lang="en-GB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25%</a:t>
                      </a:r>
                      <a:endParaRPr lang="en-GB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10%</a:t>
                      </a:r>
                      <a:endParaRPr lang="en-GB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2150341093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Marco </a:t>
                      </a:r>
                      <a:r>
                        <a:rPr lang="it-IT" sz="1600" dirty="0" err="1">
                          <a:effectLst/>
                        </a:rPr>
                        <a:t>Citossi</a:t>
                      </a:r>
                      <a:endParaRPr lang="en-GB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50%</a:t>
                      </a:r>
                      <a:endParaRPr lang="en-GB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50%</a:t>
                      </a:r>
                      <a:endParaRPr lang="en-GB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1991807235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Claudio Vuerli</a:t>
                      </a:r>
                      <a:endParaRPr lang="en-GB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25%</a:t>
                      </a:r>
                      <a:endParaRPr lang="en-GB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40%</a:t>
                      </a:r>
                      <a:endParaRPr lang="en-GB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409791062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Totale FTE</a:t>
                      </a:r>
                      <a:endParaRPr lang="en-GB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2.85</a:t>
                      </a:r>
                      <a:endParaRPr lang="en-GB" sz="160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2.80</a:t>
                      </a:r>
                      <a:endParaRPr lang="en-GB" sz="16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1199731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8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04776"/>
            <a:ext cx="489965" cy="487807"/>
          </a:xfrm>
          <a:prstGeom prst="rect">
            <a:avLst/>
          </a:prstGeom>
        </p:spPr>
      </p:pic>
      <p:cxnSp>
        <p:nvCxnSpPr>
          <p:cNvPr id="15" name="Connettore 1 7"/>
          <p:cNvCxnSpPr/>
          <p:nvPr/>
        </p:nvCxnSpPr>
        <p:spPr>
          <a:xfrm>
            <a:off x="1208584" y="548679"/>
            <a:ext cx="8208912" cy="1"/>
          </a:xfrm>
          <a:prstGeom prst="line">
            <a:avLst/>
          </a:prstGeom>
          <a:ln w="19050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502096" y="957110"/>
            <a:ext cx="8915400" cy="74369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258888" algn="l"/>
              </a:tabLs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CENTRO DI CALCOLO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59806" y="6568474"/>
            <a:ext cx="6342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Servizio Sistemi Informatici e per il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INAF – </a:t>
            </a:r>
            <a:r>
              <a:rPr lang="it-IT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25 marzo 2024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361" y="1758689"/>
            <a:ext cx="5220869" cy="479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04776"/>
            <a:ext cx="489965" cy="487807"/>
          </a:xfrm>
          <a:prstGeom prst="rect">
            <a:avLst/>
          </a:prstGeom>
        </p:spPr>
      </p:pic>
      <p:cxnSp>
        <p:nvCxnSpPr>
          <p:cNvPr id="15" name="Connettore 1 7"/>
          <p:cNvCxnSpPr/>
          <p:nvPr/>
        </p:nvCxnSpPr>
        <p:spPr>
          <a:xfrm>
            <a:off x="1208584" y="548679"/>
            <a:ext cx="8208912" cy="1"/>
          </a:xfrm>
          <a:prstGeom prst="line">
            <a:avLst/>
          </a:prstGeom>
          <a:ln w="19050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502096" y="957110"/>
            <a:ext cx="8915400" cy="74369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258888" algn="l"/>
              </a:tabLs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CENTRO DI CALCOLO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59806" y="6568474"/>
            <a:ext cx="6342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Servizio Sistemi Informatici e per il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INAF – </a:t>
            </a:r>
            <a:r>
              <a:rPr lang="it-IT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25 marzo 2024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811211"/>
            <a:ext cx="8928992" cy="457011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012992" y="1988840"/>
            <a:ext cx="858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1BC"/>
                </a:solidFill>
              </a:rPr>
              <a:t>Servizi </a:t>
            </a:r>
            <a:br>
              <a:rPr lang="it-IT" b="1" dirty="0" smtClean="0">
                <a:solidFill>
                  <a:srgbClr val="0071BC"/>
                </a:solidFill>
              </a:rPr>
            </a:br>
            <a:r>
              <a:rPr lang="it-IT" b="1" dirty="0" err="1" smtClean="0">
                <a:solidFill>
                  <a:srgbClr val="0071BC"/>
                </a:solidFill>
              </a:rPr>
              <a:t>OATs</a:t>
            </a:r>
            <a:endParaRPr lang="it-IT" b="1" dirty="0">
              <a:solidFill>
                <a:srgbClr val="0071BC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292720" y="2132103"/>
            <a:ext cx="1475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0071BC"/>
                </a:solidFill>
              </a:rPr>
              <a:t>Planck</a:t>
            </a:r>
            <a:r>
              <a:rPr lang="it-IT" b="1" dirty="0" smtClean="0">
                <a:solidFill>
                  <a:srgbClr val="0071BC"/>
                </a:solidFill>
              </a:rPr>
              <a:t>/</a:t>
            </a:r>
            <a:r>
              <a:rPr lang="it-IT" b="1" dirty="0" err="1" smtClean="0">
                <a:solidFill>
                  <a:srgbClr val="0071BC"/>
                </a:solidFill>
              </a:rPr>
              <a:t>Euclid</a:t>
            </a:r>
            <a:endParaRPr lang="it-IT" b="1" dirty="0">
              <a:solidFill>
                <a:srgbClr val="0071BC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376297" y="2127339"/>
            <a:ext cx="221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1BC"/>
                </a:solidFill>
              </a:rPr>
              <a:t>HPC </a:t>
            </a:r>
            <a:r>
              <a:rPr lang="it-IT" b="1" dirty="0" err="1" smtClean="0">
                <a:solidFill>
                  <a:srgbClr val="0071BC"/>
                </a:solidFill>
              </a:rPr>
              <a:t>OATs</a:t>
            </a:r>
            <a:r>
              <a:rPr lang="it-IT" b="1" dirty="0" smtClean="0">
                <a:solidFill>
                  <a:srgbClr val="0071BC"/>
                </a:solidFill>
              </a:rPr>
              <a:t> e HPC INAF</a:t>
            </a:r>
            <a:endParaRPr lang="it-IT" b="1" dirty="0">
              <a:solidFill>
                <a:srgbClr val="0071BC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833320" y="2134316"/>
            <a:ext cx="50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71BC"/>
                </a:solidFill>
              </a:rPr>
              <a:t>IA2</a:t>
            </a:r>
            <a:endParaRPr lang="it-IT" b="1" dirty="0">
              <a:solidFill>
                <a:srgbClr val="0071BC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48544" y="2635169"/>
            <a:ext cx="1080120" cy="3386119"/>
          </a:xfrm>
          <a:prstGeom prst="rect">
            <a:avLst/>
          </a:prstGeom>
          <a:noFill/>
          <a:ln w="38100"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938364" y="2635168"/>
            <a:ext cx="3086643" cy="3386119"/>
          </a:xfrm>
          <a:prstGeom prst="rect">
            <a:avLst/>
          </a:prstGeom>
          <a:noFill/>
          <a:ln w="38100"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 flipH="1">
            <a:off x="5034706" y="2635167"/>
            <a:ext cx="2078533" cy="3386119"/>
          </a:xfrm>
          <a:prstGeom prst="rect">
            <a:avLst/>
          </a:prstGeom>
          <a:noFill/>
          <a:ln w="38100"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 flipH="1">
            <a:off x="7120126" y="2635166"/>
            <a:ext cx="1937330" cy="3386119"/>
          </a:xfrm>
          <a:prstGeom prst="rect">
            <a:avLst/>
          </a:prstGeom>
          <a:noFill/>
          <a:ln w="38100"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9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503646" y="1777075"/>
            <a:ext cx="892899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caso di richieste generiche di supporto, disponibilità di materiale hardware o consulenza riguardo acquisti informatici è attivo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di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ticketing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OSTicket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utilizzare inviando una mail all’indirizzo: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help.oats@inaf.it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258888" algn="l"/>
              </a:tabLst>
            </a:pP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Ogni utente può avere uno spazio web personale per creare la sua pagina, visibile all’indirizzo: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wwwuser.oats.inaf.it/</a:t>
            </a:r>
            <a:r>
              <a:rPr lang="it-IT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nome.cognome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 accedere ed aggiornare le proprie pagine si usa l’account LDAP INAF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(lo stesso della posta elettronica)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collegandosi alla macchina: wwwuser.oats.inaf.it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ssh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nome.cognome@wwwuser.oats.inaf.it)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258888" algn="l"/>
              </a:tabLst>
            </a:pPr>
            <a:endParaRPr lang="it-I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 dare accesso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alla rete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agli ospiti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sprovvisti di credenziali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eduroam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è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disponibile sul sito web OATs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un’interfaccia di creazione automatica di account guest, da usare sulla rete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 SSID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INAF-</a:t>
            </a:r>
            <a:r>
              <a:rPr lang="it-IT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OATS_guest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creazione di un account guest deve essere fatta dal personale INAF previa autenticazione con le proprie credenziali INAF 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Una volta effettuato l’accesso al sito web di OATs, comparirà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 voce: </a:t>
            </a:r>
            <a:r>
              <a:rPr lang="it-IT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OATs Guest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menù in basso 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sinistra.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L’account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sarà attivo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 usabile max. cinque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minuti dopo la ricezione della mail di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conferma.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258888" algn="l"/>
              </a:tabLst>
            </a:pP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04776"/>
            <a:ext cx="489965" cy="487807"/>
          </a:xfrm>
          <a:prstGeom prst="rect">
            <a:avLst/>
          </a:prstGeom>
        </p:spPr>
      </p:pic>
      <p:cxnSp>
        <p:nvCxnSpPr>
          <p:cNvPr id="15" name="Connettore 1 7"/>
          <p:cNvCxnSpPr/>
          <p:nvPr/>
        </p:nvCxnSpPr>
        <p:spPr>
          <a:xfrm>
            <a:off x="1208584" y="548679"/>
            <a:ext cx="8208912" cy="1"/>
          </a:xfrm>
          <a:prstGeom prst="line">
            <a:avLst/>
          </a:prstGeom>
          <a:ln w="19050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502096" y="957110"/>
            <a:ext cx="8915400" cy="74369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258888" algn="l"/>
              </a:tabLs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INDIRIZZI E INFORMAZIONI UTILI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59806" y="6568474"/>
            <a:ext cx="6342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Servizio Sistemi Informatici e per il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INAF – </a:t>
            </a:r>
            <a:r>
              <a:rPr lang="it-IT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25 marzo 2024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502096" y="1777075"/>
            <a:ext cx="89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Gestione dell’infrastruttura della rete locale OATs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(LAN, collegamenti, dispositivi di rete)</a:t>
            </a:r>
          </a:p>
          <a:p>
            <a:pPr marL="342900" indent="-342900">
              <a:buFont typeface="+mj-lt"/>
              <a:buAutoNum type="arabicPeriod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Gestione della Sicurezza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informatica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(Ticket/segnalazioni da GARR-CERT e CSIRT, fondamentali gli update regolari)</a:t>
            </a:r>
          </a:p>
          <a:p>
            <a:pPr marL="342900" indent="-342900">
              <a:buFont typeface="+mj-lt"/>
              <a:buAutoNum type="arabicPeriod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Gestione dei Servizi informatici centralizzati di OATs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VMWare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it-IT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VMs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: DNS, DHCP, LDAP, WEB, Stampanti, WIFI)</a:t>
            </a:r>
          </a:p>
          <a:p>
            <a:pPr marL="342900" indent="-342900">
              <a:buFont typeface="+mj-lt"/>
              <a:buAutoNum type="arabicPeriod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Gestione della rete di macchine Windows e dei relativi servizi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(amministrazione, segreteria, biblioteca)</a:t>
            </a:r>
          </a:p>
          <a:p>
            <a:pPr marL="342900" indent="-342900">
              <a:buFont typeface="+mj-lt"/>
              <a:buAutoNum type="arabicPeriod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Gestione delle macchine assegnate all’utenza scientifica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(desktop, laptop e server di progetto)</a:t>
            </a:r>
          </a:p>
          <a:p>
            <a:pPr marL="342900" indent="-342900">
              <a:buFont typeface="+mj-lt"/>
              <a:buAutoNum type="arabicPeriod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Help Desk basato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sul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di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ticketing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OSTicket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(SysAdmin = </a:t>
            </a:r>
            <a:r>
              <a:rPr lang="it-IT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help.oats@inaf.it</a:t>
            </a:r>
            <a:r>
              <a:rPr lang="it-IT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HPC = </a:t>
            </a:r>
            <a:r>
              <a:rPr lang="it-IT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help.hocat@inaf.it</a:t>
            </a:r>
            <a:r>
              <a:rPr lang="it-IT" sz="1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Supporto locale all’utilizzo dei servizi G-Suite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(abilitazione utenti locali, gestione gruppi, etc.)</a:t>
            </a:r>
          </a:p>
          <a:p>
            <a:pPr>
              <a:tabLst>
                <a:tab pos="1258888" algn="l"/>
              </a:tabLst>
            </a:pPr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8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Progettazione e gestione delle infrastrutture e degli impianti del CED OATs</a:t>
            </a:r>
          </a:p>
          <a:p>
            <a:pPr marL="342900" indent="-342900">
              <a:buFont typeface="+mj-lt"/>
              <a:buAutoNum type="arabicPeriod" startAt="8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Gestione delle procedure di acquisto per hardware e software </a:t>
            </a:r>
          </a:p>
          <a:p>
            <a:pPr marL="342900" indent="-342900">
              <a:buFont typeface="+mj-lt"/>
              <a:buAutoNum type="arabicPeriod" startAt="8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Consulenza informatica per gli acquisti di hardware e software per utenti e progetti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258888" algn="l"/>
              </a:tabLst>
            </a:pP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11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Gestione del sistema telefonico</a:t>
            </a:r>
          </a:p>
          <a:p>
            <a:pPr marL="342900" indent="-342900">
              <a:buFont typeface="+mj-lt"/>
              <a:buAutoNum type="arabicPeriod" startAt="11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Gestione dei sistema di rilevamento delle presenze</a:t>
            </a:r>
          </a:p>
          <a:p>
            <a:pPr marL="342900" indent="-342900">
              <a:buFont typeface="+mj-lt"/>
              <a:buAutoNum type="arabicPeriod" startAt="11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Supporto al servizio Manutenzioni relativamente alle infrastrutture SSI</a:t>
            </a:r>
          </a:p>
          <a:p>
            <a:pPr>
              <a:tabLst>
                <a:tab pos="1258888" algn="l"/>
              </a:tabLst>
            </a:pP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258888" algn="l"/>
              </a:tabLst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SERVIZI ESTERNI A OATs</a:t>
            </a:r>
          </a:p>
          <a:p>
            <a:pPr marL="342900" indent="-342900">
              <a:buFont typeface="+mj-lt"/>
              <a:buAutoNum type="arabicPeriod" startAt="14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INAF – Supporto sistemistico al protocollo informatico</a:t>
            </a:r>
          </a:p>
          <a:p>
            <a:pPr marL="342900" indent="-342900">
              <a:buFont typeface="+mj-lt"/>
              <a:buAutoNum type="arabicPeriod" startAt="14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INAF – Supporto sistemistico alla Struttura Tecnica di supporto per i concorsi</a:t>
            </a:r>
          </a:p>
          <a:p>
            <a:pPr marL="342900" indent="-342900">
              <a:buFont typeface="+mj-lt"/>
              <a:buAutoNum type="arabicPeriod" startAt="14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IVOA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VObs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Supporto sistemistico ai server IVOA ed ai relativi servizi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04776"/>
            <a:ext cx="489965" cy="487807"/>
          </a:xfrm>
          <a:prstGeom prst="rect">
            <a:avLst/>
          </a:prstGeom>
        </p:spPr>
      </p:pic>
      <p:cxnSp>
        <p:nvCxnSpPr>
          <p:cNvPr id="15" name="Connettore 1 7"/>
          <p:cNvCxnSpPr/>
          <p:nvPr/>
        </p:nvCxnSpPr>
        <p:spPr>
          <a:xfrm>
            <a:off x="1208584" y="548679"/>
            <a:ext cx="8208912" cy="1"/>
          </a:xfrm>
          <a:prstGeom prst="line">
            <a:avLst/>
          </a:prstGeom>
          <a:ln w="19050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7"/>
          <p:cNvCxnSpPr/>
          <p:nvPr/>
        </p:nvCxnSpPr>
        <p:spPr>
          <a:xfrm>
            <a:off x="488504" y="3429000"/>
            <a:ext cx="8928992" cy="0"/>
          </a:xfrm>
          <a:prstGeom prst="line">
            <a:avLst/>
          </a:prstGeom>
          <a:ln w="19050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466782" y="4293096"/>
            <a:ext cx="8928992" cy="0"/>
          </a:xfrm>
          <a:prstGeom prst="line">
            <a:avLst/>
          </a:prstGeom>
          <a:ln w="19050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7"/>
          <p:cNvCxnSpPr/>
          <p:nvPr/>
        </p:nvCxnSpPr>
        <p:spPr>
          <a:xfrm>
            <a:off x="466782" y="5157192"/>
            <a:ext cx="8928992" cy="0"/>
          </a:xfrm>
          <a:prstGeom prst="line">
            <a:avLst/>
          </a:prstGeom>
          <a:ln w="19050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502096" y="957110"/>
            <a:ext cx="8915400" cy="74369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258888" algn="l"/>
              </a:tabLs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QUELLO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CHE FACCIAMO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759806" y="6568474"/>
            <a:ext cx="6342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Servizio Sistemi Informatici e per il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INAF – </a:t>
            </a:r>
            <a:r>
              <a:rPr lang="it-IT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25 marzo 2024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6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759806" y="6568474"/>
            <a:ext cx="6342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Servizio Sistemi Informatici e per il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INAF – </a:t>
            </a:r>
            <a:r>
              <a:rPr lang="it-IT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25 marzo 2024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9" name="Tabella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824665"/>
              </p:ext>
            </p:extLst>
          </p:nvPr>
        </p:nvGraphicFramePr>
        <p:xfrm>
          <a:off x="661961" y="476672"/>
          <a:ext cx="8538634" cy="576534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46623">
                  <a:extLst>
                    <a:ext uri="{9D8B030D-6E8A-4147-A177-3AD203B41FA5}">
                      <a16:colId xmlns:a16="http://schemas.microsoft.com/office/drawing/2014/main" val="2360710697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42483948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49652646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54854241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5745969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89814327"/>
                    </a:ext>
                  </a:extLst>
                </a:gridCol>
                <a:gridCol w="791211">
                  <a:extLst>
                    <a:ext uri="{9D8B030D-6E8A-4147-A177-3AD203B41FA5}">
                      <a16:colId xmlns:a16="http://schemas.microsoft.com/office/drawing/2014/main" val="1495524134"/>
                    </a:ext>
                  </a:extLst>
                </a:gridCol>
              </a:tblGrid>
              <a:tr h="276107">
                <a:tc>
                  <a:txBody>
                    <a:bodyPr/>
                    <a:lstStyle/>
                    <a:p>
                      <a:pPr marL="215900" lvl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ID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/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Mansione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F. Gasparo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G. Taffoni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F. Stocco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M. </a:t>
                      </a:r>
                      <a:r>
                        <a:rPr lang="it-IT" sz="1200" dirty="0" err="1">
                          <a:effectLst/>
                        </a:rPr>
                        <a:t>Citossi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C. Vuerli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/>
                </a:tc>
                <a:extLst>
                  <a:ext uri="{0D108BD9-81ED-4DB2-BD59-A6C34878D82A}">
                    <a16:rowId xmlns:a16="http://schemas.microsoft.com/office/drawing/2014/main" val="1857758961"/>
                  </a:ext>
                </a:extLst>
              </a:tr>
              <a:tr h="361250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Coordinamento del Servizio Sistemi Informatici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536883"/>
                  </a:ext>
                </a:extLst>
              </a:tr>
              <a:tr h="361250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</a:rPr>
                        <a:t>1.1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Gestione dell’infrastruttura della rete locale OATs (LAN)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124129"/>
                  </a:ext>
                </a:extLst>
              </a:tr>
              <a:tr h="361250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Gestione</a:t>
                      </a:r>
                      <a:r>
                        <a:rPr lang="it-IT" sz="12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della sicurezza informatica</a:t>
                      </a:r>
                      <a:endParaRPr lang="en-GB" sz="12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n-GB" sz="12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n-GB" sz="12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n-GB" sz="12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</a:t>
                      </a:r>
                      <a:endParaRPr lang="en-GB" sz="12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54821"/>
                  </a:ext>
                </a:extLst>
              </a:tr>
              <a:tr h="361250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1.3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Gestione del sistema di virtualizzazione VMware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519937"/>
                  </a:ext>
                </a:extLst>
              </a:tr>
              <a:tr h="361250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1.4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Gestione sistemistica dei Servizi informatici centralizzati di OATs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259751"/>
                  </a:ext>
                </a:extLst>
              </a:tr>
              <a:tr h="361250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2.1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Gestione della rete di macchine Windows e dei relativi servizi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86534"/>
                  </a:ext>
                </a:extLst>
              </a:tr>
              <a:tr h="276107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2.2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Gestione delle periferiche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40836"/>
                  </a:ext>
                </a:extLst>
              </a:tr>
              <a:tr h="361250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3.1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Help Desk (gestione dei ticket aperti in </a:t>
                      </a:r>
                      <a:r>
                        <a:rPr lang="it-IT" sz="1200" dirty="0" err="1">
                          <a:effectLst/>
                        </a:rPr>
                        <a:t>OSTicket</a:t>
                      </a:r>
                      <a:r>
                        <a:rPr lang="it-IT" sz="120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31394"/>
                  </a:ext>
                </a:extLst>
              </a:tr>
              <a:tr h="361250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</a:t>
                      </a:r>
                      <a:endParaRPr lang="en-GB" sz="1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Gestione delle macchine assegnate all’utenza scientifica</a:t>
                      </a:r>
                      <a:endParaRPr lang="en-GB" sz="1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239081"/>
                  </a:ext>
                </a:extLst>
              </a:tr>
              <a:tr h="361250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4.1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Progettazione e gestione delle infrastrutture e degli impianti del CED OATs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114156"/>
                  </a:ext>
                </a:extLst>
              </a:tr>
              <a:tr h="361250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4.2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Supporto al servizio Manutenzioni relativamente alle infrastrutture SSI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S</a:t>
                      </a:r>
                      <a:endParaRPr lang="en-GB" sz="12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46530"/>
                  </a:ext>
                </a:extLst>
              </a:tr>
              <a:tr h="361250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5.1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Gestione delle procedure di acquisto per hardware e software per la LAN e il CED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S</a:t>
                      </a:r>
                      <a:endParaRPr lang="en-GB" sz="12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420496"/>
                  </a:ext>
                </a:extLst>
              </a:tr>
              <a:tr h="361250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5.2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Consulenza informatica per gli acquisti di hardware e software per utenti e progetti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932947"/>
                  </a:ext>
                </a:extLst>
              </a:tr>
              <a:tr h="361250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5.3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Conduzione di indagini di mercato per soluzioni innovative hardware/software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34665" marB="3466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138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2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759806" y="6568474"/>
            <a:ext cx="6342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Servizio Sistemi Informatici e per il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INAF – </a:t>
            </a:r>
            <a:r>
              <a:rPr lang="it-IT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25 marzo 2024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684609"/>
              </p:ext>
            </p:extLst>
          </p:nvPr>
        </p:nvGraphicFramePr>
        <p:xfrm>
          <a:off x="466782" y="548680"/>
          <a:ext cx="8928992" cy="479544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644847">
                  <a:extLst>
                    <a:ext uri="{9D8B030D-6E8A-4147-A177-3AD203B41FA5}">
                      <a16:colId xmlns:a16="http://schemas.microsoft.com/office/drawing/2014/main" val="992311344"/>
                    </a:ext>
                  </a:extLst>
                </a:gridCol>
                <a:gridCol w="3481331">
                  <a:extLst>
                    <a:ext uri="{9D8B030D-6E8A-4147-A177-3AD203B41FA5}">
                      <a16:colId xmlns:a16="http://schemas.microsoft.com/office/drawing/2014/main" val="90423707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3217349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7181188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84861083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117558515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1523461911"/>
                    </a:ext>
                  </a:extLst>
                </a:gridCol>
              </a:tblGrid>
              <a:tr h="277200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ID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Mansione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F. Gasparo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G. Taffoni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F. Stocco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M. </a:t>
                      </a:r>
                      <a:r>
                        <a:rPr lang="it-IT" sz="1200" dirty="0" err="1">
                          <a:effectLst/>
                        </a:rPr>
                        <a:t>Citossi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C. Vuerli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975" marR="53975" marT="36195" marB="36195" anchor="ctr"/>
                </a:tc>
                <a:extLst>
                  <a:ext uri="{0D108BD9-81ED-4DB2-BD59-A6C34878D82A}">
                    <a16:rowId xmlns:a16="http://schemas.microsoft.com/office/drawing/2014/main" val="2203380080"/>
                  </a:ext>
                </a:extLst>
              </a:tr>
              <a:tr h="368176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6.1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Gestione dei siti web ospitati sui web server OATs (web management)</a:t>
                      </a:r>
                      <a:endParaRPr lang="en-GB" sz="11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r>
                        <a:rPr lang="it-IT" sz="1200" b="1" dirty="0" smtClean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r>
                        <a:rPr lang="it-IT" sz="1200" b="1" dirty="0" smtClean="0">
                          <a:effectLst/>
                        </a:rPr>
                        <a:t>S</a:t>
                      </a:r>
                      <a:endParaRPr lang="en-GB" sz="1200" b="1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 smtClean="0">
                          <a:effectLst/>
                        </a:rPr>
                        <a:t>S</a:t>
                      </a: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131033"/>
                  </a:ext>
                </a:extLst>
              </a:tr>
              <a:tr h="368176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7.1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Gestione dei cluster di calcolo e dei relativi data storage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effectLst/>
                        </a:rPr>
                        <a:t>S</a:t>
                      </a:r>
                      <a:endParaRPr lang="en-GB" sz="1200" b="1" dirty="0" smtClean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dirty="0" smtClean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r>
                        <a:rPr lang="it-IT" sz="1200" b="1" dirty="0" smtClean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40634"/>
                  </a:ext>
                </a:extLst>
              </a:tr>
              <a:tr h="281401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8.1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Supporto locale all’utilizzo dei servizi G-Suite 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199558"/>
                  </a:ext>
                </a:extLst>
              </a:tr>
              <a:tr h="281401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9.1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Gestione dell’aula multimediale “Margherita </a:t>
                      </a:r>
                      <a:r>
                        <a:rPr lang="it-IT" sz="1200" dirty="0" err="1">
                          <a:effectLst/>
                        </a:rPr>
                        <a:t>Hack</a:t>
                      </a:r>
                      <a:r>
                        <a:rPr lang="it-IT" sz="1200" dirty="0">
                          <a:effectLst/>
                        </a:rPr>
                        <a:t>”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 </a:t>
                      </a:r>
                      <a:endParaRPr lang="en-GB" sz="12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>
                          <a:effectLst/>
                        </a:rPr>
                        <a:t>S</a:t>
                      </a:r>
                      <a:endParaRPr lang="en-GB" sz="1200" b="1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613168"/>
                  </a:ext>
                </a:extLst>
              </a:tr>
              <a:tr h="281401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9.2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Gestione degli eventi trasmessi in streaming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557641"/>
                  </a:ext>
                </a:extLst>
              </a:tr>
              <a:tr h="281401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10.1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Gestione del sistema telefonico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37262"/>
                  </a:ext>
                </a:extLst>
              </a:tr>
              <a:tr h="368176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11.1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Gestione dei sistema di rilevamento delle presenze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916286"/>
                  </a:ext>
                </a:extLst>
              </a:tr>
              <a:tr h="368176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12.1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Gestione dei sistemi di accesso agli edifici del comprensorio OATs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665422"/>
                  </a:ext>
                </a:extLst>
              </a:tr>
              <a:tr h="368176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13.1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Gestione delle procedure di acquisto per hardware e software per utenti e progetti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186877"/>
                  </a:ext>
                </a:extLst>
              </a:tr>
              <a:tr h="368176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14.1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Supporto sistemistico al protocollo informatico INAF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S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766727"/>
                  </a:ext>
                </a:extLst>
              </a:tr>
              <a:tr h="368176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15.1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Supporto sistemistico alla Struttura Tecnica di supporto per i concorsi INAF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390439"/>
                  </a:ext>
                </a:extLst>
              </a:tr>
              <a:tr h="368176"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</a:rPr>
                        <a:t>16.1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Supporto sistemistico ai server IVOA ed ai relativi servizi</a:t>
                      </a:r>
                      <a:endParaRPr lang="en-GB" sz="12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</a:rPr>
                        <a:t> </a:t>
                      </a:r>
                      <a:endParaRPr lang="en-GB" sz="1200" b="1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</a:rPr>
                        <a:t>R</a:t>
                      </a:r>
                      <a:endParaRPr lang="en-GB" sz="1200" b="1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2685" marR="52685" marT="35330" marB="3533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948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1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479020" y="1649311"/>
            <a:ext cx="89289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Gestione affidata ad altro ente di INAF</a:t>
            </a:r>
          </a:p>
          <a:p>
            <a:pPr>
              <a:tabLst>
                <a:tab pos="1258888" algn="l"/>
              </a:tabLst>
            </a:pP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Creazione di account istituzionali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(gestito dal CED INAF)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Gestione dell’anagrafica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(gestito dall’ufficio personale e successivamente dai sistemi del CED INAF)</a:t>
            </a: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Gestione dei servizi presenti sul sito servizi.ced.inaf.it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(gestiti dal CED INAF)</a:t>
            </a:r>
          </a:p>
          <a:p>
            <a:pPr>
              <a:tabLst>
                <a:tab pos="1258888" algn="l"/>
              </a:tabLst>
            </a:pPr>
            <a:endParaRPr lang="it-I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1258888" algn="l"/>
              </a:tabLst>
            </a:pP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</a:t>
            </a:r>
            <a:r>
              <a:rPr lang="it-IT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attualmente assegnato a SSI non sufficiente</a:t>
            </a:r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1258888" algn="l"/>
              </a:tabLst>
            </a:pPr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1258888" algn="l"/>
              </a:tabLst>
            </a:pPr>
            <a:r>
              <a:rPr lang="it-I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Gestione delle macchine personali </a:t>
            </a: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(installate </a:t>
            </a:r>
            <a:r>
              <a:rPr lang="it-I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gestite dagli </a:t>
            </a: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utenti)</a:t>
            </a:r>
            <a:endParaRPr lang="it-IT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1258888" algn="l"/>
              </a:tabLst>
            </a:pPr>
            <a:r>
              <a:rPr lang="it-I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Supporto per problemi informatici non attinenti all’attività lavorativa</a:t>
            </a:r>
            <a:endParaRPr lang="it-IT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258888" algn="l"/>
              </a:tabLst>
            </a:pPr>
            <a:endParaRPr lang="it-I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1258888" algn="l"/>
              </a:tabLst>
            </a:pP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che non rientrano tra quelli che spettano a SSI</a:t>
            </a:r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1258888" algn="l"/>
              </a:tabLst>
            </a:pPr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1258888" algn="l"/>
              </a:tabLst>
            </a:pP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Revisione, </a:t>
            </a:r>
            <a:r>
              <a:rPr lang="it-IT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debugging</a:t>
            </a: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validazione di pipeline e software scientifico</a:t>
            </a:r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1258888" algn="l"/>
              </a:tabLst>
            </a:pP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Installazione, configurazione e gestione di software e servizi non più supportati</a:t>
            </a:r>
          </a:p>
          <a:p>
            <a:pPr lvl="2">
              <a:tabLst>
                <a:tab pos="1258888" algn="l"/>
              </a:tabLst>
            </a:pPr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1258888" algn="l"/>
              </a:tabLst>
            </a:pP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implicano problemi di sicurezza o violazioni di licenze d’uso e copyright</a:t>
            </a:r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tabLst>
                <a:tab pos="1258888" algn="l"/>
              </a:tabLst>
            </a:pPr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  <a:tabLst>
                <a:tab pos="1258888" algn="l"/>
              </a:tabLst>
            </a:pP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Installazione</a:t>
            </a:r>
            <a:r>
              <a:rPr lang="it-IT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configurazione e gestione di software e </a:t>
            </a:r>
            <a:r>
              <a:rPr lang="it-IT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</a:t>
            </a:r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258888" algn="l"/>
              </a:tabLst>
            </a:pPr>
            <a:endParaRPr lang="it-IT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  <a:tabLst>
                <a:tab pos="1258888" algn="l"/>
              </a:tabLst>
            </a:pPr>
            <a:r>
              <a:rPr lang="it-IT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Provenienti da fonti non sicure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  <a:tabLst>
                <a:tab pos="1258888" algn="l"/>
              </a:tabLst>
            </a:pP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gratuiti e non coperti da una valida licenza </a:t>
            </a:r>
            <a:r>
              <a:rPr lang="it-IT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d’uso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04776"/>
            <a:ext cx="489965" cy="487807"/>
          </a:xfrm>
          <a:prstGeom prst="rect">
            <a:avLst/>
          </a:prstGeom>
        </p:spPr>
      </p:pic>
      <p:cxnSp>
        <p:nvCxnSpPr>
          <p:cNvPr id="15" name="Connettore 1 7"/>
          <p:cNvCxnSpPr/>
          <p:nvPr/>
        </p:nvCxnSpPr>
        <p:spPr>
          <a:xfrm>
            <a:off x="1208584" y="548679"/>
            <a:ext cx="8208912" cy="1"/>
          </a:xfrm>
          <a:prstGeom prst="line">
            <a:avLst/>
          </a:prstGeom>
          <a:ln w="19050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502096" y="957110"/>
            <a:ext cx="8915400" cy="527674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258888" algn="l"/>
              </a:tabLs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QUELLO CHE NON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FACCIAMO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759806" y="6568474"/>
            <a:ext cx="6342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Servizio Sistemi Informatici e per il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INAF – </a:t>
            </a:r>
            <a:r>
              <a:rPr lang="it-IT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25 marzo 2024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503646" y="1777075"/>
            <a:ext cx="892899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Aggiornamento della carta dei servizi SSI</a:t>
            </a:r>
          </a:p>
          <a:p>
            <a:pPr marL="742950" lvl="1" indent="-285750">
              <a:buFont typeface="Wingdings" panose="05000000000000000000" pitchFamily="2" charset="2"/>
              <a:buChar char="§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Documento che formalizza l’elenco dei servizi che SSI offre all’utenza scientifica</a:t>
            </a:r>
          </a:p>
          <a:p>
            <a:pPr marL="742950" lvl="1" indent="-285750">
              <a:buFont typeface="Wingdings" panose="05000000000000000000" pitchFamily="2" charset="2"/>
              <a:buChar char="§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Basato sull’ultima revisione dell’organigramma SSI e sulle tabelle delle slide 3 e 4</a:t>
            </a:r>
          </a:p>
          <a:p>
            <a:pPr marL="742950" lvl="1" indent="-285750">
              <a:buFont typeface="Wingdings" panose="05000000000000000000" pitchFamily="2" charset="2"/>
              <a:buChar char="§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Dinamico: revisione del documento al variare del man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forze a SSI</a:t>
            </a:r>
          </a:p>
          <a:p>
            <a:pPr>
              <a:tabLst>
                <a:tab pos="1258888" algn="l"/>
              </a:tabLst>
            </a:pP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Aggiornamento delle macchine desktop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da vecchie versioni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ubuntu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(16.04 LTS) alla versione 22.04</a:t>
            </a:r>
            <a:b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Sostituzione di alcuni dispositivi di rete obsoleti nei vari edifici</a:t>
            </a:r>
            <a:b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Potenziamento della copertura WIFI in particolare in Villa Bazzoni e al terzo piano del Castello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Basevi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Integrazione del Firewall di Basovizza nel Firewall generale OATs</a:t>
            </a:r>
            <a:b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Installazione e configurazione del nuovo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Border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Gateway</a:t>
            </a:r>
            <a:b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Posa di due nuove linee di fibra ottica per il collegamento delle sedi cittadine a 10Gigabit </a:t>
            </a:r>
            <a:b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(Via Tiepolo – Via Navali/Via Bazzoni)</a:t>
            </a:r>
            <a:b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tabLst>
                <a:tab pos="1258888" algn="l"/>
              </a:tabLst>
            </a:pP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Progettazione nuovo sistema di richieste on-line per attivazione delle procedure di acquisto </a:t>
            </a:r>
            <a:b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(in accordo con l’amministrazione per rendere le procedure più rapide ed efficienti)</a:t>
            </a:r>
          </a:p>
          <a:p>
            <a:pPr>
              <a:tabLst>
                <a:tab pos="1258888" algn="l"/>
              </a:tabLst>
            </a:pPr>
            <a:endParaRPr lang="it-I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04776"/>
            <a:ext cx="489965" cy="487807"/>
          </a:xfrm>
          <a:prstGeom prst="rect">
            <a:avLst/>
          </a:prstGeom>
        </p:spPr>
      </p:pic>
      <p:cxnSp>
        <p:nvCxnSpPr>
          <p:cNvPr id="15" name="Connettore 1 7"/>
          <p:cNvCxnSpPr/>
          <p:nvPr/>
        </p:nvCxnSpPr>
        <p:spPr>
          <a:xfrm>
            <a:off x="1208584" y="548679"/>
            <a:ext cx="8208912" cy="1"/>
          </a:xfrm>
          <a:prstGeom prst="line">
            <a:avLst/>
          </a:prstGeom>
          <a:ln w="19050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502096" y="957110"/>
            <a:ext cx="8915400" cy="74369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258888" algn="l"/>
              </a:tabLs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ATTIVIT</a:t>
            </a:r>
            <a:r>
              <a:rPr lang="it-IT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À PROGRAMMATE A BREVE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59806" y="6568474"/>
            <a:ext cx="6342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Servizio Sistemi Informatici e per il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INAF – </a:t>
            </a:r>
            <a:r>
              <a:rPr lang="it-IT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25 marzo 2024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503646" y="1777075"/>
            <a:ext cx="89289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Realizzato nel 2016</a:t>
            </a:r>
          </a:p>
          <a:p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FASE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– Intervento edile </a:t>
            </a:r>
          </a:p>
          <a:p>
            <a:pPr lvl="4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Creazione di un ambiente unico di 45mq</a:t>
            </a:r>
            <a:b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Ridistribuzione server nei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rack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Riorganizzazione dispositivi di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rete</a:t>
            </a:r>
          </a:p>
          <a:p>
            <a:pPr lvl="4"/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FASE 1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– Installazione sistema di Free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Acquisizione ed installazione primo dispositivo di Free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Acquisto e posizionamento primi due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rack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per servizi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esistenti</a:t>
            </a:r>
          </a:p>
          <a:p>
            <a:pPr lvl="4"/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FASE 2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– Completamento Impianti </a:t>
            </a:r>
          </a:p>
          <a:p>
            <a:pPr lvl="4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Aumento fornitura Corrente Elettrica fino a 120KW</a:t>
            </a:r>
            <a:b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Realizzazione nuovo quadro ed impianto elettrico</a:t>
            </a:r>
            <a:b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Acquisizione ed installazione secondo sistema di Free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Dismissione CED Ex Docce e spostamento Condizionatori e Server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258888" algn="l"/>
              </a:tabLst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258888" algn="l"/>
              </a:tabLst>
            </a:pPr>
            <a:endParaRPr lang="it-IT" sz="1000" dirty="0"/>
          </a:p>
          <a:p>
            <a:pPr>
              <a:tabLst>
                <a:tab pos="1258888" algn="l"/>
              </a:tabLst>
            </a:pPr>
            <a:endParaRPr lang="it-IT" sz="1000" dirty="0" smtClean="0"/>
          </a:p>
          <a:p>
            <a:pPr>
              <a:tabLst>
                <a:tab pos="1258888" algn="l"/>
              </a:tabLst>
            </a:pPr>
            <a:endParaRPr lang="it-IT" sz="1000" dirty="0"/>
          </a:p>
          <a:p>
            <a:pPr>
              <a:tabLst>
                <a:tab pos="1258888" algn="l"/>
              </a:tabLst>
            </a:pPr>
            <a:endParaRPr lang="it-IT" sz="1000" dirty="0" smtClean="0"/>
          </a:p>
          <a:p>
            <a:pPr>
              <a:tabLst>
                <a:tab pos="1258888" algn="l"/>
              </a:tabLst>
            </a:pPr>
            <a:endParaRPr lang="it-IT" sz="1000" dirty="0"/>
          </a:p>
          <a:p>
            <a:pPr>
              <a:tabLst>
                <a:tab pos="1258888" algn="l"/>
              </a:tabLst>
            </a:pPr>
            <a:endParaRPr lang="it-IT" sz="1000" dirty="0" smtClean="0"/>
          </a:p>
          <a:p>
            <a:pPr>
              <a:tabLst>
                <a:tab pos="1258888" algn="l"/>
              </a:tabLst>
            </a:pPr>
            <a:endParaRPr lang="it-IT" sz="1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04776"/>
            <a:ext cx="489965" cy="487807"/>
          </a:xfrm>
          <a:prstGeom prst="rect">
            <a:avLst/>
          </a:prstGeom>
        </p:spPr>
      </p:pic>
      <p:cxnSp>
        <p:nvCxnSpPr>
          <p:cNvPr id="15" name="Connettore 1 7"/>
          <p:cNvCxnSpPr/>
          <p:nvPr/>
        </p:nvCxnSpPr>
        <p:spPr>
          <a:xfrm>
            <a:off x="1208584" y="548679"/>
            <a:ext cx="8208912" cy="1"/>
          </a:xfrm>
          <a:prstGeom prst="line">
            <a:avLst/>
          </a:prstGeom>
          <a:ln w="19050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502096" y="957110"/>
            <a:ext cx="8915400" cy="74369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258888" algn="l"/>
              </a:tabLs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CENTRO DI CALCOLO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59806" y="6568474"/>
            <a:ext cx="6342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Servizio Sistemi Informatici e per il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INAF – </a:t>
            </a:r>
            <a:r>
              <a:rPr lang="it-IT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25 marzo 2024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04776"/>
            <a:ext cx="489965" cy="487807"/>
          </a:xfrm>
          <a:prstGeom prst="rect">
            <a:avLst/>
          </a:prstGeom>
        </p:spPr>
      </p:pic>
      <p:cxnSp>
        <p:nvCxnSpPr>
          <p:cNvPr id="15" name="Connettore 1 7"/>
          <p:cNvCxnSpPr/>
          <p:nvPr/>
        </p:nvCxnSpPr>
        <p:spPr>
          <a:xfrm>
            <a:off x="1208584" y="548679"/>
            <a:ext cx="8208912" cy="1"/>
          </a:xfrm>
          <a:prstGeom prst="line">
            <a:avLst/>
          </a:prstGeom>
          <a:ln w="19050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502096" y="957110"/>
            <a:ext cx="8915400" cy="74369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258888" algn="l"/>
              </a:tabLs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CENTRO DI CALCOLO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59806" y="6568474"/>
            <a:ext cx="6342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Servizio Sistemi Informatici e per il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INAF – </a:t>
            </a:r>
            <a:r>
              <a:rPr lang="it-IT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25 marzo 2024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492896"/>
            <a:ext cx="4314253" cy="363496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024" y="2539329"/>
            <a:ext cx="4194576" cy="369798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759806" y="1912669"/>
            <a:ext cx="25771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58888" algn="l"/>
              </a:tabLst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258888" algn="l"/>
              </a:tabLst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258888" algn="l"/>
              </a:tabLst>
            </a:pPr>
            <a:endParaRPr lang="it-IT" sz="1000" dirty="0"/>
          </a:p>
          <a:p>
            <a:pPr>
              <a:tabLst>
                <a:tab pos="1258888" algn="l"/>
              </a:tabLst>
            </a:pPr>
            <a:endParaRPr lang="it-IT" sz="1000" dirty="0" smtClean="0"/>
          </a:p>
          <a:p>
            <a:pPr>
              <a:tabLst>
                <a:tab pos="1258888" algn="l"/>
              </a:tabLst>
            </a:pPr>
            <a:endParaRPr lang="it-IT" sz="1000" dirty="0"/>
          </a:p>
          <a:p>
            <a:pPr>
              <a:tabLst>
                <a:tab pos="1258888" algn="l"/>
              </a:tabLst>
            </a:pPr>
            <a:endParaRPr lang="it-IT" sz="1000" dirty="0" smtClean="0"/>
          </a:p>
          <a:p>
            <a:pPr>
              <a:tabLst>
                <a:tab pos="1258888" algn="l"/>
              </a:tabLst>
            </a:pPr>
            <a:endParaRPr lang="it-IT" sz="1000" dirty="0"/>
          </a:p>
          <a:p>
            <a:pPr>
              <a:tabLst>
                <a:tab pos="1258888" algn="l"/>
              </a:tabLst>
            </a:pPr>
            <a:endParaRPr lang="it-IT" sz="1000" dirty="0" smtClean="0"/>
          </a:p>
          <a:p>
            <a:pPr>
              <a:tabLst>
                <a:tab pos="1258888" algn="l"/>
              </a:tabLst>
            </a:pPr>
            <a:endParaRPr lang="it-IT" sz="1000" dirty="0"/>
          </a:p>
        </p:txBody>
      </p:sp>
      <p:sp>
        <p:nvSpPr>
          <p:cNvPr id="12" name="Rettangolo 11"/>
          <p:cNvSpPr/>
          <p:nvPr/>
        </p:nvSpPr>
        <p:spPr>
          <a:xfrm>
            <a:off x="6249144" y="1912669"/>
            <a:ext cx="25771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58888" algn="l"/>
              </a:tabLst>
            </a:pP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DOPO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258888" algn="l"/>
              </a:tabLst>
            </a:pP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258888" algn="l"/>
              </a:tabLst>
            </a:pPr>
            <a:endParaRPr lang="it-IT" sz="1000" dirty="0"/>
          </a:p>
          <a:p>
            <a:pPr>
              <a:tabLst>
                <a:tab pos="1258888" algn="l"/>
              </a:tabLst>
            </a:pPr>
            <a:endParaRPr lang="it-IT" sz="1000" dirty="0" smtClean="0"/>
          </a:p>
          <a:p>
            <a:pPr>
              <a:tabLst>
                <a:tab pos="1258888" algn="l"/>
              </a:tabLst>
            </a:pPr>
            <a:endParaRPr lang="it-IT" sz="1000" dirty="0"/>
          </a:p>
          <a:p>
            <a:pPr>
              <a:tabLst>
                <a:tab pos="1258888" algn="l"/>
              </a:tabLst>
            </a:pPr>
            <a:endParaRPr lang="it-IT" sz="1000" dirty="0" smtClean="0"/>
          </a:p>
          <a:p>
            <a:pPr>
              <a:tabLst>
                <a:tab pos="1258888" algn="l"/>
              </a:tabLst>
            </a:pPr>
            <a:endParaRPr lang="it-IT" sz="1000" dirty="0"/>
          </a:p>
          <a:p>
            <a:pPr>
              <a:tabLst>
                <a:tab pos="1258888" algn="l"/>
              </a:tabLst>
            </a:pPr>
            <a:endParaRPr lang="it-IT" sz="1000" dirty="0" smtClean="0"/>
          </a:p>
          <a:p>
            <a:pPr>
              <a:tabLst>
                <a:tab pos="1258888" algn="l"/>
              </a:tabLst>
            </a:pPr>
            <a:endParaRPr lang="it-IT" sz="1000" dirty="0"/>
          </a:p>
        </p:txBody>
      </p:sp>
      <p:cxnSp>
        <p:nvCxnSpPr>
          <p:cNvPr id="13" name="Connettore 1 7"/>
          <p:cNvCxnSpPr/>
          <p:nvPr/>
        </p:nvCxnSpPr>
        <p:spPr>
          <a:xfrm>
            <a:off x="4931278" y="1912669"/>
            <a:ext cx="0" cy="4324644"/>
          </a:xfrm>
          <a:prstGeom prst="line">
            <a:avLst/>
          </a:prstGeom>
          <a:ln w="19050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9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503646" y="1777075"/>
            <a:ext cx="89289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FASE 3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Trasloco CED Villa Bazzoni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Acquisizione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rack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per completamento posizionamento macchine</a:t>
            </a:r>
          </a:p>
          <a:p>
            <a:pPr lvl="4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Spostamento impianto di condizionamento di via Navali</a:t>
            </a:r>
          </a:p>
          <a:p>
            <a:pPr lvl="4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Spostamento server e servizi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Planck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 IA2</a:t>
            </a:r>
            <a:b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FASE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Aggiornamento della rete a 10Gigabit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Acquisto di un Firewall a 10Gigabit</a:t>
            </a:r>
          </a:p>
          <a:p>
            <a:pPr lvl="4"/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FASE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Ammodernamento sistema di condizionamento e separazione area calda e area fredda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Acquisto di un nuovo sistema di condizionamento ad alto rendimento specifico per Centri di Calcolo che si integra con il sistema di Free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modo automatico</a:t>
            </a:r>
          </a:p>
          <a:p>
            <a:pPr lvl="4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Creazione parete di divisione tra la parte anteriore e quella posteriore per dividere la zona di immissione di aria fredda e quella di estrazione dell’aria calda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258888" algn="l"/>
              </a:tabLst>
            </a:pP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FASE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Ammodernamento dei dispositivi di rete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preferica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(primavera 2024)</a:t>
            </a:r>
          </a:p>
          <a:p>
            <a:pPr lvl="4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Installazione del nuovo </a:t>
            </a:r>
            <a:r>
              <a:rPr lang="it-IT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Border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Gateway</a:t>
            </a:r>
          </a:p>
          <a:p>
            <a:pPr>
              <a:tabLst>
                <a:tab pos="1258888" algn="l"/>
              </a:tabLst>
            </a:pPr>
            <a:endParaRPr lang="it-IT" sz="1000" dirty="0"/>
          </a:p>
          <a:p>
            <a:pPr>
              <a:tabLst>
                <a:tab pos="1258888" algn="l"/>
              </a:tabLst>
            </a:pPr>
            <a:endParaRPr lang="it-IT" sz="1000" dirty="0" smtClean="0"/>
          </a:p>
          <a:p>
            <a:pPr>
              <a:tabLst>
                <a:tab pos="1258888" algn="l"/>
              </a:tabLst>
            </a:pPr>
            <a:endParaRPr lang="it-IT" sz="1000" dirty="0"/>
          </a:p>
          <a:p>
            <a:pPr>
              <a:tabLst>
                <a:tab pos="1258888" algn="l"/>
              </a:tabLst>
            </a:pPr>
            <a:endParaRPr lang="it-IT" sz="1000" dirty="0" smtClean="0"/>
          </a:p>
          <a:p>
            <a:pPr>
              <a:tabLst>
                <a:tab pos="1258888" algn="l"/>
              </a:tabLst>
            </a:pPr>
            <a:endParaRPr lang="it-IT" sz="1000" dirty="0"/>
          </a:p>
          <a:p>
            <a:pPr>
              <a:tabLst>
                <a:tab pos="1258888" algn="l"/>
              </a:tabLst>
            </a:pPr>
            <a:endParaRPr lang="it-IT" sz="1000" dirty="0" smtClean="0"/>
          </a:p>
          <a:p>
            <a:pPr>
              <a:tabLst>
                <a:tab pos="1258888" algn="l"/>
              </a:tabLst>
            </a:pPr>
            <a:endParaRPr lang="it-IT" sz="1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304776"/>
            <a:ext cx="489965" cy="487807"/>
          </a:xfrm>
          <a:prstGeom prst="rect">
            <a:avLst/>
          </a:prstGeom>
        </p:spPr>
      </p:pic>
      <p:cxnSp>
        <p:nvCxnSpPr>
          <p:cNvPr id="15" name="Connettore 1 7"/>
          <p:cNvCxnSpPr/>
          <p:nvPr/>
        </p:nvCxnSpPr>
        <p:spPr>
          <a:xfrm>
            <a:off x="1208584" y="548679"/>
            <a:ext cx="8208912" cy="1"/>
          </a:xfrm>
          <a:prstGeom prst="line">
            <a:avLst/>
          </a:prstGeom>
          <a:ln w="19050">
            <a:solidFill>
              <a:srgbClr val="0071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502096" y="957110"/>
            <a:ext cx="8915400" cy="743698"/>
          </a:xfrm>
          <a:prstGeom prst="rect">
            <a:avLst/>
          </a:prstGeom>
          <a:solidFill>
            <a:srgbClr val="007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258888" algn="l"/>
              </a:tabLst>
            </a:pP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IL CENTRO DI CALCOLO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759806" y="6568474"/>
            <a:ext cx="634294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latin typeface="Arial" panose="020B0604020202020204" pitchFamily="34" charset="0"/>
                <a:cs typeface="Arial" panose="020B0604020202020204" pitchFamily="34" charset="0"/>
              </a:rPr>
              <a:t>Servizio Sistemi Informatici e per il 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digitale INAF – </a:t>
            </a:r>
            <a:r>
              <a:rPr lang="it-IT" sz="9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OATs</a:t>
            </a:r>
            <a:r>
              <a:rPr lang="it-IT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25 marzo 2024</a:t>
            </a:r>
            <a:endParaRPr lang="it-IT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0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1573</Words>
  <Application>Microsoft Office PowerPoint</Application>
  <PresentationFormat>A4 (21x29,7 cm)</PresentationFormat>
  <Paragraphs>353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 G.B. Tiepolo, 11 I – 34143 Trieste tel. +39.040.3199111 fax +39.040.309418 e-mail: info@oats.inaf.it www.oats.inaf.it</dc:title>
  <dc:creator>federico</dc:creator>
  <cp:lastModifiedBy>claudio</cp:lastModifiedBy>
  <cp:revision>62</cp:revision>
  <dcterms:created xsi:type="dcterms:W3CDTF">2015-11-26T08:05:08Z</dcterms:created>
  <dcterms:modified xsi:type="dcterms:W3CDTF">2024-03-24T21:56:44Z</dcterms:modified>
</cp:coreProperties>
</file>