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La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slide" Target="slides/slide1.xml"/><Relationship Id="rId19" Type="http://schemas.openxmlformats.org/officeDocument/2006/relationships/font" Target="fonts/Lato-bold.fntdata"/><Relationship Id="rId6" Type="http://schemas.openxmlformats.org/officeDocument/2006/relationships/slide" Target="slides/slide2.xml"/><Relationship Id="rId18" Type="http://schemas.openxmlformats.org/officeDocument/2006/relationships/font" Target="fonts/La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e966963e2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e966963e2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e9e2d04d3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e9e2d04d3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9e2d04d3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e9e2d04d3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0ae22adf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e0ae22adf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e0ae22adf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e0ae22adf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0ae22adf0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e0ae22adf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e0ae22adf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e0ae22adf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e966c32f3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e966c32f3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6578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785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1561425"/>
            <a:ext cx="3847800" cy="34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7415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80">
                <a:solidFill>
                  <a:schemeClr val="accent5"/>
                </a:solidFill>
              </a:rPr>
              <a:t>ULISSE:</a:t>
            </a:r>
            <a:r>
              <a:rPr lang="en-GB" sz="2880"/>
              <a:t> </a:t>
            </a:r>
            <a:r>
              <a:rPr lang="en-GB" sz="2880"/>
              <a:t>One-Shot Sky Exploration</a:t>
            </a:r>
            <a:endParaRPr sz="28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br>
              <a:rPr lang="en-GB" sz="2880"/>
            </a:br>
            <a:r>
              <a:rPr lang="en-GB" sz="2150"/>
              <a:t>Finding AGNs and galaxy properties from a single image</a:t>
            </a:r>
            <a:endParaRPr sz="215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5" y="3172900"/>
            <a:ext cx="7688100" cy="10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-GB" sz="1500">
                <a:solidFill>
                  <a:schemeClr val="dk2"/>
                </a:solidFill>
              </a:rPr>
              <a:t>Lars Doorenbos</a:t>
            </a:r>
            <a:r>
              <a:rPr lang="en-GB" sz="1500">
                <a:solidFill>
                  <a:schemeClr val="dk2"/>
                </a:solidFill>
              </a:rPr>
              <a:t> (</a:t>
            </a:r>
            <a:r>
              <a:rPr b="1" i="1" lang="en-GB" sz="1500">
                <a:solidFill>
                  <a:schemeClr val="dk2"/>
                </a:solidFill>
              </a:rPr>
              <a:t>UniBE</a:t>
            </a:r>
            <a:r>
              <a:rPr lang="en-GB" sz="1500">
                <a:solidFill>
                  <a:schemeClr val="dk2"/>
                </a:solidFill>
              </a:rPr>
              <a:t>) in collaboration with:</a:t>
            </a:r>
            <a:br>
              <a:rPr lang="en-GB" sz="1500">
                <a:solidFill>
                  <a:schemeClr val="dk2"/>
                </a:solidFill>
              </a:rPr>
            </a:br>
            <a:br>
              <a:rPr lang="en-GB" sz="1500">
                <a:solidFill>
                  <a:schemeClr val="dk2"/>
                </a:solidFill>
              </a:rPr>
            </a:br>
            <a:r>
              <a:rPr lang="en-GB" sz="1500">
                <a:solidFill>
                  <a:schemeClr val="dk2"/>
                </a:solidFill>
              </a:rPr>
              <a:t>Olena Torbaniuk (UNIBO), Stefano Cavuoti (INAF-OACN), Maurizio Paolillo (UNINA), </a:t>
            </a:r>
            <a:br>
              <a:rPr lang="en-GB" sz="1500">
                <a:solidFill>
                  <a:schemeClr val="dk2"/>
                </a:solidFill>
              </a:rPr>
            </a:br>
            <a:r>
              <a:rPr lang="en-GB" sz="1500">
                <a:solidFill>
                  <a:schemeClr val="dk2"/>
                </a:solidFill>
              </a:rPr>
              <a:t>Giuseppe Longo (UNINA), Massimo Brescia (UNINA), </a:t>
            </a:r>
            <a:br>
              <a:rPr lang="en-GB" sz="1500">
                <a:solidFill>
                  <a:schemeClr val="dk2"/>
                </a:solidFill>
              </a:rPr>
            </a:br>
            <a:r>
              <a:rPr lang="en-GB" sz="1500">
                <a:solidFill>
                  <a:schemeClr val="dk2"/>
                </a:solidFill>
              </a:rPr>
              <a:t>Raphael Sznitman </a:t>
            </a:r>
            <a:r>
              <a:rPr lang="en-GB" sz="1500">
                <a:solidFill>
                  <a:schemeClr val="dk2"/>
                </a:solidFill>
              </a:rPr>
              <a:t>(</a:t>
            </a:r>
            <a:r>
              <a:rPr i="1" lang="en-GB" sz="1500">
                <a:solidFill>
                  <a:srgbClr val="000000"/>
                </a:solidFill>
              </a:rPr>
              <a:t>UniBE</a:t>
            </a:r>
            <a:r>
              <a:rPr lang="en-GB" sz="1500">
                <a:solidFill>
                  <a:schemeClr val="dk2"/>
                </a:solidFill>
              </a:rPr>
              <a:t>)</a:t>
            </a:r>
            <a:r>
              <a:rPr lang="en-GB" sz="1500">
                <a:solidFill>
                  <a:schemeClr val="dk2"/>
                </a:solidFill>
              </a:rPr>
              <a:t>, Pablo Márquez-Neila </a:t>
            </a:r>
            <a:r>
              <a:rPr lang="en-GB" sz="1500">
                <a:solidFill>
                  <a:schemeClr val="dk2"/>
                </a:solidFill>
              </a:rPr>
              <a:t>(</a:t>
            </a:r>
            <a:r>
              <a:rPr i="1" lang="en-GB" sz="1500">
                <a:solidFill>
                  <a:schemeClr val="dk2"/>
                </a:solidFill>
              </a:rPr>
              <a:t>UniBE</a:t>
            </a:r>
            <a:r>
              <a:rPr lang="en-GB" sz="1500">
                <a:solidFill>
                  <a:schemeClr val="dk2"/>
                </a:solidFill>
              </a:rPr>
              <a:t>)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88" name="Google Shape;88;p13"/>
          <p:cNvSpPr txBox="1"/>
          <p:nvPr/>
        </p:nvSpPr>
        <p:spPr>
          <a:xfrm flipH="1">
            <a:off x="622350" y="4574800"/>
            <a:ext cx="7848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Lato"/>
                <a:ea typeface="Lato"/>
                <a:cs typeface="Lato"/>
                <a:sym typeface="Lato"/>
              </a:rPr>
              <a:t>International Conference on Machine Learning for Astrophysics (</a:t>
            </a:r>
            <a:r>
              <a:rPr b="1" lang="en-GB" sz="1200">
                <a:latin typeface="Lato"/>
                <a:ea typeface="Lato"/>
                <a:cs typeface="Lato"/>
                <a:sym typeface="Lato"/>
              </a:rPr>
              <a:t>ML4ASTRO2</a:t>
            </a:r>
            <a:r>
              <a:rPr b="1" lang="en-GB" sz="1200">
                <a:latin typeface="Lato"/>
                <a:ea typeface="Lato"/>
                <a:cs typeface="Lato"/>
                <a:sym typeface="Lato"/>
              </a:rPr>
              <a:t>), 8–12 July 2024, Catania</a:t>
            </a:r>
            <a:endParaRPr b="1"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Motivation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400050" y="508700"/>
            <a:ext cx="2941200" cy="45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r>
              <a:rPr b="1" lang="en-GB" sz="20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rototype/target object</a:t>
            </a:r>
            <a:endParaRPr b="1" sz="20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150" y="91255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Motivation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5699" y="912550"/>
            <a:ext cx="3755448" cy="37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3092525" y="1679950"/>
            <a:ext cx="1603800" cy="66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5480825" y="429350"/>
            <a:ext cx="27252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Neighbors</a:t>
            </a:r>
            <a:endParaRPr b="1"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400050" y="508700"/>
            <a:ext cx="2941200" cy="45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Prototype/target object</a:t>
            </a:r>
            <a:endParaRPr b="1" sz="20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8150" y="912550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3194125" y="1774300"/>
            <a:ext cx="11175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b="1" lang="en-GB" sz="1925">
                <a:solidFill>
                  <a:schemeClr val="accent5"/>
                </a:solidFill>
              </a:rPr>
              <a:t>ULISSE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Motivation</a:t>
            </a: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5699" y="912550"/>
            <a:ext cx="3755448" cy="37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5480825" y="429350"/>
            <a:ext cx="27252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Neighbors</a:t>
            </a:r>
            <a:endParaRPr b="1"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400050" y="508700"/>
            <a:ext cx="2941200" cy="45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Prototype/target object</a:t>
            </a:r>
            <a:endParaRPr b="1" sz="20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03200" y="2944550"/>
            <a:ext cx="4446600" cy="20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Applications in Large Sky Surveys:</a:t>
            </a:r>
            <a:endParaRPr b="1" sz="15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360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-GB" sz="1300">
                <a:latin typeface="Lato"/>
                <a:ea typeface="Lato"/>
                <a:cs typeface="Lato"/>
                <a:sym typeface="Lato"/>
              </a:rPr>
              <a:t>Discover objects with similar appearance or physical properties.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-GB" sz="1300">
                <a:latin typeface="Lato"/>
                <a:ea typeface="Lato"/>
                <a:cs typeface="Lato"/>
                <a:sym typeface="Lato"/>
              </a:rPr>
              <a:t>Identify Active Galactic Nucleus (AGN) candidates.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-GB" sz="1300">
                <a:latin typeface="Lato"/>
                <a:ea typeface="Lato"/>
                <a:cs typeface="Lato"/>
                <a:sym typeface="Lato"/>
              </a:rPr>
              <a:t>Retrieve physical properties, such as Star Formation Rate (SFR) and stellar mass, for samples with unknown characteristics.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-GB" sz="1300">
                <a:latin typeface="Lato"/>
                <a:ea typeface="Lato"/>
                <a:cs typeface="Lato"/>
                <a:sym typeface="Lato"/>
              </a:rPr>
              <a:t>and many others…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8150" y="912550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/>
          <p:nvPr/>
        </p:nvSpPr>
        <p:spPr>
          <a:xfrm>
            <a:off x="3092525" y="1679950"/>
            <a:ext cx="1603800" cy="66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3194125" y="1774300"/>
            <a:ext cx="11175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925">
                <a:solidFill>
                  <a:schemeClr val="accent5"/>
                </a:solidFill>
              </a:rPr>
              <a:t>ULISSE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ULISSE: the method</a:t>
            </a:r>
            <a:endParaRPr/>
          </a:p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557100" y="826188"/>
            <a:ext cx="3697500" cy="16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>
                <a:solidFill>
                  <a:schemeClr val="dk2"/>
                </a:solidFill>
              </a:rPr>
              <a:t>We directly use the features of a neural network pre-trained on</a:t>
            </a:r>
            <a:r>
              <a:rPr b="1" lang="en-GB" sz="1600">
                <a:solidFill>
                  <a:schemeClr val="dk2"/>
                </a:solidFill>
              </a:rPr>
              <a:t> ImageNet</a:t>
            </a:r>
            <a:r>
              <a:rPr lang="en-GB" sz="1600">
                <a:solidFill>
                  <a:schemeClr val="dk2"/>
                </a:solidFill>
              </a:rPr>
              <a:t> to find similar objects </a:t>
            </a:r>
            <a:br>
              <a:rPr lang="en-GB" sz="1600">
                <a:solidFill>
                  <a:schemeClr val="dk2"/>
                </a:solidFill>
              </a:rPr>
            </a:br>
            <a:br>
              <a:rPr lang="en-GB" sz="1600">
                <a:solidFill>
                  <a:schemeClr val="dk2"/>
                </a:solidFill>
              </a:rPr>
            </a:br>
            <a:r>
              <a:rPr b="1" lang="en-GB" sz="2100">
                <a:solidFill>
                  <a:schemeClr val="accent3"/>
                </a:solidFill>
              </a:rPr>
              <a:t>No training needed!</a:t>
            </a:r>
            <a:endParaRPr b="1" sz="2100">
              <a:solidFill>
                <a:schemeClr val="accent3"/>
              </a:solidFill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2575" y="535200"/>
            <a:ext cx="4204349" cy="20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825" y="2813950"/>
            <a:ext cx="7617725" cy="23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/>
        </p:nvSpPr>
        <p:spPr>
          <a:xfrm rot="-5400000">
            <a:off x="-307075" y="3887249"/>
            <a:ext cx="18045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Objects &amp; Activations</a:t>
            </a:r>
            <a:endParaRPr b="1" sz="17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3669750" y="2429649"/>
            <a:ext cx="18045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Features</a:t>
            </a:r>
            <a:endParaRPr b="1" sz="17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>
            <a:off x="818275" y="0"/>
            <a:ext cx="52233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AGNs identification with ULISSE</a:t>
            </a:r>
            <a:endParaRPr/>
          </a:p>
        </p:txBody>
      </p:sp>
      <p:sp>
        <p:nvSpPr>
          <p:cNvPr id="134" name="Google Shape;134;p18"/>
          <p:cNvSpPr txBox="1"/>
          <p:nvPr>
            <p:ph idx="1" type="body"/>
          </p:nvPr>
        </p:nvSpPr>
        <p:spPr>
          <a:xfrm>
            <a:off x="300150" y="712800"/>
            <a:ext cx="82923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en-GB" sz="1410">
                <a:solidFill>
                  <a:schemeClr val="dk2"/>
                </a:solidFill>
              </a:rPr>
              <a:t>AGN  retrieval </a:t>
            </a:r>
            <a:r>
              <a:rPr b="1" lang="en-GB" sz="1410">
                <a:solidFill>
                  <a:schemeClr val="dk2"/>
                </a:solidFill>
              </a:rPr>
              <a:t>efficiency</a:t>
            </a:r>
            <a:r>
              <a:rPr lang="en-GB" sz="1410">
                <a:solidFill>
                  <a:schemeClr val="dk2"/>
                </a:solidFill>
              </a:rPr>
              <a:t> ranging from </a:t>
            </a:r>
            <a:r>
              <a:rPr b="1" lang="en-GB" sz="1410">
                <a:solidFill>
                  <a:schemeClr val="dk2"/>
                </a:solidFill>
              </a:rPr>
              <a:t>21% to 65% </a:t>
            </a:r>
            <a:r>
              <a:rPr lang="en-GB" sz="1410">
                <a:solidFill>
                  <a:schemeClr val="dk2"/>
                </a:solidFill>
              </a:rPr>
              <a:t>(including composite </a:t>
            </a:r>
            <a:r>
              <a:rPr lang="en-GB" sz="1410">
                <a:solidFill>
                  <a:schemeClr val="dk2"/>
                </a:solidFill>
              </a:rPr>
              <a:t>sources</a:t>
            </a:r>
            <a:r>
              <a:rPr lang="en-GB" sz="1410">
                <a:solidFill>
                  <a:schemeClr val="dk2"/>
                </a:solidFill>
              </a:rPr>
              <a:t>) depending on the prototype, where </a:t>
            </a:r>
            <a:r>
              <a:rPr b="1" lang="en-GB" sz="1410">
                <a:solidFill>
                  <a:schemeClr val="dk2"/>
                </a:solidFill>
              </a:rPr>
              <a:t>the random guess baseline</a:t>
            </a:r>
            <a:r>
              <a:rPr lang="en-GB" sz="1410">
                <a:solidFill>
                  <a:schemeClr val="dk2"/>
                </a:solidFill>
              </a:rPr>
              <a:t> based on the BPT selection criteria  is </a:t>
            </a:r>
            <a:r>
              <a:rPr b="1" lang="en-GB" sz="1410">
                <a:solidFill>
                  <a:schemeClr val="dk2"/>
                </a:solidFill>
              </a:rPr>
              <a:t>12%</a:t>
            </a:r>
            <a:r>
              <a:rPr lang="en-GB" sz="1410">
                <a:solidFill>
                  <a:schemeClr val="dk2"/>
                </a:solidFill>
              </a:rPr>
              <a:t>.</a:t>
            </a:r>
            <a:endParaRPr sz="1410">
              <a:solidFill>
                <a:schemeClr val="dk2"/>
              </a:solidFill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 b="0" l="1758" r="0" t="0"/>
          <a:stretch/>
        </p:blipFill>
        <p:spPr>
          <a:xfrm>
            <a:off x="540000" y="1783375"/>
            <a:ext cx="3840209" cy="312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3949" y="1794175"/>
            <a:ext cx="3879051" cy="310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/>
          <p:nvPr/>
        </p:nvSpPr>
        <p:spPr>
          <a:xfrm>
            <a:off x="308350" y="1698925"/>
            <a:ext cx="4217400" cy="32973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4634775" y="1698925"/>
            <a:ext cx="4217400" cy="32973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1097500" y="1206000"/>
            <a:ext cx="27252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AGN prototypes</a:t>
            </a:r>
            <a:endParaRPr b="1"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5380875" y="1206000"/>
            <a:ext cx="27252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non-</a:t>
            </a:r>
            <a:r>
              <a:rPr b="1" lang="en-GB" sz="20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AGN prototypes</a:t>
            </a:r>
            <a:endParaRPr b="1" sz="20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1" name="Google Shape;141;p18"/>
          <p:cNvCxnSpPr/>
          <p:nvPr/>
        </p:nvCxnSpPr>
        <p:spPr>
          <a:xfrm>
            <a:off x="2014475" y="2890350"/>
            <a:ext cx="2267700" cy="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8"/>
          <p:cNvCxnSpPr/>
          <p:nvPr/>
        </p:nvCxnSpPr>
        <p:spPr>
          <a:xfrm>
            <a:off x="2014475" y="2719725"/>
            <a:ext cx="2267700" cy="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8"/>
          <p:cNvCxnSpPr/>
          <p:nvPr/>
        </p:nvCxnSpPr>
        <p:spPr>
          <a:xfrm>
            <a:off x="2014475" y="4260300"/>
            <a:ext cx="2267700" cy="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18"/>
          <p:cNvCxnSpPr/>
          <p:nvPr/>
        </p:nvCxnSpPr>
        <p:spPr>
          <a:xfrm>
            <a:off x="2014475" y="4050250"/>
            <a:ext cx="2267700" cy="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18"/>
          <p:cNvCxnSpPr/>
          <p:nvPr/>
        </p:nvCxnSpPr>
        <p:spPr>
          <a:xfrm>
            <a:off x="6324725" y="2959925"/>
            <a:ext cx="2267700" cy="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18"/>
          <p:cNvCxnSpPr/>
          <p:nvPr/>
        </p:nvCxnSpPr>
        <p:spPr>
          <a:xfrm>
            <a:off x="6324725" y="2890350"/>
            <a:ext cx="2267700" cy="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18"/>
          <p:cNvCxnSpPr/>
          <p:nvPr/>
        </p:nvCxnSpPr>
        <p:spPr>
          <a:xfrm>
            <a:off x="6324725" y="4568575"/>
            <a:ext cx="2267700" cy="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  <a:effectLst>
            <a:reflection blurRad="0" dir="5400000" dist="38100" endA="0" endPos="30000" fadeDir="5400012" kx="0" rotWithShape="0" algn="bl" stPos="0" sy="-100000" ky="0"/>
          </a:effectLst>
        </p:spPr>
      </p:cxnSp>
      <p:cxnSp>
        <p:nvCxnSpPr>
          <p:cNvPr id="148" name="Google Shape;148;p18"/>
          <p:cNvCxnSpPr/>
          <p:nvPr/>
        </p:nvCxnSpPr>
        <p:spPr>
          <a:xfrm>
            <a:off x="6324725" y="4432550"/>
            <a:ext cx="2267700" cy="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18"/>
          <p:cNvCxnSpPr/>
          <p:nvPr/>
        </p:nvCxnSpPr>
        <p:spPr>
          <a:xfrm>
            <a:off x="2014475" y="4594925"/>
            <a:ext cx="2267700" cy="3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18"/>
          <p:cNvCxnSpPr/>
          <p:nvPr/>
        </p:nvCxnSpPr>
        <p:spPr>
          <a:xfrm>
            <a:off x="2014475" y="3027088"/>
            <a:ext cx="2267700" cy="3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18"/>
          <p:cNvCxnSpPr/>
          <p:nvPr/>
        </p:nvCxnSpPr>
        <p:spPr>
          <a:xfrm>
            <a:off x="6324725" y="3029488"/>
            <a:ext cx="2267700" cy="3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18"/>
          <p:cNvCxnSpPr/>
          <p:nvPr/>
        </p:nvCxnSpPr>
        <p:spPr>
          <a:xfrm>
            <a:off x="6324725" y="4621238"/>
            <a:ext cx="2267700" cy="3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" name="Google Shape;153;p18"/>
          <p:cNvSpPr txBox="1"/>
          <p:nvPr/>
        </p:nvSpPr>
        <p:spPr>
          <a:xfrm>
            <a:off x="7391850" y="2959925"/>
            <a:ext cx="1223400" cy="27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The random guess baseline</a:t>
            </a:r>
            <a:endParaRPr sz="6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7391850" y="4532400"/>
            <a:ext cx="1223400" cy="27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The random guess baseline</a:t>
            </a:r>
            <a:endParaRPr sz="6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3058775" y="2959925"/>
            <a:ext cx="1223400" cy="27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The random guess baseline</a:t>
            </a:r>
            <a:endParaRPr sz="6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3088350" y="4510800"/>
            <a:ext cx="1223400" cy="27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The random guess baseline</a:t>
            </a:r>
            <a:endParaRPr sz="6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6041575" y="218600"/>
            <a:ext cx="28107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Doorenbos et al. 2022 A&amp;A, 666, 117</a:t>
            </a:r>
            <a:endParaRPr b="1" i="1" sz="12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SFR and stellar mass prediction </a:t>
            </a:r>
            <a:endParaRPr/>
          </a:p>
        </p:txBody>
      </p:sp>
      <p:sp>
        <p:nvSpPr>
          <p:cNvPr id="163" name="Google Shape;163;p19"/>
          <p:cNvSpPr txBox="1"/>
          <p:nvPr>
            <p:ph idx="1" type="body"/>
          </p:nvPr>
        </p:nvSpPr>
        <p:spPr>
          <a:xfrm>
            <a:off x="3180838" y="619200"/>
            <a:ext cx="2441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</a:rPr>
              <a:t>Redshift:</a:t>
            </a:r>
            <a:br>
              <a:rPr b="1" lang="en-GB" sz="1200">
                <a:solidFill>
                  <a:schemeClr val="dk1"/>
                </a:solidFill>
              </a:rPr>
            </a:br>
            <a:r>
              <a:rPr b="1" lang="en-GB" sz="1200">
                <a:solidFill>
                  <a:schemeClr val="dk1"/>
                </a:solidFill>
              </a:rPr>
              <a:t>Galaxy Zoo 2 morphology</a:t>
            </a:r>
            <a:br>
              <a:rPr b="1" lang="en-GB" sz="1200">
                <a:solidFill>
                  <a:schemeClr val="dk1"/>
                </a:solidFill>
              </a:rPr>
            </a:br>
            <a:r>
              <a:rPr b="1" lang="en-GB" sz="1200">
                <a:solidFill>
                  <a:schemeClr val="dk1"/>
                </a:solidFill>
              </a:rPr>
              <a:t>BPT class: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164" name="Google Shape;164;p19"/>
          <p:cNvPicPr preferRelativeResize="0"/>
          <p:nvPr/>
        </p:nvPicPr>
        <p:blipFill rotWithShape="1">
          <a:blip r:embed="rId3">
            <a:alphaModFix/>
          </a:blip>
          <a:srcRect b="0" l="30395" r="19561" t="0"/>
          <a:stretch/>
        </p:blipFill>
        <p:spPr>
          <a:xfrm>
            <a:off x="1032750" y="1422000"/>
            <a:ext cx="3301202" cy="369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 b="-1020" l="35915" r="-640" t="0"/>
          <a:stretch/>
        </p:blipFill>
        <p:spPr>
          <a:xfrm>
            <a:off x="4438313" y="1428296"/>
            <a:ext cx="4060467" cy="37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4">
            <a:alphaModFix/>
          </a:blip>
          <a:srcRect b="9993" l="0" r="73178" t="45473"/>
          <a:stretch/>
        </p:blipFill>
        <p:spPr>
          <a:xfrm>
            <a:off x="7570425" y="549413"/>
            <a:ext cx="1367301" cy="133134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/>
          <p:nvPr/>
        </p:nvSpPr>
        <p:spPr>
          <a:xfrm>
            <a:off x="6041575" y="218600"/>
            <a:ext cx="28107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Torbaniuk </a:t>
            </a:r>
            <a:r>
              <a:rPr b="1" lang="en-GB" sz="12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et al. 2024, in preparation</a:t>
            </a:r>
            <a:endParaRPr b="1" i="1" sz="12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 rotWithShape="1">
          <a:blip r:embed="rId3">
            <a:alphaModFix/>
          </a:blip>
          <a:srcRect b="10035" l="0" r="73516" t="44941"/>
          <a:stretch/>
        </p:blipFill>
        <p:spPr>
          <a:xfrm>
            <a:off x="207600" y="535200"/>
            <a:ext cx="1367301" cy="13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>
            <p:ph idx="1" type="body"/>
          </p:nvPr>
        </p:nvSpPr>
        <p:spPr>
          <a:xfrm>
            <a:off x="1620000" y="619200"/>
            <a:ext cx="19332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</a:rPr>
              <a:t>z</a:t>
            </a:r>
            <a:r>
              <a:rPr lang="en-GB" sz="1200">
                <a:solidFill>
                  <a:schemeClr val="dk2"/>
                </a:solidFill>
              </a:rPr>
              <a:t> </a:t>
            </a:r>
            <a:r>
              <a:rPr lang="en-GB" sz="1200">
                <a:solidFill>
                  <a:schemeClr val="dk2"/>
                </a:solidFill>
              </a:rPr>
              <a:t> = 0.084</a:t>
            </a:r>
            <a:br>
              <a:rPr lang="en-GB" sz="1200">
                <a:solidFill>
                  <a:schemeClr val="dk2"/>
                </a:solidFill>
              </a:rPr>
            </a:br>
            <a:r>
              <a:rPr lang="en-GB" sz="1200">
                <a:solidFill>
                  <a:schemeClr val="dk2"/>
                </a:solidFill>
              </a:rPr>
              <a:t>E (elliptical, smooth)</a:t>
            </a:r>
            <a:br>
              <a:rPr lang="en-GB" sz="1200">
                <a:solidFill>
                  <a:schemeClr val="dk2"/>
                </a:solidFill>
              </a:rPr>
            </a:br>
            <a:r>
              <a:rPr lang="en-GB" sz="1200">
                <a:solidFill>
                  <a:schemeClr val="dk2"/>
                </a:solidFill>
              </a:rPr>
              <a:t>Unclassified (non-AGN)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70" name="Google Shape;170;p19"/>
          <p:cNvSpPr txBox="1"/>
          <p:nvPr>
            <p:ph idx="1" type="body"/>
          </p:nvPr>
        </p:nvSpPr>
        <p:spPr>
          <a:xfrm>
            <a:off x="5445550" y="619200"/>
            <a:ext cx="20460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</a:rPr>
              <a:t>z</a:t>
            </a:r>
            <a:r>
              <a:rPr lang="en-GB" sz="1200">
                <a:solidFill>
                  <a:schemeClr val="dk2"/>
                </a:solidFill>
              </a:rPr>
              <a:t> = 0.047</a:t>
            </a:r>
            <a:br>
              <a:rPr lang="en-GB" sz="1200">
                <a:solidFill>
                  <a:schemeClr val="dk2"/>
                </a:solidFill>
              </a:rPr>
            </a:br>
            <a:r>
              <a:rPr lang="en-GB" sz="1200">
                <a:solidFill>
                  <a:schemeClr val="dk2"/>
                </a:solidFill>
              </a:rPr>
              <a:t>S (spiral with bulge)</a:t>
            </a:r>
            <a:br>
              <a:rPr lang="en-GB" sz="1200">
                <a:solidFill>
                  <a:schemeClr val="dk2"/>
                </a:solidFill>
              </a:rPr>
            </a:br>
            <a:r>
              <a:rPr lang="en-GB" sz="1200">
                <a:solidFill>
                  <a:schemeClr val="dk2"/>
                </a:solidFill>
              </a:rPr>
              <a:t>Star-forming (non-AGN)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71" name="Google Shape;171;p19"/>
          <p:cNvSpPr txBox="1"/>
          <p:nvPr/>
        </p:nvSpPr>
        <p:spPr>
          <a:xfrm rot="-1979758">
            <a:off x="1271145" y="2710799"/>
            <a:ext cx="2376510" cy="25470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FFFF">
                <a:alpha val="6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Main sequence (MS) of SFG</a:t>
            </a:r>
            <a:endParaRPr b="1" sz="11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 rot="-1979158">
            <a:off x="1505251" y="3394649"/>
            <a:ext cx="2376598" cy="25470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FFFF">
                <a:alpha val="6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MS of SFG - 1.3dex</a:t>
            </a:r>
            <a:endParaRPr b="1" sz="11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8650" y="2084400"/>
            <a:ext cx="12231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Star-forming galaxies</a:t>
            </a:r>
            <a:endParaRPr b="1" sz="13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97300" y="3951300"/>
            <a:ext cx="10458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Quiescent </a:t>
            </a:r>
            <a:r>
              <a:rPr b="1" lang="en-GB" sz="13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galaxies</a:t>
            </a:r>
            <a:endParaRPr b="1" sz="13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5" name="Google Shape;175;p19"/>
          <p:cNvCxnSpPr/>
          <p:nvPr/>
        </p:nvCxnSpPr>
        <p:spPr>
          <a:xfrm>
            <a:off x="1032750" y="2496450"/>
            <a:ext cx="1704300" cy="5616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76" name="Google Shape;176;p19"/>
          <p:cNvCxnSpPr>
            <a:stCxn id="174" idx="3"/>
          </p:cNvCxnSpPr>
          <p:nvPr/>
        </p:nvCxnSpPr>
        <p:spPr>
          <a:xfrm flipH="1" rot="10800000">
            <a:off x="1143100" y="4010400"/>
            <a:ext cx="1694400" cy="2367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77" name="Google Shape;177;p19"/>
          <p:cNvSpPr txBox="1"/>
          <p:nvPr/>
        </p:nvSpPr>
        <p:spPr>
          <a:xfrm>
            <a:off x="3180850" y="535200"/>
            <a:ext cx="24414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Target objects</a:t>
            </a:r>
            <a:endParaRPr b="1"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8" name="Google Shape;178;p19"/>
          <p:cNvCxnSpPr/>
          <p:nvPr/>
        </p:nvCxnSpPr>
        <p:spPr>
          <a:xfrm flipH="1">
            <a:off x="1847700" y="631175"/>
            <a:ext cx="1916400" cy="3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p19"/>
          <p:cNvCxnSpPr/>
          <p:nvPr/>
        </p:nvCxnSpPr>
        <p:spPr>
          <a:xfrm>
            <a:off x="5040000" y="631175"/>
            <a:ext cx="1916400" cy="3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SFR and stellar mass prediction </a:t>
            </a:r>
            <a:endParaRPr/>
          </a:p>
        </p:txBody>
      </p:sp>
      <p:sp>
        <p:nvSpPr>
          <p:cNvPr id="185" name="Google Shape;185;p20"/>
          <p:cNvSpPr txBox="1"/>
          <p:nvPr/>
        </p:nvSpPr>
        <p:spPr>
          <a:xfrm>
            <a:off x="6041575" y="218600"/>
            <a:ext cx="28107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Torbaniuk et al. 2024, in preparation</a:t>
            </a:r>
            <a:endParaRPr b="1" i="1" sz="12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6" name="Google Shape;186;p20"/>
          <p:cNvPicPr preferRelativeResize="0"/>
          <p:nvPr/>
        </p:nvPicPr>
        <p:blipFill rotWithShape="1">
          <a:blip r:embed="rId3">
            <a:alphaModFix/>
          </a:blip>
          <a:srcRect b="22690" l="0" r="0" t="0"/>
          <a:stretch/>
        </p:blipFill>
        <p:spPr>
          <a:xfrm>
            <a:off x="4952625" y="2709175"/>
            <a:ext cx="3342849" cy="202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449" y="2534300"/>
            <a:ext cx="3587524" cy="50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425" y="3042738"/>
            <a:ext cx="3671544" cy="4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6">
            <a:alphaModFix/>
          </a:blip>
          <a:srcRect b="13985" l="0" r="0" t="0"/>
          <a:stretch/>
        </p:blipFill>
        <p:spPr>
          <a:xfrm>
            <a:off x="450575" y="3483050"/>
            <a:ext cx="3829249" cy="11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/>
          <p:nvPr/>
        </p:nvSpPr>
        <p:spPr>
          <a:xfrm>
            <a:off x="828025" y="4527875"/>
            <a:ext cx="3605700" cy="20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1" name="Google Shape;19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7675" y="491200"/>
            <a:ext cx="4020598" cy="221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 rotWithShape="1">
          <a:blip r:embed="rId3">
            <a:alphaModFix/>
          </a:blip>
          <a:srcRect b="0" l="0" r="0" t="93911"/>
          <a:stretch/>
        </p:blipFill>
        <p:spPr>
          <a:xfrm>
            <a:off x="4952625" y="4724400"/>
            <a:ext cx="3342849" cy="1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/>
          <p:nvPr/>
        </p:nvSpPr>
        <p:spPr>
          <a:xfrm>
            <a:off x="649075" y="2683325"/>
            <a:ext cx="432000" cy="198018"/>
          </a:xfrm>
          <a:prstGeom prst="flowChartTerminator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20"/>
          <p:cNvSpPr/>
          <p:nvPr/>
        </p:nvSpPr>
        <p:spPr>
          <a:xfrm>
            <a:off x="6568925" y="2994525"/>
            <a:ext cx="432000" cy="198018"/>
          </a:xfrm>
          <a:prstGeom prst="flowChartTerminator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613450" y="3202050"/>
            <a:ext cx="432000" cy="198018"/>
          </a:xfrm>
          <a:prstGeom prst="flowChartTerminator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579375" y="3644450"/>
            <a:ext cx="615006" cy="198018"/>
          </a:xfrm>
          <a:prstGeom prst="flowChartTerminator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7152025" y="2994525"/>
            <a:ext cx="432000" cy="198018"/>
          </a:xfrm>
          <a:prstGeom prst="flowChartTerminator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7680475" y="2994525"/>
            <a:ext cx="615006" cy="198018"/>
          </a:xfrm>
          <a:prstGeom prst="flowChartTerminator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455250" y="1216200"/>
            <a:ext cx="39039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To quantify the </a:t>
            </a:r>
            <a:r>
              <a:rPr b="1" lang="en-GB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efficiency</a:t>
            </a:r>
            <a:r>
              <a:rPr lang="en-GB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in retrieving objects with SFR and stellar mass similar to the target object, we used the set of </a:t>
            </a:r>
            <a:r>
              <a:rPr b="1" lang="en-GB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`distances’</a:t>
            </a:r>
            <a:r>
              <a:rPr lang="en-GB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defined as: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7053775" y="978000"/>
            <a:ext cx="12417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Lato"/>
                <a:ea typeface="Lato"/>
                <a:cs typeface="Lato"/>
                <a:sym typeface="Lato"/>
              </a:rPr>
              <a:t>All galaxies</a:t>
            </a:r>
            <a:endParaRPr b="1" sz="13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1" name="Google Shape;201;p20"/>
          <p:cNvCxnSpPr/>
          <p:nvPr/>
        </p:nvCxnSpPr>
        <p:spPr>
          <a:xfrm flipH="1" rot="10800000">
            <a:off x="4235899" y="2534295"/>
            <a:ext cx="943200" cy="49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20"/>
          <p:cNvCxnSpPr/>
          <p:nvPr/>
        </p:nvCxnSpPr>
        <p:spPr>
          <a:xfrm>
            <a:off x="4240649" y="3028395"/>
            <a:ext cx="662700" cy="432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3" name="Google Shape;203;p20"/>
          <p:cNvSpPr txBox="1"/>
          <p:nvPr/>
        </p:nvSpPr>
        <p:spPr>
          <a:xfrm>
            <a:off x="4952625" y="2866525"/>
            <a:ext cx="1089000" cy="25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ambria"/>
                <a:ea typeface="Cambria"/>
                <a:cs typeface="Cambria"/>
                <a:sym typeface="Cambria"/>
              </a:rPr>
              <a:t>Target sample</a:t>
            </a:r>
            <a:endParaRPr sz="11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Conclusions</a:t>
            </a:r>
            <a:endParaRPr/>
          </a:p>
        </p:txBody>
      </p:sp>
      <p:sp>
        <p:nvSpPr>
          <p:cNvPr id="209" name="Google Shape;209;p21"/>
          <p:cNvSpPr txBox="1"/>
          <p:nvPr>
            <p:ph idx="1" type="body"/>
          </p:nvPr>
        </p:nvSpPr>
        <p:spPr>
          <a:xfrm>
            <a:off x="255800" y="807925"/>
            <a:ext cx="4592400" cy="36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GB" sz="1227">
                <a:solidFill>
                  <a:schemeClr val="accent5"/>
                </a:solidFill>
              </a:rPr>
              <a:t>ULISSE performance is based on a combination of host galaxy morphology, color, and the presence of a central nuclear source.</a:t>
            </a:r>
            <a:br>
              <a:rPr lang="en-GB" sz="1027">
                <a:solidFill>
                  <a:schemeClr val="dk2"/>
                </a:solidFill>
              </a:rPr>
            </a:br>
            <a:endParaRPr sz="1027">
              <a:solidFill>
                <a:schemeClr val="dk2"/>
              </a:solidFill>
            </a:endParaRPr>
          </a:p>
          <a:p>
            <a:pPr indent="-160484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27"/>
              <a:buChar char="●"/>
            </a:pPr>
            <a:r>
              <a:rPr lang="en-GB" sz="1027">
                <a:solidFill>
                  <a:schemeClr val="dk2"/>
                </a:solidFill>
              </a:rPr>
              <a:t>ULISSE efficiency in </a:t>
            </a:r>
            <a:r>
              <a:rPr lang="en-GB" sz="1027">
                <a:solidFill>
                  <a:schemeClr val="dk2"/>
                </a:solidFill>
              </a:rPr>
              <a:t>identifying AGN candidates  varies </a:t>
            </a:r>
            <a:r>
              <a:rPr b="1" lang="en-GB" sz="1027">
                <a:solidFill>
                  <a:schemeClr val="dk2"/>
                </a:solidFill>
              </a:rPr>
              <a:t>from 21% to 53%</a:t>
            </a:r>
            <a:r>
              <a:rPr lang="en-GB" sz="1027">
                <a:solidFill>
                  <a:schemeClr val="dk2"/>
                </a:solidFill>
              </a:rPr>
              <a:t> for different prototypes, which significantly larger than the average AGN content of 12% in the sample (according to the BPT classification). </a:t>
            </a:r>
            <a:br>
              <a:rPr lang="en-GB" sz="1027">
                <a:solidFill>
                  <a:schemeClr val="dk2"/>
                </a:solidFill>
              </a:rPr>
            </a:br>
            <a:endParaRPr sz="1027">
              <a:solidFill>
                <a:schemeClr val="dk2"/>
              </a:solidFill>
            </a:endParaRPr>
          </a:p>
          <a:p>
            <a:pPr indent="-160484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27"/>
              <a:buChar char="●"/>
            </a:pPr>
            <a:r>
              <a:rPr lang="en-GB" sz="1027">
                <a:solidFill>
                  <a:schemeClr val="dk2"/>
                </a:solidFill>
              </a:rPr>
              <a:t>Including “composite” sources, the retrieved AGN fraction rises to </a:t>
            </a:r>
            <a:r>
              <a:rPr b="1" lang="en-GB" sz="1027">
                <a:solidFill>
                  <a:schemeClr val="dk2"/>
                </a:solidFill>
              </a:rPr>
              <a:t>65%</a:t>
            </a:r>
            <a:r>
              <a:rPr lang="en-GB" sz="1027">
                <a:solidFill>
                  <a:schemeClr val="dk2"/>
                </a:solidFill>
              </a:rPr>
              <a:t>;</a:t>
            </a:r>
            <a:br>
              <a:rPr lang="en-GB" sz="1027">
                <a:solidFill>
                  <a:schemeClr val="dk2"/>
                </a:solidFill>
              </a:rPr>
            </a:br>
            <a:endParaRPr sz="1027">
              <a:solidFill>
                <a:schemeClr val="dk2"/>
              </a:solidFill>
            </a:endParaRPr>
          </a:p>
          <a:p>
            <a:pPr indent="-160484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27"/>
              <a:buChar char="●"/>
            </a:pPr>
            <a:r>
              <a:rPr lang="en-GB" sz="1027">
                <a:solidFill>
                  <a:schemeClr val="dk2"/>
                </a:solidFill>
              </a:rPr>
              <a:t>ULISSE efficiency in retrieving galaxies with similar  properties (SFR and stellar mass within 1 dex from the target object) varies </a:t>
            </a:r>
            <a:r>
              <a:rPr b="1" lang="en-GB" sz="1027">
                <a:solidFill>
                  <a:schemeClr val="dk2"/>
                </a:solidFill>
              </a:rPr>
              <a:t>from 64% up to 89%</a:t>
            </a:r>
            <a:r>
              <a:rPr lang="en-GB" sz="1027">
                <a:solidFill>
                  <a:schemeClr val="dk2"/>
                </a:solidFill>
              </a:rPr>
              <a:t> depending on the morphology of the target object and the presence of AGN in it. </a:t>
            </a:r>
            <a:br>
              <a:rPr lang="en-GB" sz="1027">
                <a:solidFill>
                  <a:schemeClr val="dk2"/>
                </a:solidFill>
              </a:rPr>
            </a:br>
            <a:endParaRPr sz="1027">
              <a:solidFill>
                <a:schemeClr val="dk2"/>
              </a:solidFill>
            </a:endParaRPr>
          </a:p>
          <a:p>
            <a:pPr indent="-160484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27"/>
              <a:buChar char="●"/>
            </a:pPr>
            <a:r>
              <a:rPr lang="en-GB" sz="1027">
                <a:solidFill>
                  <a:schemeClr val="dk2"/>
                </a:solidFill>
              </a:rPr>
              <a:t>At the same time, the efficiency of retrieving separately SFR and stellar mass within 1 dex from the target object  is </a:t>
            </a:r>
            <a:r>
              <a:rPr b="1" lang="en-GB" sz="1027">
                <a:solidFill>
                  <a:schemeClr val="dk2"/>
                </a:solidFill>
              </a:rPr>
              <a:t>&gt;81% for SFR and &gt;94% for stellar mass</a:t>
            </a:r>
            <a:r>
              <a:rPr lang="en-GB" sz="1027">
                <a:solidFill>
                  <a:schemeClr val="dk2"/>
                </a:solidFill>
              </a:rPr>
              <a:t>, respectively.</a:t>
            </a:r>
            <a:br>
              <a:rPr lang="en-GB" sz="1027">
                <a:solidFill>
                  <a:schemeClr val="dk2"/>
                </a:solidFill>
              </a:rPr>
            </a:br>
            <a:endParaRPr sz="1027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GB" sz="1027">
                <a:solidFill>
                  <a:schemeClr val="dk2"/>
                </a:solidFill>
              </a:rPr>
              <a:t>ULISSE could be a promising tool for selecting different types of astrophysical objects and/or retrieving of their physical parameters in current and future wide-field surveys (e.g., Euclid, LSST etc.) that target millions of sources every single night.</a:t>
            </a:r>
            <a:endParaRPr sz="1027">
              <a:solidFill>
                <a:schemeClr val="dk2"/>
              </a:solidFill>
            </a:endParaRPr>
          </a:p>
        </p:txBody>
      </p:sp>
      <p:pic>
        <p:nvPicPr>
          <p:cNvPr id="210" name="Google Shape;2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538" y="746950"/>
            <a:ext cx="2116536" cy="211653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1"/>
          <p:cNvSpPr txBox="1"/>
          <p:nvPr/>
        </p:nvSpPr>
        <p:spPr>
          <a:xfrm>
            <a:off x="5500600" y="2922400"/>
            <a:ext cx="29724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Find ULISSE paper here!</a:t>
            </a:r>
            <a:endParaRPr b="1" sz="20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5536150" y="628300"/>
            <a:ext cx="2901300" cy="26526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21"/>
          <p:cNvSpPr txBox="1"/>
          <p:nvPr/>
        </p:nvSpPr>
        <p:spPr>
          <a:xfrm>
            <a:off x="4984600" y="4040925"/>
            <a:ext cx="4004400" cy="9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Write us if you have questions on the:</a:t>
            </a:r>
            <a:endParaRPr b="1"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184150" lvl="0" marL="269999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technical part:</a:t>
            </a: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lars.doorenbos@unibe.ch</a:t>
            </a:r>
            <a:endParaRPr b="1" i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184150" lvl="0" marL="269999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astrophysical part:</a:t>
            </a:r>
            <a:r>
              <a:rPr lang="en-GB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olena.torbaniuk@unibo.it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21"/>
          <p:cNvSpPr txBox="1"/>
          <p:nvPr/>
        </p:nvSpPr>
        <p:spPr>
          <a:xfrm>
            <a:off x="4999600" y="3632825"/>
            <a:ext cx="39744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Stay tuned for the 2nd paper soon!</a:t>
            </a:r>
            <a:endParaRPr b="1" sz="17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337500" y="4516350"/>
            <a:ext cx="42504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Thank you for your attention!</a:t>
            </a:r>
            <a:endParaRPr b="1" i="1" sz="24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6" name="Google Shape;216;p21"/>
          <p:cNvCxnSpPr/>
          <p:nvPr/>
        </p:nvCxnSpPr>
        <p:spPr>
          <a:xfrm>
            <a:off x="4751300" y="2394750"/>
            <a:ext cx="9900" cy="12204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17" name="Google Shape;217;p21"/>
          <p:cNvCxnSpPr/>
          <p:nvPr/>
        </p:nvCxnSpPr>
        <p:spPr>
          <a:xfrm>
            <a:off x="4751300" y="1332000"/>
            <a:ext cx="1200" cy="9798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18" name="Google Shape;218;p21"/>
          <p:cNvSpPr txBox="1"/>
          <p:nvPr/>
        </p:nvSpPr>
        <p:spPr>
          <a:xfrm rot="-5400000">
            <a:off x="4498389" y="1682996"/>
            <a:ext cx="8034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AGN</a:t>
            </a:r>
            <a:endParaRPr b="1" sz="13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 rot="-5400000">
            <a:off x="4387400" y="2751300"/>
            <a:ext cx="12549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SFR &amp; stellar mass</a:t>
            </a:r>
            <a:endParaRPr b="1" sz="13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