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iyl3WlxbYcAtGASbPoREwDUe6r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11" Type="http://customschemas.google.com/relationships/presentationmetadata" Target="metadata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952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360000"/>
            <a:ext cx="201813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791" y="1350253"/>
            <a:ext cx="4648209" cy="55077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7"/>
          <p:cNvSpPr txBox="1"/>
          <p:nvPr>
            <p:ph idx="1" type="subTitle"/>
          </p:nvPr>
        </p:nvSpPr>
        <p:spPr>
          <a:xfrm>
            <a:off x="576003" y="4359604"/>
            <a:ext cx="8333999" cy="165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7"/>
          <p:cNvSpPr txBox="1"/>
          <p:nvPr>
            <p:ph type="title"/>
          </p:nvPr>
        </p:nvSpPr>
        <p:spPr>
          <a:xfrm>
            <a:off x="576000" y="1800000"/>
            <a:ext cx="833400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Finish">
  <p:cSld name="Section Header_Finish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579120" y="510988"/>
            <a:ext cx="11039793" cy="5184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360000"/>
            <a:ext cx="201813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791" y="1350253"/>
            <a:ext cx="4648209" cy="550774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>
            <p:ph idx="1" type="subTitle"/>
          </p:nvPr>
        </p:nvSpPr>
        <p:spPr>
          <a:xfrm>
            <a:off x="576003" y="4359604"/>
            <a:ext cx="8333999" cy="1655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9" name="Google Shape;99;p18"/>
          <p:cNvSpPr txBox="1"/>
          <p:nvPr>
            <p:ph type="title"/>
          </p:nvPr>
        </p:nvSpPr>
        <p:spPr>
          <a:xfrm>
            <a:off x="576000" y="1800000"/>
            <a:ext cx="8334000" cy="238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3791" y="675126"/>
            <a:ext cx="4648209" cy="550774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type="title"/>
          </p:nvPr>
        </p:nvSpPr>
        <p:spPr>
          <a:xfrm>
            <a:off x="576003" y="1800000"/>
            <a:ext cx="8333999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8DB0"/>
              </a:buClr>
              <a:buSzPts val="4000"/>
              <a:buFont typeface="Arial"/>
              <a:buNone/>
              <a:defRPr sz="4000">
                <a:solidFill>
                  <a:srgbClr val="1D8DB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576003" y="4359600"/>
            <a:ext cx="8333999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E77"/>
              </a:buClr>
              <a:buSzPts val="2400"/>
              <a:buNone/>
              <a:defRPr sz="2400">
                <a:solidFill>
                  <a:srgbClr val="005E77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White">
  <p:cSld name="Section Header_Whit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3791" y="675126"/>
            <a:ext cx="4648209" cy="550774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>
            <p:ph type="title"/>
          </p:nvPr>
        </p:nvSpPr>
        <p:spPr>
          <a:xfrm>
            <a:off x="576003" y="1800000"/>
            <a:ext cx="8333999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576003" y="4359600"/>
            <a:ext cx="8333999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4D5D"/>
              </a:buClr>
              <a:buSzPts val="2400"/>
              <a:buNone/>
              <a:defRPr sz="2400">
                <a:solidFill>
                  <a:srgbClr val="2F4D5D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idx="1" type="body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9"/>
          <p:cNvSpPr/>
          <p:nvPr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/>
          <p:nvPr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0000" y="360000"/>
            <a:ext cx="2018135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/>
          <p:nvPr>
            <p:ph type="ctrTitle"/>
          </p:nvPr>
        </p:nvSpPr>
        <p:spPr>
          <a:xfrm>
            <a:off x="575999" y="1080000"/>
            <a:ext cx="6096524" cy="402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575999" y="5392801"/>
            <a:ext cx="6096524" cy="730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7" name="Google Shape;37;p9"/>
          <p:cNvSpPr/>
          <p:nvPr>
            <p:ph idx="2" type="pic"/>
          </p:nvPr>
        </p:nvSpPr>
        <p:spPr>
          <a:xfrm>
            <a:off x="7248525" y="1654175"/>
            <a:ext cx="4368673" cy="44688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0"/>
          <p:cNvSpPr txBox="1"/>
          <p:nvPr>
            <p:ph type="title"/>
          </p:nvPr>
        </p:nvSpPr>
        <p:spPr>
          <a:xfrm>
            <a:off x="575999" y="1800000"/>
            <a:ext cx="6096524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575999" y="4359600"/>
            <a:ext cx="6096264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0"/>
          <p:cNvSpPr/>
          <p:nvPr>
            <p:ph idx="2" type="pic"/>
          </p:nvPr>
        </p:nvSpPr>
        <p:spPr>
          <a:xfrm>
            <a:off x="7248525" y="584201"/>
            <a:ext cx="4368673" cy="23760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0"/>
          <p:cNvSpPr/>
          <p:nvPr>
            <p:ph idx="3" type="pic"/>
          </p:nvPr>
        </p:nvSpPr>
        <p:spPr>
          <a:xfrm>
            <a:off x="7248262" y="3248513"/>
            <a:ext cx="4368673" cy="237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_White">
  <p:cSld name="Section Header_Whit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type="title"/>
          </p:nvPr>
        </p:nvSpPr>
        <p:spPr>
          <a:xfrm>
            <a:off x="575999" y="1800000"/>
            <a:ext cx="6096264" cy="23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575999" y="4359600"/>
            <a:ext cx="6096264" cy="1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2000"/>
              <a:buNone/>
              <a:defRPr sz="2000">
                <a:solidFill>
                  <a:srgbClr val="8C949A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800"/>
              <a:buNone/>
              <a:defRPr sz="1800">
                <a:solidFill>
                  <a:srgbClr val="8C949A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49A"/>
              </a:buClr>
              <a:buSzPts val="1600"/>
              <a:buNone/>
              <a:defRPr sz="1600">
                <a:solidFill>
                  <a:srgbClr val="8C949A"/>
                </a:solidFill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11"/>
          <p:cNvSpPr/>
          <p:nvPr>
            <p:ph idx="2" type="pic"/>
          </p:nvPr>
        </p:nvSpPr>
        <p:spPr>
          <a:xfrm>
            <a:off x="7248525" y="584201"/>
            <a:ext cx="4368673" cy="50403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6217200" y="1656000"/>
            <a:ext cx="54000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576000" y="1656000"/>
            <a:ext cx="5421575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3" name="Google Shape;63;p13"/>
          <p:cNvSpPr txBox="1"/>
          <p:nvPr>
            <p:ph idx="2" type="body"/>
          </p:nvPr>
        </p:nvSpPr>
        <p:spPr>
          <a:xfrm>
            <a:off x="576000" y="2276271"/>
            <a:ext cx="5421575" cy="383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3" type="body"/>
          </p:nvPr>
        </p:nvSpPr>
        <p:spPr>
          <a:xfrm>
            <a:off x="6172200" y="1656000"/>
            <a:ext cx="54450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13"/>
          <p:cNvSpPr txBox="1"/>
          <p:nvPr>
            <p:ph idx="4" type="body"/>
          </p:nvPr>
        </p:nvSpPr>
        <p:spPr>
          <a:xfrm>
            <a:off x="6172200" y="2276271"/>
            <a:ext cx="5445000" cy="3837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13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4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041200" y="6353999"/>
            <a:ext cx="1008305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6"/>
          <p:cNvSpPr txBox="1"/>
          <p:nvPr>
            <p:ph idx="1" type="body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041200" y="6353999"/>
            <a:ext cx="1008305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title"/>
          </p:nvPr>
        </p:nvSpPr>
        <p:spPr>
          <a:xfrm>
            <a:off x="576000" y="1684176"/>
            <a:ext cx="10921056" cy="1833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7F0"/>
              </a:buClr>
              <a:buSzPts val="4000"/>
              <a:buFont typeface="Calibri"/>
              <a:buNone/>
            </a:pPr>
            <a:r>
              <a:rPr b="1" lang="en-US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Machine Learning-Based Parametrization of Solar Active Regions Using Disentangled Variational Autoencoders</a:t>
            </a:r>
            <a:endParaRPr>
              <a:solidFill>
                <a:srgbClr val="DCE7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b="55265" l="40060" r="47334" t="14290"/>
          <a:stretch/>
        </p:blipFill>
        <p:spPr>
          <a:xfrm>
            <a:off x="363837" y="5980106"/>
            <a:ext cx="750438" cy="508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Description automatically generated" id="122" name="Google Shape;12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7985" y="6036073"/>
            <a:ext cx="2401361" cy="3997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blue stars&#10;&#10;Description automatically generated" id="123" name="Google Shape;12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5461" y="5988654"/>
            <a:ext cx="1858873" cy="5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/>
          <p:nvPr/>
        </p:nvSpPr>
        <p:spPr>
          <a:xfrm>
            <a:off x="739056" y="3835830"/>
            <a:ext cx="9094619" cy="17435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CE7F0"/>
              </a:buClr>
              <a:buSzPts val="2700"/>
              <a:buFont typeface="Calibri"/>
              <a:buNone/>
            </a:pPr>
            <a:r>
              <a:rPr b="1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Ekaterina Dineva</a:t>
            </a:r>
            <a:r>
              <a:rPr b="1" baseline="30000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, Giovanni Lapenta</a:t>
            </a:r>
            <a:r>
              <a:rPr baseline="30000" lang="en-US" sz="2700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†</a:t>
            </a:r>
            <a:r>
              <a:rPr b="0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, George Miloshevich</a:t>
            </a:r>
            <a:r>
              <a:rPr b="0" baseline="30000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, Hanne Baeke</a:t>
            </a:r>
            <a:r>
              <a:rPr b="0" baseline="30000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700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and Jorge Amaya</a:t>
            </a:r>
            <a:r>
              <a:rPr b="0" baseline="30000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br>
              <a:rPr b="1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27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30000" i="0" lang="en-US" sz="22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US" sz="22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 KU Leuven, Centre for mathematical Plasma-Astrophysics</a:t>
            </a:r>
            <a:br>
              <a:rPr b="0" i="0" lang="en-US" sz="22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baseline="30000" i="0" lang="en-US" sz="22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2200" u="none" cap="none" strike="noStrike">
                <a:solidFill>
                  <a:srgbClr val="DCE7F0"/>
                </a:solidFill>
                <a:latin typeface="Calibri"/>
                <a:ea typeface="Calibri"/>
                <a:cs typeface="Calibri"/>
                <a:sym typeface="Calibri"/>
              </a:rPr>
              <a:t> European Space Agency (ESA)</a:t>
            </a:r>
            <a:endParaRPr/>
          </a:p>
        </p:txBody>
      </p:sp>
      <p:pic>
        <p:nvPicPr>
          <p:cNvPr descr="A black and blue text&#10;&#10;Description automatically generated with medium confidence" id="125" name="Google Shape;125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65376" y="643350"/>
            <a:ext cx="2326624" cy="61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2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Variational Autoencoder</a:t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 rot="10800000">
            <a:off x="6530963" y="428621"/>
            <a:ext cx="5239999" cy="600175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C00000"/>
          </a:solidFill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 txBox="1"/>
          <p:nvPr/>
        </p:nvSpPr>
        <p:spPr>
          <a:xfrm>
            <a:off x="7565411" y="17650"/>
            <a:ext cx="303766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Reconstruction Loss + Latent Loss</a:t>
            </a:r>
            <a:endParaRPr sz="16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 txBox="1"/>
          <p:nvPr>
            <p:ph idx="1" type="body"/>
          </p:nvPr>
        </p:nvSpPr>
        <p:spPr>
          <a:xfrm>
            <a:off x="445592" y="1217024"/>
            <a:ext cx="5496169" cy="4897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20040" lvl="0" marL="3200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VAE latent space aims to generalize the information contained in the input </a:t>
            </a:r>
            <a:endParaRPr/>
          </a:p>
          <a:p>
            <a:pPr indent="-32004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VAE can be used to generate new information</a:t>
            </a:r>
            <a:endParaRPr/>
          </a:p>
          <a:p>
            <a:pPr indent="-32004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Why VAE:</a:t>
            </a:r>
            <a:endParaRPr/>
          </a:p>
          <a:p>
            <a:pPr indent="-320040" lvl="1" marL="77724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4D5D"/>
              </a:buClr>
              <a:buSzPct val="100000"/>
              <a:buFont typeface="Noto Sans Symbols"/>
              <a:buChar char="❑"/>
            </a:pPr>
            <a:r>
              <a:rPr b="1"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Dimensionality reduction </a:t>
            </a:r>
            <a:r>
              <a:rPr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while keeping fundamental information about structure</a:t>
            </a:r>
            <a:endParaRPr/>
          </a:p>
          <a:p>
            <a:pPr indent="-320040" lvl="1" marL="77724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F4D5D"/>
              </a:buClr>
              <a:buSzPct val="100000"/>
              <a:buFont typeface="Noto Sans Symbols"/>
              <a:buChar char="❑"/>
            </a:pPr>
            <a:r>
              <a:rPr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Latent space: </a:t>
            </a:r>
            <a:r>
              <a:rPr b="1"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ML features for active region parametrization</a:t>
            </a:r>
            <a:endParaRPr sz="1800">
              <a:solidFill>
                <a:srgbClr val="2F4D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0040" lvl="1" marL="77724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Anomaly detection and pattern recognition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❑"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β-VAE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: an implementation of the VAE framework that employs an adjustable hyperparameter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β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4D5D"/>
              </a:buClr>
              <a:buSzPct val="100000"/>
              <a:buFont typeface="Noto Sans Symbols"/>
              <a:buChar char="❑"/>
            </a:pPr>
            <a:r>
              <a:rPr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Disentangled representation: </a:t>
            </a:r>
            <a:r>
              <a:rPr b="1"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a single latent variable is sensitive to a specific data generative factor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2004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F4D5D"/>
              </a:buClr>
              <a:buSzPct val="100000"/>
              <a:buFont typeface="Noto Sans Symbols"/>
              <a:buChar char="❑"/>
            </a:pPr>
            <a:r>
              <a:rPr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β &gt; 1 results in more disentangled latent representation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606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606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22606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0743" y="1083418"/>
            <a:ext cx="5480278" cy="234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12/07/2024</a:t>
            </a:r>
            <a:endParaRPr/>
          </a:p>
        </p:txBody>
      </p:sp>
      <p:sp>
        <p:nvSpPr>
          <p:cNvPr id="138" name="Google Shape;138;p2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ML4ASTRO, Catania, Italy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291354" y="4288722"/>
            <a:ext cx="5804646" cy="2868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8440" lvl="0" marL="32004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sz="16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8089807" y="3675679"/>
            <a:ext cx="131448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Reconstruction Loss</a:t>
            </a:r>
            <a:endParaRPr sz="11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 txBox="1"/>
          <p:nvPr/>
        </p:nvSpPr>
        <p:spPr>
          <a:xfrm>
            <a:off x="10565436" y="3672436"/>
            <a:ext cx="83214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Latent Loss</a:t>
            </a:r>
            <a:endParaRPr sz="11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 rot="5400000">
            <a:off x="8629401" y="3101106"/>
            <a:ext cx="150201" cy="1728132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 rot="-5400000">
            <a:off x="10891023" y="3095649"/>
            <a:ext cx="161114" cy="1728133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9810824" y="4045519"/>
            <a:ext cx="218112" cy="281148"/>
          </a:xfrm>
          <a:prstGeom prst="ellipse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3522" y="4486554"/>
            <a:ext cx="2859114" cy="16925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"/>
          <p:cNvCxnSpPr>
            <a:endCxn id="145" idx="1"/>
          </p:cNvCxnSpPr>
          <p:nvPr/>
        </p:nvCxnSpPr>
        <p:spPr>
          <a:xfrm>
            <a:off x="5072222" y="3572452"/>
            <a:ext cx="4101300" cy="17604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47" name="Google Shape;14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8520" y="4045519"/>
            <a:ext cx="5766077" cy="343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"/>
          <p:cNvSpPr/>
          <p:nvPr/>
        </p:nvSpPr>
        <p:spPr>
          <a:xfrm>
            <a:off x="6989736" y="1083418"/>
            <a:ext cx="4463511" cy="3064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3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Variational Autoencoder (reconstructions)</a:t>
            </a:r>
            <a:endParaRPr/>
          </a:p>
        </p:txBody>
      </p:sp>
      <p:sp>
        <p:nvSpPr>
          <p:cNvPr id="156" name="Google Shape;156;p3"/>
          <p:cNvSpPr txBox="1"/>
          <p:nvPr>
            <p:ph idx="1" type="body"/>
          </p:nvPr>
        </p:nvSpPr>
        <p:spPr>
          <a:xfrm>
            <a:off x="576000" y="1430817"/>
            <a:ext cx="4453200" cy="2021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❑"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Test dataset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: 16 active regions (AR)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❑"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Segments: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 VMF maps (</a:t>
            </a:r>
            <a:r>
              <a:rPr lang="en-US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aseline="-25000" lang="en-US" sz="19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, B</a:t>
            </a:r>
            <a:r>
              <a:rPr baseline="-25000" lang="en-US" sz="1900">
                <a:latin typeface="Calibri"/>
                <a:ea typeface="Calibri"/>
                <a:cs typeface="Calibri"/>
                <a:sym typeface="Calibri"/>
              </a:rPr>
              <a:t>θ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, B</a:t>
            </a:r>
            <a:r>
              <a:rPr baseline="-25000" lang="en-US" sz="1900">
                <a:latin typeface="Calibri"/>
                <a:ea typeface="Calibri"/>
                <a:cs typeface="Calibri"/>
                <a:sym typeface="Calibri"/>
              </a:rPr>
              <a:t>φ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❑"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Physics: 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surface magnetic field</a:t>
            </a:r>
            <a:endParaRPr/>
          </a:p>
          <a:p>
            <a:pPr indent="-274320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❑"/>
            </a:pPr>
            <a:r>
              <a:rPr b="1" lang="en-US" sz="1900">
                <a:latin typeface="Calibri"/>
                <a:ea typeface="Calibri"/>
                <a:cs typeface="Calibri"/>
                <a:sym typeface="Calibri"/>
              </a:rPr>
              <a:t>Why: </a:t>
            </a:r>
            <a:r>
              <a:rPr lang="en-US" sz="1900">
                <a:latin typeface="Calibri"/>
                <a:ea typeface="Calibri"/>
                <a:cs typeface="Calibri"/>
                <a:sym typeface="Calibri"/>
              </a:rPr>
              <a:t>parametrization of the active regions and identify solar flares triggers</a:t>
            </a:r>
            <a:endParaRPr/>
          </a:p>
          <a:p>
            <a:pPr indent="-160020" lvl="0" marL="27432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21844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 txBox="1"/>
          <p:nvPr/>
        </p:nvSpPr>
        <p:spPr>
          <a:xfrm>
            <a:off x="5326038" y="1413009"/>
            <a:ext cx="5189562" cy="2093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Cycle 24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2012 – 2019 year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Excluded images: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solar-limb observations (bad data)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Normalized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passing to the NN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Resized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128 x 256 pix</a:t>
            </a:r>
            <a:endParaRPr/>
          </a:p>
          <a:p>
            <a:pPr indent="-274320" lvl="0" marL="2743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Dataset split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50/50</a:t>
            </a:r>
            <a:endParaRPr/>
          </a:p>
          <a:p>
            <a:pPr indent="-160020" lvl="0" marL="2743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8440" lvl="0" marL="32004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3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12/07/2024</a:t>
            </a:r>
            <a:endParaRPr/>
          </a:p>
        </p:txBody>
      </p:sp>
      <p:sp>
        <p:nvSpPr>
          <p:cNvPr id="159" name="Google Shape;159;p3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ML4ASTRO, Catania, Italy</a:t>
            </a:r>
            <a:endParaRPr/>
          </a:p>
        </p:txBody>
      </p:sp>
      <p:pic>
        <p:nvPicPr>
          <p:cNvPr descr="A group of images of a galaxy&#10;&#10;Description automatically generated" id="160" name="Google Shape;160;p3"/>
          <p:cNvPicPr preferRelativeResize="0"/>
          <p:nvPr/>
        </p:nvPicPr>
        <p:blipFill rotWithShape="1">
          <a:blip r:embed="rId3">
            <a:alphaModFix/>
          </a:blip>
          <a:srcRect b="0" l="0" r="0" t="55903"/>
          <a:stretch/>
        </p:blipFill>
        <p:spPr>
          <a:xfrm>
            <a:off x="0" y="4718013"/>
            <a:ext cx="12192000" cy="1418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images of a galaxy&#10;&#10;Description automatically generated" id="161" name="Google Shape;161;p3"/>
          <p:cNvPicPr preferRelativeResize="0"/>
          <p:nvPr/>
        </p:nvPicPr>
        <p:blipFill rotWithShape="1">
          <a:blip r:embed="rId3">
            <a:alphaModFix/>
          </a:blip>
          <a:srcRect b="58254" l="0" r="0" t="0"/>
          <a:stretch/>
        </p:blipFill>
        <p:spPr>
          <a:xfrm>
            <a:off x="0" y="3506116"/>
            <a:ext cx="12192000" cy="1342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p4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VAE Latent Vector Exploration </a:t>
            </a:r>
            <a:endParaRPr/>
          </a:p>
        </p:txBody>
      </p:sp>
      <p:sp>
        <p:nvSpPr>
          <p:cNvPr id="169" name="Google Shape;169;p4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12/07/2024</a:t>
            </a:r>
            <a:endParaRPr/>
          </a:p>
        </p:txBody>
      </p:sp>
      <p:sp>
        <p:nvSpPr>
          <p:cNvPr id="170" name="Google Shape;170;p4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ML4ASTRO, Catania, Italy</a:t>
            </a:r>
            <a:endParaRPr/>
          </a:p>
        </p:txBody>
      </p:sp>
      <p:pic>
        <p:nvPicPr>
          <p:cNvPr descr="A map of different colored dots&#10;&#10;Description automatically generated" id="171" name="Google Shape;17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3975" y="2305046"/>
            <a:ext cx="3771516" cy="3748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cluster of blue and green dots&#10;&#10;Description automatically generated" id="172" name="Google Shape;17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5816" y="2302635"/>
            <a:ext cx="3771516" cy="3748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dots on a white background&#10;&#10;Description automatically generated" id="173" name="Google Shape;17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7982" y="2302635"/>
            <a:ext cx="3771516" cy="374826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4"/>
          <p:cNvSpPr txBox="1"/>
          <p:nvPr/>
        </p:nvSpPr>
        <p:spPr>
          <a:xfrm>
            <a:off x="574799" y="1126682"/>
            <a:ext cx="10684327" cy="1016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4D5D"/>
              </a:buClr>
              <a:buSzPts val="1800"/>
              <a:buFont typeface="Noto Sans Symbols"/>
              <a:buChar char="❑"/>
            </a:pPr>
            <a:r>
              <a:rPr b="0" i="0"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t-Distributed </a:t>
            </a:r>
            <a:r>
              <a:rPr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tochastic </a:t>
            </a:r>
            <a:r>
              <a:rPr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eighbor </a:t>
            </a:r>
            <a:r>
              <a:rPr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mbedding (</a:t>
            </a:r>
            <a:r>
              <a:rPr b="1" i="0"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t-SNE</a:t>
            </a:r>
            <a:r>
              <a:rPr b="0" i="0" lang="en-US" sz="18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): dimensionality reduction (2D) and similarity visualization</a:t>
            </a:r>
            <a:endParaRPr sz="1800">
              <a:solidFill>
                <a:srgbClr val="2F4D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4320" lvl="0" marL="27432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identification according to: HARP number and day of the year (DOY) </a:t>
            </a:r>
            <a:endParaRPr/>
          </a:p>
          <a:p>
            <a:pPr indent="-218440" lvl="0" marL="32004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>
            <p:ph idx="12" type="sldNum"/>
          </p:nvPr>
        </p:nvSpPr>
        <p:spPr>
          <a:xfrm>
            <a:off x="576000" y="6210000"/>
            <a:ext cx="64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5"/>
          <p:cNvSpPr txBox="1"/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VAE Latent Vector Exploration: Take-home Message </a:t>
            </a:r>
            <a:endParaRPr/>
          </a:p>
        </p:txBody>
      </p:sp>
      <p:sp>
        <p:nvSpPr>
          <p:cNvPr id="182" name="Google Shape;182;p5"/>
          <p:cNvSpPr txBox="1"/>
          <p:nvPr>
            <p:ph idx="10" type="dt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12/07/2024</a:t>
            </a:r>
            <a:endParaRPr/>
          </a:p>
        </p:txBody>
      </p:sp>
      <p:sp>
        <p:nvSpPr>
          <p:cNvPr id="183" name="Google Shape;183;p5"/>
          <p:cNvSpPr txBox="1"/>
          <p:nvPr>
            <p:ph idx="11" type="ftr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18000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ML4ASTRO, Catania, Italy</a:t>
            </a:r>
            <a:endParaRPr/>
          </a:p>
        </p:txBody>
      </p:sp>
      <p:pic>
        <p:nvPicPr>
          <p:cNvPr descr="A graph with a rainbow colored pattern&#10;&#10;Description automatically generated with medium confidence" id="184" name="Google Shape;1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95" y="3720844"/>
            <a:ext cx="7919868" cy="26399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sea&#10;&#10;Description automatically generated with medium confidence" id="185" name="Google Shape;18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6786" y="1061795"/>
            <a:ext cx="7919869" cy="262664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5"/>
          <p:cNvSpPr txBox="1"/>
          <p:nvPr>
            <p:ph idx="1" type="body"/>
          </p:nvPr>
        </p:nvSpPr>
        <p:spPr>
          <a:xfrm>
            <a:off x="8357475" y="2186700"/>
            <a:ext cx="3763500" cy="30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VAE-based latent variables (features):</a:t>
            </a:r>
            <a:endParaRPr/>
          </a:p>
          <a:p>
            <a:pPr indent="-324000" lvl="0" marL="324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Successfully trace the active region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morphological evolution</a:t>
            </a:r>
            <a:endParaRPr/>
          </a:p>
          <a:p>
            <a:pPr indent="-324000" lvl="0" marL="324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Relate to physical properties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of the magnetic field  </a:t>
            </a:r>
            <a:endParaRPr/>
          </a:p>
          <a:p>
            <a:pPr indent="-323999" lvl="0" marL="323999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Allow f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or the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identification of extreme values </a:t>
            </a:r>
            <a:r>
              <a:rPr b="1" lang="en-US" sz="20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-US" sz="2000">
                <a:solidFill>
                  <a:srgbClr val="2F4D5D"/>
                </a:solidFill>
                <a:latin typeface="Calibri"/>
                <a:ea typeface="Calibri"/>
                <a:cs typeface="Calibri"/>
                <a:sym typeface="Calibri"/>
              </a:rPr>
              <a:t>outliers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218440" lvl="0" marL="32004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ight pointing backhand index outline" id="187" name="Google Shape;1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10071963" y="29499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"/>
          <p:cNvSpPr/>
          <p:nvPr/>
        </p:nvSpPr>
        <p:spPr>
          <a:xfrm>
            <a:off x="286719" y="2828441"/>
            <a:ext cx="480447" cy="325464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5"/>
          <p:cNvSpPr/>
          <p:nvPr/>
        </p:nvSpPr>
        <p:spPr>
          <a:xfrm>
            <a:off x="3035088" y="2833610"/>
            <a:ext cx="480447" cy="325464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2022-11-30T14:47:09Z</dcterms:created>
</cp:coreProperties>
</file>