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1733930" rtl="0" fontAlgn="auto" latinLnBrk="0" hangingPunct="0">
      <a:lnSpc>
        <a:spcPct val="90000"/>
      </a:lnSpc>
      <a:spcBef>
        <a:spcPts val="32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9"/>
  </p:normalViewPr>
  <p:slideViewPr>
    <p:cSldViewPr snapToGrid="0">
      <p:cViewPr varScale="1">
        <p:scale>
          <a:sx n="71" d="100"/>
          <a:sy n="71" d="100"/>
        </p:scale>
        <p:origin x="1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493098">
              <a:lnSpc>
                <a:spcPct val="100000"/>
              </a:lnSpc>
              <a:spcBef>
                <a:spcPts val="0"/>
              </a:spcBef>
              <a:buSzTx/>
              <a:buNone/>
              <a:defRPr sz="2016" b="1"/>
            </a:lvl1pPr>
          </a:lstStyle>
          <a:p>
            <a:r>
              <a:t>作者和日期</a:t>
            </a:r>
          </a:p>
        </p:txBody>
      </p:sp>
      <p:sp>
        <p:nvSpPr>
          <p:cNvPr id="12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演示文稿标题</a:t>
            </a:r>
          </a:p>
        </p:txBody>
      </p:sp>
      <p:sp>
        <p:nvSpPr>
          <p:cNvPr id="1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演示文稿副标题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清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清单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显著事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事实信息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 defTabSz="1473840">
              <a:lnSpc>
                <a:spcPct val="100000"/>
              </a:lnSpc>
              <a:spcBef>
                <a:spcPts val="0"/>
              </a:spcBef>
              <a:buSzTx/>
              <a:buNone/>
              <a:defRPr sz="3230" b="1"/>
            </a:lvl1pPr>
          </a:lstStyle>
          <a:p>
            <a:r>
              <a:t>事实信息</a:t>
            </a:r>
          </a:p>
        </p:txBody>
      </p:sp>
      <p:sp>
        <p:nvSpPr>
          <p:cNvPr id="107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“著名引文”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属性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493098">
              <a:lnSpc>
                <a:spcPct val="100000"/>
              </a:lnSpc>
              <a:spcBef>
                <a:spcPts val="0"/>
              </a:spcBef>
              <a:buSzTx/>
              <a:buNone/>
              <a:defRPr sz="2016" b="1"/>
            </a:lvl1pPr>
          </a:lstStyle>
          <a:p>
            <a:r>
              <a:t>属性</a:t>
            </a:r>
          </a:p>
        </p:txBody>
      </p:sp>
      <p:sp>
        <p:nvSpPr>
          <p:cNvPr id="11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图像"/>
          <p:cNvSpPr>
            <a:spLocks noGrp="1"/>
          </p:cNvSpPr>
          <p:nvPr>
            <p:ph type="pic" idx="13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图像"/>
          <p:cNvSpPr>
            <a:spLocks noGrp="1"/>
          </p:cNvSpPr>
          <p:nvPr>
            <p:ph type="pic" sz="half" idx="14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图像"/>
          <p:cNvSpPr>
            <a:spLocks noGrp="1"/>
          </p:cNvSpPr>
          <p:nvPr>
            <p:ph type="pic" idx="15"/>
          </p:nvPr>
        </p:nvSpPr>
        <p:spPr>
          <a:xfrm>
            <a:off x="4984750" y="2749550"/>
            <a:ext cx="7937500" cy="9238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>
            <a:spLocks noGrp="1"/>
          </p:cNvSpPr>
          <p:nvPr>
            <p:ph type="pic" idx="13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149474" y="3438524"/>
            <a:ext cx="8705852" cy="4572002"/>
          </a:xfrm>
          <a:prstGeom prst="rect">
            <a:avLst/>
          </a:prstGeom>
        </p:spPr>
        <p:txBody>
          <a:bodyPr lIns="38100" tIns="38100" rIns="38100" bIns="38100"/>
          <a:lstStyle>
            <a:lvl1pPr marL="355600" indent="-355600">
              <a:defRPr sz="2800"/>
            </a:lvl1pPr>
            <a:lvl2pPr marL="736600" indent="-355600">
              <a:defRPr sz="2800"/>
            </a:lvl2pPr>
            <a:lvl3pPr marL="1117600" indent="-355600">
              <a:defRPr sz="2800"/>
            </a:lvl3pPr>
            <a:lvl4pPr marL="1498600" indent="-355600">
              <a:defRPr sz="2800"/>
            </a:lvl4pPr>
            <a:lvl5pPr marL="1879600" indent="-355600">
              <a:defRPr sz="2800"/>
            </a:lvl5pPr>
          </a:lstStyle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0" name="幻灯片副标题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149474" y="2278933"/>
            <a:ext cx="8705853" cy="503852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defTabSz="405045">
              <a:lnSpc>
                <a:spcPct val="100000"/>
              </a:lnSpc>
              <a:spcBef>
                <a:spcPts val="0"/>
              </a:spcBef>
              <a:buSzTx/>
              <a:buNone/>
              <a:defRPr sz="2484" b="1"/>
            </a:lvl1pPr>
          </a:lstStyle>
          <a:p>
            <a:r>
              <a:t>幻灯片副标题</a:t>
            </a:r>
          </a:p>
        </p:txBody>
      </p:sp>
      <p:sp>
        <p:nvSpPr>
          <p:cNvPr id="151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2149474" y="1549399"/>
            <a:ext cx="8705852" cy="7620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5800" spc="-116"/>
            </a:lvl1pPr>
          </a:lstStyle>
          <a:p>
            <a:r>
              <a:t>幻灯片标题</a:t>
            </a:r>
          </a:p>
        </p:txBody>
      </p:sp>
      <p:sp>
        <p:nvSpPr>
          <p:cNvPr id="15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70675" y="8100225"/>
            <a:ext cx="258370" cy="249734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作者和日期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40714" y="7544460"/>
            <a:ext cx="11717869" cy="339722"/>
          </a:xfrm>
          <a:prstGeom prst="rect">
            <a:avLst/>
          </a:prstGeom>
        </p:spPr>
        <p:txBody>
          <a:bodyPr lIns="24383" tIns="24383" rIns="24383" bIns="24383"/>
          <a:lstStyle>
            <a:lvl1pPr marL="0" indent="0" defTabSz="422656">
              <a:lnSpc>
                <a:spcPct val="100000"/>
              </a:lnSpc>
              <a:spcBef>
                <a:spcPts val="0"/>
              </a:spcBef>
              <a:buSzTx/>
              <a:buNone/>
              <a:defRPr sz="1728" b="1"/>
            </a:lvl1pPr>
          </a:lstStyle>
          <a:p>
            <a:r>
              <a:t>作者和日期</a:t>
            </a:r>
          </a:p>
        </p:txBody>
      </p:sp>
      <p:sp>
        <p:nvSpPr>
          <p:cNvPr id="160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643464" y="2592528"/>
            <a:ext cx="11717870" cy="2479041"/>
          </a:xfrm>
          <a:prstGeom prst="rect">
            <a:avLst/>
          </a:prstGeom>
        </p:spPr>
        <p:txBody>
          <a:bodyPr lIns="27093" tIns="27093" rIns="27093" bIns="27093" anchor="b"/>
          <a:lstStyle>
            <a:lvl1pPr>
              <a:defRPr sz="8200" spc="-164"/>
            </a:lvl1pPr>
          </a:lstStyle>
          <a:p>
            <a:r>
              <a:t>演示文稿标题</a:t>
            </a:r>
          </a:p>
        </p:txBody>
      </p:sp>
      <p:sp>
        <p:nvSpPr>
          <p:cNvPr id="161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0715" y="5071568"/>
            <a:ext cx="11717869" cy="1016001"/>
          </a:xfrm>
          <a:prstGeom prst="rect">
            <a:avLst/>
          </a:prstGeom>
        </p:spPr>
        <p:txBody>
          <a:bodyPr lIns="27093" tIns="27093" rIns="27093" bIns="27093"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演示文稿副标题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80889" y="8167800"/>
            <a:ext cx="236357" cy="227720"/>
          </a:xfrm>
          <a:prstGeom prst="rect">
            <a:avLst/>
          </a:prstGeom>
        </p:spPr>
        <p:txBody>
          <a:bodyPr lIns="27093" tIns="27093" rIns="27093" bIns="27093"/>
          <a:lstStyle>
            <a:lvl1pPr defTabSz="415431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图像"/>
          <p:cNvSpPr>
            <a:spLocks noGrp="1"/>
          </p:cNvSpPr>
          <p:nvPr>
            <p:ph type="pic" idx="13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演示文稿标题</a:t>
            </a:r>
          </a:p>
        </p:txBody>
      </p:sp>
      <p:sp>
        <p:nvSpPr>
          <p:cNvPr id="2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演示文稿副标题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作者和日期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493098">
              <a:lnSpc>
                <a:spcPct val="100000"/>
              </a:lnSpc>
              <a:spcBef>
                <a:spcPts val="0"/>
              </a:spcBef>
              <a:buSzTx/>
              <a:buNone/>
              <a:defRPr sz="2016" b="1"/>
            </a:lvl1pPr>
          </a:lstStyle>
          <a:p>
            <a:r>
              <a:t>作者和日期</a:t>
            </a:r>
          </a:p>
        </p:txBody>
      </p:sp>
      <p:sp>
        <p:nvSpPr>
          <p:cNvPr id="2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>
            <a:spLocks noGrp="1"/>
          </p:cNvSpPr>
          <p:nvPr>
            <p:ph type="pic" idx="13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幻灯片副标题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幻灯片标题</a:t>
            </a:r>
          </a:p>
        </p:txBody>
      </p:sp>
      <p:sp>
        <p:nvSpPr>
          <p:cNvPr id="3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幻灯片副标题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498968">
              <a:lnSpc>
                <a:spcPct val="100000"/>
              </a:lnSpc>
              <a:spcBef>
                <a:spcPts val="0"/>
              </a:spcBef>
              <a:buSzTx/>
              <a:buNone/>
              <a:defRPr sz="3230" b="1"/>
            </a:lvl1pPr>
          </a:lstStyle>
          <a:p>
            <a:r>
              <a:t>幻灯片副标题</a:t>
            </a:r>
          </a:p>
        </p:txBody>
      </p:sp>
      <p:sp>
        <p:nvSpPr>
          <p:cNvPr id="44" name="幻灯片标题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4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>
            <a:spLocks noGrp="1"/>
          </p:cNvSpPr>
          <p:nvPr>
            <p:ph type="pic" idx="13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62" name="幻灯片副标题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498968">
              <a:lnSpc>
                <a:spcPct val="100000"/>
              </a:lnSpc>
              <a:spcBef>
                <a:spcPts val="0"/>
              </a:spcBef>
              <a:buSzTx/>
              <a:buNone/>
              <a:defRPr sz="3230" b="1"/>
            </a:lvl1pPr>
          </a:lstStyle>
          <a:p>
            <a:r>
              <a:t>幻灯片副标题</a:t>
            </a:r>
          </a:p>
        </p:txBody>
      </p:sp>
      <p:sp>
        <p:nvSpPr>
          <p:cNvPr id="63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章节标题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章节标题</a:t>
            </a:r>
          </a:p>
        </p:txBody>
      </p:sp>
      <p:sp>
        <p:nvSpPr>
          <p:cNvPr id="7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幻灯片标题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幻灯片标题</a:t>
            </a:r>
          </a:p>
        </p:txBody>
      </p:sp>
      <p:sp>
        <p:nvSpPr>
          <p:cNvPr id="80" name="幻灯片副标题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498968">
              <a:lnSpc>
                <a:spcPct val="100000"/>
              </a:lnSpc>
              <a:spcBef>
                <a:spcPts val="0"/>
              </a:spcBef>
              <a:buSzTx/>
              <a:buNone/>
              <a:defRPr sz="3230" b="1"/>
            </a:lvl1pPr>
          </a:lstStyle>
          <a:p>
            <a:r>
              <a:t>幻灯片副标题</a:t>
            </a:r>
          </a:p>
        </p:txBody>
      </p:sp>
      <p:sp>
        <p:nvSpPr>
          <p:cNvPr id="8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议程标题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议程标题</a:t>
            </a:r>
          </a:p>
        </p:txBody>
      </p:sp>
      <p:sp>
        <p:nvSpPr>
          <p:cNvPr id="89" name="议程副标题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498968">
              <a:lnSpc>
                <a:spcPct val="100000"/>
              </a:lnSpc>
              <a:spcBef>
                <a:spcPts val="0"/>
              </a:spcBef>
              <a:buSzTx/>
              <a:buNone/>
              <a:defRPr sz="3230" b="1"/>
            </a:lvl1pPr>
          </a:lstStyle>
          <a:p>
            <a:r>
              <a:t>议程副标题</a:t>
            </a:r>
          </a:p>
        </p:txBody>
      </p:sp>
      <p:sp>
        <p:nvSpPr>
          <p:cNvPr id="90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0">
              <a:spcBef>
                <a:spcPts val="1300"/>
              </a:spcBef>
              <a:buSzTx/>
              <a:buNone/>
              <a:defRPr sz="3800" spc="-38"/>
            </a:lvl2pPr>
            <a:lvl3pPr marL="0" indent="0">
              <a:spcBef>
                <a:spcPts val="1300"/>
              </a:spcBef>
              <a:buSzTx/>
              <a:buNone/>
              <a:defRPr sz="3800" spc="-38"/>
            </a:lvl3pPr>
            <a:lvl4pPr marL="0" indent="0">
              <a:spcBef>
                <a:spcPts val="1300"/>
              </a:spcBef>
              <a:buSzTx/>
              <a:buNone/>
              <a:defRPr sz="3800" spc="-38"/>
            </a:lvl4pPr>
            <a:lvl5pPr marL="0" indent="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议程主题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幻灯片项目符号文本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幻灯片标题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幻灯片标题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3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zjn20@mails.tsinghua.edu.cn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alaxy stellar and total mass estimation using machine learning"/>
          <p:cNvSpPr txBox="1">
            <a:spLocks noGrp="1"/>
          </p:cNvSpPr>
          <p:nvPr>
            <p:ph type="title"/>
          </p:nvPr>
        </p:nvSpPr>
        <p:spPr>
          <a:xfrm>
            <a:off x="336533" y="1734299"/>
            <a:ext cx="12708599" cy="2479041"/>
          </a:xfrm>
          <a:prstGeom prst="rect">
            <a:avLst/>
          </a:prstGeom>
        </p:spPr>
        <p:txBody>
          <a:bodyPr/>
          <a:lstStyle>
            <a:lvl1pPr defTabSz="1352465">
              <a:defRPr sz="6240" spc="-124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Galaxy stellar and total mass estimation using machine learning</a:t>
            </a:r>
          </a:p>
        </p:txBody>
      </p:sp>
      <p:sp>
        <p:nvSpPr>
          <p:cNvPr id="172" name="Jiani Chu (zjn20@mails.tsinghua.edu.cn)…"/>
          <p:cNvSpPr txBox="1">
            <a:spLocks noGrp="1"/>
          </p:cNvSpPr>
          <p:nvPr>
            <p:ph type="body" sz="quarter" idx="1"/>
          </p:nvPr>
        </p:nvSpPr>
        <p:spPr>
          <a:xfrm>
            <a:off x="643466" y="4848201"/>
            <a:ext cx="11963107" cy="1601983"/>
          </a:xfrm>
          <a:prstGeom prst="rect">
            <a:avLst/>
          </a:prstGeom>
        </p:spPr>
        <p:txBody>
          <a:bodyPr/>
          <a:lstStyle/>
          <a:p>
            <a:pPr algn="ctr" defTabSz="305251">
              <a:defRPr sz="2912" b="0" spc="-29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dirty="0"/>
              <a:t>Jiani Chu (</a:t>
            </a:r>
            <a:r>
              <a:rPr u="sng" dirty="0">
                <a:hlinkClick r:id="rId2"/>
              </a:rPr>
              <a:t>zjn20@mails.tsinghua.edu.cn</a:t>
            </a:r>
            <a:r>
              <a:rPr dirty="0"/>
              <a:t>)</a:t>
            </a:r>
          </a:p>
          <a:p>
            <a:pPr algn="ctr" defTabSz="305251">
              <a:defRPr sz="2912" b="0" spc="-29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dirty="0"/>
              <a:t>Supervisor: </a:t>
            </a:r>
            <a:r>
              <a:rPr dirty="0" err="1"/>
              <a:t>Dandan</a:t>
            </a:r>
            <a:r>
              <a:rPr dirty="0"/>
              <a:t> Xu</a:t>
            </a:r>
          </a:p>
          <a:p>
            <a:pPr algn="ctr" defTabSz="305251">
              <a:defRPr sz="2912" b="0" spc="-29"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lang="en-US" dirty="0"/>
              <a:t>collaborate </a:t>
            </a:r>
            <a:r>
              <a:rPr dirty="0"/>
              <a:t>with </a:t>
            </a:r>
            <a:r>
              <a:rPr dirty="0" err="1"/>
              <a:t>Hongming</a:t>
            </a:r>
            <a:r>
              <a:rPr dirty="0"/>
              <a:t> Tang, </a:t>
            </a:r>
            <a:r>
              <a:rPr dirty="0" err="1"/>
              <a:t>Shengdong</a:t>
            </a:r>
            <a:r>
              <a:rPr dirty="0"/>
              <a:t> Lu, Richard Long</a:t>
            </a:r>
          </a:p>
        </p:txBody>
      </p:sp>
      <p:pic>
        <p:nvPicPr>
          <p:cNvPr id="173" name="WeChatef20dfd98d0184c333b4fce55b00feb7.png" descr="WeChatef20dfd98d0184c333b4fce55b00feb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858" y="19590"/>
            <a:ext cx="7518764" cy="2425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截屏2024-07-05 15.23.37.png" descr="截屏2024-07-05 15.23.3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80" y="7860496"/>
            <a:ext cx="9073271" cy="1754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Motivation"/>
          <p:cNvSpPr txBox="1">
            <a:spLocks noGrp="1"/>
          </p:cNvSpPr>
          <p:nvPr>
            <p:ph type="title"/>
          </p:nvPr>
        </p:nvSpPr>
        <p:spPr>
          <a:xfrm>
            <a:off x="512361" y="216899"/>
            <a:ext cx="11607801" cy="1016001"/>
          </a:xfrm>
          <a:prstGeom prst="rect">
            <a:avLst/>
          </a:prstGeom>
        </p:spPr>
        <p:txBody>
          <a:bodyPr/>
          <a:lstStyle>
            <a:lvl1pPr defTabSz="1716590">
              <a:defRPr sz="5940" spc="-118"/>
            </a:lvl1pPr>
          </a:lstStyle>
          <a:p>
            <a:r>
              <a:t>Motivation</a:t>
            </a:r>
          </a:p>
        </p:txBody>
      </p:sp>
      <p:pic>
        <p:nvPicPr>
          <p:cNvPr id="17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17" y="1380462"/>
            <a:ext cx="5426312" cy="361754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o answer this question, we go for machine learning."/>
          <p:cNvSpPr txBox="1"/>
          <p:nvPr/>
        </p:nvSpPr>
        <p:spPr>
          <a:xfrm>
            <a:off x="-242146" y="8737748"/>
            <a:ext cx="1059750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i="1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>
              <a:defRPr b="0" i="0">
                <a:solidFill>
                  <a:srgbClr val="000000"/>
                </a:solidFill>
              </a:defRPr>
            </a:pPr>
            <a:r>
              <a:rPr b="1" i="1">
                <a:solidFill>
                  <a:schemeClr val="accent1">
                    <a:hueOff val="114395"/>
                    <a:lumOff val="-24975"/>
                  </a:schemeClr>
                </a:solidFill>
              </a:rPr>
              <a:t>To answer this question, we go for machine learning.</a:t>
            </a:r>
          </a:p>
        </p:txBody>
      </p:sp>
      <p:sp>
        <p:nvSpPr>
          <p:cNvPr id="181" name="望远镜"/>
          <p:cNvSpPr/>
          <p:nvPr/>
        </p:nvSpPr>
        <p:spPr>
          <a:xfrm>
            <a:off x="9691410" y="6855227"/>
            <a:ext cx="2244206" cy="268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74" y="0"/>
                </a:moveTo>
                <a:lnTo>
                  <a:pt x="5324" y="1451"/>
                </a:lnTo>
                <a:lnTo>
                  <a:pt x="3050" y="4798"/>
                </a:lnTo>
                <a:lnTo>
                  <a:pt x="0" y="3348"/>
                </a:lnTo>
                <a:lnTo>
                  <a:pt x="2274" y="0"/>
                </a:lnTo>
                <a:close/>
                <a:moveTo>
                  <a:pt x="5675" y="2086"/>
                </a:moveTo>
                <a:lnTo>
                  <a:pt x="19264" y="8535"/>
                </a:lnTo>
                <a:lnTo>
                  <a:pt x="18713" y="9345"/>
                </a:lnTo>
                <a:lnTo>
                  <a:pt x="20004" y="9345"/>
                </a:lnTo>
                <a:lnTo>
                  <a:pt x="20599" y="8453"/>
                </a:lnTo>
                <a:lnTo>
                  <a:pt x="21600" y="8929"/>
                </a:lnTo>
                <a:lnTo>
                  <a:pt x="20622" y="10383"/>
                </a:lnTo>
                <a:lnTo>
                  <a:pt x="18007" y="10383"/>
                </a:lnTo>
                <a:lnTo>
                  <a:pt x="17489" y="11144"/>
                </a:lnTo>
                <a:lnTo>
                  <a:pt x="11788" y="8436"/>
                </a:lnTo>
                <a:lnTo>
                  <a:pt x="11788" y="10059"/>
                </a:lnTo>
                <a:lnTo>
                  <a:pt x="8265" y="10059"/>
                </a:lnTo>
                <a:lnTo>
                  <a:pt x="8265" y="6762"/>
                </a:lnTo>
                <a:lnTo>
                  <a:pt x="3900" y="4696"/>
                </a:lnTo>
                <a:lnTo>
                  <a:pt x="5675" y="2086"/>
                </a:lnTo>
                <a:close/>
                <a:moveTo>
                  <a:pt x="13847" y="10636"/>
                </a:moveTo>
                <a:lnTo>
                  <a:pt x="13847" y="11932"/>
                </a:lnTo>
                <a:lnTo>
                  <a:pt x="12905" y="11932"/>
                </a:lnTo>
                <a:lnTo>
                  <a:pt x="17662" y="21600"/>
                </a:lnTo>
                <a:lnTo>
                  <a:pt x="16748" y="21600"/>
                </a:lnTo>
                <a:lnTo>
                  <a:pt x="11011" y="11932"/>
                </a:lnTo>
                <a:lnTo>
                  <a:pt x="11009" y="11932"/>
                </a:lnTo>
                <a:lnTo>
                  <a:pt x="10603" y="21600"/>
                </a:lnTo>
                <a:lnTo>
                  <a:pt x="9689" y="21600"/>
                </a:lnTo>
                <a:lnTo>
                  <a:pt x="9117" y="11983"/>
                </a:lnTo>
                <a:lnTo>
                  <a:pt x="3411" y="21600"/>
                </a:lnTo>
                <a:lnTo>
                  <a:pt x="2495" y="21600"/>
                </a:lnTo>
                <a:lnTo>
                  <a:pt x="7252" y="11932"/>
                </a:lnTo>
                <a:lnTo>
                  <a:pt x="6417" y="11932"/>
                </a:lnTo>
                <a:lnTo>
                  <a:pt x="6417" y="10636"/>
                </a:lnTo>
                <a:lnTo>
                  <a:pt x="13847" y="10636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86" name="成组"/>
          <p:cNvGrpSpPr/>
          <p:nvPr/>
        </p:nvGrpSpPr>
        <p:grpSpPr>
          <a:xfrm rot="1929785">
            <a:off x="5651593" y="5307155"/>
            <a:ext cx="4157240" cy="1412180"/>
            <a:chOff x="-38110" y="0"/>
            <a:chExt cx="4157238" cy="1412178"/>
          </a:xfrm>
        </p:grpSpPr>
        <p:grpSp>
          <p:nvGrpSpPr>
            <p:cNvPr id="184" name="箭头"/>
            <p:cNvGrpSpPr/>
            <p:nvPr/>
          </p:nvGrpSpPr>
          <p:grpSpPr>
            <a:xfrm rot="2126">
              <a:off x="-37708" y="107044"/>
              <a:ext cx="4156434" cy="1303850"/>
              <a:chOff x="0" y="0"/>
              <a:chExt cx="4156433" cy="1303848"/>
            </a:xfrm>
          </p:grpSpPr>
          <p:sp>
            <p:nvSpPr>
              <p:cNvPr id="183" name="箭头"/>
              <p:cNvSpPr/>
              <p:nvPr/>
            </p:nvSpPr>
            <p:spPr>
              <a:xfrm>
                <a:off x="38100" y="16924"/>
                <a:ext cx="4075808" cy="1270001"/>
              </a:xfrm>
              <a:prstGeom prst="rightArrow">
                <a:avLst>
                  <a:gd name="adj1" fmla="val 16473"/>
                  <a:gd name="adj2" fmla="val 24790"/>
                </a:avLst>
              </a:prstGeom>
              <a:solidFill>
                <a:srgbClr val="5E5E5E"/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584200">
                  <a:lnSpc>
                    <a:spcPct val="100000"/>
                  </a:lnSpc>
                  <a:spcBef>
                    <a:spcPts val="0"/>
                  </a:spcBef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82" name="箭头 箭头" descr="箭头 箭头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4156434" cy="1303849"/>
              </a:xfrm>
              <a:prstGeom prst="rect">
                <a:avLst/>
              </a:prstGeom>
              <a:effectLst/>
            </p:spPr>
          </p:pic>
        </p:grpSp>
        <p:sp>
          <p:nvSpPr>
            <p:cNvPr id="185" name="EM wave,…"/>
            <p:cNvSpPr txBox="1"/>
            <p:nvPr/>
          </p:nvSpPr>
          <p:spPr>
            <a:xfrm>
              <a:off x="1126120" y="0"/>
              <a:ext cx="2160271" cy="548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EM wave,…</a:t>
              </a:r>
            </a:p>
          </p:txBody>
        </p:sp>
      </p:grpSp>
      <p:grpSp>
        <p:nvGrpSpPr>
          <p:cNvPr id="189" name="成组"/>
          <p:cNvGrpSpPr/>
          <p:nvPr/>
        </p:nvGrpSpPr>
        <p:grpSpPr>
          <a:xfrm>
            <a:off x="7935023" y="3906537"/>
            <a:ext cx="4924148" cy="3474825"/>
            <a:chOff x="0" y="0"/>
            <a:chExt cx="4924147" cy="3474824"/>
          </a:xfrm>
        </p:grpSpPr>
        <p:sp>
          <p:nvSpPr>
            <p:cNvPr id="187" name="前脑"/>
            <p:cNvSpPr/>
            <p:nvPr/>
          </p:nvSpPr>
          <p:spPr>
            <a:xfrm>
              <a:off x="3453114" y="2332266"/>
              <a:ext cx="1375835" cy="114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8302" y="9"/>
                  </a:moveTo>
                  <a:cubicBezTo>
                    <a:pt x="6982" y="101"/>
                    <a:pt x="5943" y="867"/>
                    <a:pt x="5256" y="1602"/>
                  </a:cubicBezTo>
                  <a:cubicBezTo>
                    <a:pt x="5021" y="1852"/>
                    <a:pt x="4829" y="2167"/>
                    <a:pt x="4726" y="2528"/>
                  </a:cubicBezTo>
                  <a:cubicBezTo>
                    <a:pt x="4627" y="2877"/>
                    <a:pt x="4605" y="3232"/>
                    <a:pt x="4671" y="3567"/>
                  </a:cubicBezTo>
                  <a:cubicBezTo>
                    <a:pt x="4747" y="3948"/>
                    <a:pt x="4927" y="4283"/>
                    <a:pt x="5162" y="4487"/>
                  </a:cubicBezTo>
                  <a:cubicBezTo>
                    <a:pt x="5228" y="4546"/>
                    <a:pt x="5327" y="4527"/>
                    <a:pt x="5370" y="4448"/>
                  </a:cubicBezTo>
                  <a:cubicBezTo>
                    <a:pt x="5730" y="3830"/>
                    <a:pt x="6309" y="3389"/>
                    <a:pt x="6844" y="3323"/>
                  </a:cubicBezTo>
                  <a:cubicBezTo>
                    <a:pt x="6925" y="3310"/>
                    <a:pt x="7003" y="3371"/>
                    <a:pt x="7024" y="3463"/>
                  </a:cubicBezTo>
                  <a:cubicBezTo>
                    <a:pt x="7052" y="3587"/>
                    <a:pt x="6985" y="3704"/>
                    <a:pt x="6881" y="3711"/>
                  </a:cubicBezTo>
                  <a:cubicBezTo>
                    <a:pt x="6434" y="3770"/>
                    <a:pt x="5949" y="4146"/>
                    <a:pt x="5638" y="4678"/>
                  </a:cubicBezTo>
                  <a:cubicBezTo>
                    <a:pt x="5431" y="5033"/>
                    <a:pt x="5343" y="5387"/>
                    <a:pt x="5392" y="5670"/>
                  </a:cubicBezTo>
                  <a:cubicBezTo>
                    <a:pt x="5409" y="5768"/>
                    <a:pt x="5375" y="5873"/>
                    <a:pt x="5293" y="5912"/>
                  </a:cubicBezTo>
                  <a:cubicBezTo>
                    <a:pt x="5272" y="5919"/>
                    <a:pt x="5256" y="5926"/>
                    <a:pt x="5234" y="5926"/>
                  </a:cubicBezTo>
                  <a:cubicBezTo>
                    <a:pt x="5157" y="5926"/>
                    <a:pt x="5092" y="5866"/>
                    <a:pt x="5075" y="5774"/>
                  </a:cubicBezTo>
                  <a:cubicBezTo>
                    <a:pt x="5037" y="5590"/>
                    <a:pt x="5043" y="5387"/>
                    <a:pt x="5087" y="5177"/>
                  </a:cubicBezTo>
                  <a:cubicBezTo>
                    <a:pt x="5114" y="5046"/>
                    <a:pt x="5071" y="4907"/>
                    <a:pt x="4978" y="4822"/>
                  </a:cubicBezTo>
                  <a:cubicBezTo>
                    <a:pt x="4672" y="4559"/>
                    <a:pt x="4443" y="4139"/>
                    <a:pt x="4350" y="3666"/>
                  </a:cubicBezTo>
                  <a:cubicBezTo>
                    <a:pt x="4323" y="3534"/>
                    <a:pt x="4306" y="3403"/>
                    <a:pt x="4306" y="3272"/>
                  </a:cubicBezTo>
                  <a:cubicBezTo>
                    <a:pt x="4301" y="3101"/>
                    <a:pt x="4175" y="2982"/>
                    <a:pt x="4038" y="3015"/>
                  </a:cubicBezTo>
                  <a:cubicBezTo>
                    <a:pt x="3503" y="3159"/>
                    <a:pt x="2363" y="3724"/>
                    <a:pt x="1332" y="5524"/>
                  </a:cubicBezTo>
                  <a:cubicBezTo>
                    <a:pt x="595" y="6917"/>
                    <a:pt x="279" y="8480"/>
                    <a:pt x="426" y="9302"/>
                  </a:cubicBezTo>
                  <a:cubicBezTo>
                    <a:pt x="443" y="9492"/>
                    <a:pt x="486" y="9670"/>
                    <a:pt x="541" y="9827"/>
                  </a:cubicBezTo>
                  <a:cubicBezTo>
                    <a:pt x="595" y="9978"/>
                    <a:pt x="748" y="10038"/>
                    <a:pt x="868" y="9953"/>
                  </a:cubicBezTo>
                  <a:cubicBezTo>
                    <a:pt x="1179" y="9729"/>
                    <a:pt x="1484" y="9624"/>
                    <a:pt x="1751" y="9585"/>
                  </a:cubicBezTo>
                  <a:cubicBezTo>
                    <a:pt x="2292" y="9500"/>
                    <a:pt x="2756" y="9664"/>
                    <a:pt x="3051" y="9815"/>
                  </a:cubicBezTo>
                  <a:cubicBezTo>
                    <a:pt x="3231" y="9907"/>
                    <a:pt x="3400" y="10019"/>
                    <a:pt x="3542" y="10144"/>
                  </a:cubicBezTo>
                  <a:cubicBezTo>
                    <a:pt x="3635" y="10222"/>
                    <a:pt x="3765" y="10190"/>
                    <a:pt x="3825" y="10072"/>
                  </a:cubicBezTo>
                  <a:cubicBezTo>
                    <a:pt x="3967" y="9789"/>
                    <a:pt x="4148" y="9553"/>
                    <a:pt x="4350" y="9382"/>
                  </a:cubicBezTo>
                  <a:cubicBezTo>
                    <a:pt x="4416" y="9329"/>
                    <a:pt x="4507" y="9328"/>
                    <a:pt x="4562" y="9400"/>
                  </a:cubicBezTo>
                  <a:cubicBezTo>
                    <a:pt x="4638" y="9492"/>
                    <a:pt x="4623" y="9638"/>
                    <a:pt x="4541" y="9704"/>
                  </a:cubicBezTo>
                  <a:cubicBezTo>
                    <a:pt x="4170" y="10006"/>
                    <a:pt x="3885" y="10617"/>
                    <a:pt x="3820" y="11260"/>
                  </a:cubicBezTo>
                  <a:cubicBezTo>
                    <a:pt x="3776" y="11687"/>
                    <a:pt x="3836" y="12056"/>
                    <a:pt x="3989" y="12273"/>
                  </a:cubicBezTo>
                  <a:cubicBezTo>
                    <a:pt x="4043" y="12351"/>
                    <a:pt x="4055" y="12463"/>
                    <a:pt x="4001" y="12542"/>
                  </a:cubicBezTo>
                  <a:cubicBezTo>
                    <a:pt x="3968" y="12588"/>
                    <a:pt x="3924" y="12607"/>
                    <a:pt x="3875" y="12607"/>
                  </a:cubicBezTo>
                  <a:cubicBezTo>
                    <a:pt x="3831" y="12607"/>
                    <a:pt x="3788" y="12588"/>
                    <a:pt x="3755" y="12542"/>
                  </a:cubicBezTo>
                  <a:cubicBezTo>
                    <a:pt x="3531" y="12239"/>
                    <a:pt x="3438" y="11765"/>
                    <a:pt x="3493" y="11207"/>
                  </a:cubicBezTo>
                  <a:cubicBezTo>
                    <a:pt x="3503" y="11102"/>
                    <a:pt x="3520" y="11004"/>
                    <a:pt x="3542" y="10899"/>
                  </a:cubicBezTo>
                  <a:cubicBezTo>
                    <a:pt x="3569" y="10774"/>
                    <a:pt x="3537" y="10635"/>
                    <a:pt x="3455" y="10550"/>
                  </a:cubicBezTo>
                  <a:cubicBezTo>
                    <a:pt x="3122" y="10202"/>
                    <a:pt x="2472" y="9868"/>
                    <a:pt x="1801" y="9973"/>
                  </a:cubicBezTo>
                  <a:cubicBezTo>
                    <a:pt x="1774" y="9980"/>
                    <a:pt x="1746" y="9979"/>
                    <a:pt x="1719" y="9985"/>
                  </a:cubicBezTo>
                  <a:cubicBezTo>
                    <a:pt x="1113" y="10110"/>
                    <a:pt x="606" y="10616"/>
                    <a:pt x="355" y="11299"/>
                  </a:cubicBezTo>
                  <a:cubicBezTo>
                    <a:pt x="126" y="11930"/>
                    <a:pt x="0" y="12621"/>
                    <a:pt x="0" y="13351"/>
                  </a:cubicBezTo>
                  <a:cubicBezTo>
                    <a:pt x="0" y="16287"/>
                    <a:pt x="2063" y="18664"/>
                    <a:pt x="4606" y="18664"/>
                  </a:cubicBezTo>
                  <a:cubicBezTo>
                    <a:pt x="5899" y="18664"/>
                    <a:pt x="7073" y="18046"/>
                    <a:pt x="7908" y="17054"/>
                  </a:cubicBezTo>
                  <a:cubicBezTo>
                    <a:pt x="7957" y="17002"/>
                    <a:pt x="7946" y="16897"/>
                    <a:pt x="7880" y="16851"/>
                  </a:cubicBezTo>
                  <a:cubicBezTo>
                    <a:pt x="7766" y="16772"/>
                    <a:pt x="7661" y="16687"/>
                    <a:pt x="7563" y="16595"/>
                  </a:cubicBezTo>
                  <a:cubicBezTo>
                    <a:pt x="7503" y="16535"/>
                    <a:pt x="7477" y="16425"/>
                    <a:pt x="7521" y="16340"/>
                  </a:cubicBezTo>
                  <a:cubicBezTo>
                    <a:pt x="7575" y="16228"/>
                    <a:pt x="7690" y="16208"/>
                    <a:pt x="7766" y="16280"/>
                  </a:cubicBezTo>
                  <a:cubicBezTo>
                    <a:pt x="7952" y="16471"/>
                    <a:pt x="8651" y="17023"/>
                    <a:pt x="9289" y="17030"/>
                  </a:cubicBezTo>
                  <a:cubicBezTo>
                    <a:pt x="10009" y="17036"/>
                    <a:pt x="10599" y="16305"/>
                    <a:pt x="10599" y="15412"/>
                  </a:cubicBezTo>
                  <a:cubicBezTo>
                    <a:pt x="10599" y="15228"/>
                    <a:pt x="10571" y="15051"/>
                    <a:pt x="10527" y="14886"/>
                  </a:cubicBezTo>
                  <a:cubicBezTo>
                    <a:pt x="10374" y="14453"/>
                    <a:pt x="10080" y="14139"/>
                    <a:pt x="9649" y="13942"/>
                  </a:cubicBezTo>
                  <a:cubicBezTo>
                    <a:pt x="8716" y="13515"/>
                    <a:pt x="7390" y="13783"/>
                    <a:pt x="6615" y="14256"/>
                  </a:cubicBezTo>
                  <a:cubicBezTo>
                    <a:pt x="5846" y="14722"/>
                    <a:pt x="5343" y="15578"/>
                    <a:pt x="5338" y="15584"/>
                  </a:cubicBezTo>
                  <a:lnTo>
                    <a:pt x="5310" y="15630"/>
                  </a:lnTo>
                  <a:cubicBezTo>
                    <a:pt x="5261" y="15715"/>
                    <a:pt x="5152" y="15722"/>
                    <a:pt x="5097" y="15630"/>
                  </a:cubicBezTo>
                  <a:lnTo>
                    <a:pt x="5070" y="15584"/>
                  </a:lnTo>
                  <a:cubicBezTo>
                    <a:pt x="4442" y="14527"/>
                    <a:pt x="2920" y="14106"/>
                    <a:pt x="2046" y="14736"/>
                  </a:cubicBezTo>
                  <a:cubicBezTo>
                    <a:pt x="1970" y="14789"/>
                    <a:pt x="1872" y="14768"/>
                    <a:pt x="1823" y="14683"/>
                  </a:cubicBezTo>
                  <a:cubicBezTo>
                    <a:pt x="1768" y="14591"/>
                    <a:pt x="1791" y="14461"/>
                    <a:pt x="1872" y="14402"/>
                  </a:cubicBezTo>
                  <a:cubicBezTo>
                    <a:pt x="2773" y="13738"/>
                    <a:pt x="4213" y="14026"/>
                    <a:pt x="5043" y="14946"/>
                  </a:cubicBezTo>
                  <a:cubicBezTo>
                    <a:pt x="5136" y="15044"/>
                    <a:pt x="5271" y="15039"/>
                    <a:pt x="5353" y="14934"/>
                  </a:cubicBezTo>
                  <a:cubicBezTo>
                    <a:pt x="5593" y="14618"/>
                    <a:pt x="5981" y="14190"/>
                    <a:pt x="6467" y="13895"/>
                  </a:cubicBezTo>
                  <a:cubicBezTo>
                    <a:pt x="7323" y="13376"/>
                    <a:pt x="8732" y="13093"/>
                    <a:pt x="9763" y="13560"/>
                  </a:cubicBezTo>
                  <a:cubicBezTo>
                    <a:pt x="10052" y="13691"/>
                    <a:pt x="10292" y="13876"/>
                    <a:pt x="10478" y="14106"/>
                  </a:cubicBezTo>
                  <a:cubicBezTo>
                    <a:pt x="10489" y="14067"/>
                    <a:pt x="10506" y="14020"/>
                    <a:pt x="10517" y="13981"/>
                  </a:cubicBezTo>
                  <a:cubicBezTo>
                    <a:pt x="10446" y="12161"/>
                    <a:pt x="9840" y="11095"/>
                    <a:pt x="8634" y="10649"/>
                  </a:cubicBezTo>
                  <a:cubicBezTo>
                    <a:pt x="8547" y="10616"/>
                    <a:pt x="8491" y="10511"/>
                    <a:pt x="8513" y="10412"/>
                  </a:cubicBezTo>
                  <a:cubicBezTo>
                    <a:pt x="8535" y="10301"/>
                    <a:pt x="8628" y="10236"/>
                    <a:pt x="8721" y="10269"/>
                  </a:cubicBezTo>
                  <a:cubicBezTo>
                    <a:pt x="9289" y="10472"/>
                    <a:pt x="9735" y="10806"/>
                    <a:pt x="10074" y="11273"/>
                  </a:cubicBezTo>
                  <a:cubicBezTo>
                    <a:pt x="10139" y="11358"/>
                    <a:pt x="10254" y="11359"/>
                    <a:pt x="10309" y="11260"/>
                  </a:cubicBezTo>
                  <a:cubicBezTo>
                    <a:pt x="10483" y="10971"/>
                    <a:pt x="10599" y="10564"/>
                    <a:pt x="10599" y="10117"/>
                  </a:cubicBezTo>
                  <a:cubicBezTo>
                    <a:pt x="10599" y="9795"/>
                    <a:pt x="10538" y="9500"/>
                    <a:pt x="10440" y="9244"/>
                  </a:cubicBezTo>
                  <a:cubicBezTo>
                    <a:pt x="10435" y="9231"/>
                    <a:pt x="10429" y="9216"/>
                    <a:pt x="10423" y="9203"/>
                  </a:cubicBezTo>
                  <a:cubicBezTo>
                    <a:pt x="10423" y="9203"/>
                    <a:pt x="10423" y="9204"/>
                    <a:pt x="10423" y="9197"/>
                  </a:cubicBezTo>
                  <a:cubicBezTo>
                    <a:pt x="10401" y="9151"/>
                    <a:pt x="10386" y="9105"/>
                    <a:pt x="10358" y="9059"/>
                  </a:cubicBezTo>
                  <a:cubicBezTo>
                    <a:pt x="10336" y="9013"/>
                    <a:pt x="10315" y="8968"/>
                    <a:pt x="10299" y="8916"/>
                  </a:cubicBezTo>
                  <a:cubicBezTo>
                    <a:pt x="10135" y="8627"/>
                    <a:pt x="9867" y="8383"/>
                    <a:pt x="9518" y="8199"/>
                  </a:cubicBezTo>
                  <a:cubicBezTo>
                    <a:pt x="8868" y="7864"/>
                    <a:pt x="8082" y="7825"/>
                    <a:pt x="7558" y="8101"/>
                  </a:cubicBezTo>
                  <a:cubicBezTo>
                    <a:pt x="6952" y="8423"/>
                    <a:pt x="6505" y="9079"/>
                    <a:pt x="6390" y="9815"/>
                  </a:cubicBezTo>
                  <a:cubicBezTo>
                    <a:pt x="6314" y="10295"/>
                    <a:pt x="6352" y="11018"/>
                    <a:pt x="6953" y="11747"/>
                  </a:cubicBezTo>
                  <a:cubicBezTo>
                    <a:pt x="7018" y="11826"/>
                    <a:pt x="7024" y="11964"/>
                    <a:pt x="6953" y="12043"/>
                  </a:cubicBezTo>
                  <a:cubicBezTo>
                    <a:pt x="6920" y="12076"/>
                    <a:pt x="6882" y="12088"/>
                    <a:pt x="6844" y="12088"/>
                  </a:cubicBezTo>
                  <a:cubicBezTo>
                    <a:pt x="6800" y="12088"/>
                    <a:pt x="6762" y="12068"/>
                    <a:pt x="6729" y="12028"/>
                  </a:cubicBezTo>
                  <a:cubicBezTo>
                    <a:pt x="6178" y="11365"/>
                    <a:pt x="5949" y="10558"/>
                    <a:pt x="6074" y="9743"/>
                  </a:cubicBezTo>
                  <a:cubicBezTo>
                    <a:pt x="6102" y="9572"/>
                    <a:pt x="6139" y="9408"/>
                    <a:pt x="6194" y="9250"/>
                  </a:cubicBezTo>
                  <a:cubicBezTo>
                    <a:pt x="6248" y="9093"/>
                    <a:pt x="6238" y="8908"/>
                    <a:pt x="6156" y="8764"/>
                  </a:cubicBezTo>
                  <a:cubicBezTo>
                    <a:pt x="6145" y="8744"/>
                    <a:pt x="6139" y="8738"/>
                    <a:pt x="6139" y="8731"/>
                  </a:cubicBezTo>
                  <a:cubicBezTo>
                    <a:pt x="5932" y="8324"/>
                    <a:pt x="4863" y="6766"/>
                    <a:pt x="2718" y="7056"/>
                  </a:cubicBezTo>
                  <a:cubicBezTo>
                    <a:pt x="2620" y="7069"/>
                    <a:pt x="2527" y="6971"/>
                    <a:pt x="2538" y="6846"/>
                  </a:cubicBezTo>
                  <a:cubicBezTo>
                    <a:pt x="2543" y="6748"/>
                    <a:pt x="2609" y="6674"/>
                    <a:pt x="2691" y="6668"/>
                  </a:cubicBezTo>
                  <a:cubicBezTo>
                    <a:pt x="4650" y="6411"/>
                    <a:pt x="5904" y="7628"/>
                    <a:pt x="6390" y="8429"/>
                  </a:cubicBezTo>
                  <a:cubicBezTo>
                    <a:pt x="6445" y="8521"/>
                    <a:pt x="6560" y="8527"/>
                    <a:pt x="6625" y="8441"/>
                  </a:cubicBezTo>
                  <a:cubicBezTo>
                    <a:pt x="6849" y="8146"/>
                    <a:pt x="7122" y="7904"/>
                    <a:pt x="7439" y="7739"/>
                  </a:cubicBezTo>
                  <a:cubicBezTo>
                    <a:pt x="8039" y="7424"/>
                    <a:pt x="8928" y="7463"/>
                    <a:pt x="9654" y="7838"/>
                  </a:cubicBezTo>
                  <a:cubicBezTo>
                    <a:pt x="9916" y="7969"/>
                    <a:pt x="10134" y="8140"/>
                    <a:pt x="10314" y="8337"/>
                  </a:cubicBezTo>
                  <a:cubicBezTo>
                    <a:pt x="10330" y="8297"/>
                    <a:pt x="10347" y="8251"/>
                    <a:pt x="10363" y="8211"/>
                  </a:cubicBezTo>
                  <a:cubicBezTo>
                    <a:pt x="10511" y="7929"/>
                    <a:pt x="10599" y="7561"/>
                    <a:pt x="10599" y="7160"/>
                  </a:cubicBezTo>
                  <a:cubicBezTo>
                    <a:pt x="10599" y="6714"/>
                    <a:pt x="10489" y="6312"/>
                    <a:pt x="10309" y="6017"/>
                  </a:cubicBezTo>
                  <a:cubicBezTo>
                    <a:pt x="10303" y="6010"/>
                    <a:pt x="10304" y="6005"/>
                    <a:pt x="10299" y="5998"/>
                  </a:cubicBezTo>
                  <a:cubicBezTo>
                    <a:pt x="10206" y="5841"/>
                    <a:pt x="10041" y="5760"/>
                    <a:pt x="9883" y="5820"/>
                  </a:cubicBezTo>
                  <a:cubicBezTo>
                    <a:pt x="9675" y="5898"/>
                    <a:pt x="9462" y="5932"/>
                    <a:pt x="9255" y="5932"/>
                  </a:cubicBezTo>
                  <a:cubicBezTo>
                    <a:pt x="8949" y="5932"/>
                    <a:pt x="8660" y="5861"/>
                    <a:pt x="8436" y="5762"/>
                  </a:cubicBezTo>
                  <a:cubicBezTo>
                    <a:pt x="8360" y="5729"/>
                    <a:pt x="8311" y="5637"/>
                    <a:pt x="8327" y="5538"/>
                  </a:cubicBezTo>
                  <a:cubicBezTo>
                    <a:pt x="8344" y="5413"/>
                    <a:pt x="8453" y="5347"/>
                    <a:pt x="8546" y="5386"/>
                  </a:cubicBezTo>
                  <a:cubicBezTo>
                    <a:pt x="8960" y="5577"/>
                    <a:pt x="9589" y="5624"/>
                    <a:pt x="10053" y="5302"/>
                  </a:cubicBezTo>
                  <a:cubicBezTo>
                    <a:pt x="10086" y="5276"/>
                    <a:pt x="10118" y="5248"/>
                    <a:pt x="10150" y="5222"/>
                  </a:cubicBezTo>
                  <a:cubicBezTo>
                    <a:pt x="10259" y="5124"/>
                    <a:pt x="10347" y="4999"/>
                    <a:pt x="10413" y="4855"/>
                  </a:cubicBezTo>
                  <a:cubicBezTo>
                    <a:pt x="10522" y="4592"/>
                    <a:pt x="10592" y="4270"/>
                    <a:pt x="10592" y="3929"/>
                  </a:cubicBezTo>
                  <a:lnTo>
                    <a:pt x="10592" y="3922"/>
                  </a:lnTo>
                  <a:cubicBezTo>
                    <a:pt x="10592" y="3647"/>
                    <a:pt x="10511" y="3369"/>
                    <a:pt x="10363" y="3159"/>
                  </a:cubicBezTo>
                  <a:cubicBezTo>
                    <a:pt x="9840" y="2397"/>
                    <a:pt x="9190" y="2095"/>
                    <a:pt x="8426" y="2259"/>
                  </a:cubicBezTo>
                  <a:cubicBezTo>
                    <a:pt x="8344" y="2279"/>
                    <a:pt x="8262" y="2232"/>
                    <a:pt x="8235" y="2140"/>
                  </a:cubicBezTo>
                  <a:cubicBezTo>
                    <a:pt x="8197" y="2022"/>
                    <a:pt x="8258" y="1898"/>
                    <a:pt x="8361" y="1871"/>
                  </a:cubicBezTo>
                  <a:cubicBezTo>
                    <a:pt x="9087" y="1714"/>
                    <a:pt x="9736" y="1924"/>
                    <a:pt x="10282" y="2489"/>
                  </a:cubicBezTo>
                  <a:cubicBezTo>
                    <a:pt x="10353" y="2568"/>
                    <a:pt x="10468" y="2523"/>
                    <a:pt x="10490" y="2411"/>
                  </a:cubicBezTo>
                  <a:cubicBezTo>
                    <a:pt x="10506" y="2306"/>
                    <a:pt x="10522" y="2160"/>
                    <a:pt x="10517" y="1970"/>
                  </a:cubicBezTo>
                  <a:cubicBezTo>
                    <a:pt x="10495" y="886"/>
                    <a:pt x="10195" y="118"/>
                    <a:pt x="8885" y="13"/>
                  </a:cubicBezTo>
                  <a:cubicBezTo>
                    <a:pt x="8685" y="-3"/>
                    <a:pt x="8490" y="-4"/>
                    <a:pt x="8302" y="9"/>
                  </a:cubicBezTo>
                  <a:close/>
                  <a:moveTo>
                    <a:pt x="13298" y="9"/>
                  </a:moveTo>
                  <a:cubicBezTo>
                    <a:pt x="13110" y="-4"/>
                    <a:pt x="12915" y="-3"/>
                    <a:pt x="12715" y="13"/>
                  </a:cubicBezTo>
                  <a:cubicBezTo>
                    <a:pt x="11405" y="118"/>
                    <a:pt x="11105" y="886"/>
                    <a:pt x="11083" y="1970"/>
                  </a:cubicBezTo>
                  <a:cubicBezTo>
                    <a:pt x="11078" y="2160"/>
                    <a:pt x="11094" y="2306"/>
                    <a:pt x="11110" y="2411"/>
                  </a:cubicBezTo>
                  <a:cubicBezTo>
                    <a:pt x="11132" y="2523"/>
                    <a:pt x="11247" y="2568"/>
                    <a:pt x="11318" y="2489"/>
                  </a:cubicBezTo>
                  <a:cubicBezTo>
                    <a:pt x="11864" y="1924"/>
                    <a:pt x="12513" y="1714"/>
                    <a:pt x="13239" y="1871"/>
                  </a:cubicBezTo>
                  <a:cubicBezTo>
                    <a:pt x="13342" y="1898"/>
                    <a:pt x="13403" y="2022"/>
                    <a:pt x="13365" y="2140"/>
                  </a:cubicBezTo>
                  <a:cubicBezTo>
                    <a:pt x="13338" y="2232"/>
                    <a:pt x="13256" y="2279"/>
                    <a:pt x="13174" y="2259"/>
                  </a:cubicBezTo>
                  <a:cubicBezTo>
                    <a:pt x="12410" y="2095"/>
                    <a:pt x="11760" y="2397"/>
                    <a:pt x="11237" y="3159"/>
                  </a:cubicBezTo>
                  <a:cubicBezTo>
                    <a:pt x="11089" y="3369"/>
                    <a:pt x="11008" y="3647"/>
                    <a:pt x="11008" y="3922"/>
                  </a:cubicBezTo>
                  <a:lnTo>
                    <a:pt x="11008" y="3929"/>
                  </a:lnTo>
                  <a:cubicBezTo>
                    <a:pt x="11008" y="4270"/>
                    <a:pt x="11078" y="4592"/>
                    <a:pt x="11187" y="4855"/>
                  </a:cubicBezTo>
                  <a:cubicBezTo>
                    <a:pt x="11253" y="4999"/>
                    <a:pt x="11341" y="5124"/>
                    <a:pt x="11450" y="5222"/>
                  </a:cubicBezTo>
                  <a:cubicBezTo>
                    <a:pt x="11482" y="5248"/>
                    <a:pt x="11514" y="5276"/>
                    <a:pt x="11547" y="5302"/>
                  </a:cubicBezTo>
                  <a:cubicBezTo>
                    <a:pt x="12011" y="5624"/>
                    <a:pt x="12640" y="5577"/>
                    <a:pt x="13054" y="5386"/>
                  </a:cubicBezTo>
                  <a:cubicBezTo>
                    <a:pt x="13147" y="5347"/>
                    <a:pt x="13256" y="5413"/>
                    <a:pt x="13273" y="5538"/>
                  </a:cubicBezTo>
                  <a:cubicBezTo>
                    <a:pt x="13289" y="5637"/>
                    <a:pt x="13240" y="5729"/>
                    <a:pt x="13164" y="5762"/>
                  </a:cubicBezTo>
                  <a:cubicBezTo>
                    <a:pt x="12940" y="5861"/>
                    <a:pt x="12651" y="5932"/>
                    <a:pt x="12345" y="5932"/>
                  </a:cubicBezTo>
                  <a:cubicBezTo>
                    <a:pt x="12138" y="5932"/>
                    <a:pt x="11925" y="5898"/>
                    <a:pt x="11717" y="5820"/>
                  </a:cubicBezTo>
                  <a:cubicBezTo>
                    <a:pt x="11559" y="5760"/>
                    <a:pt x="11394" y="5841"/>
                    <a:pt x="11301" y="5998"/>
                  </a:cubicBezTo>
                  <a:cubicBezTo>
                    <a:pt x="11296" y="6005"/>
                    <a:pt x="11297" y="6010"/>
                    <a:pt x="11291" y="6017"/>
                  </a:cubicBezTo>
                  <a:cubicBezTo>
                    <a:pt x="11111" y="6312"/>
                    <a:pt x="11001" y="6714"/>
                    <a:pt x="11001" y="7160"/>
                  </a:cubicBezTo>
                  <a:cubicBezTo>
                    <a:pt x="11001" y="7561"/>
                    <a:pt x="11089" y="7929"/>
                    <a:pt x="11237" y="8211"/>
                  </a:cubicBezTo>
                  <a:cubicBezTo>
                    <a:pt x="11253" y="8251"/>
                    <a:pt x="11270" y="8297"/>
                    <a:pt x="11286" y="8337"/>
                  </a:cubicBezTo>
                  <a:cubicBezTo>
                    <a:pt x="11466" y="8140"/>
                    <a:pt x="11684" y="7969"/>
                    <a:pt x="11946" y="7838"/>
                  </a:cubicBezTo>
                  <a:cubicBezTo>
                    <a:pt x="12672" y="7463"/>
                    <a:pt x="13561" y="7424"/>
                    <a:pt x="14161" y="7739"/>
                  </a:cubicBezTo>
                  <a:cubicBezTo>
                    <a:pt x="14478" y="7904"/>
                    <a:pt x="14751" y="8146"/>
                    <a:pt x="14975" y="8441"/>
                  </a:cubicBezTo>
                  <a:cubicBezTo>
                    <a:pt x="15040" y="8527"/>
                    <a:pt x="15155" y="8521"/>
                    <a:pt x="15210" y="8429"/>
                  </a:cubicBezTo>
                  <a:cubicBezTo>
                    <a:pt x="15696" y="7628"/>
                    <a:pt x="16950" y="6411"/>
                    <a:pt x="18909" y="6668"/>
                  </a:cubicBezTo>
                  <a:cubicBezTo>
                    <a:pt x="18991" y="6674"/>
                    <a:pt x="19057" y="6748"/>
                    <a:pt x="19062" y="6846"/>
                  </a:cubicBezTo>
                  <a:cubicBezTo>
                    <a:pt x="19073" y="6971"/>
                    <a:pt x="18980" y="7069"/>
                    <a:pt x="18882" y="7056"/>
                  </a:cubicBezTo>
                  <a:cubicBezTo>
                    <a:pt x="16737" y="6766"/>
                    <a:pt x="15668" y="8324"/>
                    <a:pt x="15461" y="8731"/>
                  </a:cubicBezTo>
                  <a:cubicBezTo>
                    <a:pt x="15461" y="8738"/>
                    <a:pt x="15455" y="8744"/>
                    <a:pt x="15444" y="8764"/>
                  </a:cubicBezTo>
                  <a:cubicBezTo>
                    <a:pt x="15362" y="8908"/>
                    <a:pt x="15352" y="9093"/>
                    <a:pt x="15406" y="9250"/>
                  </a:cubicBezTo>
                  <a:cubicBezTo>
                    <a:pt x="15461" y="9408"/>
                    <a:pt x="15498" y="9572"/>
                    <a:pt x="15526" y="9743"/>
                  </a:cubicBezTo>
                  <a:cubicBezTo>
                    <a:pt x="15651" y="10558"/>
                    <a:pt x="15422" y="11365"/>
                    <a:pt x="14871" y="12028"/>
                  </a:cubicBezTo>
                  <a:cubicBezTo>
                    <a:pt x="14838" y="12068"/>
                    <a:pt x="14800" y="12088"/>
                    <a:pt x="14756" y="12088"/>
                  </a:cubicBezTo>
                  <a:cubicBezTo>
                    <a:pt x="14718" y="12088"/>
                    <a:pt x="14680" y="12076"/>
                    <a:pt x="14647" y="12043"/>
                  </a:cubicBezTo>
                  <a:cubicBezTo>
                    <a:pt x="14576" y="11964"/>
                    <a:pt x="14582" y="11826"/>
                    <a:pt x="14647" y="11747"/>
                  </a:cubicBezTo>
                  <a:cubicBezTo>
                    <a:pt x="15248" y="11018"/>
                    <a:pt x="15286" y="10295"/>
                    <a:pt x="15210" y="9815"/>
                  </a:cubicBezTo>
                  <a:cubicBezTo>
                    <a:pt x="15095" y="9079"/>
                    <a:pt x="14648" y="8423"/>
                    <a:pt x="14042" y="8101"/>
                  </a:cubicBezTo>
                  <a:cubicBezTo>
                    <a:pt x="13518" y="7825"/>
                    <a:pt x="12732" y="7864"/>
                    <a:pt x="12082" y="8199"/>
                  </a:cubicBezTo>
                  <a:cubicBezTo>
                    <a:pt x="11733" y="8383"/>
                    <a:pt x="11465" y="8627"/>
                    <a:pt x="11301" y="8916"/>
                  </a:cubicBezTo>
                  <a:cubicBezTo>
                    <a:pt x="11285" y="8968"/>
                    <a:pt x="11264" y="9013"/>
                    <a:pt x="11242" y="9059"/>
                  </a:cubicBezTo>
                  <a:cubicBezTo>
                    <a:pt x="11214" y="9105"/>
                    <a:pt x="11199" y="9151"/>
                    <a:pt x="11177" y="9197"/>
                  </a:cubicBezTo>
                  <a:cubicBezTo>
                    <a:pt x="11177" y="9204"/>
                    <a:pt x="11177" y="9203"/>
                    <a:pt x="11177" y="9203"/>
                  </a:cubicBezTo>
                  <a:cubicBezTo>
                    <a:pt x="11171" y="9216"/>
                    <a:pt x="11165" y="9231"/>
                    <a:pt x="11160" y="9244"/>
                  </a:cubicBezTo>
                  <a:cubicBezTo>
                    <a:pt x="11062" y="9500"/>
                    <a:pt x="11001" y="9795"/>
                    <a:pt x="11001" y="10117"/>
                  </a:cubicBezTo>
                  <a:cubicBezTo>
                    <a:pt x="11001" y="10564"/>
                    <a:pt x="11117" y="10971"/>
                    <a:pt x="11291" y="11260"/>
                  </a:cubicBezTo>
                  <a:cubicBezTo>
                    <a:pt x="11346" y="11359"/>
                    <a:pt x="11461" y="11358"/>
                    <a:pt x="11526" y="11273"/>
                  </a:cubicBezTo>
                  <a:cubicBezTo>
                    <a:pt x="11865" y="10806"/>
                    <a:pt x="12311" y="10472"/>
                    <a:pt x="12879" y="10269"/>
                  </a:cubicBezTo>
                  <a:cubicBezTo>
                    <a:pt x="12972" y="10236"/>
                    <a:pt x="13065" y="10301"/>
                    <a:pt x="13087" y="10412"/>
                  </a:cubicBezTo>
                  <a:cubicBezTo>
                    <a:pt x="13109" y="10511"/>
                    <a:pt x="13053" y="10616"/>
                    <a:pt x="12966" y="10649"/>
                  </a:cubicBezTo>
                  <a:cubicBezTo>
                    <a:pt x="11760" y="11095"/>
                    <a:pt x="11154" y="12161"/>
                    <a:pt x="11083" y="13981"/>
                  </a:cubicBezTo>
                  <a:cubicBezTo>
                    <a:pt x="11094" y="14020"/>
                    <a:pt x="11111" y="14067"/>
                    <a:pt x="11122" y="14106"/>
                  </a:cubicBezTo>
                  <a:cubicBezTo>
                    <a:pt x="11308" y="13876"/>
                    <a:pt x="11548" y="13691"/>
                    <a:pt x="11837" y="13560"/>
                  </a:cubicBezTo>
                  <a:cubicBezTo>
                    <a:pt x="12868" y="13093"/>
                    <a:pt x="14277" y="13376"/>
                    <a:pt x="15133" y="13895"/>
                  </a:cubicBezTo>
                  <a:cubicBezTo>
                    <a:pt x="15619" y="14190"/>
                    <a:pt x="16007" y="14618"/>
                    <a:pt x="16247" y="14934"/>
                  </a:cubicBezTo>
                  <a:cubicBezTo>
                    <a:pt x="16329" y="15039"/>
                    <a:pt x="16465" y="15044"/>
                    <a:pt x="16557" y="14946"/>
                  </a:cubicBezTo>
                  <a:cubicBezTo>
                    <a:pt x="17387" y="14026"/>
                    <a:pt x="18827" y="13738"/>
                    <a:pt x="19728" y="14402"/>
                  </a:cubicBezTo>
                  <a:cubicBezTo>
                    <a:pt x="19809" y="14461"/>
                    <a:pt x="19832" y="14591"/>
                    <a:pt x="19777" y="14683"/>
                  </a:cubicBezTo>
                  <a:cubicBezTo>
                    <a:pt x="19728" y="14768"/>
                    <a:pt x="19630" y="14789"/>
                    <a:pt x="19554" y="14736"/>
                  </a:cubicBezTo>
                  <a:cubicBezTo>
                    <a:pt x="18680" y="14106"/>
                    <a:pt x="17158" y="14527"/>
                    <a:pt x="16530" y="15584"/>
                  </a:cubicBezTo>
                  <a:lnTo>
                    <a:pt x="16503" y="15630"/>
                  </a:lnTo>
                  <a:cubicBezTo>
                    <a:pt x="16448" y="15722"/>
                    <a:pt x="16339" y="15715"/>
                    <a:pt x="16290" y="15630"/>
                  </a:cubicBezTo>
                  <a:lnTo>
                    <a:pt x="16262" y="15584"/>
                  </a:lnTo>
                  <a:cubicBezTo>
                    <a:pt x="16257" y="15578"/>
                    <a:pt x="15754" y="14722"/>
                    <a:pt x="14985" y="14256"/>
                  </a:cubicBezTo>
                  <a:cubicBezTo>
                    <a:pt x="14210" y="13783"/>
                    <a:pt x="12884" y="13515"/>
                    <a:pt x="11951" y="13942"/>
                  </a:cubicBezTo>
                  <a:cubicBezTo>
                    <a:pt x="11520" y="14139"/>
                    <a:pt x="11226" y="14453"/>
                    <a:pt x="11073" y="14886"/>
                  </a:cubicBezTo>
                  <a:cubicBezTo>
                    <a:pt x="11029" y="15051"/>
                    <a:pt x="11001" y="15228"/>
                    <a:pt x="11001" y="15412"/>
                  </a:cubicBezTo>
                  <a:cubicBezTo>
                    <a:pt x="11001" y="16305"/>
                    <a:pt x="11591" y="17036"/>
                    <a:pt x="12311" y="17030"/>
                  </a:cubicBezTo>
                  <a:cubicBezTo>
                    <a:pt x="12949" y="17023"/>
                    <a:pt x="13648" y="16471"/>
                    <a:pt x="13834" y="16280"/>
                  </a:cubicBezTo>
                  <a:cubicBezTo>
                    <a:pt x="13910" y="16208"/>
                    <a:pt x="14025" y="16228"/>
                    <a:pt x="14079" y="16340"/>
                  </a:cubicBezTo>
                  <a:cubicBezTo>
                    <a:pt x="14123" y="16425"/>
                    <a:pt x="14097" y="16535"/>
                    <a:pt x="14037" y="16595"/>
                  </a:cubicBezTo>
                  <a:cubicBezTo>
                    <a:pt x="13939" y="16686"/>
                    <a:pt x="13834" y="16772"/>
                    <a:pt x="13720" y="16851"/>
                  </a:cubicBezTo>
                  <a:cubicBezTo>
                    <a:pt x="13654" y="16897"/>
                    <a:pt x="13643" y="17002"/>
                    <a:pt x="13692" y="17054"/>
                  </a:cubicBezTo>
                  <a:cubicBezTo>
                    <a:pt x="14527" y="18046"/>
                    <a:pt x="15701" y="18664"/>
                    <a:pt x="16994" y="18664"/>
                  </a:cubicBezTo>
                  <a:cubicBezTo>
                    <a:pt x="19537" y="18664"/>
                    <a:pt x="21600" y="16287"/>
                    <a:pt x="21600" y="13351"/>
                  </a:cubicBezTo>
                  <a:cubicBezTo>
                    <a:pt x="21600" y="12621"/>
                    <a:pt x="21474" y="11930"/>
                    <a:pt x="21245" y="11299"/>
                  </a:cubicBezTo>
                  <a:cubicBezTo>
                    <a:pt x="20994" y="10616"/>
                    <a:pt x="20487" y="10110"/>
                    <a:pt x="19881" y="9985"/>
                  </a:cubicBezTo>
                  <a:cubicBezTo>
                    <a:pt x="19854" y="9979"/>
                    <a:pt x="19826" y="9980"/>
                    <a:pt x="19799" y="9973"/>
                  </a:cubicBezTo>
                  <a:cubicBezTo>
                    <a:pt x="19128" y="9868"/>
                    <a:pt x="18478" y="10202"/>
                    <a:pt x="18145" y="10550"/>
                  </a:cubicBezTo>
                  <a:cubicBezTo>
                    <a:pt x="18063" y="10635"/>
                    <a:pt x="18031" y="10774"/>
                    <a:pt x="18058" y="10899"/>
                  </a:cubicBezTo>
                  <a:cubicBezTo>
                    <a:pt x="18080" y="11004"/>
                    <a:pt x="18097" y="11102"/>
                    <a:pt x="18107" y="11207"/>
                  </a:cubicBezTo>
                  <a:cubicBezTo>
                    <a:pt x="18162" y="11765"/>
                    <a:pt x="18069" y="12239"/>
                    <a:pt x="17845" y="12542"/>
                  </a:cubicBezTo>
                  <a:cubicBezTo>
                    <a:pt x="17812" y="12588"/>
                    <a:pt x="17769" y="12607"/>
                    <a:pt x="17725" y="12607"/>
                  </a:cubicBezTo>
                  <a:cubicBezTo>
                    <a:pt x="17676" y="12607"/>
                    <a:pt x="17632" y="12588"/>
                    <a:pt x="17599" y="12542"/>
                  </a:cubicBezTo>
                  <a:cubicBezTo>
                    <a:pt x="17545" y="12463"/>
                    <a:pt x="17557" y="12351"/>
                    <a:pt x="17611" y="12273"/>
                  </a:cubicBezTo>
                  <a:cubicBezTo>
                    <a:pt x="17764" y="12056"/>
                    <a:pt x="17824" y="11687"/>
                    <a:pt x="17780" y="11260"/>
                  </a:cubicBezTo>
                  <a:cubicBezTo>
                    <a:pt x="17715" y="10617"/>
                    <a:pt x="17430" y="10006"/>
                    <a:pt x="17059" y="9704"/>
                  </a:cubicBezTo>
                  <a:cubicBezTo>
                    <a:pt x="16977" y="9638"/>
                    <a:pt x="16962" y="9492"/>
                    <a:pt x="17038" y="9400"/>
                  </a:cubicBezTo>
                  <a:cubicBezTo>
                    <a:pt x="17093" y="9328"/>
                    <a:pt x="17184" y="9329"/>
                    <a:pt x="17250" y="9382"/>
                  </a:cubicBezTo>
                  <a:cubicBezTo>
                    <a:pt x="17452" y="9553"/>
                    <a:pt x="17633" y="9789"/>
                    <a:pt x="17775" y="10072"/>
                  </a:cubicBezTo>
                  <a:cubicBezTo>
                    <a:pt x="17835" y="10190"/>
                    <a:pt x="17965" y="10222"/>
                    <a:pt x="18058" y="10144"/>
                  </a:cubicBezTo>
                  <a:cubicBezTo>
                    <a:pt x="18200" y="10019"/>
                    <a:pt x="18369" y="9907"/>
                    <a:pt x="18549" y="9815"/>
                  </a:cubicBezTo>
                  <a:cubicBezTo>
                    <a:pt x="18844" y="9664"/>
                    <a:pt x="19308" y="9500"/>
                    <a:pt x="19849" y="9585"/>
                  </a:cubicBezTo>
                  <a:cubicBezTo>
                    <a:pt x="20116" y="9624"/>
                    <a:pt x="20421" y="9729"/>
                    <a:pt x="20732" y="9953"/>
                  </a:cubicBezTo>
                  <a:cubicBezTo>
                    <a:pt x="20852" y="10038"/>
                    <a:pt x="21005" y="9978"/>
                    <a:pt x="21059" y="9827"/>
                  </a:cubicBezTo>
                  <a:cubicBezTo>
                    <a:pt x="21114" y="9670"/>
                    <a:pt x="21157" y="9492"/>
                    <a:pt x="21174" y="9302"/>
                  </a:cubicBezTo>
                  <a:cubicBezTo>
                    <a:pt x="21321" y="8480"/>
                    <a:pt x="21005" y="6917"/>
                    <a:pt x="20268" y="5524"/>
                  </a:cubicBezTo>
                  <a:cubicBezTo>
                    <a:pt x="19237" y="3724"/>
                    <a:pt x="18097" y="3160"/>
                    <a:pt x="17562" y="3015"/>
                  </a:cubicBezTo>
                  <a:cubicBezTo>
                    <a:pt x="17425" y="2982"/>
                    <a:pt x="17299" y="3101"/>
                    <a:pt x="17294" y="3272"/>
                  </a:cubicBezTo>
                  <a:cubicBezTo>
                    <a:pt x="17294" y="3403"/>
                    <a:pt x="17277" y="3534"/>
                    <a:pt x="17250" y="3666"/>
                  </a:cubicBezTo>
                  <a:cubicBezTo>
                    <a:pt x="17157" y="4139"/>
                    <a:pt x="16928" y="4559"/>
                    <a:pt x="16622" y="4822"/>
                  </a:cubicBezTo>
                  <a:cubicBezTo>
                    <a:pt x="16529" y="4907"/>
                    <a:pt x="16486" y="5046"/>
                    <a:pt x="16513" y="5177"/>
                  </a:cubicBezTo>
                  <a:cubicBezTo>
                    <a:pt x="16557" y="5387"/>
                    <a:pt x="16563" y="5590"/>
                    <a:pt x="16525" y="5774"/>
                  </a:cubicBezTo>
                  <a:cubicBezTo>
                    <a:pt x="16509" y="5866"/>
                    <a:pt x="16443" y="5926"/>
                    <a:pt x="16366" y="5926"/>
                  </a:cubicBezTo>
                  <a:cubicBezTo>
                    <a:pt x="16344" y="5926"/>
                    <a:pt x="16328" y="5919"/>
                    <a:pt x="16307" y="5912"/>
                  </a:cubicBezTo>
                  <a:cubicBezTo>
                    <a:pt x="16225" y="5873"/>
                    <a:pt x="16191" y="5768"/>
                    <a:pt x="16208" y="5670"/>
                  </a:cubicBezTo>
                  <a:cubicBezTo>
                    <a:pt x="16257" y="5387"/>
                    <a:pt x="16169" y="5033"/>
                    <a:pt x="15962" y="4678"/>
                  </a:cubicBezTo>
                  <a:cubicBezTo>
                    <a:pt x="15651" y="4146"/>
                    <a:pt x="15166" y="3770"/>
                    <a:pt x="14719" y="3711"/>
                  </a:cubicBezTo>
                  <a:cubicBezTo>
                    <a:pt x="14615" y="3704"/>
                    <a:pt x="14548" y="3587"/>
                    <a:pt x="14576" y="3463"/>
                  </a:cubicBezTo>
                  <a:cubicBezTo>
                    <a:pt x="14597" y="3371"/>
                    <a:pt x="14675" y="3310"/>
                    <a:pt x="14756" y="3323"/>
                  </a:cubicBezTo>
                  <a:cubicBezTo>
                    <a:pt x="15291" y="3389"/>
                    <a:pt x="15870" y="3830"/>
                    <a:pt x="16230" y="4448"/>
                  </a:cubicBezTo>
                  <a:cubicBezTo>
                    <a:pt x="16274" y="4527"/>
                    <a:pt x="16372" y="4546"/>
                    <a:pt x="16438" y="4487"/>
                  </a:cubicBezTo>
                  <a:cubicBezTo>
                    <a:pt x="16673" y="4283"/>
                    <a:pt x="16853" y="3948"/>
                    <a:pt x="16929" y="3567"/>
                  </a:cubicBezTo>
                  <a:cubicBezTo>
                    <a:pt x="16995" y="3232"/>
                    <a:pt x="16973" y="2877"/>
                    <a:pt x="16874" y="2528"/>
                  </a:cubicBezTo>
                  <a:cubicBezTo>
                    <a:pt x="16771" y="2167"/>
                    <a:pt x="16579" y="1852"/>
                    <a:pt x="16344" y="1602"/>
                  </a:cubicBezTo>
                  <a:cubicBezTo>
                    <a:pt x="15657" y="867"/>
                    <a:pt x="14618" y="101"/>
                    <a:pt x="13298" y="9"/>
                  </a:cubicBezTo>
                  <a:close/>
                  <a:moveTo>
                    <a:pt x="10805" y="16504"/>
                  </a:moveTo>
                  <a:cubicBezTo>
                    <a:pt x="10505" y="17122"/>
                    <a:pt x="9959" y="17535"/>
                    <a:pt x="9337" y="17535"/>
                  </a:cubicBezTo>
                  <a:cubicBezTo>
                    <a:pt x="9119" y="17535"/>
                    <a:pt x="8901" y="17481"/>
                    <a:pt x="8704" y="17383"/>
                  </a:cubicBezTo>
                  <a:cubicBezTo>
                    <a:pt x="8524" y="17298"/>
                    <a:pt x="8317" y="17338"/>
                    <a:pt x="8181" y="17496"/>
                  </a:cubicBezTo>
                  <a:cubicBezTo>
                    <a:pt x="7247" y="18560"/>
                    <a:pt x="5976" y="19177"/>
                    <a:pt x="4656" y="19177"/>
                  </a:cubicBezTo>
                  <a:cubicBezTo>
                    <a:pt x="4355" y="19177"/>
                    <a:pt x="4060" y="19144"/>
                    <a:pt x="3771" y="19085"/>
                  </a:cubicBezTo>
                  <a:cubicBezTo>
                    <a:pt x="4518" y="20590"/>
                    <a:pt x="5883" y="21596"/>
                    <a:pt x="7444" y="21596"/>
                  </a:cubicBezTo>
                  <a:cubicBezTo>
                    <a:pt x="8644" y="21596"/>
                    <a:pt x="9693" y="20997"/>
                    <a:pt x="10467" y="20031"/>
                  </a:cubicBezTo>
                  <a:cubicBezTo>
                    <a:pt x="10560" y="19913"/>
                    <a:pt x="10685" y="19855"/>
                    <a:pt x="10810" y="19855"/>
                  </a:cubicBezTo>
                  <a:cubicBezTo>
                    <a:pt x="10936" y="19855"/>
                    <a:pt x="11062" y="19913"/>
                    <a:pt x="11155" y="20031"/>
                  </a:cubicBezTo>
                  <a:cubicBezTo>
                    <a:pt x="11930" y="20997"/>
                    <a:pt x="12978" y="21596"/>
                    <a:pt x="14178" y="21596"/>
                  </a:cubicBezTo>
                  <a:cubicBezTo>
                    <a:pt x="15739" y="21596"/>
                    <a:pt x="17102" y="20590"/>
                    <a:pt x="17850" y="19085"/>
                  </a:cubicBezTo>
                  <a:cubicBezTo>
                    <a:pt x="17566" y="19144"/>
                    <a:pt x="17272" y="19177"/>
                    <a:pt x="16967" y="19177"/>
                  </a:cubicBezTo>
                  <a:cubicBezTo>
                    <a:pt x="15630" y="19177"/>
                    <a:pt x="14357" y="18560"/>
                    <a:pt x="13430" y="17496"/>
                  </a:cubicBezTo>
                  <a:cubicBezTo>
                    <a:pt x="13288" y="17332"/>
                    <a:pt x="13086" y="17291"/>
                    <a:pt x="12906" y="17383"/>
                  </a:cubicBezTo>
                  <a:cubicBezTo>
                    <a:pt x="12704" y="17481"/>
                    <a:pt x="12492" y="17535"/>
                    <a:pt x="12273" y="17535"/>
                  </a:cubicBezTo>
                  <a:cubicBezTo>
                    <a:pt x="11651" y="17535"/>
                    <a:pt x="11105" y="17122"/>
                    <a:pt x="10805" y="16504"/>
                  </a:cubicBezTo>
                  <a:close/>
                </a:path>
              </a:pathLst>
            </a:custGeom>
            <a:solidFill>
              <a:srgbClr val="C4666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8" name="How well can I know the property of galaxies ?"/>
            <p:cNvSpPr/>
            <p:nvPr/>
          </p:nvSpPr>
          <p:spPr>
            <a:xfrm>
              <a:off x="0" y="0"/>
              <a:ext cx="4924148" cy="2156155"/>
            </a:xfrm>
            <a:prstGeom prst="wedgeEllipseCallout">
              <a:avLst>
                <a:gd name="adj1" fmla="val 18178"/>
                <a:gd name="adj2" fmla="val 83513"/>
              </a:avLst>
            </a:prstGeom>
            <a:noFill/>
            <a:ln w="25400" cap="flat">
              <a:solidFill>
                <a:srgbClr val="C46663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1130300">
                <a:lnSpc>
                  <a:spcPct val="100000"/>
                </a:lnSpc>
                <a:spcBef>
                  <a:spcPts val="0"/>
                </a:spcBef>
                <a:defRPr sz="2900" b="1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t>How well can I know the property of galaxies ?</a:t>
              </a:r>
            </a:p>
          </p:txBody>
        </p:sp>
      </p:grpSp>
      <p:grpSp>
        <p:nvGrpSpPr>
          <p:cNvPr id="192" name="成组"/>
          <p:cNvGrpSpPr/>
          <p:nvPr/>
        </p:nvGrpSpPr>
        <p:grpSpPr>
          <a:xfrm>
            <a:off x="6243404" y="312731"/>
            <a:ext cx="6345593" cy="3304465"/>
            <a:chOff x="0" y="0"/>
            <a:chExt cx="6345592" cy="3304464"/>
          </a:xfrm>
        </p:grpSpPr>
        <p:sp>
          <p:nvSpPr>
            <p:cNvPr id="190" name="Projection effect…"/>
            <p:cNvSpPr txBox="1"/>
            <p:nvPr/>
          </p:nvSpPr>
          <p:spPr>
            <a:xfrm>
              <a:off x="669454" y="373608"/>
              <a:ext cx="5676139" cy="29308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381000" indent="-381000">
                <a:lnSpc>
                  <a:spcPct val="40000"/>
                </a:lnSpc>
                <a:buSzPct val="123000"/>
                <a:buChar char="•"/>
              </a:pPr>
              <a:r>
                <a:t>Projection effect</a:t>
              </a:r>
            </a:p>
            <a:p>
              <a:pPr marL="381000" indent="-381000">
                <a:lnSpc>
                  <a:spcPct val="40000"/>
                </a:lnSpc>
                <a:buSzPct val="123000"/>
                <a:buChar char="•"/>
              </a:pPr>
              <a:r>
                <a:t>Light path: dust attenuation… </a:t>
              </a:r>
            </a:p>
            <a:p>
              <a:pPr marL="381000" indent="-381000">
                <a:lnSpc>
                  <a:spcPct val="40000"/>
                </a:lnSpc>
                <a:buSzPct val="123000"/>
                <a:buChar char="•"/>
              </a:pPr>
              <a:r>
                <a:t>Instrument limit: resolution…</a:t>
              </a:r>
            </a:p>
            <a:p>
              <a:pPr marL="381000" indent="-381000">
                <a:lnSpc>
                  <a:spcPct val="40000"/>
                </a:lnSpc>
                <a:buSzPct val="123000"/>
                <a:buChar char="•"/>
              </a:pPr>
              <a:r>
                <a:t>Model assumptions</a:t>
              </a:r>
            </a:p>
          </p:txBody>
        </p:sp>
        <p:sp>
          <p:nvSpPr>
            <p:cNvPr id="191" name="引文气泡"/>
            <p:cNvSpPr/>
            <p:nvPr/>
          </p:nvSpPr>
          <p:spPr>
            <a:xfrm>
              <a:off x="0" y="0"/>
              <a:ext cx="6327126" cy="3122427"/>
            </a:xfrm>
            <a:prstGeom prst="wedgeEllipseCallout">
              <a:avLst>
                <a:gd name="adj1" fmla="val 16397"/>
                <a:gd name="adj2" fmla="val 67364"/>
              </a:avLst>
            </a:prstGeom>
            <a:noFill/>
            <a:ln w="25400" cap="flat">
              <a:solidFill>
                <a:srgbClr val="C4666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1130300">
                <a:lnSpc>
                  <a:spcPct val="100000"/>
                </a:lnSpc>
                <a:spcBef>
                  <a:spcPts val="0"/>
                </a:spcBef>
                <a:defRPr sz="2900" b="1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</p:grpSp>
      <p:sp>
        <p:nvSpPr>
          <p:cNvPr id="193" name="Conventional models suffer from assumptions and degeneracies.…"/>
          <p:cNvSpPr txBox="1"/>
          <p:nvPr/>
        </p:nvSpPr>
        <p:spPr>
          <a:xfrm>
            <a:off x="294860" y="5417008"/>
            <a:ext cx="6777040" cy="3028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Conventional models suffer from </a:t>
            </a:r>
            <a:r>
              <a:rPr i="1"/>
              <a:t>assumptions</a:t>
            </a:r>
            <a:r>
              <a:t> and </a:t>
            </a:r>
            <a:r>
              <a:rPr i="1"/>
              <a:t>degeneracies</a:t>
            </a:r>
            <a:r>
              <a:t>. </a:t>
            </a:r>
          </a:p>
          <a:p>
            <a:r>
              <a:t>=&gt;</a:t>
            </a:r>
            <a:r>
              <a:rPr b="1"/>
              <a:t>A fundamental question</a:t>
            </a:r>
            <a:r>
              <a:t>: whether current observations provide sufficient info to decode true dynamical properties of external galaxies?</a:t>
            </a:r>
          </a:p>
        </p:txBody>
      </p:sp>
      <p:sp>
        <p:nvSpPr>
          <p:cNvPr id="194" name="Credit: NASA/JWST"/>
          <p:cNvSpPr txBox="1"/>
          <p:nvPr/>
        </p:nvSpPr>
        <p:spPr>
          <a:xfrm>
            <a:off x="694332" y="1420767"/>
            <a:ext cx="1814704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t>Credit: NASA/JWST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4" animBg="1" advAuto="0"/>
      <p:bldP spid="189" grpId="1" animBg="1" advAuto="0"/>
      <p:bldP spid="192" grpId="2" animBg="1" advAuto="0"/>
      <p:bldP spid="193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amples &amp; Machine lear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z="5940" spc="-118"/>
            </a:lvl1pPr>
          </a:lstStyle>
          <a:p>
            <a:r>
              <a:t>Samples &amp; Machine learning</a:t>
            </a:r>
          </a:p>
        </p:txBody>
      </p:sp>
      <p:grpSp>
        <p:nvGrpSpPr>
          <p:cNvPr id="215" name="成组"/>
          <p:cNvGrpSpPr/>
          <p:nvPr/>
        </p:nvGrpSpPr>
        <p:grpSpPr>
          <a:xfrm>
            <a:off x="-15776" y="2538011"/>
            <a:ext cx="9542858" cy="2944878"/>
            <a:chOff x="0" y="0"/>
            <a:chExt cx="9542857" cy="2944877"/>
          </a:xfrm>
        </p:grpSpPr>
        <p:sp>
          <p:nvSpPr>
            <p:cNvPr id="197" name="MaNGA-like galaxy samples from TNG-100"/>
            <p:cNvSpPr txBox="1"/>
            <p:nvPr/>
          </p:nvSpPr>
          <p:spPr>
            <a:xfrm>
              <a:off x="447474" y="0"/>
              <a:ext cx="7474459" cy="548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MaNGA-like galaxy samples from TNG-100</a:t>
              </a:r>
            </a:p>
          </p:txBody>
        </p:sp>
        <p:grpSp>
          <p:nvGrpSpPr>
            <p:cNvPr id="214" name="成组"/>
            <p:cNvGrpSpPr/>
            <p:nvPr/>
          </p:nvGrpSpPr>
          <p:grpSpPr>
            <a:xfrm>
              <a:off x="0" y="632738"/>
              <a:ext cx="9542858" cy="2312140"/>
              <a:chOff x="0" y="0"/>
              <a:chExt cx="9542857" cy="2312139"/>
            </a:xfrm>
          </p:grpSpPr>
          <p:grpSp>
            <p:nvGrpSpPr>
              <p:cNvPr id="200" name="成组"/>
              <p:cNvGrpSpPr/>
              <p:nvPr/>
            </p:nvGrpSpPr>
            <p:grpSpPr>
              <a:xfrm>
                <a:off x="6907641" y="233799"/>
                <a:ext cx="2635217" cy="2073591"/>
                <a:chOff x="0" y="0"/>
                <a:chExt cx="2635215" cy="2073589"/>
              </a:xfrm>
            </p:grpSpPr>
            <p:pic>
              <p:nvPicPr>
                <p:cNvPr id="198" name="Galaxy_f251_FID501761_SID0_VsigmaMap.png" descr="Galaxy_f251_FID501761_SID0_VsigmaMap.png"/>
                <p:cNvPicPr>
                  <a:picLocks noChangeAspect="1"/>
                </p:cNvPicPr>
                <p:nvPr/>
              </p:nvPicPr>
              <p:blipFill>
                <a:blip r:embed="rId2"/>
                <a:srcRect l="4686"/>
                <a:stretch>
                  <a:fillRect/>
                </a:stretch>
              </p:blipFill>
              <p:spPr>
                <a:xfrm>
                  <a:off x="0" y="0"/>
                  <a:ext cx="2635216" cy="20735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99" name="矩形"/>
                <p:cNvSpPr/>
                <p:nvPr/>
              </p:nvSpPr>
              <p:spPr>
                <a:xfrm>
                  <a:off x="312987" y="98629"/>
                  <a:ext cx="1666419" cy="140045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7625" tIns="47625" rIns="47625" bIns="47625" numCol="1" anchor="ctr">
                  <a:noAutofit/>
                </a:bodyPr>
                <a:lstStyle/>
                <a:p>
                  <a:pPr algn="ctr" defTabSz="973666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03" name="成组"/>
              <p:cNvGrpSpPr/>
              <p:nvPr/>
            </p:nvGrpSpPr>
            <p:grpSpPr>
              <a:xfrm>
                <a:off x="4602364" y="233799"/>
                <a:ext cx="2614209" cy="2073591"/>
                <a:chOff x="0" y="0"/>
                <a:chExt cx="2614207" cy="2073589"/>
              </a:xfrm>
            </p:grpSpPr>
            <p:pic>
              <p:nvPicPr>
                <p:cNvPr id="201" name="Galaxy_f251_FID501761_SID0_VmeanMap.png" descr="Galaxy_f251_FID501761_SID0_VmeanMap.png"/>
                <p:cNvPicPr>
                  <a:picLocks noChangeAspect="1"/>
                </p:cNvPicPr>
                <p:nvPr/>
              </p:nvPicPr>
              <p:blipFill>
                <a:blip r:embed="rId3"/>
                <a:srcRect l="5446"/>
                <a:stretch>
                  <a:fillRect/>
                </a:stretch>
              </p:blipFill>
              <p:spPr>
                <a:xfrm>
                  <a:off x="0" y="0"/>
                  <a:ext cx="2614208" cy="20735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02" name="矩形"/>
                <p:cNvSpPr/>
                <p:nvPr/>
              </p:nvSpPr>
              <p:spPr>
                <a:xfrm>
                  <a:off x="307734" y="98629"/>
                  <a:ext cx="1619415" cy="140045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7625" tIns="47625" rIns="47625" bIns="47625" numCol="1" anchor="ctr">
                  <a:noAutofit/>
                </a:bodyPr>
                <a:lstStyle/>
                <a:p>
                  <a:pPr algn="ctr" defTabSz="973666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06" name="成组"/>
              <p:cNvGrpSpPr/>
              <p:nvPr/>
            </p:nvGrpSpPr>
            <p:grpSpPr>
              <a:xfrm>
                <a:off x="2106198" y="238549"/>
                <a:ext cx="2425754" cy="2073591"/>
                <a:chOff x="0" y="0"/>
                <a:chExt cx="2425752" cy="2073589"/>
              </a:xfrm>
            </p:grpSpPr>
            <p:pic>
              <p:nvPicPr>
                <p:cNvPr id="204" name="Galaxy_f251_FID501761_SID0_sdss-g_sdss-r_ColorMap.png" descr="Galaxy_f251_FID501761_SID0_sdss-g_sdss-r_ColorMap.png"/>
                <p:cNvPicPr>
                  <a:picLocks noChangeAspect="1"/>
                </p:cNvPicPr>
                <p:nvPr/>
              </p:nvPicPr>
              <p:blipFill>
                <a:blip r:embed="rId4"/>
                <a:srcRect r="12262"/>
                <a:stretch>
                  <a:fillRect/>
                </a:stretch>
              </p:blipFill>
              <p:spPr>
                <a:xfrm>
                  <a:off x="0" y="0"/>
                  <a:ext cx="2425753" cy="20735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05" name="矩形"/>
                <p:cNvSpPr/>
                <p:nvPr/>
              </p:nvSpPr>
              <p:spPr>
                <a:xfrm>
                  <a:off x="465436" y="96014"/>
                  <a:ext cx="1619415" cy="140045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7625" tIns="47625" rIns="47625" bIns="47625" numCol="1" anchor="ctr">
                  <a:noAutofit/>
                </a:bodyPr>
                <a:lstStyle/>
                <a:p>
                  <a:pPr algn="ctr" defTabSz="973666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p:grpSp>
            <p:nvGrpSpPr>
              <p:cNvPr id="209" name="成组"/>
              <p:cNvGrpSpPr/>
              <p:nvPr/>
            </p:nvGrpSpPr>
            <p:grpSpPr>
              <a:xfrm>
                <a:off x="0" y="244156"/>
                <a:ext cx="2233754" cy="2062491"/>
                <a:chOff x="0" y="0"/>
                <a:chExt cx="2233753" cy="2062489"/>
              </a:xfrm>
            </p:grpSpPr>
            <p:pic>
              <p:nvPicPr>
                <p:cNvPr id="207" name="Galaxy_f251_FID501761_SID0_sdss-r_SurfaceBrightnessMap.png" descr="Galaxy_f251_FID501761_SID0_sdss-r_SurfaceBrightnessMap.png"/>
                <p:cNvPicPr>
                  <a:picLocks noChangeAspect="1"/>
                </p:cNvPicPr>
                <p:nvPr/>
              </p:nvPicPr>
              <p:blipFill>
                <a:blip r:embed="rId5"/>
                <a:srcRect l="6379" r="12827" b="535"/>
                <a:stretch>
                  <a:fillRect/>
                </a:stretch>
              </p:blipFill>
              <p:spPr>
                <a:xfrm>
                  <a:off x="0" y="0"/>
                  <a:ext cx="2233754" cy="20624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08" name="矩形"/>
                <p:cNvSpPr/>
                <p:nvPr/>
              </p:nvSpPr>
              <p:spPr>
                <a:xfrm>
                  <a:off x="280665" y="100329"/>
                  <a:ext cx="1619415" cy="140044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7625" tIns="47625" rIns="47625" bIns="47625" numCol="1" anchor="ctr">
                  <a:noAutofit/>
                </a:bodyPr>
                <a:lstStyle/>
                <a:p>
                  <a:pPr algn="ctr" defTabSz="973666">
                    <a:lnSpc>
                      <a:spcPct val="100000"/>
                    </a:lnSpc>
                    <a:spcBef>
                      <a:spcPts val="0"/>
                    </a:spcBef>
                    <a:defRPr sz="36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0" name="Image"/>
                  <p:cNvSpPr txBox="1"/>
                  <p:nvPr/>
                </p:nvSpPr>
                <p:spPr>
                  <a:xfrm>
                    <a:off x="644286" y="4403"/>
                    <a:ext cx="945331" cy="43883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t">
                    <a:noAutofit/>
                  </a:bodyPr>
                  <a:lstStyle/>
                  <a:p>
                    <a:pPr defTabSz="2438338">
                      <a:spcBef>
                        <a:spcPts val="2400"/>
                      </a:spcBef>
                      <a:defRPr sz="20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14:m>
                      <m:oMath xmlns:m="http://schemas.openxmlformats.org/officeDocument/2006/math">
                        <m:r>
                          <a:rPr sz="2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a14:m>
                    <a:r>
                      <a:t> </a:t>
                    </a:r>
                    <a:r>
                      <a:rPr>
                        <a:latin typeface="Gill Sans"/>
                        <a:ea typeface="Gill Sans"/>
                        <a:cs typeface="Gill Sans"/>
                        <a:sym typeface="Gill Sans"/>
                      </a:rPr>
                      <a:t>Image</a:t>
                    </a:r>
                  </a:p>
                </p:txBody>
              </p:sp>
            </mc:Choice>
            <mc:Fallback xmlns="">
              <p:sp>
                <p:nvSpPr>
                  <p:cNvPr id="210" name="Image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286" y="4403"/>
                    <a:ext cx="945331" cy="4388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667" t="-2857" r="-10667" b="-22857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1" name="-  color map"/>
                  <p:cNvSpPr txBox="1"/>
                  <p:nvPr/>
                </p:nvSpPr>
                <p:spPr>
                  <a:xfrm>
                    <a:off x="2584925" y="4403"/>
                    <a:ext cx="1666419" cy="43883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t">
                    <a:noAutofit/>
                  </a:bodyPr>
                  <a:lstStyle/>
                  <a:p>
                    <a:pPr defTabSz="2438338">
                      <a:spcBef>
                        <a:spcPts val="2400"/>
                      </a:spcBef>
                      <a:defRPr sz="20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14:m>
                      <m:oMath xmlns:m="http://schemas.openxmlformats.org/officeDocument/2006/math">
                        <m:r>
                          <a:rPr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a14:m>
                    <a:r>
                      <a:t>-</a:t>
                    </a:r>
                    <a14:m>
                      <m:oMath xmlns:m="http://schemas.openxmlformats.org/officeDocument/2006/math">
                        <m:r>
                          <a:rPr sz="2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a14:m>
                    <a:r>
                      <a:t> </a:t>
                    </a:r>
                    <a:r>
                      <a:rPr>
                        <a:latin typeface="Gill Sans"/>
                        <a:ea typeface="Gill Sans"/>
                        <a:cs typeface="Gill Sans"/>
                        <a:sym typeface="Gill Sans"/>
                      </a:rPr>
                      <a:t>color map</a:t>
                    </a:r>
                  </a:p>
                </p:txBody>
              </p:sp>
            </mc:Choice>
            <mc:Fallback xmlns="">
              <p:sp>
                <p:nvSpPr>
                  <p:cNvPr id="211" name="-  color map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4925" y="4403"/>
                    <a:ext cx="1666419" cy="4388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818" b="-88571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2" name="map"/>
                  <p:cNvSpPr txBox="1"/>
                  <p:nvPr/>
                </p:nvSpPr>
                <p:spPr>
                  <a:xfrm>
                    <a:off x="7647443" y="4403"/>
                    <a:ext cx="803837" cy="43883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t">
                    <a:noAutofit/>
                  </a:bodyPr>
                  <a:lstStyle/>
                  <a:p>
                    <a:pPr defTabSz="2438338">
                      <a:spcBef>
                        <a:spcPts val="2400"/>
                      </a:spcBef>
                      <a:defRPr sz="20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14:m>
                      <m:oMath xmlns:m="http://schemas.openxmlformats.org/officeDocument/2006/math">
                        <m:r>
                          <a:rPr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a14:m>
                    <a:r>
                      <a:t> </a:t>
                    </a:r>
                    <a:r>
                      <a:rPr>
                        <a:latin typeface="Gill Sans"/>
                        <a:ea typeface="Gill Sans"/>
                        <a:cs typeface="Gill Sans"/>
                        <a:sym typeface="Gill Sans"/>
                      </a:rPr>
                      <a:t>map</a:t>
                    </a:r>
                  </a:p>
                </p:txBody>
              </p:sp>
            </mc:Choice>
            <mc:Fallback xmlns="">
              <p:sp>
                <p:nvSpPr>
                  <p:cNvPr id="212" name="map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47443" y="4403"/>
                    <a:ext cx="803837" cy="43883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538" t="-5714" r="-10769" b="-20000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3" name="map"/>
                  <p:cNvSpPr txBox="1"/>
                  <p:nvPr/>
                </p:nvSpPr>
                <p:spPr>
                  <a:xfrm>
                    <a:off x="5079765" y="0"/>
                    <a:ext cx="1328555" cy="447637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t">
                    <a:noAutofit/>
                  </a:bodyPr>
                  <a:lstStyle/>
                  <a:p>
                    <a:pPr defTabSz="2438338">
                      <a:spcBef>
                        <a:spcPts val="2400"/>
                      </a:spcBef>
                      <a:defRPr sz="20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2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mean</m:t>
                            </m:r>
                          </m:sub>
                        </m:sSub>
                      </m:oMath>
                    </a14:m>
                    <a:r>
                      <a:t> </a:t>
                    </a:r>
                    <a:r>
                      <a:rPr>
                        <a:latin typeface="Gill Sans"/>
                        <a:ea typeface="Gill Sans"/>
                        <a:cs typeface="Gill Sans"/>
                        <a:sym typeface="Gill Sans"/>
                      </a:rPr>
                      <a:t>map</a:t>
                    </a:r>
                  </a:p>
                </p:txBody>
              </p:sp>
            </mc:Choice>
            <mc:Fallback xmlns="">
              <p:sp>
                <p:nvSpPr>
                  <p:cNvPr id="213" name="map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9765" y="0"/>
                    <a:ext cx="1328555" cy="44763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7547" b="-75676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18" name="成组"/>
          <p:cNvGrpSpPr/>
          <p:nvPr/>
        </p:nvGrpSpPr>
        <p:grpSpPr>
          <a:xfrm>
            <a:off x="8989635" y="2772186"/>
            <a:ext cx="4738670" cy="1797768"/>
            <a:chOff x="0" y="0"/>
            <a:chExt cx="4738669" cy="1797767"/>
          </a:xfrm>
        </p:grpSpPr>
        <p:sp>
          <p:nvSpPr>
            <p:cNvPr id="233" name="连接线"/>
            <p:cNvSpPr/>
            <p:nvPr/>
          </p:nvSpPr>
          <p:spPr>
            <a:xfrm>
              <a:off x="0" y="1074514"/>
              <a:ext cx="1253704" cy="72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484" extrusionOk="0">
                  <a:moveTo>
                    <a:pt x="0" y="3667"/>
                  </a:moveTo>
                  <a:cubicBezTo>
                    <a:pt x="6638" y="-4116"/>
                    <a:pt x="13838" y="490"/>
                    <a:pt x="21600" y="17484"/>
                  </a:cubicBezTo>
                </a:path>
              </a:pathLst>
            </a:custGeom>
            <a:noFill/>
            <a:ln w="1270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17" name="CNN: Convolutional Neural Network"/>
            <p:cNvSpPr/>
            <p:nvPr/>
          </p:nvSpPr>
          <p:spPr>
            <a:xfrm rot="21599339">
              <a:off x="669891" y="391"/>
              <a:ext cx="4068621" cy="16373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defTabSz="973666">
                <a:lnSpc>
                  <a:spcPct val="100000"/>
                </a:lnSpc>
                <a:spcBef>
                  <a:spcPts val="0"/>
                </a:spcBef>
                <a:defRPr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CNN: Convolutional Neural Network</a:t>
              </a:r>
            </a:p>
          </p:txBody>
        </p:sp>
      </p:grpSp>
      <p:grpSp>
        <p:nvGrpSpPr>
          <p:cNvPr id="221" name="成组"/>
          <p:cNvGrpSpPr/>
          <p:nvPr/>
        </p:nvGrpSpPr>
        <p:grpSpPr>
          <a:xfrm>
            <a:off x="8251138" y="6223502"/>
            <a:ext cx="4901954" cy="1595422"/>
            <a:chOff x="0" y="0"/>
            <a:chExt cx="4901952" cy="1595421"/>
          </a:xfrm>
        </p:grpSpPr>
        <p:sp>
          <p:nvSpPr>
            <p:cNvPr id="234" name="连接线"/>
            <p:cNvSpPr/>
            <p:nvPr/>
          </p:nvSpPr>
          <p:spPr>
            <a:xfrm>
              <a:off x="0" y="0"/>
              <a:ext cx="1751633" cy="877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434" extrusionOk="0">
                  <a:moveTo>
                    <a:pt x="0" y="13617"/>
                  </a:moveTo>
                  <a:cubicBezTo>
                    <a:pt x="7439" y="21600"/>
                    <a:pt x="14639" y="17061"/>
                    <a:pt x="21600" y="0"/>
                  </a:cubicBezTo>
                </a:path>
              </a:pathLst>
            </a:custGeom>
            <a:noFill/>
            <a:ln w="1270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20" name="GBDT: Gradient Boosting Decision Tree"/>
            <p:cNvSpPr/>
            <p:nvPr/>
          </p:nvSpPr>
          <p:spPr>
            <a:xfrm>
              <a:off x="1051154" y="406686"/>
              <a:ext cx="3850799" cy="11887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7625" tIns="47625" rIns="47625" bIns="47625" numCol="1" anchor="ctr">
              <a:noAutofit/>
            </a:bodyPr>
            <a:lstStyle>
              <a:lvl1pPr defTabSz="973666">
                <a:lnSpc>
                  <a:spcPct val="100000"/>
                </a:lnSpc>
                <a:spcBef>
                  <a:spcPts val="0"/>
                </a:spcBef>
                <a:defRPr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GBDT: Gradient Boosting Decision Tree</a:t>
              </a:r>
            </a:p>
          </p:txBody>
        </p:sp>
      </p:grpSp>
      <p:grpSp>
        <p:nvGrpSpPr>
          <p:cNvPr id="227" name="成组"/>
          <p:cNvGrpSpPr/>
          <p:nvPr/>
        </p:nvGrpSpPr>
        <p:grpSpPr>
          <a:xfrm>
            <a:off x="10046410" y="4584299"/>
            <a:ext cx="2806064" cy="1415916"/>
            <a:chOff x="0" y="0"/>
            <a:chExt cx="2806062" cy="1415915"/>
          </a:xfrm>
        </p:grpSpPr>
        <p:grpSp>
          <p:nvGrpSpPr>
            <p:cNvPr id="225" name="成组"/>
            <p:cNvGrpSpPr/>
            <p:nvPr/>
          </p:nvGrpSpPr>
          <p:grpSpPr>
            <a:xfrm>
              <a:off x="116064" y="19025"/>
              <a:ext cx="2573935" cy="1341888"/>
              <a:chOff x="0" y="0"/>
              <a:chExt cx="2573934" cy="13418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2" name="stellar mass"/>
                  <p:cNvSpPr txBox="1"/>
                  <p:nvPr/>
                </p:nvSpPr>
                <p:spPr>
                  <a:xfrm>
                    <a:off x="245828" y="443759"/>
                    <a:ext cx="2162215" cy="4783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val="1"/>
                    </a:ext>
                  </a:extLst>
                </p:spPr>
                <p:txBody>
                  <a:bodyPr wrap="none" lIns="47625" tIns="47625" rIns="47625" bIns="47625" numCol="1" anchor="ctr">
                    <a:spAutoFit/>
                  </a:bodyPr>
                  <a:lstStyle/>
                  <a:p>
                    <a:pPr algn="r" defTabSz="2438338">
                      <a:spcBef>
                        <a:spcPts val="2400"/>
                      </a:spcBef>
                      <a:defRPr sz="2500"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r>
                      <a:t>stellar mass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sz="2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2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oMath>
                    </a14:m>
                    <a:endParaRPr/>
                  </a:p>
                </p:txBody>
              </p:sp>
            </mc:Choice>
            <mc:Fallback xmlns="">
              <p:sp>
                <p:nvSpPr>
                  <p:cNvPr id="222" name="stellar mass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828" y="443759"/>
                    <a:ext cx="2162215" cy="47837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18" t="-13158" r="-585" b="-26316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3" name="total mass"/>
                  <p:cNvSpPr txBox="1"/>
                  <p:nvPr/>
                </p:nvSpPr>
                <p:spPr>
                  <a:xfrm>
                    <a:off x="275501" y="-1"/>
                    <a:ext cx="2102870" cy="48725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val="1"/>
                    </a:ext>
                  </a:extLst>
                </p:spPr>
                <p:txBody>
                  <a:bodyPr wrap="none" lIns="47625" tIns="47625" rIns="47625" bIns="47625" numCol="1" anchor="ctr">
                    <a:spAutoFit/>
                  </a:bodyPr>
                  <a:lstStyle/>
                  <a:p>
                    <a:pPr algn="r" defTabSz="2438338">
                      <a:spcBef>
                        <a:spcPts val="2400"/>
                      </a:spcBef>
                      <a:defRPr sz="2500"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r>
                      <a:t>total mass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sz="2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2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</m:oMath>
                    </a14:m>
                    <a:endParaRPr/>
                  </a:p>
                </p:txBody>
              </p:sp>
            </mc:Choice>
            <mc:Fallback xmlns="">
              <p:sp>
                <p:nvSpPr>
                  <p:cNvPr id="223" name="total mass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501" y="-1"/>
                    <a:ext cx="2102870" cy="48725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0180" t="-12821" r="-599" b="-23077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4" name="M-to-L ratio"/>
                  <p:cNvSpPr txBox="1"/>
                  <p:nvPr/>
                </p:nvSpPr>
                <p:spPr>
                  <a:xfrm>
                    <a:off x="0" y="863515"/>
                    <a:ext cx="2573935" cy="4783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val="1"/>
                    </a:ext>
                  </a:extLst>
                </p:spPr>
                <p:txBody>
                  <a:bodyPr wrap="none" lIns="47625" tIns="47625" rIns="47625" bIns="47625" numCol="1" anchor="ctr">
                    <a:spAutoFit/>
                  </a:bodyPr>
                  <a:lstStyle/>
                  <a:p>
                    <a:pPr algn="r" defTabSz="2438338">
                      <a:spcBef>
                        <a:spcPts val="2400"/>
                      </a:spcBef>
                      <a:defRPr sz="2500"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  <a:r>
                      <a:t>M-to-L ratio  </a:t>
                    </a:r>
                    <a14:m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sz="2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sz="2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sz="2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num>
                          <m:den>
                            <m:r>
                              <a:rPr sz="2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oMath>
                    </a14:m>
                    <a:endParaRPr/>
                  </a:p>
                </p:txBody>
              </p:sp>
            </mc:Choice>
            <mc:Fallback xmlns="">
              <p:sp>
                <p:nvSpPr>
                  <p:cNvPr id="224" name="M-to-L rati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863515"/>
                    <a:ext cx="2573935" cy="4783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6897" t="-135897" r="-8374" b="-197436"/>
                    </a:stretch>
                  </a:blip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6" name="矩形"/>
            <p:cNvSpPr/>
            <p:nvPr/>
          </p:nvSpPr>
          <p:spPr>
            <a:xfrm>
              <a:off x="0" y="0"/>
              <a:ext cx="2806063" cy="1415916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7625" tIns="47625" rIns="47625" bIns="47625" numCol="1" anchor="ctr">
              <a:noAutofit/>
            </a:bodyPr>
            <a:lstStyle/>
            <a:p>
              <a:pPr algn="ctr" defTabSz="973666">
                <a:lnSpc>
                  <a:spcPct val="100000"/>
                </a:lnSpc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228" name="image analysis:…"/>
          <p:cNvSpPr/>
          <p:nvPr/>
        </p:nvSpPr>
        <p:spPr>
          <a:xfrm>
            <a:off x="9621081" y="683987"/>
            <a:ext cx="4894288" cy="3004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7625" tIns="47625" rIns="47625" bIns="47625" anchor="ctr"/>
          <a:lstStyle/>
          <a:p>
            <a:pPr defTabSz="2438338">
              <a:lnSpc>
                <a:spcPct val="20000"/>
              </a:lnSpc>
              <a:spcBef>
                <a:spcPts val="2400"/>
              </a:spcBef>
              <a:defRPr sz="2500" i="1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image analysis:</a:t>
            </a:r>
          </a:p>
          <a:p>
            <a:pPr defTabSz="2438338">
              <a:lnSpc>
                <a:spcPct val="20000"/>
              </a:lnSpc>
              <a:spcBef>
                <a:spcPts val="2400"/>
              </a:spcBef>
              <a:defRPr sz="2500" i="1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More parameters-&gt; </a:t>
            </a:r>
          </a:p>
          <a:p>
            <a:pPr defTabSz="2438338">
              <a:lnSpc>
                <a:spcPct val="20000"/>
              </a:lnSpc>
              <a:spcBef>
                <a:spcPts val="2400"/>
              </a:spcBef>
              <a:defRPr sz="2500" i="1">
                <a:solidFill>
                  <a:schemeClr val="accent1">
                    <a:hueOff val="114395"/>
                    <a:lumOff val="-24975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More model complexity</a:t>
            </a:r>
          </a:p>
        </p:txBody>
      </p:sp>
      <p:sp>
        <p:nvSpPr>
          <p:cNvPr id="229" name="catalog data:…"/>
          <p:cNvSpPr txBox="1"/>
          <p:nvPr/>
        </p:nvSpPr>
        <p:spPr>
          <a:xfrm>
            <a:off x="9525455" y="7877427"/>
            <a:ext cx="286731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8">
              <a:lnSpc>
                <a:spcPct val="10000"/>
              </a:lnSpc>
              <a:spcBef>
                <a:spcPts val="2400"/>
              </a:spcBef>
              <a:defRPr sz="2500" i="1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catalog data:</a:t>
            </a:r>
          </a:p>
          <a:p>
            <a:pPr defTabSz="2438338">
              <a:lnSpc>
                <a:spcPct val="10000"/>
              </a:lnSpc>
              <a:spcBef>
                <a:spcPts val="2400"/>
              </a:spcBef>
              <a:defRPr sz="2500" i="1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Feature importance</a:t>
            </a:r>
          </a:p>
        </p:txBody>
      </p:sp>
      <p:grpSp>
        <p:nvGrpSpPr>
          <p:cNvPr id="232" name="成组"/>
          <p:cNvGrpSpPr/>
          <p:nvPr/>
        </p:nvGrpSpPr>
        <p:grpSpPr>
          <a:xfrm>
            <a:off x="269608" y="5598992"/>
            <a:ext cx="8140086" cy="2160698"/>
            <a:chOff x="0" y="0"/>
            <a:chExt cx="8140084" cy="21606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Summary statistics:"/>
                <p:cNvSpPr/>
                <p:nvPr/>
              </p:nvSpPr>
              <p:spPr>
                <a:xfrm>
                  <a:off x="0" y="971963"/>
                  <a:ext cx="8140085" cy="118873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ma14="http://schemas.microsoft.com/office/mac/drawingml/2011/main" val="1"/>
                  </a:ext>
                </a:extLst>
              </p:spPr>
              <p:txBody>
                <a:bodyPr wrap="square" lIns="47625" tIns="47625" rIns="47625" bIns="47625" numCol="1" anchor="ctr">
                  <a:noAutofit/>
                </a:bodyPr>
                <a:lstStyle/>
                <a:p>
                  <a:pPr algn="ctr" defTabSz="973666">
                    <a:lnSpc>
                      <a:spcPct val="100000"/>
                    </a:lnSpc>
                    <a:spcBef>
                      <a:spcPts val="0"/>
                    </a:spcBef>
                    <a:defRPr>
                      <a:solidFill>
                        <a:srgbClr val="0D0B0B"/>
                      </a:solidFill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r>
                    <a:t>Summary statistics:  </a:t>
                  </a:r>
                </a:p>
                <a:p>
                  <a:pPr algn="ctr" defTabSz="973666">
                    <a:lnSpc>
                      <a:spcPct val="100000"/>
                    </a:lnSpc>
                    <a:spcBef>
                      <a:spcPts val="0"/>
                    </a:spcBef>
                    <a:defRPr>
                      <a:solidFill>
                        <a:srgbClr val="0D0B0B"/>
                      </a:solidFill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100" i="1">
                                <a:solidFill>
                                  <a:srgbClr val="0C0B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100" i="1">
                                <a:solidFill>
                                  <a:srgbClr val="0C0B0B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3100" i="1">
                                <a:solidFill>
                                  <a:srgbClr val="0C0B0B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𝑆𝐹𝑅</m:t>
                        </m:r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sz="3100" i="1">
                                <a:solidFill>
                                  <a:srgbClr val="0C0B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100" i="1">
                                <a:solidFill>
                                  <a:srgbClr val="0C0B0B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3100" i="1">
                                <a:solidFill>
                                  <a:srgbClr val="0C0B0B"/>
                                </a:solidFill>
                                <a:latin typeface="Cambria Math" panose="02040503050406030204" pitchFamily="18" charset="0"/>
                              </a:rPr>
                              <m:t>Ser</m:t>
                            </m:r>
                          </m:sub>
                        </m:sSub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sz="3100" i="1">
                                <a:solidFill>
                                  <a:srgbClr val="0C0B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100" i="1">
                                <a:solidFill>
                                  <a:srgbClr val="0C0B0B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3100" i="1">
                                <a:solidFill>
                                  <a:srgbClr val="0C0B0B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sz="3100" i="1">
                                <a:solidFill>
                                  <a:srgbClr val="0C0B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100" i="1">
                                <a:solidFill>
                                  <a:srgbClr val="0C0B0B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3100" i="1">
                                <a:solidFill>
                                  <a:srgbClr val="0C0B0B"/>
                                </a:solidFill>
                                <a:latin typeface="Cambria Math" panose="02040503050406030204" pitchFamily="18" charset="0"/>
                              </a:rPr>
                              <m:t>cold</m:t>
                            </m:r>
                          </m:sub>
                        </m:sSub>
                        <m:r>
                          <a:rPr sz="31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sz="3100" i="1">
                                <a:solidFill>
                                  <a:srgbClr val="0C0B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100" i="1">
                                <a:solidFill>
                                  <a:srgbClr val="0C0B0B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3100" i="1">
                                <a:solidFill>
                                  <a:srgbClr val="0C0B0B"/>
                                </a:solidFill>
                                <a:latin typeface="Cambria Math" panose="02040503050406030204" pitchFamily="18" charset="0"/>
                              </a:rPr>
                              <m:t>hot</m:t>
                            </m:r>
                          </m:sub>
                        </m:sSub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230" name="Summary statistics: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971963"/>
                  <a:ext cx="8140085" cy="1188735"/>
                </a:xfrm>
                <a:prstGeom prst="rect">
                  <a:avLst/>
                </a:prstGeom>
                <a:blipFill>
                  <a:blip r:embed="rId13"/>
                  <a:stretch>
                    <a:fillRect b="-4211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1" name="箭头"/>
            <p:cNvSpPr/>
            <p:nvPr/>
          </p:nvSpPr>
          <p:spPr>
            <a:xfrm rot="16200000" flipH="1">
              <a:off x="3891677" y="278783"/>
              <a:ext cx="1188735" cy="631169"/>
            </a:xfrm>
            <a:prstGeom prst="rightArrow">
              <a:avLst>
                <a:gd name="adj1" fmla="val 51237"/>
                <a:gd name="adj2" fmla="val 70068"/>
              </a:avLst>
            </a:prstGeom>
            <a:solidFill>
              <a:srgbClr val="92929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lnSpc>
                  <a:spcPct val="100000"/>
                </a:lnSpc>
                <a:spcBef>
                  <a:spcPts val="0"/>
                </a:spcBef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2" animBg="1" advAuto="0"/>
      <p:bldP spid="221" grpId="5" animBg="1" advAuto="0"/>
      <p:bldP spid="227" grpId="1" animBg="1" advAuto="0"/>
      <p:bldP spid="228" grpId="3" animBg="1" advAuto="0"/>
      <p:bldP spid="229" grpId="6" animBg="1" advAuto="0"/>
      <p:bldP spid="232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sults"/>
          <p:cNvSpPr txBox="1">
            <a:spLocks noGrp="1"/>
          </p:cNvSpPr>
          <p:nvPr>
            <p:ph type="title"/>
          </p:nvPr>
        </p:nvSpPr>
        <p:spPr>
          <a:xfrm>
            <a:off x="698500" y="67988"/>
            <a:ext cx="11607801" cy="1016001"/>
          </a:xfrm>
          <a:prstGeom prst="rect">
            <a:avLst/>
          </a:prstGeom>
        </p:spPr>
        <p:txBody>
          <a:bodyPr/>
          <a:lstStyle>
            <a:lvl1pPr defTabSz="1716590">
              <a:defRPr sz="5940" spc="-118"/>
            </a:lvl1pPr>
          </a:lstStyle>
          <a:p>
            <a:r>
              <a:t>Results</a:t>
            </a:r>
          </a:p>
        </p:txBody>
      </p:sp>
      <p:grpSp>
        <p:nvGrpSpPr>
          <p:cNvPr id="245" name="成组"/>
          <p:cNvGrpSpPr/>
          <p:nvPr/>
        </p:nvGrpSpPr>
        <p:grpSpPr>
          <a:xfrm>
            <a:off x="889587" y="1139385"/>
            <a:ext cx="7656611" cy="3737414"/>
            <a:chOff x="0" y="0"/>
            <a:chExt cx="7656610" cy="3737413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37" name="表格"/>
                <p:cNvGraphicFramePr/>
                <p:nvPr/>
              </p:nvGraphicFramePr>
              <p:xfrm>
                <a:off x="103099" y="758722"/>
                <a:ext cx="7553511" cy="2978691"/>
              </p:xfrm>
              <a:graphic>
                <a:graphicData uri="http://schemas.openxmlformats.org/drawingml/2006/table">
                  <a:tbl>
                    <a:tblPr firstRow="1" firstCol="1">
                      <a:tableStyleId>{4C3C2611-4C71-4FC5-86AE-919BDF0F9419}</a:tableStyleId>
                    </a:tblPr>
                    <a:tblGrid>
                      <a:gridCol w="2174644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3360360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2018508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</a:tblGrid>
                    <a:tr h="744673"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 b="0"/>
                            </a:pPr>
                            <a:r>
                              <a:rPr sz="3000" b="1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Prediction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 b="0"/>
                            </a:pPr>
                            <a:r>
                              <a:rPr sz="3000" b="1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Input 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 b="0"/>
                            </a:pPr>
                            <a:r>
                              <a:rPr sz="3000" b="1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Mean±1σ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744673"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2200"/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587022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2800"/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000">
                                <a:solidFill>
                                  <a:schemeClr val="accent5">
                                    <a:hueOff val="-82419"/>
                                    <a:satOff val="-9513"/>
                                    <a:lumOff val="-16343"/>
                                  </a:schemeClr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  <a:sym typeface="Times New Roman"/>
                              </a:rPr>
                              <a:t>0.00±0.04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744673"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2200"/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2200"/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000">
                                <a:latin typeface="Times New Roman"/>
                                <a:ea typeface="Times New Roman"/>
                                <a:cs typeface="Times New Roman"/>
                                <a:sym typeface="Times New Roman"/>
                              </a:rPr>
                              <a:t>0.00±0.06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744673"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2200"/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2200"/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000" dirty="0">
                                <a:solidFill>
                                  <a:schemeClr val="accent5">
                                    <a:hueOff val="-82419"/>
                                    <a:satOff val="-9513"/>
                                    <a:lumOff val="-16343"/>
                                  </a:schemeClr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  <a:sym typeface="Times New Roman"/>
                              </a:rPr>
                              <a:t>0.00±0.04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237" name="表格"/>
                <p:cNvGraphicFramePr/>
                <p:nvPr/>
              </p:nvGraphicFramePr>
              <p:xfrm>
                <a:off x="103099" y="758722"/>
                <a:ext cx="7553511" cy="2978691"/>
              </p:xfrm>
              <a:graphic>
                <a:graphicData uri="http://schemas.openxmlformats.org/drawingml/2006/table">
                  <a:tbl>
                    <a:tblPr firstRow="1" firstCol="1">
                      <a:tableStyleId>{4C3C2611-4C71-4FC5-86AE-919BDF0F9419}</a:tableStyleId>
                    </a:tblPr>
                    <a:tblGrid>
                      <a:gridCol w="2174644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3360360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2018508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</a:tblGrid>
                    <a:tr h="744673"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 b="0"/>
                            </a:pPr>
                            <a:r>
                              <a:rPr sz="3000" b="1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Prediction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 b="0"/>
                            </a:pPr>
                            <a:r>
                              <a:rPr sz="3000" b="1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Input 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 b="0"/>
                            </a:pPr>
                            <a:r>
                              <a:rPr sz="3000" b="1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Mean±1σ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  <a:lnT w="38100">
                            <a:solidFill>
                              <a:srgbClr val="000000"/>
                            </a:solidFill>
                            <a:miter lim="400000"/>
                          </a:lnT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744673"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2200"/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587022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2800"/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000">
                                <a:solidFill>
                                  <a:schemeClr val="accent5">
                                    <a:hueOff val="-82419"/>
                                    <a:satOff val="-9513"/>
                                    <a:lumOff val="-16343"/>
                                  </a:schemeClr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  <a:sym typeface="Times New Roman"/>
                              </a:rPr>
                              <a:t>0.00±0.04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744673"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2200"/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2200"/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000">
                                <a:latin typeface="Times New Roman"/>
                                <a:ea typeface="Times New Roman"/>
                                <a:cs typeface="Times New Roman"/>
                                <a:sym typeface="Times New Roman"/>
                              </a:rPr>
                              <a:t>0.00±0.06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744673"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2200"/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2200"/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000">
                                <a:solidFill>
                                  <a:schemeClr val="accent5">
                                    <a:hueOff val="-82419"/>
                                    <a:satOff val="-9513"/>
                                    <a:lumOff val="-16343"/>
                                  </a:schemeClr>
                                </a:solidFill>
                                <a:latin typeface="Times New Roman"/>
                                <a:ea typeface="Times New Roman"/>
                                <a:cs typeface="Times New Roman"/>
                                <a:sym typeface="Times New Roman"/>
                              </a:rPr>
                              <a:t>0.00±0.04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  <a:lnB w="38100">
                            <a:solidFill>
                              <a:srgbClr val="000000"/>
                            </a:solidFill>
                            <a:miter lim="400000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方程"/>
                <p:cNvSpPr txBox="1"/>
                <p:nvPr/>
              </p:nvSpPr>
              <p:spPr>
                <a:xfrm>
                  <a:off x="763965" y="1783815"/>
                  <a:ext cx="427976" cy="27235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oMath>
                    </m:oMathPara>
                  </a14:m>
                  <a:endParaRPr sz="3000"/>
                </a:p>
              </p:txBody>
            </p:sp>
          </mc:Choice>
          <mc:Fallback xmlns="">
            <p:sp>
              <p:nvSpPr>
                <p:cNvPr id="238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965" y="1783815"/>
                  <a:ext cx="427976" cy="272359"/>
                </a:xfrm>
                <a:prstGeom prst="rect">
                  <a:avLst/>
                </a:prstGeom>
                <a:blipFill>
                  <a:blip r:embed="rId2"/>
                  <a:stretch>
                    <a:fillRect l="-29412" r="-17647" b="-8636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方程"/>
                <p:cNvSpPr txBox="1"/>
                <p:nvPr/>
              </p:nvSpPr>
              <p:spPr>
                <a:xfrm>
                  <a:off x="680918" y="2481618"/>
                  <a:ext cx="594070" cy="3467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</m:oMath>
                    </m:oMathPara>
                  </a14:m>
                  <a:endParaRPr sz="3000"/>
                </a:p>
              </p:txBody>
            </p:sp>
          </mc:Choice>
          <mc:Fallback xmlns="">
            <p:sp>
              <p:nvSpPr>
                <p:cNvPr id="239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918" y="2481618"/>
                  <a:ext cx="594070" cy="346749"/>
                </a:xfrm>
                <a:prstGeom prst="rect">
                  <a:avLst/>
                </a:prstGeom>
                <a:blipFill>
                  <a:blip r:embed="rId3"/>
                  <a:stretch>
                    <a:fillRect l="-20833" r="-29167" b="-5357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" name="方程"/>
                <p:cNvSpPr txBox="1"/>
                <p:nvPr/>
              </p:nvSpPr>
              <p:spPr>
                <a:xfrm>
                  <a:off x="574288" y="3253810"/>
                  <a:ext cx="807330" cy="2811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num>
                          <m:den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oMath>
                    </m:oMathPara>
                  </a14:m>
                  <a:endParaRPr sz="3000"/>
                </a:p>
              </p:txBody>
            </p:sp>
          </mc:Choice>
          <mc:Fallback xmlns="">
            <p:sp>
              <p:nvSpPr>
                <p:cNvPr id="240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288" y="3253810"/>
                  <a:ext cx="807330" cy="281122"/>
                </a:xfrm>
                <a:prstGeom prst="rect">
                  <a:avLst/>
                </a:prstGeom>
                <a:blipFill>
                  <a:blip r:embed="rId4"/>
                  <a:stretch>
                    <a:fillRect l="-29231" t="-265217" r="-40000" b="-46087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方程"/>
                <p:cNvSpPr txBox="1"/>
                <p:nvPr/>
              </p:nvSpPr>
              <p:spPr>
                <a:xfrm>
                  <a:off x="2855463" y="1746620"/>
                  <a:ext cx="1456205" cy="3467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mean</m:t>
                            </m:r>
                          </m:sub>
                        </m:sSub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sz="3000"/>
                </a:p>
              </p:txBody>
            </p:sp>
          </mc:Choice>
          <mc:Fallback xmlns="">
            <p:sp>
              <p:nvSpPr>
                <p:cNvPr id="241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463" y="1746620"/>
                  <a:ext cx="1456205" cy="346749"/>
                </a:xfrm>
                <a:prstGeom prst="rect">
                  <a:avLst/>
                </a:prstGeom>
                <a:blipFill>
                  <a:blip r:embed="rId5"/>
                  <a:stretch>
                    <a:fillRect l="-6034" r="-16379" b="-5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方程"/>
                <p:cNvSpPr txBox="1"/>
                <p:nvPr/>
              </p:nvSpPr>
              <p:spPr>
                <a:xfrm>
                  <a:off x="2855463" y="2481618"/>
                  <a:ext cx="1456205" cy="3467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mean</m:t>
                            </m:r>
                          </m:sub>
                        </m:sSub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sz="3000"/>
                </a:p>
              </p:txBody>
            </p:sp>
          </mc:Choice>
          <mc:Fallback xmlns="">
            <p:sp>
              <p:nvSpPr>
                <p:cNvPr id="242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463" y="2481618"/>
                  <a:ext cx="1456205" cy="346749"/>
                </a:xfrm>
                <a:prstGeom prst="rect">
                  <a:avLst/>
                </a:prstGeom>
                <a:blipFill>
                  <a:blip r:embed="rId6"/>
                  <a:stretch>
                    <a:fillRect l="-6034" r="-16379" b="-4642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方程"/>
                <p:cNvSpPr txBox="1"/>
                <p:nvPr/>
              </p:nvSpPr>
              <p:spPr>
                <a:xfrm>
                  <a:off x="2384525" y="3216615"/>
                  <a:ext cx="2398080" cy="3467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mean</m:t>
                            </m:r>
                          </m:sub>
                        </m:sSub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sz="3000"/>
                </a:p>
              </p:txBody>
            </p:sp>
          </mc:Choice>
          <mc:Fallback xmlns="">
            <p:sp>
              <p:nvSpPr>
                <p:cNvPr id="243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4525" y="3216615"/>
                  <a:ext cx="2398080" cy="346749"/>
                </a:xfrm>
                <a:prstGeom prst="rect">
                  <a:avLst/>
                </a:prstGeom>
                <a:blipFill>
                  <a:blip r:embed="rId7"/>
                  <a:stretch>
                    <a:fillRect l="-5263" r="-13158" b="-6785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4" name="CNN:"/>
            <p:cNvSpPr txBox="1"/>
            <p:nvPr/>
          </p:nvSpPr>
          <p:spPr>
            <a:xfrm>
              <a:off x="0" y="0"/>
              <a:ext cx="1355852" cy="6969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r>
                <a:t>CNN:</a:t>
              </a:r>
            </a:p>
          </p:txBody>
        </p:sp>
      </p:grpSp>
      <p:grpSp>
        <p:nvGrpSpPr>
          <p:cNvPr id="254" name="成组"/>
          <p:cNvGrpSpPr/>
          <p:nvPr/>
        </p:nvGrpSpPr>
        <p:grpSpPr>
          <a:xfrm>
            <a:off x="909663" y="6362039"/>
            <a:ext cx="8747586" cy="3019767"/>
            <a:chOff x="0" y="0"/>
            <a:chExt cx="7626526" cy="3105828"/>
          </a:xfrm>
        </p:grpSpPr>
        <p:sp>
          <p:nvSpPr>
            <p:cNvPr id="246" name="GBDT:"/>
            <p:cNvSpPr txBox="1"/>
            <p:nvPr/>
          </p:nvSpPr>
          <p:spPr>
            <a:xfrm>
              <a:off x="0" y="0"/>
              <a:ext cx="1581912" cy="6969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>
                  <a:solidFill>
                    <a:schemeClr val="accent3">
                      <a:hueOff val="914338"/>
                      <a:satOff val="31515"/>
                      <a:lumOff val="-30790"/>
                    </a:schemeClr>
                  </a:solidFill>
                </a:defRPr>
              </a:lvl1pPr>
            </a:lstStyle>
            <a:p>
              <a:r>
                <a:t>GBDT: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47" name="表格"/>
                <p:cNvGraphicFramePr/>
                <p:nvPr>
                  <p:extLst>
                    <p:ext uri="{D42A27DB-BD31-4B8C-83A1-F6EECF244321}">
                      <p14:modId xmlns:p14="http://schemas.microsoft.com/office/powerpoint/2010/main" val="1176706636"/>
                    </p:ext>
                  </p:extLst>
                </p:nvPr>
              </p:nvGraphicFramePr>
              <p:xfrm>
                <a:off x="32431" y="806927"/>
                <a:ext cx="7594095" cy="2298901"/>
              </p:xfrm>
              <a:graphic>
                <a:graphicData uri="http://schemas.openxmlformats.org/drawingml/2006/table">
                  <a:tbl>
                    <a:tblPr firstRow="1" firstCol="1">
                      <a:tableStyleId>{4C3C2611-4C71-4FC5-86AE-919BDF0F9419}</a:tableStyleId>
                    </a:tblPr>
                    <a:tblGrid>
                      <a:gridCol w="2034990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2526695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4148703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</a:tblGrid>
                    <a:tr h="549706"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 b="0"/>
                            </a:pPr>
                            <a:r>
                              <a:rPr sz="3000" b="1" dirty="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Prediction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  <a:lnT w="381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 b="0"/>
                            </a:pPr>
                            <a:r>
                              <a:rPr sz="3000" b="1" dirty="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Mean±1σ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  <a:lnT w="381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 b="0"/>
                            </a:pPr>
                            <a:r>
                              <a:rPr sz="3000" b="1" dirty="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Contributing features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  <a:lnT w="381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549706"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2200"/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000">
                                <a:latin typeface="Times New Roman"/>
                                <a:ea typeface="Times New Roman"/>
                                <a:cs typeface="Times New Roman"/>
                                <a:sym typeface="Times New Roman"/>
                              </a:rPr>
                              <a:t>0.00±0.05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>
                                <a:solidFill>
                                  <a:schemeClr val="accent5">
                                    <a:hueOff val="-82419"/>
                                    <a:satOff val="-9513"/>
                                    <a:lumOff val="-16343"/>
                                  </a:schemeClr>
                                </a:solidFill>
                              </a:defRPr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549706"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2200"/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000">
                                <a:latin typeface="Times New Roman"/>
                                <a:ea typeface="Times New Roman"/>
                                <a:cs typeface="Times New Roman"/>
                                <a:sym typeface="Times New Roman"/>
                              </a:rPr>
                              <a:t>0.00±0.08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549706"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2200"/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000" dirty="0">
                                <a:latin typeface="Times New Roman"/>
                                <a:ea typeface="Times New Roman"/>
                                <a:cs typeface="Times New Roman"/>
                                <a:sym typeface="Times New Roman"/>
                              </a:rPr>
                              <a:t>0.00±0.06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>
                                <a:solidFill>
                                  <a:schemeClr val="accent5">
                                    <a:hueOff val="-82419"/>
                                    <a:satOff val="-9513"/>
                                    <a:lumOff val="-16343"/>
                                  </a:schemeClr>
                                </a:solidFill>
                              </a:defRPr>
                            </a:pPr>
                            <a:endParaRPr dirty="0"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247" name="表格"/>
                <p:cNvGraphicFramePr/>
                <p:nvPr>
                  <p:extLst>
                    <p:ext uri="{D42A27DB-BD31-4B8C-83A1-F6EECF244321}">
                      <p14:modId xmlns:p14="http://schemas.microsoft.com/office/powerpoint/2010/main" val="1176706636"/>
                    </p:ext>
                  </p:extLst>
                </p:nvPr>
              </p:nvGraphicFramePr>
              <p:xfrm>
                <a:off x="32431" y="806927"/>
                <a:ext cx="7594095" cy="2298901"/>
              </p:xfrm>
              <a:graphic>
                <a:graphicData uri="http://schemas.openxmlformats.org/drawingml/2006/table">
                  <a:tbl>
                    <a:tblPr firstRow="1" firstCol="1">
                      <a:tableStyleId>{4C3C2611-4C71-4FC5-86AE-919BDF0F9419}</a:tableStyleId>
                    </a:tblPr>
                    <a:tblGrid>
                      <a:gridCol w="2034990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2526695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4148703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</a:tblGrid>
                    <a:tr h="549706"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 b="0"/>
                            </a:pPr>
                            <a:r>
                              <a:rPr sz="3000" b="1" dirty="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Prediction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  <a:lnT w="381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 b="0"/>
                            </a:pPr>
                            <a:r>
                              <a:rPr sz="3000" b="1" dirty="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Mean±1σ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  <a:lnT w="381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 b="0"/>
                            </a:pPr>
                            <a:r>
                              <a:rPr sz="3000" b="1" dirty="0">
                                <a:latin typeface="Helvetica"/>
                                <a:ea typeface="Helvetica"/>
                                <a:cs typeface="Helvetica"/>
                                <a:sym typeface="Helvetica"/>
                              </a:rPr>
                              <a:t>Contributing features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  <a:lnT w="381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549706"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2200"/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000">
                                <a:latin typeface="Times New Roman"/>
                                <a:ea typeface="Times New Roman"/>
                                <a:cs typeface="Times New Roman"/>
                                <a:sym typeface="Times New Roman"/>
                              </a:rPr>
                              <a:t>0.00±0.05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>
                                <a:solidFill>
                                  <a:schemeClr val="accent5">
                                    <a:hueOff val="-82419"/>
                                    <a:satOff val="-9513"/>
                                    <a:lumOff val="-16343"/>
                                  </a:schemeClr>
                                </a:solidFill>
                              </a:defRPr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549706"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2200"/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000">
                                <a:latin typeface="Times New Roman"/>
                                <a:ea typeface="Times New Roman"/>
                                <a:cs typeface="Times New Roman"/>
                                <a:sym typeface="Times New Roman"/>
                              </a:rPr>
                              <a:t>0.00±0.08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549706"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2200"/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 sz="1800"/>
                            </a:pPr>
                            <a:r>
                              <a:rPr sz="3000" dirty="0">
                                <a:latin typeface="Times New Roman"/>
                                <a:ea typeface="Times New Roman"/>
                                <a:cs typeface="Times New Roman"/>
                                <a:sym typeface="Times New Roman"/>
                              </a:rPr>
                              <a:t>0.00±0.06</a:t>
                            </a:r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58420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defRPr>
                                <a:solidFill>
                                  <a:schemeClr val="accent5">
                                    <a:hueOff val="-82419"/>
                                    <a:satOff val="-9513"/>
                                    <a:lumOff val="-16343"/>
                                  </a:schemeClr>
                                </a:solidFill>
                              </a:defRPr>
                            </a:pPr>
                            <a:endParaRPr dirty="0"/>
                          </a:p>
                        </a:txBody>
                        <a:tcPr marL="50800" marR="50800" marT="50800" marB="50800" anchor="ctr" horzOverflow="overflow">
                          <a:lnL w="0">
                            <a:miter lim="400000"/>
                          </a:lnL>
                          <a:lnR w="0"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方程"/>
                <p:cNvSpPr txBox="1"/>
                <p:nvPr/>
              </p:nvSpPr>
              <p:spPr>
                <a:xfrm>
                  <a:off x="705789" y="1554584"/>
                  <a:ext cx="427976" cy="27235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oMath>
                    </m:oMathPara>
                  </a14:m>
                  <a:endParaRPr sz="3000" dirty="0"/>
                </a:p>
              </p:txBody>
            </p:sp>
          </mc:Choice>
          <mc:Fallback xmlns="">
            <p:sp>
              <p:nvSpPr>
                <p:cNvPr id="248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789" y="1554584"/>
                  <a:ext cx="427976" cy="272359"/>
                </a:xfrm>
                <a:prstGeom prst="rect">
                  <a:avLst/>
                </a:prstGeom>
                <a:blipFill>
                  <a:blip r:embed="rId8"/>
                  <a:stretch>
                    <a:fillRect l="-22500" r="-5000" b="-95238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方程"/>
                <p:cNvSpPr txBox="1"/>
                <p:nvPr/>
              </p:nvSpPr>
              <p:spPr>
                <a:xfrm>
                  <a:off x="622742" y="2042551"/>
                  <a:ext cx="594070" cy="3467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tot</m:t>
                            </m:r>
                          </m:sub>
                        </m:sSub>
                      </m:oMath>
                    </m:oMathPara>
                  </a14:m>
                  <a:endParaRPr sz="3000" dirty="0"/>
                </a:p>
              </p:txBody>
            </p:sp>
          </mc:Choice>
          <mc:Fallback xmlns="">
            <p:sp>
              <p:nvSpPr>
                <p:cNvPr id="249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742" y="2042551"/>
                  <a:ext cx="594070" cy="346749"/>
                </a:xfrm>
                <a:prstGeom prst="rect">
                  <a:avLst/>
                </a:prstGeom>
                <a:blipFill>
                  <a:blip r:embed="rId9"/>
                  <a:stretch>
                    <a:fillRect l="-18182" r="-14545" b="-5925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方程"/>
                <p:cNvSpPr txBox="1"/>
                <p:nvPr/>
              </p:nvSpPr>
              <p:spPr>
                <a:xfrm>
                  <a:off x="516112" y="2655708"/>
                  <a:ext cx="807330" cy="28112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sz="3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num>
                          <m:den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oMath>
                    </m:oMathPara>
                  </a14:m>
                  <a:endParaRPr sz="3000"/>
                </a:p>
              </p:txBody>
            </p:sp>
          </mc:Choice>
          <mc:Fallback xmlns="">
            <p:sp>
              <p:nvSpPr>
                <p:cNvPr id="250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112" y="2655708"/>
                  <a:ext cx="807330" cy="281122"/>
                </a:xfrm>
                <a:prstGeom prst="rect">
                  <a:avLst/>
                </a:prstGeom>
                <a:blipFill>
                  <a:blip r:embed="rId10"/>
                  <a:stretch>
                    <a:fillRect l="-22973" t="-277273" r="-25676" b="-49090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方程"/>
                <p:cNvSpPr txBox="1"/>
                <p:nvPr/>
              </p:nvSpPr>
              <p:spPr>
                <a:xfrm>
                  <a:off x="5953821" y="1516307"/>
                  <a:ext cx="866413" cy="3489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sz="3000" dirty="0"/>
                </a:p>
              </p:txBody>
            </p:sp>
          </mc:Choice>
          <mc:Fallback xmlns="">
            <p:sp>
              <p:nvSpPr>
                <p:cNvPr id="251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3821" y="1516307"/>
                  <a:ext cx="866413" cy="348913"/>
                </a:xfrm>
                <a:prstGeom prst="rect">
                  <a:avLst/>
                </a:prstGeom>
                <a:blipFill>
                  <a:blip r:embed="rId11"/>
                  <a:stretch>
                    <a:fillRect l="-12658" r="-5063" b="-53571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方程"/>
                <p:cNvSpPr txBox="1"/>
                <p:nvPr/>
              </p:nvSpPr>
              <p:spPr>
                <a:xfrm>
                  <a:off x="5953821" y="2088006"/>
                  <a:ext cx="866413" cy="3489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sz="3000"/>
                </a:p>
              </p:txBody>
            </p:sp>
          </mc:Choice>
          <mc:Fallback xmlns="">
            <p:sp>
              <p:nvSpPr>
                <p:cNvPr id="252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3821" y="2088006"/>
                  <a:ext cx="866413" cy="348913"/>
                </a:xfrm>
                <a:prstGeom prst="rect">
                  <a:avLst/>
                </a:prstGeom>
                <a:blipFill>
                  <a:blip r:embed="rId12"/>
                  <a:stretch>
                    <a:fillRect l="-12658" r="-5063" b="-5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方程"/>
                <p:cNvSpPr txBox="1"/>
                <p:nvPr/>
              </p:nvSpPr>
              <p:spPr>
                <a:xfrm>
                  <a:off x="5686076" y="2655708"/>
                  <a:ext cx="1788136" cy="3489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defTabSz="914400" latinLnBrk="1">
                    <a:lnSpc>
                      <a:spcPct val="100000"/>
                    </a:lnSpc>
                    <a:spcBef>
                      <a:spcPts val="0"/>
                    </a:spcBef>
                    <a:defRPr sz="18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3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sz="3000"/>
                </a:p>
              </p:txBody>
            </p:sp>
          </mc:Choice>
          <mc:Fallback xmlns="">
            <p:sp>
              <p:nvSpPr>
                <p:cNvPr id="253" name="方程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076" y="2655708"/>
                  <a:ext cx="1788136" cy="348913"/>
                </a:xfrm>
                <a:prstGeom prst="rect">
                  <a:avLst/>
                </a:prstGeom>
                <a:blipFill>
                  <a:blip r:embed="rId13"/>
                  <a:stretch>
                    <a:fillRect l="-3704" r="-1235" b="-7142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0" name="成组"/>
          <p:cNvGrpSpPr/>
          <p:nvPr/>
        </p:nvGrpSpPr>
        <p:grpSpPr>
          <a:xfrm>
            <a:off x="9359010" y="2017779"/>
            <a:ext cx="3504539" cy="3349450"/>
            <a:chOff x="0" y="0"/>
            <a:chExt cx="3504537" cy="3349449"/>
          </a:xfrm>
        </p:grpSpPr>
        <p:sp>
          <p:nvSpPr>
            <p:cNvPr id="255" name="JAM on Illustris"/>
            <p:cNvSpPr txBox="1"/>
            <p:nvPr/>
          </p:nvSpPr>
          <p:spPr>
            <a:xfrm>
              <a:off x="0" y="0"/>
              <a:ext cx="2968408" cy="558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b="1"/>
                <a:t>JAM</a:t>
              </a:r>
              <a:r>
                <a:t> on Illustris</a:t>
              </a:r>
            </a:p>
          </p:txBody>
        </p:sp>
        <p:sp>
          <p:nvSpPr>
            <p:cNvPr id="256" name="0.12~0.18 dex"/>
            <p:cNvSpPr txBox="1"/>
            <p:nvPr/>
          </p:nvSpPr>
          <p:spPr>
            <a:xfrm>
              <a:off x="188484" y="669821"/>
              <a:ext cx="2299284" cy="517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0.12~0.18 dex</a:t>
              </a:r>
            </a:p>
          </p:txBody>
        </p:sp>
        <p:sp>
          <p:nvSpPr>
            <p:cNvPr id="257" name="0.05~0.06 dex"/>
            <p:cNvSpPr txBox="1"/>
            <p:nvPr/>
          </p:nvSpPr>
          <p:spPr>
            <a:xfrm>
              <a:off x="188484" y="1454490"/>
              <a:ext cx="2299284" cy="517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0.05~0.06 dex</a:t>
              </a:r>
            </a:p>
          </p:txBody>
        </p:sp>
        <p:sp>
          <p:nvSpPr>
            <p:cNvPr id="258" name="0.11~0.15 dex"/>
            <p:cNvSpPr txBox="1"/>
            <p:nvPr/>
          </p:nvSpPr>
          <p:spPr>
            <a:xfrm>
              <a:off x="195553" y="2239158"/>
              <a:ext cx="2285146" cy="517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r>
                <a:t>0.11~0.15 dex</a:t>
              </a:r>
            </a:p>
          </p:txBody>
        </p:sp>
        <p:sp>
          <p:nvSpPr>
            <p:cNvPr id="259" name="(Li et al. 2015)"/>
            <p:cNvSpPr txBox="1"/>
            <p:nvPr/>
          </p:nvSpPr>
          <p:spPr>
            <a:xfrm>
              <a:off x="1360593" y="2866849"/>
              <a:ext cx="2143945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sz="3000"/>
              </a:pPr>
              <a:r>
                <a:rPr sz="2500"/>
                <a:t>(Li et al. 2015)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2" animBg="1" advAuto="0"/>
      <p:bldP spid="260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ummary"/>
          <p:cNvSpPr txBox="1">
            <a:spLocks noGrp="1"/>
          </p:cNvSpPr>
          <p:nvPr>
            <p:ph type="title"/>
          </p:nvPr>
        </p:nvSpPr>
        <p:spPr>
          <a:xfrm>
            <a:off x="484961" y="1011948"/>
            <a:ext cx="11607801" cy="1016001"/>
          </a:xfrm>
          <a:prstGeom prst="rect">
            <a:avLst/>
          </a:prstGeom>
        </p:spPr>
        <p:txBody>
          <a:bodyPr/>
          <a:lstStyle>
            <a:lvl1pPr defTabSz="1716590">
              <a:defRPr sz="5940" spc="-118"/>
            </a:lvl1pPr>
          </a:lstStyle>
          <a:p>
            <a:r>
              <a:t>Summary</a:t>
            </a:r>
          </a:p>
        </p:txBody>
      </p:sp>
      <p:pic>
        <p:nvPicPr>
          <p:cNvPr id="264" name="截屏2024-07-05 15.23.37.png" descr="截屏2024-07-05 15.23.37.png"/>
          <p:cNvPicPr>
            <a:picLocks noChangeAspect="1"/>
          </p:cNvPicPr>
          <p:nvPr/>
        </p:nvPicPr>
        <p:blipFill>
          <a:blip r:embed="rId2"/>
          <a:srcRect r="61648"/>
          <a:stretch>
            <a:fillRect/>
          </a:stretch>
        </p:blipFill>
        <p:spPr>
          <a:xfrm>
            <a:off x="9391270" y="69800"/>
            <a:ext cx="3479735" cy="1754403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ML (both CNN &amp; GBDT) successfully predicts galaxy aperture properties from multi-band images and stellar kinetic maps.…"/>
              <p:cNvSpPr txBox="1"/>
              <p:nvPr/>
            </p:nvSpPr>
            <p:spPr>
              <a:xfrm>
                <a:off x="512257" y="2837196"/>
                <a:ext cx="11724156" cy="225463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marL="317500" indent="-317500" defTabSz="973666">
                  <a:lnSpc>
                    <a:spcPct val="100000"/>
                  </a:lnSpc>
                  <a:spcBef>
                    <a:spcPts val="2000"/>
                  </a:spcBef>
                  <a:buSzPct val="123000"/>
                  <a:buChar char="•"/>
                  <a:defRPr>
                    <a:solidFill>
                      <a:srgbClr val="0D0B0B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ML (both CNN &amp; GBDT) successfully predicts galaxy aperture properties from </a:t>
                </a:r>
                <a:r>
                  <a:rPr sz="3200"/>
                  <a:t>multi-band images and stellar kinetic maps</a:t>
                </a:r>
                <a:r>
                  <a:t>. </a:t>
                </a:r>
              </a:p>
              <a:p>
                <a:pPr marL="317500" indent="-317500" defTabSz="973666">
                  <a:lnSpc>
                    <a:spcPct val="100000"/>
                  </a:lnSpc>
                  <a:spcBef>
                    <a:spcPts val="2000"/>
                  </a:spcBef>
                  <a:buSzPct val="123000"/>
                  <a:buChar char="•"/>
                  <a:defRPr>
                    <a:solidFill>
                      <a:srgbClr val="0D0B0B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b="1"/>
                  <a:t>Luminosity and Velocity dispersion</a:t>
                </a:r>
                <a:r>
                  <a:rPr sz="3200"/>
                  <a:t> </a:t>
                </a:r>
                <a:r>
                  <a:t>contribute most in predicting mass, </a:t>
                </a:r>
                <a:r>
                  <a:rPr b="1"/>
                  <a:t>SFR or color</a:t>
                </a:r>
                <a:r>
                  <a:t> helps to predict mass-to-light ratio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sz="36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3600" i="1">
                                <a:solidFill>
                                  <a:srgbClr val="0C0B0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00" i="1">
                                <a:solidFill>
                                  <a:srgbClr val="0C0B0B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3600" i="1">
                                <a:solidFill>
                                  <a:srgbClr val="0C0B0B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num>
                      <m:den>
                        <m:r>
                          <a:rPr sz="3600" i="1">
                            <a:solidFill>
                              <a:srgbClr val="0C0B0B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t>)</a:t>
                </a:r>
              </a:p>
            </p:txBody>
          </p:sp>
        </mc:Choice>
        <mc:Fallback xmlns="">
          <p:sp>
            <p:nvSpPr>
              <p:cNvPr id="265" name="ML (both CNN &amp; GBDT) successfully predicts galaxy aperture properties from multi-band images and stellar kinetic maps.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57" y="2837196"/>
                <a:ext cx="11724156" cy="2254639"/>
              </a:xfrm>
              <a:prstGeom prst="rect">
                <a:avLst/>
              </a:prstGeom>
              <a:blipFill>
                <a:blip r:embed="rId4"/>
                <a:stretch>
                  <a:fillRect l="-1623" t="-4494" r="-2273" b="-6404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8" name="Whether current observations provide sufficient info to decode true dynamical properties of external galaxies?"/>
          <p:cNvGrpSpPr/>
          <p:nvPr/>
        </p:nvGrpSpPr>
        <p:grpSpPr>
          <a:xfrm>
            <a:off x="875779" y="5820081"/>
            <a:ext cx="11253241" cy="1122681"/>
            <a:chOff x="0" y="0"/>
            <a:chExt cx="11253240" cy="1122680"/>
          </a:xfrm>
        </p:grpSpPr>
        <p:sp>
          <p:nvSpPr>
            <p:cNvPr id="267" name="Whether current observations provide sufficient info to decode true dynamical properties of external galaxies?"/>
            <p:cNvSpPr txBox="1"/>
            <p:nvPr/>
          </p:nvSpPr>
          <p:spPr>
            <a:xfrm>
              <a:off x="38100" y="38099"/>
              <a:ext cx="11177041" cy="1046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Whether current observations provide sufficient info to decode true dynamical properties of external galaxies?</a:t>
              </a:r>
            </a:p>
          </p:txBody>
        </p:sp>
        <p:pic>
          <p:nvPicPr>
            <p:cNvPr id="266" name="Whether current observations provide sufficient info to decode true dynamical properties of external galaxies? Whether current observations provide sufficient info to decode true dynamical properties of external galaxies?" descr="Whether current observations provide sufficient info to decode true dynamical properties of external galaxies? Whether current observations provide sufficient info to decode true dynamical properties of external galaxies?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"/>
              <a:ext cx="11253241" cy="1122682"/>
            </a:xfrm>
            <a:prstGeom prst="rect">
              <a:avLst/>
            </a:prstGeom>
            <a:effectLst/>
          </p:spPr>
        </p:pic>
      </p:grpSp>
      <p:sp>
        <p:nvSpPr>
          <p:cNvPr id="269" name="YES!"/>
          <p:cNvSpPr txBox="1"/>
          <p:nvPr/>
        </p:nvSpPr>
        <p:spPr>
          <a:xfrm rot="20236739">
            <a:off x="9086636" y="6328762"/>
            <a:ext cx="98252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>
                    <a:lumOff val="-298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YES!</a:t>
            </a:r>
          </a:p>
        </p:txBody>
      </p:sp>
      <p:sp>
        <p:nvSpPr>
          <p:cNvPr id="270" name="Thank you for your time!"/>
          <p:cNvSpPr txBox="1"/>
          <p:nvPr/>
        </p:nvSpPr>
        <p:spPr>
          <a:xfrm>
            <a:off x="8127475" y="8971229"/>
            <a:ext cx="4496198" cy="584201"/>
          </a:xfrm>
          <a:prstGeom prst="rect">
            <a:avLst/>
          </a:prstGeom>
          <a:solidFill>
            <a:srgbClr val="6F288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Thank you for your time!</a:t>
            </a:r>
          </a:p>
        </p:txBody>
      </p:sp>
      <p:sp>
        <p:nvSpPr>
          <p:cNvPr id="271" name="arXiv: 2311.10351"/>
          <p:cNvSpPr txBox="1"/>
          <p:nvPr/>
        </p:nvSpPr>
        <p:spPr>
          <a:xfrm>
            <a:off x="446552" y="8802459"/>
            <a:ext cx="317885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arXiv: 2311.10351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1733930" rtl="0" fontAlgn="auto" latinLnBrk="0" hangingPunct="0">
          <a:lnSpc>
            <a:spcPct val="90000"/>
          </a:lnSpc>
          <a:spcBef>
            <a:spcPts val="32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335</Words>
  <Application>Microsoft Macintosh PowerPoint</Application>
  <PresentationFormat>自定义</PresentationFormat>
  <Paragraphs>72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Avenir Next Demi Bold</vt:lpstr>
      <vt:lpstr>Avenir Next Regular</vt:lpstr>
      <vt:lpstr>Cambria Math</vt:lpstr>
      <vt:lpstr>Gill Sans</vt:lpstr>
      <vt:lpstr>Helvetica</vt:lpstr>
      <vt:lpstr>Helvetica Neue</vt:lpstr>
      <vt:lpstr>Helvetica Neue Medium</vt:lpstr>
      <vt:lpstr>Times New Roman</vt:lpstr>
      <vt:lpstr>21_BasicWhite</vt:lpstr>
      <vt:lpstr>Galaxy stellar and total mass estimation using machine learning</vt:lpstr>
      <vt:lpstr>Motivation</vt:lpstr>
      <vt:lpstr>Samples &amp; Machine learning</vt:lpstr>
      <vt:lpstr>Results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Galaxy stellar and total mass estimation using machine learning</dc:title>
  <cp:lastModifiedBy>CHU Jiani</cp:lastModifiedBy>
  <cp:revision>5</cp:revision>
  <dcterms:modified xsi:type="dcterms:W3CDTF">2024-07-06T11:05:44Z</dcterms:modified>
</cp:coreProperties>
</file>