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5143500" cx="9144000"/>
  <p:notesSz cx="6858000" cy="9144000"/>
  <p:embeddedFontLst>
    <p:embeddedFont>
      <p:font typeface="Raleway"/>
      <p:regular r:id="rId24"/>
      <p:bold r:id="rId25"/>
      <p:italic r:id="rId26"/>
      <p:boldItalic r:id="rId27"/>
    </p:embeddedFont>
    <p:embeddedFont>
      <p:font typeface="Lato"/>
      <p:regular r:id="rId28"/>
      <p:bold r:id="rId29"/>
      <p:italic r:id="rId30"/>
      <p:boldItalic r:id="rId31"/>
    </p:embeddedFont>
    <p:embeddedFont>
      <p:font typeface="Cambria Math"/>
      <p:regular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r:id="rId33" roundtripDataSignature="AMtx7miF6xIXPCC9NJlHnaRwKSxGnSSO5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Raleway-regular.fntdata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aleway-italic.fntdata"/><Relationship Id="rId25" Type="http://schemas.openxmlformats.org/officeDocument/2006/relationships/font" Target="fonts/Raleway-bold.fntdata"/><Relationship Id="rId28" Type="http://schemas.openxmlformats.org/officeDocument/2006/relationships/font" Target="fonts/Lato-regular.fntdata"/><Relationship Id="rId27" Type="http://schemas.openxmlformats.org/officeDocument/2006/relationships/font" Target="fonts/Raleway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Lato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Lato-boldItalic.fntdata"/><Relationship Id="rId30" Type="http://schemas.openxmlformats.org/officeDocument/2006/relationships/font" Target="fonts/Lato-italic.fntdata"/><Relationship Id="rId11" Type="http://schemas.openxmlformats.org/officeDocument/2006/relationships/slide" Target="slides/slide6.xml"/><Relationship Id="rId33" Type="http://customschemas.google.com/relationships/presentationmetadata" Target="metadata"/><Relationship Id="rId10" Type="http://schemas.openxmlformats.org/officeDocument/2006/relationships/slide" Target="slides/slide5.xml"/><Relationship Id="rId32" Type="http://schemas.openxmlformats.org/officeDocument/2006/relationships/font" Target="fonts/CambriaMath-regular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4" name="Google Shape;84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5" name="Google Shape;165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5" name="Google Shape;175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5" name="Google Shape;185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3" name="Google Shape;193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1" name="Google Shape;201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2" name="Google Shape;212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0" name="Google Shape;220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1" name="Google Shape;231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2" name="Google Shape;242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1" name="Google Shape;9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8" name="Google Shape;9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7" name="Google Shape;10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7" name="Google Shape;11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6" name="Google Shape;12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8" name="Google Shape;13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7" name="Google Shape;14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8" name="Google Shape;158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0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" name="Google Shape;11;p20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0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20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" name="Google Shape;14;p20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5" name="Google Shape;15;p20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" name="Google Shape;16;p2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29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2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2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7" name="Google Shape;77;p29"/>
          <p:cNvSpPr txBox="1"/>
          <p:nvPr>
            <p:ph hasCustomPrompt="1"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29"/>
          <p:cNvSpPr txBox="1"/>
          <p:nvPr>
            <p:ph idx="1" type="body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9" name="Google Shape;79;p2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1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" name="Google Shape;19;p21"/>
          <p:cNvGrpSpPr/>
          <p:nvPr/>
        </p:nvGrpSpPr>
        <p:grpSpPr>
          <a:xfrm>
            <a:off x="830392" y="657856"/>
            <a:ext cx="745763" cy="45826"/>
            <a:chOff x="4580561" y="2589004"/>
            <a:chExt cx="1064464" cy="25200"/>
          </a:xfrm>
        </p:grpSpPr>
        <p:sp>
          <p:nvSpPr>
            <p:cNvPr id="20" name="Google Shape;20;p2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2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" name="Google Shape;22;p21"/>
          <p:cNvSpPr txBox="1"/>
          <p:nvPr>
            <p:ph type="title"/>
          </p:nvPr>
        </p:nvSpPr>
        <p:spPr>
          <a:xfrm>
            <a:off x="729450" y="78525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23" name="Google Shape;23;p21"/>
          <p:cNvSpPr txBox="1"/>
          <p:nvPr>
            <p:ph idx="1" type="body"/>
          </p:nvPr>
        </p:nvSpPr>
        <p:spPr>
          <a:xfrm>
            <a:off x="729450" y="1561425"/>
            <a:ext cx="3847800" cy="340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4" name="Google Shape;24;p2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oogle Shape;26;p2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7" name="Google Shape;27;p2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2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" name="Google Shape;29;p22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0" name="Google Shape;30;p2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3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3" name="Google Shape;33;p2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2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2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" name="Google Shape;36;p23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37" name="Google Shape;37;p23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8" name="Google Shape;38;p23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9" name="Google Shape;39;p2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2" name="Google Shape;42;p2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2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2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5" name="Google Shape;45;p24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46" name="Google Shape;46;p2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9" name="Google Shape;49;p2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2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1;p2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2" name="Google Shape;52;p25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53" name="Google Shape;53;p25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2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26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2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2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9" name="Google Shape;59;p26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0" name="Google Shape;60;p2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7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3" name="Google Shape;63;p2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2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2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6" name="Google Shape;66;p27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67" name="Google Shape;67;p27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8" name="Google Shape;68;p27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9" name="Google Shape;69;p2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8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72" name="Google Shape;72;p2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i="0" sz="28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i="0" sz="28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i="0" sz="28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i="0" sz="28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i="0" sz="28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i="0" sz="28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i="0" sz="28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i="0" sz="28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i="0" sz="28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b="0" i="0" sz="11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b="0" i="0" sz="11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b="0" i="0" sz="11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b="0" i="0" sz="11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b="0" i="0" sz="11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b="0" i="0" sz="11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b="0" i="0" sz="11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b="0" i="0" sz="11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Relationship Id="rId4" Type="http://schemas.openxmlformats.org/officeDocument/2006/relationships/image" Target="../media/image11.png"/><Relationship Id="rId5" Type="http://schemas.openxmlformats.org/officeDocument/2006/relationships/image" Target="../media/image3.png"/><Relationship Id="rId6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4.png"/><Relationship Id="rId4" Type="http://schemas.openxmlformats.org/officeDocument/2006/relationships/image" Target="../media/image1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9.png"/><Relationship Id="rId4" Type="http://schemas.openxmlformats.org/officeDocument/2006/relationships/image" Target="../media/image2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1.png"/><Relationship Id="rId4" Type="http://schemas.openxmlformats.org/officeDocument/2006/relationships/image" Target="../media/image27.png"/><Relationship Id="rId5" Type="http://schemas.openxmlformats.org/officeDocument/2006/relationships/image" Target="../media/image2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6.png"/><Relationship Id="rId4" Type="http://schemas.openxmlformats.org/officeDocument/2006/relationships/image" Target="../media/image30.png"/><Relationship Id="rId5" Type="http://schemas.openxmlformats.org/officeDocument/2006/relationships/image" Target="../media/image3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7.png"/><Relationship Id="rId4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7.png"/><Relationship Id="rId4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Relationship Id="rId4" Type="http://schemas.openxmlformats.org/officeDocument/2006/relationships/image" Target="../media/image1.jpg"/><Relationship Id="rId5" Type="http://schemas.openxmlformats.org/officeDocument/2006/relationships/image" Target="../media/image1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Relationship Id="rId4" Type="http://schemas.openxmlformats.org/officeDocument/2006/relationships/image" Target="../media/image1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Relationship Id="rId4" Type="http://schemas.openxmlformats.org/officeDocument/2006/relationships/image" Target="../media/image15.png"/><Relationship Id="rId5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"/>
          <p:cNvSpPr txBox="1"/>
          <p:nvPr>
            <p:ph type="ctrTitle"/>
          </p:nvPr>
        </p:nvSpPr>
        <p:spPr>
          <a:xfrm>
            <a:off x="729450" y="1322450"/>
            <a:ext cx="7741500" cy="166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2880"/>
              <a:t>Galaxy spectroscopy without spectra:</a:t>
            </a:r>
            <a:endParaRPr sz="288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2880"/>
              <a:t> </a:t>
            </a:r>
            <a:r>
              <a:rPr lang="en-GB" sz="2180"/>
              <a:t>Galaxy properties from photometric images with conditional diffusion models</a:t>
            </a:r>
            <a:endParaRPr sz="2180"/>
          </a:p>
        </p:txBody>
      </p:sp>
      <p:sp>
        <p:nvSpPr>
          <p:cNvPr id="87" name="Google Shape;87;p1"/>
          <p:cNvSpPr txBox="1"/>
          <p:nvPr>
            <p:ph idx="1" type="subTitle"/>
          </p:nvPr>
        </p:nvSpPr>
        <p:spPr>
          <a:xfrm>
            <a:off x="729625" y="3172900"/>
            <a:ext cx="7688100" cy="121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b="1" lang="en-GB" sz="1500">
                <a:solidFill>
                  <a:schemeClr val="dk2"/>
                </a:solidFill>
              </a:rPr>
              <a:t>Lars Doorenbos</a:t>
            </a:r>
            <a:r>
              <a:rPr lang="en-GB" sz="1500">
                <a:solidFill>
                  <a:schemeClr val="dk2"/>
                </a:solidFill>
              </a:rPr>
              <a:t> (</a:t>
            </a:r>
            <a:r>
              <a:rPr b="1" i="1" lang="en-GB" sz="1500">
                <a:solidFill>
                  <a:schemeClr val="dk2"/>
                </a:solidFill>
              </a:rPr>
              <a:t>UniBE</a:t>
            </a:r>
            <a:r>
              <a:rPr lang="en-GB" sz="1500">
                <a:solidFill>
                  <a:schemeClr val="dk2"/>
                </a:solidFill>
              </a:rPr>
              <a:t>) and Eva Sextl (LMU) in collaboration with:</a:t>
            </a:r>
            <a:br>
              <a:rPr lang="en-GB" sz="1500">
                <a:solidFill>
                  <a:schemeClr val="dk2"/>
                </a:solidFill>
              </a:rPr>
            </a:br>
            <a:br>
              <a:rPr lang="en-GB" sz="1500">
                <a:solidFill>
                  <a:schemeClr val="dk2"/>
                </a:solidFill>
              </a:rPr>
            </a:br>
            <a:r>
              <a:rPr lang="en-GB" sz="1500">
                <a:solidFill>
                  <a:schemeClr val="dk2"/>
                </a:solidFill>
              </a:rPr>
              <a:t>Kevin Heng (LMU), Stefano Cavuoti (INAF-OACN), Massimo Brescia (UNINA), </a:t>
            </a:r>
            <a:br>
              <a:rPr lang="en-GB" sz="1500">
                <a:solidFill>
                  <a:schemeClr val="dk2"/>
                </a:solidFill>
              </a:rPr>
            </a:br>
            <a:r>
              <a:rPr lang="en-GB" sz="1500">
                <a:solidFill>
                  <a:schemeClr val="dk2"/>
                </a:solidFill>
              </a:rPr>
              <a:t>Olena Torbaniuk (UNIBO), Giuseppe Longo (UNINA), </a:t>
            </a:r>
            <a:br>
              <a:rPr lang="en-GB" sz="1500">
                <a:solidFill>
                  <a:schemeClr val="dk2"/>
                </a:solidFill>
              </a:rPr>
            </a:br>
            <a:r>
              <a:rPr lang="en-GB" sz="1500">
                <a:solidFill>
                  <a:schemeClr val="dk2"/>
                </a:solidFill>
              </a:rPr>
              <a:t>Raphael Sznitman (</a:t>
            </a:r>
            <a:r>
              <a:rPr i="1" lang="en-GB" sz="1500">
                <a:solidFill>
                  <a:srgbClr val="000000"/>
                </a:solidFill>
              </a:rPr>
              <a:t>UniBE</a:t>
            </a:r>
            <a:r>
              <a:rPr lang="en-GB" sz="1500">
                <a:solidFill>
                  <a:schemeClr val="dk2"/>
                </a:solidFill>
              </a:rPr>
              <a:t>), Pablo Márquez-Neila (</a:t>
            </a:r>
            <a:r>
              <a:rPr i="1" lang="en-GB" sz="1500">
                <a:solidFill>
                  <a:schemeClr val="dk2"/>
                </a:solidFill>
              </a:rPr>
              <a:t>UniBE</a:t>
            </a:r>
            <a:r>
              <a:rPr lang="en-GB" sz="1500">
                <a:solidFill>
                  <a:schemeClr val="dk2"/>
                </a:solidFill>
              </a:rPr>
              <a:t>)</a:t>
            </a:r>
            <a:endParaRPr sz="1500">
              <a:solidFill>
                <a:schemeClr val="dk2"/>
              </a:solidFill>
            </a:endParaRPr>
          </a:p>
        </p:txBody>
      </p:sp>
      <p:sp>
        <p:nvSpPr>
          <p:cNvPr id="88" name="Google Shape;88;p1"/>
          <p:cNvSpPr txBox="1"/>
          <p:nvPr/>
        </p:nvSpPr>
        <p:spPr>
          <a:xfrm flipH="1">
            <a:off x="622350" y="4574800"/>
            <a:ext cx="7848600" cy="31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GB" sz="12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International Conference on Machine Learning for Astrophysics (ML4ASTRO2), 8–12 July 2024, Catania</a:t>
            </a:r>
            <a:endParaRPr b="1" i="0" sz="12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0"/>
          <p:cNvSpPr txBox="1"/>
          <p:nvPr>
            <p:ph type="title"/>
          </p:nvPr>
        </p:nvSpPr>
        <p:spPr>
          <a:xfrm>
            <a:off x="727650" y="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GB"/>
              <a:t>Data</a:t>
            </a:r>
            <a:endParaRPr/>
          </a:p>
        </p:txBody>
      </p:sp>
      <p:pic>
        <p:nvPicPr>
          <p:cNvPr id="168" name="Google Shape;168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54350" y="704675"/>
            <a:ext cx="2741270" cy="430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10"/>
          <p:cNvSpPr txBox="1"/>
          <p:nvPr/>
        </p:nvSpPr>
        <p:spPr>
          <a:xfrm>
            <a:off x="266125" y="1066225"/>
            <a:ext cx="3642300" cy="38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Pre-processed 64x64x5 (</a:t>
            </a:r>
            <a:r>
              <a:rPr b="0" i="1" lang="en-GB" sz="14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ugriz</a:t>
            </a:r>
            <a:r>
              <a:rPr b="0" i="0" lang="en-GB" sz="14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) broadband SDSS images from Pasquet et al. (2019)</a:t>
            </a:r>
            <a:endParaRPr b="0" i="0" sz="1400" u="none" cap="none" strike="noStrike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We select objects in the redshift range 0.05 &lt; z &lt; 0.15 with available spectra and remove objects with problematic flags or other issues</a:t>
            </a:r>
            <a:br>
              <a:rPr b="0" i="0" lang="en-GB" sz="14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</a:br>
            <a:br>
              <a:rPr b="0" i="0" lang="en-GB" sz="14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b="0" i="0" lang="en-GB" sz="14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Spectra in the range 4000-8499 Å with 1 Å steps</a:t>
            </a:r>
            <a:endParaRPr b="0" i="0" sz="1400" u="none" cap="none" strike="noStrike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Normalized to 1 between 6900-6950 Å</a:t>
            </a:r>
            <a:endParaRPr b="0" i="0" sz="1400" u="none" cap="none" strike="noStrike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Our final sample has 270 621 photometry-spectra pairs</a:t>
            </a:r>
            <a:endParaRPr b="0" i="0" sz="1400" u="none" cap="none" strike="noStrike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70" name="Google Shape;170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18850" y="535200"/>
            <a:ext cx="2014150" cy="1515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19725" y="3627900"/>
            <a:ext cx="2012400" cy="151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19725" y="2081688"/>
            <a:ext cx="2012400" cy="151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975" y="496622"/>
            <a:ext cx="6572375" cy="4646875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11"/>
          <p:cNvSpPr txBox="1"/>
          <p:nvPr>
            <p:ph type="title"/>
          </p:nvPr>
        </p:nvSpPr>
        <p:spPr>
          <a:xfrm>
            <a:off x="727650" y="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GB"/>
              <a:t>Comparison to observed spectra</a:t>
            </a:r>
            <a:endParaRPr/>
          </a:p>
        </p:txBody>
      </p:sp>
      <p:sp>
        <p:nvSpPr>
          <p:cNvPr id="179" name="Google Shape;179;p11"/>
          <p:cNvSpPr txBox="1"/>
          <p:nvPr/>
        </p:nvSpPr>
        <p:spPr>
          <a:xfrm>
            <a:off x="6465625" y="535200"/>
            <a:ext cx="2490900" cy="93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GB" sz="12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SDSS J205600.32-053137.8</a:t>
            </a:r>
            <a:endParaRPr b="1" i="0" sz="12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GB" sz="1200" u="none" cap="none" strike="noStrike">
                <a:solidFill>
                  <a:srgbClr val="1A9988"/>
                </a:solidFill>
                <a:latin typeface="Lato"/>
                <a:ea typeface="Lato"/>
                <a:cs typeface="Lato"/>
                <a:sym typeface="Lato"/>
              </a:rPr>
              <a:t>Redshift: </a:t>
            </a:r>
            <a:r>
              <a:rPr b="1" i="0" lang="en-GB" sz="12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0.121</a:t>
            </a:r>
            <a:br>
              <a:rPr b="1" i="0" lang="en-GB" sz="1200" u="none" cap="none" strike="noStrike">
                <a:solidFill>
                  <a:srgbClr val="1A9988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b="1" i="0" lang="en-GB" sz="1200" u="none" cap="none" strike="noStrike">
                <a:solidFill>
                  <a:srgbClr val="1A9988"/>
                </a:solidFill>
                <a:latin typeface="Lato"/>
                <a:ea typeface="Lato"/>
                <a:cs typeface="Lato"/>
                <a:sym typeface="Lato"/>
              </a:rPr>
              <a:t>GZ2 morphology: </a:t>
            </a:r>
            <a:r>
              <a:rPr b="1" i="0" lang="en-GB" sz="12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Uncertain</a:t>
            </a:r>
            <a:endParaRPr b="1" i="0" sz="1200" u="none" cap="none" strike="noStrike">
              <a:solidFill>
                <a:srgbClr val="1A9988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0" name="Google Shape;180;p11"/>
          <p:cNvSpPr txBox="1"/>
          <p:nvPr/>
        </p:nvSpPr>
        <p:spPr>
          <a:xfrm>
            <a:off x="6465625" y="1678200"/>
            <a:ext cx="2490900" cy="93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GB" sz="12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SDSS J150109.86+472039.6</a:t>
            </a:r>
            <a:endParaRPr b="1" i="0" sz="12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GB" sz="1200" u="none" cap="none" strike="noStrike">
                <a:solidFill>
                  <a:srgbClr val="1A9988"/>
                </a:solidFill>
                <a:latin typeface="Lato"/>
                <a:ea typeface="Lato"/>
                <a:cs typeface="Lato"/>
                <a:sym typeface="Lato"/>
              </a:rPr>
              <a:t>Redshift: </a:t>
            </a:r>
            <a:r>
              <a:rPr b="1" i="0" lang="en-GB" sz="12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0.095</a:t>
            </a:r>
            <a:br>
              <a:rPr b="1" i="0" lang="en-GB" sz="1200" u="none" cap="none" strike="noStrike">
                <a:solidFill>
                  <a:srgbClr val="1A9988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b="1" i="0" lang="en-GB" sz="1200" u="none" cap="none" strike="noStrike">
                <a:solidFill>
                  <a:srgbClr val="1A9988"/>
                </a:solidFill>
                <a:latin typeface="Lato"/>
                <a:ea typeface="Lato"/>
                <a:cs typeface="Lato"/>
                <a:sym typeface="Lato"/>
              </a:rPr>
              <a:t>GZ2 morphology: </a:t>
            </a:r>
            <a:r>
              <a:rPr b="1" i="0" lang="en-GB" sz="12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Elliptical</a:t>
            </a:r>
            <a:endParaRPr b="1" i="0" sz="1200" u="none" cap="none" strike="noStrike">
              <a:solidFill>
                <a:srgbClr val="1A9988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1" name="Google Shape;181;p11"/>
          <p:cNvSpPr txBox="1"/>
          <p:nvPr/>
        </p:nvSpPr>
        <p:spPr>
          <a:xfrm>
            <a:off x="6465625" y="2783100"/>
            <a:ext cx="2490900" cy="93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GB" sz="12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SDSS J105728.22+065954.4</a:t>
            </a:r>
            <a:endParaRPr b="1" i="0" sz="12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GB" sz="1200" u="none" cap="none" strike="noStrike">
                <a:solidFill>
                  <a:srgbClr val="1A9988"/>
                </a:solidFill>
                <a:latin typeface="Lato"/>
                <a:ea typeface="Lato"/>
                <a:cs typeface="Lato"/>
                <a:sym typeface="Lato"/>
              </a:rPr>
              <a:t>Redshift: </a:t>
            </a:r>
            <a:r>
              <a:rPr b="1" i="0" lang="en-GB" sz="12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0.084</a:t>
            </a:r>
            <a:br>
              <a:rPr b="1" i="0" lang="en-GB" sz="1200" u="none" cap="none" strike="noStrike">
                <a:solidFill>
                  <a:srgbClr val="1A9988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b="1" i="0" lang="en-GB" sz="1200" u="none" cap="none" strike="noStrike">
                <a:solidFill>
                  <a:srgbClr val="1A9988"/>
                </a:solidFill>
                <a:latin typeface="Lato"/>
                <a:ea typeface="Lato"/>
                <a:cs typeface="Lato"/>
                <a:sym typeface="Lato"/>
              </a:rPr>
              <a:t>GZ2 morphology: </a:t>
            </a:r>
            <a:r>
              <a:rPr b="1" i="0" lang="en-GB" sz="12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Uncertain</a:t>
            </a:r>
            <a:endParaRPr b="1" i="0" sz="1200" u="none" cap="none" strike="noStrike">
              <a:solidFill>
                <a:srgbClr val="1A9988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2" name="Google Shape;182;p11"/>
          <p:cNvSpPr txBox="1"/>
          <p:nvPr/>
        </p:nvSpPr>
        <p:spPr>
          <a:xfrm>
            <a:off x="6465625" y="3888000"/>
            <a:ext cx="2490900" cy="93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GB" sz="12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SDSS J025019.52-070223.4</a:t>
            </a:r>
            <a:endParaRPr b="1" i="0" sz="12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GB" sz="1200" u="none" cap="none" strike="noStrike">
                <a:solidFill>
                  <a:srgbClr val="1A9988"/>
                </a:solidFill>
                <a:latin typeface="Lato"/>
                <a:ea typeface="Lato"/>
                <a:cs typeface="Lato"/>
                <a:sym typeface="Lato"/>
              </a:rPr>
              <a:t>Redshift: </a:t>
            </a:r>
            <a:r>
              <a:rPr b="1" i="0" lang="en-GB" sz="12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0.080</a:t>
            </a:r>
            <a:br>
              <a:rPr b="1" i="0" lang="en-GB" sz="1200" u="none" cap="none" strike="noStrike">
                <a:solidFill>
                  <a:srgbClr val="1A9988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b="1" i="0" lang="en-GB" sz="1200" u="none" cap="none" strike="noStrike">
                <a:solidFill>
                  <a:srgbClr val="1A9988"/>
                </a:solidFill>
                <a:latin typeface="Lato"/>
                <a:ea typeface="Lato"/>
                <a:cs typeface="Lato"/>
                <a:sym typeface="Lato"/>
              </a:rPr>
              <a:t>GZ2 morphology: </a:t>
            </a:r>
            <a:r>
              <a:rPr b="1" i="0" lang="en-GB" sz="12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Spiral</a:t>
            </a:r>
            <a:endParaRPr b="1" i="0" sz="1200" u="none" cap="none" strike="noStrike">
              <a:solidFill>
                <a:srgbClr val="1A9988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2"/>
          <p:cNvSpPr txBox="1"/>
          <p:nvPr>
            <p:ph type="title"/>
          </p:nvPr>
        </p:nvSpPr>
        <p:spPr>
          <a:xfrm>
            <a:off x="727650" y="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GB"/>
              <a:t>Evaluation</a:t>
            </a:r>
            <a:endParaRPr/>
          </a:p>
        </p:txBody>
      </p:sp>
      <p:pic>
        <p:nvPicPr>
          <p:cNvPr id="188" name="Google Shape;188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00" y="2348504"/>
            <a:ext cx="9144003" cy="27949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88113" y="561813"/>
            <a:ext cx="2221962" cy="1607675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12"/>
          <p:cNvSpPr txBox="1"/>
          <p:nvPr/>
        </p:nvSpPr>
        <p:spPr>
          <a:xfrm>
            <a:off x="933500" y="759725"/>
            <a:ext cx="4432500" cy="15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1A1A1A"/>
                </a:solidFill>
                <a:latin typeface="Lato"/>
                <a:ea typeface="Lato"/>
                <a:cs typeface="Lato"/>
                <a:sym typeface="Lato"/>
              </a:rPr>
              <a:t>Initial assessment of the results with ML metrics on an </a:t>
            </a:r>
            <a:r>
              <a:rPr b="1" i="0" lang="en-GB" sz="1400" u="none" cap="none" strike="noStrike">
                <a:solidFill>
                  <a:srgbClr val="1A1A1A"/>
                </a:solidFill>
                <a:latin typeface="Lato"/>
                <a:ea typeface="Lato"/>
                <a:cs typeface="Lato"/>
                <a:sym typeface="Lato"/>
              </a:rPr>
              <a:t>unseen</a:t>
            </a:r>
            <a:r>
              <a:rPr b="0" i="0" lang="en-GB" sz="1400" u="none" cap="none" strike="noStrike">
                <a:solidFill>
                  <a:srgbClr val="1A1A1A"/>
                </a:solidFill>
                <a:latin typeface="Lato"/>
                <a:ea typeface="Lato"/>
                <a:cs typeface="Lato"/>
                <a:sym typeface="Lato"/>
              </a:rPr>
              <a:t> test set.</a:t>
            </a:r>
            <a:endParaRPr b="0" i="0" sz="1400" u="none" cap="none" strike="noStrike">
              <a:solidFill>
                <a:srgbClr val="1A1A1A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1A1A1A"/>
                </a:solidFill>
                <a:latin typeface="Lato"/>
                <a:ea typeface="Lato"/>
                <a:cs typeface="Lato"/>
                <a:sym typeface="Lato"/>
              </a:rPr>
              <a:t>When taking into account the </a:t>
            </a:r>
            <a:r>
              <a:rPr b="1" i="0" lang="en-GB" sz="1400" u="none" cap="none" strike="noStrike">
                <a:solidFill>
                  <a:srgbClr val="1A1A1A"/>
                </a:solidFill>
                <a:latin typeface="Lato"/>
                <a:ea typeface="Lato"/>
                <a:cs typeface="Lato"/>
                <a:sym typeface="Lato"/>
              </a:rPr>
              <a:t>uncertainty</a:t>
            </a:r>
            <a:r>
              <a:rPr b="0" i="0" lang="en-GB" sz="1400" u="none" cap="none" strike="noStrike">
                <a:solidFill>
                  <a:srgbClr val="1A1A1A"/>
                </a:solidFill>
                <a:latin typeface="Lato"/>
                <a:ea typeface="Lato"/>
                <a:cs typeface="Lato"/>
                <a:sym typeface="Lato"/>
              </a:rPr>
              <a:t> of the observed spectra (χ</a:t>
            </a:r>
            <a:r>
              <a:rPr b="0" baseline="30000" i="0" lang="en-GB" sz="1400" u="none" cap="none" strike="noStrike">
                <a:solidFill>
                  <a:srgbClr val="1A1A1A"/>
                </a:solidFill>
                <a:latin typeface="Lato"/>
                <a:ea typeface="Lato"/>
                <a:cs typeface="Lato"/>
                <a:sym typeface="Lato"/>
              </a:rPr>
              <a:t>2</a:t>
            </a:r>
            <a:r>
              <a:rPr b="0" i="0" lang="en-GB" sz="1400" u="none" cap="none" strike="noStrike">
                <a:solidFill>
                  <a:srgbClr val="1A1A1A"/>
                </a:solidFill>
                <a:latin typeface="Lato"/>
                <a:ea typeface="Lato"/>
                <a:cs typeface="Lato"/>
                <a:sym typeface="Lato"/>
              </a:rPr>
              <a:t>/</a:t>
            </a:r>
            <a:r>
              <a:rPr b="0" i="1" lang="en-GB" sz="1400" u="none" cap="none" strike="noStrike">
                <a:solidFill>
                  <a:srgbClr val="1A1A1A"/>
                </a:solidFill>
                <a:latin typeface="Lato"/>
                <a:ea typeface="Lato"/>
                <a:cs typeface="Lato"/>
                <a:sym typeface="Lato"/>
              </a:rPr>
              <a:t>N</a:t>
            </a:r>
            <a:r>
              <a:rPr b="0" i="0" lang="en-GB" sz="1400" u="none" cap="none" strike="noStrike">
                <a:solidFill>
                  <a:srgbClr val="1A1A1A"/>
                </a:solidFill>
                <a:latin typeface="Lato"/>
                <a:ea typeface="Lato"/>
                <a:cs typeface="Lato"/>
                <a:sym typeface="Lato"/>
              </a:rPr>
              <a:t>), all three groups perform </a:t>
            </a:r>
            <a:r>
              <a:rPr b="1" i="0" lang="en-GB" sz="1400" u="none" cap="none" strike="noStrike">
                <a:solidFill>
                  <a:srgbClr val="1A1A1A"/>
                </a:solidFill>
                <a:latin typeface="Lato"/>
                <a:ea typeface="Lato"/>
                <a:cs typeface="Lato"/>
                <a:sym typeface="Lato"/>
              </a:rPr>
              <a:t>equally well</a:t>
            </a:r>
            <a:r>
              <a:rPr b="0" i="0" lang="en-GB" sz="1400" u="none" cap="none" strike="noStrike">
                <a:solidFill>
                  <a:srgbClr val="1A1A1A"/>
                </a:solidFill>
                <a:latin typeface="Lato"/>
                <a:ea typeface="Lato"/>
                <a:cs typeface="Lato"/>
                <a:sym typeface="Lato"/>
              </a:rPr>
              <a:t>.</a:t>
            </a:r>
            <a:endParaRPr b="0" i="0" sz="1400" u="none" cap="none" strike="noStrike">
              <a:solidFill>
                <a:srgbClr val="1A1A1A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3"/>
          <p:cNvSpPr txBox="1"/>
          <p:nvPr>
            <p:ph type="title"/>
          </p:nvPr>
        </p:nvSpPr>
        <p:spPr>
          <a:xfrm>
            <a:off x="727650" y="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GB"/>
              <a:t>Photometric redshift prediction</a:t>
            </a:r>
            <a:endParaRPr/>
          </a:p>
        </p:txBody>
      </p:sp>
      <p:pic>
        <p:nvPicPr>
          <p:cNvPr id="196" name="Google Shape;196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01100" y="999000"/>
            <a:ext cx="4099779" cy="351825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13"/>
          <p:cNvSpPr txBox="1"/>
          <p:nvPr/>
        </p:nvSpPr>
        <p:spPr>
          <a:xfrm>
            <a:off x="644175" y="887675"/>
            <a:ext cx="4226400" cy="22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1A1A1A"/>
                </a:solidFill>
                <a:latin typeface="Lato"/>
                <a:ea typeface="Lato"/>
                <a:cs typeface="Lato"/>
                <a:sym typeface="Lato"/>
              </a:rPr>
              <a:t>Only </a:t>
            </a:r>
            <a:r>
              <a:rPr b="1" i="0" lang="en-GB" sz="1400" u="none" cap="none" strike="noStrike">
                <a:solidFill>
                  <a:srgbClr val="1A1A1A"/>
                </a:solidFill>
                <a:latin typeface="Lato"/>
                <a:ea typeface="Lato"/>
                <a:cs typeface="Lato"/>
                <a:sym typeface="Lato"/>
              </a:rPr>
              <a:t>two</a:t>
            </a:r>
            <a:r>
              <a:rPr b="0" i="0" lang="en-GB" sz="1400" u="none" cap="none" strike="noStrike">
                <a:solidFill>
                  <a:srgbClr val="1A1A1A"/>
                </a:solidFill>
                <a:latin typeface="Lato"/>
                <a:ea typeface="Lato"/>
                <a:cs typeface="Lato"/>
                <a:sym typeface="Lato"/>
              </a:rPr>
              <a:t> out of 1506 spectra have ‘catastrophic outlier’ redshift predictions.</a:t>
            </a:r>
            <a:endParaRPr b="0" i="0" sz="1400" u="none" cap="none" strike="noStrike">
              <a:solidFill>
                <a:srgbClr val="1A1A1A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1A1A1A"/>
                </a:solidFill>
                <a:latin typeface="Lato"/>
                <a:ea typeface="Lato"/>
                <a:cs typeface="Lato"/>
                <a:sym typeface="Lato"/>
              </a:rPr>
              <a:t>We achieve a σ</a:t>
            </a:r>
            <a:r>
              <a:rPr b="0" baseline="-25000" i="1" lang="en-GB" sz="1400" u="none" cap="none" strike="noStrike">
                <a:solidFill>
                  <a:srgbClr val="1A1A1A"/>
                </a:solidFill>
                <a:latin typeface="Lato"/>
                <a:ea typeface="Lato"/>
                <a:cs typeface="Lato"/>
                <a:sym typeface="Lato"/>
              </a:rPr>
              <a:t>MAD</a:t>
            </a:r>
            <a:r>
              <a:rPr b="0" i="0" lang="en-GB" sz="1400" u="none" cap="none" strike="noStrike">
                <a:solidFill>
                  <a:srgbClr val="1A1A1A"/>
                </a:solidFill>
                <a:latin typeface="Lato"/>
                <a:ea typeface="Lato"/>
                <a:cs typeface="Lato"/>
                <a:sym typeface="Lato"/>
              </a:rPr>
              <a:t> of 0.01177 on our sample</a:t>
            </a:r>
            <a:endParaRPr b="0" i="0" sz="1400" u="none" cap="none" strike="noStrike">
              <a:solidFill>
                <a:srgbClr val="1A1A1A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1" lang="en-GB" sz="1400" u="none" cap="none" strike="noStrike">
                <a:solidFill>
                  <a:srgbClr val="1A1A1A"/>
                </a:solidFill>
                <a:latin typeface="Lato"/>
                <a:ea typeface="Lato"/>
                <a:cs typeface="Lato"/>
                <a:sym typeface="Lato"/>
              </a:rPr>
              <a:t>Specialized</a:t>
            </a: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photometric redshift methods reach </a:t>
            </a:r>
            <a:r>
              <a:rPr b="0" i="0" lang="en-GB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a σ</a:t>
            </a:r>
            <a:r>
              <a:rPr b="0" baseline="-25000" i="1" lang="en-GB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MAD</a:t>
            </a:r>
            <a:r>
              <a:rPr b="0" i="0" lang="en-GB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 of 0.00912 on the same dataset, but a wider redshift range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8" name="Google Shape;198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7050" y="3483350"/>
            <a:ext cx="4273449" cy="1076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Google Shape;203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29919" y="535200"/>
            <a:ext cx="6517832" cy="4608300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14"/>
          <p:cNvSpPr txBox="1"/>
          <p:nvPr>
            <p:ph type="title"/>
          </p:nvPr>
        </p:nvSpPr>
        <p:spPr>
          <a:xfrm>
            <a:off x="727650" y="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GB"/>
              <a:t>Full spectral fitting</a:t>
            </a:r>
            <a:endParaRPr/>
          </a:p>
        </p:txBody>
      </p:sp>
      <p:sp>
        <p:nvSpPr>
          <p:cNvPr id="205" name="Google Shape;205;p14"/>
          <p:cNvSpPr txBox="1"/>
          <p:nvPr/>
        </p:nvSpPr>
        <p:spPr>
          <a:xfrm rot="-5400000">
            <a:off x="8463464" y="1452371"/>
            <a:ext cx="803400" cy="27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n-GB" sz="1300" u="none" cap="none" strike="noStrike">
                <a:solidFill>
                  <a:srgbClr val="1C3678"/>
                </a:solidFill>
                <a:latin typeface="Lato"/>
                <a:ea typeface="Lato"/>
                <a:cs typeface="Lato"/>
                <a:sym typeface="Lato"/>
              </a:rPr>
              <a:t>FIREFLY</a:t>
            </a:r>
            <a:endParaRPr b="1" i="0" sz="1300" u="none" cap="none" strike="noStrike">
              <a:solidFill>
                <a:srgbClr val="1C3678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6" name="Google Shape;206;p14"/>
          <p:cNvSpPr txBox="1"/>
          <p:nvPr/>
        </p:nvSpPr>
        <p:spPr>
          <a:xfrm rot="-5400000">
            <a:off x="8237725" y="3547425"/>
            <a:ext cx="1254900" cy="50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n-GB" sz="1300" u="none" cap="none" strike="noStrike">
                <a:solidFill>
                  <a:srgbClr val="1C3678"/>
                </a:solidFill>
                <a:latin typeface="Lato"/>
                <a:ea typeface="Lato"/>
                <a:cs typeface="Lato"/>
                <a:sym typeface="Lato"/>
              </a:rPr>
              <a:t>pPXF</a:t>
            </a:r>
            <a:endParaRPr b="1" i="0" sz="1300" u="none" cap="none" strike="noStrike">
              <a:solidFill>
                <a:srgbClr val="1C3678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07" name="Google Shape;207;p14"/>
          <p:cNvCxnSpPr/>
          <p:nvPr/>
        </p:nvCxnSpPr>
        <p:spPr>
          <a:xfrm>
            <a:off x="8621750" y="588525"/>
            <a:ext cx="0" cy="2005500"/>
          </a:xfrm>
          <a:prstGeom prst="straightConnector1">
            <a:avLst/>
          </a:prstGeom>
          <a:noFill/>
          <a:ln cap="flat" cmpd="sng" w="19050">
            <a:solidFill>
              <a:srgbClr val="1C3678"/>
            </a:solidFill>
            <a:prstDash val="solid"/>
            <a:round/>
            <a:headEnd len="med" w="med" type="diamond"/>
            <a:tailEnd len="med" w="med" type="diamond"/>
          </a:ln>
        </p:spPr>
      </p:cxnSp>
      <p:cxnSp>
        <p:nvCxnSpPr>
          <p:cNvPr id="208" name="Google Shape;208;p14"/>
          <p:cNvCxnSpPr/>
          <p:nvPr/>
        </p:nvCxnSpPr>
        <p:spPr>
          <a:xfrm>
            <a:off x="8621750" y="2798325"/>
            <a:ext cx="0" cy="2005500"/>
          </a:xfrm>
          <a:prstGeom prst="straightConnector1">
            <a:avLst/>
          </a:prstGeom>
          <a:noFill/>
          <a:ln cap="flat" cmpd="sng" w="19050">
            <a:solidFill>
              <a:srgbClr val="1C3678"/>
            </a:solidFill>
            <a:prstDash val="solid"/>
            <a:round/>
            <a:headEnd len="med" w="med" type="diamond"/>
            <a:tailEnd len="med" w="med" type="diamond"/>
          </a:ln>
        </p:spPr>
      </p:cxnSp>
      <p:sp>
        <p:nvSpPr>
          <p:cNvPr id="209" name="Google Shape;209;p14"/>
          <p:cNvSpPr txBox="1"/>
          <p:nvPr/>
        </p:nvSpPr>
        <p:spPr>
          <a:xfrm>
            <a:off x="145000" y="2175675"/>
            <a:ext cx="2388300" cy="109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rPr>
              <a:t>Predicted spectra</a:t>
            </a:r>
            <a:r>
              <a:rPr b="0" i="0" lang="en-GB" sz="14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 and their </a:t>
            </a:r>
            <a:r>
              <a:rPr b="0" i="0" lang="en-GB" sz="1400" u="none" cap="none" strike="noStrike">
                <a:solidFill>
                  <a:srgbClr val="1A9988"/>
                </a:solidFill>
                <a:latin typeface="Lato"/>
                <a:ea typeface="Lato"/>
                <a:cs typeface="Lato"/>
                <a:sym typeface="Lato"/>
              </a:rPr>
              <a:t>full-spectrum fits </a:t>
            </a:r>
            <a:r>
              <a:rPr b="0" i="0" lang="en-GB" sz="14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with two spectral fitting procedures</a:t>
            </a:r>
            <a:endParaRPr b="0" i="0" sz="1400" u="none" cap="none" strike="noStrike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5"/>
          <p:cNvSpPr txBox="1"/>
          <p:nvPr>
            <p:ph type="title"/>
          </p:nvPr>
        </p:nvSpPr>
        <p:spPr>
          <a:xfrm>
            <a:off x="727650" y="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GB"/>
              <a:t>Full spectral fitting - galaxy properties</a:t>
            </a:r>
            <a:endParaRPr/>
          </a:p>
        </p:txBody>
      </p:sp>
      <p:pic>
        <p:nvPicPr>
          <p:cNvPr id="215" name="Google Shape;215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88750" y="921225"/>
            <a:ext cx="6155249" cy="3666701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15"/>
          <p:cNvSpPr txBox="1"/>
          <p:nvPr/>
        </p:nvSpPr>
        <p:spPr>
          <a:xfrm>
            <a:off x="110900" y="921225"/>
            <a:ext cx="3036600" cy="22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We can successfully recover physical properties such as age, metallicity, and velocity dispersion from the fits of our artificial spectra with both procedures.</a:t>
            </a:r>
            <a:endParaRPr b="0" i="0" sz="1400" u="none" cap="none" strike="noStrike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Our generated spectra also shows the expected bimodality between Dn4000 and velocity dispersion.</a:t>
            </a:r>
            <a:endParaRPr b="0" i="0" sz="1400" u="none" cap="none" strike="noStrike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17" name="Google Shape;217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1717" y="3296592"/>
            <a:ext cx="2391626" cy="1632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6"/>
          <p:cNvSpPr txBox="1"/>
          <p:nvPr>
            <p:ph type="title"/>
          </p:nvPr>
        </p:nvSpPr>
        <p:spPr>
          <a:xfrm>
            <a:off x="727650" y="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GB"/>
              <a:t>AGN detection</a:t>
            </a:r>
            <a:endParaRPr/>
          </a:p>
        </p:txBody>
      </p:sp>
      <p:pic>
        <p:nvPicPr>
          <p:cNvPr id="223" name="Google Shape;223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42200" y="3684200"/>
            <a:ext cx="3565475" cy="1363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2375" y="1173850"/>
            <a:ext cx="8018049" cy="252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40900" y="3851113"/>
            <a:ext cx="3167281" cy="1029450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16"/>
          <p:cNvSpPr txBox="1"/>
          <p:nvPr/>
        </p:nvSpPr>
        <p:spPr>
          <a:xfrm>
            <a:off x="1380250" y="952825"/>
            <a:ext cx="2725200" cy="33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GB" sz="2000" u="none" cap="none" strike="noStrike">
                <a:solidFill>
                  <a:srgbClr val="1A9988"/>
                </a:solidFill>
                <a:latin typeface="Lato"/>
                <a:ea typeface="Lato"/>
                <a:cs typeface="Lato"/>
                <a:sym typeface="Lato"/>
              </a:rPr>
              <a:t>Real spectra</a:t>
            </a:r>
            <a:endParaRPr b="1" i="0" sz="2000" u="none" cap="none" strike="noStrike">
              <a:solidFill>
                <a:srgbClr val="1A9988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7" name="Google Shape;227;p16"/>
          <p:cNvSpPr txBox="1"/>
          <p:nvPr/>
        </p:nvSpPr>
        <p:spPr>
          <a:xfrm>
            <a:off x="5366125" y="971275"/>
            <a:ext cx="2941200" cy="297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GB" sz="2000" u="none" cap="none" strike="noStrike">
                <a:solidFill>
                  <a:srgbClr val="EB5600"/>
                </a:solidFill>
                <a:latin typeface="Lato"/>
                <a:ea typeface="Lato"/>
                <a:cs typeface="Lato"/>
                <a:sym typeface="Lato"/>
              </a:rPr>
              <a:t>Generated spectra</a:t>
            </a:r>
            <a:endParaRPr b="1" i="0" sz="2000" u="none" cap="none" strike="noStrike">
              <a:solidFill>
                <a:srgbClr val="EB56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8" name="Google Shape;228;p16"/>
          <p:cNvSpPr txBox="1"/>
          <p:nvPr/>
        </p:nvSpPr>
        <p:spPr>
          <a:xfrm>
            <a:off x="1854375" y="586150"/>
            <a:ext cx="6363300" cy="33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We can </a:t>
            </a:r>
            <a:r>
              <a:rPr b="1" i="0" lang="en-GB" sz="14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detect AGNs</a:t>
            </a:r>
            <a:r>
              <a:rPr b="0" i="0" lang="en-GB" sz="14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 from our artificial spectra with an accuracy of </a:t>
            </a:r>
            <a:r>
              <a:rPr b="1" i="0" lang="en-GB" sz="14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~82%</a:t>
            </a:r>
            <a:endParaRPr b="1" i="0" sz="1400" u="none" cap="none" strike="noStrike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7"/>
          <p:cNvSpPr txBox="1"/>
          <p:nvPr>
            <p:ph type="title"/>
          </p:nvPr>
        </p:nvSpPr>
        <p:spPr>
          <a:xfrm>
            <a:off x="727650" y="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GB"/>
              <a:t>Morphology or colors</a:t>
            </a:r>
            <a:endParaRPr/>
          </a:p>
        </p:txBody>
      </p:sp>
      <p:pic>
        <p:nvPicPr>
          <p:cNvPr id="234" name="Google Shape;234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35775" y="756975"/>
            <a:ext cx="3267026" cy="2620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200" y="2341354"/>
            <a:ext cx="4084625" cy="2725947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17"/>
          <p:cNvSpPr txBox="1"/>
          <p:nvPr/>
        </p:nvSpPr>
        <p:spPr>
          <a:xfrm>
            <a:off x="880100" y="838300"/>
            <a:ext cx="4299000" cy="139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Both</a:t>
            </a:r>
            <a:r>
              <a:rPr b="0" i="0" lang="en-GB" sz="14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 spatial information and magnitudes are important for the successful generation of spectra.</a:t>
            </a:r>
            <a:br>
              <a:rPr b="0" i="0" lang="en-GB" sz="14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</a:br>
            <a:endParaRPr b="0" i="0" sz="1400" u="none" cap="none" strike="noStrike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Removing the two outermost bands ≅ quartering the number of pixels in an image.</a:t>
            </a:r>
            <a:endParaRPr b="0" i="0" sz="1400" u="none" cap="none" strike="noStrike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37" name="Google Shape;237;p17"/>
          <p:cNvCxnSpPr/>
          <p:nvPr/>
        </p:nvCxnSpPr>
        <p:spPr>
          <a:xfrm flipH="1" rot="10800000">
            <a:off x="4833675" y="1540250"/>
            <a:ext cx="946800" cy="281400"/>
          </a:xfrm>
          <a:prstGeom prst="straightConnector1">
            <a:avLst/>
          </a:prstGeom>
          <a:noFill/>
          <a:ln cap="flat" cmpd="sng" w="19050">
            <a:solidFill>
              <a:srgbClr val="1A1A1A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38" name="Google Shape;238;p17"/>
          <p:cNvCxnSpPr/>
          <p:nvPr/>
        </p:nvCxnSpPr>
        <p:spPr>
          <a:xfrm>
            <a:off x="4820975" y="1837425"/>
            <a:ext cx="931800" cy="753600"/>
          </a:xfrm>
          <a:prstGeom prst="straightConnector1">
            <a:avLst/>
          </a:prstGeom>
          <a:noFill/>
          <a:ln cap="flat" cmpd="sng" w="19050">
            <a:solidFill>
              <a:srgbClr val="1A1A1A"/>
            </a:solidFill>
            <a:prstDash val="solid"/>
            <a:round/>
            <a:headEnd len="sm" w="sm" type="none"/>
            <a:tailEnd len="med" w="med" type="triangle"/>
          </a:ln>
        </p:spPr>
      </p:cxnSp>
      <p:pic>
        <p:nvPicPr>
          <p:cNvPr id="239" name="Google Shape;239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084625" y="3558186"/>
            <a:ext cx="5059375" cy="12848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8"/>
          <p:cNvSpPr/>
          <p:nvPr/>
        </p:nvSpPr>
        <p:spPr>
          <a:xfrm>
            <a:off x="5383750" y="933100"/>
            <a:ext cx="2901300" cy="2652600"/>
          </a:xfrm>
          <a:prstGeom prst="rect">
            <a:avLst/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5" name="Google Shape;245;p18"/>
          <p:cNvSpPr txBox="1"/>
          <p:nvPr>
            <p:ph type="title"/>
          </p:nvPr>
        </p:nvSpPr>
        <p:spPr>
          <a:xfrm>
            <a:off x="727650" y="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GB"/>
              <a:t>Conclusions</a:t>
            </a:r>
            <a:endParaRPr/>
          </a:p>
        </p:txBody>
      </p:sp>
      <p:sp>
        <p:nvSpPr>
          <p:cNvPr id="246" name="Google Shape;246;p18"/>
          <p:cNvSpPr txBox="1"/>
          <p:nvPr>
            <p:ph idx="1" type="body"/>
          </p:nvPr>
        </p:nvSpPr>
        <p:spPr>
          <a:xfrm>
            <a:off x="255800" y="807925"/>
            <a:ext cx="4592400" cy="362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en-GB" sz="1227">
                <a:solidFill>
                  <a:schemeClr val="accent5"/>
                </a:solidFill>
              </a:rPr>
              <a:t>We are able to generate spectra from photometry with high quality - sufficient for several astrophysical analyses.</a:t>
            </a:r>
            <a:br>
              <a:rPr lang="en-GB" sz="1027">
                <a:solidFill>
                  <a:schemeClr val="dk2"/>
                </a:solidFill>
              </a:rPr>
            </a:br>
            <a:endParaRPr sz="1027">
              <a:solidFill>
                <a:schemeClr val="dk2"/>
              </a:solidFill>
            </a:endParaRPr>
          </a:p>
          <a:p>
            <a:pPr indent="-160484" lvl="0" marL="179999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27"/>
              <a:buChar char="●"/>
            </a:pPr>
            <a:r>
              <a:rPr lang="en-GB" sz="1027">
                <a:solidFill>
                  <a:schemeClr val="dk2"/>
                </a:solidFill>
              </a:rPr>
              <a:t>Our artificial spectra accurately capture the redshift of the objects</a:t>
            </a:r>
            <a:br>
              <a:rPr lang="en-GB" sz="1027">
                <a:solidFill>
                  <a:schemeClr val="dk2"/>
                </a:solidFill>
              </a:rPr>
            </a:br>
            <a:endParaRPr sz="1027">
              <a:solidFill>
                <a:schemeClr val="dk2"/>
              </a:solidFill>
            </a:endParaRPr>
          </a:p>
          <a:p>
            <a:pPr indent="-160484" lvl="0" marL="179999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27"/>
              <a:buChar char="●"/>
            </a:pPr>
            <a:r>
              <a:rPr lang="en-GB" sz="1027">
                <a:solidFill>
                  <a:schemeClr val="dk2"/>
                </a:solidFill>
              </a:rPr>
              <a:t>Through full spectral fitting codes we can retrieve galaxy properties that are very close to the observed values. </a:t>
            </a:r>
            <a:br>
              <a:rPr lang="en-GB" sz="1027">
                <a:solidFill>
                  <a:schemeClr val="dk2"/>
                </a:solidFill>
              </a:rPr>
            </a:br>
            <a:endParaRPr sz="1027">
              <a:solidFill>
                <a:schemeClr val="dk2"/>
              </a:solidFill>
            </a:endParaRPr>
          </a:p>
          <a:p>
            <a:pPr indent="-160484" lvl="0" marL="179999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27"/>
              <a:buChar char="●"/>
            </a:pPr>
            <a:r>
              <a:rPr lang="en-GB" sz="1027">
                <a:solidFill>
                  <a:schemeClr val="dk2"/>
                </a:solidFill>
              </a:rPr>
              <a:t>We can identify AGN candidates from the artificial spectra with an accuracy of 82%</a:t>
            </a:r>
            <a:endParaRPr sz="1027">
              <a:solidFill>
                <a:schemeClr val="dk2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 sz="1027">
              <a:solidFill>
                <a:schemeClr val="dk2"/>
              </a:solidFill>
            </a:endParaRPr>
          </a:p>
          <a:p>
            <a:pPr indent="-160484" lvl="0" marL="179999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27"/>
              <a:buChar char="●"/>
            </a:pPr>
            <a:r>
              <a:rPr lang="en-GB" sz="1027">
                <a:solidFill>
                  <a:schemeClr val="dk2"/>
                </a:solidFill>
              </a:rPr>
              <a:t>Most importantly, our spectra can be analyzed in many more ways, removing the need to collect data and train specialized models for individual tasks.</a:t>
            </a:r>
            <a:br>
              <a:rPr lang="en-GB" sz="1027">
                <a:solidFill>
                  <a:schemeClr val="dk2"/>
                </a:solidFill>
              </a:rPr>
            </a:br>
            <a:endParaRPr sz="1027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en-GB" sz="1027">
                <a:solidFill>
                  <a:schemeClr val="dk2"/>
                </a:solidFill>
              </a:rPr>
              <a:t>Overall, we can predict scientifically interesting galaxy properties, normally requiring spectroscopy, from large-scale photometric surveys alone. By generating artificial spectra we can, for instance, determine objects that are likely to be interesting and perform more targeted spectroscopic follow-ups. </a:t>
            </a:r>
            <a:endParaRPr sz="1027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t/>
            </a:r>
            <a:endParaRPr sz="1027">
              <a:solidFill>
                <a:schemeClr val="dk2"/>
              </a:solidFill>
            </a:endParaRPr>
          </a:p>
        </p:txBody>
      </p:sp>
      <p:sp>
        <p:nvSpPr>
          <p:cNvPr id="247" name="Google Shape;247;p18"/>
          <p:cNvSpPr txBox="1"/>
          <p:nvPr/>
        </p:nvSpPr>
        <p:spPr>
          <a:xfrm>
            <a:off x="4984600" y="4040925"/>
            <a:ext cx="4004400" cy="92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-GB" sz="15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Write us if you have questions on the:</a:t>
            </a:r>
            <a:endParaRPr b="1" i="0" sz="15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184150" lvl="0" marL="26999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ato"/>
              <a:buChar char="●"/>
            </a:pPr>
            <a:r>
              <a:rPr b="1" i="0" lang="en-GB" sz="1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technical part:</a:t>
            </a:r>
            <a:r>
              <a:rPr b="0" i="0" lang="en-GB" sz="1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b="0" i="0" lang="en-GB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lars.doorenbos@unibe.ch</a:t>
            </a:r>
            <a:endParaRPr b="1" i="1" sz="14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184150" lvl="0" marL="26999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ato"/>
              <a:buChar char="●"/>
            </a:pPr>
            <a:r>
              <a:rPr b="1" i="0" lang="en-GB" sz="1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astrophysical part:</a:t>
            </a:r>
            <a:r>
              <a:rPr b="0" i="0" lang="en-GB" sz="14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b="0" i="0" lang="en-GB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sextl@usm.lmu.de</a:t>
            </a:r>
            <a:endParaRPr b="0" i="0" sz="14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8" name="Google Shape;248;p18"/>
          <p:cNvSpPr txBox="1"/>
          <p:nvPr/>
        </p:nvSpPr>
        <p:spPr>
          <a:xfrm>
            <a:off x="5348200" y="3227200"/>
            <a:ext cx="2972400" cy="35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GB" sz="2000" u="none" cap="none" strike="noStrike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rPr>
              <a:t>Find the paper here!</a:t>
            </a:r>
            <a:endParaRPr b="1" i="0" sz="2000" u="none" cap="none" strike="noStrike">
              <a:solidFill>
                <a:schemeClr val="accent3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9" name="Google Shape;249;p18"/>
          <p:cNvSpPr txBox="1"/>
          <p:nvPr/>
        </p:nvSpPr>
        <p:spPr>
          <a:xfrm>
            <a:off x="4999600" y="3632825"/>
            <a:ext cx="3974400" cy="35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1" i="0" sz="1700" u="none" cap="none" strike="noStrike">
              <a:solidFill>
                <a:schemeClr val="accent3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0" name="Google Shape;250;p18"/>
          <p:cNvSpPr txBox="1"/>
          <p:nvPr/>
        </p:nvSpPr>
        <p:spPr>
          <a:xfrm>
            <a:off x="337500" y="4516350"/>
            <a:ext cx="4250400" cy="35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1" lang="en-GB" sz="2400" u="none" cap="none" strike="noStrike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rPr>
              <a:t>Thank you for your attention!</a:t>
            </a:r>
            <a:endParaRPr b="1" i="1" sz="2400" u="none" cap="none" strike="noStrike">
              <a:solidFill>
                <a:schemeClr val="accent5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51" name="Google Shape;251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76800" y="1050000"/>
            <a:ext cx="2116800" cy="2116800"/>
          </a:xfrm>
          <a:prstGeom prst="rect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 txBox="1"/>
          <p:nvPr>
            <p:ph type="title"/>
          </p:nvPr>
        </p:nvSpPr>
        <p:spPr>
          <a:xfrm>
            <a:off x="727650" y="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GB"/>
              <a:t>Motivation</a:t>
            </a:r>
            <a:endParaRPr/>
          </a:p>
        </p:txBody>
      </p:sp>
      <p:pic>
        <p:nvPicPr>
          <p:cNvPr id="94" name="Google Shape;94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76425" y="2017912"/>
            <a:ext cx="1905000" cy="19050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2"/>
          <p:cNvSpPr txBox="1"/>
          <p:nvPr/>
        </p:nvSpPr>
        <p:spPr>
          <a:xfrm>
            <a:off x="1015050" y="1057700"/>
            <a:ext cx="30282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GB" sz="1500" u="none" cap="none" strike="noStrike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rPr>
              <a:t>Photometry: fast, but low-detail</a:t>
            </a:r>
            <a:endParaRPr b="0" i="0" sz="1500" u="none" cap="none" strike="noStrike">
              <a:solidFill>
                <a:schemeClr val="accent5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"/>
          <p:cNvSpPr txBox="1"/>
          <p:nvPr>
            <p:ph type="title"/>
          </p:nvPr>
        </p:nvSpPr>
        <p:spPr>
          <a:xfrm>
            <a:off x="727650" y="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GB"/>
              <a:t>Motivation</a:t>
            </a:r>
            <a:endParaRPr/>
          </a:p>
        </p:txBody>
      </p:sp>
      <p:pic>
        <p:nvPicPr>
          <p:cNvPr id="101" name="Google Shape;101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76425" y="2017912"/>
            <a:ext cx="1905000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27607" y="1570650"/>
            <a:ext cx="3919325" cy="2799524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3"/>
          <p:cNvSpPr txBox="1"/>
          <p:nvPr/>
        </p:nvSpPr>
        <p:spPr>
          <a:xfrm>
            <a:off x="1015050" y="1057700"/>
            <a:ext cx="30282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GB" sz="1500" u="none" cap="none" strike="noStrike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rPr>
              <a:t>Photometry: fast, but low-detail</a:t>
            </a:r>
            <a:endParaRPr b="0" i="0" sz="1500" u="none" cap="none" strike="noStrike">
              <a:solidFill>
                <a:schemeClr val="accent5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4" name="Google Shape;104;p3"/>
          <p:cNvSpPr txBox="1"/>
          <p:nvPr/>
        </p:nvSpPr>
        <p:spPr>
          <a:xfrm>
            <a:off x="4977450" y="1057700"/>
            <a:ext cx="32397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GB" sz="1500" u="none" cap="none" strike="noStrike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rPr>
              <a:t>Spectroscopy: slow, but high-detail</a:t>
            </a:r>
            <a:endParaRPr b="0" i="0" sz="1500" u="none" cap="none" strike="noStrike">
              <a:solidFill>
                <a:schemeClr val="accent5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"/>
          <p:cNvSpPr txBox="1"/>
          <p:nvPr>
            <p:ph type="title"/>
          </p:nvPr>
        </p:nvSpPr>
        <p:spPr>
          <a:xfrm>
            <a:off x="727650" y="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GB"/>
              <a:t>Motivation</a:t>
            </a:r>
            <a:endParaRPr/>
          </a:p>
        </p:txBody>
      </p:sp>
      <p:sp>
        <p:nvSpPr>
          <p:cNvPr id="110" name="Google Shape;110;p4"/>
          <p:cNvSpPr txBox="1"/>
          <p:nvPr/>
        </p:nvSpPr>
        <p:spPr>
          <a:xfrm>
            <a:off x="656825" y="4665825"/>
            <a:ext cx="8126400" cy="4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GB" sz="2000" u="none" cap="none" strike="noStrike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rPr>
              <a:t>Can we combine the speed of photometry with the detail of spectra?</a:t>
            </a:r>
            <a:endParaRPr b="1" i="0" sz="2000" u="none" cap="none" strike="noStrike">
              <a:solidFill>
                <a:schemeClr val="accent3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11" name="Google Shape;111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76425" y="2017912"/>
            <a:ext cx="1905000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27607" y="1570650"/>
            <a:ext cx="3919325" cy="2799524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4"/>
          <p:cNvSpPr txBox="1"/>
          <p:nvPr/>
        </p:nvSpPr>
        <p:spPr>
          <a:xfrm>
            <a:off x="1015050" y="1057700"/>
            <a:ext cx="30282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GB" sz="1500" u="none" cap="none" strike="noStrike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rPr>
              <a:t>Photometry: fast, but low-detail</a:t>
            </a:r>
            <a:endParaRPr b="0" i="0" sz="1500" u="none" cap="none" strike="noStrike">
              <a:solidFill>
                <a:schemeClr val="accent5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4" name="Google Shape;114;p4"/>
          <p:cNvSpPr txBox="1"/>
          <p:nvPr/>
        </p:nvSpPr>
        <p:spPr>
          <a:xfrm>
            <a:off x="4977450" y="1057700"/>
            <a:ext cx="32397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GB" sz="1500" u="none" cap="none" strike="noStrike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rPr>
              <a:t>Spectroscopy: slow, but high-detail</a:t>
            </a:r>
            <a:endParaRPr b="0" i="0" sz="1500" u="none" cap="none" strike="noStrike">
              <a:solidFill>
                <a:schemeClr val="accent5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"/>
          <p:cNvSpPr txBox="1"/>
          <p:nvPr/>
        </p:nvSpPr>
        <p:spPr>
          <a:xfrm>
            <a:off x="1496400" y="960888"/>
            <a:ext cx="2864100" cy="60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An astronaut riding a horse in photorealistic style.</a:t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0" name="Google Shape;120;p5"/>
          <p:cNvSpPr/>
          <p:nvPr/>
        </p:nvSpPr>
        <p:spPr>
          <a:xfrm>
            <a:off x="2464350" y="1805150"/>
            <a:ext cx="318600" cy="6693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E9EDEE"/>
          </a:solidFill>
          <a:ln cap="flat" cmpd="sng" w="9525">
            <a:solidFill>
              <a:srgbClr val="1A1A1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1" name="Google Shape;121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35450" y="2585619"/>
            <a:ext cx="2376399" cy="2376425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5"/>
          <p:cNvSpPr txBox="1"/>
          <p:nvPr/>
        </p:nvSpPr>
        <p:spPr>
          <a:xfrm>
            <a:off x="-25975" y="4912450"/>
            <a:ext cx="5923200" cy="45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-GB" sz="6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https://openai.com/product/dall-e-2</a:t>
            </a:r>
            <a:endParaRPr b="0" i="0" sz="6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3" name="Google Shape;123;p5"/>
          <p:cNvSpPr txBox="1"/>
          <p:nvPr>
            <p:ph type="title"/>
          </p:nvPr>
        </p:nvSpPr>
        <p:spPr>
          <a:xfrm>
            <a:off x="727650" y="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GB"/>
              <a:t>Method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"/>
          <p:cNvSpPr txBox="1"/>
          <p:nvPr/>
        </p:nvSpPr>
        <p:spPr>
          <a:xfrm>
            <a:off x="1496400" y="960888"/>
            <a:ext cx="2864100" cy="60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An astronaut riding a horse in photorealistic style.</a:t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9" name="Google Shape;129;p6"/>
          <p:cNvSpPr/>
          <p:nvPr/>
        </p:nvSpPr>
        <p:spPr>
          <a:xfrm>
            <a:off x="2464350" y="1805150"/>
            <a:ext cx="318600" cy="6693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E9EDEE"/>
          </a:solidFill>
          <a:ln cap="flat" cmpd="sng" w="9525">
            <a:solidFill>
              <a:srgbClr val="1A1A1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0" name="Google Shape;130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35450" y="2585619"/>
            <a:ext cx="2376399" cy="2376425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6"/>
          <p:cNvSpPr txBox="1"/>
          <p:nvPr/>
        </p:nvSpPr>
        <p:spPr>
          <a:xfrm>
            <a:off x="-25975" y="4912450"/>
            <a:ext cx="5923200" cy="45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-GB" sz="6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https://openai.com/product/dall-e-2</a:t>
            </a:r>
            <a:endParaRPr b="0" i="0" sz="6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2" name="Google Shape;132;p6"/>
          <p:cNvSpPr txBox="1"/>
          <p:nvPr>
            <p:ph type="title"/>
          </p:nvPr>
        </p:nvSpPr>
        <p:spPr>
          <a:xfrm>
            <a:off x="727650" y="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GB"/>
              <a:t>Method</a:t>
            </a:r>
            <a:endParaRPr/>
          </a:p>
        </p:txBody>
      </p:sp>
      <p:pic>
        <p:nvPicPr>
          <p:cNvPr id="133" name="Google Shape;133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73199" y="593438"/>
            <a:ext cx="1153475" cy="1153475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6"/>
          <p:cNvSpPr/>
          <p:nvPr/>
        </p:nvSpPr>
        <p:spPr>
          <a:xfrm>
            <a:off x="6590636" y="1805150"/>
            <a:ext cx="318600" cy="6693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E9EDEE"/>
          </a:solidFill>
          <a:ln cap="flat" cmpd="sng" w="9525">
            <a:solidFill>
              <a:srgbClr val="1A1A1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5" name="Google Shape;135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126175" y="2614007"/>
            <a:ext cx="3247524" cy="2319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7"/>
          <p:cNvSpPr txBox="1"/>
          <p:nvPr>
            <p:ph type="title"/>
          </p:nvPr>
        </p:nvSpPr>
        <p:spPr>
          <a:xfrm>
            <a:off x="727650" y="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GB"/>
              <a:t>Method</a:t>
            </a:r>
            <a:endParaRPr/>
          </a:p>
        </p:txBody>
      </p:sp>
      <p:sp>
        <p:nvSpPr>
          <p:cNvPr id="141" name="Google Shape;141;p7"/>
          <p:cNvSpPr txBox="1"/>
          <p:nvPr/>
        </p:nvSpPr>
        <p:spPr>
          <a:xfrm>
            <a:off x="491975" y="921250"/>
            <a:ext cx="3832500" cy="20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42" name="Google Shape;142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6950" y="1250000"/>
            <a:ext cx="4110775" cy="2388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6950" y="3761675"/>
            <a:ext cx="8344274" cy="1234525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7"/>
          <p:cNvSpPr txBox="1"/>
          <p:nvPr/>
        </p:nvSpPr>
        <p:spPr>
          <a:xfrm>
            <a:off x="528850" y="674425"/>
            <a:ext cx="4008900" cy="3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We learn the distribution with a </a:t>
            </a:r>
            <a:r>
              <a:rPr b="1" i="0" lang="en-GB" sz="14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conditional diffusion</a:t>
            </a:r>
            <a:r>
              <a:rPr b="0" i="0" lang="en-GB" sz="14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 model</a:t>
            </a:r>
            <a:endParaRPr b="0" i="0" sz="1400" u="none" cap="none" strike="noStrike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8"/>
          <p:cNvSpPr txBox="1"/>
          <p:nvPr>
            <p:ph type="title"/>
          </p:nvPr>
        </p:nvSpPr>
        <p:spPr>
          <a:xfrm>
            <a:off x="727650" y="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GB"/>
              <a:t>Method</a:t>
            </a:r>
            <a:endParaRPr/>
          </a:p>
        </p:txBody>
      </p:sp>
      <p:sp>
        <p:nvSpPr>
          <p:cNvPr id="150" name="Google Shape;150;p8"/>
          <p:cNvSpPr txBox="1"/>
          <p:nvPr/>
        </p:nvSpPr>
        <p:spPr>
          <a:xfrm>
            <a:off x="491975" y="921250"/>
            <a:ext cx="3832500" cy="20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51" name="Google Shape;151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6950" y="1250000"/>
            <a:ext cx="4110775" cy="2388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6950" y="3761675"/>
            <a:ext cx="8344274" cy="123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255550" y="1324926"/>
            <a:ext cx="3819525" cy="2238375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8"/>
          <p:cNvSpPr txBox="1"/>
          <p:nvPr/>
        </p:nvSpPr>
        <p:spPr>
          <a:xfrm>
            <a:off x="528850" y="674425"/>
            <a:ext cx="40089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We learn the distribution with a </a:t>
            </a:r>
            <a:r>
              <a:rPr b="1" i="0" lang="en-GB" sz="14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conditional diffusion</a:t>
            </a:r>
            <a:r>
              <a:rPr b="0" i="0" lang="en-GB" sz="14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 model</a:t>
            </a:r>
            <a:endParaRPr b="0" i="0" sz="1400" u="none" cap="none" strike="noStrike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5" name="Google Shape;155;p8"/>
          <p:cNvSpPr txBox="1"/>
          <p:nvPr/>
        </p:nvSpPr>
        <p:spPr>
          <a:xfrm>
            <a:off x="5253250" y="674425"/>
            <a:ext cx="38982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We learn a multi-modal latent space with a </a:t>
            </a:r>
            <a:r>
              <a:rPr b="1" i="0" lang="en-GB" sz="14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contrastive </a:t>
            </a:r>
            <a:r>
              <a:rPr b="0" i="0" lang="en-GB" sz="14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network</a:t>
            </a:r>
            <a:endParaRPr b="0" i="0" sz="1400" u="none" cap="none" strike="noStrike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13495" y="705825"/>
            <a:ext cx="2902854" cy="4208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9"/>
          <p:cNvSpPr txBox="1"/>
          <p:nvPr/>
        </p:nvSpPr>
        <p:spPr>
          <a:xfrm>
            <a:off x="494725" y="963875"/>
            <a:ext cx="4563600" cy="41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We want to approximate</a:t>
            </a:r>
            <a:endParaRPr b="0" i="0" sz="1400" u="none" cap="none" strike="noStrike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		</a:t>
            </a:r>
            <a:r>
              <a:rPr b="1" i="1" lang="en-GB" sz="1400" u="none" cap="none" strike="noStrike">
                <a:solidFill>
                  <a:schemeClr val="accent1"/>
                </a:solidFill>
                <a:latin typeface="Cambria Math"/>
                <a:ea typeface="Cambria Math"/>
                <a:cs typeface="Cambria Math"/>
                <a:sym typeface="Cambria Math"/>
              </a:rPr>
              <a:t>p</a:t>
            </a:r>
            <a:r>
              <a:rPr b="1" i="0" lang="en-GB" sz="1400" u="none" cap="none" strike="noStrike">
                <a:solidFill>
                  <a:schemeClr val="accent1"/>
                </a:solidFill>
                <a:latin typeface="Cambria Math"/>
                <a:ea typeface="Cambria Math"/>
                <a:cs typeface="Cambria Math"/>
                <a:sym typeface="Cambria Math"/>
              </a:rPr>
              <a:t>(spectrum | image)</a:t>
            </a:r>
            <a:endParaRPr b="1" i="0" sz="1400" u="none" cap="none" strike="noStrike">
              <a:solidFill>
                <a:schemeClr val="accent1"/>
              </a:solidFill>
              <a:latin typeface="Cambria Math"/>
              <a:ea typeface="Cambria Math"/>
              <a:cs typeface="Cambria Math"/>
              <a:sym typeface="Cambria Math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Rather than learning the distribution directly, we use a cascade of models:</a:t>
            </a:r>
            <a:endParaRPr b="0" i="0" sz="1400" u="none" cap="none" strike="noStrike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ato"/>
              <a:buChar char="●"/>
            </a:pPr>
            <a:r>
              <a:rPr b="0" i="0" lang="en-GB" sz="14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First, we learn the distribution over low-resolution spectra,</a:t>
            </a:r>
            <a:endParaRPr b="0" i="0" sz="1400" u="none" cap="none" strike="noStrike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1" lang="en-GB" sz="1400" u="none" cap="none" strike="noStrike">
                <a:solidFill>
                  <a:schemeClr val="accent1"/>
                </a:solidFill>
                <a:latin typeface="Cambria Math"/>
                <a:ea typeface="Cambria Math"/>
                <a:cs typeface="Cambria Math"/>
                <a:sym typeface="Cambria Math"/>
              </a:rPr>
              <a:t>p</a:t>
            </a:r>
            <a:r>
              <a:rPr b="1" i="0" lang="en-GB" sz="1400" u="none" cap="none" strike="noStrike">
                <a:solidFill>
                  <a:schemeClr val="accent1"/>
                </a:solidFill>
                <a:latin typeface="Cambria Math"/>
                <a:ea typeface="Cambria Math"/>
                <a:cs typeface="Cambria Math"/>
                <a:sym typeface="Cambria Math"/>
              </a:rPr>
              <a:t>(low-res spectrum | image)</a:t>
            </a:r>
            <a:endParaRPr b="1" i="0" sz="1400" u="none" cap="none" strike="noStrike">
              <a:solidFill>
                <a:schemeClr val="accent1"/>
              </a:solidFill>
              <a:latin typeface="Cambria Math"/>
              <a:ea typeface="Cambria Math"/>
              <a:cs typeface="Cambria Math"/>
              <a:sym typeface="Cambria Math"/>
            </a:endParaRPr>
          </a:p>
          <a:p>
            <a:pPr indent="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accent1"/>
              </a:solidFill>
              <a:latin typeface="Cambria Math"/>
              <a:ea typeface="Cambria Math"/>
              <a:cs typeface="Cambria Math"/>
              <a:sym typeface="Cambria Math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ato"/>
              <a:buChar char="●"/>
            </a:pPr>
            <a:r>
              <a:rPr b="0" i="0" lang="en-GB" sz="14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Then, we learn to upsample low-resolution spectra to the full resolution;</a:t>
            </a:r>
            <a:endParaRPr b="0" i="0" sz="1400" u="none" cap="none" strike="noStrike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br>
              <a:rPr b="0" i="0" lang="en-GB" sz="14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b="0" i="0" lang="en-GB" sz="14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	</a:t>
            </a:r>
            <a:r>
              <a:rPr b="1" i="1" lang="en-GB" sz="1400" u="none" cap="none" strike="noStrike">
                <a:solidFill>
                  <a:schemeClr val="accent1"/>
                </a:solidFill>
                <a:latin typeface="Cambria Math"/>
                <a:ea typeface="Cambria Math"/>
                <a:cs typeface="Cambria Math"/>
                <a:sym typeface="Cambria Math"/>
              </a:rPr>
              <a:t>p</a:t>
            </a:r>
            <a:r>
              <a:rPr b="1" i="0" lang="en-GB" sz="1400" u="none" cap="none" strike="noStrike">
                <a:solidFill>
                  <a:schemeClr val="accent1"/>
                </a:solidFill>
                <a:latin typeface="Cambria Math"/>
                <a:ea typeface="Cambria Math"/>
                <a:cs typeface="Cambria Math"/>
                <a:sym typeface="Cambria Math"/>
              </a:rPr>
              <a:t>(spectrum | image, low-res spectrum)</a:t>
            </a:r>
            <a:endParaRPr b="1" i="0" sz="1400" u="none" cap="none" strike="noStrike">
              <a:solidFill>
                <a:schemeClr val="accent1"/>
              </a:solidFill>
              <a:latin typeface="Cambria Math"/>
              <a:ea typeface="Cambria Math"/>
              <a:cs typeface="Cambria Math"/>
              <a:sym typeface="Cambria Math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accent1"/>
              </a:solidFill>
              <a:latin typeface="Cambria Math"/>
              <a:ea typeface="Cambria Math"/>
              <a:cs typeface="Cambria Math"/>
              <a:sym typeface="Cambria Math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ato"/>
              <a:buChar char="●"/>
            </a:pPr>
            <a:r>
              <a:rPr b="0" i="0" lang="en-GB" sz="14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We select the spectra for the next steps with the contrastive networks</a:t>
            </a:r>
            <a:endParaRPr b="0" i="0" sz="1400" u="none" cap="none" strike="noStrike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accent1"/>
              </a:solidFill>
              <a:latin typeface="Cambria Math"/>
              <a:ea typeface="Cambria Math"/>
              <a:cs typeface="Cambria Math"/>
              <a:sym typeface="Cambria Math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accent1"/>
              </a:solidFill>
              <a:latin typeface="Cambria Math"/>
              <a:ea typeface="Cambria Math"/>
              <a:cs typeface="Cambria Math"/>
              <a:sym typeface="Cambria Math"/>
            </a:endParaRPr>
          </a:p>
          <a:p>
            <a:pPr indent="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1" sz="1400" u="none" cap="none" strike="noStrike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2" name="Google Shape;162;p9"/>
          <p:cNvSpPr txBox="1"/>
          <p:nvPr>
            <p:ph type="title"/>
          </p:nvPr>
        </p:nvSpPr>
        <p:spPr>
          <a:xfrm>
            <a:off x="727650" y="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GB"/>
              <a:t>Method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