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6.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7.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3" r:id="rId2"/>
    <p:sldMasterId id="2147483745" r:id="rId3"/>
    <p:sldMasterId id="2147483765" r:id="rId4"/>
    <p:sldMasterId id="2147483781" r:id="rId5"/>
    <p:sldMasterId id="2147483801" r:id="rId6"/>
    <p:sldMasterId id="2147483709" r:id="rId7"/>
    <p:sldMasterId id="2147483729" r:id="rId8"/>
  </p:sldMasterIdLst>
  <p:notesMasterIdLst>
    <p:notesMasterId r:id="rId25"/>
  </p:notesMasterIdLst>
  <p:handoutMasterIdLst>
    <p:handoutMasterId r:id="rId26"/>
  </p:handoutMasterIdLst>
  <p:sldIdLst>
    <p:sldId id="18691" r:id="rId9"/>
    <p:sldId id="18692" r:id="rId10"/>
    <p:sldId id="18694" r:id="rId11"/>
    <p:sldId id="18695" r:id="rId12"/>
    <p:sldId id="18696" r:id="rId13"/>
    <p:sldId id="18699" r:id="rId14"/>
    <p:sldId id="18700" r:id="rId15"/>
    <p:sldId id="18701" r:id="rId16"/>
    <p:sldId id="18698" r:id="rId17"/>
    <p:sldId id="18702" r:id="rId18"/>
    <p:sldId id="18697" r:id="rId19"/>
    <p:sldId id="18703" r:id="rId20"/>
    <p:sldId id="18704" r:id="rId21"/>
    <p:sldId id="18707" r:id="rId22"/>
    <p:sldId id="18705" r:id="rId23"/>
    <p:sldId id="18709" r:id="rId24"/>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599">
          <p15:clr>
            <a:srgbClr val="A4A3A4"/>
          </p15:clr>
        </p15:guide>
        <p15:guide id="3" pos="2880">
          <p15:clr>
            <a:srgbClr val="A4A3A4"/>
          </p15:clr>
        </p15:guide>
        <p15:guide id="4" pos="5602" userDrawn="1">
          <p15:clr>
            <a:srgbClr val="A4A3A4"/>
          </p15:clr>
        </p15:guide>
        <p15:guide id="5" pos="158"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6B879F-9A80-A421-F225-728CEBAFEF32}" name="Daroczy, Jenna (CorpAffairs, Black Mountain)" initials="DM" userId="S::dar14c@csiro.au::d3710c05-52fa-4b66-bafa-571c8989bc04" providerId="AD"/>
  <p188:author id="{FA0428B9-9BF9-F77C-F08B-99AC2F37CF69}" name="Zana Sinclair" initials="ZS" userId="S::sin218@csiro.au::bb6f34ff-0a0b-415e-ae22-d263e539a76f" providerId="AD"/>
  <p188:author id="{058027FF-0CA2-E63A-C23C-B101B9C7C3B2}" name="Duffy, Siobhan (CorpAffairs, Black Mountain)" initials="DS(BM" userId="S::duf070@csiro.au::c66c1358-0d58-4d5d-b4f5-c1988d647cb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DBDC"/>
    <a:srgbClr val="001D34"/>
    <a:srgbClr val="00A9C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49" autoAdjust="0"/>
    <p:restoredTop sz="67435" autoAdjust="0"/>
  </p:normalViewPr>
  <p:slideViewPr>
    <p:cSldViewPr showGuides="1">
      <p:cViewPr varScale="1">
        <p:scale>
          <a:sx n="149" d="100"/>
          <a:sy n="149" d="100"/>
        </p:scale>
        <p:origin x="1920" y="168"/>
      </p:cViewPr>
      <p:guideLst>
        <p:guide orient="horz" pos="1620"/>
        <p:guide orient="horz" pos="599"/>
        <p:guide pos="2880"/>
        <p:guide pos="5602"/>
        <p:guide pos="158"/>
      </p:guideLst>
    </p:cSldViewPr>
  </p:slideViewPr>
  <p:outlineViewPr>
    <p:cViewPr>
      <p:scale>
        <a:sx n="33" d="100"/>
        <a:sy n="33" d="100"/>
      </p:scale>
      <p:origin x="0" y="0"/>
    </p:cViewPr>
  </p:outlineViewPr>
  <p:notesTextViewPr>
    <p:cViewPr>
      <p:scale>
        <a:sx n="110" d="100"/>
        <a:sy n="110" d="100"/>
      </p:scale>
      <p:origin x="0" y="0"/>
    </p:cViewPr>
  </p:notesTextViewPr>
  <p:sorterViewPr>
    <p:cViewPr>
      <p:scale>
        <a:sx n="200" d="100"/>
        <a:sy n="200" d="100"/>
      </p:scale>
      <p:origin x="0" y="0"/>
    </p:cViewPr>
  </p:sorterViewPr>
  <p:notesViewPr>
    <p:cSldViewPr showGuides="1">
      <p:cViewPr varScale="1">
        <p:scale>
          <a:sx n="121" d="100"/>
          <a:sy n="121" d="100"/>
        </p:scale>
        <p:origin x="4938" y="11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BBFA697C-5849-4DDF-A6C8-08E6893940F4}" type="datetimeFigureOut">
              <a:rPr lang="en-AU" smtClean="0"/>
              <a:pPr/>
              <a:t>5/7/2024</a:t>
            </a:fld>
            <a:endParaRPr lang="en-AU"/>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BFD014AF-979A-46D9-9B43-4C67319580DA}" type="slidenum">
              <a:rPr lang="en-AU" smtClean="0"/>
              <a:pPr/>
              <a:t>‹#›</a:t>
            </a:fld>
            <a:endParaRPr lang="en-AU"/>
          </a:p>
        </p:txBody>
      </p:sp>
    </p:spTree>
    <p:extLst>
      <p:ext uri="{BB962C8B-B14F-4D97-AF65-F5344CB8AC3E}">
        <p14:creationId xmlns:p14="http://schemas.microsoft.com/office/powerpoint/2010/main" val="2514441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00992BC2-9435-4D31-AEB3-5D5877AD6447}" type="datetimeFigureOut">
              <a:rPr lang="en-AU" smtClean="0"/>
              <a:pPr/>
              <a:t>5/7/2024</a:t>
            </a:fld>
            <a:endParaRPr lang="en-AU"/>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9A496215-5E4C-414D-A8DB-C38AA7CF7C2A}" type="slidenum">
              <a:rPr lang="en-AU" smtClean="0"/>
              <a:pPr/>
              <a:t>‹#›</a:t>
            </a:fld>
            <a:endParaRPr lang="en-AU"/>
          </a:p>
        </p:txBody>
      </p:sp>
    </p:spTree>
    <p:extLst>
      <p:ext uri="{BB962C8B-B14F-4D97-AF65-F5344CB8AC3E}">
        <p14:creationId xmlns:p14="http://schemas.microsoft.com/office/powerpoint/2010/main" val="4203183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Good afternoon everyone. My name is [Your Name], and today I will be presenting our work on the WALLABY Pilot Survey and our novel approach to HI source-finding using a machine learning framework. This work has been a collaborative effort with </a:t>
            </a:r>
            <a:r>
              <a:rPr lang="en-AU" b="0" i="0" dirty="0">
                <a:effectLst/>
                <a:highlight>
                  <a:srgbClr val="FFFFFF"/>
                </a:highlight>
                <a:latin typeface="Arial" panose="020B0604020202020204" pitchFamily="34" charset="0"/>
              </a:rPr>
              <a:t>Ivy Wong, Tobias </a:t>
            </a:r>
            <a:r>
              <a:rPr lang="en-AU" b="0" i="0" dirty="0" err="1">
                <a:effectLst/>
                <a:highlight>
                  <a:srgbClr val="FFFFFF"/>
                </a:highlight>
                <a:latin typeface="Arial" panose="020B0604020202020204" pitchFamily="34" charset="0"/>
              </a:rPr>
              <a:t>Westmeier</a:t>
            </a:r>
            <a:r>
              <a:rPr lang="en-AU" b="0" i="0" dirty="0">
                <a:effectLst/>
                <a:highlight>
                  <a:srgbClr val="FFFFFF"/>
                </a:highlight>
                <a:latin typeface="Arial" panose="020B0604020202020204" pitchFamily="34" charset="0"/>
              </a:rPr>
              <a:t>, and Karen Lee-Waddell</a:t>
            </a:r>
            <a:endParaRPr lang="en-US" dirty="0"/>
          </a:p>
        </p:txBody>
      </p:sp>
      <p:sp>
        <p:nvSpPr>
          <p:cNvPr id="4" name="Slide Number Placeholder 3"/>
          <p:cNvSpPr>
            <a:spLocks noGrp="1"/>
          </p:cNvSpPr>
          <p:nvPr>
            <p:ph type="sldNum" sz="quarter" idx="5"/>
          </p:nvPr>
        </p:nvSpPr>
        <p:spPr/>
        <p:txBody>
          <a:bodyPr/>
          <a:lstStyle/>
          <a:p>
            <a:fld id="{9A496215-5E4C-414D-A8DB-C38AA7CF7C2A}" type="slidenum">
              <a:rPr lang="en-AU" smtClean="0"/>
              <a:pPr/>
              <a:t>1</a:t>
            </a:fld>
            <a:endParaRPr lang="en-AU"/>
          </a:p>
        </p:txBody>
      </p:sp>
    </p:spTree>
    <p:extLst>
      <p:ext uri="{BB962C8B-B14F-4D97-AF65-F5344CB8AC3E}">
        <p14:creationId xmlns:p14="http://schemas.microsoft.com/office/powerpoint/2010/main" val="1569664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test our method using two datasets. The first one is the mocked dataset</a:t>
            </a:r>
            <a:r>
              <a:rPr lang="en-AU" dirty="0"/>
              <a:t>.</a:t>
            </a:r>
            <a:r>
              <a:rPr lang="en-US" dirty="0"/>
              <a:t> </a:t>
            </a:r>
            <a:r>
              <a:rPr lang="en-AU" dirty="0"/>
              <a:t>We can see that our model achieved a relatively high accuracy shown on this confusion matrix. Both the true positive and true negative rate are over 90% indicating out model can distinguish whether the mini cube is a real object or a false positive. We can also see the SNR distribution of the detected and undetected galaxies on the left figure. The model achieves 100% precision on the data with SNR  greater than 2. Even when SNR is </a:t>
            </a:r>
            <a:r>
              <a:rPr lang="en-AU" dirty="0" err="1"/>
              <a:t>aroud</a:t>
            </a:r>
            <a:r>
              <a:rPr lang="en-AU" dirty="0"/>
              <a:t> 1, our model still have a precision over 80 %.</a:t>
            </a:r>
          </a:p>
          <a:p>
            <a:endParaRPr lang="en-AU" dirty="0"/>
          </a:p>
        </p:txBody>
      </p:sp>
      <p:sp>
        <p:nvSpPr>
          <p:cNvPr id="4" name="Slide Number Placeholder 3"/>
          <p:cNvSpPr>
            <a:spLocks noGrp="1"/>
          </p:cNvSpPr>
          <p:nvPr>
            <p:ph type="sldNum" sz="quarter" idx="5"/>
          </p:nvPr>
        </p:nvSpPr>
        <p:spPr/>
        <p:txBody>
          <a:bodyPr/>
          <a:lstStyle/>
          <a:p>
            <a:fld id="{9A496215-5E4C-414D-A8DB-C38AA7CF7C2A}" type="slidenum">
              <a:rPr lang="en-AU" smtClean="0"/>
              <a:pPr/>
              <a:t>10</a:t>
            </a:fld>
            <a:endParaRPr lang="en-AU"/>
          </a:p>
        </p:txBody>
      </p:sp>
    </p:spTree>
    <p:extLst>
      <p:ext uri="{BB962C8B-B14F-4D97-AF65-F5344CB8AC3E}">
        <p14:creationId xmlns:p14="http://schemas.microsoft.com/office/powerpoint/2010/main" val="1031907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For the real data, we started with </a:t>
            </a:r>
            <a:r>
              <a:rPr lang="en-AU" dirty="0" err="1"/>
              <a:t>SoFiA's</a:t>
            </a:r>
            <a:r>
              <a:rPr lang="en-AU" dirty="0"/>
              <a:t> candidate list, which included 11,121 sources. Using boundary boxes provided by </a:t>
            </a:r>
            <a:r>
              <a:rPr lang="en-AU" dirty="0" err="1"/>
              <a:t>SoFiA</a:t>
            </a:r>
            <a:r>
              <a:rPr lang="en-AU" dirty="0"/>
              <a:t>, we extracted mini cubes from the master cube.</a:t>
            </a:r>
          </a:p>
          <a:p>
            <a:r>
              <a:rPr lang="en-AU" dirty="0"/>
              <a:t>To clean the data, we remove redundant objects within 30 arcseconds of each other. This ensured that only one point was saved for each close group of objects.</a:t>
            </a:r>
          </a:p>
          <a:p>
            <a:r>
              <a:rPr lang="en-AU" dirty="0"/>
              <a:t>Finally, we standardized the cleaned data through normalization, preparing it for neural network input."</a:t>
            </a:r>
          </a:p>
          <a:p>
            <a:endParaRPr lang="en-AU" dirty="0"/>
          </a:p>
        </p:txBody>
      </p:sp>
      <p:sp>
        <p:nvSpPr>
          <p:cNvPr id="4" name="Slide Number Placeholder 3"/>
          <p:cNvSpPr>
            <a:spLocks noGrp="1"/>
          </p:cNvSpPr>
          <p:nvPr>
            <p:ph type="sldNum" sz="quarter" idx="5"/>
          </p:nvPr>
        </p:nvSpPr>
        <p:spPr/>
        <p:txBody>
          <a:bodyPr/>
          <a:lstStyle/>
          <a:p>
            <a:fld id="{9A496215-5E4C-414D-A8DB-C38AA7CF7C2A}" type="slidenum">
              <a:rPr lang="en-AU" smtClean="0"/>
              <a:pPr/>
              <a:t>11</a:t>
            </a:fld>
            <a:endParaRPr lang="en-AU"/>
          </a:p>
        </p:txBody>
      </p:sp>
    </p:spTree>
    <p:extLst>
      <p:ext uri="{BB962C8B-B14F-4D97-AF65-F5344CB8AC3E}">
        <p14:creationId xmlns:p14="http://schemas.microsoft.com/office/powerpoint/2010/main" val="1503151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real dataset from DR2, our model can still have an accuracy rate around 75%. </a:t>
            </a:r>
          </a:p>
          <a:p>
            <a:r>
              <a:rPr lang="en-AU" b="0" i="0" dirty="0">
                <a:effectLst/>
                <a:highlight>
                  <a:srgbClr val="FFFFFF"/>
                </a:highlight>
                <a:latin typeface="Arial" panose="020B0604020202020204" pitchFamily="34" charset="0"/>
              </a:rPr>
              <a:t>We compared performance across different three </a:t>
            </a:r>
            <a:r>
              <a:rPr lang="en-AU" b="0" i="0" dirty="0" err="1">
                <a:effectLst/>
                <a:highlight>
                  <a:srgbClr val="FFFFFF"/>
                </a:highlight>
                <a:latin typeface="Arial" panose="020B0604020202020204" pitchFamily="34" charset="0"/>
              </a:rPr>
              <a:t>ResNet</a:t>
            </a:r>
            <a:r>
              <a:rPr lang="en-AU" b="0" i="0" dirty="0">
                <a:effectLst/>
                <a:highlight>
                  <a:srgbClr val="FFFFFF"/>
                </a:highlight>
                <a:latin typeface="Arial" panose="020B0604020202020204" pitchFamily="34" charset="0"/>
              </a:rPr>
              <a:t> versions. In general, without sufficient data, the model may struggle to learn more complex patterns, even as its capacity increases with more layers.</a:t>
            </a:r>
            <a:endParaRPr lang="en-US" dirty="0"/>
          </a:p>
          <a:p>
            <a:endParaRPr lang="en-US" dirty="0"/>
          </a:p>
          <a:p>
            <a:endParaRPr lang="en-US" dirty="0"/>
          </a:p>
          <a:p>
            <a:endParaRPr lang="en-US" dirty="0"/>
          </a:p>
          <a:p>
            <a:endParaRPr lang="en-US" dirty="0"/>
          </a:p>
          <a:p>
            <a:r>
              <a:rPr lang="en-AU" b="0" i="0" dirty="0">
                <a:effectLst/>
                <a:highlight>
                  <a:srgbClr val="FFFFFF"/>
                </a:highlight>
                <a:latin typeface="Arial" panose="020B0604020202020204" pitchFamily="34" charset="0"/>
              </a:rPr>
              <a:t>We hypothesise that this source rarer properties that have not been modelled well by our current model.</a:t>
            </a:r>
            <a:endParaRPr lang="en-US" dirty="0"/>
          </a:p>
        </p:txBody>
      </p:sp>
      <p:sp>
        <p:nvSpPr>
          <p:cNvPr id="4" name="Slide Number Placeholder 3"/>
          <p:cNvSpPr>
            <a:spLocks noGrp="1"/>
          </p:cNvSpPr>
          <p:nvPr>
            <p:ph type="sldNum" sz="quarter" idx="5"/>
          </p:nvPr>
        </p:nvSpPr>
        <p:spPr/>
        <p:txBody>
          <a:bodyPr/>
          <a:lstStyle/>
          <a:p>
            <a:fld id="{9A496215-5E4C-414D-A8DB-C38AA7CF7C2A}" type="slidenum">
              <a:rPr lang="en-AU" smtClean="0"/>
              <a:pPr/>
              <a:t>12</a:t>
            </a:fld>
            <a:endParaRPr lang="en-AU"/>
          </a:p>
        </p:txBody>
      </p:sp>
    </p:spTree>
    <p:extLst>
      <p:ext uri="{BB962C8B-B14F-4D97-AF65-F5344CB8AC3E}">
        <p14:creationId xmlns:p14="http://schemas.microsoft.com/office/powerpoint/2010/main" val="2162097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"Visualizing the model's accuracy as a function of SNR,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find that there is no objects with SNR lower than 3 in our test dataset </a:t>
            </a:r>
            <a:r>
              <a:rPr lang="en-AU" dirty="0"/>
              <a:t>and our model is able to achieve reliable accuracy at SNR &gt; 7.5. However, we did miss a source with SNR = 11, as shown in the right example. This highlights the need for further refinement of our model to capture all true sources."</a:t>
            </a:r>
          </a:p>
        </p:txBody>
      </p:sp>
      <p:sp>
        <p:nvSpPr>
          <p:cNvPr id="4" name="Slide Number Placeholder 3"/>
          <p:cNvSpPr>
            <a:spLocks noGrp="1"/>
          </p:cNvSpPr>
          <p:nvPr>
            <p:ph type="sldNum" sz="quarter" idx="5"/>
          </p:nvPr>
        </p:nvSpPr>
        <p:spPr/>
        <p:txBody>
          <a:bodyPr/>
          <a:lstStyle/>
          <a:p>
            <a:fld id="{9A496215-5E4C-414D-A8DB-C38AA7CF7C2A}" type="slidenum">
              <a:rPr lang="en-AU" smtClean="0"/>
              <a:pPr/>
              <a:t>13</a:t>
            </a:fld>
            <a:endParaRPr lang="en-AU"/>
          </a:p>
        </p:txBody>
      </p:sp>
    </p:spTree>
    <p:extLst>
      <p:ext uri="{BB962C8B-B14F-4D97-AF65-F5344CB8AC3E}">
        <p14:creationId xmlns:p14="http://schemas.microsoft.com/office/powerpoint/2010/main" val="105341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Apart from the accuracies, a supervise of our current model is that we found some sources that are not catalogued in the DR2 catalogue. Here is an example of new galaxy found by our ML model. This galaxy is re-</a:t>
            </a:r>
            <a:r>
              <a:rPr lang="en-US" dirty="0" err="1"/>
              <a:t>verifiied</a:t>
            </a:r>
            <a:r>
              <a:rPr lang="en-US" dirty="0"/>
              <a:t> by a few human experts and it is confirmed as a real galaxy. So, why this object is missing previously? </a:t>
            </a:r>
          </a:p>
          <a:p>
            <a:endParaRPr lang="en-US" dirty="0"/>
          </a:p>
          <a:p>
            <a:r>
              <a:rPr lang="en-US" dirty="0"/>
              <a:t>Here is the </a:t>
            </a:r>
            <a:r>
              <a:rPr lang="en-AU" b="0" i="0" dirty="0">
                <a:effectLst/>
                <a:highlight>
                  <a:srgbClr val="FFFFFF"/>
                </a:highlight>
                <a:latin typeface="Arial" panose="020B0604020202020204" pitchFamily="34" charset="0"/>
              </a:rPr>
              <a:t>integrated HI spectrum of this source. We can see that there is a sharp pit in it. The signal of the object is submerged in this large range. Human experts will think </a:t>
            </a:r>
            <a:r>
              <a:rPr lang="en-AU" b="0" i="0" dirty="0" err="1">
                <a:effectLst/>
                <a:highlight>
                  <a:srgbClr val="FFFFFF"/>
                </a:highlight>
                <a:latin typeface="Arial" panose="020B0604020202020204" pitchFamily="34" charset="0"/>
              </a:rPr>
              <a:t>SoFiA</a:t>
            </a:r>
            <a:r>
              <a:rPr lang="en-AU" b="0" i="0" dirty="0">
                <a:effectLst/>
                <a:highlight>
                  <a:srgbClr val="FFFFFF"/>
                </a:highlight>
                <a:latin typeface="Arial" panose="020B0604020202020204" pitchFamily="34" charset="0"/>
              </a:rPr>
              <a:t> have captured this pit and report a false positive. So the human expert reject this detection.</a:t>
            </a:r>
            <a:r>
              <a:rPr lang="en-US" b="0" i="0" dirty="0">
                <a:effectLst/>
                <a:highlight>
                  <a:srgbClr val="FFFFFF"/>
                </a:highlight>
                <a:latin typeface="Arial" panose="020B0604020202020204" pitchFamily="34" charset="0"/>
              </a:rPr>
              <a:t> </a:t>
            </a:r>
            <a:r>
              <a:rPr lang="en-AU" b="0" i="0" dirty="0">
                <a:effectLst/>
                <a:highlight>
                  <a:srgbClr val="FFFFFF"/>
                </a:highlight>
                <a:latin typeface="Arial" panose="020B0604020202020204" pitchFamily="34" charset="0"/>
              </a:rPr>
              <a:t>Considering</a:t>
            </a:r>
            <a:r>
              <a:rPr lang="en-US" b="0" i="0" dirty="0">
                <a:effectLst/>
                <a:highlight>
                  <a:srgbClr val="FFFFFF"/>
                </a:highlight>
                <a:latin typeface="Arial" panose="020B0604020202020204" pitchFamily="34" charset="0"/>
              </a:rPr>
              <a:t> </a:t>
            </a:r>
            <a:r>
              <a:rPr lang="en-AU" b="0" i="0" dirty="0">
                <a:effectLst/>
                <a:highlight>
                  <a:srgbClr val="FFFFFF"/>
                </a:highlight>
                <a:latin typeface="Arial" panose="020B0604020202020204" pitchFamily="34" charset="0"/>
              </a:rPr>
              <a:t>that</a:t>
            </a:r>
            <a:r>
              <a:rPr lang="en-US" b="0" i="0" dirty="0">
                <a:effectLst/>
                <a:highlight>
                  <a:srgbClr val="FFFFFF"/>
                </a:highlight>
                <a:latin typeface="Arial" panose="020B0604020202020204" pitchFamily="34" charset="0"/>
              </a:rPr>
              <a:t> </a:t>
            </a:r>
            <a:r>
              <a:rPr lang="en-AU" b="0" i="0" dirty="0">
                <a:effectLst/>
                <a:highlight>
                  <a:srgbClr val="FFFFFF"/>
                </a:highlight>
                <a:latin typeface="Arial" panose="020B0604020202020204" pitchFamily="34" charset="0"/>
              </a:rPr>
              <a:t>human</a:t>
            </a:r>
            <a:r>
              <a:rPr lang="en-US" b="0" i="0" dirty="0">
                <a:effectLst/>
                <a:highlight>
                  <a:srgbClr val="FFFFFF"/>
                </a:highlight>
                <a:latin typeface="Arial" panose="020B0604020202020204" pitchFamily="34" charset="0"/>
              </a:rPr>
              <a:t> </a:t>
            </a:r>
            <a:r>
              <a:rPr lang="en-AU" b="0" i="0" dirty="0">
                <a:effectLst/>
                <a:highlight>
                  <a:srgbClr val="FFFFFF"/>
                </a:highlight>
                <a:latin typeface="Arial" panose="020B0604020202020204" pitchFamily="34" charset="0"/>
              </a:rPr>
              <a:t>experts</a:t>
            </a:r>
            <a:r>
              <a:rPr lang="en-US" b="0" i="0" dirty="0">
                <a:effectLst/>
                <a:highlight>
                  <a:srgbClr val="FFFFFF"/>
                </a:highlight>
                <a:latin typeface="Arial" panose="020B0604020202020204" pitchFamily="34" charset="0"/>
              </a:rPr>
              <a:t> </a:t>
            </a:r>
            <a:r>
              <a:rPr lang="en-AU" b="0" i="0" dirty="0">
                <a:effectLst/>
                <a:highlight>
                  <a:srgbClr val="FFFFFF"/>
                </a:highlight>
                <a:latin typeface="Arial" panose="020B0604020202020204" pitchFamily="34" charset="0"/>
              </a:rPr>
              <a:t>have</a:t>
            </a:r>
            <a:r>
              <a:rPr lang="en-US" b="0" i="0" dirty="0">
                <a:effectLst/>
                <a:highlight>
                  <a:srgbClr val="FFFFFF"/>
                </a:highlight>
                <a:latin typeface="Arial" panose="020B0604020202020204" pitchFamily="34" charset="0"/>
              </a:rPr>
              <a:t> </a:t>
            </a:r>
            <a:r>
              <a:rPr lang="en-AU" b="0" i="0" dirty="0">
                <a:effectLst/>
                <a:highlight>
                  <a:srgbClr val="FFFFFF"/>
                </a:highlight>
                <a:latin typeface="Arial" panose="020B0604020202020204" pitchFamily="34" charset="0"/>
              </a:rPr>
              <a:t>to</a:t>
            </a:r>
            <a:r>
              <a:rPr lang="en-US" b="0" i="0" dirty="0">
                <a:effectLst/>
                <a:highlight>
                  <a:srgbClr val="FFFFFF"/>
                </a:highlight>
                <a:latin typeface="Arial" panose="020B0604020202020204" pitchFamily="34" charset="0"/>
              </a:rPr>
              <a:t> </a:t>
            </a:r>
            <a:r>
              <a:rPr lang="en-AU" b="0" i="0" dirty="0">
                <a:effectLst/>
                <a:highlight>
                  <a:srgbClr val="FFFFFF"/>
                </a:highlight>
                <a:latin typeface="Arial" panose="020B0604020202020204" pitchFamily="34" charset="0"/>
              </a:rPr>
              <a:t>look</a:t>
            </a:r>
            <a:r>
              <a:rPr lang="en-US" b="0" i="0" dirty="0">
                <a:effectLst/>
                <a:highlight>
                  <a:srgbClr val="FFFFFF"/>
                </a:highlight>
                <a:latin typeface="Arial" panose="020B0604020202020204" pitchFamily="34" charset="0"/>
              </a:rPr>
              <a:t> </a:t>
            </a:r>
            <a:r>
              <a:rPr lang="en-AU" b="0" i="0" dirty="0">
                <a:effectLst/>
                <a:highlight>
                  <a:srgbClr val="FFFFFF"/>
                </a:highlight>
                <a:latin typeface="Arial" panose="020B0604020202020204" pitchFamily="34" charset="0"/>
              </a:rPr>
              <a:t>at</a:t>
            </a:r>
            <a:r>
              <a:rPr lang="en-US" b="0" i="0" dirty="0">
                <a:effectLst/>
                <a:highlight>
                  <a:srgbClr val="FFFFFF"/>
                </a:highlight>
                <a:latin typeface="Arial" panose="020B0604020202020204" pitchFamily="34" charset="0"/>
              </a:rPr>
              <a:t> </a:t>
            </a:r>
            <a:r>
              <a:rPr lang="en-AU" b="0" i="0" dirty="0">
                <a:effectLst/>
                <a:highlight>
                  <a:srgbClr val="FFFFFF"/>
                </a:highlight>
                <a:latin typeface="Arial" panose="020B0604020202020204" pitchFamily="34" charset="0"/>
              </a:rPr>
              <a:t>11,000</a:t>
            </a:r>
            <a:r>
              <a:rPr lang="en-US" b="0" i="0" dirty="0">
                <a:effectLst/>
                <a:highlight>
                  <a:srgbClr val="FFFFFF"/>
                </a:highlight>
                <a:latin typeface="Arial" panose="020B0604020202020204" pitchFamily="34" charset="0"/>
              </a:rPr>
              <a:t> </a:t>
            </a:r>
            <a:r>
              <a:rPr lang="en-AU" b="0" i="0" dirty="0">
                <a:effectLst/>
                <a:highlight>
                  <a:srgbClr val="FFFFFF"/>
                </a:highlight>
                <a:latin typeface="Arial" panose="020B0604020202020204" pitchFamily="34" charset="0"/>
              </a:rPr>
              <a:t>candidates one by one, this situation is very likely to happened. </a:t>
            </a:r>
            <a:r>
              <a:rPr lang="en-US" b="0" i="0" dirty="0">
                <a:effectLst/>
                <a:highlight>
                  <a:srgbClr val="FFFFFF"/>
                </a:highlight>
                <a:latin typeface="Arial" panose="020B0604020202020204" pitchFamily="34" charset="0"/>
              </a:rPr>
              <a:t>On the </a:t>
            </a:r>
            <a:r>
              <a:rPr lang="en-US" b="0" i="0" dirty="0" err="1">
                <a:effectLst/>
                <a:highlight>
                  <a:srgbClr val="FFFFFF"/>
                </a:highlight>
                <a:latin typeface="Arial" panose="020B0604020202020204" pitchFamily="34" charset="0"/>
              </a:rPr>
              <a:t>controry</a:t>
            </a:r>
            <a:r>
              <a:rPr lang="en-US" b="0" i="0" dirty="0">
                <a:effectLst/>
                <a:highlight>
                  <a:srgbClr val="FFFFFF"/>
                </a:highlight>
                <a:latin typeface="Arial" panose="020B0604020202020204" pitchFamily="34" charset="0"/>
              </a:rPr>
              <a:t>, ML method can ignore the sharp pit and capture the feature of the target object.</a:t>
            </a:r>
            <a:endParaRPr lang="en-US" dirty="0"/>
          </a:p>
        </p:txBody>
      </p:sp>
      <p:sp>
        <p:nvSpPr>
          <p:cNvPr id="4" name="Slide Number Placeholder 3"/>
          <p:cNvSpPr>
            <a:spLocks noGrp="1"/>
          </p:cNvSpPr>
          <p:nvPr>
            <p:ph type="sldNum" sz="quarter" idx="5"/>
          </p:nvPr>
        </p:nvSpPr>
        <p:spPr/>
        <p:txBody>
          <a:bodyPr/>
          <a:lstStyle/>
          <a:p>
            <a:fld id="{9A496215-5E4C-414D-A8DB-C38AA7CF7C2A}" type="slidenum">
              <a:rPr lang="en-AU" smtClean="0"/>
              <a:pPr/>
              <a:t>14</a:t>
            </a:fld>
            <a:endParaRPr lang="en-AU"/>
          </a:p>
        </p:txBody>
      </p:sp>
    </p:spTree>
    <p:extLst>
      <p:ext uri="{BB962C8B-B14F-4D97-AF65-F5344CB8AC3E}">
        <p14:creationId xmlns:p14="http://schemas.microsoft.com/office/powerpoint/2010/main" val="2858622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conclusion</a:t>
            </a:r>
          </a:p>
          <a:p>
            <a:r>
              <a:rPr lang="en-AU" dirty="0"/>
              <a:t>Despite our model's successes, there are several limitations. First, our training data relies heavily on human-</a:t>
            </a:r>
            <a:r>
              <a:rPr lang="en-AU" dirty="0" err="1"/>
              <a:t>labeled</a:t>
            </a:r>
            <a:r>
              <a:rPr lang="en-AU" dirty="0"/>
              <a:t> data. In low SNR cases, </a:t>
            </a:r>
            <a:r>
              <a:rPr lang="en-AU" dirty="0" err="1"/>
              <a:t>mislabeling</a:t>
            </a:r>
            <a:r>
              <a:rPr lang="en-AU" dirty="0"/>
              <a:t> can occur, reducing model accuracy. Additionally, using a 3D CNN increases the complexity of gradient descent, making optimization more challenging. Lastly, our current dataset of 1,300 positive samples is insufficient for a network with 33 million parameters.</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Looking forward, we plan to increase the number of data samples, especially focusing on low SNR objects. We also aim to explore unsupervised learning methods that do not rely on </a:t>
            </a:r>
            <a:r>
              <a:rPr lang="en-AU" dirty="0" err="1"/>
              <a:t>labeled</a:t>
            </a:r>
            <a:r>
              <a:rPr lang="en-AU" dirty="0"/>
              <a:t> data. Moreover, we will work on domain adaptation techniques, training on simulated data and adapting to real data to improve accuracy."</a:t>
            </a:r>
          </a:p>
          <a:p>
            <a:endParaRPr lang="en-AU" dirty="0"/>
          </a:p>
        </p:txBody>
      </p:sp>
      <p:sp>
        <p:nvSpPr>
          <p:cNvPr id="4" name="Slide Number Placeholder 3"/>
          <p:cNvSpPr>
            <a:spLocks noGrp="1"/>
          </p:cNvSpPr>
          <p:nvPr>
            <p:ph type="sldNum" sz="quarter" idx="5"/>
          </p:nvPr>
        </p:nvSpPr>
        <p:spPr/>
        <p:txBody>
          <a:bodyPr/>
          <a:lstStyle/>
          <a:p>
            <a:fld id="{9A496215-5E4C-414D-A8DB-C38AA7CF7C2A}" type="slidenum">
              <a:rPr lang="en-AU" smtClean="0"/>
              <a:pPr/>
              <a:t>15</a:t>
            </a:fld>
            <a:endParaRPr lang="en-AU"/>
          </a:p>
        </p:txBody>
      </p:sp>
    </p:spTree>
    <p:extLst>
      <p:ext uri="{BB962C8B-B14F-4D97-AF65-F5344CB8AC3E}">
        <p14:creationId xmlns:p14="http://schemas.microsoft.com/office/powerpoint/2010/main" val="2459278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all for my presentation. I'll leave the time for discussions and commons. </a:t>
            </a:r>
          </a:p>
        </p:txBody>
      </p:sp>
      <p:sp>
        <p:nvSpPr>
          <p:cNvPr id="4" name="Slide Number Placeholder 3"/>
          <p:cNvSpPr>
            <a:spLocks noGrp="1"/>
          </p:cNvSpPr>
          <p:nvPr>
            <p:ph type="sldNum" sz="quarter" idx="5"/>
          </p:nvPr>
        </p:nvSpPr>
        <p:spPr/>
        <p:txBody>
          <a:bodyPr/>
          <a:lstStyle/>
          <a:p>
            <a:fld id="{9A496215-5E4C-414D-A8DB-C38AA7CF7C2A}" type="slidenum">
              <a:rPr lang="en-AU" smtClean="0"/>
              <a:pPr/>
              <a:t>16</a:t>
            </a:fld>
            <a:endParaRPr lang="en-AU"/>
          </a:p>
        </p:txBody>
      </p:sp>
    </p:spTree>
    <p:extLst>
      <p:ext uri="{BB962C8B-B14F-4D97-AF65-F5344CB8AC3E}">
        <p14:creationId xmlns:p14="http://schemas.microsoft.com/office/powerpoint/2010/main" val="675495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WALLABY survey aims to map a large portion of the southern sky in the 21-cm line emission of neutral hydrogen. This survey will help us understand galaxy formation and evolution by detecting and mapping HI in galaxies. Given the large data volumes expected, efficient and automated source-finding methods are crucial. Manual intervention is no longer feasible due to the large scale of the data."</a:t>
            </a:r>
            <a:endParaRPr lang="en-US" dirty="0"/>
          </a:p>
        </p:txBody>
      </p:sp>
      <p:sp>
        <p:nvSpPr>
          <p:cNvPr id="4" name="Slide Number Placeholder 3"/>
          <p:cNvSpPr>
            <a:spLocks noGrp="1"/>
          </p:cNvSpPr>
          <p:nvPr>
            <p:ph type="sldNum" sz="quarter" idx="5"/>
          </p:nvPr>
        </p:nvSpPr>
        <p:spPr/>
        <p:txBody>
          <a:bodyPr/>
          <a:lstStyle/>
          <a:p>
            <a:fld id="{9A496215-5E4C-414D-A8DB-C38AA7CF7C2A}" type="slidenum">
              <a:rPr lang="en-AU" smtClean="0"/>
              <a:pPr/>
              <a:t>2</a:t>
            </a:fld>
            <a:endParaRPr lang="en-AU"/>
          </a:p>
        </p:txBody>
      </p:sp>
    </p:spTree>
    <p:extLst>
      <p:ext uri="{BB962C8B-B14F-4D97-AF65-F5344CB8AC3E}">
        <p14:creationId xmlns:p14="http://schemas.microsoft.com/office/powerpoint/2010/main" val="918005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solidFill>
                  <a:srgbClr val="0D0D0D"/>
                </a:solidFill>
                <a:effectLst/>
                <a:highlight>
                  <a:srgbClr val="FFFFFF"/>
                </a:highlight>
                <a:latin typeface="Söhne"/>
              </a:rPr>
              <a:t>The automated tool currently using by our WALLABY team is </a:t>
            </a:r>
            <a:r>
              <a:rPr lang="en-AU" b="0" i="0" dirty="0" err="1">
                <a:solidFill>
                  <a:srgbClr val="0D0D0D"/>
                </a:solidFill>
                <a:effectLst/>
                <a:highlight>
                  <a:srgbClr val="FFFFFF"/>
                </a:highlight>
                <a:latin typeface="Söhne"/>
              </a:rPr>
              <a:t>SoFiA</a:t>
            </a:r>
            <a:r>
              <a:rPr lang="en-AU" b="0" i="0" dirty="0">
                <a:solidFill>
                  <a:srgbClr val="0D0D0D"/>
                </a:solidFill>
                <a:effectLst/>
                <a:highlight>
                  <a:srgbClr val="FFFFFF"/>
                </a:highlight>
                <a:latin typeface="Söhne"/>
              </a:rPr>
              <a:t> and its improved version SoFiA2. In case some of you don’t know the source-finding workflow, here is a workflow diagram. The WALLABY image cube will be send to the </a:t>
            </a:r>
            <a:r>
              <a:rPr lang="en-AU" b="0" i="0" dirty="0" err="1">
                <a:solidFill>
                  <a:srgbClr val="0D0D0D"/>
                </a:solidFill>
                <a:effectLst/>
                <a:highlight>
                  <a:srgbClr val="FFFFFF"/>
                </a:highlight>
                <a:latin typeface="Söhne"/>
              </a:rPr>
              <a:t>soifa</a:t>
            </a:r>
            <a:r>
              <a:rPr lang="en-AU" b="0" i="0" dirty="0">
                <a:solidFill>
                  <a:srgbClr val="0D0D0D"/>
                </a:solidFill>
                <a:effectLst/>
                <a:highlight>
                  <a:srgbClr val="FFFFFF"/>
                </a:highlight>
                <a:latin typeface="Söhne"/>
              </a:rPr>
              <a:t> software and </a:t>
            </a:r>
            <a:r>
              <a:rPr lang="en-AU" b="0" i="0" dirty="0" err="1">
                <a:solidFill>
                  <a:srgbClr val="0D0D0D"/>
                </a:solidFill>
                <a:effectLst/>
                <a:highlight>
                  <a:srgbClr val="FFFFFF"/>
                </a:highlight>
                <a:latin typeface="Söhne"/>
              </a:rPr>
              <a:t>SoFiA</a:t>
            </a:r>
            <a:r>
              <a:rPr lang="en-AU" b="0" i="0" dirty="0">
                <a:solidFill>
                  <a:srgbClr val="0D0D0D"/>
                </a:solidFill>
                <a:effectLst/>
                <a:highlight>
                  <a:srgbClr val="FFFFFF"/>
                </a:highlight>
                <a:latin typeface="Söhne"/>
              </a:rPr>
              <a:t> will generate a candidate list which contains both targe object and some false positive. Then, the human astronomer will be involved for distinguish the object and reject the false positives. </a:t>
            </a:r>
            <a:endParaRPr lang="en-US" dirty="0"/>
          </a:p>
          <a:p>
            <a:endParaRPr lang="en-US" dirty="0"/>
          </a:p>
          <a:p>
            <a:r>
              <a:rPr lang="en-US" dirty="0"/>
              <a:t>In this Human Rejection part, it is kind of labor-intensive. Take DR2 as an example, </a:t>
            </a:r>
            <a:r>
              <a:rPr lang="en-US" dirty="0" err="1"/>
              <a:t>SoFiA</a:t>
            </a:r>
            <a:r>
              <a:rPr lang="en-US" dirty="0"/>
              <a:t> generated 11k candidate sources which may potentially contain the targe objects. Then, the human experts need to look through the list and verify it one by one. After that, only around</a:t>
            </a:r>
            <a:r>
              <a:rPr lang="zh-CN" altLang="en-US" dirty="0"/>
              <a:t> </a:t>
            </a:r>
            <a:r>
              <a:rPr lang="en-US" altLang="zh-CN" dirty="0"/>
              <a:t>10</a:t>
            </a:r>
            <a:r>
              <a:rPr lang="zh-CN" altLang="en-US" dirty="0"/>
              <a:t> </a:t>
            </a:r>
            <a:r>
              <a:rPr lang="en-US" altLang="zh-CN" dirty="0"/>
              <a:t>percent</a:t>
            </a:r>
            <a:r>
              <a:rPr lang="en-US" dirty="0"/>
              <a:t> objects are confirmed by the human expert</a:t>
            </a:r>
            <a:r>
              <a:rPr lang="zh-CN" altLang="en-US" dirty="0"/>
              <a:t> </a:t>
            </a:r>
            <a:r>
              <a:rPr lang="en-AU" altLang="zh-CN" dirty="0"/>
              <a:t>as true galaxies. We believe that this manual verification process is time-consuming and is a repeated task. And I believe that astronomers should focus on more challenging and complex tasks.</a:t>
            </a:r>
            <a:endParaRPr lang="en-US" dirty="0"/>
          </a:p>
        </p:txBody>
      </p:sp>
      <p:sp>
        <p:nvSpPr>
          <p:cNvPr id="4" name="Slide Number Placeholder 3"/>
          <p:cNvSpPr>
            <a:spLocks noGrp="1"/>
          </p:cNvSpPr>
          <p:nvPr>
            <p:ph type="sldNum" sz="quarter" idx="5"/>
          </p:nvPr>
        </p:nvSpPr>
        <p:spPr/>
        <p:txBody>
          <a:bodyPr/>
          <a:lstStyle/>
          <a:p>
            <a:fld id="{9A496215-5E4C-414D-A8DB-C38AA7CF7C2A}" type="slidenum">
              <a:rPr lang="en-AU" smtClean="0"/>
              <a:pPr/>
              <a:t>3</a:t>
            </a:fld>
            <a:endParaRPr lang="en-AU"/>
          </a:p>
        </p:txBody>
      </p:sp>
    </p:spTree>
    <p:extLst>
      <p:ext uri="{BB962C8B-B14F-4D97-AF65-F5344CB8AC3E}">
        <p14:creationId xmlns:p14="http://schemas.microsoft.com/office/powerpoint/2010/main" val="1332277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other hand, machine learning </a:t>
            </a:r>
            <a:r>
              <a:rPr lang="en-AU" dirty="0"/>
              <a:t>was born to solve these repetitive tasks.</a:t>
            </a:r>
            <a:r>
              <a:rPr lang="en-US" dirty="0"/>
              <a:t> Apart</a:t>
            </a:r>
            <a:r>
              <a:rPr lang="zh-CN" altLang="en-US" dirty="0"/>
              <a:t> </a:t>
            </a:r>
            <a:r>
              <a:rPr lang="en-AU" altLang="zh-CN" dirty="0"/>
              <a:t>from the traditional advantages that the </a:t>
            </a:r>
            <a:r>
              <a:rPr lang="en-AU" altLang="zh-CN" dirty="0" err="1"/>
              <a:t>SoFiA</a:t>
            </a:r>
            <a:r>
              <a:rPr lang="en-AU" altLang="zh-CN" dirty="0"/>
              <a:t> has, such as consistency and efficiency, machine learning have its unique strengths. First, ML model can continuously learning form the new data, when new training data is arrived, we retrain the model and it will become more powerful. In addition, it can discover complex patterns that rule-based method may ignored. Sometimes these patterns are non-explainable and even human experts cannot understand. Lastly, machine learning methods usually run on the GPU. And GPUs are designed for parallel computing. And the GPUs are greatly outperform CPUs in computational power. All these advantages made ML suitable for processing extensive astronomical</a:t>
            </a:r>
            <a:r>
              <a:rPr lang="zh-CN" altLang="en-US" dirty="0"/>
              <a:t> </a:t>
            </a:r>
            <a:r>
              <a:rPr lang="en-US" altLang="zh-CN" dirty="0"/>
              <a:t>data</a:t>
            </a:r>
            <a:r>
              <a:rPr lang="en-AU" altLang="zh-CN" dirty="0"/>
              <a:t>.</a:t>
            </a:r>
          </a:p>
          <a:p>
            <a:endParaRPr lang="en-AU" altLang="zh-CN" dirty="0"/>
          </a:p>
          <a:p>
            <a:r>
              <a:rPr lang="en-AU" altLang="zh-CN" dirty="0"/>
              <a:t>Thus, we have proposed a ML method to bypass the human rejection.</a:t>
            </a:r>
          </a:p>
          <a:p>
            <a:endParaRPr lang="en-AU" dirty="0"/>
          </a:p>
          <a:p>
            <a:endParaRPr lang="en-US" dirty="0"/>
          </a:p>
          <a:p>
            <a:r>
              <a:rPr lang="en-US" dirty="0"/>
              <a:t>I7 12700 768GFLOPS</a:t>
            </a:r>
          </a:p>
          <a:p>
            <a:r>
              <a:rPr lang="en-AU" b="0" i="0" dirty="0">
                <a:solidFill>
                  <a:srgbClr val="333333"/>
                </a:solidFill>
                <a:effectLst/>
                <a:highlight>
                  <a:srgbClr val="F8F8F8"/>
                </a:highlight>
                <a:latin typeface="TPU-Body"/>
              </a:rPr>
              <a:t>82.58 TFLOPS</a:t>
            </a:r>
          </a:p>
          <a:p>
            <a:r>
              <a:rPr lang="en-AU" altLang="zh-CN" sz="1200" b="1" dirty="0"/>
              <a:t>Automation Advantages: </a:t>
            </a:r>
            <a:r>
              <a:rPr lang="en-AU" altLang="zh-CN" sz="1200" dirty="0"/>
              <a:t>Consistency: Delivers uniform analysis across vast datasets.</a:t>
            </a:r>
          </a:p>
          <a:p>
            <a:r>
              <a:rPr lang="en-AU" altLang="zh-CN" sz="1200" b="1" dirty="0"/>
              <a:t>Efficiency: </a:t>
            </a:r>
            <a:r>
              <a:rPr lang="en-AU" altLang="zh-CN" sz="1200" dirty="0"/>
              <a:t>Operates continuously, processing data faster than manual methods.</a:t>
            </a:r>
          </a:p>
          <a:p>
            <a:r>
              <a:rPr lang="en-AU" altLang="zh-CN" sz="1200" b="1" dirty="0"/>
              <a:t>Focus: </a:t>
            </a:r>
            <a:r>
              <a:rPr lang="en-AU" altLang="zh-CN" sz="1200" dirty="0"/>
              <a:t>Frees astronomers to tackle more complex research challenges.</a:t>
            </a:r>
          </a:p>
          <a:p>
            <a:endParaRPr lang="en-US" dirty="0"/>
          </a:p>
        </p:txBody>
      </p:sp>
      <p:sp>
        <p:nvSpPr>
          <p:cNvPr id="4" name="Slide Number Placeholder 3"/>
          <p:cNvSpPr>
            <a:spLocks noGrp="1"/>
          </p:cNvSpPr>
          <p:nvPr>
            <p:ph type="sldNum" sz="quarter" idx="5"/>
          </p:nvPr>
        </p:nvSpPr>
        <p:spPr/>
        <p:txBody>
          <a:bodyPr/>
          <a:lstStyle/>
          <a:p>
            <a:fld id="{9A496215-5E4C-414D-A8DB-C38AA7CF7C2A}" type="slidenum">
              <a:rPr lang="en-AU" smtClean="0"/>
              <a:pPr/>
              <a:t>4</a:t>
            </a:fld>
            <a:endParaRPr lang="en-AU"/>
          </a:p>
        </p:txBody>
      </p:sp>
    </p:spTree>
    <p:extLst>
      <p:ext uri="{BB962C8B-B14F-4D97-AF65-F5344CB8AC3E}">
        <p14:creationId xmlns:p14="http://schemas.microsoft.com/office/powerpoint/2010/main" val="2847759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our proposed ML method for the rejection task. The method takes the </a:t>
            </a:r>
            <a:r>
              <a:rPr lang="en-US" dirty="0" err="1"/>
              <a:t>SoFiA</a:t>
            </a:r>
            <a:r>
              <a:rPr lang="en-US" dirty="0"/>
              <a:t> candidate catalogue and the master image data cube as an input. Then, it will </a:t>
            </a:r>
            <a:r>
              <a:rPr lang="en-US" dirty="0" err="1"/>
              <a:t>prepocess</a:t>
            </a:r>
            <a:r>
              <a:rPr lang="en-US" dirty="0"/>
              <a:t> the data. It will extract the mini cube from the master cube </a:t>
            </a:r>
            <a:r>
              <a:rPr lang="en-US" dirty="0" err="1"/>
              <a:t>accounding</a:t>
            </a:r>
            <a:r>
              <a:rPr lang="en-US" dirty="0"/>
              <a:t> to the </a:t>
            </a:r>
            <a:r>
              <a:rPr lang="en-US" dirty="0" err="1"/>
              <a:t>SoFiA</a:t>
            </a:r>
            <a:r>
              <a:rPr lang="en-US" dirty="0"/>
              <a:t> bounding box following by some data argumentations. The mini cube will be send to the neural network to extract the features. The network will be train based on the loss function. The </a:t>
            </a:r>
            <a:r>
              <a:rPr lang="en-US" dirty="0" err="1"/>
              <a:t>extacted</a:t>
            </a:r>
            <a:r>
              <a:rPr lang="en-US" dirty="0"/>
              <a:t> feature map will be sent to the classifier and the final output is whether this mini cube is a real object or a false positive. </a:t>
            </a:r>
          </a:p>
        </p:txBody>
      </p:sp>
      <p:sp>
        <p:nvSpPr>
          <p:cNvPr id="4" name="Slide Number Placeholder 3"/>
          <p:cNvSpPr>
            <a:spLocks noGrp="1"/>
          </p:cNvSpPr>
          <p:nvPr>
            <p:ph type="sldNum" sz="quarter" idx="5"/>
          </p:nvPr>
        </p:nvSpPr>
        <p:spPr/>
        <p:txBody>
          <a:bodyPr/>
          <a:lstStyle/>
          <a:p>
            <a:fld id="{9A496215-5E4C-414D-A8DB-C38AA7CF7C2A}" type="slidenum">
              <a:rPr lang="en-AU" smtClean="0"/>
              <a:pPr/>
              <a:t>5</a:t>
            </a:fld>
            <a:endParaRPr lang="en-AU"/>
          </a:p>
        </p:txBody>
      </p:sp>
    </p:spTree>
    <p:extLst>
      <p:ext uri="{BB962C8B-B14F-4D97-AF65-F5344CB8AC3E}">
        <p14:creationId xmlns:p14="http://schemas.microsoft.com/office/powerpoint/2010/main" val="2566424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Our model is based on a 3D </a:t>
            </a:r>
            <a:r>
              <a:rPr lang="en-AU" dirty="0" err="1"/>
              <a:t>ResNet</a:t>
            </a:r>
            <a:r>
              <a:rPr lang="en-AU" dirty="0"/>
              <a:t> architecture, which allows us to fully exploit the spatial and spectral dimensions of the data. The network includes several layers of 3D convolutions and pooling operations, enabling it to capture complex patterns in the data. The use of residual connections helps in training deeper networks by mitigating the vanishing gradient problem."</a:t>
            </a:r>
          </a:p>
        </p:txBody>
      </p:sp>
      <p:sp>
        <p:nvSpPr>
          <p:cNvPr id="4" name="Slide Number Placeholder 3"/>
          <p:cNvSpPr>
            <a:spLocks noGrp="1"/>
          </p:cNvSpPr>
          <p:nvPr>
            <p:ph type="sldNum" sz="quarter" idx="5"/>
          </p:nvPr>
        </p:nvSpPr>
        <p:spPr/>
        <p:txBody>
          <a:bodyPr/>
          <a:lstStyle/>
          <a:p>
            <a:fld id="{9A496215-5E4C-414D-A8DB-C38AA7CF7C2A}" type="slidenum">
              <a:rPr lang="en-AU" smtClean="0"/>
              <a:pPr/>
              <a:t>6</a:t>
            </a:fld>
            <a:endParaRPr lang="en-AU"/>
          </a:p>
        </p:txBody>
      </p:sp>
    </p:spTree>
    <p:extLst>
      <p:ext uri="{BB962C8B-B14F-4D97-AF65-F5344CB8AC3E}">
        <p14:creationId xmlns:p14="http://schemas.microsoft.com/office/powerpoint/2010/main" val="2545372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implemented our method using </a:t>
            </a:r>
            <a:r>
              <a:rPr lang="en-AU" dirty="0" err="1"/>
              <a:t>PyTorch</a:t>
            </a:r>
            <a:r>
              <a:rPr lang="en-AU" dirty="0"/>
              <a:t> and trained our model on an NVIDIA RTX A5000 GPU with 16GB of RAM. We used stochastic gradient descent with momentum, starting with a learning rate of 0.001. We split our dataset into 80% for training, 15% for validation, and 5% for testing. </a:t>
            </a:r>
          </a:p>
        </p:txBody>
      </p:sp>
      <p:sp>
        <p:nvSpPr>
          <p:cNvPr id="4" name="Slide Number Placeholder 3"/>
          <p:cNvSpPr>
            <a:spLocks noGrp="1"/>
          </p:cNvSpPr>
          <p:nvPr>
            <p:ph type="sldNum" sz="quarter" idx="5"/>
          </p:nvPr>
        </p:nvSpPr>
        <p:spPr/>
        <p:txBody>
          <a:bodyPr/>
          <a:lstStyle/>
          <a:p>
            <a:fld id="{9A496215-5E4C-414D-A8DB-C38AA7CF7C2A}" type="slidenum">
              <a:rPr lang="en-AU" smtClean="0"/>
              <a:pPr/>
              <a:t>7</a:t>
            </a:fld>
            <a:endParaRPr lang="en-AU"/>
          </a:p>
        </p:txBody>
      </p:sp>
    </p:spTree>
    <p:extLst>
      <p:ext uri="{BB962C8B-B14F-4D97-AF65-F5344CB8AC3E}">
        <p14:creationId xmlns:p14="http://schemas.microsoft.com/office/powerpoint/2010/main" val="3086146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validated our model's effectiveness using both simulated and real data. The datasets were split according to the showed portion. This ensured that the model had ample data to learn from, while keeping a separate set of data for unbiased testing. </a:t>
            </a:r>
          </a:p>
          <a:p>
            <a:r>
              <a:rPr lang="en-AU" dirty="0"/>
              <a:t>During the training process, the model was never exposed to the test data. This approach was applied to both simulated and real data, with independent models trained and tested for each dataset.</a:t>
            </a:r>
          </a:p>
          <a:p>
            <a:r>
              <a:rPr lang="en-AU" dirty="0"/>
              <a:t>By keeping the test data isolated, we ensured that our evaluation was fair and reflective of the model's real-world performance."</a:t>
            </a:r>
          </a:p>
          <a:p>
            <a:endParaRPr lang="en-AU" dirty="0"/>
          </a:p>
        </p:txBody>
      </p:sp>
      <p:sp>
        <p:nvSpPr>
          <p:cNvPr id="4" name="Slide Number Placeholder 3"/>
          <p:cNvSpPr>
            <a:spLocks noGrp="1"/>
          </p:cNvSpPr>
          <p:nvPr>
            <p:ph type="sldNum" sz="quarter" idx="5"/>
          </p:nvPr>
        </p:nvSpPr>
        <p:spPr/>
        <p:txBody>
          <a:bodyPr/>
          <a:lstStyle/>
          <a:p>
            <a:fld id="{9A496215-5E4C-414D-A8DB-C38AA7CF7C2A}" type="slidenum">
              <a:rPr lang="en-AU" smtClean="0"/>
              <a:pPr/>
              <a:t>8</a:t>
            </a:fld>
            <a:endParaRPr lang="en-AU"/>
          </a:p>
        </p:txBody>
      </p:sp>
    </p:spTree>
    <p:extLst>
      <p:ext uri="{BB962C8B-B14F-4D97-AF65-F5344CB8AC3E}">
        <p14:creationId xmlns:p14="http://schemas.microsoft.com/office/powerpoint/2010/main" val="3684461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produced 4,000 simulated galaxies using an open source library, with different parameters such as peak HI column density, rotation velocity, etc. These galaxies were convolved with a 30 arcsecond Gaussian beam, and flux density was adjusted for an SNR range of 0–10.</a:t>
            </a:r>
          </a:p>
          <a:p>
            <a:r>
              <a:rPr lang="en-AU" dirty="0"/>
              <a:t>The simulated galaxies are injected into a noise cube containing genuine ASKAP noise, which forms the positive samples. </a:t>
            </a:r>
          </a:p>
          <a:p>
            <a:r>
              <a:rPr lang="en-AU" dirty="0"/>
              <a:t>We also generated 4,000 negative samples from an ASKAP WALLABY noise cube, ensuring a balanced dataset. </a:t>
            </a:r>
          </a:p>
        </p:txBody>
      </p:sp>
      <p:sp>
        <p:nvSpPr>
          <p:cNvPr id="4" name="Slide Number Placeholder 3"/>
          <p:cNvSpPr>
            <a:spLocks noGrp="1"/>
          </p:cNvSpPr>
          <p:nvPr>
            <p:ph type="sldNum" sz="quarter" idx="5"/>
          </p:nvPr>
        </p:nvSpPr>
        <p:spPr/>
        <p:txBody>
          <a:bodyPr/>
          <a:lstStyle/>
          <a:p>
            <a:fld id="{9A496215-5E4C-414D-A8DB-C38AA7CF7C2A}" type="slidenum">
              <a:rPr lang="en-AU" smtClean="0"/>
              <a:pPr/>
              <a:t>9</a:t>
            </a:fld>
            <a:endParaRPr lang="en-AU"/>
          </a:p>
        </p:txBody>
      </p:sp>
    </p:spTree>
    <p:extLst>
      <p:ext uri="{BB962C8B-B14F-4D97-AF65-F5344CB8AC3E}">
        <p14:creationId xmlns:p14="http://schemas.microsoft.com/office/powerpoint/2010/main" val="25395423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GB"/>
              <a:t>Click to edit Master title style</a:t>
            </a:r>
            <a:endParaRPr lang="en-AU" dirty="0"/>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AU" dirty="0"/>
          </a:p>
        </p:txBody>
      </p:sp>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6" name="Picture 2" descr="csiro.us">
            <a:extLst>
              <a:ext uri="{FF2B5EF4-FFF2-40B4-BE49-F238E27FC236}">
                <a16:creationId xmlns:a16="http://schemas.microsoft.com/office/drawing/2014/main" id="{8ECA18C7-5F07-2B63-0180-A60271163A8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9512" y="123478"/>
            <a:ext cx="1573994" cy="478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978711"/>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1620" userDrawn="1">
          <p15:clr>
            <a:srgbClr val="FBAE40"/>
          </p15:clr>
        </p15:guide>
        <p15:guide id="3" pos="5602" userDrawn="1">
          <p15:clr>
            <a:srgbClr val="FBAE40"/>
          </p15:clr>
        </p15:guide>
        <p15:guide id="4" pos="15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GB"/>
              <a:t>Click to edit Master title style</a:t>
            </a:r>
            <a:endParaRPr lang="en-AU" dirty="0"/>
          </a:p>
        </p:txBody>
      </p:sp>
      <p:sp>
        <p:nvSpPr>
          <p:cNvPr id="3" name="Content Placeholder 2"/>
          <p:cNvSpPr>
            <a:spLocks noGrp="1"/>
          </p:cNvSpPr>
          <p:nvPr>
            <p:ph idx="1"/>
          </p:nvPr>
        </p:nvSpPr>
        <p:spPr/>
        <p:txBody>
          <a:bodyPr numCol="2" spcCol="360000"/>
          <a:lstStyle>
            <a:lvl1pPr>
              <a:defRPr sz="2400"/>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4" name="Footer Placeholder 3"/>
          <p:cNvSpPr>
            <a:spLocks noGrp="1"/>
          </p:cNvSpPr>
          <p:nvPr>
            <p:ph type="ftr" sz="quarter" idx="10"/>
          </p:nvPr>
        </p:nvSpPr>
        <p:spPr/>
        <p:txBody>
          <a:bodyPr/>
          <a:lstStyle/>
          <a:p>
            <a:r>
              <a:rPr lang="en-AU"/>
              <a:t>Presentation title  |  Presenter name</a:t>
            </a:r>
            <a:endParaRPr lang="en-AU" dirty="0"/>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5464663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9647519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dirty="0"/>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Footer Placeholder 3"/>
          <p:cNvSpPr>
            <a:spLocks noGrp="1"/>
          </p:cNvSpPr>
          <p:nvPr>
            <p:ph type="ftr" sz="quarter" idx="10"/>
          </p:nvPr>
        </p:nvSpPr>
        <p:spPr/>
        <p:txBody>
          <a:bodyPr/>
          <a:lstStyle/>
          <a:p>
            <a:r>
              <a:rPr lang="en-AU"/>
              <a:t>Presentation title  |  Presenter name</a:t>
            </a:r>
            <a:endParaRPr lang="en-AU" dirty="0"/>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6642754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131590"/>
            <a:ext cx="8640958" cy="3070944"/>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Text Placeholder 7"/>
          <p:cNvSpPr>
            <a:spLocks noGrp="1"/>
          </p:cNvSpPr>
          <p:nvPr>
            <p:ph type="body" sz="quarter" idx="13" hasCustomPrompt="1"/>
          </p:nvPr>
        </p:nvSpPr>
        <p:spPr>
          <a:xfrm>
            <a:off x="261850" y="267494"/>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dirty="0"/>
              <a:t>Click to edit Master title style</a:t>
            </a:r>
          </a:p>
          <a:p>
            <a:pPr lvl="1"/>
            <a:r>
              <a:rPr lang="en-US" dirty="0"/>
              <a:t>Second level</a:t>
            </a:r>
          </a:p>
        </p:txBody>
      </p:sp>
      <p:sp>
        <p:nvSpPr>
          <p:cNvPr id="2" name="Footer Placeholder 1"/>
          <p:cNvSpPr>
            <a:spLocks noGrp="1"/>
          </p:cNvSpPr>
          <p:nvPr>
            <p:ph type="ftr" sz="quarter" idx="14"/>
          </p:nvPr>
        </p:nvSpPr>
        <p:spPr/>
        <p:txBody>
          <a:bodyPr/>
          <a:lstStyle/>
          <a:p>
            <a:r>
              <a:rPr lang="en-AU"/>
              <a:t>Presentation title  |  Presenter name</a:t>
            </a:r>
            <a:endParaRPr lang="en-AU" dirty="0"/>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9419339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74295"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9954104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54887027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7132117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endParaRPr lang="en-AU" dirty="0"/>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6351679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tatement Layout +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55556648-49D5-4B5B-92D5-2DB59DEB5992}"/>
              </a:ext>
            </a:extLst>
          </p:cNvPr>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dirty="0"/>
          </a:p>
        </p:txBody>
      </p:sp>
      <p:sp>
        <p:nvSpPr>
          <p:cNvPr id="5" name="Content Placeholder 2"/>
          <p:cNvSpPr>
            <a:spLocks noGrp="1"/>
          </p:cNvSpPr>
          <p:nvPr>
            <p:ph idx="1"/>
          </p:nvPr>
        </p:nvSpPr>
        <p:spPr>
          <a:xfrm>
            <a:off x="251520" y="2859782"/>
            <a:ext cx="7920880" cy="2016224"/>
          </a:xfrm>
        </p:spPr>
        <p:txBody>
          <a:bodyPr/>
          <a:lstStyle>
            <a:lvl1pPr>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7071576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131590"/>
            <a:ext cx="7200800" cy="3600400"/>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007835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27" name="Rectangle 26"/>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579862"/>
            <a:ext cx="5760640" cy="1008112"/>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3" name="Title 22"/>
          <p:cNvSpPr>
            <a:spLocks noGrp="1"/>
          </p:cNvSpPr>
          <p:nvPr>
            <p:ph type="title"/>
          </p:nvPr>
        </p:nvSpPr>
        <p:spPr>
          <a:xfrm>
            <a:off x="251521" y="2715766"/>
            <a:ext cx="6048671" cy="576064"/>
          </a:xfrm>
        </p:spPr>
        <p:txBody>
          <a:bodyPr anchor="b" anchorCtr="0">
            <a:noAutofit/>
          </a:bodyPr>
          <a:lstStyle>
            <a:lvl1pPr>
              <a:defRPr sz="3600">
                <a:solidFill>
                  <a:schemeClr val="accent3"/>
                </a:solidFill>
              </a:defRPr>
            </a:lvl1pPr>
          </a:lstStyle>
          <a:p>
            <a:r>
              <a:rPr lang="en-US" dirty="0"/>
              <a:t>Click to edit Master title style</a:t>
            </a:r>
            <a:endParaRPr lang="en-AU" dirty="0"/>
          </a:p>
        </p:txBody>
      </p:sp>
      <p:pic>
        <p:nvPicPr>
          <p:cNvPr id="7" name="Graphic 6">
            <a:extLst>
              <a:ext uri="{FF2B5EF4-FFF2-40B4-BE49-F238E27FC236}">
                <a16:creationId xmlns:a16="http://schemas.microsoft.com/office/drawing/2014/main" id="{E95FEBB1-2FB4-404D-B517-C1502B5932F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70450" y="4213438"/>
            <a:ext cx="2731182" cy="684000"/>
          </a:xfrm>
          <a:prstGeom prst="rect">
            <a:avLst/>
          </a:prstGeom>
        </p:spPr>
      </p:pic>
      <p:sp>
        <p:nvSpPr>
          <p:cNvPr id="9" name="Rectangle 8">
            <a:extLst>
              <a:ext uri="{FF2B5EF4-FFF2-40B4-BE49-F238E27FC236}">
                <a16:creationId xmlns:a16="http://schemas.microsoft.com/office/drawing/2014/main" id="{F93F3E07-2251-45C6-9608-F9B7BC275A58}"/>
              </a:ext>
            </a:extLst>
          </p:cNvPr>
          <p:cNvSpPr/>
          <p:nvPr userDrawn="1"/>
        </p:nvSpPr>
        <p:spPr>
          <a:xfrm>
            <a:off x="251520" y="4850173"/>
            <a:ext cx="5184576" cy="138499"/>
          </a:xfrm>
          <a:prstGeom prst="rect">
            <a:avLst/>
          </a:prstGeom>
        </p:spPr>
        <p:txBody>
          <a:bodyPr wrap="square" lIns="0" tIns="0" rIns="0" bIns="0">
            <a:spAutoFit/>
          </a:bodyPr>
          <a:lstStyle/>
          <a:p>
            <a:pPr algn="l">
              <a:lnSpc>
                <a:spcPct val="90000"/>
              </a:lnSpc>
            </a:pPr>
            <a:r>
              <a:rPr lang="en-AU" sz="1000" dirty="0">
                <a:solidFill>
                  <a:schemeClr val="accent3"/>
                </a:solidFill>
              </a:rPr>
              <a:t>Operated by CSIRO, Australia’s National Science Agency, on behalf of the nation</a:t>
            </a:r>
          </a:p>
        </p:txBody>
      </p:sp>
    </p:spTree>
    <p:extLst>
      <p:ext uri="{BB962C8B-B14F-4D97-AF65-F5344CB8AC3E}">
        <p14:creationId xmlns:p14="http://schemas.microsoft.com/office/powerpoint/2010/main" val="1720923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707654"/>
            <a:ext cx="8640958" cy="3024336"/>
          </a:xfrm>
        </p:spPr>
        <p:txBody>
          <a:bodyPr/>
          <a:lstStyle>
            <a:lvl1pPr>
              <a:defRPr sz="2400"/>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6" name="Text Placeholder 7"/>
          <p:cNvSpPr>
            <a:spLocks noGrp="1"/>
          </p:cNvSpPr>
          <p:nvPr>
            <p:ph type="body" sz="quarter" idx="13" hasCustomPrompt="1"/>
          </p:nvPr>
        </p:nvSpPr>
        <p:spPr>
          <a:xfrm>
            <a:off x="261850" y="843558"/>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dirty="0"/>
              <a:t>Click to edit Master title style</a:t>
            </a:r>
          </a:p>
          <a:p>
            <a:pPr lvl="1"/>
            <a:r>
              <a:rPr lang="en-US" dirty="0"/>
              <a:t>Second level</a:t>
            </a:r>
          </a:p>
        </p:txBody>
      </p:sp>
      <p:sp>
        <p:nvSpPr>
          <p:cNvPr id="2" name="Footer Placeholder 1"/>
          <p:cNvSpPr>
            <a:spLocks noGrp="1"/>
          </p:cNvSpPr>
          <p:nvPr>
            <p:ph type="ftr" sz="quarter" idx="14"/>
          </p:nvPr>
        </p:nvSpPr>
        <p:spPr/>
        <p:txBody>
          <a:bodyPr/>
          <a:lstStyle/>
          <a:p>
            <a:r>
              <a:rPr lang="en-AU"/>
              <a:t>Presentation title  |  Presenter name</a:t>
            </a:r>
            <a:endParaRPr lang="en-AU" dirty="0"/>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59831217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075806"/>
            <a:ext cx="5760640" cy="1623109"/>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pic>
        <p:nvPicPr>
          <p:cNvPr id="7" name="Graphic 6">
            <a:extLst>
              <a:ext uri="{FF2B5EF4-FFF2-40B4-BE49-F238E27FC236}">
                <a16:creationId xmlns:a16="http://schemas.microsoft.com/office/drawing/2014/main" id="{826E1E94-9471-4672-BA14-8DD18A74FB5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70450" y="4213438"/>
            <a:ext cx="2731182" cy="684000"/>
          </a:xfrm>
          <a:prstGeom prst="rect">
            <a:avLst/>
          </a:prstGeom>
        </p:spPr>
      </p:pic>
      <p:sp>
        <p:nvSpPr>
          <p:cNvPr id="8" name="Rectangle 7">
            <a:extLst>
              <a:ext uri="{FF2B5EF4-FFF2-40B4-BE49-F238E27FC236}">
                <a16:creationId xmlns:a16="http://schemas.microsoft.com/office/drawing/2014/main" id="{1CBBD1A7-F5C4-41D4-8812-4A43FA84033A}"/>
              </a:ext>
            </a:extLst>
          </p:cNvPr>
          <p:cNvSpPr/>
          <p:nvPr userDrawn="1"/>
        </p:nvSpPr>
        <p:spPr>
          <a:xfrm>
            <a:off x="251520" y="4850173"/>
            <a:ext cx="5184576" cy="138499"/>
          </a:xfrm>
          <a:prstGeom prst="rect">
            <a:avLst/>
          </a:prstGeom>
        </p:spPr>
        <p:txBody>
          <a:bodyPr wrap="square" lIns="0" tIns="0" rIns="0" bIns="0">
            <a:spAutoFit/>
          </a:bodyPr>
          <a:lstStyle/>
          <a:p>
            <a:pPr algn="l">
              <a:lnSpc>
                <a:spcPct val="90000"/>
              </a:lnSpc>
            </a:pPr>
            <a:r>
              <a:rPr lang="en-AU" sz="1000" dirty="0">
                <a:solidFill>
                  <a:schemeClr val="accent3"/>
                </a:solidFill>
              </a:rPr>
              <a:t>Operated by CSIRO, Australia’s National Science Agency, on behalf of the nation</a:t>
            </a:r>
          </a:p>
        </p:txBody>
      </p:sp>
    </p:spTree>
    <p:extLst>
      <p:ext uri="{BB962C8B-B14F-4D97-AF65-F5344CB8AC3E}">
        <p14:creationId xmlns:p14="http://schemas.microsoft.com/office/powerpoint/2010/main" val="16167468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dirty="0"/>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userDrawn="1"/>
        </p:nvSpPr>
        <p:spPr>
          <a:xfrm>
            <a:off x="251520" y="4850173"/>
            <a:ext cx="302433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10" name="Picture 9">
            <a:extLst>
              <a:ext uri="{FF2B5EF4-FFF2-40B4-BE49-F238E27FC236}">
                <a16:creationId xmlns:a16="http://schemas.microsoft.com/office/drawing/2014/main" id="{3D0E9AAB-FD72-2643-BFC4-B94B291F6B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312929"/>
            <a:ext cx="1567204" cy="360000"/>
          </a:xfrm>
          <a:prstGeom prst="rect">
            <a:avLst/>
          </a:prstGeom>
        </p:spPr>
      </p:pic>
    </p:spTree>
    <p:extLst>
      <p:ext uri="{BB962C8B-B14F-4D97-AF65-F5344CB8AC3E}">
        <p14:creationId xmlns:p14="http://schemas.microsoft.com/office/powerpoint/2010/main" val="995267253"/>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dirty="0"/>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
        <p:nvSpPr>
          <p:cNvPr id="11" name="Rectangle 10"/>
          <p:cNvSpPr/>
          <p:nvPr userDrawn="1"/>
        </p:nvSpPr>
        <p:spPr>
          <a:xfrm>
            <a:off x="251520" y="4850173"/>
            <a:ext cx="302433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sp>
        <p:nvSpPr>
          <p:cNvPr id="6" name="Picture Placeholder 5"/>
          <p:cNvSpPr>
            <a:spLocks noGrp="1"/>
          </p:cNvSpPr>
          <p:nvPr>
            <p:ph type="pic" sz="quarter" idx="10"/>
          </p:nvPr>
        </p:nvSpPr>
        <p:spPr>
          <a:xfrm>
            <a:off x="4571999" y="0"/>
            <a:ext cx="4563963" cy="5143500"/>
          </a:xfrm>
          <a:solidFill>
            <a:schemeClr val="accent1"/>
          </a:solidFill>
          <a:ln>
            <a:noFill/>
          </a:ln>
        </p:spPr>
        <p:txBody>
          <a:bodyPr anchor="ctr" anchorCtr="0"/>
          <a:lstStyle>
            <a:lvl1pPr marL="0" indent="0" algn="ctr">
              <a:buNone/>
              <a:defRPr/>
            </a:lvl1pPr>
          </a:lstStyle>
          <a:p>
            <a:r>
              <a:rPr lang="en-US"/>
              <a:t>Click icon to add picture</a:t>
            </a:r>
            <a:endParaRPr lang="en-AU" dirty="0"/>
          </a:p>
        </p:txBody>
      </p:sp>
      <p:pic>
        <p:nvPicPr>
          <p:cNvPr id="10" name="Picture 9">
            <a:extLst>
              <a:ext uri="{FF2B5EF4-FFF2-40B4-BE49-F238E27FC236}">
                <a16:creationId xmlns:a16="http://schemas.microsoft.com/office/drawing/2014/main" id="{A3B9622D-F19E-432D-860A-326029CCE7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312929"/>
            <a:ext cx="1567204" cy="360000"/>
          </a:xfrm>
          <a:prstGeom prst="rect">
            <a:avLst/>
          </a:prstGeom>
        </p:spPr>
      </p:pic>
    </p:spTree>
    <p:extLst>
      <p:ext uri="{BB962C8B-B14F-4D97-AF65-F5344CB8AC3E}">
        <p14:creationId xmlns:p14="http://schemas.microsoft.com/office/powerpoint/2010/main" val="2737235371"/>
      </p:ext>
    </p:extLst>
  </p:cSld>
  <p:clrMapOvr>
    <a:masterClrMapping/>
  </p:clrMapOvr>
  <p:extLst>
    <p:ext uri="{DCECCB84-F9BA-43D5-87BE-67443E8EF086}">
      <p15:sldGuideLst xmlns:p15="http://schemas.microsoft.com/office/powerpoint/2012/main">
        <p15:guide id="1" pos="158">
          <p15:clr>
            <a:srgbClr val="FBAE40"/>
          </p15:clr>
        </p15:guide>
        <p15:guide id="2" orient="horz" pos="1620">
          <p15:clr>
            <a:srgbClr val="FBAE40"/>
          </p15:clr>
        </p15:guide>
        <p15:guide id="3" pos="2880">
          <p15:clr>
            <a:srgbClr val="FBAE40"/>
          </p15:clr>
        </p15:guide>
        <p15:guide id="4" pos="5602">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dirty="0"/>
          </a:p>
        </p:txBody>
      </p:sp>
      <p:pic>
        <p:nvPicPr>
          <p:cNvPr id="12" name="Picture 11">
            <a:extLst>
              <a:ext uri="{FF2B5EF4-FFF2-40B4-BE49-F238E27FC236}">
                <a16:creationId xmlns:a16="http://schemas.microsoft.com/office/drawing/2014/main" id="{76C8B3A7-6D79-4B41-84C1-E8DAF3E537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312929"/>
            <a:ext cx="1567204" cy="360000"/>
          </a:xfrm>
          <a:prstGeom prst="rect">
            <a:avLst/>
          </a:prstGeom>
        </p:spPr>
      </p:pic>
      <p:sp>
        <p:nvSpPr>
          <p:cNvPr id="13" name="Rectangle 12">
            <a:extLst>
              <a:ext uri="{FF2B5EF4-FFF2-40B4-BE49-F238E27FC236}">
                <a16:creationId xmlns:a16="http://schemas.microsoft.com/office/drawing/2014/main" id="{C42C4274-80E7-4D13-B882-F2E3C65753AE}"/>
              </a:ext>
            </a:extLst>
          </p:cNvPr>
          <p:cNvSpPr/>
          <p:nvPr userDrawn="1"/>
        </p:nvSpPr>
        <p:spPr>
          <a:xfrm>
            <a:off x="251520" y="4850173"/>
            <a:ext cx="302433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spTree>
    <p:extLst>
      <p:ext uri="{BB962C8B-B14F-4D97-AF65-F5344CB8AC3E}">
        <p14:creationId xmlns:p14="http://schemas.microsoft.com/office/powerpoint/2010/main" val="3247885452"/>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A">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dirty="0"/>
          </a:p>
        </p:txBody>
      </p:sp>
      <p:pic>
        <p:nvPicPr>
          <p:cNvPr id="12" name="Picture 11">
            <a:extLst>
              <a:ext uri="{FF2B5EF4-FFF2-40B4-BE49-F238E27FC236}">
                <a16:creationId xmlns:a16="http://schemas.microsoft.com/office/drawing/2014/main" id="{76C8B3A7-6D79-4B41-84C1-E8DAF3E537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312929"/>
            <a:ext cx="1567204" cy="360000"/>
          </a:xfrm>
          <a:prstGeom prst="rect">
            <a:avLst/>
          </a:prstGeom>
        </p:spPr>
      </p:pic>
      <p:sp>
        <p:nvSpPr>
          <p:cNvPr id="13" name="Rectangle 12">
            <a:extLst>
              <a:ext uri="{FF2B5EF4-FFF2-40B4-BE49-F238E27FC236}">
                <a16:creationId xmlns:a16="http://schemas.microsoft.com/office/drawing/2014/main" id="{C42C4274-80E7-4D13-B882-F2E3C65753AE}"/>
              </a:ext>
            </a:extLst>
          </p:cNvPr>
          <p:cNvSpPr/>
          <p:nvPr userDrawn="1"/>
        </p:nvSpPr>
        <p:spPr>
          <a:xfrm>
            <a:off x="251520" y="4850173"/>
            <a:ext cx="302433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3" name="Picture 2">
            <a:extLst>
              <a:ext uri="{FF2B5EF4-FFF2-40B4-BE49-F238E27FC236}">
                <a16:creationId xmlns:a16="http://schemas.microsoft.com/office/drawing/2014/main" id="{0F00E5BE-AC3E-E777-AFCC-823F91A5854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411759" y="411510"/>
            <a:ext cx="4320480" cy="4320480"/>
          </a:xfrm>
          <a:prstGeom prst="rect">
            <a:avLst/>
          </a:prstGeom>
        </p:spPr>
      </p:pic>
    </p:spTree>
    <p:extLst>
      <p:ext uri="{BB962C8B-B14F-4D97-AF65-F5344CB8AC3E}">
        <p14:creationId xmlns:p14="http://schemas.microsoft.com/office/powerpoint/2010/main" val="1078919717"/>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B">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dirty="0"/>
          </a:p>
        </p:txBody>
      </p:sp>
      <p:pic>
        <p:nvPicPr>
          <p:cNvPr id="12" name="Picture 11">
            <a:extLst>
              <a:ext uri="{FF2B5EF4-FFF2-40B4-BE49-F238E27FC236}">
                <a16:creationId xmlns:a16="http://schemas.microsoft.com/office/drawing/2014/main" id="{76C8B3A7-6D79-4B41-84C1-E8DAF3E537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312929"/>
            <a:ext cx="1567204" cy="360000"/>
          </a:xfrm>
          <a:prstGeom prst="rect">
            <a:avLst/>
          </a:prstGeom>
        </p:spPr>
      </p:pic>
      <p:sp>
        <p:nvSpPr>
          <p:cNvPr id="13" name="Rectangle 12">
            <a:extLst>
              <a:ext uri="{FF2B5EF4-FFF2-40B4-BE49-F238E27FC236}">
                <a16:creationId xmlns:a16="http://schemas.microsoft.com/office/drawing/2014/main" id="{C42C4274-80E7-4D13-B882-F2E3C65753AE}"/>
              </a:ext>
            </a:extLst>
          </p:cNvPr>
          <p:cNvSpPr/>
          <p:nvPr userDrawn="1"/>
        </p:nvSpPr>
        <p:spPr>
          <a:xfrm>
            <a:off x="251520" y="4850173"/>
            <a:ext cx="302433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6" name="Picture 5">
            <a:extLst>
              <a:ext uri="{FF2B5EF4-FFF2-40B4-BE49-F238E27FC236}">
                <a16:creationId xmlns:a16="http://schemas.microsoft.com/office/drawing/2014/main" id="{99B53703-8E60-4B54-AC3E-B056BED151E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411759" y="411510"/>
            <a:ext cx="4320479" cy="4320479"/>
          </a:xfrm>
          <a:prstGeom prst="rect">
            <a:avLst/>
          </a:prstGeom>
        </p:spPr>
      </p:pic>
    </p:spTree>
    <p:extLst>
      <p:ext uri="{BB962C8B-B14F-4D97-AF65-F5344CB8AC3E}">
        <p14:creationId xmlns:p14="http://schemas.microsoft.com/office/powerpoint/2010/main" val="2284143031"/>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C">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dirty="0"/>
          </a:p>
        </p:txBody>
      </p:sp>
      <p:pic>
        <p:nvPicPr>
          <p:cNvPr id="12" name="Picture 11">
            <a:extLst>
              <a:ext uri="{FF2B5EF4-FFF2-40B4-BE49-F238E27FC236}">
                <a16:creationId xmlns:a16="http://schemas.microsoft.com/office/drawing/2014/main" id="{76C8B3A7-6D79-4B41-84C1-E8DAF3E537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312929"/>
            <a:ext cx="1567204" cy="360000"/>
          </a:xfrm>
          <a:prstGeom prst="rect">
            <a:avLst/>
          </a:prstGeom>
        </p:spPr>
      </p:pic>
      <p:sp>
        <p:nvSpPr>
          <p:cNvPr id="13" name="Rectangle 12">
            <a:extLst>
              <a:ext uri="{FF2B5EF4-FFF2-40B4-BE49-F238E27FC236}">
                <a16:creationId xmlns:a16="http://schemas.microsoft.com/office/drawing/2014/main" id="{C42C4274-80E7-4D13-B882-F2E3C65753AE}"/>
              </a:ext>
            </a:extLst>
          </p:cNvPr>
          <p:cNvSpPr/>
          <p:nvPr userDrawn="1"/>
        </p:nvSpPr>
        <p:spPr>
          <a:xfrm>
            <a:off x="251520" y="4850173"/>
            <a:ext cx="302433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5" name="Picture 4">
            <a:extLst>
              <a:ext uri="{FF2B5EF4-FFF2-40B4-BE49-F238E27FC236}">
                <a16:creationId xmlns:a16="http://schemas.microsoft.com/office/drawing/2014/main" id="{802EF042-86EA-B59E-DD7F-BE27EC02BD3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411759" y="409582"/>
            <a:ext cx="4320479" cy="4320479"/>
          </a:xfrm>
          <a:prstGeom prst="rect">
            <a:avLst/>
          </a:prstGeom>
        </p:spPr>
      </p:pic>
    </p:spTree>
    <p:extLst>
      <p:ext uri="{BB962C8B-B14F-4D97-AF65-F5344CB8AC3E}">
        <p14:creationId xmlns:p14="http://schemas.microsoft.com/office/powerpoint/2010/main" val="3025212367"/>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dirty="0"/>
          </a:p>
        </p:txBody>
      </p:sp>
      <p:pic>
        <p:nvPicPr>
          <p:cNvPr id="12" name="Picture 11">
            <a:extLst>
              <a:ext uri="{FF2B5EF4-FFF2-40B4-BE49-F238E27FC236}">
                <a16:creationId xmlns:a16="http://schemas.microsoft.com/office/drawing/2014/main" id="{76C8B3A7-6D79-4B41-84C1-E8DAF3E537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312929"/>
            <a:ext cx="1567204" cy="360000"/>
          </a:xfrm>
          <a:prstGeom prst="rect">
            <a:avLst/>
          </a:prstGeom>
        </p:spPr>
      </p:pic>
      <p:sp>
        <p:nvSpPr>
          <p:cNvPr id="13" name="Rectangle 12">
            <a:extLst>
              <a:ext uri="{FF2B5EF4-FFF2-40B4-BE49-F238E27FC236}">
                <a16:creationId xmlns:a16="http://schemas.microsoft.com/office/drawing/2014/main" id="{C42C4274-80E7-4D13-B882-F2E3C65753AE}"/>
              </a:ext>
            </a:extLst>
          </p:cNvPr>
          <p:cNvSpPr/>
          <p:nvPr userDrawn="1"/>
        </p:nvSpPr>
        <p:spPr>
          <a:xfrm>
            <a:off x="251520" y="4850173"/>
            <a:ext cx="302433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3" name="Picture 2">
            <a:extLst>
              <a:ext uri="{FF2B5EF4-FFF2-40B4-BE49-F238E27FC236}">
                <a16:creationId xmlns:a16="http://schemas.microsoft.com/office/drawing/2014/main" id="{99B53703-8E60-4B54-AC3E-B056BED151E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411759" y="411510"/>
            <a:ext cx="4320479" cy="4320479"/>
          </a:xfrm>
          <a:prstGeom prst="rect">
            <a:avLst/>
          </a:prstGeom>
        </p:spPr>
      </p:pic>
    </p:spTree>
    <p:extLst>
      <p:ext uri="{BB962C8B-B14F-4D97-AF65-F5344CB8AC3E}">
        <p14:creationId xmlns:p14="http://schemas.microsoft.com/office/powerpoint/2010/main" val="680020775"/>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dirty="0"/>
          </a:p>
        </p:txBody>
      </p:sp>
      <p:pic>
        <p:nvPicPr>
          <p:cNvPr id="12" name="Picture 11">
            <a:extLst>
              <a:ext uri="{FF2B5EF4-FFF2-40B4-BE49-F238E27FC236}">
                <a16:creationId xmlns:a16="http://schemas.microsoft.com/office/drawing/2014/main" id="{76C8B3A7-6D79-4B41-84C1-E8DAF3E537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312929"/>
            <a:ext cx="1567204" cy="360000"/>
          </a:xfrm>
          <a:prstGeom prst="rect">
            <a:avLst/>
          </a:prstGeom>
        </p:spPr>
      </p:pic>
      <p:sp>
        <p:nvSpPr>
          <p:cNvPr id="13" name="Rectangle 12">
            <a:extLst>
              <a:ext uri="{FF2B5EF4-FFF2-40B4-BE49-F238E27FC236}">
                <a16:creationId xmlns:a16="http://schemas.microsoft.com/office/drawing/2014/main" id="{C42C4274-80E7-4D13-B882-F2E3C65753AE}"/>
              </a:ext>
            </a:extLst>
          </p:cNvPr>
          <p:cNvSpPr/>
          <p:nvPr userDrawn="1"/>
        </p:nvSpPr>
        <p:spPr>
          <a:xfrm>
            <a:off x="251520" y="4850173"/>
            <a:ext cx="302433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3" name="Picture 2">
            <a:extLst>
              <a:ext uri="{FF2B5EF4-FFF2-40B4-BE49-F238E27FC236}">
                <a16:creationId xmlns:a16="http://schemas.microsoft.com/office/drawing/2014/main" id="{2FFFB3AE-CDBF-37B1-162A-BAEDE82EA19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411759" y="411510"/>
            <a:ext cx="4320479" cy="4320479"/>
          </a:xfrm>
          <a:prstGeom prst="rect">
            <a:avLst/>
          </a:prstGeom>
        </p:spPr>
      </p:pic>
    </p:spTree>
    <p:extLst>
      <p:ext uri="{BB962C8B-B14F-4D97-AF65-F5344CB8AC3E}">
        <p14:creationId xmlns:p14="http://schemas.microsoft.com/office/powerpoint/2010/main" val="798782022"/>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6752781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4" name="Content Placeholder 3"/>
          <p:cNvSpPr>
            <a:spLocks noGrp="1"/>
          </p:cNvSpPr>
          <p:nvPr>
            <p:ph sz="half" idx="2"/>
          </p:nvPr>
        </p:nvSpPr>
        <p:spPr>
          <a:xfrm>
            <a:off x="4674295"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5" name="Footer Placeholder 4"/>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420471223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6555916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dirty="0"/>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Footer Placeholder 3"/>
          <p:cNvSpPr>
            <a:spLocks noGrp="1"/>
          </p:cNvSpPr>
          <p:nvPr>
            <p:ph type="ftr" sz="quarter" idx="10"/>
          </p:nvPr>
        </p:nvSpPr>
        <p:spPr/>
        <p:txBody>
          <a:bodyPr/>
          <a:lstStyle/>
          <a:p>
            <a:r>
              <a:rPr lang="en-AU"/>
              <a:t>Presentation title  |  Presenter name</a:t>
            </a:r>
            <a:endParaRPr lang="en-AU" dirty="0"/>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99813709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707654"/>
            <a:ext cx="8640958" cy="302433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Text Placeholder 7"/>
          <p:cNvSpPr>
            <a:spLocks noGrp="1"/>
          </p:cNvSpPr>
          <p:nvPr>
            <p:ph type="body" sz="quarter" idx="13" hasCustomPrompt="1"/>
          </p:nvPr>
        </p:nvSpPr>
        <p:spPr>
          <a:xfrm>
            <a:off x="261850" y="843558"/>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dirty="0"/>
              <a:t>Click to edit Master title style</a:t>
            </a:r>
          </a:p>
          <a:p>
            <a:pPr lvl="1"/>
            <a:r>
              <a:rPr lang="en-US" dirty="0"/>
              <a:t>Second level</a:t>
            </a:r>
          </a:p>
        </p:txBody>
      </p:sp>
      <p:sp>
        <p:nvSpPr>
          <p:cNvPr id="2" name="Footer Placeholder 1"/>
          <p:cNvSpPr>
            <a:spLocks noGrp="1"/>
          </p:cNvSpPr>
          <p:nvPr>
            <p:ph type="ftr" sz="quarter" idx="14"/>
          </p:nvPr>
        </p:nvSpPr>
        <p:spPr/>
        <p:txBody>
          <a:bodyPr/>
          <a:lstStyle/>
          <a:p>
            <a:r>
              <a:rPr lang="en-AU"/>
              <a:t>Presentation title  |  Presenter name</a:t>
            </a:r>
            <a:endParaRPr lang="en-AU" dirty="0"/>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172253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4674295"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41497607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with catalyst">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a:t>Click to edit Master title style</a:t>
            </a:r>
            <a:endParaRPr lang="en-AU" dirty="0"/>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483870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85058857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with catalyst dark">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a:t>Click to edit Master title style</a:t>
            </a:r>
            <a:endParaRPr lang="en-AU" dirty="0"/>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4838700" y="1665854"/>
            <a:ext cx="4038600" cy="3066136"/>
          </a:xfr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95107243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 half horizontal image (about us only)">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0" y="2767500"/>
            <a:ext cx="9143999" cy="2376000"/>
          </a:xfrm>
          <a:solidFill>
            <a:schemeClr val="accent1"/>
          </a:solidFill>
          <a:ln>
            <a:noFill/>
          </a:ln>
        </p:spPr>
        <p:txBody>
          <a:bodyPr anchor="ctr" anchorCtr="0"/>
          <a:lstStyle>
            <a:lvl1pPr marL="0" indent="0" algn="ctr">
              <a:buNone/>
              <a:defRPr/>
            </a:lvl1pPr>
          </a:lstStyle>
          <a:p>
            <a:r>
              <a:rPr lang="en-US"/>
              <a:t>Click icon to add picture</a:t>
            </a:r>
            <a:endParaRPr lang="en-AU" dirty="0"/>
          </a:p>
        </p:txBody>
      </p:sp>
      <p:sp>
        <p:nvSpPr>
          <p:cNvPr id="4" name="Title 3"/>
          <p:cNvSpPr>
            <a:spLocks noGrp="1"/>
          </p:cNvSpPr>
          <p:nvPr>
            <p:ph type="title"/>
          </p:nvPr>
        </p:nvSpPr>
        <p:spPr>
          <a:xfrm>
            <a:off x="251520" y="805458"/>
            <a:ext cx="8640960" cy="639365"/>
          </a:xfrm>
        </p:spPr>
        <p:txBody>
          <a:bodyPr/>
          <a:lstStyle/>
          <a:p>
            <a:r>
              <a:rPr lang="en-US" dirty="0"/>
              <a:t>Click to edit Master title style</a:t>
            </a:r>
            <a:endParaRPr lang="en-AU" dirty="0"/>
          </a:p>
        </p:txBody>
      </p:sp>
    </p:spTree>
    <p:extLst>
      <p:ext uri="{BB962C8B-B14F-4D97-AF65-F5344CB8AC3E}">
        <p14:creationId xmlns:p14="http://schemas.microsoft.com/office/powerpoint/2010/main" val="261543707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nd Content + half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r>
              <a:rPr lang="en-US"/>
              <a:t>Click icon to add picture</a:t>
            </a:r>
            <a:endParaRPr lang="en-AU" dirty="0"/>
          </a:p>
        </p:txBody>
      </p:sp>
      <p:sp>
        <p:nvSpPr>
          <p:cNvPr id="3" name="Content Placeholder 2"/>
          <p:cNvSpPr>
            <a:spLocks noGrp="1"/>
          </p:cNvSpPr>
          <p:nvPr>
            <p:ph idx="1"/>
          </p:nvPr>
        </p:nvSpPr>
        <p:spPr>
          <a:xfrm>
            <a:off x="251522" y="1550788"/>
            <a:ext cx="4032446"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a:xfrm>
            <a:off x="251520" y="805458"/>
            <a:ext cx="4032448" cy="639365"/>
          </a:xfrm>
        </p:spPr>
        <p:txBody>
          <a:bodyPr/>
          <a:lstStyle/>
          <a:p>
            <a:r>
              <a:rPr lang="en-US"/>
              <a:t>Click to edit Master title style</a:t>
            </a:r>
            <a:endParaRPr lang="en-AU" dirty="0"/>
          </a:p>
        </p:txBody>
      </p:sp>
      <p:sp>
        <p:nvSpPr>
          <p:cNvPr id="6" name="Footer Placeholder 5"/>
          <p:cNvSpPr>
            <a:spLocks noGrp="1"/>
          </p:cNvSpPr>
          <p:nvPr>
            <p:ph type="ftr" sz="quarter" idx="10"/>
          </p:nvPr>
        </p:nvSpPr>
        <p:spPr>
          <a:xfrm>
            <a:off x="601371" y="4878250"/>
            <a:ext cx="3682598"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23512395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Title and Content + quarter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6853836" y="0"/>
            <a:ext cx="2282400" cy="5143500"/>
          </a:xfrm>
          <a:solidFill>
            <a:schemeClr val="accent1"/>
          </a:solidFill>
          <a:ln>
            <a:noFill/>
          </a:ln>
        </p:spPr>
        <p:txBody>
          <a:bodyPr anchor="ctr" anchorCtr="0"/>
          <a:lstStyle>
            <a:lvl1pPr marL="0" indent="0" algn="ctr">
              <a:buNone/>
              <a:defRPr/>
            </a:lvl1pPr>
          </a:lstStyle>
          <a:p>
            <a:r>
              <a:rPr lang="en-US"/>
              <a:t>Click icon to add picture</a:t>
            </a:r>
            <a:endParaRPr lang="en-AU" dirty="0"/>
          </a:p>
        </p:txBody>
      </p:sp>
      <p:sp>
        <p:nvSpPr>
          <p:cNvPr id="3" name="Content Placeholder 2"/>
          <p:cNvSpPr>
            <a:spLocks noGrp="1"/>
          </p:cNvSpPr>
          <p:nvPr>
            <p:ph idx="1"/>
          </p:nvPr>
        </p:nvSpPr>
        <p:spPr>
          <a:xfrm>
            <a:off x="251522" y="1550788"/>
            <a:ext cx="6336702"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a:xfrm>
            <a:off x="251520" y="805458"/>
            <a:ext cx="6336704" cy="639365"/>
          </a:xfrm>
        </p:spPr>
        <p:txBody>
          <a:bodyPr/>
          <a:lstStyle/>
          <a:p>
            <a:r>
              <a:rPr lang="en-US"/>
              <a:t>Click to edit Master title style</a:t>
            </a:r>
            <a:endParaRPr lang="en-AU" dirty="0"/>
          </a:p>
        </p:txBody>
      </p:sp>
      <p:sp>
        <p:nvSpPr>
          <p:cNvPr id="6" name="Footer Placeholder 5"/>
          <p:cNvSpPr>
            <a:spLocks noGrp="1"/>
          </p:cNvSpPr>
          <p:nvPr>
            <p:ph type="ftr" sz="quarter" idx="10"/>
          </p:nvPr>
        </p:nvSpPr>
        <p:spPr>
          <a:xfrm>
            <a:off x="601370" y="4878250"/>
            <a:ext cx="5986853"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61933981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853952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with catalyst">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GB"/>
              <a:t>Click to edit Master title style</a:t>
            </a:r>
            <a:endParaRPr lang="en-AU" dirty="0"/>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4" name="Content Placeholder 3"/>
          <p:cNvSpPr>
            <a:spLocks noGrp="1"/>
          </p:cNvSpPr>
          <p:nvPr>
            <p:ph sz="half" idx="2"/>
          </p:nvPr>
        </p:nvSpPr>
        <p:spPr>
          <a:xfrm>
            <a:off x="483870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66192549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29439555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endParaRPr lang="en-AU" dirty="0"/>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7753854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tatement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7B52948-05FD-444E-9ADC-BA5285595A75}"/>
              </a:ext>
            </a:extLst>
          </p:cNvPr>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r>
              <a:rPr lang="en-US"/>
              <a:t>Click icon to add picture</a:t>
            </a:r>
            <a:endParaRPr lang="en-AU" dirty="0"/>
          </a:p>
        </p:txBody>
      </p:sp>
      <p:sp>
        <p:nvSpPr>
          <p:cNvPr id="5" name="Content Placeholder 2"/>
          <p:cNvSpPr>
            <a:spLocks noGrp="1"/>
          </p:cNvSpPr>
          <p:nvPr>
            <p:ph idx="1"/>
          </p:nvPr>
        </p:nvSpPr>
        <p:spPr>
          <a:xfrm>
            <a:off x="251520" y="1851670"/>
            <a:ext cx="3960440" cy="2525068"/>
          </a:xfrm>
        </p:spPr>
        <p:txBody>
          <a:bodyPr/>
          <a:lstStyle>
            <a:lvl1pPr marL="0" indent="0">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791759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275605"/>
            <a:ext cx="7056784" cy="2736305"/>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118050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2571750"/>
            <a:ext cx="3600400" cy="2160240"/>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3" name="Title 22"/>
          <p:cNvSpPr>
            <a:spLocks noGrp="1"/>
          </p:cNvSpPr>
          <p:nvPr>
            <p:ph type="title"/>
          </p:nvPr>
        </p:nvSpPr>
        <p:spPr>
          <a:xfrm>
            <a:off x="251521" y="915566"/>
            <a:ext cx="3600399" cy="1440160"/>
          </a:xfrm>
        </p:spPr>
        <p:txBody>
          <a:bodyPr anchor="b" anchorCtr="0">
            <a:noAutofit/>
          </a:bodyPr>
          <a:lstStyle>
            <a:lvl1pPr>
              <a:defRPr sz="3600">
                <a:solidFill>
                  <a:schemeClr val="accent3"/>
                </a:solidFill>
              </a:defRPr>
            </a:lvl1pPr>
          </a:lstStyle>
          <a:p>
            <a:r>
              <a:rPr lang="en-US"/>
              <a:t>Click to edit Master title style</a:t>
            </a:r>
            <a:endParaRPr lang="en-AU" dirty="0"/>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43"/>
          <p:cNvSpPr/>
          <p:nvPr userDrawn="1"/>
        </p:nvSpPr>
        <p:spPr>
          <a:xfrm>
            <a:off x="251520" y="4850173"/>
            <a:ext cx="2808312"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10" name="Picture 9">
            <a:extLst>
              <a:ext uri="{FF2B5EF4-FFF2-40B4-BE49-F238E27FC236}">
                <a16:creationId xmlns:a16="http://schemas.microsoft.com/office/drawing/2014/main" id="{E16B03B6-C4D9-4B46-A461-4BD384CE34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312929"/>
            <a:ext cx="1567204" cy="360000"/>
          </a:xfrm>
          <a:prstGeom prst="rect">
            <a:avLst/>
          </a:prstGeom>
        </p:spPr>
      </p:pic>
    </p:spTree>
    <p:extLst>
      <p:ext uri="{BB962C8B-B14F-4D97-AF65-F5344CB8AC3E}">
        <p14:creationId xmlns:p14="http://schemas.microsoft.com/office/powerpoint/2010/main" val="246865231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1851670"/>
            <a:ext cx="3600400" cy="2847245"/>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p:cNvSpPr/>
          <p:nvPr userDrawn="1"/>
        </p:nvSpPr>
        <p:spPr>
          <a:xfrm>
            <a:off x="251520" y="4850173"/>
            <a:ext cx="2880320"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sp>
        <p:nvSpPr>
          <p:cNvPr id="2" name="Title 1"/>
          <p:cNvSpPr>
            <a:spLocks noGrp="1"/>
          </p:cNvSpPr>
          <p:nvPr>
            <p:ph type="title"/>
          </p:nvPr>
        </p:nvSpPr>
        <p:spPr>
          <a:xfrm>
            <a:off x="251520" y="1136676"/>
            <a:ext cx="3672408" cy="639365"/>
          </a:xfrm>
        </p:spPr>
        <p:txBody>
          <a:bodyPr/>
          <a:lstStyle/>
          <a:p>
            <a:r>
              <a:rPr lang="en-US"/>
              <a:t>Click to edit Master title style</a:t>
            </a:r>
            <a:endParaRPr lang="en-AU" dirty="0"/>
          </a:p>
        </p:txBody>
      </p:sp>
      <p:pic>
        <p:nvPicPr>
          <p:cNvPr id="10" name="Picture 9">
            <a:extLst>
              <a:ext uri="{FF2B5EF4-FFF2-40B4-BE49-F238E27FC236}">
                <a16:creationId xmlns:a16="http://schemas.microsoft.com/office/drawing/2014/main" id="{9CF8021B-8237-44DA-97CC-7AE087B0EF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312929"/>
            <a:ext cx="1567204" cy="360000"/>
          </a:xfrm>
          <a:prstGeom prst="rect">
            <a:avLst/>
          </a:prstGeom>
        </p:spPr>
      </p:pic>
    </p:spTree>
    <p:extLst>
      <p:ext uri="{BB962C8B-B14F-4D97-AF65-F5344CB8AC3E}">
        <p14:creationId xmlns:p14="http://schemas.microsoft.com/office/powerpoint/2010/main" val="310411539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4096622"/>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251520" y="4850173"/>
            <a:ext cx="2952328"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8" name="Picture 7">
            <a:extLst>
              <a:ext uri="{FF2B5EF4-FFF2-40B4-BE49-F238E27FC236}">
                <a16:creationId xmlns:a16="http://schemas.microsoft.com/office/drawing/2014/main" id="{C9FD9A8B-B204-4EC3-9CD2-BA2AD366ED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31051" y="4560533"/>
            <a:ext cx="1567204" cy="360000"/>
          </a:xfrm>
          <a:prstGeom prst="rect">
            <a:avLst/>
          </a:prstGeom>
        </p:spPr>
      </p:pic>
    </p:spTree>
    <p:extLst>
      <p:ext uri="{BB962C8B-B14F-4D97-AF65-F5344CB8AC3E}">
        <p14:creationId xmlns:p14="http://schemas.microsoft.com/office/powerpoint/2010/main" val="879548229"/>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4096622"/>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251520" y="4850173"/>
            <a:ext cx="3096344"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sp>
        <p:nvSpPr>
          <p:cNvPr id="8" name="Picture Placeholder 5"/>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dirty="0"/>
          </a:p>
        </p:txBody>
      </p:sp>
      <p:pic>
        <p:nvPicPr>
          <p:cNvPr id="10" name="Picture 9">
            <a:extLst>
              <a:ext uri="{FF2B5EF4-FFF2-40B4-BE49-F238E27FC236}">
                <a16:creationId xmlns:a16="http://schemas.microsoft.com/office/drawing/2014/main" id="{506C1F87-268D-4E82-9F10-8C710E20EE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31051" y="4560533"/>
            <a:ext cx="1567204" cy="360000"/>
          </a:xfrm>
          <a:prstGeom prst="rect">
            <a:avLst/>
          </a:prstGeom>
        </p:spPr>
      </p:pic>
    </p:spTree>
    <p:extLst>
      <p:ext uri="{BB962C8B-B14F-4D97-AF65-F5344CB8AC3E}">
        <p14:creationId xmlns:p14="http://schemas.microsoft.com/office/powerpoint/2010/main" val="1792808586"/>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Title Slide + partner logo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1203598"/>
            <a:ext cx="7930032" cy="1153507"/>
          </a:xfrm>
        </p:spPr>
        <p:txBody>
          <a:bodyPr anchor="b" anchorCtr="0">
            <a:normAutofit/>
          </a:bodyPr>
          <a:lstStyle>
            <a:lvl1pPr algn="l">
              <a:lnSpc>
                <a:spcPct val="90000"/>
              </a:lnSpc>
              <a:defRPr sz="3600" b="0">
                <a:solidFill>
                  <a:schemeClr val="bg1"/>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2922403"/>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5940152" y="582251"/>
            <a:ext cx="2961480" cy="138499"/>
          </a:xfrm>
          <a:prstGeom prst="rect">
            <a:avLst/>
          </a:prstGeom>
        </p:spPr>
        <p:txBody>
          <a:bodyPr wrap="square" lIns="0" tIns="0" rIns="0" bIns="0">
            <a:spAutoFit/>
          </a:bodyPr>
          <a:lstStyle/>
          <a:p>
            <a:pPr algn="r">
              <a:lnSpc>
                <a:spcPct val="90000"/>
              </a:lnSpc>
            </a:pPr>
            <a:r>
              <a:rPr lang="en-AU" sz="1000" dirty="0">
                <a:solidFill>
                  <a:schemeClr val="bg1"/>
                </a:solidFill>
              </a:rPr>
              <a:t>Australia’s National Science Agency</a:t>
            </a:r>
          </a:p>
        </p:txBody>
      </p:sp>
      <p:pic>
        <p:nvPicPr>
          <p:cNvPr id="13" name="Picture 12">
            <a:extLst>
              <a:ext uri="{FF2B5EF4-FFF2-40B4-BE49-F238E27FC236}">
                <a16:creationId xmlns:a16="http://schemas.microsoft.com/office/drawing/2014/main" id="{8E9876AC-9600-4B4D-B446-34DCB05E2B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312929"/>
            <a:ext cx="1567204" cy="360000"/>
          </a:xfrm>
          <a:prstGeom prst="rect">
            <a:avLst/>
          </a:prstGeom>
        </p:spPr>
      </p:pic>
    </p:spTree>
    <p:extLst>
      <p:ext uri="{BB962C8B-B14F-4D97-AF65-F5344CB8AC3E}">
        <p14:creationId xmlns:p14="http://schemas.microsoft.com/office/powerpoint/2010/main" val="4170341308"/>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135857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with catalyst dark">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GB"/>
              <a:t>Click to edit Master title style</a:t>
            </a:r>
            <a:endParaRPr lang="en-AU" dirty="0"/>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4" name="Content Placeholder 3"/>
          <p:cNvSpPr>
            <a:spLocks noGrp="1"/>
          </p:cNvSpPr>
          <p:nvPr>
            <p:ph sz="half" idx="2"/>
          </p:nvPr>
        </p:nvSpPr>
        <p:spPr>
          <a:xfrm>
            <a:off x="4838700" y="1665854"/>
            <a:ext cx="4038600" cy="3066136"/>
          </a:xfr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42244724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74796275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dirty="0"/>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Footer Placeholder 3"/>
          <p:cNvSpPr>
            <a:spLocks noGrp="1"/>
          </p:cNvSpPr>
          <p:nvPr>
            <p:ph type="ftr" sz="quarter" idx="10"/>
          </p:nvPr>
        </p:nvSpPr>
        <p:spPr/>
        <p:txBody>
          <a:bodyPr/>
          <a:lstStyle/>
          <a:p>
            <a:r>
              <a:rPr lang="en-AU"/>
              <a:t>Presentation title  |  Presenter name</a:t>
            </a:r>
            <a:endParaRPr lang="en-AU" dirty="0"/>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00631294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131590"/>
            <a:ext cx="8640958" cy="3070944"/>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Text Placeholder 7"/>
          <p:cNvSpPr>
            <a:spLocks noGrp="1"/>
          </p:cNvSpPr>
          <p:nvPr>
            <p:ph type="body" sz="quarter" idx="13" hasCustomPrompt="1"/>
          </p:nvPr>
        </p:nvSpPr>
        <p:spPr>
          <a:xfrm>
            <a:off x="261850" y="267494"/>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dirty="0"/>
              <a:t>Click to edit Master title style</a:t>
            </a:r>
          </a:p>
          <a:p>
            <a:pPr lvl="1"/>
            <a:r>
              <a:rPr lang="en-US" dirty="0"/>
              <a:t>Second level</a:t>
            </a:r>
          </a:p>
        </p:txBody>
      </p:sp>
      <p:sp>
        <p:nvSpPr>
          <p:cNvPr id="2" name="Footer Placeholder 1"/>
          <p:cNvSpPr>
            <a:spLocks noGrp="1"/>
          </p:cNvSpPr>
          <p:nvPr>
            <p:ph type="ftr" sz="quarter" idx="14"/>
          </p:nvPr>
        </p:nvSpPr>
        <p:spPr/>
        <p:txBody>
          <a:bodyPr/>
          <a:lstStyle/>
          <a:p>
            <a:r>
              <a:rPr lang="en-AU"/>
              <a:t>Presentation title  |  Presenter name</a:t>
            </a:r>
            <a:endParaRPr lang="en-AU" dirty="0"/>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72304648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74295"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40010470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11022428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05040136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endParaRPr lang="en-AU" dirty="0"/>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64538494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tatement Layout +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55556648-49D5-4B5B-92D5-2DB59DEB5992}"/>
              </a:ext>
            </a:extLst>
          </p:cNvPr>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dirty="0"/>
          </a:p>
        </p:txBody>
      </p:sp>
      <p:sp>
        <p:nvSpPr>
          <p:cNvPr id="5" name="Content Placeholder 2"/>
          <p:cNvSpPr>
            <a:spLocks noGrp="1"/>
          </p:cNvSpPr>
          <p:nvPr>
            <p:ph idx="1"/>
          </p:nvPr>
        </p:nvSpPr>
        <p:spPr>
          <a:xfrm>
            <a:off x="251520" y="2859782"/>
            <a:ext cx="7920880" cy="2016224"/>
          </a:xfrm>
        </p:spPr>
        <p:txBody>
          <a:bodyPr/>
          <a:lstStyle>
            <a:lvl1pPr>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5060657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131590"/>
            <a:ext cx="7200800" cy="3600400"/>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272121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27" name="Rectangle 26"/>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579862"/>
            <a:ext cx="6048672" cy="1008112"/>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3" name="Title 22"/>
          <p:cNvSpPr>
            <a:spLocks noGrp="1"/>
          </p:cNvSpPr>
          <p:nvPr>
            <p:ph type="title"/>
          </p:nvPr>
        </p:nvSpPr>
        <p:spPr>
          <a:xfrm>
            <a:off x="251521" y="2715766"/>
            <a:ext cx="6048671" cy="576064"/>
          </a:xfrm>
        </p:spPr>
        <p:txBody>
          <a:bodyPr anchor="b" anchorCtr="0">
            <a:noAutofit/>
          </a:bodyPr>
          <a:lstStyle>
            <a:lvl1pPr>
              <a:defRPr sz="3600">
                <a:solidFill>
                  <a:schemeClr val="accent3"/>
                </a:solidFill>
              </a:defRPr>
            </a:lvl1pPr>
          </a:lstStyle>
          <a:p>
            <a:r>
              <a:rPr lang="en-US" dirty="0"/>
              <a:t>Click to edit Master title style</a:t>
            </a:r>
            <a:endParaRPr lang="en-AU" dirty="0"/>
          </a:p>
        </p:txBody>
      </p:sp>
      <p:sp>
        <p:nvSpPr>
          <p:cNvPr id="44" name="Rectangle 43"/>
          <p:cNvSpPr/>
          <p:nvPr userDrawn="1"/>
        </p:nvSpPr>
        <p:spPr>
          <a:xfrm>
            <a:off x="251520" y="4850173"/>
            <a:ext cx="2952328"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7" name="Picture 6">
            <a:extLst>
              <a:ext uri="{FF2B5EF4-FFF2-40B4-BE49-F238E27FC236}">
                <a16:creationId xmlns:a16="http://schemas.microsoft.com/office/drawing/2014/main" id="{B6B0BF06-28AD-4AE0-B95F-477AF982B2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31051" y="4560533"/>
            <a:ext cx="1567204" cy="360000"/>
          </a:xfrm>
          <a:prstGeom prst="rect">
            <a:avLst/>
          </a:prstGeom>
        </p:spPr>
      </p:pic>
    </p:spTree>
    <p:extLst>
      <p:ext uri="{BB962C8B-B14F-4D97-AF65-F5344CB8AC3E}">
        <p14:creationId xmlns:p14="http://schemas.microsoft.com/office/powerpoint/2010/main" val="2321465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 half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r>
              <a:rPr lang="en-GB"/>
              <a:t>Click icon to add picture</a:t>
            </a:r>
            <a:endParaRPr lang="en-AU" dirty="0"/>
          </a:p>
        </p:txBody>
      </p:sp>
      <p:sp>
        <p:nvSpPr>
          <p:cNvPr id="3" name="Content Placeholder 2"/>
          <p:cNvSpPr>
            <a:spLocks noGrp="1"/>
          </p:cNvSpPr>
          <p:nvPr>
            <p:ph idx="1"/>
          </p:nvPr>
        </p:nvSpPr>
        <p:spPr>
          <a:xfrm>
            <a:off x="251522" y="1550788"/>
            <a:ext cx="4032446" cy="3181202"/>
          </a:xfrm>
        </p:spPr>
        <p:txBody>
          <a:bodyPr/>
          <a:lstStyle>
            <a:lvl1pPr>
              <a:defRPr sz="2400"/>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4" name="Title 3"/>
          <p:cNvSpPr>
            <a:spLocks noGrp="1"/>
          </p:cNvSpPr>
          <p:nvPr>
            <p:ph type="title"/>
          </p:nvPr>
        </p:nvSpPr>
        <p:spPr>
          <a:xfrm>
            <a:off x="251520" y="805458"/>
            <a:ext cx="4032448" cy="639365"/>
          </a:xfrm>
        </p:spPr>
        <p:txBody>
          <a:bodyPr/>
          <a:lstStyle/>
          <a:p>
            <a:r>
              <a:rPr lang="en-GB"/>
              <a:t>Click to edit Master title style</a:t>
            </a:r>
            <a:endParaRPr lang="en-AU" dirty="0"/>
          </a:p>
        </p:txBody>
      </p:sp>
      <p:sp>
        <p:nvSpPr>
          <p:cNvPr id="6" name="Footer Placeholder 5"/>
          <p:cNvSpPr>
            <a:spLocks noGrp="1"/>
          </p:cNvSpPr>
          <p:nvPr>
            <p:ph type="ftr" sz="quarter" idx="10"/>
          </p:nvPr>
        </p:nvSpPr>
        <p:spPr>
          <a:xfrm>
            <a:off x="601371" y="4878250"/>
            <a:ext cx="3682598"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47133081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D40E9F-1680-46D9-A966-C00787EC8D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31051" y="4560533"/>
            <a:ext cx="1567204" cy="360000"/>
          </a:xfrm>
          <a:prstGeom prst="rect">
            <a:avLst/>
          </a:prstGeom>
        </p:spPr>
      </p:pic>
      <p:sp>
        <p:nvSpPr>
          <p:cNvPr id="4" name="Rectangle 3"/>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075806"/>
            <a:ext cx="7200800" cy="1623109"/>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6" name="Rectangle 5"/>
          <p:cNvSpPr/>
          <p:nvPr userDrawn="1"/>
        </p:nvSpPr>
        <p:spPr>
          <a:xfrm>
            <a:off x="251520" y="4850173"/>
            <a:ext cx="2808312"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spTree>
    <p:extLst>
      <p:ext uri="{BB962C8B-B14F-4D97-AF65-F5344CB8AC3E}">
        <p14:creationId xmlns:p14="http://schemas.microsoft.com/office/powerpoint/2010/main" val="3214813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 quarter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6853836" y="0"/>
            <a:ext cx="2282400" cy="5143500"/>
          </a:xfrm>
          <a:solidFill>
            <a:schemeClr val="accent1"/>
          </a:solidFill>
          <a:ln>
            <a:noFill/>
          </a:ln>
        </p:spPr>
        <p:txBody>
          <a:bodyPr anchor="ctr" anchorCtr="0"/>
          <a:lstStyle>
            <a:lvl1pPr marL="0" indent="0" algn="ctr">
              <a:buNone/>
              <a:defRPr/>
            </a:lvl1pPr>
          </a:lstStyle>
          <a:p>
            <a:r>
              <a:rPr lang="en-GB"/>
              <a:t>Click icon to add picture</a:t>
            </a:r>
            <a:endParaRPr lang="en-AU" dirty="0"/>
          </a:p>
        </p:txBody>
      </p:sp>
      <p:sp>
        <p:nvSpPr>
          <p:cNvPr id="3" name="Content Placeholder 2"/>
          <p:cNvSpPr>
            <a:spLocks noGrp="1"/>
          </p:cNvSpPr>
          <p:nvPr>
            <p:ph idx="1"/>
          </p:nvPr>
        </p:nvSpPr>
        <p:spPr>
          <a:xfrm>
            <a:off x="251522" y="1550788"/>
            <a:ext cx="6336702" cy="3181202"/>
          </a:xfrm>
        </p:spPr>
        <p:txBody>
          <a:bodyPr/>
          <a:lstStyle>
            <a:lvl1pPr>
              <a:defRPr sz="2400"/>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4" name="Title 3"/>
          <p:cNvSpPr>
            <a:spLocks noGrp="1"/>
          </p:cNvSpPr>
          <p:nvPr>
            <p:ph type="title"/>
          </p:nvPr>
        </p:nvSpPr>
        <p:spPr>
          <a:xfrm>
            <a:off x="251520" y="805458"/>
            <a:ext cx="6336704" cy="639365"/>
          </a:xfrm>
        </p:spPr>
        <p:txBody>
          <a:bodyPr/>
          <a:lstStyle/>
          <a:p>
            <a:r>
              <a:rPr lang="en-GB"/>
              <a:t>Click to edit Master title style</a:t>
            </a:r>
            <a:endParaRPr lang="en-AU" dirty="0"/>
          </a:p>
        </p:txBody>
      </p:sp>
      <p:sp>
        <p:nvSpPr>
          <p:cNvPr id="6" name="Footer Placeholder 5"/>
          <p:cNvSpPr>
            <a:spLocks noGrp="1"/>
          </p:cNvSpPr>
          <p:nvPr>
            <p:ph type="ftr" sz="quarter" idx="10"/>
          </p:nvPr>
        </p:nvSpPr>
        <p:spPr>
          <a:xfrm>
            <a:off x="601370" y="4878250"/>
            <a:ext cx="5986853"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574209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8960003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GB"/>
              <a:t>Click to edit Master title style</a:t>
            </a:r>
            <a:endParaRPr lang="en-AU" dirty="0"/>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9563177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endParaRPr lang="en-AU" dirty="0"/>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4263885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GB"/>
              <a:t>Click to edit Master title style</a:t>
            </a:r>
            <a:endParaRPr lang="en-AU" dirty="0"/>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AU" dirty="0"/>
          </a:p>
        </p:txBody>
      </p:sp>
      <p:pic>
        <p:nvPicPr>
          <p:cNvPr id="9" name="Picture 8"/>
          <p:cNvPicPr>
            <a:picLocks noChangeAspect="1"/>
          </p:cNvPicPr>
          <p:nvPr userDrawn="1"/>
        </p:nvPicPr>
        <p:blipFill>
          <a:blip r:embed="rId2"/>
          <a:stretch>
            <a:fillRect/>
          </a:stretch>
        </p:blipFill>
        <p:spPr>
          <a:xfrm>
            <a:off x="251520" y="267494"/>
            <a:ext cx="720080" cy="720080"/>
          </a:xfrm>
          <a:prstGeom prst="rect">
            <a:avLst/>
          </a:prstGeom>
        </p:spPr>
      </p:pic>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sp>
        <p:nvSpPr>
          <p:cNvPr id="6" name="Picture Placeholder 5"/>
          <p:cNvSpPr>
            <a:spLocks noGrp="1"/>
          </p:cNvSpPr>
          <p:nvPr>
            <p:ph type="pic" sz="quarter" idx="10"/>
          </p:nvPr>
        </p:nvSpPr>
        <p:spPr>
          <a:xfrm>
            <a:off x="4571999" y="0"/>
            <a:ext cx="4563963" cy="5143500"/>
          </a:xfrm>
          <a:solidFill>
            <a:schemeClr val="accent1"/>
          </a:solidFill>
          <a:ln>
            <a:noFill/>
          </a:ln>
        </p:spPr>
        <p:txBody>
          <a:bodyPr anchor="ctr" anchorCtr="0"/>
          <a:lstStyle>
            <a:lvl1pPr marL="0" indent="0" algn="ctr">
              <a:buNone/>
              <a:defRPr/>
            </a:lvl1pPr>
          </a:lstStyle>
          <a:p>
            <a:r>
              <a:rPr lang="en-GB"/>
              <a:t>Click icon to add picture</a:t>
            </a:r>
            <a:endParaRPr lang="en-AU" dirty="0"/>
          </a:p>
        </p:txBody>
      </p:sp>
    </p:spTree>
    <p:extLst>
      <p:ext uri="{BB962C8B-B14F-4D97-AF65-F5344CB8AC3E}">
        <p14:creationId xmlns:p14="http://schemas.microsoft.com/office/powerpoint/2010/main" val="294196142"/>
      </p:ext>
    </p:extLst>
  </p:cSld>
  <p:clrMapOvr>
    <a:masterClrMapping/>
  </p:clrMapOvr>
  <p:extLst>
    <p:ext uri="{DCECCB84-F9BA-43D5-87BE-67443E8EF086}">
      <p15:sldGuideLst xmlns:p15="http://schemas.microsoft.com/office/powerpoint/2012/main">
        <p15:guide id="1" pos="158" userDrawn="1">
          <p15:clr>
            <a:srgbClr val="FBAE40"/>
          </p15:clr>
        </p15:guide>
        <p15:guide id="2" orient="horz" pos="1620">
          <p15:clr>
            <a:srgbClr val="FBAE40"/>
          </p15:clr>
        </p15:guide>
        <p15:guide id="3" pos="2880" userDrawn="1">
          <p15:clr>
            <a:srgbClr val="FBAE40"/>
          </p15:clr>
        </p15:guide>
        <p15:guide id="4" pos="560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tement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7B52948-05FD-444E-9ADC-BA5285595A75}"/>
              </a:ext>
            </a:extLst>
          </p:cNvPr>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r>
              <a:rPr lang="en-GB"/>
              <a:t>Click icon to add picture</a:t>
            </a:r>
            <a:endParaRPr lang="en-AU" dirty="0"/>
          </a:p>
        </p:txBody>
      </p:sp>
      <p:sp>
        <p:nvSpPr>
          <p:cNvPr id="5" name="Content Placeholder 2"/>
          <p:cNvSpPr>
            <a:spLocks noGrp="1"/>
          </p:cNvSpPr>
          <p:nvPr>
            <p:ph idx="1"/>
          </p:nvPr>
        </p:nvSpPr>
        <p:spPr>
          <a:xfrm>
            <a:off x="251520" y="1851670"/>
            <a:ext cx="3960440" cy="2525068"/>
          </a:xfrm>
        </p:spPr>
        <p:txBody>
          <a:bodyPr/>
          <a:lstStyle>
            <a:lvl1pPr marL="0" indent="0">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3693824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275605"/>
            <a:ext cx="7056784" cy="2736305"/>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864123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2571750"/>
            <a:ext cx="3600400" cy="2160240"/>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3" name="Title 22"/>
          <p:cNvSpPr>
            <a:spLocks noGrp="1"/>
          </p:cNvSpPr>
          <p:nvPr>
            <p:ph type="title"/>
          </p:nvPr>
        </p:nvSpPr>
        <p:spPr>
          <a:xfrm>
            <a:off x="251521" y="915566"/>
            <a:ext cx="3600399" cy="1440160"/>
          </a:xfrm>
        </p:spPr>
        <p:txBody>
          <a:bodyPr anchor="b" anchorCtr="0">
            <a:noAutofit/>
          </a:bodyPr>
          <a:lstStyle>
            <a:lvl1pPr>
              <a:defRPr sz="3600">
                <a:solidFill>
                  <a:schemeClr val="accent3"/>
                </a:solidFill>
              </a:defRPr>
            </a:lvl1pPr>
          </a:lstStyle>
          <a:p>
            <a:r>
              <a:rPr lang="en-GB"/>
              <a:t>Click to edit Master title style</a:t>
            </a:r>
            <a:endParaRPr lang="en-AU" dirty="0"/>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43"/>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4" name="Picture 2" descr="csiro.us">
            <a:extLst>
              <a:ext uri="{FF2B5EF4-FFF2-40B4-BE49-F238E27FC236}">
                <a16:creationId xmlns:a16="http://schemas.microsoft.com/office/drawing/2014/main" id="{B8113B6A-625F-DB80-F984-D1B7056666B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9512" y="123478"/>
            <a:ext cx="1573994" cy="478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0210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1851670"/>
            <a:ext cx="3600400" cy="2847245"/>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sp>
        <p:nvSpPr>
          <p:cNvPr id="2" name="Title 1"/>
          <p:cNvSpPr>
            <a:spLocks noGrp="1"/>
          </p:cNvSpPr>
          <p:nvPr>
            <p:ph type="title"/>
          </p:nvPr>
        </p:nvSpPr>
        <p:spPr>
          <a:xfrm>
            <a:off x="251520" y="1136676"/>
            <a:ext cx="3672408" cy="639365"/>
          </a:xfrm>
        </p:spPr>
        <p:txBody>
          <a:bodyPr/>
          <a:lstStyle/>
          <a:p>
            <a:r>
              <a:rPr lang="en-GB"/>
              <a:t>Click to edit Master title style</a:t>
            </a:r>
            <a:endParaRPr lang="en-AU" dirty="0"/>
          </a:p>
        </p:txBody>
      </p:sp>
    </p:spTree>
    <p:extLst>
      <p:ext uri="{BB962C8B-B14F-4D97-AF65-F5344CB8AC3E}">
        <p14:creationId xmlns:p14="http://schemas.microsoft.com/office/powerpoint/2010/main" val="463021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Title Slide + partner logo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1203598"/>
            <a:ext cx="7930032" cy="1153507"/>
          </a:xfrm>
        </p:spPr>
        <p:txBody>
          <a:bodyPr anchor="b" anchorCtr="0">
            <a:normAutofit/>
          </a:bodyPr>
          <a:lstStyle>
            <a:lvl1pPr algn="l">
              <a:lnSpc>
                <a:spcPct val="90000"/>
              </a:lnSpc>
              <a:defRPr sz="3600" b="0">
                <a:solidFill>
                  <a:schemeClr val="bg1"/>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2922403"/>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6516216" y="582251"/>
            <a:ext cx="2385416" cy="138499"/>
          </a:xfrm>
          <a:prstGeom prst="rect">
            <a:avLst/>
          </a:prstGeom>
        </p:spPr>
        <p:txBody>
          <a:bodyPr wrap="square" lIns="0" tIns="0" rIns="0" bIns="0">
            <a:spAutoFit/>
          </a:bodyPr>
          <a:lstStyle/>
          <a:p>
            <a:pPr algn="r">
              <a:lnSpc>
                <a:spcPct val="90000"/>
              </a:lnSpc>
            </a:pPr>
            <a:r>
              <a:rPr lang="en-AU" sz="1000" dirty="0">
                <a:solidFill>
                  <a:schemeClr val="bg1"/>
                </a:solidFill>
              </a:rPr>
              <a:t>Australia’s National Science Agency</a:t>
            </a:r>
          </a:p>
        </p:txBody>
      </p:sp>
      <p:pic>
        <p:nvPicPr>
          <p:cNvPr id="5" name="Picture 2" descr="csiro.us">
            <a:extLst>
              <a:ext uri="{FF2B5EF4-FFF2-40B4-BE49-F238E27FC236}">
                <a16:creationId xmlns:a16="http://schemas.microsoft.com/office/drawing/2014/main" id="{6D7F4ADB-4009-EB38-D09A-758B31F2AB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59268" y="4515966"/>
            <a:ext cx="1573994" cy="478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046671"/>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4096622"/>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8" name="Picture 7"/>
          <p:cNvPicPr>
            <a:picLocks noChangeAspect="1"/>
          </p:cNvPicPr>
          <p:nvPr userDrawn="1"/>
        </p:nvPicPr>
        <p:blipFill>
          <a:blip r:embed="rId2"/>
          <a:stretch>
            <a:fillRect/>
          </a:stretch>
        </p:blipFill>
        <p:spPr>
          <a:xfrm>
            <a:off x="8181552" y="4177358"/>
            <a:ext cx="720080" cy="720080"/>
          </a:xfrm>
          <a:prstGeom prst="rect">
            <a:avLst/>
          </a:prstGeom>
        </p:spPr>
      </p:pic>
    </p:spTree>
    <p:extLst>
      <p:ext uri="{BB962C8B-B14F-4D97-AF65-F5344CB8AC3E}">
        <p14:creationId xmlns:p14="http://schemas.microsoft.com/office/powerpoint/2010/main" val="3218432992"/>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4096622"/>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pic>
        <p:nvPicPr>
          <p:cNvPr id="9" name="Picture 8"/>
          <p:cNvPicPr>
            <a:picLocks noChangeAspect="1"/>
          </p:cNvPicPr>
          <p:nvPr userDrawn="1"/>
        </p:nvPicPr>
        <p:blipFill>
          <a:blip r:embed="rId2"/>
          <a:stretch>
            <a:fillRect/>
          </a:stretch>
        </p:blipFill>
        <p:spPr>
          <a:xfrm>
            <a:off x="8181552" y="4177358"/>
            <a:ext cx="720080" cy="720080"/>
          </a:xfrm>
          <a:prstGeom prst="rect">
            <a:avLst/>
          </a:prstGeom>
        </p:spPr>
      </p:pic>
      <p:sp>
        <p:nvSpPr>
          <p:cNvPr id="7" name="Rectangle 6"/>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sp>
        <p:nvSpPr>
          <p:cNvPr id="8" name="Picture Placeholder 5"/>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dirty="0"/>
          </a:p>
        </p:txBody>
      </p:sp>
    </p:spTree>
    <p:extLst>
      <p:ext uri="{BB962C8B-B14F-4D97-AF65-F5344CB8AC3E}">
        <p14:creationId xmlns:p14="http://schemas.microsoft.com/office/powerpoint/2010/main" val="518110496"/>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 partner logo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1203598"/>
            <a:ext cx="7930032" cy="1153507"/>
          </a:xfrm>
        </p:spPr>
        <p:txBody>
          <a:bodyPr anchor="b" anchorCtr="0">
            <a:normAutofit/>
          </a:bodyPr>
          <a:lstStyle>
            <a:lvl1pPr algn="l">
              <a:lnSpc>
                <a:spcPct val="90000"/>
              </a:lnSpc>
              <a:defRPr sz="3600" b="0">
                <a:solidFill>
                  <a:schemeClr val="bg1"/>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2922403"/>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6516216" y="582251"/>
            <a:ext cx="2385416" cy="138499"/>
          </a:xfrm>
          <a:prstGeom prst="rect">
            <a:avLst/>
          </a:prstGeom>
        </p:spPr>
        <p:txBody>
          <a:bodyPr wrap="square" lIns="0" tIns="0" rIns="0" bIns="0">
            <a:spAutoFit/>
          </a:bodyPr>
          <a:lstStyle/>
          <a:p>
            <a:pPr algn="r">
              <a:lnSpc>
                <a:spcPct val="90000"/>
              </a:lnSpc>
            </a:pPr>
            <a:r>
              <a:rPr lang="en-AU" sz="1000" dirty="0">
                <a:solidFill>
                  <a:schemeClr val="bg1"/>
                </a:solidFill>
              </a:rPr>
              <a:t>Australia’s National Science Agency</a:t>
            </a:r>
          </a:p>
        </p:txBody>
      </p:sp>
      <p:pic>
        <p:nvPicPr>
          <p:cNvPr id="9" name="Picture 8"/>
          <p:cNvPicPr>
            <a:picLocks noChangeAspect="1"/>
          </p:cNvPicPr>
          <p:nvPr userDrawn="1"/>
        </p:nvPicPr>
        <p:blipFill>
          <a:blip r:embed="rId2"/>
          <a:stretch>
            <a:fillRect/>
          </a:stretch>
        </p:blipFill>
        <p:spPr>
          <a:xfrm>
            <a:off x="251520" y="267494"/>
            <a:ext cx="720080" cy="720080"/>
          </a:xfrm>
          <a:prstGeom prst="rect">
            <a:avLst/>
          </a:prstGeom>
        </p:spPr>
      </p:pic>
    </p:spTree>
    <p:extLst>
      <p:ext uri="{BB962C8B-B14F-4D97-AF65-F5344CB8AC3E}">
        <p14:creationId xmlns:p14="http://schemas.microsoft.com/office/powerpoint/2010/main" val="729040451"/>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8" name="Picture 7">
            <a:extLst>
              <a:ext uri="{FF2B5EF4-FFF2-40B4-BE49-F238E27FC236}">
                <a16:creationId xmlns:a16="http://schemas.microsoft.com/office/drawing/2014/main" id="{98920DF2-0C7F-4A3B-9BAF-D692009CA0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19" y="267494"/>
            <a:ext cx="1522745" cy="720000"/>
          </a:xfrm>
          <a:prstGeom prst="rect">
            <a:avLst/>
          </a:prstGeom>
        </p:spPr>
      </p:pic>
    </p:spTree>
    <p:extLst>
      <p:ext uri="{BB962C8B-B14F-4D97-AF65-F5344CB8AC3E}">
        <p14:creationId xmlns:p14="http://schemas.microsoft.com/office/powerpoint/2010/main" val="971820450"/>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196403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GB"/>
              <a:t>Click to edit Master title style</a:t>
            </a:r>
            <a:endParaRPr lang="en-AU"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267494"/>
            <a:ext cx="720080" cy="720080"/>
          </a:xfrm>
          <a:prstGeom prst="rect">
            <a:avLst/>
          </a:prstGeom>
        </p:spPr>
      </p:pic>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spTree>
    <p:extLst>
      <p:ext uri="{BB962C8B-B14F-4D97-AF65-F5344CB8AC3E}">
        <p14:creationId xmlns:p14="http://schemas.microsoft.com/office/powerpoint/2010/main" val="2025567712"/>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514257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dirty="0"/>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Footer Placeholder 3"/>
          <p:cNvSpPr>
            <a:spLocks noGrp="1"/>
          </p:cNvSpPr>
          <p:nvPr>
            <p:ph type="ftr" sz="quarter" idx="10"/>
          </p:nvPr>
        </p:nvSpPr>
        <p:spPr/>
        <p:txBody>
          <a:bodyPr/>
          <a:lstStyle/>
          <a:p>
            <a:r>
              <a:rPr lang="en-AU"/>
              <a:t>Presentation title  |  Presenter name</a:t>
            </a:r>
            <a:endParaRPr lang="en-AU" dirty="0"/>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323933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131590"/>
            <a:ext cx="8640958" cy="3070944"/>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Text Placeholder 7"/>
          <p:cNvSpPr>
            <a:spLocks noGrp="1"/>
          </p:cNvSpPr>
          <p:nvPr>
            <p:ph type="body" sz="quarter" idx="13" hasCustomPrompt="1"/>
          </p:nvPr>
        </p:nvSpPr>
        <p:spPr>
          <a:xfrm>
            <a:off x="261850" y="267494"/>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dirty="0"/>
              <a:t>Click to edit Master title style</a:t>
            </a:r>
          </a:p>
          <a:p>
            <a:pPr lvl="1"/>
            <a:r>
              <a:rPr lang="en-US" dirty="0"/>
              <a:t>Second level</a:t>
            </a:r>
          </a:p>
        </p:txBody>
      </p:sp>
      <p:sp>
        <p:nvSpPr>
          <p:cNvPr id="2" name="Footer Placeholder 1"/>
          <p:cNvSpPr>
            <a:spLocks noGrp="1"/>
          </p:cNvSpPr>
          <p:nvPr>
            <p:ph type="ftr" sz="quarter" idx="14"/>
          </p:nvPr>
        </p:nvSpPr>
        <p:spPr/>
        <p:txBody>
          <a:bodyPr/>
          <a:lstStyle/>
          <a:p>
            <a:r>
              <a:rPr lang="en-AU"/>
              <a:t>Presentation title  |  Presenter name</a:t>
            </a:r>
            <a:endParaRPr lang="en-AU" dirty="0"/>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8416861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74295"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8650663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4441685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804656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endParaRPr lang="en-AU" dirty="0"/>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2744884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tatement Layout +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55556648-49D5-4B5B-92D5-2DB59DEB5992}"/>
              </a:ext>
            </a:extLst>
          </p:cNvPr>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dirty="0"/>
          </a:p>
        </p:txBody>
      </p:sp>
      <p:sp>
        <p:nvSpPr>
          <p:cNvPr id="5" name="Content Placeholder 2"/>
          <p:cNvSpPr>
            <a:spLocks noGrp="1"/>
          </p:cNvSpPr>
          <p:nvPr>
            <p:ph idx="1"/>
          </p:nvPr>
        </p:nvSpPr>
        <p:spPr>
          <a:xfrm>
            <a:off x="251520" y="2859782"/>
            <a:ext cx="7920880" cy="2016224"/>
          </a:xfrm>
        </p:spPr>
        <p:txBody>
          <a:bodyPr/>
          <a:lstStyle>
            <a:lvl1pPr>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3843388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131590"/>
            <a:ext cx="7200800" cy="3600400"/>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6726317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27" name="Rectangle 26"/>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579862"/>
            <a:ext cx="6048672" cy="1008112"/>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3" name="Title 22"/>
          <p:cNvSpPr>
            <a:spLocks noGrp="1"/>
          </p:cNvSpPr>
          <p:nvPr>
            <p:ph type="title"/>
          </p:nvPr>
        </p:nvSpPr>
        <p:spPr>
          <a:xfrm>
            <a:off x="251521" y="2715766"/>
            <a:ext cx="6048671" cy="576064"/>
          </a:xfrm>
        </p:spPr>
        <p:txBody>
          <a:bodyPr anchor="b" anchorCtr="0">
            <a:noAutofit/>
          </a:bodyPr>
          <a:lstStyle>
            <a:lvl1pPr>
              <a:defRPr sz="3600">
                <a:solidFill>
                  <a:schemeClr val="accent3"/>
                </a:solidFill>
              </a:defRPr>
            </a:lvl1pPr>
          </a:lstStyle>
          <a:p>
            <a:r>
              <a:rPr lang="en-US" dirty="0"/>
              <a:t>Click to edit Master title style</a:t>
            </a:r>
            <a:endParaRPr lang="en-AU" dirty="0"/>
          </a:p>
        </p:txBody>
      </p:sp>
      <p:sp>
        <p:nvSpPr>
          <p:cNvPr id="44" name="Rectangle 43"/>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7" name="Picture 6"/>
          <p:cNvPicPr>
            <a:picLocks noChangeAspect="1"/>
          </p:cNvPicPr>
          <p:nvPr userDrawn="1"/>
        </p:nvPicPr>
        <p:blipFill>
          <a:blip r:embed="rId2"/>
          <a:stretch>
            <a:fillRect/>
          </a:stretch>
        </p:blipFill>
        <p:spPr>
          <a:xfrm>
            <a:off x="8181552" y="4177358"/>
            <a:ext cx="720080" cy="720080"/>
          </a:xfrm>
          <a:prstGeom prst="rect">
            <a:avLst/>
          </a:prstGeom>
        </p:spPr>
      </p:pic>
    </p:spTree>
    <p:extLst>
      <p:ext uri="{BB962C8B-B14F-4D97-AF65-F5344CB8AC3E}">
        <p14:creationId xmlns:p14="http://schemas.microsoft.com/office/powerpoint/2010/main" val="3745895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B">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GB"/>
              <a:t>Click to edit Master title style</a:t>
            </a:r>
            <a:endParaRPr lang="en-AU"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267494"/>
            <a:ext cx="720080" cy="720080"/>
          </a:xfrm>
          <a:prstGeom prst="rect">
            <a:avLst/>
          </a:prstGeom>
        </p:spPr>
      </p:pic>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6" name="Picture 5">
            <a:extLst>
              <a:ext uri="{FF2B5EF4-FFF2-40B4-BE49-F238E27FC236}">
                <a16:creationId xmlns:a16="http://schemas.microsoft.com/office/drawing/2014/main" id="{99B53703-8E60-4B54-AC3E-B056BED151E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411759" y="411510"/>
            <a:ext cx="4320479" cy="4320479"/>
          </a:xfrm>
          <a:prstGeom prst="rect">
            <a:avLst/>
          </a:prstGeom>
        </p:spPr>
      </p:pic>
    </p:spTree>
    <p:extLst>
      <p:ext uri="{BB962C8B-B14F-4D97-AF65-F5344CB8AC3E}">
        <p14:creationId xmlns:p14="http://schemas.microsoft.com/office/powerpoint/2010/main" val="2165610044"/>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075806"/>
            <a:ext cx="7200800" cy="1623109"/>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6" name="Rectangle 5"/>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5" name="Picture 4">
            <a:extLst>
              <a:ext uri="{FF2B5EF4-FFF2-40B4-BE49-F238E27FC236}">
                <a16:creationId xmlns:a16="http://schemas.microsoft.com/office/drawing/2014/main" id="{8ED2A108-B854-40BC-AA72-4E9E7C74E58A}"/>
              </a:ext>
            </a:extLst>
          </p:cNvPr>
          <p:cNvPicPr>
            <a:picLocks noChangeAspect="1"/>
          </p:cNvPicPr>
          <p:nvPr userDrawn="1"/>
        </p:nvPicPr>
        <p:blipFill>
          <a:blip r:embed="rId2"/>
          <a:stretch>
            <a:fillRect/>
          </a:stretch>
        </p:blipFill>
        <p:spPr>
          <a:xfrm>
            <a:off x="8181552" y="4177358"/>
            <a:ext cx="720080" cy="720080"/>
          </a:xfrm>
          <a:prstGeom prst="rect">
            <a:avLst/>
          </a:prstGeom>
        </p:spPr>
      </p:pic>
    </p:spTree>
    <p:extLst>
      <p:ext uri="{BB962C8B-B14F-4D97-AF65-F5344CB8AC3E}">
        <p14:creationId xmlns:p14="http://schemas.microsoft.com/office/powerpoint/2010/main" val="11206669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7" name="Picture 6">
            <a:extLst>
              <a:ext uri="{FF2B5EF4-FFF2-40B4-BE49-F238E27FC236}">
                <a16:creationId xmlns:a16="http://schemas.microsoft.com/office/drawing/2014/main" id="{7628AE86-1CD5-4E73-826D-CE2783C6AC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19" y="267494"/>
            <a:ext cx="1522745" cy="720000"/>
          </a:xfrm>
          <a:prstGeom prst="rect">
            <a:avLst/>
          </a:prstGeom>
        </p:spPr>
      </p:pic>
    </p:spTree>
    <p:extLst>
      <p:ext uri="{BB962C8B-B14F-4D97-AF65-F5344CB8AC3E}">
        <p14:creationId xmlns:p14="http://schemas.microsoft.com/office/powerpoint/2010/main" val="506322686"/>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sp>
        <p:nvSpPr>
          <p:cNvPr id="6" name="Picture Placeholder 5"/>
          <p:cNvSpPr>
            <a:spLocks noGrp="1"/>
          </p:cNvSpPr>
          <p:nvPr>
            <p:ph type="pic" sz="quarter" idx="10"/>
          </p:nvPr>
        </p:nvSpPr>
        <p:spPr>
          <a:xfrm>
            <a:off x="4571999" y="0"/>
            <a:ext cx="4563963" cy="5143500"/>
          </a:xfrm>
          <a:solidFill>
            <a:schemeClr val="accent1"/>
          </a:solidFill>
          <a:ln>
            <a:noFill/>
          </a:ln>
        </p:spPr>
        <p:txBody>
          <a:bodyPr anchor="ctr" anchorCtr="0"/>
          <a:lstStyle>
            <a:lvl1pPr marL="0" indent="0" algn="ctr">
              <a:buNone/>
              <a:defRPr/>
            </a:lvl1pPr>
          </a:lstStyle>
          <a:p>
            <a:endParaRPr lang="en-AU" dirty="0"/>
          </a:p>
        </p:txBody>
      </p:sp>
      <p:pic>
        <p:nvPicPr>
          <p:cNvPr id="7" name="Picture 6">
            <a:extLst>
              <a:ext uri="{FF2B5EF4-FFF2-40B4-BE49-F238E27FC236}">
                <a16:creationId xmlns:a16="http://schemas.microsoft.com/office/drawing/2014/main" id="{E6293303-2843-4D52-97D9-AF77676C9C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19" y="267494"/>
            <a:ext cx="1522745" cy="720000"/>
          </a:xfrm>
          <a:prstGeom prst="rect">
            <a:avLst/>
          </a:prstGeom>
        </p:spPr>
      </p:pic>
    </p:spTree>
    <p:extLst>
      <p:ext uri="{BB962C8B-B14F-4D97-AF65-F5344CB8AC3E}">
        <p14:creationId xmlns:p14="http://schemas.microsoft.com/office/powerpoint/2010/main" val="2621014604"/>
      </p:ext>
    </p:extLst>
  </p:cSld>
  <p:clrMapOvr>
    <a:masterClrMapping/>
  </p:clrMapOvr>
  <p:extLst>
    <p:ext uri="{DCECCB84-F9BA-43D5-87BE-67443E8EF086}">
      <p15:sldGuideLst xmlns:p15="http://schemas.microsoft.com/office/powerpoint/2012/main">
        <p15:guide id="1" pos="158">
          <p15:clr>
            <a:srgbClr val="FBAE40"/>
          </p15:clr>
        </p15:guide>
        <p15:guide id="2" orient="horz" pos="1620">
          <p15:clr>
            <a:srgbClr val="FBAE40"/>
          </p15:clr>
        </p15:guide>
        <p15:guide id="3" pos="2880">
          <p15:clr>
            <a:srgbClr val="FBAE40"/>
          </p15:clr>
        </p15:guide>
        <p15:guide id="4" pos="560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8" name="Picture 7">
            <a:extLst>
              <a:ext uri="{FF2B5EF4-FFF2-40B4-BE49-F238E27FC236}">
                <a16:creationId xmlns:a16="http://schemas.microsoft.com/office/drawing/2014/main" id="{98920DF2-0C7F-4A3B-9BAF-D692009CA0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19" y="267494"/>
            <a:ext cx="1522745" cy="720000"/>
          </a:xfrm>
          <a:prstGeom prst="rect">
            <a:avLst/>
          </a:prstGeom>
        </p:spPr>
      </p:pic>
    </p:spTree>
    <p:extLst>
      <p:ext uri="{BB962C8B-B14F-4D97-AF65-F5344CB8AC3E}">
        <p14:creationId xmlns:p14="http://schemas.microsoft.com/office/powerpoint/2010/main" val="3079541611"/>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A">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8" name="Picture 7">
            <a:extLst>
              <a:ext uri="{FF2B5EF4-FFF2-40B4-BE49-F238E27FC236}">
                <a16:creationId xmlns:a16="http://schemas.microsoft.com/office/drawing/2014/main" id="{98920DF2-0C7F-4A3B-9BAF-D692009CA0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19" y="267494"/>
            <a:ext cx="1522745" cy="720000"/>
          </a:xfrm>
          <a:prstGeom prst="rect">
            <a:avLst/>
          </a:prstGeom>
        </p:spPr>
      </p:pic>
      <p:pic>
        <p:nvPicPr>
          <p:cNvPr id="3" name="Picture 2">
            <a:extLst>
              <a:ext uri="{FF2B5EF4-FFF2-40B4-BE49-F238E27FC236}">
                <a16:creationId xmlns:a16="http://schemas.microsoft.com/office/drawing/2014/main" id="{B524570F-DB8E-CD17-FBF7-C6D583668B1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413687" y="413437"/>
            <a:ext cx="4316625" cy="4316625"/>
          </a:xfrm>
          <a:prstGeom prst="rect">
            <a:avLst/>
          </a:prstGeom>
        </p:spPr>
      </p:pic>
    </p:spTree>
    <p:extLst>
      <p:ext uri="{BB962C8B-B14F-4D97-AF65-F5344CB8AC3E}">
        <p14:creationId xmlns:p14="http://schemas.microsoft.com/office/powerpoint/2010/main" val="613270849"/>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8069083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9115323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dirty="0"/>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Footer Placeholder 3"/>
          <p:cNvSpPr>
            <a:spLocks noGrp="1"/>
          </p:cNvSpPr>
          <p:nvPr>
            <p:ph type="ftr" sz="quarter" idx="10"/>
          </p:nvPr>
        </p:nvSpPr>
        <p:spPr/>
        <p:txBody>
          <a:bodyPr/>
          <a:lstStyle/>
          <a:p>
            <a:r>
              <a:rPr lang="en-AU"/>
              <a:t>Presentation title  |  Presenter name</a:t>
            </a:r>
            <a:endParaRPr lang="en-AU" dirty="0"/>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9932665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707654"/>
            <a:ext cx="8640958" cy="3024336"/>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Text Placeholder 7"/>
          <p:cNvSpPr>
            <a:spLocks noGrp="1"/>
          </p:cNvSpPr>
          <p:nvPr>
            <p:ph type="body" sz="quarter" idx="13" hasCustomPrompt="1"/>
          </p:nvPr>
        </p:nvSpPr>
        <p:spPr>
          <a:xfrm>
            <a:off x="261850" y="843558"/>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dirty="0"/>
              <a:t>Click to edit Master title style</a:t>
            </a:r>
          </a:p>
          <a:p>
            <a:pPr lvl="1"/>
            <a:r>
              <a:rPr lang="en-US" dirty="0"/>
              <a:t>Second level</a:t>
            </a:r>
          </a:p>
        </p:txBody>
      </p:sp>
      <p:sp>
        <p:nvSpPr>
          <p:cNvPr id="2" name="Footer Placeholder 1"/>
          <p:cNvSpPr>
            <a:spLocks noGrp="1"/>
          </p:cNvSpPr>
          <p:nvPr>
            <p:ph type="ftr" sz="quarter" idx="14"/>
          </p:nvPr>
        </p:nvSpPr>
        <p:spPr/>
        <p:txBody>
          <a:bodyPr/>
          <a:lstStyle/>
          <a:p>
            <a:r>
              <a:rPr lang="en-AU"/>
              <a:t>Presentation title  |  Presenter name</a:t>
            </a:r>
            <a:endParaRPr lang="en-AU" dirty="0"/>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4011801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74295"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897395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C">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GB"/>
              <a:t>Click to edit Master title style</a:t>
            </a:r>
            <a:endParaRPr lang="en-AU"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267494"/>
            <a:ext cx="720080" cy="720080"/>
          </a:xfrm>
          <a:prstGeom prst="rect">
            <a:avLst/>
          </a:prstGeom>
        </p:spPr>
      </p:pic>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5" name="Picture 4">
            <a:extLst>
              <a:ext uri="{FF2B5EF4-FFF2-40B4-BE49-F238E27FC236}">
                <a16:creationId xmlns:a16="http://schemas.microsoft.com/office/drawing/2014/main" id="{802EF042-86EA-B59E-DD7F-BE27EC02BD3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411759" y="409582"/>
            <a:ext cx="4320479" cy="4320479"/>
          </a:xfrm>
          <a:prstGeom prst="rect">
            <a:avLst/>
          </a:prstGeom>
        </p:spPr>
      </p:pic>
    </p:spTree>
    <p:extLst>
      <p:ext uri="{BB962C8B-B14F-4D97-AF65-F5344CB8AC3E}">
        <p14:creationId xmlns:p14="http://schemas.microsoft.com/office/powerpoint/2010/main" val="3933071170"/>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with catalyst">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dirty="0"/>
              <a:t>Click to edit Master title style</a:t>
            </a:r>
            <a:endParaRPr lang="en-AU" dirty="0"/>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83870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40554827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with catalyst dark">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dirty="0"/>
              <a:t>Click to edit Master title style</a:t>
            </a:r>
            <a:endParaRPr lang="en-AU" dirty="0"/>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838700" y="1665854"/>
            <a:ext cx="4038600" cy="3066136"/>
          </a:xfr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4183587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 half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endParaRPr lang="en-AU" dirty="0"/>
          </a:p>
        </p:txBody>
      </p:sp>
      <p:sp>
        <p:nvSpPr>
          <p:cNvPr id="3" name="Content Placeholder 2"/>
          <p:cNvSpPr>
            <a:spLocks noGrp="1"/>
          </p:cNvSpPr>
          <p:nvPr>
            <p:ph idx="1"/>
          </p:nvPr>
        </p:nvSpPr>
        <p:spPr>
          <a:xfrm>
            <a:off x="251522" y="1550788"/>
            <a:ext cx="4032446"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a:xfrm>
            <a:off x="251520" y="805458"/>
            <a:ext cx="4032448" cy="639365"/>
          </a:xfrm>
        </p:spPr>
        <p:txBody>
          <a:bodyPr/>
          <a:lstStyle/>
          <a:p>
            <a:r>
              <a:rPr lang="en-US" dirty="0"/>
              <a:t>Click to edit Master title style</a:t>
            </a:r>
            <a:endParaRPr lang="en-AU" dirty="0"/>
          </a:p>
        </p:txBody>
      </p:sp>
      <p:sp>
        <p:nvSpPr>
          <p:cNvPr id="6" name="Footer Placeholder 5"/>
          <p:cNvSpPr>
            <a:spLocks noGrp="1"/>
          </p:cNvSpPr>
          <p:nvPr>
            <p:ph type="ftr" sz="quarter" idx="10"/>
          </p:nvPr>
        </p:nvSpPr>
        <p:spPr>
          <a:xfrm>
            <a:off x="601371" y="4878250"/>
            <a:ext cx="3682598"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8042475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and Content + quarter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6853836" y="0"/>
            <a:ext cx="2282400" cy="5143500"/>
          </a:xfrm>
          <a:solidFill>
            <a:schemeClr val="accent1"/>
          </a:solidFill>
          <a:ln>
            <a:noFill/>
          </a:ln>
        </p:spPr>
        <p:txBody>
          <a:bodyPr anchor="ctr" anchorCtr="0"/>
          <a:lstStyle>
            <a:lvl1pPr marL="0" indent="0" algn="ctr">
              <a:buNone/>
              <a:defRPr/>
            </a:lvl1pPr>
          </a:lstStyle>
          <a:p>
            <a:endParaRPr lang="en-AU" dirty="0"/>
          </a:p>
        </p:txBody>
      </p:sp>
      <p:sp>
        <p:nvSpPr>
          <p:cNvPr id="3" name="Content Placeholder 2"/>
          <p:cNvSpPr>
            <a:spLocks noGrp="1"/>
          </p:cNvSpPr>
          <p:nvPr>
            <p:ph idx="1"/>
          </p:nvPr>
        </p:nvSpPr>
        <p:spPr>
          <a:xfrm>
            <a:off x="251522" y="1550788"/>
            <a:ext cx="6336702"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a:xfrm>
            <a:off x="251520" y="805458"/>
            <a:ext cx="6336704" cy="639365"/>
          </a:xfrm>
        </p:spPr>
        <p:txBody>
          <a:bodyPr/>
          <a:lstStyle/>
          <a:p>
            <a:r>
              <a:rPr lang="en-US" dirty="0"/>
              <a:t>Click to edit Master title style</a:t>
            </a:r>
            <a:endParaRPr lang="en-AU" dirty="0"/>
          </a:p>
        </p:txBody>
      </p:sp>
      <p:sp>
        <p:nvSpPr>
          <p:cNvPr id="6" name="Footer Placeholder 5"/>
          <p:cNvSpPr>
            <a:spLocks noGrp="1"/>
          </p:cNvSpPr>
          <p:nvPr>
            <p:ph type="ftr" sz="quarter" idx="10"/>
          </p:nvPr>
        </p:nvSpPr>
        <p:spPr>
          <a:xfrm>
            <a:off x="601370" y="4878250"/>
            <a:ext cx="5986853"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8533576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7625945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endParaRPr lang="en-AU" dirty="0"/>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40982742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endParaRPr lang="en-AU" dirty="0"/>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9130666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tement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7B52948-05FD-444E-9ADC-BA5285595A75}"/>
              </a:ext>
            </a:extLst>
          </p:cNvPr>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endParaRPr lang="en-AU" dirty="0"/>
          </a:p>
        </p:txBody>
      </p:sp>
      <p:sp>
        <p:nvSpPr>
          <p:cNvPr id="5" name="Content Placeholder 2"/>
          <p:cNvSpPr>
            <a:spLocks noGrp="1"/>
          </p:cNvSpPr>
          <p:nvPr>
            <p:ph idx="1"/>
          </p:nvPr>
        </p:nvSpPr>
        <p:spPr>
          <a:xfrm>
            <a:off x="251520" y="1851670"/>
            <a:ext cx="3960440" cy="2525068"/>
          </a:xfrm>
        </p:spPr>
        <p:txBody>
          <a:bodyPr/>
          <a:lstStyle>
            <a:lvl1pPr marL="0" indent="0">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1828722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275605"/>
            <a:ext cx="7056784" cy="2736305"/>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458469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2571750"/>
            <a:ext cx="3600400" cy="2160240"/>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3" name="Title 22"/>
          <p:cNvSpPr>
            <a:spLocks noGrp="1"/>
          </p:cNvSpPr>
          <p:nvPr>
            <p:ph type="title"/>
          </p:nvPr>
        </p:nvSpPr>
        <p:spPr>
          <a:xfrm>
            <a:off x="251521" y="915566"/>
            <a:ext cx="3600399" cy="1440160"/>
          </a:xfrm>
        </p:spPr>
        <p:txBody>
          <a:bodyPr anchor="b" anchorCtr="0">
            <a:noAutofit/>
          </a:bodyPr>
          <a:lstStyle>
            <a:lvl1pPr>
              <a:defRPr sz="3600">
                <a:solidFill>
                  <a:schemeClr val="accent3"/>
                </a:solidFill>
              </a:defRPr>
            </a:lvl1pPr>
          </a:lstStyle>
          <a:p>
            <a:r>
              <a:rPr lang="en-US" dirty="0"/>
              <a:t>Click to edit Master title style</a:t>
            </a:r>
            <a:endParaRPr lang="en-AU" dirty="0"/>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43"/>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7" name="Picture 6">
            <a:extLst>
              <a:ext uri="{FF2B5EF4-FFF2-40B4-BE49-F238E27FC236}">
                <a16:creationId xmlns:a16="http://schemas.microsoft.com/office/drawing/2014/main" id="{CA54D81D-7CFA-4E8D-924E-F049F52C1B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19" y="267494"/>
            <a:ext cx="1522745" cy="720000"/>
          </a:xfrm>
          <a:prstGeom prst="rect">
            <a:avLst/>
          </a:prstGeom>
        </p:spPr>
      </p:pic>
    </p:spTree>
    <p:extLst>
      <p:ext uri="{BB962C8B-B14F-4D97-AF65-F5344CB8AC3E}">
        <p14:creationId xmlns:p14="http://schemas.microsoft.com/office/powerpoint/2010/main" val="3464070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GB"/>
              <a:t>Click to edit Master title style</a:t>
            </a:r>
            <a:endParaRPr lang="en-AU"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267494"/>
            <a:ext cx="720080" cy="720080"/>
          </a:xfrm>
          <a:prstGeom prst="rect">
            <a:avLst/>
          </a:prstGeom>
        </p:spPr>
      </p:pic>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6" name="Picture 5">
            <a:extLst>
              <a:ext uri="{FF2B5EF4-FFF2-40B4-BE49-F238E27FC236}">
                <a16:creationId xmlns:a16="http://schemas.microsoft.com/office/drawing/2014/main" id="{99B53703-8E60-4B54-AC3E-B056BED151E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411759" y="411510"/>
            <a:ext cx="4320479" cy="4320479"/>
          </a:xfrm>
          <a:prstGeom prst="rect">
            <a:avLst/>
          </a:prstGeom>
        </p:spPr>
      </p:pic>
    </p:spTree>
    <p:extLst>
      <p:ext uri="{BB962C8B-B14F-4D97-AF65-F5344CB8AC3E}">
        <p14:creationId xmlns:p14="http://schemas.microsoft.com/office/powerpoint/2010/main" val="1859859945"/>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1851670"/>
            <a:ext cx="3600400" cy="2847245"/>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sp>
        <p:nvSpPr>
          <p:cNvPr id="2" name="Title 1"/>
          <p:cNvSpPr>
            <a:spLocks noGrp="1"/>
          </p:cNvSpPr>
          <p:nvPr>
            <p:ph type="title"/>
          </p:nvPr>
        </p:nvSpPr>
        <p:spPr>
          <a:xfrm>
            <a:off x="251520" y="1136676"/>
            <a:ext cx="3672408" cy="639365"/>
          </a:xfrm>
        </p:spPr>
        <p:txBody>
          <a:bodyPr/>
          <a:lstStyle/>
          <a:p>
            <a:r>
              <a:rPr lang="en-US" dirty="0"/>
              <a:t>Click to edit Master title style</a:t>
            </a:r>
            <a:endParaRPr lang="en-AU" dirty="0"/>
          </a:p>
        </p:txBody>
      </p:sp>
      <p:pic>
        <p:nvPicPr>
          <p:cNvPr id="8" name="Picture 7">
            <a:extLst>
              <a:ext uri="{FF2B5EF4-FFF2-40B4-BE49-F238E27FC236}">
                <a16:creationId xmlns:a16="http://schemas.microsoft.com/office/drawing/2014/main" id="{DBF62FF1-8277-4CEC-A22F-7E8130E254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19" y="267494"/>
            <a:ext cx="1522745" cy="720000"/>
          </a:xfrm>
          <a:prstGeom prst="rect">
            <a:avLst/>
          </a:prstGeom>
        </p:spPr>
      </p:pic>
    </p:spTree>
    <p:extLst>
      <p:ext uri="{BB962C8B-B14F-4D97-AF65-F5344CB8AC3E}">
        <p14:creationId xmlns:p14="http://schemas.microsoft.com/office/powerpoint/2010/main" val="29259568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4096622"/>
            <a:ext cx="684076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10" name="Picture 9">
            <a:extLst>
              <a:ext uri="{FF2B5EF4-FFF2-40B4-BE49-F238E27FC236}">
                <a16:creationId xmlns:a16="http://schemas.microsoft.com/office/drawing/2014/main" id="{F7785B6E-E88B-43F0-AF0F-FE873692AB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78887" y="4177438"/>
            <a:ext cx="1522745" cy="720000"/>
          </a:xfrm>
          <a:prstGeom prst="rect">
            <a:avLst/>
          </a:prstGeom>
        </p:spPr>
      </p:pic>
    </p:spTree>
    <p:extLst>
      <p:ext uri="{BB962C8B-B14F-4D97-AF65-F5344CB8AC3E}">
        <p14:creationId xmlns:p14="http://schemas.microsoft.com/office/powerpoint/2010/main" val="4127032755"/>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4096622"/>
            <a:ext cx="684076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sp>
        <p:nvSpPr>
          <p:cNvPr id="8" name="Picture Placeholder 5"/>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dirty="0"/>
          </a:p>
        </p:txBody>
      </p:sp>
      <p:pic>
        <p:nvPicPr>
          <p:cNvPr id="10" name="Picture 9">
            <a:extLst>
              <a:ext uri="{FF2B5EF4-FFF2-40B4-BE49-F238E27FC236}">
                <a16:creationId xmlns:a16="http://schemas.microsoft.com/office/drawing/2014/main" id="{F8FF943A-2EFE-4939-9416-AA45E8893D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78887" y="4177438"/>
            <a:ext cx="1522745" cy="720000"/>
          </a:xfrm>
          <a:prstGeom prst="rect">
            <a:avLst/>
          </a:prstGeom>
        </p:spPr>
      </p:pic>
    </p:spTree>
    <p:extLst>
      <p:ext uri="{BB962C8B-B14F-4D97-AF65-F5344CB8AC3E}">
        <p14:creationId xmlns:p14="http://schemas.microsoft.com/office/powerpoint/2010/main" val="3898641261"/>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Slide + partner logo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1203598"/>
            <a:ext cx="7930032" cy="1153507"/>
          </a:xfrm>
        </p:spPr>
        <p:txBody>
          <a:bodyPr anchor="b" anchorCtr="0">
            <a:normAutofit/>
          </a:bodyPr>
          <a:lstStyle>
            <a:lvl1pPr algn="l">
              <a:lnSpc>
                <a:spcPct val="90000"/>
              </a:lnSpc>
              <a:defRPr sz="3600" b="0">
                <a:solidFill>
                  <a:schemeClr val="bg1"/>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2922403"/>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6516216" y="582251"/>
            <a:ext cx="2385416" cy="138499"/>
          </a:xfrm>
          <a:prstGeom prst="rect">
            <a:avLst/>
          </a:prstGeom>
        </p:spPr>
        <p:txBody>
          <a:bodyPr wrap="square" lIns="0" tIns="0" rIns="0" bIns="0">
            <a:spAutoFit/>
          </a:bodyPr>
          <a:lstStyle/>
          <a:p>
            <a:pPr algn="r">
              <a:lnSpc>
                <a:spcPct val="90000"/>
              </a:lnSpc>
            </a:pPr>
            <a:r>
              <a:rPr lang="en-AU" sz="1000" dirty="0">
                <a:solidFill>
                  <a:schemeClr val="bg1"/>
                </a:solidFill>
              </a:rPr>
              <a:t>Australia’s National Science Agency</a:t>
            </a:r>
          </a:p>
        </p:txBody>
      </p:sp>
      <p:pic>
        <p:nvPicPr>
          <p:cNvPr id="10" name="Picture 9">
            <a:extLst>
              <a:ext uri="{FF2B5EF4-FFF2-40B4-BE49-F238E27FC236}">
                <a16:creationId xmlns:a16="http://schemas.microsoft.com/office/drawing/2014/main" id="{3CA196B7-7271-40B8-B951-8FDD29916E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267494"/>
            <a:ext cx="1522745" cy="720000"/>
          </a:xfrm>
          <a:prstGeom prst="rect">
            <a:avLst/>
          </a:prstGeom>
        </p:spPr>
      </p:pic>
    </p:spTree>
    <p:extLst>
      <p:ext uri="{BB962C8B-B14F-4D97-AF65-F5344CB8AC3E}">
        <p14:creationId xmlns:p14="http://schemas.microsoft.com/office/powerpoint/2010/main" val="1585278241"/>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9174645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8112482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dirty="0"/>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Footer Placeholder 3"/>
          <p:cNvSpPr>
            <a:spLocks noGrp="1"/>
          </p:cNvSpPr>
          <p:nvPr>
            <p:ph type="ftr" sz="quarter" idx="10"/>
          </p:nvPr>
        </p:nvSpPr>
        <p:spPr/>
        <p:txBody>
          <a:bodyPr/>
          <a:lstStyle/>
          <a:p>
            <a:r>
              <a:rPr lang="en-AU"/>
              <a:t>Presentation title  |  Presenter name</a:t>
            </a:r>
            <a:endParaRPr lang="en-AU" dirty="0"/>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5587599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131590"/>
            <a:ext cx="8640958" cy="3070944"/>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Text Placeholder 7"/>
          <p:cNvSpPr>
            <a:spLocks noGrp="1"/>
          </p:cNvSpPr>
          <p:nvPr>
            <p:ph type="body" sz="quarter" idx="13" hasCustomPrompt="1"/>
          </p:nvPr>
        </p:nvSpPr>
        <p:spPr>
          <a:xfrm>
            <a:off x="261850" y="267494"/>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dirty="0"/>
              <a:t>Click to edit Master title style</a:t>
            </a:r>
          </a:p>
          <a:p>
            <a:pPr lvl="1"/>
            <a:r>
              <a:rPr lang="en-US" dirty="0"/>
              <a:t>Second level</a:t>
            </a:r>
          </a:p>
        </p:txBody>
      </p:sp>
      <p:sp>
        <p:nvSpPr>
          <p:cNvPr id="2" name="Footer Placeholder 1"/>
          <p:cNvSpPr>
            <a:spLocks noGrp="1"/>
          </p:cNvSpPr>
          <p:nvPr>
            <p:ph type="ftr" sz="quarter" idx="14"/>
          </p:nvPr>
        </p:nvSpPr>
        <p:spPr/>
        <p:txBody>
          <a:bodyPr/>
          <a:lstStyle/>
          <a:p>
            <a:r>
              <a:rPr lang="en-AU"/>
              <a:t>Presentation title  |  Presenter name</a:t>
            </a:r>
            <a:endParaRPr lang="en-AU" dirty="0"/>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4348174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74295"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6181558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668499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GB"/>
              <a:t>Click to edit Master title style</a:t>
            </a:r>
            <a:endParaRPr lang="en-AU"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267494"/>
            <a:ext cx="720080" cy="720080"/>
          </a:xfrm>
          <a:prstGeom prst="rect">
            <a:avLst/>
          </a:prstGeom>
        </p:spPr>
      </p:pic>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3" name="Picture 2">
            <a:extLst>
              <a:ext uri="{FF2B5EF4-FFF2-40B4-BE49-F238E27FC236}">
                <a16:creationId xmlns:a16="http://schemas.microsoft.com/office/drawing/2014/main" id="{DCD5DE4D-0078-74D6-B11E-9269A2548E3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411759" y="411510"/>
            <a:ext cx="4320479" cy="4320479"/>
          </a:xfrm>
          <a:prstGeom prst="rect">
            <a:avLst/>
          </a:prstGeom>
        </p:spPr>
      </p:pic>
    </p:spTree>
    <p:extLst>
      <p:ext uri="{BB962C8B-B14F-4D97-AF65-F5344CB8AC3E}">
        <p14:creationId xmlns:p14="http://schemas.microsoft.com/office/powerpoint/2010/main" val="1210349530"/>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4281944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endParaRPr lang="en-AU" dirty="0"/>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9063824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tatement Layout +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55556648-49D5-4B5B-92D5-2DB59DEB5992}"/>
              </a:ext>
            </a:extLst>
          </p:cNvPr>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dirty="0"/>
          </a:p>
        </p:txBody>
      </p:sp>
      <p:sp>
        <p:nvSpPr>
          <p:cNvPr id="5" name="Content Placeholder 2"/>
          <p:cNvSpPr>
            <a:spLocks noGrp="1"/>
          </p:cNvSpPr>
          <p:nvPr>
            <p:ph idx="1"/>
          </p:nvPr>
        </p:nvSpPr>
        <p:spPr>
          <a:xfrm>
            <a:off x="251520" y="2859782"/>
            <a:ext cx="7920880" cy="2016224"/>
          </a:xfrm>
        </p:spPr>
        <p:txBody>
          <a:bodyPr/>
          <a:lstStyle>
            <a:lvl1pPr>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006384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131590"/>
            <a:ext cx="7200800" cy="3600400"/>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0984940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27" name="Rectangle 26"/>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579862"/>
            <a:ext cx="6048672" cy="1008112"/>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3" name="Title 22"/>
          <p:cNvSpPr>
            <a:spLocks noGrp="1"/>
          </p:cNvSpPr>
          <p:nvPr>
            <p:ph type="title"/>
          </p:nvPr>
        </p:nvSpPr>
        <p:spPr>
          <a:xfrm>
            <a:off x="251521" y="2715766"/>
            <a:ext cx="6048671" cy="576064"/>
          </a:xfrm>
        </p:spPr>
        <p:txBody>
          <a:bodyPr anchor="b" anchorCtr="0">
            <a:noAutofit/>
          </a:bodyPr>
          <a:lstStyle>
            <a:lvl1pPr>
              <a:defRPr sz="3600">
                <a:solidFill>
                  <a:schemeClr val="accent3"/>
                </a:solidFill>
              </a:defRPr>
            </a:lvl1pPr>
          </a:lstStyle>
          <a:p>
            <a:r>
              <a:rPr lang="en-US" dirty="0"/>
              <a:t>Click to edit Master title style</a:t>
            </a:r>
            <a:endParaRPr lang="en-AU" dirty="0"/>
          </a:p>
        </p:txBody>
      </p:sp>
      <p:sp>
        <p:nvSpPr>
          <p:cNvPr id="44" name="Rectangle 43"/>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8" name="Picture 7">
            <a:extLst>
              <a:ext uri="{FF2B5EF4-FFF2-40B4-BE49-F238E27FC236}">
                <a16:creationId xmlns:a16="http://schemas.microsoft.com/office/drawing/2014/main" id="{986DC4BE-CEEE-431B-9F14-9C57722140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78887" y="4177438"/>
            <a:ext cx="1522745" cy="720000"/>
          </a:xfrm>
          <a:prstGeom prst="rect">
            <a:avLst/>
          </a:prstGeom>
        </p:spPr>
      </p:pic>
    </p:spTree>
    <p:extLst>
      <p:ext uri="{BB962C8B-B14F-4D97-AF65-F5344CB8AC3E}">
        <p14:creationId xmlns:p14="http://schemas.microsoft.com/office/powerpoint/2010/main" val="20821130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075806"/>
            <a:ext cx="6984776" cy="1623109"/>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6" name="Rectangle 5"/>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5" name="Picture 4">
            <a:extLst>
              <a:ext uri="{FF2B5EF4-FFF2-40B4-BE49-F238E27FC236}">
                <a16:creationId xmlns:a16="http://schemas.microsoft.com/office/drawing/2014/main" id="{4F794113-D310-44FA-B463-B20C679AB5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78887" y="4177438"/>
            <a:ext cx="1522745" cy="720000"/>
          </a:xfrm>
          <a:prstGeom prst="rect">
            <a:avLst/>
          </a:prstGeom>
        </p:spPr>
      </p:pic>
    </p:spTree>
    <p:extLst>
      <p:ext uri="{BB962C8B-B14F-4D97-AF65-F5344CB8AC3E}">
        <p14:creationId xmlns:p14="http://schemas.microsoft.com/office/powerpoint/2010/main" val="11472216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Graphic 7">
            <a:extLst>
              <a:ext uri="{FF2B5EF4-FFF2-40B4-BE49-F238E27FC236}">
                <a16:creationId xmlns:a16="http://schemas.microsoft.com/office/drawing/2014/main" id="{9E31894D-BB7F-4DA8-8D6C-C5A7A751EA4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1519" y="267494"/>
            <a:ext cx="2731182" cy="684000"/>
          </a:xfrm>
          <a:prstGeom prst="rect">
            <a:avLst/>
          </a:prstGeom>
        </p:spPr>
      </p:pic>
      <p:sp>
        <p:nvSpPr>
          <p:cNvPr id="9" name="Rectangle 8">
            <a:extLst>
              <a:ext uri="{FF2B5EF4-FFF2-40B4-BE49-F238E27FC236}">
                <a16:creationId xmlns:a16="http://schemas.microsoft.com/office/drawing/2014/main" id="{A711503A-192E-4575-80CF-A393277570CC}"/>
              </a:ext>
            </a:extLst>
          </p:cNvPr>
          <p:cNvSpPr/>
          <p:nvPr userDrawn="1"/>
        </p:nvSpPr>
        <p:spPr>
          <a:xfrm>
            <a:off x="251520" y="4711673"/>
            <a:ext cx="3024336" cy="276999"/>
          </a:xfrm>
          <a:prstGeom prst="rect">
            <a:avLst/>
          </a:prstGeom>
        </p:spPr>
        <p:txBody>
          <a:bodyPr wrap="square" lIns="0" tIns="0" rIns="0" bIns="0">
            <a:spAutoFit/>
          </a:bodyPr>
          <a:lstStyle/>
          <a:p>
            <a:pPr algn="l">
              <a:lnSpc>
                <a:spcPct val="90000"/>
              </a:lnSpc>
            </a:pPr>
            <a:r>
              <a:rPr lang="en-AU" sz="1000" dirty="0">
                <a:solidFill>
                  <a:schemeClr val="accent3"/>
                </a:solidFill>
              </a:rPr>
              <a:t>Operated by CSIRO, Australia’s National Science Agency,</a:t>
            </a:r>
          </a:p>
          <a:p>
            <a:pPr algn="l">
              <a:lnSpc>
                <a:spcPct val="90000"/>
              </a:lnSpc>
            </a:pPr>
            <a:r>
              <a:rPr lang="en-AU" sz="1000" dirty="0">
                <a:solidFill>
                  <a:schemeClr val="accent3"/>
                </a:solidFill>
              </a:rPr>
              <a:t>on behalf of the nation</a:t>
            </a:r>
          </a:p>
        </p:txBody>
      </p:sp>
    </p:spTree>
    <p:extLst>
      <p:ext uri="{BB962C8B-B14F-4D97-AF65-F5344CB8AC3E}">
        <p14:creationId xmlns:p14="http://schemas.microsoft.com/office/powerpoint/2010/main" val="2195934276"/>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6" name="Picture Placeholder 5"/>
          <p:cNvSpPr>
            <a:spLocks noGrp="1"/>
          </p:cNvSpPr>
          <p:nvPr>
            <p:ph type="pic" sz="quarter" idx="10"/>
          </p:nvPr>
        </p:nvSpPr>
        <p:spPr>
          <a:xfrm>
            <a:off x="4571999" y="0"/>
            <a:ext cx="4563963" cy="5143500"/>
          </a:xfrm>
          <a:solidFill>
            <a:schemeClr val="accent1"/>
          </a:solidFill>
          <a:ln>
            <a:noFill/>
          </a:ln>
        </p:spPr>
        <p:txBody>
          <a:bodyPr anchor="ctr" anchorCtr="0"/>
          <a:lstStyle>
            <a:lvl1pPr marL="0" indent="0" algn="ctr">
              <a:buNone/>
              <a:defRPr/>
            </a:lvl1pPr>
          </a:lstStyle>
          <a:p>
            <a:endParaRPr lang="en-AU" dirty="0"/>
          </a:p>
        </p:txBody>
      </p:sp>
      <p:pic>
        <p:nvPicPr>
          <p:cNvPr id="8" name="Graphic 7">
            <a:extLst>
              <a:ext uri="{FF2B5EF4-FFF2-40B4-BE49-F238E27FC236}">
                <a16:creationId xmlns:a16="http://schemas.microsoft.com/office/drawing/2014/main" id="{D3F349AB-7817-4CF8-9EFC-2CD503B23F0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1519" y="267494"/>
            <a:ext cx="2731182" cy="684000"/>
          </a:xfrm>
          <a:prstGeom prst="rect">
            <a:avLst/>
          </a:prstGeom>
        </p:spPr>
      </p:pic>
      <p:sp>
        <p:nvSpPr>
          <p:cNvPr id="7" name="Rectangle 6">
            <a:extLst>
              <a:ext uri="{FF2B5EF4-FFF2-40B4-BE49-F238E27FC236}">
                <a16:creationId xmlns:a16="http://schemas.microsoft.com/office/drawing/2014/main" id="{5BB22E12-9556-46D6-9897-3CA8F81E5AF4}"/>
              </a:ext>
            </a:extLst>
          </p:cNvPr>
          <p:cNvSpPr/>
          <p:nvPr userDrawn="1"/>
        </p:nvSpPr>
        <p:spPr>
          <a:xfrm>
            <a:off x="251520" y="4711673"/>
            <a:ext cx="3024336" cy="276999"/>
          </a:xfrm>
          <a:prstGeom prst="rect">
            <a:avLst/>
          </a:prstGeom>
        </p:spPr>
        <p:txBody>
          <a:bodyPr wrap="square" lIns="0" tIns="0" rIns="0" bIns="0">
            <a:spAutoFit/>
          </a:bodyPr>
          <a:lstStyle/>
          <a:p>
            <a:pPr algn="l">
              <a:lnSpc>
                <a:spcPct val="90000"/>
              </a:lnSpc>
            </a:pPr>
            <a:r>
              <a:rPr lang="en-AU" sz="1000" dirty="0">
                <a:solidFill>
                  <a:schemeClr val="accent3"/>
                </a:solidFill>
              </a:rPr>
              <a:t>Operated by CSIRO, Australia’s National Science Agency,</a:t>
            </a:r>
          </a:p>
          <a:p>
            <a:pPr algn="l">
              <a:lnSpc>
                <a:spcPct val="90000"/>
              </a:lnSpc>
            </a:pPr>
            <a:r>
              <a:rPr lang="en-AU" sz="1000" dirty="0">
                <a:solidFill>
                  <a:schemeClr val="accent3"/>
                </a:solidFill>
              </a:rPr>
              <a:t>on behalf of the nation</a:t>
            </a:r>
          </a:p>
        </p:txBody>
      </p:sp>
    </p:spTree>
    <p:extLst>
      <p:ext uri="{BB962C8B-B14F-4D97-AF65-F5344CB8AC3E}">
        <p14:creationId xmlns:p14="http://schemas.microsoft.com/office/powerpoint/2010/main" val="1222376629"/>
      </p:ext>
    </p:extLst>
  </p:cSld>
  <p:clrMapOvr>
    <a:masterClrMapping/>
  </p:clrMapOvr>
  <p:extLst>
    <p:ext uri="{DCECCB84-F9BA-43D5-87BE-67443E8EF086}">
      <p15:sldGuideLst xmlns:p15="http://schemas.microsoft.com/office/powerpoint/2012/main">
        <p15:guide id="1" pos="158">
          <p15:clr>
            <a:srgbClr val="FBAE40"/>
          </p15:clr>
        </p15:guide>
        <p15:guide id="2" orient="horz" pos="1620">
          <p15:clr>
            <a:srgbClr val="FBAE40"/>
          </p15:clr>
        </p15:guide>
        <p15:guide id="3" pos="2880">
          <p15:clr>
            <a:srgbClr val="FBAE40"/>
          </p15:clr>
        </p15:guide>
        <p15:guide id="4" pos="5602">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pic>
        <p:nvPicPr>
          <p:cNvPr id="7" name="Graphic 6">
            <a:extLst>
              <a:ext uri="{FF2B5EF4-FFF2-40B4-BE49-F238E27FC236}">
                <a16:creationId xmlns:a16="http://schemas.microsoft.com/office/drawing/2014/main" id="{E2EE9FCB-7566-4817-BC3E-151216DAC54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1519" y="267494"/>
            <a:ext cx="2731182" cy="684000"/>
          </a:xfrm>
          <a:prstGeom prst="rect">
            <a:avLst/>
          </a:prstGeom>
        </p:spPr>
      </p:pic>
      <p:sp>
        <p:nvSpPr>
          <p:cNvPr id="8" name="Rectangle 7">
            <a:extLst>
              <a:ext uri="{FF2B5EF4-FFF2-40B4-BE49-F238E27FC236}">
                <a16:creationId xmlns:a16="http://schemas.microsoft.com/office/drawing/2014/main" id="{67F65CF7-BE56-42AE-89A3-8632383904C9}"/>
              </a:ext>
            </a:extLst>
          </p:cNvPr>
          <p:cNvSpPr/>
          <p:nvPr userDrawn="1"/>
        </p:nvSpPr>
        <p:spPr>
          <a:xfrm>
            <a:off x="251520" y="4711673"/>
            <a:ext cx="3024336" cy="276999"/>
          </a:xfrm>
          <a:prstGeom prst="rect">
            <a:avLst/>
          </a:prstGeom>
        </p:spPr>
        <p:txBody>
          <a:bodyPr wrap="square" lIns="0" tIns="0" rIns="0" bIns="0">
            <a:spAutoFit/>
          </a:bodyPr>
          <a:lstStyle/>
          <a:p>
            <a:pPr algn="l">
              <a:lnSpc>
                <a:spcPct val="90000"/>
              </a:lnSpc>
            </a:pPr>
            <a:r>
              <a:rPr lang="en-AU" sz="1000" dirty="0">
                <a:solidFill>
                  <a:schemeClr val="accent3"/>
                </a:solidFill>
              </a:rPr>
              <a:t>Operated by CSIRO, Australia’s National Science Agency,</a:t>
            </a:r>
          </a:p>
          <a:p>
            <a:pPr algn="l">
              <a:lnSpc>
                <a:spcPct val="90000"/>
              </a:lnSpc>
            </a:pPr>
            <a:r>
              <a:rPr lang="en-AU" sz="1000" dirty="0">
                <a:solidFill>
                  <a:schemeClr val="accent3"/>
                </a:solidFill>
              </a:rPr>
              <a:t>on behalf of the nation</a:t>
            </a:r>
          </a:p>
        </p:txBody>
      </p:sp>
    </p:spTree>
    <p:extLst>
      <p:ext uri="{BB962C8B-B14F-4D97-AF65-F5344CB8AC3E}">
        <p14:creationId xmlns:p14="http://schemas.microsoft.com/office/powerpoint/2010/main" val="1168784768"/>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A">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pic>
        <p:nvPicPr>
          <p:cNvPr id="7" name="Graphic 6">
            <a:extLst>
              <a:ext uri="{FF2B5EF4-FFF2-40B4-BE49-F238E27FC236}">
                <a16:creationId xmlns:a16="http://schemas.microsoft.com/office/drawing/2014/main" id="{E2EE9FCB-7566-4817-BC3E-151216DAC54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1519" y="267494"/>
            <a:ext cx="2731182" cy="684000"/>
          </a:xfrm>
          <a:prstGeom prst="rect">
            <a:avLst/>
          </a:prstGeom>
        </p:spPr>
      </p:pic>
      <p:sp>
        <p:nvSpPr>
          <p:cNvPr id="8" name="Rectangle 7">
            <a:extLst>
              <a:ext uri="{FF2B5EF4-FFF2-40B4-BE49-F238E27FC236}">
                <a16:creationId xmlns:a16="http://schemas.microsoft.com/office/drawing/2014/main" id="{67F65CF7-BE56-42AE-89A3-8632383904C9}"/>
              </a:ext>
            </a:extLst>
          </p:cNvPr>
          <p:cNvSpPr/>
          <p:nvPr userDrawn="1"/>
        </p:nvSpPr>
        <p:spPr>
          <a:xfrm>
            <a:off x="251520" y="4711673"/>
            <a:ext cx="3024336" cy="276999"/>
          </a:xfrm>
          <a:prstGeom prst="rect">
            <a:avLst/>
          </a:prstGeom>
        </p:spPr>
        <p:txBody>
          <a:bodyPr wrap="square" lIns="0" tIns="0" rIns="0" bIns="0">
            <a:spAutoFit/>
          </a:bodyPr>
          <a:lstStyle/>
          <a:p>
            <a:pPr algn="l">
              <a:lnSpc>
                <a:spcPct val="90000"/>
              </a:lnSpc>
            </a:pPr>
            <a:r>
              <a:rPr lang="en-AU" sz="1000" dirty="0">
                <a:solidFill>
                  <a:schemeClr val="accent3"/>
                </a:solidFill>
              </a:rPr>
              <a:t>Operated by CSIRO, Australia’s National Science Agency,</a:t>
            </a:r>
          </a:p>
          <a:p>
            <a:pPr algn="l">
              <a:lnSpc>
                <a:spcPct val="90000"/>
              </a:lnSpc>
            </a:pPr>
            <a:r>
              <a:rPr lang="en-AU" sz="1000" dirty="0">
                <a:solidFill>
                  <a:schemeClr val="accent3"/>
                </a:solidFill>
              </a:rPr>
              <a:t>on behalf of the nation</a:t>
            </a:r>
          </a:p>
        </p:txBody>
      </p:sp>
      <p:pic>
        <p:nvPicPr>
          <p:cNvPr id="3" name="Picture 2">
            <a:extLst>
              <a:ext uri="{FF2B5EF4-FFF2-40B4-BE49-F238E27FC236}">
                <a16:creationId xmlns:a16="http://schemas.microsoft.com/office/drawing/2014/main" id="{B65E558E-1CAB-86CE-7EFE-EEC93D48F7A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413687" y="413437"/>
            <a:ext cx="4316625" cy="4316625"/>
          </a:xfrm>
          <a:prstGeom prst="rect">
            <a:avLst/>
          </a:prstGeom>
        </p:spPr>
      </p:pic>
    </p:spTree>
    <p:extLst>
      <p:ext uri="{BB962C8B-B14F-4D97-AF65-F5344CB8AC3E}">
        <p14:creationId xmlns:p14="http://schemas.microsoft.com/office/powerpoint/2010/main" val="3513602081"/>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4" name="Title 3"/>
          <p:cNvSpPr>
            <a:spLocks noGrp="1"/>
          </p:cNvSpPr>
          <p:nvPr>
            <p:ph type="title"/>
          </p:nvPr>
        </p:nvSpPr>
        <p:spPr/>
        <p:txBody>
          <a:bodyPr/>
          <a:lstStyle/>
          <a:p>
            <a:r>
              <a:rPr lang="en-GB"/>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8096133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40484798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0578863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dirty="0"/>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Footer Placeholder 3"/>
          <p:cNvSpPr>
            <a:spLocks noGrp="1"/>
          </p:cNvSpPr>
          <p:nvPr>
            <p:ph type="ftr" sz="quarter" idx="10"/>
          </p:nvPr>
        </p:nvSpPr>
        <p:spPr/>
        <p:txBody>
          <a:bodyPr/>
          <a:lstStyle/>
          <a:p>
            <a:r>
              <a:rPr lang="en-AU"/>
              <a:t>Presentation title  |  Presenter name</a:t>
            </a:r>
            <a:endParaRPr lang="en-AU" dirty="0"/>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6285501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707654"/>
            <a:ext cx="8640958" cy="3024336"/>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Text Placeholder 7"/>
          <p:cNvSpPr>
            <a:spLocks noGrp="1"/>
          </p:cNvSpPr>
          <p:nvPr>
            <p:ph type="body" sz="quarter" idx="13" hasCustomPrompt="1"/>
          </p:nvPr>
        </p:nvSpPr>
        <p:spPr>
          <a:xfrm>
            <a:off x="261850" y="843558"/>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dirty="0"/>
              <a:t>Click to edit Master title style</a:t>
            </a:r>
          </a:p>
          <a:p>
            <a:pPr lvl="1"/>
            <a:r>
              <a:rPr lang="en-US" dirty="0"/>
              <a:t>Second level</a:t>
            </a:r>
          </a:p>
        </p:txBody>
      </p:sp>
      <p:sp>
        <p:nvSpPr>
          <p:cNvPr id="2" name="Footer Placeholder 1"/>
          <p:cNvSpPr>
            <a:spLocks noGrp="1"/>
          </p:cNvSpPr>
          <p:nvPr>
            <p:ph type="ftr" sz="quarter" idx="14"/>
          </p:nvPr>
        </p:nvSpPr>
        <p:spPr/>
        <p:txBody>
          <a:bodyPr/>
          <a:lstStyle/>
          <a:p>
            <a:r>
              <a:rPr lang="en-AU"/>
              <a:t>Presentation title  |  Presenter name</a:t>
            </a:r>
            <a:endParaRPr lang="en-AU" dirty="0"/>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4815066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74295"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42495822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with catalyst">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dirty="0"/>
              <a:t>Click to edit Master title style</a:t>
            </a:r>
            <a:endParaRPr lang="en-AU" dirty="0"/>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83870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5007331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with catalyst dark">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dirty="0"/>
              <a:t>Click to edit Master title style</a:t>
            </a:r>
            <a:endParaRPr lang="en-AU" dirty="0"/>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838700" y="1665854"/>
            <a:ext cx="4038600" cy="3066136"/>
          </a:xfr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5014072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Content + half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endParaRPr lang="en-AU" dirty="0"/>
          </a:p>
        </p:txBody>
      </p:sp>
      <p:sp>
        <p:nvSpPr>
          <p:cNvPr id="3" name="Content Placeholder 2"/>
          <p:cNvSpPr>
            <a:spLocks noGrp="1"/>
          </p:cNvSpPr>
          <p:nvPr>
            <p:ph idx="1"/>
          </p:nvPr>
        </p:nvSpPr>
        <p:spPr>
          <a:xfrm>
            <a:off x="251522" y="1550788"/>
            <a:ext cx="4032446"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a:xfrm>
            <a:off x="251520" y="805458"/>
            <a:ext cx="4032448" cy="639365"/>
          </a:xfrm>
        </p:spPr>
        <p:txBody>
          <a:bodyPr/>
          <a:lstStyle/>
          <a:p>
            <a:r>
              <a:rPr lang="en-US" dirty="0"/>
              <a:t>Click to edit Master title style</a:t>
            </a:r>
            <a:endParaRPr lang="en-AU" dirty="0"/>
          </a:p>
        </p:txBody>
      </p:sp>
      <p:sp>
        <p:nvSpPr>
          <p:cNvPr id="6" name="Footer Placeholder 5"/>
          <p:cNvSpPr>
            <a:spLocks noGrp="1"/>
          </p:cNvSpPr>
          <p:nvPr>
            <p:ph type="ftr" sz="quarter" idx="10"/>
          </p:nvPr>
        </p:nvSpPr>
        <p:spPr>
          <a:xfrm>
            <a:off x="601371" y="4878250"/>
            <a:ext cx="3682598"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0903267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and Content + quarter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6853836" y="0"/>
            <a:ext cx="2282400" cy="5143500"/>
          </a:xfrm>
          <a:solidFill>
            <a:schemeClr val="accent1"/>
          </a:solidFill>
          <a:ln>
            <a:noFill/>
          </a:ln>
        </p:spPr>
        <p:txBody>
          <a:bodyPr anchor="ctr" anchorCtr="0"/>
          <a:lstStyle>
            <a:lvl1pPr marL="0" indent="0" algn="ctr">
              <a:buNone/>
              <a:defRPr/>
            </a:lvl1pPr>
          </a:lstStyle>
          <a:p>
            <a:endParaRPr lang="en-AU" dirty="0"/>
          </a:p>
        </p:txBody>
      </p:sp>
      <p:sp>
        <p:nvSpPr>
          <p:cNvPr id="3" name="Content Placeholder 2"/>
          <p:cNvSpPr>
            <a:spLocks noGrp="1"/>
          </p:cNvSpPr>
          <p:nvPr>
            <p:ph idx="1"/>
          </p:nvPr>
        </p:nvSpPr>
        <p:spPr>
          <a:xfrm>
            <a:off x="251522" y="1550788"/>
            <a:ext cx="6336702"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a:xfrm>
            <a:off x="251520" y="805458"/>
            <a:ext cx="6336704" cy="639365"/>
          </a:xfrm>
        </p:spPr>
        <p:txBody>
          <a:bodyPr/>
          <a:lstStyle/>
          <a:p>
            <a:r>
              <a:rPr lang="en-US" dirty="0"/>
              <a:t>Click to edit Master title style</a:t>
            </a:r>
            <a:endParaRPr lang="en-AU" dirty="0"/>
          </a:p>
        </p:txBody>
      </p:sp>
      <p:sp>
        <p:nvSpPr>
          <p:cNvPr id="6" name="Footer Placeholder 5"/>
          <p:cNvSpPr>
            <a:spLocks noGrp="1"/>
          </p:cNvSpPr>
          <p:nvPr>
            <p:ph type="ftr" sz="quarter" idx="10"/>
          </p:nvPr>
        </p:nvSpPr>
        <p:spPr>
          <a:xfrm>
            <a:off x="601370" y="4878250"/>
            <a:ext cx="5986853"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5484073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527592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4" name="Title 3"/>
          <p:cNvSpPr>
            <a:spLocks noGrp="1"/>
          </p:cNvSpPr>
          <p:nvPr>
            <p:ph type="title"/>
          </p:nvPr>
        </p:nvSpPr>
        <p:spPr/>
        <p:txBody>
          <a:bodyPr/>
          <a:lstStyle>
            <a:lvl1pPr>
              <a:defRPr>
                <a:solidFill>
                  <a:schemeClr val="accent1"/>
                </a:solidFill>
              </a:defRPr>
            </a:lvl1pPr>
          </a:lstStyle>
          <a:p>
            <a:r>
              <a:rPr lang="en-GB"/>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2242697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endParaRPr lang="en-AU" dirty="0"/>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2332496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endParaRPr lang="en-AU" dirty="0"/>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207384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tatement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7B52948-05FD-444E-9ADC-BA5285595A75}"/>
              </a:ext>
            </a:extLst>
          </p:cNvPr>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endParaRPr lang="en-AU" dirty="0"/>
          </a:p>
        </p:txBody>
      </p:sp>
      <p:sp>
        <p:nvSpPr>
          <p:cNvPr id="5" name="Content Placeholder 2"/>
          <p:cNvSpPr>
            <a:spLocks noGrp="1"/>
          </p:cNvSpPr>
          <p:nvPr>
            <p:ph idx="1"/>
          </p:nvPr>
        </p:nvSpPr>
        <p:spPr>
          <a:xfrm>
            <a:off x="251520" y="1851670"/>
            <a:ext cx="3960440" cy="2525068"/>
          </a:xfrm>
        </p:spPr>
        <p:txBody>
          <a:bodyPr/>
          <a:lstStyle>
            <a:lvl1pPr marL="0" indent="0">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66008783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275605"/>
            <a:ext cx="7056784" cy="2736305"/>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069002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2571750"/>
            <a:ext cx="3600400" cy="2160240"/>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3" name="Title 22"/>
          <p:cNvSpPr>
            <a:spLocks noGrp="1"/>
          </p:cNvSpPr>
          <p:nvPr>
            <p:ph type="title"/>
          </p:nvPr>
        </p:nvSpPr>
        <p:spPr>
          <a:xfrm>
            <a:off x="251521" y="915566"/>
            <a:ext cx="3600399" cy="1440160"/>
          </a:xfrm>
        </p:spPr>
        <p:txBody>
          <a:bodyPr anchor="b" anchorCtr="0">
            <a:noAutofit/>
          </a:bodyPr>
          <a:lstStyle>
            <a:lvl1pPr>
              <a:defRPr sz="3600">
                <a:solidFill>
                  <a:schemeClr val="accent3"/>
                </a:solidFill>
              </a:defRPr>
            </a:lvl1pPr>
          </a:lstStyle>
          <a:p>
            <a:r>
              <a:rPr lang="en-US" dirty="0"/>
              <a:t>Click to edit Master title style</a:t>
            </a:r>
            <a:endParaRPr lang="en-AU" dirty="0"/>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Graphic 7">
            <a:extLst>
              <a:ext uri="{FF2B5EF4-FFF2-40B4-BE49-F238E27FC236}">
                <a16:creationId xmlns:a16="http://schemas.microsoft.com/office/drawing/2014/main" id="{93E1FEB1-B064-4A02-9F41-042BA4A65F1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1519" y="267494"/>
            <a:ext cx="2731182" cy="684000"/>
          </a:xfrm>
          <a:prstGeom prst="rect">
            <a:avLst/>
          </a:prstGeom>
        </p:spPr>
      </p:pic>
      <p:sp>
        <p:nvSpPr>
          <p:cNvPr id="9" name="Rectangle 8">
            <a:extLst>
              <a:ext uri="{FF2B5EF4-FFF2-40B4-BE49-F238E27FC236}">
                <a16:creationId xmlns:a16="http://schemas.microsoft.com/office/drawing/2014/main" id="{9D8E361E-CD87-443C-800B-4A44210D567D}"/>
              </a:ext>
            </a:extLst>
          </p:cNvPr>
          <p:cNvSpPr/>
          <p:nvPr userDrawn="1"/>
        </p:nvSpPr>
        <p:spPr>
          <a:xfrm>
            <a:off x="251520" y="4711673"/>
            <a:ext cx="3240360" cy="276999"/>
          </a:xfrm>
          <a:prstGeom prst="rect">
            <a:avLst/>
          </a:prstGeom>
        </p:spPr>
        <p:txBody>
          <a:bodyPr wrap="square" lIns="0" tIns="0" rIns="0" bIns="0">
            <a:spAutoFit/>
          </a:bodyPr>
          <a:lstStyle/>
          <a:p>
            <a:pPr algn="l">
              <a:lnSpc>
                <a:spcPct val="90000"/>
              </a:lnSpc>
            </a:pPr>
            <a:r>
              <a:rPr lang="en-AU" sz="1000" dirty="0">
                <a:solidFill>
                  <a:schemeClr val="accent3"/>
                </a:solidFill>
              </a:rPr>
              <a:t>Operated by CSIRO, Australia’s National Science Agency,</a:t>
            </a:r>
          </a:p>
          <a:p>
            <a:pPr algn="l">
              <a:lnSpc>
                <a:spcPct val="90000"/>
              </a:lnSpc>
            </a:pPr>
            <a:r>
              <a:rPr lang="en-AU" sz="1000" dirty="0">
                <a:solidFill>
                  <a:schemeClr val="accent3"/>
                </a:solidFill>
              </a:rPr>
              <a:t>on behalf of the nation</a:t>
            </a:r>
          </a:p>
        </p:txBody>
      </p:sp>
    </p:spTree>
    <p:extLst>
      <p:ext uri="{BB962C8B-B14F-4D97-AF65-F5344CB8AC3E}">
        <p14:creationId xmlns:p14="http://schemas.microsoft.com/office/powerpoint/2010/main" val="10984061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1851670"/>
            <a:ext cx="3600400" cy="2847245"/>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1136676"/>
            <a:ext cx="3672408" cy="639365"/>
          </a:xfrm>
        </p:spPr>
        <p:txBody>
          <a:bodyPr/>
          <a:lstStyle/>
          <a:p>
            <a:r>
              <a:rPr lang="en-US" dirty="0"/>
              <a:t>Click to edit Master title style</a:t>
            </a:r>
            <a:endParaRPr lang="en-AU" dirty="0"/>
          </a:p>
        </p:txBody>
      </p:sp>
      <p:pic>
        <p:nvPicPr>
          <p:cNvPr id="7" name="Graphic 6">
            <a:extLst>
              <a:ext uri="{FF2B5EF4-FFF2-40B4-BE49-F238E27FC236}">
                <a16:creationId xmlns:a16="http://schemas.microsoft.com/office/drawing/2014/main" id="{2595896B-47EC-4FA1-B742-A753A240557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1519" y="267494"/>
            <a:ext cx="2731182" cy="684000"/>
          </a:xfrm>
          <a:prstGeom prst="rect">
            <a:avLst/>
          </a:prstGeom>
        </p:spPr>
      </p:pic>
      <p:sp>
        <p:nvSpPr>
          <p:cNvPr id="9" name="Rectangle 8">
            <a:extLst>
              <a:ext uri="{FF2B5EF4-FFF2-40B4-BE49-F238E27FC236}">
                <a16:creationId xmlns:a16="http://schemas.microsoft.com/office/drawing/2014/main" id="{1DCE8BE1-B123-4F39-B7B9-5731EE8B58DC}"/>
              </a:ext>
            </a:extLst>
          </p:cNvPr>
          <p:cNvSpPr/>
          <p:nvPr userDrawn="1"/>
        </p:nvSpPr>
        <p:spPr>
          <a:xfrm>
            <a:off x="251520" y="4711673"/>
            <a:ext cx="3240360" cy="276999"/>
          </a:xfrm>
          <a:prstGeom prst="rect">
            <a:avLst/>
          </a:prstGeom>
        </p:spPr>
        <p:txBody>
          <a:bodyPr wrap="square" lIns="0" tIns="0" rIns="0" bIns="0">
            <a:spAutoFit/>
          </a:bodyPr>
          <a:lstStyle/>
          <a:p>
            <a:pPr algn="l">
              <a:lnSpc>
                <a:spcPct val="90000"/>
              </a:lnSpc>
            </a:pPr>
            <a:r>
              <a:rPr lang="en-AU" sz="1000" dirty="0">
                <a:solidFill>
                  <a:schemeClr val="accent3"/>
                </a:solidFill>
              </a:rPr>
              <a:t>Operated by CSIRO, Australia’s National Science Agency,</a:t>
            </a:r>
          </a:p>
          <a:p>
            <a:pPr algn="l">
              <a:lnSpc>
                <a:spcPct val="90000"/>
              </a:lnSpc>
            </a:pPr>
            <a:r>
              <a:rPr lang="en-AU" sz="1000" dirty="0">
                <a:solidFill>
                  <a:schemeClr val="accent3"/>
                </a:solidFill>
              </a:rPr>
              <a:t>on behalf of the nation</a:t>
            </a:r>
          </a:p>
        </p:txBody>
      </p:sp>
    </p:spTree>
    <p:extLst>
      <p:ext uri="{BB962C8B-B14F-4D97-AF65-F5344CB8AC3E}">
        <p14:creationId xmlns:p14="http://schemas.microsoft.com/office/powerpoint/2010/main" val="15342523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4096622"/>
            <a:ext cx="576064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251520" y="4850173"/>
            <a:ext cx="5184576" cy="138499"/>
          </a:xfrm>
          <a:prstGeom prst="rect">
            <a:avLst/>
          </a:prstGeom>
        </p:spPr>
        <p:txBody>
          <a:bodyPr wrap="square" lIns="0" tIns="0" rIns="0" bIns="0">
            <a:spAutoFit/>
          </a:bodyPr>
          <a:lstStyle/>
          <a:p>
            <a:pPr algn="l">
              <a:lnSpc>
                <a:spcPct val="90000"/>
              </a:lnSpc>
            </a:pPr>
            <a:r>
              <a:rPr lang="en-AU" sz="1000" dirty="0">
                <a:solidFill>
                  <a:schemeClr val="accent3"/>
                </a:solidFill>
              </a:rPr>
              <a:t>Operated by CSIRO, Australia’s National Science Agency, on behalf of the nation</a:t>
            </a:r>
          </a:p>
        </p:txBody>
      </p:sp>
      <p:pic>
        <p:nvPicPr>
          <p:cNvPr id="8" name="Graphic 7">
            <a:extLst>
              <a:ext uri="{FF2B5EF4-FFF2-40B4-BE49-F238E27FC236}">
                <a16:creationId xmlns:a16="http://schemas.microsoft.com/office/drawing/2014/main" id="{C387BE29-1632-4D81-AE78-54533B5FB70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70450" y="4213438"/>
            <a:ext cx="2731182" cy="684000"/>
          </a:xfrm>
          <a:prstGeom prst="rect">
            <a:avLst/>
          </a:prstGeom>
        </p:spPr>
      </p:pic>
    </p:spTree>
    <p:extLst>
      <p:ext uri="{BB962C8B-B14F-4D97-AF65-F5344CB8AC3E}">
        <p14:creationId xmlns:p14="http://schemas.microsoft.com/office/powerpoint/2010/main" val="1784869002"/>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4096622"/>
            <a:ext cx="576064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8" name="Picture Placeholder 5"/>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dirty="0"/>
          </a:p>
        </p:txBody>
      </p:sp>
      <p:pic>
        <p:nvPicPr>
          <p:cNvPr id="9" name="Graphic 8">
            <a:extLst>
              <a:ext uri="{FF2B5EF4-FFF2-40B4-BE49-F238E27FC236}">
                <a16:creationId xmlns:a16="http://schemas.microsoft.com/office/drawing/2014/main" id="{B1CABD70-4867-48FD-AC0D-DCF015F1BC3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70450" y="4213438"/>
            <a:ext cx="2731182" cy="684000"/>
          </a:xfrm>
          <a:prstGeom prst="rect">
            <a:avLst/>
          </a:prstGeom>
        </p:spPr>
      </p:pic>
      <p:sp>
        <p:nvSpPr>
          <p:cNvPr id="11" name="Rectangle 10">
            <a:extLst>
              <a:ext uri="{FF2B5EF4-FFF2-40B4-BE49-F238E27FC236}">
                <a16:creationId xmlns:a16="http://schemas.microsoft.com/office/drawing/2014/main" id="{3ED3FF37-CBD0-4006-BB03-019DB869F03D}"/>
              </a:ext>
            </a:extLst>
          </p:cNvPr>
          <p:cNvSpPr/>
          <p:nvPr userDrawn="1"/>
        </p:nvSpPr>
        <p:spPr>
          <a:xfrm>
            <a:off x="251520" y="4850173"/>
            <a:ext cx="5184576" cy="138499"/>
          </a:xfrm>
          <a:prstGeom prst="rect">
            <a:avLst/>
          </a:prstGeom>
        </p:spPr>
        <p:txBody>
          <a:bodyPr wrap="square" lIns="0" tIns="0" rIns="0" bIns="0">
            <a:spAutoFit/>
          </a:bodyPr>
          <a:lstStyle/>
          <a:p>
            <a:pPr algn="l">
              <a:lnSpc>
                <a:spcPct val="90000"/>
              </a:lnSpc>
            </a:pPr>
            <a:r>
              <a:rPr lang="en-AU" sz="1000" dirty="0">
                <a:solidFill>
                  <a:schemeClr val="accent3"/>
                </a:solidFill>
              </a:rPr>
              <a:t>Operated by CSIRO, Australia’s National Science Agency, on behalf of the nation</a:t>
            </a:r>
          </a:p>
        </p:txBody>
      </p:sp>
    </p:spTree>
    <p:extLst>
      <p:ext uri="{BB962C8B-B14F-4D97-AF65-F5344CB8AC3E}">
        <p14:creationId xmlns:p14="http://schemas.microsoft.com/office/powerpoint/2010/main" val="1864751774"/>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Slide + partner logo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1203598"/>
            <a:ext cx="7930032" cy="1153507"/>
          </a:xfrm>
        </p:spPr>
        <p:txBody>
          <a:bodyPr anchor="b" anchorCtr="0">
            <a:normAutofit/>
          </a:bodyPr>
          <a:lstStyle>
            <a:lvl1pPr algn="l">
              <a:lnSpc>
                <a:spcPct val="90000"/>
              </a:lnSpc>
              <a:defRPr sz="3600" b="0">
                <a:solidFill>
                  <a:schemeClr val="bg1"/>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2922403"/>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5652120" y="470994"/>
            <a:ext cx="3249512" cy="276999"/>
          </a:xfrm>
          <a:prstGeom prst="rect">
            <a:avLst/>
          </a:prstGeom>
        </p:spPr>
        <p:txBody>
          <a:bodyPr wrap="square" lIns="0" tIns="0" rIns="0" bIns="0">
            <a:spAutoFit/>
          </a:bodyPr>
          <a:lstStyle/>
          <a:p>
            <a:pPr algn="r">
              <a:lnSpc>
                <a:spcPct val="90000"/>
              </a:lnSpc>
            </a:pPr>
            <a:r>
              <a:rPr lang="en-AU" sz="1000" dirty="0">
                <a:solidFill>
                  <a:schemeClr val="bg1"/>
                </a:solidFill>
              </a:rPr>
              <a:t>Operated by CSIRO, Australia’s National Science Agency, </a:t>
            </a:r>
            <a:br>
              <a:rPr lang="en-AU" sz="1000" dirty="0">
                <a:solidFill>
                  <a:schemeClr val="bg1"/>
                </a:solidFill>
              </a:rPr>
            </a:br>
            <a:r>
              <a:rPr lang="en-AU" sz="1000" dirty="0">
                <a:solidFill>
                  <a:schemeClr val="bg1"/>
                </a:solidFill>
              </a:rPr>
              <a:t>on behalf of the nation</a:t>
            </a:r>
          </a:p>
        </p:txBody>
      </p:sp>
      <p:pic>
        <p:nvPicPr>
          <p:cNvPr id="8" name="Graphic 7">
            <a:extLst>
              <a:ext uri="{FF2B5EF4-FFF2-40B4-BE49-F238E27FC236}">
                <a16:creationId xmlns:a16="http://schemas.microsoft.com/office/drawing/2014/main" id="{F4E7955D-800C-4935-BA3F-A34E93CC020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1520" y="267494"/>
            <a:ext cx="2731182" cy="684000"/>
          </a:xfrm>
          <a:prstGeom prst="rect">
            <a:avLst/>
          </a:prstGeom>
        </p:spPr>
      </p:pic>
    </p:spTree>
    <p:extLst>
      <p:ext uri="{BB962C8B-B14F-4D97-AF65-F5344CB8AC3E}">
        <p14:creationId xmlns:p14="http://schemas.microsoft.com/office/powerpoint/2010/main" val="1746219339"/>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846392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image" Target="../media/image2.emf"/><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heme" Target="../theme/theme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theme" Target="../theme/theme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image" Target="../media/image7.emf"/><Relationship Id="rId2" Type="http://schemas.openxmlformats.org/officeDocument/2006/relationships/slideLayout" Target="../slideLayouts/slideLayout62.xml"/><Relationship Id="rId16" Type="http://schemas.openxmlformats.org/officeDocument/2006/relationships/theme" Target="../theme/theme4.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theme" Target="../theme/theme5.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image" Target="../media/image10.svg"/><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image" Target="../media/image10.svg"/><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image" Target="../media/image9.png"/><Relationship Id="rId2" Type="http://schemas.openxmlformats.org/officeDocument/2006/relationships/slideLayout" Target="../slideLayouts/slideLayout97.xml"/><Relationship Id="rId16" Type="http://schemas.openxmlformats.org/officeDocument/2006/relationships/theme" Target="../theme/theme6.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26" Type="http://schemas.openxmlformats.org/officeDocument/2006/relationships/theme" Target="../theme/theme7.xml"/><Relationship Id="rId3" Type="http://schemas.openxmlformats.org/officeDocument/2006/relationships/slideLayout" Target="../slideLayouts/slideLayout113.xml"/><Relationship Id="rId21" Type="http://schemas.openxmlformats.org/officeDocument/2006/relationships/slideLayout" Target="../slideLayouts/slideLayout131.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5" Type="http://schemas.openxmlformats.org/officeDocument/2006/relationships/slideLayout" Target="../slideLayouts/slideLayout135.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slideLayout" Target="../slideLayouts/slideLayout130.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24" Type="http://schemas.openxmlformats.org/officeDocument/2006/relationships/slideLayout" Target="../slideLayouts/slideLayout134.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slideLayout" Target="../slideLayouts/slideLayout133.xml"/><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slideLayout" Target="../slideLayouts/slideLayout132.xml"/><Relationship Id="rId27" Type="http://schemas.openxmlformats.org/officeDocument/2006/relationships/image" Target="../media/image12.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image" Target="../media/image12.emf"/><Relationship Id="rId2" Type="http://schemas.openxmlformats.org/officeDocument/2006/relationships/slideLayout" Target="../slideLayouts/slideLayout137.xml"/><Relationship Id="rId16" Type="http://schemas.openxmlformats.org/officeDocument/2006/relationships/theme" Target="../theme/theme8.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805458"/>
            <a:ext cx="8640960" cy="639365"/>
          </a:xfrm>
          <a:prstGeom prst="rect">
            <a:avLst/>
          </a:prstGeom>
        </p:spPr>
        <p:txBody>
          <a:bodyPr vert="horz" lIns="0" tIns="0" rIns="0" bIns="0" rtlCol="0" anchor="t" anchorCtr="0">
            <a:normAutofit/>
          </a:bodyPr>
          <a:lstStyle/>
          <a:p>
            <a:r>
              <a:rPr lang="en-GB"/>
              <a:t>Click to edit Master title style</a:t>
            </a:r>
            <a:endParaRPr lang="en-AU" dirty="0"/>
          </a:p>
        </p:txBody>
      </p:sp>
      <p:sp>
        <p:nvSpPr>
          <p:cNvPr id="3" name="Text Placeholder 2"/>
          <p:cNvSpPr>
            <a:spLocks noGrp="1"/>
          </p:cNvSpPr>
          <p:nvPr>
            <p:ph type="body" idx="1"/>
          </p:nvPr>
        </p:nvSpPr>
        <p:spPr>
          <a:xfrm>
            <a:off x="251522" y="1550788"/>
            <a:ext cx="8640958" cy="3181202"/>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endParaRPr lang="en-AU" dirty="0"/>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endParaRPr lang="en-AU" dirty="0"/>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2050" name="Picture 2" descr="csiro.us">
            <a:extLst>
              <a:ext uri="{FF2B5EF4-FFF2-40B4-BE49-F238E27FC236}">
                <a16:creationId xmlns:a16="http://schemas.microsoft.com/office/drawing/2014/main" id="{ED6623F6-565D-68C6-4BA8-4E8E3343A66A}"/>
              </a:ext>
            </a:extLst>
          </p:cNvPr>
          <p:cNvPicPr>
            <a:picLocks noChangeAspect="1" noChangeArrowheads="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179512" y="123478"/>
            <a:ext cx="1573994" cy="478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935421"/>
      </p:ext>
    </p:extLst>
  </p:cSld>
  <p:clrMap bg1="lt1" tx1="dk1" bg2="lt2" tx2="dk2" accent1="accent1" accent2="accent2" accent3="accent3" accent4="accent4" accent5="accent5" accent6="accent6" hlink="hlink" folHlink="folHlink"/>
  <p:sldLayoutIdLst>
    <p:sldLayoutId id="2147483651" r:id="rId1"/>
    <p:sldLayoutId id="2147483696" r:id="rId2"/>
    <p:sldLayoutId id="2147483831" r:id="rId3"/>
    <p:sldLayoutId id="2147483828" r:id="rId4"/>
    <p:sldLayoutId id="2147483829" r:id="rId5"/>
    <p:sldLayoutId id="2147483830" r:id="rId6"/>
    <p:sldLayoutId id="2147483842" r:id="rId7"/>
    <p:sldLayoutId id="2147483655" r:id="rId8"/>
    <p:sldLayoutId id="2147483704" r:id="rId9"/>
    <p:sldLayoutId id="2147483680" r:id="rId10"/>
    <p:sldLayoutId id="2147483679" r:id="rId11"/>
    <p:sldLayoutId id="2147483661" r:id="rId12"/>
    <p:sldLayoutId id="2147483702" r:id="rId13"/>
    <p:sldLayoutId id="2147483706" r:id="rId14"/>
    <p:sldLayoutId id="2147483698" r:id="rId15"/>
    <p:sldLayoutId id="2147483699" r:id="rId16"/>
    <p:sldLayoutId id="2147483663" r:id="rId17"/>
    <p:sldLayoutId id="2147483707" r:id="rId18"/>
    <p:sldLayoutId id="2147483664" r:id="rId19"/>
    <p:sldLayoutId id="2147483667" r:id="rId20"/>
    <p:sldLayoutId id="2147483665" r:id="rId21"/>
    <p:sldLayoutId id="2147483682" r:id="rId22"/>
    <p:sldLayoutId id="2147483681" r:id="rId23"/>
    <p:sldLayoutId id="2147483845" r:id="rId24"/>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242243"/>
            <a:ext cx="8640960" cy="639365"/>
          </a:xfrm>
          <a:prstGeom prst="rect">
            <a:avLst/>
          </a:prstGeom>
        </p:spPr>
        <p:txBody>
          <a:bodyPr vert="horz" lIns="0" tIns="0" rIns="0" bIns="0" rtlCol="0" anchor="t" anchorCtr="0">
            <a:normAutofit/>
          </a:bodyPr>
          <a:lstStyle/>
          <a:p>
            <a:r>
              <a:rPr lang="en-US" dirty="0"/>
              <a:t>Click to edit Master title style</a:t>
            </a:r>
            <a:endParaRPr lang="en-AU" dirty="0"/>
          </a:p>
        </p:txBody>
      </p:sp>
      <p:sp>
        <p:nvSpPr>
          <p:cNvPr id="3" name="Text Placeholder 2"/>
          <p:cNvSpPr>
            <a:spLocks noGrp="1"/>
          </p:cNvSpPr>
          <p:nvPr>
            <p:ph type="body" idx="1"/>
          </p:nvPr>
        </p:nvSpPr>
        <p:spPr>
          <a:xfrm>
            <a:off x="251522" y="987573"/>
            <a:ext cx="8640958" cy="3574285"/>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endParaRPr lang="en-AU" dirty="0"/>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endParaRPr lang="en-AU" dirty="0"/>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22" name="Picture 21"/>
          <p:cNvPicPr>
            <a:picLocks noChangeAspect="1"/>
          </p:cNvPicPr>
          <p:nvPr userDrawn="1"/>
        </p:nvPicPr>
        <p:blipFill>
          <a:blip r:embed="rId18"/>
          <a:stretch>
            <a:fillRect/>
          </a:stretch>
        </p:blipFill>
        <p:spPr>
          <a:xfrm>
            <a:off x="8479813" y="4561859"/>
            <a:ext cx="442169" cy="442169"/>
          </a:xfrm>
          <a:prstGeom prst="rect">
            <a:avLst/>
          </a:prstGeom>
        </p:spPr>
      </p:pic>
    </p:spTree>
    <p:extLst>
      <p:ext uri="{BB962C8B-B14F-4D97-AF65-F5344CB8AC3E}">
        <p14:creationId xmlns:p14="http://schemas.microsoft.com/office/powerpoint/2010/main" val="4022737140"/>
      </p:ext>
    </p:extLst>
  </p:cSld>
  <p:clrMap bg1="lt1" tx1="dk1" bg2="lt2" tx2="dk2" accent1="accent1" accent2="accent2" accent3="accent3" accent4="accent4" accent5="accent5" accent6="accent6" hlink="hlink" folHlink="folHlink"/>
  <p:sldLayoutIdLst>
    <p:sldLayoutId id="2147483684" r:id="rId1"/>
    <p:sldLayoutId id="2147483697" r:id="rId2"/>
    <p:sldLayoutId id="2147483701" r:id="rId3"/>
    <p:sldLayoutId id="2147483832" r:id="rId4"/>
    <p:sldLayoutId id="2147483685" r:id="rId5"/>
    <p:sldLayoutId id="2147483705" r:id="rId6"/>
    <p:sldLayoutId id="2147483686" r:id="rId7"/>
    <p:sldLayoutId id="2147483687" r:id="rId8"/>
    <p:sldLayoutId id="2147483688" r:id="rId9"/>
    <p:sldLayoutId id="2147483689" r:id="rId10"/>
    <p:sldLayoutId id="2147483708" r:id="rId11"/>
    <p:sldLayoutId id="2147483690" r:id="rId12"/>
    <p:sldLayoutId id="2147483691" r:id="rId13"/>
    <p:sldLayoutId id="2147483692" r:id="rId14"/>
    <p:sldLayoutId id="2147483693" r:id="rId15"/>
    <p:sldLayoutId id="2147483694" r:id="rId16"/>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805458"/>
            <a:ext cx="8640960" cy="639365"/>
          </a:xfrm>
          <a:prstGeom prst="rect">
            <a:avLst/>
          </a:prstGeom>
        </p:spPr>
        <p:txBody>
          <a:bodyPr vert="horz" lIns="0" tIns="0" rIns="0" bIns="0" rtlCol="0" anchor="t" anchorCtr="0">
            <a:normAutofit/>
          </a:bodyPr>
          <a:lstStyle/>
          <a:p>
            <a:r>
              <a:rPr lang="en-US" dirty="0"/>
              <a:t>Click to edit Master title style</a:t>
            </a:r>
            <a:endParaRPr lang="en-AU" dirty="0"/>
          </a:p>
        </p:txBody>
      </p:sp>
      <p:sp>
        <p:nvSpPr>
          <p:cNvPr id="3" name="Text Placeholder 2"/>
          <p:cNvSpPr>
            <a:spLocks noGrp="1"/>
          </p:cNvSpPr>
          <p:nvPr>
            <p:ph type="body" idx="1"/>
          </p:nvPr>
        </p:nvSpPr>
        <p:spPr>
          <a:xfrm>
            <a:off x="251522" y="1550788"/>
            <a:ext cx="8640958" cy="318120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endParaRPr lang="en-AU" dirty="0"/>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endParaRPr lang="en-AU" dirty="0"/>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4" name="Picture 2" descr="csiro.us">
            <a:extLst>
              <a:ext uri="{FF2B5EF4-FFF2-40B4-BE49-F238E27FC236}">
                <a16:creationId xmlns:a16="http://schemas.microsoft.com/office/drawing/2014/main" id="{606BC886-1E4B-47AA-B8D3-4CA63A407B15}"/>
              </a:ext>
            </a:extLst>
          </p:cNvPr>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107504" y="96342"/>
            <a:ext cx="1211575" cy="368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33340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833"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242243"/>
            <a:ext cx="8640960" cy="639365"/>
          </a:xfrm>
          <a:prstGeom prst="rect">
            <a:avLst/>
          </a:prstGeom>
        </p:spPr>
        <p:txBody>
          <a:bodyPr vert="horz" lIns="0" tIns="0" rIns="0" bIns="0" rtlCol="0" anchor="t" anchorCtr="0">
            <a:normAutofit/>
          </a:bodyPr>
          <a:lstStyle/>
          <a:p>
            <a:r>
              <a:rPr lang="en-US" dirty="0"/>
              <a:t>Click to edit Master title style</a:t>
            </a:r>
            <a:endParaRPr lang="en-AU" dirty="0"/>
          </a:p>
        </p:txBody>
      </p:sp>
      <p:sp>
        <p:nvSpPr>
          <p:cNvPr id="3" name="Text Placeholder 2"/>
          <p:cNvSpPr>
            <a:spLocks noGrp="1"/>
          </p:cNvSpPr>
          <p:nvPr>
            <p:ph type="body" idx="1"/>
          </p:nvPr>
        </p:nvSpPr>
        <p:spPr>
          <a:xfrm>
            <a:off x="251522" y="987573"/>
            <a:ext cx="8640958" cy="3574285"/>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endParaRPr lang="en-AU" dirty="0"/>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endParaRPr lang="en-AU" dirty="0"/>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11" name="Picture 10">
            <a:extLst>
              <a:ext uri="{FF2B5EF4-FFF2-40B4-BE49-F238E27FC236}">
                <a16:creationId xmlns:a16="http://schemas.microsoft.com/office/drawing/2014/main" id="{35B5D801-8BF9-4650-9BFF-FFF9F24B181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985494" y="4561228"/>
            <a:ext cx="936488" cy="442800"/>
          </a:xfrm>
          <a:prstGeom prst="rect">
            <a:avLst/>
          </a:prstGeom>
        </p:spPr>
      </p:pic>
    </p:spTree>
    <p:extLst>
      <p:ext uri="{BB962C8B-B14F-4D97-AF65-F5344CB8AC3E}">
        <p14:creationId xmlns:p14="http://schemas.microsoft.com/office/powerpoint/2010/main" val="3838291267"/>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805458"/>
            <a:ext cx="8640960" cy="639365"/>
          </a:xfrm>
          <a:prstGeom prst="rect">
            <a:avLst/>
          </a:prstGeom>
        </p:spPr>
        <p:txBody>
          <a:bodyPr vert="horz" lIns="0" tIns="0" rIns="0" bIns="0" rtlCol="0" anchor="t" anchorCtr="0">
            <a:normAutofit/>
          </a:bodyPr>
          <a:lstStyle/>
          <a:p>
            <a:r>
              <a:rPr lang="en-US" dirty="0"/>
              <a:t>Click to edit Master title style</a:t>
            </a:r>
            <a:endParaRPr lang="en-AU" dirty="0"/>
          </a:p>
        </p:txBody>
      </p:sp>
      <p:sp>
        <p:nvSpPr>
          <p:cNvPr id="3" name="Text Placeholder 2"/>
          <p:cNvSpPr>
            <a:spLocks noGrp="1"/>
          </p:cNvSpPr>
          <p:nvPr>
            <p:ph type="body" idx="1"/>
          </p:nvPr>
        </p:nvSpPr>
        <p:spPr>
          <a:xfrm>
            <a:off x="251522" y="1550788"/>
            <a:ext cx="8640958" cy="318120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endParaRPr lang="en-AU" dirty="0"/>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endParaRPr lang="en-AU" dirty="0"/>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10" name="Graphic 9">
            <a:extLst>
              <a:ext uri="{FF2B5EF4-FFF2-40B4-BE49-F238E27FC236}">
                <a16:creationId xmlns:a16="http://schemas.microsoft.com/office/drawing/2014/main" id="{88F4E070-DE66-4ABC-A8F6-3559DD6EA35B}"/>
              </a:ext>
              <a:ext uri="{C183D7F6-B498-43B3-948B-1728B52AA6E4}">
                <adec:decorative xmlns:adec="http://schemas.microsoft.com/office/drawing/2017/decorative" val="1"/>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251519" y="195486"/>
            <a:ext cx="1768081" cy="442800"/>
          </a:xfrm>
          <a:prstGeom prst="rect">
            <a:avLst/>
          </a:prstGeom>
        </p:spPr>
      </p:pic>
    </p:spTree>
    <p:extLst>
      <p:ext uri="{BB962C8B-B14F-4D97-AF65-F5344CB8AC3E}">
        <p14:creationId xmlns:p14="http://schemas.microsoft.com/office/powerpoint/2010/main" val="190495752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834"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242243"/>
            <a:ext cx="8640960" cy="639365"/>
          </a:xfrm>
          <a:prstGeom prst="rect">
            <a:avLst/>
          </a:prstGeom>
        </p:spPr>
        <p:txBody>
          <a:bodyPr vert="horz" lIns="0" tIns="0" rIns="0" bIns="0" rtlCol="0" anchor="t" anchorCtr="0">
            <a:normAutofit/>
          </a:bodyPr>
          <a:lstStyle/>
          <a:p>
            <a:r>
              <a:rPr lang="en-US" dirty="0"/>
              <a:t>Click to edit Master title style</a:t>
            </a:r>
            <a:endParaRPr lang="en-AU" dirty="0"/>
          </a:p>
        </p:txBody>
      </p:sp>
      <p:sp>
        <p:nvSpPr>
          <p:cNvPr id="3" name="Text Placeholder 2"/>
          <p:cNvSpPr>
            <a:spLocks noGrp="1"/>
          </p:cNvSpPr>
          <p:nvPr>
            <p:ph type="body" idx="1"/>
          </p:nvPr>
        </p:nvSpPr>
        <p:spPr>
          <a:xfrm>
            <a:off x="251522" y="987573"/>
            <a:ext cx="8640958" cy="3574285"/>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endParaRPr lang="en-AU" dirty="0"/>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endParaRPr lang="en-AU" dirty="0"/>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10" name="Graphic 9">
            <a:extLst>
              <a:ext uri="{FF2B5EF4-FFF2-40B4-BE49-F238E27FC236}">
                <a16:creationId xmlns:a16="http://schemas.microsoft.com/office/drawing/2014/main" id="{E48BB93D-47BD-4299-AC60-ADD2BF55C87B}"/>
              </a:ext>
              <a:ext uri="{C183D7F6-B498-43B3-948B-1728B52AA6E4}">
                <adec:decorative xmlns:adec="http://schemas.microsoft.com/office/drawing/2017/decorative" val="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153901" y="4561228"/>
            <a:ext cx="1768081" cy="442800"/>
          </a:xfrm>
          <a:prstGeom prst="rect">
            <a:avLst/>
          </a:prstGeom>
        </p:spPr>
      </p:pic>
    </p:spTree>
    <p:extLst>
      <p:ext uri="{BB962C8B-B14F-4D97-AF65-F5344CB8AC3E}">
        <p14:creationId xmlns:p14="http://schemas.microsoft.com/office/powerpoint/2010/main" val="3642846439"/>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805458"/>
            <a:ext cx="8640960" cy="639365"/>
          </a:xfrm>
          <a:prstGeom prst="rect">
            <a:avLst/>
          </a:prstGeom>
        </p:spPr>
        <p:txBody>
          <a:bodyPr vert="horz" lIns="0" tIns="0" rIns="0" bIns="0" rtlCol="0" anchor="t" anchorCtr="0">
            <a:normAutofit/>
          </a:bodyPr>
          <a:lstStyle/>
          <a:p>
            <a:r>
              <a:rPr lang="en-US"/>
              <a:t>Click to edit Master title style</a:t>
            </a:r>
            <a:endParaRPr lang="en-AU" dirty="0"/>
          </a:p>
        </p:txBody>
      </p:sp>
      <p:sp>
        <p:nvSpPr>
          <p:cNvPr id="3" name="Text Placeholder 2"/>
          <p:cNvSpPr>
            <a:spLocks noGrp="1"/>
          </p:cNvSpPr>
          <p:nvPr>
            <p:ph type="body" idx="1"/>
          </p:nvPr>
        </p:nvSpPr>
        <p:spPr>
          <a:xfrm>
            <a:off x="251522" y="1550788"/>
            <a:ext cx="8640958" cy="318120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endParaRPr lang="en-AU" dirty="0"/>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endParaRPr lang="en-AU" dirty="0"/>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6" name="Picture 5">
            <a:extLst>
              <a:ext uri="{FF2B5EF4-FFF2-40B4-BE49-F238E27FC236}">
                <a16:creationId xmlns:a16="http://schemas.microsoft.com/office/drawing/2014/main" id="{1D99F6DE-9351-1240-AACA-180705475965}"/>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43290" y="245070"/>
            <a:ext cx="1010317" cy="232078"/>
          </a:xfrm>
          <a:prstGeom prst="rect">
            <a:avLst/>
          </a:prstGeom>
        </p:spPr>
      </p:pic>
    </p:spTree>
    <p:extLst>
      <p:ext uri="{BB962C8B-B14F-4D97-AF65-F5344CB8AC3E}">
        <p14:creationId xmlns:p14="http://schemas.microsoft.com/office/powerpoint/2010/main" val="296842639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835" r:id="rId3"/>
    <p:sldLayoutId id="2147483712" r:id="rId4"/>
    <p:sldLayoutId id="2147483839" r:id="rId5"/>
    <p:sldLayoutId id="2147483840" r:id="rId6"/>
    <p:sldLayoutId id="2147483841" r:id="rId7"/>
    <p:sldLayoutId id="2147483844" r:id="rId8"/>
    <p:sldLayoutId id="2147483713" r:id="rId9"/>
    <p:sldLayoutId id="2147483714" r:id="rId10"/>
    <p:sldLayoutId id="2147483715" r:id="rId11"/>
    <p:sldLayoutId id="2147483716" r:id="rId12"/>
    <p:sldLayoutId id="2147483717" r:id="rId13"/>
    <p:sldLayoutId id="2147483718" r:id="rId14"/>
    <p:sldLayoutId id="2147483719" r:id="rId15"/>
    <p:sldLayoutId id="2147483827"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242243"/>
            <a:ext cx="8640960" cy="639365"/>
          </a:xfrm>
          <a:prstGeom prst="rect">
            <a:avLst/>
          </a:prstGeom>
        </p:spPr>
        <p:txBody>
          <a:bodyPr vert="horz" lIns="0" tIns="0" rIns="0" bIns="0" rtlCol="0" anchor="t" anchorCtr="0">
            <a:normAutofit/>
          </a:bodyPr>
          <a:lstStyle/>
          <a:p>
            <a:r>
              <a:rPr lang="en-US" dirty="0"/>
              <a:t>Click to edit Master title style</a:t>
            </a:r>
            <a:endParaRPr lang="en-AU" dirty="0"/>
          </a:p>
        </p:txBody>
      </p:sp>
      <p:sp>
        <p:nvSpPr>
          <p:cNvPr id="3" name="Text Placeholder 2"/>
          <p:cNvSpPr>
            <a:spLocks noGrp="1"/>
          </p:cNvSpPr>
          <p:nvPr>
            <p:ph type="body" idx="1"/>
          </p:nvPr>
        </p:nvSpPr>
        <p:spPr>
          <a:xfrm>
            <a:off x="251522" y="987573"/>
            <a:ext cx="8640958" cy="3574285"/>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endParaRPr lang="en-AU" dirty="0"/>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endParaRPr lang="en-AU" dirty="0"/>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10" name="Picture 9">
            <a:extLst>
              <a:ext uri="{FF2B5EF4-FFF2-40B4-BE49-F238E27FC236}">
                <a16:creationId xmlns:a16="http://schemas.microsoft.com/office/drawing/2014/main" id="{5D46349F-4F50-4446-8BA9-4263776EBB9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882858" y="4709569"/>
            <a:ext cx="1010317" cy="232078"/>
          </a:xfrm>
          <a:prstGeom prst="rect">
            <a:avLst/>
          </a:prstGeom>
        </p:spPr>
      </p:pic>
    </p:spTree>
    <p:extLst>
      <p:ext uri="{BB962C8B-B14F-4D97-AF65-F5344CB8AC3E}">
        <p14:creationId xmlns:p14="http://schemas.microsoft.com/office/powerpoint/2010/main" val="234322065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602">
          <p15:clr>
            <a:srgbClr val="F26B43"/>
          </p15:clr>
        </p15:guide>
        <p15:guide id="2" orient="horz" pos="316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55346-F925-466B-956A-198DB801F598}"/>
              </a:ext>
            </a:extLst>
          </p:cNvPr>
          <p:cNvSpPr>
            <a:spLocks noGrp="1"/>
          </p:cNvSpPr>
          <p:nvPr>
            <p:ph type="ctrTitle"/>
          </p:nvPr>
        </p:nvSpPr>
        <p:spPr>
          <a:xfrm>
            <a:off x="251519" y="1203598"/>
            <a:ext cx="8641655" cy="1153507"/>
          </a:xfrm>
        </p:spPr>
        <p:txBody>
          <a:bodyPr>
            <a:normAutofit/>
          </a:bodyPr>
          <a:lstStyle/>
          <a:p>
            <a:r>
              <a:rPr lang="en-AU" sz="3400" dirty="0"/>
              <a:t>WALLABY Pilot Survey: HI source-finding with a machine learning framework</a:t>
            </a:r>
          </a:p>
        </p:txBody>
      </p:sp>
      <p:sp>
        <p:nvSpPr>
          <p:cNvPr id="3" name="Subtitle 2">
            <a:extLst>
              <a:ext uri="{FF2B5EF4-FFF2-40B4-BE49-F238E27FC236}">
                <a16:creationId xmlns:a16="http://schemas.microsoft.com/office/drawing/2014/main" id="{281DAD36-BE9A-48CC-8A19-A6770A9592DA}"/>
              </a:ext>
            </a:extLst>
          </p:cNvPr>
          <p:cNvSpPr>
            <a:spLocks noGrp="1"/>
          </p:cNvSpPr>
          <p:nvPr>
            <p:ph type="subTitle" idx="1"/>
          </p:nvPr>
        </p:nvSpPr>
        <p:spPr/>
        <p:txBody>
          <a:bodyPr>
            <a:normAutofit lnSpcReduction="10000"/>
          </a:bodyPr>
          <a:lstStyle/>
          <a:p>
            <a:r>
              <a:rPr lang="en-AU" dirty="0"/>
              <a:t>Innovating Astronomical Source Finding Methods</a:t>
            </a:r>
          </a:p>
          <a:p>
            <a:endParaRPr lang="en-AU" dirty="0"/>
          </a:p>
        </p:txBody>
      </p:sp>
      <p:sp>
        <p:nvSpPr>
          <p:cNvPr id="8" name="Footer Placeholder 2"/>
          <p:cNvSpPr txBox="1">
            <a:spLocks/>
          </p:cNvSpPr>
          <p:nvPr/>
        </p:nvSpPr>
        <p:spPr bwMode="auto">
          <a:xfrm>
            <a:off x="251520" y="3291830"/>
            <a:ext cx="5904655" cy="216024"/>
          </a:xfrm>
          <a:prstGeom prst="rect">
            <a:avLst/>
          </a:prstGeom>
          <a:noFill/>
          <a:ln w="9525">
            <a:noFill/>
            <a:miter lim="800000"/>
            <a:headEnd/>
            <a:tailEnd/>
          </a:ln>
        </p:spPr>
        <p:txBody>
          <a:bodyPr lIns="0" tIns="0" rIns="0" bIns="0"/>
          <a:lstStyle/>
          <a:p>
            <a:r>
              <a:rPr lang="en-AU" sz="1400" dirty="0">
                <a:latin typeface="Calibri" pitchFamily="34" charset="0"/>
              </a:rPr>
              <a:t>Li</a:t>
            </a:r>
            <a:r>
              <a:rPr lang="zh-CN" altLang="en-US" sz="1400" dirty="0">
                <a:latin typeface="Calibri" pitchFamily="34" charset="0"/>
              </a:rPr>
              <a:t> </a:t>
            </a:r>
            <a:r>
              <a:rPr lang="en-AU" altLang="zh-CN" sz="1400" dirty="0">
                <a:latin typeface="Calibri" pitchFamily="34" charset="0"/>
              </a:rPr>
              <a:t>Wang, Ivy Wong, Tobias </a:t>
            </a:r>
            <a:r>
              <a:rPr lang="en-AU" altLang="zh-CN" sz="1400" dirty="0" err="1">
                <a:latin typeface="Calibri" pitchFamily="34" charset="0"/>
              </a:rPr>
              <a:t>Westmeier</a:t>
            </a:r>
            <a:r>
              <a:rPr lang="en-AU" altLang="zh-CN" sz="1400" dirty="0">
                <a:latin typeface="Calibri" pitchFamily="34" charset="0"/>
              </a:rPr>
              <a:t>, Karen Lee-Waddell et. al. </a:t>
            </a:r>
            <a:r>
              <a:rPr lang="en-AU" sz="1400" dirty="0">
                <a:latin typeface="Calibri" pitchFamily="34" charset="0"/>
              </a:rPr>
              <a:t>|  08 Jul 2024</a:t>
            </a:r>
            <a:endParaRPr lang="en-US" sz="1400" dirty="0">
              <a:latin typeface="Calibri" pitchFamily="34" charset="0"/>
            </a:endParaRPr>
          </a:p>
        </p:txBody>
      </p:sp>
    </p:spTree>
    <p:extLst>
      <p:ext uri="{BB962C8B-B14F-4D97-AF65-F5344CB8AC3E}">
        <p14:creationId xmlns:p14="http://schemas.microsoft.com/office/powerpoint/2010/main" val="1275707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F018-6405-4B89-BCDA-1B548FA4DC38}"/>
              </a:ext>
            </a:extLst>
          </p:cNvPr>
          <p:cNvSpPr>
            <a:spLocks noGrp="1"/>
          </p:cNvSpPr>
          <p:nvPr>
            <p:ph type="title"/>
          </p:nvPr>
        </p:nvSpPr>
        <p:spPr/>
        <p:txBody>
          <a:bodyPr>
            <a:normAutofit/>
          </a:bodyPr>
          <a:lstStyle/>
          <a:p>
            <a:r>
              <a:rPr lang="en-AU" sz="3200" b="1" dirty="0">
                <a:solidFill>
                  <a:srgbClr val="0D0D0D"/>
                </a:solidFill>
                <a:highlight>
                  <a:srgbClr val="FFFFFF"/>
                </a:highlight>
                <a:latin typeface="Söhne"/>
              </a:rPr>
              <a:t>Results on Simulated Data</a:t>
            </a:r>
          </a:p>
        </p:txBody>
      </p:sp>
      <p:pic>
        <p:nvPicPr>
          <p:cNvPr id="17" name="Picture 16">
            <a:extLst>
              <a:ext uri="{FF2B5EF4-FFF2-40B4-BE49-F238E27FC236}">
                <a16:creationId xmlns:a16="http://schemas.microsoft.com/office/drawing/2014/main" id="{E568DA3E-0A56-58A5-F6CE-7F639CFF46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559360"/>
            <a:ext cx="3314700" cy="2667000"/>
          </a:xfrm>
          <a:prstGeom prst="rect">
            <a:avLst/>
          </a:prstGeom>
        </p:spPr>
      </p:pic>
      <p:sp>
        <p:nvSpPr>
          <p:cNvPr id="3" name="TextBox 2">
            <a:extLst>
              <a:ext uri="{FF2B5EF4-FFF2-40B4-BE49-F238E27FC236}">
                <a16:creationId xmlns:a16="http://schemas.microsoft.com/office/drawing/2014/main" id="{2E1AFC5B-D469-DDFD-7308-2A302C510CC8}"/>
              </a:ext>
            </a:extLst>
          </p:cNvPr>
          <p:cNvSpPr txBox="1"/>
          <p:nvPr/>
        </p:nvSpPr>
        <p:spPr>
          <a:xfrm>
            <a:off x="4640696" y="4212622"/>
            <a:ext cx="3801734" cy="830997"/>
          </a:xfrm>
          <a:prstGeom prst="rect">
            <a:avLst/>
          </a:prstGeom>
          <a:noFill/>
        </p:spPr>
        <p:txBody>
          <a:bodyPr wrap="square" rtlCol="0">
            <a:spAutoFit/>
          </a:bodyPr>
          <a:lstStyle/>
          <a:p>
            <a:pPr algn="just"/>
            <a:r>
              <a:rPr lang="en-US" sz="1200" dirty="0">
                <a:latin typeface="Times New Roman" panose="02020603050405020304" pitchFamily="18" charset="0"/>
                <a:cs typeface="Times New Roman" panose="02020603050405020304" pitchFamily="18" charset="0"/>
              </a:rPr>
              <a:t>Figure. Histogram of detected (blue) and undetected (orange) mock galaxies and the completeness (black) as a function of SNR, demonstrating that the model is able to achieve 100 percent completeness at SNR$\gtrsim$2</a:t>
            </a:r>
          </a:p>
        </p:txBody>
      </p:sp>
      <p:sp>
        <p:nvSpPr>
          <p:cNvPr id="5" name="TextBox 4">
            <a:extLst>
              <a:ext uri="{FF2B5EF4-FFF2-40B4-BE49-F238E27FC236}">
                <a16:creationId xmlns:a16="http://schemas.microsoft.com/office/drawing/2014/main" id="{5EE7CA6E-BAD9-EF02-432F-8A84B7B732DE}"/>
              </a:ext>
            </a:extLst>
          </p:cNvPr>
          <p:cNvSpPr txBox="1"/>
          <p:nvPr/>
        </p:nvSpPr>
        <p:spPr>
          <a:xfrm>
            <a:off x="397868" y="4304954"/>
            <a:ext cx="3528392" cy="646331"/>
          </a:xfrm>
          <a:prstGeom prst="rect">
            <a:avLst/>
          </a:prstGeom>
          <a:noFill/>
        </p:spPr>
        <p:txBody>
          <a:bodyPr wrap="square">
            <a:spAutoFit/>
          </a:bodyPr>
          <a:lstStyle/>
          <a:p>
            <a:pPr algn="just"/>
            <a:r>
              <a:rPr lang="en-US" sz="1200" dirty="0">
                <a:latin typeface="Times New Roman" panose="02020603050405020304" pitchFamily="18" charset="0"/>
                <a:cs typeface="Times New Roman" panose="02020603050405020304" pitchFamily="18" charset="0"/>
              </a:rPr>
              <a:t>Figure. The confusion matrix illustrates the model's performance in classifying data as either 'Galaxy' or 'Noise.'</a:t>
            </a:r>
          </a:p>
        </p:txBody>
      </p:sp>
      <p:pic>
        <p:nvPicPr>
          <p:cNvPr id="6" name="Picture 5" descr="A graph of a graph showing different types of data&#10;&#10;Description automatically generated with medium confidence">
            <a:extLst>
              <a:ext uri="{FF2B5EF4-FFF2-40B4-BE49-F238E27FC236}">
                <a16:creationId xmlns:a16="http://schemas.microsoft.com/office/drawing/2014/main" id="{7A6E7107-6447-E16A-6630-1DCD1BAE56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0696" y="1588292"/>
            <a:ext cx="4116636" cy="2609136"/>
          </a:xfrm>
          <a:prstGeom prst="rect">
            <a:avLst/>
          </a:prstGeom>
        </p:spPr>
      </p:pic>
    </p:spTree>
    <p:extLst>
      <p:ext uri="{BB962C8B-B14F-4D97-AF65-F5344CB8AC3E}">
        <p14:creationId xmlns:p14="http://schemas.microsoft.com/office/powerpoint/2010/main" val="2529098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F018-6405-4B89-BCDA-1B548FA4DC38}"/>
              </a:ext>
            </a:extLst>
          </p:cNvPr>
          <p:cNvSpPr>
            <a:spLocks noGrp="1"/>
          </p:cNvSpPr>
          <p:nvPr>
            <p:ph type="title"/>
          </p:nvPr>
        </p:nvSpPr>
        <p:spPr/>
        <p:txBody>
          <a:bodyPr>
            <a:normAutofit/>
          </a:bodyPr>
          <a:lstStyle/>
          <a:p>
            <a:r>
              <a:rPr lang="en-AU" sz="3200" b="1" dirty="0">
                <a:solidFill>
                  <a:srgbClr val="0D0D0D"/>
                </a:solidFill>
                <a:highlight>
                  <a:srgbClr val="FFFFFF"/>
                </a:highlight>
                <a:latin typeface="Söhne"/>
              </a:rPr>
              <a:t>Real Data Preparation</a:t>
            </a:r>
          </a:p>
        </p:txBody>
      </p:sp>
      <p:sp>
        <p:nvSpPr>
          <p:cNvPr id="6" name="Content Placeholder 2">
            <a:extLst>
              <a:ext uri="{FF2B5EF4-FFF2-40B4-BE49-F238E27FC236}">
                <a16:creationId xmlns:a16="http://schemas.microsoft.com/office/drawing/2014/main" id="{9FB0EE6A-5AD0-C157-2F16-B0B69056EC62}"/>
              </a:ext>
            </a:extLst>
          </p:cNvPr>
          <p:cNvSpPr>
            <a:spLocks noGrp="1"/>
          </p:cNvSpPr>
          <p:nvPr>
            <p:ph sz="half" idx="1"/>
          </p:nvPr>
        </p:nvSpPr>
        <p:spPr>
          <a:xfrm>
            <a:off x="251520" y="1665854"/>
            <a:ext cx="4320480" cy="3066136"/>
          </a:xfrm>
        </p:spPr>
        <p:txBody>
          <a:bodyPr>
            <a:noAutofit/>
          </a:bodyPr>
          <a:lstStyle/>
          <a:p>
            <a:r>
              <a:rPr lang="en-AU" b="1" dirty="0"/>
              <a:t>Source Data</a:t>
            </a:r>
            <a:r>
              <a:rPr lang="en-AU" dirty="0"/>
              <a:t>:</a:t>
            </a:r>
          </a:p>
          <a:p>
            <a:pPr lvl="1"/>
            <a:r>
              <a:rPr lang="en-AU" dirty="0"/>
              <a:t>Utilized </a:t>
            </a:r>
            <a:r>
              <a:rPr lang="en-AU" dirty="0" err="1"/>
              <a:t>SoFiA‘s</a:t>
            </a:r>
            <a:r>
              <a:rPr lang="en-AU" dirty="0"/>
              <a:t> candidate list,</a:t>
            </a:r>
            <a:r>
              <a:rPr lang="en-US" dirty="0"/>
              <a:t> </a:t>
            </a:r>
            <a:r>
              <a:rPr lang="en-AU" dirty="0"/>
              <a:t>total candidate sources: 11,121.</a:t>
            </a:r>
          </a:p>
          <a:p>
            <a:r>
              <a:rPr lang="en-AU" b="1" dirty="0"/>
              <a:t>Mini Cube Extraction</a:t>
            </a:r>
            <a:r>
              <a:rPr lang="en-AU" dirty="0"/>
              <a:t>:</a:t>
            </a:r>
          </a:p>
          <a:p>
            <a:pPr lvl="1"/>
            <a:r>
              <a:rPr lang="en-AU" dirty="0" err="1"/>
              <a:t>SoFiA</a:t>
            </a:r>
            <a:r>
              <a:rPr lang="en-AU" dirty="0"/>
              <a:t> provides boundary boxes, extracted mini cubes from the master cube using these boxes.</a:t>
            </a:r>
          </a:p>
          <a:p>
            <a:pPr lvl="1"/>
            <a:r>
              <a:rPr lang="en-AU" dirty="0"/>
              <a:t>Prepared the data for neural network input.</a:t>
            </a:r>
          </a:p>
          <a:p>
            <a:pPr algn="l">
              <a:buFont typeface="Arial" panose="020B0604020202020204" pitchFamily="34" charset="0"/>
              <a:buChar char="•"/>
            </a:pPr>
            <a:endParaRPr lang="en-AU" dirty="0"/>
          </a:p>
        </p:txBody>
      </p:sp>
      <p:sp>
        <p:nvSpPr>
          <p:cNvPr id="7" name="Content Placeholder 2">
            <a:extLst>
              <a:ext uri="{FF2B5EF4-FFF2-40B4-BE49-F238E27FC236}">
                <a16:creationId xmlns:a16="http://schemas.microsoft.com/office/drawing/2014/main" id="{67140C15-5854-48AC-2137-9104AD7C0D8E}"/>
              </a:ext>
            </a:extLst>
          </p:cNvPr>
          <p:cNvSpPr txBox="1">
            <a:spLocks/>
          </p:cNvSpPr>
          <p:nvPr/>
        </p:nvSpPr>
        <p:spPr>
          <a:xfrm>
            <a:off x="4572000" y="1662183"/>
            <a:ext cx="4320480" cy="3066136"/>
          </a:xfrm>
          <a:prstGeom prst="rect">
            <a:avLst/>
          </a:prstGeom>
        </p:spPr>
        <p:txBody>
          <a:bodyPr vert="horz" lIns="0" tIns="0" rIns="0" bIns="0"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AU" b="1" dirty="0"/>
              <a:t>Data Cleaning</a:t>
            </a:r>
            <a:r>
              <a:rPr lang="en-AU" dirty="0"/>
              <a:t>:</a:t>
            </a:r>
          </a:p>
          <a:p>
            <a:pPr lvl="1"/>
            <a:r>
              <a:rPr lang="en-AU" dirty="0"/>
              <a:t>Applied DBSCAN to clean closely spaced objects, removed redundant objects within 30 arcseconds.</a:t>
            </a:r>
          </a:p>
          <a:p>
            <a:r>
              <a:rPr lang="en-AU" b="1" dirty="0"/>
              <a:t>Normalization</a:t>
            </a:r>
            <a:r>
              <a:rPr lang="en-AU" dirty="0"/>
              <a:t>:</a:t>
            </a:r>
          </a:p>
          <a:p>
            <a:pPr lvl="1"/>
            <a:r>
              <a:rPr lang="en-AU" dirty="0"/>
              <a:t>Standardized the cleaned data.</a:t>
            </a:r>
          </a:p>
          <a:p>
            <a:pPr lvl="1"/>
            <a:r>
              <a:rPr lang="en-AU" dirty="0"/>
              <a:t>Prepared the data for neural network input.</a:t>
            </a:r>
          </a:p>
          <a:p>
            <a:endParaRPr lang="en-AU" dirty="0"/>
          </a:p>
        </p:txBody>
      </p:sp>
    </p:spTree>
    <p:extLst>
      <p:ext uri="{BB962C8B-B14F-4D97-AF65-F5344CB8AC3E}">
        <p14:creationId xmlns:p14="http://schemas.microsoft.com/office/powerpoint/2010/main" val="1024622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796869-D7A7-CAAF-229A-42C8B466C5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000" y="1558800"/>
            <a:ext cx="3314700" cy="2667000"/>
          </a:xfrm>
          <a:prstGeom prst="rect">
            <a:avLst/>
          </a:prstGeom>
        </p:spPr>
      </p:pic>
      <p:sp>
        <p:nvSpPr>
          <p:cNvPr id="2" name="Title 1">
            <a:extLst>
              <a:ext uri="{FF2B5EF4-FFF2-40B4-BE49-F238E27FC236}">
                <a16:creationId xmlns:a16="http://schemas.microsoft.com/office/drawing/2014/main" id="{F4A9F018-6405-4B89-BCDA-1B548FA4DC38}"/>
              </a:ext>
            </a:extLst>
          </p:cNvPr>
          <p:cNvSpPr>
            <a:spLocks noGrp="1"/>
          </p:cNvSpPr>
          <p:nvPr>
            <p:ph type="title"/>
          </p:nvPr>
        </p:nvSpPr>
        <p:spPr/>
        <p:txBody>
          <a:bodyPr>
            <a:normAutofit/>
          </a:bodyPr>
          <a:lstStyle/>
          <a:p>
            <a:r>
              <a:rPr lang="en-AU" altLang="zh-CN" sz="3200" b="1" dirty="0">
                <a:solidFill>
                  <a:srgbClr val="0D0D0D"/>
                </a:solidFill>
                <a:highlight>
                  <a:srgbClr val="FFFFFF"/>
                </a:highlight>
                <a:latin typeface="Söhne"/>
              </a:rPr>
              <a:t>Application to Real Data</a:t>
            </a:r>
            <a:endParaRPr lang="en-AU" sz="3200" b="1" dirty="0">
              <a:solidFill>
                <a:srgbClr val="0D0D0D"/>
              </a:solidFill>
              <a:highlight>
                <a:srgbClr val="FFFFFF"/>
              </a:highlight>
              <a:latin typeface="Söhne"/>
            </a:endParaRPr>
          </a:p>
        </p:txBody>
      </p:sp>
      <p:sp>
        <p:nvSpPr>
          <p:cNvPr id="5" name="TextBox 4">
            <a:extLst>
              <a:ext uri="{FF2B5EF4-FFF2-40B4-BE49-F238E27FC236}">
                <a16:creationId xmlns:a16="http://schemas.microsoft.com/office/drawing/2014/main" id="{821CEAD6-1BFE-DD69-9CA3-88E62C31115A}"/>
              </a:ext>
            </a:extLst>
          </p:cNvPr>
          <p:cNvSpPr txBox="1"/>
          <p:nvPr/>
        </p:nvSpPr>
        <p:spPr>
          <a:xfrm>
            <a:off x="397868" y="4304954"/>
            <a:ext cx="3528392" cy="461665"/>
          </a:xfrm>
          <a:prstGeom prst="rect">
            <a:avLst/>
          </a:prstGeom>
          <a:noFill/>
        </p:spPr>
        <p:txBody>
          <a:bodyPr wrap="square">
            <a:spAutoFit/>
          </a:bodyPr>
          <a:lstStyle/>
          <a:p>
            <a:pPr algn="just"/>
            <a:r>
              <a:rPr lang="en-US" sz="1200" dirty="0">
                <a:latin typeface="Times New Roman" panose="02020603050405020304" pitchFamily="18" charset="0"/>
                <a:cs typeface="Times New Roman" panose="02020603050405020304" pitchFamily="18" charset="0"/>
              </a:rPr>
              <a:t>Figure. Confusion Matrix showcasing the performance of our model on real astronomical data. </a:t>
            </a:r>
          </a:p>
        </p:txBody>
      </p:sp>
      <p:pic>
        <p:nvPicPr>
          <p:cNvPr id="10" name="Picture 9" descr="A table with numbers and a white background&#10;&#10;Description automatically generated">
            <a:extLst>
              <a:ext uri="{FF2B5EF4-FFF2-40B4-BE49-F238E27FC236}">
                <a16:creationId xmlns:a16="http://schemas.microsoft.com/office/drawing/2014/main" id="{585BC503-9304-9E48-6620-263EBA2425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1960" y="1968796"/>
            <a:ext cx="4199057" cy="1847008"/>
          </a:xfrm>
          <a:prstGeom prst="rect">
            <a:avLst/>
          </a:prstGeom>
        </p:spPr>
      </p:pic>
    </p:spTree>
    <p:extLst>
      <p:ext uri="{BB962C8B-B14F-4D97-AF65-F5344CB8AC3E}">
        <p14:creationId xmlns:p14="http://schemas.microsoft.com/office/powerpoint/2010/main" val="1802851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F018-6405-4B89-BCDA-1B548FA4DC38}"/>
              </a:ext>
            </a:extLst>
          </p:cNvPr>
          <p:cNvSpPr>
            <a:spLocks noGrp="1"/>
          </p:cNvSpPr>
          <p:nvPr>
            <p:ph type="title"/>
          </p:nvPr>
        </p:nvSpPr>
        <p:spPr/>
        <p:txBody>
          <a:bodyPr>
            <a:normAutofit/>
          </a:bodyPr>
          <a:lstStyle/>
          <a:p>
            <a:r>
              <a:rPr lang="en-AU" altLang="zh-CN" sz="3200" b="1" dirty="0">
                <a:solidFill>
                  <a:srgbClr val="0D0D0D"/>
                </a:solidFill>
                <a:highlight>
                  <a:srgbClr val="FFFFFF"/>
                </a:highlight>
                <a:latin typeface="Söhne"/>
              </a:rPr>
              <a:t>Visualizing Model Performance</a:t>
            </a:r>
            <a:endParaRPr lang="en-AU" sz="3200" b="1" dirty="0">
              <a:solidFill>
                <a:srgbClr val="0D0D0D"/>
              </a:solidFill>
              <a:highlight>
                <a:srgbClr val="FFFFFF"/>
              </a:highlight>
              <a:latin typeface="Söhne"/>
            </a:endParaRPr>
          </a:p>
        </p:txBody>
      </p:sp>
      <p:pic>
        <p:nvPicPr>
          <p:cNvPr id="4" name="Picture 3" descr="A screenshot of a computer screen&#10;&#10;Description automatically generated">
            <a:extLst>
              <a:ext uri="{FF2B5EF4-FFF2-40B4-BE49-F238E27FC236}">
                <a16:creationId xmlns:a16="http://schemas.microsoft.com/office/drawing/2014/main" id="{ACEB43F0-BA77-9477-87DF-4994954D98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1" y="1203598"/>
            <a:ext cx="3601591" cy="3436633"/>
          </a:xfrm>
          <a:prstGeom prst="rect">
            <a:avLst/>
          </a:prstGeom>
        </p:spPr>
      </p:pic>
      <p:pic>
        <p:nvPicPr>
          <p:cNvPr id="8" name="Picture 7" descr="A graph of a graph showing different types of data&#10;&#10;Description automatically generated with medium confidence">
            <a:extLst>
              <a:ext uri="{FF2B5EF4-FFF2-40B4-BE49-F238E27FC236}">
                <a16:creationId xmlns:a16="http://schemas.microsoft.com/office/drawing/2014/main" id="{5FE1E69F-D37F-9EDB-D40E-AD3A46690E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748" y="1497146"/>
            <a:ext cx="3589093" cy="2274777"/>
          </a:xfrm>
          <a:prstGeom prst="rect">
            <a:avLst/>
          </a:prstGeom>
        </p:spPr>
      </p:pic>
      <p:sp>
        <p:nvSpPr>
          <p:cNvPr id="9" name="TextBox 8">
            <a:extLst>
              <a:ext uri="{FF2B5EF4-FFF2-40B4-BE49-F238E27FC236}">
                <a16:creationId xmlns:a16="http://schemas.microsoft.com/office/drawing/2014/main" id="{25BA3ADE-7FB6-F65F-934E-F2ABB8A7251F}"/>
              </a:ext>
            </a:extLst>
          </p:cNvPr>
          <p:cNvSpPr txBox="1"/>
          <p:nvPr/>
        </p:nvSpPr>
        <p:spPr>
          <a:xfrm>
            <a:off x="516547" y="3795886"/>
            <a:ext cx="3801734" cy="461665"/>
          </a:xfrm>
          <a:prstGeom prst="rect">
            <a:avLst/>
          </a:prstGeom>
          <a:noFill/>
        </p:spPr>
        <p:txBody>
          <a:bodyPr wrap="square" rtlCol="0">
            <a:spAutoFit/>
          </a:bodyPr>
          <a:lstStyle/>
          <a:p>
            <a:pPr algn="just"/>
            <a:r>
              <a:rPr lang="en-US" sz="1200" dirty="0">
                <a:latin typeface="Times New Roman" panose="02020603050405020304" pitchFamily="18" charset="0"/>
                <a:cs typeface="Times New Roman" panose="02020603050405020304" pitchFamily="18" charset="0"/>
              </a:rPr>
              <a:t>Figure. Histogram of detected (blue) and undetected (orange) real galaxies as a function of SNR.</a:t>
            </a:r>
          </a:p>
        </p:txBody>
      </p:sp>
      <p:sp>
        <p:nvSpPr>
          <p:cNvPr id="10" name="TextBox 9">
            <a:extLst>
              <a:ext uri="{FF2B5EF4-FFF2-40B4-BE49-F238E27FC236}">
                <a16:creationId xmlns:a16="http://schemas.microsoft.com/office/drawing/2014/main" id="{9FCB25FD-0B91-A526-8244-CE2BE607F377}"/>
              </a:ext>
            </a:extLst>
          </p:cNvPr>
          <p:cNvSpPr txBox="1"/>
          <p:nvPr/>
        </p:nvSpPr>
        <p:spPr>
          <a:xfrm>
            <a:off x="4763370" y="4619767"/>
            <a:ext cx="3801734" cy="276999"/>
          </a:xfrm>
          <a:prstGeom prst="rect">
            <a:avLst/>
          </a:prstGeom>
          <a:noFill/>
        </p:spPr>
        <p:txBody>
          <a:bodyPr wrap="square" rtlCol="0">
            <a:spAutoFit/>
          </a:bodyPr>
          <a:lstStyle/>
          <a:p>
            <a:pPr algn="ctr"/>
            <a:r>
              <a:rPr lang="en-US" sz="1200" dirty="0">
                <a:latin typeface="Times New Roman" panose="02020603050405020304" pitchFamily="18" charset="0"/>
                <a:cs typeface="Times New Roman" panose="02020603050405020304" pitchFamily="18" charset="0"/>
              </a:rPr>
              <a:t>Figure. Missed source with SNR = 11.</a:t>
            </a:r>
          </a:p>
        </p:txBody>
      </p:sp>
    </p:spTree>
    <p:extLst>
      <p:ext uri="{BB962C8B-B14F-4D97-AF65-F5344CB8AC3E}">
        <p14:creationId xmlns:p14="http://schemas.microsoft.com/office/powerpoint/2010/main" val="3120519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F018-6405-4B89-BCDA-1B548FA4DC38}"/>
              </a:ext>
            </a:extLst>
          </p:cNvPr>
          <p:cNvSpPr>
            <a:spLocks noGrp="1"/>
          </p:cNvSpPr>
          <p:nvPr>
            <p:ph type="title"/>
          </p:nvPr>
        </p:nvSpPr>
        <p:spPr/>
        <p:txBody>
          <a:bodyPr>
            <a:normAutofit/>
          </a:bodyPr>
          <a:lstStyle/>
          <a:p>
            <a:r>
              <a:rPr lang="en-AU" sz="3200" b="1" dirty="0">
                <a:solidFill>
                  <a:srgbClr val="0D0D0D"/>
                </a:solidFill>
                <a:highlight>
                  <a:srgbClr val="FFFFFF"/>
                </a:highlight>
                <a:latin typeface="Söhne"/>
              </a:rPr>
              <a:t>Results – Additional galaxy</a:t>
            </a:r>
          </a:p>
        </p:txBody>
      </p:sp>
      <p:pic>
        <p:nvPicPr>
          <p:cNvPr id="7" name="Picture 6" descr="A close-up of a graph&#10;&#10;Description automatically generated">
            <a:extLst>
              <a:ext uri="{FF2B5EF4-FFF2-40B4-BE49-F238E27FC236}">
                <a16:creationId xmlns:a16="http://schemas.microsoft.com/office/drawing/2014/main" id="{7291DCC7-DCB6-740B-0696-E14700EC9025}"/>
              </a:ext>
            </a:extLst>
          </p:cNvPr>
          <p:cNvPicPr>
            <a:picLocks noChangeAspect="1"/>
          </p:cNvPicPr>
          <p:nvPr/>
        </p:nvPicPr>
        <p:blipFill>
          <a:blip r:embed="rId3"/>
          <a:stretch>
            <a:fillRect/>
          </a:stretch>
        </p:blipFill>
        <p:spPr>
          <a:xfrm>
            <a:off x="971550" y="1444823"/>
            <a:ext cx="7200900" cy="2971800"/>
          </a:xfrm>
          <a:prstGeom prst="rect">
            <a:avLst/>
          </a:prstGeom>
        </p:spPr>
      </p:pic>
      <p:sp>
        <p:nvSpPr>
          <p:cNvPr id="8" name="TextBox 7">
            <a:extLst>
              <a:ext uri="{FF2B5EF4-FFF2-40B4-BE49-F238E27FC236}">
                <a16:creationId xmlns:a16="http://schemas.microsoft.com/office/drawing/2014/main" id="{FD6979AE-D33E-B401-1062-B0AEF00FFBCB}"/>
              </a:ext>
            </a:extLst>
          </p:cNvPr>
          <p:cNvSpPr txBox="1"/>
          <p:nvPr/>
        </p:nvSpPr>
        <p:spPr>
          <a:xfrm>
            <a:off x="1414116" y="4515966"/>
            <a:ext cx="6315768"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Figure. H</a:t>
            </a:r>
            <a:r>
              <a:rPr lang="en-US" sz="1200" baseline="-25000" dirty="0">
                <a:latin typeface="Times New Roman" panose="02020603050405020304" pitchFamily="18" charset="0"/>
                <a:cs typeface="Times New Roman" panose="02020603050405020304" pitchFamily="18" charset="0"/>
              </a:rPr>
              <a:t>1</a:t>
            </a:r>
            <a:r>
              <a:rPr lang="en-US" sz="1200" dirty="0">
                <a:latin typeface="Times New Roman" panose="02020603050405020304" pitchFamily="18" charset="0"/>
                <a:cs typeface="Times New Roman" panose="02020603050405020304" pitchFamily="18" charset="0"/>
              </a:rPr>
              <a:t> source identified by our model that are not catalogued in the WALLABY DR2 catalogue.</a:t>
            </a:r>
          </a:p>
        </p:txBody>
      </p:sp>
      <p:pic>
        <p:nvPicPr>
          <p:cNvPr id="2050" name="Picture 2">
            <a:extLst>
              <a:ext uri="{FF2B5EF4-FFF2-40B4-BE49-F238E27FC236}">
                <a16:creationId xmlns:a16="http://schemas.microsoft.com/office/drawing/2014/main" id="{58D00AE8-FA6C-54C5-9450-78783B7C72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4632" y="1444823"/>
            <a:ext cx="4154735" cy="2870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92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linds(horizont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F018-6405-4B89-BCDA-1B548FA4DC38}"/>
              </a:ext>
            </a:extLst>
          </p:cNvPr>
          <p:cNvSpPr>
            <a:spLocks noGrp="1"/>
          </p:cNvSpPr>
          <p:nvPr>
            <p:ph type="title"/>
          </p:nvPr>
        </p:nvSpPr>
        <p:spPr/>
        <p:txBody>
          <a:bodyPr>
            <a:normAutofit/>
          </a:bodyPr>
          <a:lstStyle/>
          <a:p>
            <a:r>
              <a:rPr lang="en-AU" altLang="zh-CN" sz="3200" b="1" dirty="0">
                <a:solidFill>
                  <a:srgbClr val="0D0D0D"/>
                </a:solidFill>
                <a:highlight>
                  <a:srgbClr val="FFFFFF"/>
                </a:highlight>
                <a:latin typeface="Söhne"/>
              </a:rPr>
              <a:t>Conclusion</a:t>
            </a:r>
            <a:endParaRPr lang="en-AU" sz="3200" b="1" dirty="0">
              <a:solidFill>
                <a:srgbClr val="0D0D0D"/>
              </a:solidFill>
              <a:highlight>
                <a:srgbClr val="FFFFFF"/>
              </a:highlight>
              <a:latin typeface="Söhne"/>
            </a:endParaRPr>
          </a:p>
        </p:txBody>
      </p:sp>
      <p:sp>
        <p:nvSpPr>
          <p:cNvPr id="6" name="Content Placeholder 2">
            <a:extLst>
              <a:ext uri="{FF2B5EF4-FFF2-40B4-BE49-F238E27FC236}">
                <a16:creationId xmlns:a16="http://schemas.microsoft.com/office/drawing/2014/main" id="{9FB0EE6A-5AD0-C157-2F16-B0B69056EC62}"/>
              </a:ext>
            </a:extLst>
          </p:cNvPr>
          <p:cNvSpPr>
            <a:spLocks noGrp="1"/>
          </p:cNvSpPr>
          <p:nvPr>
            <p:ph sz="half" idx="1"/>
          </p:nvPr>
        </p:nvSpPr>
        <p:spPr>
          <a:xfrm>
            <a:off x="238496" y="1416674"/>
            <a:ext cx="4405512" cy="3066136"/>
          </a:xfrm>
        </p:spPr>
        <p:txBody>
          <a:bodyPr>
            <a:noAutofit/>
          </a:bodyPr>
          <a:lstStyle/>
          <a:p>
            <a:r>
              <a:rPr lang="en-AU" b="1" dirty="0"/>
              <a:t>Limitations</a:t>
            </a:r>
            <a:r>
              <a:rPr lang="en-AU" dirty="0"/>
              <a:t>:</a:t>
            </a:r>
          </a:p>
          <a:p>
            <a:pPr lvl="1"/>
            <a:r>
              <a:rPr lang="en-AU" b="1" dirty="0"/>
              <a:t>Data Quality</a:t>
            </a:r>
            <a:r>
              <a:rPr lang="en-AU" dirty="0"/>
              <a:t>: Training data relies on human-</a:t>
            </a:r>
            <a:r>
              <a:rPr lang="en-AU" dirty="0" err="1"/>
              <a:t>labeled</a:t>
            </a:r>
            <a:r>
              <a:rPr lang="en-AU" dirty="0"/>
              <a:t> data. Low SNR cases may be </a:t>
            </a:r>
            <a:r>
              <a:rPr lang="en-AU" dirty="0" err="1"/>
              <a:t>mislabeled</a:t>
            </a:r>
            <a:r>
              <a:rPr lang="en-AU" dirty="0"/>
              <a:t>, reducing model accuracy.</a:t>
            </a:r>
          </a:p>
          <a:p>
            <a:pPr lvl="1"/>
            <a:r>
              <a:rPr lang="en-AU" b="1" dirty="0"/>
              <a:t>Complexity</a:t>
            </a:r>
            <a:r>
              <a:rPr lang="en-AU" dirty="0"/>
              <a:t>: Using a 3D CNN increases gradient descent dimensionality, making optimization more challenging.</a:t>
            </a:r>
          </a:p>
          <a:p>
            <a:pPr lvl="1"/>
            <a:r>
              <a:rPr lang="en-AU" b="1" dirty="0"/>
              <a:t>Insufficient Training Data</a:t>
            </a:r>
            <a:r>
              <a:rPr lang="en-AU" dirty="0"/>
              <a:t>: 1,300 positive samples are not enough for a network with 33 million parameters.</a:t>
            </a:r>
          </a:p>
        </p:txBody>
      </p:sp>
      <p:sp>
        <p:nvSpPr>
          <p:cNvPr id="3" name="Content Placeholder 2">
            <a:extLst>
              <a:ext uri="{FF2B5EF4-FFF2-40B4-BE49-F238E27FC236}">
                <a16:creationId xmlns:a16="http://schemas.microsoft.com/office/drawing/2014/main" id="{98C5CA32-40B4-7E58-D3EA-B5F0B1083C7A}"/>
              </a:ext>
            </a:extLst>
          </p:cNvPr>
          <p:cNvSpPr txBox="1">
            <a:spLocks/>
          </p:cNvSpPr>
          <p:nvPr/>
        </p:nvSpPr>
        <p:spPr>
          <a:xfrm>
            <a:off x="4657032" y="1416674"/>
            <a:ext cx="4405512" cy="3066136"/>
          </a:xfrm>
          <a:prstGeom prst="rect">
            <a:avLst/>
          </a:prstGeom>
        </p:spPr>
        <p:txBody>
          <a:bodyPr vert="horz" lIns="0" tIns="0" rIns="0" bIns="0"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AU" b="1" dirty="0"/>
              <a:t>Future Plans</a:t>
            </a:r>
            <a:r>
              <a:rPr lang="en-AU" dirty="0"/>
              <a:t>:</a:t>
            </a:r>
          </a:p>
          <a:p>
            <a:pPr lvl="1"/>
            <a:r>
              <a:rPr lang="en-AU" b="1" dirty="0"/>
              <a:t>Increase Data Samples</a:t>
            </a:r>
            <a:r>
              <a:rPr lang="en-AU" dirty="0"/>
              <a:t>: Gather more data samples, especially for low SNR objects.</a:t>
            </a:r>
          </a:p>
          <a:p>
            <a:pPr lvl="1"/>
            <a:r>
              <a:rPr lang="en-AU" b="1" dirty="0"/>
              <a:t>Unsupervised Learning</a:t>
            </a:r>
            <a:r>
              <a:rPr lang="en-AU" dirty="0"/>
              <a:t>: Explore methods that do not rely on </a:t>
            </a:r>
            <a:r>
              <a:rPr lang="en-AU" dirty="0" err="1"/>
              <a:t>labeled</a:t>
            </a:r>
            <a:r>
              <a:rPr lang="en-AU" dirty="0"/>
              <a:t> data.</a:t>
            </a:r>
          </a:p>
          <a:p>
            <a:pPr lvl="1"/>
            <a:r>
              <a:rPr lang="en-AU" b="1" dirty="0"/>
              <a:t>Domain Adaptation</a:t>
            </a:r>
            <a:r>
              <a:rPr lang="en-AU" dirty="0"/>
              <a:t>: Train on simulated data and adapt to real data for better accuracy.</a:t>
            </a:r>
          </a:p>
        </p:txBody>
      </p:sp>
    </p:spTree>
    <p:extLst>
      <p:ext uri="{BB962C8B-B14F-4D97-AF65-F5344CB8AC3E}">
        <p14:creationId xmlns:p14="http://schemas.microsoft.com/office/powerpoint/2010/main" val="90761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subTitle" idx="1"/>
          </p:nvPr>
        </p:nvSpPr>
        <p:spPr/>
        <p:txBody>
          <a:bodyPr>
            <a:normAutofit/>
          </a:bodyPr>
          <a:lstStyle/>
          <a:p>
            <a:pPr>
              <a:lnSpc>
                <a:spcPct val="100000"/>
              </a:lnSpc>
              <a:spcAft>
                <a:spcPct val="0"/>
              </a:spcAft>
            </a:pPr>
            <a:r>
              <a:rPr lang="en-US" sz="1200" dirty="0"/>
              <a:t>Space and Astronomy</a:t>
            </a:r>
          </a:p>
          <a:p>
            <a:pPr lvl="1">
              <a:lnSpc>
                <a:spcPct val="100000"/>
              </a:lnSpc>
              <a:tabLst>
                <a:tab pos="355600" algn="l"/>
              </a:tabLst>
            </a:pPr>
            <a:r>
              <a:rPr lang="en-US" sz="1200" dirty="0"/>
              <a:t>Li WANG</a:t>
            </a:r>
            <a:br>
              <a:rPr lang="en-US" sz="1200" dirty="0"/>
            </a:br>
            <a:r>
              <a:rPr lang="en-US" sz="1200" dirty="0"/>
              <a:t>CERC Fellow</a:t>
            </a:r>
          </a:p>
          <a:p>
            <a:pPr marL="0" lvl="2" indent="0">
              <a:lnSpc>
                <a:spcPct val="100000"/>
              </a:lnSpc>
              <a:spcAft>
                <a:spcPct val="0"/>
              </a:spcAft>
            </a:pPr>
            <a:r>
              <a:rPr lang="en-US" sz="1200" dirty="0"/>
              <a:t>li.wang1@csiro.au</a:t>
            </a:r>
          </a:p>
        </p:txBody>
      </p:sp>
      <p:sp>
        <p:nvSpPr>
          <p:cNvPr id="38913" name="Title 3"/>
          <p:cNvSpPr>
            <a:spLocks noGrp="1"/>
          </p:cNvSpPr>
          <p:nvPr>
            <p:ph type="title"/>
          </p:nvPr>
        </p:nvSpPr>
        <p:spPr/>
        <p:txBody>
          <a:bodyPr/>
          <a:lstStyle/>
          <a:p>
            <a:pPr eaLnBrk="1" hangingPunct="1">
              <a:spcAft>
                <a:spcPct val="0"/>
              </a:spcAft>
            </a:pPr>
            <a:r>
              <a:rPr lang="en-US" dirty="0"/>
              <a:t>Thank you</a:t>
            </a:r>
          </a:p>
        </p:txBody>
      </p:sp>
      <p:pic>
        <p:nvPicPr>
          <p:cNvPr id="5" name="Picture 4" descr="A qr code with a white background&#10;&#10;Description automatically generated">
            <a:extLst>
              <a:ext uri="{FF2B5EF4-FFF2-40B4-BE49-F238E27FC236}">
                <a16:creationId xmlns:a16="http://schemas.microsoft.com/office/drawing/2014/main" id="{EA9A8622-8F1F-553E-C9C2-0B1D80AC98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2283" y="915566"/>
            <a:ext cx="1144902" cy="1101698"/>
          </a:xfrm>
          <a:prstGeom prst="rect">
            <a:avLst/>
          </a:prstGeom>
        </p:spPr>
      </p:pic>
      <p:pic>
        <p:nvPicPr>
          <p:cNvPr id="8" name="Picture 7" descr="A qr code on a white background&#10;&#10;Description automatically generated">
            <a:extLst>
              <a:ext uri="{FF2B5EF4-FFF2-40B4-BE49-F238E27FC236}">
                <a16:creationId xmlns:a16="http://schemas.microsoft.com/office/drawing/2014/main" id="{1F661058-82C0-B7B5-7809-DB05490646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2283" y="3219822"/>
            <a:ext cx="1144902" cy="1150514"/>
          </a:xfrm>
          <a:prstGeom prst="rect">
            <a:avLst/>
          </a:prstGeom>
        </p:spPr>
      </p:pic>
      <p:sp>
        <p:nvSpPr>
          <p:cNvPr id="9" name="TextBox 8">
            <a:extLst>
              <a:ext uri="{FF2B5EF4-FFF2-40B4-BE49-F238E27FC236}">
                <a16:creationId xmlns:a16="http://schemas.microsoft.com/office/drawing/2014/main" id="{193FD10E-11C0-4289-AA7F-61A2853C174F}"/>
              </a:ext>
            </a:extLst>
          </p:cNvPr>
          <p:cNvSpPr txBox="1"/>
          <p:nvPr/>
        </p:nvSpPr>
        <p:spPr>
          <a:xfrm>
            <a:off x="5927346" y="544365"/>
            <a:ext cx="1754776" cy="369332"/>
          </a:xfrm>
          <a:prstGeom prst="rect">
            <a:avLst/>
          </a:prstGeom>
          <a:noFill/>
        </p:spPr>
        <p:txBody>
          <a:bodyPr wrap="none" rtlCol="0">
            <a:spAutoFit/>
          </a:bodyPr>
          <a:lstStyle/>
          <a:p>
            <a:r>
              <a:rPr lang="en-US" dirty="0"/>
              <a:t>WALLABY Survey</a:t>
            </a:r>
          </a:p>
        </p:txBody>
      </p:sp>
      <p:sp>
        <p:nvSpPr>
          <p:cNvPr id="10" name="TextBox 9">
            <a:extLst>
              <a:ext uri="{FF2B5EF4-FFF2-40B4-BE49-F238E27FC236}">
                <a16:creationId xmlns:a16="http://schemas.microsoft.com/office/drawing/2014/main" id="{933597F6-1C83-D6FA-4E54-380B2EF80C6E}"/>
              </a:ext>
            </a:extLst>
          </p:cNvPr>
          <p:cNvSpPr txBox="1"/>
          <p:nvPr/>
        </p:nvSpPr>
        <p:spPr>
          <a:xfrm>
            <a:off x="5292082" y="2446451"/>
            <a:ext cx="3240360" cy="646331"/>
          </a:xfrm>
          <a:prstGeom prst="rect">
            <a:avLst/>
          </a:prstGeom>
          <a:noFill/>
        </p:spPr>
        <p:txBody>
          <a:bodyPr wrap="square" rtlCol="0">
            <a:spAutoFit/>
          </a:bodyPr>
          <a:lstStyle/>
          <a:p>
            <a:pPr algn="ctr"/>
            <a:r>
              <a:rPr lang="en-US" dirty="0"/>
              <a:t>The Australian Square </a:t>
            </a:r>
            <a:r>
              <a:rPr lang="en-US" dirty="0" err="1"/>
              <a:t>Kilometre</a:t>
            </a:r>
            <a:r>
              <a:rPr lang="en-US" dirty="0"/>
              <a:t> Array Pathfinder (ASKAP)</a:t>
            </a:r>
          </a:p>
        </p:txBody>
      </p:sp>
    </p:spTree>
    <p:extLst>
      <p:ext uri="{BB962C8B-B14F-4D97-AF65-F5344CB8AC3E}">
        <p14:creationId xmlns:p14="http://schemas.microsoft.com/office/powerpoint/2010/main" val="3536001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F018-6405-4B89-BCDA-1B548FA4DC38}"/>
              </a:ext>
            </a:extLst>
          </p:cNvPr>
          <p:cNvSpPr>
            <a:spLocks noGrp="1"/>
          </p:cNvSpPr>
          <p:nvPr>
            <p:ph type="title"/>
          </p:nvPr>
        </p:nvSpPr>
        <p:spPr/>
        <p:txBody>
          <a:bodyPr>
            <a:normAutofit/>
          </a:bodyPr>
          <a:lstStyle/>
          <a:p>
            <a:r>
              <a:rPr lang="en-AU" sz="3200" b="1" dirty="0">
                <a:solidFill>
                  <a:srgbClr val="0D0D0D"/>
                </a:solidFill>
                <a:highlight>
                  <a:srgbClr val="FFFFFF"/>
                </a:highlight>
                <a:latin typeface="Söhne"/>
              </a:rPr>
              <a:t>Introduction</a:t>
            </a:r>
          </a:p>
        </p:txBody>
      </p:sp>
      <p:sp>
        <p:nvSpPr>
          <p:cNvPr id="3" name="Content Placeholder 2">
            <a:extLst>
              <a:ext uri="{FF2B5EF4-FFF2-40B4-BE49-F238E27FC236}">
                <a16:creationId xmlns:a16="http://schemas.microsoft.com/office/drawing/2014/main" id="{17174396-7841-4DA3-9287-D72DB4EF26D3}"/>
              </a:ext>
            </a:extLst>
          </p:cNvPr>
          <p:cNvSpPr>
            <a:spLocks noGrp="1"/>
          </p:cNvSpPr>
          <p:nvPr>
            <p:ph sz="half" idx="1"/>
          </p:nvPr>
        </p:nvSpPr>
        <p:spPr>
          <a:xfrm>
            <a:off x="251520" y="1665854"/>
            <a:ext cx="5832648" cy="3066136"/>
          </a:xfrm>
        </p:spPr>
        <p:txBody>
          <a:bodyPr>
            <a:noAutofit/>
          </a:bodyPr>
          <a:lstStyle/>
          <a:p>
            <a:pPr algn="l">
              <a:buFont typeface="Arial" panose="020B0604020202020204" pitchFamily="34" charset="0"/>
              <a:buChar char="•"/>
            </a:pPr>
            <a:r>
              <a:rPr lang="en-AU" dirty="0"/>
              <a:t>Brief introduction to the WALLABY survey.</a:t>
            </a:r>
          </a:p>
          <a:p>
            <a:pPr algn="l">
              <a:buFont typeface="Arial" panose="020B0604020202020204" pitchFamily="34" charset="0"/>
              <a:buChar char="•"/>
            </a:pPr>
            <a:r>
              <a:rPr lang="en-AU" dirty="0"/>
              <a:t>Importance of automated source-finding in large datasets.</a:t>
            </a:r>
            <a:endParaRPr lang="en-AU" b="0" i="0" dirty="0">
              <a:solidFill>
                <a:srgbClr val="0D0D0D"/>
              </a:solidFill>
              <a:effectLst/>
              <a:highlight>
                <a:srgbClr val="FFFFFF"/>
              </a:highlight>
              <a:latin typeface="Söhne"/>
            </a:endParaRPr>
          </a:p>
        </p:txBody>
      </p:sp>
      <p:pic>
        <p:nvPicPr>
          <p:cNvPr id="7170" name="Picture 2" descr="Photo">
            <a:extLst>
              <a:ext uri="{FF2B5EF4-FFF2-40B4-BE49-F238E27FC236}">
                <a16:creationId xmlns:a16="http://schemas.microsoft.com/office/drawing/2014/main" id="{53D72606-0203-CDA9-0EA9-00D35EE4C7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984" y="3097320"/>
            <a:ext cx="2568860" cy="170765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AF0A7D4E-9AC8-33A4-3DCC-5FF8196478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7488" y="3087823"/>
            <a:ext cx="2443421" cy="170765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Why 21 cm is the magic length for the Universe - Big Think">
            <a:extLst>
              <a:ext uri="{FF2B5EF4-FFF2-40B4-BE49-F238E27FC236}">
                <a16:creationId xmlns:a16="http://schemas.microsoft.com/office/drawing/2014/main" id="{E76F6813-4564-516F-B769-E40EFC4913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4671" y="3075806"/>
            <a:ext cx="2652582" cy="1724391"/>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WALLABY survey on X: &quot;We have two new papers from the WALLABY Pilot Survey!  #WALLABYsurvey #ASKAP #science #research #radioAstronomy&quot; / X">
            <a:extLst>
              <a:ext uri="{FF2B5EF4-FFF2-40B4-BE49-F238E27FC236}">
                <a16:creationId xmlns:a16="http://schemas.microsoft.com/office/drawing/2014/main" id="{97A5BE7C-9BF4-9448-12E5-DB8DC14952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9014" y="967854"/>
            <a:ext cx="1603896" cy="160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099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F018-6405-4B89-BCDA-1B548FA4DC38}"/>
              </a:ext>
            </a:extLst>
          </p:cNvPr>
          <p:cNvSpPr>
            <a:spLocks noGrp="1"/>
          </p:cNvSpPr>
          <p:nvPr>
            <p:ph type="title"/>
          </p:nvPr>
        </p:nvSpPr>
        <p:spPr/>
        <p:txBody>
          <a:bodyPr>
            <a:normAutofit/>
          </a:bodyPr>
          <a:lstStyle/>
          <a:p>
            <a:r>
              <a:rPr lang="en-AU" sz="3200" b="1" dirty="0">
                <a:solidFill>
                  <a:srgbClr val="0D0D0D"/>
                </a:solidFill>
                <a:highlight>
                  <a:srgbClr val="FFFFFF"/>
                </a:highlight>
                <a:latin typeface="Söhne"/>
              </a:rPr>
              <a:t>Motivation</a:t>
            </a:r>
          </a:p>
        </p:txBody>
      </p:sp>
      <p:sp>
        <p:nvSpPr>
          <p:cNvPr id="3" name="Content Placeholder 2">
            <a:extLst>
              <a:ext uri="{FF2B5EF4-FFF2-40B4-BE49-F238E27FC236}">
                <a16:creationId xmlns:a16="http://schemas.microsoft.com/office/drawing/2014/main" id="{17174396-7841-4DA3-9287-D72DB4EF26D3}"/>
              </a:ext>
            </a:extLst>
          </p:cNvPr>
          <p:cNvSpPr>
            <a:spLocks noGrp="1"/>
          </p:cNvSpPr>
          <p:nvPr>
            <p:ph sz="half" idx="1"/>
          </p:nvPr>
        </p:nvSpPr>
        <p:spPr>
          <a:xfrm>
            <a:off x="251519" y="1665854"/>
            <a:ext cx="6114433" cy="3066136"/>
          </a:xfrm>
        </p:spPr>
        <p:txBody>
          <a:bodyPr>
            <a:noAutofit/>
          </a:bodyPr>
          <a:lstStyle/>
          <a:p>
            <a:pPr algn="l">
              <a:buFont typeface="Arial" panose="020B0604020202020204" pitchFamily="34" charset="0"/>
              <a:buChar char="•"/>
            </a:pPr>
            <a:r>
              <a:rPr lang="en-AU" b="1" i="0" dirty="0">
                <a:solidFill>
                  <a:srgbClr val="0D0D0D"/>
                </a:solidFill>
                <a:effectLst/>
                <a:highlight>
                  <a:srgbClr val="FFFFFF"/>
                </a:highlight>
                <a:latin typeface="Söhne"/>
              </a:rPr>
              <a:t>SoFiA2‘s Findings</a:t>
            </a:r>
            <a:r>
              <a:rPr lang="zh-CN" altLang="en-US" b="1" i="0" dirty="0">
                <a:solidFill>
                  <a:srgbClr val="0D0D0D"/>
                </a:solidFill>
                <a:effectLst/>
                <a:highlight>
                  <a:srgbClr val="FFFFFF"/>
                </a:highlight>
                <a:latin typeface="Söhne"/>
              </a:rPr>
              <a:t> </a:t>
            </a:r>
            <a:r>
              <a:rPr lang="en-US" altLang="zh-CN" b="1" i="0" dirty="0">
                <a:solidFill>
                  <a:srgbClr val="0D0D0D"/>
                </a:solidFill>
                <a:effectLst/>
                <a:highlight>
                  <a:srgbClr val="FFFFFF"/>
                </a:highlight>
                <a:latin typeface="Söhne"/>
              </a:rPr>
              <a:t>in</a:t>
            </a:r>
            <a:r>
              <a:rPr lang="zh-CN" altLang="en-US" b="1" i="0" dirty="0">
                <a:solidFill>
                  <a:srgbClr val="0D0D0D"/>
                </a:solidFill>
                <a:effectLst/>
                <a:highlight>
                  <a:srgbClr val="FFFFFF"/>
                </a:highlight>
                <a:latin typeface="Söhne"/>
              </a:rPr>
              <a:t> </a:t>
            </a:r>
            <a:r>
              <a:rPr lang="en-AU" altLang="zh-CN" b="1" i="0" dirty="0">
                <a:solidFill>
                  <a:srgbClr val="0D0D0D"/>
                </a:solidFill>
                <a:effectLst/>
                <a:highlight>
                  <a:srgbClr val="FFFFFF"/>
                </a:highlight>
                <a:latin typeface="Söhne"/>
              </a:rPr>
              <a:t>DR2</a:t>
            </a:r>
            <a:r>
              <a:rPr lang="en-AU" b="0" i="0" dirty="0">
                <a:solidFill>
                  <a:srgbClr val="0D0D0D"/>
                </a:solidFill>
                <a:effectLst/>
                <a:highlight>
                  <a:srgbClr val="FFFFFF"/>
                </a:highlight>
                <a:latin typeface="Söhne"/>
              </a:rPr>
              <a:t>:</a:t>
            </a:r>
          </a:p>
          <a:p>
            <a:pPr marL="742950" lvl="1" indent="-285750" algn="l">
              <a:buFont typeface="Arial" panose="020B0604020202020204" pitchFamily="34" charset="0"/>
              <a:buChar char="•"/>
            </a:pPr>
            <a:r>
              <a:rPr lang="en-AU" b="0" i="0" dirty="0">
                <a:solidFill>
                  <a:srgbClr val="0D0D0D"/>
                </a:solidFill>
                <a:effectLst/>
                <a:highlight>
                  <a:srgbClr val="FFFFFF"/>
                </a:highlight>
                <a:latin typeface="Söhne"/>
              </a:rPr>
              <a:t>Identifies </a:t>
            </a:r>
            <a:r>
              <a:rPr lang="en-AU" b="1" i="0" dirty="0">
                <a:solidFill>
                  <a:srgbClr val="0D0D0D"/>
                </a:solidFill>
                <a:effectLst/>
                <a:highlight>
                  <a:srgbClr val="FFFFFF"/>
                </a:highlight>
                <a:latin typeface="Söhne"/>
              </a:rPr>
              <a:t>11,121 candidate sources</a:t>
            </a:r>
            <a:r>
              <a:rPr lang="en-AU" b="0" i="0" dirty="0">
                <a:solidFill>
                  <a:srgbClr val="0D0D0D"/>
                </a:solidFill>
                <a:effectLst/>
                <a:highlight>
                  <a:srgbClr val="FFFFFF"/>
                </a:highlight>
                <a:latin typeface="Söhne"/>
              </a:rPr>
              <a:t> from the data.</a:t>
            </a:r>
          </a:p>
          <a:p>
            <a:pPr marL="742950" lvl="1" indent="-285750" algn="l">
              <a:buFont typeface="Arial" panose="020B0604020202020204" pitchFamily="34" charset="0"/>
              <a:buChar char="•"/>
            </a:pPr>
            <a:r>
              <a:rPr lang="en-AU" b="0" i="0" dirty="0">
                <a:solidFill>
                  <a:srgbClr val="0D0D0D"/>
                </a:solidFill>
                <a:effectLst/>
                <a:highlight>
                  <a:srgbClr val="FFFFFF"/>
                </a:highlight>
                <a:latin typeface="Söhne"/>
              </a:rPr>
              <a:t>Only </a:t>
            </a:r>
            <a:r>
              <a:rPr lang="en-AU" b="1" i="0" dirty="0">
                <a:solidFill>
                  <a:srgbClr val="0D0D0D"/>
                </a:solidFill>
                <a:effectLst/>
                <a:highlight>
                  <a:srgbClr val="FFFFFF"/>
                </a:highlight>
                <a:latin typeface="Söhne"/>
              </a:rPr>
              <a:t>1,326</a:t>
            </a:r>
            <a:r>
              <a:rPr lang="en-AU" b="0" i="0" dirty="0">
                <a:solidFill>
                  <a:srgbClr val="0D0D0D"/>
                </a:solidFill>
                <a:effectLst/>
                <a:highlight>
                  <a:srgbClr val="FFFFFF"/>
                </a:highlight>
                <a:latin typeface="Söhne"/>
              </a:rPr>
              <a:t> of these are confirmed as actual galaxies.</a:t>
            </a:r>
          </a:p>
          <a:p>
            <a:pPr algn="l">
              <a:buFont typeface="Arial" panose="020B0604020202020204" pitchFamily="34" charset="0"/>
              <a:buChar char="•"/>
            </a:pPr>
            <a:r>
              <a:rPr lang="en-AU" b="1" i="0" dirty="0">
                <a:solidFill>
                  <a:srgbClr val="0D0D0D"/>
                </a:solidFill>
                <a:effectLst/>
                <a:highlight>
                  <a:srgbClr val="FFFFFF"/>
                </a:highlight>
                <a:latin typeface="Söhne"/>
              </a:rPr>
              <a:t>The Need for Efficiency</a:t>
            </a:r>
            <a:r>
              <a:rPr lang="en-AU" b="0" i="0" dirty="0">
                <a:solidFill>
                  <a:srgbClr val="0D0D0D"/>
                </a:solidFill>
                <a:effectLst/>
                <a:highlight>
                  <a:srgbClr val="FFFFFF"/>
                </a:highlight>
                <a:latin typeface="Söhne"/>
              </a:rPr>
              <a:t>:</a:t>
            </a:r>
          </a:p>
          <a:p>
            <a:pPr marL="742950" lvl="1" indent="-285750" algn="l">
              <a:buFont typeface="Arial" panose="020B0604020202020204" pitchFamily="34" charset="0"/>
              <a:buChar char="•"/>
            </a:pPr>
            <a:r>
              <a:rPr lang="en-AU" b="0" i="0" dirty="0">
                <a:solidFill>
                  <a:srgbClr val="0D0D0D"/>
                </a:solidFill>
                <a:effectLst/>
                <a:highlight>
                  <a:srgbClr val="FFFFFF"/>
                </a:highlight>
                <a:latin typeface="Söhne"/>
              </a:rPr>
              <a:t>Manual verification is time-consuming yet not complex.</a:t>
            </a:r>
          </a:p>
          <a:p>
            <a:pPr marL="742950" lvl="1" indent="-285750" algn="l">
              <a:buFont typeface="Arial" panose="020B0604020202020204" pitchFamily="34" charset="0"/>
              <a:buChar char="•"/>
            </a:pPr>
            <a:r>
              <a:rPr lang="en-AU" b="0" i="0" dirty="0">
                <a:solidFill>
                  <a:srgbClr val="0D0D0D"/>
                </a:solidFill>
                <a:effectLst/>
                <a:highlight>
                  <a:srgbClr val="FFFFFF"/>
                </a:highlight>
                <a:latin typeface="Söhne"/>
              </a:rPr>
              <a:t>Astronomers' valuable time should focus on more challenging and insightful tasks.</a:t>
            </a:r>
          </a:p>
          <a:p>
            <a:pPr marL="0" indent="0">
              <a:buNone/>
            </a:pPr>
            <a:endParaRPr lang="en-AU" dirty="0"/>
          </a:p>
        </p:txBody>
      </p:sp>
      <p:sp>
        <p:nvSpPr>
          <p:cNvPr id="5" name="Rounded Rectangle 4">
            <a:extLst>
              <a:ext uri="{FF2B5EF4-FFF2-40B4-BE49-F238E27FC236}">
                <a16:creationId xmlns:a16="http://schemas.microsoft.com/office/drawing/2014/main" id="{A2E662B8-F9E3-25F8-F377-675EE93C8A3B}"/>
              </a:ext>
            </a:extLst>
          </p:cNvPr>
          <p:cNvSpPr/>
          <p:nvPr/>
        </p:nvSpPr>
        <p:spPr>
          <a:xfrm>
            <a:off x="6732240" y="1111336"/>
            <a:ext cx="1881632" cy="46356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WALLABY data</a:t>
            </a:r>
          </a:p>
        </p:txBody>
      </p:sp>
      <p:sp>
        <p:nvSpPr>
          <p:cNvPr id="6" name="Rounded Rectangle 5">
            <a:extLst>
              <a:ext uri="{FF2B5EF4-FFF2-40B4-BE49-F238E27FC236}">
                <a16:creationId xmlns:a16="http://schemas.microsoft.com/office/drawing/2014/main" id="{3FC4FBC3-871D-4783-CB07-84560FA369E5}"/>
              </a:ext>
            </a:extLst>
          </p:cNvPr>
          <p:cNvSpPr/>
          <p:nvPr/>
        </p:nvSpPr>
        <p:spPr>
          <a:xfrm>
            <a:off x="6732240" y="1870913"/>
            <a:ext cx="1884236" cy="63997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SOFIA source finder</a:t>
            </a:r>
          </a:p>
        </p:txBody>
      </p:sp>
      <p:sp>
        <p:nvSpPr>
          <p:cNvPr id="7" name="Rounded Rectangle 6">
            <a:extLst>
              <a:ext uri="{FF2B5EF4-FFF2-40B4-BE49-F238E27FC236}">
                <a16:creationId xmlns:a16="http://schemas.microsoft.com/office/drawing/2014/main" id="{36DEF89A-55DC-B17F-6DEA-4802B1AB2F9C}"/>
              </a:ext>
            </a:extLst>
          </p:cNvPr>
          <p:cNvSpPr/>
          <p:nvPr/>
        </p:nvSpPr>
        <p:spPr>
          <a:xfrm>
            <a:off x="6738487" y="2804291"/>
            <a:ext cx="1884236" cy="63997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Candidate source list</a:t>
            </a:r>
          </a:p>
        </p:txBody>
      </p:sp>
      <p:sp>
        <p:nvSpPr>
          <p:cNvPr id="8" name="Rounded Rectangle 7">
            <a:extLst>
              <a:ext uri="{FF2B5EF4-FFF2-40B4-BE49-F238E27FC236}">
                <a16:creationId xmlns:a16="http://schemas.microsoft.com/office/drawing/2014/main" id="{B1B417FC-824F-B015-5CFB-6D59BF607191}"/>
              </a:ext>
            </a:extLst>
          </p:cNvPr>
          <p:cNvSpPr/>
          <p:nvPr/>
        </p:nvSpPr>
        <p:spPr>
          <a:xfrm>
            <a:off x="6732240" y="3740277"/>
            <a:ext cx="1884236" cy="446546"/>
          </a:xfrm>
          <a:prstGeom prst="roundRec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Human Rejection</a:t>
            </a:r>
          </a:p>
        </p:txBody>
      </p:sp>
      <p:sp>
        <p:nvSpPr>
          <p:cNvPr id="9" name="Rounded Rectangle 8">
            <a:extLst>
              <a:ext uri="{FF2B5EF4-FFF2-40B4-BE49-F238E27FC236}">
                <a16:creationId xmlns:a16="http://schemas.microsoft.com/office/drawing/2014/main" id="{1458ED11-88ED-0630-79F7-14FFB67D80DE}"/>
              </a:ext>
            </a:extLst>
          </p:cNvPr>
          <p:cNvSpPr/>
          <p:nvPr/>
        </p:nvSpPr>
        <p:spPr>
          <a:xfrm>
            <a:off x="6729636" y="4478995"/>
            <a:ext cx="1884236" cy="446546"/>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Final Catalogue</a:t>
            </a:r>
          </a:p>
        </p:txBody>
      </p:sp>
      <p:cxnSp>
        <p:nvCxnSpPr>
          <p:cNvPr id="10" name="Straight Arrow Connector 9">
            <a:extLst>
              <a:ext uri="{FF2B5EF4-FFF2-40B4-BE49-F238E27FC236}">
                <a16:creationId xmlns:a16="http://schemas.microsoft.com/office/drawing/2014/main" id="{C0CFED6C-D3C4-53A3-0A59-C8DD2B440B87}"/>
              </a:ext>
            </a:extLst>
          </p:cNvPr>
          <p:cNvCxnSpPr>
            <a:cxnSpLocks/>
            <a:stCxn id="5" idx="2"/>
            <a:endCxn id="6" idx="0"/>
          </p:cNvCxnSpPr>
          <p:nvPr/>
        </p:nvCxnSpPr>
        <p:spPr>
          <a:xfrm>
            <a:off x="7673056" y="1574899"/>
            <a:ext cx="1302" cy="29601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100A897-9C44-3017-55B5-290CA5E83886}"/>
              </a:ext>
            </a:extLst>
          </p:cNvPr>
          <p:cNvCxnSpPr>
            <a:cxnSpLocks/>
            <a:stCxn id="6" idx="2"/>
            <a:endCxn id="7" idx="0"/>
          </p:cNvCxnSpPr>
          <p:nvPr/>
        </p:nvCxnSpPr>
        <p:spPr>
          <a:xfrm>
            <a:off x="7674358" y="2510885"/>
            <a:ext cx="6247" cy="2934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89451F0-A592-49C1-4330-68B34FA09C2B}"/>
              </a:ext>
            </a:extLst>
          </p:cNvPr>
          <p:cNvCxnSpPr>
            <a:cxnSpLocks/>
            <a:stCxn id="7" idx="2"/>
            <a:endCxn id="8" idx="0"/>
          </p:cNvCxnSpPr>
          <p:nvPr/>
        </p:nvCxnSpPr>
        <p:spPr>
          <a:xfrm flipH="1">
            <a:off x="7674358" y="3444263"/>
            <a:ext cx="6247" cy="296014"/>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0FF6AE7-18CF-7312-DB92-2ECBA12AE6AB}"/>
              </a:ext>
            </a:extLst>
          </p:cNvPr>
          <p:cNvCxnSpPr>
            <a:cxnSpLocks/>
            <a:stCxn id="8" idx="2"/>
            <a:endCxn id="9" idx="0"/>
          </p:cNvCxnSpPr>
          <p:nvPr/>
        </p:nvCxnSpPr>
        <p:spPr>
          <a:xfrm flipH="1">
            <a:off x="7671754" y="4186823"/>
            <a:ext cx="2604" cy="292172"/>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0FBCF4B-4DBE-B7E2-A601-F9B1FFF9ED62}"/>
              </a:ext>
            </a:extLst>
          </p:cNvPr>
          <p:cNvSpPr txBox="1"/>
          <p:nvPr/>
        </p:nvSpPr>
        <p:spPr>
          <a:xfrm>
            <a:off x="6688672" y="188956"/>
            <a:ext cx="1966163" cy="769441"/>
          </a:xfrm>
          <a:prstGeom prst="rect">
            <a:avLst/>
          </a:prstGeom>
          <a:noFill/>
        </p:spPr>
        <p:txBody>
          <a:bodyPr wrap="square" rtlCol="0">
            <a:spAutoFit/>
          </a:bodyPr>
          <a:lstStyle/>
          <a:p>
            <a:pPr algn="ctr"/>
            <a:r>
              <a:rPr lang="en-US" sz="2200" b="1" dirty="0">
                <a:latin typeface="Times New Roman" panose="02020603050405020304" pitchFamily="18" charset="0"/>
                <a:cs typeface="Times New Roman" panose="02020603050405020304" pitchFamily="18" charset="0"/>
              </a:rPr>
              <a:t>Source-finding workflow</a:t>
            </a:r>
          </a:p>
        </p:txBody>
      </p:sp>
    </p:spTree>
    <p:extLst>
      <p:ext uri="{BB962C8B-B14F-4D97-AF65-F5344CB8AC3E}">
        <p14:creationId xmlns:p14="http://schemas.microsoft.com/office/powerpoint/2010/main" val="35398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linds(horizontal)">
                                      <p:cBhvr>
                                        <p:cTn id="19" dur="500"/>
                                        <p:tgtEl>
                                          <p:spTgt spid="3">
                                            <p:txEl>
                                              <p:pRg st="4" end="4"/>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F018-6405-4B89-BCDA-1B548FA4DC38}"/>
              </a:ext>
            </a:extLst>
          </p:cNvPr>
          <p:cNvSpPr>
            <a:spLocks noGrp="1"/>
          </p:cNvSpPr>
          <p:nvPr>
            <p:ph type="title"/>
          </p:nvPr>
        </p:nvSpPr>
        <p:spPr/>
        <p:txBody>
          <a:bodyPr>
            <a:normAutofit/>
          </a:bodyPr>
          <a:lstStyle/>
          <a:p>
            <a:r>
              <a:rPr lang="en-AU" sz="3200" b="1" dirty="0">
                <a:solidFill>
                  <a:srgbClr val="0D0D0D"/>
                </a:solidFill>
                <a:highlight>
                  <a:srgbClr val="FFFFFF"/>
                </a:highlight>
                <a:latin typeface="Söhne"/>
              </a:rPr>
              <a:t>Method: Machine Learning</a:t>
            </a:r>
          </a:p>
        </p:txBody>
      </p:sp>
      <p:sp>
        <p:nvSpPr>
          <p:cNvPr id="3" name="Content Placeholder 2">
            <a:extLst>
              <a:ext uri="{FF2B5EF4-FFF2-40B4-BE49-F238E27FC236}">
                <a16:creationId xmlns:a16="http://schemas.microsoft.com/office/drawing/2014/main" id="{17174396-7841-4DA3-9287-D72DB4EF26D3}"/>
              </a:ext>
            </a:extLst>
          </p:cNvPr>
          <p:cNvSpPr>
            <a:spLocks noGrp="1"/>
          </p:cNvSpPr>
          <p:nvPr>
            <p:ph sz="half" idx="1"/>
          </p:nvPr>
        </p:nvSpPr>
        <p:spPr>
          <a:xfrm>
            <a:off x="251520" y="1665854"/>
            <a:ext cx="5688632" cy="3066136"/>
          </a:xfrm>
        </p:spPr>
        <p:txBody>
          <a:bodyPr>
            <a:noAutofit/>
          </a:bodyPr>
          <a:lstStyle/>
          <a:p>
            <a:r>
              <a:rPr lang="en-AU" altLang="zh-CN" sz="2200" b="1" dirty="0"/>
              <a:t>Incorporates Traditional Strengths</a:t>
            </a:r>
          </a:p>
          <a:p>
            <a:r>
              <a:rPr lang="en-AU" altLang="zh-CN" sz="2200" b="1" dirty="0"/>
              <a:t>Adaptive Learning: </a:t>
            </a:r>
            <a:r>
              <a:rPr lang="en-AU" altLang="zh-CN" sz="2200" dirty="0"/>
              <a:t>ML algorithms evolve by continuously learning from new data.</a:t>
            </a:r>
          </a:p>
          <a:p>
            <a:r>
              <a:rPr lang="en-AU" altLang="zh-CN" sz="2200" b="1" dirty="0"/>
              <a:t>Pattern Recognition: </a:t>
            </a:r>
            <a:r>
              <a:rPr lang="en-AU" dirty="0"/>
              <a:t>Unravels intricate patterns within data that traditional algorithms may overlook. </a:t>
            </a:r>
          </a:p>
          <a:p>
            <a:r>
              <a:rPr lang="en-AU" altLang="zh-CN" sz="2200" b="1" dirty="0"/>
              <a:t>Parallel Computing: </a:t>
            </a:r>
            <a:r>
              <a:rPr lang="en-AU" altLang="zh-CN" sz="2200" dirty="0"/>
              <a:t>GPUs, designed for parallel processing, greatly outperform CPUs in computational power, speeding up ML tasks.</a:t>
            </a:r>
          </a:p>
        </p:txBody>
      </p:sp>
      <p:sp>
        <p:nvSpPr>
          <p:cNvPr id="5" name="Rounded Rectangle 4">
            <a:extLst>
              <a:ext uri="{FF2B5EF4-FFF2-40B4-BE49-F238E27FC236}">
                <a16:creationId xmlns:a16="http://schemas.microsoft.com/office/drawing/2014/main" id="{A2E662B8-F9E3-25F8-F377-675EE93C8A3B}"/>
              </a:ext>
            </a:extLst>
          </p:cNvPr>
          <p:cNvSpPr/>
          <p:nvPr/>
        </p:nvSpPr>
        <p:spPr>
          <a:xfrm>
            <a:off x="6732240" y="1111336"/>
            <a:ext cx="1881632" cy="46356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WALLABY data</a:t>
            </a:r>
          </a:p>
        </p:txBody>
      </p:sp>
      <p:sp>
        <p:nvSpPr>
          <p:cNvPr id="6" name="Rounded Rectangle 5">
            <a:extLst>
              <a:ext uri="{FF2B5EF4-FFF2-40B4-BE49-F238E27FC236}">
                <a16:creationId xmlns:a16="http://schemas.microsoft.com/office/drawing/2014/main" id="{3FC4FBC3-871D-4783-CB07-84560FA369E5}"/>
              </a:ext>
            </a:extLst>
          </p:cNvPr>
          <p:cNvSpPr/>
          <p:nvPr/>
        </p:nvSpPr>
        <p:spPr>
          <a:xfrm>
            <a:off x="6732240" y="1870913"/>
            <a:ext cx="1884236" cy="63997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SOFIA source finder</a:t>
            </a:r>
          </a:p>
        </p:txBody>
      </p:sp>
      <p:sp>
        <p:nvSpPr>
          <p:cNvPr id="7" name="Rounded Rectangle 6">
            <a:extLst>
              <a:ext uri="{FF2B5EF4-FFF2-40B4-BE49-F238E27FC236}">
                <a16:creationId xmlns:a16="http://schemas.microsoft.com/office/drawing/2014/main" id="{36DEF89A-55DC-B17F-6DEA-4802B1AB2F9C}"/>
              </a:ext>
            </a:extLst>
          </p:cNvPr>
          <p:cNvSpPr/>
          <p:nvPr/>
        </p:nvSpPr>
        <p:spPr>
          <a:xfrm>
            <a:off x="6738487" y="2804291"/>
            <a:ext cx="1884236" cy="63997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Candidate source list</a:t>
            </a:r>
          </a:p>
        </p:txBody>
      </p:sp>
      <p:sp>
        <p:nvSpPr>
          <p:cNvPr id="8" name="Rounded Rectangle 7">
            <a:extLst>
              <a:ext uri="{FF2B5EF4-FFF2-40B4-BE49-F238E27FC236}">
                <a16:creationId xmlns:a16="http://schemas.microsoft.com/office/drawing/2014/main" id="{B1B417FC-824F-B015-5CFB-6D59BF607191}"/>
              </a:ext>
            </a:extLst>
          </p:cNvPr>
          <p:cNvSpPr/>
          <p:nvPr/>
        </p:nvSpPr>
        <p:spPr>
          <a:xfrm>
            <a:off x="6732240" y="3740277"/>
            <a:ext cx="1884236" cy="446546"/>
          </a:xfrm>
          <a:prstGeom prst="roundRect">
            <a:avLst/>
          </a:prstGeom>
          <a:ln>
            <a:solidFill>
              <a:srgbClr val="004556"/>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Human Rejection</a:t>
            </a:r>
          </a:p>
        </p:txBody>
      </p:sp>
      <p:sp>
        <p:nvSpPr>
          <p:cNvPr id="9" name="Rounded Rectangle 8">
            <a:extLst>
              <a:ext uri="{FF2B5EF4-FFF2-40B4-BE49-F238E27FC236}">
                <a16:creationId xmlns:a16="http://schemas.microsoft.com/office/drawing/2014/main" id="{1458ED11-88ED-0630-79F7-14FFB67D80DE}"/>
              </a:ext>
            </a:extLst>
          </p:cNvPr>
          <p:cNvSpPr/>
          <p:nvPr/>
        </p:nvSpPr>
        <p:spPr>
          <a:xfrm>
            <a:off x="6729636" y="4478995"/>
            <a:ext cx="1884236" cy="446546"/>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Final Catalogue</a:t>
            </a:r>
          </a:p>
        </p:txBody>
      </p:sp>
      <p:cxnSp>
        <p:nvCxnSpPr>
          <p:cNvPr id="10" name="Straight Arrow Connector 9">
            <a:extLst>
              <a:ext uri="{FF2B5EF4-FFF2-40B4-BE49-F238E27FC236}">
                <a16:creationId xmlns:a16="http://schemas.microsoft.com/office/drawing/2014/main" id="{C0CFED6C-D3C4-53A3-0A59-C8DD2B440B87}"/>
              </a:ext>
            </a:extLst>
          </p:cNvPr>
          <p:cNvCxnSpPr>
            <a:cxnSpLocks/>
            <a:stCxn id="5" idx="2"/>
            <a:endCxn id="6" idx="0"/>
          </p:cNvCxnSpPr>
          <p:nvPr/>
        </p:nvCxnSpPr>
        <p:spPr>
          <a:xfrm>
            <a:off x="7673056" y="1574899"/>
            <a:ext cx="1302" cy="29601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100A897-9C44-3017-55B5-290CA5E83886}"/>
              </a:ext>
            </a:extLst>
          </p:cNvPr>
          <p:cNvCxnSpPr>
            <a:cxnSpLocks/>
            <a:stCxn id="6" idx="2"/>
            <a:endCxn id="7" idx="0"/>
          </p:cNvCxnSpPr>
          <p:nvPr/>
        </p:nvCxnSpPr>
        <p:spPr>
          <a:xfrm>
            <a:off x="7674358" y="2510885"/>
            <a:ext cx="6247" cy="2934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89451F0-A592-49C1-4330-68B34FA09C2B}"/>
              </a:ext>
            </a:extLst>
          </p:cNvPr>
          <p:cNvCxnSpPr>
            <a:cxnSpLocks/>
            <a:stCxn id="7" idx="2"/>
            <a:endCxn id="8" idx="0"/>
          </p:cNvCxnSpPr>
          <p:nvPr/>
        </p:nvCxnSpPr>
        <p:spPr>
          <a:xfrm flipH="1">
            <a:off x="7674358" y="3444263"/>
            <a:ext cx="6247" cy="296014"/>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0FF6AE7-18CF-7312-DB92-2ECBA12AE6AB}"/>
              </a:ext>
            </a:extLst>
          </p:cNvPr>
          <p:cNvCxnSpPr>
            <a:cxnSpLocks/>
            <a:stCxn id="8" idx="2"/>
            <a:endCxn id="9" idx="0"/>
          </p:cNvCxnSpPr>
          <p:nvPr/>
        </p:nvCxnSpPr>
        <p:spPr>
          <a:xfrm flipH="1">
            <a:off x="7671754" y="4186823"/>
            <a:ext cx="2604" cy="292172"/>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0FBCF4B-4DBE-B7E2-A601-F9B1FFF9ED62}"/>
              </a:ext>
            </a:extLst>
          </p:cNvPr>
          <p:cNvSpPr txBox="1"/>
          <p:nvPr/>
        </p:nvSpPr>
        <p:spPr>
          <a:xfrm>
            <a:off x="6688672" y="188956"/>
            <a:ext cx="1966163" cy="769441"/>
          </a:xfrm>
          <a:prstGeom prst="rect">
            <a:avLst/>
          </a:prstGeom>
          <a:noFill/>
        </p:spPr>
        <p:txBody>
          <a:bodyPr wrap="square" rtlCol="0">
            <a:spAutoFit/>
          </a:bodyPr>
          <a:lstStyle/>
          <a:p>
            <a:pPr algn="ctr"/>
            <a:r>
              <a:rPr lang="en-US" sz="2200" b="1" dirty="0">
                <a:latin typeface="Times New Roman" panose="02020603050405020304" pitchFamily="18" charset="0"/>
                <a:cs typeface="Times New Roman" panose="02020603050405020304" pitchFamily="18" charset="0"/>
              </a:rPr>
              <a:t>Source-finding workflow</a:t>
            </a:r>
          </a:p>
        </p:txBody>
      </p:sp>
      <p:sp>
        <p:nvSpPr>
          <p:cNvPr id="4" name="Rounded Rectangle 3">
            <a:extLst>
              <a:ext uri="{FF2B5EF4-FFF2-40B4-BE49-F238E27FC236}">
                <a16:creationId xmlns:a16="http://schemas.microsoft.com/office/drawing/2014/main" id="{17379CE5-5977-9890-0AE1-75D967A2C464}"/>
              </a:ext>
            </a:extLst>
          </p:cNvPr>
          <p:cNvSpPr/>
          <p:nvPr/>
        </p:nvSpPr>
        <p:spPr>
          <a:xfrm>
            <a:off x="4453262" y="3643867"/>
            <a:ext cx="1881632" cy="63936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The ML method rejection</a:t>
            </a:r>
          </a:p>
        </p:txBody>
      </p:sp>
      <p:cxnSp>
        <p:nvCxnSpPr>
          <p:cNvPr id="15" name="Elbow Connector 14">
            <a:extLst>
              <a:ext uri="{FF2B5EF4-FFF2-40B4-BE49-F238E27FC236}">
                <a16:creationId xmlns:a16="http://schemas.microsoft.com/office/drawing/2014/main" id="{55A00FEE-BE2D-7FDD-012F-A162C710C0B0}"/>
              </a:ext>
            </a:extLst>
          </p:cNvPr>
          <p:cNvCxnSpPr>
            <a:cxnSpLocks/>
            <a:stCxn id="7" idx="1"/>
            <a:endCxn id="4" idx="0"/>
          </p:cNvCxnSpPr>
          <p:nvPr/>
        </p:nvCxnSpPr>
        <p:spPr>
          <a:xfrm rot="10800000" flipV="1">
            <a:off x="5394079" y="3124277"/>
            <a:ext cx="1344409" cy="519590"/>
          </a:xfrm>
          <a:prstGeom prst="bentConnector2">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5">
            <a:extLst>
              <a:ext uri="{FF2B5EF4-FFF2-40B4-BE49-F238E27FC236}">
                <a16:creationId xmlns:a16="http://schemas.microsoft.com/office/drawing/2014/main" id="{724A8E00-CB49-9310-C8B2-870586A15594}"/>
              </a:ext>
            </a:extLst>
          </p:cNvPr>
          <p:cNvCxnSpPr>
            <a:cxnSpLocks/>
            <a:stCxn id="4" idx="2"/>
            <a:endCxn id="9" idx="1"/>
          </p:cNvCxnSpPr>
          <p:nvPr/>
        </p:nvCxnSpPr>
        <p:spPr>
          <a:xfrm rot="16200000" flipH="1">
            <a:off x="5852339" y="3824971"/>
            <a:ext cx="419036" cy="1335558"/>
          </a:xfrm>
          <a:prstGeom prst="bentConnector2">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a16="http://schemas.microsoft.com/office/drawing/2014/main" id="{9D088316-2D7B-556F-5717-E86176DEE5FE}"/>
              </a:ext>
            </a:extLst>
          </p:cNvPr>
          <p:cNvSpPr/>
          <p:nvPr/>
        </p:nvSpPr>
        <p:spPr>
          <a:xfrm>
            <a:off x="6729635" y="3740276"/>
            <a:ext cx="1884236" cy="446546"/>
          </a:xfrm>
          <a:prstGeom prst="roundRec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Human Rejection</a:t>
            </a:r>
          </a:p>
        </p:txBody>
      </p:sp>
    </p:spTree>
    <p:extLst>
      <p:ext uri="{BB962C8B-B14F-4D97-AF65-F5344CB8AC3E}">
        <p14:creationId xmlns:p14="http://schemas.microsoft.com/office/powerpoint/2010/main" val="56889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par>
                                <p:cTn id="14" presetID="3"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linds(horizontal)">
                                      <p:cBhvr>
                                        <p:cTn id="16" dur="500"/>
                                        <p:tgtEl>
                                          <p:spTgt spid="16"/>
                                        </p:tgtEl>
                                      </p:cBhvr>
                                    </p:animEffect>
                                  </p:childTnLst>
                                </p:cTn>
                              </p:par>
                              <p:par>
                                <p:cTn id="17" presetID="3" presetClass="exit" presetSubtype="10" fill="hold" grpId="0" nodeType="withEffect">
                                  <p:stCondLst>
                                    <p:cond delay="0"/>
                                  </p:stCondLst>
                                  <p:childTnLst>
                                    <p:animEffect transition="out" filter="blinds(horizontal)">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1" nodeType="clickEffect">
                                  <p:stCondLst>
                                    <p:cond delay="0"/>
                                  </p:stCondLst>
                                  <p:childTnLst>
                                    <p:animMotion origin="layout" path="M 3.05556E-6 -0.00432 L -0.48351 -0.06204 " pathEditMode="relative" rAng="0" ptsTypes="AA">
                                      <p:cBhvr>
                                        <p:cTn id="23" dur="1000" fill="hold"/>
                                        <p:tgtEl>
                                          <p:spTgt spid="4"/>
                                        </p:tgtEl>
                                        <p:attrNameLst>
                                          <p:attrName>ppt_x</p:attrName>
                                          <p:attrName>ppt_y</p:attrName>
                                        </p:attrNameLst>
                                      </p:cBhvr>
                                      <p:rCtr x="-24184" y="-29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4" grpId="1"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F018-6405-4B89-BCDA-1B548FA4DC38}"/>
              </a:ext>
            </a:extLst>
          </p:cNvPr>
          <p:cNvSpPr>
            <a:spLocks noGrp="1"/>
          </p:cNvSpPr>
          <p:nvPr>
            <p:ph type="title"/>
          </p:nvPr>
        </p:nvSpPr>
        <p:spPr/>
        <p:txBody>
          <a:bodyPr>
            <a:normAutofit/>
          </a:bodyPr>
          <a:lstStyle/>
          <a:p>
            <a:r>
              <a:rPr lang="en-AU" sz="3200" b="1" dirty="0">
                <a:solidFill>
                  <a:srgbClr val="0D0D0D"/>
                </a:solidFill>
                <a:highlight>
                  <a:srgbClr val="FFFFFF"/>
                </a:highlight>
                <a:latin typeface="Söhne"/>
              </a:rPr>
              <a:t>Method</a:t>
            </a:r>
          </a:p>
        </p:txBody>
      </p:sp>
      <p:pic>
        <p:nvPicPr>
          <p:cNvPr id="59" name="Picture 58" descr="A diagram of a data processing process&#10;&#10;Description automatically generated">
            <a:extLst>
              <a:ext uri="{FF2B5EF4-FFF2-40B4-BE49-F238E27FC236}">
                <a16:creationId xmlns:a16="http://schemas.microsoft.com/office/drawing/2014/main" id="{9987A736-B19D-1A52-D5BC-52615CD7D0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559528"/>
            <a:ext cx="7772400" cy="4024444"/>
          </a:xfrm>
          <a:prstGeom prst="rect">
            <a:avLst/>
          </a:prstGeom>
        </p:spPr>
      </p:pic>
      <p:sp>
        <p:nvSpPr>
          <p:cNvPr id="4" name="Rectangle 3">
            <a:extLst>
              <a:ext uri="{FF2B5EF4-FFF2-40B4-BE49-F238E27FC236}">
                <a16:creationId xmlns:a16="http://schemas.microsoft.com/office/drawing/2014/main" id="{62A994D4-D61D-14C9-3A8D-F387A4EAB6C2}"/>
              </a:ext>
            </a:extLst>
          </p:cNvPr>
          <p:cNvSpPr/>
          <p:nvPr/>
        </p:nvSpPr>
        <p:spPr>
          <a:xfrm>
            <a:off x="611560" y="3300536"/>
            <a:ext cx="1224136" cy="63936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Rounded Rectangle 2">
            <a:extLst>
              <a:ext uri="{FF2B5EF4-FFF2-40B4-BE49-F238E27FC236}">
                <a16:creationId xmlns:a16="http://schemas.microsoft.com/office/drawing/2014/main" id="{B5B1D815-171D-8FB3-033C-72E5DE89E6B8}"/>
              </a:ext>
            </a:extLst>
          </p:cNvPr>
          <p:cNvSpPr/>
          <p:nvPr/>
        </p:nvSpPr>
        <p:spPr>
          <a:xfrm>
            <a:off x="35496" y="3300537"/>
            <a:ext cx="1881632" cy="63936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The ML method rejection</a:t>
            </a:r>
          </a:p>
        </p:txBody>
      </p:sp>
      <p:sp>
        <p:nvSpPr>
          <p:cNvPr id="5" name="TextBox 4">
            <a:extLst>
              <a:ext uri="{FF2B5EF4-FFF2-40B4-BE49-F238E27FC236}">
                <a16:creationId xmlns:a16="http://schemas.microsoft.com/office/drawing/2014/main" id="{288A6A8E-D171-B198-D9E9-87E7426CD691}"/>
              </a:ext>
            </a:extLst>
          </p:cNvPr>
          <p:cNvSpPr txBox="1"/>
          <p:nvPr/>
        </p:nvSpPr>
        <p:spPr>
          <a:xfrm>
            <a:off x="3059832" y="4591562"/>
            <a:ext cx="3930820"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Figure. The</a:t>
            </a:r>
            <a:r>
              <a:rPr lang="zh-CN" altLang="en-US" sz="1400" dirty="0">
                <a:latin typeface="Times New Roman" panose="02020603050405020304" pitchFamily="18" charset="0"/>
                <a:cs typeface="Times New Roman" panose="02020603050405020304" pitchFamily="18" charset="0"/>
              </a:rPr>
              <a:t> </a:t>
            </a:r>
            <a:r>
              <a:rPr lang="en-AU" altLang="zh-CN" sz="1400" dirty="0">
                <a:latin typeface="Times New Roman" panose="02020603050405020304" pitchFamily="18" charset="0"/>
                <a:cs typeface="Times New Roman" panose="02020603050405020304" pitchFamily="18" charset="0"/>
              </a:rPr>
              <a:t>proposed machine learning framework. </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5753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F018-6405-4B89-BCDA-1B548FA4DC38}"/>
              </a:ext>
            </a:extLst>
          </p:cNvPr>
          <p:cNvSpPr>
            <a:spLocks noGrp="1"/>
          </p:cNvSpPr>
          <p:nvPr>
            <p:ph type="title"/>
          </p:nvPr>
        </p:nvSpPr>
        <p:spPr/>
        <p:txBody>
          <a:bodyPr>
            <a:normAutofit/>
          </a:bodyPr>
          <a:lstStyle/>
          <a:p>
            <a:r>
              <a:rPr lang="en-AU" sz="3200" b="1">
                <a:solidFill>
                  <a:srgbClr val="0D0D0D"/>
                </a:solidFill>
                <a:highlight>
                  <a:srgbClr val="FFFFFF"/>
                </a:highlight>
                <a:latin typeface="Söhne"/>
              </a:rPr>
              <a:t>Neural Network Architecture</a:t>
            </a:r>
            <a:endParaRPr lang="en-AU" sz="3200" b="1" dirty="0">
              <a:solidFill>
                <a:srgbClr val="0D0D0D"/>
              </a:solidFill>
              <a:highlight>
                <a:srgbClr val="FFFFFF"/>
              </a:highlight>
              <a:latin typeface="Söhne"/>
            </a:endParaRPr>
          </a:p>
        </p:txBody>
      </p:sp>
      <p:sp>
        <p:nvSpPr>
          <p:cNvPr id="6" name="Content Placeholder 2">
            <a:extLst>
              <a:ext uri="{FF2B5EF4-FFF2-40B4-BE49-F238E27FC236}">
                <a16:creationId xmlns:a16="http://schemas.microsoft.com/office/drawing/2014/main" id="{9FB0EE6A-5AD0-C157-2F16-B0B69056EC62}"/>
              </a:ext>
            </a:extLst>
          </p:cNvPr>
          <p:cNvSpPr>
            <a:spLocks noGrp="1"/>
          </p:cNvSpPr>
          <p:nvPr>
            <p:ph sz="half" idx="1"/>
          </p:nvPr>
        </p:nvSpPr>
        <p:spPr>
          <a:xfrm>
            <a:off x="251520" y="1665854"/>
            <a:ext cx="3384376" cy="3066136"/>
          </a:xfrm>
        </p:spPr>
        <p:txBody>
          <a:bodyPr>
            <a:noAutofit/>
          </a:bodyPr>
          <a:lstStyle/>
          <a:p>
            <a:pPr algn="l">
              <a:buFont typeface="Arial" panose="020B0604020202020204" pitchFamily="34" charset="0"/>
              <a:buChar char="•"/>
            </a:pPr>
            <a:r>
              <a:rPr lang="en-AU" dirty="0"/>
              <a:t>3D </a:t>
            </a:r>
            <a:r>
              <a:rPr lang="en-AU" dirty="0" err="1"/>
              <a:t>ResNet</a:t>
            </a:r>
            <a:r>
              <a:rPr lang="en-AU" dirty="0"/>
              <a:t> architecture.</a:t>
            </a:r>
          </a:p>
          <a:p>
            <a:pPr algn="l">
              <a:buFont typeface="Arial" panose="020B0604020202020204" pitchFamily="34" charset="0"/>
              <a:buChar char="•"/>
            </a:pPr>
            <a:r>
              <a:rPr lang="en-AU" dirty="0"/>
              <a:t>Residual connections </a:t>
            </a:r>
          </a:p>
        </p:txBody>
      </p:sp>
      <p:pic>
        <p:nvPicPr>
          <p:cNvPr id="7" name="Picture 6">
            <a:extLst>
              <a:ext uri="{FF2B5EF4-FFF2-40B4-BE49-F238E27FC236}">
                <a16:creationId xmlns:a16="http://schemas.microsoft.com/office/drawing/2014/main" id="{2526C02B-866B-EC40-A651-78FD6A95E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3179" y="1347614"/>
            <a:ext cx="5019301" cy="3535432"/>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98BAEE71-182B-9B70-38D8-5932947AD8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601" y="2787774"/>
            <a:ext cx="3024336" cy="1872208"/>
          </a:xfrm>
          <a:prstGeom prst="rect">
            <a:avLst/>
          </a:prstGeom>
        </p:spPr>
      </p:pic>
    </p:spTree>
    <p:extLst>
      <p:ext uri="{BB962C8B-B14F-4D97-AF65-F5344CB8AC3E}">
        <p14:creationId xmlns:p14="http://schemas.microsoft.com/office/powerpoint/2010/main" val="829794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F018-6405-4B89-BCDA-1B548FA4DC38}"/>
              </a:ext>
            </a:extLst>
          </p:cNvPr>
          <p:cNvSpPr>
            <a:spLocks noGrp="1"/>
          </p:cNvSpPr>
          <p:nvPr>
            <p:ph type="title"/>
          </p:nvPr>
        </p:nvSpPr>
        <p:spPr/>
        <p:txBody>
          <a:bodyPr>
            <a:normAutofit/>
          </a:bodyPr>
          <a:lstStyle/>
          <a:p>
            <a:r>
              <a:rPr lang="en-AU" sz="3200" b="1" dirty="0">
                <a:solidFill>
                  <a:srgbClr val="0D0D0D"/>
                </a:solidFill>
                <a:highlight>
                  <a:srgbClr val="FFFFFF"/>
                </a:highlight>
                <a:latin typeface="Söhne"/>
              </a:rPr>
              <a:t>Training Process</a:t>
            </a:r>
          </a:p>
        </p:txBody>
      </p:sp>
      <p:sp>
        <p:nvSpPr>
          <p:cNvPr id="6" name="Content Placeholder 2">
            <a:extLst>
              <a:ext uri="{FF2B5EF4-FFF2-40B4-BE49-F238E27FC236}">
                <a16:creationId xmlns:a16="http://schemas.microsoft.com/office/drawing/2014/main" id="{9FB0EE6A-5AD0-C157-2F16-B0B69056EC62}"/>
              </a:ext>
            </a:extLst>
          </p:cNvPr>
          <p:cNvSpPr>
            <a:spLocks noGrp="1"/>
          </p:cNvSpPr>
          <p:nvPr>
            <p:ph sz="half" idx="1"/>
          </p:nvPr>
        </p:nvSpPr>
        <p:spPr>
          <a:xfrm>
            <a:off x="251520" y="1665854"/>
            <a:ext cx="3816424" cy="3066136"/>
          </a:xfrm>
        </p:spPr>
        <p:txBody>
          <a:bodyPr>
            <a:noAutofit/>
          </a:bodyPr>
          <a:lstStyle/>
          <a:p>
            <a:r>
              <a:rPr lang="en-AU" b="1" dirty="0"/>
              <a:t>Implementation</a:t>
            </a:r>
            <a:r>
              <a:rPr lang="en-AU" dirty="0"/>
              <a:t>:</a:t>
            </a:r>
          </a:p>
          <a:p>
            <a:pPr lvl="1"/>
            <a:r>
              <a:rPr lang="en-AU" dirty="0"/>
              <a:t>Utilized </a:t>
            </a:r>
            <a:r>
              <a:rPr lang="en-AU" dirty="0" err="1"/>
              <a:t>PyTorch</a:t>
            </a:r>
            <a:r>
              <a:rPr lang="en-AU" dirty="0"/>
              <a:t> for model implementation.</a:t>
            </a:r>
          </a:p>
          <a:p>
            <a:pPr lvl="1"/>
            <a:r>
              <a:rPr lang="en-AU" dirty="0"/>
              <a:t>Training and testing on NVIDIA RTX A5000 GPU (16GB RAM).</a:t>
            </a:r>
          </a:p>
          <a:p>
            <a:r>
              <a:rPr lang="en-AU" b="1" dirty="0"/>
              <a:t>Training Methodology</a:t>
            </a:r>
            <a:r>
              <a:rPr lang="en-AU" dirty="0"/>
              <a:t>:</a:t>
            </a:r>
          </a:p>
          <a:p>
            <a:pPr lvl="1"/>
            <a:r>
              <a:rPr lang="en-AU" dirty="0"/>
              <a:t>SGD with momentum.</a:t>
            </a:r>
          </a:p>
          <a:p>
            <a:pPr lvl="1"/>
            <a:r>
              <a:rPr lang="en-AU" dirty="0"/>
              <a:t>Learning rate set to 0.001.</a:t>
            </a:r>
          </a:p>
          <a:p>
            <a:endParaRPr lang="en-AU" dirty="0"/>
          </a:p>
        </p:txBody>
      </p:sp>
      <p:sp>
        <p:nvSpPr>
          <p:cNvPr id="3" name="Content Placeholder 2">
            <a:extLst>
              <a:ext uri="{FF2B5EF4-FFF2-40B4-BE49-F238E27FC236}">
                <a16:creationId xmlns:a16="http://schemas.microsoft.com/office/drawing/2014/main" id="{95FD8903-5386-510F-2E46-F23A5CDCF3B9}"/>
              </a:ext>
            </a:extLst>
          </p:cNvPr>
          <p:cNvSpPr txBox="1">
            <a:spLocks/>
          </p:cNvSpPr>
          <p:nvPr/>
        </p:nvSpPr>
        <p:spPr>
          <a:xfrm>
            <a:off x="4860032" y="1665854"/>
            <a:ext cx="3816424" cy="3066136"/>
          </a:xfrm>
          <a:prstGeom prst="rect">
            <a:avLst/>
          </a:prstGeom>
        </p:spPr>
        <p:txBody>
          <a:bodyPr vert="horz" lIns="0" tIns="0" rIns="0" bIns="0"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AU" b="1" dirty="0"/>
              <a:t>Testing Efficiency</a:t>
            </a:r>
            <a:r>
              <a:rPr lang="en-AU" dirty="0"/>
              <a:t>:</a:t>
            </a:r>
          </a:p>
          <a:p>
            <a:pPr lvl="1"/>
            <a:r>
              <a:rPr lang="en-AU" dirty="0"/>
              <a:t>Testing time: 45--220 milliseconds per subject. Dependent on I/O performance.</a:t>
            </a:r>
          </a:p>
          <a:p>
            <a:r>
              <a:rPr lang="en-AU" b="1" dirty="0"/>
              <a:t>Dataset Splitting</a:t>
            </a:r>
            <a:r>
              <a:rPr lang="en-AU" dirty="0"/>
              <a:t>:</a:t>
            </a:r>
          </a:p>
          <a:p>
            <a:pPr marL="742950" lvl="1" indent="-285750"/>
            <a:r>
              <a:rPr lang="en-AU" dirty="0"/>
              <a:t>Training: 80%</a:t>
            </a:r>
          </a:p>
          <a:p>
            <a:pPr marL="742950" lvl="1" indent="-285750"/>
            <a:r>
              <a:rPr lang="en-AU" dirty="0"/>
              <a:t>Validation: 15%</a:t>
            </a:r>
          </a:p>
          <a:p>
            <a:pPr marL="742950" lvl="1" indent="-285750"/>
            <a:r>
              <a:rPr lang="en-AU" dirty="0"/>
              <a:t>Test: 5%</a:t>
            </a:r>
          </a:p>
        </p:txBody>
      </p:sp>
    </p:spTree>
    <p:extLst>
      <p:ext uri="{BB962C8B-B14F-4D97-AF65-F5344CB8AC3E}">
        <p14:creationId xmlns:p14="http://schemas.microsoft.com/office/powerpoint/2010/main" val="4163759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F018-6405-4B89-BCDA-1B548FA4DC38}"/>
              </a:ext>
            </a:extLst>
          </p:cNvPr>
          <p:cNvSpPr>
            <a:spLocks noGrp="1"/>
          </p:cNvSpPr>
          <p:nvPr>
            <p:ph type="title"/>
          </p:nvPr>
        </p:nvSpPr>
        <p:spPr/>
        <p:txBody>
          <a:bodyPr>
            <a:normAutofit/>
          </a:bodyPr>
          <a:lstStyle/>
          <a:p>
            <a:r>
              <a:rPr lang="en-AU" altLang="zh-CN" sz="3200" b="1" dirty="0">
                <a:solidFill>
                  <a:srgbClr val="0D0D0D"/>
                </a:solidFill>
                <a:highlight>
                  <a:srgbClr val="FFFFFF"/>
                </a:highlight>
                <a:latin typeface="Söhne"/>
              </a:rPr>
              <a:t>Evaluation</a:t>
            </a:r>
            <a:endParaRPr lang="en-AU" sz="3200" b="1" dirty="0">
              <a:solidFill>
                <a:srgbClr val="0D0D0D"/>
              </a:solidFill>
              <a:highlight>
                <a:srgbClr val="FFFFFF"/>
              </a:highlight>
              <a:latin typeface="Söhne"/>
            </a:endParaRPr>
          </a:p>
        </p:txBody>
      </p:sp>
      <p:sp>
        <p:nvSpPr>
          <p:cNvPr id="5" name="Rectangle 4">
            <a:extLst>
              <a:ext uri="{FF2B5EF4-FFF2-40B4-BE49-F238E27FC236}">
                <a16:creationId xmlns:a16="http://schemas.microsoft.com/office/drawing/2014/main" id="{8B7C74F1-FD7A-3F9E-7540-5D9F49D7CC18}"/>
              </a:ext>
            </a:extLst>
          </p:cNvPr>
          <p:cNvSpPr/>
          <p:nvPr/>
        </p:nvSpPr>
        <p:spPr>
          <a:xfrm>
            <a:off x="611560" y="1707654"/>
            <a:ext cx="1296144" cy="7200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Train 80%</a:t>
            </a:r>
          </a:p>
        </p:txBody>
      </p:sp>
      <p:sp>
        <p:nvSpPr>
          <p:cNvPr id="7" name="Rectangle 6">
            <a:extLst>
              <a:ext uri="{FF2B5EF4-FFF2-40B4-BE49-F238E27FC236}">
                <a16:creationId xmlns:a16="http://schemas.microsoft.com/office/drawing/2014/main" id="{8DF0DD02-94CE-9DD6-96D8-CF908F9DA521}"/>
              </a:ext>
            </a:extLst>
          </p:cNvPr>
          <p:cNvSpPr/>
          <p:nvPr/>
        </p:nvSpPr>
        <p:spPr>
          <a:xfrm>
            <a:off x="1907704" y="1707654"/>
            <a:ext cx="864096" cy="7200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Val </a:t>
            </a:r>
            <a:r>
              <a:rPr lang="en-US" altLang="zh-CN" dirty="0"/>
              <a:t>15</a:t>
            </a:r>
            <a:r>
              <a:rPr lang="en-US" dirty="0"/>
              <a:t>%</a:t>
            </a:r>
          </a:p>
        </p:txBody>
      </p:sp>
      <p:sp>
        <p:nvSpPr>
          <p:cNvPr id="8" name="Rectangle 7">
            <a:extLst>
              <a:ext uri="{FF2B5EF4-FFF2-40B4-BE49-F238E27FC236}">
                <a16:creationId xmlns:a16="http://schemas.microsoft.com/office/drawing/2014/main" id="{6B2CD574-CFD2-711A-BFC3-446D1469894C}"/>
              </a:ext>
            </a:extLst>
          </p:cNvPr>
          <p:cNvSpPr/>
          <p:nvPr/>
        </p:nvSpPr>
        <p:spPr>
          <a:xfrm>
            <a:off x="2771800" y="1707654"/>
            <a:ext cx="576064" cy="7200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Test 5%</a:t>
            </a:r>
          </a:p>
        </p:txBody>
      </p:sp>
      <p:sp>
        <p:nvSpPr>
          <p:cNvPr id="9" name="TextBox 8">
            <a:extLst>
              <a:ext uri="{FF2B5EF4-FFF2-40B4-BE49-F238E27FC236}">
                <a16:creationId xmlns:a16="http://schemas.microsoft.com/office/drawing/2014/main" id="{EC6AEED1-29BE-DCD9-687E-F7DC915DD2CB}"/>
              </a:ext>
            </a:extLst>
          </p:cNvPr>
          <p:cNvSpPr txBox="1"/>
          <p:nvPr/>
        </p:nvSpPr>
        <p:spPr>
          <a:xfrm>
            <a:off x="1102002" y="1303660"/>
            <a:ext cx="1611403" cy="369332"/>
          </a:xfrm>
          <a:prstGeom prst="rect">
            <a:avLst/>
          </a:prstGeom>
          <a:noFill/>
        </p:spPr>
        <p:txBody>
          <a:bodyPr wrap="none" rtlCol="0">
            <a:spAutoFit/>
          </a:bodyPr>
          <a:lstStyle/>
          <a:p>
            <a:r>
              <a:rPr lang="en-US" dirty="0"/>
              <a:t>Simulated Data</a:t>
            </a:r>
          </a:p>
        </p:txBody>
      </p:sp>
      <p:sp>
        <p:nvSpPr>
          <p:cNvPr id="10" name="Rectangle 9">
            <a:extLst>
              <a:ext uri="{FF2B5EF4-FFF2-40B4-BE49-F238E27FC236}">
                <a16:creationId xmlns:a16="http://schemas.microsoft.com/office/drawing/2014/main" id="{DBDD48FB-B5F2-C2AF-D85E-5F514C673C55}"/>
              </a:ext>
            </a:extLst>
          </p:cNvPr>
          <p:cNvSpPr/>
          <p:nvPr/>
        </p:nvSpPr>
        <p:spPr>
          <a:xfrm>
            <a:off x="1178256" y="2722107"/>
            <a:ext cx="1054073" cy="4257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Model_1</a:t>
            </a:r>
          </a:p>
        </p:txBody>
      </p:sp>
      <p:sp>
        <p:nvSpPr>
          <p:cNvPr id="13" name="Left Brace 12">
            <a:extLst>
              <a:ext uri="{FF2B5EF4-FFF2-40B4-BE49-F238E27FC236}">
                <a16:creationId xmlns:a16="http://schemas.microsoft.com/office/drawing/2014/main" id="{67ADA543-A096-99B3-0BA1-88C0AF325829}"/>
              </a:ext>
            </a:extLst>
          </p:cNvPr>
          <p:cNvSpPr/>
          <p:nvPr/>
        </p:nvSpPr>
        <p:spPr>
          <a:xfrm rot="16200000">
            <a:off x="1584682" y="1756835"/>
            <a:ext cx="241223" cy="1611403"/>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4" name="Curved Connector 23">
            <a:extLst>
              <a:ext uri="{FF2B5EF4-FFF2-40B4-BE49-F238E27FC236}">
                <a16:creationId xmlns:a16="http://schemas.microsoft.com/office/drawing/2014/main" id="{9FE7CF70-4D99-23E5-E35C-300881893041}"/>
              </a:ext>
            </a:extLst>
          </p:cNvPr>
          <p:cNvCxnSpPr>
            <a:cxnSpLocks/>
          </p:cNvCxnSpPr>
          <p:nvPr/>
        </p:nvCxnSpPr>
        <p:spPr>
          <a:xfrm rot="5400000">
            <a:off x="2028316" y="2667162"/>
            <a:ext cx="1198936" cy="864096"/>
          </a:xfrm>
          <a:prstGeom prst="curvedConnector3">
            <a:avLst/>
          </a:prstGeom>
          <a:ln w="25400">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6A72118C-50A1-3DAE-6200-5593446A5CC4}"/>
              </a:ext>
            </a:extLst>
          </p:cNvPr>
          <p:cNvSpPr/>
          <p:nvPr/>
        </p:nvSpPr>
        <p:spPr>
          <a:xfrm>
            <a:off x="1616951" y="3737637"/>
            <a:ext cx="1054073" cy="4257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Model_1</a:t>
            </a:r>
          </a:p>
        </p:txBody>
      </p:sp>
      <p:sp>
        <p:nvSpPr>
          <p:cNvPr id="27" name="TextBox 26">
            <a:extLst>
              <a:ext uri="{FF2B5EF4-FFF2-40B4-BE49-F238E27FC236}">
                <a16:creationId xmlns:a16="http://schemas.microsoft.com/office/drawing/2014/main" id="{CDBB418A-B430-FD5E-40D5-B9B816FEFE1C}"/>
              </a:ext>
            </a:extLst>
          </p:cNvPr>
          <p:cNvSpPr txBox="1"/>
          <p:nvPr/>
        </p:nvSpPr>
        <p:spPr>
          <a:xfrm>
            <a:off x="2059813" y="3088305"/>
            <a:ext cx="555921" cy="369332"/>
          </a:xfrm>
          <a:prstGeom prst="rect">
            <a:avLst/>
          </a:prstGeom>
          <a:noFill/>
        </p:spPr>
        <p:txBody>
          <a:bodyPr wrap="none" rtlCol="0">
            <a:spAutoFit/>
          </a:bodyPr>
          <a:lstStyle/>
          <a:p>
            <a:r>
              <a:rPr lang="en-US" dirty="0"/>
              <a:t>Test</a:t>
            </a:r>
          </a:p>
        </p:txBody>
      </p:sp>
      <p:sp>
        <p:nvSpPr>
          <p:cNvPr id="12" name="TextBox 11">
            <a:extLst>
              <a:ext uri="{FF2B5EF4-FFF2-40B4-BE49-F238E27FC236}">
                <a16:creationId xmlns:a16="http://schemas.microsoft.com/office/drawing/2014/main" id="{73608E97-D43F-F0F4-C7B8-E638ADC5EAE2}"/>
              </a:ext>
            </a:extLst>
          </p:cNvPr>
          <p:cNvSpPr txBox="1"/>
          <p:nvPr/>
        </p:nvSpPr>
        <p:spPr>
          <a:xfrm>
            <a:off x="1763688" y="2387084"/>
            <a:ext cx="643318" cy="369332"/>
          </a:xfrm>
          <a:prstGeom prst="rect">
            <a:avLst/>
          </a:prstGeom>
          <a:noFill/>
        </p:spPr>
        <p:txBody>
          <a:bodyPr wrap="none" rtlCol="0">
            <a:spAutoFit/>
          </a:bodyPr>
          <a:lstStyle/>
          <a:p>
            <a:r>
              <a:rPr lang="en-US" dirty="0"/>
              <a:t>Train</a:t>
            </a:r>
          </a:p>
        </p:txBody>
      </p:sp>
      <p:sp>
        <p:nvSpPr>
          <p:cNvPr id="28" name="Down Arrow 27">
            <a:extLst>
              <a:ext uri="{FF2B5EF4-FFF2-40B4-BE49-F238E27FC236}">
                <a16:creationId xmlns:a16="http://schemas.microsoft.com/office/drawing/2014/main" id="{1EA9FB29-4829-D0AB-B7C7-53CD3808646A}"/>
              </a:ext>
            </a:extLst>
          </p:cNvPr>
          <p:cNvSpPr/>
          <p:nvPr/>
        </p:nvSpPr>
        <p:spPr>
          <a:xfrm rot="19966257">
            <a:off x="1751948" y="3133359"/>
            <a:ext cx="132194" cy="63049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9EEE1B2-851C-F23A-2061-B0C641AAA3AE}"/>
              </a:ext>
            </a:extLst>
          </p:cNvPr>
          <p:cNvSpPr/>
          <p:nvPr/>
        </p:nvSpPr>
        <p:spPr>
          <a:xfrm>
            <a:off x="1421586" y="4540313"/>
            <a:ext cx="1444801" cy="4257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Test Results</a:t>
            </a:r>
          </a:p>
        </p:txBody>
      </p:sp>
      <p:sp>
        <p:nvSpPr>
          <p:cNvPr id="30" name="Down Arrow 29">
            <a:extLst>
              <a:ext uri="{FF2B5EF4-FFF2-40B4-BE49-F238E27FC236}">
                <a16:creationId xmlns:a16="http://schemas.microsoft.com/office/drawing/2014/main" id="{28CB2BDA-F50E-BFE4-5496-5BE5B0B15C3D}"/>
              </a:ext>
            </a:extLst>
          </p:cNvPr>
          <p:cNvSpPr/>
          <p:nvPr/>
        </p:nvSpPr>
        <p:spPr>
          <a:xfrm>
            <a:off x="2085347" y="4176786"/>
            <a:ext cx="110389" cy="36352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408E3AE-A065-B1FC-31E9-55123976C2C1}"/>
              </a:ext>
            </a:extLst>
          </p:cNvPr>
          <p:cNvSpPr/>
          <p:nvPr/>
        </p:nvSpPr>
        <p:spPr>
          <a:xfrm>
            <a:off x="5298105" y="1707654"/>
            <a:ext cx="1296144" cy="7200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Train 80%</a:t>
            </a:r>
          </a:p>
        </p:txBody>
      </p:sp>
      <p:sp>
        <p:nvSpPr>
          <p:cNvPr id="32" name="Rectangle 31">
            <a:extLst>
              <a:ext uri="{FF2B5EF4-FFF2-40B4-BE49-F238E27FC236}">
                <a16:creationId xmlns:a16="http://schemas.microsoft.com/office/drawing/2014/main" id="{C56656A8-66BE-9943-32A7-4C44019F05BD}"/>
              </a:ext>
            </a:extLst>
          </p:cNvPr>
          <p:cNvSpPr/>
          <p:nvPr/>
        </p:nvSpPr>
        <p:spPr>
          <a:xfrm>
            <a:off x="6594249" y="1707654"/>
            <a:ext cx="864096" cy="7200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Val </a:t>
            </a:r>
            <a:r>
              <a:rPr lang="en-US" altLang="zh-CN" dirty="0"/>
              <a:t>15</a:t>
            </a:r>
            <a:r>
              <a:rPr lang="en-US" dirty="0"/>
              <a:t>%</a:t>
            </a:r>
          </a:p>
        </p:txBody>
      </p:sp>
      <p:sp>
        <p:nvSpPr>
          <p:cNvPr id="33" name="Rectangle 32">
            <a:extLst>
              <a:ext uri="{FF2B5EF4-FFF2-40B4-BE49-F238E27FC236}">
                <a16:creationId xmlns:a16="http://schemas.microsoft.com/office/drawing/2014/main" id="{A2032998-C1FD-AC4D-3D0B-455B8FBEF17B}"/>
              </a:ext>
            </a:extLst>
          </p:cNvPr>
          <p:cNvSpPr/>
          <p:nvPr/>
        </p:nvSpPr>
        <p:spPr>
          <a:xfrm>
            <a:off x="7458345" y="1707654"/>
            <a:ext cx="576064" cy="7200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Test 5%</a:t>
            </a:r>
          </a:p>
        </p:txBody>
      </p:sp>
      <p:sp>
        <p:nvSpPr>
          <p:cNvPr id="34" name="TextBox 33">
            <a:extLst>
              <a:ext uri="{FF2B5EF4-FFF2-40B4-BE49-F238E27FC236}">
                <a16:creationId xmlns:a16="http://schemas.microsoft.com/office/drawing/2014/main" id="{647BAD6F-5FCA-35CE-9F95-5C2596F3E38D}"/>
              </a:ext>
            </a:extLst>
          </p:cNvPr>
          <p:cNvSpPr txBox="1"/>
          <p:nvPr/>
        </p:nvSpPr>
        <p:spPr>
          <a:xfrm>
            <a:off x="5788547" y="1303660"/>
            <a:ext cx="1737014" cy="369332"/>
          </a:xfrm>
          <a:prstGeom prst="rect">
            <a:avLst/>
          </a:prstGeom>
          <a:noFill/>
        </p:spPr>
        <p:txBody>
          <a:bodyPr wrap="none" rtlCol="0">
            <a:spAutoFit/>
          </a:bodyPr>
          <a:lstStyle/>
          <a:p>
            <a:r>
              <a:rPr lang="en-US" dirty="0"/>
              <a:t>Real ASKAP Data</a:t>
            </a:r>
          </a:p>
        </p:txBody>
      </p:sp>
      <p:sp>
        <p:nvSpPr>
          <p:cNvPr id="35" name="Rectangle 34">
            <a:extLst>
              <a:ext uri="{FF2B5EF4-FFF2-40B4-BE49-F238E27FC236}">
                <a16:creationId xmlns:a16="http://schemas.microsoft.com/office/drawing/2014/main" id="{62A4F224-5FA6-5635-B6BF-6AF13A41D1BB}"/>
              </a:ext>
            </a:extLst>
          </p:cNvPr>
          <p:cNvSpPr/>
          <p:nvPr/>
        </p:nvSpPr>
        <p:spPr>
          <a:xfrm>
            <a:off x="5864801" y="2722107"/>
            <a:ext cx="1054073" cy="4257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Model_2</a:t>
            </a:r>
          </a:p>
        </p:txBody>
      </p:sp>
      <p:sp>
        <p:nvSpPr>
          <p:cNvPr id="36" name="Left Brace 35">
            <a:extLst>
              <a:ext uri="{FF2B5EF4-FFF2-40B4-BE49-F238E27FC236}">
                <a16:creationId xmlns:a16="http://schemas.microsoft.com/office/drawing/2014/main" id="{E5FA1684-3C90-B86E-0770-D96BC38D7D17}"/>
              </a:ext>
            </a:extLst>
          </p:cNvPr>
          <p:cNvSpPr/>
          <p:nvPr/>
        </p:nvSpPr>
        <p:spPr>
          <a:xfrm rot="16200000">
            <a:off x="6271227" y="1756835"/>
            <a:ext cx="241223" cy="1611403"/>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7" name="Curved Connector 36">
            <a:extLst>
              <a:ext uri="{FF2B5EF4-FFF2-40B4-BE49-F238E27FC236}">
                <a16:creationId xmlns:a16="http://schemas.microsoft.com/office/drawing/2014/main" id="{612A5DAC-B5C7-57C3-FE04-428E946D373C}"/>
              </a:ext>
            </a:extLst>
          </p:cNvPr>
          <p:cNvCxnSpPr>
            <a:cxnSpLocks/>
          </p:cNvCxnSpPr>
          <p:nvPr/>
        </p:nvCxnSpPr>
        <p:spPr>
          <a:xfrm rot="5400000">
            <a:off x="6714861" y="2667162"/>
            <a:ext cx="1198936" cy="864096"/>
          </a:xfrm>
          <a:prstGeom prst="curvedConnector3">
            <a:avLst/>
          </a:prstGeom>
          <a:ln w="25400">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6B7FDE5E-82D3-EE0B-7C31-17D482F22AD6}"/>
              </a:ext>
            </a:extLst>
          </p:cNvPr>
          <p:cNvSpPr/>
          <p:nvPr/>
        </p:nvSpPr>
        <p:spPr>
          <a:xfrm>
            <a:off x="6303496" y="3737637"/>
            <a:ext cx="1054073" cy="4257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Model_2</a:t>
            </a:r>
          </a:p>
        </p:txBody>
      </p:sp>
      <p:sp>
        <p:nvSpPr>
          <p:cNvPr id="39" name="TextBox 38">
            <a:extLst>
              <a:ext uri="{FF2B5EF4-FFF2-40B4-BE49-F238E27FC236}">
                <a16:creationId xmlns:a16="http://schemas.microsoft.com/office/drawing/2014/main" id="{FF94D493-E7EE-D68C-F4A1-192CAAD821D0}"/>
              </a:ext>
            </a:extLst>
          </p:cNvPr>
          <p:cNvSpPr txBox="1"/>
          <p:nvPr/>
        </p:nvSpPr>
        <p:spPr>
          <a:xfrm>
            <a:off x="6746358" y="3088305"/>
            <a:ext cx="555921" cy="369332"/>
          </a:xfrm>
          <a:prstGeom prst="rect">
            <a:avLst/>
          </a:prstGeom>
          <a:noFill/>
        </p:spPr>
        <p:txBody>
          <a:bodyPr wrap="none" rtlCol="0">
            <a:spAutoFit/>
          </a:bodyPr>
          <a:lstStyle/>
          <a:p>
            <a:r>
              <a:rPr lang="en-US" dirty="0"/>
              <a:t>Test</a:t>
            </a:r>
          </a:p>
        </p:txBody>
      </p:sp>
      <p:sp>
        <p:nvSpPr>
          <p:cNvPr id="40" name="TextBox 39">
            <a:extLst>
              <a:ext uri="{FF2B5EF4-FFF2-40B4-BE49-F238E27FC236}">
                <a16:creationId xmlns:a16="http://schemas.microsoft.com/office/drawing/2014/main" id="{CCC12B12-48DB-ABB5-E266-2BC8D522638B}"/>
              </a:ext>
            </a:extLst>
          </p:cNvPr>
          <p:cNvSpPr txBox="1"/>
          <p:nvPr/>
        </p:nvSpPr>
        <p:spPr>
          <a:xfrm>
            <a:off x="6450233" y="2387084"/>
            <a:ext cx="643318" cy="369332"/>
          </a:xfrm>
          <a:prstGeom prst="rect">
            <a:avLst/>
          </a:prstGeom>
          <a:noFill/>
        </p:spPr>
        <p:txBody>
          <a:bodyPr wrap="none" rtlCol="0">
            <a:spAutoFit/>
          </a:bodyPr>
          <a:lstStyle/>
          <a:p>
            <a:r>
              <a:rPr lang="en-US" dirty="0"/>
              <a:t>Train</a:t>
            </a:r>
          </a:p>
        </p:txBody>
      </p:sp>
      <p:sp>
        <p:nvSpPr>
          <p:cNvPr id="41" name="Down Arrow 40">
            <a:extLst>
              <a:ext uri="{FF2B5EF4-FFF2-40B4-BE49-F238E27FC236}">
                <a16:creationId xmlns:a16="http://schemas.microsoft.com/office/drawing/2014/main" id="{952EFA1E-B30E-7545-A92C-3873ED699C3B}"/>
              </a:ext>
            </a:extLst>
          </p:cNvPr>
          <p:cNvSpPr/>
          <p:nvPr/>
        </p:nvSpPr>
        <p:spPr>
          <a:xfrm rot="19966257">
            <a:off x="6438493" y="3133359"/>
            <a:ext cx="132194" cy="63049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08C82B7D-ED67-9BB6-3F7D-093BAD3F5F5A}"/>
              </a:ext>
            </a:extLst>
          </p:cNvPr>
          <p:cNvSpPr/>
          <p:nvPr/>
        </p:nvSpPr>
        <p:spPr>
          <a:xfrm>
            <a:off x="6108131" y="4540313"/>
            <a:ext cx="1444801" cy="4257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Test Results</a:t>
            </a:r>
          </a:p>
        </p:txBody>
      </p:sp>
      <p:sp>
        <p:nvSpPr>
          <p:cNvPr id="43" name="Down Arrow 42">
            <a:extLst>
              <a:ext uri="{FF2B5EF4-FFF2-40B4-BE49-F238E27FC236}">
                <a16:creationId xmlns:a16="http://schemas.microsoft.com/office/drawing/2014/main" id="{C929E4F9-C432-B29F-F53B-986EB44A7501}"/>
              </a:ext>
            </a:extLst>
          </p:cNvPr>
          <p:cNvSpPr/>
          <p:nvPr/>
        </p:nvSpPr>
        <p:spPr>
          <a:xfrm>
            <a:off x="6771892" y="4176786"/>
            <a:ext cx="110389" cy="36352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0933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F018-6405-4B89-BCDA-1B548FA4DC38}"/>
              </a:ext>
            </a:extLst>
          </p:cNvPr>
          <p:cNvSpPr>
            <a:spLocks noGrp="1"/>
          </p:cNvSpPr>
          <p:nvPr>
            <p:ph type="title"/>
          </p:nvPr>
        </p:nvSpPr>
        <p:spPr/>
        <p:txBody>
          <a:bodyPr>
            <a:normAutofit/>
          </a:bodyPr>
          <a:lstStyle/>
          <a:p>
            <a:r>
              <a:rPr lang="en-AU" sz="3200" b="1" dirty="0">
                <a:solidFill>
                  <a:srgbClr val="0D0D0D"/>
                </a:solidFill>
                <a:highlight>
                  <a:srgbClr val="FFFFFF"/>
                </a:highlight>
                <a:latin typeface="Söhne"/>
              </a:rPr>
              <a:t>Simulated Data Generation</a:t>
            </a:r>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9FB0EE6A-5AD0-C157-2F16-B0B69056EC62}"/>
                  </a:ext>
                </a:extLst>
              </p:cNvPr>
              <p:cNvSpPr>
                <a:spLocks noGrp="1"/>
              </p:cNvSpPr>
              <p:nvPr>
                <p:ph sz="half" idx="1"/>
              </p:nvPr>
            </p:nvSpPr>
            <p:spPr>
              <a:xfrm>
                <a:off x="251520" y="1347614"/>
                <a:ext cx="7344816" cy="3600400"/>
              </a:xfrm>
            </p:spPr>
            <p:txBody>
              <a:bodyPr>
                <a:noAutofit/>
              </a:bodyPr>
              <a:lstStyle/>
              <a:p>
                <a:pPr>
                  <a:buFont typeface="Arial" panose="020B0604020202020204" pitchFamily="34" charset="0"/>
                  <a:buChar char="•"/>
                </a:pPr>
                <a:r>
                  <a:rPr lang="en-AU" dirty="0"/>
                  <a:t>Produced 4,000 simulated galaxies using GALMOD in </a:t>
                </a:r>
                <a:r>
                  <a:rPr lang="en-AU" dirty="0" err="1"/>
                  <a:t>GIPSY.Parameters</a:t>
                </a:r>
                <a:r>
                  <a:rPr lang="en-AU" dirty="0"/>
                  <a:t> varied:</a:t>
                </a:r>
              </a:p>
              <a:p>
                <a:pPr lvl="1"/>
                <a:r>
                  <a:rPr lang="en-AU" dirty="0"/>
                  <a:t>Peak HI column density: </a:t>
                </a:r>
                <a14:m>
                  <m:oMath xmlns:m="http://schemas.openxmlformats.org/officeDocument/2006/math">
                    <m:sSup>
                      <m:sSupPr>
                        <m:ctrlPr>
                          <a:rPr lang="en-AU" i="1" dirty="0" smtClean="0">
                            <a:latin typeface="Cambria Math" panose="02040503050406030204" pitchFamily="18" charset="0"/>
                          </a:rPr>
                        </m:ctrlPr>
                      </m:sSupPr>
                      <m:e>
                        <m:r>
                          <a:rPr lang="en-US" altLang="zh-CN" b="0" i="1" dirty="0" smtClean="0">
                            <a:latin typeface="Cambria Math" panose="02040503050406030204" pitchFamily="18" charset="0"/>
                          </a:rPr>
                          <m:t>10</m:t>
                        </m:r>
                      </m:e>
                      <m:sup>
                        <m:r>
                          <a:rPr lang="en-US" altLang="zh-CN" b="0" i="1" dirty="0" smtClean="0">
                            <a:latin typeface="Cambria Math" panose="02040503050406030204" pitchFamily="18" charset="0"/>
                          </a:rPr>
                          <m:t>20</m:t>
                        </m:r>
                      </m:sup>
                    </m:sSup>
                    <m:r>
                      <a:rPr lang="en-US" altLang="zh-CN" b="0" i="1" dirty="0" smtClean="0">
                        <a:latin typeface="Cambria Math" panose="02040503050406030204" pitchFamily="18" charset="0"/>
                      </a:rPr>
                      <m:t>−</m:t>
                    </m:r>
                    <m:sSup>
                      <m:sSupPr>
                        <m:ctrlPr>
                          <a:rPr lang="en-AU" i="1" dirty="0">
                            <a:latin typeface="Cambria Math" panose="02040503050406030204" pitchFamily="18" charset="0"/>
                          </a:rPr>
                        </m:ctrlPr>
                      </m:sSupPr>
                      <m:e>
                        <m:r>
                          <a:rPr lang="en-US" altLang="zh-CN" i="1" dirty="0">
                            <a:latin typeface="Cambria Math" panose="02040503050406030204" pitchFamily="18" charset="0"/>
                          </a:rPr>
                          <m:t>10</m:t>
                        </m:r>
                      </m:e>
                      <m:sup>
                        <m:r>
                          <a:rPr lang="en-US" altLang="zh-CN" i="1" dirty="0">
                            <a:latin typeface="Cambria Math" panose="02040503050406030204" pitchFamily="18" charset="0"/>
                          </a:rPr>
                          <m:t>2</m:t>
                        </m:r>
                        <m:r>
                          <a:rPr lang="en-US" altLang="zh-CN" b="0" i="1" dirty="0" smtClean="0">
                            <a:latin typeface="Cambria Math" panose="02040503050406030204" pitchFamily="18" charset="0"/>
                          </a:rPr>
                          <m:t>1</m:t>
                        </m:r>
                      </m:sup>
                    </m:sSup>
                    <m:sSup>
                      <m:sSupPr>
                        <m:ctrlPr>
                          <a:rPr lang="en-AU" i="1" dirty="0">
                            <a:latin typeface="Cambria Math" panose="02040503050406030204" pitchFamily="18" charset="0"/>
                          </a:rPr>
                        </m:ctrlPr>
                      </m:sSupPr>
                      <m:e>
                        <m:r>
                          <m:rPr>
                            <m:sty m:val="p"/>
                          </m:rPr>
                          <a:rPr lang="en-US" i="1" dirty="0" smtClean="0">
                            <a:latin typeface="Cambria Math" panose="02040503050406030204" pitchFamily="18" charset="0"/>
                          </a:rPr>
                          <m:t>cm</m:t>
                        </m:r>
                      </m:e>
                      <m:sup>
                        <m:r>
                          <a:rPr lang="en-AU" altLang="zh-CN" b="0" i="1" dirty="0" smtClean="0">
                            <a:latin typeface="Cambria Math" panose="02040503050406030204" pitchFamily="18" charset="0"/>
                          </a:rPr>
                          <m:t>−2</m:t>
                        </m:r>
                      </m:sup>
                    </m:sSup>
                  </m:oMath>
                </a14:m>
                <a:endParaRPr lang="en-AU" dirty="0"/>
              </a:p>
              <a:p>
                <a:pPr lvl="1"/>
                <a:r>
                  <a:rPr lang="en-AU" dirty="0"/>
                  <a:t>Rotation velocity: 30 to 220 km/s</a:t>
                </a:r>
              </a:p>
              <a:p>
                <a:pPr lvl="1"/>
                <a:r>
                  <a:rPr lang="en-AU" dirty="0"/>
                  <a:t>Scale length: 4.5 to 36 arcseconds</a:t>
                </a:r>
              </a:p>
              <a:p>
                <a:pPr lvl="1"/>
                <a:r>
                  <a:rPr lang="en-AU" dirty="0"/>
                  <a:t>Disc inclination: 0 to 85 degrees</a:t>
                </a:r>
              </a:p>
              <a:p>
                <a:pPr lvl="1"/>
                <a:r>
                  <a:rPr lang="en-AU" dirty="0"/>
                  <a:t>Position angle: 0 to 360 degrees</a:t>
                </a:r>
              </a:p>
              <a:p>
                <a:r>
                  <a:rPr lang="en-AU" dirty="0"/>
                  <a:t>Convolved with 30 arcsecond Gaussian beam.</a:t>
                </a:r>
              </a:p>
              <a:p>
                <a:r>
                  <a:rPr lang="en-AU" dirty="0"/>
                  <a:t>Flux density adjusted for SNR range: 0–10.</a:t>
                </a:r>
              </a:p>
            </p:txBody>
          </p:sp>
        </mc:Choice>
        <mc:Fallback xmlns="">
          <p:sp>
            <p:nvSpPr>
              <p:cNvPr id="6" name="Content Placeholder 2">
                <a:extLst>
                  <a:ext uri="{FF2B5EF4-FFF2-40B4-BE49-F238E27FC236}">
                    <a16:creationId xmlns:a16="http://schemas.microsoft.com/office/drawing/2014/main" id="{9FB0EE6A-5AD0-C157-2F16-B0B69056EC62}"/>
                  </a:ext>
                </a:extLst>
              </p:cNvPr>
              <p:cNvSpPr>
                <a:spLocks noGrp="1" noRot="1" noChangeAspect="1" noMove="1" noResize="1" noEditPoints="1" noAdjustHandles="1" noChangeArrowheads="1" noChangeShapeType="1" noTextEdit="1"/>
              </p:cNvSpPr>
              <p:nvPr>
                <p:ph sz="half" idx="1"/>
              </p:nvPr>
            </p:nvSpPr>
            <p:spPr>
              <a:xfrm>
                <a:off x="251520" y="1347614"/>
                <a:ext cx="7344816" cy="3600400"/>
              </a:xfrm>
              <a:blipFill>
                <a:blip r:embed="rId3"/>
                <a:stretch>
                  <a:fillRect l="-2241" t="-3521"/>
                </a:stretch>
              </a:blipFill>
            </p:spPr>
            <p:txBody>
              <a:bodyPr/>
              <a:lstStyle/>
              <a:p>
                <a:r>
                  <a:rPr lang="en-US">
                    <a:noFill/>
                  </a:rPr>
                  <a:t> </a:t>
                </a:r>
              </a:p>
            </p:txBody>
          </p:sp>
        </mc:Fallback>
      </mc:AlternateContent>
    </p:spTree>
    <p:extLst>
      <p:ext uri="{BB962C8B-B14F-4D97-AF65-F5344CB8AC3E}">
        <p14:creationId xmlns:p14="http://schemas.microsoft.com/office/powerpoint/2010/main" val="2190199385"/>
      </p:ext>
    </p:extLst>
  </p:cSld>
  <p:clrMapOvr>
    <a:masterClrMapping/>
  </p:clrMapOvr>
</p:sld>
</file>

<file path=ppt/theme/theme1.xml><?xml version="1.0" encoding="utf-8"?>
<a:theme xmlns:a="http://schemas.openxmlformats.org/drawingml/2006/main" name="CSIRO vertic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nhanced - PowerPoint 16.9.potx" id="{812C4F08-D63F-4B13-B0A0-07A1FC745E9F}" vid="{D0A0A1A6-DBB6-4D4D-8197-E1765F239F1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SIRO horizont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nhanced - PowerPoint 16.9.potx" id="{812C4F08-D63F-4B13-B0A0-07A1FC745E9F}" vid="{CB597AD2-4D39-4F22-9315-B01A1FD0D719}"/>
    </a:ext>
  </a:extLst>
</a:theme>
</file>

<file path=ppt/theme/theme3.xml><?xml version="1.0" encoding="utf-8"?>
<a:theme xmlns:a="http://schemas.openxmlformats.org/drawingml/2006/main" name="Data61 vertic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nhanced - PowerPoint 16.9.potx" id="{812C4F08-D63F-4B13-B0A0-07A1FC745E9F}" vid="{727BE15B-D66F-4A1E-B906-BA325DA282F1}"/>
    </a:ext>
  </a:extLst>
</a:theme>
</file>

<file path=ppt/theme/theme4.xml><?xml version="1.0" encoding="utf-8"?>
<a:theme xmlns:a="http://schemas.openxmlformats.org/drawingml/2006/main" name="Data61 horizont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nhanced - PowerPoint 16.9.potx" id="{812C4F08-D63F-4B13-B0A0-07A1FC745E9F}" vid="{FC13D016-3A2F-487B-8E61-E7AB7AE36D4F}"/>
    </a:ext>
  </a:extLst>
</a:theme>
</file>

<file path=ppt/theme/theme5.xml><?xml version="1.0" encoding="utf-8"?>
<a:theme xmlns:a="http://schemas.openxmlformats.org/drawingml/2006/main" name="MNF vertic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nhanced - PowerPoint 16.9.potx" id="{812C4F08-D63F-4B13-B0A0-07A1FC745E9F}" vid="{213DF39A-E9C1-4B94-8C4D-C6A7CE6CFA9D}"/>
    </a:ext>
  </a:extLst>
</a:theme>
</file>

<file path=ppt/theme/theme6.xml><?xml version="1.0" encoding="utf-8"?>
<a:theme xmlns:a="http://schemas.openxmlformats.org/drawingml/2006/main" name="MNF horizont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nhanced - PowerPoint 16.9.potx" id="{812C4F08-D63F-4B13-B0A0-07A1FC745E9F}" vid="{5E898D50-4400-473B-BFB1-6B3B065A878F}"/>
    </a:ext>
  </a:extLst>
</a:theme>
</file>

<file path=ppt/theme/theme7.xml><?xml version="1.0" encoding="utf-8"?>
<a:theme xmlns:a="http://schemas.openxmlformats.org/drawingml/2006/main" name="Wordmark vertic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nhanced - PowerPoint 16.9.potx" id="{812C4F08-D63F-4B13-B0A0-07A1FC745E9F}" vid="{91522D77-B675-4FCA-8B7D-FA96855B4D43}"/>
    </a:ext>
  </a:extLst>
</a:theme>
</file>

<file path=ppt/theme/theme8.xml><?xml version="1.0" encoding="utf-8"?>
<a:theme xmlns:a="http://schemas.openxmlformats.org/drawingml/2006/main" name="Wordmark horizont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nhanced - PowerPoint 16.9.potx" id="{812C4F08-D63F-4B13-B0A0-07A1FC745E9F}" vid="{1AD8AB75-5823-48AF-AACA-775A89315659}"/>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CSIRO vertical</Template>
  <TotalTime>5463</TotalTime>
  <Words>2341</Words>
  <Application>Microsoft Macintosh PowerPoint</Application>
  <PresentationFormat>On-screen Show (16:9)</PresentationFormat>
  <Paragraphs>176</Paragraphs>
  <Slides>16</Slides>
  <Notes>16</Notes>
  <HiddenSlides>0</HiddenSlides>
  <MMClips>0</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16</vt:i4>
      </vt:variant>
    </vt:vector>
  </HeadingPairs>
  <TitlesOfParts>
    <vt:vector size="30" baseType="lpstr">
      <vt:lpstr>Söhne</vt:lpstr>
      <vt:lpstr>TPU-Body</vt:lpstr>
      <vt:lpstr>Arial</vt:lpstr>
      <vt:lpstr>Calibri</vt:lpstr>
      <vt:lpstr>Cambria Math</vt:lpstr>
      <vt:lpstr>Times New Roman</vt:lpstr>
      <vt:lpstr>CSIRO vertical</vt:lpstr>
      <vt:lpstr>CSIRO horizontal</vt:lpstr>
      <vt:lpstr>Data61 vertical</vt:lpstr>
      <vt:lpstr>Data61 horizontal</vt:lpstr>
      <vt:lpstr>MNF vertical</vt:lpstr>
      <vt:lpstr>MNF horizontal</vt:lpstr>
      <vt:lpstr>Wordmark vertical</vt:lpstr>
      <vt:lpstr>Wordmark horizontal</vt:lpstr>
      <vt:lpstr>WALLABY Pilot Survey: HI source-finding with a machine learning framework</vt:lpstr>
      <vt:lpstr>Introduction</vt:lpstr>
      <vt:lpstr>Motivation</vt:lpstr>
      <vt:lpstr>Method: Machine Learning</vt:lpstr>
      <vt:lpstr>Method</vt:lpstr>
      <vt:lpstr>Neural Network Architecture</vt:lpstr>
      <vt:lpstr>Training Process</vt:lpstr>
      <vt:lpstr>Evaluation</vt:lpstr>
      <vt:lpstr>Simulated Data Generation</vt:lpstr>
      <vt:lpstr>Results on Simulated Data</vt:lpstr>
      <vt:lpstr>Real Data Preparation</vt:lpstr>
      <vt:lpstr>Application to Real Data</vt:lpstr>
      <vt:lpstr>Visualizing Model Performance</vt:lpstr>
      <vt:lpstr>Results – Additional galaxy</vt:lpstr>
      <vt:lpstr>Conclusion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 Wang</dc:creator>
  <cp:lastModifiedBy>Li Wang</cp:lastModifiedBy>
  <cp:revision>73</cp:revision>
  <cp:lastPrinted>2019-07-25T05:14:36Z</cp:lastPrinted>
  <dcterms:created xsi:type="dcterms:W3CDTF">2024-07-01T01:37:01Z</dcterms:created>
  <dcterms:modified xsi:type="dcterms:W3CDTF">2024-07-07T15:14:25Z</dcterms:modified>
</cp:coreProperties>
</file>