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330" r:id="rId2"/>
    <p:sldId id="315" r:id="rId3"/>
    <p:sldId id="322" r:id="rId4"/>
    <p:sldId id="294" r:id="rId5"/>
    <p:sldId id="319" r:id="rId6"/>
    <p:sldId id="326" r:id="rId7"/>
    <p:sldId id="331" r:id="rId8"/>
    <p:sldId id="260" r:id="rId9"/>
    <p:sldId id="338" r:id="rId10"/>
    <p:sldId id="332" r:id="rId11"/>
    <p:sldId id="337" r:id="rId12"/>
    <p:sldId id="335" r:id="rId13"/>
    <p:sldId id="336" r:id="rId14"/>
    <p:sldId id="277" r:id="rId15"/>
    <p:sldId id="334" r:id="rId16"/>
    <p:sldId id="339" r:id="rId17"/>
    <p:sldId id="340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9437"/>
  </p:normalViewPr>
  <p:slideViewPr>
    <p:cSldViewPr snapToGrid="0">
      <p:cViewPr varScale="1">
        <p:scale>
          <a:sx n="83" d="100"/>
          <a:sy n="83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2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56 24575,'97'0'0,"0"0"0,0 0 0,0 0 0,-31 0 0,0 0 0,23 1 0,21 0 0,-7-1 0,-32-2 0,-33-3 0,-1-1 0,-6-1 0,-8 2 0,-6 5 0,-1 0 0,2-1 0,9-1 0,8-3 0,6 0 0,1-2 0,0 1 0,-7 2 0,-5 2 0,-6 2 0,-7 0 0,-4 0 0,-4 0 0,-4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5:53.3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0 162,'74'0,"10"0,8 0,-37 0,1 0,-2 0,-1 0,-2 0,-2 0,35 0,-16-3,-6-2,-7-4,-8 0,-13 3,-6-2,3-4,14-8,9-2,3 2,-11 4,-13 6,-14 1,-13 3,-4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5:57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10029 3176,'-94'-30,"-1"0,1 0,0 1,-1-1,1 0,-1 0,1 0,-1 0,1 0,0 0,-1 0,1 0,-1 1,1-1,-1 0,1 0,0 0,-1 0,1 0,-1 0,1 0,-1 0,1 1,0-1,-1 0,1 0,-1 0,1 0,-1 0,1 0,0 0,-1 0,1 1,-1-1,1 0,-1 0,1 0,0 0,-1 0,1 0,-1 0,1 0,-1 1,1-1,0 0,-1 0,1 0,-1 0,1 0,-1 0,1 0,0 0,-1 1,1-1,-1 0,1 0,-1 0,1 0,-1 0,0 0,0 0,1 0,-1 0,0 0,0 0,0 0,0 0,1 0,-1 0,0 0,0 0,0 0,0 0,1 0,-1 0,0 0,0 0,0 0,0 0,1-1,-1 1,0 0,0 0,0 0,1 0,-1 0,0 0,0 0,0 0,0 0,1 0,-1 0,0 0,0 0,0 0,0 0,1 0,-1 0,0 0,0 0,0 0,0 0,1 0,-1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6:01.3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0,'63'70,"0"-1,0 0,0 1,0-1,0 0,0 1,0-1,4 5,0 0,1 0,-1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6:06.4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1,'48'80,"0"0,0 1,-1-1,1 0,0 1,0-1,-1 0,1 0,0 1,0-1,-1 0,1 0,0 1,0-1,-1 0,1 1,0-1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6:06.4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13,'99'-1,"1"1,-1-1,1 1,-1-1,1 0,-1 1,1-1,0 1,-1-1,1 1,-1-1,1 1,-6-1,0 1,0-1,0 1,1-1,-1 1,0-1,0 1,0-1,0 1,0-1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3.7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24575,'-3'46'0,"4"3"0,5 1 0,6-6-3277,3-10 0,-3-12 3047,-4-10 230,-2 1 0,1 0 0,2 3 0,2 1 0,-1-3 3276,-2-2 0,-1-3-3044,-1-4-232,0 0 0,-1-2 0,0 2 0,0 0 0,-1-1 0,3 4 0,1 0 0,3 4 0,0-2 0,-3-3 0,-2-3 0,-1-3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4.7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258 0 24575,'-2'34'0,"-7"3"0,-5 0 0,-2 6 0,-3 1 0,3 0 0,-4 3 0,-3-2 0,-1 2 0,2-3 0,5-4 0,4-6 0,4-6 0,0 2 0,2-2 0,-1-1 0,1-1 0,0-4 0,2-2 0,2-3 0,0-4 0,3-4 0,0-3 0,-2-3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7.0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24575,'57'0'0,"17"0"0,15 0 0,11 0 0,-3 0 0,-1 0 0,-3 0 0,-1 0 0,-2 0 0,-5 0 0,-4 0 0,-12 0 0,-14 0 0,-16 0-3277,-10 0 0,-13 0 3047,-4 0 230,-3 0 0,-3 0 0,3 0 0,0 0 0,-2 0 0,-1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8.2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24575,'67'44'0,"0"0"0,-4-3 0,-8-6 0,-5-5 0,0 2 0,-2-2 0,-9-2 0,-9-3 0,-6-3 0,-3-3 0,-1-1 0,-5-5 0,-5-1 0,-4-3 0,-4-3 0,0 1 0,-2-1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0:59.5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388 0 24575,'-53'73'0,"-1"0"0,0 0 0,0 0 0,-4 5 0,1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6T02:41:01.1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1 398 24575,'46'-73'0,"-1"-1"0,1 0 0,-9 15 0,0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5:49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7171 3325,'-85'-41,"0"0,19 8,-1-1,-3-2,-12-7,-4-3,-3 0,14 8,-2 0,-3 0,0 1,-6-2,-3 1,0 0,0 2,-1 0,0 2,0 0,-1 0,1 0,-1 1,0 0,2 0,6 2,1 0,2 0,1 0,-14-8,3 1,2-1,9 3,2-1,3 2,-14-10,4 2,12 3,2 2,8 3,2 0,4 0,1-1,3 1,0-1,1 1,0-1,2 1,1 2,3 4,1 1,0 3,0 0,-37-19,3 4,5 3,8 5,-1 5,0 0,-3 2,1 2,1 0,1 4,1-3,-3-2,2 1,-1 2,2 2,4 3,0-2,-1-5,2 1,1-2,3 0,2 3,1 0,3 1,2 1,4 0,3 2,4 2,1-1,1 1,0 1,-3-3,-6-5,-7-2,-3-6,-4-1,1 2,-3-2,0 1,0 0,0 2,2 2,2 1,1-1,3-1,2-2,2 2,1 4,3 3,4 6,3 0,0 0,-1-2,-1-2,1 1,2-2,1 0,3 2,5-2,3 0,3 0,-1-1,2 4,1 4,3 5,2 1,-3 3,1-2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6T02:55:52.2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1,'0'85,"0"2,0-9,0 9,0 5,0-4,0-2,0-4,0 0,0-5,0-13,0-15,0-16,0-13,2-7,0-5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03E14-1D23-6E41-BA1D-80CEFEA8DA9B}" type="datetimeFigureOut">
              <a:rPr lang="en-CN" smtClean="0"/>
              <a:t>2024/7/5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1AFBF-7961-7F40-9529-0A09951F9E4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749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CN" dirty="0"/>
              <a:t>hank RGZ EMU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1AFBF-7961-7F40-9529-0A09951F9E47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095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 brought by big data: a timeline.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6FF5-A610-2440-B6A1-20B39753AD60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794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CN" dirty="0"/>
              <a:t>lanned P3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6FF5-A610-2440-B6A1-20B39753AD60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679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6FF5-A610-2440-B6A1-20B39753AD60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1783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1AFBF-7961-7F40-9529-0A09951F9E47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695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Bowles+22,23 was inspired by Larry+21 that pointed out the big number of tags used to describe radio galaxies and the issue of using “class” instead of “tag” in the era of machine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1AFBF-7961-7F40-9529-0A09951F9E47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4188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Mooncake or Autumn Tea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36344-3624-F440-833A-13E175839269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5046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ngmingt@mail.tsinghua.edu.cn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20.png"/><Relationship Id="rId26" Type="http://schemas.openxmlformats.org/officeDocument/2006/relationships/customXml" Target="../ink/ink11.xml"/><Relationship Id="rId3" Type="http://schemas.openxmlformats.org/officeDocument/2006/relationships/image" Target="../media/image19.png"/><Relationship Id="rId21" Type="http://schemas.openxmlformats.org/officeDocument/2006/relationships/image" Target="../media/image150.png"/><Relationship Id="rId7" Type="http://schemas.openxmlformats.org/officeDocument/2006/relationships/image" Target="../media/image70.png"/><Relationship Id="rId12" Type="http://schemas.openxmlformats.org/officeDocument/2006/relationships/customXml" Target="../ink/ink5.xml"/><Relationship Id="rId17" Type="http://schemas.openxmlformats.org/officeDocument/2006/relationships/image" Target="../media/image120.png"/><Relationship Id="rId25" Type="http://schemas.openxmlformats.org/officeDocument/2006/relationships/image" Target="../media/image170.png"/><Relationship Id="rId33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7.xml"/><Relationship Id="rId20" Type="http://schemas.openxmlformats.org/officeDocument/2006/relationships/customXml" Target="../ink/ink8.xml"/><Relationship Id="rId29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90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5" Type="http://schemas.openxmlformats.org/officeDocument/2006/relationships/image" Target="../media/image60.png"/><Relationship Id="rId15" Type="http://schemas.openxmlformats.org/officeDocument/2006/relationships/image" Target="../media/image110.png"/><Relationship Id="rId23" Type="http://schemas.openxmlformats.org/officeDocument/2006/relationships/image" Target="../media/image160.png"/><Relationship Id="rId28" Type="http://schemas.openxmlformats.org/officeDocument/2006/relationships/customXml" Target="../ink/ink12.xml"/><Relationship Id="rId10" Type="http://schemas.openxmlformats.org/officeDocument/2006/relationships/customXml" Target="../ink/ink4.xml"/><Relationship Id="rId19" Type="http://schemas.openxmlformats.org/officeDocument/2006/relationships/image" Target="../media/image21.svg"/><Relationship Id="rId31" Type="http://schemas.openxmlformats.org/officeDocument/2006/relationships/image" Target="../media/image200.png"/><Relationship Id="rId4" Type="http://schemas.openxmlformats.org/officeDocument/2006/relationships/customXml" Target="../ink/ink1.xml"/><Relationship Id="rId9" Type="http://schemas.openxmlformats.org/officeDocument/2006/relationships/image" Target="../media/image80.png"/><Relationship Id="rId14" Type="http://schemas.openxmlformats.org/officeDocument/2006/relationships/customXml" Target="../ink/ink6.xml"/><Relationship Id="rId22" Type="http://schemas.openxmlformats.org/officeDocument/2006/relationships/customXml" Target="../ink/ink9.xml"/><Relationship Id="rId27" Type="http://schemas.openxmlformats.org/officeDocument/2006/relationships/image" Target="../media/image180.png"/><Relationship Id="rId30" Type="http://schemas.openxmlformats.org/officeDocument/2006/relationships/customXml" Target="../ink/ink13.xml"/><Relationship Id="rId8" Type="http://schemas.openxmlformats.org/officeDocument/2006/relationships/customXml" Target="../ink/ink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0CA0D-CF95-4007-562E-DF7A68DC42C5}"/>
              </a:ext>
            </a:extLst>
          </p:cNvPr>
          <p:cNvSpPr txBox="1"/>
          <p:nvPr/>
        </p:nvSpPr>
        <p:spPr>
          <a:xfrm>
            <a:off x="5149355" y="1957398"/>
            <a:ext cx="6346901" cy="198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ans" sz="4400" cap="all" dirty="0">
                <a:latin typeface="+mj-lt"/>
                <a:ea typeface="+mj-ea"/>
                <a:cs typeface="+mj-cs"/>
              </a:rPr>
              <a:t>Radio Galaxy  Zoo: EMU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400" b="1" i="0" u="none" strike="noStrike" dirty="0">
                <a:solidFill>
                  <a:srgbClr val="CB6D04"/>
                </a:solidFill>
                <a:effectLst/>
                <a:highlight>
                  <a:srgbClr val="FFFFFF"/>
                </a:highlight>
                <a:latin typeface="Roboto Light" panose="020F03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600" b="1" i="0" u="none" strike="noStrike" dirty="0">
                <a:solidFill>
                  <a:srgbClr val="CB6D04"/>
                </a:solidFill>
                <a:effectLst/>
                <a:highlight>
                  <a:srgbClr val="FFFFFF"/>
                </a:highlight>
                <a:latin typeface="Roboto Light" panose="020F0302020204030204" pitchFamily="34" charset="0"/>
              </a:rPr>
              <a:t>paving the way for EMU cataloguing using AI and citizen science</a:t>
            </a:r>
            <a:r>
              <a:rPr lang="en-US" altLang="zh-Hans" sz="3600" cap="all" dirty="0">
                <a:latin typeface="+mj-lt"/>
                <a:ea typeface="+mj-ea"/>
                <a:cs typeface="+mj-cs"/>
              </a:rPr>
              <a:t>	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cap="all" dirty="0">
                <a:latin typeface="+mj-lt"/>
                <a:ea typeface="+mj-ea"/>
                <a:cs typeface="+mj-cs"/>
              </a:rPr>
              <a:t>   	</a:t>
            </a:r>
            <a:endParaRPr lang="en-US" altLang="zh-Hans" sz="44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56900-31A0-A2AD-C604-28D4A8AE4478}"/>
              </a:ext>
            </a:extLst>
          </p:cNvPr>
          <p:cNvSpPr txBox="1"/>
          <p:nvPr/>
        </p:nvSpPr>
        <p:spPr>
          <a:xfrm>
            <a:off x="5285573" y="3907620"/>
            <a:ext cx="6074467" cy="3014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1600" b="1" dirty="0"/>
              <a:t> </a:t>
            </a:r>
            <a:r>
              <a:rPr lang="en-US" altLang="zh-CN" sz="2000" b="1" dirty="0" err="1"/>
              <a:t>Hongming</a:t>
            </a:r>
            <a:r>
              <a:rPr lang="en-US" altLang="zh-Hans" sz="2000" b="1" dirty="0"/>
              <a:t> </a:t>
            </a:r>
            <a:r>
              <a:rPr lang="en-US" altLang="zh-CN" sz="2000" b="1" dirty="0"/>
              <a:t>Tang </a:t>
            </a:r>
            <a:r>
              <a:rPr lang="zh-CN" altLang="en-US" sz="2000" b="1" dirty="0"/>
              <a:t>（</a:t>
            </a:r>
            <a:r>
              <a:rPr lang="en-US" altLang="zh-CN" sz="2000" b="1" dirty="0" err="1"/>
              <a:t>DoA</a:t>
            </a:r>
            <a:r>
              <a:rPr lang="en-US" altLang="zh-CN" sz="2000" b="1" dirty="0"/>
              <a:t>, Tsinghua Uni.)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1600" b="1" dirty="0"/>
          </a:p>
          <a:p>
            <a:pPr indent="-182880" algn="ctr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zh-CN" sz="1600" b="1" dirty="0"/>
              <a:t>On behalf of RGZ EMU collaboration (65 members)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1600" b="1" dirty="0"/>
              <a:t>Email: </a:t>
            </a:r>
            <a:r>
              <a:rPr lang="en-US" altLang="zh-CN" sz="1600" b="1" dirty="0">
                <a:hlinkClick r:id="rId3"/>
              </a:rPr>
              <a:t>hongmingt@mail.tsinghua.edu.cn</a:t>
            </a:r>
            <a:endParaRPr lang="en-US" altLang="zh-CN" sz="1600" b="1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BD05C7-7970-EA0A-5322-5F1C885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2349"/>
            <a:ext cx="2724151" cy="605651"/>
          </a:xfrm>
          <a:prstGeom prst="rect">
            <a:avLst/>
          </a:prstGeom>
        </p:spPr>
      </p:pic>
      <p:pic>
        <p:nvPicPr>
          <p:cNvPr id="5" name="Picture 4" descr="Screen Shot 2017-01-08 at 14.40.23.png">
            <a:extLst>
              <a:ext uri="{FF2B5EF4-FFF2-40B4-BE49-F238E27FC236}">
                <a16:creationId xmlns:a16="http://schemas.microsoft.com/office/drawing/2014/main" id="{2C08E045-CED9-0F16-A9F9-6BBD5DE5B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1" y="6252348"/>
            <a:ext cx="1230415" cy="60565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9ED2DBA-0231-31D8-8E8F-387DD7BC4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566" y="6253929"/>
            <a:ext cx="409731" cy="60407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2AE3163-3DB4-AFF2-2197-D979BD7D4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45624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0E6-33A0-4F6E-1996-A08214259A6A}"/>
              </a:ext>
            </a:extLst>
          </p:cNvPr>
          <p:cNvSpPr txBox="1"/>
          <p:nvPr/>
        </p:nvSpPr>
        <p:spPr>
          <a:xfrm>
            <a:off x="4512806" y="3907620"/>
            <a:ext cx="7620000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ML4ASTRO2, Catania, Italy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34817F-6E8D-B28D-F6C3-7C2528AE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24" y="6252353"/>
            <a:ext cx="2724151" cy="605651"/>
          </a:xfrm>
          <a:prstGeom prst="rect">
            <a:avLst/>
          </a:prstGeom>
        </p:spPr>
      </p:pic>
      <p:pic>
        <p:nvPicPr>
          <p:cNvPr id="10" name="Picture 9" descr="Screen Shot 2017-01-08 at 14.40.23.png">
            <a:extLst>
              <a:ext uri="{FF2B5EF4-FFF2-40B4-BE49-F238E27FC236}">
                <a16:creationId xmlns:a16="http://schemas.microsoft.com/office/drawing/2014/main" id="{EFA45895-95AD-089D-A1B2-1E4840E7B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76" y="6257868"/>
            <a:ext cx="1219199" cy="600131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15BE87-2F48-614B-6AC8-E5E888B4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24" y="6252353"/>
            <a:ext cx="2724151" cy="605651"/>
          </a:xfrm>
          <a:prstGeom prst="rect">
            <a:avLst/>
          </a:prstGeom>
        </p:spPr>
      </p:pic>
      <p:pic>
        <p:nvPicPr>
          <p:cNvPr id="12" name="Picture 11" descr="Screen Shot 2017-01-08 at 14.40.23.png">
            <a:extLst>
              <a:ext uri="{FF2B5EF4-FFF2-40B4-BE49-F238E27FC236}">
                <a16:creationId xmlns:a16="http://schemas.microsoft.com/office/drawing/2014/main" id="{2139D71F-9D7F-059E-E0F6-CC5C68C95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75" y="6252347"/>
            <a:ext cx="1230413" cy="60565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124C63A-D5F5-038E-A8DA-4A14B086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688" y="6253930"/>
            <a:ext cx="409731" cy="604070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D6517C5-C120-33F9-AE55-B744123D0B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3" r="11248"/>
          <a:stretch/>
        </p:blipFill>
        <p:spPr>
          <a:xfrm>
            <a:off x="10508419" y="6255522"/>
            <a:ext cx="475594" cy="6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6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9B13-BD1F-6A25-F3F3-F9FD2F1B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 </a:t>
            </a:r>
            <a:r>
              <a:rPr lang="en-US" altLang="zh-CN" dirty="0">
                <a:solidFill>
                  <a:srgbClr val="0070C0"/>
                </a:solidFill>
              </a:rPr>
              <a:t>complex</a:t>
            </a:r>
            <a:r>
              <a:rPr lang="en-US" altLang="zh-CN" dirty="0"/>
              <a:t> objects using </a:t>
            </a:r>
            <a:r>
              <a:rPr lang="en-US" altLang="zh-CN" dirty="0">
                <a:solidFill>
                  <a:srgbClr val="00B0F0"/>
                </a:solidFill>
              </a:rPr>
              <a:t>complexity</a:t>
            </a:r>
            <a:endParaRPr lang="en-CN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97172-FAB6-95C4-A98F-C6914359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73548"/>
            <a:ext cx="9220252" cy="387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BF273-6F4E-C6E4-79D5-989C19946F2D}"/>
              </a:ext>
            </a:extLst>
          </p:cNvPr>
          <p:cNvSpPr txBox="1"/>
          <p:nvPr/>
        </p:nvSpPr>
        <p:spPr>
          <a:xfrm>
            <a:off x="685826" y="5903452"/>
            <a:ext cx="1074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Complexity: The more complex a system is, the more gradually it will settle down due to preservation of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CF9C9-7B60-CD06-2FD3-1659DBCFDF4D}"/>
              </a:ext>
            </a:extLst>
          </p:cNvPr>
          <p:cNvSpPr txBox="1"/>
          <p:nvPr/>
        </p:nvSpPr>
        <p:spPr>
          <a:xfrm>
            <a:off x="4308529" y="6284914"/>
            <a:ext cx="426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Credit: Eleni Vardoulaki; Segal et al19, 23</a:t>
            </a:r>
          </a:p>
        </p:txBody>
      </p:sp>
    </p:spTree>
    <p:extLst>
      <p:ext uri="{BB962C8B-B14F-4D97-AF65-F5344CB8AC3E}">
        <p14:creationId xmlns:p14="http://schemas.microsoft.com/office/powerpoint/2010/main" val="412125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N"/>
          </a:p>
        </p:txBody>
      </p:sp>
      <p:sp>
        <p:nvSpPr>
          <p:cNvPr id="36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N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74A886E-E8EF-48CC-8764-20EAE4538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1119C-C1F4-0B4F-B783-C85334ED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4077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spc="200" dirty="0"/>
            </a:br>
            <a:br>
              <a:rPr lang="en-US" sz="4000" spc="200" dirty="0"/>
            </a:br>
            <a:r>
              <a:rPr lang="en-US" sz="4000" spc="200" dirty="0" err="1"/>
              <a:t>PhaSe</a:t>
            </a:r>
            <a:r>
              <a:rPr lang="en-US" sz="4000" spc="200" dirty="0"/>
              <a:t> I </a:t>
            </a:r>
            <a:r>
              <a:rPr lang="en-US" sz="4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Sample selection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993F9-CFC5-495F-9F26-19953445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1704" y="4831176"/>
            <a:ext cx="2743200" cy="0"/>
          </a:xfrm>
          <a:prstGeom prst="line">
            <a:avLst/>
          </a:prstGeom>
          <a:ln w="19050">
            <a:solidFill>
              <a:srgbClr val="D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>
            <a:extLst>
              <a:ext uri="{FF2B5EF4-FFF2-40B4-BE49-F238E27FC236}">
                <a16:creationId xmlns:a16="http://schemas.microsoft.com/office/drawing/2014/main" id="{B5647717-C6B0-DB49-A662-E2B3D8FC13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986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9939C-E9C7-61DB-C2D4-88CEB3EAACE1}"/>
              </a:ext>
            </a:extLst>
          </p:cNvPr>
          <p:cNvSpPr txBox="1"/>
          <p:nvPr/>
        </p:nvSpPr>
        <p:spPr>
          <a:xfrm>
            <a:off x="6922705" y="6325172"/>
            <a:ext cx="39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Credit: Eleni Vardoulaki</a:t>
            </a:r>
          </a:p>
        </p:txBody>
      </p:sp>
      <p:pic>
        <p:nvPicPr>
          <p:cNvPr id="10" name="Picture 9" descr="A graph of red and blue dots&#10;&#10;Description automatically generated">
            <a:extLst>
              <a:ext uri="{FF2B5EF4-FFF2-40B4-BE49-F238E27FC236}">
                <a16:creationId xmlns:a16="http://schemas.microsoft.com/office/drawing/2014/main" id="{B591234B-7039-BC79-2621-75652D22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816" y="1364699"/>
            <a:ext cx="6522563" cy="47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11A2-9DB7-9013-4A60-C3E69A21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US" sz="4000" kern="1200" cap="all" spc="200" baseline="0">
                <a:latin typeface="+mj-lt"/>
                <a:ea typeface="+mj-ea"/>
                <a:cs typeface="+mj-cs"/>
              </a:rPr>
              <a:t>Tagging source sub-structure</a:t>
            </a:r>
            <a:endParaRPr lang="en-CN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1DC7D-FE71-6981-D1B3-2819522FA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en-CN" sz="2000" dirty="0"/>
              <a:t>What to do: Tag source morphology</a:t>
            </a:r>
          </a:p>
          <a:p>
            <a:endParaRPr lang="en-CN" sz="2000" dirty="0"/>
          </a:p>
          <a:p>
            <a:r>
              <a:rPr lang="en-CN" sz="2000" dirty="0"/>
              <a:t>Where’re the tags come from:</a:t>
            </a:r>
          </a:p>
          <a:p>
            <a:pPr lvl="1"/>
            <a:r>
              <a:rPr lang="en-CN" sz="2000" dirty="0"/>
              <a:t>Members and Zooters described sample radio morphology with PLAIN ENGLISH</a:t>
            </a:r>
          </a:p>
          <a:p>
            <a:pPr lvl="1"/>
            <a:r>
              <a:rPr lang="en-CN" sz="2000" dirty="0"/>
              <a:t>NLP techniques implemented, 10 tags with highest frequency selected</a:t>
            </a:r>
          </a:p>
          <a:p>
            <a:pPr lvl="1"/>
            <a:endParaRPr lang="en-CN" sz="16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3872A28-3301-93DD-C1BC-6F8EC50D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2" y="1192024"/>
            <a:ext cx="6909577" cy="44739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315DA1-8118-6285-7D2E-D72480069CB1}"/>
              </a:ext>
            </a:extLst>
          </p:cNvPr>
          <p:cNvCxnSpPr/>
          <p:nvPr/>
        </p:nvCxnSpPr>
        <p:spPr>
          <a:xfrm flipH="1">
            <a:off x="8516039" y="5133860"/>
            <a:ext cx="1068636" cy="815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515E92-ED59-E0E4-8C31-D4F97797AD67}"/>
              </a:ext>
            </a:extLst>
          </p:cNvPr>
          <p:cNvSpPr txBox="1"/>
          <p:nvPr/>
        </p:nvSpPr>
        <p:spPr>
          <a:xfrm>
            <a:off x="6963594" y="5949108"/>
            <a:ext cx="39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 </a:t>
            </a:r>
            <a:r>
              <a:rPr lang="en-US" altLang="zh-CN" dirty="0">
                <a:solidFill>
                  <a:srgbClr val="00B0F0"/>
                </a:solidFill>
              </a:rPr>
              <a:t>WRONG!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8061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2852-549B-7870-F388-724719A4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How tags are selected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3CF1305-C855-D2EC-D999-BD503558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287" y="1894514"/>
            <a:ext cx="6909577" cy="4473951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DBBD1B0-EEDC-6ED3-F3BE-F6352A7DC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7165" y="1894514"/>
            <a:ext cx="3467093" cy="4473951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5345A3-4903-8FA8-B9BB-A19C1377854A}"/>
              </a:ext>
            </a:extLst>
          </p:cNvPr>
          <p:cNvCxnSpPr>
            <a:cxnSpLocks/>
          </p:cNvCxnSpPr>
          <p:nvPr/>
        </p:nvCxnSpPr>
        <p:spPr>
          <a:xfrm flipH="1" flipV="1">
            <a:off x="6758290" y="5009644"/>
            <a:ext cx="1617084" cy="123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DB0AE9-EEB7-4294-328C-EE664B939216}"/>
              </a:ext>
            </a:extLst>
          </p:cNvPr>
          <p:cNvSpPr/>
          <p:nvPr/>
        </p:nvSpPr>
        <p:spPr>
          <a:xfrm>
            <a:off x="4515450" y="3084445"/>
            <a:ext cx="2077318" cy="315908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8C83F-C056-DBB0-226D-6E2E6AB7BEEC}"/>
              </a:ext>
            </a:extLst>
          </p:cNvPr>
          <p:cNvSpPr txBox="1"/>
          <p:nvPr/>
        </p:nvSpPr>
        <p:spPr>
          <a:xfrm>
            <a:off x="7931065" y="6488668"/>
            <a:ext cx="39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Bowles, Tang et al 22, 23</a:t>
            </a:r>
          </a:p>
        </p:txBody>
      </p:sp>
    </p:spTree>
    <p:extLst>
      <p:ext uri="{BB962C8B-B14F-4D97-AF65-F5344CB8AC3E}">
        <p14:creationId xmlns:p14="http://schemas.microsoft.com/office/powerpoint/2010/main" val="159590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5598-A748-4728-D596-1CB794DA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solidFill>
                  <a:srgbClr val="00B0F0"/>
                </a:solidFill>
              </a:rPr>
              <a:t>Explain</a:t>
            </a:r>
            <a:r>
              <a:rPr lang="zh-CN" altLang="en-US" dirty="0"/>
              <a:t> </a:t>
            </a:r>
            <a:r>
              <a:rPr lang="en-US" altLang="zh-CN" dirty="0"/>
              <a:t>black</a:t>
            </a:r>
            <a:r>
              <a:rPr lang="zh-CN" altLang="en-US" dirty="0"/>
              <a:t> </a:t>
            </a:r>
            <a:r>
              <a:rPr lang="en-US" altLang="zh-CN" dirty="0"/>
              <a:t>box model</a:t>
            </a:r>
            <a:endParaRPr lang="en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170AA9-3306-BFE9-B7E8-DACE9A1A6283}"/>
              </a:ext>
            </a:extLst>
          </p:cNvPr>
          <p:cNvSpPr/>
          <p:nvPr/>
        </p:nvSpPr>
        <p:spPr>
          <a:xfrm>
            <a:off x="5074837" y="2981827"/>
            <a:ext cx="2722605" cy="15445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800" dirty="0"/>
              <a:t>Black Box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D9E1F-B7D9-65E2-A479-189E57AAC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84" b="24166"/>
          <a:stretch/>
        </p:blipFill>
        <p:spPr>
          <a:xfrm>
            <a:off x="1224153" y="2084832"/>
            <a:ext cx="2898333" cy="3844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899F75-EE08-7F76-2DA6-BCCED454300A}"/>
              </a:ext>
            </a:extLst>
          </p:cNvPr>
          <p:cNvSpPr txBox="1"/>
          <p:nvPr/>
        </p:nvSpPr>
        <p:spPr>
          <a:xfrm>
            <a:off x="8870251" y="3059668"/>
            <a:ext cx="173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Mooncake (left)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1DFB8-CB55-727A-2E9F-17EA17C0E936}"/>
              </a:ext>
            </a:extLst>
          </p:cNvPr>
          <p:cNvSpPr txBox="1"/>
          <p:nvPr/>
        </p:nvSpPr>
        <p:spPr>
          <a:xfrm>
            <a:off x="8870251" y="3951405"/>
            <a:ext cx="187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Autumn Tea (right)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55697F-D472-ED6C-3F8A-1487120841AB}"/>
              </a:ext>
            </a:extLst>
          </p:cNvPr>
          <p:cNvGrpSpPr/>
          <p:nvPr/>
        </p:nvGrpSpPr>
        <p:grpSpPr>
          <a:xfrm>
            <a:off x="4266022" y="3517965"/>
            <a:ext cx="515160" cy="433440"/>
            <a:chOff x="4266022" y="3517965"/>
            <a:chExt cx="51516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882952A-5280-1C00-B7D1-1EC8D97C06F4}"/>
                    </a:ext>
                  </a:extLst>
                </p14:cNvPr>
                <p14:cNvContentPartPr/>
                <p14:nvPr/>
              </p14:nvContentPartPr>
              <p14:xfrm>
                <a:off x="4266022" y="3733245"/>
                <a:ext cx="503280" cy="20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882952A-5280-1C00-B7D1-1EC8D97C06F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30022" y="3697605"/>
                  <a:ext cx="5749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1658C80-BD74-5D90-C87F-032A88DD0485}"/>
                    </a:ext>
                  </a:extLst>
                </p14:cNvPr>
                <p14:cNvContentPartPr/>
                <p14:nvPr/>
              </p14:nvContentPartPr>
              <p14:xfrm>
                <a:off x="4707382" y="3517965"/>
                <a:ext cx="73800" cy="154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1658C80-BD74-5D90-C87F-032A88DD048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71742" y="3481965"/>
                  <a:ext cx="1454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B3F0A31-35C7-C422-F239-F9DE9EB50F4D}"/>
                    </a:ext>
                  </a:extLst>
                </p14:cNvPr>
                <p14:cNvContentPartPr/>
                <p14:nvPr/>
              </p14:nvContentPartPr>
              <p14:xfrm>
                <a:off x="4688302" y="3689325"/>
                <a:ext cx="92880" cy="262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B3F0A31-35C7-C422-F239-F9DE9EB50F4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52662" y="3653325"/>
                  <a:ext cx="164520" cy="33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9B999D-AA25-712B-652F-E83DD0397428}"/>
              </a:ext>
            </a:extLst>
          </p:cNvPr>
          <p:cNvGrpSpPr/>
          <p:nvPr/>
        </p:nvGrpSpPr>
        <p:grpSpPr>
          <a:xfrm>
            <a:off x="7986262" y="3532365"/>
            <a:ext cx="517680" cy="397080"/>
            <a:chOff x="7986262" y="3532365"/>
            <a:chExt cx="51768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C6E8908-DA80-E6AF-EE34-2FFA8B20F12E}"/>
                    </a:ext>
                  </a:extLst>
                </p14:cNvPr>
                <p14:cNvContentPartPr/>
                <p14:nvPr/>
              </p14:nvContentPartPr>
              <p14:xfrm>
                <a:off x="7986262" y="3705165"/>
                <a:ext cx="441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C6E8908-DA80-E6AF-EE34-2FFA8B20F1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50622" y="3669525"/>
                  <a:ext cx="513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5F3B5C3-979D-1473-AA17-8AF3AF601784}"/>
                    </a:ext>
                  </a:extLst>
                </p14:cNvPr>
                <p14:cNvContentPartPr/>
                <p14:nvPr/>
              </p14:nvContentPartPr>
              <p14:xfrm>
                <a:off x="8298382" y="3532365"/>
                <a:ext cx="205560" cy="151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5F3B5C3-979D-1473-AA17-8AF3AF6017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62742" y="3496725"/>
                  <a:ext cx="2772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EB29514-066E-9E87-D653-462E3AE2E1BA}"/>
                    </a:ext>
                  </a:extLst>
                </p14:cNvPr>
                <p14:cNvContentPartPr/>
                <p14:nvPr/>
              </p14:nvContentPartPr>
              <p14:xfrm>
                <a:off x="8363902" y="3706245"/>
                <a:ext cx="140040" cy="189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EB29514-066E-9E87-D653-462E3AE2E1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27902" y="3670245"/>
                  <a:ext cx="211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C2B5D78-9E57-888C-C206-725574B7EFF9}"/>
                    </a:ext>
                  </a:extLst>
                </p14:cNvPr>
                <p14:cNvContentPartPr/>
                <p14:nvPr/>
              </p14:nvContentPartPr>
              <p14:xfrm>
                <a:off x="8378302" y="3785805"/>
                <a:ext cx="89280" cy="14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C2B5D78-9E57-888C-C206-725574B7EFF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42662" y="3749805"/>
                  <a:ext cx="160920" cy="215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Graphic 22" descr="3D glasses with solid fill">
            <a:extLst>
              <a:ext uri="{FF2B5EF4-FFF2-40B4-BE49-F238E27FC236}">
                <a16:creationId xmlns:a16="http://schemas.microsoft.com/office/drawing/2014/main" id="{F48CB8F8-02DC-384A-8F68-8248A61AB2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50427" y="5014913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038B7F-5075-DBF3-7440-F592622163EE}"/>
              </a:ext>
            </a:extLst>
          </p:cNvPr>
          <p:cNvSpPr txBox="1"/>
          <p:nvPr/>
        </p:nvSpPr>
        <p:spPr>
          <a:xfrm>
            <a:off x="6256403" y="5929313"/>
            <a:ext cx="130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XAI “glass”</a:t>
            </a:r>
            <a:endParaRPr lang="en-C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C29309-4ECC-AA90-8442-B0406D918FEE}"/>
                  </a:ext>
                </a:extLst>
              </p14:cNvPr>
              <p14:cNvContentPartPr/>
              <p14:nvPr/>
            </p14:nvContentPartPr>
            <p14:xfrm>
              <a:off x="3660142" y="4087485"/>
              <a:ext cx="2581920" cy="1197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C29309-4ECC-AA90-8442-B0406D918F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6142" y="3979845"/>
                <a:ext cx="2689560" cy="14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90071F2-104C-FA41-01FE-C64DDEB54A8A}"/>
                  </a:ext>
                </a:extLst>
              </p14:cNvPr>
              <p14:cNvContentPartPr/>
              <p14:nvPr/>
            </p14:nvContentPartPr>
            <p14:xfrm>
              <a:off x="3476902" y="4048245"/>
              <a:ext cx="1800" cy="37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90071F2-104C-FA41-01FE-C64DDEB54A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22902" y="3940605"/>
                <a:ext cx="109440" cy="58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2B873A2-B745-C5C4-5DAD-D1680B676699}"/>
                  </a:ext>
                </a:extLst>
              </p14:cNvPr>
              <p14:cNvContentPartPr/>
              <p14:nvPr/>
            </p14:nvContentPartPr>
            <p14:xfrm>
              <a:off x="3496702" y="3798405"/>
              <a:ext cx="446040" cy="58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2B873A2-B745-C5C4-5DAD-D1680B67669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42702" y="3690765"/>
                <a:ext cx="5536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C43275-1B17-7F3B-21FC-1839565D3864}"/>
                  </a:ext>
                </a:extLst>
              </p14:cNvPr>
              <p14:cNvContentPartPr/>
              <p14:nvPr/>
            </p14:nvContentPartPr>
            <p14:xfrm>
              <a:off x="2539822" y="4375845"/>
              <a:ext cx="3610440" cy="1143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C43275-1B17-7F3B-21FC-1839565D38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86182" y="4268205"/>
                <a:ext cx="3718080" cy="13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82C1962-DD93-8A16-D002-E1C8ADAB7EA2}"/>
                  </a:ext>
                </a:extLst>
              </p14:cNvPr>
              <p14:cNvContentPartPr/>
              <p14:nvPr/>
            </p14:nvContentPartPr>
            <p14:xfrm>
              <a:off x="2297182" y="4286565"/>
              <a:ext cx="326880" cy="360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82C1962-DD93-8A16-D002-E1C8ADAB7EA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3182" y="4178565"/>
                <a:ext cx="43452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47E8D5-6B85-C3C4-5CE3-1440EE0A1482}"/>
                  </a:ext>
                </a:extLst>
              </p14:cNvPr>
              <p14:cNvContentPartPr/>
              <p14:nvPr/>
            </p14:nvContentPartPr>
            <p14:xfrm>
              <a:off x="2161462" y="4204845"/>
              <a:ext cx="309600" cy="520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47E8D5-6B85-C3C4-5CE3-1440EE0A148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07462" y="4097205"/>
                <a:ext cx="41724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1A16F0F-753F-8FB9-BD6D-69190F486F08}"/>
                  </a:ext>
                </a:extLst>
              </p14:cNvPr>
              <p14:cNvContentPartPr/>
              <p14:nvPr/>
            </p14:nvContentPartPr>
            <p14:xfrm>
              <a:off x="2218342" y="4105485"/>
              <a:ext cx="839160" cy="5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1A16F0F-753F-8FB9-BD6D-69190F486F0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64702" y="3997485"/>
                <a:ext cx="946800" cy="22068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9446A562-53DC-EC45-FE9C-C0D5A76CE218}"/>
              </a:ext>
            </a:extLst>
          </p:cNvPr>
          <p:cNvSpPr txBox="1"/>
          <p:nvPr/>
        </p:nvSpPr>
        <p:spPr>
          <a:xfrm>
            <a:off x="4379659" y="5330232"/>
            <a:ext cx="10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Black fur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429CA2-D772-690D-D905-8AF1ED4F61C3}"/>
              </a:ext>
            </a:extLst>
          </p:cNvPr>
          <p:cNvSpPr txBox="1"/>
          <p:nvPr/>
        </p:nvSpPr>
        <p:spPr>
          <a:xfrm>
            <a:off x="5727155" y="4668245"/>
            <a:ext cx="10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white fur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2144C-B13E-B556-C5F2-7916CC84498F}"/>
              </a:ext>
            </a:extLst>
          </p:cNvPr>
          <p:cNvSpPr txBox="1"/>
          <p:nvPr/>
        </p:nvSpPr>
        <p:spPr>
          <a:xfrm>
            <a:off x="8722613" y="5462753"/>
            <a:ext cx="282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O</a:t>
            </a:r>
            <a:r>
              <a:rPr lang="en-CN" sz="2400" dirty="0">
                <a:solidFill>
                  <a:srgbClr val="00B0F0"/>
                </a:solidFill>
              </a:rPr>
              <a:t>kay, make sense</a:t>
            </a:r>
            <a:r>
              <a:rPr lang="en-CN" sz="2400" dirty="0">
                <a:solidFill>
                  <a:srgbClr val="00B0F0"/>
                </a:solidFill>
                <a:sym typeface="Wingdings" pitchFamily="2" charset="2"/>
              </a:rPr>
              <a:t> </a:t>
            </a:r>
            <a:endParaRPr lang="en-CN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ack and white image of a black object&#10;&#10;Description automatically generated">
            <a:extLst>
              <a:ext uri="{FF2B5EF4-FFF2-40B4-BE49-F238E27FC236}">
                <a16:creationId xmlns:a16="http://schemas.microsoft.com/office/drawing/2014/main" id="{7164E9CF-A77B-E111-6795-7A1022952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20" t="1649" r="890" b="-1649"/>
          <a:stretch/>
        </p:blipFill>
        <p:spPr>
          <a:xfrm>
            <a:off x="9178653" y="3822792"/>
            <a:ext cx="2714297" cy="3017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37B63-0EBC-D286-BEC0-F0CF08FD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E</a:t>
            </a:r>
            <a:r>
              <a:rPr lang="en-CN" dirty="0">
                <a:solidFill>
                  <a:srgbClr val="00B0F0"/>
                </a:solidFill>
              </a:rPr>
              <a:t>xplain </a:t>
            </a:r>
            <a:r>
              <a:rPr lang="en-CN" dirty="0"/>
              <a:t>black box model</a:t>
            </a:r>
          </a:p>
        </p:txBody>
      </p:sp>
      <p:pic>
        <p:nvPicPr>
          <p:cNvPr id="8" name="Picture 7" descr="A white and grey object in the dark&#10;&#10;Description automatically generated">
            <a:extLst>
              <a:ext uri="{FF2B5EF4-FFF2-40B4-BE49-F238E27FC236}">
                <a16:creationId xmlns:a16="http://schemas.microsoft.com/office/drawing/2014/main" id="{184ABC98-7BDB-BE1B-2C32-0C68E24E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56" y="4232992"/>
            <a:ext cx="2035486" cy="2047898"/>
          </a:xfrm>
          <a:prstGeom prst="rect">
            <a:avLst/>
          </a:prstGeom>
        </p:spPr>
      </p:pic>
      <p:pic>
        <p:nvPicPr>
          <p:cNvPr id="10" name="Picture 9" descr="A comet in the sky&#10;&#10;Description automatically generated">
            <a:extLst>
              <a:ext uri="{FF2B5EF4-FFF2-40B4-BE49-F238E27FC236}">
                <a16:creationId xmlns:a16="http://schemas.microsoft.com/office/drawing/2014/main" id="{8DF2D877-C596-82A5-4AE3-10D6BF56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556" y="1631704"/>
            <a:ext cx="2035486" cy="2047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66208D-ACBB-D9F3-2602-E340382DFAC6}"/>
              </a:ext>
            </a:extLst>
          </p:cNvPr>
          <p:cNvGrpSpPr/>
          <p:nvPr/>
        </p:nvGrpSpPr>
        <p:grpSpPr>
          <a:xfrm>
            <a:off x="5414213" y="1758735"/>
            <a:ext cx="3830203" cy="1793122"/>
            <a:chOff x="6605270" y="3566158"/>
            <a:chExt cx="2630141" cy="109026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90C655A-2462-95E3-2BFA-0498B6D4FD53}"/>
                </a:ext>
              </a:extLst>
            </p:cNvPr>
            <p:cNvSpPr/>
            <p:nvPr/>
          </p:nvSpPr>
          <p:spPr>
            <a:xfrm>
              <a:off x="6605270" y="3566158"/>
              <a:ext cx="2630141" cy="109026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N"/>
            </a:p>
          </p:txBody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6670FA4C-B591-E7A8-3702-941347F98050}"/>
                </a:ext>
              </a:extLst>
            </p:cNvPr>
            <p:cNvSpPr txBox="1"/>
            <p:nvPr/>
          </p:nvSpPr>
          <p:spPr>
            <a:xfrm>
              <a:off x="6658491" y="3619380"/>
              <a:ext cx="2523697" cy="983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GB" sz="4400" b="1" dirty="0">
                  <a:solidFill>
                    <a:schemeClr val="bg1"/>
                  </a:solidFill>
                </a:rPr>
                <a:t>Black Box Model</a:t>
              </a:r>
              <a:endParaRPr lang="en-GB" sz="4400" kern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D74241-2AD1-7685-56CD-FCA45A792DF7}"/>
              </a:ext>
            </a:extLst>
          </p:cNvPr>
          <p:cNvCxnSpPr/>
          <p:nvPr/>
        </p:nvCxnSpPr>
        <p:spPr>
          <a:xfrm>
            <a:off x="9244416" y="2655296"/>
            <a:ext cx="616575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25826C-7916-72BF-DA17-3DF456918F34}"/>
              </a:ext>
            </a:extLst>
          </p:cNvPr>
          <p:cNvSpPr txBox="1"/>
          <p:nvPr/>
        </p:nvSpPr>
        <p:spPr>
          <a:xfrm>
            <a:off x="9898062" y="2264282"/>
            <a:ext cx="143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FR</a:t>
            </a:r>
            <a:r>
              <a:rPr lang="zh-CN" altLang="en-US" sz="4000" dirty="0">
                <a:solidFill>
                  <a:srgbClr val="7030A0"/>
                </a:solidFill>
              </a:rPr>
              <a:t> </a:t>
            </a:r>
            <a:r>
              <a:rPr lang="en-US" altLang="zh-CN" sz="4000" dirty="0">
                <a:solidFill>
                  <a:srgbClr val="7030A0"/>
                </a:solidFill>
              </a:rPr>
              <a:t>II</a:t>
            </a:r>
            <a:endParaRPr lang="en-US" sz="4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A3A7F9-84C8-AF3C-77A1-11B0CA7DF719}"/>
              </a:ext>
            </a:extLst>
          </p:cNvPr>
          <p:cNvCxnSpPr>
            <a:stCxn id="10" idx="2"/>
            <a:endCxn id="8" idx="0"/>
          </p:cNvCxnSpPr>
          <p:nvPr/>
        </p:nvCxnSpPr>
        <p:spPr>
          <a:xfrm>
            <a:off x="2822299" y="3678888"/>
            <a:ext cx="0" cy="55410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EB0B27-C2C7-85C5-008C-90EBD5080EC0}"/>
              </a:ext>
            </a:extLst>
          </p:cNvPr>
          <p:cNvSpPr txBox="1"/>
          <p:nvPr/>
        </p:nvSpPr>
        <p:spPr>
          <a:xfrm>
            <a:off x="1721157" y="6209143"/>
            <a:ext cx="243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segmentation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8C00E8-EB08-0557-FEBE-40CABED04258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991232" y="2655296"/>
            <a:ext cx="1422981" cy="2358933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C4297D-9BF4-1AE4-55B2-EB2814267EF9}"/>
              </a:ext>
            </a:extLst>
          </p:cNvPr>
          <p:cNvCxnSpPr>
            <a:endCxn id="23" idx="1"/>
          </p:cNvCxnSpPr>
          <p:nvPr/>
        </p:nvCxnSpPr>
        <p:spPr>
          <a:xfrm>
            <a:off x="3887054" y="5389491"/>
            <a:ext cx="1642925" cy="11943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B13253-7122-FC7B-E26F-0260D3F4AA01}"/>
              </a:ext>
            </a:extLst>
          </p:cNvPr>
          <p:cNvCxnSpPr/>
          <p:nvPr/>
        </p:nvCxnSpPr>
        <p:spPr>
          <a:xfrm flipH="1">
            <a:off x="7960547" y="3026249"/>
            <a:ext cx="2094975" cy="198798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8141E6-823D-813F-F29D-F33CA454A0C1}"/>
              </a:ext>
            </a:extLst>
          </p:cNvPr>
          <p:cNvGrpSpPr/>
          <p:nvPr/>
        </p:nvGrpSpPr>
        <p:grpSpPr>
          <a:xfrm>
            <a:off x="5480752" y="4691896"/>
            <a:ext cx="2432783" cy="1634066"/>
            <a:chOff x="6605270" y="3566158"/>
            <a:chExt cx="2630141" cy="109026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8A64FE8-0A47-5779-1540-2E9270401826}"/>
                </a:ext>
              </a:extLst>
            </p:cNvPr>
            <p:cNvSpPr/>
            <p:nvPr/>
          </p:nvSpPr>
          <p:spPr>
            <a:xfrm>
              <a:off x="6605270" y="3566158"/>
              <a:ext cx="2630141" cy="109026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N"/>
            </a:p>
          </p:txBody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503769CB-1485-D6FD-6DF5-206A267107C4}"/>
                </a:ext>
              </a:extLst>
            </p:cNvPr>
            <p:cNvSpPr txBox="1"/>
            <p:nvPr/>
          </p:nvSpPr>
          <p:spPr>
            <a:xfrm>
              <a:off x="6658491" y="3619380"/>
              <a:ext cx="2523697" cy="983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GB" sz="4400" b="1" dirty="0">
                  <a:solidFill>
                    <a:schemeClr val="tx1"/>
                  </a:solidFill>
                </a:rPr>
                <a:t>Linear Model</a:t>
              </a:r>
              <a:endParaRPr lang="en-GB" sz="44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383683-D16A-76BB-169A-3910B4982947}"/>
              </a:ext>
            </a:extLst>
          </p:cNvPr>
          <p:cNvCxnSpPr/>
          <p:nvPr/>
        </p:nvCxnSpPr>
        <p:spPr>
          <a:xfrm>
            <a:off x="8011797" y="5655039"/>
            <a:ext cx="1181538" cy="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B16450A-8DEA-58C0-59EA-98738AB659E5}"/>
              </a:ext>
            </a:extLst>
          </p:cNvPr>
          <p:cNvSpPr txBox="1"/>
          <p:nvPr/>
        </p:nvSpPr>
        <p:spPr>
          <a:xfrm>
            <a:off x="9240346" y="3694330"/>
            <a:ext cx="331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Visual. </a:t>
            </a:r>
            <a:r>
              <a:rPr lang="en-GB" sz="2800" dirty="0">
                <a:solidFill>
                  <a:srgbClr val="7030A0"/>
                </a:solidFill>
              </a:rPr>
              <a:t>Seg.</a:t>
            </a:r>
            <a:r>
              <a:rPr lang="en-US" sz="2800" dirty="0">
                <a:solidFill>
                  <a:srgbClr val="7030A0"/>
                </a:solidFill>
              </a:rPr>
              <a:t> weights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850140-27B5-C18B-2971-8B18538F2E4E}"/>
              </a:ext>
            </a:extLst>
          </p:cNvPr>
          <p:cNvSpPr txBox="1"/>
          <p:nvPr/>
        </p:nvSpPr>
        <p:spPr>
          <a:xfrm>
            <a:off x="5017723" y="6246194"/>
            <a:ext cx="335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Approximate the CNN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5E8A57-D154-63BD-7DD0-335F085DA810}"/>
              </a:ext>
            </a:extLst>
          </p:cNvPr>
          <p:cNvSpPr txBox="1"/>
          <p:nvPr/>
        </p:nvSpPr>
        <p:spPr>
          <a:xfrm>
            <a:off x="4669821" y="3737251"/>
            <a:ext cx="202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Turn on/off segments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22EAD9-8132-A5AD-0547-2E7D1E4EB2DD}"/>
              </a:ext>
            </a:extLst>
          </p:cNvPr>
          <p:cNvSpPr txBox="1"/>
          <p:nvPr/>
        </p:nvSpPr>
        <p:spPr>
          <a:xfrm>
            <a:off x="9023525" y="6295850"/>
            <a:ext cx="318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Tang &amp; Yue et al. 2023</a:t>
            </a:r>
          </a:p>
          <a:p>
            <a:r>
              <a:rPr lang="en-US" b="1" dirty="0"/>
              <a:t>Tang &amp; Yue et al. in prep.</a:t>
            </a:r>
          </a:p>
        </p:txBody>
      </p:sp>
    </p:spTree>
    <p:extLst>
      <p:ext uri="{BB962C8B-B14F-4D97-AF65-F5344CB8AC3E}">
        <p14:creationId xmlns:p14="http://schemas.microsoft.com/office/powerpoint/2010/main" val="1683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367C-9AAD-30BE-4E9A-5A239C07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GB" dirty="0"/>
              <a:t>O</a:t>
            </a:r>
            <a:r>
              <a:rPr lang="en-CN" dirty="0"/>
              <a:t>utreach</a:t>
            </a:r>
            <a:r>
              <a:rPr lang="en-US" dirty="0"/>
              <a:t>, </a:t>
            </a:r>
            <a:r>
              <a:rPr lang="en-CN" dirty="0"/>
              <a:t>education, and oad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F118818-72A0-A9F1-C3C7-95B5F007B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0" r="1" b="1"/>
          <a:stretch/>
        </p:blipFill>
        <p:spPr>
          <a:xfrm>
            <a:off x="484632" y="484632"/>
            <a:ext cx="4495806" cy="351194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29FFD-3FB6-4569-8FC9-2D262B223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tanding next to a display&#10;&#10;Description automatically generated">
            <a:extLst>
              <a:ext uri="{FF2B5EF4-FFF2-40B4-BE49-F238E27FC236}">
                <a16:creationId xmlns:a16="http://schemas.microsoft.com/office/drawing/2014/main" id="{084542D4-FA40-8A1A-EF69-26E833177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45" r="9" b="9"/>
          <a:stretch/>
        </p:blipFill>
        <p:spPr>
          <a:xfrm rot="5400000">
            <a:off x="150879" y="4484351"/>
            <a:ext cx="2231808" cy="1564300"/>
          </a:xfrm>
          <a:prstGeom prst="rect">
            <a:avLst/>
          </a:prstGeom>
        </p:spPr>
      </p:pic>
      <p:pic>
        <p:nvPicPr>
          <p:cNvPr id="8" name="Content Placeholder 7" descr="A building with a dome on top&#10;&#10;Description automatically generated">
            <a:extLst>
              <a:ext uri="{FF2B5EF4-FFF2-40B4-BE49-F238E27FC236}">
                <a16:creationId xmlns:a16="http://schemas.microsoft.com/office/drawing/2014/main" id="{101BD717-B74D-304A-55B8-16834D01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34" r="2" b="2"/>
          <a:stretch/>
        </p:blipFill>
        <p:spPr>
          <a:xfrm>
            <a:off x="2209800" y="4150596"/>
            <a:ext cx="2770638" cy="223180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4B100E6-8106-6AF0-4391-A05ED127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2286000"/>
            <a:ext cx="6343369" cy="4023360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International ML in Astronomy Workshop</a:t>
            </a:r>
          </a:p>
          <a:p>
            <a:pPr lvl="1"/>
            <a:r>
              <a:rPr lang="en-US" sz="2600" dirty="0"/>
              <a:t>Karachi</a:t>
            </a:r>
          </a:p>
          <a:p>
            <a:pPr lvl="1"/>
            <a:r>
              <a:rPr lang="en-US" sz="2600" dirty="0"/>
              <a:t>150 participants from 6 continents</a:t>
            </a:r>
          </a:p>
          <a:p>
            <a:endParaRPr lang="en-US" dirty="0"/>
          </a:p>
          <a:p>
            <a:r>
              <a:rPr lang="en-US" sz="3000" dirty="0"/>
              <a:t>High School Student PBL</a:t>
            </a:r>
          </a:p>
          <a:p>
            <a:pPr lvl="1"/>
            <a:r>
              <a:rPr lang="en-US" sz="2600" dirty="0"/>
              <a:t>Guangzhou</a:t>
            </a:r>
          </a:p>
          <a:p>
            <a:pPr lvl="1"/>
            <a:r>
              <a:rPr lang="en-US" sz="2600" dirty="0" err="1"/>
              <a:t>Mingxuan</a:t>
            </a:r>
            <a:r>
              <a:rPr lang="en-US" sz="2600" dirty="0"/>
              <a:t>: ISEF finalist</a:t>
            </a:r>
          </a:p>
          <a:p>
            <a:endParaRPr lang="en-US" dirty="0"/>
          </a:p>
          <a:p>
            <a:r>
              <a:rPr lang="en-US" sz="3000" dirty="0"/>
              <a:t>Radio Telescope building training camp</a:t>
            </a:r>
          </a:p>
          <a:p>
            <a:pPr lvl="1"/>
            <a:r>
              <a:rPr lang="en-US" sz="2600" dirty="0"/>
              <a:t>Shanghai</a:t>
            </a:r>
          </a:p>
          <a:p>
            <a:pPr lvl="1"/>
            <a:r>
              <a:rPr lang="en-US" sz="2600" dirty="0"/>
              <a:t>This fall 2024: Shanghai Planetarium</a:t>
            </a:r>
          </a:p>
        </p:txBody>
      </p:sp>
    </p:spTree>
    <p:extLst>
      <p:ext uri="{BB962C8B-B14F-4D97-AF65-F5344CB8AC3E}">
        <p14:creationId xmlns:p14="http://schemas.microsoft.com/office/powerpoint/2010/main" val="380601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09E1-EA99-0314-F659-D950C13F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i="0" u="none" strike="noStrike" dirty="0">
                <a:effectLst/>
              </a:rPr>
              <a:t>OAD: Reduce Inequality through citizen science based education program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E7505-5355-80B9-ECB3-F61EDBD06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9" r="3" b="3"/>
          <a:stretch/>
        </p:blipFill>
        <p:spPr>
          <a:xfrm>
            <a:off x="0" y="0"/>
            <a:ext cx="2926060" cy="400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A473AA-B631-4C93-F010-BB36C7ADC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1" r="-1" b="4790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97F84-36F0-8855-FAEF-564DFAAD3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" r="1307" b="3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6" name="Picture 5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9C82DCF7-E3A5-0BC9-A4CB-78F389BF4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42" r="33891" b="-2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E0C4C5-CC81-D7CB-F4FB-0775181F41AF}"/>
              </a:ext>
            </a:extLst>
          </p:cNvPr>
          <p:cNvSpPr txBox="1">
            <a:spLocks/>
          </p:cNvSpPr>
          <p:nvPr/>
        </p:nvSpPr>
        <p:spPr>
          <a:xfrm>
            <a:off x="4384779" y="4389128"/>
            <a:ext cx="7796864" cy="1891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OAD </a:t>
            </a:r>
            <a:r>
              <a:rPr lang="en-US" sz="2000" dirty="0" err="1"/>
              <a:t>recommanded</a:t>
            </a:r>
            <a:r>
              <a:rPr lang="en-US" sz="2000" dirty="0"/>
              <a:t> project 2023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PBL supervision </a:t>
            </a:r>
            <a:r>
              <a:rPr lang="en-US" sz="2000" dirty="0"/>
              <a:t>towards high school female students (i.e. </a:t>
            </a:r>
            <a:r>
              <a:rPr lang="en-US" sz="2000" dirty="0" err="1"/>
              <a:t>Kexin</a:t>
            </a:r>
            <a:r>
              <a:rPr lang="en-US" sz="2000" dirty="0"/>
              <a:t> Wu)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Summer internship </a:t>
            </a:r>
            <a:r>
              <a:rPr lang="en-US" sz="2000" dirty="0"/>
              <a:t>opportunities for female undergrads</a:t>
            </a:r>
          </a:p>
          <a:p>
            <a:pPr lvl="1"/>
            <a:r>
              <a:rPr lang="en-US" sz="2000" dirty="0"/>
              <a:t>Free </a:t>
            </a:r>
            <a:r>
              <a:rPr lang="en-US" sz="2000" dirty="0">
                <a:solidFill>
                  <a:srgbClr val="7030A0"/>
                </a:solidFill>
              </a:rPr>
              <a:t>career consultation service </a:t>
            </a:r>
            <a:r>
              <a:rPr lang="en-US" sz="2000" dirty="0"/>
              <a:t>towards local female students (collaborating with </a:t>
            </a:r>
            <a:r>
              <a:rPr lang="en-US" sz="2000" dirty="0" err="1"/>
              <a:t>Yanxing</a:t>
            </a:r>
            <a:r>
              <a:rPr lang="en-US" altLang="zh-CN" sz="2000" dirty="0"/>
              <a:t> program (</a:t>
            </a:r>
            <a:r>
              <a:rPr lang="zh-CN" altLang="en-US" sz="2000" dirty="0"/>
              <a:t>妍星</a:t>
            </a:r>
            <a:r>
              <a:rPr lang="en-US" altLang="zh-CN" sz="2000" dirty="0"/>
              <a:t>), covering &gt; 100 members)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F081D-970E-0DB3-629D-F6D223FBA6B1}"/>
              </a:ext>
            </a:extLst>
          </p:cNvPr>
          <p:cNvSpPr txBox="1"/>
          <p:nvPr/>
        </p:nvSpPr>
        <p:spPr>
          <a:xfrm>
            <a:off x="6159788" y="3386098"/>
            <a:ext cx="2930409" cy="60960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Leyao Wei</a:t>
            </a:r>
          </a:p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(joined Tsinghua Uni.)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DD2A2-0767-D843-3A4E-A287E5B35E21}"/>
              </a:ext>
            </a:extLst>
          </p:cNvPr>
          <p:cNvSpPr txBox="1"/>
          <p:nvPr/>
        </p:nvSpPr>
        <p:spPr>
          <a:xfrm>
            <a:off x="3079894" y="3395458"/>
            <a:ext cx="2930409" cy="60960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dirty="0">
                <a:solidFill>
                  <a:srgbClr val="FFFFFF"/>
                </a:solidFill>
              </a:rPr>
              <a:t>Yan Luo</a:t>
            </a:r>
          </a:p>
          <a:p>
            <a:pPr algn="ctr">
              <a:spcAft>
                <a:spcPts val="600"/>
              </a:spcAft>
            </a:pPr>
            <a:r>
              <a:rPr lang="en-CN" dirty="0">
                <a:solidFill>
                  <a:srgbClr val="FFFFFF"/>
                </a:solidFill>
              </a:rPr>
              <a:t>(Joining Peking Uni.)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B4800-0A48-32B2-628A-29C8FC12121B}"/>
              </a:ext>
            </a:extLst>
          </p:cNvPr>
          <p:cNvSpPr txBox="1"/>
          <p:nvPr/>
        </p:nvSpPr>
        <p:spPr>
          <a:xfrm>
            <a:off x="10357" y="3386096"/>
            <a:ext cx="2930409" cy="6189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Shiyu Yue</a:t>
            </a:r>
          </a:p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(</a:t>
            </a:r>
            <a:r>
              <a:rPr lang="en-US" sz="2000" dirty="0">
                <a:solidFill>
                  <a:srgbClr val="FFFFFF"/>
                </a:solidFill>
              </a:rPr>
              <a:t>Joining CUHK)</a:t>
            </a:r>
            <a:r>
              <a:rPr lang="en-CN" sz="20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227AF-574E-5683-9208-F23067701603}"/>
              </a:ext>
            </a:extLst>
          </p:cNvPr>
          <p:cNvSpPr txBox="1"/>
          <p:nvPr/>
        </p:nvSpPr>
        <p:spPr>
          <a:xfrm>
            <a:off x="9251234" y="3386097"/>
            <a:ext cx="2930409" cy="60960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Chuni Liang</a:t>
            </a:r>
          </a:p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(new intern student)</a:t>
            </a:r>
          </a:p>
        </p:txBody>
      </p:sp>
    </p:spTree>
    <p:extLst>
      <p:ext uri="{BB962C8B-B14F-4D97-AF65-F5344CB8AC3E}">
        <p14:creationId xmlns:p14="http://schemas.microsoft.com/office/powerpoint/2010/main" val="375946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188E-C9E9-C752-7A1C-66801249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dirty="0">
                <a:solidFill>
                  <a:srgbClr val="523D59"/>
                </a:solidFill>
              </a:rPr>
              <a:t>Many thanks for listening,</a:t>
            </a:r>
            <a:br>
              <a:rPr lang="en-US" sz="4900" dirty="0">
                <a:solidFill>
                  <a:srgbClr val="523D59"/>
                </a:solidFill>
              </a:rPr>
            </a:br>
            <a:r>
              <a:rPr lang="en-US" sz="4900" dirty="0">
                <a:solidFill>
                  <a:srgbClr val="523D59"/>
                </a:solidFill>
              </a:rPr>
              <a:t>AND See you in the zoo </a:t>
            </a:r>
            <a:r>
              <a:rPr lang="en-US" sz="4900" dirty="0">
                <a:solidFill>
                  <a:srgbClr val="0070C0"/>
                </a:solidFill>
              </a:rPr>
              <a:t>in 15 mins</a:t>
            </a:r>
            <a:r>
              <a:rPr lang="en-US" sz="4900" dirty="0">
                <a:solidFill>
                  <a:srgbClr val="523D59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EC53B-A5FD-F80C-D0D9-4A0E59BB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5" r="1" b="3784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N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B9AF8-037B-425A-2995-4DAE0D7F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Large survey data challenge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picture containing text, software, diagram, screenshot&#10;&#10;Description automatically generated">
            <a:extLst>
              <a:ext uri="{FF2B5EF4-FFF2-40B4-BE49-F238E27FC236}">
                <a16:creationId xmlns:a16="http://schemas.microsoft.com/office/drawing/2014/main" id="{175B2BA0-D992-6BAC-850B-1DBDE13F7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910"/>
          <a:stretch/>
        </p:blipFill>
        <p:spPr>
          <a:xfrm>
            <a:off x="4654984" y="1117734"/>
            <a:ext cx="6896936" cy="46235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207D64-B6D2-64D9-CEE7-3D6CEED53F9E}"/>
              </a:ext>
            </a:extLst>
          </p:cNvPr>
          <p:cNvSpPr txBox="1"/>
          <p:nvPr/>
        </p:nvSpPr>
        <p:spPr>
          <a:xfrm>
            <a:off x="7609900" y="5809174"/>
            <a:ext cx="225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Norris et al. 2021 </a:t>
            </a:r>
          </a:p>
        </p:txBody>
      </p:sp>
    </p:spTree>
    <p:extLst>
      <p:ext uri="{BB962C8B-B14F-4D97-AF65-F5344CB8AC3E}">
        <p14:creationId xmlns:p14="http://schemas.microsoft.com/office/powerpoint/2010/main" val="292258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software, diagram, screenshot&#10;&#10;Description automatically generated">
            <a:extLst>
              <a:ext uri="{FF2B5EF4-FFF2-40B4-BE49-F238E27FC236}">
                <a16:creationId xmlns:a16="http://schemas.microsoft.com/office/drawing/2014/main" id="{375C06A0-9B83-4B4F-330E-A2C5CDFD9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910"/>
          <a:stretch/>
        </p:blipFill>
        <p:spPr>
          <a:xfrm>
            <a:off x="-8148685" y="0"/>
            <a:ext cx="15584449" cy="104473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69D62E-1111-6B67-1F40-99F6D08A0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5764" y="257071"/>
            <a:ext cx="4756236" cy="1159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N" sz="3200" dirty="0"/>
              <a:t>EMU: ~ 40M sources</a:t>
            </a:r>
          </a:p>
          <a:p>
            <a:pPr marL="0" indent="0">
              <a:buNone/>
            </a:pPr>
            <a:r>
              <a:rPr lang="en-CN" sz="3200" dirty="0"/>
              <a:t>LoTSS DR 2: ~</a:t>
            </a:r>
            <a:r>
              <a:rPr lang="en-US" sz="3200" dirty="0"/>
              <a:t>4.4 </a:t>
            </a:r>
            <a:r>
              <a:rPr lang="en-CN" sz="3200" dirty="0"/>
              <a:t>M 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318258-ED9E-9B7B-2B2C-00C806A00E42}"/>
              </a:ext>
            </a:extLst>
          </p:cNvPr>
          <p:cNvSpPr txBox="1">
            <a:spLocks/>
          </p:cNvSpPr>
          <p:nvPr/>
        </p:nvSpPr>
        <p:spPr>
          <a:xfrm>
            <a:off x="7638709" y="2084831"/>
            <a:ext cx="4169805" cy="451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N" dirty="0"/>
              <a:t>Cataloguing Techniques:</a:t>
            </a:r>
          </a:p>
          <a:p>
            <a:pPr>
              <a:buFont typeface="Wingdings" pitchFamily="2" charset="2"/>
              <a:buChar char="§"/>
            </a:pPr>
            <a:r>
              <a:rPr lang="en-CN" dirty="0"/>
              <a:t>Source Finder (</a:t>
            </a:r>
            <a:r>
              <a:rPr lang="en-CN" b="1" dirty="0"/>
              <a:t>SF</a:t>
            </a:r>
            <a:r>
              <a:rPr lang="en-CN" dirty="0"/>
              <a:t>; handled most sources)</a:t>
            </a:r>
          </a:p>
          <a:p>
            <a:pPr>
              <a:buFont typeface="Wingdings" pitchFamily="2" charset="2"/>
              <a:buChar char="§"/>
            </a:pPr>
            <a:r>
              <a:rPr lang="en-CN" dirty="0"/>
              <a:t>Cross-Matching methods</a:t>
            </a:r>
          </a:p>
          <a:p>
            <a:pPr>
              <a:buFont typeface="Wingdings" pitchFamily="2" charset="2"/>
              <a:buChar char="§"/>
            </a:pPr>
            <a:r>
              <a:rPr lang="en-CN" dirty="0"/>
              <a:t>Visual Sorting (handled complex sources)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A</a:t>
            </a:r>
            <a:r>
              <a:rPr lang="en-CN" dirty="0"/>
              <a:t>nd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473A5-F9E2-D0E4-524B-4D193093483C}"/>
              </a:ext>
            </a:extLst>
          </p:cNvPr>
          <p:cNvSpPr/>
          <p:nvPr/>
        </p:nvSpPr>
        <p:spPr>
          <a:xfrm>
            <a:off x="5253925" y="257071"/>
            <a:ext cx="1596326" cy="688326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F4D99D-62B4-63FD-FF38-FD4CD6313682}"/>
              </a:ext>
            </a:extLst>
          </p:cNvPr>
          <p:cNvSpPr txBox="1">
            <a:spLocks/>
          </p:cNvSpPr>
          <p:nvPr/>
        </p:nvSpPr>
        <p:spPr>
          <a:xfrm>
            <a:off x="1583069" y="-1517429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spc="200" dirty="0"/>
              <a:t>Large survey data challenge</a:t>
            </a:r>
          </a:p>
        </p:txBody>
      </p:sp>
    </p:spTree>
    <p:extLst>
      <p:ext uri="{BB962C8B-B14F-4D97-AF65-F5344CB8AC3E}">
        <p14:creationId xmlns:p14="http://schemas.microsoft.com/office/powerpoint/2010/main" val="356431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B7E5040-25F1-5435-05F8-A3723CA87F96}"/>
              </a:ext>
            </a:extLst>
          </p:cNvPr>
          <p:cNvSpPr txBox="1"/>
          <p:nvPr/>
        </p:nvSpPr>
        <p:spPr>
          <a:xfrm>
            <a:off x="5937250" y="1173843"/>
            <a:ext cx="1609725" cy="4489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For LoTSS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B634E-8CC9-52AB-4649-B016612ECEF2}"/>
              </a:ext>
            </a:extLst>
          </p:cNvPr>
          <p:cNvSpPr txBox="1"/>
          <p:nvPr/>
        </p:nvSpPr>
        <p:spPr>
          <a:xfrm>
            <a:off x="7648576" y="1173843"/>
            <a:ext cx="1587499" cy="4489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rgbClr val="FFFFFF"/>
                </a:solidFill>
              </a:rPr>
              <a:t>For EMU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D1F88-C43B-96C7-0FEE-04EA1B8B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2686" cy="1325563"/>
          </a:xfrm>
        </p:spPr>
        <p:txBody>
          <a:bodyPr>
            <a:normAutofit/>
          </a:bodyPr>
          <a:lstStyle/>
          <a:p>
            <a:r>
              <a:rPr lang="en-CN" sz="4400" dirty="0">
                <a:solidFill>
                  <a:schemeClr val="tx1"/>
                </a:solidFill>
              </a:rPr>
              <a:t>SF vs. complex source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8F50A5-DB51-5948-2A08-FEB4D1A41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664" y="1972936"/>
            <a:ext cx="3167743" cy="356787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81608-5D84-3076-1D03-A10C7FA69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14"/>
          <a:stretch/>
        </p:blipFill>
        <p:spPr>
          <a:xfrm>
            <a:off x="5905501" y="1559307"/>
            <a:ext cx="3385457" cy="2413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06FE00-1ABD-F0B8-4E28-5F4DF9F185F5}"/>
              </a:ext>
            </a:extLst>
          </p:cNvPr>
          <p:cNvSpPr txBox="1">
            <a:spLocks/>
          </p:cNvSpPr>
          <p:nvPr/>
        </p:nvSpPr>
        <p:spPr>
          <a:xfrm>
            <a:off x="960664" y="5520237"/>
            <a:ext cx="3419475" cy="60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sz="2400" dirty="0"/>
              <a:t>Boyce et al. 2023a,b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A1CC6-E3FA-FEA2-AA07-154A129717C2}"/>
              </a:ext>
            </a:extLst>
          </p:cNvPr>
          <p:cNvSpPr txBox="1"/>
          <p:nvPr/>
        </p:nvSpPr>
        <p:spPr>
          <a:xfrm>
            <a:off x="4823445" y="4357772"/>
            <a:ext cx="6004108" cy="80871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chemeClr val="bg1"/>
                </a:solidFill>
              </a:rPr>
              <a:t>Usually 5-20% in a survey cannot be handled by gaussian-fitting based SF easily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9DA41-6B43-4C33-9C8E-620028B33732}"/>
              </a:ext>
            </a:extLst>
          </p:cNvPr>
          <p:cNvSpPr txBox="1"/>
          <p:nvPr/>
        </p:nvSpPr>
        <p:spPr>
          <a:xfrm>
            <a:off x="5227228" y="5305062"/>
            <a:ext cx="6004108" cy="80871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N" sz="2000" dirty="0">
                <a:solidFill>
                  <a:schemeClr val="bg1"/>
                </a:solidFill>
              </a:rPr>
              <a:t>For EMU survey, that yields ~4,000,000 (10%)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836002-60A6-7E9F-7EDC-D1F0E2105331}"/>
              </a:ext>
            </a:extLst>
          </p:cNvPr>
          <p:cNvSpPr txBox="1"/>
          <p:nvPr/>
        </p:nvSpPr>
        <p:spPr>
          <a:xfrm>
            <a:off x="6096000" y="6313430"/>
            <a:ext cx="675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solidFill>
                  <a:srgbClr val="0070C0"/>
                </a:solidFill>
              </a:rPr>
              <a:t>We need alternative methods to handle them!</a:t>
            </a:r>
          </a:p>
        </p:txBody>
      </p:sp>
    </p:spTree>
    <p:extLst>
      <p:ext uri="{BB962C8B-B14F-4D97-AF65-F5344CB8AC3E}">
        <p14:creationId xmlns:p14="http://schemas.microsoft.com/office/powerpoint/2010/main" val="414870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5822-329B-BC6E-458E-BD66CEE0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171776"/>
            <a:ext cx="10515600" cy="1325563"/>
          </a:xfrm>
        </p:spPr>
        <p:txBody>
          <a:bodyPr/>
          <a:lstStyle/>
          <a:p>
            <a:r>
              <a:rPr lang="en-CN" dirty="0"/>
              <a:t>RGZ workflow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B5C7EC7-E78E-83AC-62B0-FFA77DC3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6" y="1497339"/>
            <a:ext cx="11972408" cy="3324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CF45D-1CEA-8F73-C9F3-91550BE17EBD}"/>
              </a:ext>
            </a:extLst>
          </p:cNvPr>
          <p:cNvSpPr txBox="1"/>
          <p:nvPr/>
        </p:nvSpPr>
        <p:spPr>
          <a:xfrm>
            <a:off x="0" y="4834229"/>
            <a:ext cx="4410938" cy="101739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dirty="0">
                <a:solidFill>
                  <a:srgbClr val="FFFFFF"/>
                </a:solidFill>
              </a:rPr>
              <a:t>1.</a:t>
            </a:r>
            <a:r>
              <a:rPr lang="zh-CN" altLang="en-US" sz="2000" dirty="0">
                <a:solidFill>
                  <a:srgbClr val="FFFFFF"/>
                </a:solidFill>
              </a:rPr>
              <a:t> </a:t>
            </a:r>
            <a:r>
              <a:rPr lang="en-US" altLang="zh-CN" sz="2000" dirty="0">
                <a:solidFill>
                  <a:srgbClr val="FFFFFF"/>
                </a:solidFill>
              </a:rPr>
              <a:t>Examine</a:t>
            </a:r>
            <a:r>
              <a:rPr lang="zh-CN" altLang="en-US" sz="2000" dirty="0">
                <a:solidFill>
                  <a:srgbClr val="FFFFFF"/>
                </a:solidFill>
              </a:rPr>
              <a:t> </a:t>
            </a:r>
            <a:r>
              <a:rPr lang="en-US" altLang="zh-CN" sz="2000" dirty="0">
                <a:solidFill>
                  <a:srgbClr val="FFFFFF"/>
                </a:solidFill>
              </a:rPr>
              <a:t>both radio (VLA FIRST) and IR (WISE) identity location of radio emission regions </a:t>
            </a:r>
            <a:r>
              <a:rPr lang="en-US" altLang="zh-CN" sz="2000" dirty="0" err="1">
                <a:solidFill>
                  <a:srgbClr val="FFFFFF"/>
                </a:solidFill>
              </a:rPr>
              <a:t>w.r.t.</a:t>
            </a:r>
            <a:r>
              <a:rPr lang="en-US" altLang="zh-CN" sz="2000" dirty="0">
                <a:solidFill>
                  <a:srgbClr val="FFFFFF"/>
                </a:solidFill>
              </a:rPr>
              <a:t> galaxy </a:t>
            </a:r>
            <a:endParaRPr lang="en-CN" sz="200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CF955-B1F3-4150-E0B3-7F72004EC2D4}"/>
              </a:ext>
            </a:extLst>
          </p:cNvPr>
          <p:cNvSpPr txBox="1"/>
          <p:nvPr/>
        </p:nvSpPr>
        <p:spPr>
          <a:xfrm>
            <a:off x="3890531" y="529771"/>
            <a:ext cx="4410938" cy="9334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dirty="0">
                <a:solidFill>
                  <a:srgbClr val="FFFFFF"/>
                </a:solidFill>
              </a:rPr>
              <a:t>2.</a:t>
            </a:r>
            <a:r>
              <a:rPr lang="zh-CN" altLang="en-US" sz="2000" dirty="0">
                <a:solidFill>
                  <a:srgbClr val="FFFFFF"/>
                </a:solidFill>
              </a:rPr>
              <a:t> </a:t>
            </a:r>
            <a:r>
              <a:rPr lang="en-US" altLang="zh-CN" sz="2000" dirty="0">
                <a:solidFill>
                  <a:srgbClr val="FFFFFF"/>
                </a:solidFill>
              </a:rPr>
              <a:t>Mark radio emission regions that are interconnected to the same hosting galaxy</a:t>
            </a:r>
            <a:endParaRPr lang="en-CN" sz="20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FD93F-6A56-1527-79BD-EF711FD9D7DB}"/>
              </a:ext>
            </a:extLst>
          </p:cNvPr>
          <p:cNvSpPr txBox="1"/>
          <p:nvPr/>
        </p:nvSpPr>
        <p:spPr>
          <a:xfrm>
            <a:off x="7781062" y="4834228"/>
            <a:ext cx="4410938" cy="54079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dirty="0">
                <a:solidFill>
                  <a:srgbClr val="FFFFFF"/>
                </a:solidFill>
              </a:rPr>
              <a:t>3.</a:t>
            </a:r>
            <a:r>
              <a:rPr lang="zh-CN" altLang="en-US" sz="2000" dirty="0">
                <a:solidFill>
                  <a:srgbClr val="FFFFFF"/>
                </a:solidFill>
              </a:rPr>
              <a:t> </a:t>
            </a:r>
            <a:r>
              <a:rPr lang="en-US" altLang="zh-CN" sz="2000" dirty="0">
                <a:solidFill>
                  <a:srgbClr val="FFFFFF"/>
                </a:solidFill>
              </a:rPr>
              <a:t>Identify its infrared hosting galaxy</a:t>
            </a:r>
            <a:endParaRPr lang="en-CN" sz="20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C41FA-49D8-3317-8587-348C79E30A17}"/>
              </a:ext>
            </a:extLst>
          </p:cNvPr>
          <p:cNvSpPr txBox="1"/>
          <p:nvPr/>
        </p:nvSpPr>
        <p:spPr>
          <a:xfrm>
            <a:off x="7781062" y="5698188"/>
            <a:ext cx="4410938" cy="54079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dirty="0">
                <a:solidFill>
                  <a:srgbClr val="FFFFFF"/>
                </a:solidFill>
              </a:rPr>
              <a:t>4.</a:t>
            </a:r>
            <a:r>
              <a:rPr lang="zh-CN" altLang="en-US" sz="2000" dirty="0">
                <a:solidFill>
                  <a:srgbClr val="FFFFFF"/>
                </a:solidFill>
              </a:rPr>
              <a:t> </a:t>
            </a:r>
            <a:r>
              <a:rPr lang="en-US" altLang="zh-CN" sz="2000" dirty="0">
                <a:solidFill>
                  <a:srgbClr val="FFFFFF"/>
                </a:solidFill>
              </a:rPr>
              <a:t>More radio galaxy? </a:t>
            </a:r>
            <a:endParaRPr lang="en-CN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02B1B3-454C-1700-C248-E92CC731C20E}"/>
              </a:ext>
            </a:extLst>
          </p:cNvPr>
          <p:cNvCxnSpPr>
            <a:cxnSpLocks/>
          </p:cNvCxnSpPr>
          <p:nvPr/>
        </p:nvCxnSpPr>
        <p:spPr>
          <a:xfrm>
            <a:off x="9986531" y="5375023"/>
            <a:ext cx="0" cy="3231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27D9C4-01A7-9931-17A3-36C733DD7829}"/>
              </a:ext>
            </a:extLst>
          </p:cNvPr>
          <p:cNvCxnSpPr>
            <a:cxnSpLocks/>
            <a:stCxn id="11" idx="1"/>
            <a:endCxn id="5" idx="2"/>
          </p:cNvCxnSpPr>
          <p:nvPr/>
        </p:nvCxnSpPr>
        <p:spPr>
          <a:xfrm flipH="1" flipV="1">
            <a:off x="6096000" y="4821373"/>
            <a:ext cx="1685062" cy="11472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1F69E92-BE8E-5C0C-7129-21668E8470BA}"/>
              </a:ext>
            </a:extLst>
          </p:cNvPr>
          <p:cNvSpPr txBox="1"/>
          <p:nvPr/>
        </p:nvSpPr>
        <p:spPr>
          <a:xfrm>
            <a:off x="6096000" y="5205295"/>
            <a:ext cx="946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600" dirty="0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4680C-82A0-C775-BC78-69C68FC0FB88}"/>
              </a:ext>
            </a:extLst>
          </p:cNvPr>
          <p:cNvSpPr txBox="1"/>
          <p:nvPr/>
        </p:nvSpPr>
        <p:spPr>
          <a:xfrm>
            <a:off x="7781062" y="6282388"/>
            <a:ext cx="4410938" cy="54079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dirty="0">
                <a:solidFill>
                  <a:schemeClr val="bg1"/>
                </a:solidFill>
              </a:rPr>
              <a:t>Optional: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Comment/Discuss</a:t>
            </a:r>
            <a:endParaRPr lang="en-CN" sz="20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E00ACE-0578-3C8A-CB48-B4AC44BEF46F}"/>
              </a:ext>
            </a:extLst>
          </p:cNvPr>
          <p:cNvSpPr txBox="1"/>
          <p:nvPr/>
        </p:nvSpPr>
        <p:spPr>
          <a:xfrm>
            <a:off x="8433888" y="1071505"/>
            <a:ext cx="37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Banfield+2015; Wong et al. submitted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352605-743D-B837-C2BF-46BD0561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52353"/>
            <a:ext cx="2724151" cy="605651"/>
          </a:xfrm>
          <a:prstGeom prst="rect">
            <a:avLst/>
          </a:prstGeom>
        </p:spPr>
      </p:pic>
      <p:pic>
        <p:nvPicPr>
          <p:cNvPr id="25" name="Picture 24" descr="Screen Shot 2017-01-08 at 14.40.23.png">
            <a:extLst>
              <a:ext uri="{FF2B5EF4-FFF2-40B4-BE49-F238E27FC236}">
                <a16:creationId xmlns:a16="http://schemas.microsoft.com/office/drawing/2014/main" id="{108E96C1-6E78-F8A5-72FF-2E787A6D8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1" y="6257868"/>
            <a:ext cx="1219199" cy="600131"/>
          </a:xfrm>
          <a:prstGeom prst="rect">
            <a:avLst/>
          </a:prstGeom>
        </p:spPr>
      </p:pic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80CB9C-DC9C-3678-BB59-D5061CCC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52353"/>
            <a:ext cx="2724151" cy="605651"/>
          </a:xfrm>
          <a:prstGeom prst="rect">
            <a:avLst/>
          </a:prstGeom>
        </p:spPr>
      </p:pic>
      <p:pic>
        <p:nvPicPr>
          <p:cNvPr id="27" name="Picture 26" descr="Screen Shot 2017-01-08 at 14.40.23.png">
            <a:extLst>
              <a:ext uri="{FF2B5EF4-FFF2-40B4-BE49-F238E27FC236}">
                <a16:creationId xmlns:a16="http://schemas.microsoft.com/office/drawing/2014/main" id="{239276AB-8D9F-866A-A0EE-B5E064D0B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1" y="6257868"/>
            <a:ext cx="1219199" cy="600131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8D0A309-1768-3625-C842-AA17EB95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278" y="6253929"/>
            <a:ext cx="409731" cy="60407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C6A1B52-7CDC-7B15-585F-806F2DC81F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3" r="11248"/>
          <a:stretch/>
        </p:blipFill>
        <p:spPr>
          <a:xfrm>
            <a:off x="4350009" y="6282388"/>
            <a:ext cx="454093" cy="5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8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10C1-7DD8-EA23-E0D0-1C0A2206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5400" dirty="0"/>
              <a:t>Decade effort  100,586 sources </a:t>
            </a:r>
            <a:br>
              <a:rPr lang="en-CN" sz="5400" dirty="0"/>
            </a:br>
            <a:r>
              <a:rPr lang="en-CN" sz="5400" dirty="0"/>
              <a:t>7 science papers + 10 ML papers</a:t>
            </a:r>
            <a:endParaRPr lang="en-CN" dirty="0"/>
          </a:p>
        </p:txBody>
      </p:sp>
      <p:pic>
        <p:nvPicPr>
          <p:cNvPr id="21" name="Content Placeholder 20" descr="A map of stars and galaxies&#10;&#10;Description automatically generated">
            <a:extLst>
              <a:ext uri="{FF2B5EF4-FFF2-40B4-BE49-F238E27FC236}">
                <a16:creationId xmlns:a16="http://schemas.microsoft.com/office/drawing/2014/main" id="{462B7597-7D80-F18D-0193-B9184EBE7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734" y="2895261"/>
            <a:ext cx="3743316" cy="343504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F03E3D-0CF5-3EAC-1D4C-F13651476776}"/>
              </a:ext>
            </a:extLst>
          </p:cNvPr>
          <p:cNvSpPr txBox="1">
            <a:spLocks/>
          </p:cNvSpPr>
          <p:nvPr/>
        </p:nvSpPr>
        <p:spPr>
          <a:xfrm>
            <a:off x="838200" y="253397"/>
            <a:ext cx="105156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97DCBA-A1D5-8B15-9D0F-5C8B9F7A1CA7}"/>
              </a:ext>
            </a:extLst>
          </p:cNvPr>
          <p:cNvSpPr txBox="1"/>
          <p:nvPr/>
        </p:nvSpPr>
        <p:spPr>
          <a:xfrm>
            <a:off x="9947435" y="2444020"/>
            <a:ext cx="233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solidFill>
                  <a:srgbClr val="7030A0"/>
                </a:solidFill>
              </a:rPr>
              <a:t>Publication List</a:t>
            </a:r>
          </a:p>
        </p:txBody>
      </p:sp>
      <p:pic>
        <p:nvPicPr>
          <p:cNvPr id="19" name="Picture 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A0F2658-615B-9FD3-440C-E32AF6B0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467" y="0"/>
            <a:ext cx="2540485" cy="2540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F1DDB0-44E4-31FB-20A5-6A7C6864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06" y="2938036"/>
            <a:ext cx="6789038" cy="315721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C1671D-C51C-0FEB-31CD-637965345FD3}"/>
              </a:ext>
            </a:extLst>
          </p:cNvPr>
          <p:cNvSpPr txBox="1">
            <a:spLocks/>
          </p:cNvSpPr>
          <p:nvPr/>
        </p:nvSpPr>
        <p:spPr>
          <a:xfrm>
            <a:off x="4676250" y="6368735"/>
            <a:ext cx="7335550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1520">
              <a:spcBef>
                <a:spcPts val="800"/>
              </a:spcBef>
              <a:buNone/>
            </a:pPr>
            <a:r>
              <a:rPr lang="en-CN" dirty="0"/>
              <a:t>RGZ DR1: Wong et al., submitted. </a:t>
            </a:r>
            <a:r>
              <a:rPr lang="en-GB" dirty="0"/>
              <a:t>C</a:t>
            </a:r>
            <a:r>
              <a:rPr lang="en-CN" dirty="0"/>
              <a:t>oming soon </a:t>
            </a:r>
            <a:r>
              <a:rPr lang="en-CN" dirty="0">
                <a:sym typeface="Wingdings" pitchFamily="2" charset="2"/>
              </a:rPr>
              <a:t>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CE4EE-F3C7-6EAD-8991-798B85D13428}"/>
              </a:ext>
            </a:extLst>
          </p:cNvPr>
          <p:cNvSpPr txBox="1">
            <a:spLocks/>
          </p:cNvSpPr>
          <p:nvPr/>
        </p:nvSpPr>
        <p:spPr>
          <a:xfrm>
            <a:off x="680525" y="1947932"/>
            <a:ext cx="4703915" cy="190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1520"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CN" dirty="0">
                <a:solidFill>
                  <a:srgbClr val="0070C0"/>
                </a:solidFill>
              </a:rPr>
              <a:t>Hunt Complex/Unusual Sources</a:t>
            </a:r>
          </a:p>
          <a:p>
            <a:pPr marL="365760" lvl="1" indent="0" defTabSz="731520">
              <a:spcBef>
                <a:spcPts val="400"/>
              </a:spcBef>
              <a:buNone/>
            </a:pPr>
            <a:r>
              <a:rPr lang="en-CN" sz="2800" dirty="0"/>
              <a:t>  (</a:t>
            </a:r>
            <a:r>
              <a:rPr lang="en-GB" sz="2800" dirty="0"/>
              <a:t>I</a:t>
            </a:r>
            <a:r>
              <a:rPr lang="en-CN" sz="2800" dirty="0"/>
              <a:t>.e., Banfield et al. 2016)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857725-CF5C-CDAC-4F50-B7AC3EE4F77A}"/>
              </a:ext>
            </a:extLst>
          </p:cNvPr>
          <p:cNvSpPr txBox="1">
            <a:spLocks/>
          </p:cNvSpPr>
          <p:nvPr/>
        </p:nvSpPr>
        <p:spPr>
          <a:xfrm>
            <a:off x="6324104" y="1947932"/>
            <a:ext cx="3097635" cy="1904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1520">
              <a:spcBef>
                <a:spcPts val="800"/>
              </a:spcBef>
              <a:buNone/>
            </a:pPr>
            <a:r>
              <a:rPr lang="en-CN" dirty="0">
                <a:solidFill>
                  <a:srgbClr val="0070C0"/>
                </a:solidFill>
              </a:rPr>
              <a:t>SF/host iden. tools</a:t>
            </a:r>
          </a:p>
          <a:p>
            <a:pPr marL="0" indent="0" defTabSz="731520">
              <a:spcBef>
                <a:spcPts val="800"/>
              </a:spcBef>
              <a:buNone/>
            </a:pPr>
            <a:r>
              <a:rPr lang="en-CN" dirty="0"/>
              <a:t> (</a:t>
            </a:r>
            <a:r>
              <a:rPr lang="en-GB" dirty="0"/>
              <a:t>I</a:t>
            </a:r>
            <a:r>
              <a:rPr lang="en-CN" dirty="0"/>
              <a:t>.e., Wu et al. 19)</a:t>
            </a:r>
          </a:p>
        </p:txBody>
      </p:sp>
    </p:spTree>
    <p:extLst>
      <p:ext uri="{BB962C8B-B14F-4D97-AF65-F5344CB8AC3E}">
        <p14:creationId xmlns:p14="http://schemas.microsoft.com/office/powerpoint/2010/main" val="1062866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5354-08F3-E698-1322-6DBE5479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into cataloguing pipeline, how?</a:t>
            </a:r>
            <a:endParaRPr lang="en-CN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A1D88FD-6318-23ED-C171-819DFC34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35" y="2076650"/>
            <a:ext cx="3275156" cy="3991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B5132-ABB0-FC7E-E333-D20F6224888C}"/>
              </a:ext>
            </a:extLst>
          </p:cNvPr>
          <p:cNvSpPr txBox="1"/>
          <p:nvPr/>
        </p:nvSpPr>
        <p:spPr>
          <a:xfrm>
            <a:off x="1788695" y="6088116"/>
            <a:ext cx="400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RGZ LOFAR -&gt; LoTSS</a:t>
            </a:r>
          </a:p>
          <a:p>
            <a:r>
              <a:rPr lang="en-CN" sz="2400" dirty="0"/>
              <a:t>Hardcastle et al. 2023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D1A3A3-3D47-A8FC-F38B-C0F90976B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5" y="1775664"/>
            <a:ext cx="2855679" cy="4292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F6BB0-6C20-3C3B-E2D8-8D968C0CEC46}"/>
              </a:ext>
            </a:extLst>
          </p:cNvPr>
          <p:cNvSpPr txBox="1"/>
          <p:nvPr/>
        </p:nvSpPr>
        <p:spPr>
          <a:xfrm>
            <a:off x="5221996" y="6068123"/>
            <a:ext cx="623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                    RGZ EMU -&gt; EMU</a:t>
            </a:r>
          </a:p>
          <a:p>
            <a:r>
              <a:rPr lang="en-CN" sz="2400" dirty="0"/>
              <a:t>     Segal et al.19, 23; Bowles, Tang et al. 22, 23</a:t>
            </a:r>
          </a:p>
        </p:txBody>
      </p:sp>
    </p:spTree>
    <p:extLst>
      <p:ext uri="{BB962C8B-B14F-4D97-AF65-F5344CB8AC3E}">
        <p14:creationId xmlns:p14="http://schemas.microsoft.com/office/powerpoint/2010/main" val="270043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48962F-6A3E-5BEB-DBCC-56E03E50E9C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ML and citizen science for </a:t>
            </a:r>
            <a:r>
              <a:rPr lang="en-US" dirty="0" err="1"/>
              <a:t>EMu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9D97-B656-ABEC-550C-2EBB4EB9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Autofit/>
          </a:bodyPr>
          <a:lstStyle/>
          <a:p>
            <a:r>
              <a:rPr lang="en-US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latest RGZ offshoot</a:t>
            </a:r>
            <a:endParaRPr lang="en-US" sz="2000" dirty="0"/>
          </a:p>
          <a:p>
            <a:r>
              <a:rPr lang="en-US" sz="2000" dirty="0"/>
              <a:t>1. Hunt and identify radio sources with </a:t>
            </a:r>
            <a:r>
              <a:rPr lang="en-US" sz="2000" dirty="0">
                <a:solidFill>
                  <a:srgbClr val="00B0F0"/>
                </a:solidFill>
              </a:rPr>
              <a:t>well-extended/complex structures</a:t>
            </a:r>
          </a:p>
          <a:p>
            <a:pPr marL="0" indent="0">
              <a:buNone/>
            </a:pPr>
            <a:r>
              <a:rPr lang="en-US" sz="2000" dirty="0"/>
              <a:t> 2. Build pilot ML datasets and develop algorithms for source detection, radio component association, hosting galaxy cross-matching, unusual source identification and </a:t>
            </a:r>
            <a:r>
              <a:rPr lang="en-US" sz="2000" dirty="0">
                <a:solidFill>
                  <a:srgbClr val="00B0F0"/>
                </a:solidFill>
              </a:rPr>
              <a:t>source sub-structure recognition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 3. Gradually convince catalogue users deep learning/citizen science based results can </a:t>
            </a:r>
            <a:r>
              <a:rPr lang="en-US" sz="2000" dirty="0">
                <a:solidFill>
                  <a:srgbClr val="00B0F0"/>
                </a:solidFill>
              </a:rPr>
              <a:t>be used and trusted</a:t>
            </a:r>
            <a:r>
              <a:rPr lang="en-US" sz="2000" dirty="0"/>
              <a:t> in their successive projects. [I wish]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4F08711-C809-4F9A-F592-25682683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0"/>
            <a:ext cx="456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965A-21F4-08BF-F42C-E47E483A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GB" dirty="0"/>
              <a:t>P</a:t>
            </a:r>
            <a:r>
              <a:rPr lang="en-CN" dirty="0"/>
              <a:t>roject setup</a:t>
            </a:r>
          </a:p>
        </p:txBody>
      </p:sp>
      <p:pic>
        <p:nvPicPr>
          <p:cNvPr id="4" name="Picture 3" descr="A screenshot of a diagram&#10;&#10;Description automatically generated">
            <a:extLst>
              <a:ext uri="{FF2B5EF4-FFF2-40B4-BE49-F238E27FC236}">
                <a16:creationId xmlns:a16="http://schemas.microsoft.com/office/drawing/2014/main" id="{520C3C96-4328-D2F3-EA5D-21D8A5A61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74" b="10867"/>
          <a:stretch/>
        </p:blipFill>
        <p:spPr>
          <a:xfrm>
            <a:off x="1760538" y="2286000"/>
            <a:ext cx="8131799" cy="3457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8284FE-C932-5FD4-0A6C-057F83B83761}"/>
              </a:ext>
            </a:extLst>
          </p:cNvPr>
          <p:cNvSpPr txBox="1"/>
          <p:nvPr/>
        </p:nvSpPr>
        <p:spPr>
          <a:xfrm>
            <a:off x="2203801" y="2464427"/>
            <a:ext cx="1267892" cy="386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75488">
              <a:spcAft>
                <a:spcPts val="600"/>
              </a:spcAft>
            </a:pPr>
            <a:r>
              <a:rPr lang="en-CN" sz="187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workflow</a:t>
            </a:r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F8350-AB5D-E292-A84B-822D6692DC24}"/>
              </a:ext>
            </a:extLst>
          </p:cNvPr>
          <p:cNvSpPr txBox="1"/>
          <p:nvPr/>
        </p:nvSpPr>
        <p:spPr>
          <a:xfrm>
            <a:off x="2109208" y="5922315"/>
            <a:ext cx="7898392" cy="38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75488">
              <a:spcAft>
                <a:spcPts val="600"/>
              </a:spcAft>
            </a:pPr>
            <a:r>
              <a:rPr lang="en-CN" sz="187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https://www.zooniverse.org/projects/hongming-tang/radio-galaxy-zoo-emu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88422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2507</TotalTime>
  <Words>805</Words>
  <Application>Microsoft Macintosh PowerPoint</Application>
  <PresentationFormat>Widescreen</PresentationFormat>
  <Paragraphs>125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Helvetica Neue</vt:lpstr>
      <vt:lpstr>Roboto Light</vt:lpstr>
      <vt:lpstr>Tw Cen MT</vt:lpstr>
      <vt:lpstr>Tw Cen MT Condensed</vt:lpstr>
      <vt:lpstr>Wingdings</vt:lpstr>
      <vt:lpstr>Wingdings 3</vt:lpstr>
      <vt:lpstr>Integral</vt:lpstr>
      <vt:lpstr>PowerPoint Presentation</vt:lpstr>
      <vt:lpstr>Large survey data challenge</vt:lpstr>
      <vt:lpstr>PowerPoint Presentation</vt:lpstr>
      <vt:lpstr>SF vs. complex source</vt:lpstr>
      <vt:lpstr>RGZ workflow</vt:lpstr>
      <vt:lpstr>Decade effort  100,586 sources  7 science papers + 10 ML papers</vt:lpstr>
      <vt:lpstr>Merging into cataloguing pipeline, how?</vt:lpstr>
      <vt:lpstr>PowerPoint Presentation</vt:lpstr>
      <vt:lpstr>Project setup</vt:lpstr>
      <vt:lpstr>Hunt complex objects using complexity</vt:lpstr>
      <vt:lpstr>   PhaSe I Sample selection</vt:lpstr>
      <vt:lpstr>Tagging source sub-structure</vt:lpstr>
      <vt:lpstr>How tags are selected</vt:lpstr>
      <vt:lpstr>Explain black box model</vt:lpstr>
      <vt:lpstr>Explain black box model</vt:lpstr>
      <vt:lpstr>Outreach, education, and oad</vt:lpstr>
      <vt:lpstr>OAD: Reduce Inequality through citizen science based education program</vt:lpstr>
      <vt:lpstr>Many thanks for listening, AND See you in the zoo in 15 mins!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abo060313</dc:creator>
  <cp:lastModifiedBy>abo060313</cp:lastModifiedBy>
  <cp:revision>300</cp:revision>
  <dcterms:created xsi:type="dcterms:W3CDTF">2024-05-05T16:48:25Z</dcterms:created>
  <dcterms:modified xsi:type="dcterms:W3CDTF">2024-07-05T07:00:12Z</dcterms:modified>
</cp:coreProperties>
</file>