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30_EA2FBB8B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22"/>
  </p:notesMasterIdLst>
  <p:sldIdLst>
    <p:sldId id="256" r:id="rId2"/>
    <p:sldId id="307" r:id="rId3"/>
    <p:sldId id="270" r:id="rId4"/>
    <p:sldId id="293" r:id="rId5"/>
    <p:sldId id="282" r:id="rId6"/>
    <p:sldId id="258" r:id="rId7"/>
    <p:sldId id="292" r:id="rId8"/>
    <p:sldId id="296" r:id="rId9"/>
    <p:sldId id="294" r:id="rId10"/>
    <p:sldId id="304" r:id="rId11"/>
    <p:sldId id="308" r:id="rId12"/>
    <p:sldId id="295" r:id="rId13"/>
    <p:sldId id="302" r:id="rId14"/>
    <p:sldId id="306" r:id="rId15"/>
    <p:sldId id="310" r:id="rId16"/>
    <p:sldId id="285" r:id="rId17"/>
    <p:sldId id="278" r:id="rId18"/>
    <p:sldId id="297" r:id="rId19"/>
    <p:sldId id="309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158C96-6B09-5F08-10BD-3C5FC59C4FA0}" name="AFRIDA ALAM" initials="AA" userId="S::A.Alam-2019@hull.ac.uk::df7868bf-2b86-4a9c-a344-2345299c1d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/>
    <p:restoredTop sz="83605"/>
  </p:normalViewPr>
  <p:slideViewPr>
    <p:cSldViewPr snapToGrid="0">
      <p:cViewPr varScale="1">
        <p:scale>
          <a:sx n="94" d="100"/>
          <a:sy n="94" d="100"/>
        </p:scale>
        <p:origin x="216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130_EA2FBB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D40F9D-766E-A944-A40C-6FE47DD3869E}" authorId="{69158C96-6B09-5F08-10BD-3C5FC59C4FA0}" status="resolved" created="2024-06-10T11:54:58.48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28996747" sldId="304"/>
      <ac:picMk id="7" creationId="{84D95058-9372-C8DF-973E-532ED11C68B5}"/>
    </ac:deMkLst>
    <p188:txBody>
      <a:bodyPr/>
      <a:lstStyle/>
      <a:p>
        <a:r>
          <a:rPr lang="en-US"/>
          <a:t>Update this to the new one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10T12:24:14.039" authorId="{69158C96-6B09-5F08-10BD-3C5FC59C4FA0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5EC6-E9B3-BD4A-A1B2-B8FBC2BC06E0}" type="datetimeFigureOut">
              <a:rPr lang="en-US" smtClean="0"/>
              <a:t>7/7/24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1B62-0E9D-5C49-8BBE-4C8DB390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0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9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2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3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5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1B62-0E9D-5C49-8BBE-4C8DB3906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52A-5F89-7D43-8726-3FEEE1057F28}" type="datetime1">
              <a:rPr lang="en-GB" smtClean="0"/>
              <a:t>07/07/2024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1037-F038-404E-9B22-A2CF79574F3E}" type="datetime1">
              <a:rPr lang="en-GB" smtClean="0"/>
              <a:t>07/07/2024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D7AD-5FDB-8F4F-BF80-B530BACA21FB}" type="datetime1">
              <a:rPr lang="en-GB" smtClean="0"/>
              <a:t>07/07/2024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BA-FDE6-074E-ABD3-5D25222ECA14}" type="datetime1">
              <a:rPr lang="en-GB" smtClean="0"/>
              <a:t>07/07/2024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1520-113D-9C46-B2AC-B6F83C8E98B2}" type="datetime1">
              <a:rPr lang="en-GB" smtClean="0"/>
              <a:t>07/07/2024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3B3A-6FCD-EA46-8403-03F2425186C0}" type="datetime1">
              <a:rPr lang="en-GB" smtClean="0"/>
              <a:t>07/07/2024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EDCF-E38D-1D45-BBB2-E2D86F7860B9}" type="datetime1">
              <a:rPr lang="en-GB" smtClean="0"/>
              <a:t>07/07/2024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BEBD-F00B-CD43-A6D7-2CCCD807E69A}" type="datetime1">
              <a:rPr lang="en-GB" smtClean="0"/>
              <a:t>07/07/2024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784-AE96-D447-B73E-B7509482DDD7}" type="datetime1">
              <a:rPr lang="en-GB" smtClean="0"/>
              <a:t>07/07/2024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Afrida Alam • Email: a.alam-2019@hull.ac.uk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F864-913C-B040-8253-C61D44CE3A65}" type="datetime1">
              <a:rPr lang="en-GB" smtClean="0"/>
              <a:t>07/07/2024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Afrida Alam • Email: a.alam-2019@hull.ac.uk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A681499-BA47-FB42-B049-B2E644C32C2B}" type="datetime1">
              <a:rPr lang="en-GB" smtClean="0"/>
              <a:t>07/07/2024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Afrida Alam • Email: a.alam-2019@hull.ac.uk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28659F5-CABE-FF49-A6FA-295E576E4609}" type="datetime1">
              <a:rPr lang="en-GB" smtClean="0"/>
              <a:t>07/07/2024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Afrida Alam • Email: a.alam-2019@hull.ac.uk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AB902C-8668-814B-AE21-03888C09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0_EA2FBB8B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3CB3-BBFA-0404-D43F-CB8688765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6255"/>
            <a:ext cx="9144000" cy="2387600"/>
          </a:xfrm>
          <a:ln>
            <a:solidFill>
              <a:srgbClr val="1C4587"/>
            </a:solidFill>
          </a:ln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6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GB" sz="11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09F57-2E90-3921-1B73-4AF6A12EA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7628"/>
            <a:ext cx="9144000" cy="884100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err="1"/>
              <a:t>Afrida</a:t>
            </a:r>
            <a:r>
              <a:rPr lang="en-US" sz="4800" dirty="0"/>
              <a:t> </a:t>
            </a:r>
            <a:r>
              <a:rPr lang="en-US" sz="4800" dirty="0" err="1"/>
              <a:t>Alam</a:t>
            </a:r>
            <a:endParaRPr lang="en-US" sz="4800" dirty="0"/>
          </a:p>
          <a:p>
            <a:r>
              <a:rPr lang="en-US" sz="2900" dirty="0"/>
              <a:t>ML4ASTRO2</a:t>
            </a:r>
            <a:endParaRPr lang="en-US" sz="35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C2AC72D-5EC1-B622-57C5-2C87B599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29" y="5022715"/>
            <a:ext cx="2392640" cy="143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C2093FF-0E2B-6B29-C480-D3C5F5A61A8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267450" y="5296072"/>
            <a:ext cx="3383969" cy="8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6263A3E-FDDF-8F5F-425E-F7C6349C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5"/>
            <a:ext cx="6445045" cy="64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5A9F29-15E1-84A7-55D5-EE18F4CF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85" y="4062775"/>
            <a:ext cx="1862464" cy="18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6E3EB684-32E3-628A-E262-9E5ED2BC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86" y="4062775"/>
            <a:ext cx="1862464" cy="18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71B3B25-010C-1E62-9181-54302828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87" y="4062775"/>
            <a:ext cx="1862464" cy="18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32F1DC04-9065-12A2-2BAF-C0A9C6709103}"/>
              </a:ext>
            </a:extLst>
          </p:cNvPr>
          <p:cNvSpPr/>
          <p:nvPr/>
        </p:nvSpPr>
        <p:spPr>
          <a:xfrm>
            <a:off x="6323374" y="4062775"/>
            <a:ext cx="246311" cy="1570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1112BB0-597C-D024-A7DD-DCF8238D6E09}"/>
              </a:ext>
            </a:extLst>
          </p:cNvPr>
          <p:cNvSpPr/>
          <p:nvPr/>
        </p:nvSpPr>
        <p:spPr>
          <a:xfrm>
            <a:off x="5682143" y="3792866"/>
            <a:ext cx="696080" cy="69688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CB2A19-667E-F830-0095-CB161833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032" y="517318"/>
            <a:ext cx="4858981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Trained </a:t>
            </a:r>
            <a:r>
              <a:rPr lang="en-GB" b="1" i="1" dirty="0" err="1">
                <a:solidFill>
                  <a:srgbClr val="1C4587"/>
                </a:solidFill>
              </a:rPr>
              <a:t>som</a:t>
            </a:r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F8E8FACA-C904-E737-AC19-5456D658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2B496A-9471-FAA3-E7C8-ED85231C4152}"/>
              </a:ext>
            </a:extLst>
          </p:cNvPr>
          <p:cNvSpPr txBox="1">
            <a:spLocks/>
          </p:cNvSpPr>
          <p:nvPr/>
        </p:nvSpPr>
        <p:spPr>
          <a:xfrm>
            <a:off x="6889032" y="1956777"/>
            <a:ext cx="4858981" cy="1993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50" dirty="0">
                <a:solidFill>
                  <a:srgbClr val="1C4587"/>
                </a:solidFill>
              </a:rPr>
              <a:t>Trained SOM of 100 neuron which represents the dominant structures and morphologies present in the data.   </a:t>
            </a:r>
          </a:p>
        </p:txBody>
      </p:sp>
    </p:spTree>
    <p:extLst>
      <p:ext uri="{BB962C8B-B14F-4D97-AF65-F5344CB8AC3E}">
        <p14:creationId xmlns:p14="http://schemas.microsoft.com/office/powerpoint/2010/main" val="39289967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 descr="A graph of a line graph&#10;&#10;Description automatically generated">
            <a:extLst>
              <a:ext uri="{FF2B5EF4-FFF2-40B4-BE49-F238E27FC236}">
                <a16:creationId xmlns:a16="http://schemas.microsoft.com/office/drawing/2014/main" id="{4B895C88-0ABA-A265-5EDE-8E6C482BC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0727" y="1251284"/>
            <a:ext cx="6205469" cy="4654102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8B0BB91-98E2-9EBE-43FA-9A58C23C2B86}"/>
              </a:ext>
            </a:extLst>
          </p:cNvPr>
          <p:cNvSpPr txBox="1">
            <a:spLocks/>
          </p:cNvSpPr>
          <p:nvPr/>
        </p:nvSpPr>
        <p:spPr>
          <a:xfrm>
            <a:off x="494933" y="2088953"/>
            <a:ext cx="4847088" cy="4138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1C4587"/>
                </a:solidFill>
              </a:rPr>
              <a:t>A similarity metric, such as Euclidean distance, can be used to quantify the similarity between the input images and the neurons in the SOM.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1C4587"/>
                </a:solidFill>
              </a:rPr>
              <a:t>Neuron with the shortest distance to a given input image is its best matching neuron or unit (BMU).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A4B6BFF-E986-13BC-4AA9-7D0360CC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7FFCC9-D0CF-1B8D-BE5D-C4A06CB5E1C1}"/>
              </a:ext>
            </a:extLst>
          </p:cNvPr>
          <p:cNvSpPr txBox="1">
            <a:spLocks/>
          </p:cNvSpPr>
          <p:nvPr/>
        </p:nvSpPr>
        <p:spPr bwMode="black">
          <a:xfrm>
            <a:off x="549075" y="663749"/>
            <a:ext cx="4510204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rgbClr val="1C4587"/>
                </a:solidFill>
              </a:rPr>
              <a:t>EUCLIDEAN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5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squares with numbers&#10;&#10;Description automatically generated with medium confidence">
            <a:extLst>
              <a:ext uri="{FF2B5EF4-FFF2-40B4-BE49-F238E27FC236}">
                <a16:creationId xmlns:a16="http://schemas.microsoft.com/office/drawing/2014/main" id="{4181D030-5416-8CAB-3E54-9B589FE9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91" y="663750"/>
            <a:ext cx="6999109" cy="52493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960491-A2FC-9466-A5F8-A389D5F01B4C}"/>
              </a:ext>
            </a:extLst>
          </p:cNvPr>
          <p:cNvSpPr txBox="1">
            <a:spLocks/>
          </p:cNvSpPr>
          <p:nvPr/>
        </p:nvSpPr>
        <p:spPr>
          <a:xfrm>
            <a:off x="494933" y="2154576"/>
            <a:ext cx="4447457" cy="3758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C4587"/>
                </a:solidFill>
              </a:rPr>
              <a:t>Density map showing which neurons were most frequently selected as the BMU.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C4587"/>
                </a:solidFill>
              </a:rPr>
              <a:t>Even for 'multi-Gaussian' sources relatively simple morphologies are dominant.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CF0B07-1A24-29DB-3A7C-10428F935381}"/>
              </a:ext>
            </a:extLst>
          </p:cNvPr>
          <p:cNvSpPr txBox="1">
            <a:spLocks/>
          </p:cNvSpPr>
          <p:nvPr/>
        </p:nvSpPr>
        <p:spPr bwMode="black">
          <a:xfrm>
            <a:off x="494933" y="663750"/>
            <a:ext cx="427401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rgbClr val="1C4587"/>
                </a:solidFill>
              </a:rPr>
              <a:t>Density map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5CBFA94-A03D-C817-B210-8CDA1F1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28A5-862D-FE49-EEC2-ACDBA48C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805" y="2017072"/>
            <a:ext cx="4783633" cy="44472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960" dirty="0">
                <a:solidFill>
                  <a:srgbClr val="1C4587"/>
                </a:solidFill>
              </a:rPr>
              <a:t>Establish a reliability threshold by visually inspecting a subset of input images and their corresponding BMU to see how well they ‘matched’.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AA22E06-B933-7143-E6FA-9DB8E56B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>
                <a:solidFill>
                  <a:srgbClr val="1C4587"/>
                </a:solidFill>
              </a:rPr>
              <a:t>Afrida Alam (Email: a.alam-2019@hull.ac.uk)		</a:t>
            </a:r>
            <a:r>
              <a:rPr lang="en-US" sz="1200" b="1" i="1">
                <a:solidFill>
                  <a:srgbClr val="1C4587"/>
                </a:solidFill>
              </a:rPr>
              <a:t> </a:t>
            </a:r>
            <a:r>
              <a:rPr lang="en-GB" sz="1200" b="1" i="1" u="none" strike="noStrike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pic>
        <p:nvPicPr>
          <p:cNvPr id="13" name="Picture 1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EDBE610-B606-BAF4-9691-AD862A42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3" y="2043854"/>
            <a:ext cx="7067713" cy="42406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F2C316A-818D-D9E9-11DF-29797DE0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73518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RELIABILITY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6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images of a star&#10;&#10;Description automatically generated">
            <a:extLst>
              <a:ext uri="{FF2B5EF4-FFF2-40B4-BE49-F238E27FC236}">
                <a16:creationId xmlns:a16="http://schemas.microsoft.com/office/drawing/2014/main" id="{08AE9D7B-FDDC-5D81-A9FA-70CCF8F9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4" y="579537"/>
            <a:ext cx="2530851" cy="5061704"/>
          </a:xfrm>
          <a:prstGeom prst="rect">
            <a:avLst/>
          </a:prstGeom>
        </p:spPr>
      </p:pic>
      <p:pic>
        <p:nvPicPr>
          <p:cNvPr id="7" name="Picture 6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FB901FE7-B289-A902-2085-1037CF109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10" y="579537"/>
            <a:ext cx="2530852" cy="5061704"/>
          </a:xfrm>
          <a:prstGeom prst="rect">
            <a:avLst/>
          </a:prstGeom>
        </p:spPr>
      </p:pic>
      <p:pic>
        <p:nvPicPr>
          <p:cNvPr id="8" name="Picture 7" descr="A collage of images of a person's face&#10;&#10;Description automatically generated">
            <a:extLst>
              <a:ext uri="{FF2B5EF4-FFF2-40B4-BE49-F238E27FC236}">
                <a16:creationId xmlns:a16="http://schemas.microsoft.com/office/drawing/2014/main" id="{BA82D62E-CA09-60F2-6759-24586981D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41" y="579537"/>
            <a:ext cx="2530851" cy="5061704"/>
          </a:xfrm>
          <a:prstGeom prst="rect">
            <a:avLst/>
          </a:prstGeom>
        </p:spPr>
      </p:pic>
      <p:pic>
        <p:nvPicPr>
          <p:cNvPr id="9" name="Picture 8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A2B24DCC-A047-BA8B-47A9-829CE0ABE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180" y="579537"/>
            <a:ext cx="2530852" cy="5061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26DCBA-709E-1877-BCD6-A39125E35782}"/>
              </a:ext>
            </a:extLst>
          </p:cNvPr>
          <p:cNvCxnSpPr>
            <a:cxnSpLocks/>
          </p:cNvCxnSpPr>
          <p:nvPr/>
        </p:nvCxnSpPr>
        <p:spPr>
          <a:xfrm>
            <a:off x="6180221" y="0"/>
            <a:ext cx="0" cy="6858000"/>
          </a:xfrm>
          <a:prstGeom prst="line">
            <a:avLst/>
          </a:prstGeom>
          <a:ln w="28575">
            <a:solidFill>
              <a:srgbClr val="1C45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B67AD4D-1CC9-0557-88BC-5A13839A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15" y="5873471"/>
            <a:ext cx="2530851" cy="570873"/>
          </a:xfrm>
          <a:ln>
            <a:solidFill>
              <a:srgbClr val="1C4587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2000" b="1" i="1" dirty="0">
                <a:solidFill>
                  <a:srgbClr val="1C4587"/>
                </a:solidFill>
              </a:rPr>
              <a:t>Yes examples</a:t>
            </a:r>
            <a:endParaRPr lang="en-US" sz="2000" dirty="0">
              <a:solidFill>
                <a:srgbClr val="1C4587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0BA0E9E-8A62-BEF2-910B-AB491F65A720}"/>
              </a:ext>
            </a:extLst>
          </p:cNvPr>
          <p:cNvSpPr txBox="1">
            <a:spLocks/>
          </p:cNvSpPr>
          <p:nvPr/>
        </p:nvSpPr>
        <p:spPr bwMode="black">
          <a:xfrm>
            <a:off x="7954754" y="5873470"/>
            <a:ext cx="2530851" cy="57087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>
                <a:solidFill>
                  <a:srgbClr val="1C4587"/>
                </a:solidFill>
              </a:rPr>
              <a:t>NO examples</a:t>
            </a:r>
            <a:endParaRPr lang="en-US" sz="20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28A5-862D-FE49-EEC2-ACDBA48C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805" y="2017072"/>
            <a:ext cx="4783633" cy="44472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960" dirty="0">
                <a:solidFill>
                  <a:srgbClr val="1C4587"/>
                </a:solidFill>
              </a:rPr>
              <a:t>Establish a reliability threshold by visually inspecting a subset of input images and their corresponding BMU to see how well they ‘matched’.</a:t>
            </a:r>
          </a:p>
          <a:p>
            <a:pPr algn="just">
              <a:lnSpc>
                <a:spcPct val="150000"/>
              </a:lnSpc>
            </a:pPr>
            <a:r>
              <a:rPr lang="en-GB" sz="1960" b="0" i="0" u="none" strike="noStrike" dirty="0">
                <a:solidFill>
                  <a:srgbClr val="1C4587"/>
                </a:solidFill>
                <a:effectLst/>
              </a:rPr>
              <a:t>Sources for which the Euclidean distance to its BMU were ≲ 5 (approximately 79% of sources) the reliability is estimated to be &gt; 90%, and this reliability drops down to less than 70% at Euclidean distances ≳ 7.</a:t>
            </a:r>
          </a:p>
          <a:p>
            <a:pPr algn="just">
              <a:lnSpc>
                <a:spcPct val="150000"/>
              </a:lnSpc>
            </a:pPr>
            <a:endParaRPr lang="en-US" sz="1960" dirty="0">
              <a:solidFill>
                <a:srgbClr val="1C4587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AA22E06-B933-7143-E6FA-9DB8E56B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>
                <a:solidFill>
                  <a:srgbClr val="1C4587"/>
                </a:solidFill>
              </a:rPr>
              <a:t>Afrida Alam (Email: a.alam-2019@hull.ac.uk)		</a:t>
            </a:r>
            <a:r>
              <a:rPr lang="en-US" sz="1200" b="1" i="1">
                <a:solidFill>
                  <a:srgbClr val="1C4587"/>
                </a:solidFill>
              </a:rPr>
              <a:t> </a:t>
            </a:r>
            <a:r>
              <a:rPr lang="en-GB" sz="1200" b="1" i="1" u="none" strike="noStrike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pic>
        <p:nvPicPr>
          <p:cNvPr id="13" name="Picture 1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EDBE610-B606-BAF4-9691-AD862A42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3" y="2043854"/>
            <a:ext cx="7067713" cy="42406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F2C316A-818D-D9E9-11DF-29797DE0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73518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RELIABILITY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yellow dot&#10;&#10;Description automatically generated">
            <a:extLst>
              <a:ext uri="{FF2B5EF4-FFF2-40B4-BE49-F238E27FC236}">
                <a16:creationId xmlns:a16="http://schemas.microsoft.com/office/drawing/2014/main" id="{0637BCDC-B480-A072-F2D7-ADCC4655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96" y="2689"/>
            <a:ext cx="2989830" cy="2989830"/>
          </a:xfrm>
          <a:prstGeom prst="rect">
            <a:avLst/>
          </a:prstGeom>
        </p:spPr>
      </p:pic>
      <p:pic>
        <p:nvPicPr>
          <p:cNvPr id="7" name="Picture 6" descr="A blue and yellow square with numbers&#10;&#10;Description automatically generated with medium confidence">
            <a:extLst>
              <a:ext uri="{FF2B5EF4-FFF2-40B4-BE49-F238E27FC236}">
                <a16:creationId xmlns:a16="http://schemas.microsoft.com/office/drawing/2014/main" id="{1A0F3B89-F51C-7D62-FA64-1D9BD3F35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82" y="2689"/>
            <a:ext cx="2989830" cy="2989830"/>
          </a:xfrm>
          <a:prstGeom prst="rect">
            <a:avLst/>
          </a:prstGeom>
        </p:spPr>
      </p:pic>
      <p:pic>
        <p:nvPicPr>
          <p:cNvPr id="19" name="Picture 18" descr="A blue and green image&#10;&#10;Description automatically generated with medium confidence">
            <a:extLst>
              <a:ext uri="{FF2B5EF4-FFF2-40B4-BE49-F238E27FC236}">
                <a16:creationId xmlns:a16="http://schemas.microsoft.com/office/drawing/2014/main" id="{E492400D-2F3A-DDF1-27CC-E6410D4D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767" y="3361661"/>
            <a:ext cx="2989833" cy="2989833"/>
          </a:xfrm>
          <a:prstGeom prst="rect">
            <a:avLst/>
          </a:prstGeom>
        </p:spPr>
      </p:pic>
      <p:pic>
        <p:nvPicPr>
          <p:cNvPr id="23" name="Picture 22" descr="A blue and green image&#10;&#10;Description automatically generated with medium confidence">
            <a:extLst>
              <a:ext uri="{FF2B5EF4-FFF2-40B4-BE49-F238E27FC236}">
                <a16:creationId xmlns:a16="http://schemas.microsoft.com/office/drawing/2014/main" id="{EE92BE17-5B71-8F27-117F-16D507C3D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651" y="3349310"/>
            <a:ext cx="3011850" cy="3011850"/>
          </a:xfrm>
          <a:prstGeom prst="rect">
            <a:avLst/>
          </a:prstGeom>
        </p:spPr>
      </p:pic>
      <p:pic>
        <p:nvPicPr>
          <p:cNvPr id="9" name="Picture 8" descr="A blue and green square with dots&#10;&#10;Description automatically generated with medium confidence">
            <a:extLst>
              <a:ext uri="{FF2B5EF4-FFF2-40B4-BE49-F238E27FC236}">
                <a16:creationId xmlns:a16="http://schemas.microsoft.com/office/drawing/2014/main" id="{DF2F90C6-1DB5-9601-9753-547A2F7A6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767" y="0"/>
            <a:ext cx="3011849" cy="3011849"/>
          </a:xfrm>
          <a:prstGeom prst="rect">
            <a:avLst/>
          </a:prstGeom>
        </p:spPr>
      </p:pic>
      <p:pic>
        <p:nvPicPr>
          <p:cNvPr id="41" name="Picture 40" descr="A blurry image of a green dot&#10;&#10;Description automatically generated">
            <a:extLst>
              <a:ext uri="{FF2B5EF4-FFF2-40B4-BE49-F238E27FC236}">
                <a16:creationId xmlns:a16="http://schemas.microsoft.com/office/drawing/2014/main" id="{2151E28D-AF90-FE40-2ED5-60EAC13D5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668" y="3351998"/>
            <a:ext cx="2989831" cy="2989831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72C8F284-E1C7-BFDA-D95F-93CB4E0CA9CF}"/>
              </a:ext>
            </a:extLst>
          </p:cNvPr>
          <p:cNvSpPr txBox="1">
            <a:spLocks/>
          </p:cNvSpPr>
          <p:nvPr/>
        </p:nvSpPr>
        <p:spPr bwMode="black">
          <a:xfrm>
            <a:off x="1423623" y="2942152"/>
            <a:ext cx="1553937" cy="3948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>
                <a:solidFill>
                  <a:srgbClr val="1C4587"/>
                </a:solidFill>
              </a:rPr>
              <a:t>compact</a:t>
            </a:r>
            <a:endParaRPr lang="en-US" sz="1500" dirty="0">
              <a:solidFill>
                <a:srgbClr val="1C4587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F780C2B-9029-2F74-F8A1-777805D188DB}"/>
              </a:ext>
            </a:extLst>
          </p:cNvPr>
          <p:cNvSpPr txBox="1">
            <a:spLocks/>
          </p:cNvSpPr>
          <p:nvPr/>
        </p:nvSpPr>
        <p:spPr bwMode="black">
          <a:xfrm>
            <a:off x="4658895" y="2954503"/>
            <a:ext cx="2788804" cy="3948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 dirty="0">
                <a:solidFill>
                  <a:srgbClr val="1C4587"/>
                </a:solidFill>
              </a:rPr>
              <a:t>EXTENDED compact</a:t>
            </a:r>
            <a:endParaRPr lang="en-US" sz="1500" dirty="0">
              <a:solidFill>
                <a:srgbClr val="1C4587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51A4BC5-A58F-6B77-A1B1-F26875662B2B}"/>
              </a:ext>
            </a:extLst>
          </p:cNvPr>
          <p:cNvSpPr txBox="1">
            <a:spLocks/>
          </p:cNvSpPr>
          <p:nvPr/>
        </p:nvSpPr>
        <p:spPr bwMode="black">
          <a:xfrm>
            <a:off x="8867844" y="2954503"/>
            <a:ext cx="2019693" cy="3948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 dirty="0">
                <a:solidFill>
                  <a:srgbClr val="1C4587"/>
                </a:solidFill>
              </a:rPr>
              <a:t>Split double</a:t>
            </a:r>
            <a:endParaRPr lang="en-US" sz="1500" dirty="0">
              <a:solidFill>
                <a:srgbClr val="1C4587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FBC1778-1CC1-FAE7-CCD5-2F3E94443A0C}"/>
              </a:ext>
            </a:extLst>
          </p:cNvPr>
          <p:cNvSpPr txBox="1">
            <a:spLocks/>
          </p:cNvSpPr>
          <p:nvPr/>
        </p:nvSpPr>
        <p:spPr bwMode="black">
          <a:xfrm>
            <a:off x="713777" y="6288773"/>
            <a:ext cx="2973627" cy="3948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 dirty="0">
                <a:solidFill>
                  <a:srgbClr val="1C4587"/>
                </a:solidFill>
              </a:rPr>
              <a:t>CONNTECTED DOUBLE</a:t>
            </a:r>
            <a:endParaRPr lang="en-US" sz="1500" dirty="0">
              <a:solidFill>
                <a:srgbClr val="1C4587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5D31EFE-D90A-F036-C50E-62D1C7168587}"/>
              </a:ext>
            </a:extLst>
          </p:cNvPr>
          <p:cNvSpPr txBox="1">
            <a:spLocks/>
          </p:cNvSpPr>
          <p:nvPr/>
        </p:nvSpPr>
        <p:spPr bwMode="black">
          <a:xfrm>
            <a:off x="5276328" y="6288773"/>
            <a:ext cx="1553937" cy="3948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 dirty="0">
                <a:solidFill>
                  <a:srgbClr val="1C4587"/>
                </a:solidFill>
              </a:rPr>
              <a:t>triple</a:t>
            </a:r>
            <a:endParaRPr lang="en-US" sz="1500" dirty="0">
              <a:solidFill>
                <a:srgbClr val="1C4587"/>
              </a:solidFill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4947DB-B084-F107-B920-D63A6E6F695A}"/>
              </a:ext>
            </a:extLst>
          </p:cNvPr>
          <p:cNvSpPr txBox="1">
            <a:spLocks/>
          </p:cNvSpPr>
          <p:nvPr/>
        </p:nvSpPr>
        <p:spPr bwMode="black">
          <a:xfrm>
            <a:off x="8190044" y="6288773"/>
            <a:ext cx="3375291" cy="39480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1C4587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 dirty="0">
                <a:solidFill>
                  <a:srgbClr val="1C4587"/>
                </a:solidFill>
              </a:rPr>
              <a:t>UNCERTAIN / AMBIGUOUS</a:t>
            </a:r>
            <a:endParaRPr lang="en-US" sz="15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1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9477-FBFF-A991-7F09-0A39D366E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637731"/>
            <a:ext cx="11618794" cy="48265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u="none" strike="noStrike" dirty="0">
                <a:solidFill>
                  <a:srgbClr val="1C4587"/>
                </a:solidFill>
                <a:effectLst/>
              </a:rPr>
              <a:t>Current and next-generation radio surveys are expected to identify vast number of sources, including complex radio sources.  ML techniques such as SOMs can be used to efficiently identify and classify their morphologies.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u="none" strike="noStrike" dirty="0">
                <a:solidFill>
                  <a:srgbClr val="1C4587"/>
                </a:solidFill>
                <a:effectLst/>
              </a:rPr>
              <a:t>Trained a SOM on complex (i.e. multi-Gaussian) sources from RACS-low. The individual neurons were labelled based on their observed morphologies, and these labels were transferred back </a:t>
            </a:r>
            <a:r>
              <a:rPr lang="en-GB" sz="1900" dirty="0">
                <a:solidFill>
                  <a:srgbClr val="1C4587"/>
                </a:solidFill>
              </a:rPr>
              <a:t>to the catalogue </a:t>
            </a:r>
            <a:r>
              <a:rPr lang="en-GB" sz="1900" b="0" i="0" u="none" strike="noStrike" dirty="0">
                <a:solidFill>
                  <a:srgbClr val="1C4587"/>
                </a:solidFill>
                <a:effectLst/>
              </a:rPr>
              <a:t>by cross-matching the sources with </a:t>
            </a:r>
            <a:r>
              <a:rPr lang="en-GB" sz="1900" dirty="0">
                <a:solidFill>
                  <a:srgbClr val="1C4587"/>
                </a:solidFill>
              </a:rPr>
              <a:t>their BMU</a:t>
            </a:r>
            <a:r>
              <a:rPr lang="en-GB" sz="1900" b="0" i="0" u="none" strike="noStrike" dirty="0">
                <a:solidFill>
                  <a:srgbClr val="1C4587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dirty="0">
                <a:solidFill>
                  <a:srgbClr val="1C4587"/>
                </a:solidFill>
              </a:rPr>
              <a:t>E</a:t>
            </a:r>
            <a:r>
              <a:rPr lang="en-GB" sz="1900" b="0" i="0" u="none" strike="noStrike" dirty="0">
                <a:solidFill>
                  <a:srgbClr val="1C4587"/>
                </a:solidFill>
                <a:effectLst/>
              </a:rPr>
              <a:t>stablished a reliability threshold by visually inspecting a subset of input images and their corresponding BMU. </a:t>
            </a:r>
            <a:r>
              <a:rPr lang="en-US" sz="1900" dirty="0">
                <a:solidFill>
                  <a:srgbClr val="1C4587"/>
                </a:solidFill>
              </a:rPr>
              <a:t>Beyond this threshold it becomes unlikely that the morphological label will be a good fit for a given source</a:t>
            </a:r>
            <a:r>
              <a:rPr lang="en-US" sz="1900" dirty="0"/>
              <a:t>.</a:t>
            </a:r>
            <a:endParaRPr lang="en-GB" sz="1900" b="0" i="0" u="none" strike="noStrike" dirty="0">
              <a:solidFill>
                <a:srgbClr val="1C4587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u="none" strike="noStrike" dirty="0">
                <a:solidFill>
                  <a:srgbClr val="1C4587"/>
                </a:solidFill>
                <a:effectLst/>
              </a:rPr>
              <a:t>Created a catalogue of 251,259 complex sources from RACS-low with their SOM-derived morphological labels. </a:t>
            </a:r>
            <a:endParaRPr lang="en-US" sz="1900" dirty="0">
              <a:solidFill>
                <a:srgbClr val="1C4587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1C4587"/>
                </a:solidFill>
              </a:rPr>
              <a:t>Future work: conduct further statistical analysis on the rarest and most unique sources in RACS found through the SOM analysis.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A1BD02-4B37-F051-7B9B-BABAA106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1263"/>
            <a:ext cx="7729728" cy="992695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CONCLUSION</a:t>
            </a:r>
            <a:endParaRPr lang="en-US" dirty="0">
              <a:solidFill>
                <a:srgbClr val="1C4587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316CFD3-7A32-0830-3506-BE19A5B4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9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D12D-65C1-D7EE-90C3-A60DA79A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847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US" b="1" i="1" dirty="0">
                <a:solidFill>
                  <a:srgbClr val="1C4587"/>
                </a:solidFill>
              </a:rPr>
              <a:t>Rare and unique sources</a:t>
            </a:r>
          </a:p>
        </p:txBody>
      </p:sp>
      <p:pic>
        <p:nvPicPr>
          <p:cNvPr id="6" name="Content Placeholder 5" descr="A green and yellow gradient&#10;&#10;Description automatically generated">
            <a:extLst>
              <a:ext uri="{FF2B5EF4-FFF2-40B4-BE49-F238E27FC236}">
                <a16:creationId xmlns:a16="http://schemas.microsoft.com/office/drawing/2014/main" id="{166AFF37-7CDD-C2EC-1F89-2B97A9490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52"/>
          <a:stretch/>
        </p:blipFill>
        <p:spPr>
          <a:xfrm>
            <a:off x="29521" y="2344188"/>
            <a:ext cx="2844658" cy="2310290"/>
          </a:xfrm>
        </p:spPr>
      </p:pic>
      <p:pic>
        <p:nvPicPr>
          <p:cNvPr id="8" name="Picture 7" descr="A green and blue gradient&#10;&#10;Description automatically generated">
            <a:extLst>
              <a:ext uri="{FF2B5EF4-FFF2-40B4-BE49-F238E27FC236}">
                <a16:creationId xmlns:a16="http://schemas.microsoft.com/office/drawing/2014/main" id="{2C188754-7B01-A08D-63FC-BAEBC419E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8"/>
          <a:stretch/>
        </p:blipFill>
        <p:spPr>
          <a:xfrm>
            <a:off x="2567446" y="2346959"/>
            <a:ext cx="2745048" cy="2342942"/>
          </a:xfrm>
          <a:prstGeom prst="rect">
            <a:avLst/>
          </a:prstGeom>
        </p:spPr>
      </p:pic>
      <p:pic>
        <p:nvPicPr>
          <p:cNvPr id="10" name="Picture 9" descr="A green and blue circle&#10;&#10;Description automatically generated">
            <a:extLst>
              <a:ext uri="{FF2B5EF4-FFF2-40B4-BE49-F238E27FC236}">
                <a16:creationId xmlns:a16="http://schemas.microsoft.com/office/drawing/2014/main" id="{E2082419-0AB6-EA88-AE76-20330DE51A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7"/>
          <a:stretch/>
        </p:blipFill>
        <p:spPr>
          <a:xfrm>
            <a:off x="4793667" y="2344188"/>
            <a:ext cx="2941645" cy="2340000"/>
          </a:xfrm>
          <a:prstGeom prst="rect">
            <a:avLst/>
          </a:prstGeom>
        </p:spPr>
      </p:pic>
      <p:pic>
        <p:nvPicPr>
          <p:cNvPr id="12" name="Picture 11" descr="A green and purple square&#10;&#10;Description automatically generated">
            <a:extLst>
              <a:ext uri="{FF2B5EF4-FFF2-40B4-BE49-F238E27FC236}">
                <a16:creationId xmlns:a16="http://schemas.microsoft.com/office/drawing/2014/main" id="{9FF21188-E448-707E-B11A-59C7AB13B2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74"/>
          <a:stretch/>
        </p:blipFill>
        <p:spPr>
          <a:xfrm>
            <a:off x="7425312" y="2346959"/>
            <a:ext cx="2641718" cy="2250798"/>
          </a:xfrm>
          <a:prstGeom prst="rect">
            <a:avLst/>
          </a:prstGeom>
        </p:spPr>
      </p:pic>
      <p:pic>
        <p:nvPicPr>
          <p:cNvPr id="14" name="Picture 13" descr="A green and blue gradient&#10;&#10;Description automatically generated">
            <a:extLst>
              <a:ext uri="{FF2B5EF4-FFF2-40B4-BE49-F238E27FC236}">
                <a16:creationId xmlns:a16="http://schemas.microsoft.com/office/drawing/2014/main" id="{F32F615B-4B2F-12BF-4C90-72144D8188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65" r="7837"/>
          <a:stretch/>
        </p:blipFill>
        <p:spPr>
          <a:xfrm>
            <a:off x="9616999" y="2331097"/>
            <a:ext cx="2562849" cy="2250800"/>
          </a:xfrm>
          <a:prstGeom prst="rect">
            <a:avLst/>
          </a:prstGeom>
        </p:spPr>
      </p:pic>
      <p:pic>
        <p:nvPicPr>
          <p:cNvPr id="16" name="Picture 15" descr="A colorful image of a cloud&#10;&#10;Description automatically generated with medium confidence">
            <a:extLst>
              <a:ext uri="{FF2B5EF4-FFF2-40B4-BE49-F238E27FC236}">
                <a16:creationId xmlns:a16="http://schemas.microsoft.com/office/drawing/2014/main" id="{2A3F9049-2A57-A3CD-C9B0-4AA783874E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52"/>
          <a:stretch/>
        </p:blipFill>
        <p:spPr>
          <a:xfrm>
            <a:off x="0" y="4524131"/>
            <a:ext cx="2844658" cy="2310290"/>
          </a:xfrm>
          <a:prstGeom prst="rect">
            <a:avLst/>
          </a:prstGeom>
        </p:spPr>
      </p:pic>
      <p:pic>
        <p:nvPicPr>
          <p:cNvPr id="18" name="Picture 17" descr="A green and blue gradient&#10;&#10;Description automatically generated">
            <a:extLst>
              <a:ext uri="{FF2B5EF4-FFF2-40B4-BE49-F238E27FC236}">
                <a16:creationId xmlns:a16="http://schemas.microsoft.com/office/drawing/2014/main" id="{43CE2FB0-32C2-98C6-5943-5FBE92E876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311"/>
          <a:stretch/>
        </p:blipFill>
        <p:spPr>
          <a:xfrm>
            <a:off x="2614569" y="4526902"/>
            <a:ext cx="2697925" cy="2307519"/>
          </a:xfrm>
          <a:prstGeom prst="rect">
            <a:avLst/>
          </a:prstGeom>
        </p:spPr>
      </p:pic>
      <p:pic>
        <p:nvPicPr>
          <p:cNvPr id="20" name="Picture 19" descr="A colorful image of a ghost&#10;&#10;Description automatically generated with medium confidence">
            <a:extLst>
              <a:ext uri="{FF2B5EF4-FFF2-40B4-BE49-F238E27FC236}">
                <a16:creationId xmlns:a16="http://schemas.microsoft.com/office/drawing/2014/main" id="{A4AD6723-5793-946B-19C3-A2F4FEC470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04"/>
          <a:stretch/>
        </p:blipFill>
        <p:spPr>
          <a:xfrm>
            <a:off x="4815378" y="4535173"/>
            <a:ext cx="2898221" cy="2307600"/>
          </a:xfrm>
          <a:prstGeom prst="rect">
            <a:avLst/>
          </a:prstGeom>
        </p:spPr>
      </p:pic>
      <p:pic>
        <p:nvPicPr>
          <p:cNvPr id="22" name="Picture 21" descr="A green and blue gradient&#10;&#10;Description automatically generated">
            <a:extLst>
              <a:ext uri="{FF2B5EF4-FFF2-40B4-BE49-F238E27FC236}">
                <a16:creationId xmlns:a16="http://schemas.microsoft.com/office/drawing/2014/main" id="{F0D8E36F-6454-644F-A146-D9C0349502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311"/>
          <a:stretch/>
        </p:blipFill>
        <p:spPr>
          <a:xfrm>
            <a:off x="7425313" y="4526903"/>
            <a:ext cx="2697926" cy="2307519"/>
          </a:xfrm>
          <a:prstGeom prst="rect">
            <a:avLst/>
          </a:prstGeom>
        </p:spPr>
      </p:pic>
      <p:pic>
        <p:nvPicPr>
          <p:cNvPr id="24" name="Picture 23" descr="A green and blue gradient&#10;&#10;Description automatically generated">
            <a:extLst>
              <a:ext uri="{FF2B5EF4-FFF2-40B4-BE49-F238E27FC236}">
                <a16:creationId xmlns:a16="http://schemas.microsoft.com/office/drawing/2014/main" id="{5CE00ADE-A6BB-AC73-A13A-C1FCD4526BA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955" r="9350"/>
          <a:stretch/>
        </p:blipFill>
        <p:spPr>
          <a:xfrm>
            <a:off x="9617000" y="4543607"/>
            <a:ext cx="2575000" cy="23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E8F0-7E36-8CC9-69F8-55702064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US" dirty="0">
                <a:solidFill>
                  <a:srgbClr val="1C4587"/>
                </a:solidFill>
              </a:rPr>
              <a:t>Thank you for listening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C8C2604-93DB-6652-94BA-91EA0426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0FA027-5FCC-18CB-048A-1E9D0A556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3" r="15088"/>
          <a:stretch/>
        </p:blipFill>
        <p:spPr>
          <a:xfrm>
            <a:off x="5220393" y="10"/>
            <a:ext cx="6971606" cy="6857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DC27D3-FF8A-312A-B970-E2733211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3" y="805568"/>
            <a:ext cx="4010828" cy="1339933"/>
          </a:xfrm>
          <a:noFill/>
          <a:ln>
            <a:solidFill>
              <a:srgbClr val="1C4587"/>
            </a:solidFill>
          </a:ln>
        </p:spPr>
        <p:txBody>
          <a:bodyPr wrap="square">
            <a:normAutofit/>
          </a:bodyPr>
          <a:lstStyle/>
          <a:p>
            <a:r>
              <a:rPr lang="en-GB" b="1" i="1" u="none" strike="noStrike" dirty="0">
                <a:solidFill>
                  <a:srgbClr val="1C4587"/>
                </a:solidFill>
                <a:effectLst/>
              </a:rPr>
              <a:t>WHAT ARE RADIO GALAXIES</a:t>
            </a:r>
            <a:endParaRPr lang="en-US" dirty="0">
              <a:solidFill>
                <a:srgbClr val="1C4587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AC91AD-B610-95EC-BF63-C11D03A6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6" y="2420697"/>
            <a:ext cx="4215122" cy="36317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1C4587"/>
                </a:solidFill>
              </a:rPr>
              <a:t> Active Galactic Nuclei (AGN) are energetic sources which have a supermassive black hole (SMBH) at its center accreting matter.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1C4587"/>
                </a:solidFill>
              </a:rPr>
              <a:t>Radio galaxies are a type of AGN that emit strong radio emission.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533FB57-6F5D-1941-DB4A-EB67C51DDA1B}"/>
              </a:ext>
            </a:extLst>
          </p:cNvPr>
          <p:cNvSpPr txBox="1">
            <a:spLocks/>
          </p:cNvSpPr>
          <p:nvPr/>
        </p:nvSpPr>
        <p:spPr>
          <a:xfrm>
            <a:off x="7263002" y="6179803"/>
            <a:ext cx="2798336" cy="5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Hercules A radio galaxy</a:t>
            </a:r>
            <a:br>
              <a:rPr lang="en-GB" sz="1400" b="0" i="0" u="none" strike="noStrike" dirty="0">
                <a:solidFill>
                  <a:schemeClr val="bg1"/>
                </a:solidFill>
                <a:effectLst/>
              </a:rPr>
            </a:br>
            <a:r>
              <a:rPr lang="en-GB" sz="1000" dirty="0">
                <a:solidFill>
                  <a:schemeClr val="bg1"/>
                </a:solidFill>
              </a:rPr>
              <a:t>Image Credit: VLA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4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E9837-03E6-EFC4-7AAA-5B8E62654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0422" y="3339843"/>
                <a:ext cx="6731156" cy="2793106"/>
              </a:xfrm>
            </p:spPr>
            <p:txBody>
              <a:bodyPr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ClrTx/>
                  <a:buNone/>
                  <a:defRPr/>
                </a:pPr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where:</a:t>
                </a:r>
                <a:br>
                  <a:rPr lang="en-GB" sz="2400" dirty="0">
                    <a:solidFill>
                      <a:srgbClr val="1C4587"/>
                    </a:solidFill>
                    <a:effectLst/>
                  </a:rPr>
                </a:br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1C4587"/>
                    </a:solidFill>
                  </a:rPr>
                  <a:t> is the initial weight vector of neuron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400" i="1" dirty="0">
                  <a:solidFill>
                    <a:srgbClr val="1C4587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ClrTx/>
                  <a:buNone/>
                  <a:defRPr/>
                </a:pPr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 is the change in the weight vector of neuron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GB" sz="2400" dirty="0">
                    <a:solidFill>
                      <a:srgbClr val="1C4587"/>
                    </a:solidFill>
                    <a:effectLst/>
                  </a:rPr>
                </a:br>
                <a:r>
                  <a:rPr lang="en-GB" sz="2400" dirty="0">
                    <a:solidFill>
                      <a:srgbClr val="1C4587"/>
                    </a:solidFill>
                  </a:rPr>
                  <a:t>•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is the learning rate at time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400" dirty="0">
                  <a:solidFill>
                    <a:srgbClr val="1C4587"/>
                  </a:solidFill>
                  <a:effectLst/>
                </a:endParaRP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is the neighbourhood function</a:t>
                </a:r>
              </a:p>
              <a:p>
                <a:pPr marL="0" lvl="0" indent="0">
                  <a:spcBef>
                    <a:spcPts val="0"/>
                  </a:spcBef>
                  <a:buClrTx/>
                  <a:buNone/>
                  <a:defRPr/>
                </a:pPr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•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is the current input data</a:t>
                </a:r>
                <a:br>
                  <a:rPr lang="en-GB" sz="2400" dirty="0">
                    <a:solidFill>
                      <a:srgbClr val="1C4587"/>
                    </a:solidFill>
                    <a:effectLst/>
                  </a:rPr>
                </a:br>
                <a:r>
                  <a:rPr lang="en-GB" sz="2400" dirty="0">
                    <a:solidFill>
                      <a:srgbClr val="1C4587"/>
                    </a:solidFill>
                    <a:effectLst/>
                  </a:rPr>
                  <a:t>•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rgbClr val="1C45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srgbClr val="1C45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1C45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1C45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1C458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1C4587"/>
                    </a:solidFill>
                  </a:rPr>
                  <a:t> aligns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1C45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1C4587"/>
                    </a:solidFill>
                  </a:rPr>
                  <a:t>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i="1">
                            <a:solidFill>
                              <a:srgbClr val="1C458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1C4587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E9837-03E6-EFC4-7AAA-5B8E62654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0422" y="3339843"/>
                <a:ext cx="6731156" cy="2793106"/>
              </a:xfrm>
              <a:blipFill>
                <a:blip r:embed="rId3"/>
                <a:stretch>
                  <a:fillRect l="-1509" t="-1818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0C70844-A804-5F54-291D-75648D18B63E}"/>
              </a:ext>
            </a:extLst>
          </p:cNvPr>
          <p:cNvSpPr/>
          <p:nvPr/>
        </p:nvSpPr>
        <p:spPr>
          <a:xfrm>
            <a:off x="3155911" y="2460395"/>
            <a:ext cx="5880178" cy="667346"/>
          </a:xfrm>
          <a:prstGeom prst="rect">
            <a:avLst/>
          </a:prstGeom>
          <a:ln>
            <a:solidFill>
              <a:srgbClr val="1C4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6BAFD4-391C-38C0-304A-C89AE7AA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05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sz="2800" b="1" i="1" u="none" strike="noStrike" dirty="0">
                <a:solidFill>
                  <a:srgbClr val="1C4587"/>
                </a:solidFill>
                <a:effectLst/>
              </a:rPr>
              <a:t>SELF-ORGANISING MAP (SOM)</a:t>
            </a:r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F7CFCD2-7F03-C6AC-7A22-6E108F2C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698D1-D2B0-8CA9-4913-ADFB145C7F1D}"/>
                  </a:ext>
                </a:extLst>
              </p:cNvPr>
              <p:cNvSpPr txBox="1"/>
              <p:nvPr/>
            </p:nvSpPr>
            <p:spPr>
              <a:xfrm>
                <a:off x="3581400" y="2579779"/>
                <a:ext cx="5029200" cy="415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sz="2500" b="0" i="0" smtClean="0">
                          <a:solidFill>
                            <a:srgbClr val="1C4587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rgbClr val="1C4587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sz="2500" b="0" i="1" smtClean="0">
                          <a:solidFill>
                            <a:srgbClr val="1C45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rgbClr val="1C45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rgbClr val="1C45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GB" sz="2500" b="0" i="1" smtClean="0">
                                  <a:solidFill>
                                    <a:srgbClr val="1C45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500" b="0" i="1" smtClean="0">
                                  <a:solidFill>
                                    <a:srgbClr val="1C45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2500" b="0" i="1" smtClean="0">
                              <a:solidFill>
                                <a:srgbClr val="1C45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500" b="0" i="1" smtClean="0">
                                  <a:solidFill>
                                    <a:srgbClr val="1C45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500" b="0" i="1" smtClean="0">
                                  <a:solidFill>
                                    <a:srgbClr val="1C45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500" b="0" i="1" smtClean="0">
                                  <a:solidFill>
                                    <a:srgbClr val="1C458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500" dirty="0">
                  <a:solidFill>
                    <a:srgbClr val="1C4587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698D1-D2B0-8CA9-4913-ADFB145C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579779"/>
                <a:ext cx="5029200" cy="415691"/>
              </a:xfrm>
              <a:prstGeom prst="rect">
                <a:avLst/>
              </a:prstGeom>
              <a:blipFill>
                <a:blip r:embed="rId4"/>
                <a:stretch>
                  <a:fillRect t="-606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8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8464-030E-C7FE-F91F-A2491776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122" y="2259596"/>
            <a:ext cx="7729728" cy="980008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1C4587"/>
                </a:solidFill>
              </a:rPr>
              <a:t>Next generation radio surveys aim to explore the radio sky with unprecedented resolution, sensitivity, and coverage. </a:t>
            </a:r>
          </a:p>
          <a:p>
            <a:endParaRPr lang="en-US" sz="24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50F926E-CA3B-1C8B-EECC-1D872D9A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pic>
        <p:nvPicPr>
          <p:cNvPr id="8" name="Picture 7" descr="A picture containing ground, outdoor, desert&#10;&#10;Description automatically generated">
            <a:extLst>
              <a:ext uri="{FF2B5EF4-FFF2-40B4-BE49-F238E27FC236}">
                <a16:creationId xmlns:a16="http://schemas.microsoft.com/office/drawing/2014/main" id="{D7B951FC-5824-D06D-831C-E65B31CD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65" y="3331818"/>
            <a:ext cx="3435001" cy="2118724"/>
          </a:xfrm>
          <a:prstGeom prst="rect">
            <a:avLst/>
          </a:prstGeom>
        </p:spPr>
      </p:pic>
      <p:pic>
        <p:nvPicPr>
          <p:cNvPr id="10" name="Picture 9" descr="A satellite dishes in a desert&#10;&#10;Description automatically generated with low confidence">
            <a:extLst>
              <a:ext uri="{FF2B5EF4-FFF2-40B4-BE49-F238E27FC236}">
                <a16:creationId xmlns:a16="http://schemas.microsoft.com/office/drawing/2014/main" id="{6F5D7884-C695-AED1-FB83-745B01B18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74" y="3338096"/>
            <a:ext cx="3360933" cy="2118724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6E9EE6A-1BF4-FBEF-3F39-A5AEE8C48161}"/>
              </a:ext>
            </a:extLst>
          </p:cNvPr>
          <p:cNvSpPr txBox="1">
            <a:spLocks/>
          </p:cNvSpPr>
          <p:nvPr/>
        </p:nvSpPr>
        <p:spPr>
          <a:xfrm>
            <a:off x="4652784" y="5569541"/>
            <a:ext cx="2798336" cy="5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0" i="0" u="none" strike="noStrike" dirty="0">
                <a:solidFill>
                  <a:srgbClr val="1C4587"/>
                </a:solidFill>
                <a:effectLst/>
              </a:rPr>
              <a:t>Murchison Widefield Array (MWA)</a:t>
            </a:r>
            <a:br>
              <a:rPr lang="en-GB" sz="1400" b="0" i="0" u="none" strike="noStrike" dirty="0">
                <a:solidFill>
                  <a:srgbClr val="1C4587"/>
                </a:solidFill>
                <a:effectLst/>
              </a:rPr>
            </a:br>
            <a:r>
              <a:rPr lang="en-GB" sz="1000" dirty="0">
                <a:solidFill>
                  <a:srgbClr val="1C4587"/>
                </a:solidFill>
              </a:rPr>
              <a:t>Image Credit: ICRAR/Curtin</a:t>
            </a:r>
            <a:endParaRPr lang="en-US" sz="2000" dirty="0">
              <a:solidFill>
                <a:srgbClr val="1C4587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36E9EE6A-1BF4-FBEF-3F39-A5AEE8C48161}"/>
              </a:ext>
            </a:extLst>
          </p:cNvPr>
          <p:cNvSpPr txBox="1">
            <a:spLocks/>
          </p:cNvSpPr>
          <p:nvPr/>
        </p:nvSpPr>
        <p:spPr>
          <a:xfrm>
            <a:off x="689738" y="5569541"/>
            <a:ext cx="2798336" cy="5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0" i="0" u="none" strike="noStrike" dirty="0">
                <a:solidFill>
                  <a:srgbClr val="1C4587"/>
                </a:solidFill>
                <a:effectLst/>
              </a:rPr>
              <a:t>Australian SKA Pathfinder (ASKAP)</a:t>
            </a:r>
            <a:br>
              <a:rPr lang="en-GB" sz="1400" b="0" i="0" u="none" strike="noStrike" dirty="0">
                <a:solidFill>
                  <a:srgbClr val="1C4587"/>
                </a:solidFill>
                <a:effectLst/>
              </a:rPr>
            </a:br>
            <a:r>
              <a:rPr lang="en-GB" sz="1000" dirty="0">
                <a:solidFill>
                  <a:srgbClr val="1C4587"/>
                </a:solidFill>
              </a:rPr>
              <a:t>Image Credit: CSIRO</a:t>
            </a:r>
            <a:endParaRPr lang="en-US" dirty="0">
              <a:solidFill>
                <a:srgbClr val="1C4587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B45327-11C2-54EF-CEB5-16CA44DA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05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NEXT GENERATION RADIO SURVEYS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8503E2-68C0-AD11-0EC2-310A01549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64" r="10463"/>
          <a:stretch/>
        </p:blipFill>
        <p:spPr>
          <a:xfrm>
            <a:off x="8342425" y="3331818"/>
            <a:ext cx="3435001" cy="2118724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DB247BF-63E9-82CF-5FDC-0F944EED0B20}"/>
              </a:ext>
            </a:extLst>
          </p:cNvPr>
          <p:cNvSpPr txBox="1">
            <a:spLocks/>
          </p:cNvSpPr>
          <p:nvPr/>
        </p:nvSpPr>
        <p:spPr>
          <a:xfrm>
            <a:off x="8554682" y="5569541"/>
            <a:ext cx="2798336" cy="5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0" i="0" u="none" strike="noStrike" dirty="0" err="1">
                <a:solidFill>
                  <a:srgbClr val="1C4587"/>
                </a:solidFill>
                <a:effectLst/>
              </a:rPr>
              <a:t>LOw</a:t>
            </a:r>
            <a:r>
              <a:rPr lang="en-GB" sz="1400" b="0" i="0" u="none" strike="noStrike" dirty="0">
                <a:solidFill>
                  <a:srgbClr val="1C4587"/>
                </a:solidFill>
                <a:effectLst/>
              </a:rPr>
              <a:t> Frequency </a:t>
            </a:r>
            <a:r>
              <a:rPr lang="en-GB" sz="1400" b="0" i="0" u="none" strike="noStrike" dirty="0" err="1">
                <a:solidFill>
                  <a:srgbClr val="1C4587"/>
                </a:solidFill>
                <a:effectLst/>
              </a:rPr>
              <a:t>ARray</a:t>
            </a:r>
            <a:r>
              <a:rPr lang="en-GB" sz="1400" b="0" i="0" u="none" strike="noStrike" dirty="0">
                <a:solidFill>
                  <a:srgbClr val="1C4587"/>
                </a:solidFill>
                <a:effectLst/>
              </a:rPr>
              <a:t> (LOFAR) </a:t>
            </a:r>
            <a:r>
              <a:rPr lang="en-GB" sz="1000" dirty="0">
                <a:solidFill>
                  <a:srgbClr val="1C4587"/>
                </a:solidFill>
              </a:rPr>
              <a:t>Image Credit: ASTRON</a:t>
            </a:r>
            <a:endParaRPr lang="en-US" sz="20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8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387E-EBFF-9A53-B9D7-A3809E7F0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153" y="2205768"/>
            <a:ext cx="6201254" cy="39665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C4587"/>
                </a:solidFill>
              </a:rPr>
              <a:t>RACS: the first large sky survey using Australian Square </a:t>
            </a:r>
            <a:r>
              <a:rPr lang="en-US" sz="2000" dirty="0" err="1">
                <a:solidFill>
                  <a:srgbClr val="1C4587"/>
                </a:solidFill>
              </a:rPr>
              <a:t>Kilometre</a:t>
            </a:r>
            <a:r>
              <a:rPr lang="en-US" sz="2000" dirty="0">
                <a:solidFill>
                  <a:srgbClr val="1C4587"/>
                </a:solidFill>
              </a:rPr>
              <a:t> Array Pathfinder (ASKAP).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C4587"/>
                </a:solidFill>
              </a:rPr>
              <a:t>RACS-low covered the sky south of +41° declination at a central frequency of 887.5 </a:t>
            </a:r>
            <a:r>
              <a:rPr lang="en-US" sz="2000" dirty="0" err="1">
                <a:solidFill>
                  <a:srgbClr val="1C4587"/>
                </a:solidFill>
              </a:rPr>
              <a:t>MHz.</a:t>
            </a:r>
            <a:endParaRPr lang="en-US" sz="2000" dirty="0">
              <a:solidFill>
                <a:srgbClr val="1C4587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C4587"/>
                </a:solidFill>
              </a:rPr>
              <a:t>The catalogue contains around ~2.1 million sources derived from 799 tiles which covered most of the sky in the declination region </a:t>
            </a:r>
            <a:r>
              <a:rPr lang="el-GR" sz="2000" b="0" i="0" u="none" strike="noStrike" dirty="0">
                <a:solidFill>
                  <a:srgbClr val="1C4587"/>
                </a:solidFill>
                <a:effectLst/>
              </a:rPr>
              <a:t>δ </a:t>
            </a:r>
            <a:r>
              <a:rPr lang="en-US" sz="2000" dirty="0">
                <a:solidFill>
                  <a:srgbClr val="1C4587"/>
                </a:solidFill>
              </a:rPr>
              <a:t>= -80° to +30°, excluding the region </a:t>
            </a:r>
            <a:r>
              <a:rPr lang="en-GB" sz="2000" b="0" i="0" u="none" strike="noStrike" dirty="0">
                <a:solidFill>
                  <a:srgbClr val="1C4587"/>
                </a:solidFill>
                <a:effectLst/>
              </a:rPr>
              <a:t>| b | &lt; 5° </a:t>
            </a:r>
            <a:r>
              <a:rPr lang="en-US" sz="2000" dirty="0">
                <a:solidFill>
                  <a:srgbClr val="1C4587"/>
                </a:solidFill>
              </a:rPr>
              <a:t>around the Galactic plane.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ED987F-FF93-0DF6-39FB-C6FFA728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05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sz="2800" b="1" i="1" u="none" strike="noStrike" dirty="0">
                <a:solidFill>
                  <a:srgbClr val="1C4587"/>
                </a:solidFill>
                <a:effectLst/>
              </a:rPr>
              <a:t>RAPID ASKAP CONTINUUM SURVEY (RACS)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7F13115-ACF3-413B-E677-01E765DB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DD56654-8A46-3D62-ABDE-0723C210F13D}"/>
              </a:ext>
            </a:extLst>
          </p:cNvPr>
          <p:cNvSpPr txBox="1">
            <a:spLocks/>
          </p:cNvSpPr>
          <p:nvPr/>
        </p:nvSpPr>
        <p:spPr>
          <a:xfrm>
            <a:off x="1548629" y="5350100"/>
            <a:ext cx="263033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1C4587"/>
                </a:solidFill>
              </a:rPr>
              <a:t>Hale et al. (2021)</a:t>
            </a:r>
            <a:endParaRPr lang="en-US" sz="2000" dirty="0">
              <a:solidFill>
                <a:srgbClr val="1C458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3DD403-382E-C44F-A15E-0FE293EF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3" y="2783335"/>
            <a:ext cx="4915552" cy="24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D3A79D-F2EE-432F-C995-BEFBC8FC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1" y="2132568"/>
            <a:ext cx="10568639" cy="170148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50" dirty="0">
                <a:solidFill>
                  <a:srgbClr val="1C4587"/>
                </a:solidFill>
              </a:rPr>
              <a:t>Complex radio sources have multiple components, where component refers to an output (generally a 2D Gaussian) from a source finding algorithm.  These sources cannot be as easily resolved as simple sources. 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6478554A-59DE-9C4B-5E9C-F5F4B7B93D81}"/>
              </a:ext>
            </a:extLst>
          </p:cNvPr>
          <p:cNvSpPr txBox="1">
            <a:spLocks/>
          </p:cNvSpPr>
          <p:nvPr/>
        </p:nvSpPr>
        <p:spPr>
          <a:xfrm>
            <a:off x="9677085" y="6132949"/>
            <a:ext cx="263033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1C4587"/>
                </a:solidFill>
              </a:rPr>
              <a:t>Segal et al. (2019)</a:t>
            </a:r>
            <a:endParaRPr lang="en-US" sz="2000" dirty="0">
              <a:solidFill>
                <a:srgbClr val="1C458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D9F8C8-6E2C-3558-C972-A7930FB3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05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sz="2800" b="1" i="1" u="none" strike="noStrike" dirty="0">
                <a:solidFill>
                  <a:srgbClr val="1C4587"/>
                </a:solidFill>
                <a:effectLst/>
              </a:rPr>
              <a:t>COMPLEX RADIO SOURCES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5AF0CAA-0283-75AB-2C32-3CAEB81E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73859-0AFB-A254-E067-B4CB5D7C7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13" y="4407832"/>
            <a:ext cx="5322585" cy="1701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53A44D-2F0A-7DF8-85FD-6C274C13E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118" y="4407832"/>
            <a:ext cx="5198301" cy="1661752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64B6E03-709C-1B89-E7FF-F8BFE8B731F8}"/>
              </a:ext>
            </a:extLst>
          </p:cNvPr>
          <p:cNvSpPr txBox="1">
            <a:spLocks/>
          </p:cNvSpPr>
          <p:nvPr/>
        </p:nvSpPr>
        <p:spPr>
          <a:xfrm>
            <a:off x="2231136" y="3936275"/>
            <a:ext cx="263033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1C4587"/>
                </a:solidFill>
              </a:rPr>
              <a:t>Simple radio sources</a:t>
            </a:r>
            <a:endParaRPr lang="en-US" sz="1600" dirty="0">
              <a:solidFill>
                <a:srgbClr val="1C4587"/>
              </a:solidFill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E5A265E-DD8C-21FD-5A42-8B19FD94D258}"/>
              </a:ext>
            </a:extLst>
          </p:cNvPr>
          <p:cNvSpPr txBox="1">
            <a:spLocks/>
          </p:cNvSpPr>
          <p:nvPr/>
        </p:nvSpPr>
        <p:spPr>
          <a:xfrm>
            <a:off x="7387758" y="3783007"/>
            <a:ext cx="3413019" cy="689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1C4587"/>
                </a:solidFill>
              </a:rPr>
              <a:t>Complex radio sources with multiple components</a:t>
            </a:r>
            <a:endParaRPr lang="en-US" sz="16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E653-C23E-46CB-DB32-AA3D6CC1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573" y="2584040"/>
            <a:ext cx="5145206" cy="32099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b="0" i="0" u="none" strike="noStrike" dirty="0">
                <a:solidFill>
                  <a:srgbClr val="1C4587"/>
                </a:solidFill>
                <a:effectLst/>
              </a:rPr>
              <a:t>Self-organizing maps (SOMs) are unsupervised machine learning algorithms which </a:t>
            </a:r>
            <a:r>
              <a:rPr lang="en-GB" sz="2200" dirty="0">
                <a:solidFill>
                  <a:srgbClr val="1C4587"/>
                </a:solidFill>
              </a:rPr>
              <a:t>use a </a:t>
            </a:r>
            <a:r>
              <a:rPr lang="en-US" sz="2200" dirty="0">
                <a:solidFill>
                  <a:srgbClr val="1C4587"/>
                </a:solidFill>
              </a:rPr>
              <a:t>competitive learning process</a:t>
            </a:r>
            <a:r>
              <a:rPr lang="en-GB" sz="2200" dirty="0">
                <a:solidFill>
                  <a:srgbClr val="1C4587"/>
                </a:solidFill>
              </a:rPr>
              <a:t> to </a:t>
            </a:r>
            <a:r>
              <a:rPr lang="en-GB" sz="2200" b="0" i="0" u="none" strike="noStrike" dirty="0">
                <a:solidFill>
                  <a:srgbClr val="1C4587"/>
                </a:solidFill>
                <a:effectLst/>
              </a:rPr>
              <a:t>output a low-dimensional, usually two-dimensional, representation of the input dataset.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763D11E-6D86-296A-AEB7-07C1DA4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>
                <a:solidFill>
                  <a:srgbClr val="1C4587"/>
                </a:solidFill>
              </a:rPr>
              <a:t>Afrida Alam (Email: a.alam-2019@hull.ac.uk)		</a:t>
            </a:r>
            <a:r>
              <a:rPr lang="en-US" sz="1200" b="1" i="1">
                <a:solidFill>
                  <a:srgbClr val="1C4587"/>
                </a:solidFill>
              </a:rPr>
              <a:t> </a:t>
            </a:r>
            <a:r>
              <a:rPr lang="en-GB" sz="1200" b="1" i="1" u="none" strike="noStrike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284BC-F149-1748-E010-6E321770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05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sz="2800" b="1" i="1" u="none" strike="noStrike" dirty="0">
                <a:solidFill>
                  <a:srgbClr val="1C4587"/>
                </a:solidFill>
                <a:effectLst/>
              </a:rPr>
              <a:t>SELF-ORGANISING MAP (SOM)</a:t>
            </a:r>
            <a:endParaRPr lang="en-US" dirty="0"/>
          </a:p>
        </p:txBody>
      </p:sp>
      <p:pic>
        <p:nvPicPr>
          <p:cNvPr id="4" name="Picture 3" descr="A diagram of different colors&#10;&#10;Description automatically generated">
            <a:extLst>
              <a:ext uri="{FF2B5EF4-FFF2-40B4-BE49-F238E27FC236}">
                <a16:creationId xmlns:a16="http://schemas.microsoft.com/office/drawing/2014/main" id="{F92B6A6F-6C85-756E-6C81-3508C638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0" y="2268872"/>
            <a:ext cx="6027642" cy="38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6574E5-3E7A-087E-2C9E-48A4CF41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784211"/>
            <a:ext cx="5474370" cy="455064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1C4587"/>
                </a:solidFill>
              </a:rPr>
              <a:t>Filter RACS-low catalogue to select multi-Gaussian sources which gives 251277 sources. </a:t>
            </a:r>
          </a:p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1C4587"/>
                </a:solidFill>
              </a:rPr>
              <a:t>Generate 4′ cutouts from the survey image tiles centered around the coordinates of each source.</a:t>
            </a:r>
          </a:p>
          <a:p>
            <a:pPr>
              <a:lnSpc>
                <a:spcPct val="160000"/>
              </a:lnSpc>
            </a:pPr>
            <a:r>
              <a:rPr lang="en-US" sz="2100" dirty="0">
                <a:solidFill>
                  <a:srgbClr val="1C4587"/>
                </a:solidFill>
              </a:rPr>
              <a:t>For each cutout: estimate the noise and create a mask by multiplying the noise estimate and the minimum signal-to-noise ratio.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2C8C4-F8FB-83FE-5A0C-EAB06B68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7426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PREPROCESSING IMAGES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A2CFD99-2850-5EA2-B59A-F81C080F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pic>
        <p:nvPicPr>
          <p:cNvPr id="8" name="Picture 7" descr="A collage of images of noise&#10;&#10;Description automatically generated">
            <a:extLst>
              <a:ext uri="{FF2B5EF4-FFF2-40B4-BE49-F238E27FC236}">
                <a16:creationId xmlns:a16="http://schemas.microsoft.com/office/drawing/2014/main" id="{B94678F0-FF53-941C-E0B8-F0FC8DC6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2" y="1784211"/>
            <a:ext cx="6040880" cy="45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ollage of images of different colors&#10;&#10;Description automatically generated">
            <a:extLst>
              <a:ext uri="{FF2B5EF4-FFF2-40B4-BE49-F238E27FC236}">
                <a16:creationId xmlns:a16="http://schemas.microsoft.com/office/drawing/2014/main" id="{3537B5F6-8510-3B80-E3E6-3D71C81A8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6213" y="2230833"/>
            <a:ext cx="5663019" cy="37753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C8644F-19EB-B8AC-7718-DB7C2C3A6353}"/>
              </a:ext>
            </a:extLst>
          </p:cNvPr>
          <p:cNvSpPr txBox="1">
            <a:spLocks/>
          </p:cNvSpPr>
          <p:nvPr/>
        </p:nvSpPr>
        <p:spPr>
          <a:xfrm>
            <a:off x="543987" y="1997612"/>
            <a:ext cx="5552014" cy="4241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1C4587"/>
                </a:solidFill>
              </a:rPr>
              <a:t>The minimum signal-to-noise ratio (minsnr) value was set to 2 as it was sufficient to mask most of the noise while capturing the important structures present in the cutout. 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1C4587"/>
                </a:solidFill>
              </a:rPr>
              <a:t>After the mask is implemented, we apply a log scaling to the remaining pixels and scale them from 0 to 1.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016A0A8-3C12-384E-87E9-7FF74B96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6A54A7-BC25-99C0-C554-38EE32BB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8597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PREPROCESSING IMAGES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3A116-4C2E-83C9-1A44-541DF7803233}"/>
              </a:ext>
            </a:extLst>
          </p:cNvPr>
          <p:cNvSpPr txBox="1"/>
          <p:nvPr/>
        </p:nvSpPr>
        <p:spPr>
          <a:xfrm>
            <a:off x="2353456" y="5996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758F4-36E2-110E-4A4D-73B8E9F1D8BA}"/>
              </a:ext>
            </a:extLst>
          </p:cNvPr>
          <p:cNvSpPr txBox="1">
            <a:spLocks/>
          </p:cNvSpPr>
          <p:nvPr/>
        </p:nvSpPr>
        <p:spPr>
          <a:xfrm>
            <a:off x="494933" y="2186632"/>
            <a:ext cx="4447457" cy="4007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828D1E-8274-DD50-84D4-9E268CCE0643}"/>
              </a:ext>
            </a:extLst>
          </p:cNvPr>
          <p:cNvSpPr txBox="1">
            <a:spLocks/>
          </p:cNvSpPr>
          <p:nvPr/>
        </p:nvSpPr>
        <p:spPr>
          <a:xfrm>
            <a:off x="647334" y="2212693"/>
            <a:ext cx="5302891" cy="392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1C4587"/>
                </a:solidFill>
              </a:rPr>
              <a:t>Following the preprocessing, we train a 10 x 10 SOM using PINK with four training stages.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1C4587"/>
                </a:solidFill>
              </a:rPr>
              <a:t>Establish certain parameters for each stage: the neighbourhood function (</a:t>
            </a:r>
            <a:r>
              <a:rPr lang="el-GR" sz="2400" dirty="0">
                <a:solidFill>
                  <a:srgbClr val="1C4587"/>
                </a:solidFill>
              </a:rPr>
              <a:t>σ</a:t>
            </a:r>
            <a:r>
              <a:rPr lang="en-GB" sz="2400" dirty="0">
                <a:solidFill>
                  <a:srgbClr val="1C4587"/>
                </a:solidFill>
              </a:rPr>
              <a:t>), learning rate, rotations and iterations.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135A5-06EB-F18D-3DCE-D8555DE4FBB7}"/>
              </a:ext>
            </a:extLst>
          </p:cNvPr>
          <p:cNvSpPr txBox="1"/>
          <p:nvPr/>
        </p:nvSpPr>
        <p:spPr>
          <a:xfrm>
            <a:off x="3016577" y="4835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F0F4C-A4F6-7F4B-4550-B4BEECBBC5B7}"/>
              </a:ext>
            </a:extLst>
          </p:cNvPr>
          <p:cNvSpPr txBox="1"/>
          <p:nvPr/>
        </p:nvSpPr>
        <p:spPr>
          <a:xfrm>
            <a:off x="1555423" y="3252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27766-A067-ADBE-D9A1-800068D275A6}"/>
              </a:ext>
            </a:extLst>
          </p:cNvPr>
          <p:cNvSpPr txBox="1"/>
          <p:nvPr/>
        </p:nvSpPr>
        <p:spPr>
          <a:xfrm>
            <a:off x="6482186" y="5011315"/>
            <a:ext cx="5026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C4587"/>
                </a:solidFill>
              </a:rPr>
              <a:t>The SOM parameters used across the four training stages.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FE2942-DF37-2391-76ED-D75402DD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051"/>
            <a:ext cx="7729728" cy="1188720"/>
          </a:xfrm>
          <a:ln>
            <a:solidFill>
              <a:srgbClr val="1C4587"/>
            </a:solidFill>
          </a:ln>
        </p:spPr>
        <p:txBody>
          <a:bodyPr/>
          <a:lstStyle/>
          <a:p>
            <a:r>
              <a:rPr lang="en-GB" b="1" i="1" dirty="0">
                <a:solidFill>
                  <a:srgbClr val="1C4587"/>
                </a:solidFill>
              </a:rPr>
              <a:t>SOM TRAINING: PARAMETERS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9EED58-4EB8-A9A9-9C79-EE60AC14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2192000" cy="39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200" b="1" dirty="0" err="1">
                <a:solidFill>
                  <a:srgbClr val="1C4587"/>
                </a:solidFill>
              </a:rPr>
              <a:t>Afrida</a:t>
            </a:r>
            <a:r>
              <a:rPr lang="en-US" sz="1200" b="1" dirty="0">
                <a:solidFill>
                  <a:srgbClr val="1C4587"/>
                </a:solidFill>
              </a:rPr>
              <a:t> </a:t>
            </a:r>
            <a:r>
              <a:rPr lang="en-US" sz="1200" b="1" dirty="0" err="1">
                <a:solidFill>
                  <a:srgbClr val="1C4587"/>
                </a:solidFill>
              </a:rPr>
              <a:t>Alam</a:t>
            </a:r>
            <a:r>
              <a:rPr lang="en-US" sz="1200" b="1" dirty="0">
                <a:solidFill>
                  <a:srgbClr val="1C4587"/>
                </a:solidFill>
              </a:rPr>
              <a:t> (Email: a.alam-2019@hull.ac.uk)		</a:t>
            </a:r>
            <a:r>
              <a:rPr lang="en-US" sz="1200" b="1" i="1" dirty="0">
                <a:solidFill>
                  <a:srgbClr val="1C4587"/>
                </a:solidFill>
              </a:rPr>
              <a:t> </a:t>
            </a:r>
            <a:r>
              <a:rPr lang="en-GB" sz="1200" b="1" i="1" u="none" strike="noStrike" dirty="0">
                <a:solidFill>
                  <a:srgbClr val="1C4587"/>
                </a:solidFill>
                <a:effectLst/>
              </a:rPr>
              <a:t>Classifying complex radio sources in Rapid ASKAP Continuum Survey using a Self-Organising Map</a:t>
            </a:r>
            <a:endParaRPr lang="en-US" sz="1200" b="1" dirty="0">
              <a:solidFill>
                <a:srgbClr val="1C458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B5C9D-66D2-B35D-2D31-5D254556AF1D}"/>
              </a:ext>
            </a:extLst>
          </p:cNvPr>
          <p:cNvSpPr txBox="1"/>
          <p:nvPr/>
        </p:nvSpPr>
        <p:spPr>
          <a:xfrm>
            <a:off x="1454046" y="5951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0935721E-0C3E-2EA6-A40A-79F789AF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6" y="2870938"/>
            <a:ext cx="5507347" cy="1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0120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{91F52EBE-253A-2249-943A-C8C298148379}tf10001120</Template>
  <TotalTime>52974</TotalTime>
  <Words>1390</Words>
  <Application>Microsoft Macintosh PowerPoint</Application>
  <PresentationFormat>Widescreen</PresentationFormat>
  <Paragraphs>103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Gill Sans MT</vt:lpstr>
      <vt:lpstr>Parcel</vt:lpstr>
      <vt:lpstr>Classifying complex radio sources in Rapid ASKAP Continuum Survey using a Self-Organising Map</vt:lpstr>
      <vt:lpstr>WHAT ARE RADIO GALAXIES</vt:lpstr>
      <vt:lpstr>NEXT GENERATION RADIO SURVEYS</vt:lpstr>
      <vt:lpstr>RAPID ASKAP CONTINUUM SURVEY (RACS)</vt:lpstr>
      <vt:lpstr>COMPLEX RADIO SOURCES</vt:lpstr>
      <vt:lpstr>SELF-ORGANISING MAP (SOM)</vt:lpstr>
      <vt:lpstr>PREPROCESSING IMAGES</vt:lpstr>
      <vt:lpstr>PREPROCESSING IMAGES</vt:lpstr>
      <vt:lpstr>SOM TRAINING: PARAMETERS</vt:lpstr>
      <vt:lpstr>Trained som</vt:lpstr>
      <vt:lpstr>PowerPoint Presentation</vt:lpstr>
      <vt:lpstr>PowerPoint Presentation</vt:lpstr>
      <vt:lpstr>RELIABILITY THRESHOLD</vt:lpstr>
      <vt:lpstr>Yes examples</vt:lpstr>
      <vt:lpstr>RELIABILITY THRESHOLD</vt:lpstr>
      <vt:lpstr>PowerPoint Presentation</vt:lpstr>
      <vt:lpstr>CONCLUSION</vt:lpstr>
      <vt:lpstr>Rare and unique sources</vt:lpstr>
      <vt:lpstr>Thank you for listening</vt:lpstr>
      <vt:lpstr>SELF-ORGANISING MAP (SOM)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Self-Organizing Maps to Identify and Classify Complex Radio Sources in Next Generation Surveys </dc:title>
  <dc:creator>AFRIDA ALAM</dc:creator>
  <cp:lastModifiedBy>AFRIDA ALAM</cp:lastModifiedBy>
  <cp:revision>130</cp:revision>
  <dcterms:created xsi:type="dcterms:W3CDTF">2023-06-12T22:43:15Z</dcterms:created>
  <dcterms:modified xsi:type="dcterms:W3CDTF">2024-07-08T09:53:27Z</dcterms:modified>
</cp:coreProperties>
</file>