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Playfair Display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PlayfairDisplay-bold.fntdata"/><Relationship Id="rId27" Type="http://schemas.openxmlformats.org/officeDocument/2006/relationships/font" Target="fonts/PlayfairDispla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layfairDisplay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PlayfairDisplay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dab300b6f8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dab300b6f8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e917dfdb0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e917dfdb0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dab300b6f8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dab300b6f8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e917dfdb09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e917dfdb0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e917dfdb0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e917dfdb0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e917dfdb09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e917dfdb0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917dfdb0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e917dfdb0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e97950cc16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e97950cc1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e97950cc1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e97950cc1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e97950cc1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e97950cc1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e95cec898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e95cec898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dab300b6f8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dab300b6f8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dab300b6f8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dab300b6f8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70e2d0a8c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70e2d0a8c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dab300b6f8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dab300b6f8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dab300b6f8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dab300b6f8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e917dfdb0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e917dfdb0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dab300b6f8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dab300b6f8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dab300b6f8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dab300b6f8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dab300b6f8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dab300b6f8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e917dfdb0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e917dfdb0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36550" lvl="1" marL="9144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6734" y="2150850"/>
            <a:ext cx="3283098" cy="328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22775"/>
            <a:ext cx="8520600" cy="5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785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1" name="Google Shape;21;p4"/>
          <p:cNvCxnSpPr/>
          <p:nvPr/>
        </p:nvCxnSpPr>
        <p:spPr>
          <a:xfrm>
            <a:off x="365700" y="4838700"/>
            <a:ext cx="841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" name="Google Shape;22;p4"/>
          <p:cNvSpPr txBox="1"/>
          <p:nvPr/>
        </p:nvSpPr>
        <p:spPr>
          <a:xfrm>
            <a:off x="365700" y="4883725"/>
            <a:ext cx="17034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Máté Madarász</a:t>
            </a:r>
            <a:endParaRPr sz="11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" name="Google Shape;23;p4"/>
          <p:cNvSpPr txBox="1"/>
          <p:nvPr/>
        </p:nvSpPr>
        <p:spPr>
          <a:xfrm>
            <a:off x="7403325" y="4883725"/>
            <a:ext cx="13749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ML4ASTRO2</a:t>
            </a:r>
            <a:endParaRPr sz="11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222775"/>
            <a:ext cx="8520600" cy="5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222775"/>
            <a:ext cx="8520600" cy="5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3F3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22775"/>
            <a:ext cx="85206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layfair Display"/>
              <a:buNone/>
              <a:defRPr sz="2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785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365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layfair Display"/>
              <a:buChar char="○"/>
              <a:defRPr sz="17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365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layfair Display"/>
              <a:buChar char="■"/>
              <a:defRPr sz="17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365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layfair Display"/>
              <a:buChar char="●"/>
              <a:defRPr sz="17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365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layfair Display"/>
              <a:buChar char="○"/>
              <a:defRPr sz="17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365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layfair Display"/>
              <a:buChar char="■"/>
              <a:defRPr sz="17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365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layfair Display"/>
              <a:buChar char="●"/>
              <a:defRPr sz="17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365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layfair Display"/>
              <a:buChar char="○"/>
              <a:defRPr sz="17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365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layfair Display"/>
              <a:buChar char="■"/>
              <a:defRPr sz="17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jpg"/><Relationship Id="rId10" Type="http://schemas.openxmlformats.org/officeDocument/2006/relationships/image" Target="../media/image1.jpg"/><Relationship Id="rId13" Type="http://schemas.openxmlformats.org/officeDocument/2006/relationships/image" Target="../media/image21.jpg"/><Relationship Id="rId1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30.jpg"/><Relationship Id="rId5" Type="http://schemas.openxmlformats.org/officeDocument/2006/relationships/image" Target="../media/image7.jpg"/><Relationship Id="rId6" Type="http://schemas.openxmlformats.org/officeDocument/2006/relationships/image" Target="../media/image5.jpg"/><Relationship Id="rId7" Type="http://schemas.openxmlformats.org/officeDocument/2006/relationships/image" Target="../media/image3.jpg"/><Relationship Id="rId8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g"/><Relationship Id="rId4" Type="http://schemas.openxmlformats.org/officeDocument/2006/relationships/image" Target="../media/image32.png"/><Relationship Id="rId9" Type="http://schemas.openxmlformats.org/officeDocument/2006/relationships/image" Target="../media/image42.jpg"/><Relationship Id="rId5" Type="http://schemas.openxmlformats.org/officeDocument/2006/relationships/image" Target="../media/image23.jpg"/><Relationship Id="rId6" Type="http://schemas.openxmlformats.org/officeDocument/2006/relationships/image" Target="../media/image36.jpg"/><Relationship Id="rId7" Type="http://schemas.openxmlformats.org/officeDocument/2006/relationships/image" Target="../media/image34.jpg"/><Relationship Id="rId8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3050925" y="105800"/>
            <a:ext cx="5967600" cy="31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900"/>
              <a:t>Unsupervised Machine Learning Techniques for Young Stellar Object Light Curve Characterization</a:t>
            </a:r>
            <a:endParaRPr sz="3900"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3050925" y="3267200"/>
            <a:ext cx="5967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Máté Madarász, Gábor Marton</a:t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997624" cy="29976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9525" endA="0" endPos="45000" fadeDir="5400012" kx="0" rotWithShape="0" algn="bl" stA="65000" stPos="0" sy="-100000" ky="0"/>
          </a:effectLst>
        </p:spPr>
      </p:pic>
      <p:sp>
        <p:nvSpPr>
          <p:cNvPr id="61" name="Google Shape;61;p13"/>
          <p:cNvSpPr txBox="1"/>
          <p:nvPr>
            <p:ph idx="1" type="subTitle"/>
          </p:nvPr>
        </p:nvSpPr>
        <p:spPr>
          <a:xfrm>
            <a:off x="3050925" y="3971625"/>
            <a:ext cx="5967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-GB" sz="2290"/>
              <a:t>HUN-REN CSFK, Konkoly Observatory</a:t>
            </a:r>
            <a:endParaRPr sz="2290"/>
          </a:p>
        </p:txBody>
      </p:sp>
      <p:sp>
        <p:nvSpPr>
          <p:cNvPr id="62" name="Google Shape;62;p13"/>
          <p:cNvSpPr txBox="1"/>
          <p:nvPr>
            <p:ph idx="1" type="subTitle"/>
          </p:nvPr>
        </p:nvSpPr>
        <p:spPr>
          <a:xfrm>
            <a:off x="13" y="4350900"/>
            <a:ext cx="29976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-GB" sz="2290"/>
              <a:t>ML4ASTRO2</a:t>
            </a:r>
            <a:r>
              <a:rPr lang="en-GB" sz="2290"/>
              <a:t>, Catania</a:t>
            </a:r>
            <a:endParaRPr sz="229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 - Reconstructions</a:t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63575"/>
            <a:ext cx="5300166" cy="397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06" y="863563"/>
            <a:ext cx="5300174" cy="3975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1296" y="863575"/>
            <a:ext cx="5300174" cy="397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6105" y="863575"/>
            <a:ext cx="5300176" cy="397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30892" y="863575"/>
            <a:ext cx="5300174" cy="3975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35700" y="863575"/>
            <a:ext cx="5300152" cy="397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40500" y="863575"/>
            <a:ext cx="5300200" cy="39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45300" y="863575"/>
            <a:ext cx="5300200" cy="39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50100" y="863575"/>
            <a:ext cx="5300200" cy="39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54900" y="863575"/>
            <a:ext cx="5300200" cy="39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359700" y="863575"/>
            <a:ext cx="5300150" cy="397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664500" y="863575"/>
            <a:ext cx="5300200" cy="3975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Nearest Neighbours for Query Light Curves</a:t>
            </a:r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 rotWithShape="1">
          <a:blip r:embed="rId3">
            <a:alphaModFix/>
          </a:blip>
          <a:srcRect b="0" l="0" r="0" t="6716"/>
          <a:stretch/>
        </p:blipFill>
        <p:spPr>
          <a:xfrm>
            <a:off x="0" y="1247025"/>
            <a:ext cx="9144001" cy="26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 txBox="1"/>
          <p:nvPr>
            <p:ph idx="1" type="body"/>
          </p:nvPr>
        </p:nvSpPr>
        <p:spPr>
          <a:xfrm>
            <a:off x="31170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Query</a:t>
            </a:r>
            <a:endParaRPr/>
          </a:p>
        </p:txBody>
      </p:sp>
      <p:sp>
        <p:nvSpPr>
          <p:cNvPr id="147" name="Google Shape;147;p23"/>
          <p:cNvSpPr txBox="1"/>
          <p:nvPr>
            <p:ph idx="1" type="body"/>
          </p:nvPr>
        </p:nvSpPr>
        <p:spPr>
          <a:xfrm>
            <a:off x="3333625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1</a:t>
            </a:r>
            <a:endParaRPr/>
          </a:p>
        </p:txBody>
      </p:sp>
      <p:sp>
        <p:nvSpPr>
          <p:cNvPr id="148" name="Google Shape;148;p23"/>
          <p:cNvSpPr txBox="1"/>
          <p:nvPr>
            <p:ph idx="1" type="body"/>
          </p:nvPr>
        </p:nvSpPr>
        <p:spPr>
          <a:xfrm>
            <a:off x="635555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2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Nearest Neighbours for Query Light Curves</a:t>
            </a:r>
            <a:endParaRPr/>
          </a:p>
        </p:txBody>
      </p:sp>
      <p:pic>
        <p:nvPicPr>
          <p:cNvPr id="154" name="Google Shape;154;p24"/>
          <p:cNvPicPr preferRelativeResize="0"/>
          <p:nvPr/>
        </p:nvPicPr>
        <p:blipFill rotWithShape="1">
          <a:blip r:embed="rId3">
            <a:alphaModFix/>
          </a:blip>
          <a:srcRect b="0" l="0" r="0" t="6794"/>
          <a:stretch/>
        </p:blipFill>
        <p:spPr>
          <a:xfrm>
            <a:off x="0" y="1260850"/>
            <a:ext cx="9144001" cy="246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 txBox="1"/>
          <p:nvPr>
            <p:ph idx="1" type="body"/>
          </p:nvPr>
        </p:nvSpPr>
        <p:spPr>
          <a:xfrm>
            <a:off x="31170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Query</a:t>
            </a:r>
            <a:endParaRPr/>
          </a:p>
        </p:txBody>
      </p:sp>
      <p:sp>
        <p:nvSpPr>
          <p:cNvPr id="156" name="Google Shape;156;p24"/>
          <p:cNvSpPr txBox="1"/>
          <p:nvPr>
            <p:ph idx="1" type="body"/>
          </p:nvPr>
        </p:nvSpPr>
        <p:spPr>
          <a:xfrm>
            <a:off x="3333625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1</a:t>
            </a:r>
            <a:endParaRPr/>
          </a:p>
        </p:txBody>
      </p:sp>
      <p:sp>
        <p:nvSpPr>
          <p:cNvPr id="157" name="Google Shape;157;p24"/>
          <p:cNvSpPr txBox="1"/>
          <p:nvPr>
            <p:ph idx="1" type="body"/>
          </p:nvPr>
        </p:nvSpPr>
        <p:spPr>
          <a:xfrm>
            <a:off x="635555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Nearest Neighbours for Query Light Curves</a:t>
            </a:r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 b="0" l="0" r="0" t="8054"/>
          <a:stretch/>
        </p:blipFill>
        <p:spPr>
          <a:xfrm>
            <a:off x="0" y="1308100"/>
            <a:ext cx="9144001" cy="243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>
            <p:ph idx="1" type="body"/>
          </p:nvPr>
        </p:nvSpPr>
        <p:spPr>
          <a:xfrm>
            <a:off x="31170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Query</a:t>
            </a:r>
            <a:endParaRPr/>
          </a:p>
        </p:txBody>
      </p:sp>
      <p:sp>
        <p:nvSpPr>
          <p:cNvPr id="165" name="Google Shape;165;p25"/>
          <p:cNvSpPr txBox="1"/>
          <p:nvPr>
            <p:ph idx="1" type="body"/>
          </p:nvPr>
        </p:nvSpPr>
        <p:spPr>
          <a:xfrm>
            <a:off x="3333625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1</a:t>
            </a:r>
            <a:endParaRPr/>
          </a:p>
        </p:txBody>
      </p:sp>
      <p:sp>
        <p:nvSpPr>
          <p:cNvPr id="166" name="Google Shape;166;p25"/>
          <p:cNvSpPr txBox="1"/>
          <p:nvPr>
            <p:ph idx="1" type="body"/>
          </p:nvPr>
        </p:nvSpPr>
        <p:spPr>
          <a:xfrm>
            <a:off x="635555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2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Nearest Neighbours for Query Light Curves</a:t>
            </a:r>
            <a:endParaRPr/>
          </a:p>
        </p:txBody>
      </p:sp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 b="0" l="0" r="0" t="8054"/>
          <a:stretch/>
        </p:blipFill>
        <p:spPr>
          <a:xfrm>
            <a:off x="0" y="1308100"/>
            <a:ext cx="9144001" cy="243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/>
          <p:nvPr>
            <p:ph idx="1" type="body"/>
          </p:nvPr>
        </p:nvSpPr>
        <p:spPr>
          <a:xfrm>
            <a:off x="31170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Query</a:t>
            </a:r>
            <a:endParaRPr/>
          </a:p>
        </p:txBody>
      </p:sp>
      <p:sp>
        <p:nvSpPr>
          <p:cNvPr id="174" name="Google Shape;174;p26"/>
          <p:cNvSpPr txBox="1"/>
          <p:nvPr>
            <p:ph idx="1" type="body"/>
          </p:nvPr>
        </p:nvSpPr>
        <p:spPr>
          <a:xfrm>
            <a:off x="3333625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1</a:t>
            </a:r>
            <a:endParaRPr/>
          </a:p>
        </p:txBody>
      </p:sp>
      <p:sp>
        <p:nvSpPr>
          <p:cNvPr id="175" name="Google Shape;175;p26"/>
          <p:cNvSpPr txBox="1"/>
          <p:nvPr>
            <p:ph idx="1" type="body"/>
          </p:nvPr>
        </p:nvSpPr>
        <p:spPr>
          <a:xfrm>
            <a:off x="635555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2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Nearest Neighbours for Query Light Curves</a:t>
            </a:r>
            <a:endParaRPr/>
          </a:p>
        </p:txBody>
      </p:sp>
      <p:pic>
        <p:nvPicPr>
          <p:cNvPr id="181" name="Google Shape;181;p27"/>
          <p:cNvPicPr preferRelativeResize="0"/>
          <p:nvPr/>
        </p:nvPicPr>
        <p:blipFill rotWithShape="1">
          <a:blip r:embed="rId3">
            <a:alphaModFix/>
          </a:blip>
          <a:srcRect b="0" l="0" r="0" t="8684"/>
          <a:stretch/>
        </p:blipFill>
        <p:spPr>
          <a:xfrm>
            <a:off x="0" y="1324800"/>
            <a:ext cx="9144001" cy="24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 txBox="1"/>
          <p:nvPr>
            <p:ph idx="1" type="body"/>
          </p:nvPr>
        </p:nvSpPr>
        <p:spPr>
          <a:xfrm>
            <a:off x="31170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Query</a:t>
            </a:r>
            <a:endParaRPr/>
          </a:p>
        </p:txBody>
      </p:sp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3333625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1</a:t>
            </a:r>
            <a:endParaRPr/>
          </a:p>
        </p:txBody>
      </p:sp>
      <p:sp>
        <p:nvSpPr>
          <p:cNvPr id="184" name="Google Shape;184;p27"/>
          <p:cNvSpPr txBox="1"/>
          <p:nvPr>
            <p:ph idx="1" type="body"/>
          </p:nvPr>
        </p:nvSpPr>
        <p:spPr>
          <a:xfrm>
            <a:off x="635555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2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Nearest Neighbours for Query Light Curves</a:t>
            </a:r>
            <a:endParaRPr/>
          </a:p>
        </p:txBody>
      </p:sp>
      <p:pic>
        <p:nvPicPr>
          <p:cNvPr id="190" name="Google Shape;190;p28"/>
          <p:cNvPicPr preferRelativeResize="0"/>
          <p:nvPr/>
        </p:nvPicPr>
        <p:blipFill rotWithShape="1">
          <a:blip r:embed="rId3">
            <a:alphaModFix/>
          </a:blip>
          <a:srcRect b="758" l="0" r="0" t="758"/>
          <a:stretch/>
        </p:blipFill>
        <p:spPr>
          <a:xfrm>
            <a:off x="0" y="1324800"/>
            <a:ext cx="9144001" cy="24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8"/>
          <p:cNvSpPr txBox="1"/>
          <p:nvPr>
            <p:ph idx="1" type="body"/>
          </p:nvPr>
        </p:nvSpPr>
        <p:spPr>
          <a:xfrm>
            <a:off x="31170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Query</a:t>
            </a:r>
            <a:endParaRPr/>
          </a:p>
        </p:txBody>
      </p:sp>
      <p:sp>
        <p:nvSpPr>
          <p:cNvPr id="192" name="Google Shape;192;p28"/>
          <p:cNvSpPr txBox="1"/>
          <p:nvPr>
            <p:ph idx="1" type="body"/>
          </p:nvPr>
        </p:nvSpPr>
        <p:spPr>
          <a:xfrm>
            <a:off x="3333625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1</a:t>
            </a:r>
            <a:endParaRPr/>
          </a:p>
        </p:txBody>
      </p:sp>
      <p:sp>
        <p:nvSpPr>
          <p:cNvPr id="193" name="Google Shape;193;p28"/>
          <p:cNvSpPr txBox="1"/>
          <p:nvPr>
            <p:ph idx="1" type="body"/>
          </p:nvPr>
        </p:nvSpPr>
        <p:spPr>
          <a:xfrm>
            <a:off x="635555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2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Nearest Neighbours for Query Light Curves</a:t>
            </a:r>
            <a:endParaRPr/>
          </a:p>
        </p:txBody>
      </p:sp>
      <p:pic>
        <p:nvPicPr>
          <p:cNvPr id="199" name="Google Shape;199;p29"/>
          <p:cNvPicPr preferRelativeResize="0"/>
          <p:nvPr/>
        </p:nvPicPr>
        <p:blipFill rotWithShape="1">
          <a:blip r:embed="rId3">
            <a:alphaModFix/>
          </a:blip>
          <a:srcRect b="758" l="0" r="0" t="758"/>
          <a:stretch/>
        </p:blipFill>
        <p:spPr>
          <a:xfrm>
            <a:off x="0" y="1324800"/>
            <a:ext cx="9144001" cy="24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9"/>
          <p:cNvSpPr txBox="1"/>
          <p:nvPr>
            <p:ph idx="1" type="body"/>
          </p:nvPr>
        </p:nvSpPr>
        <p:spPr>
          <a:xfrm>
            <a:off x="31170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Query</a:t>
            </a:r>
            <a:endParaRPr/>
          </a:p>
        </p:txBody>
      </p:sp>
      <p:sp>
        <p:nvSpPr>
          <p:cNvPr id="201" name="Google Shape;201;p29"/>
          <p:cNvSpPr txBox="1"/>
          <p:nvPr>
            <p:ph idx="1" type="body"/>
          </p:nvPr>
        </p:nvSpPr>
        <p:spPr>
          <a:xfrm>
            <a:off x="3333625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1</a:t>
            </a:r>
            <a:endParaRPr/>
          </a:p>
        </p:txBody>
      </p:sp>
      <p:sp>
        <p:nvSpPr>
          <p:cNvPr id="202" name="Google Shape;202;p29"/>
          <p:cNvSpPr txBox="1"/>
          <p:nvPr>
            <p:ph idx="1" type="body"/>
          </p:nvPr>
        </p:nvSpPr>
        <p:spPr>
          <a:xfrm>
            <a:off x="635555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2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Nearest Neighbours for Query Light Curves</a:t>
            </a:r>
            <a:endParaRPr/>
          </a:p>
        </p:txBody>
      </p:sp>
      <p:pic>
        <p:nvPicPr>
          <p:cNvPr id="208" name="Google Shape;208;p30"/>
          <p:cNvPicPr preferRelativeResize="0"/>
          <p:nvPr/>
        </p:nvPicPr>
        <p:blipFill rotWithShape="1">
          <a:blip r:embed="rId3">
            <a:alphaModFix/>
          </a:blip>
          <a:srcRect b="758" l="0" r="0" t="758"/>
          <a:stretch/>
        </p:blipFill>
        <p:spPr>
          <a:xfrm>
            <a:off x="0" y="1324800"/>
            <a:ext cx="9144001" cy="24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0"/>
          <p:cNvSpPr txBox="1"/>
          <p:nvPr>
            <p:ph idx="1" type="body"/>
          </p:nvPr>
        </p:nvSpPr>
        <p:spPr>
          <a:xfrm>
            <a:off x="31170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Query</a:t>
            </a:r>
            <a:endParaRPr/>
          </a:p>
        </p:txBody>
      </p:sp>
      <p:sp>
        <p:nvSpPr>
          <p:cNvPr id="210" name="Google Shape;210;p30"/>
          <p:cNvSpPr txBox="1"/>
          <p:nvPr>
            <p:ph idx="1" type="body"/>
          </p:nvPr>
        </p:nvSpPr>
        <p:spPr>
          <a:xfrm>
            <a:off x="3333625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1</a:t>
            </a:r>
            <a:endParaRPr/>
          </a:p>
        </p:txBody>
      </p:sp>
      <p:sp>
        <p:nvSpPr>
          <p:cNvPr id="211" name="Google Shape;211;p30"/>
          <p:cNvSpPr txBox="1"/>
          <p:nvPr>
            <p:ph idx="1" type="body"/>
          </p:nvPr>
        </p:nvSpPr>
        <p:spPr>
          <a:xfrm>
            <a:off x="6355550" y="798525"/>
            <a:ext cx="2667900" cy="4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Closest 2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1"/>
          <p:cNvPicPr preferRelativeResize="0"/>
          <p:nvPr/>
        </p:nvPicPr>
        <p:blipFill rotWithShape="1">
          <a:blip r:embed="rId3">
            <a:alphaModFix/>
          </a:blip>
          <a:srcRect b="34597" l="9924" r="4590" t="34096"/>
          <a:stretch/>
        </p:blipFill>
        <p:spPr>
          <a:xfrm>
            <a:off x="6798549" y="1086451"/>
            <a:ext cx="2107300" cy="645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76200">
              <a:srgbClr val="000000">
                <a:alpha val="38000"/>
              </a:srgbClr>
            </a:outerShdw>
          </a:effectLst>
        </p:spPr>
      </p:pic>
      <p:pic>
        <p:nvPicPr>
          <p:cNvPr id="217" name="Google Shape;217;p31"/>
          <p:cNvPicPr preferRelativeResize="0"/>
          <p:nvPr/>
        </p:nvPicPr>
        <p:blipFill rotWithShape="1">
          <a:blip r:embed="rId4">
            <a:alphaModFix/>
          </a:blip>
          <a:srcRect b="0" l="2619" r="0" t="0"/>
          <a:stretch/>
        </p:blipFill>
        <p:spPr>
          <a:xfrm>
            <a:off x="3302237" y="0"/>
            <a:ext cx="3121087" cy="34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1"/>
          <p:cNvSpPr txBox="1"/>
          <p:nvPr>
            <p:ph type="title"/>
          </p:nvPr>
        </p:nvSpPr>
        <p:spPr>
          <a:xfrm>
            <a:off x="311700" y="222775"/>
            <a:ext cx="59502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 (in prep.)</a:t>
            </a:r>
            <a:endParaRPr/>
          </a:p>
        </p:txBody>
      </p:sp>
      <p:sp>
        <p:nvSpPr>
          <p:cNvPr id="219" name="Google Shape;219;p31"/>
          <p:cNvSpPr txBox="1"/>
          <p:nvPr>
            <p:ph idx="1" type="body"/>
          </p:nvPr>
        </p:nvSpPr>
        <p:spPr>
          <a:xfrm>
            <a:off x="311700" y="863550"/>
            <a:ext cx="3193200" cy="11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Gaia Data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32-Dimensional Latent Space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k=15 Gaussian Mixture Model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t-SNE downprojection to 2D</a:t>
            </a:r>
            <a:endParaRPr sz="1400"/>
          </a:p>
        </p:txBody>
      </p:sp>
      <p:cxnSp>
        <p:nvCxnSpPr>
          <p:cNvPr id="220" name="Google Shape;220;p31"/>
          <p:cNvCxnSpPr/>
          <p:nvPr/>
        </p:nvCxnSpPr>
        <p:spPr>
          <a:xfrm flipH="1" rot="10800000">
            <a:off x="6245173" y="1503711"/>
            <a:ext cx="975000" cy="170100"/>
          </a:xfrm>
          <a:prstGeom prst="curvedConnector3">
            <a:avLst>
              <a:gd fmla="val 89659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stealth"/>
          </a:ln>
        </p:spPr>
      </p:cxnSp>
      <p:pic>
        <p:nvPicPr>
          <p:cNvPr id="221" name="Google Shape;221;p31"/>
          <p:cNvPicPr preferRelativeResize="0"/>
          <p:nvPr/>
        </p:nvPicPr>
        <p:blipFill rotWithShape="1">
          <a:blip r:embed="rId5">
            <a:alphaModFix/>
          </a:blip>
          <a:srcRect b="35538" l="9868" r="3257" t="33108"/>
          <a:stretch/>
        </p:blipFill>
        <p:spPr>
          <a:xfrm>
            <a:off x="6509850" y="145739"/>
            <a:ext cx="2550100" cy="77023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76200">
              <a:srgbClr val="000000">
                <a:alpha val="38000"/>
              </a:srgbClr>
            </a:outerShdw>
          </a:effectLst>
        </p:spPr>
      </p:pic>
      <p:cxnSp>
        <p:nvCxnSpPr>
          <p:cNvPr id="222" name="Google Shape;222;p31"/>
          <p:cNvCxnSpPr/>
          <p:nvPr/>
        </p:nvCxnSpPr>
        <p:spPr>
          <a:xfrm flipH="1" rot="10800000">
            <a:off x="5629482" y="458580"/>
            <a:ext cx="1578000" cy="999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stealth"/>
          </a:ln>
        </p:spPr>
      </p:cxnSp>
      <p:pic>
        <p:nvPicPr>
          <p:cNvPr id="223" name="Google Shape;223;p31"/>
          <p:cNvPicPr preferRelativeResize="0"/>
          <p:nvPr/>
        </p:nvPicPr>
        <p:blipFill rotWithShape="1">
          <a:blip r:embed="rId6">
            <a:alphaModFix/>
          </a:blip>
          <a:srcRect b="19865" l="9225" r="3908" t="20045"/>
          <a:stretch/>
        </p:blipFill>
        <p:spPr>
          <a:xfrm>
            <a:off x="6245268" y="1999163"/>
            <a:ext cx="2338198" cy="13536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76200">
              <a:srgbClr val="000000">
                <a:alpha val="38000"/>
              </a:srgbClr>
            </a:outerShdw>
          </a:effectLst>
        </p:spPr>
      </p:pic>
      <p:cxnSp>
        <p:nvCxnSpPr>
          <p:cNvPr id="224" name="Google Shape;224;p31"/>
          <p:cNvCxnSpPr/>
          <p:nvPr/>
        </p:nvCxnSpPr>
        <p:spPr>
          <a:xfrm>
            <a:off x="5518018" y="2044353"/>
            <a:ext cx="1942800" cy="783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oval"/>
            <a:tailEnd len="med" w="med" type="stealth"/>
          </a:ln>
        </p:spPr>
      </p:cxnSp>
      <p:pic>
        <p:nvPicPr>
          <p:cNvPr id="225" name="Google Shape;225;p31"/>
          <p:cNvPicPr preferRelativeResize="0"/>
          <p:nvPr/>
        </p:nvPicPr>
        <p:blipFill rotWithShape="1">
          <a:blip r:embed="rId7">
            <a:alphaModFix/>
          </a:blip>
          <a:srcRect b="35670" l="8229" r="7282" t="28230"/>
          <a:stretch/>
        </p:blipFill>
        <p:spPr>
          <a:xfrm>
            <a:off x="6245268" y="3599581"/>
            <a:ext cx="2700322" cy="9656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76200">
              <a:srgbClr val="000000">
                <a:alpha val="38000"/>
              </a:srgbClr>
            </a:outerShdw>
          </a:effectLst>
        </p:spPr>
      </p:pic>
      <p:cxnSp>
        <p:nvCxnSpPr>
          <p:cNvPr id="226" name="Google Shape;226;p31"/>
          <p:cNvCxnSpPr/>
          <p:nvPr/>
        </p:nvCxnSpPr>
        <p:spPr>
          <a:xfrm>
            <a:off x="5077167" y="2290334"/>
            <a:ext cx="1873800" cy="1890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stealth"/>
          </a:ln>
        </p:spPr>
      </p:cxnSp>
      <p:pic>
        <p:nvPicPr>
          <p:cNvPr id="227" name="Google Shape;227;p31"/>
          <p:cNvPicPr preferRelativeResize="0"/>
          <p:nvPr/>
        </p:nvPicPr>
        <p:blipFill rotWithShape="1">
          <a:blip r:embed="rId8">
            <a:alphaModFix/>
          </a:blip>
          <a:srcRect b="30311" l="8886" r="5753" t="24547"/>
          <a:stretch/>
        </p:blipFill>
        <p:spPr>
          <a:xfrm>
            <a:off x="3504887" y="3599581"/>
            <a:ext cx="2550078" cy="112859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76200">
              <a:srgbClr val="000000">
                <a:alpha val="38000"/>
              </a:srgbClr>
            </a:outerShdw>
          </a:effectLst>
        </p:spPr>
      </p:pic>
      <p:cxnSp>
        <p:nvCxnSpPr>
          <p:cNvPr id="228" name="Google Shape;228;p31"/>
          <p:cNvCxnSpPr/>
          <p:nvPr/>
        </p:nvCxnSpPr>
        <p:spPr>
          <a:xfrm flipH="1" rot="-5400000">
            <a:off x="4764699" y="2996687"/>
            <a:ext cx="1107000" cy="647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stealth"/>
          </a:ln>
        </p:spPr>
      </p:cxnSp>
      <p:pic>
        <p:nvPicPr>
          <p:cNvPr id="229" name="Google Shape;229;p31"/>
          <p:cNvPicPr preferRelativeResize="0"/>
          <p:nvPr/>
        </p:nvPicPr>
        <p:blipFill rotWithShape="1">
          <a:blip r:embed="rId9">
            <a:alphaModFix/>
          </a:blip>
          <a:srcRect b="31337" l="9654" r="3441" t="27682"/>
          <a:stretch/>
        </p:blipFill>
        <p:spPr>
          <a:xfrm>
            <a:off x="431376" y="2221772"/>
            <a:ext cx="2550078" cy="10064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76200">
              <a:srgbClr val="000000">
                <a:alpha val="38000"/>
              </a:srgbClr>
            </a:outerShdw>
          </a:effectLst>
        </p:spPr>
      </p:pic>
      <p:cxnSp>
        <p:nvCxnSpPr>
          <p:cNvPr id="230" name="Google Shape;230;p31"/>
          <p:cNvCxnSpPr/>
          <p:nvPr/>
        </p:nvCxnSpPr>
        <p:spPr>
          <a:xfrm flipH="1">
            <a:off x="1954624" y="1875239"/>
            <a:ext cx="2654100" cy="963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stealth"/>
          </a:ln>
        </p:spPr>
      </p:cxnSp>
      <p:pic>
        <p:nvPicPr>
          <p:cNvPr id="231" name="Google Shape;231;p31"/>
          <p:cNvPicPr preferRelativeResize="0"/>
          <p:nvPr/>
        </p:nvPicPr>
        <p:blipFill rotWithShape="1">
          <a:blip r:embed="rId10">
            <a:alphaModFix/>
          </a:blip>
          <a:srcRect b="26009" l="10657" r="4148" t="24124"/>
          <a:stretch/>
        </p:blipFill>
        <p:spPr>
          <a:xfrm>
            <a:off x="431375" y="3457816"/>
            <a:ext cx="2550080" cy="12491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76200">
              <a:srgbClr val="000000">
                <a:alpha val="38000"/>
              </a:srgbClr>
            </a:outerShdw>
          </a:effectLst>
        </p:spPr>
      </p:pic>
      <p:cxnSp>
        <p:nvCxnSpPr>
          <p:cNvPr id="232" name="Google Shape;232;p31"/>
          <p:cNvCxnSpPr/>
          <p:nvPr/>
        </p:nvCxnSpPr>
        <p:spPr>
          <a:xfrm rot="5400000">
            <a:off x="2771760" y="2750504"/>
            <a:ext cx="1135500" cy="830100"/>
          </a:xfrm>
          <a:prstGeom prst="curvedConnector3">
            <a:avLst>
              <a:gd fmla="val 87787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823075"/>
            <a:ext cx="8520600" cy="42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Task: 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Identifying various distinct YSO behavior patterns from light curve data.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Recent classification schemes for YSOs use SED data.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Problems: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Variability in data lengths, noisy points, complex patterns.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Our Solution: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Long Short-Term Memory (LSTM) based </a:t>
            </a:r>
            <a:r>
              <a:rPr i="1" lang="en-GB"/>
              <a:t>Variational</a:t>
            </a:r>
            <a:r>
              <a:rPr lang="en-GB"/>
              <a:t> Autoencoder.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Gaussian Mixture Models (GMMs) / k-means, DBSCAN, HDBSCAN.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t-Distributed Stochastic Neighbor Embedding (t-SNE).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Results: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Ability to query the most similar samples based on input light curves.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YSO behaviour patterns identified within clusters.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Relationship with the alpha index.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 (in prep.)</a:t>
            </a:r>
            <a:endParaRPr/>
          </a:p>
        </p:txBody>
      </p:sp>
      <p:sp>
        <p:nvSpPr>
          <p:cNvPr id="238" name="Google Shape;238;p32"/>
          <p:cNvSpPr txBox="1"/>
          <p:nvPr>
            <p:ph idx="1" type="body"/>
          </p:nvPr>
        </p:nvSpPr>
        <p:spPr>
          <a:xfrm>
            <a:off x="311700" y="863550"/>
            <a:ext cx="8679900" cy="9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Relationship between light curve shape and the alpha-index.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ZTF Data.</a:t>
            </a:r>
            <a:endParaRPr/>
          </a:p>
        </p:txBody>
      </p:sp>
      <p:pic>
        <p:nvPicPr>
          <p:cNvPr id="239" name="Google Shape;2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13175"/>
            <a:ext cx="8839204" cy="2926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3"/>
          <p:cNvPicPr preferRelativeResize="0"/>
          <p:nvPr/>
        </p:nvPicPr>
        <p:blipFill rotWithShape="1">
          <a:blip r:embed="rId3">
            <a:alphaModFix/>
          </a:blip>
          <a:srcRect b="3678" l="0" r="0" t="5263"/>
          <a:stretch/>
        </p:blipFill>
        <p:spPr>
          <a:xfrm>
            <a:off x="0" y="0"/>
            <a:ext cx="9143998" cy="47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3"/>
          <p:cNvSpPr txBox="1"/>
          <p:nvPr>
            <p:ph type="title"/>
          </p:nvPr>
        </p:nvSpPr>
        <p:spPr>
          <a:xfrm>
            <a:off x="311700" y="222775"/>
            <a:ext cx="8520600" cy="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680">
                <a:solidFill>
                  <a:srgbClr val="FEFEFE"/>
                </a:solidFill>
              </a:rPr>
              <a:t>Thank you for your attention!</a:t>
            </a:r>
            <a:endParaRPr sz="2680">
              <a:solidFill>
                <a:srgbClr val="FEFEFE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0" l="109" r="109" t="5997"/>
          <a:stretch/>
        </p:blipFill>
        <p:spPr>
          <a:xfrm>
            <a:off x="5168700" y="1684475"/>
            <a:ext cx="3663600" cy="31210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275600" y="745150"/>
            <a:ext cx="88323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YSO candidate light curves from:</a:t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311700" y="1222775"/>
            <a:ext cx="485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○"/>
            </a:pPr>
            <a:r>
              <a:rPr lang="en-GB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Gaia Photometric Science Alerts.</a:t>
            </a: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4572000" y="1222775"/>
            <a:ext cx="457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○"/>
            </a:pPr>
            <a:r>
              <a:rPr lang="en-GB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Zwicky Transient Facility (ZTF).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4">
            <a:alphaModFix/>
          </a:blip>
          <a:srcRect b="0" l="0" r="0" t="5997"/>
          <a:stretch/>
        </p:blipFill>
        <p:spPr>
          <a:xfrm>
            <a:off x="1070825" y="1684475"/>
            <a:ext cx="3663600" cy="312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Preprocessing</a:t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785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Ramer-Douglas-Peucker Algorithm (RDP)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LO</a:t>
            </a:r>
            <a:r>
              <a:rPr lang="en-GB"/>
              <a:t>cally WEighted Scatterplot Smoothing (LOWESS)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 b="0" l="238" r="238" t="0"/>
          <a:stretch/>
        </p:blipFill>
        <p:spPr>
          <a:xfrm>
            <a:off x="579775" y="1609500"/>
            <a:ext cx="7984445" cy="317654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798675" y="3355725"/>
            <a:ext cx="7765500" cy="149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0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630</a:t>
            </a:r>
            <a:r>
              <a:rPr b="1" lang="en-GB" sz="7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-&gt; </a:t>
            </a:r>
            <a:r>
              <a:rPr b="1" lang="en-GB" sz="70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58</a:t>
            </a:r>
            <a:endParaRPr b="1" sz="70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Reduce the Number of Points?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3">
            <a:alphaModFix/>
          </a:blip>
          <a:srcRect b="574" l="398" r="0" t="415"/>
          <a:stretch/>
        </p:blipFill>
        <p:spPr>
          <a:xfrm>
            <a:off x="367100" y="1337400"/>
            <a:ext cx="4052501" cy="30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4">
            <a:alphaModFix/>
          </a:blip>
          <a:srcRect b="495" l="258" r="397" t="416"/>
          <a:stretch/>
        </p:blipFill>
        <p:spPr>
          <a:xfrm>
            <a:off x="4739925" y="1332025"/>
            <a:ext cx="4052501" cy="307484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2451150" y="863575"/>
            <a:ext cx="42417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Same Architecture</a:t>
            </a:r>
            <a:endParaRPr sz="20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168600" y="1414975"/>
            <a:ext cx="42417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Playfair Display"/>
                <a:ea typeface="Playfair Display"/>
                <a:cs typeface="Playfair Display"/>
                <a:sym typeface="Playfair Display"/>
              </a:rPr>
              <a:t>Number of points: 118</a:t>
            </a:r>
            <a:endParaRPr b="1" sz="2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4741463" y="1414975"/>
            <a:ext cx="42417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Playfair Display"/>
                <a:ea typeface="Playfair Display"/>
                <a:cs typeface="Playfair Display"/>
                <a:sym typeface="Playfair Display"/>
              </a:rPr>
              <a:t>Number of points: 50</a:t>
            </a:r>
            <a:endParaRPr b="1" sz="2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Autoencoder vs. Variational Autoencoder</a:t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11700" y="863550"/>
            <a:ext cx="4791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Autoencoder (AE):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Encoder and Decoder.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Compress and Reconstruct.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Bottleneck.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Variational Autoencoder (VAE):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Encodes into latent distributions.</a:t>
            </a:r>
            <a:endParaRPr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/>
              <a:t>Gaussian Distribution:</a:t>
            </a:r>
            <a:endParaRPr/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GB"/>
              <a:t>Mean.</a:t>
            </a:r>
            <a:endParaRPr/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GB"/>
              <a:t>Standard Deviation.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5500" y="810875"/>
            <a:ext cx="3559551" cy="373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Illustration of Our Architecture</a:t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825" y="757525"/>
            <a:ext cx="6210353" cy="397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Hyperparameter Search</a:t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375" y="863575"/>
            <a:ext cx="8763249" cy="397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222775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Hyperparameter Search</a:t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00" y="863575"/>
            <a:ext cx="3916698" cy="39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7000" y="863575"/>
            <a:ext cx="3916698" cy="3916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