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668" r:id="rId3"/>
    <p:sldId id="364" r:id="rId4"/>
    <p:sldId id="649" r:id="rId5"/>
    <p:sldId id="712" r:id="rId6"/>
    <p:sldId id="664" r:id="rId7"/>
    <p:sldId id="648" r:id="rId8"/>
    <p:sldId id="710" r:id="rId9"/>
    <p:sldId id="711" r:id="rId10"/>
    <p:sldId id="715" r:id="rId11"/>
    <p:sldId id="713" r:id="rId12"/>
    <p:sldId id="714" r:id="rId13"/>
    <p:sldId id="681" r:id="rId14"/>
    <p:sldId id="695" r:id="rId15"/>
    <p:sldId id="716" r:id="rId16"/>
    <p:sldId id="717" r:id="rId17"/>
    <p:sldId id="718" r:id="rId18"/>
    <p:sldId id="720" r:id="rId19"/>
    <p:sldId id="721" r:id="rId20"/>
    <p:sldId id="719" r:id="rId21"/>
    <p:sldId id="670" r:id="rId2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33"/>
    <p:restoredTop sz="94770"/>
  </p:normalViewPr>
  <p:slideViewPr>
    <p:cSldViewPr snapToGrid="0">
      <p:cViewPr varScale="1">
        <p:scale>
          <a:sx n="103" d="100"/>
          <a:sy n="103" d="100"/>
        </p:scale>
        <p:origin x="6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0A71A-BAA9-B545-9CF0-E7FEE12C5399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606374-163A-2347-9258-247A746648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6060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BD5386-5F0F-D24E-BAAF-CAC6BDCBFF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635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16C4C-1A57-2540-BCD1-FD528DC3CD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06374-163A-2347-9258-247A746648C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237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606374-163A-2347-9258-247A746648C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57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771FF-4531-D50D-9ACB-E7C13E8DE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A0C365-FF7C-B396-3CAD-3D61AA626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1DFB8-C5DB-4C45-686A-F7464B0B5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2FB7D-AFE7-833F-1C8A-1CCA78274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63976-B57D-7910-67B3-0B997F0AB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550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07188-748D-53A6-95F0-6C1D51E72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76380-1328-A29A-F8D3-7048CBF48B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78ED9-94EF-FADB-CE6F-0239306EB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3EB02-FC34-E2C0-A874-4C1749277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D9C63-5457-D867-5CC8-8D2F0FBFD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14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21F9BC-9F73-4920-B78C-F24B96F1A7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58DFD3-A389-9E86-708B-8CF211B8D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6740B-5FD6-CCFA-14D9-3955C12E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C4333-A32E-22C2-3707-FF2B109EB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BD3D3-645E-9C6F-2FD9-97DF56CBD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62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E392-53FB-E9A3-D4E6-FEDE43446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A9888E-73A1-6FF0-34BE-AFDF1ADEB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B4D5E8-166E-FEEF-F148-09907CCA6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6E356-E407-B370-87DC-E18A15DA0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59534-2DBE-AEC5-9EC1-B7F0F822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57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8D50E6-8442-C9D0-9F7E-94A2F3BD0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FF69E1-64AF-9C5D-FB36-69A5FF343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717B0D-3A99-BDD3-9F85-4399A236E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E837A-CBE6-E16B-606F-446B99E4E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9B809-A64A-7D49-8152-053B02DF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640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411A-DFB9-91CC-C340-A62147787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23995-5F10-4E7B-5D03-1B2B4ACE3A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EF548F-A001-BD19-9352-6E4EA073B5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9F40EB-844F-4BA1-B442-D9247849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75850-323F-6A97-0FCE-F348F3FE2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50819D-9C95-61C5-0663-57E0A72C4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983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10FC0-3BA5-8F98-5227-2DFB96B85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E47F4-AB80-0F5B-6189-494801683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F3A81-2075-04CA-A7F3-22848920C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5584F-D4C0-65F7-DCB2-1BF1661384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916518-E79F-E367-45BC-4CEB1E9227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1AC2D8-6250-5083-82C3-5D25B5C2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D75FBD-2EDD-72F1-719A-B6F16B8CD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1B5CA3-8B9D-BD21-2402-572C437E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845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3D758-99CD-50F1-4305-5A79373B4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4FABCB-C29C-E977-070C-18E42F484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9E106-FB65-208A-994A-F1607BCD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77A6B-8E59-AD7E-E507-008EA783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73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C40513-6360-EFED-AA01-CD8AFC19F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92B3D0-DEBA-9044-183B-50EE63AA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C018A0-A7ED-3AB5-2F56-9D0C69639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046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52599-377E-E563-175D-9CFE0EC09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6C6219-0930-8B21-3E86-32E920057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89CB8-3E5A-0750-9E18-620A3AC5B3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33697C-DF26-B989-75C9-C23CAB839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BE144-8620-141E-6B98-51ED1D39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E175E4-AE22-3323-D72D-11191A3DC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63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C9C6-845F-2EE0-74DF-B032D4976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2A7640-C3E7-A48C-37A8-F9530EE748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ABB804-EAC0-931B-0AC3-699426502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10353E-A217-9D2C-F660-44F3CA43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A89089-1E70-48FE-6006-0453E7FDD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64C3DC-A241-9594-47D2-E3BC3E96A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49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7C0092-0236-F822-5027-E67ED1B19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D2AE4-8A57-503B-0E32-583DB0BCB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74CE-D54E-A3DA-6CB3-97B615833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50BDFF-ED86-A246-BB29-D22D30F91181}" type="datetimeFigureOut">
              <a:rPr lang="en-GB" smtClean="0"/>
              <a:t>07/07/2024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991286-3984-3AED-8CE1-F5C6C31A6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1843E-5B86-D370-8525-DD536C418B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46D99-B772-514C-89FD-EDC2893E8B0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80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E6671-DF26-9737-9FA3-BEC592519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534313"/>
            <a:ext cx="11478127" cy="2387600"/>
          </a:xfrm>
        </p:spPr>
        <p:txBody>
          <a:bodyPr>
            <a:normAutofit/>
          </a:bodyPr>
          <a:lstStyle/>
          <a:p>
            <a:r>
              <a:rPr lang="en-GB" b="0" i="0" dirty="0">
                <a:effectLst/>
                <a:highlight>
                  <a:srgbClr val="FFFFFF"/>
                </a:highlight>
                <a:latin typeface="Liberation Sans"/>
              </a:rPr>
              <a:t>Classifying ionised nebulae in nearby galaxies with ML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A622BD-952F-1296-0320-00436F4C9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1" y="3108207"/>
            <a:ext cx="10908630" cy="1655762"/>
          </a:xfrm>
        </p:spPr>
        <p:txBody>
          <a:bodyPr/>
          <a:lstStyle/>
          <a:p>
            <a:r>
              <a:rPr lang="en-GB" dirty="0"/>
              <a:t>Francesco Belfiore</a:t>
            </a:r>
          </a:p>
          <a:p>
            <a:r>
              <a:rPr lang="en-GB" dirty="0"/>
              <a:t>INAF – </a:t>
            </a:r>
            <a:r>
              <a:rPr lang="en-GB" dirty="0" err="1"/>
              <a:t>Arcetri</a:t>
            </a:r>
            <a:r>
              <a:rPr lang="en-GB" dirty="0"/>
              <a:t> (Florence, IT)</a:t>
            </a: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93C87E36-3D06-5F1A-34C9-4431306F7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88" y="4950263"/>
            <a:ext cx="6405928" cy="18235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BBF9EB-CD9C-5B26-E819-509823CDA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19263" t="19187" r="17073" b="22885"/>
          <a:stretch/>
        </p:blipFill>
        <p:spPr>
          <a:xfrm>
            <a:off x="9118060" y="5392366"/>
            <a:ext cx="3073940" cy="146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5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8B618-7001-976B-B8D2-BDB40AE56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6" y="380762"/>
            <a:ext cx="2727895" cy="621545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DA1BA-51D5-0243-B8BC-40323350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295" y="6561366"/>
            <a:ext cx="4114800" cy="365125"/>
          </a:xfrm>
        </p:spPr>
        <p:txBody>
          <a:bodyPr/>
          <a:lstStyle/>
          <a:p>
            <a:r>
              <a:rPr lang="en-GB"/>
              <a:t>Francesco Belfiore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3EE586A-2FBD-FFE1-F2C6-190B2989CC97}"/>
              </a:ext>
            </a:extLst>
          </p:cNvPr>
          <p:cNvSpPr txBox="1"/>
          <p:nvPr/>
        </p:nvSpPr>
        <p:spPr>
          <a:xfrm>
            <a:off x="10018161" y="2290388"/>
            <a:ext cx="952901" cy="370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EA60C-D7FE-B14C-8318-F971BFE91074}"/>
              </a:ext>
            </a:extLst>
          </p:cNvPr>
          <p:cNvSpPr txBox="1"/>
          <p:nvPr/>
        </p:nvSpPr>
        <p:spPr>
          <a:xfrm>
            <a:off x="109394" y="0"/>
            <a:ext cx="285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MUSE data, </a:t>
            </a:r>
            <a:r>
              <a:rPr lang="en-GB" dirty="0">
                <a:solidFill>
                  <a:schemeClr val="accent6"/>
                </a:solidFill>
              </a:rPr>
              <a:t>Ha </a:t>
            </a:r>
            <a:r>
              <a:rPr lang="en-GB" sz="1800" dirty="0">
                <a:solidFill>
                  <a:srgbClr val="FF0000"/>
                </a:solidFill>
              </a:rPr>
              <a:t>[SII] </a:t>
            </a:r>
            <a:r>
              <a:rPr lang="en-GB" sz="1800" dirty="0">
                <a:solidFill>
                  <a:schemeClr val="accent1"/>
                </a:solidFill>
              </a:rPr>
              <a:t>[OIII] </a:t>
            </a:r>
          </a:p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47A8AF-82B1-8045-CB4A-A006FECBF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923" y="372050"/>
            <a:ext cx="2685767" cy="61893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5C123F-07CA-28C6-7847-21C195614901}"/>
              </a:ext>
            </a:extLst>
          </p:cNvPr>
          <p:cNvSpPr txBox="1"/>
          <p:nvPr/>
        </p:nvSpPr>
        <p:spPr>
          <a:xfrm>
            <a:off x="7009225" y="762267"/>
            <a:ext cx="31940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r>
              <a:rPr lang="en-GB" sz="2800" dirty="0">
                <a:solidFill>
                  <a:schemeClr val="accent6"/>
                </a:solidFill>
              </a:rPr>
              <a:t>HII region</a:t>
            </a:r>
          </a:p>
          <a:p>
            <a:r>
              <a:rPr lang="en-GB" sz="2800" dirty="0" err="1">
                <a:solidFill>
                  <a:srgbClr val="0070C0"/>
                </a:solidFill>
              </a:rPr>
              <a:t>PNe</a:t>
            </a:r>
            <a:endParaRPr lang="en-GB" sz="2800" dirty="0">
              <a:solidFill>
                <a:srgbClr val="0070C0"/>
              </a:solidFill>
            </a:endParaRPr>
          </a:p>
          <a:p>
            <a:r>
              <a:rPr lang="en-GB" sz="2800" dirty="0">
                <a:solidFill>
                  <a:srgbClr val="FF0000"/>
                </a:solidFill>
              </a:rPr>
              <a:t>SNR + DIG</a:t>
            </a:r>
          </a:p>
          <a:p>
            <a:endParaRPr lang="en-GB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F9190E-AD53-58C9-A4E5-8EE42AD9C161}"/>
              </a:ext>
            </a:extLst>
          </p:cNvPr>
          <p:cNvSpPr txBox="1"/>
          <p:nvPr/>
        </p:nvSpPr>
        <p:spPr>
          <a:xfrm>
            <a:off x="3743906" y="3009036"/>
            <a:ext cx="532902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Defines realistic HII region boundaries (agrees with a ‘by eye’ estimate)</a:t>
            </a:r>
          </a:p>
          <a:p>
            <a:endParaRPr lang="en-GB" sz="2400" dirty="0"/>
          </a:p>
          <a:p>
            <a:r>
              <a:rPr lang="en-GB" sz="2400" dirty="0"/>
              <a:t>Finds all the </a:t>
            </a:r>
            <a:r>
              <a:rPr lang="en-GB" sz="2400" dirty="0" err="1"/>
              <a:t>PNe</a:t>
            </a:r>
            <a:r>
              <a:rPr lang="en-GB" sz="2400" dirty="0"/>
              <a:t> from the literature (and more)</a:t>
            </a:r>
          </a:p>
          <a:p>
            <a:endParaRPr lang="en-GB" sz="2400" dirty="0"/>
          </a:p>
          <a:p>
            <a:r>
              <a:rPr lang="en-GB" sz="2400" dirty="0"/>
              <a:t>Does not distinguish SNR from DIG </a:t>
            </a:r>
            <a:r>
              <a:rPr lang="en-GB" sz="2400" dirty="0">
                <a:sym typeface="Wingdings" pitchFamily="2" charset="2"/>
              </a:rPr>
              <a:t> merge these into a ‘background’ class</a:t>
            </a:r>
            <a:endParaRPr lang="en-GB" sz="2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0DA79F2-8F99-D1E2-0D03-D05088F8FBF7}"/>
              </a:ext>
            </a:extLst>
          </p:cNvPr>
          <p:cNvCxnSpPr>
            <a:cxnSpLocks/>
          </p:cNvCxnSpPr>
          <p:nvPr/>
        </p:nvCxnSpPr>
        <p:spPr>
          <a:xfrm>
            <a:off x="2968667" y="1021683"/>
            <a:ext cx="62592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351C7DC-E172-F90F-BE42-61655A0B7A11}"/>
              </a:ext>
            </a:extLst>
          </p:cNvPr>
          <p:cNvSpPr txBox="1"/>
          <p:nvPr/>
        </p:nvSpPr>
        <p:spPr>
          <a:xfrm>
            <a:off x="254189" y="314855"/>
            <a:ext cx="11695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ML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13780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8B618-7001-976B-B8D2-BDB40AE56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6" y="380762"/>
            <a:ext cx="2727895" cy="621545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DA1BA-51D5-0243-B8BC-40323350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295" y="6561366"/>
            <a:ext cx="4114800" cy="365125"/>
          </a:xfrm>
        </p:spPr>
        <p:txBody>
          <a:bodyPr/>
          <a:lstStyle/>
          <a:p>
            <a:r>
              <a:rPr lang="en-GB"/>
              <a:t>Francesco Belfiore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3EE586A-2FBD-FFE1-F2C6-190B2989CC97}"/>
              </a:ext>
            </a:extLst>
          </p:cNvPr>
          <p:cNvSpPr txBox="1"/>
          <p:nvPr/>
        </p:nvSpPr>
        <p:spPr>
          <a:xfrm>
            <a:off x="10018161" y="2290388"/>
            <a:ext cx="952901" cy="370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EA60C-D7FE-B14C-8318-F971BFE91074}"/>
              </a:ext>
            </a:extLst>
          </p:cNvPr>
          <p:cNvSpPr txBox="1"/>
          <p:nvPr/>
        </p:nvSpPr>
        <p:spPr>
          <a:xfrm>
            <a:off x="109394" y="0"/>
            <a:ext cx="285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MUSE data, </a:t>
            </a:r>
            <a:r>
              <a:rPr lang="en-GB" dirty="0">
                <a:solidFill>
                  <a:schemeClr val="accent6"/>
                </a:solidFill>
              </a:rPr>
              <a:t>Ha </a:t>
            </a:r>
            <a:r>
              <a:rPr lang="en-GB" sz="1800" dirty="0">
                <a:solidFill>
                  <a:srgbClr val="FF0000"/>
                </a:solidFill>
              </a:rPr>
              <a:t>[SII] </a:t>
            </a:r>
            <a:r>
              <a:rPr lang="en-GB" sz="1800" dirty="0">
                <a:solidFill>
                  <a:schemeClr val="accent1"/>
                </a:solidFill>
              </a:rPr>
              <a:t>[OIII] </a:t>
            </a:r>
          </a:p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637BE2-48B4-B1BD-0DB5-2BC38A4DAB39}"/>
              </a:ext>
            </a:extLst>
          </p:cNvPr>
          <p:cNvGrpSpPr/>
          <p:nvPr/>
        </p:nvGrpSpPr>
        <p:grpSpPr>
          <a:xfrm>
            <a:off x="3088938" y="380762"/>
            <a:ext cx="5966465" cy="2718509"/>
            <a:chOff x="6096000" y="427263"/>
            <a:chExt cx="5966465" cy="27185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4DBCFE-9176-5E95-3E1A-D3AA0146A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427263"/>
              <a:ext cx="5966465" cy="271850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4AD1AB-6495-A5E0-4316-E3BF93403FE7}"/>
                </a:ext>
              </a:extLst>
            </p:cNvPr>
            <p:cNvSpPr txBox="1"/>
            <p:nvPr/>
          </p:nvSpPr>
          <p:spPr>
            <a:xfrm>
              <a:off x="7882179" y="960514"/>
              <a:ext cx="753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PN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E43AFA-1726-CD88-A598-686EA5342C7D}"/>
                </a:ext>
              </a:extLst>
            </p:cNvPr>
            <p:cNvSpPr txBox="1"/>
            <p:nvPr/>
          </p:nvSpPr>
          <p:spPr>
            <a:xfrm>
              <a:off x="8877300" y="427263"/>
              <a:ext cx="180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HII regions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7C7325-847C-E2FA-0CBB-9C8392A11D84}"/>
                </a:ext>
              </a:extLst>
            </p:cNvPr>
            <p:cNvSpPr txBox="1"/>
            <p:nvPr/>
          </p:nvSpPr>
          <p:spPr>
            <a:xfrm>
              <a:off x="6458514" y="1221777"/>
              <a:ext cx="753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SNR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36" name="5-point Star 35">
              <a:extLst>
                <a:ext uri="{FF2B5EF4-FFF2-40B4-BE49-F238E27FC236}">
                  <a16:creationId xmlns:a16="http://schemas.microsoft.com/office/drawing/2014/main" id="{0CA4CDC0-290C-67C3-4064-08FAE9E6CCE3}"/>
                </a:ext>
              </a:extLst>
            </p:cNvPr>
            <p:cNvSpPr/>
            <p:nvPr/>
          </p:nvSpPr>
          <p:spPr>
            <a:xfrm>
              <a:off x="9952457" y="1409096"/>
              <a:ext cx="231878" cy="198725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0DD0537-BC25-355A-CDAF-A9A9ECA54AE5}"/>
                </a:ext>
              </a:extLst>
            </p:cNvPr>
            <p:cNvCxnSpPr/>
            <p:nvPr/>
          </p:nvCxnSpPr>
          <p:spPr>
            <a:xfrm>
              <a:off x="9664168" y="761087"/>
              <a:ext cx="240919" cy="280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38A3BA1-CD93-BB4D-2247-D5D3C4A5C96D}"/>
                </a:ext>
              </a:extLst>
            </p:cNvPr>
            <p:cNvCxnSpPr>
              <a:cxnSpLocks/>
            </p:cNvCxnSpPr>
            <p:nvPr/>
          </p:nvCxnSpPr>
          <p:spPr>
            <a:xfrm>
              <a:off x="10063875" y="726529"/>
              <a:ext cx="531119" cy="19749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847A8AF-82B1-8045-CB4A-A006FECBF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923" y="372050"/>
            <a:ext cx="2685767" cy="61893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7F1DF4C-B623-0B4A-3539-D896ABA48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2773" y="4163792"/>
            <a:ext cx="5966465" cy="2335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887277-010C-A489-E522-0760BAE347A5}"/>
              </a:ext>
            </a:extLst>
          </p:cNvPr>
          <p:cNvSpPr txBox="1"/>
          <p:nvPr/>
        </p:nvSpPr>
        <p:spPr>
          <a:xfrm>
            <a:off x="5870782" y="2067769"/>
            <a:ext cx="237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Wolf-</a:t>
            </a:r>
            <a:r>
              <a:rPr lang="en-GB" dirty="0" err="1">
                <a:solidFill>
                  <a:schemeClr val="bg1"/>
                </a:solidFill>
              </a:rPr>
              <a:t>Rayet</a:t>
            </a:r>
            <a:r>
              <a:rPr lang="en-GB" dirty="0">
                <a:solidFill>
                  <a:schemeClr val="bg1"/>
                </a:solidFill>
              </a:rPr>
              <a:t> star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B10AD1-348F-AD17-7CE8-BD145CCDB594}"/>
              </a:ext>
            </a:extLst>
          </p:cNvPr>
          <p:cNvCxnSpPr>
            <a:cxnSpLocks/>
          </p:cNvCxnSpPr>
          <p:nvPr/>
        </p:nvCxnSpPr>
        <p:spPr>
          <a:xfrm flipV="1">
            <a:off x="6850094" y="1740016"/>
            <a:ext cx="206719" cy="40302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8AE669-5ADA-2C41-EB7C-CEDCE5191C43}"/>
              </a:ext>
            </a:extLst>
          </p:cNvPr>
          <p:cNvSpPr txBox="1"/>
          <p:nvPr/>
        </p:nvSpPr>
        <p:spPr>
          <a:xfrm>
            <a:off x="8410238" y="-1"/>
            <a:ext cx="39087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ML classification, </a:t>
            </a:r>
            <a:r>
              <a:rPr lang="en-GB" dirty="0">
                <a:solidFill>
                  <a:schemeClr val="accent6"/>
                </a:solidFill>
              </a:rPr>
              <a:t>HII </a:t>
            </a:r>
            <a:r>
              <a:rPr lang="en-GB" dirty="0">
                <a:solidFill>
                  <a:srgbClr val="FF0000"/>
                </a:solidFill>
              </a:rPr>
              <a:t>SNR/DIG</a:t>
            </a:r>
            <a:r>
              <a:rPr lang="en-GB" dirty="0">
                <a:solidFill>
                  <a:schemeClr val="accent6"/>
                </a:solidFill>
              </a:rPr>
              <a:t> </a:t>
            </a:r>
            <a:r>
              <a:rPr lang="en-GB" dirty="0" err="1">
                <a:solidFill>
                  <a:srgbClr val="0070C0"/>
                </a:solidFill>
              </a:rPr>
              <a:t>PNe</a:t>
            </a:r>
            <a:endParaRPr lang="en-GB" sz="1800" dirty="0">
              <a:solidFill>
                <a:srgbClr val="0070C0"/>
              </a:solidFill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600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8B618-7001-976B-B8D2-BDB40AE56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36" y="380762"/>
            <a:ext cx="2727895" cy="6215457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3EE586A-2FBD-FFE1-F2C6-190B2989CC97}"/>
              </a:ext>
            </a:extLst>
          </p:cNvPr>
          <p:cNvSpPr txBox="1"/>
          <p:nvPr/>
        </p:nvSpPr>
        <p:spPr>
          <a:xfrm>
            <a:off x="10018161" y="2290388"/>
            <a:ext cx="952901" cy="370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EA60C-D7FE-B14C-8318-F971BFE91074}"/>
              </a:ext>
            </a:extLst>
          </p:cNvPr>
          <p:cNvSpPr txBox="1"/>
          <p:nvPr/>
        </p:nvSpPr>
        <p:spPr>
          <a:xfrm>
            <a:off x="109394" y="0"/>
            <a:ext cx="285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MUSE data, </a:t>
            </a:r>
            <a:r>
              <a:rPr lang="en-GB" dirty="0">
                <a:solidFill>
                  <a:schemeClr val="accent6"/>
                </a:solidFill>
              </a:rPr>
              <a:t>Ha </a:t>
            </a:r>
            <a:r>
              <a:rPr lang="en-GB" sz="1800" dirty="0">
                <a:solidFill>
                  <a:srgbClr val="FF0000"/>
                </a:solidFill>
              </a:rPr>
              <a:t>[SII] </a:t>
            </a:r>
            <a:r>
              <a:rPr lang="en-GB" sz="1800" dirty="0">
                <a:solidFill>
                  <a:schemeClr val="accent1"/>
                </a:solidFill>
              </a:rPr>
              <a:t>[OIII] </a:t>
            </a:r>
          </a:p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637BE2-48B4-B1BD-0DB5-2BC38A4DAB39}"/>
              </a:ext>
            </a:extLst>
          </p:cNvPr>
          <p:cNvGrpSpPr/>
          <p:nvPr/>
        </p:nvGrpSpPr>
        <p:grpSpPr>
          <a:xfrm>
            <a:off x="3088938" y="380762"/>
            <a:ext cx="5966465" cy="2718509"/>
            <a:chOff x="6096000" y="427263"/>
            <a:chExt cx="5966465" cy="27185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4DBCFE-9176-5E95-3E1A-D3AA0146A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6000" y="427263"/>
              <a:ext cx="5966465" cy="271850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4AD1AB-6495-A5E0-4316-E3BF93403FE7}"/>
                </a:ext>
              </a:extLst>
            </p:cNvPr>
            <p:cNvSpPr txBox="1"/>
            <p:nvPr/>
          </p:nvSpPr>
          <p:spPr>
            <a:xfrm>
              <a:off x="7882179" y="960514"/>
              <a:ext cx="753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PN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E43AFA-1726-CD88-A598-686EA5342C7D}"/>
                </a:ext>
              </a:extLst>
            </p:cNvPr>
            <p:cNvSpPr txBox="1"/>
            <p:nvPr/>
          </p:nvSpPr>
          <p:spPr>
            <a:xfrm>
              <a:off x="8877300" y="427263"/>
              <a:ext cx="180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HII regions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7C7325-847C-E2FA-0CBB-9C8392A11D84}"/>
                </a:ext>
              </a:extLst>
            </p:cNvPr>
            <p:cNvSpPr txBox="1"/>
            <p:nvPr/>
          </p:nvSpPr>
          <p:spPr>
            <a:xfrm>
              <a:off x="6458514" y="1221777"/>
              <a:ext cx="753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SNR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36" name="5-point Star 35">
              <a:extLst>
                <a:ext uri="{FF2B5EF4-FFF2-40B4-BE49-F238E27FC236}">
                  <a16:creationId xmlns:a16="http://schemas.microsoft.com/office/drawing/2014/main" id="{0CA4CDC0-290C-67C3-4064-08FAE9E6CCE3}"/>
                </a:ext>
              </a:extLst>
            </p:cNvPr>
            <p:cNvSpPr/>
            <p:nvPr/>
          </p:nvSpPr>
          <p:spPr>
            <a:xfrm>
              <a:off x="9952457" y="1409096"/>
              <a:ext cx="231878" cy="198725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0DD0537-BC25-355A-CDAF-A9A9ECA54AE5}"/>
                </a:ext>
              </a:extLst>
            </p:cNvPr>
            <p:cNvCxnSpPr/>
            <p:nvPr/>
          </p:nvCxnSpPr>
          <p:spPr>
            <a:xfrm>
              <a:off x="9664168" y="761087"/>
              <a:ext cx="240919" cy="280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38A3BA1-CD93-BB4D-2247-D5D3C4A5C96D}"/>
                </a:ext>
              </a:extLst>
            </p:cNvPr>
            <p:cNvCxnSpPr>
              <a:cxnSpLocks/>
            </p:cNvCxnSpPr>
            <p:nvPr/>
          </p:nvCxnSpPr>
          <p:spPr>
            <a:xfrm>
              <a:off x="10063875" y="726529"/>
              <a:ext cx="531119" cy="19749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847A8AF-82B1-8045-CB4A-A006FECBF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923" y="372050"/>
            <a:ext cx="2685767" cy="6189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595568B-4B79-4D14-5909-832599A74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311" y="380762"/>
            <a:ext cx="2796598" cy="62154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C3AFF9-D5C5-0B9F-55B6-B57A46917A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r="6756"/>
          <a:stretch/>
        </p:blipFill>
        <p:spPr>
          <a:xfrm>
            <a:off x="3087575" y="398188"/>
            <a:ext cx="5981664" cy="270108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E2226B-3520-AE44-D079-CCCB20606CA3}"/>
              </a:ext>
            </a:extLst>
          </p:cNvPr>
          <p:cNvSpPr txBox="1"/>
          <p:nvPr/>
        </p:nvSpPr>
        <p:spPr>
          <a:xfrm>
            <a:off x="3166081" y="3330125"/>
            <a:ext cx="55799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Select sources with P(</a:t>
            </a:r>
            <a:r>
              <a:rPr lang="en-GB" sz="2400" dirty="0" err="1"/>
              <a:t>bkg</a:t>
            </a:r>
            <a:r>
              <a:rPr lang="en-GB" sz="2400" dirty="0"/>
              <a:t>) &lt; 0.5</a:t>
            </a:r>
          </a:p>
          <a:p>
            <a:endParaRPr lang="en-GB" sz="2400" dirty="0"/>
          </a:p>
          <a:p>
            <a:r>
              <a:rPr lang="en-GB" sz="2400" dirty="0"/>
              <a:t>Starting point for future segmentation and source detection algorithm in 3D!</a:t>
            </a: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63E34A64-5778-CF64-DC43-BD70905FE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Francesco Belfiore</a:t>
            </a:r>
          </a:p>
        </p:txBody>
      </p:sp>
    </p:spTree>
    <p:extLst>
      <p:ext uri="{BB962C8B-B14F-4D97-AF65-F5344CB8AC3E}">
        <p14:creationId xmlns:p14="http://schemas.microsoft.com/office/powerpoint/2010/main" val="7853337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11AC6-0984-E9EC-4E15-6AC07B9A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Francesco Belfiore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0D6B20-DDF4-64C3-632D-37EDF4E36FBA}"/>
              </a:ext>
            </a:extLst>
          </p:cNvPr>
          <p:cNvGrpSpPr/>
          <p:nvPr/>
        </p:nvGrpSpPr>
        <p:grpSpPr>
          <a:xfrm>
            <a:off x="434231" y="582743"/>
            <a:ext cx="10938547" cy="789781"/>
            <a:chOff x="434231" y="582743"/>
            <a:chExt cx="10938547" cy="78978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51CD7F7-EDC9-7B25-0F90-923644BAFFBB}"/>
                </a:ext>
              </a:extLst>
            </p:cNvPr>
            <p:cNvCxnSpPr>
              <a:cxnSpLocks/>
            </p:cNvCxnSpPr>
            <p:nvPr/>
          </p:nvCxnSpPr>
          <p:spPr>
            <a:xfrm>
              <a:off x="735055" y="1002508"/>
              <a:ext cx="10637723" cy="19175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BB7AF1F-09DF-00C2-4091-5EE9372B62FA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1"/>
                  </a:solidFill>
                </a:rPr>
                <a:t>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7BD62BA-B113-4B5D-AC21-287134DC5187}"/>
              </a:ext>
            </a:extLst>
          </p:cNvPr>
          <p:cNvSpPr txBox="1"/>
          <p:nvPr/>
        </p:nvSpPr>
        <p:spPr>
          <a:xfrm>
            <a:off x="254189" y="314855"/>
            <a:ext cx="1077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Are theoretical models good enough?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EC39A5-4C38-2864-53E3-52A112EC1393}"/>
              </a:ext>
            </a:extLst>
          </p:cNvPr>
          <p:cNvSpPr/>
          <p:nvPr/>
        </p:nvSpPr>
        <p:spPr>
          <a:xfrm>
            <a:off x="1664016" y="1208387"/>
            <a:ext cx="2671948" cy="79118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Theory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13B7223-CAA7-07E5-7F02-C6856FF7255C}"/>
              </a:ext>
            </a:extLst>
          </p:cNvPr>
          <p:cNvSpPr/>
          <p:nvPr/>
        </p:nvSpPr>
        <p:spPr>
          <a:xfrm>
            <a:off x="7679377" y="1172914"/>
            <a:ext cx="2671948" cy="79118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Data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21CE30-FF6D-10E2-A2DA-8BBFE9F7B888}"/>
              </a:ext>
            </a:extLst>
          </p:cNvPr>
          <p:cNvSpPr txBox="1"/>
          <p:nvPr/>
        </p:nvSpPr>
        <p:spPr>
          <a:xfrm>
            <a:off x="1284004" y="1999575"/>
            <a:ext cx="3431969" cy="36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e.g. </a:t>
            </a:r>
            <a:r>
              <a:rPr lang="en-GB" dirty="0" err="1"/>
              <a:t>photoionisation</a:t>
            </a:r>
            <a:r>
              <a:rPr lang="en-GB" dirty="0"/>
              <a:t> models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89769-6FAA-38E8-0C78-4295374B6328}"/>
              </a:ext>
            </a:extLst>
          </p:cNvPr>
          <p:cNvSpPr txBox="1"/>
          <p:nvPr/>
        </p:nvSpPr>
        <p:spPr>
          <a:xfrm>
            <a:off x="7299366" y="2006475"/>
            <a:ext cx="3431969" cy="36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e.g. spectra of observed nebulae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4850AF-0434-DF2E-592F-D38579CB913E}"/>
              </a:ext>
            </a:extLst>
          </p:cNvPr>
          <p:cNvSpPr txBox="1"/>
          <p:nvPr/>
        </p:nvSpPr>
        <p:spPr>
          <a:xfrm>
            <a:off x="521299" y="2903010"/>
            <a:ext cx="3065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000" dirty="0"/>
              <a:t>Imperfect modelling of observational effects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dirty="0"/>
              <a:t>Missing or unknown physics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dirty="0"/>
              <a:t>Other simplifying assumptions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4825EA3-885B-D4F3-6AE3-46998B22B710}"/>
              </a:ext>
            </a:extLst>
          </p:cNvPr>
          <p:cNvGrpSpPr/>
          <p:nvPr/>
        </p:nvGrpSpPr>
        <p:grpSpPr>
          <a:xfrm>
            <a:off x="3699112" y="2123362"/>
            <a:ext cx="4412204" cy="4370620"/>
            <a:chOff x="3699112" y="2123362"/>
            <a:chExt cx="4412204" cy="4370620"/>
          </a:xfrm>
        </p:grpSpPr>
        <p:pic>
          <p:nvPicPr>
            <p:cNvPr id="32" name="Picture 31" descr="A colorful dots in a circle&#10;&#10;Description automatically generated with medium confidence">
              <a:extLst>
                <a:ext uri="{FF2B5EF4-FFF2-40B4-BE49-F238E27FC236}">
                  <a16:creationId xmlns:a16="http://schemas.microsoft.com/office/drawing/2014/main" id="{329DE3DE-45A8-34BE-4FD2-C427600C0F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751" r="65482"/>
            <a:stretch/>
          </p:blipFill>
          <p:spPr>
            <a:xfrm>
              <a:off x="3996515" y="2799433"/>
              <a:ext cx="4114801" cy="3694549"/>
            </a:xfrm>
            <a:prstGeom prst="rect">
              <a:avLst/>
            </a:prstGeom>
          </p:spPr>
        </p:pic>
        <p:sp>
          <p:nvSpPr>
            <p:cNvPr id="36" name="Down Arrow 35">
              <a:extLst>
                <a:ext uri="{FF2B5EF4-FFF2-40B4-BE49-F238E27FC236}">
                  <a16:creationId xmlns:a16="http://schemas.microsoft.com/office/drawing/2014/main" id="{A0506827-F13E-DB51-8CED-3B87301551F1}"/>
                </a:ext>
              </a:extLst>
            </p:cNvPr>
            <p:cNvSpPr/>
            <p:nvPr/>
          </p:nvSpPr>
          <p:spPr>
            <a:xfrm rot="19084889">
              <a:off x="3699112" y="2353859"/>
              <a:ext cx="510639" cy="62719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34C7C1A-3796-D8FE-9087-861480E6ADFD}"/>
                </a:ext>
              </a:extLst>
            </p:cNvPr>
            <p:cNvSpPr txBox="1"/>
            <p:nvPr/>
          </p:nvSpPr>
          <p:spPr>
            <a:xfrm>
              <a:off x="4406480" y="2123362"/>
              <a:ext cx="32023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Low-dimensional representation (</a:t>
              </a:r>
              <a:r>
                <a:rPr lang="en-GB" dirty="0" err="1"/>
                <a:t>Tsne</a:t>
              </a:r>
              <a:r>
                <a:rPr lang="en-GB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933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11AC6-0984-E9EC-4E15-6AC07B9A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Francesco Belfiore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B0D6B20-DDF4-64C3-632D-37EDF4E36FBA}"/>
              </a:ext>
            </a:extLst>
          </p:cNvPr>
          <p:cNvGrpSpPr/>
          <p:nvPr/>
        </p:nvGrpSpPr>
        <p:grpSpPr>
          <a:xfrm>
            <a:off x="434231" y="582743"/>
            <a:ext cx="10938547" cy="789781"/>
            <a:chOff x="434231" y="582743"/>
            <a:chExt cx="10938547" cy="789781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51CD7F7-EDC9-7B25-0F90-923644BAFFBB}"/>
                </a:ext>
              </a:extLst>
            </p:cNvPr>
            <p:cNvCxnSpPr>
              <a:cxnSpLocks/>
            </p:cNvCxnSpPr>
            <p:nvPr/>
          </p:nvCxnSpPr>
          <p:spPr>
            <a:xfrm>
              <a:off x="735055" y="1002508"/>
              <a:ext cx="10637723" cy="19175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BB7AF1F-09DF-00C2-4091-5EE9372B62FA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1"/>
                  </a:solidFill>
                </a:rPr>
                <a:t>3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7BD62BA-B113-4B5D-AC21-287134DC5187}"/>
              </a:ext>
            </a:extLst>
          </p:cNvPr>
          <p:cNvSpPr txBox="1"/>
          <p:nvPr/>
        </p:nvSpPr>
        <p:spPr>
          <a:xfrm>
            <a:off x="254189" y="314855"/>
            <a:ext cx="1077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Domain Adaptation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BEC39A5-4C38-2864-53E3-52A112EC1393}"/>
              </a:ext>
            </a:extLst>
          </p:cNvPr>
          <p:cNvSpPr/>
          <p:nvPr/>
        </p:nvSpPr>
        <p:spPr>
          <a:xfrm>
            <a:off x="1664016" y="1208387"/>
            <a:ext cx="2671948" cy="79118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Theory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13B7223-CAA7-07E5-7F02-C6856FF7255C}"/>
              </a:ext>
            </a:extLst>
          </p:cNvPr>
          <p:cNvSpPr/>
          <p:nvPr/>
        </p:nvSpPr>
        <p:spPr>
          <a:xfrm>
            <a:off x="7679377" y="1172914"/>
            <a:ext cx="2671948" cy="79118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Data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21CE30-FF6D-10E2-A2DA-8BBFE9F7B888}"/>
              </a:ext>
            </a:extLst>
          </p:cNvPr>
          <p:cNvSpPr txBox="1"/>
          <p:nvPr/>
        </p:nvSpPr>
        <p:spPr>
          <a:xfrm>
            <a:off x="1284004" y="1999575"/>
            <a:ext cx="3431969" cy="36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e.g. </a:t>
            </a:r>
            <a:r>
              <a:rPr lang="en-GB" dirty="0" err="1"/>
              <a:t>photoionisation</a:t>
            </a:r>
            <a:r>
              <a:rPr lang="en-GB" dirty="0"/>
              <a:t> models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4789769-6FAA-38E8-0C78-4295374B6328}"/>
              </a:ext>
            </a:extLst>
          </p:cNvPr>
          <p:cNvSpPr txBox="1"/>
          <p:nvPr/>
        </p:nvSpPr>
        <p:spPr>
          <a:xfrm>
            <a:off x="7299366" y="2006475"/>
            <a:ext cx="3431969" cy="365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e.g. spectra of observed nebulae</a:t>
            </a:r>
          </a:p>
        </p:txBody>
      </p:sp>
      <p:pic>
        <p:nvPicPr>
          <p:cNvPr id="32" name="Picture 31" descr="A colorful dots in a circle&#10;&#10;Description automatically generated with medium confidence">
            <a:extLst>
              <a:ext uri="{FF2B5EF4-FFF2-40B4-BE49-F238E27FC236}">
                <a16:creationId xmlns:a16="http://schemas.microsoft.com/office/drawing/2014/main" id="{329DE3DE-45A8-34BE-4FD2-C427600C0F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51" r="65482"/>
          <a:stretch/>
        </p:blipFill>
        <p:spPr>
          <a:xfrm>
            <a:off x="3996515" y="2799433"/>
            <a:ext cx="4114801" cy="369454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34850AF-0434-DF2E-592F-D38579CB913E}"/>
              </a:ext>
            </a:extLst>
          </p:cNvPr>
          <p:cNvSpPr txBox="1"/>
          <p:nvPr/>
        </p:nvSpPr>
        <p:spPr>
          <a:xfrm>
            <a:off x="521299" y="2903010"/>
            <a:ext cx="30650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000" dirty="0"/>
              <a:t>Imperfect modelling of observational effects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dirty="0"/>
              <a:t>Missing or unknown physics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000" dirty="0"/>
              <a:t>Other simplifying assumptions</a:t>
            </a:r>
          </a:p>
        </p:txBody>
      </p:sp>
      <p:pic>
        <p:nvPicPr>
          <p:cNvPr id="2" name="Picture 1" descr="A colorful dots in a circle&#10;&#10;Description automatically generated with medium confidence">
            <a:extLst>
              <a:ext uri="{FF2B5EF4-FFF2-40B4-BE49-F238E27FC236}">
                <a16:creationId xmlns:a16="http://schemas.microsoft.com/office/drawing/2014/main" id="{33527A42-9029-DEDE-2E99-0DB1580FC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85000"/>
          </a:blip>
          <a:srcRect t="4771" r="67303"/>
          <a:stretch/>
        </p:blipFill>
        <p:spPr>
          <a:xfrm>
            <a:off x="4002976" y="2780811"/>
            <a:ext cx="3897978" cy="3693998"/>
          </a:xfrm>
          <a:prstGeom prst="rect">
            <a:avLst/>
          </a:prstGeom>
        </p:spPr>
      </p:pic>
      <p:sp>
        <p:nvSpPr>
          <p:cNvPr id="3" name="Down Arrow 2">
            <a:extLst>
              <a:ext uri="{FF2B5EF4-FFF2-40B4-BE49-F238E27FC236}">
                <a16:creationId xmlns:a16="http://schemas.microsoft.com/office/drawing/2014/main" id="{AE0C6A90-3036-40B4-71D8-F19BA957AC0D}"/>
              </a:ext>
            </a:extLst>
          </p:cNvPr>
          <p:cNvSpPr/>
          <p:nvPr/>
        </p:nvSpPr>
        <p:spPr>
          <a:xfrm rot="19084889">
            <a:off x="3699112" y="2353859"/>
            <a:ext cx="510639" cy="627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873EE319-2C63-2DF1-4CE7-2609C7797FFF}"/>
              </a:ext>
            </a:extLst>
          </p:cNvPr>
          <p:cNvSpPr/>
          <p:nvPr/>
        </p:nvSpPr>
        <p:spPr>
          <a:xfrm rot="2290620">
            <a:off x="7831109" y="2295750"/>
            <a:ext cx="510639" cy="62719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C2B868-9D05-C505-423F-49065C1EC174}"/>
              </a:ext>
            </a:extLst>
          </p:cNvPr>
          <p:cNvGrpSpPr/>
          <p:nvPr/>
        </p:nvGrpSpPr>
        <p:grpSpPr>
          <a:xfrm>
            <a:off x="7900955" y="3764478"/>
            <a:ext cx="4003158" cy="1984793"/>
            <a:chOff x="7900955" y="3764478"/>
            <a:chExt cx="4003158" cy="1984793"/>
          </a:xfrm>
        </p:grpSpPr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B10535DA-D4CA-129D-B5B9-ABA2B3A0A9DF}"/>
                </a:ext>
              </a:extLst>
            </p:cNvPr>
            <p:cNvSpPr/>
            <p:nvPr/>
          </p:nvSpPr>
          <p:spPr>
            <a:xfrm rot="16200000">
              <a:off x="8178094" y="4208511"/>
              <a:ext cx="510639" cy="10649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4C6F2E6-84D5-3F1E-15BA-E5D431306691}"/>
                </a:ext>
              </a:extLst>
            </p:cNvPr>
            <p:cNvSpPr/>
            <p:nvPr/>
          </p:nvSpPr>
          <p:spPr>
            <a:xfrm>
              <a:off x="9126984" y="3764478"/>
              <a:ext cx="2671948" cy="971887"/>
            </a:xfrm>
            <a:prstGeom prst="round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>
                  <a:solidFill>
                    <a:schemeClr val="tx1"/>
                  </a:solidFill>
                </a:rPr>
                <a:t>Domain Adaptation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746D5E-C658-7008-60C7-9FD694511B81}"/>
                </a:ext>
              </a:extLst>
            </p:cNvPr>
            <p:cNvSpPr txBox="1"/>
            <p:nvPr/>
          </p:nvSpPr>
          <p:spPr>
            <a:xfrm>
              <a:off x="9021803" y="4825941"/>
              <a:ext cx="28823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Aligns the low-dimensional representations of the two “domains”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031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23F0554-A2AD-B35B-B53B-CDD270DB84DA}"/>
              </a:ext>
            </a:extLst>
          </p:cNvPr>
          <p:cNvGrpSpPr/>
          <p:nvPr/>
        </p:nvGrpSpPr>
        <p:grpSpPr>
          <a:xfrm>
            <a:off x="434231" y="582743"/>
            <a:ext cx="10938547" cy="789781"/>
            <a:chOff x="434231" y="582743"/>
            <a:chExt cx="10938547" cy="78978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D459894-FB34-6440-1D0B-6A550A6F66F8}"/>
                </a:ext>
              </a:extLst>
            </p:cNvPr>
            <p:cNvCxnSpPr>
              <a:cxnSpLocks/>
            </p:cNvCxnSpPr>
            <p:nvPr/>
          </p:nvCxnSpPr>
          <p:spPr>
            <a:xfrm>
              <a:off x="735055" y="1002508"/>
              <a:ext cx="10637723" cy="19175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B9223AC-B91E-D753-4249-81BE49A621BE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1"/>
                  </a:solidFill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D425993-6A6A-46BE-9F1C-361C567FDFDB}"/>
              </a:ext>
            </a:extLst>
          </p:cNvPr>
          <p:cNvSpPr txBox="1"/>
          <p:nvPr/>
        </p:nvSpPr>
        <p:spPr>
          <a:xfrm>
            <a:off x="254189" y="314855"/>
            <a:ext cx="1077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A Domain Adversarial Neural Network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75A0CC-3A99-44EC-CEBA-338440661BF5}"/>
              </a:ext>
            </a:extLst>
          </p:cNvPr>
          <p:cNvSpPr/>
          <p:nvPr/>
        </p:nvSpPr>
        <p:spPr>
          <a:xfrm rot="16200000">
            <a:off x="260661" y="3172695"/>
            <a:ext cx="2008482" cy="238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input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17BD39-F48E-1C92-5A6C-D0C3BE12E81A}"/>
              </a:ext>
            </a:extLst>
          </p:cNvPr>
          <p:cNvSpPr/>
          <p:nvPr/>
        </p:nvSpPr>
        <p:spPr>
          <a:xfrm>
            <a:off x="1724576" y="2316129"/>
            <a:ext cx="200097" cy="197992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1D357F-15DD-B7AE-AF75-4DE98F1C9A95}"/>
              </a:ext>
            </a:extLst>
          </p:cNvPr>
          <p:cNvSpPr/>
          <p:nvPr/>
        </p:nvSpPr>
        <p:spPr>
          <a:xfrm>
            <a:off x="2228108" y="2316130"/>
            <a:ext cx="217777" cy="19799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0ED17A-7A26-E481-1962-B279684E6C66}"/>
              </a:ext>
            </a:extLst>
          </p:cNvPr>
          <p:cNvSpPr/>
          <p:nvPr/>
        </p:nvSpPr>
        <p:spPr>
          <a:xfrm rot="16200000">
            <a:off x="1904577" y="3168425"/>
            <a:ext cx="1922762" cy="2753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72976FD-ECAA-BAA5-8B6B-A338AC1FBD44}"/>
              </a:ext>
            </a:extLst>
          </p:cNvPr>
          <p:cNvCxnSpPr>
            <a:cxnSpLocks/>
          </p:cNvCxnSpPr>
          <p:nvPr/>
        </p:nvCxnSpPr>
        <p:spPr>
          <a:xfrm>
            <a:off x="1449243" y="3286690"/>
            <a:ext cx="2753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C924DA4-B757-E203-AD7C-9E79BDA010BA}"/>
              </a:ext>
            </a:extLst>
          </p:cNvPr>
          <p:cNvCxnSpPr>
            <a:cxnSpLocks/>
          </p:cNvCxnSpPr>
          <p:nvPr/>
        </p:nvCxnSpPr>
        <p:spPr>
          <a:xfrm>
            <a:off x="1943756" y="3286690"/>
            <a:ext cx="2753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75C6A18-99A1-6A8F-7D47-683166690051}"/>
              </a:ext>
            </a:extLst>
          </p:cNvPr>
          <p:cNvCxnSpPr>
            <a:cxnSpLocks/>
          </p:cNvCxnSpPr>
          <p:nvPr/>
        </p:nvCxnSpPr>
        <p:spPr>
          <a:xfrm>
            <a:off x="2427350" y="3286690"/>
            <a:ext cx="2753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6B6C42-8773-FAB0-75A9-A515E9B8C66C}"/>
              </a:ext>
            </a:extLst>
          </p:cNvPr>
          <p:cNvCxnSpPr>
            <a:cxnSpLocks/>
          </p:cNvCxnSpPr>
          <p:nvPr/>
        </p:nvCxnSpPr>
        <p:spPr>
          <a:xfrm>
            <a:off x="3003625" y="3286690"/>
            <a:ext cx="2753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598CE139-A1AB-8B21-2D08-7E279F55D9D6}"/>
              </a:ext>
            </a:extLst>
          </p:cNvPr>
          <p:cNvSpPr/>
          <p:nvPr/>
        </p:nvSpPr>
        <p:spPr>
          <a:xfrm rot="16200000">
            <a:off x="2447620" y="3191684"/>
            <a:ext cx="1989303" cy="23818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output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780E7DF-341C-882D-E7E5-79E1D87916C8}"/>
              </a:ext>
            </a:extLst>
          </p:cNvPr>
          <p:cNvGrpSpPr/>
          <p:nvPr/>
        </p:nvGrpSpPr>
        <p:grpSpPr>
          <a:xfrm>
            <a:off x="3853677" y="2705725"/>
            <a:ext cx="596821" cy="1200732"/>
            <a:chOff x="11679138" y="3404539"/>
            <a:chExt cx="596821" cy="1200732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B6C08F90-CEF7-5656-9652-520DDE0E5BBD}"/>
                </a:ext>
              </a:extLst>
            </p:cNvPr>
            <p:cNvSpPr>
              <a:spLocks/>
            </p:cNvSpPr>
            <p:nvPr/>
          </p:nvSpPr>
          <p:spPr>
            <a:xfrm>
              <a:off x="11713186" y="3404539"/>
              <a:ext cx="360000" cy="36000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03796B55-255B-AD29-9ACD-C416A7F816A8}"/>
                </a:ext>
              </a:extLst>
            </p:cNvPr>
            <p:cNvSpPr>
              <a:spLocks/>
            </p:cNvSpPr>
            <p:nvPr/>
          </p:nvSpPr>
          <p:spPr>
            <a:xfrm>
              <a:off x="11723722" y="3824905"/>
              <a:ext cx="360000" cy="360000"/>
            </a:xfrm>
            <a:prstGeom prst="ellipse">
              <a:avLst/>
            </a:prstGeom>
            <a:noFill/>
            <a:ln>
              <a:solidFill>
                <a:srgbClr val="2420F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EC0D2DF-1B54-1201-88F5-4F6AE416035F}"/>
                </a:ext>
              </a:extLst>
            </p:cNvPr>
            <p:cNvSpPr>
              <a:spLocks/>
            </p:cNvSpPr>
            <p:nvPr/>
          </p:nvSpPr>
          <p:spPr>
            <a:xfrm>
              <a:off x="11730827" y="4245271"/>
              <a:ext cx="360000" cy="3600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00" dirty="0">
                <a:solidFill>
                  <a:schemeClr val="tx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FA510FC-9AFF-4F8B-FEE8-3AB4A9E6BEC6}"/>
                </a:ext>
              </a:extLst>
            </p:cNvPr>
            <p:cNvSpPr txBox="1"/>
            <p:nvPr/>
          </p:nvSpPr>
          <p:spPr>
            <a:xfrm>
              <a:off x="11713186" y="3455497"/>
              <a:ext cx="5627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HII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3789E4B-6503-75C2-6752-80C93CA6F124}"/>
                </a:ext>
              </a:extLst>
            </p:cNvPr>
            <p:cNvSpPr txBox="1"/>
            <p:nvPr/>
          </p:nvSpPr>
          <p:spPr>
            <a:xfrm>
              <a:off x="11692184" y="3865442"/>
              <a:ext cx="5627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 err="1"/>
                <a:t>PNe</a:t>
              </a:r>
              <a:endParaRPr lang="en-GB" sz="12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00AD800-7441-0186-0C6F-76DBB8A6831F}"/>
                </a:ext>
              </a:extLst>
            </p:cNvPr>
            <p:cNvSpPr txBox="1"/>
            <p:nvPr/>
          </p:nvSpPr>
          <p:spPr>
            <a:xfrm>
              <a:off x="11679138" y="4286771"/>
              <a:ext cx="56277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/>
                <a:t>SNR</a:t>
              </a:r>
            </a:p>
          </p:txBody>
        </p:sp>
      </p:grpSp>
      <p:sp>
        <p:nvSpPr>
          <p:cNvPr id="51" name="Right Brace 50">
            <a:extLst>
              <a:ext uri="{FF2B5EF4-FFF2-40B4-BE49-F238E27FC236}">
                <a16:creationId xmlns:a16="http://schemas.microsoft.com/office/drawing/2014/main" id="{D1D71F1C-188C-7EE5-1A20-C494CAF31C1D}"/>
              </a:ext>
            </a:extLst>
          </p:cNvPr>
          <p:cNvSpPr/>
          <p:nvPr/>
        </p:nvSpPr>
        <p:spPr>
          <a:xfrm rot="16200000">
            <a:off x="2105203" y="666698"/>
            <a:ext cx="424494" cy="272215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07C414-8E87-DBCB-87B6-0BEEA9C8796D}"/>
              </a:ext>
            </a:extLst>
          </p:cNvPr>
          <p:cNvSpPr txBox="1"/>
          <p:nvPr/>
        </p:nvSpPr>
        <p:spPr>
          <a:xfrm>
            <a:off x="1166311" y="1393854"/>
            <a:ext cx="215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Encoder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776D8FC-C529-DC2F-3D9C-6F83C7E7DA1D}"/>
              </a:ext>
            </a:extLst>
          </p:cNvPr>
          <p:cNvCxnSpPr>
            <a:cxnSpLocks/>
          </p:cNvCxnSpPr>
          <p:nvPr/>
        </p:nvCxnSpPr>
        <p:spPr>
          <a:xfrm>
            <a:off x="3591390" y="3286690"/>
            <a:ext cx="27533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C65510E-A0DA-F7B9-44F0-6C2BD705F907}"/>
              </a:ext>
            </a:extLst>
          </p:cNvPr>
          <p:cNvCxnSpPr>
            <a:cxnSpLocks/>
            <a:stCxn id="29" idx="2"/>
            <a:endCxn id="38" idx="1"/>
          </p:cNvCxnSpPr>
          <p:nvPr/>
        </p:nvCxnSpPr>
        <p:spPr>
          <a:xfrm>
            <a:off x="3561366" y="3310778"/>
            <a:ext cx="292311" cy="41567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B42EECA-4199-618A-F83E-EDB08D52EDD8}"/>
              </a:ext>
            </a:extLst>
          </p:cNvPr>
          <p:cNvCxnSpPr>
            <a:cxnSpLocks/>
            <a:stCxn id="29" idx="2"/>
            <a:endCxn id="36" idx="1"/>
          </p:cNvCxnSpPr>
          <p:nvPr/>
        </p:nvCxnSpPr>
        <p:spPr>
          <a:xfrm flipV="1">
            <a:off x="3561366" y="2895183"/>
            <a:ext cx="326359" cy="4155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C1E3C095-9272-19E9-EE08-CB86EF53A5BD}"/>
              </a:ext>
            </a:extLst>
          </p:cNvPr>
          <p:cNvGrpSpPr/>
          <p:nvPr/>
        </p:nvGrpSpPr>
        <p:grpSpPr>
          <a:xfrm>
            <a:off x="434230" y="2259202"/>
            <a:ext cx="5179069" cy="4475469"/>
            <a:chOff x="434230" y="2259202"/>
            <a:chExt cx="5179069" cy="4475469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D694EA5-FF72-5A3F-8C23-FDFF8D067812}"/>
                </a:ext>
              </a:extLst>
            </p:cNvPr>
            <p:cNvSpPr txBox="1"/>
            <p:nvPr/>
          </p:nvSpPr>
          <p:spPr>
            <a:xfrm rot="16200000">
              <a:off x="-288529" y="2981961"/>
              <a:ext cx="2091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Source &amp; target domain instances</a:t>
              </a:r>
            </a:p>
          </p:txBody>
        </p: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C01BF9D9-36A0-1C68-5F79-CE5E2312FF23}"/>
                </a:ext>
              </a:extLst>
            </p:cNvPr>
            <p:cNvGrpSpPr/>
            <p:nvPr/>
          </p:nvGrpSpPr>
          <p:grpSpPr>
            <a:xfrm>
              <a:off x="2656797" y="2482447"/>
              <a:ext cx="2956502" cy="4252224"/>
              <a:chOff x="2684074" y="2508164"/>
              <a:chExt cx="2956502" cy="4252224"/>
            </a:xfrm>
          </p:grpSpPr>
          <p:cxnSp>
            <p:nvCxnSpPr>
              <p:cNvPr id="31" name="Elbow Connector 30">
                <a:extLst>
                  <a:ext uri="{FF2B5EF4-FFF2-40B4-BE49-F238E27FC236}">
                    <a16:creationId xmlns:a16="http://schemas.microsoft.com/office/drawing/2014/main" id="{28185E8B-CC2A-F4F8-7347-C27C30E9CBC9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499451" y="4737569"/>
                <a:ext cx="969704" cy="313975"/>
              </a:xfrm>
              <a:prstGeom prst="bentConnector3">
                <a:avLst>
                  <a:gd name="adj1" fmla="val 99969"/>
                </a:avLst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BAF9F7C8-FFD5-2337-4C63-C85FCD76582B}"/>
                  </a:ext>
                </a:extLst>
              </p:cNvPr>
              <p:cNvSpPr/>
              <p:nvPr/>
            </p:nvSpPr>
            <p:spPr>
              <a:xfrm rot="16200000">
                <a:off x="2512120" y="5250793"/>
                <a:ext cx="1533676" cy="23422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143B243-B168-13AF-9C1E-C57416EEE31D}"/>
                  </a:ext>
                </a:extLst>
              </p:cNvPr>
              <p:cNvSpPr/>
              <p:nvPr/>
            </p:nvSpPr>
            <p:spPr>
              <a:xfrm rot="16200000">
                <a:off x="3056393" y="5262296"/>
                <a:ext cx="1533676" cy="23422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05A8F7B-3DF7-877D-A170-20EF025ED28A}"/>
                  </a:ext>
                </a:extLst>
              </p:cNvPr>
              <p:cNvSpPr/>
              <p:nvPr/>
            </p:nvSpPr>
            <p:spPr>
              <a:xfrm rot="16200000">
                <a:off x="3576013" y="5249337"/>
                <a:ext cx="1533676" cy="234226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94A90123-703F-1095-0232-690DC2A04251}"/>
                  </a:ext>
                </a:extLst>
              </p:cNvPr>
              <p:cNvGrpSpPr/>
              <p:nvPr/>
            </p:nvGrpSpPr>
            <p:grpSpPr>
              <a:xfrm>
                <a:off x="4523493" y="4853686"/>
                <a:ext cx="1117083" cy="698554"/>
                <a:chOff x="4519360" y="4251256"/>
                <a:chExt cx="1117083" cy="698554"/>
              </a:xfrm>
            </p:grpSpPr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B141BBC7-9D85-F3DA-B2C6-B3EE9DAE72D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4835530" y="4589810"/>
                  <a:ext cx="360000" cy="360000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C479E8EE-15F7-E8E8-2E4C-51B386C991A9}"/>
                    </a:ext>
                  </a:extLst>
                </p:cNvPr>
                <p:cNvSpPr txBox="1"/>
                <p:nvPr/>
              </p:nvSpPr>
              <p:spPr>
                <a:xfrm>
                  <a:off x="4519360" y="4251256"/>
                  <a:ext cx="1117083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600" dirty="0"/>
                    <a:t>P(source)</a:t>
                  </a:r>
                </a:p>
              </p:txBody>
            </p:sp>
          </p:grp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4D69DB41-6F2E-2D70-11F4-6AADF9EFBA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03196" y="5379409"/>
                <a:ext cx="27533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4FC2FFE9-5FC2-A5A8-7001-8163A17F53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47699" y="5379409"/>
                <a:ext cx="27533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A210F98-230C-9664-5DE2-915DD0981038}"/>
                  </a:ext>
                </a:extLst>
              </p:cNvPr>
              <p:cNvSpPr txBox="1"/>
              <p:nvPr/>
            </p:nvSpPr>
            <p:spPr>
              <a:xfrm>
                <a:off x="2725063" y="6391056"/>
                <a:ext cx="21568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Discriminator</a:t>
                </a:r>
              </a:p>
            </p:txBody>
          </p:sp>
          <p:sp>
            <p:nvSpPr>
              <p:cNvPr id="54" name="Right Brace 53">
                <a:extLst>
                  <a:ext uri="{FF2B5EF4-FFF2-40B4-BE49-F238E27FC236}">
                    <a16:creationId xmlns:a16="http://schemas.microsoft.com/office/drawing/2014/main" id="{2CCFD84B-0F07-B16B-0BDB-FC1BED823C6B}"/>
                  </a:ext>
                </a:extLst>
              </p:cNvPr>
              <p:cNvSpPr/>
              <p:nvPr/>
            </p:nvSpPr>
            <p:spPr>
              <a:xfrm rot="5400000">
                <a:off x="3648656" y="5447111"/>
                <a:ext cx="385741" cy="1567273"/>
              </a:xfrm>
              <a:prstGeom prst="rightBrace">
                <a:avLst>
                  <a:gd name="adj1" fmla="val 8333"/>
                  <a:gd name="adj2" fmla="val 50781"/>
                </a:avLst>
              </a:prstGeom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5FF3404F-5C0F-B1B2-CE5A-1D9D4B42BB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70721" y="5379408"/>
                <a:ext cx="27533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C51D281F-3B04-5927-E09E-A0912FCCDB5E}"/>
                  </a:ext>
                </a:extLst>
              </p:cNvPr>
              <p:cNvSpPr txBox="1"/>
              <p:nvPr/>
            </p:nvSpPr>
            <p:spPr>
              <a:xfrm rot="16200000">
                <a:off x="2035860" y="3156378"/>
                <a:ext cx="16657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tx1"/>
                    </a:solidFill>
                  </a:rPr>
                  <a:t>embeddings</a:t>
                </a:r>
              </a:p>
            </p:txBody>
          </p:sp>
        </p:grpSp>
      </p:grpSp>
      <p:sp>
        <p:nvSpPr>
          <p:cNvPr id="67" name="Footer Placeholder 3">
            <a:extLst>
              <a:ext uri="{FF2B5EF4-FFF2-40B4-BE49-F238E27FC236}">
                <a16:creationId xmlns:a16="http://schemas.microsoft.com/office/drawing/2014/main" id="{788C3D99-BD95-7F87-D492-1F442AED2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Francesco Belfiore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E9ECF7A-AED9-A8F6-B439-0D6A81BC622D}"/>
              </a:ext>
            </a:extLst>
          </p:cNvPr>
          <p:cNvSpPr txBox="1"/>
          <p:nvPr/>
        </p:nvSpPr>
        <p:spPr>
          <a:xfrm>
            <a:off x="311995" y="6275257"/>
            <a:ext cx="196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Ganin+2014</a:t>
            </a:r>
          </a:p>
        </p:txBody>
      </p:sp>
      <p:pic>
        <p:nvPicPr>
          <p:cNvPr id="69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E608602-65E1-4B1F-2698-C2F57E8E8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9244"/>
          <a:stretch/>
        </p:blipFill>
        <p:spPr>
          <a:xfrm>
            <a:off x="6195466" y="1121756"/>
            <a:ext cx="5486400" cy="2784701"/>
          </a:xfrm>
        </p:spPr>
      </p:pic>
      <p:pic>
        <p:nvPicPr>
          <p:cNvPr id="70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F5F259C1-DD28-9D2A-2B78-D9D66B61D9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59"/>
          <a:stretch/>
        </p:blipFill>
        <p:spPr>
          <a:xfrm>
            <a:off x="6195466" y="3926568"/>
            <a:ext cx="5486400" cy="271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1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20EDEA-5459-C4C1-38EA-66757AE3830B}"/>
              </a:ext>
            </a:extLst>
          </p:cNvPr>
          <p:cNvGrpSpPr/>
          <p:nvPr/>
        </p:nvGrpSpPr>
        <p:grpSpPr>
          <a:xfrm>
            <a:off x="434231" y="582743"/>
            <a:ext cx="10938547" cy="789781"/>
            <a:chOff x="434231" y="582743"/>
            <a:chExt cx="10938547" cy="78978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6B88E9C-3B7B-4839-1CD8-DF233577A77F}"/>
                </a:ext>
              </a:extLst>
            </p:cNvPr>
            <p:cNvCxnSpPr>
              <a:cxnSpLocks/>
            </p:cNvCxnSpPr>
            <p:nvPr/>
          </p:nvCxnSpPr>
          <p:spPr>
            <a:xfrm>
              <a:off x="735055" y="1002508"/>
              <a:ext cx="10637723" cy="19175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A55F267-146C-2B8F-1746-DF165EC6C84A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1"/>
                  </a:solidFill>
                </a:rPr>
                <a:t>3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9F7942-A500-9421-BED6-9DFF110217D5}"/>
              </a:ext>
            </a:extLst>
          </p:cNvPr>
          <p:cNvSpPr txBox="1"/>
          <p:nvPr/>
        </p:nvSpPr>
        <p:spPr>
          <a:xfrm>
            <a:off x="254189" y="314855"/>
            <a:ext cx="1077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Did we successfully align domains?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C27136-2846-8629-34CE-5F27DDB5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31" y="1537747"/>
            <a:ext cx="4654695" cy="4829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091D52-F525-A2AE-6256-9EC52A677B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4232" y="1572874"/>
            <a:ext cx="4598654" cy="47023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E1DD2E-0FA6-A7FD-4C51-E416302D4975}"/>
              </a:ext>
            </a:extLst>
          </p:cNvPr>
          <p:cNvSpPr txBox="1"/>
          <p:nvPr/>
        </p:nvSpPr>
        <p:spPr>
          <a:xfrm>
            <a:off x="832164" y="1519256"/>
            <a:ext cx="39583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err="1"/>
              <a:t>Tsne</a:t>
            </a:r>
            <a:r>
              <a:rPr lang="en-GB" dirty="0"/>
              <a:t> representation of the input space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1C8CDD-0D81-4E5A-6B8E-90A9B03BF856}"/>
              </a:ext>
            </a:extLst>
          </p:cNvPr>
          <p:cNvGrpSpPr/>
          <p:nvPr/>
        </p:nvGrpSpPr>
        <p:grpSpPr>
          <a:xfrm>
            <a:off x="6236440" y="1447244"/>
            <a:ext cx="4790524" cy="4920446"/>
            <a:chOff x="6236440" y="1447244"/>
            <a:chExt cx="4790524" cy="492044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6A4250A-A842-2CB4-CE5F-E0FDA71CA7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6440" y="1447244"/>
              <a:ext cx="4790524" cy="492044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22F541-41AC-3AB8-BDC4-DBD1594DD235}"/>
                </a:ext>
              </a:extLst>
            </p:cNvPr>
            <p:cNvSpPr txBox="1"/>
            <p:nvPr/>
          </p:nvSpPr>
          <p:spPr>
            <a:xfrm>
              <a:off x="6240382" y="1474763"/>
              <a:ext cx="46906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err="1"/>
                <a:t>Tsne</a:t>
              </a:r>
              <a:r>
                <a:rPr lang="en-GB" dirty="0"/>
                <a:t> representation of the embeddings space</a:t>
              </a:r>
            </a:p>
          </p:txBody>
        </p:sp>
      </p:grp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7B6AF15E-E015-AF29-7DEE-D1D2EB112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GB" dirty="0"/>
              <a:t>Francesco Belfiore</a:t>
            </a:r>
          </a:p>
        </p:txBody>
      </p:sp>
    </p:spTree>
    <p:extLst>
      <p:ext uri="{BB962C8B-B14F-4D97-AF65-F5344CB8AC3E}">
        <p14:creationId xmlns:p14="http://schemas.microsoft.com/office/powerpoint/2010/main" val="37264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0432D10-3102-EACC-2CD0-6DA9B11E7194}"/>
              </a:ext>
            </a:extLst>
          </p:cNvPr>
          <p:cNvCxnSpPr>
            <a:cxnSpLocks/>
          </p:cNvCxnSpPr>
          <p:nvPr/>
        </p:nvCxnSpPr>
        <p:spPr>
          <a:xfrm>
            <a:off x="735055" y="1002508"/>
            <a:ext cx="10637723" cy="1917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8B9176B-13D8-80D1-C4DA-F15995476326}"/>
              </a:ext>
            </a:extLst>
          </p:cNvPr>
          <p:cNvSpPr txBox="1"/>
          <p:nvPr/>
        </p:nvSpPr>
        <p:spPr>
          <a:xfrm>
            <a:off x="254189" y="314855"/>
            <a:ext cx="1077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Conclusions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9333B7-E292-E41A-9046-7F54CB9A1591}"/>
              </a:ext>
            </a:extLst>
          </p:cNvPr>
          <p:cNvSpPr txBox="1"/>
          <p:nvPr/>
        </p:nvSpPr>
        <p:spPr>
          <a:xfrm>
            <a:off x="626771" y="1395663"/>
            <a:ext cx="10291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2800" dirty="0"/>
              <a:t>Large cloud-scale IFU surveys deliver millions of optical spectra within complex 3D datasets.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558CA4-F7CB-1F86-5E02-4DF186F4496F}"/>
              </a:ext>
            </a:extLst>
          </p:cNvPr>
          <p:cNvSpPr txBox="1"/>
          <p:nvPr/>
        </p:nvSpPr>
        <p:spPr>
          <a:xfrm>
            <a:off x="626771" y="2784247"/>
            <a:ext cx="10291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2800" dirty="0"/>
              <a:t>Directly modelling the spectra with ML works quite well.  Will be used for source detection and segmentation.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CB5895-6235-1566-B596-06C8FA4C143E}"/>
              </a:ext>
            </a:extLst>
          </p:cNvPr>
          <p:cNvSpPr txBox="1"/>
          <p:nvPr/>
        </p:nvSpPr>
        <p:spPr>
          <a:xfrm>
            <a:off x="626771" y="4172831"/>
            <a:ext cx="102919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GB" sz="2800" dirty="0"/>
              <a:t>Domain adaptation shows potential for crossing the gap between theoretical models and observations. </a:t>
            </a:r>
          </a:p>
        </p:txBody>
      </p:sp>
    </p:spTree>
    <p:extLst>
      <p:ext uri="{BB962C8B-B14F-4D97-AF65-F5344CB8AC3E}">
        <p14:creationId xmlns:p14="http://schemas.microsoft.com/office/powerpoint/2010/main" val="117494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3583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7F4FBC-523A-3106-801F-D1C8F0E7BB91}"/>
              </a:ext>
            </a:extLst>
          </p:cNvPr>
          <p:cNvSpPr txBox="1"/>
          <p:nvPr/>
        </p:nvSpPr>
        <p:spPr>
          <a:xfrm>
            <a:off x="5522031" y="909230"/>
            <a:ext cx="636383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2400" dirty="0"/>
              <a:t>We are not using the 3D nature of the data to find sources.</a:t>
            </a:r>
          </a:p>
          <a:p>
            <a:pPr marL="285750" indent="-285750">
              <a:buFontTx/>
              <a:buChar char="-"/>
            </a:pPr>
            <a:r>
              <a:rPr lang="en-GB" sz="2400" dirty="0"/>
              <a:t>Boundaries are painfully arbitrary and algorithm dependant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3E45A8-2124-FA92-A70C-BB3523E44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7"/>
          <a:stretch/>
        </p:blipFill>
        <p:spPr>
          <a:xfrm>
            <a:off x="609600" y="1091407"/>
            <a:ext cx="2399608" cy="23008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FC0CC-CA1F-177F-BEB9-7D5E1E1B5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207" y="1016000"/>
            <a:ext cx="2399607" cy="23785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29C0FB-A99E-EB8E-23CC-6D1A0B5E75E4}"/>
              </a:ext>
            </a:extLst>
          </p:cNvPr>
          <p:cNvSpPr txBox="1"/>
          <p:nvPr/>
        </p:nvSpPr>
        <p:spPr>
          <a:xfrm>
            <a:off x="254189" y="314855"/>
            <a:ext cx="11503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Limitations of the classical approach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27159E-0960-460E-A071-D37D3FCB4B0D}"/>
              </a:ext>
            </a:extLst>
          </p:cNvPr>
          <p:cNvGrpSpPr/>
          <p:nvPr/>
        </p:nvGrpSpPr>
        <p:grpSpPr>
          <a:xfrm>
            <a:off x="434231" y="582743"/>
            <a:ext cx="11148169" cy="789781"/>
            <a:chOff x="434231" y="582743"/>
            <a:chExt cx="11148169" cy="7897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E4D90E6-C74F-B276-20F1-AB3DAA056D40}"/>
                </a:ext>
              </a:extLst>
            </p:cNvPr>
            <p:cNvCxnSpPr>
              <a:cxnSpLocks/>
            </p:cNvCxnSpPr>
            <p:nvPr/>
          </p:nvCxnSpPr>
          <p:spPr>
            <a:xfrm>
              <a:off x="735055" y="1002508"/>
              <a:ext cx="10847345" cy="134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B87765F-4652-4134-F0B2-5C5C47C7D91F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C4A03CC-749E-E66C-ED10-0DD0A396E3DA}"/>
              </a:ext>
            </a:extLst>
          </p:cNvPr>
          <p:cNvSpPr txBox="1"/>
          <p:nvPr/>
        </p:nvSpPr>
        <p:spPr>
          <a:xfrm>
            <a:off x="344924" y="3313669"/>
            <a:ext cx="288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Clumpfind</a:t>
            </a:r>
            <a:r>
              <a:rPr lang="en-GB" dirty="0"/>
              <a:t> vs Congiu+23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D6DA83-133C-81E0-A5CF-F8FD8D5BDB0F}"/>
              </a:ext>
            </a:extLst>
          </p:cNvPr>
          <p:cNvSpPr txBox="1"/>
          <p:nvPr/>
        </p:nvSpPr>
        <p:spPr>
          <a:xfrm>
            <a:off x="2934783" y="3313669"/>
            <a:ext cx="270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Groves+23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vs Congiu+23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9DF43E-FA05-0692-8537-D23AA85BA4FE}"/>
              </a:ext>
            </a:extLst>
          </p:cNvPr>
          <p:cNvSpPr txBox="1"/>
          <p:nvPr/>
        </p:nvSpPr>
        <p:spPr>
          <a:xfrm>
            <a:off x="1752403" y="1146221"/>
            <a:ext cx="134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Ha map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A6F0CC5-6C33-33E3-A5F4-2E11AC11981D}"/>
              </a:ext>
            </a:extLst>
          </p:cNvPr>
          <p:cNvGrpSpPr/>
          <p:nvPr/>
        </p:nvGrpSpPr>
        <p:grpSpPr>
          <a:xfrm>
            <a:off x="52388" y="3498335"/>
            <a:ext cx="11847710" cy="3403231"/>
            <a:chOff x="52388" y="3498335"/>
            <a:chExt cx="11847710" cy="340323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A996F66-0C2A-1F51-E012-6C9DB723D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430" y="3658964"/>
              <a:ext cx="8125569" cy="3087007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26F53E-8176-0A5A-12E6-DE46270494C4}"/>
                </a:ext>
              </a:extLst>
            </p:cNvPr>
            <p:cNvSpPr txBox="1"/>
            <p:nvPr/>
          </p:nvSpPr>
          <p:spPr>
            <a:xfrm>
              <a:off x="888803" y="6532234"/>
              <a:ext cx="172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Log([NII]/</a:t>
              </a:r>
              <a:r>
                <a:rPr lang="en-GB" dirty="0" err="1"/>
                <a:t>Hɑ</a:t>
              </a:r>
              <a:r>
                <a:rPr lang="en-GB" dirty="0"/>
                <a:t>)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DA3D4AC-D12E-C916-9AE9-4C84596B892A}"/>
                </a:ext>
              </a:extLst>
            </p:cNvPr>
            <p:cNvSpPr txBox="1"/>
            <p:nvPr/>
          </p:nvSpPr>
          <p:spPr>
            <a:xfrm rot="16200000">
              <a:off x="-626546" y="4772567"/>
              <a:ext cx="172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Log([OIII]/Hβ)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0E03B12-85CB-18AB-1A2E-8237149BBDD1}"/>
                </a:ext>
              </a:extLst>
            </p:cNvPr>
            <p:cNvSpPr txBox="1"/>
            <p:nvPr/>
          </p:nvSpPr>
          <p:spPr>
            <a:xfrm>
              <a:off x="3555803" y="6532234"/>
              <a:ext cx="172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Log([OI]/</a:t>
              </a:r>
              <a:r>
                <a:rPr lang="en-GB" dirty="0" err="1"/>
                <a:t>Hɑ</a:t>
              </a:r>
              <a:r>
                <a:rPr lang="en-GB" dirty="0"/>
                <a:t>)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12ED92F-16B5-4E1E-F67C-9FC341897FEF}"/>
                </a:ext>
              </a:extLst>
            </p:cNvPr>
            <p:cNvSpPr txBox="1"/>
            <p:nvPr/>
          </p:nvSpPr>
          <p:spPr>
            <a:xfrm>
              <a:off x="6096000" y="6532234"/>
              <a:ext cx="17272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Log([SII]/</a:t>
              </a:r>
              <a:r>
                <a:rPr lang="en-GB" dirty="0" err="1"/>
                <a:t>Hɑ</a:t>
              </a:r>
              <a:r>
                <a:rPr lang="en-GB" dirty="0"/>
                <a:t>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9491C83-7FF0-88E7-D662-7BB615610ECE}"/>
                </a:ext>
              </a:extLst>
            </p:cNvPr>
            <p:cNvSpPr txBox="1"/>
            <p:nvPr/>
          </p:nvSpPr>
          <p:spPr>
            <a:xfrm>
              <a:off x="8230435" y="3498335"/>
              <a:ext cx="3669663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3200" dirty="0">
                <a:solidFill>
                  <a:srgbClr val="FF000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GB" sz="2400" dirty="0"/>
                <a:t>Traditionally only use a small number of strong lines for classification </a:t>
              </a:r>
              <a:r>
                <a:rPr lang="en-GB" dirty="0"/>
                <a:t>(but see recent Bayesian approach Congiu+23)</a:t>
              </a:r>
            </a:p>
            <a:p>
              <a:pPr marL="285750" indent="-285750">
                <a:buFontTx/>
                <a:buChar char="-"/>
              </a:pPr>
              <a:endParaRPr lang="en-GB" dirty="0"/>
            </a:p>
          </p:txBody>
        </p:sp>
      </p:grpSp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B902C6D-3C5E-9AE8-8DA6-EA97359830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30" y="4957233"/>
            <a:ext cx="7772400" cy="297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3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5393FCD-0F02-1FE9-00D9-D5FAE685FC50}"/>
              </a:ext>
            </a:extLst>
          </p:cNvPr>
          <p:cNvSpPr txBox="1"/>
          <p:nvPr/>
        </p:nvSpPr>
        <p:spPr>
          <a:xfrm>
            <a:off x="2560320" y="219778"/>
            <a:ext cx="6317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The galactic matter cycle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6BCB7FA6-1B08-1797-D7B8-7B553527E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Francesco Belfiore</a:t>
            </a:r>
          </a:p>
        </p:txBody>
      </p:sp>
      <p:pic>
        <p:nvPicPr>
          <p:cNvPr id="29" name="Picture 28" descr="A picture containing device&#10;&#10;Description automatically generated">
            <a:extLst>
              <a:ext uri="{FF2B5EF4-FFF2-40B4-BE49-F238E27FC236}">
                <a16:creationId xmlns:a16="http://schemas.microsoft.com/office/drawing/2014/main" id="{3D138CD6-5FD5-C0DB-E7A7-0C5FDCE26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64" y="1141324"/>
            <a:ext cx="6087835" cy="5260040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40433B-A8CC-173B-4CC7-5C627C0CF07D}"/>
              </a:ext>
            </a:extLst>
          </p:cNvPr>
          <p:cNvSpPr txBox="1"/>
          <p:nvPr/>
        </p:nvSpPr>
        <p:spPr>
          <a:xfrm>
            <a:off x="-313509" y="-1828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2F05FD-8F98-4FA2-574E-D627C88D9EBA}"/>
              </a:ext>
            </a:extLst>
          </p:cNvPr>
          <p:cNvGrpSpPr/>
          <p:nvPr/>
        </p:nvGrpSpPr>
        <p:grpSpPr>
          <a:xfrm>
            <a:off x="434231" y="582743"/>
            <a:ext cx="10846691" cy="789781"/>
            <a:chOff x="434231" y="582743"/>
            <a:chExt cx="10846691" cy="789781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F159289-09E8-FE3D-587B-0233072A462B}"/>
                </a:ext>
              </a:extLst>
            </p:cNvPr>
            <p:cNvCxnSpPr/>
            <p:nvPr/>
          </p:nvCxnSpPr>
          <p:spPr>
            <a:xfrm>
              <a:off x="735055" y="1002508"/>
              <a:ext cx="10545867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C6BB61B-D2F4-B852-A8B9-BA8C365BD929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00B050"/>
                  </a:solidFill>
                </a:rPr>
                <a:t>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C28FF3-B717-6041-820E-957A615A4E0A}"/>
              </a:ext>
            </a:extLst>
          </p:cNvPr>
          <p:cNvGrpSpPr/>
          <p:nvPr/>
        </p:nvGrpSpPr>
        <p:grpSpPr>
          <a:xfrm>
            <a:off x="4038600" y="1092567"/>
            <a:ext cx="8035891" cy="4842490"/>
            <a:chOff x="4038600" y="1092567"/>
            <a:chExt cx="8035891" cy="484249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2A61510-E636-26F5-8BF3-B27EF4079052}"/>
                </a:ext>
              </a:extLst>
            </p:cNvPr>
            <p:cNvGrpSpPr/>
            <p:nvPr/>
          </p:nvGrpSpPr>
          <p:grpSpPr>
            <a:xfrm>
              <a:off x="4038600" y="1092567"/>
              <a:ext cx="8035891" cy="4842490"/>
              <a:chOff x="4038600" y="1092567"/>
              <a:chExt cx="8035891" cy="484249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BA9928E-DC79-6AEA-4E7B-07C055FA0876}"/>
                  </a:ext>
                </a:extLst>
              </p:cNvPr>
              <p:cNvGrpSpPr/>
              <p:nvPr/>
            </p:nvGrpSpPr>
            <p:grpSpPr>
              <a:xfrm>
                <a:off x="4038600" y="1633411"/>
                <a:ext cx="7637958" cy="4301646"/>
                <a:chOff x="4038600" y="1534581"/>
                <a:chExt cx="7637958" cy="4301646"/>
              </a:xfrm>
            </p:grpSpPr>
            <p:pic>
              <p:nvPicPr>
                <p:cNvPr id="4" name="cycle.png" descr="cycle.png">
                  <a:extLst>
                    <a:ext uri="{FF2B5EF4-FFF2-40B4-BE49-F238E27FC236}">
                      <a16:creationId xmlns:a16="http://schemas.microsoft.com/office/drawing/2014/main" id="{249A924E-5D3D-28E5-1BF4-2EDE33D551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17932" y="1534581"/>
                  <a:ext cx="4358626" cy="4301646"/>
                </a:xfrm>
                <a:prstGeom prst="rect">
                  <a:avLst/>
                </a:prstGeom>
                <a:ln w="12700">
                  <a:miter lim="400000"/>
                </a:ln>
              </p:spPr>
            </p:pic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3A73C048-A07A-5D31-1F4A-AD2A230734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038600" y="1902542"/>
                  <a:ext cx="4504969" cy="1788577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BD3AD9AF-AA61-05BE-23F1-7824E77B96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38600" y="3829934"/>
                  <a:ext cx="4651312" cy="1886742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67B1F1E-0689-2219-A1F4-9B04720EC5B7}"/>
                  </a:ext>
                </a:extLst>
              </p:cNvPr>
              <p:cNvSpPr txBox="1"/>
              <p:nvPr/>
            </p:nvSpPr>
            <p:spPr>
              <a:xfrm>
                <a:off x="7317932" y="1092567"/>
                <a:ext cx="475655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solidFill>
                      <a:schemeClr val="bg1"/>
                    </a:solidFill>
                  </a:rPr>
                  <a:t>The small-scale matter cycle</a:t>
                </a:r>
              </a:p>
            </p:txBody>
          </p:sp>
        </p:grpSp>
        <p:sp>
          <p:nvSpPr>
            <p:cNvPr id="3" name="MOLECULAR…">
              <a:extLst>
                <a:ext uri="{FF2B5EF4-FFF2-40B4-BE49-F238E27FC236}">
                  <a16:creationId xmlns:a16="http://schemas.microsoft.com/office/drawing/2014/main" id="{594031B0-372F-1C49-2EB9-101CF854C236}"/>
                </a:ext>
              </a:extLst>
            </p:cNvPr>
            <p:cNvSpPr txBox="1"/>
            <p:nvPr/>
          </p:nvSpPr>
          <p:spPr>
            <a:xfrm>
              <a:off x="7855544" y="2146204"/>
              <a:ext cx="1404228" cy="759822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anchor="ctr">
              <a:spAutoFit/>
            </a:bodyPr>
            <a:lstStyle/>
            <a:p>
              <a:pPr algn="r" defTabSz="821531">
                <a:defRPr sz="3600">
                  <a:latin typeface="+mn-lt"/>
                  <a:ea typeface="+mn-ea"/>
                  <a:cs typeface="+mn-cs"/>
                  <a:sym typeface="Futura"/>
                </a:defRPr>
              </a:pPr>
              <a:r>
                <a:rPr lang="en-US" sz="2000" dirty="0">
                  <a:solidFill>
                    <a:schemeClr val="bg1"/>
                  </a:solidFill>
                </a:rPr>
                <a:t>Molecular Clouds</a:t>
              </a:r>
              <a:endParaRPr sz="2000" dirty="0">
                <a:solidFill>
                  <a:schemeClr val="bg1"/>
                </a:solidFill>
              </a:endParaRPr>
            </a:p>
          </p:txBody>
        </p:sp>
        <p:sp>
          <p:nvSpPr>
            <p:cNvPr id="8" name="SNRs &amp; STELLAR EJECTA">
              <a:extLst>
                <a:ext uri="{FF2B5EF4-FFF2-40B4-BE49-F238E27FC236}">
                  <a16:creationId xmlns:a16="http://schemas.microsoft.com/office/drawing/2014/main" id="{6DA116C4-FCC6-6CB6-A273-68068EB0347C}"/>
                </a:ext>
              </a:extLst>
            </p:cNvPr>
            <p:cNvSpPr txBox="1"/>
            <p:nvPr/>
          </p:nvSpPr>
          <p:spPr>
            <a:xfrm>
              <a:off x="8341131" y="5068662"/>
              <a:ext cx="2035800" cy="452046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anchor="ctr">
              <a:spAutoFit/>
            </a:bodyPr>
            <a:lstStyle>
              <a:lvl1pPr defTabSz="821531">
                <a:defRPr sz="3600">
                  <a:latin typeface="+mn-lt"/>
                  <a:ea typeface="+mn-ea"/>
                  <a:cs typeface="+mn-cs"/>
                  <a:sym typeface="Futur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Supernovae</a:t>
              </a:r>
              <a:endParaRPr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MOLECULAR…">
              <a:extLst>
                <a:ext uri="{FF2B5EF4-FFF2-40B4-BE49-F238E27FC236}">
                  <a16:creationId xmlns:a16="http://schemas.microsoft.com/office/drawing/2014/main" id="{EC7FD7F5-27AD-826B-7EE3-9F18784C9445}"/>
                </a:ext>
              </a:extLst>
            </p:cNvPr>
            <p:cNvSpPr txBox="1"/>
            <p:nvPr/>
          </p:nvSpPr>
          <p:spPr>
            <a:xfrm>
              <a:off x="7307391" y="3738891"/>
              <a:ext cx="1299627" cy="759822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anchor="ctr">
              <a:spAutoFit/>
            </a:bodyPr>
            <a:lstStyle/>
            <a:p>
              <a:pPr algn="ctr" defTabSz="821531">
                <a:defRPr sz="3600">
                  <a:latin typeface="+mn-lt"/>
                  <a:ea typeface="+mn-ea"/>
                  <a:cs typeface="+mn-cs"/>
                  <a:sym typeface="Futura"/>
                </a:defRPr>
              </a:pPr>
              <a:r>
                <a:rPr lang="en-US" sz="2000" dirty="0">
                  <a:solidFill>
                    <a:schemeClr val="bg1"/>
                  </a:solidFill>
                </a:rPr>
                <a:t>Atomic</a:t>
              </a:r>
            </a:p>
            <a:p>
              <a:pPr algn="ctr" defTabSz="821531">
                <a:defRPr sz="3600">
                  <a:latin typeface="+mn-lt"/>
                  <a:ea typeface="+mn-ea"/>
                  <a:cs typeface="+mn-cs"/>
                  <a:sym typeface="Futura"/>
                </a:defRPr>
              </a:pPr>
              <a:r>
                <a:rPr lang="en-US" sz="2000" dirty="0">
                  <a:solidFill>
                    <a:schemeClr val="bg1"/>
                  </a:solidFill>
                </a:rPr>
                <a:t>Hydrogen </a:t>
              </a:r>
              <a:endParaRPr sz="2000" dirty="0">
                <a:solidFill>
                  <a:schemeClr val="bg1"/>
                </a:solidFill>
              </a:endParaRPr>
            </a:p>
          </p:txBody>
        </p:sp>
        <p:sp>
          <p:nvSpPr>
            <p:cNvPr id="14" name="MOLECULAR…">
              <a:extLst>
                <a:ext uri="{FF2B5EF4-FFF2-40B4-BE49-F238E27FC236}">
                  <a16:creationId xmlns:a16="http://schemas.microsoft.com/office/drawing/2014/main" id="{6956A619-7E38-DBFA-4B55-92E1E38B215E}"/>
                </a:ext>
              </a:extLst>
            </p:cNvPr>
            <p:cNvSpPr txBox="1"/>
            <p:nvPr/>
          </p:nvSpPr>
          <p:spPr>
            <a:xfrm>
              <a:off x="10126435" y="2203686"/>
              <a:ext cx="1050669" cy="759822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anchor="ctr">
              <a:spAutoFit/>
            </a:bodyPr>
            <a:lstStyle/>
            <a:p>
              <a:pPr algn="ctr" defTabSz="821531">
                <a:defRPr sz="3600">
                  <a:latin typeface="+mn-lt"/>
                  <a:ea typeface="+mn-ea"/>
                  <a:cs typeface="+mn-cs"/>
                  <a:sym typeface="Futura"/>
                </a:defRPr>
              </a:pPr>
              <a:r>
                <a:rPr lang="en-US" sz="2000" dirty="0">
                  <a:solidFill>
                    <a:schemeClr val="bg1"/>
                  </a:solidFill>
                </a:rPr>
                <a:t>HII regions</a:t>
              </a:r>
              <a:endParaRPr sz="2000" dirty="0">
                <a:solidFill>
                  <a:schemeClr val="bg1"/>
                </a:solidFill>
              </a:endParaRPr>
            </a:p>
          </p:txBody>
        </p:sp>
        <p:sp>
          <p:nvSpPr>
            <p:cNvPr id="15" name="MOLECULAR…">
              <a:extLst>
                <a:ext uri="{FF2B5EF4-FFF2-40B4-BE49-F238E27FC236}">
                  <a16:creationId xmlns:a16="http://schemas.microsoft.com/office/drawing/2014/main" id="{8E16F775-34E8-553F-307A-8A7C7D259938}"/>
                </a:ext>
              </a:extLst>
            </p:cNvPr>
            <p:cNvSpPr txBox="1"/>
            <p:nvPr/>
          </p:nvSpPr>
          <p:spPr>
            <a:xfrm>
              <a:off x="10376931" y="3894492"/>
              <a:ext cx="1299627" cy="759822"/>
            </a:xfrm>
            <a:prstGeom prst="rect">
              <a:avLst/>
            </a:prstGeom>
            <a:solidFill>
              <a:schemeClr val="tx1">
                <a:alpha val="35000"/>
              </a:schemeClr>
            </a:solidFill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anchor="ctr">
              <a:spAutoFit/>
            </a:bodyPr>
            <a:lstStyle/>
            <a:p>
              <a:pPr algn="ctr" defTabSz="821531">
                <a:defRPr sz="3600">
                  <a:latin typeface="+mn-lt"/>
                  <a:ea typeface="+mn-ea"/>
                  <a:cs typeface="+mn-cs"/>
                  <a:sym typeface="Futura"/>
                </a:defRPr>
              </a:pPr>
              <a:r>
                <a:rPr lang="en-US" sz="2000" dirty="0">
                  <a:solidFill>
                    <a:schemeClr val="bg1"/>
                  </a:solidFill>
                </a:rPr>
                <a:t>Star clusters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ED39D0-A948-3AD5-7F17-BDEF7EDC9E76}"/>
              </a:ext>
            </a:extLst>
          </p:cNvPr>
          <p:cNvGrpSpPr/>
          <p:nvPr/>
        </p:nvGrpSpPr>
        <p:grpSpPr>
          <a:xfrm>
            <a:off x="7078885" y="1481174"/>
            <a:ext cx="5113115" cy="5187351"/>
            <a:chOff x="7078885" y="1481174"/>
            <a:chExt cx="5113115" cy="5187351"/>
          </a:xfrm>
        </p:grpSpPr>
        <p:sp>
          <p:nvSpPr>
            <p:cNvPr id="18" name="Block Arc 17">
              <a:extLst>
                <a:ext uri="{FF2B5EF4-FFF2-40B4-BE49-F238E27FC236}">
                  <a16:creationId xmlns:a16="http://schemas.microsoft.com/office/drawing/2014/main" id="{0E720EEB-7828-684B-0A05-BDC27F6F46DC}"/>
                </a:ext>
              </a:extLst>
            </p:cNvPr>
            <p:cNvSpPr/>
            <p:nvPr/>
          </p:nvSpPr>
          <p:spPr>
            <a:xfrm rot="9973393">
              <a:off x="7078885" y="1481174"/>
              <a:ext cx="4909071" cy="4793292"/>
            </a:xfrm>
            <a:prstGeom prst="blockArc">
              <a:avLst>
                <a:gd name="adj1" fmla="val 6130217"/>
                <a:gd name="adj2" fmla="val 18540841"/>
                <a:gd name="adj3" fmla="val 3249"/>
              </a:avLst>
            </a:prstGeom>
            <a:solidFill>
              <a:srgbClr val="C0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6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FECC1D7-AE19-3F38-2025-C86CA51FAEF2}"/>
                </a:ext>
              </a:extLst>
            </p:cNvPr>
            <p:cNvSpPr txBox="1"/>
            <p:nvPr/>
          </p:nvSpPr>
          <p:spPr>
            <a:xfrm>
              <a:off x="8783053" y="6268415"/>
              <a:ext cx="34089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rgbClr val="FF0000"/>
                  </a:solidFill>
                </a:rPr>
                <a:t>Ionised interstellar medium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107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10D5A21A-9E8E-EBF9-5CFE-FBCE6849D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996426"/>
            <a:ext cx="5486400" cy="5486400"/>
          </a:xfr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30579FD0-A44D-8FAF-B54D-38BC523AD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996426"/>
            <a:ext cx="54864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250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33859-791B-7DAC-F429-8FC2F1D0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Francesco Belfiore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2B7CE9F-6BF4-754A-5A24-F0F01D177069}"/>
              </a:ext>
            </a:extLst>
          </p:cNvPr>
          <p:cNvSpPr txBox="1"/>
          <p:nvPr/>
        </p:nvSpPr>
        <p:spPr>
          <a:xfrm>
            <a:off x="894544" y="120978"/>
            <a:ext cx="1026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 </a:t>
            </a:r>
            <a:r>
              <a:rPr lang="en-GB" sz="3600" dirty="0"/>
              <a:t>Large, Cloud-scale surveys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B783F5-B772-AFA1-0125-9C8792E71B4A}"/>
              </a:ext>
            </a:extLst>
          </p:cNvPr>
          <p:cNvGrpSpPr/>
          <p:nvPr/>
        </p:nvGrpSpPr>
        <p:grpSpPr>
          <a:xfrm>
            <a:off x="434231" y="582743"/>
            <a:ext cx="10846691" cy="789781"/>
            <a:chOff x="434231" y="582743"/>
            <a:chExt cx="10846691" cy="78978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E307E96-3FA0-8BA9-6753-80A098C9252A}"/>
                </a:ext>
              </a:extLst>
            </p:cNvPr>
            <p:cNvCxnSpPr>
              <a:cxnSpLocks/>
              <a:stCxn id="31" idx="6"/>
            </p:cNvCxnSpPr>
            <p:nvPr/>
          </p:nvCxnSpPr>
          <p:spPr>
            <a:xfrm>
              <a:off x="1230097" y="977634"/>
              <a:ext cx="10050825" cy="24874"/>
            </a:xfrm>
            <a:prstGeom prst="line">
              <a:avLst/>
            </a:prstGeom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D0C5DCB-9DFA-9399-FD10-F96035C389B1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00B050"/>
                  </a:solidFill>
                </a:rPr>
                <a:t>1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DE68AB9-D3A4-3A03-3D51-2C2130B0BC6C}"/>
              </a:ext>
            </a:extLst>
          </p:cNvPr>
          <p:cNvGrpSpPr/>
          <p:nvPr/>
        </p:nvGrpSpPr>
        <p:grpSpPr>
          <a:xfrm>
            <a:off x="6661674" y="1002508"/>
            <a:ext cx="4848755" cy="5410322"/>
            <a:chOff x="6312758" y="1119901"/>
            <a:chExt cx="4848755" cy="541032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F1B2989-0547-1830-C5F4-159D56A2EE00}"/>
                </a:ext>
              </a:extLst>
            </p:cNvPr>
            <p:cNvGrpSpPr/>
            <p:nvPr/>
          </p:nvGrpSpPr>
          <p:grpSpPr>
            <a:xfrm>
              <a:off x="6312758" y="1119901"/>
              <a:ext cx="4848755" cy="5410322"/>
              <a:chOff x="7265343" y="1298921"/>
              <a:chExt cx="4848755" cy="5410322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FA0DC3-AACE-1F27-3A23-1A107F970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265343" y="1602672"/>
                <a:ext cx="4848755" cy="5106571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9F17E26-26A1-B5B7-7EAE-CDE444794520}"/>
                  </a:ext>
                </a:extLst>
              </p:cNvPr>
              <p:cNvSpPr txBox="1"/>
              <p:nvPr/>
            </p:nvSpPr>
            <p:spPr>
              <a:xfrm>
                <a:off x="7584076" y="1298921"/>
                <a:ext cx="45300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GB" sz="2400" b="1" dirty="0"/>
              </a:p>
            </p:txBody>
          </p:sp>
        </p:grp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1340BE3-C976-4CAA-9087-1422B3C87EBC}"/>
                </a:ext>
              </a:extLst>
            </p:cNvPr>
            <p:cNvSpPr/>
            <p:nvPr/>
          </p:nvSpPr>
          <p:spPr>
            <a:xfrm>
              <a:off x="7102642" y="5599940"/>
              <a:ext cx="1050758" cy="2992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D2F5A2EF-BB37-6D87-8B3B-D6057DC802B5}"/>
              </a:ext>
            </a:extLst>
          </p:cNvPr>
          <p:cNvSpPr txBox="1"/>
          <p:nvPr/>
        </p:nvSpPr>
        <p:spPr>
          <a:xfrm>
            <a:off x="434231" y="1532267"/>
            <a:ext cx="5773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PHANGS resolve the fundamental units of the star formation cycle: </a:t>
            </a:r>
            <a:r>
              <a:rPr lang="en-GB" sz="2400" b="1" dirty="0">
                <a:solidFill>
                  <a:srgbClr val="C00000"/>
                </a:solidFill>
              </a:rPr>
              <a:t>GMCs, HII regions, star clusters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D16756F-671A-A426-985A-3B23A8E34E6B}"/>
              </a:ext>
            </a:extLst>
          </p:cNvPr>
          <p:cNvGrpSpPr/>
          <p:nvPr/>
        </p:nvGrpSpPr>
        <p:grpSpPr>
          <a:xfrm>
            <a:off x="413760" y="2894578"/>
            <a:ext cx="6027240" cy="3129158"/>
            <a:chOff x="4934392" y="1579658"/>
            <a:chExt cx="4245998" cy="243535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CB009FA-19E7-CCB7-5D76-198681AB692D}"/>
                </a:ext>
              </a:extLst>
            </p:cNvPr>
            <p:cNvSpPr txBox="1"/>
            <p:nvPr/>
          </p:nvSpPr>
          <p:spPr>
            <a:xfrm>
              <a:off x="5550978" y="2440808"/>
              <a:ext cx="3629412" cy="646745"/>
            </a:xfrm>
            <a:custGeom>
              <a:avLst/>
              <a:gdLst>
                <a:gd name="connsiteX0" fmla="*/ 0 w 3629412"/>
                <a:gd name="connsiteY0" fmla="*/ 0 h 646745"/>
                <a:gd name="connsiteX1" fmla="*/ 677490 w 3629412"/>
                <a:gd name="connsiteY1" fmla="*/ 0 h 646745"/>
                <a:gd name="connsiteX2" fmla="*/ 1318686 w 3629412"/>
                <a:gd name="connsiteY2" fmla="*/ 0 h 646745"/>
                <a:gd name="connsiteX3" fmla="*/ 1959882 w 3629412"/>
                <a:gd name="connsiteY3" fmla="*/ 0 h 646745"/>
                <a:gd name="connsiteX4" fmla="*/ 2455902 w 3629412"/>
                <a:gd name="connsiteY4" fmla="*/ 0 h 646745"/>
                <a:gd name="connsiteX5" fmla="*/ 2988216 w 3629412"/>
                <a:gd name="connsiteY5" fmla="*/ 0 h 646745"/>
                <a:gd name="connsiteX6" fmla="*/ 3629412 w 3629412"/>
                <a:gd name="connsiteY6" fmla="*/ 0 h 646745"/>
                <a:gd name="connsiteX7" fmla="*/ 3629412 w 3629412"/>
                <a:gd name="connsiteY7" fmla="*/ 646745 h 646745"/>
                <a:gd name="connsiteX8" fmla="*/ 3024510 w 3629412"/>
                <a:gd name="connsiteY8" fmla="*/ 646745 h 646745"/>
                <a:gd name="connsiteX9" fmla="*/ 2528490 w 3629412"/>
                <a:gd name="connsiteY9" fmla="*/ 646745 h 646745"/>
                <a:gd name="connsiteX10" fmla="*/ 2032471 w 3629412"/>
                <a:gd name="connsiteY10" fmla="*/ 646745 h 646745"/>
                <a:gd name="connsiteX11" fmla="*/ 1391275 w 3629412"/>
                <a:gd name="connsiteY11" fmla="*/ 646745 h 646745"/>
                <a:gd name="connsiteX12" fmla="*/ 858961 w 3629412"/>
                <a:gd name="connsiteY12" fmla="*/ 646745 h 646745"/>
                <a:gd name="connsiteX13" fmla="*/ 0 w 3629412"/>
                <a:gd name="connsiteY13" fmla="*/ 646745 h 646745"/>
                <a:gd name="connsiteX14" fmla="*/ 0 w 3629412"/>
                <a:gd name="connsiteY14" fmla="*/ 0 h 6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629412" h="646745" fill="none" extrusionOk="0">
                  <a:moveTo>
                    <a:pt x="0" y="0"/>
                  </a:moveTo>
                  <a:cubicBezTo>
                    <a:pt x="154041" y="-23278"/>
                    <a:pt x="348876" y="25846"/>
                    <a:pt x="677490" y="0"/>
                  </a:cubicBezTo>
                  <a:cubicBezTo>
                    <a:pt x="1006104" y="-25846"/>
                    <a:pt x="1055026" y="1655"/>
                    <a:pt x="1318686" y="0"/>
                  </a:cubicBezTo>
                  <a:cubicBezTo>
                    <a:pt x="1582346" y="-1655"/>
                    <a:pt x="1712989" y="5199"/>
                    <a:pt x="1959882" y="0"/>
                  </a:cubicBezTo>
                  <a:cubicBezTo>
                    <a:pt x="2206775" y="-5199"/>
                    <a:pt x="2217592" y="-8180"/>
                    <a:pt x="2455902" y="0"/>
                  </a:cubicBezTo>
                  <a:cubicBezTo>
                    <a:pt x="2694212" y="8180"/>
                    <a:pt x="2855045" y="-3054"/>
                    <a:pt x="2988216" y="0"/>
                  </a:cubicBezTo>
                  <a:cubicBezTo>
                    <a:pt x="3121387" y="3054"/>
                    <a:pt x="3374570" y="-8827"/>
                    <a:pt x="3629412" y="0"/>
                  </a:cubicBezTo>
                  <a:cubicBezTo>
                    <a:pt x="3652824" y="271284"/>
                    <a:pt x="3629743" y="390496"/>
                    <a:pt x="3629412" y="646745"/>
                  </a:cubicBezTo>
                  <a:cubicBezTo>
                    <a:pt x="3356144" y="657251"/>
                    <a:pt x="3167103" y="652723"/>
                    <a:pt x="3024510" y="646745"/>
                  </a:cubicBezTo>
                  <a:cubicBezTo>
                    <a:pt x="2881917" y="640767"/>
                    <a:pt x="2717968" y="637697"/>
                    <a:pt x="2528490" y="646745"/>
                  </a:cubicBezTo>
                  <a:cubicBezTo>
                    <a:pt x="2339012" y="655793"/>
                    <a:pt x="2209730" y="655214"/>
                    <a:pt x="2032471" y="646745"/>
                  </a:cubicBezTo>
                  <a:cubicBezTo>
                    <a:pt x="1855212" y="638276"/>
                    <a:pt x="1531713" y="622190"/>
                    <a:pt x="1391275" y="646745"/>
                  </a:cubicBezTo>
                  <a:cubicBezTo>
                    <a:pt x="1250837" y="671300"/>
                    <a:pt x="1061186" y="626327"/>
                    <a:pt x="858961" y="646745"/>
                  </a:cubicBezTo>
                  <a:cubicBezTo>
                    <a:pt x="656736" y="667163"/>
                    <a:pt x="391902" y="644640"/>
                    <a:pt x="0" y="646745"/>
                  </a:cubicBezTo>
                  <a:cubicBezTo>
                    <a:pt x="-11123" y="454861"/>
                    <a:pt x="5334" y="278458"/>
                    <a:pt x="0" y="0"/>
                  </a:cubicBezTo>
                  <a:close/>
                </a:path>
                <a:path w="3629412" h="646745" stroke="0" extrusionOk="0">
                  <a:moveTo>
                    <a:pt x="0" y="0"/>
                  </a:moveTo>
                  <a:cubicBezTo>
                    <a:pt x="215379" y="5070"/>
                    <a:pt x="305600" y="16696"/>
                    <a:pt x="568608" y="0"/>
                  </a:cubicBezTo>
                  <a:cubicBezTo>
                    <a:pt x="831616" y="-16696"/>
                    <a:pt x="841591" y="7874"/>
                    <a:pt x="1064628" y="0"/>
                  </a:cubicBezTo>
                  <a:cubicBezTo>
                    <a:pt x="1287665" y="-7874"/>
                    <a:pt x="1458085" y="24157"/>
                    <a:pt x="1742118" y="0"/>
                  </a:cubicBezTo>
                  <a:cubicBezTo>
                    <a:pt x="2026151" y="-24157"/>
                    <a:pt x="2079529" y="28413"/>
                    <a:pt x="2310726" y="0"/>
                  </a:cubicBezTo>
                  <a:cubicBezTo>
                    <a:pt x="2541923" y="-28413"/>
                    <a:pt x="2689734" y="20396"/>
                    <a:pt x="2879334" y="0"/>
                  </a:cubicBezTo>
                  <a:cubicBezTo>
                    <a:pt x="3068934" y="-20396"/>
                    <a:pt x="3310464" y="-36747"/>
                    <a:pt x="3629412" y="0"/>
                  </a:cubicBezTo>
                  <a:cubicBezTo>
                    <a:pt x="3632326" y="311055"/>
                    <a:pt x="3646143" y="511088"/>
                    <a:pt x="3629412" y="646745"/>
                  </a:cubicBezTo>
                  <a:cubicBezTo>
                    <a:pt x="3418163" y="672315"/>
                    <a:pt x="3163926" y="619861"/>
                    <a:pt x="3024510" y="646745"/>
                  </a:cubicBezTo>
                  <a:cubicBezTo>
                    <a:pt x="2885094" y="673629"/>
                    <a:pt x="2738899" y="628623"/>
                    <a:pt x="2528490" y="646745"/>
                  </a:cubicBezTo>
                  <a:cubicBezTo>
                    <a:pt x="2318081" y="664867"/>
                    <a:pt x="2156661" y="618756"/>
                    <a:pt x="1923588" y="646745"/>
                  </a:cubicBezTo>
                  <a:cubicBezTo>
                    <a:pt x="1690515" y="674734"/>
                    <a:pt x="1590973" y="624814"/>
                    <a:pt x="1318686" y="646745"/>
                  </a:cubicBezTo>
                  <a:cubicBezTo>
                    <a:pt x="1046399" y="668676"/>
                    <a:pt x="984497" y="660708"/>
                    <a:pt x="750078" y="646745"/>
                  </a:cubicBezTo>
                  <a:cubicBezTo>
                    <a:pt x="515659" y="632782"/>
                    <a:pt x="213314" y="663188"/>
                    <a:pt x="0" y="646745"/>
                  </a:cubicBezTo>
                  <a:cubicBezTo>
                    <a:pt x="9566" y="457671"/>
                    <a:pt x="-11733" y="148355"/>
                    <a:pt x="0" y="0"/>
                  </a:cubicBezTo>
                  <a:close/>
                </a:path>
              </a:pathLst>
            </a:custGeom>
            <a:solidFill>
              <a:srgbClr val="F66A6C">
                <a:alpha val="50196"/>
              </a:srgbClr>
            </a:solidFill>
            <a:ln w="22225">
              <a:solidFill>
                <a:srgbClr val="C0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How do ionising radiation and feedback shape the ISM?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E0493D-3D3C-0873-53AE-AF338E750E7A}"/>
                </a:ext>
              </a:extLst>
            </p:cNvPr>
            <p:cNvSpPr txBox="1"/>
            <p:nvPr/>
          </p:nvSpPr>
          <p:spPr>
            <a:xfrm>
              <a:off x="4934392" y="1579658"/>
              <a:ext cx="4067559" cy="646745"/>
            </a:xfrm>
            <a:custGeom>
              <a:avLst/>
              <a:gdLst>
                <a:gd name="connsiteX0" fmla="*/ 0 w 4067559"/>
                <a:gd name="connsiteY0" fmla="*/ 0 h 646745"/>
                <a:gd name="connsiteX1" fmla="*/ 759278 w 4067559"/>
                <a:gd name="connsiteY1" fmla="*/ 0 h 646745"/>
                <a:gd name="connsiteX2" fmla="*/ 1477880 w 4067559"/>
                <a:gd name="connsiteY2" fmla="*/ 0 h 646745"/>
                <a:gd name="connsiteX3" fmla="*/ 2196482 w 4067559"/>
                <a:gd name="connsiteY3" fmla="*/ 0 h 646745"/>
                <a:gd name="connsiteX4" fmla="*/ 2752382 w 4067559"/>
                <a:gd name="connsiteY4" fmla="*/ 0 h 646745"/>
                <a:gd name="connsiteX5" fmla="*/ 3348957 w 4067559"/>
                <a:gd name="connsiteY5" fmla="*/ 0 h 646745"/>
                <a:gd name="connsiteX6" fmla="*/ 4067559 w 4067559"/>
                <a:gd name="connsiteY6" fmla="*/ 0 h 646745"/>
                <a:gd name="connsiteX7" fmla="*/ 4067559 w 4067559"/>
                <a:gd name="connsiteY7" fmla="*/ 646745 h 646745"/>
                <a:gd name="connsiteX8" fmla="*/ 3389633 w 4067559"/>
                <a:gd name="connsiteY8" fmla="*/ 646745 h 646745"/>
                <a:gd name="connsiteX9" fmla="*/ 2833733 w 4067559"/>
                <a:gd name="connsiteY9" fmla="*/ 646745 h 646745"/>
                <a:gd name="connsiteX10" fmla="*/ 2277833 w 4067559"/>
                <a:gd name="connsiteY10" fmla="*/ 646745 h 646745"/>
                <a:gd name="connsiteX11" fmla="*/ 1559231 w 4067559"/>
                <a:gd name="connsiteY11" fmla="*/ 646745 h 646745"/>
                <a:gd name="connsiteX12" fmla="*/ 962656 w 4067559"/>
                <a:gd name="connsiteY12" fmla="*/ 646745 h 646745"/>
                <a:gd name="connsiteX13" fmla="*/ 0 w 4067559"/>
                <a:gd name="connsiteY13" fmla="*/ 646745 h 646745"/>
                <a:gd name="connsiteX14" fmla="*/ 0 w 4067559"/>
                <a:gd name="connsiteY14" fmla="*/ 0 h 6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067559" h="646745" fill="none" extrusionOk="0">
                  <a:moveTo>
                    <a:pt x="0" y="0"/>
                  </a:moveTo>
                  <a:cubicBezTo>
                    <a:pt x="217955" y="-10733"/>
                    <a:pt x="548986" y="18163"/>
                    <a:pt x="759278" y="0"/>
                  </a:cubicBezTo>
                  <a:cubicBezTo>
                    <a:pt x="969570" y="-18163"/>
                    <a:pt x="1237297" y="-4000"/>
                    <a:pt x="1477880" y="0"/>
                  </a:cubicBezTo>
                  <a:cubicBezTo>
                    <a:pt x="1718463" y="4000"/>
                    <a:pt x="1847529" y="-22143"/>
                    <a:pt x="2196482" y="0"/>
                  </a:cubicBezTo>
                  <a:cubicBezTo>
                    <a:pt x="2545435" y="22143"/>
                    <a:pt x="2518820" y="-15512"/>
                    <a:pt x="2752382" y="0"/>
                  </a:cubicBezTo>
                  <a:cubicBezTo>
                    <a:pt x="2985944" y="15512"/>
                    <a:pt x="3077750" y="-22093"/>
                    <a:pt x="3348957" y="0"/>
                  </a:cubicBezTo>
                  <a:cubicBezTo>
                    <a:pt x="3620165" y="22093"/>
                    <a:pt x="3737975" y="-18381"/>
                    <a:pt x="4067559" y="0"/>
                  </a:cubicBezTo>
                  <a:cubicBezTo>
                    <a:pt x="4090971" y="271284"/>
                    <a:pt x="4067890" y="390496"/>
                    <a:pt x="4067559" y="646745"/>
                  </a:cubicBezTo>
                  <a:cubicBezTo>
                    <a:pt x="3831955" y="627555"/>
                    <a:pt x="3557147" y="650129"/>
                    <a:pt x="3389633" y="646745"/>
                  </a:cubicBezTo>
                  <a:cubicBezTo>
                    <a:pt x="3222119" y="643361"/>
                    <a:pt x="2989783" y="621731"/>
                    <a:pt x="2833733" y="646745"/>
                  </a:cubicBezTo>
                  <a:cubicBezTo>
                    <a:pt x="2677683" y="671759"/>
                    <a:pt x="2498041" y="632283"/>
                    <a:pt x="2277833" y="646745"/>
                  </a:cubicBezTo>
                  <a:cubicBezTo>
                    <a:pt x="2057625" y="661207"/>
                    <a:pt x="1829678" y="655564"/>
                    <a:pt x="1559231" y="646745"/>
                  </a:cubicBezTo>
                  <a:cubicBezTo>
                    <a:pt x="1288784" y="637926"/>
                    <a:pt x="1123324" y="652095"/>
                    <a:pt x="962656" y="646745"/>
                  </a:cubicBezTo>
                  <a:cubicBezTo>
                    <a:pt x="801989" y="641395"/>
                    <a:pt x="363381" y="612198"/>
                    <a:pt x="0" y="646745"/>
                  </a:cubicBezTo>
                  <a:cubicBezTo>
                    <a:pt x="-11123" y="454861"/>
                    <a:pt x="5334" y="278458"/>
                    <a:pt x="0" y="0"/>
                  </a:cubicBezTo>
                  <a:close/>
                </a:path>
                <a:path w="4067559" h="646745" stroke="0" extrusionOk="0">
                  <a:moveTo>
                    <a:pt x="0" y="0"/>
                  </a:moveTo>
                  <a:cubicBezTo>
                    <a:pt x="259561" y="-31071"/>
                    <a:pt x="357258" y="9935"/>
                    <a:pt x="637251" y="0"/>
                  </a:cubicBezTo>
                  <a:cubicBezTo>
                    <a:pt x="917244" y="-9935"/>
                    <a:pt x="942941" y="14414"/>
                    <a:pt x="1193151" y="0"/>
                  </a:cubicBezTo>
                  <a:cubicBezTo>
                    <a:pt x="1443361" y="-14414"/>
                    <a:pt x="1579037" y="-32793"/>
                    <a:pt x="1952428" y="0"/>
                  </a:cubicBezTo>
                  <a:cubicBezTo>
                    <a:pt x="2325819" y="32793"/>
                    <a:pt x="2411218" y="15859"/>
                    <a:pt x="2589679" y="0"/>
                  </a:cubicBezTo>
                  <a:cubicBezTo>
                    <a:pt x="2768140" y="-15859"/>
                    <a:pt x="3022030" y="-14328"/>
                    <a:pt x="3226930" y="0"/>
                  </a:cubicBezTo>
                  <a:cubicBezTo>
                    <a:pt x="3431830" y="14328"/>
                    <a:pt x="3740951" y="22667"/>
                    <a:pt x="4067559" y="0"/>
                  </a:cubicBezTo>
                  <a:cubicBezTo>
                    <a:pt x="4070473" y="311055"/>
                    <a:pt x="4084290" y="511088"/>
                    <a:pt x="4067559" y="646745"/>
                  </a:cubicBezTo>
                  <a:cubicBezTo>
                    <a:pt x="3903251" y="650499"/>
                    <a:pt x="3687765" y="674502"/>
                    <a:pt x="3389633" y="646745"/>
                  </a:cubicBezTo>
                  <a:cubicBezTo>
                    <a:pt x="3091501" y="618988"/>
                    <a:pt x="3089444" y="628233"/>
                    <a:pt x="2833733" y="646745"/>
                  </a:cubicBezTo>
                  <a:cubicBezTo>
                    <a:pt x="2578022" y="665257"/>
                    <a:pt x="2321921" y="646366"/>
                    <a:pt x="2155806" y="646745"/>
                  </a:cubicBezTo>
                  <a:cubicBezTo>
                    <a:pt x="1989691" y="647124"/>
                    <a:pt x="1698544" y="644651"/>
                    <a:pt x="1477880" y="646745"/>
                  </a:cubicBezTo>
                  <a:cubicBezTo>
                    <a:pt x="1257216" y="648839"/>
                    <a:pt x="1064050" y="628969"/>
                    <a:pt x="840629" y="646745"/>
                  </a:cubicBezTo>
                  <a:cubicBezTo>
                    <a:pt x="617208" y="664521"/>
                    <a:pt x="256953" y="648685"/>
                    <a:pt x="0" y="646745"/>
                  </a:cubicBezTo>
                  <a:cubicBezTo>
                    <a:pt x="9566" y="457671"/>
                    <a:pt x="-11733" y="148355"/>
                    <a:pt x="0" y="0"/>
                  </a:cubicBezTo>
                  <a:close/>
                </a:path>
              </a:pathLst>
            </a:custGeom>
            <a:solidFill>
              <a:schemeClr val="tx2">
                <a:lumMod val="25000"/>
                <a:lumOff val="75000"/>
              </a:schemeClr>
            </a:solidFill>
            <a:ln w="2222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How does local (dynamical) environment affect star formation?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E2BA362-76D2-90E3-5342-6025D77183E8}"/>
                </a:ext>
              </a:extLst>
            </p:cNvPr>
            <p:cNvSpPr txBox="1"/>
            <p:nvPr/>
          </p:nvSpPr>
          <p:spPr>
            <a:xfrm>
              <a:off x="4971794" y="3368263"/>
              <a:ext cx="3276497" cy="646745"/>
            </a:xfrm>
            <a:custGeom>
              <a:avLst/>
              <a:gdLst>
                <a:gd name="connsiteX0" fmla="*/ 0 w 3276497"/>
                <a:gd name="connsiteY0" fmla="*/ 0 h 646745"/>
                <a:gd name="connsiteX1" fmla="*/ 622534 w 3276497"/>
                <a:gd name="connsiteY1" fmla="*/ 0 h 646745"/>
                <a:gd name="connsiteX2" fmla="*/ 1277834 w 3276497"/>
                <a:gd name="connsiteY2" fmla="*/ 0 h 646745"/>
                <a:gd name="connsiteX3" fmla="*/ 1965898 w 3276497"/>
                <a:gd name="connsiteY3" fmla="*/ 0 h 646745"/>
                <a:gd name="connsiteX4" fmla="*/ 2653963 w 3276497"/>
                <a:gd name="connsiteY4" fmla="*/ 0 h 646745"/>
                <a:gd name="connsiteX5" fmla="*/ 3276497 w 3276497"/>
                <a:gd name="connsiteY5" fmla="*/ 0 h 646745"/>
                <a:gd name="connsiteX6" fmla="*/ 3276497 w 3276497"/>
                <a:gd name="connsiteY6" fmla="*/ 646745 h 646745"/>
                <a:gd name="connsiteX7" fmla="*/ 2555668 w 3276497"/>
                <a:gd name="connsiteY7" fmla="*/ 646745 h 646745"/>
                <a:gd name="connsiteX8" fmla="*/ 1834838 w 3276497"/>
                <a:gd name="connsiteY8" fmla="*/ 646745 h 646745"/>
                <a:gd name="connsiteX9" fmla="*/ 1179539 w 3276497"/>
                <a:gd name="connsiteY9" fmla="*/ 646745 h 646745"/>
                <a:gd name="connsiteX10" fmla="*/ 0 w 3276497"/>
                <a:gd name="connsiteY10" fmla="*/ 646745 h 646745"/>
                <a:gd name="connsiteX11" fmla="*/ 0 w 3276497"/>
                <a:gd name="connsiteY11" fmla="*/ 0 h 64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76497" h="646745" fill="none" extrusionOk="0">
                  <a:moveTo>
                    <a:pt x="0" y="0"/>
                  </a:moveTo>
                  <a:cubicBezTo>
                    <a:pt x="168314" y="17608"/>
                    <a:pt x="388623" y="-9218"/>
                    <a:pt x="622534" y="0"/>
                  </a:cubicBezTo>
                  <a:cubicBezTo>
                    <a:pt x="856445" y="9218"/>
                    <a:pt x="1104252" y="19774"/>
                    <a:pt x="1277834" y="0"/>
                  </a:cubicBezTo>
                  <a:cubicBezTo>
                    <a:pt x="1451416" y="-19774"/>
                    <a:pt x="1733915" y="8908"/>
                    <a:pt x="1965898" y="0"/>
                  </a:cubicBezTo>
                  <a:cubicBezTo>
                    <a:pt x="2197881" y="-8908"/>
                    <a:pt x="2377607" y="15359"/>
                    <a:pt x="2653963" y="0"/>
                  </a:cubicBezTo>
                  <a:cubicBezTo>
                    <a:pt x="2930319" y="-15359"/>
                    <a:pt x="3061586" y="13353"/>
                    <a:pt x="3276497" y="0"/>
                  </a:cubicBezTo>
                  <a:cubicBezTo>
                    <a:pt x="3291929" y="160707"/>
                    <a:pt x="3286488" y="440384"/>
                    <a:pt x="3276497" y="646745"/>
                  </a:cubicBezTo>
                  <a:cubicBezTo>
                    <a:pt x="3085393" y="614197"/>
                    <a:pt x="2849084" y="670832"/>
                    <a:pt x="2555668" y="646745"/>
                  </a:cubicBezTo>
                  <a:cubicBezTo>
                    <a:pt x="2262252" y="622658"/>
                    <a:pt x="2083056" y="662449"/>
                    <a:pt x="1834838" y="646745"/>
                  </a:cubicBezTo>
                  <a:cubicBezTo>
                    <a:pt x="1586620" y="631042"/>
                    <a:pt x="1431588" y="615042"/>
                    <a:pt x="1179539" y="646745"/>
                  </a:cubicBezTo>
                  <a:cubicBezTo>
                    <a:pt x="927490" y="678448"/>
                    <a:pt x="385847" y="588773"/>
                    <a:pt x="0" y="646745"/>
                  </a:cubicBezTo>
                  <a:cubicBezTo>
                    <a:pt x="27024" y="372266"/>
                    <a:pt x="21890" y="224856"/>
                    <a:pt x="0" y="0"/>
                  </a:cubicBezTo>
                  <a:close/>
                </a:path>
                <a:path w="3276497" h="646745" stroke="0" extrusionOk="0">
                  <a:moveTo>
                    <a:pt x="0" y="0"/>
                  </a:moveTo>
                  <a:cubicBezTo>
                    <a:pt x="308336" y="8543"/>
                    <a:pt x="371481" y="-31022"/>
                    <a:pt x="622534" y="0"/>
                  </a:cubicBezTo>
                  <a:cubicBezTo>
                    <a:pt x="873587" y="31022"/>
                    <a:pt x="916192" y="-24988"/>
                    <a:pt x="1179539" y="0"/>
                  </a:cubicBezTo>
                  <a:cubicBezTo>
                    <a:pt x="1442886" y="24988"/>
                    <a:pt x="1639977" y="36038"/>
                    <a:pt x="1900368" y="0"/>
                  </a:cubicBezTo>
                  <a:cubicBezTo>
                    <a:pt x="2160759" y="-36038"/>
                    <a:pt x="2258986" y="13338"/>
                    <a:pt x="2522903" y="0"/>
                  </a:cubicBezTo>
                  <a:cubicBezTo>
                    <a:pt x="2786820" y="-13338"/>
                    <a:pt x="3077474" y="15293"/>
                    <a:pt x="3276497" y="0"/>
                  </a:cubicBezTo>
                  <a:cubicBezTo>
                    <a:pt x="3244886" y="135369"/>
                    <a:pt x="3248287" y="373511"/>
                    <a:pt x="3276497" y="646745"/>
                  </a:cubicBezTo>
                  <a:cubicBezTo>
                    <a:pt x="3098026" y="668706"/>
                    <a:pt x="2826259" y="636492"/>
                    <a:pt x="2621198" y="646745"/>
                  </a:cubicBezTo>
                  <a:cubicBezTo>
                    <a:pt x="2416137" y="656998"/>
                    <a:pt x="2206320" y="628610"/>
                    <a:pt x="1900368" y="646745"/>
                  </a:cubicBezTo>
                  <a:cubicBezTo>
                    <a:pt x="1594416" y="664881"/>
                    <a:pt x="1492331" y="628438"/>
                    <a:pt x="1343364" y="646745"/>
                  </a:cubicBezTo>
                  <a:cubicBezTo>
                    <a:pt x="1194397" y="665052"/>
                    <a:pt x="871425" y="634352"/>
                    <a:pt x="688064" y="646745"/>
                  </a:cubicBezTo>
                  <a:cubicBezTo>
                    <a:pt x="504703" y="659138"/>
                    <a:pt x="190224" y="613559"/>
                    <a:pt x="0" y="646745"/>
                  </a:cubicBezTo>
                  <a:cubicBezTo>
                    <a:pt x="2365" y="471779"/>
                    <a:pt x="-20973" y="263454"/>
                    <a:pt x="0" y="0"/>
                  </a:cubicBezTo>
                  <a:close/>
                </a:path>
              </a:pathLst>
            </a:custGeom>
            <a:solidFill>
              <a:srgbClr val="FFC000"/>
            </a:solidFill>
            <a:ln w="22225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How do metals cycle in galaxy discs?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783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1795477-6442-AD4E-AE93-2A2F4F503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52701A-8F89-1347-BE12-1CC809D539F8}"/>
              </a:ext>
            </a:extLst>
          </p:cNvPr>
          <p:cNvSpPr txBox="1"/>
          <p:nvPr/>
        </p:nvSpPr>
        <p:spPr>
          <a:xfrm>
            <a:off x="0" y="609599"/>
            <a:ext cx="1649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[OIII] </a:t>
            </a:r>
            <a:r>
              <a:rPr lang="en-GB" dirty="0">
                <a:solidFill>
                  <a:srgbClr val="FF0000"/>
                </a:solidFill>
              </a:rPr>
              <a:t>Ha</a:t>
            </a:r>
            <a:r>
              <a:rPr lang="en-GB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00B050"/>
                </a:solidFill>
              </a:rPr>
              <a:t>[SII]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BBBA4B-913A-5041-8136-90F143D3E7D7}"/>
              </a:ext>
            </a:extLst>
          </p:cNvPr>
          <p:cNvSpPr txBox="1"/>
          <p:nvPr/>
        </p:nvSpPr>
        <p:spPr>
          <a:xfrm>
            <a:off x="0" y="6488668"/>
            <a:ext cx="217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Credit: FB+ F Santoro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F73FFD-619B-08C1-C22B-E627AB75C860}"/>
              </a:ext>
            </a:extLst>
          </p:cNvPr>
          <p:cNvSpPr/>
          <p:nvPr/>
        </p:nvSpPr>
        <p:spPr>
          <a:xfrm>
            <a:off x="2050239" y="184313"/>
            <a:ext cx="657101" cy="609952"/>
          </a:xfrm>
          <a:prstGeom prst="rect">
            <a:avLst/>
          </a:prstGeom>
          <a:noFill/>
          <a:ln w="5715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C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E375E2-BC23-9002-7606-4D5379D9EE3E}"/>
              </a:ext>
            </a:extLst>
          </p:cNvPr>
          <p:cNvSpPr txBox="1"/>
          <p:nvPr/>
        </p:nvSpPr>
        <p:spPr>
          <a:xfrm>
            <a:off x="1858836" y="817565"/>
            <a:ext cx="103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MUSE pointing</a:t>
            </a:r>
          </a:p>
        </p:txBody>
      </p:sp>
    </p:spTree>
    <p:extLst>
      <p:ext uri="{BB962C8B-B14F-4D97-AF65-F5344CB8AC3E}">
        <p14:creationId xmlns:p14="http://schemas.microsoft.com/office/powerpoint/2010/main" val="1358591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683986-0B68-B92B-E0EF-681933764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Francesco Belfiore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051A3-37CD-1165-6558-22EE9F1651BF}"/>
              </a:ext>
            </a:extLst>
          </p:cNvPr>
          <p:cNvSpPr txBox="1"/>
          <p:nvPr/>
        </p:nvSpPr>
        <p:spPr>
          <a:xfrm>
            <a:off x="254189" y="314855"/>
            <a:ext cx="1077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Classifying nebulae: the classical approach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5023DB-CD38-3119-9C19-52FFF69C99E3}"/>
              </a:ext>
            </a:extLst>
          </p:cNvPr>
          <p:cNvGrpSpPr/>
          <p:nvPr/>
        </p:nvGrpSpPr>
        <p:grpSpPr>
          <a:xfrm>
            <a:off x="9970780" y="116397"/>
            <a:ext cx="2670848" cy="6577952"/>
            <a:chOff x="324530" y="205192"/>
            <a:chExt cx="2670848" cy="6577952"/>
          </a:xfrm>
        </p:grpSpPr>
        <p:pic>
          <p:nvPicPr>
            <p:cNvPr id="14" name="Picture 4" descr="H II region - Wikiwand">
              <a:extLst>
                <a:ext uri="{FF2B5EF4-FFF2-40B4-BE49-F238E27FC236}">
                  <a16:creationId xmlns:a16="http://schemas.microsoft.com/office/drawing/2014/main" id="{B3F93F01-CCBA-ABD4-3F71-98D0429B5E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03" t="14159" r="13421" b="15353"/>
            <a:stretch/>
          </p:blipFill>
          <p:spPr bwMode="auto">
            <a:xfrm>
              <a:off x="324532" y="205192"/>
              <a:ext cx="2112370" cy="2121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2" name="Picture 2">
              <a:extLst>
                <a:ext uri="{FF2B5EF4-FFF2-40B4-BE49-F238E27FC236}">
                  <a16:creationId xmlns:a16="http://schemas.microsoft.com/office/drawing/2014/main" id="{F316D4EE-DB59-33D0-F1F8-6AD0964F09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" r="51901"/>
            <a:stretch/>
          </p:blipFill>
          <p:spPr bwMode="auto">
            <a:xfrm>
              <a:off x="324531" y="2445921"/>
              <a:ext cx="2112371" cy="2121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Supernova remnant - Wikipedia">
              <a:extLst>
                <a:ext uri="{FF2B5EF4-FFF2-40B4-BE49-F238E27FC236}">
                  <a16:creationId xmlns:a16="http://schemas.microsoft.com/office/drawing/2014/main" id="{629348F4-70A0-E4EB-2774-B82D99552A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530" y="4670775"/>
              <a:ext cx="2112369" cy="2112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377D28-E397-539F-C338-3C8285653854}"/>
                </a:ext>
              </a:extLst>
            </p:cNvPr>
            <p:cNvSpPr txBox="1"/>
            <p:nvPr/>
          </p:nvSpPr>
          <p:spPr>
            <a:xfrm>
              <a:off x="398916" y="205192"/>
              <a:ext cx="25964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bg1"/>
                  </a:solidFill>
                </a:rPr>
                <a:t>HII regions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1FC2A38-36F0-C2D9-C2BF-C79C4AF08F68}"/>
                </a:ext>
              </a:extLst>
            </p:cNvPr>
            <p:cNvSpPr txBox="1"/>
            <p:nvPr/>
          </p:nvSpPr>
          <p:spPr>
            <a:xfrm>
              <a:off x="398916" y="4633931"/>
              <a:ext cx="25964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solidFill>
                    <a:schemeClr val="bg1"/>
                  </a:solidFill>
                </a:rPr>
                <a:t>Supernova Remnants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DA86DC-74FC-59BF-E8C1-46084B97C5B0}"/>
                </a:ext>
              </a:extLst>
            </p:cNvPr>
            <p:cNvSpPr txBox="1"/>
            <p:nvPr/>
          </p:nvSpPr>
          <p:spPr>
            <a:xfrm>
              <a:off x="324531" y="2481942"/>
              <a:ext cx="25964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</a:rPr>
                <a:t>Planetary Nebulae</a:t>
              </a:r>
            </a:p>
          </p:txBody>
        </p:sp>
      </p:grpSp>
      <p:pic>
        <p:nvPicPr>
          <p:cNvPr id="24" name="Picture 23" descr="A close-up of a white and black swirl&#10;&#10;Description automatically generated">
            <a:extLst>
              <a:ext uri="{FF2B5EF4-FFF2-40B4-BE49-F238E27FC236}">
                <a16:creationId xmlns:a16="http://schemas.microsoft.com/office/drawing/2014/main" id="{F55112C9-36A5-42A8-9539-EB57AE7973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404" r="9745"/>
          <a:stretch/>
        </p:blipFill>
        <p:spPr>
          <a:xfrm>
            <a:off x="93149" y="1229612"/>
            <a:ext cx="4448330" cy="5628388"/>
          </a:xfrm>
          <a:prstGeom prst="rect">
            <a:avLst/>
          </a:prstGeom>
        </p:spPr>
      </p:pic>
      <p:pic>
        <p:nvPicPr>
          <p:cNvPr id="26" name="Picture 25" descr="A close-up of a white surface&#10;&#10;Description automatically generated">
            <a:extLst>
              <a:ext uri="{FF2B5EF4-FFF2-40B4-BE49-F238E27FC236}">
                <a16:creationId xmlns:a16="http://schemas.microsoft.com/office/drawing/2014/main" id="{B8BF2471-1848-B630-D852-0BEC7994D0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13916" r="10842"/>
          <a:stretch/>
        </p:blipFill>
        <p:spPr>
          <a:xfrm>
            <a:off x="45815" y="1229612"/>
            <a:ext cx="4412604" cy="562838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7B3B61CD-F6FF-2166-C496-71500641A84C}"/>
              </a:ext>
            </a:extLst>
          </p:cNvPr>
          <p:cNvGrpSpPr/>
          <p:nvPr/>
        </p:nvGrpSpPr>
        <p:grpSpPr>
          <a:xfrm>
            <a:off x="434231" y="582743"/>
            <a:ext cx="9536549" cy="789781"/>
            <a:chOff x="434231" y="582743"/>
            <a:chExt cx="9536549" cy="789781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71D305E-D5E3-CE75-B99C-E9D6B0F1CC14}"/>
                </a:ext>
              </a:extLst>
            </p:cNvPr>
            <p:cNvCxnSpPr>
              <a:cxnSpLocks/>
            </p:cNvCxnSpPr>
            <p:nvPr/>
          </p:nvCxnSpPr>
          <p:spPr>
            <a:xfrm>
              <a:off x="735055" y="1002508"/>
              <a:ext cx="923572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2D1982C-D8E7-C298-7B3C-BE212D50A172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6F8BBE2-6F2D-7C01-0D4F-94F6CFF4A552}"/>
              </a:ext>
            </a:extLst>
          </p:cNvPr>
          <p:cNvGrpSpPr/>
          <p:nvPr/>
        </p:nvGrpSpPr>
        <p:grpSpPr>
          <a:xfrm>
            <a:off x="4671788" y="1177338"/>
            <a:ext cx="4448330" cy="3390844"/>
            <a:chOff x="4797032" y="1220743"/>
            <a:chExt cx="4448330" cy="3390844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B730E073-90A2-F2A9-AEDD-35D5B6185595}"/>
                </a:ext>
              </a:extLst>
            </p:cNvPr>
            <p:cNvGrpSpPr/>
            <p:nvPr/>
          </p:nvGrpSpPr>
          <p:grpSpPr>
            <a:xfrm>
              <a:off x="4797032" y="1466132"/>
              <a:ext cx="4448330" cy="3145455"/>
              <a:chOff x="4630509" y="1655931"/>
              <a:chExt cx="5143565" cy="4042578"/>
            </a:xfrm>
          </p:grpSpPr>
          <p:sp>
            <p:nvSpPr>
              <p:cNvPr id="28" name="Right Arrow 27">
                <a:extLst>
                  <a:ext uri="{FF2B5EF4-FFF2-40B4-BE49-F238E27FC236}">
                    <a16:creationId xmlns:a16="http://schemas.microsoft.com/office/drawing/2014/main" id="{44A752D4-891F-9E2F-1C5F-B4F2AAEFCB3E}"/>
                  </a:ext>
                </a:extLst>
              </p:cNvPr>
              <p:cNvSpPr/>
              <p:nvPr/>
            </p:nvSpPr>
            <p:spPr>
              <a:xfrm>
                <a:off x="9189645" y="2238280"/>
                <a:ext cx="584429" cy="33689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E99764B6-691F-FABB-CF87-83EF20AF5B52}"/>
                  </a:ext>
                </a:extLst>
              </p:cNvPr>
              <p:cNvGrpSpPr/>
              <p:nvPr/>
            </p:nvGrpSpPr>
            <p:grpSpPr>
              <a:xfrm>
                <a:off x="5009261" y="1655931"/>
                <a:ext cx="3877561" cy="4042578"/>
                <a:chOff x="5009261" y="1655931"/>
                <a:chExt cx="3877561" cy="4042578"/>
              </a:xfrm>
            </p:grpSpPr>
            <p:pic>
              <p:nvPicPr>
                <p:cNvPr id="31" name="Picture 30" descr="A graph of a graph of a number of shock&#10;&#10;Description automatically generated with medium confidence">
                  <a:extLst>
                    <a:ext uri="{FF2B5EF4-FFF2-40B4-BE49-F238E27FC236}">
                      <a16:creationId xmlns:a16="http://schemas.microsoft.com/office/drawing/2014/main" id="{B62C47AE-9B02-F226-84DA-9BF785889B3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013322" y="1655931"/>
                  <a:ext cx="3873500" cy="3962400"/>
                </a:xfrm>
                <a:prstGeom prst="rect">
                  <a:avLst/>
                </a:prstGeom>
              </p:spPr>
            </p:pic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53A7DF51-1C49-1042-528D-D423B08A762B}"/>
                    </a:ext>
                  </a:extLst>
                </p:cNvPr>
                <p:cNvSpPr txBox="1"/>
                <p:nvPr/>
              </p:nvSpPr>
              <p:spPr>
                <a:xfrm>
                  <a:off x="6545802" y="5329177"/>
                  <a:ext cx="172720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Log([NII]/</a:t>
                  </a:r>
                  <a:r>
                    <a:rPr lang="en-GB" dirty="0" err="1"/>
                    <a:t>Hɑ</a:t>
                  </a:r>
                  <a:r>
                    <a:rPr lang="en-GB" dirty="0"/>
                    <a:t>)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4C43306F-DEAC-91EA-CFE4-6830540EB462}"/>
                    </a:ext>
                  </a:extLst>
                </p:cNvPr>
                <p:cNvSpPr txBox="1"/>
                <p:nvPr/>
              </p:nvSpPr>
              <p:spPr>
                <a:xfrm rot="16200000">
                  <a:off x="4168934" y="3415503"/>
                  <a:ext cx="2107710" cy="42705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dirty="0"/>
                    <a:t>Log([OIII]/Hβ)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1D921568-3B02-A08D-E1DB-44D2EDCEC869}"/>
                    </a:ext>
                  </a:extLst>
                </p:cNvPr>
                <p:cNvSpPr/>
                <p:nvPr/>
              </p:nvSpPr>
              <p:spPr>
                <a:xfrm>
                  <a:off x="8686800" y="5199017"/>
                  <a:ext cx="200022" cy="1771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27" name="Right Arrow 26">
                <a:extLst>
                  <a:ext uri="{FF2B5EF4-FFF2-40B4-BE49-F238E27FC236}">
                    <a16:creationId xmlns:a16="http://schemas.microsoft.com/office/drawing/2014/main" id="{3F8A53F2-81FD-5C20-17E6-2287CD4C1A73}"/>
                  </a:ext>
                </a:extLst>
              </p:cNvPr>
              <p:cNvSpPr/>
              <p:nvPr/>
            </p:nvSpPr>
            <p:spPr>
              <a:xfrm>
                <a:off x="4630509" y="2238280"/>
                <a:ext cx="584429" cy="336894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BF6F54-AAD9-A13F-815B-888955657A62}"/>
                </a:ext>
              </a:extLst>
            </p:cNvPr>
            <p:cNvSpPr txBox="1"/>
            <p:nvPr/>
          </p:nvSpPr>
          <p:spPr>
            <a:xfrm>
              <a:off x="4929895" y="1220743"/>
              <a:ext cx="4019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err="1"/>
                <a:t>Photoionisation</a:t>
              </a:r>
              <a:r>
                <a:rPr lang="en-GB" dirty="0"/>
                <a:t> models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FE072B15-CD44-3C79-95FB-2444BB0A0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89040" y="4723663"/>
            <a:ext cx="3527506" cy="17977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C49DCB-10B7-7D81-C383-EACCD59407E6}"/>
              </a:ext>
            </a:extLst>
          </p:cNvPr>
          <p:cNvSpPr txBox="1"/>
          <p:nvPr/>
        </p:nvSpPr>
        <p:spPr>
          <a:xfrm>
            <a:off x="7075069" y="5967846"/>
            <a:ext cx="2430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Diffuse Ionized Gas</a:t>
            </a:r>
          </a:p>
        </p:txBody>
      </p:sp>
    </p:spTree>
    <p:extLst>
      <p:ext uri="{BB962C8B-B14F-4D97-AF65-F5344CB8AC3E}">
        <p14:creationId xmlns:p14="http://schemas.microsoft.com/office/powerpoint/2010/main" val="29884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97F4FBC-523A-3106-801F-D1C8F0E7BB91}"/>
              </a:ext>
            </a:extLst>
          </p:cNvPr>
          <p:cNvSpPr txBox="1"/>
          <p:nvPr/>
        </p:nvSpPr>
        <p:spPr>
          <a:xfrm>
            <a:off x="5522031" y="909230"/>
            <a:ext cx="636383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GB" sz="2400" dirty="0"/>
              <a:t>We are not using the 3D nature of the data to find sources.</a:t>
            </a:r>
          </a:p>
          <a:p>
            <a:pPr marL="285750" indent="-285750">
              <a:buFontTx/>
              <a:buChar char="-"/>
            </a:pPr>
            <a:r>
              <a:rPr lang="en-GB" sz="2400" dirty="0"/>
              <a:t>Boundaries are painfully arbitrary and algorithm dependant</a:t>
            </a:r>
          </a:p>
          <a:p>
            <a:pPr marL="285750" indent="-285750">
              <a:buFontTx/>
              <a:buChar char="-"/>
            </a:pP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3E45A8-2124-FA92-A70C-BB3523E440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17"/>
          <a:stretch/>
        </p:blipFill>
        <p:spPr>
          <a:xfrm>
            <a:off x="609600" y="1091407"/>
            <a:ext cx="2399608" cy="23008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EEFC0CC-CA1F-177F-BEB9-7D5E1E1B5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207" y="1016000"/>
            <a:ext cx="2399607" cy="237855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429C0FB-A99E-EB8E-23CC-6D1A0B5E75E4}"/>
              </a:ext>
            </a:extLst>
          </p:cNvPr>
          <p:cNvSpPr txBox="1"/>
          <p:nvPr/>
        </p:nvSpPr>
        <p:spPr>
          <a:xfrm>
            <a:off x="254189" y="314855"/>
            <a:ext cx="11503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Limitations of the classical approach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627159E-0960-460E-A071-D37D3FCB4B0D}"/>
              </a:ext>
            </a:extLst>
          </p:cNvPr>
          <p:cNvGrpSpPr/>
          <p:nvPr/>
        </p:nvGrpSpPr>
        <p:grpSpPr>
          <a:xfrm>
            <a:off x="434231" y="582743"/>
            <a:ext cx="11148169" cy="789781"/>
            <a:chOff x="434231" y="582743"/>
            <a:chExt cx="11148169" cy="7897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E4D90E6-C74F-B276-20F1-AB3DAA056D40}"/>
                </a:ext>
              </a:extLst>
            </p:cNvPr>
            <p:cNvCxnSpPr>
              <a:cxnSpLocks/>
            </p:cNvCxnSpPr>
            <p:nvPr/>
          </p:nvCxnSpPr>
          <p:spPr>
            <a:xfrm>
              <a:off x="735055" y="1002508"/>
              <a:ext cx="10847345" cy="1349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B87765F-4652-4134-F0B2-5C5C47C7D91F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3C4A03CC-749E-E66C-ED10-0DD0A396E3DA}"/>
              </a:ext>
            </a:extLst>
          </p:cNvPr>
          <p:cNvSpPr txBox="1"/>
          <p:nvPr/>
        </p:nvSpPr>
        <p:spPr>
          <a:xfrm>
            <a:off x="344924" y="3313669"/>
            <a:ext cx="288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Clumpfind</a:t>
            </a:r>
            <a:r>
              <a:rPr lang="en-GB" dirty="0"/>
              <a:t> vs Congiu+23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D6DA83-133C-81E0-A5CF-F8FD8D5BDB0F}"/>
              </a:ext>
            </a:extLst>
          </p:cNvPr>
          <p:cNvSpPr txBox="1"/>
          <p:nvPr/>
        </p:nvSpPr>
        <p:spPr>
          <a:xfrm>
            <a:off x="2934783" y="3313669"/>
            <a:ext cx="270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Groves+23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vs Congiu+23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49DF43E-FA05-0692-8537-D23AA85BA4FE}"/>
              </a:ext>
            </a:extLst>
          </p:cNvPr>
          <p:cNvSpPr txBox="1"/>
          <p:nvPr/>
        </p:nvSpPr>
        <p:spPr>
          <a:xfrm>
            <a:off x="1752403" y="1146221"/>
            <a:ext cx="1347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Ha map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FCEEE5-07A9-6DBC-271D-4B6C2393B61F}"/>
              </a:ext>
            </a:extLst>
          </p:cNvPr>
          <p:cNvGrpSpPr/>
          <p:nvPr/>
        </p:nvGrpSpPr>
        <p:grpSpPr>
          <a:xfrm>
            <a:off x="254189" y="3595568"/>
            <a:ext cx="11498619" cy="3262432"/>
            <a:chOff x="401479" y="3498335"/>
            <a:chExt cx="11498619" cy="326243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9491C83-7FF0-88E7-D662-7BB615610ECE}"/>
                </a:ext>
              </a:extLst>
            </p:cNvPr>
            <p:cNvSpPr txBox="1"/>
            <p:nvPr/>
          </p:nvSpPr>
          <p:spPr>
            <a:xfrm>
              <a:off x="8230435" y="3498335"/>
              <a:ext cx="3669663" cy="3262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3200" dirty="0">
                <a:solidFill>
                  <a:srgbClr val="FF0000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en-GB" sz="2400" dirty="0"/>
                <a:t>Traditionally only use a small number of strong lines for classification </a:t>
              </a:r>
              <a:r>
                <a:rPr lang="en-GB" dirty="0"/>
                <a:t>(but see recent Bayesian approach Congiu+23)</a:t>
              </a:r>
            </a:p>
            <a:p>
              <a:pPr marL="285750" indent="-285750">
                <a:buFontTx/>
                <a:buChar char="-"/>
              </a:pPr>
              <a:r>
                <a:rPr lang="en-GB" sz="2400" dirty="0"/>
                <a:t>No easy way of dealing with upper limits</a:t>
              </a:r>
            </a:p>
            <a:p>
              <a:pPr marL="285750" indent="-285750">
                <a:buFontTx/>
                <a:buChar char="-"/>
              </a:pPr>
              <a:endParaRPr lang="en-GB" dirty="0"/>
            </a:p>
          </p:txBody>
        </p:sp>
        <p:pic>
          <p:nvPicPr>
            <p:cNvPr id="4" name="Picture 3" descr="A diagram of a graph&#10;&#10;Description automatically generated with medium confidence">
              <a:extLst>
                <a:ext uri="{FF2B5EF4-FFF2-40B4-BE49-F238E27FC236}">
                  <a16:creationId xmlns:a16="http://schemas.microsoft.com/office/drawing/2014/main" id="{2B902C6D-3C5E-9AE8-8DA6-EA973598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1479" y="3594786"/>
              <a:ext cx="7772400" cy="2976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443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8B618-7001-976B-B8D2-BDB40AE56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7748" y="402570"/>
            <a:ext cx="2727895" cy="6215457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DA1BA-51D5-0243-B8BC-40323350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04295" y="6561366"/>
            <a:ext cx="4114800" cy="365125"/>
          </a:xfrm>
        </p:spPr>
        <p:txBody>
          <a:bodyPr/>
          <a:lstStyle/>
          <a:p>
            <a:r>
              <a:rPr lang="en-GB" dirty="0"/>
              <a:t>Francesco Belfiore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0F6ADE-AF7A-5CFA-D75E-21477926B105}"/>
              </a:ext>
            </a:extLst>
          </p:cNvPr>
          <p:cNvGrpSpPr/>
          <p:nvPr/>
        </p:nvGrpSpPr>
        <p:grpSpPr>
          <a:xfrm>
            <a:off x="3468705" y="1892450"/>
            <a:ext cx="2916662" cy="4566264"/>
            <a:chOff x="4205898" y="4636086"/>
            <a:chExt cx="2861282" cy="4865845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E35F782-2C3B-74A8-5996-05710136A2E8}"/>
                </a:ext>
              </a:extLst>
            </p:cNvPr>
            <p:cNvCxnSpPr/>
            <p:nvPr/>
          </p:nvCxnSpPr>
          <p:spPr>
            <a:xfrm>
              <a:off x="5461195" y="9501931"/>
              <a:ext cx="3996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992DB0-98A6-95A6-3613-B03873D6D51A}"/>
                </a:ext>
              </a:extLst>
            </p:cNvPr>
            <p:cNvSpPr txBox="1"/>
            <p:nvPr/>
          </p:nvSpPr>
          <p:spPr>
            <a:xfrm>
              <a:off x="5343038" y="9194154"/>
              <a:ext cx="10829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bg1"/>
                  </a:solidFill>
                </a:rPr>
                <a:t>100 pc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86C8319-E8BA-E869-20A6-E8339E7F73EB}"/>
                </a:ext>
              </a:extLst>
            </p:cNvPr>
            <p:cNvSpPr txBox="1"/>
            <p:nvPr/>
          </p:nvSpPr>
          <p:spPr>
            <a:xfrm rot="2225718">
              <a:off x="4481092" y="4636086"/>
              <a:ext cx="16469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</a:rPr>
                <a:t>Inter arm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719E20-5693-6C65-C66A-8C20A5BFB5AC}"/>
                </a:ext>
              </a:extLst>
            </p:cNvPr>
            <p:cNvSpPr txBox="1"/>
            <p:nvPr/>
          </p:nvSpPr>
          <p:spPr>
            <a:xfrm rot="2225718">
              <a:off x="4205898" y="6941764"/>
              <a:ext cx="2861282" cy="557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</a:rPr>
                <a:t>Spiral arm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DE8EA69-D603-745B-9AC2-981D53589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7048" b="19158"/>
          <a:stretch/>
        </p:blipFill>
        <p:spPr>
          <a:xfrm>
            <a:off x="221143" y="3229531"/>
            <a:ext cx="2534924" cy="2393887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8ECC3AA-7A3C-3CB8-F40A-89AE982EB792}"/>
              </a:ext>
            </a:extLst>
          </p:cNvPr>
          <p:cNvSpPr txBox="1"/>
          <p:nvPr/>
        </p:nvSpPr>
        <p:spPr>
          <a:xfrm>
            <a:off x="151758" y="5666574"/>
            <a:ext cx="2965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Nearby galaxy M33</a:t>
            </a:r>
          </a:p>
          <a:p>
            <a:r>
              <a:rPr lang="en-GB" dirty="0"/>
              <a:t>24 MUSE </a:t>
            </a:r>
            <a:r>
              <a:rPr lang="en-GB" dirty="0" err="1"/>
              <a:t>pointings</a:t>
            </a:r>
            <a:endParaRPr lang="en-GB" dirty="0"/>
          </a:p>
          <a:p>
            <a:pPr marL="285750" indent="-285750">
              <a:buFont typeface="Wingdings" pitchFamily="2" charset="2"/>
              <a:buChar char="Ø"/>
            </a:pPr>
            <a:r>
              <a:rPr lang="en-GB" dirty="0"/>
              <a:t>2×10</a:t>
            </a:r>
            <a:r>
              <a:rPr lang="en-GB" baseline="30000" dirty="0"/>
              <a:t>6 </a:t>
            </a:r>
            <a:r>
              <a:rPr lang="en-GB" dirty="0"/>
              <a:t>spectra</a:t>
            </a:r>
          </a:p>
          <a:p>
            <a:r>
              <a:rPr lang="en-GB" dirty="0"/>
              <a:t>(More than Legacy SDSS)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3EE586A-2FBD-FFE1-F2C6-190B2989CC97}"/>
              </a:ext>
            </a:extLst>
          </p:cNvPr>
          <p:cNvSpPr txBox="1"/>
          <p:nvPr/>
        </p:nvSpPr>
        <p:spPr>
          <a:xfrm>
            <a:off x="10018161" y="2290388"/>
            <a:ext cx="952901" cy="370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WR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BE85ABD-2C90-AB62-7E55-65D4E0626323}"/>
              </a:ext>
            </a:extLst>
          </p:cNvPr>
          <p:cNvSpPr/>
          <p:nvPr/>
        </p:nvSpPr>
        <p:spPr>
          <a:xfrm>
            <a:off x="285346" y="170733"/>
            <a:ext cx="795866" cy="789781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2EA60C-D7FE-B14C-8318-F971BFE91074}"/>
              </a:ext>
            </a:extLst>
          </p:cNvPr>
          <p:cNvSpPr txBox="1"/>
          <p:nvPr/>
        </p:nvSpPr>
        <p:spPr>
          <a:xfrm>
            <a:off x="2985006" y="21808"/>
            <a:ext cx="2859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MUSE data, </a:t>
            </a:r>
            <a:r>
              <a:rPr lang="en-GB" dirty="0" err="1">
                <a:solidFill>
                  <a:schemeClr val="accent6"/>
                </a:solidFill>
              </a:rPr>
              <a:t>Hɑ</a:t>
            </a:r>
            <a:r>
              <a:rPr lang="en-GB" dirty="0">
                <a:solidFill>
                  <a:schemeClr val="accent6"/>
                </a:solidFill>
              </a:rPr>
              <a:t> </a:t>
            </a:r>
            <a:r>
              <a:rPr lang="en-GB" sz="1800" dirty="0">
                <a:solidFill>
                  <a:srgbClr val="FF0000"/>
                </a:solidFill>
              </a:rPr>
              <a:t>[SII] </a:t>
            </a:r>
            <a:r>
              <a:rPr lang="en-GB" sz="1800" dirty="0">
                <a:solidFill>
                  <a:schemeClr val="accent1"/>
                </a:solidFill>
              </a:rPr>
              <a:t>[OIII] </a:t>
            </a:r>
          </a:p>
          <a:p>
            <a:pPr algn="ctr"/>
            <a:endParaRPr lang="en-GB" dirty="0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5C9F20A-588C-62C4-DAB7-A7A94F75A716}"/>
              </a:ext>
            </a:extLst>
          </p:cNvPr>
          <p:cNvGrpSpPr/>
          <p:nvPr/>
        </p:nvGrpSpPr>
        <p:grpSpPr>
          <a:xfrm>
            <a:off x="3670300" y="427263"/>
            <a:ext cx="8392165" cy="2718509"/>
            <a:chOff x="3670300" y="427263"/>
            <a:chExt cx="8392165" cy="271850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4DBCFE-9176-5E95-3E1A-D3AA0146A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6000" y="427263"/>
              <a:ext cx="5966465" cy="271850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34AD1AB-6495-A5E0-4316-E3BF93403FE7}"/>
                </a:ext>
              </a:extLst>
            </p:cNvPr>
            <p:cNvSpPr txBox="1"/>
            <p:nvPr/>
          </p:nvSpPr>
          <p:spPr>
            <a:xfrm>
              <a:off x="7882179" y="960514"/>
              <a:ext cx="753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PN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0E43AFA-1726-CD88-A598-686EA5342C7D}"/>
                </a:ext>
              </a:extLst>
            </p:cNvPr>
            <p:cNvSpPr txBox="1"/>
            <p:nvPr/>
          </p:nvSpPr>
          <p:spPr>
            <a:xfrm>
              <a:off x="8877300" y="427263"/>
              <a:ext cx="1803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HII regions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7C7325-847C-E2FA-0CBB-9C8392A11D84}"/>
                </a:ext>
              </a:extLst>
            </p:cNvPr>
            <p:cNvSpPr txBox="1"/>
            <p:nvPr/>
          </p:nvSpPr>
          <p:spPr>
            <a:xfrm>
              <a:off x="6458514" y="1221777"/>
              <a:ext cx="75382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bg1"/>
                  </a:solidFill>
                </a:rPr>
                <a:t>SNR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sp>
          <p:nvSpPr>
            <p:cNvPr id="36" name="5-point Star 35">
              <a:extLst>
                <a:ext uri="{FF2B5EF4-FFF2-40B4-BE49-F238E27FC236}">
                  <a16:creationId xmlns:a16="http://schemas.microsoft.com/office/drawing/2014/main" id="{0CA4CDC0-290C-67C3-4064-08FAE9E6CCE3}"/>
                </a:ext>
              </a:extLst>
            </p:cNvPr>
            <p:cNvSpPr/>
            <p:nvPr/>
          </p:nvSpPr>
          <p:spPr>
            <a:xfrm>
              <a:off x="9952457" y="1409096"/>
              <a:ext cx="231878" cy="198725"/>
            </a:xfrm>
            <a:prstGeom prst="star5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B0DD0537-BC25-355A-CDAF-A9A9ECA54AE5}"/>
                </a:ext>
              </a:extLst>
            </p:cNvPr>
            <p:cNvCxnSpPr/>
            <p:nvPr/>
          </p:nvCxnSpPr>
          <p:spPr>
            <a:xfrm>
              <a:off x="9664168" y="761087"/>
              <a:ext cx="240919" cy="28040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38A3BA1-CD93-BB4D-2247-D5D3C4A5C96D}"/>
                </a:ext>
              </a:extLst>
            </p:cNvPr>
            <p:cNvCxnSpPr>
              <a:cxnSpLocks/>
            </p:cNvCxnSpPr>
            <p:nvPr/>
          </p:nvCxnSpPr>
          <p:spPr>
            <a:xfrm>
              <a:off x="10063875" y="726529"/>
              <a:ext cx="531119" cy="19749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AD814BF-ECE5-1A57-46C6-57B87A46011D}"/>
                </a:ext>
              </a:extLst>
            </p:cNvPr>
            <p:cNvSpPr/>
            <p:nvPr/>
          </p:nvSpPr>
          <p:spPr>
            <a:xfrm>
              <a:off x="3670300" y="440670"/>
              <a:ext cx="1845124" cy="819207"/>
            </a:xfrm>
            <a:prstGeom prst="rect">
              <a:avLst/>
            </a:prstGeom>
            <a:no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EF6F3C1-0690-AB29-9083-1C642692C5B2}"/>
                </a:ext>
              </a:extLst>
            </p:cNvPr>
            <p:cNvCxnSpPr/>
            <p:nvPr/>
          </p:nvCxnSpPr>
          <p:spPr>
            <a:xfrm>
              <a:off x="5515424" y="1259877"/>
              <a:ext cx="580576" cy="1885895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55CFB77-62C7-4BF6-6591-CFCE0AFA59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15424" y="440669"/>
              <a:ext cx="579212" cy="55355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DB55E35-188F-D0F8-31A2-529C1A6003FD}"/>
                </a:ext>
              </a:extLst>
            </p:cNvPr>
            <p:cNvSpPr txBox="1"/>
            <p:nvPr/>
          </p:nvSpPr>
          <p:spPr>
            <a:xfrm>
              <a:off x="8877844" y="2105722"/>
              <a:ext cx="23720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Wolf-</a:t>
              </a:r>
              <a:r>
                <a:rPr lang="en-GB" dirty="0" err="1">
                  <a:solidFill>
                    <a:schemeClr val="bg1"/>
                  </a:solidFill>
                </a:rPr>
                <a:t>Rayet</a:t>
              </a:r>
              <a:r>
                <a:rPr lang="en-GB" dirty="0">
                  <a:solidFill>
                    <a:schemeClr val="bg1"/>
                  </a:solidFill>
                </a:rPr>
                <a:t> star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4BDB143-6A85-EA96-0D90-DE3FF56EDB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57156" y="1777969"/>
              <a:ext cx="206719" cy="403027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A445DF43-ED3C-7BCC-1E15-842C303A917A}"/>
              </a:ext>
            </a:extLst>
          </p:cNvPr>
          <p:cNvSpPr txBox="1"/>
          <p:nvPr/>
        </p:nvSpPr>
        <p:spPr>
          <a:xfrm>
            <a:off x="6094636" y="3275163"/>
            <a:ext cx="60840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70C0"/>
                </a:solidFill>
              </a:rPr>
              <a:t>PNe</a:t>
            </a:r>
            <a:r>
              <a:rPr lang="en-GB" sz="2400" dirty="0">
                <a:solidFill>
                  <a:srgbClr val="0070C0"/>
                </a:solidFill>
              </a:rPr>
              <a:t> are unresolved point sources bright in [OIII]5007</a:t>
            </a:r>
          </a:p>
          <a:p>
            <a:endParaRPr lang="en-GB" sz="2400" dirty="0">
              <a:solidFill>
                <a:srgbClr val="0070C0"/>
              </a:solidFill>
            </a:endParaRPr>
          </a:p>
          <a:p>
            <a:r>
              <a:rPr lang="en-GB" sz="2400" dirty="0">
                <a:solidFill>
                  <a:srgbClr val="FF0000"/>
                </a:solidFill>
              </a:rPr>
              <a:t>SNR are bright in [SII]6717 and show shell-like morphology</a:t>
            </a:r>
          </a:p>
          <a:p>
            <a:endParaRPr lang="en-GB" sz="2400" dirty="0">
              <a:solidFill>
                <a:srgbClr val="FF0000"/>
              </a:solidFill>
            </a:endParaRPr>
          </a:p>
          <a:p>
            <a:r>
              <a:rPr lang="en-GB" sz="2400" dirty="0">
                <a:solidFill>
                  <a:schemeClr val="accent6"/>
                </a:solidFill>
              </a:rPr>
              <a:t>HII regions are generally bright in </a:t>
            </a:r>
            <a:r>
              <a:rPr lang="en-GB" sz="2400" dirty="0" err="1">
                <a:solidFill>
                  <a:schemeClr val="accent6"/>
                </a:solidFill>
              </a:rPr>
              <a:t>Hɑ</a:t>
            </a:r>
            <a:r>
              <a:rPr lang="en-GB" sz="2400" dirty="0">
                <a:solidFill>
                  <a:schemeClr val="accent6"/>
                </a:solidFill>
              </a:rPr>
              <a:t> but line ratios also depend on age of ionizing star/cluster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169D8F2-4F8C-B4CF-8D98-CBECCDC4155B}"/>
              </a:ext>
            </a:extLst>
          </p:cNvPr>
          <p:cNvSpPr txBox="1"/>
          <p:nvPr/>
        </p:nvSpPr>
        <p:spPr>
          <a:xfrm>
            <a:off x="173657" y="921207"/>
            <a:ext cx="2834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Let’s learn using a simple case!</a:t>
            </a:r>
          </a:p>
        </p:txBody>
      </p:sp>
    </p:spTree>
    <p:extLst>
      <p:ext uri="{BB962C8B-B14F-4D97-AF65-F5344CB8AC3E}">
        <p14:creationId xmlns:p14="http://schemas.microsoft.com/office/powerpoint/2010/main" val="288763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738DB5-F1EB-0B9D-88B3-270E5C46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Francesco Belfiore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43D9EBA-361E-D5DD-E275-14AFA4A71971}"/>
              </a:ext>
            </a:extLst>
          </p:cNvPr>
          <p:cNvGrpSpPr/>
          <p:nvPr/>
        </p:nvGrpSpPr>
        <p:grpSpPr>
          <a:xfrm>
            <a:off x="229413" y="2203705"/>
            <a:ext cx="4760752" cy="4042578"/>
            <a:chOff x="5013322" y="1655931"/>
            <a:chExt cx="4760752" cy="4042578"/>
          </a:xfrm>
        </p:grpSpPr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A2D8C216-DAD2-CA1F-1B38-3118D5D908C0}"/>
                </a:ext>
              </a:extLst>
            </p:cNvPr>
            <p:cNvSpPr/>
            <p:nvPr/>
          </p:nvSpPr>
          <p:spPr>
            <a:xfrm>
              <a:off x="9189645" y="2238280"/>
              <a:ext cx="584429" cy="33689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D1CA663-24E4-2850-2D3F-5D2B2CDF3B1D}"/>
                </a:ext>
              </a:extLst>
            </p:cNvPr>
            <p:cNvGrpSpPr/>
            <p:nvPr/>
          </p:nvGrpSpPr>
          <p:grpSpPr>
            <a:xfrm>
              <a:off x="5013322" y="1655931"/>
              <a:ext cx="3873500" cy="4042578"/>
              <a:chOff x="5013322" y="1655931"/>
              <a:chExt cx="3873500" cy="4042578"/>
            </a:xfrm>
          </p:grpSpPr>
          <p:pic>
            <p:nvPicPr>
              <p:cNvPr id="23" name="Picture 22" descr="A graph of a graph of a number of shock&#10;&#10;Description automatically generated with medium confidence">
                <a:extLst>
                  <a:ext uri="{FF2B5EF4-FFF2-40B4-BE49-F238E27FC236}">
                    <a16:creationId xmlns:a16="http://schemas.microsoft.com/office/drawing/2014/main" id="{23FDCDEA-D5CF-F5FD-DB8C-46C3428438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13322" y="1655931"/>
                <a:ext cx="3873500" cy="39624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516CCD2-1CF2-D8BA-513D-CE57722A61AF}"/>
                  </a:ext>
                </a:extLst>
              </p:cNvPr>
              <p:cNvSpPr txBox="1"/>
              <p:nvPr/>
            </p:nvSpPr>
            <p:spPr>
              <a:xfrm>
                <a:off x="6545802" y="5329177"/>
                <a:ext cx="17272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Log([NII]/</a:t>
                </a:r>
                <a:r>
                  <a:rPr lang="en-GB" dirty="0" err="1"/>
                  <a:t>Hɑ</a:t>
                </a:r>
                <a:r>
                  <a:rPr lang="en-GB" dirty="0"/>
                  <a:t>)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F618B97-37AC-8A33-3E94-305F418A76B9}"/>
                  </a:ext>
                </a:extLst>
              </p:cNvPr>
              <p:cNvSpPr txBox="1"/>
              <p:nvPr/>
            </p:nvSpPr>
            <p:spPr>
              <a:xfrm rot="16200000">
                <a:off x="4359188" y="3254109"/>
                <a:ext cx="172720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dirty="0"/>
                  <a:t>Log([OIII]/Hβ)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59E6FCC-F2E9-A602-3DB8-518F33F16358}"/>
                  </a:ext>
                </a:extLst>
              </p:cNvPr>
              <p:cNvSpPr/>
              <p:nvPr/>
            </p:nvSpPr>
            <p:spPr>
              <a:xfrm>
                <a:off x="8686800" y="5199017"/>
                <a:ext cx="200022" cy="17711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7" name="Right Arrow 26">
            <a:extLst>
              <a:ext uri="{FF2B5EF4-FFF2-40B4-BE49-F238E27FC236}">
                <a16:creationId xmlns:a16="http://schemas.microsoft.com/office/drawing/2014/main" id="{C59B5E64-AA58-003D-5747-C5CB75C096CF}"/>
              </a:ext>
            </a:extLst>
          </p:cNvPr>
          <p:cNvSpPr/>
          <p:nvPr/>
        </p:nvSpPr>
        <p:spPr>
          <a:xfrm>
            <a:off x="8113842" y="2772990"/>
            <a:ext cx="584429" cy="336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D293FE-6643-99EC-9EE8-4636F822EC71}"/>
              </a:ext>
            </a:extLst>
          </p:cNvPr>
          <p:cNvSpPr txBox="1"/>
          <p:nvPr/>
        </p:nvSpPr>
        <p:spPr>
          <a:xfrm>
            <a:off x="623545" y="1591021"/>
            <a:ext cx="3703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Start with predictions from </a:t>
            </a:r>
            <a:r>
              <a:rPr lang="en-GB" dirty="0" err="1"/>
              <a:t>photoionisation</a:t>
            </a:r>
            <a:r>
              <a:rPr lang="en-GB" dirty="0"/>
              <a:t> model calculations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DA1BC3-C629-C455-D23A-59E30C108601}"/>
              </a:ext>
            </a:extLst>
          </p:cNvPr>
          <p:cNvSpPr txBox="1"/>
          <p:nvPr/>
        </p:nvSpPr>
        <p:spPr>
          <a:xfrm>
            <a:off x="4804733" y="1557374"/>
            <a:ext cx="37035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Simulate spectra with observational characteristics (noise, instrument line spread function, etc)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9B501F-3888-4976-AF44-CFD20A1CCB6A}"/>
              </a:ext>
            </a:extLst>
          </p:cNvPr>
          <p:cNvSpPr txBox="1"/>
          <p:nvPr/>
        </p:nvSpPr>
        <p:spPr>
          <a:xfrm>
            <a:off x="8559145" y="6171684"/>
            <a:ext cx="37419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Caterina </a:t>
            </a:r>
            <a:r>
              <a:rPr lang="en-GB" b="1" dirty="0" err="1"/>
              <a:t>Bracci</a:t>
            </a:r>
            <a:r>
              <a:rPr lang="en-GB" b="1" dirty="0"/>
              <a:t>, (</a:t>
            </a:r>
            <a:r>
              <a:rPr lang="en-GB" b="1" dirty="0" err="1"/>
              <a:t>MSci</a:t>
            </a:r>
            <a:r>
              <a:rPr lang="en-GB" b="1" dirty="0"/>
              <a:t> student)</a:t>
            </a:r>
          </a:p>
          <a:p>
            <a:pPr algn="ctr"/>
            <a:r>
              <a:rPr lang="en-GB" b="1" dirty="0"/>
              <a:t>Michele </a:t>
            </a:r>
            <a:r>
              <a:rPr lang="en-GB" b="1" dirty="0" err="1"/>
              <a:t>Ginolfi</a:t>
            </a:r>
            <a:r>
              <a:rPr lang="en-GB" b="1" dirty="0"/>
              <a:t> (</a:t>
            </a:r>
            <a:r>
              <a:rPr lang="en-GB" b="1" dirty="0" err="1"/>
              <a:t>UniFI</a:t>
            </a:r>
            <a:r>
              <a:rPr lang="en-GB" b="1" dirty="0"/>
              <a:t>, also here!)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D5F1A7-E051-0251-F7F6-C3579B56AC4B}"/>
              </a:ext>
            </a:extLst>
          </p:cNvPr>
          <p:cNvSpPr/>
          <p:nvPr/>
        </p:nvSpPr>
        <p:spPr>
          <a:xfrm>
            <a:off x="9001094" y="2036694"/>
            <a:ext cx="217777" cy="388721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0CCDBF6-A387-6023-93F2-FE3BBFD165B4}"/>
              </a:ext>
            </a:extLst>
          </p:cNvPr>
          <p:cNvSpPr/>
          <p:nvPr/>
        </p:nvSpPr>
        <p:spPr>
          <a:xfrm>
            <a:off x="9566838" y="2527838"/>
            <a:ext cx="217777" cy="29110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CE12F6C-E7D5-0E71-8059-32070AE34F53}"/>
              </a:ext>
            </a:extLst>
          </p:cNvPr>
          <p:cNvSpPr/>
          <p:nvPr/>
        </p:nvSpPr>
        <p:spPr>
          <a:xfrm>
            <a:off x="10415364" y="2990336"/>
            <a:ext cx="217777" cy="19799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813D721-37DF-81A4-EFBD-4EA367B74AA6}"/>
              </a:ext>
            </a:extLst>
          </p:cNvPr>
          <p:cNvSpPr/>
          <p:nvPr/>
        </p:nvSpPr>
        <p:spPr>
          <a:xfrm>
            <a:off x="10013964" y="3705013"/>
            <a:ext cx="217777" cy="5505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6413815-94FE-D5E4-6F50-684B98EBDE11}"/>
              </a:ext>
            </a:extLst>
          </p:cNvPr>
          <p:cNvSpPr/>
          <p:nvPr/>
        </p:nvSpPr>
        <p:spPr>
          <a:xfrm>
            <a:off x="10864660" y="3705013"/>
            <a:ext cx="217777" cy="5505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B4D736D-867D-C469-44E6-39A4E372C2A2}"/>
              </a:ext>
            </a:extLst>
          </p:cNvPr>
          <p:cNvSpPr/>
          <p:nvPr/>
        </p:nvSpPr>
        <p:spPr>
          <a:xfrm>
            <a:off x="11263890" y="2990336"/>
            <a:ext cx="217777" cy="197992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0C4619B-B34A-01DF-25AE-BFAFA051890D}"/>
              </a:ext>
            </a:extLst>
          </p:cNvPr>
          <p:cNvCxnSpPr>
            <a:cxnSpLocks/>
          </p:cNvCxnSpPr>
          <p:nvPr/>
        </p:nvCxnSpPr>
        <p:spPr>
          <a:xfrm>
            <a:off x="9218871" y="3980300"/>
            <a:ext cx="34796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3FE45D5-ABE7-FF2E-0E51-FC7195C7F456}"/>
              </a:ext>
            </a:extLst>
          </p:cNvPr>
          <p:cNvCxnSpPr>
            <a:cxnSpLocks/>
          </p:cNvCxnSpPr>
          <p:nvPr/>
        </p:nvCxnSpPr>
        <p:spPr>
          <a:xfrm>
            <a:off x="9767631" y="3980909"/>
            <a:ext cx="2287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3C10A0B-16EC-564F-6232-D2A0CEBB3221}"/>
              </a:ext>
            </a:extLst>
          </p:cNvPr>
          <p:cNvCxnSpPr>
            <a:cxnSpLocks/>
          </p:cNvCxnSpPr>
          <p:nvPr/>
        </p:nvCxnSpPr>
        <p:spPr>
          <a:xfrm>
            <a:off x="10220955" y="3980299"/>
            <a:ext cx="18442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9E38C8A-6FFB-D5A7-798B-727667774221}"/>
              </a:ext>
            </a:extLst>
          </p:cNvPr>
          <p:cNvCxnSpPr>
            <a:cxnSpLocks/>
          </p:cNvCxnSpPr>
          <p:nvPr/>
        </p:nvCxnSpPr>
        <p:spPr>
          <a:xfrm>
            <a:off x="10635224" y="3980908"/>
            <a:ext cx="2287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C35A1724-C028-4ED6-8237-3F7E40C58B92}"/>
              </a:ext>
            </a:extLst>
          </p:cNvPr>
          <p:cNvCxnSpPr>
            <a:cxnSpLocks/>
          </p:cNvCxnSpPr>
          <p:nvPr/>
        </p:nvCxnSpPr>
        <p:spPr>
          <a:xfrm>
            <a:off x="11088548" y="3980298"/>
            <a:ext cx="18442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6DC8609-AC15-2D10-3CE5-35950AFC0E4C}"/>
              </a:ext>
            </a:extLst>
          </p:cNvPr>
          <p:cNvCxnSpPr>
            <a:cxnSpLocks/>
          </p:cNvCxnSpPr>
          <p:nvPr/>
        </p:nvCxnSpPr>
        <p:spPr>
          <a:xfrm>
            <a:off x="11494713" y="3982510"/>
            <a:ext cx="18442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B1CAA6C7-5661-D805-AB0A-76184AD96F4B}"/>
              </a:ext>
            </a:extLst>
          </p:cNvPr>
          <p:cNvSpPr>
            <a:spLocks/>
          </p:cNvSpPr>
          <p:nvPr/>
        </p:nvSpPr>
        <p:spPr>
          <a:xfrm>
            <a:off x="11713186" y="3404539"/>
            <a:ext cx="360000" cy="36000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7F130175-4111-3042-2A0C-830A145E9DD4}"/>
              </a:ext>
            </a:extLst>
          </p:cNvPr>
          <p:cNvSpPr>
            <a:spLocks/>
          </p:cNvSpPr>
          <p:nvPr/>
        </p:nvSpPr>
        <p:spPr>
          <a:xfrm>
            <a:off x="11723722" y="3824905"/>
            <a:ext cx="360000" cy="360000"/>
          </a:xfrm>
          <a:prstGeom prst="ellipse">
            <a:avLst/>
          </a:prstGeom>
          <a:noFill/>
          <a:ln>
            <a:solidFill>
              <a:srgbClr val="2420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4F4884B-FD09-E912-0947-4FC0999C3F24}"/>
              </a:ext>
            </a:extLst>
          </p:cNvPr>
          <p:cNvSpPr>
            <a:spLocks/>
          </p:cNvSpPr>
          <p:nvPr/>
        </p:nvSpPr>
        <p:spPr>
          <a:xfrm>
            <a:off x="11730827" y="4245271"/>
            <a:ext cx="360000" cy="36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B28C4F1-E88E-A9B6-253C-CE4E2F915EDF}"/>
              </a:ext>
            </a:extLst>
          </p:cNvPr>
          <p:cNvSpPr txBox="1"/>
          <p:nvPr/>
        </p:nvSpPr>
        <p:spPr>
          <a:xfrm>
            <a:off x="11713186" y="3455497"/>
            <a:ext cx="56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HII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640B1B5-72AC-FC47-657D-26B32374D688}"/>
              </a:ext>
            </a:extLst>
          </p:cNvPr>
          <p:cNvSpPr txBox="1"/>
          <p:nvPr/>
        </p:nvSpPr>
        <p:spPr>
          <a:xfrm>
            <a:off x="11692184" y="3865442"/>
            <a:ext cx="56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/>
              <a:t>PNe</a:t>
            </a:r>
            <a:endParaRPr lang="en-GB" sz="12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DD17F61-7928-0A3C-9F04-C343E113EC85}"/>
              </a:ext>
            </a:extLst>
          </p:cNvPr>
          <p:cNvSpPr txBox="1"/>
          <p:nvPr/>
        </p:nvSpPr>
        <p:spPr>
          <a:xfrm>
            <a:off x="11679138" y="4286771"/>
            <a:ext cx="56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SNR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38B278D-6BF0-95DF-C3B1-A53559F02E80}"/>
              </a:ext>
            </a:extLst>
          </p:cNvPr>
          <p:cNvSpPr txBox="1"/>
          <p:nvPr/>
        </p:nvSpPr>
        <p:spPr>
          <a:xfrm>
            <a:off x="8848535" y="5923907"/>
            <a:ext cx="868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input</a:t>
            </a:r>
            <a:endParaRPr lang="en-GB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9466990-2B7B-DD38-E6E4-BD20BE5EBC6A}"/>
              </a:ext>
            </a:extLst>
          </p:cNvPr>
          <p:cNvSpPr txBox="1"/>
          <p:nvPr/>
        </p:nvSpPr>
        <p:spPr>
          <a:xfrm>
            <a:off x="9382425" y="5422927"/>
            <a:ext cx="868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Conv1d</a:t>
            </a:r>
            <a:endParaRPr lang="en-GB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E3616C3-1746-4952-8742-35714C351F0B}"/>
              </a:ext>
            </a:extLst>
          </p:cNvPr>
          <p:cNvSpPr txBox="1"/>
          <p:nvPr/>
        </p:nvSpPr>
        <p:spPr>
          <a:xfrm>
            <a:off x="10255574" y="4945022"/>
            <a:ext cx="868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Conv1d</a:t>
            </a:r>
            <a:endParaRPr lang="en-GB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50E7D3-0DD5-0922-F46D-7D020E62D6B8}"/>
              </a:ext>
            </a:extLst>
          </p:cNvPr>
          <p:cNvSpPr txBox="1"/>
          <p:nvPr/>
        </p:nvSpPr>
        <p:spPr>
          <a:xfrm>
            <a:off x="11082437" y="4973496"/>
            <a:ext cx="868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Dense</a:t>
            </a:r>
            <a:endParaRPr lang="en-GB" dirty="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FF02A91-D63B-4ED8-0BB7-495DB30BDFC7}"/>
              </a:ext>
            </a:extLst>
          </p:cNvPr>
          <p:cNvSpPr txBox="1"/>
          <p:nvPr/>
        </p:nvSpPr>
        <p:spPr>
          <a:xfrm>
            <a:off x="9767631" y="4253874"/>
            <a:ext cx="868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Dropout</a:t>
            </a:r>
            <a:endParaRPr lang="en-GB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7A1A84B-56B2-934E-7EC9-ADD74A89D566}"/>
              </a:ext>
            </a:extLst>
          </p:cNvPr>
          <p:cNvSpPr txBox="1"/>
          <p:nvPr/>
        </p:nvSpPr>
        <p:spPr>
          <a:xfrm>
            <a:off x="10613100" y="4261578"/>
            <a:ext cx="868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Dropout</a:t>
            </a:r>
            <a:endParaRPr lang="en-GB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3EEA993-D02E-3A6B-ECB2-68617ECFC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589" y="3185474"/>
            <a:ext cx="3606672" cy="265942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7996E56D-BE13-D5AB-6A87-27093E72F4FB}"/>
              </a:ext>
            </a:extLst>
          </p:cNvPr>
          <p:cNvGrpSpPr/>
          <p:nvPr/>
        </p:nvGrpSpPr>
        <p:grpSpPr>
          <a:xfrm>
            <a:off x="434231" y="582743"/>
            <a:ext cx="10938547" cy="789781"/>
            <a:chOff x="434231" y="582743"/>
            <a:chExt cx="10938547" cy="789781"/>
          </a:xfrm>
        </p:grpSpPr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3FED653-5977-E726-09A5-2B098E12F33A}"/>
                </a:ext>
              </a:extLst>
            </p:cNvPr>
            <p:cNvCxnSpPr>
              <a:cxnSpLocks/>
            </p:cNvCxnSpPr>
            <p:nvPr/>
          </p:nvCxnSpPr>
          <p:spPr>
            <a:xfrm>
              <a:off x="735055" y="1002508"/>
              <a:ext cx="10637723" cy="191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AE93CBDC-77FE-11B1-6837-D2F7DB26D9AC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4EB411A1-47ED-9022-E7BE-999FAC9CE85D}"/>
              </a:ext>
            </a:extLst>
          </p:cNvPr>
          <p:cNvSpPr txBox="1"/>
          <p:nvPr/>
        </p:nvSpPr>
        <p:spPr>
          <a:xfrm>
            <a:off x="254189" y="314855"/>
            <a:ext cx="1077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Classifying nebulae: using Machine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227372-E744-385C-E6AD-FA9C5D3182E9}"/>
              </a:ext>
            </a:extLst>
          </p:cNvPr>
          <p:cNvSpPr txBox="1"/>
          <p:nvPr/>
        </p:nvSpPr>
        <p:spPr>
          <a:xfrm>
            <a:off x="9411010" y="1582140"/>
            <a:ext cx="251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Train a simple network to classify them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0C7ED7-FCB9-923A-3EF0-367C4F70D26C}"/>
              </a:ext>
            </a:extLst>
          </p:cNvPr>
          <p:cNvSpPr txBox="1"/>
          <p:nvPr/>
        </p:nvSpPr>
        <p:spPr>
          <a:xfrm>
            <a:off x="5616513" y="5844894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wavelength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BF771A-5A91-290E-ACB4-F67D58D4116E}"/>
              </a:ext>
            </a:extLst>
          </p:cNvPr>
          <p:cNvSpPr txBox="1"/>
          <p:nvPr/>
        </p:nvSpPr>
        <p:spPr>
          <a:xfrm rot="16200000">
            <a:off x="3680548" y="3640239"/>
            <a:ext cx="1698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Flux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EE19D0-C88D-5675-4A1F-06F55EF5A6E0}"/>
              </a:ext>
            </a:extLst>
          </p:cNvPr>
          <p:cNvSpPr>
            <a:spLocks/>
          </p:cNvSpPr>
          <p:nvPr/>
        </p:nvSpPr>
        <p:spPr>
          <a:xfrm>
            <a:off x="11730827" y="4661068"/>
            <a:ext cx="360000" cy="357853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>
              <a:solidFill>
                <a:schemeClr val="accent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07A2FC-00A6-EB40-CC89-982593EE0FEF}"/>
              </a:ext>
            </a:extLst>
          </p:cNvPr>
          <p:cNvSpPr txBox="1"/>
          <p:nvPr/>
        </p:nvSpPr>
        <p:spPr>
          <a:xfrm>
            <a:off x="11687640" y="4711965"/>
            <a:ext cx="562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DIG</a:t>
            </a:r>
          </a:p>
        </p:txBody>
      </p:sp>
    </p:spTree>
    <p:extLst>
      <p:ext uri="{BB962C8B-B14F-4D97-AF65-F5344CB8AC3E}">
        <p14:creationId xmlns:p14="http://schemas.microsoft.com/office/powerpoint/2010/main" val="2604265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BD7569-9724-1C44-0A0A-FC0E2163CBB8}"/>
              </a:ext>
            </a:extLst>
          </p:cNvPr>
          <p:cNvSpPr txBox="1"/>
          <p:nvPr/>
        </p:nvSpPr>
        <p:spPr>
          <a:xfrm>
            <a:off x="254189" y="314855"/>
            <a:ext cx="1077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Interpreting the network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501EC8-59CA-9922-0395-FDFE582F2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382" r="7275"/>
          <a:stretch/>
        </p:blipFill>
        <p:spPr>
          <a:xfrm>
            <a:off x="-75385" y="1799968"/>
            <a:ext cx="12342769" cy="446490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38D2F7-F045-981C-0729-4B6F40ED2B45}"/>
              </a:ext>
            </a:extLst>
          </p:cNvPr>
          <p:cNvSpPr txBox="1"/>
          <p:nvPr/>
        </p:nvSpPr>
        <p:spPr>
          <a:xfrm>
            <a:off x="1968689" y="1028700"/>
            <a:ext cx="9169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Activation maximisation of the neurons, model with no noise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CB0A01-E9F0-A75D-6E3E-ECCEE512F2BD}"/>
              </a:ext>
            </a:extLst>
          </p:cNvPr>
          <p:cNvGrpSpPr/>
          <p:nvPr/>
        </p:nvGrpSpPr>
        <p:grpSpPr>
          <a:xfrm>
            <a:off x="434231" y="582743"/>
            <a:ext cx="10938547" cy="789781"/>
            <a:chOff x="434231" y="582743"/>
            <a:chExt cx="10938547" cy="789781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F4727F4-BB9C-14A2-F755-86814D274728}"/>
                </a:ext>
              </a:extLst>
            </p:cNvPr>
            <p:cNvCxnSpPr>
              <a:cxnSpLocks/>
            </p:cNvCxnSpPr>
            <p:nvPr/>
          </p:nvCxnSpPr>
          <p:spPr>
            <a:xfrm>
              <a:off x="735055" y="1002508"/>
              <a:ext cx="10637723" cy="191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9653B9-6BB9-73DA-EC12-92189BF9F361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D1EC303-9921-9D46-8BD5-A91EDCBF38B0}"/>
              </a:ext>
            </a:extLst>
          </p:cNvPr>
          <p:cNvGrpSpPr/>
          <p:nvPr/>
        </p:nvGrpSpPr>
        <p:grpSpPr>
          <a:xfrm>
            <a:off x="114300" y="1498150"/>
            <a:ext cx="11653680" cy="5275827"/>
            <a:chOff x="114300" y="1498150"/>
            <a:chExt cx="11653680" cy="527582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681079F-51FC-56A1-82A2-9FC6D7813650}"/>
                </a:ext>
              </a:extLst>
            </p:cNvPr>
            <p:cNvSpPr txBox="1"/>
            <p:nvPr/>
          </p:nvSpPr>
          <p:spPr>
            <a:xfrm>
              <a:off x="114300" y="6312312"/>
              <a:ext cx="11430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The model learns from weak lines which are strongly predictive of the class </a:t>
              </a:r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552F441F-E14C-7769-03EB-30A503431E25}"/>
                </a:ext>
              </a:extLst>
            </p:cNvPr>
            <p:cNvSpPr/>
            <p:nvPr/>
          </p:nvSpPr>
          <p:spPr>
            <a:xfrm>
              <a:off x="939800" y="1892882"/>
              <a:ext cx="1574800" cy="55821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116CB41-6DB6-0093-FE31-B016EB1C4AAC}"/>
                </a:ext>
              </a:extLst>
            </p:cNvPr>
            <p:cNvSpPr/>
            <p:nvPr/>
          </p:nvSpPr>
          <p:spPr>
            <a:xfrm>
              <a:off x="7162800" y="1867482"/>
              <a:ext cx="825500" cy="55821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9E1FD07E-AE5E-7577-22BF-078F02E8B401}"/>
                </a:ext>
              </a:extLst>
            </p:cNvPr>
            <p:cNvSpPr/>
            <p:nvPr/>
          </p:nvSpPr>
          <p:spPr>
            <a:xfrm>
              <a:off x="8229600" y="1867482"/>
              <a:ext cx="266700" cy="558218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176D50-C95F-AB65-6B86-441F65F0E6C8}"/>
                </a:ext>
              </a:extLst>
            </p:cNvPr>
            <p:cNvSpPr txBox="1"/>
            <p:nvPr/>
          </p:nvSpPr>
          <p:spPr>
            <a:xfrm>
              <a:off x="7067550" y="1498150"/>
              <a:ext cx="1841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Strongest lines</a:t>
              </a: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40375E41-BF6A-82E3-5030-6E3FCC5E68B2}"/>
                </a:ext>
              </a:extLst>
            </p:cNvPr>
            <p:cNvSpPr/>
            <p:nvPr/>
          </p:nvSpPr>
          <p:spPr>
            <a:xfrm>
              <a:off x="3102964" y="1867482"/>
              <a:ext cx="3462728" cy="583618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6B04E32B-743A-C7A6-5CEA-46D9400AF3A7}"/>
                </a:ext>
              </a:extLst>
            </p:cNvPr>
            <p:cNvSpPr/>
            <p:nvPr/>
          </p:nvSpPr>
          <p:spPr>
            <a:xfrm>
              <a:off x="9926480" y="1792183"/>
              <a:ext cx="1841500" cy="583618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47BED1-27AB-F1F6-71F9-DE2061CA14DE}"/>
                </a:ext>
              </a:extLst>
            </p:cNvPr>
            <p:cNvSpPr txBox="1"/>
            <p:nvPr/>
          </p:nvSpPr>
          <p:spPr>
            <a:xfrm>
              <a:off x="4173174" y="1512158"/>
              <a:ext cx="17305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</a:rPr>
                <a:t>Weak lines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6298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7598371-4689-5596-EF04-77712AC2E0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82" r="7275"/>
          <a:stretch/>
        </p:blipFill>
        <p:spPr>
          <a:xfrm>
            <a:off x="-75385" y="1799968"/>
            <a:ext cx="12342769" cy="44649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F8429C-A9E9-ACBF-AF81-2AC25D2C9331}"/>
              </a:ext>
            </a:extLst>
          </p:cNvPr>
          <p:cNvSpPr txBox="1"/>
          <p:nvPr/>
        </p:nvSpPr>
        <p:spPr>
          <a:xfrm>
            <a:off x="254189" y="314855"/>
            <a:ext cx="10772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Interpreting the network</a:t>
            </a:r>
          </a:p>
        </p:txBody>
      </p:sp>
      <p:pic>
        <p:nvPicPr>
          <p:cNvPr id="11" name="Picture 10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7CC2D23E-7A23-5063-19F5-B9263A04F4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7384" r="8356"/>
          <a:stretch/>
        </p:blipFill>
        <p:spPr>
          <a:xfrm>
            <a:off x="-75385" y="1799968"/>
            <a:ext cx="12178485" cy="44649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D453AA8-0A0E-1796-5CA2-B13C02B056C9}"/>
              </a:ext>
            </a:extLst>
          </p:cNvPr>
          <p:cNvSpPr txBox="1"/>
          <p:nvPr/>
        </p:nvSpPr>
        <p:spPr>
          <a:xfrm>
            <a:off x="4302964" y="989883"/>
            <a:ext cx="3996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Let’s add realistic noise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7E97C2F-1D48-F8FC-85B2-9CF7BF58B824}"/>
              </a:ext>
            </a:extLst>
          </p:cNvPr>
          <p:cNvSpPr/>
          <p:nvPr/>
        </p:nvSpPr>
        <p:spPr>
          <a:xfrm>
            <a:off x="939800" y="1892882"/>
            <a:ext cx="1574800" cy="5582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FC076AA-3257-6B41-4DAF-AF66B665E431}"/>
              </a:ext>
            </a:extLst>
          </p:cNvPr>
          <p:cNvSpPr/>
          <p:nvPr/>
        </p:nvSpPr>
        <p:spPr>
          <a:xfrm>
            <a:off x="7162800" y="1867482"/>
            <a:ext cx="825500" cy="5582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18AD63F-13FC-9BC6-6C41-9ACE58A28AF0}"/>
              </a:ext>
            </a:extLst>
          </p:cNvPr>
          <p:cNvSpPr/>
          <p:nvPr/>
        </p:nvSpPr>
        <p:spPr>
          <a:xfrm>
            <a:off x="8229600" y="1867482"/>
            <a:ext cx="266700" cy="55821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D2BAFF-4FD7-63F3-B418-35F7C7549052}"/>
              </a:ext>
            </a:extLst>
          </p:cNvPr>
          <p:cNvSpPr txBox="1"/>
          <p:nvPr/>
        </p:nvSpPr>
        <p:spPr>
          <a:xfrm>
            <a:off x="7067550" y="1498150"/>
            <a:ext cx="184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Strongest lines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D1D5C-0CE6-2618-9942-8DC45DE07431}"/>
              </a:ext>
            </a:extLst>
          </p:cNvPr>
          <p:cNvSpPr txBox="1"/>
          <p:nvPr/>
        </p:nvSpPr>
        <p:spPr>
          <a:xfrm>
            <a:off x="114300" y="6312312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The model “falls back” on the traditional diagnostics based on (BPT) strong lines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BE580D-C776-8624-474B-4CE30787150D}"/>
              </a:ext>
            </a:extLst>
          </p:cNvPr>
          <p:cNvGrpSpPr/>
          <p:nvPr/>
        </p:nvGrpSpPr>
        <p:grpSpPr>
          <a:xfrm>
            <a:off x="434231" y="582743"/>
            <a:ext cx="10938547" cy="789781"/>
            <a:chOff x="434231" y="582743"/>
            <a:chExt cx="10938547" cy="789781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8C9549B-2D05-AD78-4D10-F743A8FC7F36}"/>
                </a:ext>
              </a:extLst>
            </p:cNvPr>
            <p:cNvCxnSpPr>
              <a:cxnSpLocks/>
            </p:cNvCxnSpPr>
            <p:nvPr/>
          </p:nvCxnSpPr>
          <p:spPr>
            <a:xfrm>
              <a:off x="735055" y="1002508"/>
              <a:ext cx="10637723" cy="1917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9D440E2-28A5-CCD2-AD22-22E383F164C0}"/>
                </a:ext>
              </a:extLst>
            </p:cNvPr>
            <p:cNvSpPr/>
            <p:nvPr/>
          </p:nvSpPr>
          <p:spPr>
            <a:xfrm>
              <a:off x="434231" y="582743"/>
              <a:ext cx="795866" cy="7897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110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1717</TotalTime>
  <Words>838</Words>
  <Application>Microsoft Macintosh PowerPoint</Application>
  <PresentationFormat>Widescreen</PresentationFormat>
  <Paragraphs>194</Paragraphs>
  <Slides>21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Aptos</vt:lpstr>
      <vt:lpstr>Aptos Display</vt:lpstr>
      <vt:lpstr>Arial</vt:lpstr>
      <vt:lpstr>Liberation Sans</vt:lpstr>
      <vt:lpstr>Wingdings</vt:lpstr>
      <vt:lpstr>Office Theme</vt:lpstr>
      <vt:lpstr>Classifying ionised nebulae in nearby galaxies with ML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Belfiore</dc:creator>
  <cp:lastModifiedBy>Francesco Belfiore</cp:lastModifiedBy>
  <cp:revision>9</cp:revision>
  <dcterms:created xsi:type="dcterms:W3CDTF">2024-07-04T07:49:01Z</dcterms:created>
  <dcterms:modified xsi:type="dcterms:W3CDTF">2024-07-08T09:00:09Z</dcterms:modified>
</cp:coreProperties>
</file>