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60" r:id="rId4"/>
    <p:sldId id="281" r:id="rId5"/>
    <p:sldId id="282" r:id="rId6"/>
    <p:sldId id="283" r:id="rId7"/>
    <p:sldId id="300" r:id="rId8"/>
    <p:sldId id="303" r:id="rId9"/>
    <p:sldId id="313" r:id="rId10"/>
    <p:sldId id="330" r:id="rId11"/>
    <p:sldId id="331" r:id="rId12"/>
    <p:sldId id="332" r:id="rId13"/>
    <p:sldId id="333" r:id="rId14"/>
    <p:sldId id="336" r:id="rId15"/>
    <p:sldId id="334" r:id="rId16"/>
    <p:sldId id="335" r:id="rId17"/>
    <p:sldId id="337" r:id="rId18"/>
    <p:sldId id="338" r:id="rId19"/>
    <p:sldId id="262" r:id="rId20"/>
    <p:sldId id="311" r:id="rId21"/>
    <p:sldId id="263" r:id="rId22"/>
    <p:sldId id="290" r:id="rId23"/>
    <p:sldId id="319" r:id="rId24"/>
    <p:sldId id="320" r:id="rId25"/>
    <p:sldId id="293" r:id="rId26"/>
    <p:sldId id="323" r:id="rId27"/>
    <p:sldId id="322" r:id="rId28"/>
    <p:sldId id="321" r:id="rId29"/>
    <p:sldId id="310" r:id="rId30"/>
    <p:sldId id="309" r:id="rId31"/>
    <p:sldId id="327" r:id="rId32"/>
    <p:sldId id="328" r:id="rId33"/>
    <p:sldId id="29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A85"/>
    <a:srgbClr val="BA0000"/>
    <a:srgbClr val="ECECFF"/>
    <a:srgbClr val="F5F2FF"/>
    <a:srgbClr val="FF7F0F"/>
    <a:srgbClr val="1E77B4"/>
    <a:srgbClr val="E8FFF0"/>
    <a:srgbClr val="F7FFF6"/>
    <a:srgbClr val="00A200"/>
    <a:srgbClr val="FFF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33"/>
    <p:restoredTop sz="94694"/>
  </p:normalViewPr>
  <p:slideViewPr>
    <p:cSldViewPr snapToGrid="0">
      <p:cViewPr>
        <p:scale>
          <a:sx n="131" d="100"/>
          <a:sy n="131" d="100"/>
        </p:scale>
        <p:origin x="43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F97C1-AC96-5842-BEE4-1E0C32155777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055BE-BBC7-5643-90BA-9DF4918FA1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318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A8565-FB22-D37B-5078-A0A9C6BA3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BAF98D-E6E0-1F29-FF4E-6D5E0655B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5CEEE-C3D5-88E6-689F-7AE7000F7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B0EC-3547-FF4F-96D6-364DBDBF7333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C9626-877D-DE25-83A5-499395203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F0832-CE1F-B744-28A7-0D02737FC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C593-5734-1A41-8D53-85BBA48910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274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F6E2D-49B9-AFB8-DB62-99A99D80C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12C31D-5427-0AB0-C44B-8F50961EB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54D1F-4A10-5A45-D9CE-8CD43149F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B0EC-3547-FF4F-96D6-364DBDBF7333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C9205-5325-B9A6-D9EE-9F481AAC9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B10FB-A3A6-9EFF-FF4C-3F8F8E3E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C593-5734-1A41-8D53-85BBA48910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037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2BD0C2-E01B-E375-B963-4541169200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FAC66E-D464-F55C-6405-0644D2199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044A1-E77E-E9D6-9855-46FDA8363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B0EC-3547-FF4F-96D6-364DBDBF7333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43BAE-FC7E-C69B-D759-78B1FE090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84262-0570-43FE-0952-8B7507E4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C593-5734-1A41-8D53-85BBA48910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010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6FC7-7063-551A-76B4-194A8B7C4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7201F-DC09-FB89-48FD-851A519ED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ABB3E-AD54-118B-E5CC-A598A2249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B0EC-3547-FF4F-96D6-364DBDBF7333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18CEE-A3F3-FFF1-2013-11CC903E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AB8B8-30B7-9B5A-BC75-5C6042CB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C593-5734-1A41-8D53-85BBA48910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33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8005B-9308-56AE-1E7B-EE1BD4E05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7B806-DC61-A226-4520-81FCDFD47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D8B3E-98F9-2099-CB03-C3FAA76CB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B0EC-3547-FF4F-96D6-364DBDBF7333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97A17-B5F8-92BC-F279-DEEEB516A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E7A2A-03BE-FB15-3470-DAC9D8FFE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C593-5734-1A41-8D53-85BBA48910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40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0AE98-F667-04EC-D48B-89F145E11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BAA3F-6CF5-AB2C-6A2A-3AE21651C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8C102-37B4-0CDF-779C-542421827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5882F-69FA-210C-887D-C47818FD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B0EC-3547-FF4F-96D6-364DBDBF7333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6D7EC-7F05-47F1-D0C9-DB454D1B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43114-D556-1828-7A61-9A2499626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C593-5734-1A41-8D53-85BBA48910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40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E07F9-6CB7-5B9A-78AB-E0772EA5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AB431-8303-2128-A5FC-D483B17CE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9D1814-E55A-4027-A804-821B31D4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A5BE32-5B37-D38C-81F9-86FB625AEF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10C08-7398-9130-925B-6981F1E3CC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DBA165-3A57-D250-720C-8A4EE2424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B0EC-3547-FF4F-96D6-364DBDBF7333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6D414-0011-3D6C-3C00-694AD867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AB41C8-A358-42BD-32CC-19A1097B5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C593-5734-1A41-8D53-85BBA48910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459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D5C5-60C7-5D70-1F75-D3C80E1AC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61C579-59B4-8034-C2DF-2667B921E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B0EC-3547-FF4F-96D6-364DBDBF7333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83BBC4-263C-6E1B-3B7D-BC7EF5025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39C902-87D9-61AA-1AFE-66D7696E7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C593-5734-1A41-8D53-85BBA48910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67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CC4C4-200D-14B0-052C-160AB12CB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B0EC-3547-FF4F-96D6-364DBDBF7333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BF7388-BEF0-555E-9E85-C27CAA43F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54275-36E5-DD4B-B432-AEC90734D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C593-5734-1A41-8D53-85BBA48910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689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2893E-2E01-FD1E-3D74-6BC236797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4F415-DEEF-1066-8FEF-3A018D5B0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28594-36FC-A144-344D-3548C5BBC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2B4860-8B9A-EBE3-2B76-46D9D2701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B0EC-3547-FF4F-96D6-364DBDBF7333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AB62B-87AE-9932-4BC1-862BB330B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EDF18A-8FBF-7849-807E-06F74747D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C593-5734-1A41-8D53-85BBA48910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174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6959-3BC4-EAFE-A4F6-E42D9FE36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4F8392-8666-CCB9-65FB-1326F7B6E1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FD1F98-24DB-ACA2-DA88-91796EEEE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1DBD8-1E8D-2C9F-BFAF-E621E72C2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B0EC-3547-FF4F-96D6-364DBDBF7333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EC193-D1E9-1F5A-C156-7052537A0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69D74-0497-7324-55F3-54600B03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DC593-5734-1A41-8D53-85BBA48910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888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5D5E31-9653-964B-CB9B-6A97F18D6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67E89-41BC-397D-426A-7871727E6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245DA-77CE-AAA8-2B30-495A310F2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DB0EC-3547-FF4F-96D6-364DBDBF7333}" type="datetimeFigureOut">
              <a:rPr lang="en-GB" smtClean="0"/>
              <a:t>01/07/2024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4BA0C-C714-01F3-44CE-BEA1C5361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7A297-EF87-AC7B-864A-EF223E728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DC593-5734-1A41-8D53-85BBA48910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48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6000" t="-17000" r="-4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50C4C60-3E5B-E1EC-7A94-5BEFA9703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19496"/>
            <a:ext cx="9144000" cy="174962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Sergio Belmonte Díaz</a:t>
            </a:r>
          </a:p>
          <a:p>
            <a:r>
              <a:rPr lang="en-GB" dirty="0">
                <a:solidFill>
                  <a:schemeClr val="bg1"/>
                </a:solidFill>
              </a:rPr>
              <a:t>Supervisors: Rene Breton &amp; Ben </a:t>
            </a:r>
            <a:r>
              <a:rPr lang="en-GB" dirty="0" err="1">
                <a:solidFill>
                  <a:schemeClr val="bg1"/>
                </a:solidFill>
              </a:rPr>
              <a:t>Stappers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ML4ASTRO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12F194-7737-60FA-385C-02E733E259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4442" y="582808"/>
            <a:ext cx="8223115" cy="23876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Using bowties to catch radio emitting transients</a:t>
            </a:r>
          </a:p>
        </p:txBody>
      </p:sp>
      <p:pic>
        <p:nvPicPr>
          <p:cNvPr id="11" name="Picture 10" descr="A purple and white logo&#10;&#10;Description automatically generated">
            <a:extLst>
              <a:ext uri="{FF2B5EF4-FFF2-40B4-BE49-F238E27FC236}">
                <a16:creationId xmlns:a16="http://schemas.microsoft.com/office/drawing/2014/main" id="{22F317B3-FB9D-835F-7051-052528AEA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68930" cy="108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42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A36FBEB-560D-395F-7365-995D50DC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79" y="-134984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Untargeted search in the DM – time plane: challenges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F459DE-3A27-C5CE-46B0-B93141BCB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9" y="1882208"/>
            <a:ext cx="3792551" cy="3483201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BA0000"/>
                </a:solidFill>
              </a:rPr>
              <a:t>Aspect ratio of the S/N degradation</a:t>
            </a:r>
          </a:p>
          <a:p>
            <a:r>
              <a:rPr lang="en-GB" sz="2400" dirty="0">
                <a:solidFill>
                  <a:srgbClr val="002A85"/>
                </a:solidFill>
              </a:rPr>
              <a:t>Extent of the S/N degradation</a:t>
            </a:r>
          </a:p>
          <a:p>
            <a:pPr marL="0" indent="0">
              <a:buNone/>
            </a:pPr>
            <a:endParaRPr lang="en-GB" sz="2400" dirty="0">
              <a:solidFill>
                <a:srgbClr val="002A8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F012E-1A5E-FA88-8D9A-AAC182B93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3" r="14090"/>
          <a:stretch/>
        </p:blipFill>
        <p:spPr>
          <a:xfrm>
            <a:off x="4593260" y="874752"/>
            <a:ext cx="6645354" cy="5814188"/>
          </a:xfrm>
          <a:prstGeom prst="rect">
            <a:avLst/>
          </a:prstGeom>
        </p:spPr>
      </p:pic>
      <p:pic>
        <p:nvPicPr>
          <p:cNvPr id="4" name="Picture 3" descr="A red and black background&#10;&#10;Description automatically generated">
            <a:extLst>
              <a:ext uri="{FF2B5EF4-FFF2-40B4-BE49-F238E27FC236}">
                <a16:creationId xmlns:a16="http://schemas.microsoft.com/office/drawing/2014/main" id="{0CC30A7C-2F10-BB46-A408-BBC280822A6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12854" flipH="1">
            <a:off x="5958533" y="2101260"/>
            <a:ext cx="326931" cy="565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312C71-B197-4152-2684-83542519FE61}"/>
              </a:ext>
            </a:extLst>
          </p:cNvPr>
          <p:cNvSpPr txBox="1"/>
          <p:nvPr/>
        </p:nvSpPr>
        <p:spPr>
          <a:xfrm>
            <a:off x="6373059" y="2029944"/>
            <a:ext cx="232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 </a:t>
            </a:r>
            <a:r>
              <a:rPr lang="en-GB" dirty="0" err="1">
                <a:solidFill>
                  <a:schemeClr val="bg1"/>
                </a:solidFill>
              </a:rPr>
              <a:t>ms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 descr="A red and black background&#10;&#10;Description automatically generated">
            <a:extLst>
              <a:ext uri="{FF2B5EF4-FFF2-40B4-BE49-F238E27FC236}">
                <a16:creationId xmlns:a16="http://schemas.microsoft.com/office/drawing/2014/main" id="{DBBD4B60-A869-86CC-1DBA-FFF9173AF99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83601" flipH="1">
            <a:off x="9369283" y="2317339"/>
            <a:ext cx="326931" cy="5652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86A4B0-8FDD-6614-977D-284F099444E6}"/>
              </a:ext>
            </a:extLst>
          </p:cNvPr>
          <p:cNvSpPr txBox="1"/>
          <p:nvPr/>
        </p:nvSpPr>
        <p:spPr>
          <a:xfrm>
            <a:off x="8782563" y="1951606"/>
            <a:ext cx="232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18 </a:t>
            </a:r>
            <a:r>
              <a:rPr lang="en-GB" dirty="0" err="1">
                <a:solidFill>
                  <a:schemeClr val="bg1"/>
                </a:solidFill>
              </a:rPr>
              <a:t>ms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46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A36FBEB-560D-395F-7365-995D50DC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79" y="-134984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Untargeted search in the DM – time plane: challenges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F459DE-3A27-C5CE-46B0-B93141BCB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9" y="1882208"/>
            <a:ext cx="3792551" cy="3483201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BA0000"/>
                </a:solidFill>
              </a:rPr>
              <a:t>Aspect ratio of the S/N degradation</a:t>
            </a:r>
          </a:p>
          <a:p>
            <a:r>
              <a:rPr lang="en-GB" sz="2400" dirty="0">
                <a:solidFill>
                  <a:srgbClr val="002A85"/>
                </a:solidFill>
              </a:rPr>
              <a:t>Extent of the S/N degradation</a:t>
            </a:r>
          </a:p>
          <a:p>
            <a:pPr marL="0" indent="0">
              <a:buNone/>
            </a:pPr>
            <a:endParaRPr lang="en-GB" sz="2400" dirty="0">
              <a:solidFill>
                <a:srgbClr val="002A8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F012E-1A5E-FA88-8D9A-AAC182B93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3" r="14090"/>
          <a:stretch/>
        </p:blipFill>
        <p:spPr>
          <a:xfrm>
            <a:off x="4593260" y="874752"/>
            <a:ext cx="6645354" cy="58141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66BA7-3ED0-CAAA-11A7-63D2BE9EA361}"/>
              </a:ext>
            </a:extLst>
          </p:cNvPr>
          <p:cNvSpPr/>
          <p:nvPr/>
        </p:nvSpPr>
        <p:spPr>
          <a:xfrm>
            <a:off x="364779" y="2705623"/>
            <a:ext cx="3314087" cy="2044068"/>
          </a:xfrm>
          <a:prstGeom prst="rect">
            <a:avLst/>
          </a:prstGeom>
          <a:solidFill>
            <a:srgbClr val="ECEC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D7D12D-32A1-10C9-743C-DD399DA5A4B1}"/>
              </a:ext>
            </a:extLst>
          </p:cNvPr>
          <p:cNvSpPr/>
          <p:nvPr/>
        </p:nvSpPr>
        <p:spPr>
          <a:xfrm>
            <a:off x="5945897" y="3579485"/>
            <a:ext cx="896021" cy="89602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5C3F61-B9D6-EF03-BB53-F65A32422F43}"/>
              </a:ext>
            </a:extLst>
          </p:cNvPr>
          <p:cNvCxnSpPr>
            <a:cxnSpLocks/>
          </p:cNvCxnSpPr>
          <p:nvPr/>
        </p:nvCxnSpPr>
        <p:spPr>
          <a:xfrm flipV="1">
            <a:off x="5945897" y="1160337"/>
            <a:ext cx="1804806" cy="24191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AF2A1E-3DC1-D499-799B-87F19621C673}"/>
              </a:ext>
            </a:extLst>
          </p:cNvPr>
          <p:cNvCxnSpPr>
            <a:cxnSpLocks/>
          </p:cNvCxnSpPr>
          <p:nvPr/>
        </p:nvCxnSpPr>
        <p:spPr>
          <a:xfrm flipV="1">
            <a:off x="6841918" y="1160337"/>
            <a:ext cx="5013620" cy="24191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B740CD-9236-2362-5787-CBAFB58C8670}"/>
              </a:ext>
            </a:extLst>
          </p:cNvPr>
          <p:cNvCxnSpPr>
            <a:cxnSpLocks/>
          </p:cNvCxnSpPr>
          <p:nvPr/>
        </p:nvCxnSpPr>
        <p:spPr>
          <a:xfrm>
            <a:off x="6841918" y="4475506"/>
            <a:ext cx="4985303" cy="78966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urple square with a light in the middle&#10;&#10;Description automatically generated">
            <a:extLst>
              <a:ext uri="{FF2B5EF4-FFF2-40B4-BE49-F238E27FC236}">
                <a16:creationId xmlns:a16="http://schemas.microsoft.com/office/drawing/2014/main" id="{88E2CC5E-E225-FA23-B5C3-6EB4D5F8C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703" y="1160337"/>
            <a:ext cx="4104835" cy="41048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C6AD61-C98A-632F-614D-4A0C4649CF6B}"/>
              </a:ext>
            </a:extLst>
          </p:cNvPr>
          <p:cNvSpPr/>
          <p:nvPr/>
        </p:nvSpPr>
        <p:spPr>
          <a:xfrm>
            <a:off x="7750703" y="1165048"/>
            <a:ext cx="4104835" cy="41001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BC33A5-0229-4176-D36A-9982C5EDE34E}"/>
              </a:ext>
            </a:extLst>
          </p:cNvPr>
          <p:cNvCxnSpPr>
            <a:cxnSpLocks/>
          </p:cNvCxnSpPr>
          <p:nvPr/>
        </p:nvCxnSpPr>
        <p:spPr>
          <a:xfrm>
            <a:off x="5945897" y="4475506"/>
            <a:ext cx="1804806" cy="78966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293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A36FBEB-560D-395F-7365-995D50DC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79" y="-134984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Untargeted search in the DM – time plane: challenges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F459DE-3A27-C5CE-46B0-B93141BCB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9" y="1882208"/>
            <a:ext cx="3792551" cy="3483201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BA0000"/>
                </a:solidFill>
              </a:rPr>
              <a:t>Aspect ratio of the S/N degradation</a:t>
            </a:r>
          </a:p>
          <a:p>
            <a:r>
              <a:rPr lang="en-GB" sz="2400" dirty="0">
                <a:solidFill>
                  <a:srgbClr val="002A85"/>
                </a:solidFill>
              </a:rPr>
              <a:t>Extent of the S/N degradation</a:t>
            </a:r>
          </a:p>
          <a:p>
            <a:pPr marL="0" indent="0">
              <a:buNone/>
            </a:pPr>
            <a:endParaRPr lang="en-GB" sz="2400" dirty="0">
              <a:solidFill>
                <a:srgbClr val="002A8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F012E-1A5E-FA88-8D9A-AAC182B93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3" r="14090"/>
          <a:stretch/>
        </p:blipFill>
        <p:spPr>
          <a:xfrm>
            <a:off x="4593260" y="874752"/>
            <a:ext cx="6645354" cy="58141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66BA7-3ED0-CAAA-11A7-63D2BE9EA361}"/>
              </a:ext>
            </a:extLst>
          </p:cNvPr>
          <p:cNvSpPr/>
          <p:nvPr/>
        </p:nvSpPr>
        <p:spPr>
          <a:xfrm>
            <a:off x="364779" y="2705623"/>
            <a:ext cx="3314087" cy="2044068"/>
          </a:xfrm>
          <a:prstGeom prst="rect">
            <a:avLst/>
          </a:prstGeom>
          <a:solidFill>
            <a:srgbClr val="ECEC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D7D12D-32A1-10C9-743C-DD399DA5A4B1}"/>
              </a:ext>
            </a:extLst>
          </p:cNvPr>
          <p:cNvSpPr/>
          <p:nvPr/>
        </p:nvSpPr>
        <p:spPr>
          <a:xfrm>
            <a:off x="5962136" y="2705623"/>
            <a:ext cx="879782" cy="26597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5C3F61-B9D6-EF03-BB53-F65A32422F43}"/>
              </a:ext>
            </a:extLst>
          </p:cNvPr>
          <p:cNvCxnSpPr>
            <a:cxnSpLocks/>
          </p:cNvCxnSpPr>
          <p:nvPr/>
        </p:nvCxnSpPr>
        <p:spPr>
          <a:xfrm flipV="1">
            <a:off x="5962136" y="1160337"/>
            <a:ext cx="1788567" cy="154528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AF2A1E-3DC1-D499-799B-87F19621C673}"/>
              </a:ext>
            </a:extLst>
          </p:cNvPr>
          <p:cNvCxnSpPr>
            <a:cxnSpLocks/>
          </p:cNvCxnSpPr>
          <p:nvPr/>
        </p:nvCxnSpPr>
        <p:spPr>
          <a:xfrm flipV="1">
            <a:off x="6870235" y="1160337"/>
            <a:ext cx="4985303" cy="154528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B740CD-9236-2362-5787-CBAFB58C8670}"/>
              </a:ext>
            </a:extLst>
          </p:cNvPr>
          <p:cNvCxnSpPr>
            <a:cxnSpLocks/>
          </p:cNvCxnSpPr>
          <p:nvPr/>
        </p:nvCxnSpPr>
        <p:spPr>
          <a:xfrm flipV="1">
            <a:off x="6841918" y="5265172"/>
            <a:ext cx="4985303" cy="10023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8E2CC5E-E225-FA23-B5C3-6EB4D5F8CD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50703" y="1160337"/>
            <a:ext cx="4104835" cy="41048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C6AD61-C98A-632F-614D-4A0C4649CF6B}"/>
              </a:ext>
            </a:extLst>
          </p:cNvPr>
          <p:cNvSpPr/>
          <p:nvPr/>
        </p:nvSpPr>
        <p:spPr>
          <a:xfrm>
            <a:off x="7750703" y="1165048"/>
            <a:ext cx="4104835" cy="41001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BC33A5-0229-4176-D36A-9982C5EDE34E}"/>
              </a:ext>
            </a:extLst>
          </p:cNvPr>
          <p:cNvCxnSpPr>
            <a:cxnSpLocks/>
          </p:cNvCxnSpPr>
          <p:nvPr/>
        </p:nvCxnSpPr>
        <p:spPr>
          <a:xfrm flipV="1">
            <a:off x="5962136" y="5265172"/>
            <a:ext cx="1788567" cy="10023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905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A36FBEB-560D-395F-7365-995D50DC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79" y="-134984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Untargeted search in the DM – time plane: challenges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F459DE-3A27-C5CE-46B0-B93141BCB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9" y="1882208"/>
            <a:ext cx="3792551" cy="3483201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BA0000"/>
                </a:solidFill>
              </a:rPr>
              <a:t>Aspect ratio of the S/N degradation</a:t>
            </a:r>
          </a:p>
          <a:p>
            <a:r>
              <a:rPr lang="en-GB" sz="2400" dirty="0">
                <a:solidFill>
                  <a:srgbClr val="002A85"/>
                </a:solidFill>
              </a:rPr>
              <a:t>Extent of the S/N degradation</a:t>
            </a:r>
          </a:p>
          <a:p>
            <a:pPr marL="0" indent="0">
              <a:buNone/>
            </a:pPr>
            <a:endParaRPr lang="en-GB" sz="2400" dirty="0">
              <a:solidFill>
                <a:srgbClr val="002A8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F012E-1A5E-FA88-8D9A-AAC182B93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3" r="14090"/>
          <a:stretch/>
        </p:blipFill>
        <p:spPr>
          <a:xfrm>
            <a:off x="4593260" y="874752"/>
            <a:ext cx="6645354" cy="58141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66BA7-3ED0-CAAA-11A7-63D2BE9EA361}"/>
              </a:ext>
            </a:extLst>
          </p:cNvPr>
          <p:cNvSpPr/>
          <p:nvPr/>
        </p:nvSpPr>
        <p:spPr>
          <a:xfrm>
            <a:off x="364779" y="2705623"/>
            <a:ext cx="3314087" cy="2044068"/>
          </a:xfrm>
          <a:prstGeom prst="rect">
            <a:avLst/>
          </a:prstGeom>
          <a:solidFill>
            <a:srgbClr val="ECEC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D7D12D-32A1-10C9-743C-DD399DA5A4B1}"/>
              </a:ext>
            </a:extLst>
          </p:cNvPr>
          <p:cNvSpPr/>
          <p:nvPr/>
        </p:nvSpPr>
        <p:spPr>
          <a:xfrm>
            <a:off x="5945897" y="1808922"/>
            <a:ext cx="896021" cy="444279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5C3F61-B9D6-EF03-BB53-F65A32422F43}"/>
              </a:ext>
            </a:extLst>
          </p:cNvPr>
          <p:cNvCxnSpPr>
            <a:cxnSpLocks/>
          </p:cNvCxnSpPr>
          <p:nvPr/>
        </p:nvCxnSpPr>
        <p:spPr>
          <a:xfrm flipV="1">
            <a:off x="5955841" y="1160337"/>
            <a:ext cx="1794862" cy="64858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AF2A1E-3DC1-D499-799B-87F19621C673}"/>
              </a:ext>
            </a:extLst>
          </p:cNvPr>
          <p:cNvCxnSpPr>
            <a:cxnSpLocks/>
          </p:cNvCxnSpPr>
          <p:nvPr/>
        </p:nvCxnSpPr>
        <p:spPr>
          <a:xfrm flipV="1">
            <a:off x="6870235" y="1160337"/>
            <a:ext cx="4985303" cy="64858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B740CD-9236-2362-5787-CBAFB58C8670}"/>
              </a:ext>
            </a:extLst>
          </p:cNvPr>
          <p:cNvCxnSpPr>
            <a:cxnSpLocks/>
          </p:cNvCxnSpPr>
          <p:nvPr/>
        </p:nvCxnSpPr>
        <p:spPr>
          <a:xfrm flipV="1">
            <a:off x="6851862" y="5265172"/>
            <a:ext cx="4975359" cy="98654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8E2CC5E-E225-FA23-B5C3-6EB4D5F8CD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50703" y="1160337"/>
            <a:ext cx="4104835" cy="41048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C6AD61-C98A-632F-614D-4A0C4649CF6B}"/>
              </a:ext>
            </a:extLst>
          </p:cNvPr>
          <p:cNvSpPr/>
          <p:nvPr/>
        </p:nvSpPr>
        <p:spPr>
          <a:xfrm>
            <a:off x="7750703" y="1165048"/>
            <a:ext cx="4104835" cy="41001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BC33A5-0229-4176-D36A-9982C5EDE34E}"/>
              </a:ext>
            </a:extLst>
          </p:cNvPr>
          <p:cNvCxnSpPr>
            <a:cxnSpLocks/>
          </p:cNvCxnSpPr>
          <p:nvPr/>
        </p:nvCxnSpPr>
        <p:spPr>
          <a:xfrm flipV="1">
            <a:off x="5955841" y="5265172"/>
            <a:ext cx="1794862" cy="98654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71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A36FBEB-560D-395F-7365-995D50DC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79" y="-134984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Untargeted search in the DM – time plane: challenges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F459DE-3A27-C5CE-46B0-B93141BCB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9" y="1882208"/>
            <a:ext cx="3792551" cy="3483201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BA0000"/>
                </a:solidFill>
              </a:rPr>
              <a:t>Aspect ratio of the S/N degradation</a:t>
            </a:r>
          </a:p>
          <a:p>
            <a:r>
              <a:rPr lang="en-GB" sz="2400" dirty="0">
                <a:solidFill>
                  <a:srgbClr val="002A85"/>
                </a:solidFill>
              </a:rPr>
              <a:t>Extent of the S/N degradation</a:t>
            </a:r>
          </a:p>
          <a:p>
            <a:pPr marL="0" indent="0">
              <a:buNone/>
            </a:pPr>
            <a:endParaRPr lang="en-GB" sz="2400" dirty="0">
              <a:solidFill>
                <a:srgbClr val="002A8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F012E-1A5E-FA88-8D9A-AAC182B93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3" r="14090"/>
          <a:stretch/>
        </p:blipFill>
        <p:spPr>
          <a:xfrm>
            <a:off x="4593260" y="874752"/>
            <a:ext cx="6645354" cy="58141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66BA7-3ED0-CAAA-11A7-63D2BE9EA361}"/>
              </a:ext>
            </a:extLst>
          </p:cNvPr>
          <p:cNvSpPr/>
          <p:nvPr/>
        </p:nvSpPr>
        <p:spPr>
          <a:xfrm>
            <a:off x="364779" y="2705623"/>
            <a:ext cx="3314087" cy="2044068"/>
          </a:xfrm>
          <a:prstGeom prst="rect">
            <a:avLst/>
          </a:prstGeom>
          <a:solidFill>
            <a:srgbClr val="ECEC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D7D12D-32A1-10C9-743C-DD399DA5A4B1}"/>
              </a:ext>
            </a:extLst>
          </p:cNvPr>
          <p:cNvSpPr/>
          <p:nvPr/>
        </p:nvSpPr>
        <p:spPr>
          <a:xfrm>
            <a:off x="5945897" y="1053548"/>
            <a:ext cx="896021" cy="51981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5C3F61-B9D6-EF03-BB53-F65A32422F43}"/>
              </a:ext>
            </a:extLst>
          </p:cNvPr>
          <p:cNvCxnSpPr>
            <a:cxnSpLocks/>
          </p:cNvCxnSpPr>
          <p:nvPr/>
        </p:nvCxnSpPr>
        <p:spPr>
          <a:xfrm>
            <a:off x="5955841" y="1053548"/>
            <a:ext cx="1794862" cy="10678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AF2A1E-3DC1-D499-799B-87F19621C673}"/>
              </a:ext>
            </a:extLst>
          </p:cNvPr>
          <p:cNvCxnSpPr>
            <a:cxnSpLocks/>
          </p:cNvCxnSpPr>
          <p:nvPr/>
        </p:nvCxnSpPr>
        <p:spPr>
          <a:xfrm>
            <a:off x="6880179" y="1048837"/>
            <a:ext cx="4975359" cy="1115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B740CD-9236-2362-5787-CBAFB58C8670}"/>
              </a:ext>
            </a:extLst>
          </p:cNvPr>
          <p:cNvCxnSpPr>
            <a:cxnSpLocks/>
          </p:cNvCxnSpPr>
          <p:nvPr/>
        </p:nvCxnSpPr>
        <p:spPr>
          <a:xfrm flipV="1">
            <a:off x="6851862" y="5265172"/>
            <a:ext cx="4975359" cy="98654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8E2CC5E-E225-FA23-B5C3-6EB4D5F8CD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50703" y="1160337"/>
            <a:ext cx="4104835" cy="41048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C6AD61-C98A-632F-614D-4A0C4649CF6B}"/>
              </a:ext>
            </a:extLst>
          </p:cNvPr>
          <p:cNvSpPr/>
          <p:nvPr/>
        </p:nvSpPr>
        <p:spPr>
          <a:xfrm>
            <a:off x="7750703" y="1165048"/>
            <a:ext cx="4104835" cy="41001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BC33A5-0229-4176-D36A-9982C5EDE34E}"/>
              </a:ext>
            </a:extLst>
          </p:cNvPr>
          <p:cNvCxnSpPr>
            <a:cxnSpLocks/>
          </p:cNvCxnSpPr>
          <p:nvPr/>
        </p:nvCxnSpPr>
        <p:spPr>
          <a:xfrm flipV="1">
            <a:off x="5955841" y="5265172"/>
            <a:ext cx="1794862" cy="98654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60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A36FBEB-560D-395F-7365-995D50DC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79" y="-134984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Untargeted search in the DM – time plane: challenges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F459DE-3A27-C5CE-46B0-B93141BCB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9" y="1882208"/>
            <a:ext cx="3792551" cy="3483201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BA0000"/>
                </a:solidFill>
              </a:rPr>
              <a:t>Aspect ratio of the S/N degradation</a:t>
            </a:r>
          </a:p>
          <a:p>
            <a:r>
              <a:rPr lang="en-GB" sz="2400" dirty="0">
                <a:solidFill>
                  <a:srgbClr val="002A85"/>
                </a:solidFill>
              </a:rPr>
              <a:t>Extent of the S/N degradation</a:t>
            </a:r>
          </a:p>
          <a:p>
            <a:pPr marL="0" indent="0">
              <a:buNone/>
            </a:pPr>
            <a:endParaRPr lang="en-GB" sz="2400" dirty="0">
              <a:solidFill>
                <a:srgbClr val="002A8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F012E-1A5E-FA88-8D9A-AAC182B93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3" r="14090"/>
          <a:stretch/>
        </p:blipFill>
        <p:spPr>
          <a:xfrm>
            <a:off x="4593260" y="874752"/>
            <a:ext cx="6645354" cy="58141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66BA7-3ED0-CAAA-11A7-63D2BE9EA361}"/>
              </a:ext>
            </a:extLst>
          </p:cNvPr>
          <p:cNvSpPr/>
          <p:nvPr/>
        </p:nvSpPr>
        <p:spPr>
          <a:xfrm>
            <a:off x="336462" y="1781284"/>
            <a:ext cx="3314087" cy="792951"/>
          </a:xfrm>
          <a:prstGeom prst="rect">
            <a:avLst/>
          </a:prstGeom>
          <a:solidFill>
            <a:srgbClr val="ECEC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D7D12D-32A1-10C9-743C-DD399DA5A4B1}"/>
              </a:ext>
            </a:extLst>
          </p:cNvPr>
          <p:cNvSpPr/>
          <p:nvPr/>
        </p:nvSpPr>
        <p:spPr>
          <a:xfrm>
            <a:off x="5945897" y="3579485"/>
            <a:ext cx="896021" cy="89602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5C3F61-B9D6-EF03-BB53-F65A32422F43}"/>
              </a:ext>
            </a:extLst>
          </p:cNvPr>
          <p:cNvCxnSpPr>
            <a:cxnSpLocks/>
          </p:cNvCxnSpPr>
          <p:nvPr/>
        </p:nvCxnSpPr>
        <p:spPr>
          <a:xfrm flipV="1">
            <a:off x="5945897" y="1160337"/>
            <a:ext cx="1804806" cy="24191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AF2A1E-3DC1-D499-799B-87F19621C673}"/>
              </a:ext>
            </a:extLst>
          </p:cNvPr>
          <p:cNvCxnSpPr>
            <a:cxnSpLocks/>
          </p:cNvCxnSpPr>
          <p:nvPr/>
        </p:nvCxnSpPr>
        <p:spPr>
          <a:xfrm flipV="1">
            <a:off x="6841918" y="1160337"/>
            <a:ext cx="5013620" cy="241914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B740CD-9236-2362-5787-CBAFB58C8670}"/>
              </a:ext>
            </a:extLst>
          </p:cNvPr>
          <p:cNvCxnSpPr>
            <a:cxnSpLocks/>
          </p:cNvCxnSpPr>
          <p:nvPr/>
        </p:nvCxnSpPr>
        <p:spPr>
          <a:xfrm>
            <a:off x="6841918" y="4475506"/>
            <a:ext cx="4985303" cy="78966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urple square with a light in the middle&#10;&#10;Description automatically generated">
            <a:extLst>
              <a:ext uri="{FF2B5EF4-FFF2-40B4-BE49-F238E27FC236}">
                <a16:creationId xmlns:a16="http://schemas.microsoft.com/office/drawing/2014/main" id="{88E2CC5E-E225-FA23-B5C3-6EB4D5F8C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703" y="1160337"/>
            <a:ext cx="4104835" cy="41048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C6AD61-C98A-632F-614D-4A0C4649CF6B}"/>
              </a:ext>
            </a:extLst>
          </p:cNvPr>
          <p:cNvSpPr/>
          <p:nvPr/>
        </p:nvSpPr>
        <p:spPr>
          <a:xfrm>
            <a:off x="7750703" y="1165048"/>
            <a:ext cx="4104835" cy="41001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BC33A5-0229-4176-D36A-9982C5EDE34E}"/>
              </a:ext>
            </a:extLst>
          </p:cNvPr>
          <p:cNvCxnSpPr>
            <a:cxnSpLocks/>
          </p:cNvCxnSpPr>
          <p:nvPr/>
        </p:nvCxnSpPr>
        <p:spPr>
          <a:xfrm>
            <a:off x="5945897" y="4475506"/>
            <a:ext cx="1804806" cy="78966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899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A36FBEB-560D-395F-7365-995D50DC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79" y="-134984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Untargeted search in the DM – time plane: challenges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F459DE-3A27-C5CE-46B0-B93141BCB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9" y="1882208"/>
            <a:ext cx="3792551" cy="3483201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BA0000"/>
                </a:solidFill>
              </a:rPr>
              <a:t>Aspect ratio of the S/N degradation</a:t>
            </a:r>
          </a:p>
          <a:p>
            <a:r>
              <a:rPr lang="en-GB" sz="2400" dirty="0">
                <a:solidFill>
                  <a:srgbClr val="002A85"/>
                </a:solidFill>
              </a:rPr>
              <a:t>Extent of the S/N degradation</a:t>
            </a:r>
          </a:p>
          <a:p>
            <a:pPr marL="0" indent="0">
              <a:buNone/>
            </a:pPr>
            <a:endParaRPr lang="en-GB" sz="2400" dirty="0">
              <a:solidFill>
                <a:srgbClr val="002A8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F012E-1A5E-FA88-8D9A-AAC182B93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3" r="14090"/>
          <a:stretch/>
        </p:blipFill>
        <p:spPr>
          <a:xfrm>
            <a:off x="4593260" y="874752"/>
            <a:ext cx="6645354" cy="58141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66BA7-3ED0-CAAA-11A7-63D2BE9EA361}"/>
              </a:ext>
            </a:extLst>
          </p:cNvPr>
          <p:cNvSpPr/>
          <p:nvPr/>
        </p:nvSpPr>
        <p:spPr>
          <a:xfrm>
            <a:off x="336462" y="1781284"/>
            <a:ext cx="3314087" cy="792951"/>
          </a:xfrm>
          <a:prstGeom prst="rect">
            <a:avLst/>
          </a:prstGeom>
          <a:solidFill>
            <a:srgbClr val="ECEC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D7D12D-32A1-10C9-743C-DD399DA5A4B1}"/>
              </a:ext>
            </a:extLst>
          </p:cNvPr>
          <p:cNvSpPr/>
          <p:nvPr/>
        </p:nvSpPr>
        <p:spPr>
          <a:xfrm>
            <a:off x="10412988" y="1779443"/>
            <a:ext cx="728777" cy="89602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5C3F61-B9D6-EF03-BB53-F65A32422F43}"/>
              </a:ext>
            </a:extLst>
          </p:cNvPr>
          <p:cNvCxnSpPr>
            <a:cxnSpLocks/>
          </p:cNvCxnSpPr>
          <p:nvPr/>
        </p:nvCxnSpPr>
        <p:spPr>
          <a:xfrm>
            <a:off x="5100041" y="1232369"/>
            <a:ext cx="5284595" cy="54707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AF2A1E-3DC1-D499-799B-87F19621C673}"/>
              </a:ext>
            </a:extLst>
          </p:cNvPr>
          <p:cNvCxnSpPr>
            <a:cxnSpLocks/>
          </p:cNvCxnSpPr>
          <p:nvPr/>
        </p:nvCxnSpPr>
        <p:spPr>
          <a:xfrm>
            <a:off x="9208646" y="1232369"/>
            <a:ext cx="1933119" cy="54707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B740CD-9236-2362-5787-CBAFB58C8670}"/>
              </a:ext>
            </a:extLst>
          </p:cNvPr>
          <p:cNvCxnSpPr>
            <a:cxnSpLocks/>
          </p:cNvCxnSpPr>
          <p:nvPr/>
        </p:nvCxnSpPr>
        <p:spPr>
          <a:xfrm flipV="1">
            <a:off x="9208646" y="2669272"/>
            <a:ext cx="1933119" cy="2667932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EBC33A5-0229-4176-D36A-9982C5EDE34E}"/>
              </a:ext>
            </a:extLst>
          </p:cNvPr>
          <p:cNvCxnSpPr>
            <a:cxnSpLocks/>
          </p:cNvCxnSpPr>
          <p:nvPr/>
        </p:nvCxnSpPr>
        <p:spPr>
          <a:xfrm flipV="1">
            <a:off x="5086339" y="2675464"/>
            <a:ext cx="5326649" cy="266174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8E2CC5E-E225-FA23-B5C3-6EB4D5F8CD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86339" y="1232369"/>
            <a:ext cx="4104835" cy="41048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C6AD61-C98A-632F-614D-4A0C4649CF6B}"/>
              </a:ext>
            </a:extLst>
          </p:cNvPr>
          <p:cNvSpPr/>
          <p:nvPr/>
        </p:nvSpPr>
        <p:spPr>
          <a:xfrm>
            <a:off x="5086339" y="1237080"/>
            <a:ext cx="4104835" cy="41001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711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A36FBEB-560D-395F-7365-995D50DC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79" y="-134984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Untargeted search in the DM – time plane: challenges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841E1E-B2C6-E9FC-6BEC-8C6532F30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5" t="14939" r="5792" b="10072"/>
          <a:stretch/>
        </p:blipFill>
        <p:spPr>
          <a:xfrm>
            <a:off x="4810539" y="981433"/>
            <a:ext cx="6794545" cy="5638028"/>
          </a:xfrm>
          <a:prstGeom prst="rect">
            <a:avLst/>
          </a:prstGeom>
        </p:spPr>
      </p:pic>
      <p:pic>
        <p:nvPicPr>
          <p:cNvPr id="10" name="Picture 9" descr="A red and black background&#10;&#10;Description automatically generated">
            <a:extLst>
              <a:ext uri="{FF2B5EF4-FFF2-40B4-BE49-F238E27FC236}">
                <a16:creationId xmlns:a16="http://schemas.microsoft.com/office/drawing/2014/main" id="{FCFF37D9-C47C-BB95-076C-7CD36B6391F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12854" flipH="1">
            <a:off x="6038045" y="2170833"/>
            <a:ext cx="326931" cy="565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4F37CC-FC2C-B96A-2A87-ABCCB93A5DE4}"/>
              </a:ext>
            </a:extLst>
          </p:cNvPr>
          <p:cNvSpPr txBox="1"/>
          <p:nvPr/>
        </p:nvSpPr>
        <p:spPr>
          <a:xfrm>
            <a:off x="6452571" y="2099517"/>
            <a:ext cx="232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 </a:t>
            </a:r>
            <a:r>
              <a:rPr lang="en-GB" dirty="0" err="1">
                <a:solidFill>
                  <a:schemeClr val="bg1"/>
                </a:solidFill>
              </a:rPr>
              <a:t>ms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" name="Picture 11" descr="A red and black background&#10;&#10;Description automatically generated">
            <a:extLst>
              <a:ext uri="{FF2B5EF4-FFF2-40B4-BE49-F238E27FC236}">
                <a16:creationId xmlns:a16="http://schemas.microsoft.com/office/drawing/2014/main" id="{898B7089-1FCD-5EA2-C4D5-1A8137120E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83601" flipH="1">
            <a:off x="9528307" y="2317339"/>
            <a:ext cx="326931" cy="5652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ACF1F5-A7BD-2B62-8E92-FD2DF2671030}"/>
              </a:ext>
            </a:extLst>
          </p:cNvPr>
          <p:cNvSpPr txBox="1"/>
          <p:nvPr/>
        </p:nvSpPr>
        <p:spPr>
          <a:xfrm>
            <a:off x="8941587" y="1951606"/>
            <a:ext cx="232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18 </a:t>
            </a:r>
            <a:r>
              <a:rPr lang="en-GB" dirty="0" err="1">
                <a:solidFill>
                  <a:schemeClr val="bg1"/>
                </a:solidFill>
              </a:rPr>
              <a:t>ms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4190AD-3AED-8875-BE44-C8ECCF836841}"/>
              </a:ext>
            </a:extLst>
          </p:cNvPr>
          <p:cNvSpPr txBox="1">
            <a:spLocks/>
          </p:cNvSpPr>
          <p:nvPr/>
        </p:nvSpPr>
        <p:spPr>
          <a:xfrm>
            <a:off x="347245" y="1563335"/>
            <a:ext cx="4087904" cy="4460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The DM – time plane can be sliced using a window size ensuring the bowtie would appear at the </a:t>
            </a:r>
            <a:r>
              <a:rPr lang="en-GB" sz="2000" dirty="0">
                <a:solidFill>
                  <a:srgbClr val="C00000"/>
                </a:solidFill>
              </a:rPr>
              <a:t>same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C00000"/>
                </a:solidFill>
              </a:rPr>
              <a:t>shape</a:t>
            </a:r>
            <a:r>
              <a:rPr lang="en-GB" sz="2000" dirty="0"/>
              <a:t> and </a:t>
            </a:r>
            <a:r>
              <a:rPr lang="en-GB" sz="2000" dirty="0">
                <a:solidFill>
                  <a:srgbClr val="C00000"/>
                </a:solidFill>
              </a:rPr>
              <a:t>size</a:t>
            </a:r>
            <a:r>
              <a:rPr lang="en-GB" sz="2000" dirty="0"/>
              <a:t>.</a:t>
            </a:r>
          </a:p>
          <a:p>
            <a:r>
              <a:rPr lang="en-GB" sz="2000" dirty="0"/>
              <a:t>This window is dependent on the burst </a:t>
            </a:r>
            <a:r>
              <a:rPr lang="en-GB" sz="2000" dirty="0">
                <a:solidFill>
                  <a:srgbClr val="C00000"/>
                </a:solidFill>
              </a:rPr>
              <a:t>width</a:t>
            </a:r>
            <a:r>
              <a:rPr lang="en-GB" sz="2000" dirty="0"/>
              <a:t>.</a:t>
            </a:r>
          </a:p>
          <a:p>
            <a:r>
              <a:rPr lang="en-GB" sz="2000" dirty="0">
                <a:solidFill>
                  <a:srgbClr val="BA0000"/>
                </a:solidFill>
              </a:rPr>
              <a:t>Multiple</a:t>
            </a:r>
            <a:r>
              <a:rPr lang="en-GB" sz="2000" dirty="0"/>
              <a:t> searching windows of different size need to be used to capture a range of possible burst widths.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839059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A36FBEB-560D-395F-7365-995D50DC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79" y="-134984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Untargeted search in the DM – time plane: challenges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94190AD-3AED-8875-BE44-C8ECCF836841}"/>
              </a:ext>
            </a:extLst>
          </p:cNvPr>
          <p:cNvSpPr txBox="1">
            <a:spLocks/>
          </p:cNvSpPr>
          <p:nvPr/>
        </p:nvSpPr>
        <p:spPr>
          <a:xfrm>
            <a:off x="227976" y="1563335"/>
            <a:ext cx="3191085" cy="4460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The DM – time plane can be sliced using a window size ensuring the bowtie would appear at the </a:t>
            </a:r>
            <a:r>
              <a:rPr lang="en-GB" sz="2000" dirty="0">
                <a:solidFill>
                  <a:srgbClr val="C00000"/>
                </a:solidFill>
              </a:rPr>
              <a:t>same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C00000"/>
                </a:solidFill>
              </a:rPr>
              <a:t>shape</a:t>
            </a:r>
            <a:r>
              <a:rPr lang="en-GB" sz="2000" dirty="0"/>
              <a:t> and </a:t>
            </a:r>
            <a:r>
              <a:rPr lang="en-GB" sz="2000" dirty="0">
                <a:solidFill>
                  <a:srgbClr val="C00000"/>
                </a:solidFill>
              </a:rPr>
              <a:t>size</a:t>
            </a:r>
            <a:r>
              <a:rPr lang="en-GB" sz="2000" dirty="0"/>
              <a:t>.</a:t>
            </a:r>
          </a:p>
          <a:p>
            <a:r>
              <a:rPr lang="en-GB" sz="2000" dirty="0"/>
              <a:t>This window is dependent on the burst </a:t>
            </a:r>
            <a:r>
              <a:rPr lang="en-GB" sz="2000" dirty="0">
                <a:solidFill>
                  <a:srgbClr val="C00000"/>
                </a:solidFill>
              </a:rPr>
              <a:t>width</a:t>
            </a:r>
            <a:r>
              <a:rPr lang="en-GB" sz="2000" dirty="0"/>
              <a:t>.</a:t>
            </a:r>
          </a:p>
          <a:p>
            <a:r>
              <a:rPr lang="en-GB" sz="2000" dirty="0">
                <a:solidFill>
                  <a:srgbClr val="BA0000"/>
                </a:solidFill>
              </a:rPr>
              <a:t>Multiple</a:t>
            </a:r>
            <a:r>
              <a:rPr lang="en-GB" sz="2000" dirty="0"/>
              <a:t> searching windows of different size need to be used to capture a range of possible burst widths.</a:t>
            </a:r>
            <a:endParaRPr lang="en-GB" sz="1800" dirty="0"/>
          </a:p>
        </p:txBody>
      </p:sp>
      <p:pic>
        <p:nvPicPr>
          <p:cNvPr id="5" name="Picture 4" descr="A purple and yellow gradient with white numbers&#10;&#10;Description automatically generated with medium confidence">
            <a:extLst>
              <a:ext uri="{FF2B5EF4-FFF2-40B4-BE49-F238E27FC236}">
                <a16:creationId xmlns:a16="http://schemas.microsoft.com/office/drawing/2014/main" id="{31232943-7F36-334F-4F7E-07B4506E1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93" y="1369191"/>
            <a:ext cx="4152445" cy="4152445"/>
          </a:xfrm>
          <a:prstGeom prst="rect">
            <a:avLst/>
          </a:prstGeom>
        </p:spPr>
      </p:pic>
      <p:pic>
        <p:nvPicPr>
          <p:cNvPr id="7" name="Picture 6" descr="A purple square with a light in the center&#10;&#10;Description automatically generated with medium confidence">
            <a:extLst>
              <a:ext uri="{FF2B5EF4-FFF2-40B4-BE49-F238E27FC236}">
                <a16:creationId xmlns:a16="http://schemas.microsoft.com/office/drawing/2014/main" id="{A063CABC-E492-0BFB-3922-6D78511CE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048" y="1369191"/>
            <a:ext cx="4152445" cy="41524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C51844-7AE2-1CC2-6BD1-192124103181}"/>
              </a:ext>
            </a:extLst>
          </p:cNvPr>
          <p:cNvSpPr txBox="1"/>
          <p:nvPr/>
        </p:nvSpPr>
        <p:spPr>
          <a:xfrm>
            <a:off x="5474786" y="5592148"/>
            <a:ext cx="124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1 </a:t>
            </a:r>
            <a:r>
              <a:rPr lang="en-GB" dirty="0" err="1">
                <a:solidFill>
                  <a:srgbClr val="C00000"/>
                </a:solidFill>
              </a:rPr>
              <a:t>ms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2AB205-B386-9F62-CFC5-BAFB9B6B4D8F}"/>
              </a:ext>
            </a:extLst>
          </p:cNvPr>
          <p:cNvSpPr txBox="1"/>
          <p:nvPr/>
        </p:nvSpPr>
        <p:spPr>
          <a:xfrm>
            <a:off x="9295668" y="5592148"/>
            <a:ext cx="87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18 </a:t>
            </a:r>
            <a:r>
              <a:rPr lang="en-GB" dirty="0" err="1">
                <a:solidFill>
                  <a:srgbClr val="C00000"/>
                </a:solidFill>
              </a:rPr>
              <a:t>ms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8" name="Picture 17" descr="A red and black background&#10;&#10;Description automatically generated">
            <a:extLst>
              <a:ext uri="{FF2B5EF4-FFF2-40B4-BE49-F238E27FC236}">
                <a16:creationId xmlns:a16="http://schemas.microsoft.com/office/drawing/2014/main" id="{3CFCF183-0170-670C-4A54-5A34DDFE7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092435" flipH="1">
            <a:off x="6061872" y="5741683"/>
            <a:ext cx="326931" cy="565288"/>
          </a:xfrm>
          <a:prstGeom prst="rect">
            <a:avLst/>
          </a:prstGeom>
        </p:spPr>
      </p:pic>
      <p:pic>
        <p:nvPicPr>
          <p:cNvPr id="19" name="Picture 18" descr="A red and black background&#10;&#10;Description automatically generated">
            <a:extLst>
              <a:ext uri="{FF2B5EF4-FFF2-40B4-BE49-F238E27FC236}">
                <a16:creationId xmlns:a16="http://schemas.microsoft.com/office/drawing/2014/main" id="{74E06630-B5A7-9E83-7181-0B4602812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092435" flipH="1">
            <a:off x="9896562" y="5790494"/>
            <a:ext cx="326931" cy="56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9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823F1-8A95-E9E2-9ED3-9C5545CF9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012" y="192117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Deep learning algorithms – Image segmentation</a:t>
            </a:r>
          </a:p>
        </p:txBody>
      </p:sp>
      <p:pic>
        <p:nvPicPr>
          <p:cNvPr id="5" name="Picture 4" descr="A green and yellow graph&#10;&#10;Description automatically generated">
            <a:extLst>
              <a:ext uri="{FF2B5EF4-FFF2-40B4-BE49-F238E27FC236}">
                <a16:creationId xmlns:a16="http://schemas.microsoft.com/office/drawing/2014/main" id="{2D38A436-BF54-F91E-16DB-B6AE2854B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89" y="2258802"/>
            <a:ext cx="3175964" cy="29537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766D28-3DDD-77B8-1CF0-AB6785D90165}"/>
              </a:ext>
            </a:extLst>
          </p:cNvPr>
          <p:cNvSpPr txBox="1"/>
          <p:nvPr/>
        </p:nvSpPr>
        <p:spPr>
          <a:xfrm>
            <a:off x="807689" y="1229550"/>
            <a:ext cx="2869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Image classification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EA3FCA-7200-0C9F-0740-B47028B39644}"/>
              </a:ext>
            </a:extLst>
          </p:cNvPr>
          <p:cNvSpPr txBox="1"/>
          <p:nvPr/>
        </p:nvSpPr>
        <p:spPr>
          <a:xfrm>
            <a:off x="807689" y="1712104"/>
            <a:ext cx="317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Is there a burst in this image?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07155FC-DD9F-3F62-555A-E1228BD1D3ED}"/>
              </a:ext>
            </a:extLst>
          </p:cNvPr>
          <p:cNvSpPr/>
          <p:nvPr/>
        </p:nvSpPr>
        <p:spPr>
          <a:xfrm rot="5400000">
            <a:off x="2409574" y="4175317"/>
            <a:ext cx="173263" cy="257503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48A2B2-AC3C-4828-104E-C738EBF4877F}"/>
              </a:ext>
            </a:extLst>
          </p:cNvPr>
          <p:cNvSpPr txBox="1"/>
          <p:nvPr/>
        </p:nvSpPr>
        <p:spPr>
          <a:xfrm>
            <a:off x="866298" y="6034413"/>
            <a:ext cx="3259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Yes			No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449D25-4397-EC64-DA30-A9BE0A4BAB81}"/>
              </a:ext>
            </a:extLst>
          </p:cNvPr>
          <p:cNvCxnSpPr>
            <a:cxnSpLocks/>
          </p:cNvCxnSpPr>
          <p:nvPr/>
        </p:nvCxnSpPr>
        <p:spPr>
          <a:xfrm flipH="1">
            <a:off x="1439916" y="5628450"/>
            <a:ext cx="1056288" cy="4855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3E0E84-F772-BF74-1293-5A912D04235B}"/>
              </a:ext>
            </a:extLst>
          </p:cNvPr>
          <p:cNvCxnSpPr>
            <a:cxnSpLocks/>
          </p:cNvCxnSpPr>
          <p:nvPr/>
        </p:nvCxnSpPr>
        <p:spPr>
          <a:xfrm>
            <a:off x="2496204" y="5628450"/>
            <a:ext cx="993229" cy="4855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green and yellow graph&#10;&#10;Description automatically generated">
            <a:extLst>
              <a:ext uri="{FF2B5EF4-FFF2-40B4-BE49-F238E27FC236}">
                <a16:creationId xmlns:a16="http://schemas.microsoft.com/office/drawing/2014/main" id="{8A2A289C-0646-FD0F-C186-9840AB4AE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982" y="2269312"/>
            <a:ext cx="3175964" cy="29537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0C20E00-B575-F847-DEA1-B346AD036AFB}"/>
              </a:ext>
            </a:extLst>
          </p:cNvPr>
          <p:cNvSpPr txBox="1"/>
          <p:nvPr/>
        </p:nvSpPr>
        <p:spPr>
          <a:xfrm>
            <a:off x="6735982" y="1240060"/>
            <a:ext cx="2869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BA0000"/>
                </a:solidFill>
              </a:rPr>
              <a:t>Image segmentation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9017C4-6BD5-ABE0-B0AD-02DFA5B92B42}"/>
              </a:ext>
            </a:extLst>
          </p:cNvPr>
          <p:cNvSpPr txBox="1"/>
          <p:nvPr/>
        </p:nvSpPr>
        <p:spPr>
          <a:xfrm>
            <a:off x="6735982" y="1722614"/>
            <a:ext cx="4341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Which pixels belong to a burst in this image?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18C34898-E090-4F23-DEDD-467D4AF0DA24}"/>
              </a:ext>
            </a:extLst>
          </p:cNvPr>
          <p:cNvSpPr/>
          <p:nvPr/>
        </p:nvSpPr>
        <p:spPr>
          <a:xfrm rot="5400000">
            <a:off x="8337867" y="4185827"/>
            <a:ext cx="173263" cy="257503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A85820-8F59-4E1E-C7BA-3D9E3D3B3D33}"/>
              </a:ext>
            </a:extLst>
          </p:cNvPr>
          <p:cNvSpPr txBox="1"/>
          <p:nvPr/>
        </p:nvSpPr>
        <p:spPr>
          <a:xfrm>
            <a:off x="6500303" y="5755156"/>
            <a:ext cx="395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Localisation of pixels belonging to bursts</a:t>
            </a:r>
          </a:p>
        </p:txBody>
      </p:sp>
    </p:spTree>
    <p:extLst>
      <p:ext uri="{BB962C8B-B14F-4D97-AF65-F5344CB8AC3E}">
        <p14:creationId xmlns:p14="http://schemas.microsoft.com/office/powerpoint/2010/main" val="1304861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different colored dots and numbers&#10;&#10;Description automatically generated with medium confidence">
            <a:extLst>
              <a:ext uri="{FF2B5EF4-FFF2-40B4-BE49-F238E27FC236}">
                <a16:creationId xmlns:a16="http://schemas.microsoft.com/office/drawing/2014/main" id="{21F91D04-F181-21C2-130D-F04E3FA99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156" y="1158133"/>
            <a:ext cx="6460035" cy="4896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0B33A-89C0-5C75-1CCC-A76D06A38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39" y="63798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Short time-scale radio transients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B9A3A-DD6D-02FC-A4B3-17F2CDF14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159" y="2729218"/>
            <a:ext cx="3799811" cy="2505512"/>
          </a:xfrm>
        </p:spPr>
        <p:txBody>
          <a:bodyPr>
            <a:normAutofit/>
          </a:bodyPr>
          <a:lstStyle/>
          <a:p>
            <a:r>
              <a:rPr lang="en-GB" sz="2000" dirty="0"/>
              <a:t>Fast Radio Bursts (FRBs)</a:t>
            </a:r>
          </a:p>
          <a:p>
            <a:r>
              <a:rPr lang="en-GB" sz="2000" dirty="0"/>
              <a:t>Giant Radio Pulses (GRPs) from pulsars</a:t>
            </a:r>
          </a:p>
          <a:p>
            <a:r>
              <a:rPr lang="en-GB" sz="2000" dirty="0"/>
              <a:t>Rotating Radio Transients (RRATs)</a:t>
            </a:r>
          </a:p>
          <a:p>
            <a:r>
              <a:rPr lang="en-GB" sz="2000" dirty="0"/>
              <a:t>Single bursts from magnetars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03F13E-289A-1431-8521-1416323F1CD9}"/>
              </a:ext>
            </a:extLst>
          </p:cNvPr>
          <p:cNvSpPr txBox="1"/>
          <p:nvPr/>
        </p:nvSpPr>
        <p:spPr>
          <a:xfrm>
            <a:off x="5022289" y="6169572"/>
            <a:ext cx="4270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E. Petroff, </a:t>
            </a:r>
            <a:r>
              <a:rPr lang="en-GB" sz="1400" dirty="0" err="1"/>
              <a:t>et.al</a:t>
            </a:r>
            <a:r>
              <a:rPr lang="en-GB" sz="1400" dirty="0"/>
              <a:t>. (2021) </a:t>
            </a:r>
          </a:p>
        </p:txBody>
      </p:sp>
    </p:spTree>
    <p:extLst>
      <p:ext uri="{BB962C8B-B14F-4D97-AF65-F5344CB8AC3E}">
        <p14:creationId xmlns:p14="http://schemas.microsoft.com/office/powerpoint/2010/main" val="846730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823F1-8A95-E9E2-9ED3-9C5545CF9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012" y="192117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Deep learning algorithms – Image segmentation</a:t>
            </a:r>
          </a:p>
        </p:txBody>
      </p:sp>
      <p:pic>
        <p:nvPicPr>
          <p:cNvPr id="5" name="Picture 4" descr="A green and yellow graph&#10;&#10;Description automatically generated">
            <a:extLst>
              <a:ext uri="{FF2B5EF4-FFF2-40B4-BE49-F238E27FC236}">
                <a16:creationId xmlns:a16="http://schemas.microsoft.com/office/drawing/2014/main" id="{2D38A436-BF54-F91E-16DB-B6AE2854B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89" y="2258802"/>
            <a:ext cx="3175964" cy="29537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766D28-3DDD-77B8-1CF0-AB6785D90165}"/>
              </a:ext>
            </a:extLst>
          </p:cNvPr>
          <p:cNvSpPr txBox="1"/>
          <p:nvPr/>
        </p:nvSpPr>
        <p:spPr>
          <a:xfrm>
            <a:off x="807689" y="1229550"/>
            <a:ext cx="2869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</a:rPr>
              <a:t>Image classification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EA3FCA-7200-0C9F-0740-B47028B39644}"/>
              </a:ext>
            </a:extLst>
          </p:cNvPr>
          <p:cNvSpPr txBox="1"/>
          <p:nvPr/>
        </p:nvSpPr>
        <p:spPr>
          <a:xfrm>
            <a:off x="807689" y="1712104"/>
            <a:ext cx="317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Is there a burst in this image?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07155FC-DD9F-3F62-555A-E1228BD1D3ED}"/>
              </a:ext>
            </a:extLst>
          </p:cNvPr>
          <p:cNvSpPr/>
          <p:nvPr/>
        </p:nvSpPr>
        <p:spPr>
          <a:xfrm rot="5400000">
            <a:off x="2409574" y="4175317"/>
            <a:ext cx="173263" cy="257503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48A2B2-AC3C-4828-104E-C738EBF4877F}"/>
              </a:ext>
            </a:extLst>
          </p:cNvPr>
          <p:cNvSpPr txBox="1"/>
          <p:nvPr/>
        </p:nvSpPr>
        <p:spPr>
          <a:xfrm>
            <a:off x="866298" y="6034413"/>
            <a:ext cx="3259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Yes			No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449D25-4397-EC64-DA30-A9BE0A4BAB81}"/>
              </a:ext>
            </a:extLst>
          </p:cNvPr>
          <p:cNvCxnSpPr>
            <a:cxnSpLocks/>
          </p:cNvCxnSpPr>
          <p:nvPr/>
        </p:nvCxnSpPr>
        <p:spPr>
          <a:xfrm flipH="1">
            <a:off x="1439916" y="5628450"/>
            <a:ext cx="1056288" cy="4855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3E0E84-F772-BF74-1293-5A912D04235B}"/>
              </a:ext>
            </a:extLst>
          </p:cNvPr>
          <p:cNvCxnSpPr>
            <a:cxnSpLocks/>
          </p:cNvCxnSpPr>
          <p:nvPr/>
        </p:nvCxnSpPr>
        <p:spPr>
          <a:xfrm>
            <a:off x="2496204" y="5628450"/>
            <a:ext cx="993229" cy="48552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A green and yellow graph&#10;&#10;Description automatically generated">
            <a:extLst>
              <a:ext uri="{FF2B5EF4-FFF2-40B4-BE49-F238E27FC236}">
                <a16:creationId xmlns:a16="http://schemas.microsoft.com/office/drawing/2014/main" id="{8A2A289C-0646-FD0F-C186-9840AB4AE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5982" y="2269312"/>
            <a:ext cx="3175964" cy="295375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0C20E00-B575-F847-DEA1-B346AD036AFB}"/>
              </a:ext>
            </a:extLst>
          </p:cNvPr>
          <p:cNvSpPr txBox="1"/>
          <p:nvPr/>
        </p:nvSpPr>
        <p:spPr>
          <a:xfrm>
            <a:off x="6735982" y="1240060"/>
            <a:ext cx="2869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BA0000"/>
                </a:solidFill>
              </a:rPr>
              <a:t>Image segmentation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9017C4-6BD5-ABE0-B0AD-02DFA5B92B42}"/>
              </a:ext>
            </a:extLst>
          </p:cNvPr>
          <p:cNvSpPr txBox="1"/>
          <p:nvPr/>
        </p:nvSpPr>
        <p:spPr>
          <a:xfrm>
            <a:off x="6735982" y="1722614"/>
            <a:ext cx="4341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Which pixels belong to a burst in this image?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18C34898-E090-4F23-DEDD-467D4AF0DA24}"/>
              </a:ext>
            </a:extLst>
          </p:cNvPr>
          <p:cNvSpPr/>
          <p:nvPr/>
        </p:nvSpPr>
        <p:spPr>
          <a:xfrm rot="5400000">
            <a:off x="8337867" y="4185827"/>
            <a:ext cx="173263" cy="257503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A85820-8F59-4E1E-C7BA-3D9E3D3B3D33}"/>
              </a:ext>
            </a:extLst>
          </p:cNvPr>
          <p:cNvSpPr txBox="1"/>
          <p:nvPr/>
        </p:nvSpPr>
        <p:spPr>
          <a:xfrm>
            <a:off x="6500303" y="5755156"/>
            <a:ext cx="395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Localisation of pixels belonging to bursts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A4F64-4BE3-9F7E-9EA7-434B2CE88C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733090" y="2278737"/>
            <a:ext cx="3178856" cy="295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00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FD25F-2666-605A-FE67-C39095E6B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3" y="42257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Mask RCNN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DC14A-BCEB-74C7-530B-7488CE479040}"/>
              </a:ext>
            </a:extLst>
          </p:cNvPr>
          <p:cNvSpPr txBox="1">
            <a:spLocks/>
          </p:cNvSpPr>
          <p:nvPr/>
        </p:nvSpPr>
        <p:spPr>
          <a:xfrm>
            <a:off x="8058233" y="2474581"/>
            <a:ext cx="3818458" cy="3245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Three main stages: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BA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extraction with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backbone network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 of Interest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regression and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BA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weight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classification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Deeper classification and </a:t>
            </a:r>
            <a:r>
              <a:rPr lang="en-GB" sz="2000" dirty="0">
                <a:solidFill>
                  <a:srgbClr val="BA0000"/>
                </a:solidFill>
                <a:latin typeface="Calibri" panose="020F0502020204030204"/>
              </a:rPr>
              <a:t>mask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 regression.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diagram of a block diagram&#10;&#10;Description automatically generated">
            <a:extLst>
              <a:ext uri="{FF2B5EF4-FFF2-40B4-BE49-F238E27FC236}">
                <a16:creationId xmlns:a16="http://schemas.microsoft.com/office/drawing/2014/main" id="{EBA271C1-257B-3960-860D-1F45FFCED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6836"/>
            <a:ext cx="7861738" cy="552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21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block diagram&#10;&#10;Description automatically generated">
            <a:extLst>
              <a:ext uri="{FF2B5EF4-FFF2-40B4-BE49-F238E27FC236}">
                <a16:creationId xmlns:a16="http://schemas.microsoft.com/office/drawing/2014/main" id="{97787CB5-475F-1759-7D39-201762F324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0" y="1336836"/>
            <a:ext cx="7861738" cy="552116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552F5B-4BB7-502C-DD34-788C7839A6BD}"/>
              </a:ext>
            </a:extLst>
          </p:cNvPr>
          <p:cNvCxnSpPr>
            <a:cxnSpLocks/>
          </p:cNvCxnSpPr>
          <p:nvPr/>
        </p:nvCxnSpPr>
        <p:spPr>
          <a:xfrm>
            <a:off x="5682657" y="3429000"/>
            <a:ext cx="6463486" cy="3259667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58CA62-FA45-A332-226A-AAC49211E57A}"/>
              </a:ext>
            </a:extLst>
          </p:cNvPr>
          <p:cNvCxnSpPr>
            <a:cxnSpLocks/>
          </p:cNvCxnSpPr>
          <p:nvPr/>
        </p:nvCxnSpPr>
        <p:spPr>
          <a:xfrm flipV="1">
            <a:off x="5619130" y="1255285"/>
            <a:ext cx="6527013" cy="194833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EFD25F-2666-605A-FE67-C39095E6B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53" y="42257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Mask RCNN architecture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6DCC06-50E2-17D1-2292-E23574501B4F}"/>
              </a:ext>
            </a:extLst>
          </p:cNvPr>
          <p:cNvSpPr/>
          <p:nvPr/>
        </p:nvSpPr>
        <p:spPr>
          <a:xfrm>
            <a:off x="1376854" y="1450118"/>
            <a:ext cx="4305803" cy="1978882"/>
          </a:xfrm>
          <a:prstGeom prst="rect">
            <a:avLst/>
          </a:prstGeom>
          <a:noFill/>
          <a:ln w="28575">
            <a:solidFill>
              <a:srgbClr val="BA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F1E83C-FE7A-CDC1-FFB2-49AB8CA718FE}"/>
              </a:ext>
            </a:extLst>
          </p:cNvPr>
          <p:cNvCxnSpPr>
            <a:cxnSpLocks/>
          </p:cNvCxnSpPr>
          <p:nvPr/>
        </p:nvCxnSpPr>
        <p:spPr>
          <a:xfrm flipV="1">
            <a:off x="1376855" y="1255285"/>
            <a:ext cx="4728192" cy="194833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299D75-1D4E-3859-E74E-3AA9105EC88C}"/>
              </a:ext>
            </a:extLst>
          </p:cNvPr>
          <p:cNvCxnSpPr>
            <a:cxnSpLocks/>
          </p:cNvCxnSpPr>
          <p:nvPr/>
        </p:nvCxnSpPr>
        <p:spPr>
          <a:xfrm>
            <a:off x="1376853" y="3429000"/>
            <a:ext cx="4728194" cy="3259667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A0656D8-E040-1F44-6F19-BF51FC2FA69E}"/>
              </a:ext>
            </a:extLst>
          </p:cNvPr>
          <p:cNvSpPr/>
          <p:nvPr/>
        </p:nvSpPr>
        <p:spPr>
          <a:xfrm>
            <a:off x="6096000" y="1255285"/>
            <a:ext cx="6050143" cy="5433382"/>
          </a:xfrm>
          <a:prstGeom prst="rect">
            <a:avLst/>
          </a:prstGeom>
          <a:solidFill>
            <a:schemeClr val="bg1"/>
          </a:solidFill>
          <a:ln w="28575">
            <a:solidFill>
              <a:srgbClr val="BA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Several rectangular blue and white labels&#10;&#10;Description automatically generated with medium confidence">
            <a:extLst>
              <a:ext uri="{FF2B5EF4-FFF2-40B4-BE49-F238E27FC236}">
                <a16:creationId xmlns:a16="http://schemas.microsoft.com/office/drawing/2014/main" id="{B8C1CE6A-2768-B00F-E44B-5EB88B88E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43491" y="3165024"/>
            <a:ext cx="3916115" cy="1261549"/>
          </a:xfrm>
          <a:prstGeom prst="rect">
            <a:avLst/>
          </a:prstGeom>
        </p:spPr>
      </p:pic>
      <p:pic>
        <p:nvPicPr>
          <p:cNvPr id="11" name="Picture 10" descr="A diagram of a network&#10;&#10;Description automatically generated">
            <a:extLst>
              <a:ext uri="{FF2B5EF4-FFF2-40B4-BE49-F238E27FC236}">
                <a16:creationId xmlns:a16="http://schemas.microsoft.com/office/drawing/2014/main" id="{B92D5D32-CFA3-17B8-B559-213BEF1404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904" r="3694"/>
          <a:stretch/>
        </p:blipFill>
        <p:spPr>
          <a:xfrm>
            <a:off x="8050925" y="2418460"/>
            <a:ext cx="3896328" cy="26590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4F2EDC0-A44F-5340-F451-4DE1E9A464D0}"/>
              </a:ext>
            </a:extLst>
          </p:cNvPr>
          <p:cNvSpPr txBox="1"/>
          <p:nvPr/>
        </p:nvSpPr>
        <p:spPr>
          <a:xfrm>
            <a:off x="6572871" y="1394717"/>
            <a:ext cx="108861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ResNet50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A6F29C-D106-4E9B-C5F5-27B57639A1A9}"/>
              </a:ext>
            </a:extLst>
          </p:cNvPr>
          <p:cNvSpPr txBox="1"/>
          <p:nvPr/>
        </p:nvSpPr>
        <p:spPr>
          <a:xfrm>
            <a:off x="8549854" y="1607557"/>
            <a:ext cx="28780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Feature pyramid network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2D83FA-04CE-5671-2CFF-9C121530763B}"/>
              </a:ext>
            </a:extLst>
          </p:cNvPr>
          <p:cNvSpPr txBox="1"/>
          <p:nvPr/>
        </p:nvSpPr>
        <p:spPr>
          <a:xfrm>
            <a:off x="6096000" y="672858"/>
            <a:ext cx="6166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 extraction with backbone network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B3B638-3A34-A853-58B2-2ECCA868545A}"/>
              </a:ext>
            </a:extLst>
          </p:cNvPr>
          <p:cNvSpPr txBox="1"/>
          <p:nvPr/>
        </p:nvSpPr>
        <p:spPr>
          <a:xfrm>
            <a:off x="10815147" y="4923621"/>
            <a:ext cx="1952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From </a:t>
            </a:r>
            <a:r>
              <a:rPr lang="en-GB" sz="1400" dirty="0" err="1"/>
              <a:t>Hatsy</a:t>
            </a:r>
            <a:endParaRPr lang="en-GB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BC8593-D2BA-7346-9863-8718CDB5E615}"/>
              </a:ext>
            </a:extLst>
          </p:cNvPr>
          <p:cNvSpPr txBox="1"/>
          <p:nvPr/>
        </p:nvSpPr>
        <p:spPr>
          <a:xfrm>
            <a:off x="6156529" y="5946984"/>
            <a:ext cx="2564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From </a:t>
            </a:r>
            <a:r>
              <a:rPr lang="en-GB" sz="1400" dirty="0" err="1"/>
              <a:t>towardsdatascience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190344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block diagram&#10;&#10;Description automatically generated">
            <a:extLst>
              <a:ext uri="{FF2B5EF4-FFF2-40B4-BE49-F238E27FC236}">
                <a16:creationId xmlns:a16="http://schemas.microsoft.com/office/drawing/2014/main" id="{97787CB5-475F-1759-7D39-201762F324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4330262" y="1335682"/>
            <a:ext cx="7861738" cy="552116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552F5B-4BB7-502C-DD34-788C7839A6BD}"/>
              </a:ext>
            </a:extLst>
          </p:cNvPr>
          <p:cNvCxnSpPr>
            <a:cxnSpLocks/>
          </p:cNvCxnSpPr>
          <p:nvPr/>
        </p:nvCxnSpPr>
        <p:spPr>
          <a:xfrm flipV="1">
            <a:off x="223138" y="3332389"/>
            <a:ext cx="9719648" cy="3449225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58CA62-FA45-A332-226A-AAC49211E57A}"/>
              </a:ext>
            </a:extLst>
          </p:cNvPr>
          <p:cNvCxnSpPr>
            <a:cxnSpLocks/>
          </p:cNvCxnSpPr>
          <p:nvPr/>
        </p:nvCxnSpPr>
        <p:spPr>
          <a:xfrm>
            <a:off x="6273281" y="1366585"/>
            <a:ext cx="5872862" cy="83533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EFD25F-2666-605A-FE67-C39095E6B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63" y="42257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Mask RCNN architecture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6DCC06-50E2-17D1-2292-E23574501B4F}"/>
              </a:ext>
            </a:extLst>
          </p:cNvPr>
          <p:cNvSpPr/>
          <p:nvPr/>
        </p:nvSpPr>
        <p:spPr>
          <a:xfrm>
            <a:off x="9942786" y="1450118"/>
            <a:ext cx="2203357" cy="1882271"/>
          </a:xfrm>
          <a:prstGeom prst="rect">
            <a:avLst/>
          </a:prstGeom>
          <a:noFill/>
          <a:ln w="28575">
            <a:solidFill>
              <a:srgbClr val="BA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F1E83C-FE7A-CDC1-FFB2-49AB8CA718FE}"/>
              </a:ext>
            </a:extLst>
          </p:cNvPr>
          <p:cNvCxnSpPr>
            <a:cxnSpLocks/>
          </p:cNvCxnSpPr>
          <p:nvPr/>
        </p:nvCxnSpPr>
        <p:spPr>
          <a:xfrm>
            <a:off x="223138" y="1366585"/>
            <a:ext cx="9719648" cy="83533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299D75-1D4E-3859-E74E-3AA9105EC88C}"/>
              </a:ext>
            </a:extLst>
          </p:cNvPr>
          <p:cNvCxnSpPr>
            <a:cxnSpLocks/>
          </p:cNvCxnSpPr>
          <p:nvPr/>
        </p:nvCxnSpPr>
        <p:spPr>
          <a:xfrm>
            <a:off x="1376853" y="3429000"/>
            <a:ext cx="4728194" cy="3259667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A0656D8-E040-1F44-6F19-BF51FC2FA69E}"/>
              </a:ext>
            </a:extLst>
          </p:cNvPr>
          <p:cNvSpPr/>
          <p:nvPr/>
        </p:nvSpPr>
        <p:spPr>
          <a:xfrm>
            <a:off x="223138" y="1360162"/>
            <a:ext cx="6050143" cy="5433382"/>
          </a:xfrm>
          <a:prstGeom prst="rect">
            <a:avLst/>
          </a:prstGeom>
          <a:solidFill>
            <a:schemeClr val="bg1"/>
          </a:solidFill>
          <a:ln w="28575">
            <a:solidFill>
              <a:srgbClr val="BA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2D83FA-04CE-5671-2CFF-9C121530763B}"/>
              </a:ext>
            </a:extLst>
          </p:cNvPr>
          <p:cNvSpPr txBox="1"/>
          <p:nvPr/>
        </p:nvSpPr>
        <p:spPr>
          <a:xfrm>
            <a:off x="6136647" y="680940"/>
            <a:ext cx="6166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 of Interest regression and lightweight classification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FF67D1-6EBD-8675-356E-9E92369D5E1C}"/>
              </a:ext>
            </a:extLst>
          </p:cNvPr>
          <p:cNvCxnSpPr>
            <a:cxnSpLocks/>
          </p:cNvCxnSpPr>
          <p:nvPr/>
        </p:nvCxnSpPr>
        <p:spPr>
          <a:xfrm flipV="1">
            <a:off x="6273281" y="3332389"/>
            <a:ext cx="5872862" cy="3461155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A graph with lines and dots&#10;&#10;Description automatically generated">
            <a:extLst>
              <a:ext uri="{FF2B5EF4-FFF2-40B4-BE49-F238E27FC236}">
                <a16:creationId xmlns:a16="http://schemas.microsoft.com/office/drawing/2014/main" id="{078CB9D4-5828-B354-E646-900373B82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53" y="1461243"/>
            <a:ext cx="5231219" cy="523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29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block diagram&#10;&#10;Description automatically generated">
            <a:extLst>
              <a:ext uri="{FF2B5EF4-FFF2-40B4-BE49-F238E27FC236}">
                <a16:creationId xmlns:a16="http://schemas.microsoft.com/office/drawing/2014/main" id="{97787CB5-475F-1759-7D39-201762F324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4330262" y="1335682"/>
            <a:ext cx="7861738" cy="5521164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552F5B-4BB7-502C-DD34-788C7839A6BD}"/>
              </a:ext>
            </a:extLst>
          </p:cNvPr>
          <p:cNvCxnSpPr>
            <a:cxnSpLocks/>
          </p:cNvCxnSpPr>
          <p:nvPr/>
        </p:nvCxnSpPr>
        <p:spPr>
          <a:xfrm flipV="1">
            <a:off x="223138" y="6688667"/>
            <a:ext cx="7649115" cy="92947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58CA62-FA45-A332-226A-AAC49211E57A}"/>
              </a:ext>
            </a:extLst>
          </p:cNvPr>
          <p:cNvCxnSpPr>
            <a:cxnSpLocks/>
          </p:cNvCxnSpPr>
          <p:nvPr/>
        </p:nvCxnSpPr>
        <p:spPr>
          <a:xfrm>
            <a:off x="6273281" y="1366585"/>
            <a:ext cx="3669505" cy="2454780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EFD25F-2666-605A-FE67-C39095E6B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22" y="42257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Mask RCNN architecture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6DCC06-50E2-17D1-2292-E23574501B4F}"/>
              </a:ext>
            </a:extLst>
          </p:cNvPr>
          <p:cNvSpPr/>
          <p:nvPr/>
        </p:nvSpPr>
        <p:spPr>
          <a:xfrm>
            <a:off x="7872253" y="3814942"/>
            <a:ext cx="2070533" cy="2873725"/>
          </a:xfrm>
          <a:prstGeom prst="rect">
            <a:avLst/>
          </a:prstGeom>
          <a:noFill/>
          <a:ln w="28575">
            <a:solidFill>
              <a:srgbClr val="BA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F1E83C-FE7A-CDC1-FFB2-49AB8CA718FE}"/>
              </a:ext>
            </a:extLst>
          </p:cNvPr>
          <p:cNvCxnSpPr>
            <a:cxnSpLocks/>
          </p:cNvCxnSpPr>
          <p:nvPr/>
        </p:nvCxnSpPr>
        <p:spPr>
          <a:xfrm>
            <a:off x="223138" y="1366585"/>
            <a:ext cx="7649115" cy="2448357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299D75-1D4E-3859-E74E-3AA9105EC88C}"/>
              </a:ext>
            </a:extLst>
          </p:cNvPr>
          <p:cNvCxnSpPr>
            <a:cxnSpLocks/>
          </p:cNvCxnSpPr>
          <p:nvPr/>
        </p:nvCxnSpPr>
        <p:spPr>
          <a:xfrm>
            <a:off x="1376853" y="3429000"/>
            <a:ext cx="4728194" cy="3259667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A0656D8-E040-1F44-6F19-BF51FC2FA69E}"/>
              </a:ext>
            </a:extLst>
          </p:cNvPr>
          <p:cNvSpPr/>
          <p:nvPr/>
        </p:nvSpPr>
        <p:spPr>
          <a:xfrm>
            <a:off x="223138" y="1360162"/>
            <a:ext cx="6050143" cy="5433382"/>
          </a:xfrm>
          <a:prstGeom prst="rect">
            <a:avLst/>
          </a:prstGeom>
          <a:solidFill>
            <a:schemeClr val="bg1"/>
          </a:solidFill>
          <a:ln w="28575">
            <a:solidFill>
              <a:srgbClr val="BA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0FF67D1-6EBD-8675-356E-9E92369D5E1C}"/>
              </a:ext>
            </a:extLst>
          </p:cNvPr>
          <p:cNvCxnSpPr>
            <a:cxnSpLocks/>
          </p:cNvCxnSpPr>
          <p:nvPr/>
        </p:nvCxnSpPr>
        <p:spPr>
          <a:xfrm flipV="1">
            <a:off x="6273281" y="6688667"/>
            <a:ext cx="3669505" cy="104877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87C3F42-470C-2C86-CC5A-47BDA8FFAAA3}"/>
              </a:ext>
            </a:extLst>
          </p:cNvPr>
          <p:cNvSpPr txBox="1"/>
          <p:nvPr/>
        </p:nvSpPr>
        <p:spPr>
          <a:xfrm>
            <a:off x="6273281" y="610239"/>
            <a:ext cx="6166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800" dirty="0">
                <a:solidFill>
                  <a:prstClr val="black"/>
                </a:solidFill>
                <a:latin typeface="Calibri" panose="020F0502020204030204"/>
              </a:rPr>
              <a:t>Deeper classification and mask regression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 shot of a graph&#10;&#10;Description automatically generated">
            <a:extLst>
              <a:ext uri="{FF2B5EF4-FFF2-40B4-BE49-F238E27FC236}">
                <a16:creationId xmlns:a16="http://schemas.microsoft.com/office/drawing/2014/main" id="{9BA0A307-CB82-BAB4-49FA-F77203246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34" y="1514785"/>
            <a:ext cx="5020949" cy="52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53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A70E63B-1512-37D8-FE68-D3B68F142E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1672305"/>
                  </p:ext>
                </p:extLst>
              </p:nvPr>
            </p:nvGraphicFramePr>
            <p:xfrm>
              <a:off x="5770180" y="4549140"/>
              <a:ext cx="5495262" cy="200997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47631">
                      <a:extLst>
                        <a:ext uri="{9D8B030D-6E8A-4147-A177-3AD203B41FA5}">
                          <a16:colId xmlns:a16="http://schemas.microsoft.com/office/drawing/2014/main" val="3293248858"/>
                        </a:ext>
                      </a:extLst>
                    </a:gridCol>
                    <a:gridCol w="2747631">
                      <a:extLst>
                        <a:ext uri="{9D8B030D-6E8A-4147-A177-3AD203B41FA5}">
                          <a16:colId xmlns:a16="http://schemas.microsoft.com/office/drawing/2014/main" val="3311414669"/>
                        </a:ext>
                      </a:extLst>
                    </a:gridCol>
                  </a:tblGrid>
                  <a:tr h="3528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Property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Distribution and ranges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9525143"/>
                      </a:ext>
                    </a:extLst>
                  </a:tr>
                  <a:tr h="3528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DM (pc cm</a:t>
                          </a:r>
                          <a:r>
                            <a:rPr lang="en-GB" sz="1600" baseline="30000" dirty="0"/>
                            <a:t>-3</a:t>
                          </a:r>
                          <a:r>
                            <a:rPr lang="en-GB" sz="16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Uniform [50,4000]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145960"/>
                      </a:ext>
                    </a:extLst>
                  </a:tr>
                  <a:tr h="3528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Width (</a:t>
                          </a:r>
                          <a:r>
                            <a:rPr lang="en-GB" sz="1600" dirty="0" err="1"/>
                            <a:t>ms</a:t>
                          </a:r>
                          <a:r>
                            <a:rPr lang="en-GB" sz="16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Uniform [0.5,32]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11216353"/>
                      </a:ext>
                    </a:extLst>
                  </a:tr>
                  <a:tr h="5885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Amplitude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600" dirty="0"/>
                            <a:t> [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  <m:t>𝑑𝑜𝑓</m:t>
                                  </m:r>
                                </m:sub>
                              </m:sSub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=2, </m:t>
                              </m:r>
                            </m:oMath>
                          </a14:m>
                          <a:endParaRPr lang="en-US" sz="1600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=1.5,</m:t>
                              </m:r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=0.3</m:t>
                              </m:r>
                            </m:oMath>
                          </a14:m>
                          <a:r>
                            <a:rPr lang="en-GB" sz="1600" dirty="0"/>
                            <a:t>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43801673"/>
                      </a:ext>
                    </a:extLst>
                  </a:tr>
                  <a:tr h="3528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S/N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&gt;8 (from amplitude)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75390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A70E63B-1512-37D8-FE68-D3B68F142E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1672305"/>
                  </p:ext>
                </p:extLst>
              </p:nvPr>
            </p:nvGraphicFramePr>
            <p:xfrm>
              <a:off x="5770180" y="4549140"/>
              <a:ext cx="5495262" cy="200997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47631">
                      <a:extLst>
                        <a:ext uri="{9D8B030D-6E8A-4147-A177-3AD203B41FA5}">
                          <a16:colId xmlns:a16="http://schemas.microsoft.com/office/drawing/2014/main" val="3293248858"/>
                        </a:ext>
                      </a:extLst>
                    </a:gridCol>
                    <a:gridCol w="2747631">
                      <a:extLst>
                        <a:ext uri="{9D8B030D-6E8A-4147-A177-3AD203B41FA5}">
                          <a16:colId xmlns:a16="http://schemas.microsoft.com/office/drawing/2014/main" val="3311414669"/>
                        </a:ext>
                      </a:extLst>
                    </a:gridCol>
                  </a:tblGrid>
                  <a:tr h="3528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Property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Distribution and ranges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9525143"/>
                      </a:ext>
                    </a:extLst>
                  </a:tr>
                  <a:tr h="3528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DM (pc cm</a:t>
                          </a:r>
                          <a:r>
                            <a:rPr lang="en-GB" sz="1600" baseline="30000" dirty="0"/>
                            <a:t>-3</a:t>
                          </a:r>
                          <a:r>
                            <a:rPr lang="en-GB" sz="16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Uniform [50,4000]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145960"/>
                      </a:ext>
                    </a:extLst>
                  </a:tr>
                  <a:tr h="3528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Width (</a:t>
                          </a:r>
                          <a:r>
                            <a:rPr lang="en-GB" sz="1600" dirty="0" err="1"/>
                            <a:t>ms</a:t>
                          </a:r>
                          <a:r>
                            <a:rPr lang="en-GB" sz="16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Uniform [0.5,32]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11216353"/>
                      </a:ext>
                    </a:extLst>
                  </a:tr>
                  <a:tr h="5986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Amplitude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461" t="-182979" r="-922" b="-680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43801673"/>
                      </a:ext>
                    </a:extLst>
                  </a:tr>
                  <a:tr h="3528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S/N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/>
                            <a:t>&gt;8 (from amplitude)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753908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" name="Picture 9" descr="A blue and green square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B9568A40-1667-6FAB-AE3F-EF1314DEC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003" y="1529811"/>
            <a:ext cx="2780348" cy="2797982"/>
          </a:xfrm>
          <a:prstGeom prst="rect">
            <a:avLst/>
          </a:prstGeom>
        </p:spPr>
      </p:pic>
      <p:pic>
        <p:nvPicPr>
          <p:cNvPr id="12" name="Picture 11" descr="A blue and yellow light&#10;&#10;Description automatically generated">
            <a:extLst>
              <a:ext uri="{FF2B5EF4-FFF2-40B4-BE49-F238E27FC236}">
                <a16:creationId xmlns:a16="http://schemas.microsoft.com/office/drawing/2014/main" id="{151C0D7F-9363-A5AF-91D2-455CBEF4B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048" y="1547005"/>
            <a:ext cx="2738953" cy="27979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EDD21E-0E76-BCC5-8325-F93553AA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47" y="42257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Training the Mask RCNN – dataset simulation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F06193-F71F-60ED-1449-B99EA7707A2B}"/>
              </a:ext>
            </a:extLst>
          </p:cNvPr>
          <p:cNvSpPr txBox="1"/>
          <p:nvPr/>
        </p:nvSpPr>
        <p:spPr>
          <a:xfrm>
            <a:off x="5417625" y="1175868"/>
            <a:ext cx="644855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Simulation example with S/N = 9         Simulation example with S/N = 94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584735-A469-C88D-D357-A4ED3ADD3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39" y="1880118"/>
            <a:ext cx="4096991" cy="3999685"/>
          </a:xfrm>
        </p:spPr>
        <p:txBody>
          <a:bodyPr>
            <a:noAutofit/>
          </a:bodyPr>
          <a:lstStyle/>
          <a:p>
            <a:r>
              <a:rPr lang="en-GB" sz="2000" dirty="0"/>
              <a:t>Simulated </a:t>
            </a:r>
            <a:r>
              <a:rPr lang="en-GB" sz="2000" dirty="0">
                <a:solidFill>
                  <a:srgbClr val="BA0000"/>
                </a:solidFill>
              </a:rPr>
              <a:t>10,000</a:t>
            </a:r>
            <a:r>
              <a:rPr lang="en-GB" sz="2000" dirty="0"/>
              <a:t> bursts to train algorithm.</a:t>
            </a:r>
          </a:p>
          <a:p>
            <a:r>
              <a:rPr lang="en-GB" sz="2000" dirty="0"/>
              <a:t>Burst simulated as dispersed </a:t>
            </a:r>
            <a:r>
              <a:rPr lang="en-GB" sz="2000" dirty="0">
                <a:solidFill>
                  <a:srgbClr val="BA0000"/>
                </a:solidFill>
              </a:rPr>
              <a:t>gaussian</a:t>
            </a:r>
            <a:r>
              <a:rPr lang="en-GB" sz="2000" dirty="0"/>
              <a:t> profile pulses.</a:t>
            </a:r>
          </a:p>
          <a:p>
            <a:r>
              <a:rPr lang="en-GB" sz="2000" dirty="0"/>
              <a:t>Properties of bursts were randomised following the </a:t>
            </a:r>
            <a:r>
              <a:rPr lang="en-GB" sz="2000" dirty="0">
                <a:solidFill>
                  <a:srgbClr val="BA0000"/>
                </a:solidFill>
              </a:rPr>
              <a:t>parameter space </a:t>
            </a:r>
            <a:r>
              <a:rPr lang="en-GB" sz="2000" dirty="0"/>
              <a:t>of observed single pulses</a:t>
            </a:r>
            <a:r>
              <a:rPr lang="en-GB" sz="2000" dirty="0">
                <a:solidFill>
                  <a:srgbClr val="002A85"/>
                </a:solidFill>
              </a:rPr>
              <a:t>.</a:t>
            </a:r>
          </a:p>
          <a:p>
            <a:r>
              <a:rPr lang="en-GB" sz="2000" dirty="0"/>
              <a:t>Burst injected in </a:t>
            </a:r>
            <a:r>
              <a:rPr lang="en-GB" sz="2000" dirty="0" err="1">
                <a:solidFill>
                  <a:srgbClr val="BA0000"/>
                </a:solidFill>
              </a:rPr>
              <a:t>MeerKAT</a:t>
            </a:r>
            <a:r>
              <a:rPr lang="en-GB" sz="2000" dirty="0">
                <a:solidFill>
                  <a:srgbClr val="BA0000"/>
                </a:solidFill>
              </a:rPr>
              <a:t> </a:t>
            </a:r>
            <a:r>
              <a:rPr lang="en-GB" sz="2000" dirty="0"/>
              <a:t>L-band observations containing not known sources.</a:t>
            </a:r>
          </a:p>
        </p:txBody>
      </p:sp>
    </p:spTree>
    <p:extLst>
      <p:ext uri="{BB962C8B-B14F-4D97-AF65-F5344CB8AC3E}">
        <p14:creationId xmlns:p14="http://schemas.microsoft.com/office/powerpoint/2010/main" val="430167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083DC-324B-12F8-8360-8D6C6530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642" y="52673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Results: Effects of mask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FDD95-84B1-E153-4409-B7F1F737F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504" y="2226717"/>
            <a:ext cx="3229303" cy="4351338"/>
          </a:xfrm>
        </p:spPr>
        <p:txBody>
          <a:bodyPr>
            <a:normAutofit/>
          </a:bodyPr>
          <a:lstStyle/>
          <a:p>
            <a:r>
              <a:rPr lang="en-GB" sz="2400" dirty="0"/>
              <a:t>Since S/N degradation extent is kept </a:t>
            </a:r>
            <a:r>
              <a:rPr lang="en-GB" sz="2400" dirty="0">
                <a:solidFill>
                  <a:srgbClr val="C00000"/>
                </a:solidFill>
              </a:rPr>
              <a:t>constant</a:t>
            </a:r>
            <a:r>
              <a:rPr lang="en-GB" sz="2400" dirty="0"/>
              <a:t>, signals have a constant shape.</a:t>
            </a:r>
          </a:p>
          <a:p>
            <a:r>
              <a:rPr lang="en-GB" sz="2400" dirty="0"/>
              <a:t>Mask size becomes a new </a:t>
            </a:r>
            <a:r>
              <a:rPr lang="en-GB" sz="2400" dirty="0">
                <a:solidFill>
                  <a:srgbClr val="C00000"/>
                </a:solidFill>
              </a:rPr>
              <a:t>hyperparameter</a:t>
            </a:r>
            <a:r>
              <a:rPr lang="en-GB" sz="2400" dirty="0"/>
              <a:t>.</a:t>
            </a:r>
          </a:p>
        </p:txBody>
      </p:sp>
      <p:pic>
        <p:nvPicPr>
          <p:cNvPr id="5" name="Picture 4" descr="A graph of a drop chart&#10;&#10;Description automatically generated with medium confidence">
            <a:extLst>
              <a:ext uri="{FF2B5EF4-FFF2-40B4-BE49-F238E27FC236}">
                <a16:creationId xmlns:a16="http://schemas.microsoft.com/office/drawing/2014/main" id="{12A03FC6-8A88-55AD-5E53-3DA3242DF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442" y="1445023"/>
            <a:ext cx="5257800" cy="5257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DAB39C-5A7B-00A7-D5FD-C65489971259}"/>
              </a:ext>
            </a:extLst>
          </p:cNvPr>
          <p:cNvSpPr txBox="1"/>
          <p:nvPr/>
        </p:nvSpPr>
        <p:spPr>
          <a:xfrm>
            <a:off x="5528442" y="1008904"/>
            <a:ext cx="547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Different mask size corresponding to S/N drop points</a:t>
            </a:r>
          </a:p>
        </p:txBody>
      </p:sp>
    </p:spTree>
    <p:extLst>
      <p:ext uri="{BB962C8B-B14F-4D97-AF65-F5344CB8AC3E}">
        <p14:creationId xmlns:p14="http://schemas.microsoft.com/office/powerpoint/2010/main" val="3040907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AE3FA8-FDE2-9CBA-3AC2-343B22511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47" y="42257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Results: Effects of mask size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37E6BF-9EFB-B0A6-D40F-D5BE8D8C7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747" y="1177724"/>
            <a:ext cx="2708853" cy="5385001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Network was trained for </a:t>
            </a:r>
            <a:r>
              <a:rPr lang="en-GB" sz="2000" dirty="0">
                <a:solidFill>
                  <a:srgbClr val="BA0000"/>
                </a:solidFill>
              </a:rPr>
              <a:t>40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BA0000"/>
                </a:solidFill>
              </a:rPr>
              <a:t>epochs</a:t>
            </a:r>
            <a:r>
              <a:rPr lang="en-GB" sz="2000" dirty="0"/>
              <a:t>, starting from a COCO pre-trained network.</a:t>
            </a:r>
          </a:p>
          <a:p>
            <a:r>
              <a:rPr lang="en-GB" sz="2000" dirty="0"/>
              <a:t>Trained 5 different models using </a:t>
            </a:r>
            <a:r>
              <a:rPr lang="en-GB" sz="2000" dirty="0">
                <a:solidFill>
                  <a:srgbClr val="C00000"/>
                </a:solidFill>
              </a:rPr>
              <a:t>different mask sizes.</a:t>
            </a:r>
          </a:p>
          <a:p>
            <a:r>
              <a:rPr lang="en-GB" sz="2000" dirty="0"/>
              <a:t>Optimiser: Adam</a:t>
            </a:r>
          </a:p>
          <a:p>
            <a:r>
              <a:rPr lang="en-GB" sz="2000" dirty="0"/>
              <a:t>Learning rate: 10</a:t>
            </a:r>
            <a:r>
              <a:rPr lang="en-GB" sz="2000" baseline="30000" dirty="0"/>
              <a:t>-5</a:t>
            </a:r>
          </a:p>
          <a:p>
            <a:r>
              <a:rPr lang="en-GB" sz="2000" dirty="0"/>
              <a:t>The </a:t>
            </a:r>
            <a:r>
              <a:rPr lang="en-GB" sz="2000" dirty="0">
                <a:solidFill>
                  <a:srgbClr val="C00000"/>
                </a:solidFill>
              </a:rPr>
              <a:t>smaller mask </a:t>
            </a:r>
            <a:r>
              <a:rPr lang="en-GB" sz="2000" dirty="0"/>
              <a:t>models show a </a:t>
            </a:r>
            <a:r>
              <a:rPr lang="en-GB" sz="2000" dirty="0">
                <a:solidFill>
                  <a:srgbClr val="C00000"/>
                </a:solidFill>
              </a:rPr>
              <a:t>larger overfit</a:t>
            </a:r>
            <a:r>
              <a:rPr lang="en-GB" sz="2000" dirty="0"/>
              <a:t> at earlier epochs in the training loop.</a:t>
            </a:r>
          </a:p>
          <a:p>
            <a:r>
              <a:rPr lang="en-GB" sz="2000" dirty="0"/>
              <a:t>The </a:t>
            </a:r>
            <a:r>
              <a:rPr lang="en-GB" sz="2000" dirty="0">
                <a:solidFill>
                  <a:srgbClr val="C00000"/>
                </a:solidFill>
              </a:rPr>
              <a:t>larger mask </a:t>
            </a:r>
            <a:r>
              <a:rPr lang="en-GB" sz="2000" dirty="0"/>
              <a:t>models return a </a:t>
            </a:r>
            <a:r>
              <a:rPr lang="en-GB" sz="2000" dirty="0">
                <a:solidFill>
                  <a:srgbClr val="C00000"/>
                </a:solidFill>
              </a:rPr>
              <a:t>better training loss</a:t>
            </a:r>
            <a:r>
              <a:rPr lang="en-GB" sz="20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D94A69-1FCC-F665-DD95-6A6853903AD7}"/>
              </a:ext>
            </a:extLst>
          </p:cNvPr>
          <p:cNvSpPr txBox="1"/>
          <p:nvPr/>
        </p:nvSpPr>
        <p:spPr>
          <a:xfrm>
            <a:off x="3491338" y="974008"/>
            <a:ext cx="547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Evolution of the loss across the training epochs </a:t>
            </a:r>
          </a:p>
        </p:txBody>
      </p:sp>
      <p:pic>
        <p:nvPicPr>
          <p:cNvPr id="3" name="Picture 2" descr="A graph of different colors and numbers&#10;&#10;Description automatically generated">
            <a:extLst>
              <a:ext uri="{FF2B5EF4-FFF2-40B4-BE49-F238E27FC236}">
                <a16:creationId xmlns:a16="http://schemas.microsoft.com/office/drawing/2014/main" id="{FE6662EB-CC16-9A48-417B-3A994A5A2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337" y="1442723"/>
            <a:ext cx="804902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96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B0544-0D8A-EA25-7145-D390A9F0E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234" y="112876"/>
            <a:ext cx="7089114" cy="1325563"/>
          </a:xfrm>
        </p:spPr>
        <p:txBody>
          <a:bodyPr>
            <a:normAutofit/>
          </a:bodyPr>
          <a:lstStyle/>
          <a:p>
            <a:r>
              <a:rPr lang="en-GB" sz="3600" dirty="0"/>
              <a:t>Results: Effects of mask size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DF5D08-38F2-AF3B-B1C6-824FE1CDDCD8}"/>
              </a:ext>
            </a:extLst>
          </p:cNvPr>
          <p:cNvSpPr txBox="1"/>
          <p:nvPr/>
        </p:nvSpPr>
        <p:spPr>
          <a:xfrm>
            <a:off x="3767195" y="1815404"/>
            <a:ext cx="547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Precision recall curves at different </a:t>
            </a:r>
            <a:r>
              <a:rPr lang="en-GB" dirty="0" err="1"/>
              <a:t>IoU</a:t>
            </a:r>
            <a:r>
              <a:rPr lang="en-GB" dirty="0"/>
              <a:t> thresholds</a:t>
            </a:r>
          </a:p>
        </p:txBody>
      </p:sp>
      <p:pic>
        <p:nvPicPr>
          <p:cNvPr id="10" name="Picture 9" descr="A graph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0D2A79D2-4187-33EB-F97E-58DE5EDA2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053"/>
          <a:stretch/>
        </p:blipFill>
        <p:spPr>
          <a:xfrm>
            <a:off x="3767195" y="2226363"/>
            <a:ext cx="4150858" cy="4315560"/>
          </a:xfrm>
          <a:prstGeom prst="rect">
            <a:avLst/>
          </a:prstGeom>
        </p:spPr>
      </p:pic>
      <p:pic>
        <p:nvPicPr>
          <p:cNvPr id="12" name="Picture 11" descr="A graph of a mask&#10;&#10;Description automatically generated">
            <a:extLst>
              <a:ext uri="{FF2B5EF4-FFF2-40B4-BE49-F238E27FC236}">
                <a16:creationId xmlns:a16="http://schemas.microsoft.com/office/drawing/2014/main" id="{26D982E4-B52B-859A-61D5-82330FD36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053"/>
          <a:stretch/>
        </p:blipFill>
        <p:spPr>
          <a:xfrm>
            <a:off x="7918053" y="2226363"/>
            <a:ext cx="4150858" cy="431555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A0A6AAE-534A-3CA6-BDA6-835D6815F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747" y="1885885"/>
            <a:ext cx="2997979" cy="4794451"/>
          </a:xfrm>
        </p:spPr>
        <p:txBody>
          <a:bodyPr>
            <a:normAutofit/>
          </a:bodyPr>
          <a:lstStyle/>
          <a:p>
            <a:r>
              <a:rPr lang="en-GB" sz="2000" dirty="0"/>
              <a:t>A </a:t>
            </a:r>
            <a:r>
              <a:rPr lang="en-GB" sz="2000" dirty="0">
                <a:solidFill>
                  <a:srgbClr val="C00000"/>
                </a:solidFill>
              </a:rPr>
              <a:t>good classifier </a:t>
            </a:r>
            <a:r>
              <a:rPr lang="en-GB" sz="2000" dirty="0"/>
              <a:t>would follow a precision recall curve tending towards the </a:t>
            </a:r>
            <a:r>
              <a:rPr lang="en-GB" sz="2000" dirty="0">
                <a:solidFill>
                  <a:srgbClr val="C00000"/>
                </a:solidFill>
              </a:rPr>
              <a:t>top right </a:t>
            </a:r>
            <a:r>
              <a:rPr lang="en-GB" sz="2000" dirty="0"/>
              <a:t>corner.</a:t>
            </a:r>
          </a:p>
          <a:p>
            <a:r>
              <a:rPr lang="en-GB" sz="2000" dirty="0"/>
              <a:t>Models using a </a:t>
            </a:r>
            <a:r>
              <a:rPr lang="en-GB" sz="2000" dirty="0">
                <a:solidFill>
                  <a:srgbClr val="C00000"/>
                </a:solidFill>
              </a:rPr>
              <a:t>smaller mask</a:t>
            </a:r>
            <a:r>
              <a:rPr lang="en-GB" sz="2000" dirty="0"/>
              <a:t> perform a </a:t>
            </a:r>
            <a:r>
              <a:rPr lang="en-GB" sz="2000" dirty="0">
                <a:solidFill>
                  <a:srgbClr val="C00000"/>
                </a:solidFill>
              </a:rPr>
              <a:t>worse segmentation</a:t>
            </a:r>
            <a:r>
              <a:rPr lang="en-GB" sz="2000" dirty="0"/>
              <a:t> than the larger mask models across all </a:t>
            </a:r>
            <a:r>
              <a:rPr lang="en-GB" sz="2000" dirty="0" err="1"/>
              <a:t>IoUs</a:t>
            </a:r>
            <a:r>
              <a:rPr lang="en-GB" sz="2000" dirty="0"/>
              <a:t>.</a:t>
            </a:r>
          </a:p>
          <a:p>
            <a:r>
              <a:rPr lang="en-GB" sz="2000" dirty="0"/>
              <a:t>Increasing the </a:t>
            </a:r>
            <a:r>
              <a:rPr lang="en-GB" sz="2000" dirty="0">
                <a:solidFill>
                  <a:srgbClr val="C00000"/>
                </a:solidFill>
              </a:rPr>
              <a:t>mask size </a:t>
            </a:r>
            <a:r>
              <a:rPr lang="en-GB" sz="2000" dirty="0"/>
              <a:t>improves the </a:t>
            </a:r>
            <a:r>
              <a:rPr lang="en-GB" sz="2000" dirty="0">
                <a:solidFill>
                  <a:srgbClr val="C00000"/>
                </a:solidFill>
              </a:rPr>
              <a:t>localisation</a:t>
            </a:r>
            <a:r>
              <a:rPr lang="en-GB" sz="2000" dirty="0"/>
              <a:t> of the sources.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18966-B2FD-9EE7-DFD9-CA6F73C58589}"/>
              </a:ext>
            </a:extLst>
          </p:cNvPr>
          <p:cNvSpPr/>
          <p:nvPr/>
        </p:nvSpPr>
        <p:spPr>
          <a:xfrm>
            <a:off x="10565296" y="1190144"/>
            <a:ext cx="540000" cy="540000"/>
          </a:xfrm>
          <a:prstGeom prst="rect">
            <a:avLst/>
          </a:prstGeom>
          <a:solidFill>
            <a:srgbClr val="002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F017A5-A2C4-9F66-3279-A3F51F71A10F}"/>
              </a:ext>
            </a:extLst>
          </p:cNvPr>
          <p:cNvSpPr/>
          <p:nvPr/>
        </p:nvSpPr>
        <p:spPr>
          <a:xfrm>
            <a:off x="10340008" y="1037949"/>
            <a:ext cx="540000" cy="540000"/>
          </a:xfrm>
          <a:prstGeom prst="rect">
            <a:avLst/>
          </a:prstGeom>
          <a:solidFill>
            <a:srgbClr val="002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BE1133-C6C6-078A-9D09-84257D86BE30}"/>
              </a:ext>
            </a:extLst>
          </p:cNvPr>
          <p:cNvCxnSpPr>
            <a:cxnSpLocks/>
          </p:cNvCxnSpPr>
          <p:nvPr/>
        </p:nvCxnSpPr>
        <p:spPr>
          <a:xfrm>
            <a:off x="9993482" y="964095"/>
            <a:ext cx="12774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6295E5B-BF6B-6FD6-7E29-79DCD2E05944}"/>
              </a:ext>
            </a:extLst>
          </p:cNvPr>
          <p:cNvSpPr/>
          <p:nvPr/>
        </p:nvSpPr>
        <p:spPr>
          <a:xfrm>
            <a:off x="10520584" y="341370"/>
            <a:ext cx="540000" cy="540000"/>
          </a:xfrm>
          <a:prstGeom prst="rect">
            <a:avLst/>
          </a:prstGeom>
          <a:noFill/>
          <a:ln>
            <a:solidFill>
              <a:srgbClr val="002A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A05A1D-AF6D-9122-F386-DB123F3FD60B}"/>
              </a:ext>
            </a:extLst>
          </p:cNvPr>
          <p:cNvSpPr/>
          <p:nvPr/>
        </p:nvSpPr>
        <p:spPr>
          <a:xfrm>
            <a:off x="10295296" y="189175"/>
            <a:ext cx="540000" cy="540000"/>
          </a:xfrm>
          <a:prstGeom prst="rect">
            <a:avLst/>
          </a:prstGeom>
          <a:noFill/>
          <a:ln>
            <a:solidFill>
              <a:srgbClr val="002A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7C1FFD-FF37-16EB-18B4-BDAD398D948D}"/>
              </a:ext>
            </a:extLst>
          </p:cNvPr>
          <p:cNvSpPr/>
          <p:nvPr/>
        </p:nvSpPr>
        <p:spPr>
          <a:xfrm>
            <a:off x="10520584" y="341369"/>
            <a:ext cx="314712" cy="387807"/>
          </a:xfrm>
          <a:prstGeom prst="rect">
            <a:avLst/>
          </a:prstGeom>
          <a:solidFill>
            <a:srgbClr val="002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8EA839-BCD9-C5DF-31D0-3E58401AFD38}"/>
              </a:ext>
            </a:extLst>
          </p:cNvPr>
          <p:cNvSpPr txBox="1"/>
          <p:nvPr/>
        </p:nvSpPr>
        <p:spPr>
          <a:xfrm>
            <a:off x="7154531" y="716023"/>
            <a:ext cx="314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Intersection over Union = </a:t>
            </a:r>
          </a:p>
        </p:txBody>
      </p:sp>
    </p:spTree>
    <p:extLst>
      <p:ext uri="{BB962C8B-B14F-4D97-AF65-F5344CB8AC3E}">
        <p14:creationId xmlns:p14="http://schemas.microsoft.com/office/powerpoint/2010/main" val="1190965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C093-5638-CEF7-06CC-71F4871F4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871" y="122584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Time benchmarking</a:t>
            </a:r>
          </a:p>
        </p:txBody>
      </p:sp>
      <p:pic>
        <p:nvPicPr>
          <p:cNvPr id="8" name="Picture 7" descr="A graph of a memory&#10;&#10;Description automatically generated with medium confidence">
            <a:extLst>
              <a:ext uri="{FF2B5EF4-FFF2-40B4-BE49-F238E27FC236}">
                <a16:creationId xmlns:a16="http://schemas.microsoft.com/office/drawing/2014/main" id="{375454FF-7C10-52AD-5E7C-B6F1386D7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937" y="1240221"/>
            <a:ext cx="5307724" cy="530772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3B58E5F-758A-C9D5-4A6A-5B8507866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02" y="2049059"/>
            <a:ext cx="4893874" cy="3773671"/>
          </a:xfrm>
        </p:spPr>
        <p:txBody>
          <a:bodyPr>
            <a:normAutofit/>
          </a:bodyPr>
          <a:lstStyle/>
          <a:p>
            <a:r>
              <a:rPr lang="en-GB" sz="2000" dirty="0"/>
              <a:t>The </a:t>
            </a:r>
            <a:r>
              <a:rPr lang="en-GB" sz="2000" dirty="0">
                <a:solidFill>
                  <a:srgbClr val="BA0000"/>
                </a:solidFill>
              </a:rPr>
              <a:t>pre-processing</a:t>
            </a:r>
            <a:r>
              <a:rPr lang="en-GB" sz="2000" dirty="0"/>
              <a:t> and the </a:t>
            </a:r>
            <a:r>
              <a:rPr lang="en-GB" sz="2000" dirty="0">
                <a:solidFill>
                  <a:srgbClr val="BA0000"/>
                </a:solidFill>
              </a:rPr>
              <a:t>post-processing</a:t>
            </a:r>
            <a:r>
              <a:rPr lang="en-GB" sz="2000" dirty="0"/>
              <a:t> time of the pipeline can run in </a:t>
            </a:r>
            <a:r>
              <a:rPr lang="en-GB" sz="2000" dirty="0">
                <a:solidFill>
                  <a:srgbClr val="BA0000"/>
                </a:solidFill>
              </a:rPr>
              <a:t>real time</a:t>
            </a:r>
            <a:r>
              <a:rPr lang="en-GB" sz="2000" dirty="0"/>
              <a:t>.</a:t>
            </a:r>
            <a:endParaRPr lang="en-GB" sz="2000" baseline="30000" dirty="0"/>
          </a:p>
          <a:p>
            <a:r>
              <a:rPr lang="en-GB" sz="2000" dirty="0"/>
              <a:t>Inference time mainly dependent on </a:t>
            </a:r>
            <a:r>
              <a:rPr lang="en-GB" sz="2000" dirty="0">
                <a:solidFill>
                  <a:srgbClr val="BA0000"/>
                </a:solidFill>
              </a:rPr>
              <a:t>image size</a:t>
            </a:r>
            <a:r>
              <a:rPr lang="en-GB" sz="2000" dirty="0"/>
              <a:t>.</a:t>
            </a:r>
          </a:p>
          <a:p>
            <a:r>
              <a:rPr lang="en-GB" sz="2000" dirty="0"/>
              <a:t>Increasing the image size </a:t>
            </a:r>
            <a:r>
              <a:rPr lang="en-GB" sz="2000" dirty="0">
                <a:solidFill>
                  <a:srgbClr val="BA0000"/>
                </a:solidFill>
              </a:rPr>
              <a:t>reduces</a:t>
            </a:r>
            <a:r>
              <a:rPr lang="en-GB" sz="2000" dirty="0"/>
              <a:t> the total  </a:t>
            </a:r>
            <a:r>
              <a:rPr lang="en-GB" sz="2000" dirty="0">
                <a:solidFill>
                  <a:srgbClr val="BA0000"/>
                </a:solidFill>
              </a:rPr>
              <a:t>number of images </a:t>
            </a:r>
            <a:r>
              <a:rPr lang="en-GB" sz="2000" dirty="0"/>
              <a:t>to process.</a:t>
            </a:r>
          </a:p>
          <a:p>
            <a:r>
              <a:rPr lang="en-GB" sz="2000" dirty="0"/>
              <a:t>The </a:t>
            </a:r>
            <a:r>
              <a:rPr lang="en-GB" sz="2000" dirty="0">
                <a:solidFill>
                  <a:srgbClr val="BA0000"/>
                </a:solidFill>
              </a:rPr>
              <a:t>increase</a:t>
            </a:r>
            <a:r>
              <a:rPr lang="en-GB" sz="2000" dirty="0"/>
              <a:t> in inference time due to processing a larger image is </a:t>
            </a:r>
            <a:r>
              <a:rPr lang="en-GB" sz="2000" dirty="0">
                <a:solidFill>
                  <a:srgbClr val="BA0000"/>
                </a:solidFill>
              </a:rPr>
              <a:t>lower</a:t>
            </a:r>
            <a:r>
              <a:rPr lang="en-GB" sz="2000" dirty="0"/>
              <a:t> than the reduction in the total images to process.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169A79-C27F-0CFD-1E64-BC8C6F4FB669}"/>
              </a:ext>
            </a:extLst>
          </p:cNvPr>
          <p:cNvSpPr txBox="1"/>
          <p:nvPr/>
        </p:nvSpPr>
        <p:spPr>
          <a:xfrm>
            <a:off x="6011917" y="590189"/>
            <a:ext cx="5477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Dots: processing time per second of observation</a:t>
            </a:r>
          </a:p>
          <a:p>
            <a:r>
              <a:rPr lang="en-GB" dirty="0"/>
              <a:t>Triangles: memory allocated to the GPU at inference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172C11-D39F-DA13-96B5-5E3A7B0115D2}"/>
              </a:ext>
            </a:extLst>
          </p:cNvPr>
          <p:cNvSpPr/>
          <p:nvPr/>
        </p:nvSpPr>
        <p:spPr>
          <a:xfrm>
            <a:off x="6096000" y="2049059"/>
            <a:ext cx="244510" cy="32413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FC479-FDCD-5033-4CEF-5B92B3647FA8}"/>
              </a:ext>
            </a:extLst>
          </p:cNvPr>
          <p:cNvSpPr txBox="1"/>
          <p:nvPr/>
        </p:nvSpPr>
        <p:spPr>
          <a:xfrm rot="16200000">
            <a:off x="4355636" y="3326707"/>
            <a:ext cx="3771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1E77B4"/>
                </a:solidFill>
              </a:rPr>
              <a:t>Processing time per second of observation (s)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A236EB-7C3C-BAC2-B8D9-1BEC8F9ABDA7}"/>
              </a:ext>
            </a:extLst>
          </p:cNvPr>
          <p:cNvSpPr/>
          <p:nvPr/>
        </p:nvSpPr>
        <p:spPr>
          <a:xfrm>
            <a:off x="11058525" y="2533650"/>
            <a:ext cx="200025" cy="241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AFF6AC-C9B4-EA70-3E68-FC108D708781}"/>
              </a:ext>
            </a:extLst>
          </p:cNvPr>
          <p:cNvSpPr txBox="1"/>
          <p:nvPr/>
        </p:nvSpPr>
        <p:spPr>
          <a:xfrm rot="16200000">
            <a:off x="9569518" y="3409539"/>
            <a:ext cx="3132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FF7F0F"/>
                </a:solidFill>
              </a:rPr>
              <a:t>Memory allocated in the GPU (GB)</a:t>
            </a:r>
          </a:p>
        </p:txBody>
      </p:sp>
    </p:spTree>
    <p:extLst>
      <p:ext uri="{BB962C8B-B14F-4D97-AF65-F5344CB8AC3E}">
        <p14:creationId xmlns:p14="http://schemas.microsoft.com/office/powerpoint/2010/main" val="2915390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69045A3-834D-C323-B36F-ABE7FB92A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325" t="-4823" r="-8783" b="-2850"/>
          <a:stretch/>
        </p:blipFill>
        <p:spPr>
          <a:xfrm>
            <a:off x="339773" y="846353"/>
            <a:ext cx="4196206" cy="557146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16546A-90BF-54C8-B428-47E91F0F24AE}"/>
              </a:ext>
            </a:extLst>
          </p:cNvPr>
          <p:cNvCxnSpPr>
            <a:cxnSpLocks/>
          </p:cNvCxnSpPr>
          <p:nvPr/>
        </p:nvCxnSpPr>
        <p:spPr>
          <a:xfrm>
            <a:off x="2559788" y="6270673"/>
            <a:ext cx="0" cy="37639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9E2BA16-6017-5597-BBCE-A4E27890237E}"/>
              </a:ext>
            </a:extLst>
          </p:cNvPr>
          <p:cNvSpPr txBox="1"/>
          <p:nvPr/>
        </p:nvSpPr>
        <p:spPr>
          <a:xfrm>
            <a:off x="2655482" y="6333583"/>
            <a:ext cx="146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ML classifiers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3BFFF7-8A71-E809-6962-0B24FA3E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39" y="-26582"/>
            <a:ext cx="10515600" cy="1116417"/>
          </a:xfrm>
        </p:spPr>
        <p:txBody>
          <a:bodyPr>
            <a:normAutofit/>
          </a:bodyPr>
          <a:lstStyle/>
          <a:p>
            <a:r>
              <a:rPr lang="en-GB" sz="3600" dirty="0"/>
              <a:t>Traditional radio transient search pipeline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06DA13-247C-483E-9070-42E19709871A}"/>
              </a:ext>
            </a:extLst>
          </p:cNvPr>
          <p:cNvSpPr txBox="1"/>
          <p:nvPr/>
        </p:nvSpPr>
        <p:spPr>
          <a:xfrm>
            <a:off x="473380" y="6326373"/>
            <a:ext cx="1952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E. Petroff, </a:t>
            </a:r>
            <a:r>
              <a:rPr lang="en-GB" sz="1400" dirty="0" err="1"/>
              <a:t>et.al</a:t>
            </a:r>
            <a:r>
              <a:rPr lang="en-GB" sz="1400" dirty="0"/>
              <a:t>. (2016) </a:t>
            </a:r>
          </a:p>
        </p:txBody>
      </p:sp>
    </p:spTree>
    <p:extLst>
      <p:ext uri="{BB962C8B-B14F-4D97-AF65-F5344CB8AC3E}">
        <p14:creationId xmlns:p14="http://schemas.microsoft.com/office/powerpoint/2010/main" val="2907825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AE3FA8-FDE2-9CBA-3AC2-343B22511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47" y="210206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Testing the Mask RCNN – real dataset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37E6BF-9EFB-B0A6-D40F-D5BE8D8C7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747" y="2383210"/>
            <a:ext cx="4362716" cy="2829933"/>
          </a:xfrm>
        </p:spPr>
        <p:txBody>
          <a:bodyPr>
            <a:normAutofit/>
          </a:bodyPr>
          <a:lstStyle/>
          <a:p>
            <a:r>
              <a:rPr lang="en-GB" sz="2000" dirty="0"/>
              <a:t>Tested the network against </a:t>
            </a:r>
            <a:r>
              <a:rPr lang="en-GB" sz="2000" dirty="0" err="1">
                <a:solidFill>
                  <a:srgbClr val="BA0000"/>
                </a:solidFill>
              </a:rPr>
              <a:t>MeerKAT</a:t>
            </a:r>
            <a:r>
              <a:rPr lang="en-GB" sz="2000" dirty="0"/>
              <a:t> L-band, UHF and S-band observations containing bursts from </a:t>
            </a:r>
            <a:r>
              <a:rPr lang="en-GB" sz="2000" dirty="0">
                <a:solidFill>
                  <a:srgbClr val="BA0000"/>
                </a:solidFill>
              </a:rPr>
              <a:t>nearby pulsars </a:t>
            </a:r>
            <a:r>
              <a:rPr lang="en-GB" sz="2000" dirty="0"/>
              <a:t>and </a:t>
            </a:r>
            <a:r>
              <a:rPr lang="en-GB" sz="2000" dirty="0">
                <a:solidFill>
                  <a:srgbClr val="BA0000"/>
                </a:solidFill>
              </a:rPr>
              <a:t>FRBs</a:t>
            </a:r>
            <a:r>
              <a:rPr lang="en-GB" sz="2000" dirty="0"/>
              <a:t>.</a:t>
            </a:r>
          </a:p>
          <a:p>
            <a:r>
              <a:rPr lang="en-GB" sz="2000" dirty="0"/>
              <a:t>Detected all bursts in a wide range of DMs, widths and S/Ns.</a:t>
            </a:r>
          </a:p>
          <a:p>
            <a:r>
              <a:rPr lang="en-GB" sz="2000" dirty="0">
                <a:solidFill>
                  <a:srgbClr val="BA0000"/>
                </a:solidFill>
              </a:rPr>
              <a:t>Multiple bursts </a:t>
            </a:r>
            <a:r>
              <a:rPr lang="en-GB" sz="2000" dirty="0"/>
              <a:t>can be detected in the same image.</a:t>
            </a:r>
          </a:p>
        </p:txBody>
      </p:sp>
      <p:pic>
        <p:nvPicPr>
          <p:cNvPr id="2" name="Picture 1" descr="A graph showing numbers and a number&#10;&#10;Description automatically generated with medium confidence">
            <a:extLst>
              <a:ext uri="{FF2B5EF4-FFF2-40B4-BE49-F238E27FC236}">
                <a16:creationId xmlns:a16="http://schemas.microsoft.com/office/drawing/2014/main" id="{4430F562-7269-1D71-5071-2824430B4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596" y="1326623"/>
            <a:ext cx="5863142" cy="532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13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AE3FA8-FDE2-9CBA-3AC2-343B22511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47" y="-21021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Testing the Mask RCNN – real dataset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20370B9-6388-B990-49F3-2672D1262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68" y="1608539"/>
            <a:ext cx="4382215" cy="3636123"/>
          </a:xfrm>
        </p:spPr>
        <p:txBody>
          <a:bodyPr>
            <a:normAutofit/>
          </a:bodyPr>
          <a:lstStyle/>
          <a:p>
            <a:r>
              <a:rPr lang="en-GB" sz="2000" dirty="0"/>
              <a:t>Tested the network against the dataset of L-band and UHF </a:t>
            </a:r>
            <a:r>
              <a:rPr lang="en-GB" sz="2000" dirty="0" err="1"/>
              <a:t>MeerKAT</a:t>
            </a:r>
            <a:r>
              <a:rPr lang="en-GB" sz="2000" dirty="0"/>
              <a:t> observations of the </a:t>
            </a:r>
            <a:r>
              <a:rPr lang="en-GB" sz="2000" dirty="0">
                <a:solidFill>
                  <a:srgbClr val="BA0000"/>
                </a:solidFill>
              </a:rPr>
              <a:t>FRB repeater 20240114A</a:t>
            </a:r>
            <a:r>
              <a:rPr lang="en-GB" sz="2000" dirty="0"/>
              <a:t>.</a:t>
            </a:r>
          </a:p>
          <a:p>
            <a:r>
              <a:rPr lang="en-GB" sz="2000" dirty="0"/>
              <a:t>The dataset contains </a:t>
            </a:r>
            <a:r>
              <a:rPr lang="en-GB" sz="2000" dirty="0">
                <a:solidFill>
                  <a:srgbClr val="BA0000"/>
                </a:solidFill>
              </a:rPr>
              <a:t>62</a:t>
            </a:r>
            <a:r>
              <a:rPr lang="en-GB" sz="2000" dirty="0"/>
              <a:t> bursts spanning a S/N range from </a:t>
            </a:r>
            <a:r>
              <a:rPr lang="en-GB" sz="2000" dirty="0">
                <a:solidFill>
                  <a:srgbClr val="BA0000"/>
                </a:solidFill>
              </a:rPr>
              <a:t>6.2</a:t>
            </a:r>
            <a:r>
              <a:rPr lang="en-GB" sz="2000" dirty="0"/>
              <a:t> to </a:t>
            </a:r>
            <a:r>
              <a:rPr lang="en-GB" sz="2000" dirty="0">
                <a:solidFill>
                  <a:srgbClr val="BA0000"/>
                </a:solidFill>
              </a:rPr>
              <a:t>177</a:t>
            </a:r>
            <a:r>
              <a:rPr lang="en-GB" sz="2000" dirty="0"/>
              <a:t>.</a:t>
            </a:r>
          </a:p>
          <a:p>
            <a:r>
              <a:rPr lang="en-GB" sz="2000" dirty="0">
                <a:solidFill>
                  <a:srgbClr val="BA0000"/>
                </a:solidFill>
              </a:rPr>
              <a:t>Two</a:t>
            </a:r>
            <a:r>
              <a:rPr lang="en-GB" sz="2000" dirty="0"/>
              <a:t> bursts missed which were </a:t>
            </a:r>
            <a:r>
              <a:rPr lang="en-GB" sz="2000" dirty="0">
                <a:solidFill>
                  <a:srgbClr val="BA0000"/>
                </a:solidFill>
              </a:rPr>
              <a:t>low S/N components </a:t>
            </a:r>
            <a:r>
              <a:rPr lang="en-GB" sz="2000" dirty="0"/>
              <a:t>next to a bright emission.</a:t>
            </a:r>
          </a:p>
        </p:txBody>
      </p:sp>
      <p:pic>
        <p:nvPicPr>
          <p:cNvPr id="8" name="Picture 7" descr="A graph of a number of blue and orange dots&#10;&#10;Description automatically generated">
            <a:extLst>
              <a:ext uri="{FF2B5EF4-FFF2-40B4-BE49-F238E27FC236}">
                <a16:creationId xmlns:a16="http://schemas.microsoft.com/office/drawing/2014/main" id="{4E897B23-7F74-0A56-5D5E-BC313F432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4" t="8355" r="6290" b="2003"/>
          <a:stretch/>
        </p:blipFill>
        <p:spPr>
          <a:xfrm>
            <a:off x="5991696" y="1366977"/>
            <a:ext cx="5054877" cy="4975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7ACDED-C956-D35C-A9D7-567599544AAF}"/>
              </a:ext>
            </a:extLst>
          </p:cNvPr>
          <p:cNvSpPr txBox="1"/>
          <p:nvPr/>
        </p:nvSpPr>
        <p:spPr>
          <a:xfrm>
            <a:off x="5970676" y="975873"/>
            <a:ext cx="6137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Dots: True positives Triangles: False negatives  Crosses: False positives</a:t>
            </a:r>
          </a:p>
        </p:txBody>
      </p:sp>
    </p:spTree>
    <p:extLst>
      <p:ext uri="{BB962C8B-B14F-4D97-AF65-F5344CB8AC3E}">
        <p14:creationId xmlns:p14="http://schemas.microsoft.com/office/powerpoint/2010/main" val="4095715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AE3FA8-FDE2-9CBA-3AC2-343B22511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47" y="-21021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Testing the Mask RCNN – real dataset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20370B9-6388-B990-49F3-2672D1262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568" y="2103029"/>
            <a:ext cx="4410398" cy="3636123"/>
          </a:xfrm>
        </p:spPr>
        <p:txBody>
          <a:bodyPr>
            <a:normAutofit/>
          </a:bodyPr>
          <a:lstStyle/>
          <a:p>
            <a:r>
              <a:rPr lang="en-GB" sz="2000" dirty="0"/>
              <a:t>Even though simulations were basic bursts, it can find pulses exhibiting an </a:t>
            </a:r>
            <a:r>
              <a:rPr lang="en-GB" sz="2000" dirty="0">
                <a:solidFill>
                  <a:srgbClr val="C00000"/>
                </a:solidFill>
              </a:rPr>
              <a:t>exotic behaviour</a:t>
            </a:r>
            <a:r>
              <a:rPr lang="en-GB" sz="2000" dirty="0"/>
              <a:t>.</a:t>
            </a:r>
          </a:p>
          <a:p>
            <a:r>
              <a:rPr lang="en-GB" sz="2000" dirty="0"/>
              <a:t>If </a:t>
            </a:r>
            <a:r>
              <a:rPr lang="en-GB" sz="2000" dirty="0">
                <a:solidFill>
                  <a:srgbClr val="C00000"/>
                </a:solidFill>
              </a:rPr>
              <a:t>separation</a:t>
            </a:r>
            <a:r>
              <a:rPr lang="en-GB" sz="2000" dirty="0"/>
              <a:t> between burst components is </a:t>
            </a:r>
            <a:r>
              <a:rPr lang="en-GB" sz="2000" dirty="0">
                <a:solidFill>
                  <a:srgbClr val="C00000"/>
                </a:solidFill>
              </a:rPr>
              <a:t>big enough</a:t>
            </a:r>
            <a:r>
              <a:rPr lang="en-GB" sz="2000" dirty="0"/>
              <a:t>, all components can be detected.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7ACDED-C956-D35C-A9D7-567599544AAF}"/>
              </a:ext>
            </a:extLst>
          </p:cNvPr>
          <p:cNvSpPr txBox="1"/>
          <p:nvPr/>
        </p:nvSpPr>
        <p:spPr>
          <a:xfrm>
            <a:off x="7798676" y="273317"/>
            <a:ext cx="6137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Bursts from FRB20240114A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82FC80-A97F-F747-0E4E-7F9EED02DD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" r="71"/>
          <a:stretch/>
        </p:blipFill>
        <p:spPr>
          <a:xfrm>
            <a:off x="7798676" y="643404"/>
            <a:ext cx="4095087" cy="6151405"/>
          </a:xfrm>
          <a:prstGeom prst="rect">
            <a:avLst/>
          </a:prstGeom>
        </p:spPr>
      </p:pic>
      <p:pic>
        <p:nvPicPr>
          <p:cNvPr id="10" name="Picture 9" descr="A red and black background&#10;&#10;Description automatically generated">
            <a:extLst>
              <a:ext uri="{FF2B5EF4-FFF2-40B4-BE49-F238E27FC236}">
                <a16:creationId xmlns:a16="http://schemas.microsoft.com/office/drawing/2014/main" id="{7A4650C7-F61C-6DB8-5BCB-1DCAFF380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56201" flipH="1">
            <a:off x="6866919" y="2333635"/>
            <a:ext cx="326931" cy="565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585DED-679C-7114-6787-AFE11E0E2510}"/>
              </a:ext>
            </a:extLst>
          </p:cNvPr>
          <p:cNvSpPr txBox="1"/>
          <p:nvPr/>
        </p:nvSpPr>
        <p:spPr>
          <a:xfrm>
            <a:off x="5896304" y="1389734"/>
            <a:ext cx="1916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BA0000"/>
                </a:solidFill>
              </a:rPr>
              <a:t>Dedispersed</a:t>
            </a:r>
            <a:r>
              <a:rPr lang="en-GB" dirty="0">
                <a:solidFill>
                  <a:srgbClr val="BA0000"/>
                </a:solidFill>
              </a:rPr>
              <a:t> </a:t>
            </a:r>
          </a:p>
          <a:p>
            <a:pPr algn="ctr"/>
            <a:r>
              <a:rPr lang="en-GB" dirty="0">
                <a:solidFill>
                  <a:srgbClr val="BA0000"/>
                </a:solidFill>
              </a:rPr>
              <a:t>frequency – time data</a:t>
            </a:r>
          </a:p>
        </p:txBody>
      </p:sp>
      <p:pic>
        <p:nvPicPr>
          <p:cNvPr id="12" name="Picture 11" descr="A red and black background&#10;&#10;Description automatically generated">
            <a:extLst>
              <a:ext uri="{FF2B5EF4-FFF2-40B4-BE49-F238E27FC236}">
                <a16:creationId xmlns:a16="http://schemas.microsoft.com/office/drawing/2014/main" id="{F0C60A08-A635-399B-EA13-1C39F80F5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356201" flipH="1">
            <a:off x="6856407" y="5203462"/>
            <a:ext cx="326931" cy="5652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BFA948-632E-E347-9480-0D1E0FD36BFF}"/>
              </a:ext>
            </a:extLst>
          </p:cNvPr>
          <p:cNvSpPr txBox="1"/>
          <p:nvPr/>
        </p:nvSpPr>
        <p:spPr>
          <a:xfrm>
            <a:off x="5885792" y="4259561"/>
            <a:ext cx="1916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BA0000"/>
                </a:solidFill>
              </a:rPr>
              <a:t>DM – time transform with pipeline outputs</a:t>
            </a:r>
          </a:p>
        </p:txBody>
      </p:sp>
    </p:spTree>
    <p:extLst>
      <p:ext uri="{BB962C8B-B14F-4D97-AF65-F5344CB8AC3E}">
        <p14:creationId xmlns:p14="http://schemas.microsoft.com/office/powerpoint/2010/main" val="1694814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C0168FA-FF3B-47B2-70CC-3BC8282EB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927" y="75146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Conclusions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ADFDCD-908D-1357-3A35-DC58AF118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927" y="1246147"/>
            <a:ext cx="10802808" cy="5055436"/>
          </a:xfrm>
        </p:spPr>
        <p:txBody>
          <a:bodyPr>
            <a:normAutofit lnSpcReduction="10000"/>
          </a:bodyPr>
          <a:lstStyle/>
          <a:p>
            <a:r>
              <a:rPr lang="en-GB" sz="2000" dirty="0">
                <a:solidFill>
                  <a:srgbClr val="BA0000"/>
                </a:solidFill>
              </a:rPr>
              <a:t>Traditional</a:t>
            </a:r>
            <a:r>
              <a:rPr lang="en-GB" sz="2000" dirty="0"/>
              <a:t> pipelines use a </a:t>
            </a:r>
            <a:r>
              <a:rPr lang="en-GB" sz="2000" dirty="0">
                <a:solidFill>
                  <a:srgbClr val="002A85"/>
                </a:solidFill>
              </a:rPr>
              <a:t>thresholding</a:t>
            </a:r>
            <a:r>
              <a:rPr lang="en-GB" sz="2000" dirty="0"/>
              <a:t> technique on </a:t>
            </a:r>
            <a:r>
              <a:rPr lang="en-GB" sz="2000" dirty="0">
                <a:solidFill>
                  <a:srgbClr val="BA0000"/>
                </a:solidFill>
              </a:rPr>
              <a:t>matched filtered timeseries </a:t>
            </a:r>
            <a:r>
              <a:rPr lang="en-GB" sz="2000" dirty="0"/>
              <a:t>to find candidates in short-duration radio transients searches.</a:t>
            </a:r>
          </a:p>
          <a:p>
            <a:endParaRPr lang="en-GB" sz="550" dirty="0"/>
          </a:p>
          <a:p>
            <a:r>
              <a:rPr lang="en-GB" sz="2000" dirty="0"/>
              <a:t>We propose an end-to-end </a:t>
            </a:r>
            <a:r>
              <a:rPr lang="en-GB" sz="2000" dirty="0">
                <a:solidFill>
                  <a:srgbClr val="C00000"/>
                </a:solidFill>
              </a:rPr>
              <a:t>Deep Learning </a:t>
            </a:r>
            <a:r>
              <a:rPr lang="en-GB" sz="2000" dirty="0"/>
              <a:t>pipeline to search for candidates in </a:t>
            </a:r>
            <a:r>
              <a:rPr lang="en-GB" sz="2000" dirty="0">
                <a:solidFill>
                  <a:srgbClr val="002A85"/>
                </a:solidFill>
              </a:rPr>
              <a:t>DM - time space</a:t>
            </a:r>
            <a:r>
              <a:rPr lang="en-GB" sz="2000" dirty="0"/>
              <a:t>.</a:t>
            </a:r>
          </a:p>
          <a:p>
            <a:endParaRPr lang="en-GB" sz="550" dirty="0"/>
          </a:p>
          <a:p>
            <a:r>
              <a:rPr lang="en-GB" sz="2000" dirty="0"/>
              <a:t>To perform the </a:t>
            </a:r>
            <a:r>
              <a:rPr lang="en-GB" sz="2000" dirty="0">
                <a:solidFill>
                  <a:srgbClr val="002A85"/>
                </a:solidFill>
              </a:rPr>
              <a:t>untargeted search </a:t>
            </a:r>
            <a:r>
              <a:rPr lang="en-GB" sz="2000" dirty="0"/>
              <a:t>on the DM – time plane, </a:t>
            </a:r>
            <a:r>
              <a:rPr lang="en-GB" sz="2000" dirty="0">
                <a:solidFill>
                  <a:srgbClr val="BA0000"/>
                </a:solidFill>
              </a:rPr>
              <a:t>multiple windows </a:t>
            </a:r>
            <a:r>
              <a:rPr lang="en-GB" sz="2000" dirty="0"/>
              <a:t>need to be used to cover the possible </a:t>
            </a:r>
            <a:r>
              <a:rPr lang="en-GB" sz="2000" dirty="0">
                <a:solidFill>
                  <a:srgbClr val="002A85"/>
                </a:solidFill>
              </a:rPr>
              <a:t>width space</a:t>
            </a:r>
            <a:r>
              <a:rPr lang="en-GB" sz="2000" dirty="0"/>
              <a:t>. </a:t>
            </a:r>
          </a:p>
          <a:p>
            <a:endParaRPr lang="en-GB" sz="550" dirty="0"/>
          </a:p>
          <a:p>
            <a:r>
              <a:rPr lang="en-GB" sz="2000" dirty="0"/>
              <a:t>A </a:t>
            </a:r>
            <a:r>
              <a:rPr lang="en-GB" sz="2000" dirty="0">
                <a:solidFill>
                  <a:srgbClr val="BA0000"/>
                </a:solidFill>
              </a:rPr>
              <a:t>Mask R-CNN </a:t>
            </a:r>
            <a:r>
              <a:rPr lang="en-GB" sz="2000" dirty="0"/>
              <a:t>network has been trained on </a:t>
            </a:r>
            <a:r>
              <a:rPr lang="en-GB" sz="2000" dirty="0">
                <a:solidFill>
                  <a:srgbClr val="BA0000"/>
                </a:solidFill>
              </a:rPr>
              <a:t>simulated data </a:t>
            </a:r>
            <a:r>
              <a:rPr lang="en-GB" sz="2000" dirty="0"/>
              <a:t>and tested on </a:t>
            </a:r>
            <a:r>
              <a:rPr lang="en-GB" sz="2000" dirty="0">
                <a:solidFill>
                  <a:srgbClr val="002A85"/>
                </a:solidFill>
              </a:rPr>
              <a:t>real observations</a:t>
            </a:r>
            <a:r>
              <a:rPr lang="en-GB" sz="2000" dirty="0"/>
              <a:t>.</a:t>
            </a:r>
          </a:p>
          <a:p>
            <a:endParaRPr lang="en-GB" sz="550" dirty="0"/>
          </a:p>
          <a:p>
            <a:r>
              <a:rPr lang="en-GB" sz="2000" dirty="0"/>
              <a:t>Successfully found </a:t>
            </a:r>
            <a:r>
              <a:rPr lang="en-GB" sz="2000" dirty="0">
                <a:solidFill>
                  <a:srgbClr val="C00000"/>
                </a:solidFill>
              </a:rPr>
              <a:t>60</a:t>
            </a:r>
            <a:r>
              <a:rPr lang="en-GB" sz="2000" dirty="0"/>
              <a:t> out of the </a:t>
            </a:r>
            <a:r>
              <a:rPr lang="en-GB" sz="2000" dirty="0">
                <a:solidFill>
                  <a:srgbClr val="C00000"/>
                </a:solidFill>
              </a:rPr>
              <a:t>62 </a:t>
            </a:r>
            <a:r>
              <a:rPr lang="en-GB" sz="2000" dirty="0"/>
              <a:t>bursts from the repeater </a:t>
            </a:r>
            <a:r>
              <a:rPr lang="en-GB" sz="2000" dirty="0">
                <a:solidFill>
                  <a:srgbClr val="002A85"/>
                </a:solidFill>
              </a:rPr>
              <a:t>FRB20240114A</a:t>
            </a:r>
            <a:r>
              <a:rPr lang="en-GB" sz="2000" dirty="0"/>
              <a:t>. </a:t>
            </a:r>
          </a:p>
          <a:p>
            <a:endParaRPr lang="en-GB" sz="550" dirty="0"/>
          </a:p>
          <a:p>
            <a:r>
              <a:rPr lang="en-GB" sz="2000" dirty="0"/>
              <a:t>The </a:t>
            </a:r>
            <a:r>
              <a:rPr lang="en-GB" sz="2000" dirty="0">
                <a:solidFill>
                  <a:srgbClr val="BA0000"/>
                </a:solidFill>
              </a:rPr>
              <a:t>2</a:t>
            </a:r>
            <a:r>
              <a:rPr lang="en-GB" sz="2000" dirty="0"/>
              <a:t> missed components were </a:t>
            </a:r>
            <a:r>
              <a:rPr lang="en-GB" sz="2000" dirty="0">
                <a:solidFill>
                  <a:srgbClr val="002A85"/>
                </a:solidFill>
              </a:rPr>
              <a:t>low S/N</a:t>
            </a:r>
            <a:r>
              <a:rPr lang="en-GB" sz="2000" dirty="0"/>
              <a:t> bursts next to a brighter event.</a:t>
            </a:r>
          </a:p>
          <a:p>
            <a:endParaRPr lang="en-GB" sz="550" dirty="0"/>
          </a:p>
          <a:p>
            <a:r>
              <a:rPr lang="en-GB" sz="2000" dirty="0"/>
              <a:t>Burst presented </a:t>
            </a:r>
            <a:r>
              <a:rPr lang="en-GB" sz="2000" dirty="0">
                <a:solidFill>
                  <a:srgbClr val="002A85"/>
                </a:solidFill>
              </a:rPr>
              <a:t>exotic properties </a:t>
            </a:r>
            <a:r>
              <a:rPr lang="en-GB" sz="2000" dirty="0"/>
              <a:t>such as </a:t>
            </a:r>
            <a:r>
              <a:rPr lang="en-GB" sz="2000" dirty="0">
                <a:solidFill>
                  <a:srgbClr val="BA0000"/>
                </a:solidFill>
              </a:rPr>
              <a:t>narrowband</a:t>
            </a:r>
            <a:r>
              <a:rPr lang="en-GB" sz="2000" dirty="0"/>
              <a:t> and </a:t>
            </a:r>
            <a:r>
              <a:rPr lang="en-GB" sz="2000" dirty="0">
                <a:solidFill>
                  <a:srgbClr val="BA0000"/>
                </a:solidFill>
              </a:rPr>
              <a:t>spectral variation</a:t>
            </a:r>
            <a:r>
              <a:rPr lang="en-GB" sz="2000" dirty="0"/>
              <a:t>.</a:t>
            </a:r>
          </a:p>
          <a:p>
            <a:endParaRPr lang="en-GB" sz="550" dirty="0"/>
          </a:p>
          <a:p>
            <a:r>
              <a:rPr lang="en-GB" sz="2000" dirty="0"/>
              <a:t>The algorithm can perform in </a:t>
            </a:r>
            <a:r>
              <a:rPr lang="en-GB" sz="2000" dirty="0">
                <a:solidFill>
                  <a:srgbClr val="BA0000"/>
                </a:solidFill>
              </a:rPr>
              <a:t>real time </a:t>
            </a:r>
            <a:r>
              <a:rPr lang="en-GB" sz="2000" dirty="0"/>
              <a:t>by using a </a:t>
            </a:r>
            <a:r>
              <a:rPr lang="en-GB" sz="2000" dirty="0">
                <a:solidFill>
                  <a:srgbClr val="BA0000"/>
                </a:solidFill>
              </a:rPr>
              <a:t>large window</a:t>
            </a:r>
            <a:r>
              <a:rPr lang="en-GB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9756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16546A-90BF-54C8-B428-47E91F0F24AE}"/>
              </a:ext>
            </a:extLst>
          </p:cNvPr>
          <p:cNvCxnSpPr>
            <a:cxnSpLocks/>
          </p:cNvCxnSpPr>
          <p:nvPr/>
        </p:nvCxnSpPr>
        <p:spPr>
          <a:xfrm>
            <a:off x="2559788" y="6326373"/>
            <a:ext cx="0" cy="3077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9E2BA16-6017-5597-BBCE-A4E27890237E}"/>
              </a:ext>
            </a:extLst>
          </p:cNvPr>
          <p:cNvSpPr txBox="1"/>
          <p:nvPr/>
        </p:nvSpPr>
        <p:spPr>
          <a:xfrm>
            <a:off x="2655482" y="6375623"/>
            <a:ext cx="146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ML classifiers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3BFFF7-8A71-E809-6962-0B24FA3E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39" y="-26582"/>
            <a:ext cx="11068494" cy="1116417"/>
          </a:xfrm>
        </p:spPr>
        <p:txBody>
          <a:bodyPr>
            <a:normAutofit/>
          </a:bodyPr>
          <a:lstStyle/>
          <a:p>
            <a:r>
              <a:rPr lang="en-GB" sz="3600" dirty="0"/>
              <a:t>Traditional radio transient search pipeline – </a:t>
            </a:r>
            <a:r>
              <a:rPr lang="en-GB" sz="3600" dirty="0" err="1"/>
              <a:t>dedispersion</a:t>
            </a:r>
            <a:endParaRPr lang="en-GB" sz="3600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60EB1CA-7DBE-60F1-955C-F3561D301C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99729" y="1089835"/>
            <a:ext cx="3709891" cy="5174575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726484C-8AD7-431E-A9A4-0CD8C7723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77" t="20911" r="30403" b="71952"/>
          <a:stretch/>
        </p:blipFill>
        <p:spPr>
          <a:xfrm>
            <a:off x="1982818" y="2171882"/>
            <a:ext cx="1098883" cy="3693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9924D6-C79E-9680-0F80-6E3D9FB930D6}"/>
              </a:ext>
            </a:extLst>
          </p:cNvPr>
          <p:cNvSpPr/>
          <p:nvPr/>
        </p:nvSpPr>
        <p:spPr>
          <a:xfrm>
            <a:off x="1891530" y="2112016"/>
            <a:ext cx="1318437" cy="45578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AF0A1D-EF52-58CE-4DA1-97A7203FE3AD}"/>
              </a:ext>
            </a:extLst>
          </p:cNvPr>
          <p:cNvCxnSpPr>
            <a:cxnSpLocks/>
          </p:cNvCxnSpPr>
          <p:nvPr/>
        </p:nvCxnSpPr>
        <p:spPr>
          <a:xfrm flipV="1">
            <a:off x="1891530" y="1096192"/>
            <a:ext cx="2684852" cy="10158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F51272-CFA6-919F-40EF-42C2FD91F8DF}"/>
              </a:ext>
            </a:extLst>
          </p:cNvPr>
          <p:cNvCxnSpPr>
            <a:cxnSpLocks/>
          </p:cNvCxnSpPr>
          <p:nvPr/>
        </p:nvCxnSpPr>
        <p:spPr>
          <a:xfrm>
            <a:off x="1891530" y="2567799"/>
            <a:ext cx="2684852" cy="370296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08431F-FD55-4852-03FA-6FB622410A00}"/>
              </a:ext>
            </a:extLst>
          </p:cNvPr>
          <p:cNvCxnSpPr>
            <a:cxnSpLocks/>
          </p:cNvCxnSpPr>
          <p:nvPr/>
        </p:nvCxnSpPr>
        <p:spPr>
          <a:xfrm flipV="1">
            <a:off x="3209967" y="1096192"/>
            <a:ext cx="8861763" cy="101582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C20D6D-F6B4-3813-E471-AD14536E0C2F}"/>
              </a:ext>
            </a:extLst>
          </p:cNvPr>
          <p:cNvCxnSpPr>
            <a:cxnSpLocks/>
          </p:cNvCxnSpPr>
          <p:nvPr/>
        </p:nvCxnSpPr>
        <p:spPr>
          <a:xfrm>
            <a:off x="3209967" y="2567799"/>
            <a:ext cx="8861763" cy="36841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B30B451C-99FE-B4FD-4A8B-659A73C75D7A}"/>
              </a:ext>
            </a:extLst>
          </p:cNvPr>
          <p:cNvSpPr/>
          <p:nvPr/>
        </p:nvSpPr>
        <p:spPr>
          <a:xfrm>
            <a:off x="4576382" y="1096192"/>
            <a:ext cx="7495348" cy="5174575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F9456B1-10EB-B3BA-9A10-6898D6E4F1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24" b="1375"/>
          <a:stretch/>
        </p:blipFill>
        <p:spPr>
          <a:xfrm>
            <a:off x="4703946" y="1216493"/>
            <a:ext cx="7240219" cy="50014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C54598-0F4D-3B4B-DC1C-083701860DDB}"/>
              </a:ext>
            </a:extLst>
          </p:cNvPr>
          <p:cNvSpPr txBox="1"/>
          <p:nvPr/>
        </p:nvSpPr>
        <p:spPr>
          <a:xfrm>
            <a:off x="5257800" y="1170773"/>
            <a:ext cx="2743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rgbClr val="BA0000"/>
                </a:solidFill>
              </a:rPr>
              <a:t>Before</a:t>
            </a:r>
            <a:r>
              <a:rPr lang="en-GB" sz="1700" dirty="0"/>
              <a:t> </a:t>
            </a:r>
            <a:r>
              <a:rPr lang="en-GB" sz="1700" dirty="0" err="1"/>
              <a:t>dedispersion</a:t>
            </a:r>
            <a:endParaRPr lang="en-GB" sz="17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F8A196-802D-FC7C-A3D1-9287DAF1FAEE}"/>
              </a:ext>
            </a:extLst>
          </p:cNvPr>
          <p:cNvSpPr txBox="1"/>
          <p:nvPr/>
        </p:nvSpPr>
        <p:spPr>
          <a:xfrm>
            <a:off x="8834818" y="1193633"/>
            <a:ext cx="2743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>
                <a:solidFill>
                  <a:srgbClr val="BA0000"/>
                </a:solidFill>
              </a:rPr>
              <a:t>After</a:t>
            </a:r>
            <a:r>
              <a:rPr lang="en-GB" sz="1700" dirty="0"/>
              <a:t> </a:t>
            </a:r>
            <a:r>
              <a:rPr lang="en-GB" sz="1700" dirty="0" err="1"/>
              <a:t>dedispersion</a:t>
            </a:r>
            <a:endParaRPr lang="en-GB" sz="17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D9189B-F64E-566D-527F-111AEC738DE6}"/>
              </a:ext>
            </a:extLst>
          </p:cNvPr>
          <p:cNvSpPr txBox="1"/>
          <p:nvPr/>
        </p:nvSpPr>
        <p:spPr>
          <a:xfrm>
            <a:off x="473380" y="6326373"/>
            <a:ext cx="1952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E. Petroff, </a:t>
            </a:r>
            <a:r>
              <a:rPr lang="en-GB" sz="1400" dirty="0" err="1"/>
              <a:t>et.al</a:t>
            </a:r>
            <a:r>
              <a:rPr lang="en-GB" sz="1400" dirty="0"/>
              <a:t>. (2016) </a:t>
            </a:r>
          </a:p>
        </p:txBody>
      </p:sp>
    </p:spTree>
    <p:extLst>
      <p:ext uri="{BB962C8B-B14F-4D97-AF65-F5344CB8AC3E}">
        <p14:creationId xmlns:p14="http://schemas.microsoft.com/office/powerpoint/2010/main" val="3030153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16546A-90BF-54C8-B428-47E91F0F24AE}"/>
              </a:ext>
            </a:extLst>
          </p:cNvPr>
          <p:cNvCxnSpPr>
            <a:cxnSpLocks/>
          </p:cNvCxnSpPr>
          <p:nvPr/>
        </p:nvCxnSpPr>
        <p:spPr>
          <a:xfrm>
            <a:off x="2559788" y="6326373"/>
            <a:ext cx="0" cy="3077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9E2BA16-6017-5597-BBCE-A4E27890237E}"/>
              </a:ext>
            </a:extLst>
          </p:cNvPr>
          <p:cNvSpPr txBox="1"/>
          <p:nvPr/>
        </p:nvSpPr>
        <p:spPr>
          <a:xfrm>
            <a:off x="2655482" y="6375623"/>
            <a:ext cx="146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ML classifiers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3BFFF7-8A71-E809-6962-0B24FA3E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39" y="-26582"/>
            <a:ext cx="11525694" cy="1116417"/>
          </a:xfrm>
        </p:spPr>
        <p:txBody>
          <a:bodyPr>
            <a:normAutofit/>
          </a:bodyPr>
          <a:lstStyle/>
          <a:p>
            <a:r>
              <a:rPr lang="en-GB" sz="3600" dirty="0"/>
              <a:t>Traditional radio transient search pipeline – matched filtering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60EB1CA-7DBE-60F1-955C-F3561D301C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99729" y="1089835"/>
            <a:ext cx="3709891" cy="5174575"/>
          </a:xfrm>
          <a:prstGeom prst="rect">
            <a:avLst/>
          </a:prstGeom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C54598-0F4D-3B4B-DC1C-083701860DDB}"/>
              </a:ext>
            </a:extLst>
          </p:cNvPr>
          <p:cNvSpPr txBox="1"/>
          <p:nvPr/>
        </p:nvSpPr>
        <p:spPr>
          <a:xfrm>
            <a:off x="5257800" y="117077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Before </a:t>
            </a:r>
            <a:r>
              <a:rPr lang="en-GB" dirty="0" err="1"/>
              <a:t>dedispersion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F8A196-802D-FC7C-A3D1-9287DAF1FAEE}"/>
              </a:ext>
            </a:extLst>
          </p:cNvPr>
          <p:cNvSpPr txBox="1"/>
          <p:nvPr/>
        </p:nvSpPr>
        <p:spPr>
          <a:xfrm>
            <a:off x="8823388" y="11936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After </a:t>
            </a:r>
            <a:r>
              <a:rPr lang="en-GB" dirty="0" err="1"/>
              <a:t>dedispersion</a:t>
            </a:r>
            <a:endParaRPr lang="en-GB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02C4D6D-52A9-D9B7-ACF4-662198797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43" t="28207" r="4767" b="38554"/>
          <a:stretch/>
        </p:blipFill>
        <p:spPr>
          <a:xfrm>
            <a:off x="2857849" y="2557598"/>
            <a:ext cx="1175657" cy="17199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C2C6913-7221-3B62-53C1-AA9724D42272}"/>
              </a:ext>
            </a:extLst>
          </p:cNvPr>
          <p:cNvSpPr/>
          <p:nvPr/>
        </p:nvSpPr>
        <p:spPr>
          <a:xfrm>
            <a:off x="2729777" y="2528387"/>
            <a:ext cx="1375446" cy="1831265"/>
          </a:xfrm>
          <a:prstGeom prst="rect">
            <a:avLst/>
          </a:prstGeom>
          <a:noFill/>
          <a:ln w="28575">
            <a:solidFill>
              <a:srgbClr val="BA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F0D98F-F1B8-D7D3-4AE4-4A4E2F078AC0}"/>
              </a:ext>
            </a:extLst>
          </p:cNvPr>
          <p:cNvCxnSpPr>
            <a:cxnSpLocks/>
          </p:cNvCxnSpPr>
          <p:nvPr/>
        </p:nvCxnSpPr>
        <p:spPr>
          <a:xfrm flipV="1">
            <a:off x="2729776" y="1150635"/>
            <a:ext cx="1555992" cy="1377752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962A4B-12E8-58AD-7579-94D00B7EAA2A}"/>
              </a:ext>
            </a:extLst>
          </p:cNvPr>
          <p:cNvCxnSpPr>
            <a:cxnSpLocks/>
          </p:cNvCxnSpPr>
          <p:nvPr/>
        </p:nvCxnSpPr>
        <p:spPr>
          <a:xfrm>
            <a:off x="2729776" y="4359652"/>
            <a:ext cx="1555992" cy="1965558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ACC45B-8613-410D-6AD3-848B819C7225}"/>
              </a:ext>
            </a:extLst>
          </p:cNvPr>
          <p:cNvCxnSpPr>
            <a:cxnSpLocks/>
          </p:cNvCxnSpPr>
          <p:nvPr/>
        </p:nvCxnSpPr>
        <p:spPr>
          <a:xfrm flipV="1">
            <a:off x="4105222" y="1150635"/>
            <a:ext cx="7923924" cy="1377752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37D951-BD82-F82F-C8B2-E6F90A37752B}"/>
              </a:ext>
            </a:extLst>
          </p:cNvPr>
          <p:cNvCxnSpPr>
            <a:cxnSpLocks/>
          </p:cNvCxnSpPr>
          <p:nvPr/>
        </p:nvCxnSpPr>
        <p:spPr>
          <a:xfrm>
            <a:off x="4105222" y="4359652"/>
            <a:ext cx="7923924" cy="1946745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D6D6805-E5D6-30DB-7F11-CA9F6D1D87CD}"/>
              </a:ext>
            </a:extLst>
          </p:cNvPr>
          <p:cNvSpPr/>
          <p:nvPr/>
        </p:nvSpPr>
        <p:spPr>
          <a:xfrm>
            <a:off x="4298282" y="1150635"/>
            <a:ext cx="7730864" cy="5174575"/>
          </a:xfrm>
          <a:prstGeom prst="rect">
            <a:avLst/>
          </a:prstGeom>
          <a:solidFill>
            <a:schemeClr val="bg1"/>
          </a:solidFill>
          <a:ln w="28575">
            <a:solidFill>
              <a:srgbClr val="BA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 descr="A blue and white sound waves&#10;&#10;Description automatically generated with medium confidence">
            <a:extLst>
              <a:ext uri="{FF2B5EF4-FFF2-40B4-BE49-F238E27FC236}">
                <a16:creationId xmlns:a16="http://schemas.microsoft.com/office/drawing/2014/main" id="{873A05B2-CFEB-BCE6-69A8-8BBA050CA8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64" t="9101" r="8622" b="2619"/>
          <a:stretch/>
        </p:blipFill>
        <p:spPr>
          <a:xfrm>
            <a:off x="4337210" y="1705958"/>
            <a:ext cx="7653008" cy="41390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8FE6216-C7A9-C8CA-4438-AD0442E16DBD}"/>
              </a:ext>
            </a:extLst>
          </p:cNvPr>
          <p:cNvSpPr txBox="1"/>
          <p:nvPr/>
        </p:nvSpPr>
        <p:spPr>
          <a:xfrm>
            <a:off x="4944544" y="1416636"/>
            <a:ext cx="520827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Timeseries </a:t>
            </a:r>
            <a:r>
              <a:rPr lang="en-GB" sz="1700" dirty="0">
                <a:solidFill>
                  <a:srgbClr val="C00000"/>
                </a:solidFill>
              </a:rPr>
              <a:t>before</a:t>
            </a:r>
            <a:r>
              <a:rPr lang="en-GB" sz="1700" dirty="0"/>
              <a:t> matched filtering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9AB8F7-057B-EF93-C394-2FEB8AE061B7}"/>
              </a:ext>
            </a:extLst>
          </p:cNvPr>
          <p:cNvSpPr txBox="1"/>
          <p:nvPr/>
        </p:nvSpPr>
        <p:spPr>
          <a:xfrm>
            <a:off x="4944544" y="3463290"/>
            <a:ext cx="520827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Timeseries </a:t>
            </a:r>
            <a:r>
              <a:rPr lang="en-GB" sz="1700" dirty="0">
                <a:solidFill>
                  <a:srgbClr val="BA0000"/>
                </a:solidFill>
              </a:rPr>
              <a:t>after</a:t>
            </a:r>
            <a:r>
              <a:rPr lang="en-GB" sz="1700" dirty="0"/>
              <a:t> matched filtering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F6BE16-FC01-3EA6-DE37-FC4CA5CFED70}"/>
              </a:ext>
            </a:extLst>
          </p:cNvPr>
          <p:cNvSpPr txBox="1"/>
          <p:nvPr/>
        </p:nvSpPr>
        <p:spPr>
          <a:xfrm>
            <a:off x="473380" y="6326373"/>
            <a:ext cx="1952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E. Petroff, </a:t>
            </a:r>
            <a:r>
              <a:rPr lang="en-GB" sz="1400" dirty="0" err="1"/>
              <a:t>et.al</a:t>
            </a:r>
            <a:r>
              <a:rPr lang="en-GB" sz="1400" dirty="0"/>
              <a:t>. (2016)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C962B92-4AB6-C7CA-FB86-30E09FE7C24B}"/>
              </a:ext>
            </a:extLst>
          </p:cNvPr>
          <p:cNvCxnSpPr/>
          <p:nvPr/>
        </p:nvCxnSpPr>
        <p:spPr>
          <a:xfrm>
            <a:off x="8446770" y="1908810"/>
            <a:ext cx="0" cy="4229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5B4835D-7BCE-A5E8-EB88-DDA899870FCA}"/>
              </a:ext>
            </a:extLst>
          </p:cNvPr>
          <p:cNvCxnSpPr/>
          <p:nvPr/>
        </p:nvCxnSpPr>
        <p:spPr>
          <a:xfrm>
            <a:off x="8462010" y="3295650"/>
            <a:ext cx="0" cy="4229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010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16546A-90BF-54C8-B428-47E91F0F24AE}"/>
              </a:ext>
            </a:extLst>
          </p:cNvPr>
          <p:cNvCxnSpPr>
            <a:cxnSpLocks/>
          </p:cNvCxnSpPr>
          <p:nvPr/>
        </p:nvCxnSpPr>
        <p:spPr>
          <a:xfrm>
            <a:off x="2559788" y="6326373"/>
            <a:ext cx="0" cy="30777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9E2BA16-6017-5597-BBCE-A4E27890237E}"/>
              </a:ext>
            </a:extLst>
          </p:cNvPr>
          <p:cNvSpPr txBox="1"/>
          <p:nvPr/>
        </p:nvSpPr>
        <p:spPr>
          <a:xfrm>
            <a:off x="2655482" y="6375623"/>
            <a:ext cx="146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ML classifiers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3BFFF7-8A71-E809-6962-0B24FA3E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138" y="-26582"/>
            <a:ext cx="11657007" cy="1116417"/>
          </a:xfrm>
        </p:spPr>
        <p:txBody>
          <a:bodyPr>
            <a:normAutofit/>
          </a:bodyPr>
          <a:lstStyle/>
          <a:p>
            <a:r>
              <a:rPr lang="en-GB" sz="3600" dirty="0"/>
              <a:t>Traditional radio transient search pipeline – thresholding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60EB1CA-7DBE-60F1-955C-F3561D301C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99729" y="1089835"/>
            <a:ext cx="3709891" cy="5174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C54598-0F4D-3B4B-DC1C-083701860DDB}"/>
              </a:ext>
            </a:extLst>
          </p:cNvPr>
          <p:cNvSpPr txBox="1"/>
          <p:nvPr/>
        </p:nvSpPr>
        <p:spPr>
          <a:xfrm>
            <a:off x="5257800" y="117077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Before </a:t>
            </a:r>
            <a:r>
              <a:rPr lang="en-GB" dirty="0" err="1"/>
              <a:t>dedispersion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F8A196-802D-FC7C-A3D1-9287DAF1FAEE}"/>
              </a:ext>
            </a:extLst>
          </p:cNvPr>
          <p:cNvSpPr txBox="1"/>
          <p:nvPr/>
        </p:nvSpPr>
        <p:spPr>
          <a:xfrm>
            <a:off x="8823388" y="11936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After </a:t>
            </a:r>
            <a:r>
              <a:rPr lang="en-GB" dirty="0" err="1"/>
              <a:t>dedispersion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2C6913-7221-3B62-53C1-AA9724D42272}"/>
              </a:ext>
            </a:extLst>
          </p:cNvPr>
          <p:cNvSpPr/>
          <p:nvPr/>
        </p:nvSpPr>
        <p:spPr>
          <a:xfrm>
            <a:off x="1853459" y="5223510"/>
            <a:ext cx="1375446" cy="972229"/>
          </a:xfrm>
          <a:prstGeom prst="rect">
            <a:avLst/>
          </a:prstGeom>
          <a:noFill/>
          <a:ln w="28575">
            <a:solidFill>
              <a:srgbClr val="BA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F0D98F-F1B8-D7D3-4AE4-4A4E2F078AC0}"/>
              </a:ext>
            </a:extLst>
          </p:cNvPr>
          <p:cNvCxnSpPr>
            <a:cxnSpLocks/>
          </p:cNvCxnSpPr>
          <p:nvPr/>
        </p:nvCxnSpPr>
        <p:spPr>
          <a:xfrm flipV="1">
            <a:off x="1853459" y="1150635"/>
            <a:ext cx="2432309" cy="4072875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962A4B-12E8-58AD-7579-94D00B7EAA2A}"/>
              </a:ext>
            </a:extLst>
          </p:cNvPr>
          <p:cNvCxnSpPr>
            <a:cxnSpLocks/>
          </p:cNvCxnSpPr>
          <p:nvPr/>
        </p:nvCxnSpPr>
        <p:spPr>
          <a:xfrm>
            <a:off x="1853459" y="6195739"/>
            <a:ext cx="2432309" cy="129471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ACC45B-8613-410D-6AD3-848B819C7225}"/>
              </a:ext>
            </a:extLst>
          </p:cNvPr>
          <p:cNvCxnSpPr>
            <a:cxnSpLocks/>
          </p:cNvCxnSpPr>
          <p:nvPr/>
        </p:nvCxnSpPr>
        <p:spPr>
          <a:xfrm flipV="1">
            <a:off x="3228905" y="1150635"/>
            <a:ext cx="8800241" cy="4072875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37D951-BD82-F82F-C8B2-E6F90A37752B}"/>
              </a:ext>
            </a:extLst>
          </p:cNvPr>
          <p:cNvCxnSpPr>
            <a:cxnSpLocks/>
          </p:cNvCxnSpPr>
          <p:nvPr/>
        </p:nvCxnSpPr>
        <p:spPr>
          <a:xfrm>
            <a:off x="3228905" y="6194576"/>
            <a:ext cx="8800241" cy="111821"/>
          </a:xfrm>
          <a:prstGeom prst="line">
            <a:avLst/>
          </a:prstGeom>
          <a:ln w="2857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D6D6805-E5D6-30DB-7F11-CA9F6D1D87CD}"/>
              </a:ext>
            </a:extLst>
          </p:cNvPr>
          <p:cNvSpPr/>
          <p:nvPr/>
        </p:nvSpPr>
        <p:spPr>
          <a:xfrm>
            <a:off x="4298282" y="1150635"/>
            <a:ext cx="7730864" cy="5174575"/>
          </a:xfrm>
          <a:prstGeom prst="rect">
            <a:avLst/>
          </a:prstGeom>
          <a:solidFill>
            <a:schemeClr val="bg1"/>
          </a:solidFill>
          <a:ln w="28575">
            <a:solidFill>
              <a:srgbClr val="BA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9AB8F7-057B-EF93-C394-2FEB8AE061B7}"/>
              </a:ext>
            </a:extLst>
          </p:cNvPr>
          <p:cNvSpPr txBox="1"/>
          <p:nvPr/>
        </p:nvSpPr>
        <p:spPr>
          <a:xfrm>
            <a:off x="4944544" y="1436055"/>
            <a:ext cx="520827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Selecting bursts with a S/N &gt; 8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59356D68-7E43-4B6B-3160-C6CC0154D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44" t="81598" r="30044" b="2183"/>
          <a:stretch/>
        </p:blipFill>
        <p:spPr>
          <a:xfrm>
            <a:off x="1990037" y="5314508"/>
            <a:ext cx="1102290" cy="839244"/>
          </a:xfrm>
          <a:prstGeom prst="rect">
            <a:avLst/>
          </a:prstGeom>
        </p:spPr>
      </p:pic>
      <p:pic>
        <p:nvPicPr>
          <p:cNvPr id="12" name="Picture 11" descr="A blue and red sound wave&#10;&#10;Description automatically generated">
            <a:extLst>
              <a:ext uri="{FF2B5EF4-FFF2-40B4-BE49-F238E27FC236}">
                <a16:creationId xmlns:a16="http://schemas.microsoft.com/office/drawing/2014/main" id="{90543459-D01C-4654-A344-4517197FD8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4" t="10014" r="8622" b="3532"/>
          <a:stretch/>
        </p:blipFill>
        <p:spPr>
          <a:xfrm>
            <a:off x="4352691" y="1752546"/>
            <a:ext cx="7586447" cy="40728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F362E9-8807-373B-1105-EC9842C90C2A}"/>
              </a:ext>
            </a:extLst>
          </p:cNvPr>
          <p:cNvSpPr txBox="1"/>
          <p:nvPr/>
        </p:nvSpPr>
        <p:spPr>
          <a:xfrm>
            <a:off x="473380" y="6326373"/>
            <a:ext cx="1952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E. Petroff, </a:t>
            </a:r>
            <a:r>
              <a:rPr lang="en-GB" sz="1400" dirty="0" err="1"/>
              <a:t>et.al</a:t>
            </a:r>
            <a:r>
              <a:rPr lang="en-GB" sz="1400" dirty="0"/>
              <a:t>. (2016) </a:t>
            </a:r>
          </a:p>
        </p:txBody>
      </p:sp>
    </p:spTree>
    <p:extLst>
      <p:ext uri="{BB962C8B-B14F-4D97-AF65-F5344CB8AC3E}">
        <p14:creationId xmlns:p14="http://schemas.microsoft.com/office/powerpoint/2010/main" val="556256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8A9B9-1D31-36B1-5BD1-1713E7BE4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944" y="31532"/>
            <a:ext cx="4845828" cy="1325563"/>
          </a:xfrm>
        </p:spPr>
        <p:txBody>
          <a:bodyPr>
            <a:normAutofit/>
          </a:bodyPr>
          <a:lstStyle/>
          <a:p>
            <a:r>
              <a:rPr lang="en-GB" sz="4000" dirty="0"/>
              <a:t>DM - time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2D1A7-1A95-4E19-3F67-EA1B8EEA2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89" y="1934568"/>
            <a:ext cx="2816774" cy="3909181"/>
          </a:xfrm>
        </p:spPr>
        <p:txBody>
          <a:bodyPr>
            <a:normAutofit/>
          </a:bodyPr>
          <a:lstStyle/>
          <a:p>
            <a:r>
              <a:rPr lang="en-GB" sz="2000" dirty="0"/>
              <a:t>The matched filtered timeseries provides information of the </a:t>
            </a:r>
            <a:r>
              <a:rPr lang="en-GB" sz="2000" dirty="0">
                <a:solidFill>
                  <a:srgbClr val="BA0000"/>
                </a:solidFill>
              </a:rPr>
              <a:t>S/N values </a:t>
            </a:r>
            <a:r>
              <a:rPr lang="en-GB" sz="2000" dirty="0"/>
              <a:t>at a </a:t>
            </a:r>
            <a:r>
              <a:rPr lang="en-GB" sz="2000" dirty="0">
                <a:solidFill>
                  <a:srgbClr val="BA0000"/>
                </a:solidFill>
              </a:rPr>
              <a:t>local</a:t>
            </a:r>
            <a:r>
              <a:rPr lang="en-GB" sz="2000" dirty="0"/>
              <a:t> </a:t>
            </a:r>
            <a:r>
              <a:rPr lang="en-GB" sz="2000" dirty="0">
                <a:solidFill>
                  <a:srgbClr val="BA0000"/>
                </a:solidFill>
              </a:rPr>
              <a:t>DM</a:t>
            </a:r>
            <a:r>
              <a:rPr lang="en-GB" sz="2000" dirty="0"/>
              <a:t> value</a:t>
            </a:r>
          </a:p>
          <a:p>
            <a:endParaRPr lang="en-GB" sz="2000" dirty="0"/>
          </a:p>
          <a:p>
            <a:r>
              <a:rPr lang="en-GB" sz="2000" dirty="0"/>
              <a:t>The DM – time transform provides information of the </a:t>
            </a:r>
            <a:r>
              <a:rPr lang="en-GB" sz="2000" dirty="0">
                <a:solidFill>
                  <a:srgbClr val="BA0000"/>
                </a:solidFill>
              </a:rPr>
              <a:t>S/N degradation </a:t>
            </a:r>
            <a:r>
              <a:rPr lang="en-GB" sz="2000" dirty="0"/>
              <a:t>as a function</a:t>
            </a:r>
            <a:r>
              <a:rPr lang="en-GB" sz="2000" dirty="0">
                <a:solidFill>
                  <a:srgbClr val="BA0000"/>
                </a:solidFill>
              </a:rPr>
              <a:t> </a:t>
            </a:r>
            <a:r>
              <a:rPr lang="en-GB" sz="2000" dirty="0"/>
              <a:t>of</a:t>
            </a:r>
            <a:r>
              <a:rPr lang="en-GB" sz="2000" dirty="0">
                <a:solidFill>
                  <a:srgbClr val="BA0000"/>
                </a:solidFill>
              </a:rPr>
              <a:t> time and DM</a:t>
            </a:r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493D36D2-31AF-189C-BA2E-9D89F68F5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" r="2204"/>
          <a:stretch/>
        </p:blipFill>
        <p:spPr>
          <a:xfrm>
            <a:off x="3300248" y="960960"/>
            <a:ext cx="8070127" cy="5410580"/>
          </a:xfrm>
          <a:prstGeom prst="rect">
            <a:avLst/>
          </a:prstGeom>
        </p:spPr>
      </p:pic>
      <p:pic>
        <p:nvPicPr>
          <p:cNvPr id="7" name="Picture 6" descr="A red and black background&#10;&#10;Description automatically generated">
            <a:extLst>
              <a:ext uri="{FF2B5EF4-FFF2-40B4-BE49-F238E27FC236}">
                <a16:creationId xmlns:a16="http://schemas.microsoft.com/office/drawing/2014/main" id="{AE115AE3-98ED-11DB-D9A5-CE602D1DC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12854" flipH="1">
            <a:off x="6543324" y="410683"/>
            <a:ext cx="326931" cy="5652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2E879D-B5D0-B3CB-29EE-99DED6AEEDB7}"/>
              </a:ext>
            </a:extLst>
          </p:cNvPr>
          <p:cNvSpPr txBox="1"/>
          <p:nvPr/>
        </p:nvSpPr>
        <p:spPr>
          <a:xfrm>
            <a:off x="6957850" y="339367"/>
            <a:ext cx="232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BA0000"/>
                </a:solidFill>
              </a:rPr>
              <a:t>Frequency – time data</a:t>
            </a:r>
          </a:p>
        </p:txBody>
      </p:sp>
      <p:pic>
        <p:nvPicPr>
          <p:cNvPr id="9" name="Picture 8" descr="A red and black background&#10;&#10;Description automatically generated">
            <a:extLst>
              <a:ext uri="{FF2B5EF4-FFF2-40B4-BE49-F238E27FC236}">
                <a16:creationId xmlns:a16="http://schemas.microsoft.com/office/drawing/2014/main" id="{B59BA20D-A6C0-D1C0-7601-D3A0B98DB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663778">
            <a:off x="6952343" y="6244391"/>
            <a:ext cx="324276" cy="5606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6CBE82-D700-D795-0DAF-4FC0A020FC2D}"/>
              </a:ext>
            </a:extLst>
          </p:cNvPr>
          <p:cNvSpPr txBox="1"/>
          <p:nvPr/>
        </p:nvSpPr>
        <p:spPr>
          <a:xfrm>
            <a:off x="7435430" y="6340074"/>
            <a:ext cx="4057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BA0000"/>
                </a:solidFill>
              </a:rPr>
              <a:t>Dedispersed</a:t>
            </a:r>
            <a:r>
              <a:rPr lang="en-GB" dirty="0">
                <a:solidFill>
                  <a:srgbClr val="BA0000"/>
                </a:solidFill>
              </a:rPr>
              <a:t> matched filtered timeseries</a:t>
            </a:r>
          </a:p>
        </p:txBody>
      </p:sp>
      <p:pic>
        <p:nvPicPr>
          <p:cNvPr id="14" name="Picture 13" descr="A red and black background&#10;&#10;Description automatically generated">
            <a:extLst>
              <a:ext uri="{FF2B5EF4-FFF2-40B4-BE49-F238E27FC236}">
                <a16:creationId xmlns:a16="http://schemas.microsoft.com/office/drawing/2014/main" id="{9BCAB67C-B129-A30B-83B8-9A0524D01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14164" flipH="1">
            <a:off x="11439377" y="3073817"/>
            <a:ext cx="326931" cy="5652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00715D-2783-75A9-18B1-68776131DD13}"/>
              </a:ext>
            </a:extLst>
          </p:cNvPr>
          <p:cNvSpPr txBox="1"/>
          <p:nvPr/>
        </p:nvSpPr>
        <p:spPr>
          <a:xfrm>
            <a:off x="11223890" y="3608232"/>
            <a:ext cx="1335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BA0000"/>
                </a:solidFill>
              </a:rPr>
              <a:t>DM – time transform</a:t>
            </a:r>
          </a:p>
        </p:txBody>
      </p:sp>
    </p:spTree>
    <p:extLst>
      <p:ext uri="{BB962C8B-B14F-4D97-AF65-F5344CB8AC3E}">
        <p14:creationId xmlns:p14="http://schemas.microsoft.com/office/powerpoint/2010/main" val="189157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69045A3-834D-C323-B36F-ABE7FB92A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325" t="-4823" r="-8783" b="-480"/>
          <a:stretch/>
        </p:blipFill>
        <p:spPr>
          <a:xfrm>
            <a:off x="0" y="804836"/>
            <a:ext cx="4196206" cy="544882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16546A-90BF-54C8-B428-47E91F0F24AE}"/>
              </a:ext>
            </a:extLst>
          </p:cNvPr>
          <p:cNvCxnSpPr>
            <a:cxnSpLocks/>
          </p:cNvCxnSpPr>
          <p:nvPr/>
        </p:nvCxnSpPr>
        <p:spPr>
          <a:xfrm>
            <a:off x="2220015" y="6316719"/>
            <a:ext cx="0" cy="32496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9E2BA16-6017-5597-BBCE-A4E27890237E}"/>
              </a:ext>
            </a:extLst>
          </p:cNvPr>
          <p:cNvSpPr txBox="1"/>
          <p:nvPr/>
        </p:nvSpPr>
        <p:spPr>
          <a:xfrm>
            <a:off x="2315709" y="6330954"/>
            <a:ext cx="1469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ML classifiers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2309DEA-5FC4-6BDE-D9A3-D3348193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490" y="46133"/>
            <a:ext cx="11981510" cy="1116417"/>
          </a:xfrm>
        </p:spPr>
        <p:txBody>
          <a:bodyPr>
            <a:normAutofit/>
          </a:bodyPr>
          <a:lstStyle/>
          <a:p>
            <a:r>
              <a:rPr lang="en-GB" sz="3600" dirty="0"/>
              <a:t>Our approach – performing the search in DM - time using 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1D2C22-ADBA-DACE-3D3B-227836D51C9A}"/>
              </a:ext>
            </a:extLst>
          </p:cNvPr>
          <p:cNvSpPr txBox="1"/>
          <p:nvPr/>
        </p:nvSpPr>
        <p:spPr>
          <a:xfrm>
            <a:off x="210490" y="6410456"/>
            <a:ext cx="1952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E. Petroff, </a:t>
            </a:r>
            <a:r>
              <a:rPr lang="en-GB" sz="1400" dirty="0" err="1"/>
              <a:t>et.al</a:t>
            </a:r>
            <a:r>
              <a:rPr lang="en-GB" sz="1400" dirty="0"/>
              <a:t>. (2016)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E0DAD1-3942-0480-28B1-0CF51068778F}"/>
              </a:ext>
            </a:extLst>
          </p:cNvPr>
          <p:cNvCxnSpPr>
            <a:cxnSpLocks/>
          </p:cNvCxnSpPr>
          <p:nvPr/>
        </p:nvCxnSpPr>
        <p:spPr>
          <a:xfrm flipH="1">
            <a:off x="1501029" y="2533426"/>
            <a:ext cx="2284144" cy="348223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4B670E7-4BD8-02C4-C997-21E20539D47E}"/>
              </a:ext>
            </a:extLst>
          </p:cNvPr>
          <p:cNvCxnSpPr>
            <a:cxnSpLocks/>
          </p:cNvCxnSpPr>
          <p:nvPr/>
        </p:nvCxnSpPr>
        <p:spPr>
          <a:xfrm>
            <a:off x="2220015" y="2533426"/>
            <a:ext cx="1565158" cy="353148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c 22">
            <a:extLst>
              <a:ext uri="{FF2B5EF4-FFF2-40B4-BE49-F238E27FC236}">
                <a16:creationId xmlns:a16="http://schemas.microsoft.com/office/drawing/2014/main" id="{09E0372C-4581-649F-5884-08F4A35B6355}"/>
              </a:ext>
            </a:extLst>
          </p:cNvPr>
          <p:cNvSpPr/>
          <p:nvPr/>
        </p:nvSpPr>
        <p:spPr>
          <a:xfrm rot="10800000" flipV="1">
            <a:off x="375774" y="2333298"/>
            <a:ext cx="3505087" cy="4092248"/>
          </a:xfrm>
          <a:prstGeom prst="arc">
            <a:avLst>
              <a:gd name="adj1" fmla="val 17160206"/>
              <a:gd name="adj2" fmla="val 5364656"/>
            </a:avLst>
          </a:prstGeom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A7FA8DE-38A5-4270-F07B-6D52EBFC26DC}"/>
              </a:ext>
            </a:extLst>
          </p:cNvPr>
          <p:cNvSpPr txBox="1">
            <a:spLocks/>
          </p:cNvSpPr>
          <p:nvPr/>
        </p:nvSpPr>
        <p:spPr>
          <a:xfrm>
            <a:off x="4910429" y="2610432"/>
            <a:ext cx="5500594" cy="1637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Use the </a:t>
            </a:r>
            <a:r>
              <a:rPr lang="en-GB" sz="2000" dirty="0">
                <a:solidFill>
                  <a:srgbClr val="BA0000"/>
                </a:solidFill>
                <a:latin typeface="Calibri" panose="020F0502020204030204"/>
              </a:rPr>
              <a:t>most available information </a:t>
            </a:r>
            <a:r>
              <a:rPr lang="en-GB" sz="2000" dirty="0">
                <a:solidFill>
                  <a:prstClr val="black"/>
                </a:solidFill>
                <a:latin typeface="Calibri" panose="020F0502020204030204"/>
              </a:rPr>
              <a:t>as the pipeline input.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BA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Skip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search 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timeseries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Directly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 for bursts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BA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DM – time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plane using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598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A36FBEB-560D-395F-7365-995D50DC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79" y="-134984"/>
            <a:ext cx="10954991" cy="1116417"/>
          </a:xfrm>
        </p:spPr>
        <p:txBody>
          <a:bodyPr>
            <a:normAutofit/>
          </a:bodyPr>
          <a:lstStyle/>
          <a:p>
            <a:r>
              <a:rPr lang="en-GB" sz="3600" dirty="0"/>
              <a:t>Untargeted search in the DM – time plane: challenges</a:t>
            </a:r>
          </a:p>
        </p:txBody>
      </p:sp>
      <p:pic>
        <p:nvPicPr>
          <p:cNvPr id="8" name="Picture 7" descr="A purple and green gradient&#10;&#10;Description automatically generated with medium confidence">
            <a:extLst>
              <a:ext uri="{FF2B5EF4-FFF2-40B4-BE49-F238E27FC236}">
                <a16:creationId xmlns:a16="http://schemas.microsoft.com/office/drawing/2014/main" id="{2C841E1E-B2C6-E9FC-6BEC-8C6532F30B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3" r="13622"/>
          <a:stretch/>
        </p:blipFill>
        <p:spPr>
          <a:xfrm>
            <a:off x="4582634" y="838791"/>
            <a:ext cx="6719778" cy="583738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EF459DE-3A27-C5CE-46B0-B93141BCB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9" y="1882208"/>
            <a:ext cx="3792551" cy="3483201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BA0000"/>
                </a:solidFill>
              </a:rPr>
              <a:t>Aspect ratio of the S/N degradation</a:t>
            </a:r>
          </a:p>
          <a:p>
            <a:r>
              <a:rPr lang="en-GB" sz="2400" dirty="0">
                <a:solidFill>
                  <a:srgbClr val="002A85"/>
                </a:solidFill>
              </a:rPr>
              <a:t>Extent of the S/N degradation</a:t>
            </a:r>
          </a:p>
          <a:p>
            <a:pPr marL="0" indent="0">
              <a:buNone/>
            </a:pPr>
            <a:endParaRPr lang="en-GB" sz="2400" dirty="0">
              <a:solidFill>
                <a:srgbClr val="002A85"/>
              </a:solidFill>
            </a:endParaRPr>
          </a:p>
        </p:txBody>
      </p:sp>
      <p:pic>
        <p:nvPicPr>
          <p:cNvPr id="10" name="Picture 9" descr="A red and black background&#10;&#10;Description automatically generated">
            <a:extLst>
              <a:ext uri="{FF2B5EF4-FFF2-40B4-BE49-F238E27FC236}">
                <a16:creationId xmlns:a16="http://schemas.microsoft.com/office/drawing/2014/main" id="{FCFF37D9-C47C-BB95-076C-7CD36B6391F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12854" flipH="1">
            <a:off x="5958533" y="2101260"/>
            <a:ext cx="326931" cy="565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4F37CC-FC2C-B96A-2A87-ABCCB93A5DE4}"/>
              </a:ext>
            </a:extLst>
          </p:cNvPr>
          <p:cNvSpPr txBox="1"/>
          <p:nvPr/>
        </p:nvSpPr>
        <p:spPr>
          <a:xfrm>
            <a:off x="6373059" y="2029944"/>
            <a:ext cx="232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 </a:t>
            </a:r>
            <a:r>
              <a:rPr lang="en-GB" dirty="0" err="1">
                <a:solidFill>
                  <a:schemeClr val="bg1"/>
                </a:solidFill>
              </a:rPr>
              <a:t>ms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2" name="Picture 11" descr="A red and black background&#10;&#10;Description automatically generated">
            <a:extLst>
              <a:ext uri="{FF2B5EF4-FFF2-40B4-BE49-F238E27FC236}">
                <a16:creationId xmlns:a16="http://schemas.microsoft.com/office/drawing/2014/main" id="{898B7089-1FCD-5EA2-C4D5-1A8137120E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83601" flipH="1">
            <a:off x="9369283" y="2317339"/>
            <a:ext cx="326931" cy="5652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ACF1F5-A7BD-2B62-8E92-FD2DF2671030}"/>
              </a:ext>
            </a:extLst>
          </p:cNvPr>
          <p:cNvSpPr txBox="1"/>
          <p:nvPr/>
        </p:nvSpPr>
        <p:spPr>
          <a:xfrm>
            <a:off x="8782563" y="1951606"/>
            <a:ext cx="232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18 </a:t>
            </a:r>
            <a:r>
              <a:rPr lang="en-GB" dirty="0" err="1">
                <a:solidFill>
                  <a:schemeClr val="bg1"/>
                </a:solidFill>
              </a:rPr>
              <a:t>ms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753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16517</TotalTime>
  <Words>1431</Words>
  <Application>Microsoft Macintosh PowerPoint</Application>
  <PresentationFormat>Widescreen</PresentationFormat>
  <Paragraphs>189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Office Theme</vt:lpstr>
      <vt:lpstr>Using bowties to catch radio emitting transients</vt:lpstr>
      <vt:lpstr>Short time-scale radio transients</vt:lpstr>
      <vt:lpstr>Traditional radio transient search pipeline</vt:lpstr>
      <vt:lpstr>Traditional radio transient search pipeline – dedispersion</vt:lpstr>
      <vt:lpstr>Traditional radio transient search pipeline – matched filtering</vt:lpstr>
      <vt:lpstr>Traditional radio transient search pipeline – thresholding</vt:lpstr>
      <vt:lpstr>DM - time transform</vt:lpstr>
      <vt:lpstr>Our approach – performing the search in DM - time using ML</vt:lpstr>
      <vt:lpstr>Untargeted search in the DM – time plane: challenges</vt:lpstr>
      <vt:lpstr>Untargeted search in the DM – time plane: challenges</vt:lpstr>
      <vt:lpstr>Untargeted search in the DM – time plane: challenges</vt:lpstr>
      <vt:lpstr>Untargeted search in the DM – time plane: challenges</vt:lpstr>
      <vt:lpstr>Untargeted search in the DM – time plane: challenges</vt:lpstr>
      <vt:lpstr>Untargeted search in the DM – time plane: challenges</vt:lpstr>
      <vt:lpstr>Untargeted search in the DM – time plane: challenges</vt:lpstr>
      <vt:lpstr>Untargeted search in the DM – time plane: challenges</vt:lpstr>
      <vt:lpstr>Untargeted search in the DM – time plane: challenges</vt:lpstr>
      <vt:lpstr>Untargeted search in the DM – time plane: challenges</vt:lpstr>
      <vt:lpstr>Deep learning algorithms – Image segmentation</vt:lpstr>
      <vt:lpstr>Deep learning algorithms – Image segmentation</vt:lpstr>
      <vt:lpstr>Mask RCNN architecture</vt:lpstr>
      <vt:lpstr>Mask RCNN architecture</vt:lpstr>
      <vt:lpstr>Mask RCNN architecture</vt:lpstr>
      <vt:lpstr>Mask RCNN architecture</vt:lpstr>
      <vt:lpstr>Training the Mask RCNN – dataset simulation</vt:lpstr>
      <vt:lpstr>Results: Effects of mask size</vt:lpstr>
      <vt:lpstr>Results: Effects of mask size</vt:lpstr>
      <vt:lpstr>Results: Effects of mask size</vt:lpstr>
      <vt:lpstr>Time benchmarking</vt:lpstr>
      <vt:lpstr>Testing the Mask RCNN – real dataset</vt:lpstr>
      <vt:lpstr>Testing the Mask RCNN – real dataset</vt:lpstr>
      <vt:lpstr>Testing the Mask RCNN – real dataset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bowties to catch radio emitting transients</dc:title>
  <dc:creator>Sergio Belmonte Diaz</dc:creator>
  <cp:lastModifiedBy>Sergio Belmonte Diaz</cp:lastModifiedBy>
  <cp:revision>36</cp:revision>
  <dcterms:created xsi:type="dcterms:W3CDTF">2023-11-18T15:36:52Z</dcterms:created>
  <dcterms:modified xsi:type="dcterms:W3CDTF">2024-07-07T19:51:13Z</dcterms:modified>
</cp:coreProperties>
</file>