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  <p:embeddedFont>
      <p:font typeface="Hin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gNc88kLtXKO9Gr5fPu0m2fZ9L7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9.xml"/><Relationship Id="rId35" Type="http://schemas.openxmlformats.org/officeDocument/2006/relationships/font" Target="fonts/Hind-bold.fntdata"/><Relationship Id="rId12" Type="http://schemas.openxmlformats.org/officeDocument/2006/relationships/slide" Target="slides/slide8.xml"/><Relationship Id="rId34" Type="http://schemas.openxmlformats.org/officeDocument/2006/relationships/font" Target="fonts/Hind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Rudick+ found that amount of ICL traced the dynamical evolution of simulated clusters.</a:t>
            </a:r>
            <a:endParaRPr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/>
          <p:nvPr/>
        </p:nvSpPr>
        <p:spPr>
          <a:xfrm rot="10800000">
            <a:off x="-2" y="4522352"/>
            <a:ext cx="2054579" cy="2335648"/>
          </a:xfrm>
          <a:custGeom>
            <a:rect b="b" l="l" r="r" t="t"/>
            <a:pathLst>
              <a:path extrusionOk="0" h="93968" w="82660">
                <a:moveTo>
                  <a:pt x="0" y="0"/>
                </a:moveTo>
                <a:lnTo>
                  <a:pt x="0" y="11308"/>
                </a:lnTo>
                <a:cubicBezTo>
                  <a:pt x="0" y="56974"/>
                  <a:pt x="36994" y="93968"/>
                  <a:pt x="82660" y="93968"/>
                </a:cubicBezTo>
                <a:lnTo>
                  <a:pt x="82660" y="0"/>
                </a:lnTo>
                <a:close/>
              </a:path>
            </a:pathLst>
          </a:custGeom>
          <a:solidFill>
            <a:srgbClr val="89C3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1" type="ftr"/>
          </p:nvPr>
        </p:nvSpPr>
        <p:spPr>
          <a:xfrm>
            <a:off x="4038600" y="6255987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7"/>
          <p:cNvSpPr/>
          <p:nvPr/>
        </p:nvSpPr>
        <p:spPr>
          <a:xfrm rot="10800000">
            <a:off x="0" y="4969948"/>
            <a:ext cx="1660846" cy="1888052"/>
          </a:xfrm>
          <a:custGeom>
            <a:rect b="b" l="l" r="r" t="t"/>
            <a:pathLst>
              <a:path extrusionOk="0" h="93968" w="82660">
                <a:moveTo>
                  <a:pt x="0" y="0"/>
                </a:moveTo>
                <a:lnTo>
                  <a:pt x="0" y="11308"/>
                </a:lnTo>
                <a:cubicBezTo>
                  <a:pt x="0" y="56974"/>
                  <a:pt x="36994" y="93968"/>
                  <a:pt x="82660" y="93968"/>
                </a:cubicBezTo>
                <a:lnTo>
                  <a:pt x="82660" y="0"/>
                </a:lnTo>
                <a:close/>
              </a:path>
            </a:pathLst>
          </a:custGeom>
          <a:solidFill>
            <a:srgbClr val="2976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7"/>
          <p:cNvSpPr/>
          <p:nvPr/>
        </p:nvSpPr>
        <p:spPr>
          <a:xfrm>
            <a:off x="10531154" y="0"/>
            <a:ext cx="1660846" cy="1888052"/>
          </a:xfrm>
          <a:custGeom>
            <a:rect b="b" l="l" r="r" t="t"/>
            <a:pathLst>
              <a:path extrusionOk="0" h="93968" w="82660">
                <a:moveTo>
                  <a:pt x="0" y="0"/>
                </a:moveTo>
                <a:lnTo>
                  <a:pt x="0" y="11308"/>
                </a:lnTo>
                <a:cubicBezTo>
                  <a:pt x="0" y="56974"/>
                  <a:pt x="36994" y="93968"/>
                  <a:pt x="82660" y="93968"/>
                </a:cubicBezTo>
                <a:lnTo>
                  <a:pt x="82660" y="0"/>
                </a:lnTo>
                <a:close/>
              </a:path>
            </a:pathLst>
          </a:custGeom>
          <a:solidFill>
            <a:srgbClr val="B0D7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7"/>
          <p:cNvSpPr/>
          <p:nvPr/>
        </p:nvSpPr>
        <p:spPr>
          <a:xfrm>
            <a:off x="454413" y="273775"/>
            <a:ext cx="629847" cy="653562"/>
          </a:xfrm>
          <a:custGeom>
            <a:rect b="b" l="l" r="r" t="t"/>
            <a:pathLst>
              <a:path extrusionOk="0" h="32057" w="30890">
                <a:moveTo>
                  <a:pt x="15412" y="0"/>
                </a:moveTo>
                <a:lnTo>
                  <a:pt x="14645" y="4103"/>
                </a:lnTo>
                <a:cubicBezTo>
                  <a:pt x="13677" y="9173"/>
                  <a:pt x="9841" y="13176"/>
                  <a:pt x="4871" y="14444"/>
                </a:cubicBezTo>
                <a:lnTo>
                  <a:pt x="1" y="15712"/>
                </a:lnTo>
                <a:lnTo>
                  <a:pt x="4871" y="17012"/>
                </a:lnTo>
                <a:cubicBezTo>
                  <a:pt x="9874" y="18280"/>
                  <a:pt x="13677" y="22350"/>
                  <a:pt x="14578" y="27420"/>
                </a:cubicBezTo>
                <a:lnTo>
                  <a:pt x="15478" y="32057"/>
                </a:lnTo>
                <a:lnTo>
                  <a:pt x="16312" y="27420"/>
                </a:lnTo>
                <a:cubicBezTo>
                  <a:pt x="17246" y="22350"/>
                  <a:pt x="21016" y="18247"/>
                  <a:pt x="26019" y="16946"/>
                </a:cubicBezTo>
                <a:lnTo>
                  <a:pt x="30889" y="15678"/>
                </a:lnTo>
                <a:lnTo>
                  <a:pt x="25986" y="14511"/>
                </a:lnTo>
                <a:cubicBezTo>
                  <a:pt x="20982" y="13210"/>
                  <a:pt x="17180" y="9173"/>
                  <a:pt x="16212" y="4103"/>
                </a:cubicBezTo>
                <a:lnTo>
                  <a:pt x="154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7"/>
          <p:cNvSpPr/>
          <p:nvPr/>
        </p:nvSpPr>
        <p:spPr>
          <a:xfrm>
            <a:off x="10833557" y="5264294"/>
            <a:ext cx="629847" cy="653562"/>
          </a:xfrm>
          <a:custGeom>
            <a:rect b="b" l="l" r="r" t="t"/>
            <a:pathLst>
              <a:path extrusionOk="0" h="32057" w="30890">
                <a:moveTo>
                  <a:pt x="15412" y="0"/>
                </a:moveTo>
                <a:lnTo>
                  <a:pt x="14645" y="4103"/>
                </a:lnTo>
                <a:cubicBezTo>
                  <a:pt x="13677" y="9173"/>
                  <a:pt x="9841" y="13176"/>
                  <a:pt x="4871" y="14444"/>
                </a:cubicBezTo>
                <a:lnTo>
                  <a:pt x="1" y="15712"/>
                </a:lnTo>
                <a:lnTo>
                  <a:pt x="4871" y="17012"/>
                </a:lnTo>
                <a:cubicBezTo>
                  <a:pt x="9874" y="18280"/>
                  <a:pt x="13677" y="22350"/>
                  <a:pt x="14578" y="27420"/>
                </a:cubicBezTo>
                <a:lnTo>
                  <a:pt x="15478" y="32057"/>
                </a:lnTo>
                <a:lnTo>
                  <a:pt x="16312" y="27420"/>
                </a:lnTo>
                <a:cubicBezTo>
                  <a:pt x="17246" y="22350"/>
                  <a:pt x="21016" y="18247"/>
                  <a:pt x="26019" y="16946"/>
                </a:cubicBezTo>
                <a:lnTo>
                  <a:pt x="30889" y="15678"/>
                </a:lnTo>
                <a:lnTo>
                  <a:pt x="25986" y="14511"/>
                </a:lnTo>
                <a:cubicBezTo>
                  <a:pt x="20982" y="13210"/>
                  <a:pt x="17180" y="9173"/>
                  <a:pt x="16212" y="4103"/>
                </a:cubicBezTo>
                <a:lnTo>
                  <a:pt x="1541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/>
          <p:nvPr/>
        </p:nvSpPr>
        <p:spPr>
          <a:xfrm rot="-5400000">
            <a:off x="10581806" y="4812405"/>
            <a:ext cx="1543987" cy="3360939"/>
          </a:xfrm>
          <a:custGeom>
            <a:rect b="b" l="l" r="r" t="t"/>
            <a:pathLst>
              <a:path extrusionOk="0" h="169189" w="77724">
                <a:moveTo>
                  <a:pt x="1" y="1"/>
                </a:moveTo>
                <a:lnTo>
                  <a:pt x="1" y="158881"/>
                </a:lnTo>
                <a:cubicBezTo>
                  <a:pt x="1" y="164552"/>
                  <a:pt x="4571" y="169189"/>
                  <a:pt x="10308" y="169189"/>
                </a:cubicBezTo>
                <a:lnTo>
                  <a:pt x="67416" y="169189"/>
                </a:lnTo>
                <a:cubicBezTo>
                  <a:pt x="73086" y="169189"/>
                  <a:pt x="77723" y="164585"/>
                  <a:pt x="77723" y="158881"/>
                </a:cubicBezTo>
                <a:lnTo>
                  <a:pt x="77723" y="77690"/>
                </a:lnTo>
                <a:cubicBezTo>
                  <a:pt x="77690" y="34792"/>
                  <a:pt x="42898" y="1"/>
                  <a:pt x="1" y="1"/>
                </a:cubicBezTo>
                <a:close/>
              </a:path>
            </a:pathLst>
          </a:custGeom>
          <a:solidFill>
            <a:srgbClr val="B0D7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8"/>
          <p:cNvSpPr txBox="1"/>
          <p:nvPr/>
        </p:nvSpPr>
        <p:spPr>
          <a:xfrm>
            <a:off x="3869266" y="6605343"/>
            <a:ext cx="445346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Louisa Canepa | ML4ASTRO | 08/07/2024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9"/>
          <p:cNvSpPr txBox="1"/>
          <p:nvPr/>
        </p:nvSpPr>
        <p:spPr>
          <a:xfrm>
            <a:off x="3869266" y="6605343"/>
            <a:ext cx="445346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Louisa Canepa | ML4ASTRO | 08/07/2024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5" name="Google Shape;75;p3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4038600" y="6176964"/>
            <a:ext cx="4114800" cy="544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22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3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</a:pPr>
            <a:r>
              <a:rPr b="1" lang="en-US" sz="4800">
                <a:latin typeface="Montserrat"/>
                <a:ea typeface="Montserrat"/>
                <a:cs typeface="Montserrat"/>
                <a:sym typeface="Montserrat"/>
              </a:rPr>
              <a:t>Measuring intracluster light with machine learning</a:t>
            </a:r>
            <a:endParaRPr/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Louisa Canepa,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Prof. Sarah Brough &amp; Dr. Francois Lanusse</a:t>
            </a:r>
            <a:endParaRPr/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2062" y="3922601"/>
            <a:ext cx="1655762" cy="165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The Model</a:t>
            </a:r>
            <a:endParaRPr/>
          </a:p>
        </p:txBody>
      </p:sp>
      <p:pic>
        <p:nvPicPr>
          <p:cNvPr descr="Stars outline" id="186" name="Google Shape;186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389" y="298268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10"/>
          <p:cNvSpPr/>
          <p:nvPr/>
        </p:nvSpPr>
        <p:spPr>
          <a:xfrm>
            <a:off x="3122393" y="2469765"/>
            <a:ext cx="2357437" cy="191847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Encoder</a:t>
            </a:r>
            <a:endParaRPr/>
          </a:p>
        </p:txBody>
      </p:sp>
      <p:sp>
        <p:nvSpPr>
          <p:cNvPr id="189" name="Google Shape;189;p10"/>
          <p:cNvSpPr/>
          <p:nvPr/>
        </p:nvSpPr>
        <p:spPr>
          <a:xfrm>
            <a:off x="6274002" y="2811903"/>
            <a:ext cx="2468609" cy="124301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Output layer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Badge Tick outline" id="190" name="Google Shape;19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/>
          <p:nvPr/>
        </p:nvSpPr>
        <p:spPr>
          <a:xfrm>
            <a:off x="2331701" y="3283676"/>
            <a:ext cx="784800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5479831" y="3283676"/>
            <a:ext cx="794172" cy="30690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8742611" y="3302580"/>
            <a:ext cx="782388" cy="288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The Model</a:t>
            </a:r>
            <a:endParaRPr/>
          </a:p>
        </p:txBody>
      </p:sp>
      <p:pic>
        <p:nvPicPr>
          <p:cNvPr descr="Stars outline" id="199" name="Google Shape;199;p11"/>
          <p:cNvPicPr preferRelativeResize="0"/>
          <p:nvPr>
            <p:ph idx="1" type="body"/>
          </p:nvPr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3093727" y="174560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056774" y="1868288"/>
            <a:ext cx="1984774" cy="601662"/>
          </a:xfrm>
          <a:prstGeom prst="roundRect">
            <a:avLst>
              <a:gd fmla="val 16667" name="adj"/>
            </a:avLst>
          </a:prstGeom>
          <a:solidFill>
            <a:schemeClr val="accent1">
              <a:alpha val="49803"/>
            </a:schemeClr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Output layer</a:t>
            </a:r>
            <a:endParaRPr/>
          </a:p>
        </p:txBody>
      </p:sp>
      <p:pic>
        <p:nvPicPr>
          <p:cNvPr descr="Badge Tick outline" id="202" name="Google Shape;202;p11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0637452" y="171192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1"/>
          <p:cNvSpPr/>
          <p:nvPr/>
        </p:nvSpPr>
        <p:spPr>
          <a:xfrm>
            <a:off x="4002882" y="2004606"/>
            <a:ext cx="914399" cy="3042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7289043" y="2024455"/>
            <a:ext cx="767732" cy="2843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10041548" y="2012711"/>
            <a:ext cx="595904" cy="2843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4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9919" y="3461913"/>
            <a:ext cx="3157398" cy="3157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11"/>
          <p:cNvCxnSpPr/>
          <p:nvPr/>
        </p:nvCxnSpPr>
        <p:spPr>
          <a:xfrm flipH="1">
            <a:off x="2529919" y="3011189"/>
            <a:ext cx="2386800" cy="450724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pic>
        <p:nvPicPr>
          <p:cNvPr id="208" name="Google Shape;20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47929" y="3986641"/>
            <a:ext cx="3332151" cy="25062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11"/>
          <p:cNvCxnSpPr/>
          <p:nvPr/>
        </p:nvCxnSpPr>
        <p:spPr>
          <a:xfrm>
            <a:off x="7289043" y="3011189"/>
            <a:ext cx="2372475" cy="451136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210" name="Google Shape;210;p11"/>
          <p:cNvSpPr/>
          <p:nvPr/>
        </p:nvSpPr>
        <p:spPr>
          <a:xfrm>
            <a:off x="5789304" y="4779536"/>
            <a:ext cx="613390" cy="4000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4923881" y="1119229"/>
            <a:ext cx="2357437" cy="191847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Encoder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ResNet-50 (CNN)</a:t>
            </a:r>
            <a:b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Dense layer (2048)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The Model</a:t>
            </a:r>
            <a:endParaRPr/>
          </a:p>
        </p:txBody>
      </p:sp>
      <p:pic>
        <p:nvPicPr>
          <p:cNvPr descr="Stars outline" id="217" name="Google Shape;217;p12"/>
          <p:cNvPicPr preferRelativeResize="0"/>
          <p:nvPr>
            <p:ph idx="1" type="body"/>
          </p:nvPr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-132449" y="170027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Badge Tick outline" id="219" name="Google Shape;219;p12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7928641" y="171449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/>
          <p:nvPr/>
        </p:nvSpPr>
        <p:spPr>
          <a:xfrm>
            <a:off x="812973" y="2009668"/>
            <a:ext cx="914399" cy="3042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4099134" y="2029517"/>
            <a:ext cx="767732" cy="2843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7332737" y="2015289"/>
            <a:ext cx="595904" cy="2843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>
              <a:alpha val="49803"/>
            </a:schemeClr>
          </a:solidFill>
          <a:ln cap="flat" cmpd="sng" w="12700">
            <a:solidFill>
              <a:schemeClr val="lt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4567" y="3909013"/>
            <a:ext cx="3380483" cy="254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45941" y="3507870"/>
            <a:ext cx="3479800" cy="26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/>
          <p:nvPr/>
        </p:nvSpPr>
        <p:spPr>
          <a:xfrm>
            <a:off x="5789304" y="4779536"/>
            <a:ext cx="613390" cy="40005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12"/>
          <p:cNvCxnSpPr/>
          <p:nvPr/>
        </p:nvCxnSpPr>
        <p:spPr>
          <a:xfrm flipH="1">
            <a:off x="2529919" y="2793203"/>
            <a:ext cx="2344545" cy="66871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27" name="Google Shape;227;p12"/>
          <p:cNvCxnSpPr/>
          <p:nvPr/>
        </p:nvCxnSpPr>
        <p:spPr>
          <a:xfrm>
            <a:off x="7317537" y="2793203"/>
            <a:ext cx="2469401" cy="55692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228" name="Google Shape;228;p12"/>
          <p:cNvSpPr/>
          <p:nvPr/>
        </p:nvSpPr>
        <p:spPr>
          <a:xfrm>
            <a:off x="1735416" y="1932585"/>
            <a:ext cx="2357437" cy="478225"/>
          </a:xfrm>
          <a:prstGeom prst="roundRect">
            <a:avLst>
              <a:gd fmla="val 16667" name="adj"/>
            </a:avLst>
          </a:prstGeom>
          <a:solidFill>
            <a:schemeClr val="accent1">
              <a:alpha val="49803"/>
            </a:schemeClr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Encoder</a:t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4848928" y="1550190"/>
            <a:ext cx="2468609" cy="124301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Output layer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Dense layer (48)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Probability distribution</a:t>
            </a:r>
            <a:endParaRPr/>
          </a:p>
        </p:txBody>
      </p:sp>
      <p:cxnSp>
        <p:nvCxnSpPr>
          <p:cNvPr id="230" name="Google Shape;230;p12"/>
          <p:cNvCxnSpPr/>
          <p:nvPr/>
        </p:nvCxnSpPr>
        <p:spPr>
          <a:xfrm>
            <a:off x="8079699" y="3507870"/>
            <a:ext cx="0" cy="2540900"/>
          </a:xfrm>
          <a:prstGeom prst="straightConnector1">
            <a:avLst/>
          </a:prstGeom>
          <a:noFill/>
          <a:ln cap="flat" cmpd="sng" w="57150">
            <a:solidFill>
              <a:srgbClr val="DE7266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12"/>
          <p:cNvCxnSpPr/>
          <p:nvPr/>
        </p:nvCxnSpPr>
        <p:spPr>
          <a:xfrm>
            <a:off x="7689954" y="5051685"/>
            <a:ext cx="920646" cy="0"/>
          </a:xfrm>
          <a:prstGeom prst="straightConnector1">
            <a:avLst/>
          </a:prstGeom>
          <a:noFill/>
          <a:ln cap="flat" cmpd="sng" w="38100">
            <a:solidFill>
              <a:srgbClr val="DE7266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37" name="Google Shape;23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We need a LOT of training 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Not feasible to manually measure thousands of clusters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Use transfer learning!</a:t>
            </a:r>
            <a:endParaRPr/>
          </a:p>
        </p:txBody>
      </p:sp>
      <p:sp>
        <p:nvSpPr>
          <p:cNvPr id="238" name="Google Shape;23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44" name="Google Shape;24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505935" y="3517496"/>
            <a:ext cx="4196452" cy="211737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(50 000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Slightly different data from the target domain, to give the model a general idea.</a:t>
            </a: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7837394" y="3450041"/>
            <a:ext cx="2895563" cy="22522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Finetuning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(~100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Refine the model’s understanding of the task with real examples</a:t>
            </a:r>
            <a:endParaRPr/>
          </a:p>
        </p:txBody>
      </p:sp>
      <p:pic>
        <p:nvPicPr>
          <p:cNvPr descr="Monitor outline" id="247" name="Google Shape;2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868" y="1357554"/>
            <a:ext cx="1891553" cy="189155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4"/>
          <p:cNvSpPr/>
          <p:nvPr/>
        </p:nvSpPr>
        <p:spPr>
          <a:xfrm>
            <a:off x="984420" y="4431521"/>
            <a:ext cx="1521515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6702387" y="4431521"/>
            <a:ext cx="1135007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4">
            <a:alphaModFix amt="0"/>
          </a:blip>
          <a:srcRect b="25185" l="0" r="0" t="0"/>
          <a:stretch/>
        </p:blipFill>
        <p:spPr>
          <a:xfrm>
            <a:off x="465151" y="1822529"/>
            <a:ext cx="1306985" cy="825717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56" name="Google Shape;25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onitor outline" id="257" name="Google Shape;2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8384" y="1339282"/>
            <a:ext cx="1891553" cy="1891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/>
          <p:nvPr/>
        </p:nvSpPr>
        <p:spPr>
          <a:xfrm>
            <a:off x="984420" y="4431521"/>
            <a:ext cx="1521515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4">
            <a:alphaModFix amt="35000"/>
          </a:blip>
          <a:srcRect b="25185" l="0" r="0" t="0"/>
          <a:stretch/>
        </p:blipFill>
        <p:spPr>
          <a:xfrm>
            <a:off x="3931059" y="1736861"/>
            <a:ext cx="1306985" cy="82571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/>
          <p:nvPr/>
        </p:nvSpPr>
        <p:spPr>
          <a:xfrm>
            <a:off x="6702387" y="4431521"/>
            <a:ext cx="1135007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2505935" y="3517496"/>
            <a:ext cx="4196452" cy="211737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(50 000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Slightly different data from the target domain, to give the model a general idea.</a:t>
            </a: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7837394" y="3450041"/>
            <a:ext cx="2895563" cy="22522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Finetuning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(~100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Refine the model’s understanding of the task with real examples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68" name="Google Shape;26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9" name="Google Shape;269;p16"/>
          <p:cNvSpPr/>
          <p:nvPr/>
        </p:nvSpPr>
        <p:spPr>
          <a:xfrm>
            <a:off x="984420" y="4431521"/>
            <a:ext cx="1521515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6702387" y="4431521"/>
            <a:ext cx="1135007" cy="28932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nitor outline" id="271" name="Google Shape;2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5414" y="1333341"/>
            <a:ext cx="1891553" cy="18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6"/>
          <p:cNvPicPr preferRelativeResize="0"/>
          <p:nvPr/>
        </p:nvPicPr>
        <p:blipFill rotWithShape="1">
          <a:blip r:embed="rId4">
            <a:alphaModFix/>
          </a:blip>
          <a:srcRect b="25185" l="0" r="0" t="0"/>
          <a:stretch/>
        </p:blipFill>
        <p:spPr>
          <a:xfrm>
            <a:off x="8488069" y="1778413"/>
            <a:ext cx="1195577" cy="755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6"/>
          <p:cNvSpPr/>
          <p:nvPr/>
        </p:nvSpPr>
        <p:spPr>
          <a:xfrm>
            <a:off x="7837394" y="3450041"/>
            <a:ext cx="2895563" cy="225228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Finetuning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(~100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Refine the model’s understanding of the task with real examples</a:t>
            </a:r>
            <a:endParaRPr/>
          </a:p>
        </p:txBody>
      </p:sp>
      <p:sp>
        <p:nvSpPr>
          <p:cNvPr id="274" name="Google Shape;274;p16"/>
          <p:cNvSpPr/>
          <p:nvPr/>
        </p:nvSpPr>
        <p:spPr>
          <a:xfrm>
            <a:off x="2505935" y="3517496"/>
            <a:ext cx="4196452" cy="211737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(50 000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Slightly different data from the target domain, to give the model a general idea.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80" name="Google Shape;28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17"/>
          <p:cNvSpPr/>
          <p:nvPr/>
        </p:nvSpPr>
        <p:spPr>
          <a:xfrm>
            <a:off x="2334756" y="1731990"/>
            <a:ext cx="7522485" cy="421257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(50 000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2191999" y="1690687"/>
            <a:ext cx="4132289" cy="421257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27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Finetuning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(~100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Monitor outline" id="283" name="Google Shape;2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9832" y="-32454"/>
            <a:ext cx="1891553" cy="18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4">
            <a:alphaModFix amt="35000"/>
          </a:blip>
          <a:srcRect b="25185" l="0" r="0" t="0"/>
          <a:stretch/>
        </p:blipFill>
        <p:spPr>
          <a:xfrm>
            <a:off x="5442507" y="365125"/>
            <a:ext cx="1306985" cy="82571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9857241" y="3523587"/>
            <a:ext cx="2334760" cy="55151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-280974" y="3545159"/>
            <a:ext cx="2615729" cy="52994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3044396" y="5210173"/>
            <a:ext cx="64455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This data will look a bit different to real data, and measurements will be sub-optimal</a:t>
            </a:r>
            <a:endParaRPr/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6012" y="2719597"/>
            <a:ext cx="6583944" cy="2343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Training data</a:t>
            </a:r>
            <a:endParaRPr/>
          </a:p>
        </p:txBody>
      </p:sp>
      <p:sp>
        <p:nvSpPr>
          <p:cNvPr id="294" name="Google Shape;29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2495545" y="1690688"/>
            <a:ext cx="7522485" cy="421257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Finetuning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(~100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Monitor outline" id="296" name="Google Shape;2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9832" y="-32454"/>
            <a:ext cx="1891553" cy="189155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/>
          <p:nvPr/>
        </p:nvSpPr>
        <p:spPr>
          <a:xfrm>
            <a:off x="-1" y="3523588"/>
            <a:ext cx="2495546" cy="55151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8"/>
          <p:cNvSpPr txBox="1"/>
          <p:nvPr/>
        </p:nvSpPr>
        <p:spPr>
          <a:xfrm>
            <a:off x="-7270230" y="2698231"/>
            <a:ext cx="35089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1. Generate the data</a:t>
            </a:r>
            <a:endParaRPr/>
          </a:p>
        </p:txBody>
      </p:sp>
      <p:sp>
        <p:nvSpPr>
          <p:cNvPr id="299" name="Google Shape;299;p18"/>
          <p:cNvSpPr txBox="1"/>
          <p:nvPr/>
        </p:nvSpPr>
        <p:spPr>
          <a:xfrm>
            <a:off x="-3278928" y="2698231"/>
            <a:ext cx="35089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2. Measure the data</a:t>
            </a:r>
            <a:endParaRPr/>
          </a:p>
        </p:txBody>
      </p:sp>
      <p:sp>
        <p:nvSpPr>
          <p:cNvPr id="300" name="Google Shape;300;p18"/>
          <p:cNvSpPr/>
          <p:nvPr/>
        </p:nvSpPr>
        <p:spPr>
          <a:xfrm>
            <a:off x="-10309394" y="3545160"/>
            <a:ext cx="2786908" cy="52994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-6984024" y="5210174"/>
            <a:ext cx="64455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This data will look a bit different to real data, and measurements will be sub-optimal</a:t>
            </a:r>
            <a:endParaRPr/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4">
            <a:alphaModFix/>
          </a:blip>
          <a:srcRect b="25185" l="0" r="0" t="0"/>
          <a:stretch/>
        </p:blipFill>
        <p:spPr>
          <a:xfrm>
            <a:off x="5498211" y="425085"/>
            <a:ext cx="1195577" cy="75533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2758190" y="2698230"/>
            <a:ext cx="65656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Manually measure the real, deep cluster images</a:t>
            </a:r>
            <a:endParaRPr/>
          </a:p>
        </p:txBody>
      </p:sp>
      <p:pic>
        <p:nvPicPr>
          <p:cNvPr id="304" name="Google Shape;30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8201" y="2912707"/>
            <a:ext cx="6237172" cy="296083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/>
          <p:nvPr/>
        </p:nvSpPr>
        <p:spPr>
          <a:xfrm>
            <a:off x="-7522487" y="1690688"/>
            <a:ext cx="7522485" cy="4212571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27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dataset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(50 000 examples)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Results – training dataset</a:t>
            </a:r>
            <a:endParaRPr/>
          </a:p>
        </p:txBody>
      </p:sp>
      <p:sp>
        <p:nvSpPr>
          <p:cNvPr id="311" name="Google Shape;3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2" name="Google Shape;31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" name="Google Shape;313;p19"/>
          <p:cNvSpPr txBox="1"/>
          <p:nvPr/>
        </p:nvSpPr>
        <p:spPr>
          <a:xfrm>
            <a:off x="8865431" y="2287875"/>
            <a:ext cx="27363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Mean Absolute Error (MAE) = 0.00511</a:t>
            </a:r>
            <a:endParaRPr/>
          </a:p>
        </p:txBody>
      </p:sp>
      <p:pic>
        <p:nvPicPr>
          <p:cNvPr id="314" name="Google Shape;314;p19"/>
          <p:cNvPicPr preferRelativeResize="0"/>
          <p:nvPr/>
        </p:nvPicPr>
        <p:blipFill rotWithShape="1">
          <a:blip r:embed="rId3">
            <a:alphaModFix/>
          </a:blip>
          <a:srcRect b="1990" l="0" r="5945" t="9931"/>
          <a:stretch/>
        </p:blipFill>
        <p:spPr>
          <a:xfrm>
            <a:off x="3621881" y="1400651"/>
            <a:ext cx="4948237" cy="505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What is ICL? </a:t>
            </a:r>
            <a:endParaRPr/>
          </a:p>
        </p:txBody>
      </p:sp>
      <p:sp>
        <p:nvSpPr>
          <p:cNvPr id="111" name="Google Shape;111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5557838" y="1825625"/>
            <a:ext cx="607218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descr="A blue and green background with yellow dots&#10;&#10;Description automatically generated" id="113" name="Google Shape;11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395354"/>
            <a:ext cx="5153383" cy="5097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Results – before finetuning</a:t>
            </a:r>
            <a:endParaRPr/>
          </a:p>
        </p:txBody>
      </p:sp>
      <p:sp>
        <p:nvSpPr>
          <p:cNvPr id="320" name="Google Shape;320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1" name="Google Shape;32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2" name="Google Shape;322;p20"/>
          <p:cNvPicPr preferRelativeResize="0"/>
          <p:nvPr/>
        </p:nvPicPr>
        <p:blipFill rotWithShape="1">
          <a:blip r:embed="rId3">
            <a:alphaModFix/>
          </a:blip>
          <a:srcRect b="0" l="0" r="0" t="10314"/>
          <a:stretch/>
        </p:blipFill>
        <p:spPr>
          <a:xfrm>
            <a:off x="2473509" y="1495334"/>
            <a:ext cx="7226786" cy="486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0"/>
          <p:cNvSpPr txBox="1"/>
          <p:nvPr/>
        </p:nvSpPr>
        <p:spPr>
          <a:xfrm>
            <a:off x="9609043" y="2395848"/>
            <a:ext cx="27363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MAE = 0.0163</a:t>
            </a:r>
            <a:endParaRPr/>
          </a:p>
        </p:txBody>
      </p:sp>
      <p:sp>
        <p:nvSpPr>
          <p:cNvPr id="324" name="Google Shape;324;p20"/>
          <p:cNvSpPr txBox="1"/>
          <p:nvPr/>
        </p:nvSpPr>
        <p:spPr>
          <a:xfrm>
            <a:off x="3507475" y="1875739"/>
            <a:ext cx="25794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AEABAB"/>
                </a:solidFill>
                <a:latin typeface="Hind"/>
                <a:ea typeface="Hind"/>
                <a:cs typeface="Hind"/>
                <a:sym typeface="Hind"/>
              </a:rPr>
              <a:t>Model’s prediction for each cluster image</a:t>
            </a:r>
            <a:endParaRPr/>
          </a:p>
        </p:txBody>
      </p:sp>
      <p:sp>
        <p:nvSpPr>
          <p:cNvPr id="325" name="Google Shape;325;p20"/>
          <p:cNvSpPr txBox="1"/>
          <p:nvPr/>
        </p:nvSpPr>
        <p:spPr>
          <a:xfrm>
            <a:off x="3507475" y="2318956"/>
            <a:ext cx="257942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Hind"/>
                <a:ea typeface="Hind"/>
                <a:cs typeface="Hind"/>
                <a:sym typeface="Hind"/>
              </a:rPr>
              <a:t>Median value for bins (shown by error bars) with equal numbers of points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K-fold cross-validation</a:t>
            </a:r>
            <a:endParaRPr/>
          </a:p>
        </p:txBody>
      </p:sp>
      <p:sp>
        <p:nvSpPr>
          <p:cNvPr id="331" name="Google Shape;33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We only have 101 finetuning samples, or ~20 samples for testing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Train the model k times, reserving different data for testing each time</a:t>
            </a:r>
            <a:endParaRPr/>
          </a:p>
        </p:txBody>
      </p:sp>
      <p:sp>
        <p:nvSpPr>
          <p:cNvPr id="332" name="Google Shape;33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2352943" y="3057993"/>
            <a:ext cx="7486113" cy="371007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Full dataset</a:t>
            </a:r>
            <a:endParaRPr/>
          </a:p>
        </p:txBody>
      </p:sp>
      <p:sp>
        <p:nvSpPr>
          <p:cNvPr id="334" name="Google Shape;334;p21"/>
          <p:cNvSpPr/>
          <p:nvPr/>
        </p:nvSpPr>
        <p:spPr>
          <a:xfrm>
            <a:off x="2352943" y="3540631"/>
            <a:ext cx="5986181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8399057" y="3535219"/>
            <a:ext cx="1440000" cy="371007"/>
          </a:xfrm>
          <a:prstGeom prst="roundRect">
            <a:avLst>
              <a:gd fmla="val 16667" name="adj"/>
            </a:avLst>
          </a:prstGeom>
          <a:solidFill>
            <a:srgbClr val="83AFD4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4F65"/>
                </a:solidFill>
                <a:latin typeface="Calibri"/>
                <a:ea typeface="Calibri"/>
                <a:cs typeface="Calibri"/>
                <a:sym typeface="Calibri"/>
              </a:rPr>
              <a:t>Test set</a:t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>
            <a:off x="6899124" y="4006628"/>
            <a:ext cx="1440000" cy="371007"/>
          </a:xfrm>
          <a:prstGeom prst="roundRect">
            <a:avLst>
              <a:gd fmla="val 16667" name="adj"/>
            </a:avLst>
          </a:prstGeom>
          <a:solidFill>
            <a:srgbClr val="FCFFAF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939720"/>
                </a:solidFill>
                <a:latin typeface="Calibri"/>
                <a:ea typeface="Calibri"/>
                <a:cs typeface="Calibri"/>
                <a:sym typeface="Calibri"/>
              </a:rPr>
              <a:t>Test set</a:t>
            </a:r>
            <a:endParaRPr/>
          </a:p>
        </p:txBody>
      </p:sp>
      <p:sp>
        <p:nvSpPr>
          <p:cNvPr id="337" name="Google Shape;337;p21"/>
          <p:cNvSpPr/>
          <p:nvPr/>
        </p:nvSpPr>
        <p:spPr>
          <a:xfrm>
            <a:off x="3867015" y="4928424"/>
            <a:ext cx="1440000" cy="371007"/>
          </a:xfrm>
          <a:prstGeom prst="roundRect">
            <a:avLst>
              <a:gd fmla="val 16667" name="adj"/>
            </a:avLst>
          </a:prstGeom>
          <a:solidFill>
            <a:srgbClr val="C0BAD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625790"/>
                </a:solidFill>
                <a:latin typeface="Calibri"/>
                <a:ea typeface="Calibri"/>
                <a:cs typeface="Calibri"/>
                <a:sym typeface="Calibri"/>
              </a:rPr>
              <a:t>Test set</a:t>
            </a: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5387122" y="4467526"/>
            <a:ext cx="1440000" cy="371007"/>
          </a:xfrm>
          <a:prstGeom prst="roundRect">
            <a:avLst>
              <a:gd fmla="val 16667" name="adj"/>
            </a:avLst>
          </a:prstGeom>
          <a:solidFill>
            <a:srgbClr val="FA827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8C362B"/>
                </a:solidFill>
                <a:latin typeface="Calibri"/>
                <a:ea typeface="Calibri"/>
                <a:cs typeface="Calibri"/>
                <a:sym typeface="Calibri"/>
              </a:rPr>
              <a:t>Test set</a:t>
            </a:r>
            <a:endParaRPr/>
          </a:p>
        </p:txBody>
      </p:sp>
      <p:sp>
        <p:nvSpPr>
          <p:cNvPr id="339" name="Google Shape;339;p21"/>
          <p:cNvSpPr/>
          <p:nvPr/>
        </p:nvSpPr>
        <p:spPr>
          <a:xfrm>
            <a:off x="2352943" y="5381326"/>
            <a:ext cx="1440000" cy="371007"/>
          </a:xfrm>
          <a:prstGeom prst="roundRect">
            <a:avLst>
              <a:gd fmla="val 16667" name="adj"/>
            </a:avLst>
          </a:prstGeom>
          <a:solidFill>
            <a:srgbClr val="8DD3C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07F72"/>
                </a:solidFill>
                <a:latin typeface="Calibri"/>
                <a:ea typeface="Calibri"/>
                <a:cs typeface="Calibri"/>
                <a:sym typeface="Calibri"/>
              </a:rPr>
              <a:t>Test</a:t>
            </a:r>
            <a:r>
              <a:rPr lang="en-US" sz="1800">
                <a:solidFill>
                  <a:srgbClr val="5AA9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307F72"/>
                </a:solidFill>
                <a:latin typeface="Calibri"/>
                <a:ea typeface="Calibri"/>
                <a:cs typeface="Calibri"/>
                <a:sym typeface="Calibri"/>
              </a:rPr>
              <a:t>set</a:t>
            </a:r>
            <a:endParaRPr/>
          </a:p>
        </p:txBody>
      </p:sp>
      <p:sp>
        <p:nvSpPr>
          <p:cNvPr id="340" name="Google Shape;340;p21"/>
          <p:cNvSpPr/>
          <p:nvPr/>
        </p:nvSpPr>
        <p:spPr>
          <a:xfrm>
            <a:off x="2352943" y="4006628"/>
            <a:ext cx="4474179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1" name="Google Shape;341;p21"/>
          <p:cNvSpPr/>
          <p:nvPr/>
        </p:nvSpPr>
        <p:spPr>
          <a:xfrm>
            <a:off x="8411126" y="4009537"/>
            <a:ext cx="1427930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2" name="Google Shape;342;p21"/>
          <p:cNvSpPr/>
          <p:nvPr/>
        </p:nvSpPr>
        <p:spPr>
          <a:xfrm>
            <a:off x="2352943" y="4467526"/>
            <a:ext cx="2954072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3" name="Google Shape;343;p21"/>
          <p:cNvSpPr/>
          <p:nvPr/>
        </p:nvSpPr>
        <p:spPr>
          <a:xfrm>
            <a:off x="6907229" y="4467526"/>
            <a:ext cx="2931827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4" name="Google Shape;344;p21"/>
          <p:cNvSpPr/>
          <p:nvPr/>
        </p:nvSpPr>
        <p:spPr>
          <a:xfrm>
            <a:off x="5387122" y="4924426"/>
            <a:ext cx="4451934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2358978" y="4924426"/>
            <a:ext cx="1427930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3867015" y="5371085"/>
            <a:ext cx="5972041" cy="371007"/>
          </a:xfrm>
          <a:prstGeom prst="roundRect">
            <a:avLst>
              <a:gd fmla="val 16667" name="adj"/>
            </a:avLst>
          </a:prstGeom>
          <a:solidFill>
            <a:srgbClr val="75707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 set</a:t>
            </a:r>
            <a:endParaRPr/>
          </a:p>
        </p:txBody>
      </p:sp>
      <p:sp>
        <p:nvSpPr>
          <p:cNvPr id="347" name="Google Shape;347;p21"/>
          <p:cNvSpPr txBox="1"/>
          <p:nvPr/>
        </p:nvSpPr>
        <p:spPr>
          <a:xfrm>
            <a:off x="1168333" y="3535219"/>
            <a:ext cx="11846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Run 1</a:t>
            </a:r>
            <a:endParaRPr/>
          </a:p>
        </p:txBody>
      </p:sp>
      <p:sp>
        <p:nvSpPr>
          <p:cNvPr id="348" name="Google Shape;348;p21"/>
          <p:cNvSpPr txBox="1"/>
          <p:nvPr/>
        </p:nvSpPr>
        <p:spPr>
          <a:xfrm>
            <a:off x="1164942" y="4000447"/>
            <a:ext cx="118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Run 2</a:t>
            </a:r>
            <a:endParaRPr/>
          </a:p>
        </p:txBody>
      </p:sp>
      <p:sp>
        <p:nvSpPr>
          <p:cNvPr id="349" name="Google Shape;349;p21"/>
          <p:cNvSpPr txBox="1"/>
          <p:nvPr/>
        </p:nvSpPr>
        <p:spPr>
          <a:xfrm>
            <a:off x="1164942" y="4453297"/>
            <a:ext cx="118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Run 3</a:t>
            </a:r>
            <a:endParaRPr/>
          </a:p>
        </p:txBody>
      </p:sp>
      <p:sp>
        <p:nvSpPr>
          <p:cNvPr id="350" name="Google Shape;350;p21"/>
          <p:cNvSpPr txBox="1"/>
          <p:nvPr/>
        </p:nvSpPr>
        <p:spPr>
          <a:xfrm>
            <a:off x="1164271" y="4926101"/>
            <a:ext cx="118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Run 4</a:t>
            </a:r>
            <a:endParaRPr/>
          </a:p>
        </p:txBody>
      </p:sp>
      <p:sp>
        <p:nvSpPr>
          <p:cNvPr id="351" name="Google Shape;351;p21"/>
          <p:cNvSpPr txBox="1"/>
          <p:nvPr/>
        </p:nvSpPr>
        <p:spPr>
          <a:xfrm>
            <a:off x="1170978" y="5383001"/>
            <a:ext cx="118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Run 5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Results – after finetuning</a:t>
            </a:r>
            <a:endParaRPr/>
          </a:p>
        </p:txBody>
      </p:sp>
      <p:sp>
        <p:nvSpPr>
          <p:cNvPr id="357" name="Google Shape;357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58" name="Google Shape;35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9" name="Google Shape;359;p22"/>
          <p:cNvPicPr preferRelativeResize="0"/>
          <p:nvPr/>
        </p:nvPicPr>
        <p:blipFill rotWithShape="1">
          <a:blip r:embed="rId3">
            <a:alphaModFix/>
          </a:blip>
          <a:srcRect b="0" l="0" r="8761" t="0"/>
          <a:stretch/>
        </p:blipFill>
        <p:spPr>
          <a:xfrm>
            <a:off x="-776287" y="1589088"/>
            <a:ext cx="11006137" cy="452367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2"/>
          <p:cNvSpPr txBox="1"/>
          <p:nvPr/>
        </p:nvSpPr>
        <p:spPr>
          <a:xfrm>
            <a:off x="10068550" y="2236456"/>
            <a:ext cx="27363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MAE = 0.0139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Explainability</a:t>
            </a:r>
            <a:endParaRPr/>
          </a:p>
        </p:txBody>
      </p:sp>
      <p:sp>
        <p:nvSpPr>
          <p:cNvPr id="366" name="Google Shape;366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Machine learning is great at exploiting data to find shortcuts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How do we know whether the model is actually doing what we want?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GradCAM </a:t>
            </a:r>
            <a:r>
              <a:rPr lang="en-US">
                <a:solidFill>
                  <a:srgbClr val="BFBFBF"/>
                </a:solidFill>
              </a:rPr>
              <a:t>(Selvaraju+20) </a:t>
            </a:r>
            <a:r>
              <a:rPr lang="en-US"/>
              <a:t>allows us to see what parts of the image the model deems to be important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67" name="Google Shape;36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Explainability</a:t>
            </a:r>
            <a:endParaRPr/>
          </a:p>
        </p:txBody>
      </p:sp>
      <p:sp>
        <p:nvSpPr>
          <p:cNvPr id="373" name="Google Shape;37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74" name="Google Shape;37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615" y="1646238"/>
            <a:ext cx="11684769" cy="4117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5"/>
          <p:cNvSpPr/>
          <p:nvPr/>
        </p:nvSpPr>
        <p:spPr>
          <a:xfrm>
            <a:off x="224874" y="3887901"/>
            <a:ext cx="4354452" cy="260497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224874" y="1386212"/>
            <a:ext cx="4354452" cy="2269282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798297" y="1338436"/>
            <a:ext cx="3586205" cy="515443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5"/>
          <p:cNvSpPr/>
          <p:nvPr/>
        </p:nvSpPr>
        <p:spPr>
          <a:xfrm>
            <a:off x="8585535" y="1338436"/>
            <a:ext cx="3366192" cy="3490265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5"/>
          <p:cNvSpPr txBox="1"/>
          <p:nvPr/>
        </p:nvSpPr>
        <p:spPr>
          <a:xfrm>
            <a:off x="4611070" y="1397061"/>
            <a:ext cx="39482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Results on both datasets</a:t>
            </a:r>
            <a:endParaRPr/>
          </a:p>
        </p:txBody>
      </p:sp>
      <p:sp>
        <p:nvSpPr>
          <p:cNvPr id="386" name="Google Shape;386;p25"/>
          <p:cNvSpPr txBox="1"/>
          <p:nvPr/>
        </p:nvSpPr>
        <p:spPr>
          <a:xfrm>
            <a:off x="8618923" y="1550693"/>
            <a:ext cx="33295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Use GradCAM to verify that the model identifies reasonable parts of the image</a:t>
            </a:r>
            <a:endParaRPr/>
          </a:p>
        </p:txBody>
      </p:sp>
      <p:sp>
        <p:nvSpPr>
          <p:cNvPr id="387" name="Google Shape;387;p25"/>
          <p:cNvSpPr/>
          <p:nvPr/>
        </p:nvSpPr>
        <p:spPr>
          <a:xfrm>
            <a:off x="1923369" y="2211431"/>
            <a:ext cx="306696" cy="2000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149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076" y="1646679"/>
            <a:ext cx="1465332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2677" y="1591535"/>
            <a:ext cx="2144713" cy="163984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5"/>
          <p:cNvSpPr txBox="1"/>
          <p:nvPr/>
        </p:nvSpPr>
        <p:spPr>
          <a:xfrm>
            <a:off x="409914" y="3295376"/>
            <a:ext cx="39482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An image regression ML model</a:t>
            </a:r>
            <a:endParaRPr/>
          </a:p>
        </p:txBody>
      </p:sp>
      <p:sp>
        <p:nvSpPr>
          <p:cNvPr id="391" name="Google Shape;391;p25"/>
          <p:cNvSpPr txBox="1"/>
          <p:nvPr/>
        </p:nvSpPr>
        <p:spPr>
          <a:xfrm>
            <a:off x="475125" y="5846543"/>
            <a:ext cx="38178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Trained on mostly artificial data, and only a small amount of real data </a:t>
            </a:r>
            <a:endParaRPr/>
          </a:p>
        </p:txBody>
      </p:sp>
      <p:sp>
        <p:nvSpPr>
          <p:cNvPr id="392" name="Google Shape;392;p25"/>
          <p:cNvSpPr txBox="1"/>
          <p:nvPr/>
        </p:nvSpPr>
        <p:spPr>
          <a:xfrm>
            <a:off x="9349111" y="5379256"/>
            <a:ext cx="23677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l.canepa@unsw.edu.au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5"/>
          <p:cNvSpPr/>
          <p:nvPr/>
        </p:nvSpPr>
        <p:spPr>
          <a:xfrm>
            <a:off x="8559316" y="5040958"/>
            <a:ext cx="3366192" cy="1448125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nvelope with solid fill" id="394" name="Google Shape;39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24639" y="533532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cat silhouette in a circle&#10;&#10;Description automatically generated" id="395" name="Google Shape;39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24640" y="579762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5"/>
          <p:cNvSpPr txBox="1"/>
          <p:nvPr/>
        </p:nvSpPr>
        <p:spPr>
          <a:xfrm>
            <a:off x="9349111" y="5857810"/>
            <a:ext cx="6876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lpcan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25"/>
          <p:cNvPicPr preferRelativeResize="0"/>
          <p:nvPr/>
        </p:nvPicPr>
        <p:blipFill rotWithShape="1">
          <a:blip r:embed="rId7">
            <a:alphaModFix/>
          </a:blip>
          <a:srcRect b="1989" l="0" r="5945" t="30440"/>
          <a:stretch/>
        </p:blipFill>
        <p:spPr>
          <a:xfrm>
            <a:off x="5313417" y="1749313"/>
            <a:ext cx="2747424" cy="21532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5"/>
          <p:cNvGrpSpPr/>
          <p:nvPr/>
        </p:nvGrpSpPr>
        <p:grpSpPr>
          <a:xfrm>
            <a:off x="5076863" y="3847710"/>
            <a:ext cx="3109329" cy="2465437"/>
            <a:chOff x="8781084" y="2357884"/>
            <a:chExt cx="3109329" cy="2465437"/>
          </a:xfrm>
        </p:grpSpPr>
        <p:pic>
          <p:nvPicPr>
            <p:cNvPr id="399" name="Google Shape;399;p25"/>
            <p:cNvPicPr preferRelativeResize="0"/>
            <p:nvPr/>
          </p:nvPicPr>
          <p:blipFill rotWithShape="1">
            <a:blip r:embed="rId8">
              <a:alphaModFix/>
            </a:blip>
            <a:srcRect b="330" l="50141" r="9342" t="9820"/>
            <a:stretch/>
          </p:blipFill>
          <p:spPr>
            <a:xfrm>
              <a:off x="8925785" y="2357884"/>
              <a:ext cx="2964628" cy="2465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25"/>
            <p:cNvSpPr/>
            <p:nvPr/>
          </p:nvSpPr>
          <p:spPr>
            <a:xfrm>
              <a:off x="8781084" y="2357884"/>
              <a:ext cx="207187" cy="2317402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1" name="Google Shape;401;p25"/>
          <p:cNvPicPr preferRelativeResize="0"/>
          <p:nvPr/>
        </p:nvPicPr>
        <p:blipFill rotWithShape="1">
          <a:blip r:embed="rId9">
            <a:alphaModFix/>
          </a:blip>
          <a:srcRect b="4417" l="62653" r="884" t="6856"/>
          <a:stretch/>
        </p:blipFill>
        <p:spPr>
          <a:xfrm>
            <a:off x="9028646" y="2358349"/>
            <a:ext cx="2688230" cy="230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1006" y="4378718"/>
            <a:ext cx="3942188" cy="140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What is ICL? </a:t>
            </a:r>
            <a:endParaRPr/>
          </a:p>
        </p:txBody>
      </p:sp>
      <p:sp>
        <p:nvSpPr>
          <p:cNvPr id="119" name="Google Shape;11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5557838" y="1825625"/>
            <a:ext cx="607218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descr="A blue and green speckled surface&#10;&#10;Description automatically generated"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426912"/>
            <a:ext cx="5181836" cy="5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>
            <p:ph idx="1" type="body"/>
          </p:nvPr>
        </p:nvSpPr>
        <p:spPr>
          <a:xfrm>
            <a:off x="60960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Diffuse, low surface brightness light in the centres of galaxy clusters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Made up of stars that are not bound to any particular galaxy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796025" y="6217363"/>
            <a:ext cx="52661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(image thresholded and smoothed to make structure more visible)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But what is it?</a:t>
            </a:r>
            <a:endParaRPr/>
          </a:p>
        </p:txBody>
      </p:sp>
      <p:sp>
        <p:nvSpPr>
          <p:cNvPr id="130" name="Google Shape;1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1" name="Google Shape;13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974" y="1690688"/>
            <a:ext cx="4876998" cy="466566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5557838" y="1825625"/>
            <a:ext cx="607218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557838" y="1825625"/>
            <a:ext cx="579596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Produced by tidal stripping and merging of galaxies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Traces the history of interactions within the cluster </a:t>
            </a:r>
            <a:r>
              <a:rPr lang="en-US" sz="2800">
                <a:solidFill>
                  <a:srgbClr val="BFBFBF"/>
                </a:solidFill>
                <a:latin typeface="Hind"/>
                <a:ea typeface="Hind"/>
                <a:cs typeface="Hind"/>
                <a:sym typeface="Hind"/>
              </a:rPr>
              <a:t>(e.g. Rudick+11)</a:t>
            </a:r>
            <a:endParaRPr sz="28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Important to study if we want to know about galaxy evolution and cluster assembly!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But what is it </a:t>
            </a:r>
            <a:r>
              <a:rPr i="1" lang="en-US"/>
              <a:t>really</a:t>
            </a:r>
            <a:r>
              <a:rPr lang="en-US"/>
              <a:t>?</a:t>
            </a:r>
            <a:endParaRPr/>
          </a:p>
        </p:txBody>
      </p:sp>
      <p:sp>
        <p:nvSpPr>
          <p:cNvPr id="139" name="Google Shape;13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Progenitors and formation mechanisms?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Tidal stripping</a:t>
            </a:r>
            <a:r>
              <a:rPr lang="en-US">
                <a:solidFill>
                  <a:srgbClr val="BFBFBF"/>
                </a:solidFill>
              </a:rPr>
              <a:t> (Contini+14)</a:t>
            </a:r>
            <a:r>
              <a:rPr lang="en-US"/>
              <a:t>, mergers of normal sized galaxies </a:t>
            </a:r>
            <a:r>
              <a:rPr lang="en-US">
                <a:solidFill>
                  <a:srgbClr val="BFBFBF"/>
                </a:solidFill>
              </a:rPr>
              <a:t>(Murante+07)</a:t>
            </a:r>
            <a:r>
              <a:rPr lang="en-US"/>
              <a:t>, disruption of dwarf galaxies </a:t>
            </a:r>
            <a:r>
              <a:rPr lang="en-US">
                <a:solidFill>
                  <a:srgbClr val="BFBFBF"/>
                </a:solidFill>
              </a:rPr>
              <a:t>(Purcell+07)</a:t>
            </a:r>
            <a:r>
              <a:rPr lang="en-US"/>
              <a:t>, in situ star formation </a:t>
            </a:r>
            <a:r>
              <a:rPr lang="en-US">
                <a:solidFill>
                  <a:srgbClr val="BFBFBF"/>
                </a:solidFill>
              </a:rPr>
              <a:t>(Puchwein+10)</a:t>
            </a:r>
            <a:r>
              <a:rPr lang="en-US"/>
              <a:t>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Relationship to cluster properties?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Redshift? </a:t>
            </a:r>
            <a:r>
              <a:rPr lang="en-US">
                <a:solidFill>
                  <a:srgbClr val="BFBFBF"/>
                </a:solidFill>
              </a:rPr>
              <a:t>(e.g. Montes22)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Host halo mass? </a:t>
            </a:r>
            <a:r>
              <a:rPr lang="en-US">
                <a:solidFill>
                  <a:srgbClr val="BFBFBF"/>
                </a:solidFill>
              </a:rPr>
              <a:t>(e.g. Proctor+23, Contini+18)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We need larger homogeneous samples!</a:t>
            </a:r>
            <a:endParaRPr/>
          </a:p>
        </p:txBody>
      </p:sp>
      <p:sp>
        <p:nvSpPr>
          <p:cNvPr id="140" name="Google Shape;14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But what is it </a:t>
            </a:r>
            <a:r>
              <a:rPr i="1" lang="en-US"/>
              <a:t>really</a:t>
            </a:r>
            <a:r>
              <a:rPr lang="en-US"/>
              <a:t>?</a:t>
            </a:r>
            <a:endParaRPr/>
          </a:p>
        </p:txBody>
      </p:sp>
      <p:sp>
        <p:nvSpPr>
          <p:cNvPr id="146" name="Google Shape;14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aph of a graph&#10;&#10;Description automatically generated with medium confidence"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5331" y="1379597"/>
            <a:ext cx="6632510" cy="515342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7952832" y="6199941"/>
            <a:ext cx="11641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Hind"/>
                <a:ea typeface="Hind"/>
                <a:cs typeface="Hind"/>
                <a:sym typeface="Hind"/>
              </a:rPr>
              <a:t>Montes22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But what is it </a:t>
            </a:r>
            <a:r>
              <a:rPr i="1" lang="en-US"/>
              <a:t>really</a:t>
            </a:r>
            <a:r>
              <a:rPr lang="en-US"/>
              <a:t>?</a:t>
            </a:r>
            <a:endParaRPr/>
          </a:p>
        </p:txBody>
      </p:sp>
      <p:sp>
        <p:nvSpPr>
          <p:cNvPr id="155" name="Google Shape;155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Progenitors and formation mechanisms?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Tidal stripping</a:t>
            </a:r>
            <a:r>
              <a:rPr lang="en-US">
                <a:solidFill>
                  <a:srgbClr val="BFBFBF"/>
                </a:solidFill>
              </a:rPr>
              <a:t> (Contini+14)</a:t>
            </a:r>
            <a:r>
              <a:rPr lang="en-US"/>
              <a:t>, mergers of normal sized galaxies </a:t>
            </a:r>
            <a:r>
              <a:rPr lang="en-US">
                <a:solidFill>
                  <a:srgbClr val="BFBFBF"/>
                </a:solidFill>
              </a:rPr>
              <a:t>(Murante+07)</a:t>
            </a:r>
            <a:r>
              <a:rPr lang="en-US"/>
              <a:t>, disruption of dwarf galaxies </a:t>
            </a:r>
            <a:r>
              <a:rPr lang="en-US">
                <a:solidFill>
                  <a:srgbClr val="BFBFBF"/>
                </a:solidFill>
              </a:rPr>
              <a:t>(Purcell+07)</a:t>
            </a:r>
            <a:r>
              <a:rPr lang="en-US"/>
              <a:t>, in situ star formation </a:t>
            </a:r>
            <a:r>
              <a:rPr lang="en-US">
                <a:solidFill>
                  <a:srgbClr val="BFBFBF"/>
                </a:solidFill>
              </a:rPr>
              <a:t>(Puchwein+10)</a:t>
            </a:r>
            <a:r>
              <a:rPr lang="en-US"/>
              <a:t>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Relationship to cluster properties?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Redshift? </a:t>
            </a:r>
            <a:r>
              <a:rPr lang="en-US">
                <a:solidFill>
                  <a:srgbClr val="BFBFBF"/>
                </a:solidFill>
              </a:rPr>
              <a:t>(e.g. Montes22)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Host halo mass? </a:t>
            </a:r>
            <a:r>
              <a:rPr lang="en-US">
                <a:solidFill>
                  <a:srgbClr val="BFBFBF"/>
                </a:solidFill>
              </a:rPr>
              <a:t>(e.g. Proctor+23, Contini+18)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We need larger homogeneous samples!</a:t>
            </a:r>
            <a:endParaRPr/>
          </a:p>
        </p:txBody>
      </p:sp>
      <p:sp>
        <p:nvSpPr>
          <p:cNvPr id="156" name="Google Shape;15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>
            <p:ph idx="1" type="body"/>
          </p:nvPr>
        </p:nvSpPr>
        <p:spPr>
          <a:xfrm>
            <a:off x="838200" y="1825625"/>
            <a:ext cx="10515600" cy="1688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Measure the ICL fraction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How to separate the ICL from the BCG?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Not standardised and generally hard to scale :(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2" name="Google Shape;16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How do we measure it? </a:t>
            </a:r>
            <a:endParaRPr/>
          </a:p>
        </p:txBody>
      </p:sp>
      <p:sp>
        <p:nvSpPr>
          <p:cNvPr id="163" name="Google Shape;16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5557838" y="1825625"/>
            <a:ext cx="607218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descr="Cut with solid fill" id="165" name="Google Shape;16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3369449"/>
            <a:ext cx="1688306" cy="1688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rget with solid fill" id="166" name="Google Shape;16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656" y="3369449"/>
            <a:ext cx="1688306" cy="1688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ve outline" id="167" name="Google Shape;16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19084" y="3369449"/>
            <a:ext cx="1688306" cy="1688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work outline" id="168" name="Google Shape;16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0628" y="3369449"/>
            <a:ext cx="1688306" cy="168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/>
        </p:nvSpPr>
        <p:spPr>
          <a:xfrm>
            <a:off x="838200" y="5057755"/>
            <a:ext cx="22619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brightness cut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(e.g. Montes+21)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3180718" y="5057755"/>
            <a:ext cx="27801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Composite model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(e.g. Martinez-Lombilla+23)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6641810" y="5057755"/>
            <a:ext cx="22659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Multi-galaxy fitting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(e.g. Jimenez-Teja+16)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9462235" y="5057754"/>
            <a:ext cx="240200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Wavelet decomposition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(e.g. Ellien+21)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4948895" y="5987018"/>
            <a:ext cx="22942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 + machine learning?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US"/>
              <a:t>What’s the point?</a:t>
            </a:r>
            <a:endParaRPr/>
          </a:p>
        </p:txBody>
      </p:sp>
      <p:sp>
        <p:nvSpPr>
          <p:cNvPr id="179" name="Google Shape;179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Big data is coming, and we have better things to do than ultra-repetitive measurement tasks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Machine learning is an option that could help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High throughput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Flexible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Can be applied to many problems with some understanding of its capabilities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But there are some hurdles to applying ML to astronomy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80" name="Google Shape;18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2023-09-15T03:06:02Z</dcterms:created>
  <dc:creator>Louisa Canepa</dc:creator>
</cp:coreProperties>
</file>