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57" r:id="rId4"/>
    <p:sldId id="259" r:id="rId5"/>
    <p:sldId id="261" r:id="rId6"/>
    <p:sldId id="268" r:id="rId7"/>
    <p:sldId id="263" r:id="rId8"/>
    <p:sldId id="278" r:id="rId9"/>
    <p:sldId id="264" r:id="rId10"/>
    <p:sldId id="266" r:id="rId11"/>
    <p:sldId id="273" r:id="rId12"/>
    <p:sldId id="272" r:id="rId13"/>
    <p:sldId id="269" r:id="rId14"/>
    <p:sldId id="26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0E7"/>
    <a:srgbClr val="FF99FF"/>
    <a:srgbClr val="FFFFFF"/>
    <a:srgbClr val="FB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906" autoAdjust="0"/>
  </p:normalViewPr>
  <p:slideViewPr>
    <p:cSldViewPr snapToGrid="0">
      <p:cViewPr varScale="1">
        <p:scale>
          <a:sx n="40" d="100"/>
          <a:sy n="40" d="100"/>
        </p:scale>
        <p:origin x="36" y="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E5089-0F73-4FE0-A12C-76AB8F3E09B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DF617-3EF6-4B69-BE87-9E66326629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2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92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4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16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429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41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0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50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DF617-3EF6-4B69-BE87-9E66326629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2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321B-141D-BE8F-3F63-E61D50A8C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32BB50-A877-03C3-B09F-81F363975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DD0E6-DAFD-BDE1-1E52-1232BF2D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F6D60-9896-A370-BD91-61B51E6B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5F2EE-ABB4-8205-C4A2-70B7BF9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9D9C-CF99-9B60-DB01-2053BC78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6E49F-F511-E044-D5B4-2995FC687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F80F5-CE53-78DF-3C28-620626AE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63639-AC57-0D22-BA14-48D535C37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0B2A0-8C33-AF67-4BDD-D35AACEC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95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4D540-39DD-07D1-F9DB-D9EB240F6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A39A0-A2C9-BC2D-6D64-A5F792425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DC7E7-1D71-2028-69D5-17828E6F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56686-F991-EFAF-E4DC-8251CC83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00409-3F16-4E66-A0B6-CE5E5A8D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0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D6A0-E48C-CC22-1ADB-36B9166A8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490A5-04D5-5EA1-4AAE-37ECF6800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97775-C0C7-6ED9-3885-07568A06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BB01F-3996-DAB7-3D36-18B5CBC5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9B30-B21D-564C-CE82-C3B2D50A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37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5BF8-E652-8016-4593-FAAF1CEC1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FE70B-E5B5-8169-1054-EA266A1DD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30CDE-CD3D-960D-268F-A8E7BA1E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EB17-56E4-ED31-3D23-6D6944E00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FD736-D04E-5236-FD6B-FD5FD3A12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1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E1A9-DC5B-C749-7703-6D4EB4E8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38103-1577-36A0-9645-D859F8082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ACF8A-859E-C906-1BF2-AAFB4C7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993E4-1ED5-DED5-CA24-D69C5A50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16EA62-7ACE-350B-CCE1-EE017508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B7A3D-A1CF-80CF-C23C-402F776BB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4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70A28-573F-4CDC-9568-7B0BDBC2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32C331-755A-BB93-7E48-5E61E6115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38635-630F-2475-73B3-46721800D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163480-4910-0B3B-43AA-DD2A5A53B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29BCD-44C2-7EBD-8D97-46E3593BC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B2CB8E-1937-734F-E365-BCBB4FF9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71E24-79D1-72D3-ABA3-E9C186C0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A3CC1A-6287-1152-96AE-991C1E86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90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10744-6AB7-517A-7CC4-5B4508AF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F37CD-F54C-7C22-309B-B1861C9A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BD190-B5CE-3D75-6F45-433EACF5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E4BE83-EAA3-0AC3-D0C5-18815CEA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2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4E730-B9F3-EEEE-9942-FC03C9C6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A0910-35E7-D2D2-69BA-8E0CAB8D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81ADD-BBBA-D660-BE4E-97D4197E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2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22667-F030-C8DC-ACCB-9B9C510F5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76D2D-948E-4BD0-6547-06192FCCE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8498C-D580-7202-DD5B-1185DFF5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4C9D4-E452-07A3-40F1-F9103CFF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6CA02-E5EE-1A61-A8C0-A3E65F1C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E1A5-D625-1E47-209B-432D9020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726AD-506E-261D-96D2-FFFC2B11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1DED3-FD43-3EDD-8B4D-E970EE5D1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0D2056-4724-4120-43AB-C83D3BEA7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0223-B86D-D502-A392-505EE865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DDABA-1CD8-CB10-BC3A-156352B3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B4D92-710C-ED6A-05E0-41387203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5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C87088-A029-0D57-734C-94978DEA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3F3E6-1744-BD0D-BC5B-9C68640D5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8FA93-D08F-5B0F-0463-C79C79D90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DD197-7C6E-4B23-8EC6-CD9B615B7BF7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F5726-6635-7F80-02FB-29A24D715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88641-B400-C8F8-4ABE-E6A9F5197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08BE-B5E3-411F-BA30-2A6A5E9EF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0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lanet in space with stars&#10;&#10;Description automatically generated">
            <a:extLst>
              <a:ext uri="{FF2B5EF4-FFF2-40B4-BE49-F238E27FC236}">
                <a16:creationId xmlns:a16="http://schemas.microsoft.com/office/drawing/2014/main" id="{A586F312-4D6F-7374-EF8D-B10147354E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3" b="12577"/>
          <a:stretch/>
        </p:blipFill>
        <p:spPr>
          <a:xfrm>
            <a:off x="20" y="1"/>
            <a:ext cx="12191980" cy="6857999"/>
          </a:xfrm>
          <a:prstGeom prst="rect">
            <a:avLst/>
          </a:prstGeom>
          <a:solidFill>
            <a:schemeClr val="tx1">
              <a:alpha val="48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9F4F5-9DD9-D5A1-B21C-60175A7C6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020048"/>
            <a:ext cx="9875520" cy="3299902"/>
          </a:xfrm>
        </p:spPr>
        <p:txBody>
          <a:bodyPr>
            <a:normAutofit fontScale="90000"/>
          </a:bodyPr>
          <a:lstStyle/>
          <a:p>
            <a:pPr algn="l"/>
            <a:r>
              <a:rPr lang="en-GB" sz="8200" dirty="0">
                <a:solidFill>
                  <a:srgbClr val="FFFFFF"/>
                </a:solidFill>
              </a:rPr>
              <a:t>Applying Autoencoders to Exoplanetary Transits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B157EE-E76B-1633-9F45-CCED3ECF0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416511"/>
            <a:ext cx="9875520" cy="1038574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solidFill>
                  <a:srgbClr val="FFFFFF"/>
                </a:solidFill>
              </a:rPr>
              <a:t>Lucy Smith</a:t>
            </a:r>
          </a:p>
          <a:p>
            <a:pPr algn="l"/>
            <a:r>
              <a:rPr lang="en-GB" dirty="0">
                <a:solidFill>
                  <a:srgbClr val="FFFFFF"/>
                </a:solidFill>
              </a:rPr>
              <a:t>Dr David Benoit</a:t>
            </a:r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C7759D4E-4352-2964-A67A-C5CE03B92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" y="72287"/>
            <a:ext cx="1726512" cy="566207"/>
          </a:xfrm>
          <a:prstGeom prst="rect">
            <a:avLst/>
          </a:prstGeom>
        </p:spPr>
      </p:pic>
      <p:pic>
        <p:nvPicPr>
          <p:cNvPr id="10" name="Picture 9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715ADD46-09A8-6889-A920-715F91561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" y="666789"/>
            <a:ext cx="2344467" cy="699227"/>
          </a:xfrm>
          <a:prstGeom prst="rect">
            <a:avLst/>
          </a:prstGeom>
        </p:spPr>
      </p:pic>
      <p:pic>
        <p:nvPicPr>
          <p:cNvPr id="12" name="Picture 11" descr="A logo with white text&#10;&#10;Description automatically generated">
            <a:extLst>
              <a:ext uri="{FF2B5EF4-FFF2-40B4-BE49-F238E27FC236}">
                <a16:creationId xmlns:a16="http://schemas.microsoft.com/office/drawing/2014/main" id="{9C877AD9-038D-9D3B-7FFE-5013EE0C04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324" y="72287"/>
            <a:ext cx="1327343" cy="11138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8205E6-D11A-55DF-64FF-A886E01AEE60}"/>
              </a:ext>
            </a:extLst>
          </p:cNvPr>
          <p:cNvSpPr txBox="1"/>
          <p:nvPr/>
        </p:nvSpPr>
        <p:spPr>
          <a:xfrm>
            <a:off x="10071651" y="6262493"/>
            <a:ext cx="2002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ML4ASTRO2</a:t>
            </a:r>
          </a:p>
        </p:txBody>
      </p:sp>
    </p:spTree>
    <p:extLst>
      <p:ext uri="{BB962C8B-B14F-4D97-AF65-F5344CB8AC3E}">
        <p14:creationId xmlns:p14="http://schemas.microsoft.com/office/powerpoint/2010/main" val="299434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curve&#10;&#10;Description automatically generated">
            <a:extLst>
              <a:ext uri="{FF2B5EF4-FFF2-40B4-BE49-F238E27FC236}">
                <a16:creationId xmlns:a16="http://schemas.microsoft.com/office/drawing/2014/main" id="{2F40DBE1-99C5-D840-9EB8-91E93991C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33" y="3939899"/>
            <a:ext cx="3458919" cy="260019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079BDB-BD56-9BDE-DEA2-BAE1FDD6E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4" y="-12322"/>
            <a:ext cx="10515600" cy="1325563"/>
          </a:xfrm>
        </p:spPr>
        <p:txBody>
          <a:bodyPr/>
          <a:lstStyle/>
          <a:p>
            <a:r>
              <a:rPr lang="en-GB" dirty="0"/>
              <a:t>Augmentation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81FE7-F1DA-4C69-2108-57B726B129D9}"/>
              </a:ext>
            </a:extLst>
          </p:cNvPr>
          <p:cNvSpPr txBox="1"/>
          <p:nvPr/>
        </p:nvSpPr>
        <p:spPr>
          <a:xfrm>
            <a:off x="288687" y="1195475"/>
            <a:ext cx="5455968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Can use basic autoencoders to augment data by adding a small perturbation to the latent vector.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Features will be based off already existing data but can be a quick way to generate new transits.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5" name="Picture 4" descr="A group of colorful lines&#10;&#10;Description automatically generated with medium confidence">
            <a:extLst>
              <a:ext uri="{FF2B5EF4-FFF2-40B4-BE49-F238E27FC236}">
                <a16:creationId xmlns:a16="http://schemas.microsoft.com/office/drawing/2014/main" id="{91E467A5-09BD-D1C1-BA54-320972735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29" y="668438"/>
            <a:ext cx="5732588" cy="531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D932490-6DB9-AEF5-F468-08C931CEDDF4}"/>
              </a:ext>
            </a:extLst>
          </p:cNvPr>
          <p:cNvSpPr txBox="1">
            <a:spLocks/>
          </p:cNvSpPr>
          <p:nvPr/>
        </p:nvSpPr>
        <p:spPr>
          <a:xfrm>
            <a:off x="27474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Variational Autoencoder</a:t>
            </a:r>
          </a:p>
        </p:txBody>
      </p:sp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ACC27392-90D3-8E01-16A9-E7FAE881C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01" y="1216321"/>
            <a:ext cx="7709867" cy="4223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E074C-3C3C-E8CE-17BE-6C663ED2FB2C}"/>
              </a:ext>
            </a:extLst>
          </p:cNvPr>
          <p:cNvSpPr txBox="1"/>
          <p:nvPr/>
        </p:nvSpPr>
        <p:spPr>
          <a:xfrm>
            <a:off x="156378" y="1585483"/>
            <a:ext cx="343852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Similar structure to previous autoencoders.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Latent space is now modelled by a continuous distribution.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The dimension of the latent space was chosen to be 20.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1F11F1-B06A-D862-96EB-C34C3F1B3CA8}"/>
                  </a:ext>
                </a:extLst>
              </p:cNvPr>
              <p:cNvSpPr txBox="1"/>
              <p:nvPr/>
            </p:nvSpPr>
            <p:spPr>
              <a:xfrm>
                <a:off x="4353044" y="5964694"/>
                <a:ext cx="7520652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𝑅𝑒𝑐𝑜𝑛𝑠𝑡𝑟𝑢𝑐𝑡𝑖𝑜𝑛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𝐿𝑜𝑠𝑠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𝐷𝑖𝑣𝑒𝑟𝑔𝑒𝑛𝑐𝑒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31F11F1-B06A-D862-96EB-C34C3F1B3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44" y="5964694"/>
                <a:ext cx="7520652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823D3C73-D715-2F75-0868-D61FFB829C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666" y="1593625"/>
            <a:ext cx="1295096" cy="7214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AA957E-6631-FBEC-411A-A6028745812C}"/>
              </a:ext>
            </a:extLst>
          </p:cNvPr>
          <p:cNvSpPr txBox="1"/>
          <p:nvPr/>
        </p:nvSpPr>
        <p:spPr>
          <a:xfrm>
            <a:off x="475526" y="5272517"/>
            <a:ext cx="311937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ELU for hidden layers</a:t>
            </a:r>
          </a:p>
          <a:p>
            <a:r>
              <a:rPr lang="en-GB" sz="2400" dirty="0"/>
              <a:t>Tanh for output</a:t>
            </a:r>
          </a:p>
          <a:p>
            <a:r>
              <a:rPr lang="en-GB" sz="2400" dirty="0"/>
              <a:t>MSE/Adam</a:t>
            </a:r>
          </a:p>
        </p:txBody>
      </p:sp>
    </p:spTree>
    <p:extLst>
      <p:ext uri="{BB962C8B-B14F-4D97-AF65-F5344CB8AC3E}">
        <p14:creationId xmlns:p14="http://schemas.microsoft.com/office/powerpoint/2010/main" val="222793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A0349AA-6D50-A92C-463B-3AE3E51C0DCD}"/>
              </a:ext>
            </a:extLst>
          </p:cNvPr>
          <p:cNvGrpSpPr/>
          <p:nvPr/>
        </p:nvGrpSpPr>
        <p:grpSpPr>
          <a:xfrm>
            <a:off x="4516032" y="1277594"/>
            <a:ext cx="7462800" cy="4731605"/>
            <a:chOff x="4377348" y="114538"/>
            <a:chExt cx="7462800" cy="4731605"/>
          </a:xfrm>
        </p:grpSpPr>
        <p:pic>
          <p:nvPicPr>
            <p:cNvPr id="11" name="Picture 10" descr="A graph showing a number of dots&#10;&#10;Description automatically generated with medium confidence">
              <a:extLst>
                <a:ext uri="{FF2B5EF4-FFF2-40B4-BE49-F238E27FC236}">
                  <a16:creationId xmlns:a16="http://schemas.microsoft.com/office/drawing/2014/main" id="{033B94E9-A15C-81CE-D02C-D510EC6466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6"/>
            <a:stretch/>
          </p:blipFill>
          <p:spPr>
            <a:xfrm>
              <a:off x="4436032" y="114538"/>
              <a:ext cx="7394709" cy="2610616"/>
            </a:xfrm>
            <a:prstGeom prst="rect">
              <a:avLst/>
            </a:prstGeom>
          </p:spPr>
        </p:pic>
        <p:pic>
          <p:nvPicPr>
            <p:cNvPr id="9" name="Picture 8" descr="A graph showing a graph of a graph&#10;&#10;Description automatically generated with medium confidence">
              <a:extLst>
                <a:ext uri="{FF2B5EF4-FFF2-40B4-BE49-F238E27FC236}">
                  <a16:creationId xmlns:a16="http://schemas.microsoft.com/office/drawing/2014/main" id="{C812BF5A-9686-C4ED-1749-35BBD4882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348" y="2358543"/>
              <a:ext cx="7462800" cy="24876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AEE1F5E-C0E8-9825-6AD4-9E1030DD4F6A}"/>
              </a:ext>
            </a:extLst>
          </p:cNvPr>
          <p:cNvSpPr txBox="1"/>
          <p:nvPr/>
        </p:nvSpPr>
        <p:spPr>
          <a:xfrm>
            <a:off x="294243" y="1835529"/>
            <a:ext cx="40820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Synthetic transits generated from the trained VAE model.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Idea is to be able to produce transits containing desired features.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Even though the VAE produces far more convincing results, there still isn’t enough range.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FCE13-4C01-5774-1D8B-9969BBA6B75C}"/>
              </a:ext>
            </a:extLst>
          </p:cNvPr>
          <p:cNvSpPr txBox="1"/>
          <p:nvPr/>
        </p:nvSpPr>
        <p:spPr>
          <a:xfrm>
            <a:off x="6341888" y="815929"/>
            <a:ext cx="3996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Examples of generated transits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0040420-1485-65F2-37EB-0C99BA3CB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68" y="9950"/>
            <a:ext cx="4497729" cy="1325563"/>
          </a:xfrm>
        </p:spPr>
        <p:txBody>
          <a:bodyPr/>
          <a:lstStyle/>
          <a:p>
            <a:r>
              <a:rPr lang="en-GB" dirty="0"/>
              <a:t>Generated Transits</a:t>
            </a:r>
          </a:p>
        </p:txBody>
      </p:sp>
    </p:spTree>
    <p:extLst>
      <p:ext uri="{BB962C8B-B14F-4D97-AF65-F5344CB8AC3E}">
        <p14:creationId xmlns:p14="http://schemas.microsoft.com/office/powerpoint/2010/main" val="3837193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C14F9-5E54-CDCE-4A16-4DA7DABD0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33" y="0"/>
            <a:ext cx="10515600" cy="1325563"/>
          </a:xfrm>
        </p:spPr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74476-E0ED-EA7E-720C-2E916704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47" y="1691210"/>
            <a:ext cx="4601901" cy="347558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Retrieving more training data from other missions.</a:t>
            </a:r>
          </a:p>
          <a:p>
            <a:r>
              <a:rPr lang="en-GB" sz="2400" dirty="0"/>
              <a:t>Looking into further generative models.</a:t>
            </a:r>
          </a:p>
          <a:p>
            <a:r>
              <a:rPr lang="en-GB" sz="2400" dirty="0"/>
              <a:t>Designing equivalent quantum machine learning models to compare with.</a:t>
            </a:r>
          </a:p>
          <a:p>
            <a:r>
              <a:rPr lang="en-GB" sz="2400" dirty="0"/>
              <a:t>There is evidence that replacing layers in a generative neural network with a quantum circuit can improve the model.</a:t>
            </a:r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15246F2D-CFCE-A72C-C808-ACA4F8997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357" y="1408828"/>
            <a:ext cx="6331896" cy="4748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EB7163-D431-E5FC-4CA6-1FD79564A0DB}"/>
              </a:ext>
            </a:extLst>
          </p:cNvPr>
          <p:cNvSpPr txBox="1"/>
          <p:nvPr/>
        </p:nvSpPr>
        <p:spPr>
          <a:xfrm>
            <a:off x="6861028" y="876072"/>
            <a:ext cx="3336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/>
              <a:t>(Very) 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300090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3B6C9-A641-5D0B-AFEC-7ED46053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64" y="0"/>
            <a:ext cx="10515600" cy="1325563"/>
          </a:xfrm>
        </p:spPr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C94C6-A06B-775F-75CA-8B9DE99B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unsupervised autoencoders can be applied to light curves to classify them.</a:t>
            </a:r>
          </a:p>
          <a:p>
            <a:r>
              <a:rPr lang="en-GB" dirty="0"/>
              <a:t>Transits can be generated based on augmentation of existing transits or generating entirely new ones from a VAE.</a:t>
            </a:r>
          </a:p>
          <a:p>
            <a:r>
              <a:rPr lang="en-GB" dirty="0"/>
              <a:t>QML used to explore better/more realistic options for generated light curves.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6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4C75D-2A2F-357F-5A91-C3B649B0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509356-7D51-77EB-F546-E0BE3176CB40}"/>
              </a:ext>
            </a:extLst>
          </p:cNvPr>
          <p:cNvSpPr txBox="1"/>
          <p:nvPr/>
        </p:nvSpPr>
        <p:spPr>
          <a:xfrm>
            <a:off x="1966912" y="5645150"/>
            <a:ext cx="8258176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L.A.SMITH-2017@hull.ac.uk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2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57EE1-D0B7-A1B4-7E5E-8BC5CF5DC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Basic Autoencoder – explore how well a basic model works.</a:t>
            </a:r>
          </a:p>
          <a:p>
            <a:r>
              <a:rPr lang="en-GB" dirty="0"/>
              <a:t>Convolutional Autoencoder - same again only this time using convolutional layers.</a:t>
            </a:r>
          </a:p>
          <a:p>
            <a:r>
              <a:rPr lang="en-GB" dirty="0"/>
              <a:t>Variational Autoencoder: Exploring generative properties.</a:t>
            </a:r>
          </a:p>
          <a:p>
            <a:r>
              <a:rPr lang="en-GB" dirty="0"/>
              <a:t>Future work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5AE237-0FA2-0FB2-3799-64681A75042D}"/>
              </a:ext>
            </a:extLst>
          </p:cNvPr>
          <p:cNvSpPr txBox="1">
            <a:spLocks/>
          </p:cNvSpPr>
          <p:nvPr/>
        </p:nvSpPr>
        <p:spPr>
          <a:xfrm>
            <a:off x="258336" y="167808"/>
            <a:ext cx="4916638" cy="913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15350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B3AA-E347-280B-B15C-C449F6B8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6" y="167808"/>
            <a:ext cx="4916638" cy="913548"/>
          </a:xfrm>
        </p:spPr>
        <p:txBody>
          <a:bodyPr>
            <a:noAutofit/>
          </a:bodyPr>
          <a:lstStyle/>
          <a:p>
            <a:r>
              <a:rPr lang="en-GB" dirty="0"/>
              <a:t>Detecting Exoplanets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EAF552-531D-5009-90CA-FCF5B0A6A2CB}"/>
              </a:ext>
            </a:extLst>
          </p:cNvPr>
          <p:cNvSpPr txBox="1"/>
          <p:nvPr/>
        </p:nvSpPr>
        <p:spPr>
          <a:xfrm>
            <a:off x="6386458" y="4612676"/>
            <a:ext cx="5527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Transits have become one of the main ways exoplanets are detected.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When a planet passes between a star and an observer, there is a drop in flux of the star.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C802E-0E4C-4CCB-4988-279C60EFB9C7}"/>
              </a:ext>
            </a:extLst>
          </p:cNvPr>
          <p:cNvSpPr txBox="1"/>
          <p:nvPr/>
        </p:nvSpPr>
        <p:spPr>
          <a:xfrm>
            <a:off x="0" y="6507113"/>
            <a:ext cx="57173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Images: https://exoplanetarchive.ipac.caltech.edu/exoplanetplots/</a:t>
            </a:r>
          </a:p>
        </p:txBody>
      </p:sp>
      <p:pic>
        <p:nvPicPr>
          <p:cNvPr id="4" name="Picture 3" descr="A graph of a number of different colored bars&#10;&#10;Description automatically generated with medium confidence">
            <a:extLst>
              <a:ext uri="{FF2B5EF4-FFF2-40B4-BE49-F238E27FC236}">
                <a16:creationId xmlns:a16="http://schemas.microsoft.com/office/drawing/2014/main" id="{34A8B3A2-EC3F-03EB-D389-BCAC2FDA4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5" y="1290790"/>
            <a:ext cx="6322124" cy="4811209"/>
          </a:xfrm>
          <a:prstGeom prst="rect">
            <a:avLst/>
          </a:prstGeom>
        </p:spPr>
      </p:pic>
      <p:pic>
        <p:nvPicPr>
          <p:cNvPr id="5" name="Picture 4" descr="A diagram of the sun&#10;&#10;Description automatically generated">
            <a:extLst>
              <a:ext uri="{FF2B5EF4-FFF2-40B4-BE49-F238E27FC236}">
                <a16:creationId xmlns:a16="http://schemas.microsoft.com/office/drawing/2014/main" id="{C2417006-9B5E-863A-DA10-D1EAF49F5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40" y="266193"/>
            <a:ext cx="4414457" cy="403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82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AA9E-2C74-91AC-8A88-26749F23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02" y="-12640"/>
            <a:ext cx="10515600" cy="1325563"/>
          </a:xfrm>
        </p:spPr>
        <p:txBody>
          <a:bodyPr/>
          <a:lstStyle/>
          <a:p>
            <a:r>
              <a:rPr lang="en-GB" dirty="0"/>
              <a:t>Vetting light curves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B32DE5-89B3-F000-1385-C3C0E4BA4E03}"/>
              </a:ext>
            </a:extLst>
          </p:cNvPr>
          <p:cNvSpPr txBox="1"/>
          <p:nvPr/>
        </p:nvSpPr>
        <p:spPr>
          <a:xfrm>
            <a:off x="379478" y="1586385"/>
            <a:ext cx="434830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Survey data was manually inspected for transits.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Very few transits have been observed compared to non-transits.</a:t>
            </a:r>
            <a:endParaRPr lang="en-GB" sz="2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Exoplanet vetting processes are in place, but research into improving the accuracy/speed is ongoing.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Not a lot of real data to train models 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F6072F-3CDC-5AF6-850D-164A9EC1C52B}"/>
              </a:ext>
            </a:extLst>
          </p:cNvPr>
          <p:cNvGrpSpPr/>
          <p:nvPr/>
        </p:nvGrpSpPr>
        <p:grpSpPr>
          <a:xfrm>
            <a:off x="5494139" y="642440"/>
            <a:ext cx="6318383" cy="5893114"/>
            <a:chOff x="5097038" y="412362"/>
            <a:chExt cx="6697567" cy="624677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0D2A06-C963-1BE1-DFA0-5A8D2488503F}"/>
                </a:ext>
              </a:extLst>
            </p:cNvPr>
            <p:cNvGrpSpPr/>
            <p:nvPr/>
          </p:nvGrpSpPr>
          <p:grpSpPr>
            <a:xfrm>
              <a:off x="5097038" y="412362"/>
              <a:ext cx="6697566" cy="4230374"/>
              <a:chOff x="5097038" y="717162"/>
              <a:chExt cx="6697566" cy="423037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B6C6B8C-E714-CC4D-6340-B0CDE180EC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7038" y="717162"/>
                <a:ext cx="6697566" cy="2219873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07EE339-91D4-DB44-44D4-6D28A5FD3F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97041" y="2727664"/>
                <a:ext cx="6697563" cy="2219872"/>
              </a:xfrm>
              <a:prstGeom prst="rect">
                <a:avLst/>
              </a:prstGeom>
            </p:spPr>
          </p:pic>
        </p:grpSp>
        <p:pic>
          <p:nvPicPr>
            <p:cNvPr id="14" name="Picture 13" descr="A graph of a graph showing the amount of water in the water&#10;&#10;Description automatically generated with medium confidence">
              <a:extLst>
                <a:ext uri="{FF2B5EF4-FFF2-40B4-BE49-F238E27FC236}">
                  <a16:creationId xmlns:a16="http://schemas.microsoft.com/office/drawing/2014/main" id="{C0E0BE37-B986-0AD3-9C87-BABB007D9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045" y="4439267"/>
              <a:ext cx="6697560" cy="2219871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1BBCBE1-5D37-4002-374E-3D1BE8E3928F}"/>
              </a:ext>
            </a:extLst>
          </p:cNvPr>
          <p:cNvSpPr txBox="1"/>
          <p:nvPr/>
        </p:nvSpPr>
        <p:spPr>
          <a:xfrm>
            <a:off x="7252854" y="175209"/>
            <a:ext cx="2800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Example of Transits</a:t>
            </a:r>
          </a:p>
        </p:txBody>
      </p:sp>
    </p:spTree>
    <p:extLst>
      <p:ext uri="{BB962C8B-B14F-4D97-AF65-F5344CB8AC3E}">
        <p14:creationId xmlns:p14="http://schemas.microsoft.com/office/powerpoint/2010/main" val="294052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F83A9698-FC9C-4E20-244F-011DDA41CD0A}"/>
              </a:ext>
            </a:extLst>
          </p:cNvPr>
          <p:cNvSpPr txBox="1"/>
          <p:nvPr/>
        </p:nvSpPr>
        <p:spPr>
          <a:xfrm>
            <a:off x="307996" y="1704790"/>
            <a:ext cx="3759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Autoencoders deconstruct input data into compressed form.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Compressed latent space is decoded.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Fully-connected layers reduce dimensions.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Model is trained to learn most important features of data.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2C914AC-5C0E-6394-00B3-B28C53CC1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8" y="-79512"/>
            <a:ext cx="10515600" cy="1325563"/>
          </a:xfrm>
        </p:spPr>
        <p:txBody>
          <a:bodyPr/>
          <a:lstStyle/>
          <a:p>
            <a:r>
              <a:rPr lang="en-GB" dirty="0"/>
              <a:t>Autoencoders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01EE8A-B803-0803-736D-558DDC62DD3C}"/>
              </a:ext>
            </a:extLst>
          </p:cNvPr>
          <p:cNvGrpSpPr/>
          <p:nvPr/>
        </p:nvGrpSpPr>
        <p:grpSpPr>
          <a:xfrm>
            <a:off x="4287470" y="-219612"/>
            <a:ext cx="7789325" cy="5485052"/>
            <a:chOff x="4785606" y="412242"/>
            <a:chExt cx="7211554" cy="50782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2D88495-6906-E4E6-6FBF-30629E2A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606" y="412242"/>
              <a:ext cx="7211554" cy="50782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E7B260-14B6-BE5C-0A43-A9A3A186CC18}"/>
                </a:ext>
              </a:extLst>
            </p:cNvPr>
            <p:cNvSpPr txBox="1"/>
            <p:nvPr/>
          </p:nvSpPr>
          <p:spPr>
            <a:xfrm>
              <a:off x="5649453" y="822715"/>
              <a:ext cx="665544" cy="34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3197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1CF662-9446-6AF5-DB85-461EA05841BF}"/>
                </a:ext>
              </a:extLst>
            </p:cNvPr>
            <p:cNvSpPr txBox="1"/>
            <p:nvPr/>
          </p:nvSpPr>
          <p:spPr>
            <a:xfrm>
              <a:off x="6850709" y="1379189"/>
              <a:ext cx="66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CA91B9-D44D-BFD4-1491-153B4E7B48F7}"/>
                </a:ext>
              </a:extLst>
            </p:cNvPr>
            <p:cNvSpPr txBox="1"/>
            <p:nvPr/>
          </p:nvSpPr>
          <p:spPr>
            <a:xfrm>
              <a:off x="7880001" y="1907461"/>
              <a:ext cx="864242" cy="34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40/200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6BD9F6-7300-16B6-B29C-9EBB1AA79209}"/>
                </a:ext>
              </a:extLst>
            </p:cNvPr>
            <p:cNvSpPr txBox="1"/>
            <p:nvPr/>
          </p:nvSpPr>
          <p:spPr>
            <a:xfrm>
              <a:off x="9134998" y="1379189"/>
              <a:ext cx="66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1600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9B0434-4733-3897-74D5-23E02C986A7F}"/>
                </a:ext>
              </a:extLst>
            </p:cNvPr>
            <p:cNvSpPr txBox="1"/>
            <p:nvPr/>
          </p:nvSpPr>
          <p:spPr>
            <a:xfrm>
              <a:off x="10335115" y="822715"/>
              <a:ext cx="6655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3197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D843BD-DBA0-8014-DA3E-6A670B53E671}"/>
              </a:ext>
            </a:extLst>
          </p:cNvPr>
          <p:cNvSpPr txBox="1"/>
          <p:nvPr/>
        </p:nvSpPr>
        <p:spPr>
          <a:xfrm>
            <a:off x="8563261" y="5098226"/>
            <a:ext cx="311937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err="1"/>
              <a:t>Pytorch</a:t>
            </a:r>
            <a:endParaRPr lang="en-GB" sz="2400" dirty="0"/>
          </a:p>
          <a:p>
            <a:r>
              <a:rPr lang="en-GB" sz="2400" dirty="0"/>
              <a:t>ELU for hidden layers</a:t>
            </a:r>
          </a:p>
          <a:p>
            <a:r>
              <a:rPr lang="en-GB" sz="2400" dirty="0"/>
              <a:t>Tanh for output</a:t>
            </a:r>
          </a:p>
          <a:p>
            <a:r>
              <a:rPr lang="en-GB" sz="2400" dirty="0"/>
              <a:t>MSE/</a:t>
            </a:r>
            <a:r>
              <a:rPr lang="en-GB" sz="2400" dirty="0" err="1"/>
              <a:t>Adagrad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6858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F4BC0-E26E-CA1D-E050-A6F980AC2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25" y="-92764"/>
            <a:ext cx="10515600" cy="1325563"/>
          </a:xfrm>
        </p:spPr>
        <p:txBody>
          <a:bodyPr/>
          <a:lstStyle/>
          <a:p>
            <a:r>
              <a:rPr lang="en-GB" dirty="0"/>
              <a:t>Convolutional Autoencoder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5BFA8-9024-706C-AEA2-E94CF11FFE7E}"/>
              </a:ext>
            </a:extLst>
          </p:cNvPr>
          <p:cNvSpPr txBox="1"/>
          <p:nvPr/>
        </p:nvSpPr>
        <p:spPr>
          <a:xfrm>
            <a:off x="78733" y="1204890"/>
            <a:ext cx="297247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convolutional autoencoder works the same way as a basic autoencoder.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Makes use of convolutional layers to reduce dimensions.</a:t>
            </a:r>
          </a:p>
        </p:txBody>
      </p:sp>
      <p:pic>
        <p:nvPicPr>
          <p:cNvPr id="6" name="Picture 5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68C0CE5-440F-94DB-A9B7-7B048BE7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123" y="1886769"/>
            <a:ext cx="8601876" cy="36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2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9EE2C-B4F4-05D7-7FA0-5B0534EEC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59" y="1432804"/>
            <a:ext cx="4724400" cy="275222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Despite the low error, the reconstructions are not amazing for the basic AE.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While the CAE is able to learn some features of the data set, it is unable to generate transits from scratch.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A021CB4-AB6F-2990-B2CB-77083E5B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1" y="-55499"/>
            <a:ext cx="10515600" cy="1325563"/>
          </a:xfrm>
        </p:spPr>
        <p:txBody>
          <a:bodyPr/>
          <a:lstStyle/>
          <a:p>
            <a:r>
              <a:rPr lang="en-GB" dirty="0"/>
              <a:t>Reconstruction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48607-3105-A112-F973-7B4F15D15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2"/>
          <a:stretch/>
        </p:blipFill>
        <p:spPr>
          <a:xfrm>
            <a:off x="6420338" y="4541239"/>
            <a:ext cx="4991577" cy="1611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23F35B-394B-1E72-1619-001952701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03"/>
          <a:stretch/>
        </p:blipFill>
        <p:spPr>
          <a:xfrm>
            <a:off x="6470766" y="375581"/>
            <a:ext cx="4941151" cy="1566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5B437-19F9-0EBC-3970-96C2E71C0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35" y="4961653"/>
            <a:ext cx="4906224" cy="1319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971257-2C8E-0261-0815-402A83F53A4C}"/>
              </a:ext>
            </a:extLst>
          </p:cNvPr>
          <p:cNvSpPr txBox="1"/>
          <p:nvPr/>
        </p:nvSpPr>
        <p:spPr>
          <a:xfrm>
            <a:off x="8475460" y="1877036"/>
            <a:ext cx="93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AE-40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A5F76-A1D6-B0AA-4AA6-DB997835D593}"/>
              </a:ext>
            </a:extLst>
          </p:cNvPr>
          <p:cNvSpPr txBox="1"/>
          <p:nvPr/>
        </p:nvSpPr>
        <p:spPr>
          <a:xfrm>
            <a:off x="8381981" y="3971703"/>
            <a:ext cx="111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AE-200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F3D69-EB5F-9863-E0FB-754B45A4E7A5}"/>
              </a:ext>
            </a:extLst>
          </p:cNvPr>
          <p:cNvSpPr txBox="1"/>
          <p:nvPr/>
        </p:nvSpPr>
        <p:spPr>
          <a:xfrm>
            <a:off x="8301278" y="6114564"/>
            <a:ext cx="1280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CAE-200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1279FFA-30A8-4F54-5144-19C0F6A4D4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45"/>
          <a:stretch/>
        </p:blipFill>
        <p:spPr>
          <a:xfrm>
            <a:off x="6420338" y="2411124"/>
            <a:ext cx="4991577" cy="15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4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0E3E17F-8391-CEDC-BC0F-6E2538BD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841" y="-55499"/>
            <a:ext cx="10515600" cy="1325563"/>
          </a:xfrm>
        </p:spPr>
        <p:txBody>
          <a:bodyPr/>
          <a:lstStyle/>
          <a:p>
            <a:r>
              <a:rPr lang="en-GB" dirty="0"/>
              <a:t>Not very good at being generative…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B28BC6-0C81-6C07-B957-70B5C69E0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241" y="1673852"/>
            <a:ext cx="4724400" cy="248638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The latent space can capture some features of the data but is mostly noise.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This was expected, however that doesn’t mean the basic autoencoder completely useless.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FA418D-1FEC-DB95-E8B0-11C69F91EDF2}"/>
              </a:ext>
            </a:extLst>
          </p:cNvPr>
          <p:cNvGrpSpPr/>
          <p:nvPr/>
        </p:nvGrpSpPr>
        <p:grpSpPr>
          <a:xfrm>
            <a:off x="6664036" y="1270064"/>
            <a:ext cx="4921200" cy="4881125"/>
            <a:chOff x="6096000" y="1350122"/>
            <a:chExt cx="4921200" cy="4881125"/>
          </a:xfrm>
        </p:grpSpPr>
        <p:pic>
          <p:nvPicPr>
            <p:cNvPr id="7" name="Picture 6" descr="A pink dots on a white background&#10;&#10;Description automatically generated">
              <a:extLst>
                <a:ext uri="{FF2B5EF4-FFF2-40B4-BE49-F238E27FC236}">
                  <a16:creationId xmlns:a16="http://schemas.microsoft.com/office/drawing/2014/main" id="{CDF574D9-7280-3F81-457D-3CEC00DE0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1" t="1" b="885"/>
            <a:stretch/>
          </p:blipFill>
          <p:spPr>
            <a:xfrm>
              <a:off x="6096000" y="1350122"/>
              <a:ext cx="4900513" cy="1547422"/>
            </a:xfrm>
            <a:prstGeom prst="rect">
              <a:avLst/>
            </a:prstGeom>
          </p:spPr>
        </p:pic>
        <p:pic>
          <p:nvPicPr>
            <p:cNvPr id="9" name="Picture 8" descr="A pink lines on a white background&#10;&#10;Description automatically generated">
              <a:extLst>
                <a:ext uri="{FF2B5EF4-FFF2-40B4-BE49-F238E27FC236}">
                  <a16:creationId xmlns:a16="http://schemas.microsoft.com/office/drawing/2014/main" id="{0AF82CC2-4A76-E403-D5CA-83EA9BD471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" b="2037"/>
            <a:stretch/>
          </p:blipFill>
          <p:spPr>
            <a:xfrm>
              <a:off x="6096000" y="4669533"/>
              <a:ext cx="4921200" cy="15617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F37ED77-A6F4-847E-1D0A-4793E1C7D4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52" t="18608" b="620"/>
            <a:stretch/>
          </p:blipFill>
          <p:spPr>
            <a:xfrm>
              <a:off x="6096000" y="2997101"/>
              <a:ext cx="4896000" cy="1572875"/>
            </a:xfrm>
            <a:prstGeom prst="rect">
              <a:avLst/>
            </a:prstGeom>
          </p:spPr>
        </p:pic>
      </p:grpSp>
      <p:pic>
        <p:nvPicPr>
          <p:cNvPr id="14" name="Picture 13" descr="A graph of a number of blue dots&#10;&#10;Description automatically generated">
            <a:extLst>
              <a:ext uri="{FF2B5EF4-FFF2-40B4-BE49-F238E27FC236}">
                <a16:creationId xmlns:a16="http://schemas.microsoft.com/office/drawing/2014/main" id="{3877EFC0-7EF2-C4F9-88F6-B6DD51E84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b="9534"/>
          <a:stretch/>
        </p:blipFill>
        <p:spPr>
          <a:xfrm>
            <a:off x="821509" y="4589475"/>
            <a:ext cx="4921200" cy="153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8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4002-48BC-7A26-436A-DCB52D9D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314" y="128759"/>
            <a:ext cx="3515159" cy="1557542"/>
          </a:xfrm>
        </p:spPr>
        <p:txBody>
          <a:bodyPr/>
          <a:lstStyle/>
          <a:p>
            <a:r>
              <a:rPr lang="en-GB" dirty="0"/>
              <a:t>Unsupervised Classification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D83043-48FC-D751-332B-68696B1F7F60}"/>
              </a:ext>
            </a:extLst>
          </p:cNvPr>
          <p:cNvSpPr txBox="1"/>
          <p:nvPr/>
        </p:nvSpPr>
        <p:spPr>
          <a:xfrm>
            <a:off x="483375" y="3594787"/>
            <a:ext cx="43389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Using the same technique used in anomaly detection.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model trained on non-transits should produce a higher reconstruction error for transits.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get a test accuracy of 75%.</a:t>
            </a:r>
          </a:p>
        </p:txBody>
      </p:sp>
      <p:pic>
        <p:nvPicPr>
          <p:cNvPr id="6" name="Picture 5" descr="A graph with green and pink lines&#10;&#10;Description automatically generated">
            <a:extLst>
              <a:ext uri="{FF2B5EF4-FFF2-40B4-BE49-F238E27FC236}">
                <a16:creationId xmlns:a16="http://schemas.microsoft.com/office/drawing/2014/main" id="{85D44A78-E1D0-E0CC-E72C-75537294B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23" y="3129449"/>
            <a:ext cx="6190944" cy="1904906"/>
          </a:xfrm>
          <a:prstGeom prst="rect">
            <a:avLst/>
          </a:prstGeom>
        </p:spPr>
      </p:pic>
      <p:pic>
        <p:nvPicPr>
          <p:cNvPr id="8" name="Picture 7" descr="A graph with green and red lines&#10;&#10;Description automatically generated">
            <a:extLst>
              <a:ext uri="{FF2B5EF4-FFF2-40B4-BE49-F238E27FC236}">
                <a16:creationId xmlns:a16="http://schemas.microsoft.com/office/drawing/2014/main" id="{484B63AC-F418-B596-E7C2-E14D5E5424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14" y="4953094"/>
            <a:ext cx="6190944" cy="1904906"/>
          </a:xfrm>
          <a:prstGeom prst="rect">
            <a:avLst/>
          </a:prstGeom>
        </p:spPr>
      </p:pic>
      <p:pic>
        <p:nvPicPr>
          <p:cNvPr id="14" name="Picture 13" descr="A graph with dots and numbers&#10;&#10;Description automatically generated">
            <a:extLst>
              <a:ext uri="{FF2B5EF4-FFF2-40B4-BE49-F238E27FC236}">
                <a16:creationId xmlns:a16="http://schemas.microsoft.com/office/drawing/2014/main" id="{D00F70C9-48A9-4047-A747-8CDF96A8D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56" y="63229"/>
            <a:ext cx="4247527" cy="3229890"/>
          </a:xfrm>
          <a:prstGeom prst="rect">
            <a:avLst/>
          </a:prstGeom>
        </p:spPr>
      </p:pic>
      <p:pic>
        <p:nvPicPr>
          <p:cNvPr id="11" name="Picture 10" descr="A graph with a line&#10;&#10;Description automatically generated">
            <a:extLst>
              <a:ext uri="{FF2B5EF4-FFF2-40B4-BE49-F238E27FC236}">
                <a16:creationId xmlns:a16="http://schemas.microsoft.com/office/drawing/2014/main" id="{BCFC5322-2521-4748-6223-7F200ACB9F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883" y="119935"/>
            <a:ext cx="4164804" cy="31731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ACD1AE-C109-F25F-566B-0B4C5322375D}"/>
              </a:ext>
            </a:extLst>
          </p:cNvPr>
          <p:cNvSpPr txBox="1"/>
          <p:nvPr/>
        </p:nvSpPr>
        <p:spPr>
          <a:xfrm>
            <a:off x="5140777" y="3851069"/>
            <a:ext cx="163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Non-transit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502205-F1BE-B126-9029-F7B26D6FB532}"/>
              </a:ext>
            </a:extLst>
          </p:cNvPr>
          <p:cNvSpPr txBox="1"/>
          <p:nvPr/>
        </p:nvSpPr>
        <p:spPr>
          <a:xfrm>
            <a:off x="5738802" y="5601895"/>
            <a:ext cx="103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Transit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4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581</Words>
  <Application>Microsoft Office PowerPoint</Application>
  <PresentationFormat>Widescreen</PresentationFormat>
  <Paragraphs>90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Office Theme</vt:lpstr>
      <vt:lpstr>Applying Autoencoders to Exoplanetary Transits</vt:lpstr>
      <vt:lpstr>PowerPoint Presentation</vt:lpstr>
      <vt:lpstr>Detecting Exoplanets</vt:lpstr>
      <vt:lpstr>Vetting light curves</vt:lpstr>
      <vt:lpstr>Autoencoders</vt:lpstr>
      <vt:lpstr>Convolutional Autoencoder</vt:lpstr>
      <vt:lpstr>Reconstruction</vt:lpstr>
      <vt:lpstr>Not very good at being generative…</vt:lpstr>
      <vt:lpstr>Unsupervised Classification</vt:lpstr>
      <vt:lpstr>Augmentation</vt:lpstr>
      <vt:lpstr>PowerPoint Presentation</vt:lpstr>
      <vt:lpstr>Generated Transits</vt:lpstr>
      <vt:lpstr>Future Work</vt:lpstr>
      <vt:lpstr>Conclusion</vt:lpstr>
      <vt:lpstr>Thank you for listening!</vt:lpstr>
    </vt:vector>
  </TitlesOfParts>
  <Company>University of Hull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SMITH</dc:creator>
  <cp:lastModifiedBy>LUCY SMITH</cp:lastModifiedBy>
  <cp:revision>93</cp:revision>
  <dcterms:created xsi:type="dcterms:W3CDTF">2023-11-03T09:22:36Z</dcterms:created>
  <dcterms:modified xsi:type="dcterms:W3CDTF">2024-07-12T09:53:21Z</dcterms:modified>
</cp:coreProperties>
</file>