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33" roundtripDataSignature="AMtx7mjwVu+J9LSV9uwto7Njl5Tkue7kC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D6AC21F-03C1-45EE-86F0-362A2A917405}">
  <a:tblStyle styleId="{2D6AC21F-03C1-45EE-86F0-362A2A917405}"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customschemas.google.com/relationships/presentationmetadata" Target="meta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 name="Google Shape;6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3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2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 name="Shape 17"/>
        <p:cNvGrpSpPr/>
        <p:nvPr/>
      </p:nvGrpSpPr>
      <p:grpSpPr>
        <a:xfrm>
          <a:off x="0" y="0"/>
          <a:ext cx="0" cy="0"/>
          <a:chOff x="0" y="0"/>
          <a:chExt cx="0" cy="0"/>
        </a:xfrm>
      </p:grpSpPr>
      <p:sp>
        <p:nvSpPr>
          <p:cNvPr id="18" name="Google Shape;18;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 name="Google Shape;19;p3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0" name="Google Shape;20;p3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1" name="Google Shape;21;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3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4" name="Google Shape;24;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3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3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3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3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3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3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3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8.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28.png"/><Relationship Id="rId5" Type="http://schemas.openxmlformats.org/officeDocument/2006/relationships/image" Target="../media/image26.png"/><Relationship Id="rId6"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4.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5.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3000"/>
              <a:t>Advancing Solar Flare Forecasting: Predicting Solar Flares via a Deep Learning Approach Using Time Series of SDO/HMI Line-of-Sight Magnetograms</a:t>
            </a:r>
            <a:endParaRPr sz="3000"/>
          </a:p>
        </p:txBody>
      </p:sp>
      <p:sp>
        <p:nvSpPr>
          <p:cNvPr id="55" name="Google Shape;55;p1"/>
          <p:cNvSpPr txBox="1"/>
          <p:nvPr>
            <p:ph idx="1" type="subTitle"/>
          </p:nvPr>
        </p:nvSpPr>
        <p:spPr>
          <a:xfrm>
            <a:off x="311700" y="2834125"/>
            <a:ext cx="8520600" cy="1167000"/>
          </a:xfrm>
          <a:prstGeom prst="rect">
            <a:avLst/>
          </a:prstGeom>
          <a:noFill/>
          <a:ln>
            <a:noFill/>
          </a:ln>
        </p:spPr>
        <p:txBody>
          <a:bodyPr anchorCtr="0" anchor="t" bIns="91425" lIns="91425" spcFirstLastPara="1" rIns="91425" wrap="square" tIns="91425">
            <a:normAutofit fontScale="62500" lnSpcReduction="10000"/>
          </a:bodyPr>
          <a:lstStyle/>
          <a:p>
            <a:pPr indent="0" lvl="0" marL="0" rtl="0" algn="l">
              <a:lnSpc>
                <a:spcPct val="100000"/>
              </a:lnSpc>
              <a:spcBef>
                <a:spcPts val="0"/>
              </a:spcBef>
              <a:spcAft>
                <a:spcPts val="0"/>
              </a:spcAft>
              <a:buSzPct val="160000"/>
              <a:buNone/>
            </a:pPr>
            <a:r>
              <a:rPr lang="en"/>
              <a:t>   Elizabeth Doria Rosales         Prof. Vincenzo Carbone      Dtt. Antonio Ielo </a:t>
            </a:r>
            <a:endParaRPr/>
          </a:p>
          <a:p>
            <a:pPr indent="0" lvl="0" marL="0" rtl="0" algn="l">
              <a:lnSpc>
                <a:spcPct val="100000"/>
              </a:lnSpc>
              <a:spcBef>
                <a:spcPts val="0"/>
              </a:spcBef>
              <a:spcAft>
                <a:spcPts val="0"/>
              </a:spcAft>
              <a:buSzPct val="160000"/>
              <a:buNone/>
            </a:pPr>
            <a:r>
              <a:rPr lang="en"/>
              <a:t>   (e.doriarosales@unitn.it)   </a:t>
            </a:r>
            <a:endParaRPr/>
          </a:p>
          <a:p>
            <a:pPr indent="0" lvl="0" marL="0" rtl="0" algn="l">
              <a:lnSpc>
                <a:spcPct val="100000"/>
              </a:lnSpc>
              <a:spcBef>
                <a:spcPts val="0"/>
              </a:spcBef>
              <a:spcAft>
                <a:spcPts val="0"/>
              </a:spcAft>
              <a:buSzPct val="160000"/>
              <a:buNone/>
            </a:pPr>
            <a:r>
              <a:t/>
            </a:r>
            <a:endParaRPr/>
          </a:p>
          <a:p>
            <a:pPr indent="0" lvl="0" marL="0" rtl="0" algn="l">
              <a:lnSpc>
                <a:spcPct val="100000"/>
              </a:lnSpc>
              <a:spcBef>
                <a:spcPts val="0"/>
              </a:spcBef>
              <a:spcAft>
                <a:spcPts val="0"/>
              </a:spcAft>
              <a:buSzPct val="160000"/>
              <a:buNone/>
            </a:pPr>
            <a:r>
              <a:rPr lang="en"/>
              <a:t>   Prof. Mariarosaria Falanga     Prof. Angelo Ciaramella      Dtt. Enamuel Dinardo </a:t>
            </a:r>
            <a:endParaRPr/>
          </a:p>
        </p:txBody>
      </p:sp>
      <p:pic>
        <p:nvPicPr>
          <p:cNvPr id="56" name="Google Shape;56;p1"/>
          <p:cNvPicPr preferRelativeResize="0"/>
          <p:nvPr/>
        </p:nvPicPr>
        <p:blipFill rotWithShape="1">
          <a:blip r:embed="rId3">
            <a:alphaModFix/>
          </a:blip>
          <a:srcRect b="0" l="0" r="0" t="0"/>
          <a:stretch/>
        </p:blipFill>
        <p:spPr>
          <a:xfrm>
            <a:off x="3147791" y="3976500"/>
            <a:ext cx="1274391" cy="1066150"/>
          </a:xfrm>
          <a:prstGeom prst="rect">
            <a:avLst/>
          </a:prstGeom>
          <a:noFill/>
          <a:ln>
            <a:noFill/>
          </a:ln>
        </p:spPr>
      </p:pic>
      <p:pic>
        <p:nvPicPr>
          <p:cNvPr id="57" name="Google Shape;57;p1"/>
          <p:cNvPicPr preferRelativeResize="0"/>
          <p:nvPr/>
        </p:nvPicPr>
        <p:blipFill rotWithShape="1">
          <a:blip r:embed="rId4">
            <a:alphaModFix/>
          </a:blip>
          <a:srcRect b="24235" l="14704" r="13528" t="19529"/>
          <a:stretch/>
        </p:blipFill>
        <p:spPr>
          <a:xfrm>
            <a:off x="1401300" y="4026331"/>
            <a:ext cx="1483104" cy="972261"/>
          </a:xfrm>
          <a:prstGeom prst="rect">
            <a:avLst/>
          </a:prstGeom>
          <a:noFill/>
          <a:ln>
            <a:noFill/>
          </a:ln>
        </p:spPr>
      </p:pic>
      <p:pic>
        <p:nvPicPr>
          <p:cNvPr id="58" name="Google Shape;58;p1"/>
          <p:cNvPicPr preferRelativeResize="0"/>
          <p:nvPr/>
        </p:nvPicPr>
        <p:blipFill rotWithShape="1">
          <a:blip r:embed="rId5">
            <a:alphaModFix/>
          </a:blip>
          <a:srcRect b="0" l="0" r="0" t="0"/>
          <a:stretch/>
        </p:blipFill>
        <p:spPr>
          <a:xfrm>
            <a:off x="4589669" y="4073513"/>
            <a:ext cx="1820984" cy="877895"/>
          </a:xfrm>
          <a:prstGeom prst="rect">
            <a:avLst/>
          </a:prstGeom>
          <a:noFill/>
          <a:ln>
            <a:noFill/>
          </a:ln>
        </p:spPr>
      </p:pic>
      <p:pic>
        <p:nvPicPr>
          <p:cNvPr id="59" name="Google Shape;59;p1"/>
          <p:cNvPicPr preferRelativeResize="0"/>
          <p:nvPr/>
        </p:nvPicPr>
        <p:blipFill rotWithShape="1">
          <a:blip r:embed="rId6">
            <a:alphaModFix/>
          </a:blip>
          <a:srcRect b="0" l="0" r="0" t="0"/>
          <a:stretch/>
        </p:blipFill>
        <p:spPr>
          <a:xfrm>
            <a:off x="6703291" y="4001125"/>
            <a:ext cx="1162134" cy="97224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lang="en" sz="2220"/>
              <a:t> </a:t>
            </a:r>
            <a:r>
              <a:rPr lang="en" sz="2420"/>
              <a:t>Data: Geostationary Operational Environmental Satellites (GOES) Catalog of Solar Flares</a:t>
            </a:r>
            <a:endParaRPr sz="2420"/>
          </a:p>
        </p:txBody>
      </p:sp>
      <p:sp>
        <p:nvSpPr>
          <p:cNvPr id="132" name="Google Shape;132;p1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t/>
            </a:r>
            <a:endParaRPr/>
          </a:p>
        </p:txBody>
      </p:sp>
      <p:pic>
        <p:nvPicPr>
          <p:cNvPr id="133" name="Google Shape;133;p10"/>
          <p:cNvPicPr preferRelativeResize="0"/>
          <p:nvPr/>
        </p:nvPicPr>
        <p:blipFill rotWithShape="1">
          <a:blip r:embed="rId3">
            <a:alphaModFix/>
          </a:blip>
          <a:srcRect b="0" l="0" r="0" t="0"/>
          <a:stretch/>
        </p:blipFill>
        <p:spPr>
          <a:xfrm>
            <a:off x="356050" y="1286650"/>
            <a:ext cx="4197398" cy="3148049"/>
          </a:xfrm>
          <a:prstGeom prst="rect">
            <a:avLst/>
          </a:prstGeom>
          <a:noFill/>
          <a:ln>
            <a:noFill/>
          </a:ln>
        </p:spPr>
      </p:pic>
      <p:sp>
        <p:nvSpPr>
          <p:cNvPr id="134" name="Google Shape;134;p1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000"/>
          </a:p>
          <a:p>
            <a:pPr indent="0" lvl="0" marL="0" rtl="0" algn="l">
              <a:lnSpc>
                <a:spcPct val="100000"/>
              </a:lnSpc>
              <a:spcBef>
                <a:spcPts val="0"/>
              </a:spcBef>
              <a:spcAft>
                <a:spcPts val="0"/>
              </a:spcAft>
              <a:buSzPts val="1400"/>
              <a:buNone/>
            </a:pPr>
            <a:r>
              <a:rPr lang="en" sz="1000"/>
              <a:t>Based on the peak magnitude of 1–8 Å soft X-ray flux measured by GOES, solar flare events are classified into five increasingly intense classes: A, B, C, M, and X, sometimes appended with a number that indicates a finer scale classification. M- and X-class flares are referred to as strong flares.</a:t>
            </a:r>
            <a:endParaRPr sz="1000"/>
          </a:p>
          <a:p>
            <a:pPr indent="0" lvl="0" marL="0" rtl="0" algn="l">
              <a:lnSpc>
                <a:spcPct val="100000"/>
              </a:lnSpc>
              <a:spcBef>
                <a:spcPts val="1200"/>
              </a:spcBef>
              <a:spcAft>
                <a:spcPts val="0"/>
              </a:spcAft>
              <a:buSzPts val="1400"/>
              <a:buNone/>
            </a:pPr>
            <a:r>
              <a:rPr lang="en" sz="1000"/>
              <a:t>There are cases in which flares, even the strong ones, are not assigned to any active region. Furthermore, small-sized flares could be buried under the background radiation, a phenomenon frequently observed for A- and B-class flares, especially after a strong flare occurs.</a:t>
            </a:r>
            <a:endParaRPr sz="1000"/>
          </a:p>
          <a:p>
            <a:pPr indent="0" lvl="0" marL="0" rtl="0" algn="l">
              <a:lnSpc>
                <a:spcPct val="100000"/>
              </a:lnSpc>
              <a:spcBef>
                <a:spcPts val="1200"/>
              </a:spcBef>
              <a:spcAft>
                <a:spcPts val="0"/>
              </a:spcAft>
              <a:buSzPts val="1400"/>
              <a:buNone/>
            </a:pPr>
            <a:r>
              <a:rPr lang="en" sz="1000">
                <a:solidFill>
                  <a:schemeClr val="dk1"/>
                </a:solidFill>
                <a:highlight>
                  <a:schemeClr val="accent4"/>
                </a:highlight>
              </a:rPr>
              <a:t>Total Number of Flares: 20942</a:t>
            </a:r>
            <a:endParaRPr sz="1000">
              <a:solidFill>
                <a:schemeClr val="dk1"/>
              </a:solidFill>
              <a:highlight>
                <a:schemeClr val="accent4"/>
              </a:highlight>
            </a:endParaRPr>
          </a:p>
          <a:p>
            <a:pPr indent="0" lvl="0" marL="0" rtl="0" algn="l">
              <a:lnSpc>
                <a:spcPct val="100000"/>
              </a:lnSpc>
              <a:spcBef>
                <a:spcPts val="1000"/>
              </a:spcBef>
              <a:spcAft>
                <a:spcPts val="0"/>
              </a:spcAft>
              <a:buSzPts val="1400"/>
              <a:buNone/>
            </a:pPr>
            <a:r>
              <a:rPr lang="en" sz="1000">
                <a:solidFill>
                  <a:schemeClr val="dk1"/>
                </a:solidFill>
                <a:highlight>
                  <a:schemeClr val="accent4"/>
                </a:highlight>
              </a:rPr>
              <a:t>Total Number of Flares associated to and NOAA AR: 14483</a:t>
            </a:r>
            <a:endParaRPr sz="1000">
              <a:solidFill>
                <a:schemeClr val="dk1"/>
              </a:solidFill>
              <a:highlight>
                <a:schemeClr val="accent4"/>
              </a:highlight>
            </a:endParaRPr>
          </a:p>
          <a:p>
            <a:pPr indent="0" lvl="0" marL="0" rtl="0" algn="l">
              <a:lnSpc>
                <a:spcPct val="100000"/>
              </a:lnSpc>
              <a:spcBef>
                <a:spcPts val="1000"/>
              </a:spcBef>
              <a:spcAft>
                <a:spcPts val="0"/>
              </a:spcAft>
              <a:buSzPts val="1400"/>
              <a:buNone/>
            </a:pPr>
            <a:r>
              <a:rPr lang="en" sz="1000">
                <a:solidFill>
                  <a:schemeClr val="dk1"/>
                </a:solidFill>
                <a:highlight>
                  <a:schemeClr val="accent4"/>
                </a:highlight>
              </a:rPr>
              <a:t>Flaring Active Regions: 809 </a:t>
            </a:r>
            <a:endParaRPr sz="1000">
              <a:solidFill>
                <a:schemeClr val="dk1"/>
              </a:solidFill>
              <a:highlight>
                <a:schemeClr val="accent4"/>
              </a:highlight>
            </a:endParaRPr>
          </a:p>
          <a:p>
            <a:pPr indent="0" lvl="0" marL="0" rtl="0" algn="l">
              <a:lnSpc>
                <a:spcPct val="100000"/>
              </a:lnSpc>
              <a:spcBef>
                <a:spcPts val="1000"/>
              </a:spcBef>
              <a:spcAft>
                <a:spcPts val="0"/>
              </a:spcAft>
              <a:buSzPts val="1400"/>
              <a:buNone/>
            </a:pPr>
            <a:r>
              <a:rPr lang="en" sz="1000">
                <a:solidFill>
                  <a:schemeClr val="dk1"/>
                </a:solidFill>
                <a:highlight>
                  <a:schemeClr val="accent4"/>
                </a:highlight>
              </a:rPr>
              <a:t>Weak Flares: 13670</a:t>
            </a:r>
            <a:endParaRPr sz="1000">
              <a:solidFill>
                <a:schemeClr val="dk1"/>
              </a:solidFill>
              <a:highlight>
                <a:schemeClr val="lt1"/>
              </a:highlight>
            </a:endParaRPr>
          </a:p>
          <a:p>
            <a:pPr indent="0" lvl="0" marL="0" rtl="0" algn="l">
              <a:lnSpc>
                <a:spcPct val="100000"/>
              </a:lnSpc>
              <a:spcBef>
                <a:spcPts val="1000"/>
              </a:spcBef>
              <a:spcAft>
                <a:spcPts val="0"/>
              </a:spcAft>
              <a:buSzPts val="1400"/>
              <a:buNone/>
            </a:pPr>
            <a:r>
              <a:rPr lang="en" sz="1000">
                <a:solidFill>
                  <a:schemeClr val="dk1"/>
                </a:solidFill>
                <a:highlight>
                  <a:schemeClr val="accent4"/>
                </a:highlight>
              </a:rPr>
              <a:t>Strong Flares:  813</a:t>
            </a:r>
            <a:endParaRPr sz="1000">
              <a:solidFill>
                <a:schemeClr val="dk1"/>
              </a:solidFill>
              <a:highlight>
                <a:schemeClr val="accent4"/>
              </a:highlight>
            </a:endParaRPr>
          </a:p>
          <a:p>
            <a:pPr indent="0" lvl="0" marL="0" rtl="0" algn="l">
              <a:lnSpc>
                <a:spcPct val="100000"/>
              </a:lnSpc>
              <a:spcBef>
                <a:spcPts val="1000"/>
              </a:spcBef>
              <a:spcAft>
                <a:spcPts val="0"/>
              </a:spcAft>
              <a:buSzPts val="1400"/>
              <a:buNone/>
            </a:pPr>
            <a:r>
              <a:rPr lang="en" sz="1000">
                <a:solidFill>
                  <a:schemeClr val="dk1"/>
                </a:solidFill>
                <a:highlight>
                  <a:schemeClr val="lt1"/>
                </a:highlight>
              </a:rPr>
              <a:t>           </a:t>
            </a:r>
            <a:endParaRPr sz="1000">
              <a:solidFill>
                <a:schemeClr val="dk1"/>
              </a:solidFill>
              <a:highlight>
                <a:schemeClr val="accent4"/>
              </a:highlight>
            </a:endParaRPr>
          </a:p>
          <a:p>
            <a:pPr indent="0" lvl="0" marL="0" rtl="0" algn="l">
              <a:lnSpc>
                <a:spcPct val="100000"/>
              </a:lnSpc>
              <a:spcBef>
                <a:spcPts val="1200"/>
              </a:spcBef>
              <a:spcAft>
                <a:spcPts val="0"/>
              </a:spcAft>
              <a:buSzPts val="1400"/>
              <a:buNone/>
            </a:pPr>
            <a:r>
              <a:t/>
            </a:r>
            <a:endParaRPr sz="1000"/>
          </a:p>
          <a:p>
            <a:pPr indent="0" lvl="0" marL="0" rtl="0" algn="l">
              <a:lnSpc>
                <a:spcPct val="100000"/>
              </a:lnSpc>
              <a:spcBef>
                <a:spcPts val="1200"/>
              </a:spcBef>
              <a:spcAft>
                <a:spcPts val="0"/>
              </a:spcAft>
              <a:buSzPts val="1400"/>
              <a:buNone/>
            </a:pPr>
            <a:r>
              <a:t/>
            </a:r>
            <a:endParaRPr sz="1000"/>
          </a:p>
          <a:p>
            <a:pPr indent="0" lvl="0" marL="0" rtl="0" algn="l">
              <a:lnSpc>
                <a:spcPct val="100000"/>
              </a:lnSpc>
              <a:spcBef>
                <a:spcPts val="1200"/>
              </a:spcBef>
              <a:spcAft>
                <a:spcPts val="0"/>
              </a:spcAft>
              <a:buSzPts val="1400"/>
              <a:buNone/>
            </a:pPr>
            <a:r>
              <a:t/>
            </a:r>
            <a:endParaRPr sz="1000"/>
          </a:p>
        </p:txBody>
      </p:sp>
      <p:sp>
        <p:nvSpPr>
          <p:cNvPr id="135" name="Google Shape;135;p10"/>
          <p:cNvSpPr txBox="1"/>
          <p:nvPr/>
        </p:nvSpPr>
        <p:spPr>
          <a:xfrm>
            <a:off x="753300" y="4579600"/>
            <a:ext cx="3116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120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Model overview: Autoencoder</a:t>
            </a:r>
            <a:endParaRPr/>
          </a:p>
        </p:txBody>
      </p:sp>
      <p:sp>
        <p:nvSpPr>
          <p:cNvPr id="141" name="Google Shape;141;p1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42" name="Google Shape;142;p11"/>
          <p:cNvPicPr preferRelativeResize="0"/>
          <p:nvPr/>
        </p:nvPicPr>
        <p:blipFill rotWithShape="1">
          <a:blip r:embed="rId3">
            <a:alphaModFix/>
          </a:blip>
          <a:srcRect b="0" l="0" r="0" t="0"/>
          <a:stretch/>
        </p:blipFill>
        <p:spPr>
          <a:xfrm>
            <a:off x="1666875" y="1665275"/>
            <a:ext cx="5810250" cy="2390775"/>
          </a:xfrm>
          <a:prstGeom prst="rect">
            <a:avLst/>
          </a:prstGeom>
          <a:noFill/>
          <a:ln>
            <a:noFill/>
          </a:ln>
        </p:spPr>
      </p:pic>
      <p:sp>
        <p:nvSpPr>
          <p:cNvPr id="143" name="Google Shape;143;p11"/>
          <p:cNvSpPr txBox="1"/>
          <p:nvPr/>
        </p:nvSpPr>
        <p:spPr>
          <a:xfrm>
            <a:off x="3575100" y="4168675"/>
            <a:ext cx="1993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Mean Squared Error</a:t>
            </a:r>
            <a:endParaRPr b="0" i="0" sz="1400" u="none" cap="none" strike="noStrike">
              <a:solidFill>
                <a:schemeClr val="dk2"/>
              </a:solidFill>
              <a:highlight>
                <a:srgbClr val="FF9900"/>
              </a:highlight>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Model overview</a:t>
            </a:r>
            <a:endParaRPr/>
          </a:p>
        </p:txBody>
      </p:sp>
      <p:sp>
        <p:nvSpPr>
          <p:cNvPr id="149" name="Google Shape;149;p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50" name="Google Shape;150;p12"/>
          <p:cNvPicPr preferRelativeResize="0"/>
          <p:nvPr/>
        </p:nvPicPr>
        <p:blipFill rotWithShape="1">
          <a:blip r:embed="rId3">
            <a:alphaModFix/>
          </a:blip>
          <a:srcRect b="0" l="0" r="0" t="0"/>
          <a:stretch/>
        </p:blipFill>
        <p:spPr>
          <a:xfrm>
            <a:off x="2050675" y="0"/>
            <a:ext cx="5042648"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Model overview: Classifier</a:t>
            </a:r>
            <a:endParaRPr/>
          </a:p>
        </p:txBody>
      </p:sp>
      <p:sp>
        <p:nvSpPr>
          <p:cNvPr id="156" name="Google Shape;156;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57" name="Google Shape;157;p13"/>
          <p:cNvPicPr preferRelativeResize="0"/>
          <p:nvPr/>
        </p:nvPicPr>
        <p:blipFill rotWithShape="1">
          <a:blip r:embed="rId3">
            <a:alphaModFix/>
          </a:blip>
          <a:srcRect b="0" l="0" r="0" t="0"/>
          <a:stretch/>
        </p:blipFill>
        <p:spPr>
          <a:xfrm>
            <a:off x="1062025" y="1465250"/>
            <a:ext cx="7019925" cy="2790825"/>
          </a:xfrm>
          <a:prstGeom prst="rect">
            <a:avLst/>
          </a:prstGeom>
          <a:noFill/>
          <a:ln>
            <a:noFill/>
          </a:ln>
        </p:spPr>
      </p:pic>
      <p:sp>
        <p:nvSpPr>
          <p:cNvPr id="158" name="Google Shape;158;p13"/>
          <p:cNvSpPr txBox="1"/>
          <p:nvPr/>
        </p:nvSpPr>
        <p:spPr>
          <a:xfrm>
            <a:off x="3575100" y="4168675"/>
            <a:ext cx="206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Binary Cross Entropy</a:t>
            </a:r>
            <a:endParaRPr b="0" i="0" sz="1400" u="none" cap="none" strike="noStrike">
              <a:solidFill>
                <a:schemeClr val="dk2"/>
              </a:solidFill>
              <a:highlight>
                <a:srgbClr val="FF9900"/>
              </a:highlight>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64" name="Google Shape;164;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65" name="Google Shape;165;p14"/>
          <p:cNvPicPr preferRelativeResize="0"/>
          <p:nvPr/>
        </p:nvPicPr>
        <p:blipFill rotWithShape="1">
          <a:blip r:embed="rId3">
            <a:alphaModFix/>
          </a:blip>
          <a:srcRect b="0" l="0" r="0" t="0"/>
          <a:stretch/>
        </p:blipFill>
        <p:spPr>
          <a:xfrm>
            <a:off x="3169238" y="0"/>
            <a:ext cx="2805534"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Clr>
                <a:schemeClr val="dk1"/>
              </a:buClr>
              <a:buSzPct val="39285"/>
              <a:buFont typeface="Arial"/>
              <a:buNone/>
            </a:pPr>
            <a:r>
              <a:rPr lang="en"/>
              <a:t>Preprocessing: Image Resizing</a:t>
            </a:r>
            <a:endParaRPr/>
          </a:p>
        </p:txBody>
      </p:sp>
      <p:sp>
        <p:nvSpPr>
          <p:cNvPr id="171" name="Google Shape;171;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72" name="Google Shape;172;p15"/>
          <p:cNvPicPr preferRelativeResize="0"/>
          <p:nvPr/>
        </p:nvPicPr>
        <p:blipFill rotWithShape="1">
          <a:blip r:embed="rId3">
            <a:alphaModFix/>
          </a:blip>
          <a:srcRect b="14667" l="1671" r="0" t="10069"/>
          <a:stretch/>
        </p:blipFill>
        <p:spPr>
          <a:xfrm>
            <a:off x="1059200" y="1152475"/>
            <a:ext cx="3294350" cy="1798272"/>
          </a:xfrm>
          <a:prstGeom prst="rect">
            <a:avLst/>
          </a:prstGeom>
          <a:noFill/>
          <a:ln>
            <a:noFill/>
          </a:ln>
        </p:spPr>
      </p:pic>
      <p:pic>
        <p:nvPicPr>
          <p:cNvPr id="173" name="Google Shape;173;p15"/>
          <p:cNvPicPr preferRelativeResize="0"/>
          <p:nvPr/>
        </p:nvPicPr>
        <p:blipFill rotWithShape="1">
          <a:blip r:embed="rId4">
            <a:alphaModFix/>
          </a:blip>
          <a:srcRect b="0" l="0" r="0" t="0"/>
          <a:stretch/>
        </p:blipFill>
        <p:spPr>
          <a:xfrm>
            <a:off x="5496175" y="1017725"/>
            <a:ext cx="2558141" cy="2081556"/>
          </a:xfrm>
          <a:prstGeom prst="rect">
            <a:avLst/>
          </a:prstGeom>
          <a:noFill/>
          <a:ln>
            <a:noFill/>
          </a:ln>
        </p:spPr>
      </p:pic>
      <p:sp>
        <p:nvSpPr>
          <p:cNvPr id="174" name="Google Shape;174;p15"/>
          <p:cNvSpPr txBox="1"/>
          <p:nvPr/>
        </p:nvSpPr>
        <p:spPr>
          <a:xfrm>
            <a:off x="1511525" y="2954775"/>
            <a:ext cx="2649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1" i="0" lang="en" sz="1400" u="none" cap="none" strike="noStrike">
                <a:solidFill>
                  <a:srgbClr val="000000"/>
                </a:solidFill>
                <a:highlight>
                  <a:srgbClr val="FF9900"/>
                </a:highlight>
                <a:latin typeface="Arial"/>
                <a:ea typeface="Arial"/>
                <a:cs typeface="Arial"/>
                <a:sym typeface="Arial"/>
              </a:rPr>
              <a:t>Dimension:</a:t>
            </a:r>
            <a:r>
              <a:rPr b="0" i="0" lang="en" sz="1400" u="none" cap="none" strike="noStrike">
                <a:solidFill>
                  <a:srgbClr val="000000"/>
                </a:solidFill>
                <a:highlight>
                  <a:srgbClr val="FF9900"/>
                </a:highlight>
                <a:latin typeface="Arial"/>
                <a:ea typeface="Arial"/>
                <a:cs typeface="Arial"/>
                <a:sym typeface="Arial"/>
              </a:rPr>
              <a:t> 377 x </a:t>
            </a:r>
            <a:r>
              <a:rPr b="0" i="0" lang="en" sz="1400" u="none" cap="none" strike="noStrike">
                <a:solidFill>
                  <a:schemeClr val="dk1"/>
                </a:solidFill>
                <a:highlight>
                  <a:srgbClr val="FF9900"/>
                </a:highlight>
                <a:latin typeface="Arial"/>
                <a:ea typeface="Arial"/>
                <a:cs typeface="Arial"/>
                <a:sym typeface="Arial"/>
              </a:rPr>
              <a:t>744</a:t>
            </a:r>
            <a:r>
              <a:rPr b="0" i="0" lang="en" sz="1400" u="none" cap="none" strike="noStrike">
                <a:solidFill>
                  <a:srgbClr val="000000"/>
                </a:solidFill>
                <a:highlight>
                  <a:srgbClr val="FF9900"/>
                </a:highlight>
                <a:latin typeface="Arial"/>
                <a:ea typeface="Arial"/>
                <a:cs typeface="Arial"/>
                <a:sym typeface="Arial"/>
              </a:rPr>
              <a:t> pixel</a:t>
            </a:r>
            <a:endParaRPr b="0" i="0" sz="1400" u="none" cap="none" strike="noStrike">
              <a:solidFill>
                <a:schemeClr val="dk2"/>
              </a:solidFill>
              <a:highlight>
                <a:srgbClr val="FF9900"/>
              </a:highlight>
              <a:latin typeface="Arial"/>
              <a:ea typeface="Arial"/>
              <a:cs typeface="Arial"/>
              <a:sym typeface="Arial"/>
            </a:endParaRPr>
          </a:p>
        </p:txBody>
      </p:sp>
      <p:pic>
        <p:nvPicPr>
          <p:cNvPr id="175" name="Google Shape;175;p15"/>
          <p:cNvPicPr preferRelativeResize="0"/>
          <p:nvPr/>
        </p:nvPicPr>
        <p:blipFill rotWithShape="1">
          <a:blip r:embed="rId5">
            <a:alphaModFix/>
          </a:blip>
          <a:srcRect b="24590" l="1671" r="0" t="18667"/>
          <a:stretch/>
        </p:blipFill>
        <p:spPr>
          <a:xfrm>
            <a:off x="1094772" y="3391466"/>
            <a:ext cx="3294355" cy="1355785"/>
          </a:xfrm>
          <a:prstGeom prst="rect">
            <a:avLst/>
          </a:prstGeom>
          <a:noFill/>
          <a:ln>
            <a:noFill/>
          </a:ln>
        </p:spPr>
      </p:pic>
      <p:pic>
        <p:nvPicPr>
          <p:cNvPr id="176" name="Google Shape;176;p15"/>
          <p:cNvPicPr preferRelativeResize="0"/>
          <p:nvPr/>
        </p:nvPicPr>
        <p:blipFill rotWithShape="1">
          <a:blip r:embed="rId6">
            <a:alphaModFix/>
          </a:blip>
          <a:srcRect b="0" l="0" r="0" t="0"/>
          <a:stretch/>
        </p:blipFill>
        <p:spPr>
          <a:xfrm>
            <a:off x="5496183" y="3061943"/>
            <a:ext cx="2558141" cy="2081556"/>
          </a:xfrm>
          <a:prstGeom prst="rect">
            <a:avLst/>
          </a:prstGeom>
          <a:noFill/>
          <a:ln>
            <a:noFill/>
          </a:ln>
        </p:spPr>
      </p:pic>
      <p:sp>
        <p:nvSpPr>
          <p:cNvPr id="177" name="Google Shape;177;p15"/>
          <p:cNvSpPr txBox="1"/>
          <p:nvPr/>
        </p:nvSpPr>
        <p:spPr>
          <a:xfrm>
            <a:off x="1519175" y="4747775"/>
            <a:ext cx="2481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1" i="0" lang="en" sz="1400" u="none" cap="none" strike="noStrike">
                <a:solidFill>
                  <a:srgbClr val="000000"/>
                </a:solidFill>
                <a:highlight>
                  <a:srgbClr val="FF9900"/>
                </a:highlight>
                <a:latin typeface="Arial"/>
                <a:ea typeface="Arial"/>
                <a:cs typeface="Arial"/>
                <a:sym typeface="Arial"/>
              </a:rPr>
              <a:t>Dimension: </a:t>
            </a:r>
            <a:r>
              <a:rPr b="0" i="0" lang="en" sz="1400" u="none" cap="none" strike="noStrike">
                <a:solidFill>
                  <a:srgbClr val="000000"/>
                </a:solidFill>
                <a:highlight>
                  <a:srgbClr val="FF9900"/>
                </a:highlight>
                <a:latin typeface="Arial"/>
                <a:ea typeface="Arial"/>
                <a:cs typeface="Arial"/>
                <a:sym typeface="Arial"/>
              </a:rPr>
              <a:t>240 x </a:t>
            </a:r>
            <a:r>
              <a:rPr b="0" i="0" lang="en" sz="1400" u="none" cap="none" strike="noStrike">
                <a:solidFill>
                  <a:schemeClr val="dk1"/>
                </a:solidFill>
                <a:highlight>
                  <a:srgbClr val="FF9900"/>
                </a:highlight>
                <a:latin typeface="Arial"/>
                <a:ea typeface="Arial"/>
                <a:cs typeface="Arial"/>
                <a:sym typeface="Arial"/>
              </a:rPr>
              <a:t>697 </a:t>
            </a:r>
            <a:r>
              <a:rPr b="0" i="0" lang="en" sz="1400" u="none" cap="none" strike="noStrike">
                <a:solidFill>
                  <a:srgbClr val="000000"/>
                </a:solidFill>
                <a:highlight>
                  <a:srgbClr val="FF9900"/>
                </a:highlight>
                <a:latin typeface="Arial"/>
                <a:ea typeface="Arial"/>
                <a:cs typeface="Arial"/>
                <a:sym typeface="Arial"/>
              </a:rPr>
              <a:t>pixel</a:t>
            </a:r>
            <a:endParaRPr b="0" i="0" sz="1400" u="none" cap="none" strike="noStrike">
              <a:solidFill>
                <a:schemeClr val="dk2"/>
              </a:solidFill>
              <a:highlight>
                <a:srgbClr val="FF9900"/>
              </a:highlight>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Clr>
                <a:schemeClr val="dk1"/>
              </a:buClr>
              <a:buSzPct val="39285"/>
              <a:buFont typeface="Arial"/>
              <a:buNone/>
            </a:pPr>
            <a:r>
              <a:rPr lang="en"/>
              <a:t>Preprocessing: Standardization</a:t>
            </a:r>
            <a:endParaRPr/>
          </a:p>
        </p:txBody>
      </p:sp>
      <p:sp>
        <p:nvSpPr>
          <p:cNvPr id="183" name="Google Shape;183;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en"/>
              <a:t>We compute the global minimum and maximum values from the training set and then scale our images to be between -1 and 1.</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Preprocessing: Train/Validation/Test Split</a:t>
            </a:r>
            <a:endParaRPr/>
          </a:p>
        </p:txBody>
      </p:sp>
      <p:sp>
        <p:nvSpPr>
          <p:cNvPr id="189" name="Google Shape;189;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a:t>Due to the temporal coherence of an active region in its lifetime, a random split of data samples will have samples coming from the same active region categorized into different splits. Such correlation constitutes an undesirable information leakage among splits. To avoid this we adopt an active-region- based split, where data samples from the same active region must belong to the same split.</a:t>
            </a:r>
            <a:endParaRPr/>
          </a:p>
          <a:p>
            <a:pPr indent="0" lvl="0" marL="0" rtl="0" algn="l">
              <a:lnSpc>
                <a:spcPct val="115000"/>
              </a:lnSpc>
              <a:spcBef>
                <a:spcPts val="1200"/>
              </a:spcBef>
              <a:spcAft>
                <a:spcPts val="1200"/>
              </a:spcAft>
              <a:buSzPts val="1800"/>
              <a:buNone/>
            </a:pPr>
            <a:r>
              <a:rPr lang="en"/>
              <a:t>This approach has the advantage that active regions in each split are randomly dispersed in different phases of a solar cycle. This distributional consistency between splits comes at the price of an additional source of information leakage due to sympathetic flaring in cotemporal active regions.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graphicFrame>
        <p:nvGraphicFramePr>
          <p:cNvPr id="194" name="Google Shape;194;p18"/>
          <p:cNvGraphicFramePr/>
          <p:nvPr/>
        </p:nvGraphicFramePr>
        <p:xfrm>
          <a:off x="1036325" y="3821425"/>
          <a:ext cx="3000000" cy="3000000"/>
        </p:xfrm>
        <a:graphic>
          <a:graphicData uri="http://schemas.openxmlformats.org/drawingml/2006/table">
            <a:tbl>
              <a:tblPr>
                <a:noFill/>
                <a:tableStyleId>{2D6AC21F-03C1-45EE-86F0-362A2A917405}</a:tableStyleId>
              </a:tblPr>
              <a:tblGrid>
                <a:gridCol w="1809750"/>
                <a:gridCol w="1809750"/>
                <a:gridCol w="1809750"/>
                <a:gridCol w="1809750"/>
              </a:tblGrid>
              <a:tr h="381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Training Set</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Validation Set</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Test Set</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chemeClr val="dk1"/>
                        </a:buClr>
                        <a:buSzPts val="1100"/>
                        <a:buFont typeface="Arial"/>
                        <a:buNone/>
                      </a:pPr>
                      <a:r>
                        <a:rPr lang="en" sz="1400" u="none" cap="none" strike="noStrike">
                          <a:solidFill>
                            <a:schemeClr val="dk1"/>
                          </a:solidFill>
                        </a:rPr>
                        <a:t>negative</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rPr>
                        <a:t>93649 (95.17%)</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23420 (95.66%)</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10418 (95.41%)</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rPr>
                        <a:t>positive</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en" sz="1400" u="none" cap="none" strike="noStrike">
                          <a:solidFill>
                            <a:schemeClr val="dk1"/>
                          </a:solidFill>
                        </a:rPr>
                        <a:t>4754 (4.83%)</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1063 (4.34%)</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501 (4.59%)</a:t>
                      </a:r>
                      <a:endParaRPr sz="1400" u="none" cap="none" strike="noStrike"/>
                    </a:p>
                  </a:txBody>
                  <a:tcPr marT="91425" marB="91425" marR="91425" marL="91425"/>
                </a:tc>
              </a:tr>
            </a:tbl>
          </a:graphicData>
        </a:graphic>
      </p:graphicFrame>
      <p:sp>
        <p:nvSpPr>
          <p:cNvPr id="195" name="Google Shape;195;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Preprocessing: Sample Extraction and Labeling</a:t>
            </a:r>
            <a:endParaRPr/>
          </a:p>
        </p:txBody>
      </p:sp>
      <p:sp>
        <p:nvSpPr>
          <p:cNvPr id="196" name="Google Shape;196;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97" name="Google Shape;197;p18"/>
          <p:cNvPicPr preferRelativeResize="0"/>
          <p:nvPr/>
        </p:nvPicPr>
        <p:blipFill rotWithShape="1">
          <a:blip r:embed="rId3">
            <a:alphaModFix/>
          </a:blip>
          <a:srcRect b="0" l="0" r="0" t="0"/>
          <a:stretch/>
        </p:blipFill>
        <p:spPr>
          <a:xfrm>
            <a:off x="697250" y="1187200"/>
            <a:ext cx="3973801" cy="2464750"/>
          </a:xfrm>
          <a:prstGeom prst="rect">
            <a:avLst/>
          </a:prstGeom>
          <a:noFill/>
          <a:ln>
            <a:noFill/>
          </a:ln>
        </p:spPr>
      </p:pic>
      <p:pic>
        <p:nvPicPr>
          <p:cNvPr id="198" name="Google Shape;198;p18"/>
          <p:cNvPicPr preferRelativeResize="0"/>
          <p:nvPr/>
        </p:nvPicPr>
        <p:blipFill rotWithShape="1">
          <a:blip r:embed="rId4">
            <a:alphaModFix/>
          </a:blip>
          <a:srcRect b="0" l="0" r="0" t="0"/>
          <a:stretch/>
        </p:blipFill>
        <p:spPr>
          <a:xfrm>
            <a:off x="5227025" y="1342975"/>
            <a:ext cx="3315606" cy="1419275"/>
          </a:xfrm>
          <a:prstGeom prst="rect">
            <a:avLst/>
          </a:prstGeom>
          <a:noFill/>
          <a:ln>
            <a:noFill/>
          </a:ln>
        </p:spPr>
      </p:pic>
      <p:sp>
        <p:nvSpPr>
          <p:cNvPr id="199" name="Google Shape;199;p18"/>
          <p:cNvSpPr txBox="1"/>
          <p:nvPr/>
        </p:nvSpPr>
        <p:spPr>
          <a:xfrm>
            <a:off x="5330375" y="2937625"/>
            <a:ext cx="3108900" cy="648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1" i="0" lang="en" sz="1400" u="none" cap="none" strike="noStrike">
                <a:solidFill>
                  <a:srgbClr val="000000"/>
                </a:solidFill>
                <a:highlight>
                  <a:srgbClr val="FF9900"/>
                </a:highlight>
                <a:latin typeface="Arial"/>
                <a:ea typeface="Arial"/>
                <a:cs typeface="Arial"/>
                <a:sym typeface="Arial"/>
              </a:rPr>
              <a:t>Observation and prediction period of 24 hr with a 12 minute step.</a:t>
            </a:r>
            <a:endParaRPr b="1" i="0" sz="1400" u="none" cap="none" strike="noStrike">
              <a:solidFill>
                <a:srgbClr val="000000"/>
              </a:solidFill>
              <a:highlight>
                <a:srgbClr val="FF9900"/>
              </a:highlight>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Preprocessing: Random Undersampling</a:t>
            </a:r>
            <a:endParaRPr/>
          </a:p>
        </p:txBody>
      </p:sp>
      <p:sp>
        <p:nvSpPr>
          <p:cNvPr id="205" name="Google Shape;205;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en"/>
              <a:t>Solar flare data exhibit prominent class imbalance, with positive (minority class) samples significantly outnumbered by negative (majority class) samples. We handle the class imbalance problem using random undersampling: we randomly remove samples from the majority class until the numbers of positive and negative samples are equalized.</a:t>
            </a:r>
            <a:endParaRPr/>
          </a:p>
        </p:txBody>
      </p:sp>
      <p:graphicFrame>
        <p:nvGraphicFramePr>
          <p:cNvPr id="206" name="Google Shape;206;p19"/>
          <p:cNvGraphicFramePr/>
          <p:nvPr/>
        </p:nvGraphicFramePr>
        <p:xfrm>
          <a:off x="998225" y="3380275"/>
          <a:ext cx="3000000" cy="3000000"/>
        </p:xfrm>
        <a:graphic>
          <a:graphicData uri="http://schemas.openxmlformats.org/drawingml/2006/table">
            <a:tbl>
              <a:tblPr>
                <a:noFill/>
                <a:tableStyleId>{2D6AC21F-03C1-45EE-86F0-362A2A917405}</a:tableStyleId>
              </a:tblPr>
              <a:tblGrid>
                <a:gridCol w="1809750"/>
                <a:gridCol w="1809750"/>
                <a:gridCol w="1809750"/>
                <a:gridCol w="1809750"/>
              </a:tblGrid>
              <a:tr h="381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Training Set</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Validation Set</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Test Set</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negative</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4754 (50%)</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rPr>
                        <a:t>1063</a:t>
                      </a:r>
                      <a:r>
                        <a:rPr lang="en" sz="1400" u="none" cap="none" strike="noStrike"/>
                        <a:t> (</a:t>
                      </a:r>
                      <a:r>
                        <a:rPr lang="en" sz="1400" u="none" cap="none" strike="noStrike">
                          <a:solidFill>
                            <a:schemeClr val="dk1"/>
                          </a:solidFill>
                        </a:rPr>
                        <a:t>50</a:t>
                      </a:r>
                      <a:r>
                        <a:rPr lang="en" sz="1400" u="none" cap="none" strike="noStrike"/>
                        <a:t>%)</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rPr>
                        <a:t>501</a:t>
                      </a:r>
                      <a:r>
                        <a:rPr lang="en" sz="1400" u="none" cap="none" strike="noStrike"/>
                        <a:t> (</a:t>
                      </a:r>
                      <a:r>
                        <a:rPr lang="en" sz="1400" u="none" cap="none" strike="noStrike">
                          <a:solidFill>
                            <a:schemeClr val="dk1"/>
                          </a:solidFill>
                        </a:rPr>
                        <a:t>50</a:t>
                      </a:r>
                      <a:r>
                        <a:rPr lang="en" sz="1400" u="none" cap="none" strike="noStrike"/>
                        <a:t>%)</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chemeClr val="dk1"/>
                        </a:buClr>
                        <a:buSzPts val="1100"/>
                        <a:buFont typeface="Arial"/>
                        <a:buNone/>
                      </a:pPr>
                      <a:r>
                        <a:rPr lang="en" sz="1400" u="none" cap="none" strike="noStrike">
                          <a:solidFill>
                            <a:schemeClr val="dk1"/>
                          </a:solidFill>
                        </a:rPr>
                        <a:t>positive</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rPr>
                        <a:t>4754</a:t>
                      </a:r>
                      <a:r>
                        <a:rPr lang="en" sz="1400" u="none" cap="none" strike="noStrike"/>
                        <a:t> (50%)</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1063 (</a:t>
                      </a:r>
                      <a:r>
                        <a:rPr lang="en" sz="1400" u="none" cap="none" strike="noStrike">
                          <a:solidFill>
                            <a:schemeClr val="dk1"/>
                          </a:solidFill>
                        </a:rPr>
                        <a:t>50</a:t>
                      </a:r>
                      <a:r>
                        <a:rPr lang="en" sz="1400" u="none" cap="none" strike="noStrike"/>
                        <a:t>%)</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501 (</a:t>
                      </a:r>
                      <a:r>
                        <a:rPr lang="en" sz="1400" u="none" cap="none" strike="noStrike">
                          <a:solidFill>
                            <a:schemeClr val="dk1"/>
                          </a:solidFill>
                        </a:rPr>
                        <a:t>50</a:t>
                      </a:r>
                      <a:r>
                        <a:rPr lang="en" sz="1400" u="none" cap="none" strike="noStrike"/>
                        <a:t>%)</a:t>
                      </a:r>
                      <a:endParaRPr sz="1400" u="none" cap="none" strike="noStrike"/>
                    </a:p>
                  </a:txBody>
                  <a:tcPr marT="91425" marB="91425" marR="91425" marL="91425"/>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990"/>
              <a:buNone/>
            </a:pPr>
            <a:r>
              <a:rPr lang="en" sz="2400"/>
              <a:t>Sources of Space Weather</a:t>
            </a:r>
            <a:endParaRPr sz="2400"/>
          </a:p>
        </p:txBody>
      </p:sp>
      <p:sp>
        <p:nvSpPr>
          <p:cNvPr id="65" name="Google Shape;65;p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66" name="Google Shape;66;p2"/>
          <p:cNvPicPr preferRelativeResize="0"/>
          <p:nvPr/>
        </p:nvPicPr>
        <p:blipFill rotWithShape="1">
          <a:blip r:embed="rId3">
            <a:alphaModFix/>
          </a:blip>
          <a:srcRect b="0" l="0" r="0" t="0"/>
          <a:stretch/>
        </p:blipFill>
        <p:spPr>
          <a:xfrm>
            <a:off x="1955925" y="1168163"/>
            <a:ext cx="5232143" cy="3385024"/>
          </a:xfrm>
          <a:prstGeom prst="rect">
            <a:avLst/>
          </a:prstGeom>
          <a:noFill/>
          <a:ln>
            <a:noFill/>
          </a:ln>
        </p:spPr>
      </p:pic>
      <p:sp>
        <p:nvSpPr>
          <p:cNvPr id="67" name="Google Shape;67;p2"/>
          <p:cNvSpPr txBox="1"/>
          <p:nvPr/>
        </p:nvSpPr>
        <p:spPr>
          <a:xfrm>
            <a:off x="2054250" y="4655325"/>
            <a:ext cx="5035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1" lang="en" sz="1200" u="none" cap="none" strike="noStrike">
                <a:solidFill>
                  <a:schemeClr val="dk1"/>
                </a:solidFill>
                <a:latin typeface="Arial"/>
                <a:ea typeface="Arial"/>
                <a:cs typeface="Arial"/>
                <a:sym typeface="Arial"/>
              </a:rPr>
              <a:t>Credits: National Oceanic and Atmospheric Administration (NOAA)</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Results: Autoencoder</a:t>
            </a:r>
            <a:endParaRPr/>
          </a:p>
        </p:txBody>
      </p:sp>
      <p:sp>
        <p:nvSpPr>
          <p:cNvPr id="212" name="Google Shape;212;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13" name="Google Shape;213;p20"/>
          <p:cNvPicPr preferRelativeResize="0"/>
          <p:nvPr/>
        </p:nvPicPr>
        <p:blipFill rotWithShape="1">
          <a:blip r:embed="rId3">
            <a:alphaModFix/>
          </a:blip>
          <a:srcRect b="0" l="0" r="0" t="0"/>
          <a:stretch/>
        </p:blipFill>
        <p:spPr>
          <a:xfrm>
            <a:off x="2446025" y="1266200"/>
            <a:ext cx="4251950" cy="318894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Results: Autoencoder </a:t>
            </a:r>
            <a:endParaRPr/>
          </a:p>
        </p:txBody>
      </p:sp>
      <p:sp>
        <p:nvSpPr>
          <p:cNvPr id="219" name="Google Shape;219;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20" name="Google Shape;220;p21"/>
          <p:cNvPicPr preferRelativeResize="0"/>
          <p:nvPr/>
        </p:nvPicPr>
        <p:blipFill rotWithShape="1">
          <a:blip r:embed="rId3">
            <a:alphaModFix/>
          </a:blip>
          <a:srcRect b="7927" l="711" r="424" t="41022"/>
          <a:stretch/>
        </p:blipFill>
        <p:spPr>
          <a:xfrm>
            <a:off x="507440" y="1237235"/>
            <a:ext cx="8129118" cy="1834343"/>
          </a:xfrm>
          <a:prstGeom prst="rect">
            <a:avLst/>
          </a:prstGeom>
          <a:noFill/>
          <a:ln>
            <a:noFill/>
          </a:ln>
        </p:spPr>
      </p:pic>
      <p:pic>
        <p:nvPicPr>
          <p:cNvPr id="221" name="Google Shape;221;p21"/>
          <p:cNvPicPr preferRelativeResize="0"/>
          <p:nvPr/>
        </p:nvPicPr>
        <p:blipFill rotWithShape="1">
          <a:blip r:embed="rId4">
            <a:alphaModFix/>
          </a:blip>
          <a:srcRect b="6315" l="417" r="0" t="41919"/>
          <a:stretch/>
        </p:blipFill>
        <p:spPr>
          <a:xfrm>
            <a:off x="461000" y="3291099"/>
            <a:ext cx="8187701" cy="1860023"/>
          </a:xfrm>
          <a:prstGeom prst="rect">
            <a:avLst/>
          </a:prstGeom>
          <a:noFill/>
          <a:ln>
            <a:noFill/>
          </a:ln>
        </p:spPr>
      </p:pic>
      <p:sp>
        <p:nvSpPr>
          <p:cNvPr id="222" name="Google Shape;222;p21"/>
          <p:cNvSpPr txBox="1"/>
          <p:nvPr/>
        </p:nvSpPr>
        <p:spPr>
          <a:xfrm>
            <a:off x="1836400" y="2989825"/>
            <a:ext cx="56082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HARP 393 2011-03-02 17:12</a:t>
            </a:r>
            <a:endParaRPr b="0" i="0" sz="1200" u="none" cap="none" strike="noStrike">
              <a:solidFill>
                <a:schemeClr val="dk2"/>
              </a:solidFill>
              <a:latin typeface="Arial"/>
              <a:ea typeface="Arial"/>
              <a:cs typeface="Arial"/>
              <a:sym typeface="Arial"/>
            </a:endParaRPr>
          </a:p>
        </p:txBody>
      </p:sp>
      <p:sp>
        <p:nvSpPr>
          <p:cNvPr id="223" name="Google Shape;223;p21"/>
          <p:cNvSpPr txBox="1"/>
          <p:nvPr/>
        </p:nvSpPr>
        <p:spPr>
          <a:xfrm>
            <a:off x="2148850" y="1008625"/>
            <a:ext cx="49758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HARP 377 2011-02-14 03:24 </a:t>
            </a:r>
            <a:endParaRPr b="0" i="0" sz="1200" u="none" cap="none" strike="noStrike">
              <a:solidFill>
                <a:schemeClr val="dk2"/>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Results: Autoencoder </a:t>
            </a:r>
            <a:endParaRPr/>
          </a:p>
        </p:txBody>
      </p:sp>
      <p:sp>
        <p:nvSpPr>
          <p:cNvPr id="229" name="Google Shape;229;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30" name="Google Shape;230;p22"/>
          <p:cNvPicPr preferRelativeResize="0"/>
          <p:nvPr/>
        </p:nvPicPr>
        <p:blipFill rotWithShape="1">
          <a:blip r:embed="rId3">
            <a:alphaModFix/>
          </a:blip>
          <a:srcRect b="0" l="0" r="0" t="0"/>
          <a:stretch/>
        </p:blipFill>
        <p:spPr>
          <a:xfrm>
            <a:off x="540300" y="1338688"/>
            <a:ext cx="3890100" cy="3043975"/>
          </a:xfrm>
          <a:prstGeom prst="rect">
            <a:avLst/>
          </a:prstGeom>
          <a:noFill/>
          <a:ln>
            <a:noFill/>
          </a:ln>
        </p:spPr>
      </p:pic>
      <p:pic>
        <p:nvPicPr>
          <p:cNvPr id="231" name="Google Shape;231;p22"/>
          <p:cNvPicPr preferRelativeResize="0"/>
          <p:nvPr/>
        </p:nvPicPr>
        <p:blipFill rotWithShape="1">
          <a:blip r:embed="rId4">
            <a:alphaModFix/>
          </a:blip>
          <a:srcRect b="0" l="0" r="0" t="0"/>
          <a:stretch/>
        </p:blipFill>
        <p:spPr>
          <a:xfrm>
            <a:off x="4713600" y="1338688"/>
            <a:ext cx="3890099" cy="3043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sp>
        <p:nvSpPr>
          <p:cNvPr id="237" name="Google Shape;237;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Results: Classifier</a:t>
            </a:r>
            <a:endParaRPr/>
          </a:p>
        </p:txBody>
      </p:sp>
      <p:pic>
        <p:nvPicPr>
          <p:cNvPr id="238" name="Google Shape;238;p23"/>
          <p:cNvPicPr preferRelativeResize="0"/>
          <p:nvPr/>
        </p:nvPicPr>
        <p:blipFill rotWithShape="1">
          <a:blip r:embed="rId3">
            <a:alphaModFix/>
          </a:blip>
          <a:srcRect b="0" l="0" r="0" t="0"/>
          <a:stretch/>
        </p:blipFill>
        <p:spPr>
          <a:xfrm>
            <a:off x="94726" y="1152475"/>
            <a:ext cx="4477267" cy="3567625"/>
          </a:xfrm>
          <a:prstGeom prst="rect">
            <a:avLst/>
          </a:prstGeom>
          <a:noFill/>
          <a:ln>
            <a:noFill/>
          </a:ln>
        </p:spPr>
      </p:pic>
      <p:pic>
        <p:nvPicPr>
          <p:cNvPr id="239" name="Google Shape;239;p23"/>
          <p:cNvPicPr preferRelativeResize="0"/>
          <p:nvPr/>
        </p:nvPicPr>
        <p:blipFill rotWithShape="1">
          <a:blip r:embed="rId4">
            <a:alphaModFix/>
          </a:blip>
          <a:srcRect b="0" l="0" r="0" t="0"/>
          <a:stretch/>
        </p:blipFill>
        <p:spPr>
          <a:xfrm>
            <a:off x="4613384" y="1152470"/>
            <a:ext cx="4477267" cy="35676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sp>
        <p:nvSpPr>
          <p:cNvPr id="245" name="Google Shape;245;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Results: Classifier</a:t>
            </a:r>
            <a:endParaRPr/>
          </a:p>
        </p:txBody>
      </p:sp>
      <p:pic>
        <p:nvPicPr>
          <p:cNvPr id="246" name="Google Shape;246;p24"/>
          <p:cNvPicPr preferRelativeResize="0"/>
          <p:nvPr/>
        </p:nvPicPr>
        <p:blipFill rotWithShape="1">
          <a:blip r:embed="rId3">
            <a:alphaModFix/>
          </a:blip>
          <a:srcRect b="0" l="0" r="0" t="0"/>
          <a:stretch/>
        </p:blipFill>
        <p:spPr>
          <a:xfrm>
            <a:off x="311692" y="1152476"/>
            <a:ext cx="4477267" cy="3567625"/>
          </a:xfrm>
          <a:prstGeom prst="rect">
            <a:avLst/>
          </a:prstGeom>
          <a:noFill/>
          <a:ln>
            <a:noFill/>
          </a:ln>
        </p:spPr>
      </p:pic>
      <p:pic>
        <p:nvPicPr>
          <p:cNvPr id="247" name="Google Shape;247;p24"/>
          <p:cNvPicPr preferRelativeResize="0"/>
          <p:nvPr/>
        </p:nvPicPr>
        <p:blipFill rotWithShape="1">
          <a:blip r:embed="rId4">
            <a:alphaModFix/>
          </a:blip>
          <a:srcRect b="0" l="0" r="12778" t="0"/>
          <a:stretch/>
        </p:blipFill>
        <p:spPr>
          <a:xfrm>
            <a:off x="4884176" y="1176650"/>
            <a:ext cx="3916925" cy="336804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Clr>
                <a:schemeClr val="dk1"/>
              </a:buClr>
              <a:buSzPct val="39285"/>
              <a:buFont typeface="Arial"/>
              <a:buNone/>
            </a:pPr>
            <a:r>
              <a:rPr lang="en"/>
              <a:t>Results: Classifier</a:t>
            </a:r>
            <a:endParaRPr/>
          </a:p>
        </p:txBody>
      </p:sp>
      <p:sp>
        <p:nvSpPr>
          <p:cNvPr id="253" name="Google Shape;253;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54" name="Google Shape;254;p25"/>
          <p:cNvPicPr preferRelativeResize="0"/>
          <p:nvPr/>
        </p:nvPicPr>
        <p:blipFill rotWithShape="1">
          <a:blip r:embed="rId3">
            <a:alphaModFix/>
          </a:blip>
          <a:srcRect b="0" l="0" r="0" t="0"/>
          <a:stretch/>
        </p:blipFill>
        <p:spPr>
          <a:xfrm>
            <a:off x="658787" y="1316788"/>
            <a:ext cx="7826427" cy="30877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Conclusion and Future Perspectives</a:t>
            </a:r>
            <a:endParaRPr/>
          </a:p>
        </p:txBody>
      </p:sp>
      <p:sp>
        <p:nvSpPr>
          <p:cNvPr id="260" name="Google Shape;260;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fontScale="62500" lnSpcReduction="10000"/>
          </a:bodyPr>
          <a:lstStyle/>
          <a:p>
            <a:pPr indent="0" lvl="0" marL="0" rtl="0" algn="l">
              <a:lnSpc>
                <a:spcPct val="115000"/>
              </a:lnSpc>
              <a:spcBef>
                <a:spcPts val="0"/>
              </a:spcBef>
              <a:spcAft>
                <a:spcPts val="0"/>
              </a:spcAft>
              <a:buSzPct val="159999"/>
              <a:buNone/>
            </a:pPr>
            <a:r>
              <a:rPr lang="en"/>
              <a:t>We have presented a deep learning algorithm for the prediction of strong solar flare using sequences of SDO/HMI line-of-sight magnetograms covering the period from January 2010 to December 2022. We model our problem as a binary classification task that distinguishes M- and X-class flare-producing regions from flare-quiet regions. </a:t>
            </a:r>
            <a:endParaRPr/>
          </a:p>
          <a:p>
            <a:pPr indent="0" lvl="0" marL="0" rtl="0" algn="l">
              <a:lnSpc>
                <a:spcPct val="115000"/>
              </a:lnSpc>
              <a:spcBef>
                <a:spcPts val="1200"/>
              </a:spcBef>
              <a:spcAft>
                <a:spcPts val="0"/>
              </a:spcAft>
              <a:buSzPct val="159999"/>
              <a:buNone/>
            </a:pPr>
            <a:r>
              <a:rPr lang="en"/>
              <a:t>We developed a flexible pipeline to merge data from multiple sources (GOES and SDO/HMI) and extract and label sequences of images for the subsequent classification algorithm.</a:t>
            </a:r>
            <a:endParaRPr/>
          </a:p>
          <a:p>
            <a:pPr indent="0" lvl="0" marL="0" rtl="0" algn="l">
              <a:lnSpc>
                <a:spcPct val="115000"/>
              </a:lnSpc>
              <a:spcBef>
                <a:spcPts val="1200"/>
              </a:spcBef>
              <a:spcAft>
                <a:spcPts val="0"/>
              </a:spcAft>
              <a:buSzPct val="159999"/>
              <a:buNone/>
            </a:pPr>
            <a:r>
              <a:rPr lang="en"/>
              <a:t>We use sequences of 24 hours of observations and to produce prediction 24 hours ahead, future </a:t>
            </a:r>
            <a:r>
              <a:rPr b="1" i="1" lang="en"/>
              <a:t>developments of the present work will evaluate how different time windows improve or deteriorate the accuracy of classification.</a:t>
            </a:r>
            <a:endParaRPr b="1" i="1"/>
          </a:p>
          <a:p>
            <a:pPr indent="0" lvl="0" marL="0" rtl="0" algn="l">
              <a:lnSpc>
                <a:spcPct val="115000"/>
              </a:lnSpc>
              <a:spcBef>
                <a:spcPts val="1200"/>
              </a:spcBef>
              <a:spcAft>
                <a:spcPts val="0"/>
              </a:spcAft>
              <a:buSzPct val="159999"/>
              <a:buNone/>
            </a:pPr>
            <a:r>
              <a:rPr lang="en"/>
              <a:t>We rebalance the training and the validation set to prevent the predictor from biasing toward the majority nonevent class simply due to its volume, and we rebalance the test set to evaluate the predictor’s generalization ability under the same climatological rate as it is trained. </a:t>
            </a:r>
            <a:r>
              <a:rPr b="1" i="1" lang="en"/>
              <a:t>Future works will focus on applying more sophisticated methods to learn from imbalanced data while preserving its integrity.</a:t>
            </a:r>
            <a:endParaRPr b="1" i="1"/>
          </a:p>
          <a:p>
            <a:pPr indent="0" lvl="0" marL="0" rtl="0" algn="l">
              <a:lnSpc>
                <a:spcPct val="115000"/>
              </a:lnSpc>
              <a:spcBef>
                <a:spcPts val="1200"/>
              </a:spcBef>
              <a:spcAft>
                <a:spcPts val="1200"/>
              </a:spcAft>
              <a:buSzPct val="159999"/>
              <a:buNone/>
            </a:pPr>
            <a:r>
              <a:rPr lang="en"/>
              <a:t>Our proposed methodology achieves a remarkable 90% test accuracy an it is validated against test case AR HARP 377, demonstrating its efficacy in solar flare prediction. Nevertheless the training process of the classifier is not stable, </a:t>
            </a:r>
            <a:r>
              <a:rPr b="1" i="1" lang="en"/>
              <a:t>we will try different models and methods like exponential moving average to improve the stability of the training model.</a:t>
            </a:r>
            <a:endParaRPr b="1" i="1"/>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990"/>
              <a:buNone/>
            </a:pPr>
            <a:r>
              <a:rPr lang="en" sz="2400"/>
              <a:t>Sources of Space Weather</a:t>
            </a:r>
            <a:endParaRPr sz="2400"/>
          </a:p>
        </p:txBody>
      </p:sp>
      <p:sp>
        <p:nvSpPr>
          <p:cNvPr id="73" name="Google Shape;73;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74" name="Google Shape;74;p3"/>
          <p:cNvPicPr preferRelativeResize="0"/>
          <p:nvPr/>
        </p:nvPicPr>
        <p:blipFill rotWithShape="1">
          <a:blip r:embed="rId3">
            <a:alphaModFix/>
          </a:blip>
          <a:srcRect b="0" l="0" r="0" t="0"/>
          <a:stretch/>
        </p:blipFill>
        <p:spPr>
          <a:xfrm>
            <a:off x="1955925" y="1168163"/>
            <a:ext cx="5232143" cy="3385024"/>
          </a:xfrm>
          <a:prstGeom prst="rect">
            <a:avLst/>
          </a:prstGeom>
          <a:noFill/>
          <a:ln>
            <a:noFill/>
          </a:ln>
        </p:spPr>
      </p:pic>
      <p:sp>
        <p:nvSpPr>
          <p:cNvPr id="75" name="Google Shape;75;p3"/>
          <p:cNvSpPr txBox="1"/>
          <p:nvPr/>
        </p:nvSpPr>
        <p:spPr>
          <a:xfrm>
            <a:off x="2054250" y="4655325"/>
            <a:ext cx="5035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1" lang="en" sz="1200" u="none" cap="none" strike="noStrike">
                <a:solidFill>
                  <a:schemeClr val="dk1"/>
                </a:solidFill>
                <a:latin typeface="Arial"/>
                <a:ea typeface="Arial"/>
                <a:cs typeface="Arial"/>
                <a:sym typeface="Arial"/>
              </a:rPr>
              <a:t>Credits: National Oceanic and Atmospheric Administration (NOAA)</a:t>
            </a:r>
            <a:endParaRPr b="0" i="0" sz="1800" u="none" cap="none" strike="noStrike">
              <a:solidFill>
                <a:schemeClr val="dk2"/>
              </a:solidFill>
              <a:latin typeface="Arial"/>
              <a:ea typeface="Arial"/>
              <a:cs typeface="Arial"/>
              <a:sym typeface="Arial"/>
            </a:endParaRPr>
          </a:p>
        </p:txBody>
      </p:sp>
      <p:pic>
        <p:nvPicPr>
          <p:cNvPr id="76" name="Google Shape;76;p3"/>
          <p:cNvPicPr preferRelativeResize="0"/>
          <p:nvPr/>
        </p:nvPicPr>
        <p:blipFill rotWithShape="1">
          <a:blip r:embed="rId4">
            <a:alphaModFix/>
          </a:blip>
          <a:srcRect b="0" l="0" r="0" t="0"/>
          <a:stretch/>
        </p:blipFill>
        <p:spPr>
          <a:xfrm>
            <a:off x="708650" y="1714363"/>
            <a:ext cx="7726700" cy="22926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990"/>
              <a:buFont typeface="Arial"/>
              <a:buNone/>
            </a:pPr>
            <a:r>
              <a:rPr lang="en" sz="2400"/>
              <a:t>Impact of Space Weather on Earth and Human Technologies</a:t>
            </a:r>
            <a:endParaRPr sz="2400"/>
          </a:p>
          <a:p>
            <a:pPr indent="0" lvl="0" marL="0" rtl="0" algn="l">
              <a:lnSpc>
                <a:spcPct val="100000"/>
              </a:lnSpc>
              <a:spcBef>
                <a:spcPts val="0"/>
              </a:spcBef>
              <a:spcAft>
                <a:spcPts val="0"/>
              </a:spcAft>
              <a:buSzPts val="990"/>
              <a:buNone/>
            </a:pPr>
            <a:r>
              <a:t/>
            </a:r>
            <a:endParaRPr sz="2520"/>
          </a:p>
        </p:txBody>
      </p:sp>
      <p:sp>
        <p:nvSpPr>
          <p:cNvPr id="82" name="Google Shape;82;p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83" name="Google Shape;83;p4"/>
          <p:cNvPicPr preferRelativeResize="0"/>
          <p:nvPr/>
        </p:nvPicPr>
        <p:blipFill rotWithShape="1">
          <a:blip r:embed="rId3">
            <a:alphaModFix/>
          </a:blip>
          <a:srcRect b="0" l="0" r="0" t="0"/>
          <a:stretch/>
        </p:blipFill>
        <p:spPr>
          <a:xfrm>
            <a:off x="2355267" y="1152475"/>
            <a:ext cx="4433483" cy="3416400"/>
          </a:xfrm>
          <a:prstGeom prst="rect">
            <a:avLst/>
          </a:prstGeom>
          <a:noFill/>
          <a:ln>
            <a:noFill/>
          </a:ln>
        </p:spPr>
      </p:pic>
      <p:sp>
        <p:nvSpPr>
          <p:cNvPr id="84" name="Google Shape;84;p4"/>
          <p:cNvSpPr txBox="1"/>
          <p:nvPr/>
        </p:nvSpPr>
        <p:spPr>
          <a:xfrm>
            <a:off x="2133463" y="4648125"/>
            <a:ext cx="4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1" lang="en" sz="1200" u="none" cap="none" strike="noStrike">
                <a:solidFill>
                  <a:schemeClr val="dk1"/>
                </a:solidFill>
                <a:latin typeface="Arial"/>
                <a:ea typeface="Arial"/>
                <a:cs typeface="Arial"/>
                <a:sym typeface="Arial"/>
              </a:rPr>
              <a:t>Credits: National Aeronautics and Space Administration (NASA)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990"/>
              <a:buFont typeface="Arial"/>
              <a:buNone/>
            </a:pPr>
            <a:r>
              <a:rPr lang="en" sz="2400"/>
              <a:t>Impact of Space Weather on Earth and Human Technologies</a:t>
            </a:r>
            <a:endParaRPr sz="2400"/>
          </a:p>
          <a:p>
            <a:pPr indent="0" lvl="0" marL="0" rtl="0" algn="l">
              <a:lnSpc>
                <a:spcPct val="100000"/>
              </a:lnSpc>
              <a:spcBef>
                <a:spcPts val="0"/>
              </a:spcBef>
              <a:spcAft>
                <a:spcPts val="0"/>
              </a:spcAft>
              <a:buSzPts val="990"/>
              <a:buNone/>
            </a:pPr>
            <a:r>
              <a:t/>
            </a:r>
            <a:endParaRPr sz="2520"/>
          </a:p>
        </p:txBody>
      </p:sp>
      <p:sp>
        <p:nvSpPr>
          <p:cNvPr id="90" name="Google Shape;90;p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91" name="Google Shape;91;p5"/>
          <p:cNvPicPr preferRelativeResize="0"/>
          <p:nvPr/>
        </p:nvPicPr>
        <p:blipFill rotWithShape="1">
          <a:blip r:embed="rId3">
            <a:alphaModFix/>
          </a:blip>
          <a:srcRect b="0" l="0" r="0" t="0"/>
          <a:stretch/>
        </p:blipFill>
        <p:spPr>
          <a:xfrm>
            <a:off x="2355267" y="1152475"/>
            <a:ext cx="4433483" cy="3416400"/>
          </a:xfrm>
          <a:prstGeom prst="rect">
            <a:avLst/>
          </a:prstGeom>
          <a:noFill/>
          <a:ln>
            <a:noFill/>
          </a:ln>
        </p:spPr>
      </p:pic>
      <p:sp>
        <p:nvSpPr>
          <p:cNvPr id="92" name="Google Shape;92;p5"/>
          <p:cNvSpPr txBox="1"/>
          <p:nvPr/>
        </p:nvSpPr>
        <p:spPr>
          <a:xfrm>
            <a:off x="2133463" y="4648125"/>
            <a:ext cx="4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1" lang="en" sz="1200" u="none" cap="none" strike="noStrike">
                <a:solidFill>
                  <a:schemeClr val="dk1"/>
                </a:solidFill>
                <a:latin typeface="Arial"/>
                <a:ea typeface="Arial"/>
                <a:cs typeface="Arial"/>
                <a:sym typeface="Arial"/>
              </a:rPr>
              <a:t>Credits: National Aeronautics and Space Administration (NASA) </a:t>
            </a:r>
            <a:endParaRPr b="0" i="0" sz="1800" u="none" cap="none" strike="noStrike">
              <a:solidFill>
                <a:schemeClr val="dk2"/>
              </a:solidFill>
              <a:latin typeface="Arial"/>
              <a:ea typeface="Arial"/>
              <a:cs typeface="Arial"/>
              <a:sym typeface="Arial"/>
            </a:endParaRPr>
          </a:p>
        </p:txBody>
      </p:sp>
      <p:pic>
        <p:nvPicPr>
          <p:cNvPr id="93" name="Google Shape;93;p5"/>
          <p:cNvPicPr preferRelativeResize="0"/>
          <p:nvPr/>
        </p:nvPicPr>
        <p:blipFill rotWithShape="1">
          <a:blip r:embed="rId4">
            <a:alphaModFix/>
          </a:blip>
          <a:srcRect b="0" l="0" r="0" t="0"/>
          <a:stretch/>
        </p:blipFill>
        <p:spPr>
          <a:xfrm>
            <a:off x="4137974" y="3074299"/>
            <a:ext cx="4460450" cy="1418374"/>
          </a:xfrm>
          <a:prstGeom prst="rect">
            <a:avLst/>
          </a:prstGeom>
          <a:noFill/>
          <a:ln>
            <a:noFill/>
          </a:ln>
        </p:spPr>
      </p:pic>
      <p:grpSp>
        <p:nvGrpSpPr>
          <p:cNvPr id="94" name="Google Shape;94;p5"/>
          <p:cNvGrpSpPr/>
          <p:nvPr/>
        </p:nvGrpSpPr>
        <p:grpSpPr>
          <a:xfrm>
            <a:off x="845104" y="1228673"/>
            <a:ext cx="4054859" cy="1773485"/>
            <a:chOff x="138522" y="1883163"/>
            <a:chExt cx="4433478" cy="2158312"/>
          </a:xfrm>
        </p:grpSpPr>
        <p:pic>
          <p:nvPicPr>
            <p:cNvPr id="95" name="Google Shape;95;p5"/>
            <p:cNvPicPr preferRelativeResize="0"/>
            <p:nvPr/>
          </p:nvPicPr>
          <p:blipFill rotWithShape="1">
            <a:blip r:embed="rId5">
              <a:alphaModFix/>
            </a:blip>
            <a:srcRect b="0" l="0" r="0" t="0"/>
            <a:stretch/>
          </p:blipFill>
          <p:spPr>
            <a:xfrm>
              <a:off x="138522" y="1883163"/>
              <a:ext cx="4433475" cy="2158312"/>
            </a:xfrm>
            <a:prstGeom prst="rect">
              <a:avLst/>
            </a:prstGeom>
            <a:noFill/>
            <a:ln>
              <a:noFill/>
            </a:ln>
          </p:spPr>
        </p:pic>
        <p:pic>
          <p:nvPicPr>
            <p:cNvPr id="96" name="Google Shape;96;p5"/>
            <p:cNvPicPr preferRelativeResize="0"/>
            <p:nvPr/>
          </p:nvPicPr>
          <p:blipFill rotWithShape="1">
            <a:blip r:embed="rId6">
              <a:alphaModFix/>
            </a:blip>
            <a:srcRect b="0" l="0" r="0" t="0"/>
            <a:stretch/>
          </p:blipFill>
          <p:spPr>
            <a:xfrm>
              <a:off x="2647950" y="2111775"/>
              <a:ext cx="1924050" cy="59055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sz="2400"/>
              <a:t>Heliophysics Missions and Programs</a:t>
            </a:r>
            <a:endParaRPr sz="2400"/>
          </a:p>
        </p:txBody>
      </p:sp>
      <p:pic>
        <p:nvPicPr>
          <p:cNvPr id="102" name="Google Shape;102;p6"/>
          <p:cNvPicPr preferRelativeResize="0"/>
          <p:nvPr/>
        </p:nvPicPr>
        <p:blipFill rotWithShape="1">
          <a:blip r:embed="rId3">
            <a:alphaModFix/>
          </a:blip>
          <a:srcRect b="0" l="0" r="0" t="0"/>
          <a:stretch/>
        </p:blipFill>
        <p:spPr>
          <a:xfrm>
            <a:off x="86450" y="1383825"/>
            <a:ext cx="5250974" cy="2953676"/>
          </a:xfrm>
          <a:prstGeom prst="rect">
            <a:avLst/>
          </a:prstGeom>
          <a:noFill/>
          <a:ln>
            <a:noFill/>
          </a:ln>
        </p:spPr>
      </p:pic>
      <p:sp>
        <p:nvSpPr>
          <p:cNvPr id="103" name="Google Shape;103;p6"/>
          <p:cNvSpPr txBox="1"/>
          <p:nvPr>
            <p:ph idx="2" type="body"/>
          </p:nvPr>
        </p:nvSpPr>
        <p:spPr>
          <a:xfrm>
            <a:off x="5409475" y="1650300"/>
            <a:ext cx="3581400" cy="2420700"/>
          </a:xfrm>
          <a:prstGeom prst="rect">
            <a:avLst/>
          </a:prstGeom>
          <a:noFill/>
          <a:ln>
            <a:noFill/>
          </a:ln>
        </p:spPr>
        <p:txBody>
          <a:bodyPr anchorCtr="0" anchor="t" bIns="91425" lIns="91425" spcFirstLastPara="1" rIns="91425" wrap="square" tIns="91425">
            <a:normAutofit fontScale="70000" lnSpcReduction="20000"/>
          </a:bodyPr>
          <a:lstStyle/>
          <a:p>
            <a:pPr indent="0" lvl="0" marL="0" rtl="0" algn="just">
              <a:lnSpc>
                <a:spcPct val="100000"/>
              </a:lnSpc>
              <a:spcBef>
                <a:spcPts val="0"/>
              </a:spcBef>
              <a:spcAft>
                <a:spcPts val="0"/>
              </a:spcAft>
              <a:buClr>
                <a:schemeClr val="dk1"/>
              </a:buClr>
              <a:buSzPct val="66666"/>
              <a:buFont typeface="Arial"/>
              <a:buNone/>
            </a:pPr>
            <a:r>
              <a:rPr b="1" i="1" lang="en" sz="1800"/>
              <a:t>The Solar Dynamics Observatory (SDO) was launched on February 11, 2010, 10:23 am EST on an Atlas V from SLC 41 from Cape Canaveral.</a:t>
            </a:r>
            <a:endParaRPr b="1" i="1" sz="1800"/>
          </a:p>
          <a:p>
            <a:pPr indent="0" lvl="0" marL="0" rtl="0" algn="just">
              <a:lnSpc>
                <a:spcPct val="100000"/>
              </a:lnSpc>
              <a:spcBef>
                <a:spcPts val="0"/>
              </a:spcBef>
              <a:spcAft>
                <a:spcPts val="0"/>
              </a:spcAft>
              <a:buClr>
                <a:schemeClr val="dk1"/>
              </a:buClr>
              <a:buSzPct val="66666"/>
              <a:buFont typeface="Arial"/>
              <a:buNone/>
            </a:pPr>
            <a:r>
              <a:t/>
            </a:r>
            <a:endParaRPr sz="1800"/>
          </a:p>
          <a:p>
            <a:pPr indent="0" lvl="0" marL="0" rtl="0" algn="just">
              <a:lnSpc>
                <a:spcPct val="100000"/>
              </a:lnSpc>
              <a:spcBef>
                <a:spcPts val="0"/>
              </a:spcBef>
              <a:spcAft>
                <a:spcPts val="0"/>
              </a:spcAft>
              <a:buClr>
                <a:schemeClr val="dk1"/>
              </a:buClr>
              <a:buSzPct val="66666"/>
              <a:buFont typeface="Arial"/>
              <a:buNone/>
            </a:pPr>
            <a:r>
              <a:rPr lang="en" sz="1800"/>
              <a:t>After launch, the spacecraft was placed into an orbit around the Earth with an initial perigee of about 2,500 km (1,600 mi). SDO then underwent a series of orbit-raising maneuvers which adjusted its orbit until the spacecraft reached its planned </a:t>
            </a:r>
            <a:r>
              <a:rPr b="1" i="1" lang="en" sz="1800"/>
              <a:t>circular, geosynchronous orbit at an altitude of 35,789 km (22,238 mi), at 102° West longitude, inclined at 28.5°.</a:t>
            </a:r>
            <a:endParaRPr b="1" i="1" sz="1800"/>
          </a:p>
          <a:p>
            <a:pPr indent="0" lvl="0" marL="0" rtl="0" algn="l">
              <a:lnSpc>
                <a:spcPct val="115000"/>
              </a:lnSpc>
              <a:spcBef>
                <a:spcPts val="0"/>
              </a:spcBef>
              <a:spcAft>
                <a:spcPts val="1200"/>
              </a:spcAft>
              <a:buSzPct val="111111"/>
              <a:buNone/>
            </a:pPr>
            <a:r>
              <a:t/>
            </a:r>
            <a:endParaRPr sz="1800"/>
          </a:p>
        </p:txBody>
      </p:sp>
      <p:sp>
        <p:nvSpPr>
          <p:cNvPr id="104" name="Google Shape;104;p6"/>
          <p:cNvSpPr txBox="1"/>
          <p:nvPr/>
        </p:nvSpPr>
        <p:spPr>
          <a:xfrm>
            <a:off x="897838" y="4457650"/>
            <a:ext cx="3628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1" lang="en" sz="1200" u="none" cap="none" strike="noStrike">
                <a:solidFill>
                  <a:schemeClr val="dk1"/>
                </a:solidFill>
                <a:latin typeface="Arial"/>
                <a:ea typeface="Arial"/>
                <a:cs typeface="Arial"/>
                <a:sym typeface="Arial"/>
              </a:rPr>
              <a:t>Credits: NASA's Goddard Space Flight Center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sz="2400"/>
              <a:t>How The Solar Dynamics Observatory (SDO) Sees the Sun</a:t>
            </a:r>
            <a:endParaRPr sz="2400"/>
          </a:p>
        </p:txBody>
      </p:sp>
      <p:sp>
        <p:nvSpPr>
          <p:cNvPr id="110" name="Google Shape;110;p7"/>
          <p:cNvSpPr txBox="1"/>
          <p:nvPr>
            <p:ph idx="2" type="body"/>
          </p:nvPr>
        </p:nvSpPr>
        <p:spPr>
          <a:xfrm>
            <a:off x="5409475" y="1650300"/>
            <a:ext cx="3581400" cy="2420700"/>
          </a:xfrm>
          <a:prstGeom prst="rect">
            <a:avLst/>
          </a:prstGeom>
          <a:noFill/>
          <a:ln>
            <a:noFill/>
          </a:ln>
        </p:spPr>
        <p:txBody>
          <a:bodyPr anchorCtr="0" anchor="t" bIns="91425" lIns="91425" spcFirstLastPara="1" rIns="91425" wrap="square" tIns="91425">
            <a:normAutofit fontScale="70000" lnSpcReduction="20000"/>
          </a:bodyPr>
          <a:lstStyle/>
          <a:p>
            <a:pPr indent="0" lvl="0" marL="0" rtl="0" algn="just">
              <a:lnSpc>
                <a:spcPct val="100000"/>
              </a:lnSpc>
              <a:spcBef>
                <a:spcPts val="0"/>
              </a:spcBef>
              <a:spcAft>
                <a:spcPts val="0"/>
              </a:spcAft>
              <a:buClr>
                <a:schemeClr val="dk1"/>
              </a:buClr>
              <a:buSzPct val="66666"/>
              <a:buFont typeface="Arial"/>
              <a:buNone/>
            </a:pPr>
            <a:r>
              <a:rPr lang="en" sz="1800"/>
              <a:t>Each of the wavelengths observed by NASA's Solar Dynamics Observatory (SDO) was chosen to emphasize a specific aspect of the Sun's surface or atmosphere. </a:t>
            </a:r>
            <a:endParaRPr sz="1800"/>
          </a:p>
          <a:p>
            <a:pPr indent="0" lvl="0" marL="0" rtl="0" algn="just">
              <a:lnSpc>
                <a:spcPct val="100000"/>
              </a:lnSpc>
              <a:spcBef>
                <a:spcPts val="0"/>
              </a:spcBef>
              <a:spcAft>
                <a:spcPts val="0"/>
              </a:spcAft>
              <a:buClr>
                <a:schemeClr val="dk1"/>
              </a:buClr>
              <a:buSzPct val="66666"/>
              <a:buFont typeface="Arial"/>
              <a:buNone/>
            </a:pPr>
            <a:r>
              <a:t/>
            </a:r>
            <a:endParaRPr sz="1800"/>
          </a:p>
          <a:p>
            <a:pPr indent="0" lvl="0" marL="0" rtl="0" algn="just">
              <a:lnSpc>
                <a:spcPct val="100000"/>
              </a:lnSpc>
              <a:spcBef>
                <a:spcPts val="0"/>
              </a:spcBef>
              <a:spcAft>
                <a:spcPts val="0"/>
              </a:spcAft>
              <a:buClr>
                <a:schemeClr val="dk1"/>
              </a:buClr>
              <a:buSzPct val="66666"/>
              <a:buFont typeface="Arial"/>
              <a:buNone/>
            </a:pPr>
            <a:r>
              <a:rPr lang="en" sz="1800"/>
              <a:t>This image shows imagery both from the Advanced Imaging Assembly (AIA), which helps scientists observe how solar material moves around the Sun's atmosphere, and the Helioseismic and Magnetic Imager (HMI), which focuses on the movement and magnetic properties of the Sun's surface. </a:t>
            </a:r>
            <a:endParaRPr sz="1800"/>
          </a:p>
          <a:p>
            <a:pPr indent="0" lvl="0" marL="0" rtl="0" algn="just">
              <a:lnSpc>
                <a:spcPct val="100000"/>
              </a:lnSpc>
              <a:spcBef>
                <a:spcPts val="0"/>
              </a:spcBef>
              <a:spcAft>
                <a:spcPts val="0"/>
              </a:spcAft>
              <a:buSzPct val="111111"/>
              <a:buNone/>
            </a:pPr>
            <a:r>
              <a:t/>
            </a:r>
            <a:endParaRPr sz="1800"/>
          </a:p>
        </p:txBody>
      </p:sp>
      <p:pic>
        <p:nvPicPr>
          <p:cNvPr id="111" name="Google Shape;111;p7"/>
          <p:cNvPicPr preferRelativeResize="0"/>
          <p:nvPr/>
        </p:nvPicPr>
        <p:blipFill rotWithShape="1">
          <a:blip r:embed="rId3">
            <a:alphaModFix/>
          </a:blip>
          <a:srcRect b="0" l="0" r="0" t="0"/>
          <a:stretch/>
        </p:blipFill>
        <p:spPr>
          <a:xfrm>
            <a:off x="446324" y="1152475"/>
            <a:ext cx="4726566" cy="3544925"/>
          </a:xfrm>
          <a:prstGeom prst="rect">
            <a:avLst/>
          </a:prstGeom>
          <a:noFill/>
          <a:ln>
            <a:noFill/>
          </a:ln>
        </p:spPr>
      </p:pic>
      <p:sp>
        <p:nvSpPr>
          <p:cNvPr id="112" name="Google Shape;112;p7"/>
          <p:cNvSpPr txBox="1"/>
          <p:nvPr/>
        </p:nvSpPr>
        <p:spPr>
          <a:xfrm>
            <a:off x="728213" y="4731950"/>
            <a:ext cx="41628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1" lang="en" sz="1200" u="none" cap="none" strike="noStrike">
                <a:solidFill>
                  <a:schemeClr val="dk1"/>
                </a:solidFill>
                <a:latin typeface="Arial"/>
                <a:ea typeface="Arial"/>
                <a:cs typeface="Arial"/>
                <a:sym typeface="Arial"/>
              </a:rPr>
              <a:t>Credits: NASA/SDO/Goddard Space Flight Center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i="1" lang="en"/>
              <a:t>Our primary objective is to distinguish between active regions likely to produce M- or X-class flares within a 24-hour window and those remaining inactive.</a:t>
            </a:r>
            <a:endParaRPr b="1" i="1"/>
          </a:p>
          <a:p>
            <a:pPr indent="0" lvl="0" marL="0" rtl="0" algn="l">
              <a:lnSpc>
                <a:spcPct val="115000"/>
              </a:lnSpc>
              <a:spcBef>
                <a:spcPts val="1200"/>
              </a:spcBef>
              <a:spcAft>
                <a:spcPts val="1200"/>
              </a:spcAft>
              <a:buSzPts val="1800"/>
              <a:buNone/>
            </a:pPr>
            <a:r>
              <a:rPr lang="en"/>
              <a:t>We model the solar flare forecasting problem as a </a:t>
            </a:r>
            <a:r>
              <a:rPr b="1" i="1" lang="en"/>
              <a:t>binary time series classification task</a:t>
            </a:r>
            <a:r>
              <a:rPr lang="en"/>
              <a:t>. We use of line-of-sight (LoS) magnetograms obtained from the Solar Dynamics Observatory's Helioseismic and Magnetic Imager (SDO/HMI). </a:t>
            </a:r>
            <a:endParaRPr b="1" i="1"/>
          </a:p>
        </p:txBody>
      </p:sp>
      <p:sp>
        <p:nvSpPr>
          <p:cNvPr id="118" name="Google Shape;118;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Scientific Problem</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lang="en" sz="2420"/>
              <a:t>Data: Spaceweather HMI Active Region Patch (SHARP)</a:t>
            </a:r>
            <a:endParaRPr sz="2420"/>
          </a:p>
        </p:txBody>
      </p:sp>
      <p:sp>
        <p:nvSpPr>
          <p:cNvPr id="124" name="Google Shape;124;p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t/>
            </a:r>
            <a:endParaRPr/>
          </a:p>
        </p:txBody>
      </p:sp>
      <p:pic>
        <p:nvPicPr>
          <p:cNvPr id="125" name="Google Shape;125;p9"/>
          <p:cNvPicPr preferRelativeResize="0"/>
          <p:nvPr/>
        </p:nvPicPr>
        <p:blipFill rotWithShape="1">
          <a:blip r:embed="rId3">
            <a:alphaModFix/>
          </a:blip>
          <a:srcRect b="0" l="0" r="0" t="0"/>
          <a:stretch/>
        </p:blipFill>
        <p:spPr>
          <a:xfrm>
            <a:off x="464100" y="1152475"/>
            <a:ext cx="4031989" cy="3686374"/>
          </a:xfrm>
          <a:prstGeom prst="rect">
            <a:avLst/>
          </a:prstGeom>
          <a:noFill/>
          <a:ln>
            <a:noFill/>
          </a:ln>
        </p:spPr>
      </p:pic>
      <p:sp>
        <p:nvSpPr>
          <p:cNvPr id="126" name="Google Shape;126;p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000"/>
              <a:t>The HMI tracking module automatically detects Active Regions (ARs) in photospheric line-of-sight magnetograms and intensity images. This module (i) identifies a patch on the full-disk imagery that encompasses each active region and (ii) tracks every active region as it rotates across the face of the solar disk.</a:t>
            </a:r>
            <a:endParaRPr sz="1000"/>
          </a:p>
          <a:p>
            <a:pPr indent="0" lvl="0" marL="0" rtl="0" algn="l">
              <a:lnSpc>
                <a:spcPct val="100000"/>
              </a:lnSpc>
              <a:spcBef>
                <a:spcPts val="1200"/>
              </a:spcBef>
              <a:spcAft>
                <a:spcPts val="0"/>
              </a:spcAft>
              <a:buSzPts val="1400"/>
              <a:buNone/>
            </a:pPr>
            <a:r>
              <a:rPr lang="en" sz="1000"/>
              <a:t>One active region crossing the face of the solar disk is referred to as an HMI Active Region Patch (HARP) and is assigned a HARP number, similar in concept to a NOAA* AR number. </a:t>
            </a:r>
            <a:endParaRPr sz="1000"/>
          </a:p>
          <a:p>
            <a:pPr indent="0" lvl="0" marL="0" rtl="0" algn="l">
              <a:lnSpc>
                <a:spcPct val="100000"/>
              </a:lnSpc>
              <a:spcBef>
                <a:spcPts val="1200"/>
              </a:spcBef>
              <a:spcAft>
                <a:spcPts val="0"/>
              </a:spcAft>
              <a:buSzPts val="1400"/>
              <a:buNone/>
            </a:pPr>
            <a:r>
              <a:rPr lang="en" sz="1000"/>
              <a:t>A SHARP series contains (1) various spaceweather quantities calculated from the photospheric vector magnetogram data (2) and components of the vector magnetic field, the line-of-sight magnetic field, continuum intensity, doppler velocity, error maps and bitmaps.</a:t>
            </a:r>
            <a:endParaRPr sz="1000"/>
          </a:p>
          <a:p>
            <a:pPr indent="0" lvl="0" marL="0" marR="0" rtl="0" algn="l">
              <a:lnSpc>
                <a:spcPct val="100000"/>
              </a:lnSpc>
              <a:spcBef>
                <a:spcPts val="1200"/>
              </a:spcBef>
              <a:spcAft>
                <a:spcPts val="0"/>
              </a:spcAft>
              <a:buSzPts val="1400"/>
              <a:buNone/>
            </a:pPr>
            <a:r>
              <a:rPr lang="en" sz="1000"/>
              <a:t>* NOAA stands for National Oceanic and Atmospheric Administration </a:t>
            </a:r>
            <a:endParaRPr sz="1000"/>
          </a:p>
          <a:p>
            <a:pPr indent="0" lvl="0" marL="0" marR="0" rtl="0" algn="l">
              <a:lnSpc>
                <a:spcPct val="100000"/>
              </a:lnSpc>
              <a:spcBef>
                <a:spcPts val="1200"/>
              </a:spcBef>
              <a:spcAft>
                <a:spcPts val="0"/>
              </a:spcAft>
              <a:buSzPts val="1400"/>
              <a:buNone/>
            </a:pPr>
            <a:r>
              <a:rPr lang="en" sz="1000">
                <a:solidFill>
                  <a:schemeClr val="dk1"/>
                </a:solidFill>
                <a:highlight>
                  <a:schemeClr val="accent4"/>
                </a:highlight>
              </a:rPr>
              <a:t>From January 2010 to December 2022</a:t>
            </a:r>
            <a:endParaRPr sz="1000">
              <a:solidFill>
                <a:schemeClr val="dk1"/>
              </a:solidFill>
              <a:highlight>
                <a:schemeClr val="accent4"/>
              </a:highlight>
            </a:endParaRPr>
          </a:p>
          <a:p>
            <a:pPr indent="0" lvl="0" marL="0" rtl="0" algn="l">
              <a:lnSpc>
                <a:spcPct val="100000"/>
              </a:lnSpc>
              <a:spcBef>
                <a:spcPts val="1200"/>
              </a:spcBef>
              <a:spcAft>
                <a:spcPts val="0"/>
              </a:spcAft>
              <a:buClr>
                <a:schemeClr val="dk1"/>
              </a:buClr>
              <a:buSzPts val="1100"/>
              <a:buFont typeface="Arial"/>
              <a:buNone/>
            </a:pPr>
            <a:r>
              <a:rPr lang="en" sz="1000">
                <a:solidFill>
                  <a:schemeClr val="dk1"/>
                </a:solidFill>
                <a:highlight>
                  <a:schemeClr val="accent4"/>
                </a:highlight>
              </a:rPr>
              <a:t>Total number of HARPs: 5112</a:t>
            </a:r>
            <a:endParaRPr sz="1000">
              <a:solidFill>
                <a:schemeClr val="dk1"/>
              </a:solidFill>
              <a:highlight>
                <a:schemeClr val="accent4"/>
              </a:highlight>
            </a:endParaRPr>
          </a:p>
          <a:p>
            <a:pPr indent="0" lvl="0" marL="0" rtl="0" algn="l">
              <a:lnSpc>
                <a:spcPct val="100000"/>
              </a:lnSpc>
              <a:spcBef>
                <a:spcPts val="1200"/>
              </a:spcBef>
              <a:spcAft>
                <a:spcPts val="1200"/>
              </a:spcAft>
              <a:buClr>
                <a:schemeClr val="dk1"/>
              </a:buClr>
              <a:buSzPts val="1100"/>
              <a:buFont typeface="Arial"/>
              <a:buNone/>
            </a:pPr>
            <a:r>
              <a:rPr lang="en" sz="1000">
                <a:solidFill>
                  <a:schemeClr val="dk1"/>
                </a:solidFill>
                <a:highlight>
                  <a:schemeClr val="accent4"/>
                </a:highlight>
              </a:rPr>
              <a:t>Number of HARPs with unique NOAA number: 1404</a:t>
            </a:r>
            <a:endParaRPr sz="10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