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</p:sldIdLst>
  <p:sldSz cy="5143500" cx="9144000"/>
  <p:notesSz cx="6858000" cy="9144000"/>
  <p:embeddedFontLst>
    <p:embeddedFont>
      <p:font typeface="Ubuntu"/>
      <p:regular r:id="rId85"/>
      <p:bold r:id="rId86"/>
      <p:italic r:id="rId87"/>
      <p:boldItalic r:id="rId88"/>
    </p:embeddedFont>
    <p:embeddedFont>
      <p:font typeface="Raleway"/>
      <p:regular r:id="rId89"/>
      <p:bold r:id="rId90"/>
      <p:italic r:id="rId91"/>
      <p:boldItalic r:id="rId92"/>
    </p:embeddedFont>
    <p:embeddedFont>
      <p:font typeface="Playfair Display"/>
      <p:regular r:id="rId93"/>
      <p:bold r:id="rId94"/>
      <p:italic r:id="rId95"/>
      <p:boldItalic r:id="rId96"/>
    </p:embeddedFont>
    <p:embeddedFont>
      <p:font typeface="Lato"/>
      <p:regular r:id="rId97"/>
      <p:bold r:id="rId98"/>
      <p:italic r:id="rId99"/>
      <p:boldItalic r:id="rId100"/>
    </p:embeddedFont>
    <p:embeddedFont>
      <p:font typeface="Montserrat"/>
      <p:regular r:id="rId101"/>
      <p:bold r:id="rId102"/>
      <p:italic r:id="rId103"/>
      <p:boldItalic r:id="rId104"/>
    </p:embeddedFont>
    <p:embeddedFont>
      <p:font typeface="Helvetica Neue"/>
      <p:regular r:id="rId105"/>
      <p:bold r:id="rId106"/>
      <p:italic r:id="rId107"/>
      <p:boldItalic r:id="rId10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6C08059-0C82-4E30-86CB-7C9327A1BC1A}">
  <a:tblStyle styleId="{76C08059-0C82-4E30-86CB-7C9327A1BC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font" Target="fonts/HelveticaNeue-italic.fntdata"/><Relationship Id="rId106" Type="http://schemas.openxmlformats.org/officeDocument/2006/relationships/font" Target="fonts/HelveticaNeue-bold.fntdata"/><Relationship Id="rId105" Type="http://schemas.openxmlformats.org/officeDocument/2006/relationships/font" Target="fonts/HelveticaNeue-regular.fntdata"/><Relationship Id="rId104" Type="http://schemas.openxmlformats.org/officeDocument/2006/relationships/font" Target="fonts/Montserrat-boldItalic.fntdata"/><Relationship Id="rId108" Type="http://schemas.openxmlformats.org/officeDocument/2006/relationships/font" Target="fonts/HelveticaNeue-boldItalic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font" Target="fonts/Montserrat-italic.fntdata"/><Relationship Id="rId102" Type="http://schemas.openxmlformats.org/officeDocument/2006/relationships/font" Target="fonts/Montserrat-bold.fntdata"/><Relationship Id="rId101" Type="http://schemas.openxmlformats.org/officeDocument/2006/relationships/font" Target="fonts/Montserrat-regular.fntdata"/><Relationship Id="rId100" Type="http://schemas.openxmlformats.org/officeDocument/2006/relationships/font" Target="fonts/Lato-boldItalic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font" Target="fonts/PlayfairDisplay-italic.fntdata"/><Relationship Id="rId94" Type="http://schemas.openxmlformats.org/officeDocument/2006/relationships/font" Target="fonts/PlayfairDisplay-bold.fntdata"/><Relationship Id="rId97" Type="http://schemas.openxmlformats.org/officeDocument/2006/relationships/font" Target="fonts/Lato-regular.fntdata"/><Relationship Id="rId96" Type="http://schemas.openxmlformats.org/officeDocument/2006/relationships/font" Target="fonts/PlayfairDisplay-boldItalic.fntdata"/><Relationship Id="rId11" Type="http://schemas.openxmlformats.org/officeDocument/2006/relationships/slide" Target="slides/slide5.xml"/><Relationship Id="rId99" Type="http://schemas.openxmlformats.org/officeDocument/2006/relationships/font" Target="fonts/Lato-italic.fntdata"/><Relationship Id="rId10" Type="http://schemas.openxmlformats.org/officeDocument/2006/relationships/slide" Target="slides/slide4.xml"/><Relationship Id="rId98" Type="http://schemas.openxmlformats.org/officeDocument/2006/relationships/font" Target="fonts/Lato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font" Target="fonts/Raleway-italic.fntdata"/><Relationship Id="rId90" Type="http://schemas.openxmlformats.org/officeDocument/2006/relationships/font" Target="fonts/Raleway-bold.fntdata"/><Relationship Id="rId93" Type="http://schemas.openxmlformats.org/officeDocument/2006/relationships/font" Target="fonts/PlayfairDisplay-regular.fntdata"/><Relationship Id="rId92" Type="http://schemas.openxmlformats.org/officeDocument/2006/relationships/font" Target="fonts/Raleway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font" Target="fonts/Ubuntu-bold.fntdata"/><Relationship Id="rId85" Type="http://schemas.openxmlformats.org/officeDocument/2006/relationships/font" Target="fonts/Ubuntu-regular.fntdata"/><Relationship Id="rId88" Type="http://schemas.openxmlformats.org/officeDocument/2006/relationships/font" Target="fonts/Ubuntu-boldItalic.fntdata"/><Relationship Id="rId87" Type="http://schemas.openxmlformats.org/officeDocument/2006/relationships/font" Target="fonts/Ubuntu-italic.fntdata"/><Relationship Id="rId89" Type="http://schemas.openxmlformats.org/officeDocument/2006/relationships/font" Target="fonts/Raleway-regular.fntdata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5296aaa298_1_1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5296aaa298_1_1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670535d07a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670535d07a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670535d07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670535d07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e4d09421ce_1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e4d09421ce_1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add57468d0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add57468d0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Workshop organized with LSST funds.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add57468d0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add57468d0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51bbf2d0a5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51bbf2d0a5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51bbf2d0a5_0_8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51bbf2d0a5_0_8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51bbf2d0a5_0_8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51bbf2d0a5_0_8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670535d07a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670535d07a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ZTF DR can also be used to look for precursor activity in transients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ea8c0acdfc_1_1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ea8c0acdfc_1_1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ea8c0acdfc_1_1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ea8c0acdfc_1_1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ea8c0acdfc_1_8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ea8c0acdfc_1_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51bbf2d0a5_0_8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51bbf2d0a5_0_8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ea8c0acdfc_1_1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ea8c0acdfc_1_1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ea8c0acdfc_1_1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ea8c0acdfc_1_1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51bbf2d0a5_0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51bbf2d0a5_0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5296aaa298_1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5296aaa298_1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e4d09421ce_1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e4d09421ce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MAGNR, DISNR AND RB REMOVED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b4ec34960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b4ec34960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5296aaa298_1_1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5296aaa298_1_1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ZTF DR can also be used to look for precursor activity in transients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ea8c0acdfc_1_1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ea8c0acdfc_1_1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51bbf2d0a5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51bbf2d0a5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ea8c0acdfc_1_1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2ea8c0acdfc_1_1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ZTF DR can also be used to look for precursor activity in transients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5296aaa298_1_8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5296aaa298_1_8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70c08df825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270c08df825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70c08df825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270c08df825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ea8c0acdfc_1_1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2ea8c0acdfc_1_1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51bbf2d0a5_0_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251bbf2d0a5_0_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51bbf2d0a5_0_9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251bbf2d0a5_0_9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25296aaa298_1_1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25296aaa298_1_1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51bbf2d0a5_0_8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251bbf2d0a5_0_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Workshop organized with LSST funds.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2b47edc2ba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2b47edc2ba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51bbf2d0a5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51bbf2d0a5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eae13b2fac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eae13b2fac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224a40cbbe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224a40cbbe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2eae13b2fa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2eae13b2fa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trike="sngStrik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2522d499f2b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2522d499f2b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Workshop organized with LSST funds.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2eae13b2fac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2eae13b2fac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ea8c0acdfc_1_1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2ea8c0acdfc_1_1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2eae13b2fac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2eae13b2fac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2eae13b2fac_0_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2eae13b2fac_0_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2eae13b2fac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2eae13b2fac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2eae13b2fac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2eae13b2fac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e4d09421ce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e4d09421ce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2eae13b2fac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2eae13b2fac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2eae13b2fac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2eae13b2fac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25296aaa298_1_16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25296aaa298_1_1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2670535d07a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2670535d07a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270c08df82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270c08df8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2eae13b2fac_0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2eae13b2fac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2eae13b2fac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2eae13b2fac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2eae13b2fac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2eae13b2fac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2ea8c0acdfc_1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2ea8c0acdfc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2ea8c0acdfc_1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2ea8c0acdfc_1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51bbf2d0a5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51bbf2d0a5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2ea8c0acdfc_1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2ea8c0acdfc_1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2ea8c0acdfc_1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2ea8c0acdfc_1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2ea8c0acdfc_1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2ea8c0acdfc_1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2ea8c0acdfc_1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2ea8c0acdfc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2ea8c0acdfc_1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2ea8c0acdfc_1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2ea8c0acdfc_1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2ea8c0acdfc_1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2ea8c0acdfc_1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2ea8c0acdfc_1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2ea8c0acdfc_1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2ea8c0acdfc_1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2ea8c0acdfc_1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2ea8c0acdfc_1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2ea8c0acdfc_1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2ea8c0acdfc_1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add57468d0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add57468d0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2ea8c0acdfc_1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2ea8c0acdfc_1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2ea8c0acdfc_1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2" name="Google Shape;1342;g2ea8c0acdfc_1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2ea8c0acdfc_1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2ea8c0acdfc_1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2ea8c0acdfc_1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2ea8c0acdfc_1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2ea8c0acdfc_1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9" name="Google Shape;1379;g2ea8c0acdfc_1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2ea8c0acdfc_1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2ea8c0acdfc_1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2ea8c0acdfc_1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2ea8c0acdfc_1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2ea8c0acdfc_1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2ea8c0acdfc_1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g2ea8c0acdfc_1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5" name="Google Shape;1425;g2ea8c0acdfc_1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24a1012fd4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24a1012fd4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670535d07a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670535d07a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5">
  <p:cSld name="TITLE_AND_BODY_5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2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">
  <p:cSld name="TITLE_AND_BODY_3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4">
  <p:cSld name="TITLE_AND_BODY_4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6"/>
          <p:cNvSpPr/>
          <p:nvPr/>
        </p:nvSpPr>
        <p:spPr>
          <a:xfrm>
            <a:off x="-8000" y="4987625"/>
            <a:ext cx="9247800" cy="155700"/>
          </a:xfrm>
          <a:prstGeom prst="rect">
            <a:avLst/>
          </a:prstGeom>
          <a:solidFill>
            <a:srgbClr val="0944A1"/>
          </a:solidFill>
          <a:ln cap="flat" cmpd="sng" w="9525">
            <a:solidFill>
              <a:srgbClr val="0944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0" name="Google Shape;70;p16"/>
          <p:cNvSpPr txBox="1"/>
          <p:nvPr/>
        </p:nvSpPr>
        <p:spPr>
          <a:xfrm>
            <a:off x="0" y="4922050"/>
            <a:ext cx="9144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rPr>
              <a:t>Francisco Förster (Universidad de Chile)   &amp;   ALeRCE broker (MAS / CMM / DO / U. Concepción)							ML4ASTRO, Catania, 2024/07/10</a:t>
            </a:r>
            <a:endParaRPr sz="800">
              <a:solidFill>
                <a:srgbClr val="FCFCFC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 1 1">
  <p:cSld name="BLANK_1_1">
    <p:bg>
      <p:bgPr>
        <a:solidFill>
          <a:srgbClr val="333333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/>
          <p:nvPr/>
        </p:nvSpPr>
        <p:spPr>
          <a:xfrm>
            <a:off x="0" y="678300"/>
            <a:ext cx="9144000" cy="378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4" name="Google Shape;74;p17"/>
          <p:cNvSpPr txBox="1"/>
          <p:nvPr>
            <p:ph type="title"/>
          </p:nvPr>
        </p:nvSpPr>
        <p:spPr>
          <a:xfrm>
            <a:off x="311700" y="915425"/>
            <a:ext cx="5128200" cy="336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D155F"/>
              </a:buClr>
              <a:buSzPts val="4200"/>
              <a:buFont typeface="Raleway"/>
              <a:buNone/>
              <a:defRPr b="1" sz="4200">
                <a:solidFill>
                  <a:srgbClr val="DD155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7"/>
          <p:cNvSpPr/>
          <p:nvPr/>
        </p:nvSpPr>
        <p:spPr>
          <a:xfrm>
            <a:off x="0" y="678291"/>
            <a:ext cx="9144000" cy="237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7"/>
          <p:cNvSpPr/>
          <p:nvPr/>
        </p:nvSpPr>
        <p:spPr>
          <a:xfrm>
            <a:off x="0" y="4228191"/>
            <a:ext cx="9144000" cy="237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dos columnas 1">
  <p:cSld name="TITLE_AND_TWO_COLUMNS_1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9" name="Google Shape;79;p18"/>
          <p:cNvSpPr/>
          <p:nvPr/>
        </p:nvSpPr>
        <p:spPr>
          <a:xfrm>
            <a:off x="0" y="5061905"/>
            <a:ext cx="9144000" cy="816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 1">
  <p:cSld name="BLANK_1_2">
    <p:bg>
      <p:bgPr>
        <a:solidFill>
          <a:srgbClr val="333333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/>
          <p:nvPr/>
        </p:nvSpPr>
        <p:spPr>
          <a:xfrm>
            <a:off x="0" y="1393650"/>
            <a:ext cx="9144000" cy="23562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3" name="Google Shape;83;p19"/>
          <p:cNvSpPr txBox="1"/>
          <p:nvPr>
            <p:ph type="title"/>
          </p:nvPr>
        </p:nvSpPr>
        <p:spPr>
          <a:xfrm>
            <a:off x="311700" y="1058250"/>
            <a:ext cx="8520600" cy="302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aleway"/>
              <a:buNone/>
              <a:defRPr b="1" sz="5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" name="Google Shape;84;p19"/>
          <p:cNvSpPr/>
          <p:nvPr/>
        </p:nvSpPr>
        <p:spPr>
          <a:xfrm>
            <a:off x="0" y="1178843"/>
            <a:ext cx="9144000" cy="214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9"/>
          <p:cNvSpPr/>
          <p:nvPr/>
        </p:nvSpPr>
        <p:spPr>
          <a:xfrm>
            <a:off x="0" y="3749843"/>
            <a:ext cx="9144000" cy="214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9" name="Google Shape;9;p1"/>
          <p:cNvGrpSpPr/>
          <p:nvPr/>
        </p:nvGrpSpPr>
        <p:grpSpPr>
          <a:xfrm>
            <a:off x="-8000" y="4930043"/>
            <a:ext cx="9247800" cy="307800"/>
            <a:chOff x="-8000" y="4922050"/>
            <a:chExt cx="9247800" cy="307800"/>
          </a:xfrm>
        </p:grpSpPr>
        <p:sp>
          <p:nvSpPr>
            <p:cNvPr id="10" name="Google Shape;10;p1"/>
            <p:cNvSpPr/>
            <p:nvPr/>
          </p:nvSpPr>
          <p:spPr>
            <a:xfrm>
              <a:off x="-8000" y="4987625"/>
              <a:ext cx="9247800" cy="155700"/>
            </a:xfrm>
            <a:prstGeom prst="rect">
              <a:avLst/>
            </a:prstGeom>
            <a:solidFill>
              <a:srgbClr val="0944A1"/>
            </a:solidFill>
            <a:ln cap="flat" cmpd="sng" w="9525">
              <a:solidFill>
                <a:srgbClr val="0944A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1"/>
            <p:cNvSpPr txBox="1"/>
            <p:nvPr/>
          </p:nvSpPr>
          <p:spPr>
            <a:xfrm>
              <a:off x="0" y="4922050"/>
              <a:ext cx="914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>
                  <a:solidFill>
                    <a:srgbClr val="FCFCFC"/>
                  </a:solidFill>
                  <a:latin typeface="Lato"/>
                  <a:ea typeface="Lato"/>
                  <a:cs typeface="Lato"/>
                  <a:sym typeface="Lato"/>
                </a:rPr>
                <a:t>Francisco Förster (Universidad de Chile)   &amp;   ALeRCE broker (MAS / CMM / DO / U. Concepción)							ML4ASTRO, Catania, 2024/07/10</a:t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36.png"/><Relationship Id="rId7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8.png"/><Relationship Id="rId4" Type="http://schemas.openxmlformats.org/officeDocument/2006/relationships/image" Target="../media/image63.png"/><Relationship Id="rId5" Type="http://schemas.openxmlformats.org/officeDocument/2006/relationships/image" Target="../media/image4.png"/><Relationship Id="rId6" Type="http://schemas.openxmlformats.org/officeDocument/2006/relationships/image" Target="../media/image75.png"/><Relationship Id="rId7" Type="http://schemas.openxmlformats.org/officeDocument/2006/relationships/image" Target="../media/image8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87.png"/><Relationship Id="rId5" Type="http://schemas.openxmlformats.org/officeDocument/2006/relationships/image" Target="../media/image8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2.png"/><Relationship Id="rId4" Type="http://schemas.openxmlformats.org/officeDocument/2006/relationships/image" Target="../media/image74.png"/><Relationship Id="rId5" Type="http://schemas.openxmlformats.org/officeDocument/2006/relationships/image" Target="../media/image69.png"/><Relationship Id="rId6" Type="http://schemas.openxmlformats.org/officeDocument/2006/relationships/image" Target="../media/image4.png"/><Relationship Id="rId7" Type="http://schemas.openxmlformats.org/officeDocument/2006/relationships/image" Target="../media/image7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png"/><Relationship Id="rId4" Type="http://schemas.openxmlformats.org/officeDocument/2006/relationships/image" Target="../media/image76.png"/><Relationship Id="rId9" Type="http://schemas.openxmlformats.org/officeDocument/2006/relationships/hyperlink" Target="https://portal.nersc.gov/cfs/lsst/DESC_TD_PUBLIC/ELASTICC/" TargetMode="External"/><Relationship Id="rId5" Type="http://schemas.openxmlformats.org/officeDocument/2006/relationships/image" Target="../media/image79.jpg"/><Relationship Id="rId6" Type="http://schemas.openxmlformats.org/officeDocument/2006/relationships/image" Target="../media/image4.png"/><Relationship Id="rId7" Type="http://schemas.openxmlformats.org/officeDocument/2006/relationships/image" Target="../media/image15.png"/><Relationship Id="rId8" Type="http://schemas.openxmlformats.org/officeDocument/2006/relationships/image" Target="../media/image9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alerce.online/" TargetMode="External"/><Relationship Id="rId4" Type="http://schemas.openxmlformats.org/officeDocument/2006/relationships/image" Target="../media/image4.png"/><Relationship Id="rId5" Type="http://schemas.openxmlformats.org/officeDocument/2006/relationships/hyperlink" Target="http://www.youtube.com/watch?v=fogxQ2dmkLY" TargetMode="External"/><Relationship Id="rId6" Type="http://schemas.openxmlformats.org/officeDocument/2006/relationships/image" Target="../media/image8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alerce.online/" TargetMode="External"/><Relationship Id="rId4" Type="http://schemas.openxmlformats.org/officeDocument/2006/relationships/image" Target="../media/image4.png"/><Relationship Id="rId5" Type="http://schemas.openxmlformats.org/officeDocument/2006/relationships/hyperlink" Target="http://www.youtube.com/watch?v=Ab8X4VLciJc" TargetMode="External"/><Relationship Id="rId6" Type="http://schemas.openxmlformats.org/officeDocument/2006/relationships/image" Target="../media/image8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youtube.com/watch?v=WQBco3oFCIY" TargetMode="External"/><Relationship Id="rId4" Type="http://schemas.openxmlformats.org/officeDocument/2006/relationships/image" Target="../media/image80.jpg"/><Relationship Id="rId5" Type="http://schemas.openxmlformats.org/officeDocument/2006/relationships/hyperlink" Target="https://alerce.online/" TargetMode="External"/><Relationship Id="rId6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alerce.online/" TargetMode="External"/><Relationship Id="rId4" Type="http://schemas.openxmlformats.org/officeDocument/2006/relationships/hyperlink" Target="https://alerce.online/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://drive.google.com/file/d/1NeSDRlLefevlTyUzclnReAdZmuwmfXTf/view" TargetMode="External"/><Relationship Id="rId7" Type="http://schemas.openxmlformats.org/officeDocument/2006/relationships/image" Target="../media/image8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7.jpg"/><Relationship Id="rId5" Type="http://schemas.openxmlformats.org/officeDocument/2006/relationships/image" Target="../media/image2.jpg"/><Relationship Id="rId6" Type="http://schemas.openxmlformats.org/officeDocument/2006/relationships/image" Target="../media/image4.png"/><Relationship Id="rId7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PNLlWDXYsN1iXFElWwMuSI0RfwweVqJI/view" TargetMode="External"/><Relationship Id="rId4" Type="http://schemas.openxmlformats.org/officeDocument/2006/relationships/image" Target="../media/image93.jpg"/><Relationship Id="rId5" Type="http://schemas.openxmlformats.org/officeDocument/2006/relationships/hyperlink" Target="https://alerce.online/" TargetMode="External"/><Relationship Id="rId6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alerce.online/" TargetMode="External"/><Relationship Id="rId4" Type="http://schemas.openxmlformats.org/officeDocument/2006/relationships/image" Target="../media/image4.png"/><Relationship Id="rId5" Type="http://schemas.openxmlformats.org/officeDocument/2006/relationships/hyperlink" Target="http://www.youtube.com/watch?v=FmO0Y5m7FoI" TargetMode="External"/><Relationship Id="rId6" Type="http://schemas.openxmlformats.org/officeDocument/2006/relationships/image" Target="../media/image9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100.png"/><Relationship Id="rId5" Type="http://schemas.openxmlformats.org/officeDocument/2006/relationships/image" Target="../media/image9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120.png"/><Relationship Id="rId5" Type="http://schemas.openxmlformats.org/officeDocument/2006/relationships/image" Target="../media/image9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9.png"/><Relationship Id="rId4" Type="http://schemas.openxmlformats.org/officeDocument/2006/relationships/image" Target="../media/image4.png"/><Relationship Id="rId5" Type="http://schemas.openxmlformats.org/officeDocument/2006/relationships/image" Target="../media/image64.png"/><Relationship Id="rId6" Type="http://schemas.openxmlformats.org/officeDocument/2006/relationships/image" Target="../media/image10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1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4.png"/><Relationship Id="rId4" Type="http://schemas.openxmlformats.org/officeDocument/2006/relationships/image" Target="../media/image101.png"/><Relationship Id="rId5" Type="http://schemas.openxmlformats.org/officeDocument/2006/relationships/image" Target="../media/image4.png"/><Relationship Id="rId6" Type="http://schemas.openxmlformats.org/officeDocument/2006/relationships/image" Target="../media/image100.png"/><Relationship Id="rId7" Type="http://schemas.openxmlformats.org/officeDocument/2006/relationships/image" Target="../media/image110.png"/></Relationships>
</file>

<file path=ppt/slides/_rels/slide2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104.png"/><Relationship Id="rId9" Type="http://schemas.openxmlformats.org/officeDocument/2006/relationships/image" Target="../media/image115.png"/><Relationship Id="rId5" Type="http://schemas.openxmlformats.org/officeDocument/2006/relationships/image" Target="../media/image117.png"/><Relationship Id="rId6" Type="http://schemas.openxmlformats.org/officeDocument/2006/relationships/image" Target="../media/image109.png"/><Relationship Id="rId7" Type="http://schemas.openxmlformats.org/officeDocument/2006/relationships/image" Target="../media/image106.png"/><Relationship Id="rId8" Type="http://schemas.openxmlformats.org/officeDocument/2006/relationships/image" Target="../media/image10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2.png"/><Relationship Id="rId4" Type="http://schemas.openxmlformats.org/officeDocument/2006/relationships/image" Target="../media/image111.png"/><Relationship Id="rId5" Type="http://schemas.openxmlformats.org/officeDocument/2006/relationships/image" Target="../media/image113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13.png"/><Relationship Id="rId13" Type="http://schemas.openxmlformats.org/officeDocument/2006/relationships/image" Target="../media/image8.jp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7.jpg"/><Relationship Id="rId9" Type="http://schemas.openxmlformats.org/officeDocument/2006/relationships/image" Target="../media/image9.png"/><Relationship Id="rId15" Type="http://schemas.openxmlformats.org/officeDocument/2006/relationships/image" Target="../media/image34.png"/><Relationship Id="rId14" Type="http://schemas.openxmlformats.org/officeDocument/2006/relationships/image" Target="../media/image28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4.png"/><Relationship Id="rId8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5.png"/><Relationship Id="rId4" Type="http://schemas.openxmlformats.org/officeDocument/2006/relationships/image" Target="../media/image4.png"/><Relationship Id="rId5" Type="http://schemas.openxmlformats.org/officeDocument/2006/relationships/image" Target="../media/image1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Relationship Id="rId4" Type="http://schemas.openxmlformats.org/officeDocument/2006/relationships/image" Target="../media/image136.png"/><Relationship Id="rId5" Type="http://schemas.openxmlformats.org/officeDocument/2006/relationships/image" Target="../media/image139.png"/><Relationship Id="rId6" Type="http://schemas.openxmlformats.org/officeDocument/2006/relationships/image" Target="../media/image151.png"/><Relationship Id="rId7" Type="http://schemas.openxmlformats.org/officeDocument/2006/relationships/image" Target="../media/image11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119.png"/><Relationship Id="rId9" Type="http://schemas.openxmlformats.org/officeDocument/2006/relationships/image" Target="../media/image132.png"/><Relationship Id="rId5" Type="http://schemas.openxmlformats.org/officeDocument/2006/relationships/image" Target="../media/image14.png"/><Relationship Id="rId6" Type="http://schemas.openxmlformats.org/officeDocument/2006/relationships/image" Target="../media/image125.png"/><Relationship Id="rId7" Type="http://schemas.openxmlformats.org/officeDocument/2006/relationships/image" Target="../media/image140.png"/><Relationship Id="rId8" Type="http://schemas.openxmlformats.org/officeDocument/2006/relationships/image" Target="../media/image1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4.png"/><Relationship Id="rId4" Type="http://schemas.openxmlformats.org/officeDocument/2006/relationships/image" Target="../media/image141.png"/><Relationship Id="rId5" Type="http://schemas.openxmlformats.org/officeDocument/2006/relationships/image" Target="../media/image4.png"/><Relationship Id="rId6" Type="http://schemas.openxmlformats.org/officeDocument/2006/relationships/image" Target="../media/image140.png"/><Relationship Id="rId7" Type="http://schemas.openxmlformats.org/officeDocument/2006/relationships/image" Target="../media/image1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5.png"/><Relationship Id="rId4" Type="http://schemas.openxmlformats.org/officeDocument/2006/relationships/hyperlink" Target="https://api.alerce.online/ztf/v1" TargetMode="External"/><Relationship Id="rId9" Type="http://schemas.openxmlformats.org/officeDocument/2006/relationships/image" Target="../media/image137.png"/><Relationship Id="rId5" Type="http://schemas.openxmlformats.org/officeDocument/2006/relationships/image" Target="../media/image134.png"/><Relationship Id="rId6" Type="http://schemas.openxmlformats.org/officeDocument/2006/relationships/image" Target="../media/image129.png"/><Relationship Id="rId7" Type="http://schemas.openxmlformats.org/officeDocument/2006/relationships/hyperlink" Target="https://api.alerce.online/ztf/dr/v1" TargetMode="External"/><Relationship Id="rId8" Type="http://schemas.openxmlformats.org/officeDocument/2006/relationships/hyperlink" Target="https://alerce.readthedocs.io/en/latest/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3.png"/><Relationship Id="rId4" Type="http://schemas.openxmlformats.org/officeDocument/2006/relationships/image" Target="../media/image138.png"/><Relationship Id="rId5" Type="http://schemas.openxmlformats.org/officeDocument/2006/relationships/image" Target="../media/image4.png"/><Relationship Id="rId6" Type="http://schemas.openxmlformats.org/officeDocument/2006/relationships/hyperlink" Target="https://alerce.readthedocs.io/en/latest/" TargetMode="External"/><Relationship Id="rId7" Type="http://schemas.openxmlformats.org/officeDocument/2006/relationships/image" Target="../media/image1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png"/></Relationships>
</file>

<file path=ppt/slides/_rels/slide38.xml.rels><?xml version="1.0" encoding="UTF-8" standalone="yes"?><Relationships xmlns="http://schemas.openxmlformats.org/package/2006/relationships"><Relationship Id="rId11" Type="http://schemas.openxmlformats.org/officeDocument/2006/relationships/hyperlink" Target="https://github.com/alercebroker/usecases/blob/master/notebooks/ALeRCE_Other_Watchlist.ipynb" TargetMode="External"/><Relationship Id="rId10" Type="http://schemas.openxmlformats.org/officeDocument/2006/relationships/hyperlink" Target="https://github.com/alercebroker/usecases/blob/master/notebooks/ALeRCE_Other_Periodograms.ipynb" TargetMode="External"/><Relationship Id="rId13" Type="http://schemas.openxmlformats.org/officeDocument/2006/relationships/hyperlink" Target="https://github.com/alercebroker/usecases/blob/master/notebooks/ALeRCE_SN_Forecasting.ipynb" TargetMode="External"/><Relationship Id="rId12" Type="http://schemas.openxmlformats.org/officeDocument/2006/relationships/hyperlink" Target="https://github.com/alercebroker/usecases/blob/master/notebooks/ALeRCE_SN_Fast.ipynb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github.com/alercebroker/usecases/blob/master/notebooks/ALeRCE_Client_starter.ipynb" TargetMode="External"/><Relationship Id="rId4" Type="http://schemas.openxmlformats.org/officeDocument/2006/relationships/hyperlink" Target="https://github.com/alercebroker/usecases/blob/master/notebooks/ALeRCE_AGN_Starter.ipynb" TargetMode="External"/><Relationship Id="rId9" Type="http://schemas.openxmlformats.org/officeDocument/2006/relationships/hyperlink" Target="https://github.com/alercebroker/usecases/blob/master/notebooks/ALeRCE_ML_Stamp_Classifier.ipynb" TargetMode="External"/><Relationship Id="rId15" Type="http://schemas.openxmlformats.org/officeDocument/2006/relationships/hyperlink" Target="https://github.com/alercebroker/usecases/blob/master/notebooks/ALeRCE_API_check_pixels.ipynb" TargetMode="External"/><Relationship Id="rId14" Type="http://schemas.openxmlformats.org/officeDocument/2006/relationships/hyperlink" Target="https://github.com/alercebroker/usecases/blob/master/notebooks/ALeRCE_API_PanSTARRS_galaxies.ipynb" TargetMode="External"/><Relationship Id="rId17" Type="http://schemas.openxmlformats.org/officeDocument/2006/relationships/hyperlink" Target="https://github.com/alercebroker/usecases" TargetMode="External"/><Relationship Id="rId16" Type="http://schemas.openxmlformats.org/officeDocument/2006/relationships/image" Target="../media/image4.png"/><Relationship Id="rId5" Type="http://schemas.openxmlformats.org/officeDocument/2006/relationships/hyperlink" Target="https://github.com/alercebroker/usecases/blob/master/notebooks/ALeRCE_Asteroid_Starter.ipynb" TargetMode="External"/><Relationship Id="rId19" Type="http://schemas.openxmlformats.org/officeDocument/2006/relationships/image" Target="../media/image145.jpg"/><Relationship Id="rId6" Type="http://schemas.openxmlformats.org/officeDocument/2006/relationships/hyperlink" Target="https://github.com/alercebroker/usecases/blob/master/notebooks/ALeRCE_SN_Starter.ipynb" TargetMode="External"/><Relationship Id="rId18" Type="http://schemas.openxmlformats.org/officeDocument/2006/relationships/hyperlink" Target="http://www.youtube.com/watch?v=o5CLkSNLyK0" TargetMode="External"/><Relationship Id="rId7" Type="http://schemas.openxmlformats.org/officeDocument/2006/relationships/hyperlink" Target="https://github.com/alercebroker/usecases/blob/master/notebooks/ALeRCE_VS_Starter.ipynb" TargetMode="External"/><Relationship Id="rId8" Type="http://schemas.openxmlformats.org/officeDocument/2006/relationships/hyperlink" Target="https://github.com/alercebroker/usecases/blob/master/notebooks/ALeRCE_ML_Light_Curve_Classifier.ipynb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0.png"/><Relationship Id="rId4" Type="http://schemas.openxmlformats.org/officeDocument/2006/relationships/image" Target="../media/image155.png"/><Relationship Id="rId5" Type="http://schemas.openxmlformats.org/officeDocument/2006/relationships/image" Target="../media/image4.png"/><Relationship Id="rId6" Type="http://schemas.openxmlformats.org/officeDocument/2006/relationships/hyperlink" Target="https://alerce.online/?oid=ZTF19aaezale&amp;oid=ZTF19aailepg&amp;oid=ZTF19aamljom&amp;oid=ZTF19aampllw&amp;oid=ZTF19aayvycv&amp;oid=ZTF19abcejsg&amp;oid=ZTF19abwztsb&amp;oid=ZTF19acbwouf&amp;oid=ZTF20aavhixe&amp;oid=ZTF20abxyaje&amp;oid=ZTF20abyylgi&amp;oid=ZTF20acgided&amp;oid=ZTF21aakvroo&amp;oid=ZTF21abouuat&amp;oid=ZTF22aaaefgq&amp;oid=ZTF22abvgibd&amp;oid=ZTF23aaabhgg&amp;oid=ZTF23aamseob&amp;oid=ZTF23aaqkpwb&amp;count=true&amp;page=1&amp;perPage=1000&amp;sortDesc=true&amp;selectedClassifier=lc_classifier" TargetMode="External"/><Relationship Id="rId7" Type="http://schemas.openxmlformats.org/officeDocument/2006/relationships/image" Target="../media/image16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5" Type="http://schemas.openxmlformats.org/officeDocument/2006/relationships/image" Target="../media/image30.png"/><Relationship Id="rId6" Type="http://schemas.openxmlformats.org/officeDocument/2006/relationships/image" Target="../media/image4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9.png"/><Relationship Id="rId4" Type="http://schemas.openxmlformats.org/officeDocument/2006/relationships/image" Target="../media/image146.png"/><Relationship Id="rId5" Type="http://schemas.openxmlformats.org/officeDocument/2006/relationships/image" Target="../media/image15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3.png"/><Relationship Id="rId4" Type="http://schemas.openxmlformats.org/officeDocument/2006/relationships/image" Target="../media/image144.png"/><Relationship Id="rId5" Type="http://schemas.openxmlformats.org/officeDocument/2006/relationships/image" Target="../media/image148.png"/></Relationships>
</file>

<file path=ppt/slides/_rels/slide43.xml.rels><?xml version="1.0" encoding="UTF-8" standalone="yes"?><Relationships xmlns="http://schemas.openxmlformats.org/package/2006/relationships"><Relationship Id="rId20" Type="http://schemas.openxmlformats.org/officeDocument/2006/relationships/image" Target="../media/image168.png"/><Relationship Id="rId11" Type="http://schemas.openxmlformats.org/officeDocument/2006/relationships/image" Target="../media/image161.png"/><Relationship Id="rId22" Type="http://schemas.openxmlformats.org/officeDocument/2006/relationships/image" Target="../media/image79.jpg"/><Relationship Id="rId10" Type="http://schemas.openxmlformats.org/officeDocument/2006/relationships/image" Target="../media/image163.png"/><Relationship Id="rId21" Type="http://schemas.openxmlformats.org/officeDocument/2006/relationships/image" Target="../media/image176.png"/><Relationship Id="rId13" Type="http://schemas.openxmlformats.org/officeDocument/2006/relationships/image" Target="../media/image14.png"/><Relationship Id="rId12" Type="http://schemas.openxmlformats.org/officeDocument/2006/relationships/image" Target="../media/image119.png"/><Relationship Id="rId23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4.png"/><Relationship Id="rId4" Type="http://schemas.openxmlformats.org/officeDocument/2006/relationships/image" Target="../media/image97.png"/><Relationship Id="rId9" Type="http://schemas.openxmlformats.org/officeDocument/2006/relationships/image" Target="../media/image170.png"/><Relationship Id="rId15" Type="http://schemas.openxmlformats.org/officeDocument/2006/relationships/image" Target="../media/image41.png"/><Relationship Id="rId14" Type="http://schemas.openxmlformats.org/officeDocument/2006/relationships/image" Target="../media/image162.png"/><Relationship Id="rId17" Type="http://schemas.openxmlformats.org/officeDocument/2006/relationships/image" Target="../media/image160.png"/><Relationship Id="rId16" Type="http://schemas.openxmlformats.org/officeDocument/2006/relationships/image" Target="../media/image33.png"/><Relationship Id="rId5" Type="http://schemas.openxmlformats.org/officeDocument/2006/relationships/image" Target="../media/image152.png"/><Relationship Id="rId19" Type="http://schemas.openxmlformats.org/officeDocument/2006/relationships/image" Target="../media/image174.png"/><Relationship Id="rId6" Type="http://schemas.openxmlformats.org/officeDocument/2006/relationships/image" Target="../media/image150.png"/><Relationship Id="rId18" Type="http://schemas.openxmlformats.org/officeDocument/2006/relationships/image" Target="../media/image159.png"/><Relationship Id="rId7" Type="http://schemas.openxmlformats.org/officeDocument/2006/relationships/image" Target="../media/image157.png"/><Relationship Id="rId8" Type="http://schemas.openxmlformats.org/officeDocument/2006/relationships/image" Target="../media/image15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95.jpg"/><Relationship Id="rId4" Type="http://schemas.openxmlformats.org/officeDocument/2006/relationships/image" Target="../media/image177.png"/><Relationship Id="rId5" Type="http://schemas.openxmlformats.org/officeDocument/2006/relationships/image" Target="../media/image180.png"/><Relationship Id="rId6" Type="http://schemas.openxmlformats.org/officeDocument/2006/relationships/image" Target="../media/image205.png"/><Relationship Id="rId7" Type="http://schemas.openxmlformats.org/officeDocument/2006/relationships/image" Target="../media/image7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Relationship Id="rId4" Type="http://schemas.openxmlformats.org/officeDocument/2006/relationships/image" Target="../media/image186.png"/><Relationship Id="rId5" Type="http://schemas.openxmlformats.org/officeDocument/2006/relationships/image" Target="../media/image17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png"/><Relationship Id="rId4" Type="http://schemas.openxmlformats.org/officeDocument/2006/relationships/image" Target="../media/image140.png"/><Relationship Id="rId5" Type="http://schemas.openxmlformats.org/officeDocument/2006/relationships/image" Target="../media/image132.png"/><Relationship Id="rId6" Type="http://schemas.openxmlformats.org/officeDocument/2006/relationships/image" Target="../media/image181.png"/><Relationship Id="rId7" Type="http://schemas.openxmlformats.org/officeDocument/2006/relationships/image" Target="../media/image18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.png"/><Relationship Id="rId4" Type="http://schemas.openxmlformats.org/officeDocument/2006/relationships/image" Target="../media/image136.png"/><Relationship Id="rId5" Type="http://schemas.openxmlformats.org/officeDocument/2006/relationships/image" Target="../media/image170.png"/><Relationship Id="rId6" Type="http://schemas.openxmlformats.org/officeDocument/2006/relationships/image" Target="../media/image18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90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lsst.org/scientists/alert-brokers" TargetMode="External"/><Relationship Id="rId10" Type="http://schemas.openxmlformats.org/officeDocument/2006/relationships/image" Target="../media/image30.png"/><Relationship Id="rId13" Type="http://schemas.openxmlformats.org/officeDocument/2006/relationships/hyperlink" Target="https://alerce.science/" TargetMode="External"/><Relationship Id="rId12" Type="http://schemas.openxmlformats.org/officeDocument/2006/relationships/hyperlink" Target="https://alerce.science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6.png"/><Relationship Id="rId15" Type="http://schemas.openxmlformats.org/officeDocument/2006/relationships/hyperlink" Target="https://ampelproject.github.io/" TargetMode="External"/><Relationship Id="rId14" Type="http://schemas.openxmlformats.org/officeDocument/2006/relationships/hyperlink" Target="https://antares.noirlab.edu/" TargetMode="External"/><Relationship Id="rId17" Type="http://schemas.openxmlformats.org/officeDocument/2006/relationships/hyperlink" Target="https://fink-portal.org/" TargetMode="External"/><Relationship Id="rId16" Type="http://schemas.openxmlformats.org/officeDocument/2006/relationships/hyperlink" Target="https://docs.babamul.dev/" TargetMode="External"/><Relationship Id="rId5" Type="http://schemas.openxmlformats.org/officeDocument/2006/relationships/image" Target="../media/image12.png"/><Relationship Id="rId19" Type="http://schemas.openxmlformats.org/officeDocument/2006/relationships/hyperlink" Target="https://pitt-broker.readthedocs.io/" TargetMode="External"/><Relationship Id="rId6" Type="http://schemas.openxmlformats.org/officeDocument/2006/relationships/image" Target="../media/image9.png"/><Relationship Id="rId18" Type="http://schemas.openxmlformats.org/officeDocument/2006/relationships/hyperlink" Target="https://lasair-ztf.lsst.ac.uk/" TargetMode="External"/><Relationship Id="rId7" Type="http://schemas.openxmlformats.org/officeDocument/2006/relationships/image" Target="../media/image13.png"/><Relationship Id="rId8" Type="http://schemas.openxmlformats.org/officeDocument/2006/relationships/image" Target="../media/image1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.png"/><Relationship Id="rId4" Type="http://schemas.openxmlformats.org/officeDocument/2006/relationships/image" Target="../media/image189.png"/><Relationship Id="rId5" Type="http://schemas.openxmlformats.org/officeDocument/2006/relationships/image" Target="../media/image196.png"/></Relationships>
</file>

<file path=ppt/slides/_rels/slide5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6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00.png"/><Relationship Id="rId4" Type="http://schemas.openxmlformats.org/officeDocument/2006/relationships/image" Target="../media/image4.png"/><Relationship Id="rId9" Type="http://schemas.openxmlformats.org/officeDocument/2006/relationships/image" Target="../media/image198.png"/><Relationship Id="rId5" Type="http://schemas.openxmlformats.org/officeDocument/2006/relationships/image" Target="../media/image79.jpg"/><Relationship Id="rId6" Type="http://schemas.openxmlformats.org/officeDocument/2006/relationships/image" Target="../media/image76.png"/><Relationship Id="rId7" Type="http://schemas.openxmlformats.org/officeDocument/2006/relationships/image" Target="../media/image188.png"/><Relationship Id="rId8" Type="http://schemas.openxmlformats.org/officeDocument/2006/relationships/image" Target="../media/image211.png"/></Relationships>
</file>

<file path=ppt/slides/_rels/slide53.xml.rels><?xml version="1.0" encoding="UTF-8" standalone="yes"?><Relationships xmlns="http://schemas.openxmlformats.org/package/2006/relationships"><Relationship Id="rId10" Type="http://schemas.openxmlformats.org/officeDocument/2006/relationships/image" Target="../media/image20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9.jpg"/><Relationship Id="rId4" Type="http://schemas.openxmlformats.org/officeDocument/2006/relationships/image" Target="../media/image46.png"/><Relationship Id="rId9" Type="http://schemas.openxmlformats.org/officeDocument/2006/relationships/image" Target="../media/image204.png"/><Relationship Id="rId5" Type="http://schemas.openxmlformats.org/officeDocument/2006/relationships/image" Target="../media/image76.png"/><Relationship Id="rId6" Type="http://schemas.openxmlformats.org/officeDocument/2006/relationships/image" Target="../media/image209.png"/><Relationship Id="rId7" Type="http://schemas.openxmlformats.org/officeDocument/2006/relationships/image" Target="../media/image4.png"/><Relationship Id="rId8" Type="http://schemas.openxmlformats.org/officeDocument/2006/relationships/image" Target="../media/image21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.png"/><Relationship Id="rId4" Type="http://schemas.openxmlformats.org/officeDocument/2006/relationships/image" Target="../media/image218.png"/><Relationship Id="rId5" Type="http://schemas.openxmlformats.org/officeDocument/2006/relationships/image" Target="../media/image215.png"/><Relationship Id="rId6" Type="http://schemas.openxmlformats.org/officeDocument/2006/relationships/image" Target="../media/image21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2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9.png"/><Relationship Id="rId4" Type="http://schemas.openxmlformats.org/officeDocument/2006/relationships/image" Target="../media/image14.png"/><Relationship Id="rId5" Type="http://schemas.openxmlformats.org/officeDocument/2006/relationships/image" Target="../media/image13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5" Type="http://schemas.openxmlformats.org/officeDocument/2006/relationships/image" Target="../media/image12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3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33.png"/><Relationship Id="rId4" Type="http://schemas.openxmlformats.org/officeDocument/2006/relationships/image" Target="../media/image217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png"/><Relationship Id="rId10" Type="http://schemas.openxmlformats.org/officeDocument/2006/relationships/image" Target="../media/image37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Relationship Id="rId5" Type="http://schemas.openxmlformats.org/officeDocument/2006/relationships/image" Target="../media/image38.png"/><Relationship Id="rId6" Type="http://schemas.openxmlformats.org/officeDocument/2006/relationships/image" Target="../media/image33.png"/><Relationship Id="rId7" Type="http://schemas.openxmlformats.org/officeDocument/2006/relationships/image" Target="../media/image35.png"/><Relationship Id="rId8" Type="http://schemas.openxmlformats.org/officeDocument/2006/relationships/image" Target="../media/image3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33.png"/><Relationship Id="rId4" Type="http://schemas.openxmlformats.org/officeDocument/2006/relationships/image" Target="../media/image217.png"/><Relationship Id="rId5" Type="http://schemas.openxmlformats.org/officeDocument/2006/relationships/image" Target="../media/image21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22.png"/><Relationship Id="rId4" Type="http://schemas.openxmlformats.org/officeDocument/2006/relationships/image" Target="../media/image221.png"/><Relationship Id="rId5" Type="http://schemas.openxmlformats.org/officeDocument/2006/relationships/image" Target="../media/image223.png"/><Relationship Id="rId6" Type="http://schemas.openxmlformats.org/officeDocument/2006/relationships/image" Target="../media/image21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20.png"/><Relationship Id="rId4" Type="http://schemas.openxmlformats.org/officeDocument/2006/relationships/image" Target="../media/image22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2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25.png"/><Relationship Id="rId4" Type="http://schemas.openxmlformats.org/officeDocument/2006/relationships/image" Target="../media/image241.png"/><Relationship Id="rId5" Type="http://schemas.openxmlformats.org/officeDocument/2006/relationships/image" Target="../media/image226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31.png"/><Relationship Id="rId4" Type="http://schemas.openxmlformats.org/officeDocument/2006/relationships/image" Target="../media/image229.png"/><Relationship Id="rId5" Type="http://schemas.openxmlformats.org/officeDocument/2006/relationships/image" Target="../media/image239.png"/><Relationship Id="rId6" Type="http://schemas.openxmlformats.org/officeDocument/2006/relationships/image" Target="../media/image22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3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3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36.png"/><Relationship Id="rId4" Type="http://schemas.openxmlformats.org/officeDocument/2006/relationships/image" Target="../media/image23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35.png"/><Relationship Id="rId4" Type="http://schemas.openxmlformats.org/officeDocument/2006/relationships/hyperlink" Target="https://zenodo.org/records/5275453" TargetMode="External"/><Relationship Id="rId5" Type="http://schemas.openxmlformats.org/officeDocument/2006/relationships/image" Target="../media/image237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64.png"/><Relationship Id="rId10" Type="http://schemas.openxmlformats.org/officeDocument/2006/relationships/image" Target="../media/image52.png"/><Relationship Id="rId13" Type="http://schemas.openxmlformats.org/officeDocument/2006/relationships/image" Target="../media/image55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image" Target="../media/image47.png"/><Relationship Id="rId9" Type="http://schemas.openxmlformats.org/officeDocument/2006/relationships/image" Target="../media/image4.png"/><Relationship Id="rId15" Type="http://schemas.openxmlformats.org/officeDocument/2006/relationships/image" Target="../media/image57.png"/><Relationship Id="rId14" Type="http://schemas.openxmlformats.org/officeDocument/2006/relationships/image" Target="../media/image56.png"/><Relationship Id="rId5" Type="http://schemas.openxmlformats.org/officeDocument/2006/relationships/image" Target="../media/image58.png"/><Relationship Id="rId6" Type="http://schemas.openxmlformats.org/officeDocument/2006/relationships/image" Target="../media/image71.png"/><Relationship Id="rId7" Type="http://schemas.openxmlformats.org/officeDocument/2006/relationships/image" Target="../media/image49.png"/><Relationship Id="rId8" Type="http://schemas.openxmlformats.org/officeDocument/2006/relationships/image" Target="../media/image53.png"/></Relationships>
</file>

<file path=ppt/slides/_rels/slide70.xml.rels><?xml version="1.0" encoding="UTF-8" standalone="yes"?><Relationships xmlns="http://schemas.openxmlformats.org/package/2006/relationships"><Relationship Id="rId11" Type="http://schemas.openxmlformats.org/officeDocument/2006/relationships/hyperlink" Target="http://workshops.alerce.online/" TargetMode="External"/><Relationship Id="rId10" Type="http://schemas.openxmlformats.org/officeDocument/2006/relationships/hyperlink" Target="https://github.com/alercebroker/usecases" TargetMode="External"/><Relationship Id="rId12" Type="http://schemas.openxmlformats.org/officeDocument/2006/relationships/hyperlink" Target="https://alerce.science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hyperlink" Target="https://alerce.online/" TargetMode="External"/><Relationship Id="rId4" Type="http://schemas.openxmlformats.org/officeDocument/2006/relationships/hyperlink" Target="https://snhunter.alerce.online/" TargetMode="External"/><Relationship Id="rId9" Type="http://schemas.openxmlformats.org/officeDocument/2006/relationships/image" Target="../media/image238.png"/><Relationship Id="rId5" Type="http://schemas.openxmlformats.org/officeDocument/2006/relationships/hyperlink" Target="https://watchlist.alerce.online/" TargetMode="External"/><Relationship Id="rId6" Type="http://schemas.openxmlformats.org/officeDocument/2006/relationships/image" Target="../media/image247.png"/><Relationship Id="rId7" Type="http://schemas.openxmlformats.org/officeDocument/2006/relationships/image" Target="../media/image242.png"/><Relationship Id="rId8" Type="http://schemas.openxmlformats.org/officeDocument/2006/relationships/image" Target="../media/image22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47.png"/><Relationship Id="rId4" Type="http://schemas.openxmlformats.org/officeDocument/2006/relationships/image" Target="../media/image240.png"/><Relationship Id="rId5" Type="http://schemas.openxmlformats.org/officeDocument/2006/relationships/image" Target="../media/image14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47.png"/><Relationship Id="rId4" Type="http://schemas.openxmlformats.org/officeDocument/2006/relationships/image" Target="../media/image240.png"/><Relationship Id="rId5" Type="http://schemas.openxmlformats.org/officeDocument/2006/relationships/image" Target="../media/image14.png"/><Relationship Id="rId6" Type="http://schemas.openxmlformats.org/officeDocument/2006/relationships/image" Target="../media/image245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48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249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48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48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48.png"/><Relationship Id="rId4" Type="http://schemas.openxmlformats.org/officeDocument/2006/relationships/image" Target="../media/image243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48.png"/><Relationship Id="rId4" Type="http://schemas.openxmlformats.org/officeDocument/2006/relationships/image" Target="../media/image243.png"/><Relationship Id="rId5" Type="http://schemas.openxmlformats.org/officeDocument/2006/relationships/image" Target="../media/image1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68.png"/><Relationship Id="rId5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73.jpg"/><Relationship Id="rId5" Type="http://schemas.openxmlformats.org/officeDocument/2006/relationships/image" Target="../media/image60.jpg"/><Relationship Id="rId6" Type="http://schemas.openxmlformats.org/officeDocument/2006/relationships/image" Target="../media/image61.jpg"/><Relationship Id="rId7" Type="http://schemas.openxmlformats.org/officeDocument/2006/relationships/image" Target="../media/image6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5750"/>
            <a:ext cx="9115551" cy="52817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0"/>
          <p:cNvSpPr/>
          <p:nvPr/>
        </p:nvSpPr>
        <p:spPr>
          <a:xfrm>
            <a:off x="-28450" y="3660425"/>
            <a:ext cx="9186000" cy="1335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20"/>
          <p:cNvPicPr preferRelativeResize="0"/>
          <p:nvPr/>
        </p:nvPicPr>
        <p:blipFill rotWithShape="1">
          <a:blip r:embed="rId4">
            <a:alphaModFix/>
          </a:blip>
          <a:srcRect b="54275" l="0" r="0" t="8337"/>
          <a:stretch/>
        </p:blipFill>
        <p:spPr>
          <a:xfrm>
            <a:off x="641661" y="1463850"/>
            <a:ext cx="7860675" cy="9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0"/>
          <p:cNvSpPr txBox="1"/>
          <p:nvPr>
            <p:ph idx="1" type="subTitle"/>
          </p:nvPr>
        </p:nvSpPr>
        <p:spPr>
          <a:xfrm>
            <a:off x="311700" y="2544813"/>
            <a:ext cx="8520600" cy="1081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3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Machine learning in production</a:t>
            </a:r>
            <a:r>
              <a:rPr lang="es" sz="243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for astronomy</a:t>
            </a:r>
            <a:endParaRPr sz="243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3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13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F. Förster;</a:t>
            </a:r>
            <a:r>
              <a:rPr lang="es" sz="113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G. Cabrera-Vives; F. E. Bauer; A. Bayo; M. Catelan; P. A. Estévez; S. Eyheramendy; P. Huijse; G. Pignata; P. Sánchez-Sáez; A. Muñoz-Arancibia; L. Hernández-García; I. Reyes; A. Álvarez; C. Mansilla; E. Pizarro; E. Muñoz; H. Larragaña; K. Medina; B. Gamboa; A. Mourao; J. Borissova; A. Clocchiatti; F. Elorrieta; R. Kurtev; P. Lira; J. Vergara; M. Contreras; R. Dastidar; J. Pineda; J. Silva; D. De Cicco; C. Donoso-Oliva; M. J. Graham; A. Mahabal; W. Palma; M. Pérez-Carrasco; A. Papageorgiou; P. Protopapas; E. Vera; A. Jordán; R. Roa; A. Rodríguez</a:t>
            </a:r>
            <a:endParaRPr sz="113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t/>
            </a:r>
            <a:endParaRPr sz="113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950" y="3578805"/>
            <a:ext cx="8388105" cy="136852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0"/>
          <p:cNvSpPr txBox="1"/>
          <p:nvPr/>
        </p:nvSpPr>
        <p:spPr>
          <a:xfrm>
            <a:off x="356399" y="3735525"/>
            <a:ext cx="30552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1600">
                <a:solidFill>
                  <a:srgbClr val="351C75"/>
                </a:solidFill>
              </a:rPr>
              <a:t>http://alerce.science/</a:t>
            </a:r>
            <a:endParaRPr sz="1600">
              <a:solidFill>
                <a:srgbClr val="351C75"/>
              </a:solidFill>
            </a:endParaRPr>
          </a:p>
        </p:txBody>
      </p:sp>
      <p:pic>
        <p:nvPicPr>
          <p:cNvPr id="96" name="Google Shape;9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4025" y="0"/>
            <a:ext cx="3041166" cy="136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79300" y="3735527"/>
            <a:ext cx="459575" cy="5658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9"/>
          <p:cNvSpPr txBox="1"/>
          <p:nvPr/>
        </p:nvSpPr>
        <p:spPr>
          <a:xfrm>
            <a:off x="6948375" y="1281900"/>
            <a:ext cx="141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37373"/>
                </a:solidFill>
                <a:latin typeface="Lato"/>
                <a:ea typeface="Lato"/>
                <a:cs typeface="Lato"/>
                <a:sym typeface="Lato"/>
              </a:rPr>
              <a:t>Lead engineer: Ignacio Reyes-Jainaga</a:t>
            </a:r>
            <a:endParaRPr sz="1000">
              <a:solidFill>
                <a:srgbClr val="73737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3" name="Google Shape;313;p29"/>
          <p:cNvSpPr txBox="1"/>
          <p:nvPr>
            <p:ph idx="4294967295" type="title"/>
          </p:nvPr>
        </p:nvSpPr>
        <p:spPr>
          <a:xfrm>
            <a:off x="1226100" y="363575"/>
            <a:ext cx="8520600" cy="6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8124"/>
              <a:buFont typeface="Arial"/>
              <a:buNone/>
            </a:pPr>
            <a:r>
              <a:rPr lang="es" sz="3520">
                <a:solidFill>
                  <a:srgbClr val="0B3A8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Team</a:t>
            </a:r>
            <a:endParaRPr sz="3520">
              <a:solidFill>
                <a:srgbClr val="0B3A8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4" name="Google Shape;314;p29"/>
          <p:cNvPicPr preferRelativeResize="0"/>
          <p:nvPr/>
        </p:nvPicPr>
        <p:blipFill rotWithShape="1">
          <a:blip r:embed="rId3">
            <a:alphaModFix/>
          </a:blip>
          <a:srcRect b="50065" l="7480" r="8380" t="33477"/>
          <a:stretch/>
        </p:blipFill>
        <p:spPr>
          <a:xfrm>
            <a:off x="2779111" y="164310"/>
            <a:ext cx="6251864" cy="91707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9"/>
          <p:cNvSpPr txBox="1"/>
          <p:nvPr/>
        </p:nvSpPr>
        <p:spPr>
          <a:xfrm>
            <a:off x="186025" y="1672225"/>
            <a:ext cx="3829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Lato"/>
                <a:ea typeface="Lato"/>
                <a:cs typeface="Lato"/>
                <a:sym typeface="Lato"/>
              </a:rPr>
              <a:t>PI</a:t>
            </a:r>
            <a:r>
              <a:rPr lang="es">
                <a:latin typeface="Lato"/>
                <a:ea typeface="Lato"/>
                <a:cs typeface="Lato"/>
                <a:sym typeface="Lato"/>
              </a:rPr>
              <a:t> (Guillermo Cabrera-Vives, since july 2024) 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Lato"/>
                <a:ea typeface="Lato"/>
                <a:cs typeface="Lato"/>
                <a:sym typeface="Lato"/>
              </a:rPr>
              <a:t>+ </a:t>
            </a:r>
            <a:r>
              <a:rPr b="1" lang="es">
                <a:latin typeface="Lato"/>
                <a:ea typeface="Lato"/>
                <a:cs typeface="Lato"/>
                <a:sym typeface="Lato"/>
              </a:rPr>
              <a:t>scientific board </a:t>
            </a:r>
            <a:r>
              <a:rPr lang="es">
                <a:latin typeface="Lato"/>
                <a:ea typeface="Lato"/>
                <a:cs typeface="Lato"/>
                <a:sym typeface="Lato"/>
              </a:rPr>
              <a:t>(8 researchers) + </a:t>
            </a:r>
            <a:r>
              <a:rPr b="1" lang="es">
                <a:latin typeface="Lato"/>
                <a:ea typeface="Lato"/>
                <a:cs typeface="Lato"/>
                <a:sym typeface="Lato"/>
              </a:rPr>
              <a:t>strategic board</a:t>
            </a:r>
            <a:r>
              <a:rPr lang="es">
                <a:latin typeface="Lato"/>
                <a:ea typeface="Lato"/>
                <a:cs typeface="Lato"/>
                <a:sym typeface="Lato"/>
              </a:rPr>
              <a:t> (CMM, MAS, Data Observatory &amp; U. de Concepción).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Lato"/>
                <a:ea typeface="Lato"/>
                <a:cs typeface="Lato"/>
                <a:sym typeface="Lato"/>
              </a:rPr>
              <a:t>Software engineering + machine learning + astronomy</a:t>
            </a:r>
            <a:r>
              <a:rPr lang="es">
                <a:latin typeface="Lato"/>
                <a:ea typeface="Lato"/>
                <a:cs typeface="Lato"/>
                <a:sym typeface="Lato"/>
              </a:rPr>
              <a:t> teams working using </a:t>
            </a:r>
            <a:r>
              <a:rPr b="1" lang="es">
                <a:latin typeface="Lato"/>
                <a:ea typeface="Lato"/>
                <a:cs typeface="Lato"/>
                <a:sym typeface="Lato"/>
              </a:rPr>
              <a:t>agile methodologies</a:t>
            </a:r>
            <a:r>
              <a:rPr lang="es">
                <a:latin typeface="Lato"/>
                <a:ea typeface="Lato"/>
                <a:cs typeface="Lato"/>
                <a:sym typeface="Lato"/>
              </a:rPr>
              <a:t> (8 FTE engineers, 1 FTE postdocs).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Lato"/>
                <a:ea typeface="Lato"/>
                <a:cs typeface="Lato"/>
                <a:sym typeface="Lato"/>
              </a:rPr>
              <a:t>Scientific</a:t>
            </a:r>
            <a:r>
              <a:rPr lang="es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s">
                <a:latin typeface="Lato"/>
                <a:ea typeface="Lato"/>
                <a:cs typeface="Lato"/>
                <a:sym typeface="Lato"/>
              </a:rPr>
              <a:t>use case</a:t>
            </a:r>
            <a:r>
              <a:rPr lang="es">
                <a:latin typeface="Lato"/>
                <a:ea typeface="Lato"/>
                <a:cs typeface="Lato"/>
                <a:sym typeface="Lato"/>
              </a:rPr>
              <a:t> based interdisciplinary teams.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16" name="Google Shape;316;p29"/>
          <p:cNvGrpSpPr/>
          <p:nvPr/>
        </p:nvGrpSpPr>
        <p:grpSpPr>
          <a:xfrm>
            <a:off x="4121800" y="2255363"/>
            <a:ext cx="1799932" cy="1492701"/>
            <a:chOff x="4121800" y="2255363"/>
            <a:chExt cx="1799932" cy="1492701"/>
          </a:xfrm>
        </p:grpSpPr>
        <p:grpSp>
          <p:nvGrpSpPr>
            <p:cNvPr id="317" name="Google Shape;317;p29"/>
            <p:cNvGrpSpPr/>
            <p:nvPr/>
          </p:nvGrpSpPr>
          <p:grpSpPr>
            <a:xfrm>
              <a:off x="4121800" y="2255363"/>
              <a:ext cx="1799932" cy="1492701"/>
              <a:chOff x="4438770" y="1411733"/>
              <a:chExt cx="4302969" cy="3566789"/>
            </a:xfrm>
          </p:grpSpPr>
          <p:sp>
            <p:nvSpPr>
              <p:cNvPr id="318" name="Google Shape;318;p29"/>
              <p:cNvSpPr/>
              <p:nvPr/>
            </p:nvSpPr>
            <p:spPr>
              <a:xfrm>
                <a:off x="6941740" y="3178513"/>
                <a:ext cx="1800000" cy="18000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ML</a:t>
                </a:r>
                <a:endParaRPr sz="1100"/>
              </a:p>
            </p:txBody>
          </p:sp>
          <p:sp>
            <p:nvSpPr>
              <p:cNvPr id="319" name="Google Shape;319;p29"/>
              <p:cNvSpPr/>
              <p:nvPr/>
            </p:nvSpPr>
            <p:spPr>
              <a:xfrm>
                <a:off x="5685150" y="1411733"/>
                <a:ext cx="1800000" cy="1800000"/>
              </a:xfrm>
              <a:prstGeom prst="ellipse">
                <a:avLst/>
              </a:prstGeom>
              <a:solidFill>
                <a:srgbClr val="CFE2F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Astro</a:t>
                </a:r>
                <a:endParaRPr sz="1100"/>
              </a:p>
            </p:txBody>
          </p:sp>
          <p:sp>
            <p:nvSpPr>
              <p:cNvPr id="320" name="Google Shape;320;p29"/>
              <p:cNvSpPr/>
              <p:nvPr/>
            </p:nvSpPr>
            <p:spPr>
              <a:xfrm>
                <a:off x="4438770" y="3178522"/>
                <a:ext cx="1800000" cy="1800000"/>
              </a:xfrm>
              <a:prstGeom prst="ellipse">
                <a:avLst/>
              </a:prstGeom>
              <a:solidFill>
                <a:srgbClr val="F4CCC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SW</a:t>
                </a:r>
                <a:endParaRPr sz="1100"/>
              </a:p>
            </p:txBody>
          </p:sp>
          <p:grpSp>
            <p:nvGrpSpPr>
              <p:cNvPr id="321" name="Google Shape;321;p29"/>
              <p:cNvGrpSpPr/>
              <p:nvPr/>
            </p:nvGrpSpPr>
            <p:grpSpPr>
              <a:xfrm>
                <a:off x="5989949" y="2622300"/>
                <a:ext cx="1478051" cy="1630426"/>
                <a:chOff x="5837549" y="2469900"/>
                <a:chExt cx="1478051" cy="1630426"/>
              </a:xfrm>
            </p:grpSpPr>
            <p:pic>
              <p:nvPicPr>
                <p:cNvPr id="322" name="Google Shape;322;p2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25345" t="0"/>
                <a:stretch/>
              </p:blipFill>
              <p:spPr>
                <a:xfrm>
                  <a:off x="5837549" y="2469900"/>
                  <a:ext cx="1217199" cy="16304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3" name="Google Shape;323;p2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82357" r="0" t="0"/>
                <a:stretch/>
              </p:blipFill>
              <p:spPr>
                <a:xfrm>
                  <a:off x="7027950" y="2469900"/>
                  <a:ext cx="287651" cy="16304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324" name="Google Shape;324;p29"/>
            <p:cNvSpPr txBox="1"/>
            <p:nvPr/>
          </p:nvSpPr>
          <p:spPr>
            <a:xfrm>
              <a:off x="4614926" y="3575325"/>
              <a:ext cx="997200" cy="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5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Platform</a:t>
              </a:r>
              <a:endParaRPr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25" name="Google Shape;325;p29"/>
          <p:cNvGrpSpPr/>
          <p:nvPr/>
        </p:nvGrpSpPr>
        <p:grpSpPr>
          <a:xfrm>
            <a:off x="5697975" y="1259326"/>
            <a:ext cx="1799932" cy="1492701"/>
            <a:chOff x="5697975" y="1259326"/>
            <a:chExt cx="1799932" cy="1492701"/>
          </a:xfrm>
        </p:grpSpPr>
        <p:grpSp>
          <p:nvGrpSpPr>
            <p:cNvPr id="326" name="Google Shape;326;p29"/>
            <p:cNvGrpSpPr/>
            <p:nvPr/>
          </p:nvGrpSpPr>
          <p:grpSpPr>
            <a:xfrm>
              <a:off x="5697975" y="1259326"/>
              <a:ext cx="1799932" cy="1492701"/>
              <a:chOff x="4438770" y="1411733"/>
              <a:chExt cx="4302969" cy="3566789"/>
            </a:xfrm>
          </p:grpSpPr>
          <p:sp>
            <p:nvSpPr>
              <p:cNvPr id="327" name="Google Shape;327;p29"/>
              <p:cNvSpPr/>
              <p:nvPr/>
            </p:nvSpPr>
            <p:spPr>
              <a:xfrm>
                <a:off x="6941740" y="3178513"/>
                <a:ext cx="1800000" cy="18000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ML</a:t>
                </a:r>
                <a:endParaRPr sz="1100"/>
              </a:p>
            </p:txBody>
          </p:sp>
          <p:sp>
            <p:nvSpPr>
              <p:cNvPr id="328" name="Google Shape;328;p29"/>
              <p:cNvSpPr/>
              <p:nvPr/>
            </p:nvSpPr>
            <p:spPr>
              <a:xfrm>
                <a:off x="5685150" y="1411733"/>
                <a:ext cx="1800000" cy="1800000"/>
              </a:xfrm>
              <a:prstGeom prst="ellipse">
                <a:avLst/>
              </a:prstGeom>
              <a:solidFill>
                <a:srgbClr val="CFE2F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Astro</a:t>
                </a:r>
                <a:endParaRPr sz="1100"/>
              </a:p>
            </p:txBody>
          </p:sp>
          <p:sp>
            <p:nvSpPr>
              <p:cNvPr id="329" name="Google Shape;329;p29"/>
              <p:cNvSpPr/>
              <p:nvPr/>
            </p:nvSpPr>
            <p:spPr>
              <a:xfrm>
                <a:off x="4438770" y="3178522"/>
                <a:ext cx="1800000" cy="1800000"/>
              </a:xfrm>
              <a:prstGeom prst="ellipse">
                <a:avLst/>
              </a:prstGeom>
              <a:solidFill>
                <a:srgbClr val="F4CCC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SW</a:t>
                </a:r>
                <a:endParaRPr sz="1100"/>
              </a:p>
            </p:txBody>
          </p:sp>
          <p:grpSp>
            <p:nvGrpSpPr>
              <p:cNvPr id="330" name="Google Shape;330;p29"/>
              <p:cNvGrpSpPr/>
              <p:nvPr/>
            </p:nvGrpSpPr>
            <p:grpSpPr>
              <a:xfrm>
                <a:off x="5989949" y="2622300"/>
                <a:ext cx="1478051" cy="1630426"/>
                <a:chOff x="5837549" y="2469900"/>
                <a:chExt cx="1478051" cy="1630426"/>
              </a:xfrm>
            </p:grpSpPr>
            <p:pic>
              <p:nvPicPr>
                <p:cNvPr id="331" name="Google Shape;331;p2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25345" t="0"/>
                <a:stretch/>
              </p:blipFill>
              <p:spPr>
                <a:xfrm>
                  <a:off x="5837549" y="2469900"/>
                  <a:ext cx="1217199" cy="16304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2" name="Google Shape;332;p2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82357" r="0" t="0"/>
                <a:stretch/>
              </p:blipFill>
              <p:spPr>
                <a:xfrm>
                  <a:off x="7027950" y="2469900"/>
                  <a:ext cx="287651" cy="16304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333" name="Google Shape;333;p29"/>
            <p:cNvSpPr txBox="1"/>
            <p:nvPr/>
          </p:nvSpPr>
          <p:spPr>
            <a:xfrm>
              <a:off x="6291320" y="2565770"/>
              <a:ext cx="851400" cy="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5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Users</a:t>
              </a:r>
              <a:endParaRPr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4" name="Google Shape;334;p29"/>
          <p:cNvGrpSpPr/>
          <p:nvPr/>
        </p:nvGrpSpPr>
        <p:grpSpPr>
          <a:xfrm>
            <a:off x="7176275" y="2177701"/>
            <a:ext cx="1799932" cy="1492701"/>
            <a:chOff x="7176275" y="2177701"/>
            <a:chExt cx="1799932" cy="1492701"/>
          </a:xfrm>
        </p:grpSpPr>
        <p:grpSp>
          <p:nvGrpSpPr>
            <p:cNvPr id="335" name="Google Shape;335;p29"/>
            <p:cNvGrpSpPr/>
            <p:nvPr/>
          </p:nvGrpSpPr>
          <p:grpSpPr>
            <a:xfrm>
              <a:off x="7176275" y="2177701"/>
              <a:ext cx="1799932" cy="1492701"/>
              <a:chOff x="4438770" y="1411733"/>
              <a:chExt cx="4302969" cy="3566789"/>
            </a:xfrm>
          </p:grpSpPr>
          <p:sp>
            <p:nvSpPr>
              <p:cNvPr id="336" name="Google Shape;336;p29"/>
              <p:cNvSpPr/>
              <p:nvPr/>
            </p:nvSpPr>
            <p:spPr>
              <a:xfrm>
                <a:off x="6941740" y="3178513"/>
                <a:ext cx="1800000" cy="18000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ML</a:t>
                </a:r>
                <a:endParaRPr sz="1100"/>
              </a:p>
            </p:txBody>
          </p:sp>
          <p:sp>
            <p:nvSpPr>
              <p:cNvPr id="337" name="Google Shape;337;p29"/>
              <p:cNvSpPr/>
              <p:nvPr/>
            </p:nvSpPr>
            <p:spPr>
              <a:xfrm>
                <a:off x="5685150" y="1411733"/>
                <a:ext cx="1800000" cy="1800000"/>
              </a:xfrm>
              <a:prstGeom prst="ellipse">
                <a:avLst/>
              </a:prstGeom>
              <a:solidFill>
                <a:srgbClr val="CFE2F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Astro</a:t>
                </a:r>
                <a:endParaRPr sz="1100"/>
              </a:p>
            </p:txBody>
          </p:sp>
          <p:sp>
            <p:nvSpPr>
              <p:cNvPr id="338" name="Google Shape;338;p29"/>
              <p:cNvSpPr/>
              <p:nvPr/>
            </p:nvSpPr>
            <p:spPr>
              <a:xfrm>
                <a:off x="4438770" y="3178522"/>
                <a:ext cx="1800000" cy="1800000"/>
              </a:xfrm>
              <a:prstGeom prst="ellipse">
                <a:avLst/>
              </a:prstGeom>
              <a:solidFill>
                <a:srgbClr val="F4CCC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SW</a:t>
                </a:r>
                <a:endParaRPr sz="1100"/>
              </a:p>
            </p:txBody>
          </p:sp>
          <p:grpSp>
            <p:nvGrpSpPr>
              <p:cNvPr id="339" name="Google Shape;339;p29"/>
              <p:cNvGrpSpPr/>
              <p:nvPr/>
            </p:nvGrpSpPr>
            <p:grpSpPr>
              <a:xfrm>
                <a:off x="5989949" y="2622300"/>
                <a:ext cx="1478051" cy="1630426"/>
                <a:chOff x="5837549" y="2469900"/>
                <a:chExt cx="1478051" cy="1630426"/>
              </a:xfrm>
            </p:grpSpPr>
            <p:pic>
              <p:nvPicPr>
                <p:cNvPr id="340" name="Google Shape;340;p2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25345" t="0"/>
                <a:stretch/>
              </p:blipFill>
              <p:spPr>
                <a:xfrm>
                  <a:off x="5837549" y="2469900"/>
                  <a:ext cx="1217199" cy="16304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1" name="Google Shape;341;p2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82357" r="0" t="0"/>
                <a:stretch/>
              </p:blipFill>
              <p:spPr>
                <a:xfrm>
                  <a:off x="7027950" y="2469900"/>
                  <a:ext cx="287651" cy="16304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342" name="Google Shape;342;p29"/>
            <p:cNvSpPr txBox="1"/>
            <p:nvPr/>
          </p:nvSpPr>
          <p:spPr>
            <a:xfrm>
              <a:off x="7739120" y="3458705"/>
              <a:ext cx="851400" cy="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5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Alerts</a:t>
              </a:r>
              <a:endParaRPr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29"/>
          <p:cNvGrpSpPr/>
          <p:nvPr/>
        </p:nvGrpSpPr>
        <p:grpSpPr>
          <a:xfrm>
            <a:off x="5697975" y="3257226"/>
            <a:ext cx="1883000" cy="1492701"/>
            <a:chOff x="5697975" y="3333426"/>
            <a:chExt cx="1883000" cy="1492701"/>
          </a:xfrm>
        </p:grpSpPr>
        <p:grpSp>
          <p:nvGrpSpPr>
            <p:cNvPr id="344" name="Google Shape;344;p29"/>
            <p:cNvGrpSpPr/>
            <p:nvPr/>
          </p:nvGrpSpPr>
          <p:grpSpPr>
            <a:xfrm>
              <a:off x="5697975" y="3333426"/>
              <a:ext cx="1799932" cy="1492701"/>
              <a:chOff x="4438770" y="1411733"/>
              <a:chExt cx="4302969" cy="3566789"/>
            </a:xfrm>
          </p:grpSpPr>
          <p:sp>
            <p:nvSpPr>
              <p:cNvPr id="345" name="Google Shape;345;p29"/>
              <p:cNvSpPr/>
              <p:nvPr/>
            </p:nvSpPr>
            <p:spPr>
              <a:xfrm>
                <a:off x="6941740" y="3178513"/>
                <a:ext cx="1800000" cy="18000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ML</a:t>
                </a:r>
                <a:endParaRPr sz="1100"/>
              </a:p>
            </p:txBody>
          </p:sp>
          <p:sp>
            <p:nvSpPr>
              <p:cNvPr id="346" name="Google Shape;346;p29"/>
              <p:cNvSpPr/>
              <p:nvPr/>
            </p:nvSpPr>
            <p:spPr>
              <a:xfrm>
                <a:off x="5685150" y="1411733"/>
                <a:ext cx="1800000" cy="1800000"/>
              </a:xfrm>
              <a:prstGeom prst="ellipse">
                <a:avLst/>
              </a:prstGeom>
              <a:solidFill>
                <a:srgbClr val="CFE2F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Astro</a:t>
                </a:r>
                <a:endParaRPr sz="1100"/>
              </a:p>
            </p:txBody>
          </p:sp>
          <p:sp>
            <p:nvSpPr>
              <p:cNvPr id="347" name="Google Shape;347;p29"/>
              <p:cNvSpPr/>
              <p:nvPr/>
            </p:nvSpPr>
            <p:spPr>
              <a:xfrm>
                <a:off x="4438770" y="3178522"/>
                <a:ext cx="1800000" cy="1800000"/>
              </a:xfrm>
              <a:prstGeom prst="ellipse">
                <a:avLst/>
              </a:prstGeom>
              <a:solidFill>
                <a:srgbClr val="F4CCCC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100"/>
                  <a:t>SW</a:t>
                </a:r>
                <a:endParaRPr sz="1100"/>
              </a:p>
            </p:txBody>
          </p:sp>
          <p:grpSp>
            <p:nvGrpSpPr>
              <p:cNvPr id="348" name="Google Shape;348;p29"/>
              <p:cNvGrpSpPr/>
              <p:nvPr/>
            </p:nvGrpSpPr>
            <p:grpSpPr>
              <a:xfrm>
                <a:off x="5989949" y="2622300"/>
                <a:ext cx="1478051" cy="1630426"/>
                <a:chOff x="5837549" y="2469900"/>
                <a:chExt cx="1478051" cy="1630426"/>
              </a:xfrm>
            </p:grpSpPr>
            <p:pic>
              <p:nvPicPr>
                <p:cNvPr id="349" name="Google Shape;349;p2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25345" t="0"/>
                <a:stretch/>
              </p:blipFill>
              <p:spPr>
                <a:xfrm>
                  <a:off x="5837549" y="2469900"/>
                  <a:ext cx="1217199" cy="16304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0" name="Google Shape;350;p29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82357" r="0" t="0"/>
                <a:stretch/>
              </p:blipFill>
              <p:spPr>
                <a:xfrm>
                  <a:off x="7027950" y="2469900"/>
                  <a:ext cx="287651" cy="16304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351" name="Google Shape;351;p29"/>
            <p:cNvSpPr txBox="1"/>
            <p:nvPr/>
          </p:nvSpPr>
          <p:spPr>
            <a:xfrm>
              <a:off x="5893475" y="4759109"/>
              <a:ext cx="1687500" cy="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5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Batch processing</a:t>
              </a:r>
              <a:endParaRPr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52" name="Google Shape;35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916" y="193263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</p:txBody>
      </p:sp>
      <p:pic>
        <p:nvPicPr>
          <p:cNvPr id="354" name="Google Shape;354;p29"/>
          <p:cNvPicPr preferRelativeResize="0"/>
          <p:nvPr/>
        </p:nvPicPr>
        <p:blipFill rotWithShape="1">
          <a:blip r:embed="rId6">
            <a:alphaModFix/>
          </a:blip>
          <a:srcRect b="0" l="6582" r="6799" t="0"/>
          <a:stretch/>
        </p:blipFill>
        <p:spPr>
          <a:xfrm>
            <a:off x="4146275" y="1129850"/>
            <a:ext cx="744775" cy="86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9"/>
          <p:cNvSpPr txBox="1"/>
          <p:nvPr/>
        </p:nvSpPr>
        <p:spPr>
          <a:xfrm>
            <a:off x="4891050" y="1298500"/>
            <a:ext cx="1124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37373"/>
                </a:solidFill>
                <a:latin typeface="Lato"/>
                <a:ea typeface="Lato"/>
                <a:cs typeface="Lato"/>
                <a:sym typeface="Lato"/>
              </a:rPr>
              <a:t>PI: Guillermo </a:t>
            </a:r>
            <a:endParaRPr sz="1000">
              <a:solidFill>
                <a:srgbClr val="73737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737373"/>
                </a:solidFill>
                <a:latin typeface="Lato"/>
                <a:ea typeface="Lato"/>
                <a:cs typeface="Lato"/>
                <a:sym typeface="Lato"/>
              </a:rPr>
              <a:t>Cabrera-Vives</a:t>
            </a:r>
            <a:endParaRPr/>
          </a:p>
        </p:txBody>
      </p:sp>
      <p:pic>
        <p:nvPicPr>
          <p:cNvPr id="356" name="Google Shape;356;p29"/>
          <p:cNvPicPr preferRelativeResize="0"/>
          <p:nvPr/>
        </p:nvPicPr>
        <p:blipFill rotWithShape="1">
          <a:blip r:embed="rId7">
            <a:alphaModFix/>
          </a:blip>
          <a:srcRect b="55999" l="51681" r="27049" t="19928"/>
          <a:stretch/>
        </p:blipFill>
        <p:spPr>
          <a:xfrm>
            <a:off x="8374411" y="1140313"/>
            <a:ext cx="744775" cy="842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0"/>
          <p:cNvSpPr txBox="1"/>
          <p:nvPr/>
        </p:nvSpPr>
        <p:spPr>
          <a:xfrm>
            <a:off x="258300" y="1532800"/>
            <a:ext cx="4564800" cy="29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Light curve classifier (Sánchez-Sáez+2021, AJ)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Presentation paper (Förster+2021, AJ)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Stamp classifier (Carrasco-Davis+2021, AJ)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Changing state AGN (Sánchez-Sáez+2021, AJ)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Changing state AGN II (López-Navas+2021, MNRAS)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AGN variability features (López-Navas+2022, MNRAS)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GANs (García+2022, ApJ)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Fractal Development (Rodríguez+IEEE Software)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DELIGHT (Förster+</a:t>
            </a: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2023</a:t>
            </a: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, AJ)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Attention based classification (Pimentel+2023, AJ)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API Hell (Cabrera-Vives+2022, PROFES)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Irregular time series (Ojeda+2023, </a:t>
            </a: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RASTI)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G</a:t>
            </a: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iant radio galaxy &amp; blazar</a:t>
            </a: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(Hernández-García+2023, MNRAS)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ZTF DR11 classification (Sánchez-Sáez+2023, AJ)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Outliers (M. Pérez-Carrasco+2023, AJ)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Multi scale stamp classifier (Reyes+2023, AJ)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Domain adaptation for stamps (Cabrera-Vives+2023, AJ)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Physical Properties of Type II SNe (Silva+2024, AJ)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ATAT: Astronomical Transformer (Cabrera-Vives+2024, A&amp;A)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Awakening of 10</a:t>
            </a:r>
            <a:r>
              <a:rPr baseline="30000"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6</a:t>
            </a:r>
            <a:r>
              <a:rPr lang="es" sz="8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 black hole (Sánchez-Sáez+2024, A&amp;A)</a:t>
            </a:r>
            <a:endParaRPr sz="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2" name="Google Shape;362;p30"/>
          <p:cNvSpPr txBox="1"/>
          <p:nvPr/>
        </p:nvSpPr>
        <p:spPr>
          <a:xfrm>
            <a:off x="258300" y="1156600"/>
            <a:ext cx="2906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latin typeface="Lato"/>
                <a:ea typeface="Lato"/>
                <a:cs typeface="Lato"/>
                <a:sym typeface="Lato"/>
              </a:rPr>
              <a:t>20</a:t>
            </a:r>
            <a:r>
              <a:rPr lang="es" sz="1900">
                <a:latin typeface="Lato"/>
                <a:ea typeface="Lato"/>
                <a:cs typeface="Lato"/>
                <a:sym typeface="Lato"/>
              </a:rPr>
              <a:t> accepted publications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30"/>
          <p:cNvSpPr txBox="1"/>
          <p:nvPr>
            <p:ph idx="4294967295" type="title"/>
          </p:nvPr>
        </p:nvSpPr>
        <p:spPr>
          <a:xfrm>
            <a:off x="1378500" y="287375"/>
            <a:ext cx="8520600" cy="6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8124"/>
              <a:buFont typeface="Arial"/>
              <a:buNone/>
            </a:pPr>
            <a:r>
              <a:rPr lang="es" sz="3520">
                <a:solidFill>
                  <a:srgbClr val="0B3A8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Publications</a:t>
            </a:r>
            <a:endParaRPr sz="3520">
              <a:solidFill>
                <a:srgbClr val="0B3A8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4" name="Google Shape;3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8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Google Shape;365;p30"/>
          <p:cNvGrpSpPr/>
          <p:nvPr/>
        </p:nvGrpSpPr>
        <p:grpSpPr>
          <a:xfrm>
            <a:off x="5895538" y="1109742"/>
            <a:ext cx="3086369" cy="2893715"/>
            <a:chOff x="5437350" y="1352400"/>
            <a:chExt cx="3482700" cy="3143975"/>
          </a:xfrm>
        </p:grpSpPr>
        <p:pic>
          <p:nvPicPr>
            <p:cNvPr id="366" name="Google Shape;366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37350" y="1352400"/>
              <a:ext cx="3482700" cy="31433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30"/>
            <p:cNvSpPr/>
            <p:nvPr/>
          </p:nvSpPr>
          <p:spPr>
            <a:xfrm>
              <a:off x="5437350" y="3434375"/>
              <a:ext cx="3482700" cy="1062000"/>
            </a:xfrm>
            <a:prstGeom prst="rect">
              <a:avLst/>
            </a:prstGeom>
            <a:solidFill>
              <a:srgbClr val="FFF200">
                <a:alpha val="34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8" name="Google Shape;368;p30"/>
          <p:cNvSpPr txBox="1"/>
          <p:nvPr/>
        </p:nvSpPr>
        <p:spPr>
          <a:xfrm>
            <a:off x="3193950" y="3682650"/>
            <a:ext cx="2472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latin typeface="Lato"/>
                <a:ea typeface="Lato"/>
                <a:cs typeface="Lato"/>
                <a:sym typeface="Lato"/>
              </a:rPr>
              <a:t>186</a:t>
            </a:r>
            <a:r>
              <a:rPr lang="es" sz="1900">
                <a:latin typeface="Lato"/>
                <a:ea typeface="Lato"/>
                <a:cs typeface="Lato"/>
                <a:sym typeface="Lato"/>
              </a:rPr>
              <a:t> articles 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latin typeface="Lato"/>
                <a:ea typeface="Lato"/>
                <a:cs typeface="Lato"/>
                <a:sym typeface="Lato"/>
              </a:rPr>
              <a:t>(129 refereed) mention ALeRCE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latin typeface="Lato"/>
                <a:ea typeface="Lato"/>
                <a:cs typeface="Lato"/>
                <a:sym typeface="Lato"/>
              </a:rPr>
              <a:t>Source: </a:t>
            </a:r>
            <a:r>
              <a:rPr lang="es" sz="900">
                <a:latin typeface="Lato"/>
                <a:ea typeface="Lato"/>
                <a:cs typeface="Lato"/>
                <a:sym typeface="Lato"/>
              </a:rPr>
              <a:t>ADS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9" name="Google Shape;369;p30"/>
          <p:cNvSpPr txBox="1"/>
          <p:nvPr/>
        </p:nvSpPr>
        <p:spPr>
          <a:xfrm>
            <a:off x="5971750" y="4097275"/>
            <a:ext cx="3000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900"/>
              <a:t>Rapidly Evolving Transients in Archival ZTF Public Alerts</a:t>
            </a:r>
            <a:r>
              <a:rPr lang="es" sz="900"/>
              <a:t>; Li, W. et al. 2023 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pic>
        <p:nvPicPr>
          <p:cNvPr id="370" name="Google Shape;37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8048" y="1224950"/>
            <a:ext cx="2326451" cy="241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1"/>
          <p:cNvPicPr preferRelativeResize="0"/>
          <p:nvPr/>
        </p:nvPicPr>
        <p:blipFill rotWithShape="1">
          <a:blip r:embed="rId3">
            <a:alphaModFix/>
          </a:blip>
          <a:srcRect b="29984" l="11161" r="8659" t="26203"/>
          <a:stretch/>
        </p:blipFill>
        <p:spPr>
          <a:xfrm>
            <a:off x="76200" y="76200"/>
            <a:ext cx="9036000" cy="494111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1"/>
          <p:cNvSpPr txBox="1"/>
          <p:nvPr>
            <p:ph idx="4294967295" type="title"/>
          </p:nvPr>
        </p:nvSpPr>
        <p:spPr>
          <a:xfrm>
            <a:off x="0" y="0"/>
            <a:ext cx="9144000" cy="448200"/>
          </a:xfrm>
          <a:prstGeom prst="rect">
            <a:avLst/>
          </a:prstGeom>
          <a:solidFill>
            <a:srgbClr val="0944A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</a:pPr>
            <a:r>
              <a:rPr lang="es" sz="2068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Titles of articles that mention ALeRCE</a:t>
            </a:r>
            <a:endParaRPr sz="2068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7" name="Google Shape;377;p31"/>
          <p:cNvSpPr/>
          <p:nvPr/>
        </p:nvSpPr>
        <p:spPr>
          <a:xfrm>
            <a:off x="5212658" y="3224665"/>
            <a:ext cx="2649600" cy="1456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1"/>
          <p:cNvSpPr/>
          <p:nvPr/>
        </p:nvSpPr>
        <p:spPr>
          <a:xfrm>
            <a:off x="6906488" y="4465440"/>
            <a:ext cx="816900" cy="426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1"/>
          <p:cNvSpPr/>
          <p:nvPr/>
        </p:nvSpPr>
        <p:spPr>
          <a:xfrm>
            <a:off x="2539113" y="2128535"/>
            <a:ext cx="1943100" cy="323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1"/>
          <p:cNvSpPr/>
          <p:nvPr/>
        </p:nvSpPr>
        <p:spPr>
          <a:xfrm>
            <a:off x="636701" y="2670531"/>
            <a:ext cx="766500" cy="20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1"/>
          <p:cNvSpPr/>
          <p:nvPr/>
        </p:nvSpPr>
        <p:spPr>
          <a:xfrm>
            <a:off x="7658549" y="495478"/>
            <a:ext cx="1272000" cy="20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1"/>
          <p:cNvSpPr/>
          <p:nvPr/>
        </p:nvSpPr>
        <p:spPr>
          <a:xfrm>
            <a:off x="400326" y="1099235"/>
            <a:ext cx="8460900" cy="1128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1"/>
          <p:cNvSpPr/>
          <p:nvPr/>
        </p:nvSpPr>
        <p:spPr>
          <a:xfrm rot="-5400000">
            <a:off x="2596144" y="3472264"/>
            <a:ext cx="1537500" cy="209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1"/>
          <p:cNvSpPr/>
          <p:nvPr/>
        </p:nvSpPr>
        <p:spPr>
          <a:xfrm rot="-5400000">
            <a:off x="6224531" y="4132600"/>
            <a:ext cx="814500" cy="164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1"/>
          <p:cNvSpPr/>
          <p:nvPr/>
        </p:nvSpPr>
        <p:spPr>
          <a:xfrm>
            <a:off x="7966987" y="1897834"/>
            <a:ext cx="342600" cy="14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31"/>
          <p:cNvSpPr/>
          <p:nvPr/>
        </p:nvSpPr>
        <p:spPr>
          <a:xfrm>
            <a:off x="5083008" y="4110018"/>
            <a:ext cx="936300" cy="20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1"/>
          <p:cNvSpPr/>
          <p:nvPr/>
        </p:nvSpPr>
        <p:spPr>
          <a:xfrm rot="-5400000">
            <a:off x="25901" y="3421938"/>
            <a:ext cx="930000" cy="260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1"/>
          <p:cNvSpPr/>
          <p:nvPr/>
        </p:nvSpPr>
        <p:spPr>
          <a:xfrm rot="-5400000">
            <a:off x="3050679" y="3709751"/>
            <a:ext cx="971400" cy="160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1"/>
          <p:cNvSpPr/>
          <p:nvPr/>
        </p:nvSpPr>
        <p:spPr>
          <a:xfrm>
            <a:off x="3994345" y="3626712"/>
            <a:ext cx="936300" cy="14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1"/>
          <p:cNvSpPr/>
          <p:nvPr/>
        </p:nvSpPr>
        <p:spPr>
          <a:xfrm rot="-5400000">
            <a:off x="7085090" y="2017274"/>
            <a:ext cx="1077000" cy="141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1"/>
          <p:cNvSpPr/>
          <p:nvPr/>
        </p:nvSpPr>
        <p:spPr>
          <a:xfrm>
            <a:off x="5071001" y="2251278"/>
            <a:ext cx="260700" cy="14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1"/>
          <p:cNvSpPr/>
          <p:nvPr/>
        </p:nvSpPr>
        <p:spPr>
          <a:xfrm>
            <a:off x="7757492" y="3384262"/>
            <a:ext cx="899700" cy="179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1"/>
          <p:cNvSpPr/>
          <p:nvPr/>
        </p:nvSpPr>
        <p:spPr>
          <a:xfrm>
            <a:off x="190731" y="840690"/>
            <a:ext cx="737100" cy="179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31"/>
          <p:cNvSpPr/>
          <p:nvPr/>
        </p:nvSpPr>
        <p:spPr>
          <a:xfrm rot="-5400000">
            <a:off x="-391419" y="1646524"/>
            <a:ext cx="1373700" cy="209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31"/>
          <p:cNvSpPr/>
          <p:nvPr/>
        </p:nvSpPr>
        <p:spPr>
          <a:xfrm>
            <a:off x="1642257" y="4017288"/>
            <a:ext cx="737100" cy="14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1"/>
          <p:cNvSpPr/>
          <p:nvPr/>
        </p:nvSpPr>
        <p:spPr>
          <a:xfrm>
            <a:off x="3455979" y="3035990"/>
            <a:ext cx="209400" cy="14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1"/>
          <p:cNvSpPr/>
          <p:nvPr/>
        </p:nvSpPr>
        <p:spPr>
          <a:xfrm>
            <a:off x="4580234" y="4392322"/>
            <a:ext cx="564000" cy="107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1"/>
          <p:cNvSpPr/>
          <p:nvPr/>
        </p:nvSpPr>
        <p:spPr>
          <a:xfrm>
            <a:off x="4580242" y="4809663"/>
            <a:ext cx="936300" cy="14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1"/>
          <p:cNvSpPr/>
          <p:nvPr/>
        </p:nvSpPr>
        <p:spPr>
          <a:xfrm>
            <a:off x="2984743" y="2960638"/>
            <a:ext cx="209400" cy="148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1"/>
          <p:cNvSpPr/>
          <p:nvPr/>
        </p:nvSpPr>
        <p:spPr>
          <a:xfrm rot="-5400000">
            <a:off x="6703812" y="1932136"/>
            <a:ext cx="730200" cy="141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1"/>
          <p:cNvSpPr/>
          <p:nvPr/>
        </p:nvSpPr>
        <p:spPr>
          <a:xfrm>
            <a:off x="6100892" y="3172181"/>
            <a:ext cx="1038900" cy="179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1"/>
          <p:cNvSpPr/>
          <p:nvPr/>
        </p:nvSpPr>
        <p:spPr>
          <a:xfrm>
            <a:off x="1572417" y="1897833"/>
            <a:ext cx="430800" cy="20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1"/>
          <p:cNvSpPr/>
          <p:nvPr/>
        </p:nvSpPr>
        <p:spPr>
          <a:xfrm>
            <a:off x="4775755" y="495478"/>
            <a:ext cx="816900" cy="426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32"/>
          <p:cNvPicPr preferRelativeResize="0"/>
          <p:nvPr/>
        </p:nvPicPr>
        <p:blipFill rotWithShape="1">
          <a:blip r:embed="rId3">
            <a:alphaModFix/>
          </a:blip>
          <a:srcRect b="0" l="0" r="0" t="79996"/>
          <a:stretch/>
        </p:blipFill>
        <p:spPr>
          <a:xfrm>
            <a:off x="6405962" y="4316561"/>
            <a:ext cx="2653423" cy="4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2"/>
          <p:cNvPicPr preferRelativeResize="0"/>
          <p:nvPr/>
        </p:nvPicPr>
        <p:blipFill rotWithShape="1">
          <a:blip r:embed="rId4">
            <a:alphaModFix/>
          </a:blip>
          <a:srcRect b="0" l="12010" r="16284" t="0"/>
          <a:stretch/>
        </p:blipFill>
        <p:spPr>
          <a:xfrm>
            <a:off x="779100" y="1592050"/>
            <a:ext cx="4607625" cy="265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2"/>
          <p:cNvSpPr txBox="1"/>
          <p:nvPr>
            <p:ph type="title"/>
          </p:nvPr>
        </p:nvSpPr>
        <p:spPr>
          <a:xfrm>
            <a:off x="1294325" y="445025"/>
            <a:ext cx="400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B3A85"/>
                </a:solidFill>
              </a:rPr>
              <a:t>ALeRCE user community</a:t>
            </a:r>
            <a:endParaRPr>
              <a:solidFill>
                <a:srgbClr val="0B3A85"/>
              </a:solidFill>
            </a:endParaRPr>
          </a:p>
        </p:txBody>
      </p:sp>
      <p:grpSp>
        <p:nvGrpSpPr>
          <p:cNvPr id="411" name="Google Shape;411;p32"/>
          <p:cNvGrpSpPr/>
          <p:nvPr/>
        </p:nvGrpSpPr>
        <p:grpSpPr>
          <a:xfrm>
            <a:off x="-152625" y="1574925"/>
            <a:ext cx="6524825" cy="2948724"/>
            <a:chOff x="-152625" y="1574925"/>
            <a:chExt cx="6524825" cy="2948724"/>
          </a:xfrm>
        </p:grpSpPr>
        <p:pic>
          <p:nvPicPr>
            <p:cNvPr id="412" name="Google Shape;412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52625" y="1718674"/>
              <a:ext cx="6524825" cy="2804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3" name="Google Shape;413;p32"/>
            <p:cNvSpPr txBox="1"/>
            <p:nvPr/>
          </p:nvSpPr>
          <p:spPr>
            <a:xfrm>
              <a:off x="2386175" y="1574925"/>
              <a:ext cx="16563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3300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2024</a:t>
              </a:r>
              <a:endParaRPr sz="33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414" name="Google Shape;41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616" y="3049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2"/>
          <p:cNvSpPr txBox="1"/>
          <p:nvPr>
            <p:ph idx="1" type="body"/>
          </p:nvPr>
        </p:nvSpPr>
        <p:spPr>
          <a:xfrm>
            <a:off x="1302300" y="4186150"/>
            <a:ext cx="3378000" cy="4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500">
                <a:solidFill>
                  <a:srgbClr val="212529"/>
                </a:solidFill>
                <a:highlight>
                  <a:srgbClr val="FFFFFF"/>
                </a:highlight>
              </a:rPr>
              <a:t>User community from 129 countries!</a:t>
            </a:r>
            <a:endParaRPr sz="1500">
              <a:solidFill>
                <a:srgbClr val="212529"/>
              </a:solidFill>
              <a:highlight>
                <a:srgbClr val="FFFFFF"/>
              </a:highlight>
            </a:endParaRPr>
          </a:p>
        </p:txBody>
      </p:sp>
      <p:pic>
        <p:nvPicPr>
          <p:cNvPr id="416" name="Google Shape;416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6650" y="799265"/>
            <a:ext cx="2246925" cy="7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2"/>
          <p:cNvSpPr txBox="1"/>
          <p:nvPr/>
        </p:nvSpPr>
        <p:spPr>
          <a:xfrm>
            <a:off x="6558350" y="1592700"/>
            <a:ext cx="24945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2"/>
                </a:solidFill>
              </a:rPr>
              <a:t>21,706</a:t>
            </a:r>
            <a:r>
              <a:rPr lang="es" sz="1800">
                <a:solidFill>
                  <a:schemeClr val="dk2"/>
                </a:solidFill>
              </a:rPr>
              <a:t> supernova candidates reported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#3 reporter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2"/>
                </a:solidFill>
              </a:rPr>
              <a:t>2,519</a:t>
            </a:r>
            <a:r>
              <a:rPr lang="es" sz="1800">
                <a:solidFill>
                  <a:schemeClr val="dk2"/>
                </a:solidFill>
              </a:rPr>
              <a:t> supernova spec. confirmed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~99% purity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#3 reporter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3"/>
          <p:cNvSpPr txBox="1"/>
          <p:nvPr>
            <p:ph idx="1" type="body"/>
          </p:nvPr>
        </p:nvSpPr>
        <p:spPr>
          <a:xfrm>
            <a:off x="311700" y="1292275"/>
            <a:ext cx="4474200" cy="37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400">
                <a:solidFill>
                  <a:schemeClr val="dk1"/>
                </a:solidFill>
              </a:rPr>
              <a:t>2019</a:t>
            </a:r>
            <a:r>
              <a:rPr lang="es" sz="1400">
                <a:solidFill>
                  <a:schemeClr val="dk1"/>
                </a:solidFill>
              </a:rPr>
              <a:t>: Zwicky Transient Facility (</a:t>
            </a:r>
            <a:r>
              <a:rPr b="1" lang="es" sz="1400">
                <a:solidFill>
                  <a:schemeClr val="dk1"/>
                </a:solidFill>
              </a:rPr>
              <a:t>ZTF</a:t>
            </a:r>
            <a:r>
              <a:rPr lang="es" sz="1400">
                <a:solidFill>
                  <a:schemeClr val="dk1"/>
                </a:solidFill>
              </a:rPr>
              <a:t>) public alert stream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>
                <a:solidFill>
                  <a:schemeClr val="dk1"/>
                </a:solidFill>
              </a:rPr>
              <a:t>2022</a:t>
            </a:r>
            <a:r>
              <a:rPr lang="es" sz="1400">
                <a:solidFill>
                  <a:schemeClr val="dk1"/>
                </a:solidFill>
              </a:rPr>
              <a:t>: Asteroid Terrestrial-impact Last Alert System (</a:t>
            </a:r>
            <a:r>
              <a:rPr b="1" lang="es" sz="1400">
                <a:solidFill>
                  <a:schemeClr val="dk1"/>
                </a:solidFill>
              </a:rPr>
              <a:t>ATLAS</a:t>
            </a:r>
            <a:r>
              <a:rPr lang="es" sz="1400">
                <a:solidFill>
                  <a:schemeClr val="dk1"/>
                </a:solidFill>
              </a:rPr>
              <a:t>) custom generated alert stream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>
                <a:solidFill>
                  <a:schemeClr val="dk1"/>
                </a:solidFill>
              </a:rPr>
              <a:t>2022-2023</a:t>
            </a:r>
            <a:r>
              <a:rPr lang="es" sz="1400">
                <a:solidFill>
                  <a:schemeClr val="dk1"/>
                </a:solidFill>
              </a:rPr>
              <a:t>: </a:t>
            </a:r>
            <a:r>
              <a:rPr i="1" lang="es" sz="1400">
                <a:solidFill>
                  <a:schemeClr val="dk1"/>
                </a:solidFill>
              </a:rPr>
              <a:t>Simulated </a:t>
            </a:r>
            <a:r>
              <a:rPr lang="es" sz="1400">
                <a:solidFill>
                  <a:schemeClr val="dk1"/>
                </a:solidFill>
              </a:rPr>
              <a:t>Rubin</a:t>
            </a:r>
            <a:r>
              <a:rPr lang="es" sz="1400">
                <a:solidFill>
                  <a:schemeClr val="dk1"/>
                </a:solidFill>
              </a:rPr>
              <a:t> stream in the ELAsTiCC classification challenge (2022 &amp; 2023)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>
                <a:solidFill>
                  <a:schemeClr val="dk1"/>
                </a:solidFill>
              </a:rPr>
              <a:t>2024</a:t>
            </a:r>
            <a:r>
              <a:rPr lang="es" sz="1400">
                <a:solidFill>
                  <a:schemeClr val="dk1"/>
                </a:solidFill>
              </a:rPr>
              <a:t>: Rubin commissioning alert stream, La Silla Schmidt Survey Telescope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1400">
                <a:solidFill>
                  <a:schemeClr val="dk1"/>
                </a:solidFill>
              </a:rPr>
              <a:t>2025</a:t>
            </a:r>
            <a:r>
              <a:rPr lang="es" sz="1400">
                <a:solidFill>
                  <a:schemeClr val="dk1"/>
                </a:solidFill>
              </a:rPr>
              <a:t>: Rubin full operations alert stream!</a:t>
            </a:r>
            <a:endParaRPr sz="1400">
              <a:solidFill>
                <a:schemeClr val="dk1"/>
              </a:solidFill>
            </a:endParaRPr>
          </a:p>
        </p:txBody>
      </p:sp>
      <p:grpSp>
        <p:nvGrpSpPr>
          <p:cNvPr id="423" name="Google Shape;423;p33"/>
          <p:cNvGrpSpPr/>
          <p:nvPr/>
        </p:nvGrpSpPr>
        <p:grpSpPr>
          <a:xfrm>
            <a:off x="5007550" y="979500"/>
            <a:ext cx="3701900" cy="1613875"/>
            <a:chOff x="5083750" y="1131900"/>
            <a:chExt cx="3701900" cy="1613875"/>
          </a:xfrm>
        </p:grpSpPr>
        <p:pic>
          <p:nvPicPr>
            <p:cNvPr id="424" name="Google Shape;424;p33"/>
            <p:cNvPicPr preferRelativeResize="0"/>
            <p:nvPr/>
          </p:nvPicPr>
          <p:blipFill rotWithShape="1">
            <a:blip r:embed="rId3">
              <a:alphaModFix/>
            </a:blip>
            <a:srcRect b="1411" l="1090" r="1500" t="1895"/>
            <a:stretch/>
          </p:blipFill>
          <p:spPr>
            <a:xfrm>
              <a:off x="5459262" y="1131900"/>
              <a:ext cx="3326387" cy="1613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38126" y="1662281"/>
              <a:ext cx="420815" cy="2728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83750" y="1638936"/>
              <a:ext cx="375510" cy="319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80921" y="2325886"/>
              <a:ext cx="375510" cy="319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66691" y="2205737"/>
              <a:ext cx="375510" cy="3195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9" name="Google Shape;429;p33"/>
          <p:cNvSpPr txBox="1"/>
          <p:nvPr>
            <p:ph type="title"/>
          </p:nvPr>
        </p:nvSpPr>
        <p:spPr>
          <a:xfrm>
            <a:off x="1175075" y="359700"/>
            <a:ext cx="685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82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Road to Rubin</a:t>
            </a:r>
            <a:endParaRPr sz="2820">
              <a:solidFill>
                <a:srgbClr val="351C7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0" name="Google Shape;43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916" y="193263"/>
            <a:ext cx="926200" cy="9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3"/>
          <p:cNvPicPr preferRelativeResize="0"/>
          <p:nvPr/>
        </p:nvPicPr>
        <p:blipFill rotWithShape="1">
          <a:blip r:embed="rId7">
            <a:alphaModFix/>
          </a:blip>
          <a:srcRect b="76416" l="26167" r="56605" t="0"/>
          <a:stretch/>
        </p:blipFill>
        <p:spPr>
          <a:xfrm>
            <a:off x="5573476" y="2046300"/>
            <a:ext cx="460049" cy="3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3"/>
          <p:cNvSpPr txBox="1"/>
          <p:nvPr/>
        </p:nvSpPr>
        <p:spPr>
          <a:xfrm>
            <a:off x="5559360" y="2275255"/>
            <a:ext cx="4602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chemeClr val="dk2"/>
                </a:solidFill>
              </a:rPr>
              <a:t>LS4</a:t>
            </a:r>
            <a:endParaRPr b="1" sz="1000">
              <a:solidFill>
                <a:schemeClr val="dk2"/>
              </a:solidFill>
            </a:endParaRPr>
          </a:p>
        </p:txBody>
      </p:sp>
      <p:pic>
        <p:nvPicPr>
          <p:cNvPr id="433" name="Google Shape;433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522" y="2981575"/>
            <a:ext cx="4051952" cy="188358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3"/>
          <p:cNvSpPr txBox="1"/>
          <p:nvPr/>
        </p:nvSpPr>
        <p:spPr>
          <a:xfrm>
            <a:off x="4357075" y="4713780"/>
            <a:ext cx="4424400" cy="2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u="sng">
                <a:solidFill>
                  <a:srgbClr val="0097A7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https://portal.nersc.gov/cfs/lsst/DESC_TD_PUBLIC/ELASTICC/</a:t>
            </a:r>
            <a:r>
              <a:rPr lang="es" sz="1100">
                <a:solidFill>
                  <a:srgbClr val="000099"/>
                </a:solidFill>
              </a:rPr>
              <a:t> </a:t>
            </a:r>
            <a:endParaRPr sz="11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5750"/>
            <a:ext cx="9115551" cy="52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4"/>
          <p:cNvSpPr txBox="1"/>
          <p:nvPr>
            <p:ph type="title"/>
          </p:nvPr>
        </p:nvSpPr>
        <p:spPr>
          <a:xfrm>
            <a:off x="1938050" y="488250"/>
            <a:ext cx="6773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Use cases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41" name="Google Shape;441;p34"/>
          <p:cNvPicPr preferRelativeResize="0"/>
          <p:nvPr/>
        </p:nvPicPr>
        <p:blipFill rotWithShape="1">
          <a:blip r:embed="rId4">
            <a:alphaModFix/>
          </a:blip>
          <a:srcRect b="0" l="0" r="55486" t="0"/>
          <a:stretch/>
        </p:blipFill>
        <p:spPr>
          <a:xfrm>
            <a:off x="418900" y="1809400"/>
            <a:ext cx="1353750" cy="13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5"/>
          <p:cNvSpPr txBox="1"/>
          <p:nvPr>
            <p:ph type="title"/>
          </p:nvPr>
        </p:nvSpPr>
        <p:spPr>
          <a:xfrm>
            <a:off x="119550" y="1365275"/>
            <a:ext cx="2309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20">
                <a:solidFill>
                  <a:srgbClr val="0B3A85"/>
                </a:solidFill>
              </a:rPr>
              <a:t>ALeRCE</a:t>
            </a:r>
            <a:endParaRPr sz="342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20">
                <a:solidFill>
                  <a:srgbClr val="0B3A85"/>
                </a:solidFill>
              </a:rPr>
              <a:t>SN Hunter</a:t>
            </a:r>
            <a:endParaRPr sz="342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000">
                <a:solidFill>
                  <a:srgbClr val="0B3A85"/>
                </a:solidFill>
              </a:rPr>
              <a:t>Select young SN</a:t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000">
                <a:solidFill>
                  <a:srgbClr val="0B3A85"/>
                </a:solidFill>
              </a:rPr>
              <a:t>candidates</a:t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200" u="sng">
                <a:solidFill>
                  <a:schemeClr val="hlink"/>
                </a:solidFill>
                <a:hlinkClick r:id="rId3"/>
              </a:rPr>
              <a:t>https://snhunter.alerce.online</a:t>
            </a:r>
            <a:endParaRPr sz="1200">
              <a:solidFill>
                <a:srgbClr val="0B3A85"/>
              </a:solidFill>
            </a:endParaRPr>
          </a:p>
        </p:txBody>
      </p:sp>
      <p:sp>
        <p:nvSpPr>
          <p:cNvPr id="447" name="Google Shape;44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448" name="Google Shape;44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616" y="304900"/>
            <a:ext cx="926200" cy="917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nhunter.alerce.online" id="449" name="Google Shape;449;p35" title="ALeRCE SN Hunter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0" y="0"/>
            <a:ext cx="6858000" cy="501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6"/>
          <p:cNvSpPr txBox="1"/>
          <p:nvPr>
            <p:ph type="title"/>
          </p:nvPr>
        </p:nvSpPr>
        <p:spPr>
          <a:xfrm>
            <a:off x="119550" y="1365275"/>
            <a:ext cx="200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20">
                <a:solidFill>
                  <a:srgbClr val="0B3A85"/>
                </a:solidFill>
              </a:rPr>
              <a:t>ALeRCE</a:t>
            </a:r>
            <a:endParaRPr sz="342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20">
                <a:solidFill>
                  <a:srgbClr val="0B3A85"/>
                </a:solidFill>
              </a:rPr>
              <a:t>Explorer</a:t>
            </a:r>
            <a:endParaRPr sz="342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000">
                <a:solidFill>
                  <a:srgbClr val="0B3A85"/>
                </a:solidFill>
              </a:rPr>
              <a:t>Inspect classes &amp; classifiers</a:t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600" u="sng">
                <a:solidFill>
                  <a:schemeClr val="hlink"/>
                </a:solidFill>
                <a:hlinkClick r:id="rId3"/>
              </a:rPr>
              <a:t>https://alerce.online/</a:t>
            </a:r>
            <a:endParaRPr sz="16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</p:txBody>
      </p:sp>
      <p:sp>
        <p:nvSpPr>
          <p:cNvPr id="455" name="Google Shape;45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456" name="Google Shape;45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616" y="3049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6"/>
          <p:cNvSpPr/>
          <p:nvPr/>
        </p:nvSpPr>
        <p:spPr>
          <a:xfrm>
            <a:off x="2285975" y="0"/>
            <a:ext cx="6858000" cy="5017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://alerce.online" id="458" name="Google Shape;458;p36" title="ALeRCE Explorer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0" y="0"/>
            <a:ext cx="6858000" cy="501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7"/>
          <p:cNvSpPr/>
          <p:nvPr/>
        </p:nvSpPr>
        <p:spPr>
          <a:xfrm>
            <a:off x="2285975" y="0"/>
            <a:ext cx="6858000" cy="5017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p37" title="ALeRCE + ZTF DR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1324" y="426425"/>
            <a:ext cx="5584225" cy="41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7"/>
          <p:cNvSpPr txBox="1"/>
          <p:nvPr>
            <p:ph type="title"/>
          </p:nvPr>
        </p:nvSpPr>
        <p:spPr>
          <a:xfrm>
            <a:off x="119550" y="1365275"/>
            <a:ext cx="226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20">
                <a:solidFill>
                  <a:srgbClr val="0B3A85"/>
                </a:solidFill>
              </a:rPr>
              <a:t>ALeRCE</a:t>
            </a:r>
            <a:endParaRPr sz="342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20">
                <a:solidFill>
                  <a:srgbClr val="0B3A85"/>
                </a:solidFill>
              </a:rPr>
              <a:t>Explorer</a:t>
            </a:r>
            <a:endParaRPr sz="342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000">
                <a:solidFill>
                  <a:srgbClr val="0B3A85"/>
                </a:solidFill>
              </a:rPr>
              <a:t>Inspect </a:t>
            </a:r>
            <a:r>
              <a:rPr lang="es" sz="2000">
                <a:solidFill>
                  <a:srgbClr val="0B3A85"/>
                </a:solidFill>
              </a:rPr>
              <a:t>ZTF </a:t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000">
                <a:solidFill>
                  <a:srgbClr val="0B3A85"/>
                </a:solidFill>
              </a:rPr>
              <a:t>Data Release</a:t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620" u="sng">
                <a:solidFill>
                  <a:schemeClr val="hlink"/>
                </a:solidFill>
                <a:hlinkClick r:id="rId5"/>
              </a:rPr>
              <a:t>https://alerce.online/</a:t>
            </a:r>
            <a:endParaRPr sz="162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420">
              <a:solidFill>
                <a:srgbClr val="0B3A85"/>
              </a:solidFill>
            </a:endParaRPr>
          </a:p>
        </p:txBody>
      </p:sp>
      <p:pic>
        <p:nvPicPr>
          <p:cNvPr id="466" name="Google Shape;46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616" y="304900"/>
            <a:ext cx="926200" cy="91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8"/>
          <p:cNvSpPr txBox="1"/>
          <p:nvPr/>
        </p:nvSpPr>
        <p:spPr>
          <a:xfrm>
            <a:off x="3257625" y="579250"/>
            <a:ext cx="178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Forced photometry!</a:t>
            </a:r>
            <a:endParaRPr sz="100">
              <a:solidFill>
                <a:schemeClr val="lt1"/>
              </a:solidFill>
            </a:endParaRPr>
          </a:p>
        </p:txBody>
      </p:sp>
      <p:sp>
        <p:nvSpPr>
          <p:cNvPr id="472" name="Google Shape;472;p38"/>
          <p:cNvSpPr txBox="1"/>
          <p:nvPr>
            <p:ph type="title"/>
          </p:nvPr>
        </p:nvSpPr>
        <p:spPr>
          <a:xfrm>
            <a:off x="119550" y="1365275"/>
            <a:ext cx="282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20">
                <a:solidFill>
                  <a:srgbClr val="0B3A85"/>
                </a:solidFill>
              </a:rPr>
              <a:t>ALeRCE</a:t>
            </a:r>
            <a:endParaRPr sz="342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20">
                <a:solidFill>
                  <a:srgbClr val="0B3A85"/>
                </a:solidFill>
              </a:rPr>
              <a:t>Explorer</a:t>
            </a:r>
            <a:endParaRPr sz="342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000">
                <a:solidFill>
                  <a:srgbClr val="0B3A85"/>
                </a:solidFill>
              </a:rPr>
              <a:t>Inspect forced </a:t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000">
                <a:solidFill>
                  <a:srgbClr val="0B3A85"/>
                </a:solidFill>
              </a:rPr>
              <a:t>photometry</a:t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" sz="16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https://alerce.online/</a:t>
            </a:r>
            <a:endParaRPr sz="16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120" u="sng">
                <a:solidFill>
                  <a:schemeClr val="hlink"/>
                </a:solidFill>
                <a:hlinkClick r:id="rId4"/>
              </a:rPr>
              <a:t>https://watchlist.alerce.online</a:t>
            </a:r>
            <a:endParaRPr sz="3420">
              <a:solidFill>
                <a:srgbClr val="0B3A85"/>
              </a:solidFill>
            </a:endParaRPr>
          </a:p>
        </p:txBody>
      </p:sp>
      <p:pic>
        <p:nvPicPr>
          <p:cNvPr id="473" name="Google Shape;47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616" y="3049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8"/>
          <p:cNvSpPr/>
          <p:nvPr/>
        </p:nvSpPr>
        <p:spPr>
          <a:xfrm>
            <a:off x="2285975" y="0"/>
            <a:ext cx="6858000" cy="5017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5" name="Google Shape;475;p38" title="forcedphoto.mp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0300" y="847025"/>
            <a:ext cx="5899649" cy="3449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21"/>
          <p:cNvGrpSpPr/>
          <p:nvPr/>
        </p:nvGrpSpPr>
        <p:grpSpPr>
          <a:xfrm>
            <a:off x="135029" y="1498513"/>
            <a:ext cx="4990637" cy="3477259"/>
            <a:chOff x="1967425" y="1017725"/>
            <a:chExt cx="5696424" cy="3842275"/>
          </a:xfrm>
        </p:grpSpPr>
        <p:pic>
          <p:nvPicPr>
            <p:cNvPr id="104" name="Google Shape;104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67425" y="1062300"/>
              <a:ext cx="5696424" cy="3797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21"/>
            <p:cNvSpPr/>
            <p:nvPr/>
          </p:nvSpPr>
          <p:spPr>
            <a:xfrm>
              <a:off x="2424750" y="3913725"/>
              <a:ext cx="1391700" cy="537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1"/>
            <p:cNvSpPr/>
            <p:nvPr/>
          </p:nvSpPr>
          <p:spPr>
            <a:xfrm>
              <a:off x="3294325" y="1017725"/>
              <a:ext cx="2443200" cy="213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1"/>
            <p:cNvSpPr/>
            <p:nvPr/>
          </p:nvSpPr>
          <p:spPr>
            <a:xfrm>
              <a:off x="1967425" y="2485350"/>
              <a:ext cx="241500" cy="762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1"/>
            <p:cNvSpPr/>
            <p:nvPr/>
          </p:nvSpPr>
          <p:spPr>
            <a:xfrm>
              <a:off x="3820075" y="4605600"/>
              <a:ext cx="1391700" cy="254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1"/>
            <p:cNvSpPr/>
            <p:nvPr/>
          </p:nvSpPr>
          <p:spPr>
            <a:xfrm>
              <a:off x="7131525" y="2426002"/>
              <a:ext cx="241500" cy="864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1300" y="3465188"/>
            <a:ext cx="2067924" cy="1550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5679" y="1145774"/>
            <a:ext cx="3828545" cy="21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/>
          <p:nvPr>
            <p:ph type="ctrTitle"/>
          </p:nvPr>
        </p:nvSpPr>
        <p:spPr>
          <a:xfrm>
            <a:off x="1436275" y="301150"/>
            <a:ext cx="7707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Optical survey telescopes</a:t>
            </a:r>
            <a:endParaRPr sz="2800">
              <a:solidFill>
                <a:srgbClr val="351C75"/>
              </a:solidFill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/>
        </p:nvSpPr>
        <p:spPr>
          <a:xfrm>
            <a:off x="5478375" y="4543325"/>
            <a:ext cx="152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Vera C. Rubin Observatory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15" name="Google Shape;115;p21"/>
          <p:cNvSpPr txBox="1"/>
          <p:nvPr/>
        </p:nvSpPr>
        <p:spPr>
          <a:xfrm rot="-5400000">
            <a:off x="3490475" y="2968075"/>
            <a:ext cx="272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log</a:t>
            </a:r>
            <a:r>
              <a:rPr baseline="-25000" lang="es">
                <a:solidFill>
                  <a:srgbClr val="000000"/>
                </a:solidFill>
              </a:rPr>
              <a:t>10</a:t>
            </a:r>
            <a:r>
              <a:rPr lang="es">
                <a:solidFill>
                  <a:srgbClr val="000000"/>
                </a:solidFill>
              </a:rPr>
              <a:t> Number of Megapixels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116" name="Google Shape;116;p21"/>
          <p:cNvGrpSpPr/>
          <p:nvPr/>
        </p:nvGrpSpPr>
        <p:grpSpPr>
          <a:xfrm>
            <a:off x="2475" y="1071025"/>
            <a:ext cx="4150000" cy="4212084"/>
            <a:chOff x="154875" y="1071025"/>
            <a:chExt cx="4150000" cy="4212084"/>
          </a:xfrm>
        </p:grpSpPr>
        <p:sp>
          <p:nvSpPr>
            <p:cNvPr id="117" name="Google Shape;117;p21"/>
            <p:cNvSpPr txBox="1"/>
            <p:nvPr/>
          </p:nvSpPr>
          <p:spPr>
            <a:xfrm>
              <a:off x="1669750" y="4939925"/>
              <a:ext cx="2076300" cy="156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1"/>
            <p:cNvSpPr txBox="1"/>
            <p:nvPr/>
          </p:nvSpPr>
          <p:spPr>
            <a:xfrm>
              <a:off x="1736235" y="4710409"/>
              <a:ext cx="20211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chemeClr val="dk1"/>
                  </a:solidFill>
                </a:rPr>
                <a:t>Collecting area [m</a:t>
              </a:r>
              <a:r>
                <a:rPr baseline="30000" lang="es">
                  <a:solidFill>
                    <a:schemeClr val="dk1"/>
                  </a:solidFill>
                </a:rPr>
                <a:t>2</a:t>
              </a:r>
              <a:r>
                <a:rPr lang="es">
                  <a:solidFill>
                    <a:schemeClr val="dk1"/>
                  </a:solidFill>
                </a:rPr>
                <a:t>]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9" name="Google Shape;119;p21"/>
            <p:cNvSpPr txBox="1"/>
            <p:nvPr/>
          </p:nvSpPr>
          <p:spPr>
            <a:xfrm rot="-5400000">
              <a:off x="-875475" y="2853025"/>
              <a:ext cx="2422200" cy="36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chemeClr val="dk1"/>
                  </a:solidFill>
                </a:rPr>
                <a:t>Field of view [deg</a:t>
              </a:r>
              <a:r>
                <a:rPr baseline="30000" lang="es">
                  <a:solidFill>
                    <a:schemeClr val="dk1"/>
                  </a:solidFill>
                </a:rPr>
                <a:t>2</a:t>
              </a:r>
              <a:r>
                <a:rPr lang="es">
                  <a:solidFill>
                    <a:schemeClr val="dk1"/>
                  </a:solidFill>
                </a:rPr>
                <a:t>]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0" name="Google Shape;120;p21"/>
            <p:cNvSpPr txBox="1"/>
            <p:nvPr/>
          </p:nvSpPr>
          <p:spPr>
            <a:xfrm>
              <a:off x="1702988" y="1071025"/>
              <a:ext cx="2076300" cy="156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1"/>
            <p:cNvSpPr txBox="1"/>
            <p:nvPr/>
          </p:nvSpPr>
          <p:spPr>
            <a:xfrm>
              <a:off x="1588675" y="1298700"/>
              <a:ext cx="27162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chemeClr val="dk1"/>
                  </a:solidFill>
                </a:rPr>
                <a:t>Circle size: etendue</a:t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22" name="Google Shape;122;p21"/>
          <p:cNvSpPr/>
          <p:nvPr/>
        </p:nvSpPr>
        <p:spPr>
          <a:xfrm>
            <a:off x="2371502" y="3059450"/>
            <a:ext cx="301800" cy="3018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1"/>
          <p:cNvSpPr/>
          <p:nvPr/>
        </p:nvSpPr>
        <p:spPr>
          <a:xfrm>
            <a:off x="1867169" y="3216930"/>
            <a:ext cx="201300" cy="2013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1"/>
          <p:cNvSpPr/>
          <p:nvPr/>
        </p:nvSpPr>
        <p:spPr>
          <a:xfrm>
            <a:off x="3217522" y="3208283"/>
            <a:ext cx="740700" cy="7407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" name="Google Shape;125;p21"/>
          <p:cNvGrpSpPr/>
          <p:nvPr/>
        </p:nvGrpSpPr>
        <p:grpSpPr>
          <a:xfrm>
            <a:off x="0" y="4922050"/>
            <a:ext cx="9151200" cy="307800"/>
            <a:chOff x="0" y="4998250"/>
            <a:chExt cx="9151200" cy="307800"/>
          </a:xfrm>
        </p:grpSpPr>
        <p:sp>
          <p:nvSpPr>
            <p:cNvPr id="126" name="Google Shape;126;p21"/>
            <p:cNvSpPr/>
            <p:nvPr/>
          </p:nvSpPr>
          <p:spPr>
            <a:xfrm>
              <a:off x="0" y="5084650"/>
              <a:ext cx="9151200" cy="135000"/>
            </a:xfrm>
            <a:prstGeom prst="rect">
              <a:avLst/>
            </a:prstGeom>
            <a:solidFill>
              <a:srgbClr val="0B3A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1"/>
            <p:cNvSpPr txBox="1"/>
            <p:nvPr/>
          </p:nvSpPr>
          <p:spPr>
            <a:xfrm>
              <a:off x="0" y="4998250"/>
              <a:ext cx="914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>
                  <a:solidFill>
                    <a:srgbClr val="FCFCFC"/>
                  </a:solidFill>
                  <a:latin typeface="Lato"/>
                  <a:ea typeface="Lato"/>
                  <a:cs typeface="Lato"/>
                  <a:sym typeface="Lato"/>
                </a:rPr>
                <a:t>Francisco Förster (Universidad de Chile)   &amp;   ALeRCE broker (MAS / CMM / DO / U. Concepción)									      SCMA VIII </a:t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28" name="Google Shape;128;p21"/>
          <p:cNvGrpSpPr/>
          <p:nvPr/>
        </p:nvGrpSpPr>
        <p:grpSpPr>
          <a:xfrm>
            <a:off x="0" y="4922050"/>
            <a:ext cx="9151200" cy="307800"/>
            <a:chOff x="0" y="4998250"/>
            <a:chExt cx="9151200" cy="307800"/>
          </a:xfrm>
        </p:grpSpPr>
        <p:sp>
          <p:nvSpPr>
            <p:cNvPr id="129" name="Google Shape;129;p21"/>
            <p:cNvSpPr/>
            <p:nvPr/>
          </p:nvSpPr>
          <p:spPr>
            <a:xfrm>
              <a:off x="0" y="5084650"/>
              <a:ext cx="9151200" cy="135000"/>
            </a:xfrm>
            <a:prstGeom prst="rect">
              <a:avLst/>
            </a:prstGeom>
            <a:solidFill>
              <a:srgbClr val="0B3A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1"/>
            <p:cNvSpPr txBox="1"/>
            <p:nvPr/>
          </p:nvSpPr>
          <p:spPr>
            <a:xfrm>
              <a:off x="0" y="4998250"/>
              <a:ext cx="9144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800">
                  <a:solidFill>
                    <a:srgbClr val="FCFCFC"/>
                  </a:solidFill>
                  <a:latin typeface="Lato"/>
                  <a:ea typeface="Lato"/>
                  <a:cs typeface="Lato"/>
                  <a:sym typeface="Lato"/>
                </a:rPr>
                <a:t>Francisco Förster (Universidad de Chile)   &amp;   ALeRCE broker (MAS / CMM / DO / U. Concepción)									     </a:t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31" name="Google Shape;131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50134" y="3465200"/>
            <a:ext cx="1641843" cy="114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9"/>
          <p:cNvSpPr txBox="1"/>
          <p:nvPr/>
        </p:nvSpPr>
        <p:spPr>
          <a:xfrm>
            <a:off x="3257625" y="579250"/>
            <a:ext cx="178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Forced photometry!</a:t>
            </a:r>
            <a:endParaRPr sz="100">
              <a:solidFill>
                <a:schemeClr val="lt1"/>
              </a:solidFill>
            </a:endParaRPr>
          </a:p>
        </p:txBody>
      </p:sp>
      <p:sp>
        <p:nvSpPr>
          <p:cNvPr id="481" name="Google Shape;481;p39"/>
          <p:cNvSpPr/>
          <p:nvPr/>
        </p:nvSpPr>
        <p:spPr>
          <a:xfrm>
            <a:off x="2285975" y="0"/>
            <a:ext cx="6858000" cy="5017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2" name="Google Shape;482;p39" title="periodogram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9300" y="46400"/>
            <a:ext cx="4673050" cy="4864801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39"/>
          <p:cNvSpPr txBox="1"/>
          <p:nvPr>
            <p:ph type="title"/>
          </p:nvPr>
        </p:nvSpPr>
        <p:spPr>
          <a:xfrm>
            <a:off x="119550" y="1365275"/>
            <a:ext cx="282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20">
                <a:solidFill>
                  <a:srgbClr val="0B3A85"/>
                </a:solidFill>
              </a:rPr>
              <a:t>ALeRCE</a:t>
            </a:r>
            <a:endParaRPr sz="342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20">
                <a:solidFill>
                  <a:srgbClr val="0B3A85"/>
                </a:solidFill>
              </a:rPr>
              <a:t>Explorer</a:t>
            </a:r>
            <a:endParaRPr sz="342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000">
                <a:solidFill>
                  <a:srgbClr val="0B3A85"/>
                </a:solidFill>
              </a:rPr>
              <a:t>Find best period</a:t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" sz="16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https://alerce.online/</a:t>
            </a:r>
            <a:endParaRPr sz="1600">
              <a:solidFill>
                <a:srgbClr val="0B3A85"/>
              </a:solidFill>
            </a:endParaRPr>
          </a:p>
        </p:txBody>
      </p:sp>
      <p:pic>
        <p:nvPicPr>
          <p:cNvPr id="484" name="Google Shape;48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616" y="304900"/>
            <a:ext cx="926200" cy="91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0"/>
          <p:cNvSpPr txBox="1"/>
          <p:nvPr>
            <p:ph type="title"/>
          </p:nvPr>
        </p:nvSpPr>
        <p:spPr>
          <a:xfrm>
            <a:off x="119550" y="1365275"/>
            <a:ext cx="200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20">
                <a:solidFill>
                  <a:srgbClr val="0B3A85"/>
                </a:solidFill>
              </a:rPr>
              <a:t>ALeRCE</a:t>
            </a:r>
            <a:endParaRPr sz="342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420">
                <a:solidFill>
                  <a:srgbClr val="0B3A85"/>
                </a:solidFill>
              </a:rPr>
              <a:t>Watchlist</a:t>
            </a:r>
            <a:endParaRPr sz="342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000">
                <a:solidFill>
                  <a:srgbClr val="0B3A85"/>
                </a:solidFill>
              </a:rPr>
              <a:t>Get object notifications</a:t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00"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1120" u="sng">
                <a:solidFill>
                  <a:schemeClr val="hlink"/>
                </a:solidFill>
                <a:hlinkClick r:id="rId3"/>
              </a:rPr>
              <a:t>https://watchlist.alerce.online</a:t>
            </a:r>
            <a:endParaRPr sz="3420">
              <a:solidFill>
                <a:srgbClr val="0B3A85"/>
              </a:solidFill>
            </a:endParaRPr>
          </a:p>
        </p:txBody>
      </p:sp>
      <p:sp>
        <p:nvSpPr>
          <p:cNvPr id="490" name="Google Shape;490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491" name="Google Shape;49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616" y="304900"/>
            <a:ext cx="926200" cy="917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atchlist.alerce.online" id="492" name="Google Shape;492;p40" title="ALeRCE Watchlist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000" y="0"/>
            <a:ext cx="6858000" cy="502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5750"/>
            <a:ext cx="9115551" cy="52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1"/>
          <p:cNvSpPr txBox="1"/>
          <p:nvPr>
            <p:ph type="title"/>
          </p:nvPr>
        </p:nvSpPr>
        <p:spPr>
          <a:xfrm>
            <a:off x="1861850" y="488250"/>
            <a:ext cx="6773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ALeRCE ML models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99" name="Google Shape;499;p41"/>
          <p:cNvPicPr preferRelativeResize="0"/>
          <p:nvPr/>
        </p:nvPicPr>
        <p:blipFill rotWithShape="1">
          <a:blip r:embed="rId4">
            <a:alphaModFix/>
          </a:blip>
          <a:srcRect b="0" l="0" r="55486" t="0"/>
          <a:stretch/>
        </p:blipFill>
        <p:spPr>
          <a:xfrm>
            <a:off x="418900" y="1809400"/>
            <a:ext cx="1353750" cy="13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2"/>
          <p:cNvSpPr txBox="1"/>
          <p:nvPr>
            <p:ph type="title"/>
          </p:nvPr>
        </p:nvSpPr>
        <p:spPr>
          <a:xfrm>
            <a:off x="1552225" y="274800"/>
            <a:ext cx="686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351C75"/>
                </a:solidFill>
              </a:rPr>
              <a:t>Stamp based classifier (Carrasco-Davis et al. 2021)</a:t>
            </a:r>
            <a:endParaRPr sz="2400">
              <a:solidFill>
                <a:srgbClr val="351C75"/>
              </a:solidFill>
            </a:endParaRPr>
          </a:p>
        </p:txBody>
      </p:sp>
      <p:pic>
        <p:nvPicPr>
          <p:cNvPr id="506" name="Google Shape;506;p42"/>
          <p:cNvPicPr preferRelativeResize="0"/>
          <p:nvPr/>
        </p:nvPicPr>
        <p:blipFill rotWithShape="1">
          <a:blip r:embed="rId4">
            <a:alphaModFix/>
          </a:blip>
          <a:srcRect b="2884" l="15964" r="6196" t="0"/>
          <a:stretch/>
        </p:blipFill>
        <p:spPr>
          <a:xfrm>
            <a:off x="5659550" y="1534688"/>
            <a:ext cx="3357700" cy="291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075" y="1669226"/>
            <a:ext cx="5369804" cy="2649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3"/>
          <p:cNvSpPr txBox="1"/>
          <p:nvPr>
            <p:ph type="title"/>
          </p:nvPr>
        </p:nvSpPr>
        <p:spPr>
          <a:xfrm>
            <a:off x="1552225" y="274800"/>
            <a:ext cx="686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351C75"/>
                </a:solidFill>
              </a:rPr>
              <a:t>Multi-scale extension</a:t>
            </a:r>
            <a:r>
              <a:rPr lang="es" sz="2300">
                <a:solidFill>
                  <a:srgbClr val="351C75"/>
                </a:solidFill>
              </a:rPr>
              <a:t> (Reyes-Jainaga et al. 2023)</a:t>
            </a:r>
            <a:endParaRPr sz="2300">
              <a:solidFill>
                <a:srgbClr val="351C75"/>
              </a:solidFill>
            </a:endParaRPr>
          </a:p>
        </p:txBody>
      </p:sp>
      <p:pic>
        <p:nvPicPr>
          <p:cNvPr id="514" name="Google Shape;514;p43"/>
          <p:cNvPicPr preferRelativeResize="0"/>
          <p:nvPr/>
        </p:nvPicPr>
        <p:blipFill rotWithShape="1">
          <a:blip r:embed="rId4">
            <a:alphaModFix/>
          </a:blip>
          <a:srcRect b="9950" l="17712" r="18735" t="0"/>
          <a:stretch/>
        </p:blipFill>
        <p:spPr>
          <a:xfrm>
            <a:off x="1113000" y="1532400"/>
            <a:ext cx="3104551" cy="245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5550" y="1034475"/>
            <a:ext cx="3751676" cy="380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1200" y="891950"/>
            <a:ext cx="4702202" cy="3665418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44"/>
          <p:cNvSpPr txBox="1"/>
          <p:nvPr>
            <p:ph type="title"/>
          </p:nvPr>
        </p:nvSpPr>
        <p:spPr>
          <a:xfrm>
            <a:off x="1230150" y="274375"/>
            <a:ext cx="60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B3A85"/>
                </a:solidFill>
              </a:rPr>
              <a:t>DELIGHT: Host galaxy identification</a:t>
            </a:r>
            <a:endParaRPr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3A85"/>
              </a:solidFill>
            </a:endParaRPr>
          </a:p>
        </p:txBody>
      </p:sp>
      <p:pic>
        <p:nvPicPr>
          <p:cNvPr id="522" name="Google Shape;52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416" y="76300"/>
            <a:ext cx="926200" cy="9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759" y="990450"/>
            <a:ext cx="3796419" cy="20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4"/>
          <p:cNvSpPr txBox="1"/>
          <p:nvPr/>
        </p:nvSpPr>
        <p:spPr>
          <a:xfrm>
            <a:off x="1202050" y="4621450"/>
            <a:ext cx="60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Förster et al. 2022</a:t>
            </a:r>
            <a:endParaRPr i="1"/>
          </a:p>
        </p:txBody>
      </p:sp>
      <p:sp>
        <p:nvSpPr>
          <p:cNvPr id="525" name="Google Shape;525;p44"/>
          <p:cNvSpPr txBox="1"/>
          <p:nvPr/>
        </p:nvSpPr>
        <p:spPr>
          <a:xfrm>
            <a:off x="2352225" y="3525350"/>
            <a:ext cx="1968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latin typeface="Helvetica Neue"/>
                <a:ea typeface="Helvetica Neue"/>
                <a:cs typeface="Helvetica Neue"/>
                <a:sym typeface="Helvetica Neue"/>
              </a:rPr>
              <a:t>Animal vision inspired: high resolution only needed near the central regions of the visual system.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6" name="Google Shape;52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800" y="3195175"/>
            <a:ext cx="2059850" cy="13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4"/>
          <p:cNvSpPr txBox="1"/>
          <p:nvPr/>
        </p:nvSpPr>
        <p:spPr>
          <a:xfrm>
            <a:off x="5732325" y="3992550"/>
            <a:ext cx="364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Courier New"/>
                <a:ea typeface="Courier New"/>
                <a:cs typeface="Courier New"/>
                <a:sym typeface="Courier New"/>
              </a:rPr>
              <a:t>pip install astro-delight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5"/>
          <p:cNvSpPr txBox="1"/>
          <p:nvPr>
            <p:ph type="title"/>
          </p:nvPr>
        </p:nvSpPr>
        <p:spPr>
          <a:xfrm>
            <a:off x="1500825" y="331700"/>
            <a:ext cx="754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Light Curve based classifier (Sánchez-Sáez et al. 2021)</a:t>
            </a:r>
            <a:endParaRPr sz="2300">
              <a:solidFill>
                <a:srgbClr val="351C75"/>
              </a:solidFill>
            </a:endParaRPr>
          </a:p>
        </p:txBody>
      </p:sp>
      <p:pic>
        <p:nvPicPr>
          <p:cNvPr id="534" name="Google Shape;53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650" y="1230650"/>
            <a:ext cx="7675049" cy="346302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5"/>
          <p:cNvSpPr/>
          <p:nvPr/>
        </p:nvSpPr>
        <p:spPr>
          <a:xfrm>
            <a:off x="4142700" y="1051775"/>
            <a:ext cx="1938900" cy="443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700" y="883201"/>
            <a:ext cx="4346890" cy="4139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1" name="Google Shape;541;p46"/>
          <p:cNvGrpSpPr/>
          <p:nvPr/>
        </p:nvGrpSpPr>
        <p:grpSpPr>
          <a:xfrm>
            <a:off x="1713901" y="910503"/>
            <a:ext cx="4410425" cy="4091193"/>
            <a:chOff x="1651953" y="859000"/>
            <a:chExt cx="4454975" cy="4139627"/>
          </a:xfrm>
        </p:grpSpPr>
        <p:pic>
          <p:nvPicPr>
            <p:cNvPr id="542" name="Google Shape;542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51953" y="859000"/>
              <a:ext cx="4454975" cy="4139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3" name="Google Shape;543;p46"/>
            <p:cNvSpPr txBox="1"/>
            <p:nvPr/>
          </p:nvSpPr>
          <p:spPr>
            <a:xfrm>
              <a:off x="2444785" y="4022394"/>
              <a:ext cx="2753400" cy="357600"/>
            </a:xfrm>
            <a:prstGeom prst="rect">
              <a:avLst/>
            </a:prstGeom>
            <a:solidFill>
              <a:srgbClr val="FCFCFC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700">
                  <a:solidFill>
                    <a:schemeClr val="dk2"/>
                  </a:solidFill>
                </a:rPr>
                <a:t>Pavez+24, </a:t>
              </a:r>
              <a:r>
                <a:rPr i="1" lang="es" sz="1700">
                  <a:solidFill>
                    <a:schemeClr val="dk2"/>
                  </a:solidFill>
                </a:rPr>
                <a:t>in preparation</a:t>
              </a:r>
              <a:endParaRPr i="1" sz="1700">
                <a:solidFill>
                  <a:schemeClr val="dk2"/>
                </a:solidFill>
              </a:endParaRPr>
            </a:p>
          </p:txBody>
        </p:sp>
      </p:grpSp>
      <p:pic>
        <p:nvPicPr>
          <p:cNvPr id="544" name="Google Shape;54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6"/>
          <p:cNvSpPr txBox="1"/>
          <p:nvPr>
            <p:ph type="title"/>
          </p:nvPr>
        </p:nvSpPr>
        <p:spPr>
          <a:xfrm>
            <a:off x="6190500" y="1136450"/>
            <a:ext cx="3204000" cy="4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400">
                <a:solidFill>
                  <a:srgbClr val="351C75"/>
                </a:solidFill>
              </a:rPr>
              <a:t>Balanced Hierarchical</a:t>
            </a:r>
            <a:endParaRPr i="1" sz="1400">
              <a:solidFill>
                <a:srgbClr val="351C7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400">
                <a:solidFill>
                  <a:srgbClr val="351C75"/>
                </a:solidFill>
              </a:rPr>
              <a:t>Random Forest</a:t>
            </a:r>
            <a:endParaRPr i="1" sz="1400">
              <a:solidFill>
                <a:srgbClr val="351C7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51C75"/>
              </a:solidFill>
            </a:endParaRPr>
          </a:p>
        </p:txBody>
      </p:sp>
      <p:pic>
        <p:nvPicPr>
          <p:cNvPr id="546" name="Google Shape;546;p46"/>
          <p:cNvPicPr preferRelativeResize="0"/>
          <p:nvPr/>
        </p:nvPicPr>
        <p:blipFill rotWithShape="1">
          <a:blip r:embed="rId6">
            <a:alphaModFix/>
          </a:blip>
          <a:srcRect b="2884" l="15964" r="6196" t="0"/>
          <a:stretch/>
        </p:blipFill>
        <p:spPr>
          <a:xfrm>
            <a:off x="6794638" y="3582775"/>
            <a:ext cx="1275226" cy="110832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6"/>
          <p:cNvSpPr txBox="1"/>
          <p:nvPr/>
        </p:nvSpPr>
        <p:spPr>
          <a:xfrm>
            <a:off x="5694600" y="1842700"/>
            <a:ext cx="26322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SNIa, SNIbc, SNII, SLSN</a:t>
            </a:r>
            <a:r>
              <a:rPr lang="es" sz="1000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e,</a:t>
            </a:r>
            <a:endParaRPr sz="1000">
              <a:solidFill>
                <a:srgbClr val="38761D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CC0000"/>
                </a:solidFill>
                <a:latin typeface="Ubuntu"/>
                <a:ea typeface="Ubuntu"/>
                <a:cs typeface="Ubuntu"/>
                <a:sym typeface="Ubuntu"/>
              </a:rPr>
              <a:t>QSO, AGN, Blazar, YSO, CV/Nova</a:t>
            </a:r>
            <a:r>
              <a:rPr lang="es" sz="1000">
                <a:solidFill>
                  <a:srgbClr val="CC0000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endParaRPr sz="1000">
              <a:solidFill>
                <a:srgbClr val="351C7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LPV, E, DSCT, RRL, CEP, Periodic-Other</a:t>
            </a:r>
            <a:endParaRPr sz="1000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51C7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48" name="Google Shape;548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199" y="1802237"/>
            <a:ext cx="1492350" cy="769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46"/>
          <p:cNvSpPr txBox="1"/>
          <p:nvPr>
            <p:ph type="title"/>
          </p:nvPr>
        </p:nvSpPr>
        <p:spPr>
          <a:xfrm>
            <a:off x="1500825" y="331700"/>
            <a:ext cx="754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Light Curve based classifier (Sánchez-Sáez et al. 2021)</a:t>
            </a:r>
            <a:endParaRPr sz="2300">
              <a:solidFill>
                <a:srgbClr val="351C75"/>
              </a:solidFill>
            </a:endParaRPr>
          </a:p>
        </p:txBody>
      </p:sp>
      <p:sp>
        <p:nvSpPr>
          <p:cNvPr id="550" name="Google Shape;550;p46"/>
          <p:cNvSpPr txBox="1"/>
          <p:nvPr/>
        </p:nvSpPr>
        <p:spPr>
          <a:xfrm>
            <a:off x="8080425" y="4094775"/>
            <a:ext cx="8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c.f. stamp classifier</a:t>
            </a:r>
            <a:endParaRPr sz="900"/>
          </a:p>
        </p:txBody>
      </p:sp>
      <p:cxnSp>
        <p:nvCxnSpPr>
          <p:cNvPr id="551" name="Google Shape;551;p46"/>
          <p:cNvCxnSpPr/>
          <p:nvPr/>
        </p:nvCxnSpPr>
        <p:spPr>
          <a:xfrm>
            <a:off x="1706275" y="1915725"/>
            <a:ext cx="535800" cy="12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7"/>
          <p:cNvSpPr txBox="1"/>
          <p:nvPr>
            <p:ph type="title"/>
          </p:nvPr>
        </p:nvSpPr>
        <p:spPr>
          <a:xfrm>
            <a:off x="1134775" y="438050"/>
            <a:ext cx="451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B3A85"/>
                </a:solidFill>
              </a:rPr>
              <a:t>Outlier detection methods</a:t>
            </a:r>
            <a:endParaRPr>
              <a:solidFill>
                <a:srgbClr val="0B3A85"/>
              </a:solidFill>
            </a:endParaRPr>
          </a:p>
        </p:txBody>
      </p:sp>
      <p:pic>
        <p:nvPicPr>
          <p:cNvPr id="557" name="Google Shape;55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16" y="304900"/>
            <a:ext cx="926200" cy="9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47"/>
          <p:cNvPicPr preferRelativeResize="0"/>
          <p:nvPr/>
        </p:nvPicPr>
        <p:blipFill rotWithShape="1">
          <a:blip r:embed="rId4">
            <a:alphaModFix/>
          </a:blip>
          <a:srcRect b="12855" l="20394" r="1644" t="5525"/>
          <a:stretch/>
        </p:blipFill>
        <p:spPr>
          <a:xfrm>
            <a:off x="608425" y="1805288"/>
            <a:ext cx="1104299" cy="1167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9" name="Google Shape;559;p47"/>
          <p:cNvGrpSpPr/>
          <p:nvPr/>
        </p:nvGrpSpPr>
        <p:grpSpPr>
          <a:xfrm>
            <a:off x="3612612" y="1731204"/>
            <a:ext cx="2251036" cy="1328426"/>
            <a:chOff x="2544220" y="1172975"/>
            <a:chExt cx="2495605" cy="1526400"/>
          </a:xfrm>
        </p:grpSpPr>
        <p:pic>
          <p:nvPicPr>
            <p:cNvPr id="560" name="Google Shape;560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93226" y="1449292"/>
              <a:ext cx="1046600" cy="1012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1" name="Google Shape;561;p47"/>
            <p:cNvSpPr/>
            <p:nvPr/>
          </p:nvSpPr>
          <p:spPr>
            <a:xfrm rot="5400000">
              <a:off x="2740375" y="1734725"/>
              <a:ext cx="1526400" cy="402900"/>
            </a:xfrm>
            <a:prstGeom prst="trapezoid">
              <a:avLst>
                <a:gd fmla="val 106987" name="adj"/>
              </a:avLst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62" name="Google Shape;562;p47"/>
            <p:cNvPicPr preferRelativeResize="0"/>
            <p:nvPr/>
          </p:nvPicPr>
          <p:blipFill rotWithShape="1">
            <a:blip r:embed="rId6">
              <a:alphaModFix/>
            </a:blip>
            <a:srcRect b="17187" l="16538" r="18247" t="12171"/>
            <a:stretch/>
          </p:blipFill>
          <p:spPr>
            <a:xfrm>
              <a:off x="2544220" y="1337126"/>
              <a:ext cx="696756" cy="1131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47"/>
            <p:cNvSpPr/>
            <p:nvPr/>
          </p:nvSpPr>
          <p:spPr>
            <a:xfrm rot="-5400000">
              <a:off x="3222426" y="1734725"/>
              <a:ext cx="1526400" cy="402900"/>
            </a:xfrm>
            <a:prstGeom prst="trapezoid">
              <a:avLst>
                <a:gd fmla="val 106987" name="adj"/>
              </a:avLst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4" name="Google Shape;564;p47"/>
          <p:cNvPicPr preferRelativeResize="0"/>
          <p:nvPr/>
        </p:nvPicPr>
        <p:blipFill rotWithShape="1">
          <a:blip r:embed="rId7">
            <a:alphaModFix/>
          </a:blip>
          <a:srcRect b="0" l="24985" r="47920" t="0"/>
          <a:stretch/>
        </p:blipFill>
        <p:spPr>
          <a:xfrm>
            <a:off x="6036575" y="2005713"/>
            <a:ext cx="964201" cy="878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5" name="Google Shape;565;p47"/>
          <p:cNvGrpSpPr/>
          <p:nvPr/>
        </p:nvGrpSpPr>
        <p:grpSpPr>
          <a:xfrm>
            <a:off x="7382050" y="2048935"/>
            <a:ext cx="1233600" cy="791975"/>
            <a:chOff x="4366750" y="3832872"/>
            <a:chExt cx="1233600" cy="791975"/>
          </a:xfrm>
        </p:grpSpPr>
        <p:pic>
          <p:nvPicPr>
            <p:cNvPr id="566" name="Google Shape;566;p4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475175" y="4014302"/>
              <a:ext cx="1016750" cy="4291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4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366750" y="3832872"/>
              <a:ext cx="1233600" cy="791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8" name="Google Shape;568;p47"/>
          <p:cNvSpPr txBox="1"/>
          <p:nvPr/>
        </p:nvSpPr>
        <p:spPr>
          <a:xfrm>
            <a:off x="6036575" y="3867475"/>
            <a:ext cx="309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López-Navas et al. 2022/2023, MNRAS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Hernández-García et al. 2023, MNRAS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Sánchez-Sáez et al. 2024, A&amp;A</a:t>
            </a:r>
            <a:endParaRPr sz="1200"/>
          </a:p>
        </p:txBody>
      </p:sp>
      <p:sp>
        <p:nvSpPr>
          <p:cNvPr id="569" name="Google Shape;569;p47"/>
          <p:cNvSpPr txBox="1"/>
          <p:nvPr/>
        </p:nvSpPr>
        <p:spPr>
          <a:xfrm>
            <a:off x="3588225" y="3038900"/>
            <a:ext cx="19251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</a:t>
            </a: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arge reconstruction error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0" name="Google Shape;570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11700" y="1902167"/>
            <a:ext cx="1233600" cy="933108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7"/>
          <p:cNvSpPr txBox="1"/>
          <p:nvPr/>
        </p:nvSpPr>
        <p:spPr>
          <a:xfrm>
            <a:off x="7154575" y="3038900"/>
            <a:ext cx="16692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nconsistent data modalities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2" name="Google Shape;572;p47"/>
          <p:cNvSpPr txBox="1"/>
          <p:nvPr/>
        </p:nvSpPr>
        <p:spPr>
          <a:xfrm>
            <a:off x="1929175" y="3038900"/>
            <a:ext cx="16692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</a:t>
            </a: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utlier similarity search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3" name="Google Shape;573;p47"/>
          <p:cNvSpPr txBox="1"/>
          <p:nvPr/>
        </p:nvSpPr>
        <p:spPr>
          <a:xfrm>
            <a:off x="448975" y="3038909"/>
            <a:ext cx="1536000" cy="6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</a:t>
            </a: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ow probability density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4" name="Google Shape;574;p47"/>
          <p:cNvSpPr txBox="1"/>
          <p:nvPr/>
        </p:nvSpPr>
        <p:spPr>
          <a:xfrm>
            <a:off x="86225" y="4019875"/>
            <a:ext cx="24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Pérez-Carrasco et al. 2023, AJ</a:t>
            </a:r>
            <a:endParaRPr i="1" sz="1200"/>
          </a:p>
        </p:txBody>
      </p:sp>
      <p:sp>
        <p:nvSpPr>
          <p:cNvPr id="575" name="Google Shape;575;p47"/>
          <p:cNvSpPr txBox="1"/>
          <p:nvPr/>
        </p:nvSpPr>
        <p:spPr>
          <a:xfrm>
            <a:off x="3379300" y="4019875"/>
            <a:ext cx="238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Sánchez-Sáez</a:t>
            </a:r>
            <a:r>
              <a:rPr lang="es" sz="1200"/>
              <a:t> et al. 2021, AJ</a:t>
            </a:r>
            <a:endParaRPr i="1" sz="1200"/>
          </a:p>
        </p:txBody>
      </p:sp>
      <p:sp>
        <p:nvSpPr>
          <p:cNvPr id="576" name="Google Shape;576;p47"/>
          <p:cNvSpPr txBox="1"/>
          <p:nvPr/>
        </p:nvSpPr>
        <p:spPr>
          <a:xfrm>
            <a:off x="5460850" y="3038900"/>
            <a:ext cx="16692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</a:t>
            </a: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arge forecasting </a:t>
            </a: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error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5" y="190475"/>
            <a:ext cx="4864773" cy="451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7847" y="190475"/>
            <a:ext cx="3328276" cy="3117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8675" y="1921650"/>
            <a:ext cx="3639948" cy="299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2"/>
          <p:cNvGrpSpPr/>
          <p:nvPr/>
        </p:nvGrpSpPr>
        <p:grpSpPr>
          <a:xfrm>
            <a:off x="140200" y="1134504"/>
            <a:ext cx="6640317" cy="781350"/>
            <a:chOff x="-50" y="829685"/>
            <a:chExt cx="7227950" cy="852165"/>
          </a:xfrm>
        </p:grpSpPr>
        <p:pic>
          <p:nvPicPr>
            <p:cNvPr id="137" name="Google Shape;137;p22"/>
            <p:cNvPicPr preferRelativeResize="0"/>
            <p:nvPr/>
          </p:nvPicPr>
          <p:blipFill rotWithShape="1">
            <a:blip r:embed="rId3">
              <a:alphaModFix/>
            </a:blip>
            <a:srcRect b="76416" l="26166" r="0" t="0"/>
            <a:stretch/>
          </p:blipFill>
          <p:spPr>
            <a:xfrm>
              <a:off x="2720925" y="866225"/>
              <a:ext cx="4506975" cy="815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22"/>
            <p:cNvSpPr txBox="1"/>
            <p:nvPr/>
          </p:nvSpPr>
          <p:spPr>
            <a:xfrm>
              <a:off x="-50" y="829685"/>
              <a:ext cx="18681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>
                  <a:solidFill>
                    <a:srgbClr val="351C75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Survey </a:t>
              </a:r>
              <a:endParaRPr sz="200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>
                  <a:solidFill>
                    <a:srgbClr val="351C75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telescopes</a:t>
              </a:r>
              <a:endParaRPr sz="200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39" name="Google Shape;139;p22"/>
          <p:cNvGrpSpPr/>
          <p:nvPr/>
        </p:nvGrpSpPr>
        <p:grpSpPr>
          <a:xfrm>
            <a:off x="314825" y="1915852"/>
            <a:ext cx="5800485" cy="986767"/>
            <a:chOff x="190028" y="1605650"/>
            <a:chExt cx="6313797" cy="1076199"/>
          </a:xfrm>
        </p:grpSpPr>
        <p:sp>
          <p:nvSpPr>
            <p:cNvPr id="140" name="Google Shape;140;p22"/>
            <p:cNvSpPr txBox="1"/>
            <p:nvPr/>
          </p:nvSpPr>
          <p:spPr>
            <a:xfrm>
              <a:off x="190028" y="1852049"/>
              <a:ext cx="16779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>
                  <a:solidFill>
                    <a:srgbClr val="351C75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Community</a:t>
              </a:r>
              <a:endParaRPr sz="200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>
                  <a:solidFill>
                    <a:srgbClr val="351C75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Brokers</a:t>
              </a:r>
              <a:endParaRPr sz="2000"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3525800" y="1605650"/>
              <a:ext cx="223500" cy="3579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076705" y="1605650"/>
              <a:ext cx="223500" cy="3579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627610" y="1605650"/>
              <a:ext cx="223500" cy="3579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5178515" y="1605650"/>
              <a:ext cx="223500" cy="3579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5729420" y="1605650"/>
              <a:ext cx="223500" cy="3579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6280325" y="1605650"/>
              <a:ext cx="223500" cy="3579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7" name="Google Shape;147;p22"/>
          <p:cNvGrpSpPr/>
          <p:nvPr/>
        </p:nvGrpSpPr>
        <p:grpSpPr>
          <a:xfrm>
            <a:off x="140200" y="2930977"/>
            <a:ext cx="5562475" cy="640902"/>
            <a:chOff x="-50" y="2788975"/>
            <a:chExt cx="6054724" cy="698988"/>
          </a:xfrm>
        </p:grpSpPr>
        <p:sp>
          <p:nvSpPr>
            <p:cNvPr id="148" name="Google Shape;148;p22"/>
            <p:cNvSpPr txBox="1"/>
            <p:nvPr/>
          </p:nvSpPr>
          <p:spPr>
            <a:xfrm>
              <a:off x="-50" y="2846476"/>
              <a:ext cx="19197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>
                  <a:solidFill>
                    <a:srgbClr val="351C75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Downstream</a:t>
              </a:r>
              <a:endParaRPr sz="200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>
                  <a:solidFill>
                    <a:srgbClr val="351C75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brokers</a:t>
              </a:r>
              <a:endParaRPr sz="200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000">
                  <a:solidFill>
                    <a:srgbClr val="351C75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&amp; TOMs</a:t>
              </a:r>
              <a:endParaRPr sz="200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149" name="Google Shape;149;p22"/>
            <p:cNvGrpSpPr/>
            <p:nvPr/>
          </p:nvGrpSpPr>
          <p:grpSpPr>
            <a:xfrm>
              <a:off x="4215080" y="2788975"/>
              <a:ext cx="1839594" cy="698988"/>
              <a:chOff x="4215080" y="2788975"/>
              <a:chExt cx="1839594" cy="698988"/>
            </a:xfrm>
          </p:grpSpPr>
          <p:pic>
            <p:nvPicPr>
              <p:cNvPr id="150" name="Google Shape;150;p2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302874" y="3179531"/>
                <a:ext cx="751800" cy="30843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1" name="Google Shape;151;p22"/>
              <p:cNvSpPr txBox="1"/>
              <p:nvPr/>
            </p:nvSpPr>
            <p:spPr>
              <a:xfrm>
                <a:off x="4215080" y="3156400"/>
                <a:ext cx="1087800" cy="22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 sz="900">
                    <a:solidFill>
                      <a:srgbClr val="07376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POI</a:t>
                </a:r>
                <a:endParaRPr b="1" sz="900">
                  <a:solidFill>
                    <a:srgbClr val="07376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52" name="Google Shape;152;p22"/>
              <p:cNvSpPr txBox="1"/>
              <p:nvPr/>
            </p:nvSpPr>
            <p:spPr>
              <a:xfrm>
                <a:off x="4655602" y="3156400"/>
                <a:ext cx="751800" cy="22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" sz="900">
                    <a:solidFill>
                      <a:srgbClr val="B45F06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SNAPS</a:t>
                </a:r>
                <a:endParaRPr b="1" sz="900">
                  <a:solidFill>
                    <a:srgbClr val="B45F0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53" name="Google Shape;153;p22"/>
              <p:cNvSpPr/>
              <p:nvPr/>
            </p:nvSpPr>
            <p:spPr>
              <a:xfrm>
                <a:off x="4322810" y="2788975"/>
                <a:ext cx="223500" cy="3579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solidFill>
                <a:srgbClr val="E0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22"/>
              <p:cNvSpPr/>
              <p:nvPr/>
            </p:nvSpPr>
            <p:spPr>
              <a:xfrm>
                <a:off x="4873735" y="2788975"/>
                <a:ext cx="223500" cy="3579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solidFill>
                <a:srgbClr val="E0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22"/>
              <p:cNvSpPr/>
              <p:nvPr/>
            </p:nvSpPr>
            <p:spPr>
              <a:xfrm>
                <a:off x="5424620" y="2788985"/>
                <a:ext cx="223500" cy="3579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solidFill>
                <a:srgbClr val="E0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56" name="Google Shape;156;p22"/>
          <p:cNvSpPr txBox="1"/>
          <p:nvPr>
            <p:ph type="title"/>
          </p:nvPr>
        </p:nvSpPr>
        <p:spPr>
          <a:xfrm>
            <a:off x="1378500" y="287375"/>
            <a:ext cx="8520600" cy="6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8124"/>
              <a:buFont typeface="Arial"/>
              <a:buNone/>
            </a:pPr>
            <a:r>
              <a:rPr lang="es" sz="3520">
                <a:solidFill>
                  <a:srgbClr val="0B3A8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Future Time Domain Ecosystem</a:t>
            </a:r>
            <a:endParaRPr sz="3520">
              <a:solidFill>
                <a:srgbClr val="0B3A8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57" name="Google Shape;157;p22"/>
          <p:cNvGrpSpPr/>
          <p:nvPr/>
        </p:nvGrpSpPr>
        <p:grpSpPr>
          <a:xfrm>
            <a:off x="5231586" y="2941415"/>
            <a:ext cx="3487619" cy="1769297"/>
            <a:chOff x="5541896" y="3028950"/>
            <a:chExt cx="3796254" cy="1929651"/>
          </a:xfrm>
        </p:grpSpPr>
        <p:grpSp>
          <p:nvGrpSpPr>
            <p:cNvPr id="158" name="Google Shape;158;p22"/>
            <p:cNvGrpSpPr/>
            <p:nvPr/>
          </p:nvGrpSpPr>
          <p:grpSpPr>
            <a:xfrm>
              <a:off x="5877750" y="3028950"/>
              <a:ext cx="3460400" cy="1929651"/>
              <a:chOff x="5877750" y="2952750"/>
              <a:chExt cx="3460400" cy="1929651"/>
            </a:xfrm>
          </p:grpSpPr>
          <p:pic>
            <p:nvPicPr>
              <p:cNvPr id="159" name="Google Shape;159;p2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877750" y="4204602"/>
                <a:ext cx="1581800" cy="6777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0" name="Google Shape;160;p22"/>
              <p:cNvSpPr/>
              <p:nvPr/>
            </p:nvSpPr>
            <p:spPr>
              <a:xfrm>
                <a:off x="6280325" y="2952750"/>
                <a:ext cx="223500" cy="111810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solidFill>
                <a:srgbClr val="E0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22"/>
              <p:cNvSpPr txBox="1"/>
              <p:nvPr/>
            </p:nvSpPr>
            <p:spPr>
              <a:xfrm>
                <a:off x="7535750" y="4177800"/>
                <a:ext cx="1802400" cy="49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2100">
                    <a:solidFill>
                      <a:srgbClr val="351C75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User</a:t>
                </a:r>
                <a:endParaRPr sz="2100">
                  <a:solidFill>
                    <a:srgbClr val="351C75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2100">
                    <a:solidFill>
                      <a:srgbClr val="351C75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community</a:t>
                </a:r>
                <a:endParaRPr sz="2100">
                  <a:solidFill>
                    <a:srgbClr val="351C75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sp>
          <p:nvSpPr>
            <p:cNvPr id="162" name="Google Shape;162;p22"/>
            <p:cNvSpPr/>
            <p:nvPr/>
          </p:nvSpPr>
          <p:spPr>
            <a:xfrm rot="-2700000">
              <a:off x="5635752" y="3814813"/>
              <a:ext cx="223587" cy="358079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3" name="Google Shape;16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8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22"/>
          <p:cNvGrpSpPr/>
          <p:nvPr/>
        </p:nvGrpSpPr>
        <p:grpSpPr>
          <a:xfrm>
            <a:off x="2435157" y="2368055"/>
            <a:ext cx="4675931" cy="379600"/>
            <a:chOff x="2559750" y="2431995"/>
            <a:chExt cx="4929817" cy="399285"/>
          </a:xfrm>
        </p:grpSpPr>
        <p:pic>
          <p:nvPicPr>
            <p:cNvPr id="165" name="Google Shape;165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559750" y="2451700"/>
              <a:ext cx="824190" cy="359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485768" y="2451696"/>
              <a:ext cx="467313" cy="359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2"/>
            <p:cNvPicPr preferRelativeResize="0"/>
            <p:nvPr/>
          </p:nvPicPr>
          <p:blipFill rotWithShape="1">
            <a:blip r:embed="rId9">
              <a:alphaModFix/>
            </a:blip>
            <a:srcRect b="31208" l="32138" r="30262" t="8764"/>
            <a:stretch/>
          </p:blipFill>
          <p:spPr>
            <a:xfrm>
              <a:off x="4054909" y="2431995"/>
              <a:ext cx="344086" cy="399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177560" y="2505787"/>
              <a:ext cx="473419" cy="25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752808" y="2526286"/>
              <a:ext cx="771854" cy="210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22"/>
            <p:cNvSpPr txBox="1"/>
            <p:nvPr/>
          </p:nvSpPr>
          <p:spPr>
            <a:xfrm>
              <a:off x="6549967" y="2505778"/>
              <a:ext cx="939600" cy="25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900">
                  <a:solidFill>
                    <a:srgbClr val="0000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Pitt-Google</a:t>
              </a:r>
              <a:endParaRPr b="1" sz="9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71" name="Google Shape;171;p2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4500824" y="2441460"/>
              <a:ext cx="574909" cy="3803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22"/>
          <p:cNvGrpSpPr/>
          <p:nvPr/>
        </p:nvGrpSpPr>
        <p:grpSpPr>
          <a:xfrm>
            <a:off x="2181925" y="1360725"/>
            <a:ext cx="381900" cy="2585100"/>
            <a:chOff x="2181925" y="1360725"/>
            <a:chExt cx="381900" cy="2585100"/>
          </a:xfrm>
        </p:grpSpPr>
        <p:sp>
          <p:nvSpPr>
            <p:cNvPr id="173" name="Google Shape;173;p22"/>
            <p:cNvSpPr/>
            <p:nvPr/>
          </p:nvSpPr>
          <p:spPr>
            <a:xfrm>
              <a:off x="2181925" y="1360725"/>
              <a:ext cx="381900" cy="2585100"/>
            </a:xfrm>
            <a:prstGeom prst="bentArrow">
              <a:avLst>
                <a:gd fmla="val 17393" name="adj1"/>
                <a:gd fmla="val 25000" name="adj2"/>
                <a:gd fmla="val 25000" name="adj3"/>
                <a:gd fmla="val 43750" name="adj4"/>
              </a:avLst>
            </a:prstGeom>
            <a:solidFill>
              <a:srgbClr val="E06666"/>
            </a:solidFill>
            <a:ln cap="flat" cmpd="sng" w="9525">
              <a:solidFill>
                <a:srgbClr val="E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181925" y="2902625"/>
              <a:ext cx="381900" cy="1043100"/>
            </a:xfrm>
            <a:prstGeom prst="bentArrow">
              <a:avLst>
                <a:gd fmla="val 15226" name="adj1"/>
                <a:gd fmla="val 25000" name="adj2"/>
                <a:gd fmla="val 25000" name="adj3"/>
                <a:gd fmla="val 43750" name="adj4"/>
              </a:avLst>
            </a:prstGeom>
            <a:solidFill>
              <a:srgbClr val="E06666"/>
            </a:solidFill>
            <a:ln cap="flat" cmpd="sng" w="9525">
              <a:solidFill>
                <a:srgbClr val="E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" name="Google Shape;175;p22"/>
          <p:cNvGrpSpPr/>
          <p:nvPr/>
        </p:nvGrpSpPr>
        <p:grpSpPr>
          <a:xfrm>
            <a:off x="6772050" y="1360725"/>
            <a:ext cx="381900" cy="2585100"/>
            <a:chOff x="6924450" y="1360725"/>
            <a:chExt cx="381900" cy="2585100"/>
          </a:xfrm>
        </p:grpSpPr>
        <p:sp>
          <p:nvSpPr>
            <p:cNvPr id="176" name="Google Shape;176;p22"/>
            <p:cNvSpPr/>
            <p:nvPr/>
          </p:nvSpPr>
          <p:spPr>
            <a:xfrm flipH="1">
              <a:off x="6924450" y="1360725"/>
              <a:ext cx="381900" cy="2585100"/>
            </a:xfrm>
            <a:prstGeom prst="bentArrow">
              <a:avLst>
                <a:gd fmla="val 17937" name="adj1"/>
                <a:gd fmla="val 25000" name="adj2"/>
                <a:gd fmla="val 25000" name="adj3"/>
                <a:gd fmla="val 43750" name="adj4"/>
              </a:avLst>
            </a:prstGeom>
            <a:solidFill>
              <a:srgbClr val="E06666"/>
            </a:solidFill>
            <a:ln cap="flat" cmpd="sng" w="9525">
              <a:solidFill>
                <a:srgbClr val="E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2"/>
            <p:cNvSpPr/>
            <p:nvPr/>
          </p:nvSpPr>
          <p:spPr>
            <a:xfrm flipH="1">
              <a:off x="6924450" y="2902725"/>
              <a:ext cx="381900" cy="1043100"/>
            </a:xfrm>
            <a:prstGeom prst="bentArrow">
              <a:avLst>
                <a:gd fmla="val 19207" name="adj1"/>
                <a:gd fmla="val 25000" name="adj2"/>
                <a:gd fmla="val 23429" name="adj3"/>
                <a:gd fmla="val 43750" name="adj4"/>
              </a:avLst>
            </a:prstGeom>
            <a:solidFill>
              <a:srgbClr val="E06666"/>
            </a:solidFill>
            <a:ln cap="flat" cmpd="sng" w="9525">
              <a:solidFill>
                <a:srgbClr val="E066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" name="Google Shape;178;p22"/>
          <p:cNvGrpSpPr/>
          <p:nvPr/>
        </p:nvGrpSpPr>
        <p:grpSpPr>
          <a:xfrm>
            <a:off x="361550" y="2941412"/>
            <a:ext cx="5108586" cy="1855956"/>
            <a:chOff x="361550" y="2941412"/>
            <a:chExt cx="5108586" cy="1855956"/>
          </a:xfrm>
        </p:grpSpPr>
        <p:sp>
          <p:nvSpPr>
            <p:cNvPr id="179" name="Google Shape;179;p22"/>
            <p:cNvSpPr/>
            <p:nvPr/>
          </p:nvSpPr>
          <p:spPr>
            <a:xfrm>
              <a:off x="4617630" y="3638310"/>
              <a:ext cx="204900" cy="3294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80" name="Google Shape;180;p22"/>
            <p:cNvGrpSpPr/>
            <p:nvPr/>
          </p:nvGrpSpPr>
          <p:grpSpPr>
            <a:xfrm>
              <a:off x="361550" y="2941412"/>
              <a:ext cx="5108586" cy="1855956"/>
              <a:chOff x="361550" y="2941412"/>
              <a:chExt cx="5108586" cy="1855956"/>
            </a:xfrm>
          </p:grpSpPr>
          <p:grpSp>
            <p:nvGrpSpPr>
              <p:cNvPr id="181" name="Google Shape;181;p22"/>
              <p:cNvGrpSpPr/>
              <p:nvPr/>
            </p:nvGrpSpPr>
            <p:grpSpPr>
              <a:xfrm>
                <a:off x="2092865" y="2941412"/>
                <a:ext cx="3377272" cy="1855956"/>
                <a:chOff x="2092865" y="2941412"/>
                <a:chExt cx="3377272" cy="1855956"/>
              </a:xfrm>
            </p:grpSpPr>
            <p:grpSp>
              <p:nvGrpSpPr>
                <p:cNvPr id="182" name="Google Shape;182;p22"/>
                <p:cNvGrpSpPr/>
                <p:nvPr/>
              </p:nvGrpSpPr>
              <p:grpSpPr>
                <a:xfrm>
                  <a:off x="2092865" y="2941412"/>
                  <a:ext cx="3377272" cy="1855956"/>
                  <a:chOff x="2092865" y="2941412"/>
                  <a:chExt cx="3377272" cy="1855956"/>
                </a:xfrm>
              </p:grpSpPr>
              <p:grpSp>
                <p:nvGrpSpPr>
                  <p:cNvPr id="183" name="Google Shape;183;p22"/>
                  <p:cNvGrpSpPr/>
                  <p:nvPr/>
                </p:nvGrpSpPr>
                <p:grpSpPr>
                  <a:xfrm>
                    <a:off x="2092865" y="2941412"/>
                    <a:ext cx="3377272" cy="1855956"/>
                    <a:chOff x="2125415" y="2952750"/>
                    <a:chExt cx="3676142" cy="2024165"/>
                  </a:xfrm>
                </p:grpSpPr>
                <p:grpSp>
                  <p:nvGrpSpPr>
                    <p:cNvPr id="184" name="Google Shape;184;p22"/>
                    <p:cNvGrpSpPr/>
                    <p:nvPr/>
                  </p:nvGrpSpPr>
                  <p:grpSpPr>
                    <a:xfrm>
                      <a:off x="2125415" y="4253991"/>
                      <a:ext cx="3676142" cy="722923"/>
                      <a:chOff x="2824475" y="3802958"/>
                      <a:chExt cx="5636526" cy="999479"/>
                    </a:xfrm>
                  </p:grpSpPr>
                  <p:pic>
                    <p:nvPicPr>
                      <p:cNvPr id="185" name="Google Shape;185;p22"/>
                      <p:cNvPicPr preferRelativeResize="0"/>
                      <p:nvPr/>
                    </p:nvPicPr>
                    <p:blipFill rotWithShape="1">
                      <a:blip r:embed="rId3">
                        <a:alphaModFix/>
                      </a:blip>
                      <a:srcRect b="0" l="39005" r="0" t="76416"/>
                      <a:stretch/>
                    </p:blipFill>
                    <p:spPr>
                      <a:xfrm>
                        <a:off x="4274725" y="3885362"/>
                        <a:ext cx="4186276" cy="91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86" name="Google Shape;186;p22"/>
                      <p:cNvPicPr preferRelativeResize="0"/>
                      <p:nvPr/>
                    </p:nvPicPr>
                    <p:blipFill>
                      <a:blip r:embed="rId13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3731925" y="3994037"/>
                        <a:ext cx="490316" cy="585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87" name="Google Shape;187;p22"/>
                      <p:cNvPicPr preferRelativeResize="0"/>
                      <p:nvPr/>
                    </p:nvPicPr>
                    <p:blipFill rotWithShape="1">
                      <a:blip r:embed="rId3">
                        <a:alphaModFix/>
                      </a:blip>
                      <a:srcRect b="0" l="26166" r="61376" t="74533"/>
                      <a:stretch/>
                    </p:blipFill>
                    <p:spPr>
                      <a:xfrm>
                        <a:off x="2824475" y="3802958"/>
                        <a:ext cx="854976" cy="990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  <p:sp>
                  <p:nvSpPr>
                    <p:cNvPr id="188" name="Google Shape;188;p22"/>
                    <p:cNvSpPr/>
                    <p:nvPr/>
                  </p:nvSpPr>
                  <p:spPr>
                    <a:xfrm>
                      <a:off x="3520850" y="2952750"/>
                      <a:ext cx="223500" cy="1118100"/>
                    </a:xfrm>
                    <a:prstGeom prst="downArrow">
                      <a:avLst>
                        <a:gd fmla="val 50000" name="adj1"/>
                        <a:gd fmla="val 50000" name="adj2"/>
                      </a:avLst>
                    </a:prstGeom>
                    <a:solidFill>
                      <a:srgbClr val="E06666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sp>
                <p:nvSpPr>
                  <p:cNvPr id="189" name="Google Shape;189;p22"/>
                  <p:cNvSpPr/>
                  <p:nvPr/>
                </p:nvSpPr>
                <p:spPr>
                  <a:xfrm>
                    <a:off x="3490825" y="4155075"/>
                    <a:ext cx="1024500" cy="555600"/>
                  </a:xfrm>
                  <a:prstGeom prst="rect">
                    <a:avLst/>
                  </a:prstGeom>
                  <a:solidFill>
                    <a:srgbClr val="FFFFFF"/>
                  </a:solidFill>
                  <a:ln cap="flat" cmpd="sng" w="9525">
                    <a:solidFill>
                      <a:srgbClr val="FFFFFF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190" name="Google Shape;190;p22"/>
                  <p:cNvPicPr preferRelativeResize="0"/>
                  <p:nvPr/>
                </p:nvPicPr>
                <p:blipFill>
                  <a:blip r:embed="rId14">
                    <a:alphaModFix/>
                  </a:blip>
                  <a:stretch>
                    <a:fillRect/>
                  </a:stretch>
                </p:blipFill>
                <p:spPr>
                  <a:xfrm>
                    <a:off x="4009350" y="4236307"/>
                    <a:ext cx="464400" cy="4514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91" name="Google Shape;191;p22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3528158" y="4237024"/>
                  <a:ext cx="464400" cy="4644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92" name="Google Shape;192;p22"/>
              <p:cNvSpPr txBox="1"/>
              <p:nvPr/>
            </p:nvSpPr>
            <p:spPr>
              <a:xfrm>
                <a:off x="361550" y="4066500"/>
                <a:ext cx="1581900" cy="49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2000">
                    <a:solidFill>
                      <a:srgbClr val="351C75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Follow-up</a:t>
                </a:r>
                <a:endParaRPr sz="2000">
                  <a:solidFill>
                    <a:srgbClr val="351C75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2000">
                    <a:solidFill>
                      <a:srgbClr val="351C75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resources</a:t>
                </a:r>
                <a:endParaRPr sz="2000">
                  <a:solidFill>
                    <a:srgbClr val="351C75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</p:grpSp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49"/>
          <p:cNvGrpSpPr/>
          <p:nvPr/>
        </p:nvGrpSpPr>
        <p:grpSpPr>
          <a:xfrm>
            <a:off x="706550" y="1491250"/>
            <a:ext cx="8052948" cy="2613336"/>
            <a:chOff x="706550" y="1338850"/>
            <a:chExt cx="8052948" cy="2613336"/>
          </a:xfrm>
        </p:grpSpPr>
        <p:pic>
          <p:nvPicPr>
            <p:cNvPr id="589" name="Google Shape;589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06550" y="1486974"/>
              <a:ext cx="8052948" cy="24652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0" name="Google Shape;590;p49"/>
            <p:cNvSpPr txBox="1"/>
            <p:nvPr/>
          </p:nvSpPr>
          <p:spPr>
            <a:xfrm>
              <a:off x="2114450" y="1338850"/>
              <a:ext cx="5446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/>
                <a:t>Deep Support Vector Data Description, Ruff et al. 2018</a:t>
              </a:r>
              <a:endParaRPr i="1"/>
            </a:p>
          </p:txBody>
        </p:sp>
      </p:grpSp>
      <p:sp>
        <p:nvSpPr>
          <p:cNvPr id="591" name="Google Shape;591;p49"/>
          <p:cNvSpPr txBox="1"/>
          <p:nvPr>
            <p:ph type="title"/>
          </p:nvPr>
        </p:nvSpPr>
        <p:spPr>
          <a:xfrm>
            <a:off x="601375" y="438050"/>
            <a:ext cx="849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B3A85"/>
                </a:solidFill>
              </a:rPr>
              <a:t>Multi-Class Deep Support Vector Data Description</a:t>
            </a:r>
            <a:endParaRPr>
              <a:solidFill>
                <a:srgbClr val="0B3A8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>
              <a:solidFill>
                <a:srgbClr val="0B3A8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3A85"/>
              </a:solidFill>
            </a:endParaRPr>
          </a:p>
        </p:txBody>
      </p:sp>
      <p:sp>
        <p:nvSpPr>
          <p:cNvPr id="592" name="Google Shape;592;p49"/>
          <p:cNvSpPr txBox="1"/>
          <p:nvPr/>
        </p:nvSpPr>
        <p:spPr>
          <a:xfrm>
            <a:off x="2317400" y="4493325"/>
            <a:ext cx="394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Pérez-Carrasco et al. 2023, AJ</a:t>
            </a:r>
            <a:endParaRPr i="1"/>
          </a:p>
        </p:txBody>
      </p:sp>
      <p:pic>
        <p:nvPicPr>
          <p:cNvPr id="593" name="Google Shape;59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616" y="304900"/>
            <a:ext cx="926200" cy="917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4" name="Google Shape;594;p49"/>
          <p:cNvGrpSpPr/>
          <p:nvPr/>
        </p:nvGrpSpPr>
        <p:grpSpPr>
          <a:xfrm>
            <a:off x="125187" y="1347077"/>
            <a:ext cx="8883138" cy="2883473"/>
            <a:chOff x="125187" y="1347077"/>
            <a:chExt cx="8883138" cy="2883473"/>
          </a:xfrm>
        </p:grpSpPr>
        <p:sp>
          <p:nvSpPr>
            <p:cNvPr id="595" name="Google Shape;595;p49"/>
            <p:cNvSpPr/>
            <p:nvPr/>
          </p:nvSpPr>
          <p:spPr>
            <a:xfrm>
              <a:off x="217125" y="1462750"/>
              <a:ext cx="8791200" cy="2767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49"/>
            <p:cNvSpPr/>
            <p:nvPr/>
          </p:nvSpPr>
          <p:spPr>
            <a:xfrm>
              <a:off x="2234112" y="3626463"/>
              <a:ext cx="417300" cy="327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597" name="Google Shape;597;p49"/>
            <p:cNvSpPr/>
            <p:nvPr/>
          </p:nvSpPr>
          <p:spPr>
            <a:xfrm>
              <a:off x="2763957" y="3626463"/>
              <a:ext cx="417300" cy="327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598" name="Google Shape;598;p49"/>
            <p:cNvSpPr/>
            <p:nvPr/>
          </p:nvSpPr>
          <p:spPr>
            <a:xfrm>
              <a:off x="3258944" y="3626463"/>
              <a:ext cx="417300" cy="327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599" name="Google Shape;599;p49"/>
            <p:cNvSpPr/>
            <p:nvPr/>
          </p:nvSpPr>
          <p:spPr>
            <a:xfrm>
              <a:off x="1721696" y="2624482"/>
              <a:ext cx="417300" cy="327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600" name="Google Shape;600;p49"/>
            <p:cNvSpPr/>
            <p:nvPr/>
          </p:nvSpPr>
          <p:spPr>
            <a:xfrm>
              <a:off x="4289005" y="2624482"/>
              <a:ext cx="417300" cy="327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601" name="Google Shape;601;p49"/>
            <p:cNvSpPr/>
            <p:nvPr/>
          </p:nvSpPr>
          <p:spPr>
            <a:xfrm>
              <a:off x="4869395" y="2010695"/>
              <a:ext cx="417300" cy="2877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602" name="Google Shape;602;p49"/>
            <p:cNvSpPr/>
            <p:nvPr/>
          </p:nvSpPr>
          <p:spPr>
            <a:xfrm>
              <a:off x="5416669" y="2295735"/>
              <a:ext cx="417300" cy="327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603" name="Google Shape;603;p49"/>
            <p:cNvSpPr/>
            <p:nvPr/>
          </p:nvSpPr>
          <p:spPr>
            <a:xfrm>
              <a:off x="5920370" y="2624482"/>
              <a:ext cx="417300" cy="327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604" name="Google Shape;604;p49"/>
            <p:cNvSpPr/>
            <p:nvPr/>
          </p:nvSpPr>
          <p:spPr>
            <a:xfrm>
              <a:off x="6446730" y="3626463"/>
              <a:ext cx="417300" cy="327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605" name="Google Shape;605;p49"/>
            <p:cNvSpPr/>
            <p:nvPr/>
          </p:nvSpPr>
          <p:spPr>
            <a:xfrm>
              <a:off x="6966117" y="3626463"/>
              <a:ext cx="417300" cy="327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606" name="Google Shape;606;p49"/>
            <p:cNvSpPr/>
            <p:nvPr/>
          </p:nvSpPr>
          <p:spPr>
            <a:xfrm>
              <a:off x="7475047" y="3626463"/>
              <a:ext cx="417300" cy="327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607" name="Google Shape;607;p49"/>
            <p:cNvSpPr/>
            <p:nvPr/>
          </p:nvSpPr>
          <p:spPr>
            <a:xfrm>
              <a:off x="7999664" y="3626463"/>
              <a:ext cx="417300" cy="327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2CC"/>
                </a:solidFill>
              </a:endParaRPr>
            </a:p>
          </p:txBody>
        </p:sp>
        <p:sp>
          <p:nvSpPr>
            <p:cNvPr id="608" name="Google Shape;608;p49"/>
            <p:cNvSpPr/>
            <p:nvPr/>
          </p:nvSpPr>
          <p:spPr>
            <a:xfrm>
              <a:off x="8482450" y="2624482"/>
              <a:ext cx="417300" cy="3273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2CC"/>
                </a:solidFill>
              </a:endParaRPr>
            </a:p>
          </p:txBody>
        </p:sp>
        <p:pic>
          <p:nvPicPr>
            <p:cNvPr id="609" name="Google Shape;609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5187" y="1347077"/>
              <a:ext cx="8791199" cy="28682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p49"/>
            <p:cNvSpPr/>
            <p:nvPr/>
          </p:nvSpPr>
          <p:spPr>
            <a:xfrm>
              <a:off x="1702531" y="1678487"/>
              <a:ext cx="2074800" cy="22737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50"/>
          <p:cNvSpPr txBox="1"/>
          <p:nvPr>
            <p:ph type="title"/>
          </p:nvPr>
        </p:nvSpPr>
        <p:spPr>
          <a:xfrm>
            <a:off x="1524000" y="223750"/>
            <a:ext cx="6315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>
                <a:solidFill>
                  <a:srgbClr val="351C75"/>
                </a:solidFill>
              </a:rPr>
              <a:t>Attention-based models</a:t>
            </a:r>
            <a:endParaRPr sz="2500">
              <a:solidFill>
                <a:srgbClr val="351C75"/>
              </a:solidFill>
            </a:endParaRPr>
          </a:p>
        </p:txBody>
      </p:sp>
      <p:sp>
        <p:nvSpPr>
          <p:cNvPr id="617" name="Google Shape;617;p50"/>
          <p:cNvSpPr txBox="1"/>
          <p:nvPr/>
        </p:nvSpPr>
        <p:spPr>
          <a:xfrm>
            <a:off x="823375" y="1869300"/>
            <a:ext cx="232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51C75"/>
                </a:solidFill>
              </a:rPr>
              <a:t>Pimentel+2023</a:t>
            </a:r>
            <a:endParaRPr sz="1000">
              <a:solidFill>
                <a:srgbClr val="351C75"/>
              </a:solidFill>
            </a:endParaRPr>
          </a:p>
        </p:txBody>
      </p:sp>
      <p:sp>
        <p:nvSpPr>
          <p:cNvPr id="618" name="Google Shape;618;p50"/>
          <p:cNvSpPr txBox="1"/>
          <p:nvPr/>
        </p:nvSpPr>
        <p:spPr>
          <a:xfrm>
            <a:off x="487675" y="1067700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351C75"/>
                </a:solidFill>
              </a:rPr>
              <a:t>Supernovae Classification</a:t>
            </a:r>
            <a:endParaRPr sz="2400">
              <a:solidFill>
                <a:srgbClr val="351C75"/>
              </a:solidFill>
            </a:endParaRPr>
          </a:p>
        </p:txBody>
      </p:sp>
      <p:sp>
        <p:nvSpPr>
          <p:cNvPr id="619" name="Google Shape;619;p50"/>
          <p:cNvSpPr txBox="1"/>
          <p:nvPr/>
        </p:nvSpPr>
        <p:spPr>
          <a:xfrm>
            <a:off x="5209000" y="1399575"/>
            <a:ext cx="232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51C75"/>
                </a:solidFill>
              </a:rPr>
              <a:t>Donoso-Oliva+2023</a:t>
            </a:r>
            <a:endParaRPr sz="1000">
              <a:solidFill>
                <a:srgbClr val="351C75"/>
              </a:solidFill>
            </a:endParaRPr>
          </a:p>
        </p:txBody>
      </p:sp>
      <p:sp>
        <p:nvSpPr>
          <p:cNvPr id="620" name="Google Shape;620;p50"/>
          <p:cNvSpPr txBox="1"/>
          <p:nvPr/>
        </p:nvSpPr>
        <p:spPr>
          <a:xfrm>
            <a:off x="4873300" y="9983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351C75"/>
                </a:solidFill>
              </a:rPr>
              <a:t>ASTROMER</a:t>
            </a:r>
            <a:endParaRPr sz="2400">
              <a:solidFill>
                <a:srgbClr val="351C75"/>
              </a:solidFill>
            </a:endParaRPr>
          </a:p>
        </p:txBody>
      </p:sp>
      <p:pic>
        <p:nvPicPr>
          <p:cNvPr id="621" name="Google Shape;62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5100" y="1066300"/>
            <a:ext cx="778938" cy="9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9600" y="1105131"/>
            <a:ext cx="778950" cy="84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0725" y="1846569"/>
            <a:ext cx="2328600" cy="3129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300" y="2511850"/>
            <a:ext cx="4071699" cy="244620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50"/>
          <p:cNvSpPr txBox="1"/>
          <p:nvPr/>
        </p:nvSpPr>
        <p:spPr>
          <a:xfrm>
            <a:off x="792906" y="2568431"/>
            <a:ext cx="18141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300">
                <a:solidFill>
                  <a:srgbClr val="351C75"/>
                </a:solidFill>
              </a:rPr>
              <a:t>Attention models</a:t>
            </a:r>
            <a:r>
              <a:rPr i="1" lang="es" sz="1300">
                <a:solidFill>
                  <a:srgbClr val="351C75"/>
                </a:solidFill>
              </a:rPr>
              <a:t> beat RF models</a:t>
            </a:r>
            <a:r>
              <a:rPr i="1" lang="es" sz="1300">
                <a:solidFill>
                  <a:srgbClr val="351C75"/>
                </a:solidFill>
              </a:rPr>
              <a:t>!</a:t>
            </a:r>
            <a:endParaRPr i="1" sz="1300">
              <a:solidFill>
                <a:srgbClr val="351C75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1"/>
          <p:cNvSpPr txBox="1"/>
          <p:nvPr>
            <p:ph type="title"/>
          </p:nvPr>
        </p:nvSpPr>
        <p:spPr>
          <a:xfrm>
            <a:off x="1436275" y="377350"/>
            <a:ext cx="764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51C75"/>
                </a:solidFill>
              </a:rPr>
              <a:t>Forced photometry classifiers</a:t>
            </a:r>
            <a:endParaRPr>
              <a:solidFill>
                <a:srgbClr val="351C75"/>
              </a:solidFill>
            </a:endParaRPr>
          </a:p>
        </p:txBody>
      </p:sp>
      <p:pic>
        <p:nvPicPr>
          <p:cNvPr id="631" name="Google Shape;63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51"/>
          <p:cNvSpPr txBox="1"/>
          <p:nvPr/>
        </p:nvSpPr>
        <p:spPr>
          <a:xfrm>
            <a:off x="825863" y="4261250"/>
            <a:ext cx="304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185 features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633" name="Google Shape;633;p51"/>
          <p:cNvGrpSpPr/>
          <p:nvPr/>
        </p:nvGrpSpPr>
        <p:grpSpPr>
          <a:xfrm>
            <a:off x="5530301" y="3128266"/>
            <a:ext cx="1915700" cy="1808421"/>
            <a:chOff x="4696242" y="998350"/>
            <a:chExt cx="4068168" cy="3840350"/>
          </a:xfrm>
        </p:grpSpPr>
        <p:pic>
          <p:nvPicPr>
            <p:cNvPr id="634" name="Google Shape;634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96242" y="998350"/>
              <a:ext cx="4068168" cy="3840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5" name="Google Shape;635;p51"/>
            <p:cNvPicPr preferRelativeResize="0"/>
            <p:nvPr/>
          </p:nvPicPr>
          <p:blipFill rotWithShape="1">
            <a:blip r:embed="rId5">
              <a:alphaModFix/>
            </a:blip>
            <a:srcRect b="0" l="0" r="55319" t="0"/>
            <a:stretch/>
          </p:blipFill>
          <p:spPr>
            <a:xfrm>
              <a:off x="7105875" y="1403600"/>
              <a:ext cx="595125" cy="792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6" name="Google Shape;636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4324" y="1266475"/>
            <a:ext cx="4092416" cy="180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7" name="Google Shape;637;p51"/>
          <p:cNvGrpSpPr/>
          <p:nvPr/>
        </p:nvGrpSpPr>
        <p:grpSpPr>
          <a:xfrm>
            <a:off x="1933137" y="1534144"/>
            <a:ext cx="828033" cy="572733"/>
            <a:chOff x="1093619" y="1669673"/>
            <a:chExt cx="1895246" cy="1310903"/>
          </a:xfrm>
        </p:grpSpPr>
        <p:sp>
          <p:nvSpPr>
            <p:cNvPr id="638" name="Google Shape;638;p51"/>
            <p:cNvSpPr/>
            <p:nvPr/>
          </p:nvSpPr>
          <p:spPr>
            <a:xfrm>
              <a:off x="1960252" y="1669673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0944A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39" name="Google Shape;639;p51"/>
            <p:cNvSpPr/>
            <p:nvPr/>
          </p:nvSpPr>
          <p:spPr>
            <a:xfrm>
              <a:off x="2146633" y="1938666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0D5DD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40" name="Google Shape;640;p51"/>
            <p:cNvSpPr/>
            <p:nvPr/>
          </p:nvSpPr>
          <p:spPr>
            <a:xfrm>
              <a:off x="1773871" y="1938666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0D5DD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41" name="Google Shape;641;p51"/>
            <p:cNvSpPr/>
            <p:nvPr/>
          </p:nvSpPr>
          <p:spPr>
            <a:xfrm>
              <a:off x="1684881" y="2207659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307B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42" name="Google Shape;642;p51"/>
            <p:cNvSpPr/>
            <p:nvPr/>
          </p:nvSpPr>
          <p:spPr>
            <a:xfrm>
              <a:off x="1862860" y="2207659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307B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43" name="Google Shape;643;p51"/>
            <p:cNvSpPr/>
            <p:nvPr/>
          </p:nvSpPr>
          <p:spPr>
            <a:xfrm>
              <a:off x="2057644" y="2207659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307B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44" name="Google Shape;644;p51"/>
            <p:cNvSpPr/>
            <p:nvPr/>
          </p:nvSpPr>
          <p:spPr>
            <a:xfrm>
              <a:off x="2235623" y="2207659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307B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645" name="Google Shape;645;p51"/>
            <p:cNvCxnSpPr>
              <a:stCxn id="638" idx="2"/>
              <a:endCxn id="639" idx="0"/>
            </p:cNvCxnSpPr>
            <p:nvPr/>
          </p:nvCxnSpPr>
          <p:spPr>
            <a:xfrm flipH="1" rot="-5400000">
              <a:off x="2076202" y="1787423"/>
              <a:ext cx="116400" cy="186300"/>
            </a:xfrm>
            <a:prstGeom prst="bentConnector3">
              <a:avLst>
                <a:gd fmla="val 49954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6" name="Google Shape;646;p51"/>
            <p:cNvCxnSpPr>
              <a:stCxn id="640" idx="0"/>
              <a:endCxn id="638" idx="2"/>
            </p:cNvCxnSpPr>
            <p:nvPr/>
          </p:nvCxnSpPr>
          <p:spPr>
            <a:xfrm rot="-5400000">
              <a:off x="1889821" y="1787316"/>
              <a:ext cx="116400" cy="186300"/>
            </a:xfrm>
            <a:prstGeom prst="bentConnector3">
              <a:avLst>
                <a:gd fmla="val 49954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7" name="Google Shape;647;p51"/>
            <p:cNvCxnSpPr>
              <a:stCxn id="640" idx="2"/>
              <a:endCxn id="642" idx="0"/>
            </p:cNvCxnSpPr>
            <p:nvPr/>
          </p:nvCxnSpPr>
          <p:spPr>
            <a:xfrm flipH="1" rot="-5400000">
              <a:off x="1841221" y="2105016"/>
              <a:ext cx="116400" cy="89100"/>
            </a:xfrm>
            <a:prstGeom prst="bentConnector3">
              <a:avLst>
                <a:gd fmla="val 49954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8" name="Google Shape;648;p51"/>
            <p:cNvCxnSpPr>
              <a:stCxn id="641" idx="0"/>
              <a:endCxn id="640" idx="2"/>
            </p:cNvCxnSpPr>
            <p:nvPr/>
          </p:nvCxnSpPr>
          <p:spPr>
            <a:xfrm rot="-5400000">
              <a:off x="1752231" y="2104909"/>
              <a:ext cx="116400" cy="89100"/>
            </a:xfrm>
            <a:prstGeom prst="bentConnector3">
              <a:avLst>
                <a:gd fmla="val 49954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9" name="Google Shape;649;p51"/>
            <p:cNvCxnSpPr>
              <a:stCxn id="639" idx="2"/>
              <a:endCxn id="644" idx="0"/>
            </p:cNvCxnSpPr>
            <p:nvPr/>
          </p:nvCxnSpPr>
          <p:spPr>
            <a:xfrm flipH="1" rot="-5400000">
              <a:off x="2213983" y="2105016"/>
              <a:ext cx="116400" cy="89100"/>
            </a:xfrm>
            <a:prstGeom prst="bentConnector3">
              <a:avLst>
                <a:gd fmla="val 49954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0" name="Google Shape;650;p51"/>
            <p:cNvCxnSpPr>
              <a:stCxn id="643" idx="0"/>
              <a:endCxn id="639" idx="2"/>
            </p:cNvCxnSpPr>
            <p:nvPr/>
          </p:nvCxnSpPr>
          <p:spPr>
            <a:xfrm rot="-5400000">
              <a:off x="2124994" y="2104909"/>
              <a:ext cx="116400" cy="89100"/>
            </a:xfrm>
            <a:prstGeom prst="bentConnector3">
              <a:avLst>
                <a:gd fmla="val 49954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51" name="Google Shape;651;p51"/>
            <p:cNvSpPr/>
            <p:nvPr/>
          </p:nvSpPr>
          <p:spPr>
            <a:xfrm>
              <a:off x="1368989" y="2289889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0944A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52" name="Google Shape;652;p51"/>
            <p:cNvSpPr/>
            <p:nvPr/>
          </p:nvSpPr>
          <p:spPr>
            <a:xfrm>
              <a:off x="1555370" y="2558882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0D5DD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53" name="Google Shape;653;p51"/>
            <p:cNvSpPr/>
            <p:nvPr/>
          </p:nvSpPr>
          <p:spPr>
            <a:xfrm>
              <a:off x="1182608" y="2558882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0D5DD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54" name="Google Shape;654;p51"/>
            <p:cNvSpPr/>
            <p:nvPr/>
          </p:nvSpPr>
          <p:spPr>
            <a:xfrm>
              <a:off x="1093619" y="2827875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307B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55" name="Google Shape;655;p51"/>
            <p:cNvSpPr/>
            <p:nvPr/>
          </p:nvSpPr>
          <p:spPr>
            <a:xfrm>
              <a:off x="1271598" y="2827875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307B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56" name="Google Shape;656;p51"/>
            <p:cNvSpPr/>
            <p:nvPr/>
          </p:nvSpPr>
          <p:spPr>
            <a:xfrm>
              <a:off x="1466381" y="2827875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307B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57" name="Google Shape;657;p51"/>
            <p:cNvSpPr/>
            <p:nvPr/>
          </p:nvSpPr>
          <p:spPr>
            <a:xfrm>
              <a:off x="1644360" y="2827875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307B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658" name="Google Shape;658;p51"/>
            <p:cNvCxnSpPr>
              <a:stCxn id="651" idx="2"/>
              <a:endCxn id="652" idx="0"/>
            </p:cNvCxnSpPr>
            <p:nvPr/>
          </p:nvCxnSpPr>
          <p:spPr>
            <a:xfrm flipH="1" rot="-5400000">
              <a:off x="1484939" y="2407639"/>
              <a:ext cx="116400" cy="186300"/>
            </a:xfrm>
            <a:prstGeom prst="bentConnector3">
              <a:avLst>
                <a:gd fmla="val 49952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9" name="Google Shape;659;p51"/>
            <p:cNvCxnSpPr>
              <a:stCxn id="653" idx="0"/>
              <a:endCxn id="651" idx="2"/>
            </p:cNvCxnSpPr>
            <p:nvPr/>
          </p:nvCxnSpPr>
          <p:spPr>
            <a:xfrm rot="-5400000">
              <a:off x="1298558" y="2407532"/>
              <a:ext cx="116400" cy="186300"/>
            </a:xfrm>
            <a:prstGeom prst="bentConnector3">
              <a:avLst>
                <a:gd fmla="val 49952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0" name="Google Shape;660;p51"/>
            <p:cNvCxnSpPr>
              <a:stCxn id="653" idx="2"/>
              <a:endCxn id="655" idx="0"/>
            </p:cNvCxnSpPr>
            <p:nvPr/>
          </p:nvCxnSpPr>
          <p:spPr>
            <a:xfrm flipH="1" rot="-5400000">
              <a:off x="1249958" y="2725232"/>
              <a:ext cx="116400" cy="89100"/>
            </a:xfrm>
            <a:prstGeom prst="bentConnector3">
              <a:avLst>
                <a:gd fmla="val 49952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1" name="Google Shape;661;p51"/>
            <p:cNvCxnSpPr>
              <a:stCxn id="654" idx="0"/>
              <a:endCxn id="653" idx="2"/>
            </p:cNvCxnSpPr>
            <p:nvPr/>
          </p:nvCxnSpPr>
          <p:spPr>
            <a:xfrm rot="-5400000">
              <a:off x="1160969" y="2725125"/>
              <a:ext cx="116400" cy="89100"/>
            </a:xfrm>
            <a:prstGeom prst="bentConnector3">
              <a:avLst>
                <a:gd fmla="val 49952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2" name="Google Shape;662;p51"/>
            <p:cNvCxnSpPr>
              <a:stCxn id="652" idx="2"/>
              <a:endCxn id="657" idx="0"/>
            </p:cNvCxnSpPr>
            <p:nvPr/>
          </p:nvCxnSpPr>
          <p:spPr>
            <a:xfrm flipH="1" rot="-5400000">
              <a:off x="1622720" y="2725232"/>
              <a:ext cx="116400" cy="89100"/>
            </a:xfrm>
            <a:prstGeom prst="bentConnector3">
              <a:avLst>
                <a:gd fmla="val 49952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3" name="Google Shape;663;p51"/>
            <p:cNvCxnSpPr>
              <a:stCxn id="656" idx="0"/>
              <a:endCxn id="652" idx="2"/>
            </p:cNvCxnSpPr>
            <p:nvPr/>
          </p:nvCxnSpPr>
          <p:spPr>
            <a:xfrm rot="-5400000">
              <a:off x="1533731" y="2725125"/>
              <a:ext cx="116400" cy="89100"/>
            </a:xfrm>
            <a:prstGeom prst="bentConnector3">
              <a:avLst>
                <a:gd fmla="val 49952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64" name="Google Shape;664;p51"/>
            <p:cNvSpPr/>
            <p:nvPr/>
          </p:nvSpPr>
          <p:spPr>
            <a:xfrm>
              <a:off x="2551494" y="2289889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0944A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65" name="Google Shape;665;p51"/>
            <p:cNvSpPr/>
            <p:nvPr/>
          </p:nvSpPr>
          <p:spPr>
            <a:xfrm>
              <a:off x="2737875" y="2558882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0D5DD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66" name="Google Shape;666;p51"/>
            <p:cNvSpPr/>
            <p:nvPr/>
          </p:nvSpPr>
          <p:spPr>
            <a:xfrm>
              <a:off x="2365113" y="2558882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0D5DD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67" name="Google Shape;667;p51"/>
            <p:cNvSpPr/>
            <p:nvPr/>
          </p:nvSpPr>
          <p:spPr>
            <a:xfrm>
              <a:off x="2276124" y="2827875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307B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68" name="Google Shape;668;p51"/>
            <p:cNvSpPr/>
            <p:nvPr/>
          </p:nvSpPr>
          <p:spPr>
            <a:xfrm>
              <a:off x="2454103" y="2827875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307B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69" name="Google Shape;669;p51"/>
            <p:cNvSpPr/>
            <p:nvPr/>
          </p:nvSpPr>
          <p:spPr>
            <a:xfrm>
              <a:off x="2648886" y="2827875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307B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70" name="Google Shape;670;p51"/>
            <p:cNvSpPr/>
            <p:nvPr/>
          </p:nvSpPr>
          <p:spPr>
            <a:xfrm>
              <a:off x="2826865" y="2827875"/>
              <a:ext cx="162000" cy="152700"/>
            </a:xfrm>
            <a:prstGeom prst="roundRect">
              <a:avLst>
                <a:gd fmla="val 50000" name="adj"/>
              </a:avLst>
            </a:prstGeom>
            <a:solidFill>
              <a:srgbClr val="307BF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671" name="Google Shape;671;p51"/>
            <p:cNvCxnSpPr>
              <a:stCxn id="664" idx="2"/>
              <a:endCxn id="665" idx="0"/>
            </p:cNvCxnSpPr>
            <p:nvPr/>
          </p:nvCxnSpPr>
          <p:spPr>
            <a:xfrm flipH="1" rot="-5400000">
              <a:off x="2667444" y="2407639"/>
              <a:ext cx="116400" cy="186300"/>
            </a:xfrm>
            <a:prstGeom prst="bentConnector3">
              <a:avLst>
                <a:gd fmla="val 49952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2" name="Google Shape;672;p51"/>
            <p:cNvCxnSpPr>
              <a:stCxn id="666" idx="0"/>
              <a:endCxn id="664" idx="2"/>
            </p:cNvCxnSpPr>
            <p:nvPr/>
          </p:nvCxnSpPr>
          <p:spPr>
            <a:xfrm rot="-5400000">
              <a:off x="2481063" y="2407532"/>
              <a:ext cx="116400" cy="186300"/>
            </a:xfrm>
            <a:prstGeom prst="bentConnector3">
              <a:avLst>
                <a:gd fmla="val 49952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3" name="Google Shape;673;p51"/>
            <p:cNvCxnSpPr>
              <a:stCxn id="666" idx="2"/>
              <a:endCxn id="668" idx="0"/>
            </p:cNvCxnSpPr>
            <p:nvPr/>
          </p:nvCxnSpPr>
          <p:spPr>
            <a:xfrm flipH="1" rot="-5400000">
              <a:off x="2432463" y="2725232"/>
              <a:ext cx="116400" cy="89100"/>
            </a:xfrm>
            <a:prstGeom prst="bentConnector3">
              <a:avLst>
                <a:gd fmla="val 49952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4" name="Google Shape;674;p51"/>
            <p:cNvCxnSpPr>
              <a:stCxn id="667" idx="0"/>
              <a:endCxn id="666" idx="2"/>
            </p:cNvCxnSpPr>
            <p:nvPr/>
          </p:nvCxnSpPr>
          <p:spPr>
            <a:xfrm rot="-5400000">
              <a:off x="2343474" y="2725125"/>
              <a:ext cx="116400" cy="89100"/>
            </a:xfrm>
            <a:prstGeom prst="bentConnector3">
              <a:avLst>
                <a:gd fmla="val 49952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5" name="Google Shape;675;p51"/>
            <p:cNvCxnSpPr>
              <a:stCxn id="665" idx="2"/>
              <a:endCxn id="670" idx="0"/>
            </p:cNvCxnSpPr>
            <p:nvPr/>
          </p:nvCxnSpPr>
          <p:spPr>
            <a:xfrm flipH="1" rot="-5400000">
              <a:off x="2805225" y="2725232"/>
              <a:ext cx="116400" cy="89100"/>
            </a:xfrm>
            <a:prstGeom prst="bentConnector3">
              <a:avLst>
                <a:gd fmla="val 49952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6" name="Google Shape;676;p51"/>
            <p:cNvCxnSpPr>
              <a:stCxn id="669" idx="0"/>
              <a:endCxn id="665" idx="2"/>
            </p:cNvCxnSpPr>
            <p:nvPr/>
          </p:nvCxnSpPr>
          <p:spPr>
            <a:xfrm rot="-5400000">
              <a:off x="2716236" y="2725125"/>
              <a:ext cx="116400" cy="89100"/>
            </a:xfrm>
            <a:prstGeom prst="bentConnector3">
              <a:avLst>
                <a:gd fmla="val 49952" name="adj1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677" name="Google Shape;677;p51"/>
          <p:cNvSpPr/>
          <p:nvPr/>
        </p:nvSpPr>
        <p:spPr>
          <a:xfrm>
            <a:off x="1834550" y="1370725"/>
            <a:ext cx="1019100" cy="917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8" name="Google Shape;678;p51"/>
          <p:cNvGrpSpPr/>
          <p:nvPr/>
        </p:nvGrpSpPr>
        <p:grpSpPr>
          <a:xfrm>
            <a:off x="521025" y="3227263"/>
            <a:ext cx="1019100" cy="917100"/>
            <a:chOff x="295500" y="2399563"/>
            <a:chExt cx="1019100" cy="917100"/>
          </a:xfrm>
        </p:grpSpPr>
        <p:grpSp>
          <p:nvGrpSpPr>
            <p:cNvPr id="679" name="Google Shape;679;p51"/>
            <p:cNvGrpSpPr/>
            <p:nvPr/>
          </p:nvGrpSpPr>
          <p:grpSpPr>
            <a:xfrm>
              <a:off x="391037" y="2571744"/>
              <a:ext cx="828033" cy="572733"/>
              <a:chOff x="1093619" y="1669673"/>
              <a:chExt cx="1895246" cy="1310903"/>
            </a:xfrm>
          </p:grpSpPr>
          <p:sp>
            <p:nvSpPr>
              <p:cNvPr id="680" name="Google Shape;680;p51"/>
              <p:cNvSpPr/>
              <p:nvPr/>
            </p:nvSpPr>
            <p:spPr>
              <a:xfrm>
                <a:off x="1960252" y="1669673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944A1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81" name="Google Shape;681;p51"/>
              <p:cNvSpPr/>
              <p:nvPr/>
            </p:nvSpPr>
            <p:spPr>
              <a:xfrm>
                <a:off x="2146633" y="1938666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82" name="Google Shape;682;p51"/>
              <p:cNvSpPr/>
              <p:nvPr/>
            </p:nvSpPr>
            <p:spPr>
              <a:xfrm>
                <a:off x="1773871" y="1938666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83" name="Google Shape;683;p51"/>
              <p:cNvSpPr/>
              <p:nvPr/>
            </p:nvSpPr>
            <p:spPr>
              <a:xfrm>
                <a:off x="1684881" y="220765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84" name="Google Shape;684;p51"/>
              <p:cNvSpPr/>
              <p:nvPr/>
            </p:nvSpPr>
            <p:spPr>
              <a:xfrm>
                <a:off x="1862860" y="220765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85" name="Google Shape;685;p51"/>
              <p:cNvSpPr/>
              <p:nvPr/>
            </p:nvSpPr>
            <p:spPr>
              <a:xfrm>
                <a:off x="2057644" y="220765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86" name="Google Shape;686;p51"/>
              <p:cNvSpPr/>
              <p:nvPr/>
            </p:nvSpPr>
            <p:spPr>
              <a:xfrm>
                <a:off x="2235623" y="220765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87" name="Google Shape;687;p51"/>
              <p:cNvCxnSpPr>
                <a:stCxn id="680" idx="2"/>
                <a:endCxn id="681" idx="0"/>
              </p:cNvCxnSpPr>
              <p:nvPr/>
            </p:nvCxnSpPr>
            <p:spPr>
              <a:xfrm flipH="1" rot="-5400000">
                <a:off x="2076202" y="1787423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88" name="Google Shape;688;p51"/>
              <p:cNvCxnSpPr>
                <a:stCxn id="682" idx="0"/>
                <a:endCxn id="680" idx="2"/>
              </p:cNvCxnSpPr>
              <p:nvPr/>
            </p:nvCxnSpPr>
            <p:spPr>
              <a:xfrm rot="-5400000">
                <a:off x="1889821" y="1787316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89" name="Google Shape;689;p51"/>
              <p:cNvCxnSpPr>
                <a:stCxn id="682" idx="2"/>
                <a:endCxn id="684" idx="0"/>
              </p:cNvCxnSpPr>
              <p:nvPr/>
            </p:nvCxnSpPr>
            <p:spPr>
              <a:xfrm flipH="1" rot="-5400000">
                <a:off x="1841221" y="2105016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90" name="Google Shape;690;p51"/>
              <p:cNvCxnSpPr>
                <a:stCxn id="683" idx="0"/>
                <a:endCxn id="682" idx="2"/>
              </p:cNvCxnSpPr>
              <p:nvPr/>
            </p:nvCxnSpPr>
            <p:spPr>
              <a:xfrm rot="-5400000">
                <a:off x="1752231" y="2104909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91" name="Google Shape;691;p51"/>
              <p:cNvCxnSpPr>
                <a:stCxn id="681" idx="2"/>
                <a:endCxn id="686" idx="0"/>
              </p:cNvCxnSpPr>
              <p:nvPr/>
            </p:nvCxnSpPr>
            <p:spPr>
              <a:xfrm flipH="1" rot="-5400000">
                <a:off x="2213983" y="2105016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92" name="Google Shape;692;p51"/>
              <p:cNvCxnSpPr>
                <a:stCxn id="685" idx="0"/>
                <a:endCxn id="681" idx="2"/>
              </p:cNvCxnSpPr>
              <p:nvPr/>
            </p:nvCxnSpPr>
            <p:spPr>
              <a:xfrm rot="-5400000">
                <a:off x="2124994" y="2104909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693" name="Google Shape;693;p51"/>
              <p:cNvSpPr/>
              <p:nvPr/>
            </p:nvSpPr>
            <p:spPr>
              <a:xfrm>
                <a:off x="1368989" y="228988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944A1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94" name="Google Shape;694;p51"/>
              <p:cNvSpPr/>
              <p:nvPr/>
            </p:nvSpPr>
            <p:spPr>
              <a:xfrm>
                <a:off x="1555370" y="2558882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95" name="Google Shape;695;p51"/>
              <p:cNvSpPr/>
              <p:nvPr/>
            </p:nvSpPr>
            <p:spPr>
              <a:xfrm>
                <a:off x="1182608" y="2558882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96" name="Google Shape;696;p51"/>
              <p:cNvSpPr/>
              <p:nvPr/>
            </p:nvSpPr>
            <p:spPr>
              <a:xfrm>
                <a:off x="1093619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97" name="Google Shape;697;p51"/>
              <p:cNvSpPr/>
              <p:nvPr/>
            </p:nvSpPr>
            <p:spPr>
              <a:xfrm>
                <a:off x="1271598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98" name="Google Shape;698;p51"/>
              <p:cNvSpPr/>
              <p:nvPr/>
            </p:nvSpPr>
            <p:spPr>
              <a:xfrm>
                <a:off x="1466381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699" name="Google Shape;699;p51"/>
              <p:cNvSpPr/>
              <p:nvPr/>
            </p:nvSpPr>
            <p:spPr>
              <a:xfrm>
                <a:off x="1644360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00" name="Google Shape;700;p51"/>
              <p:cNvCxnSpPr>
                <a:stCxn id="693" idx="2"/>
                <a:endCxn id="694" idx="0"/>
              </p:cNvCxnSpPr>
              <p:nvPr/>
            </p:nvCxnSpPr>
            <p:spPr>
              <a:xfrm flipH="1" rot="-5400000">
                <a:off x="1484939" y="2407639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01" name="Google Shape;701;p51"/>
              <p:cNvCxnSpPr>
                <a:stCxn id="695" idx="0"/>
                <a:endCxn id="693" idx="2"/>
              </p:cNvCxnSpPr>
              <p:nvPr/>
            </p:nvCxnSpPr>
            <p:spPr>
              <a:xfrm rot="-5400000">
                <a:off x="1298558" y="2407532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02" name="Google Shape;702;p51"/>
              <p:cNvCxnSpPr>
                <a:stCxn id="695" idx="2"/>
                <a:endCxn id="697" idx="0"/>
              </p:cNvCxnSpPr>
              <p:nvPr/>
            </p:nvCxnSpPr>
            <p:spPr>
              <a:xfrm flipH="1" rot="-5400000">
                <a:off x="1249958" y="2725232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03" name="Google Shape;703;p51"/>
              <p:cNvCxnSpPr>
                <a:stCxn id="696" idx="0"/>
                <a:endCxn id="695" idx="2"/>
              </p:cNvCxnSpPr>
              <p:nvPr/>
            </p:nvCxnSpPr>
            <p:spPr>
              <a:xfrm rot="-5400000">
                <a:off x="1160969" y="2725125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04" name="Google Shape;704;p51"/>
              <p:cNvCxnSpPr>
                <a:stCxn id="694" idx="2"/>
                <a:endCxn id="699" idx="0"/>
              </p:cNvCxnSpPr>
              <p:nvPr/>
            </p:nvCxnSpPr>
            <p:spPr>
              <a:xfrm flipH="1" rot="-5400000">
                <a:off x="1622720" y="2725232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05" name="Google Shape;705;p51"/>
              <p:cNvCxnSpPr>
                <a:stCxn id="698" idx="0"/>
                <a:endCxn id="694" idx="2"/>
              </p:cNvCxnSpPr>
              <p:nvPr/>
            </p:nvCxnSpPr>
            <p:spPr>
              <a:xfrm rot="-5400000">
                <a:off x="1533731" y="2725125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706" name="Google Shape;706;p51"/>
              <p:cNvSpPr/>
              <p:nvPr/>
            </p:nvSpPr>
            <p:spPr>
              <a:xfrm>
                <a:off x="2551494" y="228988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944A1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07" name="Google Shape;707;p51"/>
              <p:cNvSpPr/>
              <p:nvPr/>
            </p:nvSpPr>
            <p:spPr>
              <a:xfrm>
                <a:off x="2737875" y="2558882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08" name="Google Shape;708;p51"/>
              <p:cNvSpPr/>
              <p:nvPr/>
            </p:nvSpPr>
            <p:spPr>
              <a:xfrm>
                <a:off x="2365113" y="2558882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09" name="Google Shape;709;p51"/>
              <p:cNvSpPr/>
              <p:nvPr/>
            </p:nvSpPr>
            <p:spPr>
              <a:xfrm>
                <a:off x="2276124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10" name="Google Shape;710;p51"/>
              <p:cNvSpPr/>
              <p:nvPr/>
            </p:nvSpPr>
            <p:spPr>
              <a:xfrm>
                <a:off x="2454103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11" name="Google Shape;711;p51"/>
              <p:cNvSpPr/>
              <p:nvPr/>
            </p:nvSpPr>
            <p:spPr>
              <a:xfrm>
                <a:off x="2648886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12" name="Google Shape;712;p51"/>
              <p:cNvSpPr/>
              <p:nvPr/>
            </p:nvSpPr>
            <p:spPr>
              <a:xfrm>
                <a:off x="2826865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13" name="Google Shape;713;p51"/>
              <p:cNvCxnSpPr>
                <a:stCxn id="706" idx="2"/>
                <a:endCxn id="707" idx="0"/>
              </p:cNvCxnSpPr>
              <p:nvPr/>
            </p:nvCxnSpPr>
            <p:spPr>
              <a:xfrm flipH="1" rot="-5400000">
                <a:off x="2667444" y="2407639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14" name="Google Shape;714;p51"/>
              <p:cNvCxnSpPr>
                <a:stCxn id="708" idx="0"/>
                <a:endCxn id="706" idx="2"/>
              </p:cNvCxnSpPr>
              <p:nvPr/>
            </p:nvCxnSpPr>
            <p:spPr>
              <a:xfrm rot="-5400000">
                <a:off x="2481063" y="2407532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15" name="Google Shape;715;p51"/>
              <p:cNvCxnSpPr>
                <a:stCxn id="708" idx="2"/>
                <a:endCxn id="710" idx="0"/>
              </p:cNvCxnSpPr>
              <p:nvPr/>
            </p:nvCxnSpPr>
            <p:spPr>
              <a:xfrm flipH="1" rot="-5400000">
                <a:off x="2432463" y="2725232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16" name="Google Shape;716;p51"/>
              <p:cNvCxnSpPr>
                <a:stCxn id="709" idx="0"/>
                <a:endCxn id="708" idx="2"/>
              </p:cNvCxnSpPr>
              <p:nvPr/>
            </p:nvCxnSpPr>
            <p:spPr>
              <a:xfrm rot="-5400000">
                <a:off x="2343474" y="2725125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17" name="Google Shape;717;p51"/>
              <p:cNvCxnSpPr>
                <a:stCxn id="707" idx="2"/>
                <a:endCxn id="712" idx="0"/>
              </p:cNvCxnSpPr>
              <p:nvPr/>
            </p:nvCxnSpPr>
            <p:spPr>
              <a:xfrm flipH="1" rot="-5400000">
                <a:off x="2805225" y="2725232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18" name="Google Shape;718;p51"/>
              <p:cNvCxnSpPr>
                <a:stCxn id="711" idx="0"/>
                <a:endCxn id="707" idx="2"/>
              </p:cNvCxnSpPr>
              <p:nvPr/>
            </p:nvCxnSpPr>
            <p:spPr>
              <a:xfrm rot="-5400000">
                <a:off x="2716236" y="2725125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719" name="Google Shape;719;p51"/>
            <p:cNvSpPr/>
            <p:nvPr/>
          </p:nvSpPr>
          <p:spPr>
            <a:xfrm>
              <a:off x="295500" y="2399563"/>
              <a:ext cx="1019100" cy="9171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0" name="Google Shape;720;p51"/>
          <p:cNvGrpSpPr/>
          <p:nvPr/>
        </p:nvGrpSpPr>
        <p:grpSpPr>
          <a:xfrm>
            <a:off x="1834550" y="3231400"/>
            <a:ext cx="1019100" cy="917100"/>
            <a:chOff x="1609025" y="2403700"/>
            <a:chExt cx="1019100" cy="917100"/>
          </a:xfrm>
        </p:grpSpPr>
        <p:grpSp>
          <p:nvGrpSpPr>
            <p:cNvPr id="721" name="Google Shape;721;p51"/>
            <p:cNvGrpSpPr/>
            <p:nvPr/>
          </p:nvGrpSpPr>
          <p:grpSpPr>
            <a:xfrm>
              <a:off x="1704562" y="2571744"/>
              <a:ext cx="828033" cy="572733"/>
              <a:chOff x="1093619" y="1669673"/>
              <a:chExt cx="1895246" cy="1310903"/>
            </a:xfrm>
          </p:grpSpPr>
          <p:sp>
            <p:nvSpPr>
              <p:cNvPr id="722" name="Google Shape;722;p51"/>
              <p:cNvSpPr/>
              <p:nvPr/>
            </p:nvSpPr>
            <p:spPr>
              <a:xfrm>
                <a:off x="1960252" y="1669673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944A1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23" name="Google Shape;723;p51"/>
              <p:cNvSpPr/>
              <p:nvPr/>
            </p:nvSpPr>
            <p:spPr>
              <a:xfrm>
                <a:off x="2146633" y="1938666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24" name="Google Shape;724;p51"/>
              <p:cNvSpPr/>
              <p:nvPr/>
            </p:nvSpPr>
            <p:spPr>
              <a:xfrm>
                <a:off x="1773871" y="1938666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25" name="Google Shape;725;p51"/>
              <p:cNvSpPr/>
              <p:nvPr/>
            </p:nvSpPr>
            <p:spPr>
              <a:xfrm>
                <a:off x="1684881" y="220765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26" name="Google Shape;726;p51"/>
              <p:cNvSpPr/>
              <p:nvPr/>
            </p:nvSpPr>
            <p:spPr>
              <a:xfrm>
                <a:off x="1862860" y="220765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27" name="Google Shape;727;p51"/>
              <p:cNvSpPr/>
              <p:nvPr/>
            </p:nvSpPr>
            <p:spPr>
              <a:xfrm>
                <a:off x="2057644" y="220765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28" name="Google Shape;728;p51"/>
              <p:cNvSpPr/>
              <p:nvPr/>
            </p:nvSpPr>
            <p:spPr>
              <a:xfrm>
                <a:off x="2235623" y="220765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29" name="Google Shape;729;p51"/>
              <p:cNvCxnSpPr>
                <a:stCxn id="722" idx="2"/>
                <a:endCxn id="723" idx="0"/>
              </p:cNvCxnSpPr>
              <p:nvPr/>
            </p:nvCxnSpPr>
            <p:spPr>
              <a:xfrm flipH="1" rot="-5400000">
                <a:off x="2076202" y="1787423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30" name="Google Shape;730;p51"/>
              <p:cNvCxnSpPr>
                <a:stCxn id="724" idx="0"/>
                <a:endCxn id="722" idx="2"/>
              </p:cNvCxnSpPr>
              <p:nvPr/>
            </p:nvCxnSpPr>
            <p:spPr>
              <a:xfrm rot="-5400000">
                <a:off x="1889821" y="1787316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31" name="Google Shape;731;p51"/>
              <p:cNvCxnSpPr>
                <a:stCxn id="724" idx="2"/>
                <a:endCxn id="726" idx="0"/>
              </p:cNvCxnSpPr>
              <p:nvPr/>
            </p:nvCxnSpPr>
            <p:spPr>
              <a:xfrm flipH="1" rot="-5400000">
                <a:off x="1841221" y="2105016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32" name="Google Shape;732;p51"/>
              <p:cNvCxnSpPr>
                <a:stCxn id="725" idx="0"/>
                <a:endCxn id="724" idx="2"/>
              </p:cNvCxnSpPr>
              <p:nvPr/>
            </p:nvCxnSpPr>
            <p:spPr>
              <a:xfrm rot="-5400000">
                <a:off x="1752231" y="2104909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33" name="Google Shape;733;p51"/>
              <p:cNvCxnSpPr>
                <a:stCxn id="723" idx="2"/>
                <a:endCxn id="728" idx="0"/>
              </p:cNvCxnSpPr>
              <p:nvPr/>
            </p:nvCxnSpPr>
            <p:spPr>
              <a:xfrm flipH="1" rot="-5400000">
                <a:off x="2213983" y="2105016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34" name="Google Shape;734;p51"/>
              <p:cNvCxnSpPr>
                <a:stCxn id="727" idx="0"/>
                <a:endCxn id="723" idx="2"/>
              </p:cNvCxnSpPr>
              <p:nvPr/>
            </p:nvCxnSpPr>
            <p:spPr>
              <a:xfrm rot="-5400000">
                <a:off x="2124994" y="2104909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735" name="Google Shape;735;p51"/>
              <p:cNvSpPr/>
              <p:nvPr/>
            </p:nvSpPr>
            <p:spPr>
              <a:xfrm>
                <a:off x="1368989" y="228988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944A1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36" name="Google Shape;736;p51"/>
              <p:cNvSpPr/>
              <p:nvPr/>
            </p:nvSpPr>
            <p:spPr>
              <a:xfrm>
                <a:off x="1555370" y="2558882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37" name="Google Shape;737;p51"/>
              <p:cNvSpPr/>
              <p:nvPr/>
            </p:nvSpPr>
            <p:spPr>
              <a:xfrm>
                <a:off x="1182608" y="2558882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38" name="Google Shape;738;p51"/>
              <p:cNvSpPr/>
              <p:nvPr/>
            </p:nvSpPr>
            <p:spPr>
              <a:xfrm>
                <a:off x="1093619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39" name="Google Shape;739;p51"/>
              <p:cNvSpPr/>
              <p:nvPr/>
            </p:nvSpPr>
            <p:spPr>
              <a:xfrm>
                <a:off x="1271598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40" name="Google Shape;740;p51"/>
              <p:cNvSpPr/>
              <p:nvPr/>
            </p:nvSpPr>
            <p:spPr>
              <a:xfrm>
                <a:off x="1466381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41" name="Google Shape;741;p51"/>
              <p:cNvSpPr/>
              <p:nvPr/>
            </p:nvSpPr>
            <p:spPr>
              <a:xfrm>
                <a:off x="1644360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42" name="Google Shape;742;p51"/>
              <p:cNvCxnSpPr>
                <a:stCxn id="735" idx="2"/>
                <a:endCxn id="736" idx="0"/>
              </p:cNvCxnSpPr>
              <p:nvPr/>
            </p:nvCxnSpPr>
            <p:spPr>
              <a:xfrm flipH="1" rot="-5400000">
                <a:off x="1484939" y="2407639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43" name="Google Shape;743;p51"/>
              <p:cNvCxnSpPr>
                <a:stCxn id="737" idx="0"/>
                <a:endCxn id="735" idx="2"/>
              </p:cNvCxnSpPr>
              <p:nvPr/>
            </p:nvCxnSpPr>
            <p:spPr>
              <a:xfrm rot="-5400000">
                <a:off x="1298558" y="2407532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44" name="Google Shape;744;p51"/>
              <p:cNvCxnSpPr>
                <a:stCxn id="737" idx="2"/>
                <a:endCxn id="739" idx="0"/>
              </p:cNvCxnSpPr>
              <p:nvPr/>
            </p:nvCxnSpPr>
            <p:spPr>
              <a:xfrm flipH="1" rot="-5400000">
                <a:off x="1249958" y="2725232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45" name="Google Shape;745;p51"/>
              <p:cNvCxnSpPr>
                <a:stCxn id="738" idx="0"/>
                <a:endCxn id="737" idx="2"/>
              </p:cNvCxnSpPr>
              <p:nvPr/>
            </p:nvCxnSpPr>
            <p:spPr>
              <a:xfrm rot="-5400000">
                <a:off x="1160969" y="2725125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46" name="Google Shape;746;p51"/>
              <p:cNvCxnSpPr>
                <a:stCxn id="736" idx="2"/>
                <a:endCxn id="741" idx="0"/>
              </p:cNvCxnSpPr>
              <p:nvPr/>
            </p:nvCxnSpPr>
            <p:spPr>
              <a:xfrm flipH="1" rot="-5400000">
                <a:off x="1622720" y="2725232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47" name="Google Shape;747;p51"/>
              <p:cNvCxnSpPr>
                <a:stCxn id="740" idx="0"/>
                <a:endCxn id="736" idx="2"/>
              </p:cNvCxnSpPr>
              <p:nvPr/>
            </p:nvCxnSpPr>
            <p:spPr>
              <a:xfrm rot="-5400000">
                <a:off x="1533731" y="2725125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748" name="Google Shape;748;p51"/>
              <p:cNvSpPr/>
              <p:nvPr/>
            </p:nvSpPr>
            <p:spPr>
              <a:xfrm>
                <a:off x="2551494" y="228988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944A1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49" name="Google Shape;749;p51"/>
              <p:cNvSpPr/>
              <p:nvPr/>
            </p:nvSpPr>
            <p:spPr>
              <a:xfrm>
                <a:off x="2737875" y="2558882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50" name="Google Shape;750;p51"/>
              <p:cNvSpPr/>
              <p:nvPr/>
            </p:nvSpPr>
            <p:spPr>
              <a:xfrm>
                <a:off x="2365113" y="2558882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51" name="Google Shape;751;p51"/>
              <p:cNvSpPr/>
              <p:nvPr/>
            </p:nvSpPr>
            <p:spPr>
              <a:xfrm>
                <a:off x="2276124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52" name="Google Shape;752;p51"/>
              <p:cNvSpPr/>
              <p:nvPr/>
            </p:nvSpPr>
            <p:spPr>
              <a:xfrm>
                <a:off x="2454103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53" name="Google Shape;753;p51"/>
              <p:cNvSpPr/>
              <p:nvPr/>
            </p:nvSpPr>
            <p:spPr>
              <a:xfrm>
                <a:off x="2648886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54" name="Google Shape;754;p51"/>
              <p:cNvSpPr/>
              <p:nvPr/>
            </p:nvSpPr>
            <p:spPr>
              <a:xfrm>
                <a:off x="2826865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55" name="Google Shape;755;p51"/>
              <p:cNvCxnSpPr>
                <a:stCxn id="748" idx="2"/>
                <a:endCxn id="749" idx="0"/>
              </p:cNvCxnSpPr>
              <p:nvPr/>
            </p:nvCxnSpPr>
            <p:spPr>
              <a:xfrm flipH="1" rot="-5400000">
                <a:off x="2667444" y="2407639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56" name="Google Shape;756;p51"/>
              <p:cNvCxnSpPr>
                <a:stCxn id="750" idx="0"/>
                <a:endCxn id="748" idx="2"/>
              </p:cNvCxnSpPr>
              <p:nvPr/>
            </p:nvCxnSpPr>
            <p:spPr>
              <a:xfrm rot="-5400000">
                <a:off x="2481063" y="2407532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57" name="Google Shape;757;p51"/>
              <p:cNvCxnSpPr>
                <a:stCxn id="750" idx="2"/>
                <a:endCxn id="752" idx="0"/>
              </p:cNvCxnSpPr>
              <p:nvPr/>
            </p:nvCxnSpPr>
            <p:spPr>
              <a:xfrm flipH="1" rot="-5400000">
                <a:off x="2432463" y="2725232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58" name="Google Shape;758;p51"/>
              <p:cNvCxnSpPr>
                <a:stCxn id="751" idx="0"/>
                <a:endCxn id="750" idx="2"/>
              </p:cNvCxnSpPr>
              <p:nvPr/>
            </p:nvCxnSpPr>
            <p:spPr>
              <a:xfrm rot="-5400000">
                <a:off x="2343474" y="2725125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59" name="Google Shape;759;p51"/>
              <p:cNvCxnSpPr>
                <a:stCxn id="749" idx="2"/>
                <a:endCxn id="754" idx="0"/>
              </p:cNvCxnSpPr>
              <p:nvPr/>
            </p:nvCxnSpPr>
            <p:spPr>
              <a:xfrm flipH="1" rot="-5400000">
                <a:off x="2805225" y="2725232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60" name="Google Shape;760;p51"/>
              <p:cNvCxnSpPr>
                <a:stCxn id="753" idx="0"/>
                <a:endCxn id="749" idx="2"/>
              </p:cNvCxnSpPr>
              <p:nvPr/>
            </p:nvCxnSpPr>
            <p:spPr>
              <a:xfrm rot="-5400000">
                <a:off x="2716236" y="2725125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761" name="Google Shape;761;p51"/>
            <p:cNvSpPr/>
            <p:nvPr/>
          </p:nvSpPr>
          <p:spPr>
            <a:xfrm>
              <a:off x="1609025" y="2403700"/>
              <a:ext cx="1019100" cy="9171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2" name="Google Shape;762;p51"/>
          <p:cNvGrpSpPr/>
          <p:nvPr/>
        </p:nvGrpSpPr>
        <p:grpSpPr>
          <a:xfrm>
            <a:off x="3148075" y="3227263"/>
            <a:ext cx="1019100" cy="917100"/>
            <a:chOff x="2922550" y="2399563"/>
            <a:chExt cx="1019100" cy="917100"/>
          </a:xfrm>
        </p:grpSpPr>
        <p:grpSp>
          <p:nvGrpSpPr>
            <p:cNvPr id="763" name="Google Shape;763;p51"/>
            <p:cNvGrpSpPr/>
            <p:nvPr/>
          </p:nvGrpSpPr>
          <p:grpSpPr>
            <a:xfrm>
              <a:off x="3018087" y="2571744"/>
              <a:ext cx="828033" cy="572733"/>
              <a:chOff x="1093619" y="1669673"/>
              <a:chExt cx="1895246" cy="1310903"/>
            </a:xfrm>
          </p:grpSpPr>
          <p:sp>
            <p:nvSpPr>
              <p:cNvPr id="764" name="Google Shape;764;p51"/>
              <p:cNvSpPr/>
              <p:nvPr/>
            </p:nvSpPr>
            <p:spPr>
              <a:xfrm>
                <a:off x="1960252" y="1669673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944A1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65" name="Google Shape;765;p51"/>
              <p:cNvSpPr/>
              <p:nvPr/>
            </p:nvSpPr>
            <p:spPr>
              <a:xfrm>
                <a:off x="2146633" y="1938666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66" name="Google Shape;766;p51"/>
              <p:cNvSpPr/>
              <p:nvPr/>
            </p:nvSpPr>
            <p:spPr>
              <a:xfrm>
                <a:off x="1773871" y="1938666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67" name="Google Shape;767;p51"/>
              <p:cNvSpPr/>
              <p:nvPr/>
            </p:nvSpPr>
            <p:spPr>
              <a:xfrm>
                <a:off x="1684881" y="220765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68" name="Google Shape;768;p51"/>
              <p:cNvSpPr/>
              <p:nvPr/>
            </p:nvSpPr>
            <p:spPr>
              <a:xfrm>
                <a:off x="1862860" y="220765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69" name="Google Shape;769;p51"/>
              <p:cNvSpPr/>
              <p:nvPr/>
            </p:nvSpPr>
            <p:spPr>
              <a:xfrm>
                <a:off x="2057644" y="220765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70" name="Google Shape;770;p51"/>
              <p:cNvSpPr/>
              <p:nvPr/>
            </p:nvSpPr>
            <p:spPr>
              <a:xfrm>
                <a:off x="2235623" y="220765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71" name="Google Shape;771;p51"/>
              <p:cNvCxnSpPr>
                <a:stCxn id="764" idx="2"/>
                <a:endCxn id="765" idx="0"/>
              </p:cNvCxnSpPr>
              <p:nvPr/>
            </p:nvCxnSpPr>
            <p:spPr>
              <a:xfrm flipH="1" rot="-5400000">
                <a:off x="2076202" y="1787423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72" name="Google Shape;772;p51"/>
              <p:cNvCxnSpPr>
                <a:stCxn id="766" idx="0"/>
                <a:endCxn id="764" idx="2"/>
              </p:cNvCxnSpPr>
              <p:nvPr/>
            </p:nvCxnSpPr>
            <p:spPr>
              <a:xfrm rot="-5400000">
                <a:off x="1889821" y="1787316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73" name="Google Shape;773;p51"/>
              <p:cNvCxnSpPr>
                <a:stCxn id="766" idx="2"/>
                <a:endCxn id="768" idx="0"/>
              </p:cNvCxnSpPr>
              <p:nvPr/>
            </p:nvCxnSpPr>
            <p:spPr>
              <a:xfrm flipH="1" rot="-5400000">
                <a:off x="1841221" y="2105016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74" name="Google Shape;774;p51"/>
              <p:cNvCxnSpPr>
                <a:stCxn id="767" idx="0"/>
                <a:endCxn id="766" idx="2"/>
              </p:cNvCxnSpPr>
              <p:nvPr/>
            </p:nvCxnSpPr>
            <p:spPr>
              <a:xfrm rot="-5400000">
                <a:off x="1752231" y="2104909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75" name="Google Shape;775;p51"/>
              <p:cNvCxnSpPr>
                <a:stCxn id="765" idx="2"/>
                <a:endCxn id="770" idx="0"/>
              </p:cNvCxnSpPr>
              <p:nvPr/>
            </p:nvCxnSpPr>
            <p:spPr>
              <a:xfrm flipH="1" rot="-5400000">
                <a:off x="2213983" y="2105016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76" name="Google Shape;776;p51"/>
              <p:cNvCxnSpPr>
                <a:stCxn id="769" idx="0"/>
                <a:endCxn id="765" idx="2"/>
              </p:cNvCxnSpPr>
              <p:nvPr/>
            </p:nvCxnSpPr>
            <p:spPr>
              <a:xfrm rot="-5400000">
                <a:off x="2124994" y="2104909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777" name="Google Shape;777;p51"/>
              <p:cNvSpPr/>
              <p:nvPr/>
            </p:nvSpPr>
            <p:spPr>
              <a:xfrm>
                <a:off x="1368989" y="228988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944A1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78" name="Google Shape;778;p51"/>
              <p:cNvSpPr/>
              <p:nvPr/>
            </p:nvSpPr>
            <p:spPr>
              <a:xfrm>
                <a:off x="1555370" y="2558882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79" name="Google Shape;779;p51"/>
              <p:cNvSpPr/>
              <p:nvPr/>
            </p:nvSpPr>
            <p:spPr>
              <a:xfrm>
                <a:off x="1182608" y="2558882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80" name="Google Shape;780;p51"/>
              <p:cNvSpPr/>
              <p:nvPr/>
            </p:nvSpPr>
            <p:spPr>
              <a:xfrm>
                <a:off x="1093619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81" name="Google Shape;781;p51"/>
              <p:cNvSpPr/>
              <p:nvPr/>
            </p:nvSpPr>
            <p:spPr>
              <a:xfrm>
                <a:off x="1271598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82" name="Google Shape;782;p51"/>
              <p:cNvSpPr/>
              <p:nvPr/>
            </p:nvSpPr>
            <p:spPr>
              <a:xfrm>
                <a:off x="1466381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83" name="Google Shape;783;p51"/>
              <p:cNvSpPr/>
              <p:nvPr/>
            </p:nvSpPr>
            <p:spPr>
              <a:xfrm>
                <a:off x="1644360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84" name="Google Shape;784;p51"/>
              <p:cNvCxnSpPr>
                <a:stCxn id="777" idx="2"/>
                <a:endCxn id="778" idx="0"/>
              </p:cNvCxnSpPr>
              <p:nvPr/>
            </p:nvCxnSpPr>
            <p:spPr>
              <a:xfrm flipH="1" rot="-5400000">
                <a:off x="1484939" y="2407639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85" name="Google Shape;785;p51"/>
              <p:cNvCxnSpPr>
                <a:stCxn id="779" idx="0"/>
                <a:endCxn id="777" idx="2"/>
              </p:cNvCxnSpPr>
              <p:nvPr/>
            </p:nvCxnSpPr>
            <p:spPr>
              <a:xfrm rot="-5400000">
                <a:off x="1298558" y="2407532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86" name="Google Shape;786;p51"/>
              <p:cNvCxnSpPr>
                <a:stCxn id="779" idx="2"/>
                <a:endCxn id="781" idx="0"/>
              </p:cNvCxnSpPr>
              <p:nvPr/>
            </p:nvCxnSpPr>
            <p:spPr>
              <a:xfrm flipH="1" rot="-5400000">
                <a:off x="1249958" y="2725232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87" name="Google Shape;787;p51"/>
              <p:cNvCxnSpPr>
                <a:stCxn id="780" idx="0"/>
                <a:endCxn id="779" idx="2"/>
              </p:cNvCxnSpPr>
              <p:nvPr/>
            </p:nvCxnSpPr>
            <p:spPr>
              <a:xfrm rot="-5400000">
                <a:off x="1160969" y="2725125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88" name="Google Shape;788;p51"/>
              <p:cNvCxnSpPr>
                <a:stCxn id="778" idx="2"/>
                <a:endCxn id="783" idx="0"/>
              </p:cNvCxnSpPr>
              <p:nvPr/>
            </p:nvCxnSpPr>
            <p:spPr>
              <a:xfrm flipH="1" rot="-5400000">
                <a:off x="1622720" y="2725232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89" name="Google Shape;789;p51"/>
              <p:cNvCxnSpPr>
                <a:stCxn id="782" idx="0"/>
                <a:endCxn id="778" idx="2"/>
              </p:cNvCxnSpPr>
              <p:nvPr/>
            </p:nvCxnSpPr>
            <p:spPr>
              <a:xfrm rot="-5400000">
                <a:off x="1533731" y="2725125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790" name="Google Shape;790;p51"/>
              <p:cNvSpPr/>
              <p:nvPr/>
            </p:nvSpPr>
            <p:spPr>
              <a:xfrm>
                <a:off x="2551494" y="2289889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944A1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91" name="Google Shape;791;p51"/>
              <p:cNvSpPr/>
              <p:nvPr/>
            </p:nvSpPr>
            <p:spPr>
              <a:xfrm>
                <a:off x="2737875" y="2558882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92" name="Google Shape;792;p51"/>
              <p:cNvSpPr/>
              <p:nvPr/>
            </p:nvSpPr>
            <p:spPr>
              <a:xfrm>
                <a:off x="2365113" y="2558882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0D5DDF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93" name="Google Shape;793;p51"/>
              <p:cNvSpPr/>
              <p:nvPr/>
            </p:nvSpPr>
            <p:spPr>
              <a:xfrm>
                <a:off x="2276124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94" name="Google Shape;794;p51"/>
              <p:cNvSpPr/>
              <p:nvPr/>
            </p:nvSpPr>
            <p:spPr>
              <a:xfrm>
                <a:off x="2454103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95" name="Google Shape;795;p51"/>
              <p:cNvSpPr/>
              <p:nvPr/>
            </p:nvSpPr>
            <p:spPr>
              <a:xfrm>
                <a:off x="2648886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796" name="Google Shape;796;p51"/>
              <p:cNvSpPr/>
              <p:nvPr/>
            </p:nvSpPr>
            <p:spPr>
              <a:xfrm>
                <a:off x="2826865" y="2827875"/>
                <a:ext cx="162000" cy="152700"/>
              </a:xfrm>
              <a:prstGeom prst="roundRect">
                <a:avLst>
                  <a:gd fmla="val 50000" name="adj"/>
                </a:avLst>
              </a:prstGeom>
              <a:solidFill>
                <a:srgbClr val="307BF3"/>
              </a:solidFill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797" name="Google Shape;797;p51"/>
              <p:cNvCxnSpPr>
                <a:stCxn id="790" idx="2"/>
                <a:endCxn id="791" idx="0"/>
              </p:cNvCxnSpPr>
              <p:nvPr/>
            </p:nvCxnSpPr>
            <p:spPr>
              <a:xfrm flipH="1" rot="-5400000">
                <a:off x="2667444" y="2407639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8" name="Google Shape;798;p51"/>
              <p:cNvCxnSpPr>
                <a:stCxn id="792" idx="0"/>
                <a:endCxn id="790" idx="2"/>
              </p:cNvCxnSpPr>
              <p:nvPr/>
            </p:nvCxnSpPr>
            <p:spPr>
              <a:xfrm rot="-5400000">
                <a:off x="2481063" y="2407532"/>
                <a:ext cx="116400" cy="1863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9" name="Google Shape;799;p51"/>
              <p:cNvCxnSpPr>
                <a:stCxn id="792" idx="2"/>
                <a:endCxn id="794" idx="0"/>
              </p:cNvCxnSpPr>
              <p:nvPr/>
            </p:nvCxnSpPr>
            <p:spPr>
              <a:xfrm flipH="1" rot="-5400000">
                <a:off x="2432463" y="2725232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00" name="Google Shape;800;p51"/>
              <p:cNvCxnSpPr>
                <a:stCxn id="793" idx="0"/>
                <a:endCxn id="792" idx="2"/>
              </p:cNvCxnSpPr>
              <p:nvPr/>
            </p:nvCxnSpPr>
            <p:spPr>
              <a:xfrm rot="-5400000">
                <a:off x="2343474" y="2725125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01" name="Google Shape;801;p51"/>
              <p:cNvCxnSpPr>
                <a:stCxn id="791" idx="2"/>
                <a:endCxn id="796" idx="0"/>
              </p:cNvCxnSpPr>
              <p:nvPr/>
            </p:nvCxnSpPr>
            <p:spPr>
              <a:xfrm flipH="1" rot="-5400000">
                <a:off x="2805225" y="2725232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02" name="Google Shape;802;p51"/>
              <p:cNvCxnSpPr>
                <a:stCxn id="795" idx="0"/>
                <a:endCxn id="791" idx="2"/>
              </p:cNvCxnSpPr>
              <p:nvPr/>
            </p:nvCxnSpPr>
            <p:spPr>
              <a:xfrm rot="-5400000">
                <a:off x="2716236" y="2725125"/>
                <a:ext cx="116400" cy="89100"/>
              </a:xfrm>
              <a:prstGeom prst="bentConnector3">
                <a:avLst>
                  <a:gd fmla="val 49954" name="adj1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803" name="Google Shape;803;p51"/>
            <p:cNvSpPr/>
            <p:nvPr/>
          </p:nvSpPr>
          <p:spPr>
            <a:xfrm>
              <a:off x="2922550" y="2399563"/>
              <a:ext cx="1019100" cy="9171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4" name="Google Shape;804;p51"/>
          <p:cNvSpPr txBox="1"/>
          <p:nvPr/>
        </p:nvSpPr>
        <p:spPr>
          <a:xfrm>
            <a:off x="443625" y="2827075"/>
            <a:ext cx="117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</a:rPr>
              <a:t>Transient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805" name="Google Shape;805;p51"/>
          <p:cNvSpPr txBox="1"/>
          <p:nvPr/>
        </p:nvSpPr>
        <p:spPr>
          <a:xfrm>
            <a:off x="1757150" y="2827075"/>
            <a:ext cx="117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</a:rPr>
              <a:t>Periodic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806" name="Google Shape;806;p51"/>
          <p:cNvSpPr txBox="1"/>
          <p:nvPr/>
        </p:nvSpPr>
        <p:spPr>
          <a:xfrm>
            <a:off x="3070675" y="2827075"/>
            <a:ext cx="117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</a:rPr>
              <a:t>Stochastic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807" name="Google Shape;807;p51"/>
          <p:cNvCxnSpPr>
            <a:stCxn id="677" idx="2"/>
            <a:endCxn id="804" idx="0"/>
          </p:cNvCxnSpPr>
          <p:nvPr/>
        </p:nvCxnSpPr>
        <p:spPr>
          <a:xfrm flipH="1">
            <a:off x="1030700" y="2287825"/>
            <a:ext cx="1313400" cy="53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8" name="Google Shape;808;p51"/>
          <p:cNvCxnSpPr>
            <a:stCxn id="677" idx="2"/>
            <a:endCxn id="805" idx="0"/>
          </p:cNvCxnSpPr>
          <p:nvPr/>
        </p:nvCxnSpPr>
        <p:spPr>
          <a:xfrm>
            <a:off x="2344100" y="2287825"/>
            <a:ext cx="0" cy="53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9" name="Google Shape;809;p51"/>
          <p:cNvCxnSpPr>
            <a:stCxn id="677" idx="2"/>
            <a:endCxn id="806" idx="0"/>
          </p:cNvCxnSpPr>
          <p:nvPr/>
        </p:nvCxnSpPr>
        <p:spPr>
          <a:xfrm>
            <a:off x="2344100" y="2287825"/>
            <a:ext cx="1313400" cy="53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10" name="Google Shape;810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0700" y="1534159"/>
            <a:ext cx="572717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1" name="Google Shape;811;p51"/>
          <p:cNvCxnSpPr/>
          <p:nvPr/>
        </p:nvCxnSpPr>
        <p:spPr>
          <a:xfrm flipH="1">
            <a:off x="4463350" y="1251550"/>
            <a:ext cx="44400" cy="367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2" name="Google Shape;812;p51"/>
          <p:cNvSpPr txBox="1"/>
          <p:nvPr/>
        </p:nvSpPr>
        <p:spPr>
          <a:xfrm>
            <a:off x="5900500" y="4465625"/>
            <a:ext cx="3247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Cabrera-Vives+2024</a:t>
            </a:r>
            <a:endParaRPr sz="1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highlight>
                  <a:srgbClr val="FFFFFF"/>
                </a:highlight>
              </a:rPr>
              <a:t>A&amp;A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13" name="Google Shape;813;p51"/>
          <p:cNvSpPr txBox="1"/>
          <p:nvPr/>
        </p:nvSpPr>
        <p:spPr>
          <a:xfrm>
            <a:off x="5050000" y="9090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</a:rPr>
              <a:t>ATAT</a:t>
            </a:r>
            <a:endParaRPr sz="2000"/>
          </a:p>
        </p:txBody>
      </p:sp>
      <p:sp>
        <p:nvSpPr>
          <p:cNvPr id="814" name="Google Shape;814;p51"/>
          <p:cNvSpPr txBox="1"/>
          <p:nvPr/>
        </p:nvSpPr>
        <p:spPr>
          <a:xfrm>
            <a:off x="480524" y="2053875"/>
            <a:ext cx="926100" cy="2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100">
                <a:solidFill>
                  <a:schemeClr val="dk2"/>
                </a:solidFill>
              </a:rPr>
              <a:t>Handsome squidward</a:t>
            </a:r>
            <a:endParaRPr i="1" sz="1100">
              <a:solidFill>
                <a:schemeClr val="dk2"/>
              </a:solidFill>
            </a:endParaRPr>
          </a:p>
        </p:txBody>
      </p:sp>
      <p:pic>
        <p:nvPicPr>
          <p:cNvPr id="815" name="Google Shape;815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93804" y="1362164"/>
            <a:ext cx="1272025" cy="96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00900" y="3378945"/>
            <a:ext cx="1173900" cy="782604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51"/>
          <p:cNvSpPr txBox="1"/>
          <p:nvPr/>
        </p:nvSpPr>
        <p:spPr>
          <a:xfrm>
            <a:off x="7948124" y="4090076"/>
            <a:ext cx="926100" cy="2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100">
                <a:solidFill>
                  <a:schemeClr val="dk2"/>
                </a:solidFill>
              </a:rPr>
              <a:t>Mbappe</a:t>
            </a:r>
            <a:endParaRPr i="1" sz="11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52"/>
          <p:cNvSpPr txBox="1"/>
          <p:nvPr>
            <p:ph type="title"/>
          </p:nvPr>
        </p:nvSpPr>
        <p:spPr>
          <a:xfrm>
            <a:off x="1436275" y="377350"/>
            <a:ext cx="764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51C75"/>
                </a:solidFill>
              </a:rPr>
              <a:t>Forced photometry classifiers</a:t>
            </a:r>
            <a:endParaRPr>
              <a:solidFill>
                <a:srgbClr val="351C75"/>
              </a:solidFill>
            </a:endParaRPr>
          </a:p>
        </p:txBody>
      </p:sp>
      <p:pic>
        <p:nvPicPr>
          <p:cNvPr id="823" name="Google Shape;823;p52"/>
          <p:cNvPicPr preferRelativeResize="0"/>
          <p:nvPr/>
        </p:nvPicPr>
        <p:blipFill rotWithShape="1">
          <a:blip r:embed="rId3">
            <a:alphaModFix/>
          </a:blip>
          <a:srcRect b="0" l="754" r="0" t="0"/>
          <a:stretch/>
        </p:blipFill>
        <p:spPr>
          <a:xfrm>
            <a:off x="879900" y="1011233"/>
            <a:ext cx="3804779" cy="3975207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52"/>
          <p:cNvSpPr txBox="1"/>
          <p:nvPr/>
        </p:nvSpPr>
        <p:spPr>
          <a:xfrm>
            <a:off x="38400" y="1050053"/>
            <a:ext cx="13062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0000"/>
                </a:solidFill>
              </a:rPr>
              <a:t>New classes</a:t>
            </a:r>
            <a:endParaRPr sz="1300">
              <a:solidFill>
                <a:srgbClr val="FF0000"/>
              </a:solidFill>
            </a:endParaRPr>
          </a:p>
        </p:txBody>
      </p:sp>
      <p:pic>
        <p:nvPicPr>
          <p:cNvPr id="825" name="Google Shape;82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5733" y="1011233"/>
            <a:ext cx="3843468" cy="397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52"/>
          <p:cNvSpPr txBox="1"/>
          <p:nvPr/>
        </p:nvSpPr>
        <p:spPr>
          <a:xfrm>
            <a:off x="2604259" y="889047"/>
            <a:ext cx="8880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dk2"/>
                </a:solidFill>
                <a:highlight>
                  <a:schemeClr val="lt1"/>
                </a:highlight>
              </a:rPr>
              <a:t>BHRF</a:t>
            </a:r>
            <a:endParaRPr sz="900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cxnSp>
        <p:nvCxnSpPr>
          <p:cNvPr id="828" name="Google Shape;828;p52"/>
          <p:cNvCxnSpPr/>
          <p:nvPr/>
        </p:nvCxnSpPr>
        <p:spPr>
          <a:xfrm flipH="1" rot="10800000">
            <a:off x="922841" y="1499247"/>
            <a:ext cx="291000" cy="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29" name="Google Shape;829;p52"/>
          <p:cNvCxnSpPr/>
          <p:nvPr/>
        </p:nvCxnSpPr>
        <p:spPr>
          <a:xfrm flipH="1" rot="10800000">
            <a:off x="908409" y="1796384"/>
            <a:ext cx="291000" cy="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0" name="Google Shape;830;p52"/>
          <p:cNvCxnSpPr/>
          <p:nvPr/>
        </p:nvCxnSpPr>
        <p:spPr>
          <a:xfrm flipH="1" rot="10800000">
            <a:off x="944489" y="2080638"/>
            <a:ext cx="291000" cy="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1" name="Google Shape;831;p52"/>
          <p:cNvCxnSpPr/>
          <p:nvPr/>
        </p:nvCxnSpPr>
        <p:spPr>
          <a:xfrm flipH="1" rot="10800000">
            <a:off x="689400" y="2236431"/>
            <a:ext cx="291000" cy="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2" name="Google Shape;832;p52"/>
          <p:cNvCxnSpPr/>
          <p:nvPr/>
        </p:nvCxnSpPr>
        <p:spPr>
          <a:xfrm flipH="1" rot="10800000">
            <a:off x="987786" y="3249080"/>
            <a:ext cx="291000" cy="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3" name="Google Shape;833;p52"/>
          <p:cNvCxnSpPr/>
          <p:nvPr/>
        </p:nvCxnSpPr>
        <p:spPr>
          <a:xfrm flipH="1" rot="10800000">
            <a:off x="873892" y="3397649"/>
            <a:ext cx="291000" cy="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4" name="Google Shape;834;p52"/>
          <p:cNvCxnSpPr/>
          <p:nvPr/>
        </p:nvCxnSpPr>
        <p:spPr>
          <a:xfrm flipH="1" rot="10800000">
            <a:off x="865112" y="3687562"/>
            <a:ext cx="291000" cy="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5" name="Google Shape;835;p52"/>
          <p:cNvCxnSpPr/>
          <p:nvPr/>
        </p:nvCxnSpPr>
        <p:spPr>
          <a:xfrm flipH="1" rot="10800000">
            <a:off x="859460" y="3984699"/>
            <a:ext cx="291000" cy="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6" name="Google Shape;836;p52"/>
          <p:cNvCxnSpPr/>
          <p:nvPr/>
        </p:nvCxnSpPr>
        <p:spPr>
          <a:xfrm flipH="1" rot="10800000">
            <a:off x="893977" y="4118820"/>
            <a:ext cx="291000" cy="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37" name="Google Shape;837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4771" y="841200"/>
            <a:ext cx="291036" cy="29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2"/>
          <p:cNvPicPr preferRelativeResize="0"/>
          <p:nvPr/>
        </p:nvPicPr>
        <p:blipFill rotWithShape="1">
          <a:blip r:embed="rId7">
            <a:alphaModFix/>
          </a:blip>
          <a:srcRect b="43265" l="29624" r="23589" t="0"/>
          <a:stretch/>
        </p:blipFill>
        <p:spPr>
          <a:xfrm>
            <a:off x="6018878" y="840163"/>
            <a:ext cx="408132" cy="330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5750"/>
            <a:ext cx="9115551" cy="52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53"/>
          <p:cNvSpPr txBox="1"/>
          <p:nvPr>
            <p:ph type="title"/>
          </p:nvPr>
        </p:nvSpPr>
        <p:spPr>
          <a:xfrm>
            <a:off x="1861850" y="488250"/>
            <a:ext cx="6773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Data access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45" name="Google Shape;845;p53"/>
          <p:cNvPicPr preferRelativeResize="0"/>
          <p:nvPr/>
        </p:nvPicPr>
        <p:blipFill rotWithShape="1">
          <a:blip r:embed="rId4">
            <a:alphaModFix/>
          </a:blip>
          <a:srcRect b="0" l="0" r="55486" t="0"/>
          <a:stretch/>
        </p:blipFill>
        <p:spPr>
          <a:xfrm>
            <a:off x="418900" y="1809400"/>
            <a:ext cx="1353750" cy="13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54"/>
          <p:cNvSpPr txBox="1"/>
          <p:nvPr>
            <p:ph type="title"/>
          </p:nvPr>
        </p:nvSpPr>
        <p:spPr>
          <a:xfrm>
            <a:off x="1226100" y="140225"/>
            <a:ext cx="65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B3A85"/>
                </a:solidFill>
              </a:rPr>
              <a:t>API and client</a:t>
            </a:r>
            <a:endParaRPr>
              <a:solidFill>
                <a:srgbClr val="0B3A85"/>
              </a:solidFill>
            </a:endParaRPr>
          </a:p>
        </p:txBody>
      </p:sp>
      <p:pic>
        <p:nvPicPr>
          <p:cNvPr id="851" name="Google Shape;85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25" y="1643992"/>
            <a:ext cx="4611426" cy="3339301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54"/>
          <p:cNvSpPr txBox="1"/>
          <p:nvPr/>
        </p:nvSpPr>
        <p:spPr>
          <a:xfrm>
            <a:off x="160300" y="9822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4"/>
              </a:rPr>
              <a:t>https://api.alerce.online/ztf/v1</a:t>
            </a:r>
            <a:endParaRPr>
              <a:solidFill>
                <a:srgbClr val="0B3A85"/>
              </a:solidFill>
            </a:endParaRPr>
          </a:p>
        </p:txBody>
      </p:sp>
      <p:pic>
        <p:nvPicPr>
          <p:cNvPr id="853" name="Google Shape;853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8150" y="1460269"/>
            <a:ext cx="4154751" cy="7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925" y="1407776"/>
            <a:ext cx="4663024" cy="3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54"/>
          <p:cNvSpPr txBox="1"/>
          <p:nvPr/>
        </p:nvSpPr>
        <p:spPr>
          <a:xfrm>
            <a:off x="4916150" y="10166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7"/>
              </a:rPr>
              <a:t>https://api.alerce.online/ztf/dr/v1</a:t>
            </a:r>
            <a:endParaRPr>
              <a:solidFill>
                <a:srgbClr val="0B3A85"/>
              </a:solidFill>
            </a:endParaRPr>
          </a:p>
        </p:txBody>
      </p:sp>
      <p:sp>
        <p:nvSpPr>
          <p:cNvPr id="856" name="Google Shape;856;p54"/>
          <p:cNvSpPr txBox="1"/>
          <p:nvPr/>
        </p:nvSpPr>
        <p:spPr>
          <a:xfrm>
            <a:off x="4898150" y="2293775"/>
            <a:ext cx="376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8"/>
              </a:rPr>
              <a:t>https://alerce.readthedocs.io/en/latest/</a:t>
            </a:r>
            <a:endParaRPr>
              <a:solidFill>
                <a:srgbClr val="0B3A85"/>
              </a:solidFill>
            </a:endParaRPr>
          </a:p>
        </p:txBody>
      </p:sp>
      <p:pic>
        <p:nvPicPr>
          <p:cNvPr id="857" name="Google Shape;857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40751" y="2770175"/>
            <a:ext cx="4127049" cy="210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8616" y="100"/>
            <a:ext cx="926200" cy="91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5"/>
          <p:cNvSpPr txBox="1"/>
          <p:nvPr>
            <p:ph type="title"/>
          </p:nvPr>
        </p:nvSpPr>
        <p:spPr>
          <a:xfrm>
            <a:off x="1226100" y="292625"/>
            <a:ext cx="65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B3A85"/>
                </a:solidFill>
              </a:rPr>
              <a:t>Client / direct DB access examples</a:t>
            </a:r>
            <a:endParaRPr>
              <a:solidFill>
                <a:srgbClr val="0B3A85"/>
              </a:solidFill>
            </a:endParaRPr>
          </a:p>
        </p:txBody>
      </p:sp>
      <p:pic>
        <p:nvPicPr>
          <p:cNvPr id="864" name="Google Shape;86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50" y="2110600"/>
            <a:ext cx="4499799" cy="229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049" y="1501000"/>
            <a:ext cx="4132250" cy="3010556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55"/>
          <p:cNvSpPr txBox="1"/>
          <p:nvPr/>
        </p:nvSpPr>
        <p:spPr>
          <a:xfrm>
            <a:off x="399575" y="1080275"/>
            <a:ext cx="261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Client access</a:t>
            </a:r>
            <a:endParaRPr b="1"/>
          </a:p>
        </p:txBody>
      </p:sp>
      <p:sp>
        <p:nvSpPr>
          <p:cNvPr id="867" name="Google Shape;867;p55"/>
          <p:cNvSpPr txBox="1"/>
          <p:nvPr/>
        </p:nvSpPr>
        <p:spPr>
          <a:xfrm>
            <a:off x="5165800" y="1080275"/>
            <a:ext cx="261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Direct database access</a:t>
            </a:r>
            <a:endParaRPr b="1"/>
          </a:p>
        </p:txBody>
      </p:sp>
      <p:pic>
        <p:nvPicPr>
          <p:cNvPr id="868" name="Google Shape;868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691" y="13065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55"/>
          <p:cNvSpPr txBox="1"/>
          <p:nvPr/>
        </p:nvSpPr>
        <p:spPr>
          <a:xfrm>
            <a:off x="511175" y="4526018"/>
            <a:ext cx="449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6"/>
              </a:rPr>
              <a:t>https://alerce.readthedocs.io/en/latest/</a:t>
            </a:r>
            <a:endParaRPr u="sng">
              <a:solidFill>
                <a:schemeClr val="hlink"/>
              </a:solidFill>
            </a:endParaRPr>
          </a:p>
        </p:txBody>
      </p:sp>
      <p:pic>
        <p:nvPicPr>
          <p:cNvPr id="870" name="Google Shape;870;p55"/>
          <p:cNvPicPr preferRelativeResize="0"/>
          <p:nvPr/>
        </p:nvPicPr>
        <p:blipFill rotWithShape="1">
          <a:blip r:embed="rId7">
            <a:alphaModFix/>
          </a:blip>
          <a:srcRect b="0" l="4085" r="0" t="0"/>
          <a:stretch/>
        </p:blipFill>
        <p:spPr>
          <a:xfrm>
            <a:off x="440875" y="1480475"/>
            <a:ext cx="2613600" cy="447123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55"/>
          <p:cNvSpPr txBox="1"/>
          <p:nvPr/>
        </p:nvSpPr>
        <p:spPr>
          <a:xfrm>
            <a:off x="4396025" y="4548425"/>
            <a:ext cx="498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</a:rPr>
              <a:t>https://github.com/alercebroker/usecases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56"/>
          <p:cNvSpPr txBox="1"/>
          <p:nvPr>
            <p:ph type="title"/>
          </p:nvPr>
        </p:nvSpPr>
        <p:spPr>
          <a:xfrm>
            <a:off x="1226100" y="292625"/>
            <a:ext cx="65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B3A85"/>
                </a:solidFill>
              </a:rPr>
              <a:t>ALeRCE living database</a:t>
            </a:r>
            <a:endParaRPr>
              <a:solidFill>
                <a:srgbClr val="0B3A85"/>
              </a:solidFill>
            </a:endParaRPr>
          </a:p>
        </p:txBody>
      </p:sp>
      <p:pic>
        <p:nvPicPr>
          <p:cNvPr id="877" name="Google Shape;87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91" y="13065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56"/>
          <p:cNvSpPr txBox="1"/>
          <p:nvPr/>
        </p:nvSpPr>
        <p:spPr>
          <a:xfrm>
            <a:off x="359100" y="1270400"/>
            <a:ext cx="36870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PostgreSQL @ production (ZTF)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MongoDB @ staging (ZTF + ATLAS)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102 M unique objects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425 M unique detections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175 M forced photometry data points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3.72 B non-detections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749 M features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571 M probabilities using ML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2.8 M light curve classifications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82 M image stamp classifications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79" name="Google Shape;879;p56"/>
          <p:cNvCxnSpPr/>
          <p:nvPr/>
        </p:nvCxnSpPr>
        <p:spPr>
          <a:xfrm>
            <a:off x="8101200" y="1109800"/>
            <a:ext cx="10200" cy="1238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80" name="Google Shape;880;p56"/>
          <p:cNvSpPr/>
          <p:nvPr/>
        </p:nvSpPr>
        <p:spPr>
          <a:xfrm>
            <a:off x="5982175" y="416650"/>
            <a:ext cx="1212900" cy="5010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/>
              <a:t>ALeRCE database</a:t>
            </a:r>
            <a:endParaRPr b="1" sz="1200"/>
          </a:p>
        </p:txBody>
      </p:sp>
      <p:cxnSp>
        <p:nvCxnSpPr>
          <p:cNvPr id="881" name="Google Shape;881;p56"/>
          <p:cNvCxnSpPr/>
          <p:nvPr/>
        </p:nvCxnSpPr>
        <p:spPr>
          <a:xfrm>
            <a:off x="6588625" y="917650"/>
            <a:ext cx="4800" cy="14658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2" name="Google Shape;882;p56"/>
          <p:cNvCxnSpPr/>
          <p:nvPr/>
        </p:nvCxnSpPr>
        <p:spPr>
          <a:xfrm>
            <a:off x="4987250" y="1105000"/>
            <a:ext cx="3109800" cy="129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3" name="Google Shape;883;p56"/>
          <p:cNvCxnSpPr/>
          <p:nvPr/>
        </p:nvCxnSpPr>
        <p:spPr>
          <a:xfrm>
            <a:off x="4988800" y="1103550"/>
            <a:ext cx="10200" cy="1238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84" name="Google Shape;884;p56"/>
          <p:cNvSpPr/>
          <p:nvPr/>
        </p:nvSpPr>
        <p:spPr>
          <a:xfrm>
            <a:off x="4379325" y="1379950"/>
            <a:ext cx="1212900" cy="4161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Object, filter &amp; time dependent</a:t>
            </a:r>
            <a:endParaRPr b="1"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5" name="Google Shape;885;p56"/>
          <p:cNvSpPr/>
          <p:nvPr/>
        </p:nvSpPr>
        <p:spPr>
          <a:xfrm>
            <a:off x="7443476" y="1379950"/>
            <a:ext cx="1269300" cy="4161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Object dependent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6" name="Google Shape;886;p56"/>
          <p:cNvSpPr/>
          <p:nvPr/>
        </p:nvSpPr>
        <p:spPr>
          <a:xfrm>
            <a:off x="5949488" y="1379950"/>
            <a:ext cx="1212900" cy="4161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Object &amp; filter dependent</a:t>
            </a:r>
            <a:endParaRPr b="1"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7" name="Google Shape;887;p56"/>
          <p:cNvSpPr/>
          <p:nvPr/>
        </p:nvSpPr>
        <p:spPr>
          <a:xfrm>
            <a:off x="4246750" y="2058200"/>
            <a:ext cx="1550400" cy="27840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detection: </a:t>
            </a:r>
            <a:r>
              <a:rPr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light curves &amp; other relevant time dependent information.</a:t>
            </a:r>
            <a:endParaRPr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forced_photometry:</a:t>
            </a:r>
            <a:endParaRPr b="1"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photometry including low SNR data</a:t>
            </a:r>
            <a:endParaRPr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non-detection</a:t>
            </a:r>
            <a:r>
              <a:rPr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limiting magnitudes</a:t>
            </a:r>
            <a:endParaRPr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data_quality: </a:t>
            </a:r>
            <a:r>
              <a:rPr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quality related time dependent information</a:t>
            </a:r>
            <a:endParaRPr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8" name="Google Shape;888;p56"/>
          <p:cNvSpPr/>
          <p:nvPr/>
        </p:nvSpPr>
        <p:spPr>
          <a:xfrm>
            <a:off x="7417800" y="2058200"/>
            <a:ext cx="1377000" cy="13653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object:</a:t>
            </a:r>
            <a:r>
              <a:rPr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basic object statistics 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xmatch: </a:t>
            </a:r>
            <a:r>
              <a:rPr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detailed xmatch tables (</a:t>
            </a:r>
            <a:r>
              <a:rPr b="1" lang="es" sz="1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allwise, ps1_ztf, gaia_ztf, ss_stf</a:t>
            </a:r>
            <a:r>
              <a:rPr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9" name="Google Shape;889;p56"/>
          <p:cNvSpPr/>
          <p:nvPr/>
        </p:nvSpPr>
        <p:spPr>
          <a:xfrm>
            <a:off x="5990525" y="2058200"/>
            <a:ext cx="1233600" cy="22404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magstat: </a:t>
            </a:r>
            <a:r>
              <a:rPr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statistics per band per object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feature</a:t>
            </a:r>
            <a:r>
              <a:rPr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object computed features</a:t>
            </a:r>
            <a:endParaRPr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</a:t>
            </a:r>
            <a:r>
              <a:rPr lang="es" sz="1000">
                <a:solidFill>
                  <a:srgbClr val="2012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object statistics for every reference image used</a:t>
            </a:r>
            <a:endParaRPr sz="1000">
              <a:solidFill>
                <a:srgbClr val="2012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57"/>
          <p:cNvSpPr txBox="1"/>
          <p:nvPr/>
        </p:nvSpPr>
        <p:spPr>
          <a:xfrm>
            <a:off x="2170200" y="1473700"/>
            <a:ext cx="5147700" cy="3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B3A85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ALeRCE_Client_starter</a:t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B3A85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ALeRCE_AGN_Starter</a:t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B3A85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ALeRCE_Asteroid_Starter</a:t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B3A85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ALeRCE_SN_Starter</a:t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B3A85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ALeRCE_VS_Starter</a:t>
            </a:r>
            <a:endParaRPr sz="1200">
              <a:solidFill>
                <a:srgbClr val="0B3A85"/>
              </a:solidFill>
            </a:endParaRPr>
          </a:p>
          <a:p>
            <a:pPr indent="0" lvl="0" marL="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B3A85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ALeRCE_ML_Light_Curve_Classifier</a:t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B3A85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ALeRCE_ML_Stamp_Classifier</a:t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B3A85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ALeRCE_Other_Periodograms</a:t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B3A85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ALeRCE_Other_Watchlist</a:t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B3A85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ALeRCE_SN_Fast</a:t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B3A85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ALeRCE_SN_Forecasting</a:t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B3A85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ALeRCE_API_PanSTARRS_galaxies</a:t>
            </a:r>
            <a:endParaRPr sz="1200">
              <a:solidFill>
                <a:srgbClr val="0B3A85"/>
              </a:solidFill>
            </a:endParaRPr>
          </a:p>
          <a:p>
            <a:pPr indent="0" lvl="0" marL="15240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B3A85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ALeRCE_API_check_pixels</a:t>
            </a:r>
            <a:endParaRPr sz="1200">
              <a:solidFill>
                <a:srgbClr val="0B3A85"/>
              </a:solidFill>
            </a:endParaRPr>
          </a:p>
          <a:p>
            <a:pPr indent="0" lvl="0" marL="0" marR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B3A85"/>
              </a:solidFill>
            </a:endParaRPr>
          </a:p>
        </p:txBody>
      </p:sp>
      <p:sp>
        <p:nvSpPr>
          <p:cNvPr id="895" name="Google Shape;895;p57"/>
          <p:cNvSpPr txBox="1"/>
          <p:nvPr>
            <p:ph type="title"/>
          </p:nvPr>
        </p:nvSpPr>
        <p:spPr>
          <a:xfrm>
            <a:off x="12261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B3A85"/>
                </a:solidFill>
              </a:rPr>
              <a:t>Use case notebooks</a:t>
            </a:r>
            <a:endParaRPr>
              <a:solidFill>
                <a:srgbClr val="0B3A85"/>
              </a:solidFill>
            </a:endParaRPr>
          </a:p>
        </p:txBody>
      </p:sp>
      <p:pic>
        <p:nvPicPr>
          <p:cNvPr id="896" name="Google Shape;896;p5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38616" y="3049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57"/>
          <p:cNvSpPr txBox="1"/>
          <p:nvPr/>
        </p:nvSpPr>
        <p:spPr>
          <a:xfrm>
            <a:off x="171551" y="1423377"/>
            <a:ext cx="1959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900"/>
              <a:t>Client</a:t>
            </a:r>
            <a:endParaRPr b="1" sz="2100"/>
          </a:p>
        </p:txBody>
      </p:sp>
      <p:sp>
        <p:nvSpPr>
          <p:cNvPr id="898" name="Google Shape;898;p57"/>
          <p:cNvSpPr txBox="1"/>
          <p:nvPr/>
        </p:nvSpPr>
        <p:spPr>
          <a:xfrm>
            <a:off x="31700" y="1894275"/>
            <a:ext cx="2106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500"/>
              <a:t>Science</a:t>
            </a:r>
            <a:endParaRPr b="1" sz="25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500"/>
              <a:t>use cases</a:t>
            </a:r>
            <a:endParaRPr b="1" sz="2500"/>
          </a:p>
        </p:txBody>
      </p:sp>
      <p:sp>
        <p:nvSpPr>
          <p:cNvPr id="899" name="Google Shape;899;p57"/>
          <p:cNvSpPr txBox="1"/>
          <p:nvPr/>
        </p:nvSpPr>
        <p:spPr>
          <a:xfrm>
            <a:off x="178400" y="2833293"/>
            <a:ext cx="1959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/>
              <a:t>Machine Learning</a:t>
            </a:r>
            <a:endParaRPr b="1" sz="2000"/>
          </a:p>
        </p:txBody>
      </p:sp>
      <p:sp>
        <p:nvSpPr>
          <p:cNvPr id="900" name="Google Shape;900;p57"/>
          <p:cNvSpPr txBox="1"/>
          <p:nvPr/>
        </p:nvSpPr>
        <p:spPr>
          <a:xfrm>
            <a:off x="178400" y="4027875"/>
            <a:ext cx="1959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/>
              <a:t>Miscellaneous</a:t>
            </a:r>
            <a:endParaRPr sz="1700"/>
          </a:p>
        </p:txBody>
      </p:sp>
      <p:sp>
        <p:nvSpPr>
          <p:cNvPr id="901" name="Google Shape;901;p57"/>
          <p:cNvSpPr txBox="1"/>
          <p:nvPr/>
        </p:nvSpPr>
        <p:spPr>
          <a:xfrm>
            <a:off x="5562600" y="47244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17"/>
              </a:rPr>
              <a:t>https://github.com/alercebroker/usecases</a:t>
            </a:r>
            <a:endParaRPr sz="1200"/>
          </a:p>
        </p:txBody>
      </p:sp>
      <p:pic>
        <p:nvPicPr>
          <p:cNvPr id="902" name="Google Shape;902;p57" title="Supernova notebook quick look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127350" y="410125"/>
            <a:ext cx="3870500" cy="422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2384" y="1110437"/>
            <a:ext cx="4418640" cy="337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5422" y="1098950"/>
            <a:ext cx="5199761" cy="336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58"/>
          <p:cNvSpPr txBox="1"/>
          <p:nvPr>
            <p:ph type="title"/>
          </p:nvPr>
        </p:nvSpPr>
        <p:spPr>
          <a:xfrm>
            <a:off x="1524000" y="223750"/>
            <a:ext cx="75111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>
                <a:solidFill>
                  <a:srgbClr val="351C75"/>
                </a:solidFill>
              </a:rPr>
              <a:t>Finding </a:t>
            </a:r>
            <a:r>
              <a:rPr lang="es" sz="2900">
                <a:solidFill>
                  <a:srgbClr val="351C75"/>
                </a:solidFill>
              </a:rPr>
              <a:t>Electron Capture SN candidates </a:t>
            </a:r>
            <a:endParaRPr sz="2900">
              <a:solidFill>
                <a:srgbClr val="351C7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>
                <a:solidFill>
                  <a:srgbClr val="351C75"/>
                </a:solidFill>
              </a:rPr>
              <a:t>(M. Sato)</a:t>
            </a:r>
            <a:endParaRPr sz="1400">
              <a:solidFill>
                <a:srgbClr val="351C75"/>
              </a:solidFill>
            </a:endParaRPr>
          </a:p>
        </p:txBody>
      </p:sp>
      <p:sp>
        <p:nvSpPr>
          <p:cNvPr id="911" name="Google Shape;911;p58"/>
          <p:cNvSpPr txBox="1"/>
          <p:nvPr/>
        </p:nvSpPr>
        <p:spPr>
          <a:xfrm>
            <a:off x="162525" y="1308825"/>
            <a:ext cx="3816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1) Obtain SN II candidate LCs from ALeRCE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2" name="Google Shape;912;p58"/>
          <p:cNvSpPr txBox="1"/>
          <p:nvPr/>
        </p:nvSpPr>
        <p:spPr>
          <a:xfrm>
            <a:off x="162525" y="3671025"/>
            <a:ext cx="40068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2) Apply function to estimate plateau duration (t</a:t>
            </a:r>
            <a:r>
              <a:rPr baseline="-25000"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PT</a:t>
            </a: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and color at the middle of plateau g-r(t</a:t>
            </a:r>
            <a:r>
              <a:rPr baseline="-25000"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PT</a:t>
            </a: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/2).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3" name="Google Shape;913;p58"/>
          <p:cNvSpPr txBox="1"/>
          <p:nvPr/>
        </p:nvSpPr>
        <p:spPr>
          <a:xfrm>
            <a:off x="169591" y="4335950"/>
            <a:ext cx="393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3) Populate diagram and produce link to explore EC SNe </a:t>
            </a:r>
            <a:r>
              <a:rPr lang="es" u="sng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candidates</a:t>
            </a: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914" name="Google Shape;914;p58"/>
          <p:cNvGrpSpPr/>
          <p:nvPr/>
        </p:nvGrpSpPr>
        <p:grpSpPr>
          <a:xfrm>
            <a:off x="253478" y="1804949"/>
            <a:ext cx="3465046" cy="1685060"/>
            <a:chOff x="253478" y="1804949"/>
            <a:chExt cx="3465046" cy="1685060"/>
          </a:xfrm>
        </p:grpSpPr>
        <p:pic>
          <p:nvPicPr>
            <p:cNvPr id="915" name="Google Shape;915;p5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61852" y="1804949"/>
              <a:ext cx="3356672" cy="1648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6" name="Google Shape;916;p58"/>
            <p:cNvSpPr txBox="1"/>
            <p:nvPr/>
          </p:nvSpPr>
          <p:spPr>
            <a:xfrm>
              <a:off x="253478" y="3437209"/>
              <a:ext cx="1196100" cy="5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700">
                  <a:solidFill>
                    <a:schemeClr val="dk2"/>
                  </a:solidFill>
                </a:rPr>
                <a:t>~5 s, ~25 k datapoints</a:t>
              </a:r>
              <a:endParaRPr sz="700"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450" y="977275"/>
            <a:ext cx="3656100" cy="365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9662" y="838425"/>
            <a:ext cx="3855775" cy="38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/>
          <p:cNvPicPr preferRelativeResize="0"/>
          <p:nvPr/>
        </p:nvPicPr>
        <p:blipFill rotWithShape="1">
          <a:blip r:embed="rId5">
            <a:alphaModFix/>
          </a:blip>
          <a:srcRect b="15154" l="13619" r="12639" t="13498"/>
          <a:stretch/>
        </p:blipFill>
        <p:spPr>
          <a:xfrm>
            <a:off x="0" y="0"/>
            <a:ext cx="1191850" cy="8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555061" y="2306881"/>
            <a:ext cx="2117256" cy="707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5750"/>
            <a:ext cx="9115551" cy="52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59"/>
          <p:cNvSpPr txBox="1"/>
          <p:nvPr>
            <p:ph type="title"/>
          </p:nvPr>
        </p:nvSpPr>
        <p:spPr>
          <a:xfrm>
            <a:off x="1861850" y="488250"/>
            <a:ext cx="6773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Next step &amp;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challenges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923" name="Google Shape;923;p59"/>
          <p:cNvPicPr preferRelativeResize="0"/>
          <p:nvPr/>
        </p:nvPicPr>
        <p:blipFill rotWithShape="1">
          <a:blip r:embed="rId4">
            <a:alphaModFix/>
          </a:blip>
          <a:srcRect b="0" l="0" r="55486" t="0"/>
          <a:stretch/>
        </p:blipFill>
        <p:spPr>
          <a:xfrm>
            <a:off x="418900" y="1809400"/>
            <a:ext cx="1353750" cy="13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60"/>
          <p:cNvSpPr txBox="1"/>
          <p:nvPr/>
        </p:nvSpPr>
        <p:spPr>
          <a:xfrm>
            <a:off x="1120475" y="4473750"/>
            <a:ext cx="253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9" name="Google Shape;929;p60"/>
          <p:cNvSpPr txBox="1"/>
          <p:nvPr/>
        </p:nvSpPr>
        <p:spPr>
          <a:xfrm>
            <a:off x="6700725" y="4393375"/>
            <a:ext cx="235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930" name="Google Shape;930;p60"/>
          <p:cNvGrpSpPr/>
          <p:nvPr/>
        </p:nvGrpSpPr>
        <p:grpSpPr>
          <a:xfrm>
            <a:off x="3321288" y="304800"/>
            <a:ext cx="2618700" cy="4141575"/>
            <a:chOff x="3321288" y="304800"/>
            <a:chExt cx="2618700" cy="4141575"/>
          </a:xfrm>
        </p:grpSpPr>
        <p:sp>
          <p:nvSpPr>
            <p:cNvPr id="931" name="Google Shape;931;p60"/>
            <p:cNvSpPr txBox="1"/>
            <p:nvPr/>
          </p:nvSpPr>
          <p:spPr>
            <a:xfrm>
              <a:off x="3321288" y="1958175"/>
              <a:ext cx="24246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latin typeface="Lato"/>
                  <a:ea typeface="Lato"/>
                  <a:cs typeface="Lato"/>
                  <a:sym typeface="Lato"/>
                </a:rPr>
                <a:t>Machine learning</a:t>
              </a:r>
              <a:endParaRPr b="1" sz="21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32" name="Google Shape;932;p60"/>
            <p:cNvSpPr txBox="1"/>
            <p:nvPr/>
          </p:nvSpPr>
          <p:spPr>
            <a:xfrm>
              <a:off x="3321288" y="2537775"/>
              <a:ext cx="2618700" cy="190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latin typeface="Lato"/>
                  <a:ea typeface="Lato"/>
                  <a:cs typeface="Lato"/>
                  <a:sym typeface="Lato"/>
                </a:rPr>
                <a:t>Outliers in production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Multistream classifier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Forecasting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Real-time inference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Zero/one/few shot learning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latin typeface="Lato"/>
                  <a:ea typeface="Lato"/>
                  <a:cs typeface="Lato"/>
                  <a:sym typeface="Lato"/>
                </a:rPr>
                <a:t>Multimodal classifiers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Large Language Models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933" name="Google Shape;933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16263" y="304800"/>
              <a:ext cx="1669874" cy="16698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4" name="Google Shape;934;p60"/>
          <p:cNvGrpSpPr/>
          <p:nvPr/>
        </p:nvGrpSpPr>
        <p:grpSpPr>
          <a:xfrm>
            <a:off x="6548325" y="541225"/>
            <a:ext cx="2530200" cy="4151000"/>
            <a:chOff x="6548325" y="541225"/>
            <a:chExt cx="2530200" cy="4151000"/>
          </a:xfrm>
        </p:grpSpPr>
        <p:sp>
          <p:nvSpPr>
            <p:cNvPr id="935" name="Google Shape;935;p60"/>
            <p:cNvSpPr txBox="1"/>
            <p:nvPr/>
          </p:nvSpPr>
          <p:spPr>
            <a:xfrm>
              <a:off x="6548325" y="1958175"/>
              <a:ext cx="16146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latin typeface="Lato"/>
                  <a:ea typeface="Lato"/>
                  <a:cs typeface="Lato"/>
                  <a:sym typeface="Lato"/>
                </a:rPr>
                <a:t>Astronomy</a:t>
              </a:r>
              <a:endParaRPr b="1" sz="21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36" name="Google Shape;936;p60"/>
            <p:cNvSpPr txBox="1"/>
            <p:nvPr/>
          </p:nvSpPr>
          <p:spPr>
            <a:xfrm>
              <a:off x="6548325" y="2568225"/>
              <a:ext cx="2530200" cy="212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latin typeface="Lato"/>
                  <a:ea typeface="Lato"/>
                  <a:cs typeface="Lato"/>
                  <a:sym typeface="Lato"/>
                </a:rPr>
                <a:t>Identify new use cases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latin typeface="Lato"/>
                  <a:ea typeface="Lato"/>
                  <a:cs typeface="Lato"/>
                  <a:sym typeface="Lato"/>
                </a:rPr>
                <a:t>Curate multimodal datasets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Improve training sets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Extract new knowledge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Follow up resources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Train astronomers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Active participation in SCs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Increasing complexity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937" name="Google Shape;937;p6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78100" y="541225"/>
              <a:ext cx="1197025" cy="1197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8" name="Google Shape;938;p60"/>
          <p:cNvGrpSpPr/>
          <p:nvPr/>
        </p:nvGrpSpPr>
        <p:grpSpPr>
          <a:xfrm>
            <a:off x="438950" y="400751"/>
            <a:ext cx="3120300" cy="4281124"/>
            <a:chOff x="438950" y="400751"/>
            <a:chExt cx="3120300" cy="4281124"/>
          </a:xfrm>
        </p:grpSpPr>
        <p:sp>
          <p:nvSpPr>
            <p:cNvPr id="939" name="Google Shape;939;p60"/>
            <p:cNvSpPr txBox="1"/>
            <p:nvPr/>
          </p:nvSpPr>
          <p:spPr>
            <a:xfrm>
              <a:off x="438950" y="1958175"/>
              <a:ext cx="20799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2100">
                  <a:latin typeface="Lato"/>
                  <a:ea typeface="Lato"/>
                  <a:cs typeface="Lato"/>
                  <a:sym typeface="Lato"/>
                </a:rPr>
                <a:t>Infrastructure</a:t>
              </a:r>
              <a:endParaRPr b="1" sz="21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40" name="Google Shape;940;p60"/>
            <p:cNvSpPr txBox="1"/>
            <p:nvPr/>
          </p:nvSpPr>
          <p:spPr>
            <a:xfrm>
              <a:off x="438950" y="2557875"/>
              <a:ext cx="3120300" cy="212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Multistream pipeline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Multistream services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latin typeface="Lato"/>
                  <a:ea typeface="Lato"/>
                  <a:cs typeface="Lato"/>
                  <a:sym typeface="Lato"/>
                </a:rPr>
                <a:t>Scaling up to Rubin stream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Hybrid infrastructure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Serve large user community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latin typeface="Lato"/>
                  <a:ea typeface="Lato"/>
                  <a:cs typeface="Lato"/>
                  <a:sym typeface="Lato"/>
                </a:rPr>
                <a:t>Store multimodal data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Lato"/>
                  <a:ea typeface="Lato"/>
                  <a:cs typeface="Lato"/>
                  <a:sym typeface="Lato"/>
                </a:rPr>
                <a:t>Embedding DBs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941" name="Google Shape;941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9925" y="400751"/>
              <a:ext cx="1404375" cy="14779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61"/>
          <p:cNvSpPr txBox="1"/>
          <p:nvPr/>
        </p:nvSpPr>
        <p:spPr>
          <a:xfrm>
            <a:off x="1807925" y="595925"/>
            <a:ext cx="13620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Single band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surveys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7" name="Google Shape;947;p61"/>
          <p:cNvSpPr txBox="1"/>
          <p:nvPr/>
        </p:nvSpPr>
        <p:spPr>
          <a:xfrm>
            <a:off x="1907225" y="1573967"/>
            <a:ext cx="11634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 band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surveys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8" name="Google Shape;948;p61"/>
          <p:cNvSpPr txBox="1"/>
          <p:nvPr/>
        </p:nvSpPr>
        <p:spPr>
          <a:xfrm>
            <a:off x="1642625" y="2552008"/>
            <a:ext cx="16926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 band, large etendue surveys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9" name="Google Shape;949;p61"/>
          <p:cNvSpPr txBox="1"/>
          <p:nvPr/>
        </p:nvSpPr>
        <p:spPr>
          <a:xfrm>
            <a:off x="1692125" y="3530050"/>
            <a:ext cx="15936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 messenger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surveys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0" name="Google Shape;950;p61"/>
          <p:cNvSpPr txBox="1"/>
          <p:nvPr/>
        </p:nvSpPr>
        <p:spPr>
          <a:xfrm>
            <a:off x="3545970" y="589350"/>
            <a:ext cx="19602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Single band models,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feature based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1" name="Google Shape;951;p61"/>
          <p:cNvSpPr txBox="1"/>
          <p:nvPr/>
        </p:nvSpPr>
        <p:spPr>
          <a:xfrm>
            <a:off x="3591720" y="1314375"/>
            <a:ext cx="18687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</a:t>
            </a: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band models,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RNN based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2" name="Google Shape;952;p61"/>
          <p:cNvSpPr txBox="1"/>
          <p:nvPr/>
        </p:nvSpPr>
        <p:spPr>
          <a:xfrm>
            <a:off x="3573720" y="2039400"/>
            <a:ext cx="19047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 band models,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transformer based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3" name="Google Shape;953;p61"/>
          <p:cNvSpPr txBox="1"/>
          <p:nvPr/>
        </p:nvSpPr>
        <p:spPr>
          <a:xfrm>
            <a:off x="3591720" y="2764425"/>
            <a:ext cx="18687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 modal models,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transformer based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4" name="Google Shape;954;p61"/>
          <p:cNvSpPr txBox="1"/>
          <p:nvPr/>
        </p:nvSpPr>
        <p:spPr>
          <a:xfrm>
            <a:off x="3545970" y="3489450"/>
            <a:ext cx="19602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 modal, foundational models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5" name="Google Shape;955;p61"/>
          <p:cNvSpPr txBox="1"/>
          <p:nvPr/>
        </p:nvSpPr>
        <p:spPr>
          <a:xfrm>
            <a:off x="5917800" y="598875"/>
            <a:ext cx="12990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Classification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6" name="Google Shape;956;p61"/>
          <p:cNvSpPr txBox="1"/>
          <p:nvPr/>
        </p:nvSpPr>
        <p:spPr>
          <a:xfrm>
            <a:off x="6012600" y="2265275"/>
            <a:ext cx="11094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Outlier detection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7" name="Google Shape;957;p61"/>
          <p:cNvSpPr txBox="1"/>
          <p:nvPr/>
        </p:nvSpPr>
        <p:spPr>
          <a:xfrm>
            <a:off x="5943150" y="3098475"/>
            <a:ext cx="12483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Explainability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8" name="Google Shape;958;p61"/>
          <p:cNvSpPr txBox="1"/>
          <p:nvPr/>
        </p:nvSpPr>
        <p:spPr>
          <a:xfrm>
            <a:off x="5943150" y="4438475"/>
            <a:ext cx="12483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Causality?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9" name="Google Shape;959;p61"/>
          <p:cNvSpPr txBox="1"/>
          <p:nvPr/>
        </p:nvSpPr>
        <p:spPr>
          <a:xfrm>
            <a:off x="6031200" y="3605275"/>
            <a:ext cx="10722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LLM integration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60" name="Google Shape;96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5151" y="450325"/>
            <a:ext cx="1593649" cy="454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0330"/>
            <a:ext cx="1362100" cy="4540297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61"/>
          <p:cNvSpPr txBox="1"/>
          <p:nvPr/>
        </p:nvSpPr>
        <p:spPr>
          <a:xfrm>
            <a:off x="0" y="1525"/>
            <a:ext cx="9228900" cy="48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</a:rPr>
              <a:t>Astronomical time series &amp; machine learning models </a:t>
            </a:r>
            <a:r>
              <a:rPr lang="es" sz="1800" strike="sngStrike">
                <a:solidFill>
                  <a:schemeClr val="dk1"/>
                </a:solidFill>
              </a:rPr>
              <a:t>buzzwords</a:t>
            </a:r>
            <a:r>
              <a:rPr lang="es" sz="1800">
                <a:solidFill>
                  <a:schemeClr val="dk1"/>
                </a:solidFill>
              </a:rPr>
              <a:t> taxonomy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963" name="Google Shape;963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7775" y="4388300"/>
            <a:ext cx="388750" cy="582426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61"/>
          <p:cNvSpPr txBox="1"/>
          <p:nvPr/>
        </p:nvSpPr>
        <p:spPr>
          <a:xfrm>
            <a:off x="5917800" y="1432075"/>
            <a:ext cx="12990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Real-time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Classification</a:t>
            </a:r>
            <a:endParaRPr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351" y="1498907"/>
            <a:ext cx="1160852" cy="639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351" y="508837"/>
            <a:ext cx="1160853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62"/>
          <p:cNvPicPr preferRelativeResize="0"/>
          <p:nvPr/>
        </p:nvPicPr>
        <p:blipFill rotWithShape="1">
          <a:blip r:embed="rId5">
            <a:alphaModFix/>
          </a:blip>
          <a:srcRect b="0" l="69182" r="0" t="0"/>
          <a:stretch/>
        </p:blipFill>
        <p:spPr>
          <a:xfrm>
            <a:off x="909453" y="2488147"/>
            <a:ext cx="644649" cy="64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62"/>
          <p:cNvPicPr preferRelativeResize="0"/>
          <p:nvPr/>
        </p:nvPicPr>
        <p:blipFill rotWithShape="1">
          <a:blip r:embed="rId6">
            <a:alphaModFix/>
          </a:blip>
          <a:srcRect b="-9469" l="0" r="0" t="0"/>
          <a:stretch/>
        </p:blipFill>
        <p:spPr>
          <a:xfrm rot="-5400000">
            <a:off x="2508351" y="394950"/>
            <a:ext cx="1008850" cy="110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57000" y="1444775"/>
            <a:ext cx="1435646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54248" y="2462213"/>
            <a:ext cx="1317050" cy="69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93038" y="2207574"/>
            <a:ext cx="1646517" cy="7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6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13350" y="1393122"/>
            <a:ext cx="2117207" cy="5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6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06341" y="594712"/>
            <a:ext cx="1131224" cy="693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8" name="Google Shape;978;p62"/>
          <p:cNvGrpSpPr/>
          <p:nvPr/>
        </p:nvGrpSpPr>
        <p:grpSpPr>
          <a:xfrm>
            <a:off x="5416460" y="3113057"/>
            <a:ext cx="789983" cy="650585"/>
            <a:chOff x="5782125" y="2255150"/>
            <a:chExt cx="2938925" cy="2774350"/>
          </a:xfrm>
        </p:grpSpPr>
        <p:pic>
          <p:nvPicPr>
            <p:cNvPr id="979" name="Google Shape;979;p6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782125" y="2255150"/>
              <a:ext cx="2938925" cy="277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0" name="Google Shape;980;p62"/>
            <p:cNvPicPr preferRelativeResize="0"/>
            <p:nvPr/>
          </p:nvPicPr>
          <p:blipFill rotWithShape="1">
            <a:blip r:embed="rId13">
              <a:alphaModFix/>
            </a:blip>
            <a:srcRect b="0" l="0" r="55319" t="0"/>
            <a:stretch/>
          </p:blipFill>
          <p:spPr>
            <a:xfrm>
              <a:off x="7530875" y="2571750"/>
              <a:ext cx="405126" cy="539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1" name="Google Shape;981;p62"/>
          <p:cNvPicPr preferRelativeResize="0"/>
          <p:nvPr/>
        </p:nvPicPr>
        <p:blipFill rotWithShape="1">
          <a:blip r:embed="rId14">
            <a:alphaModFix/>
          </a:blip>
          <a:srcRect b="0" l="0" r="68567" t="0"/>
          <a:stretch/>
        </p:blipFill>
        <p:spPr>
          <a:xfrm>
            <a:off x="4576275" y="3130550"/>
            <a:ext cx="789857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62"/>
          <p:cNvPicPr preferRelativeResize="0"/>
          <p:nvPr/>
        </p:nvPicPr>
        <p:blipFill rotWithShape="1">
          <a:blip r:embed="rId15">
            <a:alphaModFix/>
          </a:blip>
          <a:srcRect b="24009" l="10165" r="11819" t="23002"/>
          <a:stretch/>
        </p:blipFill>
        <p:spPr>
          <a:xfrm>
            <a:off x="7231512" y="698338"/>
            <a:ext cx="742538" cy="504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3" name="Google Shape;983;p62"/>
          <p:cNvGrpSpPr/>
          <p:nvPr/>
        </p:nvGrpSpPr>
        <p:grpSpPr>
          <a:xfrm>
            <a:off x="6552937" y="1453485"/>
            <a:ext cx="2099688" cy="640250"/>
            <a:chOff x="2880837" y="2388573"/>
            <a:chExt cx="2099688" cy="640250"/>
          </a:xfrm>
        </p:grpSpPr>
        <p:pic>
          <p:nvPicPr>
            <p:cNvPr id="984" name="Google Shape;984;p62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2880837" y="2388573"/>
              <a:ext cx="640225" cy="640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5" name="Google Shape;985;p62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3452475" y="2506260"/>
              <a:ext cx="1528051" cy="456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6" name="Google Shape;986;p62"/>
          <p:cNvGrpSpPr/>
          <p:nvPr/>
        </p:nvGrpSpPr>
        <p:grpSpPr>
          <a:xfrm>
            <a:off x="7068325" y="2291276"/>
            <a:ext cx="1068913" cy="598975"/>
            <a:chOff x="3219225" y="3289126"/>
            <a:chExt cx="1068913" cy="598975"/>
          </a:xfrm>
        </p:grpSpPr>
        <p:pic>
          <p:nvPicPr>
            <p:cNvPr id="987" name="Google Shape;987;p62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219225" y="3289126"/>
              <a:ext cx="598975" cy="598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8" name="Google Shape;988;p62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3854625" y="3336425"/>
              <a:ext cx="433513" cy="504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9" name="Google Shape;989;p62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056807" y="3150549"/>
            <a:ext cx="1091950" cy="66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62"/>
          <p:cNvSpPr txBox="1"/>
          <p:nvPr/>
        </p:nvSpPr>
        <p:spPr>
          <a:xfrm>
            <a:off x="-475" y="4131875"/>
            <a:ext cx="870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Helvetica Neue"/>
                <a:ea typeface="Helvetica Neue"/>
                <a:cs typeface="Helvetica Neue"/>
                <a:sym typeface="Helvetica Neue"/>
              </a:rPr>
              <a:t>ALeRCE and other </a:t>
            </a:r>
            <a:r>
              <a:rPr lang="es" sz="1800">
                <a:latin typeface="Helvetica Neue"/>
                <a:ea typeface="Helvetica Neue"/>
                <a:cs typeface="Helvetica Neue"/>
                <a:sym typeface="Helvetica Neue"/>
              </a:rPr>
              <a:t>brokers are exploring a diversity of use cases. 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latin typeface="Helvetica Neue"/>
                <a:ea typeface="Helvetica Neue"/>
                <a:cs typeface="Helvetica Neue"/>
                <a:sym typeface="Helvetica Neue"/>
              </a:rPr>
              <a:t>We need many interoperable brokers to prepare for LSST!</a:t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991" name="Google Shape;991;p62"/>
          <p:cNvGrpSpPr/>
          <p:nvPr/>
        </p:nvGrpSpPr>
        <p:grpSpPr>
          <a:xfrm>
            <a:off x="2097400" y="3323585"/>
            <a:ext cx="1928235" cy="572701"/>
            <a:chOff x="2783200" y="4390385"/>
            <a:chExt cx="1928235" cy="572701"/>
          </a:xfrm>
        </p:grpSpPr>
        <p:pic>
          <p:nvPicPr>
            <p:cNvPr id="992" name="Google Shape;992;p62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2783200" y="4390385"/>
              <a:ext cx="991803" cy="5727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3" name="Google Shape;993;p62"/>
            <p:cNvGrpSpPr/>
            <p:nvPr/>
          </p:nvGrpSpPr>
          <p:grpSpPr>
            <a:xfrm>
              <a:off x="3416970" y="4402415"/>
              <a:ext cx="1294465" cy="548640"/>
              <a:chOff x="4095687" y="2965348"/>
              <a:chExt cx="1294465" cy="548640"/>
            </a:xfrm>
          </p:grpSpPr>
          <p:pic>
            <p:nvPicPr>
              <p:cNvPr id="994" name="Google Shape;994;p62"/>
              <p:cNvPicPr preferRelativeResize="0"/>
              <p:nvPr/>
            </p:nvPicPr>
            <p:blipFill>
              <a:blip r:embed="rId22">
                <a:alphaModFix/>
              </a:blip>
              <a:stretch>
                <a:fillRect/>
              </a:stretch>
            </p:blipFill>
            <p:spPr>
              <a:xfrm>
                <a:off x="4745500" y="2965348"/>
                <a:ext cx="644652" cy="5486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95" name="Google Shape;995;p62"/>
              <p:cNvPicPr preferRelativeResize="0"/>
              <p:nvPr/>
            </p:nvPicPr>
            <p:blipFill>
              <a:blip r:embed="rId23">
                <a:alphaModFix/>
              </a:blip>
              <a:stretch>
                <a:fillRect/>
              </a:stretch>
            </p:blipFill>
            <p:spPr>
              <a:xfrm>
                <a:off x="4095687" y="3011067"/>
                <a:ext cx="710619" cy="457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996" name="Google Shape;996;p62"/>
          <p:cNvSpPr txBox="1"/>
          <p:nvPr/>
        </p:nvSpPr>
        <p:spPr>
          <a:xfrm>
            <a:off x="1303700" y="1812950"/>
            <a:ext cx="6395400" cy="954300"/>
          </a:xfrm>
          <a:prstGeom prst="rect">
            <a:avLst/>
          </a:prstGeom>
          <a:solidFill>
            <a:srgbClr val="FFFFFF">
              <a:alpha val="5823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/>
              <a:t>https://alerce.science</a:t>
            </a:r>
            <a:endParaRPr sz="5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" y="0"/>
            <a:ext cx="9144050" cy="51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63"/>
          <p:cNvSpPr txBox="1"/>
          <p:nvPr>
            <p:ph type="ctrTitle"/>
          </p:nvPr>
        </p:nvSpPr>
        <p:spPr>
          <a:xfrm>
            <a:off x="364525" y="298175"/>
            <a:ext cx="8415000" cy="1764300"/>
          </a:xfrm>
          <a:prstGeom prst="rect">
            <a:avLst/>
          </a:prstGeom>
          <a:solidFill>
            <a:srgbClr val="000000">
              <a:alpha val="18350"/>
            </a:srgbClr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4480">
                <a:solidFill>
                  <a:schemeClr val="lt1"/>
                </a:solidFill>
              </a:rPr>
              <a:t>ASTROINFORMATICS 2024</a:t>
            </a:r>
            <a:endParaRPr b="1" sz="448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s" sz="2100">
                <a:solidFill>
                  <a:schemeClr val="lt1"/>
                </a:solidFill>
              </a:rPr>
              <a:t>December 9-13, 2024, Puerto Natales, Chile</a:t>
            </a:r>
            <a:endParaRPr b="1" sz="2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s" sz="1724">
                <a:solidFill>
                  <a:schemeClr val="lt1"/>
                </a:solidFill>
              </a:rPr>
              <a:t>https://astroinformatics2024.inf.udec.cl/</a:t>
            </a:r>
            <a:endParaRPr b="1" sz="2100">
              <a:solidFill>
                <a:schemeClr val="lt1"/>
              </a:solidFill>
            </a:endParaRPr>
          </a:p>
        </p:txBody>
      </p:sp>
      <p:pic>
        <p:nvPicPr>
          <p:cNvPr id="1003" name="Google Shape;100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9380" y="2715204"/>
            <a:ext cx="2993870" cy="211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3323" y="2696075"/>
            <a:ext cx="2285933" cy="215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63"/>
          <p:cNvPicPr preferRelativeResize="0"/>
          <p:nvPr/>
        </p:nvPicPr>
        <p:blipFill rotWithShape="1">
          <a:blip r:embed="rId6">
            <a:alphaModFix/>
          </a:blip>
          <a:srcRect b="0" l="13270" r="2843" t="0"/>
          <a:stretch/>
        </p:blipFill>
        <p:spPr>
          <a:xfrm>
            <a:off x="149050" y="2696075"/>
            <a:ext cx="3404150" cy="21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63"/>
          <p:cNvPicPr preferRelativeResize="0"/>
          <p:nvPr/>
        </p:nvPicPr>
        <p:blipFill rotWithShape="1">
          <a:blip r:embed="rId7">
            <a:alphaModFix/>
          </a:blip>
          <a:srcRect b="0" l="6582" r="6799" t="0"/>
          <a:stretch/>
        </p:blipFill>
        <p:spPr>
          <a:xfrm>
            <a:off x="200700" y="1427300"/>
            <a:ext cx="744775" cy="86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64"/>
          <p:cNvSpPr txBox="1"/>
          <p:nvPr>
            <p:ph type="title"/>
          </p:nvPr>
        </p:nvSpPr>
        <p:spPr>
          <a:xfrm>
            <a:off x="311700" y="14109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Extra slides</a:t>
            </a:r>
            <a:endParaRPr/>
          </a:p>
        </p:txBody>
      </p:sp>
      <p:sp>
        <p:nvSpPr>
          <p:cNvPr id="1012" name="Google Shape;1012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65"/>
          <p:cNvSpPr txBox="1"/>
          <p:nvPr>
            <p:ph type="title"/>
          </p:nvPr>
        </p:nvSpPr>
        <p:spPr>
          <a:xfrm>
            <a:off x="1230150" y="274375"/>
            <a:ext cx="60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B3A85"/>
                </a:solidFill>
              </a:rPr>
              <a:t>DELIGHT: Host galaxy identification</a:t>
            </a:r>
            <a:endParaRPr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3A8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3A85"/>
              </a:solidFill>
            </a:endParaRPr>
          </a:p>
        </p:txBody>
      </p:sp>
      <p:pic>
        <p:nvPicPr>
          <p:cNvPr id="1018" name="Google Shape;101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16" y="76300"/>
            <a:ext cx="926200" cy="917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9" name="Google Shape;1019;p65"/>
          <p:cNvGrpSpPr/>
          <p:nvPr/>
        </p:nvGrpSpPr>
        <p:grpSpPr>
          <a:xfrm>
            <a:off x="0" y="4922050"/>
            <a:ext cx="9151200" cy="431100"/>
            <a:chOff x="0" y="4998250"/>
            <a:chExt cx="9151200" cy="431100"/>
          </a:xfrm>
        </p:grpSpPr>
        <p:sp>
          <p:nvSpPr>
            <p:cNvPr id="1020" name="Google Shape;1020;p65"/>
            <p:cNvSpPr/>
            <p:nvPr/>
          </p:nvSpPr>
          <p:spPr>
            <a:xfrm>
              <a:off x="0" y="5084650"/>
              <a:ext cx="9151200" cy="135000"/>
            </a:xfrm>
            <a:prstGeom prst="rect">
              <a:avLst/>
            </a:prstGeom>
            <a:solidFill>
              <a:srgbClr val="0B3A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65"/>
            <p:cNvSpPr txBox="1"/>
            <p:nvPr/>
          </p:nvSpPr>
          <p:spPr>
            <a:xfrm>
              <a:off x="0" y="4998250"/>
              <a:ext cx="9144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" sz="800">
                  <a:solidFill>
                    <a:srgbClr val="FCFCFC"/>
                  </a:solidFill>
                  <a:latin typeface="Lato"/>
                  <a:ea typeface="Lato"/>
                  <a:cs typeface="Lato"/>
                  <a:sym typeface="Lato"/>
                </a:rPr>
                <a:t>Francisco Förster (Universidad de Chile)   &amp;   ALeRCE broker (MAS / CMM / DO / U. Concepción)				Transients Down Under, Melbourne, Australia, 2024/02/01</a:t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022" name="Google Shape;102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8" y="1396875"/>
            <a:ext cx="2735826" cy="267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0875" y="1516847"/>
            <a:ext cx="6181376" cy="237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65"/>
          <p:cNvSpPr txBox="1"/>
          <p:nvPr/>
        </p:nvSpPr>
        <p:spPr>
          <a:xfrm>
            <a:off x="1202050" y="4621450"/>
            <a:ext cx="60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Förster et al. 2022</a:t>
            </a:r>
            <a:endParaRPr i="1"/>
          </a:p>
        </p:txBody>
      </p:sp>
      <p:sp>
        <p:nvSpPr>
          <p:cNvPr id="1025" name="Google Shape;1025;p65"/>
          <p:cNvSpPr txBox="1"/>
          <p:nvPr/>
        </p:nvSpPr>
        <p:spPr>
          <a:xfrm>
            <a:off x="6183150" y="927225"/>
            <a:ext cx="2771100" cy="1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Highest efficiency and purity recovering the redshift!</a:t>
            </a:r>
            <a:endParaRPr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6" name="Google Shape;1026;p65"/>
          <p:cNvSpPr/>
          <p:nvPr/>
        </p:nvSpPr>
        <p:spPr>
          <a:xfrm>
            <a:off x="7773100" y="1632350"/>
            <a:ext cx="459300" cy="332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p65"/>
          <p:cNvSpPr/>
          <p:nvPr/>
        </p:nvSpPr>
        <p:spPr>
          <a:xfrm>
            <a:off x="8306500" y="2546750"/>
            <a:ext cx="705600" cy="332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66"/>
          <p:cNvSpPr txBox="1"/>
          <p:nvPr>
            <p:ph type="title"/>
          </p:nvPr>
        </p:nvSpPr>
        <p:spPr>
          <a:xfrm>
            <a:off x="1436275" y="377350"/>
            <a:ext cx="764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51C75"/>
                </a:solidFill>
              </a:rPr>
              <a:t>Forced photometry classifiers</a:t>
            </a:r>
            <a:endParaRPr>
              <a:solidFill>
                <a:srgbClr val="351C75"/>
              </a:solidFill>
            </a:endParaRPr>
          </a:p>
        </p:txBody>
      </p:sp>
      <p:pic>
        <p:nvPicPr>
          <p:cNvPr id="1033" name="Google Shape;103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66"/>
          <p:cNvSpPr txBox="1"/>
          <p:nvPr/>
        </p:nvSpPr>
        <p:spPr>
          <a:xfrm>
            <a:off x="2604259" y="889047"/>
            <a:ext cx="8880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chemeClr val="dk2"/>
                </a:solidFill>
                <a:highlight>
                  <a:schemeClr val="lt1"/>
                </a:highlight>
              </a:rPr>
              <a:t>BHRF</a:t>
            </a:r>
            <a:endParaRPr sz="900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pic>
        <p:nvPicPr>
          <p:cNvPr id="1035" name="Google Shape;103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4771" y="841200"/>
            <a:ext cx="291036" cy="29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66"/>
          <p:cNvPicPr preferRelativeResize="0"/>
          <p:nvPr/>
        </p:nvPicPr>
        <p:blipFill rotWithShape="1">
          <a:blip r:embed="rId5">
            <a:alphaModFix/>
          </a:blip>
          <a:srcRect b="43265" l="29624" r="23589" t="0"/>
          <a:stretch/>
        </p:blipFill>
        <p:spPr>
          <a:xfrm>
            <a:off x="6018878" y="840163"/>
            <a:ext cx="408132" cy="33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3338" y="1499857"/>
            <a:ext cx="3449826" cy="261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4748" y="1455698"/>
            <a:ext cx="3223200" cy="28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Google Shape;104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67"/>
          <p:cNvSpPr txBox="1"/>
          <p:nvPr>
            <p:ph type="title"/>
          </p:nvPr>
        </p:nvSpPr>
        <p:spPr>
          <a:xfrm>
            <a:off x="1524000" y="223750"/>
            <a:ext cx="6315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>
                <a:solidFill>
                  <a:srgbClr val="351C75"/>
                </a:solidFill>
              </a:rPr>
              <a:t>Attention-based models</a:t>
            </a:r>
            <a:endParaRPr sz="2500">
              <a:solidFill>
                <a:srgbClr val="351C75"/>
              </a:solidFill>
            </a:endParaRPr>
          </a:p>
        </p:txBody>
      </p:sp>
      <p:sp>
        <p:nvSpPr>
          <p:cNvPr id="1045" name="Google Shape;1045;p67"/>
          <p:cNvSpPr txBox="1"/>
          <p:nvPr/>
        </p:nvSpPr>
        <p:spPr>
          <a:xfrm>
            <a:off x="823375" y="1869300"/>
            <a:ext cx="232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351C75"/>
                </a:solidFill>
              </a:rPr>
              <a:t>Pimentel+2023</a:t>
            </a:r>
            <a:endParaRPr sz="1000">
              <a:solidFill>
                <a:srgbClr val="351C75"/>
              </a:solidFill>
            </a:endParaRPr>
          </a:p>
        </p:txBody>
      </p:sp>
      <p:sp>
        <p:nvSpPr>
          <p:cNvPr id="1046" name="Google Shape;1046;p67"/>
          <p:cNvSpPr txBox="1"/>
          <p:nvPr/>
        </p:nvSpPr>
        <p:spPr>
          <a:xfrm>
            <a:off x="487675" y="1067700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351C75"/>
                </a:solidFill>
              </a:rPr>
              <a:t>Supernovae Classification</a:t>
            </a:r>
            <a:endParaRPr sz="2400">
              <a:solidFill>
                <a:srgbClr val="351C75"/>
              </a:solidFill>
            </a:endParaRPr>
          </a:p>
        </p:txBody>
      </p:sp>
      <p:pic>
        <p:nvPicPr>
          <p:cNvPr id="1047" name="Google Shape;104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5100" y="1066300"/>
            <a:ext cx="778938" cy="92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169" y="2811988"/>
            <a:ext cx="4127473" cy="1852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9" name="Google Shape;1049;p67"/>
          <p:cNvGrpSpPr/>
          <p:nvPr/>
        </p:nvGrpSpPr>
        <p:grpSpPr>
          <a:xfrm>
            <a:off x="0" y="4922050"/>
            <a:ext cx="9151200" cy="554100"/>
            <a:chOff x="0" y="4998250"/>
            <a:chExt cx="9151200" cy="554100"/>
          </a:xfrm>
        </p:grpSpPr>
        <p:sp>
          <p:nvSpPr>
            <p:cNvPr id="1050" name="Google Shape;1050;p67"/>
            <p:cNvSpPr/>
            <p:nvPr/>
          </p:nvSpPr>
          <p:spPr>
            <a:xfrm>
              <a:off x="0" y="5084650"/>
              <a:ext cx="9151200" cy="135000"/>
            </a:xfrm>
            <a:prstGeom prst="rect">
              <a:avLst/>
            </a:prstGeom>
            <a:solidFill>
              <a:srgbClr val="0B3A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67"/>
            <p:cNvSpPr txBox="1"/>
            <p:nvPr/>
          </p:nvSpPr>
          <p:spPr>
            <a:xfrm>
              <a:off x="0" y="4998250"/>
              <a:ext cx="9144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" sz="800">
                  <a:solidFill>
                    <a:srgbClr val="FCFCFC"/>
                  </a:solidFill>
                  <a:latin typeface="Lato"/>
                  <a:ea typeface="Lato"/>
                  <a:cs typeface="Lato"/>
                  <a:sym typeface="Lato"/>
                </a:rPr>
                <a:t>Francisco Förster (Universidad de Chile)   &amp;   ALeRCE broker (MAS / CMM / DO / U. Concepción)				Transients Down Under, Swinburne, Australia, 2024/02/01</a:t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052" name="Google Shape;1052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4292" y="1235525"/>
            <a:ext cx="4579556" cy="2889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68"/>
          <p:cNvGrpSpPr/>
          <p:nvPr/>
        </p:nvGrpSpPr>
        <p:grpSpPr>
          <a:xfrm>
            <a:off x="0" y="4922050"/>
            <a:ext cx="9151200" cy="554100"/>
            <a:chOff x="0" y="4998250"/>
            <a:chExt cx="9151200" cy="554100"/>
          </a:xfrm>
        </p:grpSpPr>
        <p:sp>
          <p:nvSpPr>
            <p:cNvPr id="1058" name="Google Shape;1058;p68"/>
            <p:cNvSpPr/>
            <p:nvPr/>
          </p:nvSpPr>
          <p:spPr>
            <a:xfrm>
              <a:off x="0" y="5084650"/>
              <a:ext cx="9151200" cy="135000"/>
            </a:xfrm>
            <a:prstGeom prst="rect">
              <a:avLst/>
            </a:prstGeom>
            <a:solidFill>
              <a:srgbClr val="0B3A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68"/>
            <p:cNvSpPr txBox="1"/>
            <p:nvPr/>
          </p:nvSpPr>
          <p:spPr>
            <a:xfrm>
              <a:off x="0" y="4998250"/>
              <a:ext cx="9144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" sz="800">
                  <a:solidFill>
                    <a:srgbClr val="FCFCFC"/>
                  </a:solidFill>
                  <a:latin typeface="Lato"/>
                  <a:ea typeface="Lato"/>
                  <a:cs typeface="Lato"/>
                  <a:sym typeface="Lato"/>
                </a:rPr>
                <a:t>Francisco Förster (Universidad de Chile)   &amp;   ALeRCE broker (MAS / CMM / DO / U. Concepción)				Transients Down Under, Swinburne, Australia, 2024/02/01</a:t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060" name="Google Shape;1060;p68"/>
          <p:cNvPicPr preferRelativeResize="0"/>
          <p:nvPr/>
        </p:nvPicPr>
        <p:blipFill rotWithShape="1">
          <a:blip r:embed="rId3">
            <a:alphaModFix/>
          </a:blip>
          <a:srcRect b="0" l="0" r="48000" t="48175"/>
          <a:stretch/>
        </p:blipFill>
        <p:spPr>
          <a:xfrm>
            <a:off x="4679600" y="1430250"/>
            <a:ext cx="4270176" cy="24349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1" name="Google Shape;1061;p68"/>
          <p:cNvGrpSpPr/>
          <p:nvPr/>
        </p:nvGrpSpPr>
        <p:grpSpPr>
          <a:xfrm>
            <a:off x="225625" y="1447713"/>
            <a:ext cx="4270168" cy="2383908"/>
            <a:chOff x="141475" y="1373200"/>
            <a:chExt cx="4203749" cy="2362410"/>
          </a:xfrm>
        </p:grpSpPr>
        <p:pic>
          <p:nvPicPr>
            <p:cNvPr id="1062" name="Google Shape;1062;p68"/>
            <p:cNvPicPr preferRelativeResize="0"/>
            <p:nvPr/>
          </p:nvPicPr>
          <p:blipFill rotWithShape="1">
            <a:blip r:embed="rId3">
              <a:alphaModFix/>
            </a:blip>
            <a:srcRect b="50787" l="0" r="48000" t="2218"/>
            <a:stretch/>
          </p:blipFill>
          <p:spPr>
            <a:xfrm>
              <a:off x="141475" y="1373200"/>
              <a:ext cx="4203749" cy="2173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3" name="Google Shape;1063;p68"/>
            <p:cNvPicPr preferRelativeResize="0"/>
            <p:nvPr/>
          </p:nvPicPr>
          <p:blipFill rotWithShape="1">
            <a:blip r:embed="rId3">
              <a:alphaModFix/>
            </a:blip>
            <a:srcRect b="0" l="4532" r="48001" t="94155"/>
            <a:stretch/>
          </p:blipFill>
          <p:spPr>
            <a:xfrm>
              <a:off x="508000" y="3465286"/>
              <a:ext cx="3837224" cy="2703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4" name="Google Shape;106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5" name="Google Shape;1065;p68"/>
          <p:cNvSpPr txBox="1"/>
          <p:nvPr>
            <p:ph type="title"/>
          </p:nvPr>
        </p:nvSpPr>
        <p:spPr>
          <a:xfrm>
            <a:off x="1524000" y="223750"/>
            <a:ext cx="6315600" cy="7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900">
                <a:solidFill>
                  <a:srgbClr val="351C75"/>
                </a:solidFill>
              </a:rPr>
              <a:t>Distribution of attention scores</a:t>
            </a:r>
            <a:endParaRPr sz="2500">
              <a:solidFill>
                <a:srgbClr val="351C75"/>
              </a:solidFill>
            </a:endParaRPr>
          </a:p>
        </p:txBody>
      </p:sp>
      <p:sp>
        <p:nvSpPr>
          <p:cNvPr id="1066" name="Google Shape;1066;p68"/>
          <p:cNvSpPr txBox="1"/>
          <p:nvPr/>
        </p:nvSpPr>
        <p:spPr>
          <a:xfrm>
            <a:off x="974925" y="41220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351C75"/>
                </a:solidFill>
              </a:rPr>
              <a:t>All data points</a:t>
            </a:r>
            <a:endParaRPr sz="1600">
              <a:solidFill>
                <a:srgbClr val="351C75"/>
              </a:solidFill>
            </a:endParaRPr>
          </a:p>
        </p:txBody>
      </p:sp>
      <p:sp>
        <p:nvSpPr>
          <p:cNvPr id="1067" name="Google Shape;1067;p68"/>
          <p:cNvSpPr txBox="1"/>
          <p:nvPr/>
        </p:nvSpPr>
        <p:spPr>
          <a:xfrm>
            <a:off x="5504525" y="41220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351C75"/>
                </a:solidFill>
              </a:rPr>
              <a:t>Only high attention scores</a:t>
            </a:r>
            <a:endParaRPr sz="1600">
              <a:solidFill>
                <a:srgbClr val="351C75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Vera C. Rubin call for community brokers</a:t>
            </a:r>
            <a:endParaRPr/>
          </a:p>
        </p:txBody>
      </p:sp>
      <p:grpSp>
        <p:nvGrpSpPr>
          <p:cNvPr id="206" name="Google Shape;206;p24"/>
          <p:cNvGrpSpPr/>
          <p:nvPr/>
        </p:nvGrpSpPr>
        <p:grpSpPr>
          <a:xfrm>
            <a:off x="3566828" y="1388425"/>
            <a:ext cx="5184326" cy="2390368"/>
            <a:chOff x="3720403" y="2436425"/>
            <a:chExt cx="5184326" cy="2390368"/>
          </a:xfrm>
        </p:grpSpPr>
        <p:pic>
          <p:nvPicPr>
            <p:cNvPr id="207" name="Google Shape;207;p24"/>
            <p:cNvPicPr preferRelativeResize="0"/>
            <p:nvPr/>
          </p:nvPicPr>
          <p:blipFill rotWithShape="1">
            <a:blip r:embed="rId3">
              <a:alphaModFix/>
            </a:blip>
            <a:srcRect b="1411" l="1090" r="1500" t="1895"/>
            <a:stretch/>
          </p:blipFill>
          <p:spPr>
            <a:xfrm>
              <a:off x="3977903" y="2436425"/>
              <a:ext cx="4926827" cy="2390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51337" y="4279850"/>
              <a:ext cx="824190" cy="359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28475" y="3149952"/>
              <a:ext cx="467313" cy="3598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24"/>
            <p:cNvPicPr preferRelativeResize="0"/>
            <p:nvPr/>
          </p:nvPicPr>
          <p:blipFill rotWithShape="1">
            <a:blip r:embed="rId6">
              <a:alphaModFix/>
            </a:blip>
            <a:srcRect b="31208" l="32138" r="30262" t="8764"/>
            <a:stretch/>
          </p:blipFill>
          <p:spPr>
            <a:xfrm>
              <a:off x="6137890" y="2719550"/>
              <a:ext cx="344086" cy="399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2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856157" y="3105522"/>
              <a:ext cx="473419" cy="25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279755" y="2829813"/>
              <a:ext cx="771854" cy="2107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24"/>
            <p:cNvSpPr txBox="1"/>
            <p:nvPr/>
          </p:nvSpPr>
          <p:spPr>
            <a:xfrm>
              <a:off x="4758376" y="3151621"/>
              <a:ext cx="881700" cy="25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 sz="900">
                  <a:solidFill>
                    <a:srgbClr val="0000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Pitt-Google</a:t>
              </a:r>
              <a:endParaRPr b="1" sz="9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14" name="Google Shape;214;p2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20403" y="3174305"/>
              <a:ext cx="574909" cy="3803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5" name="Google Shape;215;p24"/>
          <p:cNvPicPr preferRelativeResize="0"/>
          <p:nvPr/>
        </p:nvPicPr>
        <p:blipFill rotWithShape="1">
          <a:blip r:embed="rId10">
            <a:alphaModFix/>
          </a:blip>
          <a:srcRect b="15154" l="13619" r="12639" t="13498"/>
          <a:stretch/>
        </p:blipFill>
        <p:spPr>
          <a:xfrm>
            <a:off x="7494450" y="268300"/>
            <a:ext cx="1191850" cy="8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4"/>
          <p:cNvSpPr txBox="1"/>
          <p:nvPr>
            <p:ph idx="1" type="body"/>
          </p:nvPr>
        </p:nvSpPr>
        <p:spPr>
          <a:xfrm>
            <a:off x="235500" y="1457275"/>
            <a:ext cx="883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latin typeface="Helvetica Neue"/>
                <a:ea typeface="Helvetica Neue"/>
                <a:cs typeface="Helvetica Neue"/>
                <a:sym typeface="Helvetica Neue"/>
              </a:rPr>
              <a:t>Call for letters of intent in 2019</a:t>
            </a:r>
            <a:r>
              <a:rPr lang="es" sz="15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500">
                <a:latin typeface="Helvetica Neue"/>
                <a:ea typeface="Helvetica Neue"/>
                <a:cs typeface="Helvetica Neue"/>
                <a:sym typeface="Helvetica Neue"/>
              </a:rPr>
              <a:t>Call for full proposals in 2020</a:t>
            </a:r>
            <a:r>
              <a:rPr lang="es" sz="1500"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500">
                <a:latin typeface="Helvetica Neue"/>
                <a:ea typeface="Helvetica Neue"/>
                <a:cs typeface="Helvetica Neue"/>
                <a:sym typeface="Helvetica Neue"/>
              </a:rPr>
              <a:t>Selection made in 2021:</a:t>
            </a:r>
            <a:endParaRPr b="1"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500">
                <a:latin typeface="Helvetica Neue"/>
                <a:ea typeface="Helvetica Neue"/>
                <a:cs typeface="Helvetica Neue"/>
                <a:sym typeface="Helvetica Neue"/>
              </a:rPr>
              <a:t>  Seven community brokers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500">
                <a:latin typeface="Helvetica Neue"/>
                <a:ea typeface="Helvetica Neue"/>
                <a:cs typeface="Helvetica Neue"/>
                <a:sym typeface="Helvetica Neue"/>
              </a:rPr>
              <a:t>  Two downstream brokers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500"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s" sz="1500" u="sng">
                <a:solidFill>
                  <a:schemeClr val="accent5"/>
                </a:solidFill>
                <a:latin typeface="Helvetica Neue"/>
                <a:ea typeface="Helvetica Neue"/>
                <a:cs typeface="Helvetica Neue"/>
                <a:sym typeface="Helvetica Neue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https://www.lsst.org/scientists/alert-brokers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79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17" name="Google Shape;217;p24"/>
          <p:cNvGraphicFramePr/>
          <p:nvPr/>
        </p:nvGraphicFramePr>
        <p:xfrm>
          <a:off x="679000" y="4282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{76C08059-0C82-4E30-86CB-7C9327A1BC1A}</a:tableStyleId>
              </a:tblPr>
              <a:tblGrid>
                <a:gridCol w="2074175"/>
                <a:gridCol w="2271875"/>
                <a:gridCol w="2173025"/>
                <a:gridCol w="2173025"/>
              </a:tblGrid>
              <a:tr h="590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/>
                        <a:t>         </a:t>
                      </a:r>
                      <a:r>
                        <a:rPr lang="es" sz="900" u="sng">
                          <a:solidFill>
                            <a:schemeClr val="hlink"/>
                          </a:solidFill>
                          <a:hlinkClick r:id="rId12"/>
                        </a:rPr>
                        <a:t>h</a:t>
                      </a:r>
                      <a:r>
                        <a:rPr lang="es" sz="900" u="sng">
                          <a:solidFill>
                            <a:schemeClr val="hlink"/>
                          </a:solidFill>
                          <a:hlinkClick r:id="rId13"/>
                        </a:rPr>
                        <a:t>ttps://alerce.science/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900" u="sng">
                          <a:solidFill>
                            <a:schemeClr val="accent5"/>
                          </a:solidFill>
                          <a:hlinkClick r:id="rId1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https://antares.noirlab.edu/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u="sng">
                          <a:solidFill>
                            <a:schemeClr val="hlink"/>
                          </a:solidFill>
                          <a:hlinkClick r:id="rId15"/>
                        </a:rPr>
                        <a:t>https://ampelproject.github.io/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900"/>
                        <a:t>  </a:t>
                      </a:r>
                      <a:r>
                        <a:rPr lang="es" sz="900" u="sng">
                          <a:solidFill>
                            <a:schemeClr val="accent5"/>
                          </a:solidFill>
                          <a:hlinkClick r:id="rId1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https://docs.babamul.dev/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u="sng">
                          <a:solidFill>
                            <a:schemeClr val="hlink"/>
                          </a:solidFill>
                          <a:hlinkClick r:id="rId17"/>
                        </a:rPr>
                        <a:t>https://fink-portal.org/</a:t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sz="900"/>
                        <a:t>       </a:t>
                      </a:r>
                      <a:r>
                        <a:rPr lang="es" sz="900" u="sng">
                          <a:solidFill>
                            <a:schemeClr val="accent5"/>
                          </a:solidFill>
                          <a:hlinkClick r:id="rId1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https://lasair-ztf.lsst.ac.uk/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900" u="sng">
                          <a:solidFill>
                            <a:schemeClr val="hlink"/>
                          </a:solidFill>
                          <a:hlinkClick r:id="rId19"/>
                        </a:rPr>
                        <a:t>https://pitt-broker.readthedocs.io/</a:t>
                      </a:r>
                      <a:endParaRPr sz="900"/>
                    </a:p>
                  </a:txBody>
                  <a:tcPr marT="91425" marB="91425" marR="91425" marL="91425">
                    <a:lnL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CFCF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18" name="Google Shape;2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899" y="4205938"/>
            <a:ext cx="781743" cy="34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726" y="4577394"/>
            <a:ext cx="443247" cy="342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 rotWithShape="1">
          <a:blip r:embed="rId6">
            <a:alphaModFix/>
          </a:blip>
          <a:srcRect b="31208" l="32138" r="30262" t="8764"/>
          <a:stretch/>
        </p:blipFill>
        <p:spPr>
          <a:xfrm>
            <a:off x="2350616" y="4187217"/>
            <a:ext cx="326366" cy="3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5775" y="4333584"/>
            <a:ext cx="449038" cy="23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22167" y="4627873"/>
            <a:ext cx="732104" cy="20031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4"/>
          <p:cNvSpPr txBox="1"/>
          <p:nvPr/>
        </p:nvSpPr>
        <p:spPr>
          <a:xfrm>
            <a:off x="6328329" y="4285591"/>
            <a:ext cx="891300" cy="2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900">
                <a:solidFill>
                  <a:srgbClr val="0000FF"/>
                </a:solidFill>
                <a:latin typeface="Montserrat"/>
                <a:ea typeface="Montserrat"/>
                <a:cs typeface="Montserrat"/>
                <a:sym typeface="Montserrat"/>
              </a:rPr>
              <a:t>Pitt-Google</a:t>
            </a:r>
            <a:endParaRPr b="1" sz="900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4" name="Google Shape;224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53715" y="4607403"/>
            <a:ext cx="545301" cy="361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Google Shape;107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3" name="Google Shape;1073;p69"/>
          <p:cNvGrpSpPr/>
          <p:nvPr/>
        </p:nvGrpSpPr>
        <p:grpSpPr>
          <a:xfrm>
            <a:off x="0" y="4922050"/>
            <a:ext cx="9151200" cy="431100"/>
            <a:chOff x="0" y="4998250"/>
            <a:chExt cx="9151200" cy="431100"/>
          </a:xfrm>
        </p:grpSpPr>
        <p:sp>
          <p:nvSpPr>
            <p:cNvPr id="1074" name="Google Shape;1074;p69"/>
            <p:cNvSpPr/>
            <p:nvPr/>
          </p:nvSpPr>
          <p:spPr>
            <a:xfrm>
              <a:off x="0" y="5084650"/>
              <a:ext cx="9151200" cy="135000"/>
            </a:xfrm>
            <a:prstGeom prst="rect">
              <a:avLst/>
            </a:prstGeom>
            <a:solidFill>
              <a:srgbClr val="0B3A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69"/>
            <p:cNvSpPr txBox="1"/>
            <p:nvPr/>
          </p:nvSpPr>
          <p:spPr>
            <a:xfrm>
              <a:off x="0" y="4998250"/>
              <a:ext cx="9144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" sz="800">
                  <a:solidFill>
                    <a:srgbClr val="FCFCFC"/>
                  </a:solidFill>
                  <a:latin typeface="Lato"/>
                  <a:ea typeface="Lato"/>
                  <a:cs typeface="Lato"/>
                  <a:sym typeface="Lato"/>
                </a:rPr>
                <a:t>Francisco Förster (Universidad de Chile)   &amp;   ALeRCE broker (MAS / CMM / DO / U. Concepción)				Transients Down Under, Melbourne, Australia, 2024/02/01</a:t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076" name="Google Shape;1076;p69"/>
          <p:cNvSpPr txBox="1"/>
          <p:nvPr>
            <p:ph type="title"/>
          </p:nvPr>
        </p:nvSpPr>
        <p:spPr>
          <a:xfrm>
            <a:off x="1500825" y="331700"/>
            <a:ext cx="754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Balanced Random Forest?</a:t>
            </a:r>
            <a:endParaRPr sz="2300">
              <a:solidFill>
                <a:srgbClr val="351C75"/>
              </a:solidFill>
            </a:endParaRPr>
          </a:p>
        </p:txBody>
      </p:sp>
      <p:pic>
        <p:nvPicPr>
          <p:cNvPr id="1077" name="Google Shape;107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077" y="978050"/>
            <a:ext cx="3504099" cy="318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025" y="1252074"/>
            <a:ext cx="3824351" cy="30906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69"/>
          <p:cNvSpPr txBox="1"/>
          <p:nvPr/>
        </p:nvSpPr>
        <p:spPr>
          <a:xfrm>
            <a:off x="1131825" y="4296625"/>
            <a:ext cx="2662800" cy="1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Distribution of classes in the training set</a:t>
            </a:r>
            <a:endParaRPr sz="1600">
              <a:solidFill>
                <a:srgbClr val="351C7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0" name="Google Shape;1080;p69"/>
          <p:cNvSpPr txBox="1"/>
          <p:nvPr/>
        </p:nvSpPr>
        <p:spPr>
          <a:xfrm>
            <a:off x="5399025" y="4296625"/>
            <a:ext cx="3061500" cy="1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RF beats Artificial Neural Networks using REAL data</a:t>
            </a:r>
            <a:endParaRPr sz="1600">
              <a:solidFill>
                <a:srgbClr val="351C7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1" name="Google Shape;1081;p69"/>
          <p:cNvSpPr/>
          <p:nvPr/>
        </p:nvSpPr>
        <p:spPr>
          <a:xfrm>
            <a:off x="4996450" y="2529800"/>
            <a:ext cx="3379800" cy="1209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69"/>
          <p:cNvSpPr/>
          <p:nvPr/>
        </p:nvSpPr>
        <p:spPr>
          <a:xfrm>
            <a:off x="4996450" y="1719866"/>
            <a:ext cx="3379800" cy="1209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Google Shape;108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8" name="Google Shape;1088;p70"/>
          <p:cNvGrpSpPr/>
          <p:nvPr/>
        </p:nvGrpSpPr>
        <p:grpSpPr>
          <a:xfrm>
            <a:off x="0" y="4922050"/>
            <a:ext cx="9151200" cy="431100"/>
            <a:chOff x="0" y="4998250"/>
            <a:chExt cx="9151200" cy="431100"/>
          </a:xfrm>
        </p:grpSpPr>
        <p:sp>
          <p:nvSpPr>
            <p:cNvPr id="1089" name="Google Shape;1089;p70"/>
            <p:cNvSpPr/>
            <p:nvPr/>
          </p:nvSpPr>
          <p:spPr>
            <a:xfrm>
              <a:off x="0" y="5084650"/>
              <a:ext cx="9151200" cy="135000"/>
            </a:xfrm>
            <a:prstGeom prst="rect">
              <a:avLst/>
            </a:prstGeom>
            <a:solidFill>
              <a:srgbClr val="0B3A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70"/>
            <p:cNvSpPr txBox="1"/>
            <p:nvPr/>
          </p:nvSpPr>
          <p:spPr>
            <a:xfrm>
              <a:off x="0" y="4998250"/>
              <a:ext cx="91440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" sz="800">
                  <a:solidFill>
                    <a:srgbClr val="FCFCFC"/>
                  </a:solidFill>
                  <a:latin typeface="Lato"/>
                  <a:ea typeface="Lato"/>
                  <a:cs typeface="Lato"/>
                  <a:sym typeface="Lato"/>
                </a:rPr>
                <a:t>Francisco Förster (Universidad de Chile)   &amp;   ALeRCE broker (MAS / CMM / DO / U. Concepción)				Transients Down Under, Swinburne, Australia, 2024/02/01</a:t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FCFCF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091" name="Google Shape;1091;p70"/>
          <p:cNvSpPr txBox="1"/>
          <p:nvPr>
            <p:ph type="title"/>
          </p:nvPr>
        </p:nvSpPr>
        <p:spPr>
          <a:xfrm>
            <a:off x="1500825" y="331700"/>
            <a:ext cx="754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Testing the unlabeled set</a:t>
            </a:r>
            <a:endParaRPr sz="2300">
              <a:solidFill>
                <a:srgbClr val="351C75"/>
              </a:solidFill>
            </a:endParaRPr>
          </a:p>
        </p:txBody>
      </p:sp>
      <p:pic>
        <p:nvPicPr>
          <p:cNvPr id="1092" name="Google Shape;1092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2415" y="1522500"/>
            <a:ext cx="5201910" cy="231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150" y="1738881"/>
            <a:ext cx="2966726" cy="234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70"/>
          <p:cNvSpPr txBox="1"/>
          <p:nvPr/>
        </p:nvSpPr>
        <p:spPr>
          <a:xfrm>
            <a:off x="534200" y="4129050"/>
            <a:ext cx="28833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351C75"/>
                </a:solidFill>
              </a:rPr>
              <a:t>Class distribution in the unlabeled set</a:t>
            </a:r>
            <a:endParaRPr sz="1600">
              <a:solidFill>
                <a:srgbClr val="351C75"/>
              </a:solidFill>
            </a:endParaRPr>
          </a:p>
        </p:txBody>
      </p:sp>
      <p:sp>
        <p:nvSpPr>
          <p:cNvPr id="1095" name="Google Shape;1095;p70"/>
          <p:cNvSpPr txBox="1"/>
          <p:nvPr/>
        </p:nvSpPr>
        <p:spPr>
          <a:xfrm>
            <a:off x="3963200" y="3976650"/>
            <a:ext cx="46068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351C75"/>
                </a:solidFill>
              </a:rPr>
              <a:t>Spatial [+color] distribution of galactic [extragalactic] objects</a:t>
            </a:r>
            <a:endParaRPr sz="1600">
              <a:solidFill>
                <a:srgbClr val="351C75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" name="Google Shape;110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7150" y="2741393"/>
            <a:ext cx="1647649" cy="109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71"/>
          <p:cNvSpPr txBox="1"/>
          <p:nvPr>
            <p:ph type="title"/>
          </p:nvPr>
        </p:nvSpPr>
        <p:spPr>
          <a:xfrm>
            <a:off x="1436275" y="377350"/>
            <a:ext cx="733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51C75"/>
                </a:solidFill>
              </a:rPr>
              <a:t>From relational to non-relational to relational DB?</a:t>
            </a:r>
            <a:endParaRPr>
              <a:solidFill>
                <a:srgbClr val="351C75"/>
              </a:solidFill>
            </a:endParaRPr>
          </a:p>
        </p:txBody>
      </p:sp>
      <p:pic>
        <p:nvPicPr>
          <p:cNvPr id="1102" name="Google Shape;110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0691" y="1375375"/>
            <a:ext cx="644652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425" y="1421101"/>
            <a:ext cx="710619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71"/>
          <p:cNvSpPr txBox="1"/>
          <p:nvPr/>
        </p:nvSpPr>
        <p:spPr>
          <a:xfrm>
            <a:off x="332150" y="4137900"/>
            <a:ext cx="2048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Relational database, cloud based, </a:t>
            </a:r>
            <a:r>
              <a:rPr lang="es">
                <a:solidFill>
                  <a:schemeClr val="dk1"/>
                </a:solidFill>
              </a:rPr>
              <a:t>hundreds of millions of objects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6" name="Google Shape;1106;p71"/>
          <p:cNvPicPr preferRelativeResize="0"/>
          <p:nvPr/>
        </p:nvPicPr>
        <p:blipFill rotWithShape="1">
          <a:blip r:embed="rId3">
            <a:alphaModFix/>
          </a:blip>
          <a:srcRect b="60216" l="28488" r="25887" t="14110"/>
          <a:stretch/>
        </p:blipFill>
        <p:spPr>
          <a:xfrm>
            <a:off x="75088" y="3039988"/>
            <a:ext cx="751750" cy="24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71"/>
          <p:cNvSpPr txBox="1"/>
          <p:nvPr/>
        </p:nvSpPr>
        <p:spPr>
          <a:xfrm>
            <a:off x="2980676" y="4137900"/>
            <a:ext cx="2638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Non-relational distributed database, cloud based, multiple servers, hundreds of millions of objects</a:t>
            </a:r>
            <a:endParaRPr/>
          </a:p>
        </p:txBody>
      </p:sp>
      <p:pic>
        <p:nvPicPr>
          <p:cNvPr id="1108" name="Google Shape;1108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3586" y="1457676"/>
            <a:ext cx="710619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71"/>
          <p:cNvPicPr preferRelativeResize="0"/>
          <p:nvPr/>
        </p:nvPicPr>
        <p:blipFill rotWithShape="1">
          <a:blip r:embed="rId7">
            <a:alphaModFix/>
          </a:blip>
          <a:srcRect b="25918" l="0" r="0" t="24749"/>
          <a:stretch/>
        </p:blipFill>
        <p:spPr>
          <a:xfrm>
            <a:off x="3609738" y="2119325"/>
            <a:ext cx="1436750" cy="4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71"/>
          <p:cNvPicPr preferRelativeResize="0"/>
          <p:nvPr/>
        </p:nvPicPr>
        <p:blipFill rotWithShape="1">
          <a:blip r:embed="rId8">
            <a:alphaModFix/>
          </a:blip>
          <a:srcRect b="0" l="0" r="51876" t="15117"/>
          <a:stretch/>
        </p:blipFill>
        <p:spPr>
          <a:xfrm>
            <a:off x="802413" y="2695488"/>
            <a:ext cx="1218799" cy="1145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71"/>
          <p:cNvPicPr preferRelativeResize="0"/>
          <p:nvPr/>
        </p:nvPicPr>
        <p:blipFill rotWithShape="1">
          <a:blip r:embed="rId8">
            <a:alphaModFix/>
          </a:blip>
          <a:srcRect b="0" l="49013" r="0" t="14089"/>
          <a:stretch/>
        </p:blipFill>
        <p:spPr>
          <a:xfrm>
            <a:off x="3871475" y="2623252"/>
            <a:ext cx="1436749" cy="129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71"/>
          <p:cNvPicPr preferRelativeResize="0"/>
          <p:nvPr/>
        </p:nvPicPr>
        <p:blipFill rotWithShape="1">
          <a:blip r:embed="rId9">
            <a:alphaModFix/>
          </a:blip>
          <a:srcRect b="29573" l="13178" r="15545" t="25841"/>
          <a:stretch/>
        </p:blipFill>
        <p:spPr>
          <a:xfrm>
            <a:off x="429600" y="2119313"/>
            <a:ext cx="1285877" cy="45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7325" y="1358875"/>
            <a:ext cx="644652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71"/>
          <p:cNvSpPr txBox="1"/>
          <p:nvPr/>
        </p:nvSpPr>
        <p:spPr>
          <a:xfrm>
            <a:off x="6485876" y="4061700"/>
            <a:ext cx="2638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Relational database, on-premise (two mirrored server), billions of objects</a:t>
            </a:r>
            <a:endParaRPr/>
          </a:p>
        </p:txBody>
      </p:sp>
      <p:pic>
        <p:nvPicPr>
          <p:cNvPr id="1115" name="Google Shape;1115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1875" y="1450326"/>
            <a:ext cx="707136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71"/>
          <p:cNvPicPr preferRelativeResize="0"/>
          <p:nvPr/>
        </p:nvPicPr>
        <p:blipFill rotWithShape="1">
          <a:blip r:embed="rId10">
            <a:alphaModFix/>
          </a:blip>
          <a:srcRect b="0" l="0" r="68567" t="0"/>
          <a:stretch/>
        </p:blipFill>
        <p:spPr>
          <a:xfrm>
            <a:off x="8190300" y="1371125"/>
            <a:ext cx="789857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71"/>
          <p:cNvPicPr preferRelativeResize="0"/>
          <p:nvPr/>
        </p:nvPicPr>
        <p:blipFill rotWithShape="1">
          <a:blip r:embed="rId7">
            <a:alphaModFix/>
          </a:blip>
          <a:srcRect b="25918" l="0" r="0" t="24749"/>
          <a:stretch/>
        </p:blipFill>
        <p:spPr>
          <a:xfrm>
            <a:off x="6241650" y="2092100"/>
            <a:ext cx="1436750" cy="4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71"/>
          <p:cNvSpPr/>
          <p:nvPr/>
        </p:nvSpPr>
        <p:spPr>
          <a:xfrm>
            <a:off x="2313250" y="2942050"/>
            <a:ext cx="470100" cy="58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71"/>
          <p:cNvSpPr/>
          <p:nvPr/>
        </p:nvSpPr>
        <p:spPr>
          <a:xfrm>
            <a:off x="5589850" y="2942050"/>
            <a:ext cx="470100" cy="585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p71"/>
          <p:cNvSpPr txBox="1"/>
          <p:nvPr>
            <p:ph type="title"/>
          </p:nvPr>
        </p:nvSpPr>
        <p:spPr>
          <a:xfrm>
            <a:off x="4349829" y="1456173"/>
            <a:ext cx="307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220"/>
              <a:t>ELAsTiCC</a:t>
            </a:r>
            <a:endParaRPr sz="2220"/>
          </a:p>
        </p:txBody>
      </p:sp>
      <p:pic>
        <p:nvPicPr>
          <p:cNvPr id="1121" name="Google Shape;1121;p71"/>
          <p:cNvPicPr preferRelativeResize="0"/>
          <p:nvPr/>
        </p:nvPicPr>
        <p:blipFill rotWithShape="1">
          <a:blip r:embed="rId9">
            <a:alphaModFix/>
          </a:blip>
          <a:srcRect b="29573" l="13178" r="15545" t="25841"/>
          <a:stretch/>
        </p:blipFill>
        <p:spPr>
          <a:xfrm>
            <a:off x="7642000" y="2081788"/>
            <a:ext cx="1285877" cy="45242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71"/>
          <p:cNvSpPr/>
          <p:nvPr/>
        </p:nvSpPr>
        <p:spPr>
          <a:xfrm rot="2700000">
            <a:off x="6568489" y="1992797"/>
            <a:ext cx="831133" cy="831133"/>
          </a:xfrm>
          <a:prstGeom prst="plus">
            <a:avLst>
              <a:gd fmla="val 46699" name="adj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3" name="Google Shape;1123;p71"/>
          <p:cNvPicPr preferRelativeResize="0"/>
          <p:nvPr/>
        </p:nvPicPr>
        <p:blipFill rotWithShape="1">
          <a:blip r:embed="rId3">
            <a:alphaModFix/>
          </a:blip>
          <a:srcRect b="60216" l="28488" r="25887" t="14110"/>
          <a:stretch/>
        </p:blipFill>
        <p:spPr>
          <a:xfrm>
            <a:off x="6276190" y="2894652"/>
            <a:ext cx="1647649" cy="534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71"/>
          <p:cNvPicPr preferRelativeResize="0"/>
          <p:nvPr/>
        </p:nvPicPr>
        <p:blipFill rotWithShape="1">
          <a:blip r:embed="rId8">
            <a:alphaModFix/>
          </a:blip>
          <a:srcRect b="0" l="0" r="51876" t="15117"/>
          <a:stretch/>
        </p:blipFill>
        <p:spPr>
          <a:xfrm>
            <a:off x="7709088" y="2702570"/>
            <a:ext cx="1218799" cy="1145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72"/>
          <p:cNvSpPr/>
          <p:nvPr/>
        </p:nvSpPr>
        <p:spPr>
          <a:xfrm>
            <a:off x="3672100" y="3442806"/>
            <a:ext cx="963000" cy="7374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layfair Display"/>
                <a:ea typeface="Playfair Display"/>
                <a:cs typeface="Playfair Display"/>
                <a:sym typeface="Playfair Display"/>
              </a:rPr>
              <a:t>Cross match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30" name="Google Shape;1130;p72"/>
          <p:cNvSpPr/>
          <p:nvPr/>
        </p:nvSpPr>
        <p:spPr>
          <a:xfrm>
            <a:off x="5112275" y="3442806"/>
            <a:ext cx="963000" cy="73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layfair Display"/>
                <a:ea typeface="Playfair Display"/>
                <a:cs typeface="Playfair Display"/>
                <a:sym typeface="Playfair Display"/>
              </a:rPr>
              <a:t>LC update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1131" name="Google Shape;1131;p72"/>
          <p:cNvGrpSpPr/>
          <p:nvPr/>
        </p:nvGrpSpPr>
        <p:grpSpPr>
          <a:xfrm>
            <a:off x="144025" y="3434200"/>
            <a:ext cx="963000" cy="1286040"/>
            <a:chOff x="144025" y="2977000"/>
            <a:chExt cx="963000" cy="1286040"/>
          </a:xfrm>
        </p:grpSpPr>
        <p:pic>
          <p:nvPicPr>
            <p:cNvPr id="1132" name="Google Shape;1132;p7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3200" y="3714400"/>
              <a:ext cx="644652" cy="548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3" name="Google Shape;1133;p72"/>
            <p:cNvSpPr/>
            <p:nvPr/>
          </p:nvSpPr>
          <p:spPr>
            <a:xfrm>
              <a:off x="144025" y="2977000"/>
              <a:ext cx="963000" cy="737400"/>
            </a:xfrm>
            <a:prstGeom prst="rect">
              <a:avLst/>
            </a:prstGeom>
            <a:solidFill>
              <a:srgbClr val="F9CB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Playfair Display"/>
                  <a:ea typeface="Playfair Display"/>
                  <a:cs typeface="Playfair Display"/>
                  <a:sym typeface="Playfair Display"/>
                </a:rPr>
                <a:t>ATLAS Kafka stream</a:t>
              </a:r>
              <a:endParaRPr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  <p:sp>
        <p:nvSpPr>
          <p:cNvPr id="1134" name="Google Shape;1134;p72"/>
          <p:cNvSpPr/>
          <p:nvPr/>
        </p:nvSpPr>
        <p:spPr>
          <a:xfrm>
            <a:off x="3664475" y="2322705"/>
            <a:ext cx="963000" cy="7374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layfair Display"/>
                <a:ea typeface="Playfair Display"/>
                <a:cs typeface="Playfair Display"/>
                <a:sym typeface="Playfair Display"/>
              </a:rPr>
              <a:t>Stamp classifier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35" name="Google Shape;1135;p72"/>
          <p:cNvPicPr preferRelativeResize="0"/>
          <p:nvPr/>
        </p:nvPicPr>
        <p:blipFill rotWithShape="1">
          <a:blip r:embed="rId4">
            <a:alphaModFix/>
          </a:blip>
          <a:srcRect b="1411" l="1090" r="1500" t="1895"/>
          <a:stretch/>
        </p:blipFill>
        <p:spPr>
          <a:xfrm>
            <a:off x="3930177" y="903288"/>
            <a:ext cx="2502699" cy="121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4750" y="1302336"/>
            <a:ext cx="316611" cy="2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7650" y="1284772"/>
            <a:ext cx="282525" cy="2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4400" y="1793272"/>
            <a:ext cx="282525" cy="2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5950" y="1711222"/>
            <a:ext cx="282525" cy="24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72"/>
          <p:cNvSpPr/>
          <p:nvPr/>
        </p:nvSpPr>
        <p:spPr>
          <a:xfrm>
            <a:off x="2056650" y="2319206"/>
            <a:ext cx="963000" cy="737400"/>
          </a:xfrm>
          <a:prstGeom prst="rect">
            <a:avLst/>
          </a:pr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layfair Display"/>
                <a:ea typeface="Playfair Display"/>
                <a:cs typeface="Playfair Display"/>
                <a:sym typeface="Playfair Display"/>
              </a:rPr>
              <a:t>Sorting hat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41" name="Google Shape;1141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90139" y="1563876"/>
            <a:ext cx="915784" cy="82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72"/>
          <p:cNvSpPr/>
          <p:nvPr/>
        </p:nvSpPr>
        <p:spPr>
          <a:xfrm>
            <a:off x="6575325" y="3442806"/>
            <a:ext cx="963000" cy="7374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layfair Display"/>
                <a:ea typeface="Playfair Display"/>
                <a:cs typeface="Playfair Display"/>
                <a:sym typeface="Playfair Display"/>
              </a:rPr>
              <a:t>LC features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43" name="Google Shape;1143;p72"/>
          <p:cNvSpPr/>
          <p:nvPr/>
        </p:nvSpPr>
        <p:spPr>
          <a:xfrm>
            <a:off x="8030750" y="3442806"/>
            <a:ext cx="963000" cy="7374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layfair Display"/>
                <a:ea typeface="Playfair Display"/>
                <a:cs typeface="Playfair Display"/>
                <a:sym typeface="Playfair Display"/>
              </a:rPr>
              <a:t>LC classifier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44" name="Google Shape;1144;p72"/>
          <p:cNvSpPr/>
          <p:nvPr/>
        </p:nvSpPr>
        <p:spPr>
          <a:xfrm>
            <a:off x="2066525" y="3430281"/>
            <a:ext cx="963000" cy="737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Playfair Display"/>
                <a:ea typeface="Playfair Display"/>
                <a:cs typeface="Playfair Display"/>
                <a:sym typeface="Playfair Display"/>
              </a:rPr>
              <a:t>Alert Archiving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cxnSp>
        <p:nvCxnSpPr>
          <p:cNvPr id="1145" name="Google Shape;1145;p72"/>
          <p:cNvCxnSpPr>
            <a:stCxn id="1146" idx="3"/>
            <a:endCxn id="1140" idx="1"/>
          </p:cNvCxnSpPr>
          <p:nvPr/>
        </p:nvCxnSpPr>
        <p:spPr>
          <a:xfrm flipH="1" rot="10800000">
            <a:off x="1107025" y="2688050"/>
            <a:ext cx="949500" cy="5700"/>
          </a:xfrm>
          <a:prstGeom prst="curvedConnector3">
            <a:avLst>
              <a:gd fmla="val 50007" name="adj1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47" name="Google Shape;1147;p72"/>
          <p:cNvCxnSpPr/>
          <p:nvPr/>
        </p:nvCxnSpPr>
        <p:spPr>
          <a:xfrm>
            <a:off x="6075225" y="3810906"/>
            <a:ext cx="500100" cy="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48" name="Google Shape;1148;p72"/>
          <p:cNvCxnSpPr>
            <a:stCxn id="1142" idx="3"/>
            <a:endCxn id="1143" idx="1"/>
          </p:cNvCxnSpPr>
          <p:nvPr/>
        </p:nvCxnSpPr>
        <p:spPr>
          <a:xfrm>
            <a:off x="7538325" y="3811506"/>
            <a:ext cx="492300" cy="600"/>
          </a:xfrm>
          <a:prstGeom prst="curvedConnector3">
            <a:avLst>
              <a:gd fmla="val 50013" name="adj1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49" name="Google Shape;1149;p72"/>
          <p:cNvCxnSpPr>
            <a:stCxn id="1133" idx="3"/>
            <a:endCxn id="1140" idx="1"/>
          </p:cNvCxnSpPr>
          <p:nvPr/>
        </p:nvCxnSpPr>
        <p:spPr>
          <a:xfrm flipH="1" rot="10800000">
            <a:off x="1107025" y="2687800"/>
            <a:ext cx="949500" cy="1115100"/>
          </a:xfrm>
          <a:prstGeom prst="curvedConnector3">
            <a:avLst>
              <a:gd fmla="val 50007" name="adj1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50" name="Google Shape;1150;p72"/>
          <p:cNvCxnSpPr>
            <a:stCxn id="1140" idx="3"/>
            <a:endCxn id="1134" idx="1"/>
          </p:cNvCxnSpPr>
          <p:nvPr/>
        </p:nvCxnSpPr>
        <p:spPr>
          <a:xfrm>
            <a:off x="3019650" y="2687906"/>
            <a:ext cx="644700" cy="3600"/>
          </a:xfrm>
          <a:prstGeom prst="curvedConnector3">
            <a:avLst>
              <a:gd fmla="val 50010" name="adj1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51" name="Google Shape;1151;p72"/>
          <p:cNvCxnSpPr>
            <a:stCxn id="1146" idx="3"/>
            <a:endCxn id="1144" idx="1"/>
          </p:cNvCxnSpPr>
          <p:nvPr/>
        </p:nvCxnSpPr>
        <p:spPr>
          <a:xfrm>
            <a:off x="1107025" y="2693750"/>
            <a:ext cx="959400" cy="1105200"/>
          </a:xfrm>
          <a:prstGeom prst="curvedConnector3">
            <a:avLst>
              <a:gd fmla="val 50005" name="adj1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52" name="Google Shape;1152;p72"/>
          <p:cNvCxnSpPr/>
          <p:nvPr/>
        </p:nvCxnSpPr>
        <p:spPr>
          <a:xfrm flipH="1" rot="10800000">
            <a:off x="3019775" y="2780695"/>
            <a:ext cx="644700" cy="2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9900"/>
            </a:solidFill>
            <a:prstDash val="dot"/>
            <a:round/>
            <a:headEnd len="med" w="med" type="none"/>
            <a:tailEnd len="med" w="med" type="triangle"/>
          </a:ln>
        </p:spPr>
      </p:cxnSp>
      <p:grpSp>
        <p:nvGrpSpPr>
          <p:cNvPr id="1153" name="Google Shape;1153;p72"/>
          <p:cNvGrpSpPr/>
          <p:nvPr/>
        </p:nvGrpSpPr>
        <p:grpSpPr>
          <a:xfrm>
            <a:off x="144025" y="1847826"/>
            <a:ext cx="963000" cy="1214624"/>
            <a:chOff x="144025" y="1390626"/>
            <a:chExt cx="963000" cy="1214624"/>
          </a:xfrm>
        </p:grpSpPr>
        <p:sp>
          <p:nvSpPr>
            <p:cNvPr id="1146" name="Google Shape;1146;p72"/>
            <p:cNvSpPr/>
            <p:nvPr/>
          </p:nvSpPr>
          <p:spPr>
            <a:xfrm>
              <a:off x="144025" y="1867850"/>
              <a:ext cx="963000" cy="737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latin typeface="Playfair Display"/>
                  <a:ea typeface="Playfair Display"/>
                  <a:cs typeface="Playfair Display"/>
                  <a:sym typeface="Playfair Display"/>
                </a:rPr>
                <a:t>ZTF Kafka stream</a:t>
              </a:r>
              <a:endParaRPr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pic>
          <p:nvPicPr>
            <p:cNvPr id="1154" name="Google Shape;1154;p7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5801" y="1390626"/>
              <a:ext cx="710619" cy="4572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55" name="Google Shape;1155;p72"/>
          <p:cNvCxnSpPr/>
          <p:nvPr/>
        </p:nvCxnSpPr>
        <p:spPr>
          <a:xfrm>
            <a:off x="6083025" y="3887106"/>
            <a:ext cx="492300" cy="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56" name="Google Shape;1156;p72"/>
          <p:cNvCxnSpPr/>
          <p:nvPr/>
        </p:nvCxnSpPr>
        <p:spPr>
          <a:xfrm>
            <a:off x="7538450" y="3887106"/>
            <a:ext cx="492300" cy="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9900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157" name="Google Shape;1157;p72"/>
          <p:cNvCxnSpPr>
            <a:stCxn id="1133" idx="3"/>
            <a:endCxn id="1144" idx="1"/>
          </p:cNvCxnSpPr>
          <p:nvPr/>
        </p:nvCxnSpPr>
        <p:spPr>
          <a:xfrm flipH="1" rot="10800000">
            <a:off x="1107025" y="3799000"/>
            <a:ext cx="959400" cy="3900"/>
          </a:xfrm>
          <a:prstGeom prst="curvedConnector3">
            <a:avLst>
              <a:gd fmla="val 50005" name="adj1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58" name="Google Shape;1158;p72"/>
          <p:cNvCxnSpPr/>
          <p:nvPr/>
        </p:nvCxnSpPr>
        <p:spPr>
          <a:xfrm>
            <a:off x="4627600" y="3887106"/>
            <a:ext cx="492300" cy="6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159" name="Google Shape;1159;p72"/>
          <p:cNvGrpSpPr/>
          <p:nvPr/>
        </p:nvGrpSpPr>
        <p:grpSpPr>
          <a:xfrm>
            <a:off x="6904450" y="1462250"/>
            <a:ext cx="2502700" cy="1696350"/>
            <a:chOff x="6643575" y="3378175"/>
            <a:chExt cx="2502700" cy="1696350"/>
          </a:xfrm>
        </p:grpSpPr>
        <p:cxnSp>
          <p:nvCxnSpPr>
            <p:cNvPr id="1160" name="Google Shape;1160;p72"/>
            <p:cNvCxnSpPr/>
            <p:nvPr/>
          </p:nvCxnSpPr>
          <p:spPr>
            <a:xfrm>
              <a:off x="6643575" y="3689575"/>
              <a:ext cx="492300" cy="600"/>
            </a:xfrm>
            <a:prstGeom prst="curvedConnector3">
              <a:avLst>
                <a:gd fmla="val 50013" name="adj1"/>
              </a:avLst>
            </a:prstGeom>
            <a:noFill/>
            <a:ln cap="flat" cmpd="sng" w="28575">
              <a:solidFill>
                <a:srgbClr val="CC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61" name="Google Shape;1161;p72"/>
            <p:cNvCxnSpPr/>
            <p:nvPr/>
          </p:nvCxnSpPr>
          <p:spPr>
            <a:xfrm>
              <a:off x="6643700" y="4222375"/>
              <a:ext cx="492300" cy="6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rgbClr val="FF99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62" name="Google Shape;1162;p72"/>
            <p:cNvCxnSpPr/>
            <p:nvPr/>
          </p:nvCxnSpPr>
          <p:spPr>
            <a:xfrm>
              <a:off x="6643700" y="4755775"/>
              <a:ext cx="492300" cy="6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rgbClr val="FF9900"/>
              </a:solidFill>
              <a:prstDash val="dot"/>
              <a:round/>
              <a:headEnd len="med" w="med" type="none"/>
              <a:tailEnd len="med" w="med" type="triangle"/>
            </a:ln>
          </p:spPr>
        </p:cxnSp>
        <p:sp>
          <p:nvSpPr>
            <p:cNvPr id="1163" name="Google Shape;1163;p72"/>
            <p:cNvSpPr txBox="1"/>
            <p:nvPr/>
          </p:nvSpPr>
          <p:spPr>
            <a:xfrm>
              <a:off x="7195374" y="3925535"/>
              <a:ext cx="1467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ATLAS alerts (production)</a:t>
              </a:r>
              <a:endParaRPr/>
            </a:p>
          </p:txBody>
        </p:sp>
        <p:sp>
          <p:nvSpPr>
            <p:cNvPr id="1164" name="Google Shape;1164;p72"/>
            <p:cNvSpPr txBox="1"/>
            <p:nvPr/>
          </p:nvSpPr>
          <p:spPr>
            <a:xfrm>
              <a:off x="7195375" y="4458925"/>
              <a:ext cx="1950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ATLAS alerts </a:t>
              </a:r>
              <a:endParaRPr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(development)</a:t>
              </a:r>
              <a:endParaRPr/>
            </a:p>
          </p:txBody>
        </p:sp>
        <p:sp>
          <p:nvSpPr>
            <p:cNvPr id="1165" name="Google Shape;1165;p72"/>
            <p:cNvSpPr txBox="1"/>
            <p:nvPr/>
          </p:nvSpPr>
          <p:spPr>
            <a:xfrm>
              <a:off x="7195374" y="3378175"/>
              <a:ext cx="1467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>
                  <a:solidFill>
                    <a:schemeClr val="dk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ZTF alerts (production)</a:t>
              </a:r>
              <a:endParaRPr/>
            </a:p>
          </p:txBody>
        </p:sp>
      </p:grpSp>
      <p:sp>
        <p:nvSpPr>
          <p:cNvPr id="1166" name="Google Shape;1166;p72"/>
          <p:cNvSpPr txBox="1"/>
          <p:nvPr>
            <p:ph type="title"/>
          </p:nvPr>
        </p:nvSpPr>
        <p:spPr>
          <a:xfrm>
            <a:off x="1360075" y="377350"/>
            <a:ext cx="7659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51C75"/>
                </a:solidFill>
              </a:rPr>
              <a:t>Multi stream processing                +               !</a:t>
            </a:r>
            <a:endParaRPr>
              <a:solidFill>
                <a:srgbClr val="351C75"/>
              </a:solidFill>
            </a:endParaRPr>
          </a:p>
        </p:txBody>
      </p:sp>
      <p:pic>
        <p:nvPicPr>
          <p:cNvPr id="1167" name="Google Shape;1167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8525" y="128500"/>
            <a:ext cx="1077551" cy="9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3850" y="219148"/>
            <a:ext cx="1208876" cy="78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Google Shape;1170;p7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endParaRPr/>
          </a:p>
        </p:txBody>
      </p:sp>
      <p:cxnSp>
        <p:nvCxnSpPr>
          <p:cNvPr id="1171" name="Google Shape;1171;p72"/>
          <p:cNvCxnSpPr>
            <a:stCxn id="1140" idx="3"/>
            <a:endCxn id="1129" idx="1"/>
          </p:cNvCxnSpPr>
          <p:nvPr/>
        </p:nvCxnSpPr>
        <p:spPr>
          <a:xfrm>
            <a:off x="3019650" y="2687906"/>
            <a:ext cx="652500" cy="1123500"/>
          </a:xfrm>
          <a:prstGeom prst="curvedConnector3">
            <a:avLst>
              <a:gd fmla="val 49996" name="adj1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2" name="Google Shape;1172;p72"/>
          <p:cNvCxnSpPr/>
          <p:nvPr/>
        </p:nvCxnSpPr>
        <p:spPr>
          <a:xfrm>
            <a:off x="3019650" y="2840306"/>
            <a:ext cx="644700" cy="1123500"/>
          </a:xfrm>
          <a:prstGeom prst="curvedConnector3">
            <a:avLst>
              <a:gd fmla="val 50010" name="adj1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3" name="Google Shape;1173;p72"/>
          <p:cNvCxnSpPr>
            <a:stCxn id="1129" idx="3"/>
            <a:endCxn id="1130" idx="1"/>
          </p:cNvCxnSpPr>
          <p:nvPr/>
        </p:nvCxnSpPr>
        <p:spPr>
          <a:xfrm>
            <a:off x="4635100" y="3811506"/>
            <a:ext cx="477300" cy="600"/>
          </a:xfrm>
          <a:prstGeom prst="curvedConnector3">
            <a:avLst>
              <a:gd fmla="val 49987" name="adj1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74" name="Google Shape;1174;p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28571" y="4464046"/>
            <a:ext cx="767600" cy="4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7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96874" y="4263825"/>
            <a:ext cx="708575" cy="69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7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97754" y="996452"/>
            <a:ext cx="5250238" cy="239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73"/>
          <p:cNvSpPr txBox="1"/>
          <p:nvPr>
            <p:ph type="title"/>
          </p:nvPr>
        </p:nvSpPr>
        <p:spPr>
          <a:xfrm>
            <a:off x="1436275" y="377350"/>
            <a:ext cx="764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51C75"/>
                </a:solidFill>
              </a:rPr>
              <a:t>Anomaly detector</a:t>
            </a:r>
            <a:endParaRPr>
              <a:solidFill>
                <a:srgbClr val="351C75"/>
              </a:solidFill>
            </a:endParaRPr>
          </a:p>
        </p:txBody>
      </p:sp>
      <p:pic>
        <p:nvPicPr>
          <p:cNvPr id="1182" name="Google Shape;118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325" y="1248050"/>
            <a:ext cx="2588125" cy="2546924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73"/>
          <p:cNvSpPr txBox="1"/>
          <p:nvPr/>
        </p:nvSpPr>
        <p:spPr>
          <a:xfrm>
            <a:off x="1630250" y="3866500"/>
            <a:ext cx="71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</a:rPr>
              <a:t>TDE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1185" name="Google Shape;1185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4325" y="1248051"/>
            <a:ext cx="2588124" cy="2566622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73"/>
          <p:cNvSpPr txBox="1"/>
          <p:nvPr/>
        </p:nvSpPr>
        <p:spPr>
          <a:xfrm>
            <a:off x="3962400" y="3866500"/>
            <a:ext cx="169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</a:rPr>
              <a:t>Microlensing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</a:rPr>
              <a:t>event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1187" name="Google Shape;1187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9938" y="1258713"/>
            <a:ext cx="2588125" cy="254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73"/>
          <p:cNvSpPr txBox="1"/>
          <p:nvPr/>
        </p:nvSpPr>
        <p:spPr>
          <a:xfrm>
            <a:off x="5660100" y="10695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9" name="Google Shape;1189;p73"/>
          <p:cNvSpPr txBox="1"/>
          <p:nvPr/>
        </p:nvSpPr>
        <p:spPr>
          <a:xfrm>
            <a:off x="6403550" y="3814675"/>
            <a:ext cx="3000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</a:rPr>
              <a:t>TDE?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</a:rPr>
              <a:t> flaring AGN?</a:t>
            </a:r>
            <a:endParaRPr sz="13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1190" name="Google Shape;1190;p73"/>
          <p:cNvSpPr txBox="1"/>
          <p:nvPr/>
        </p:nvSpPr>
        <p:spPr>
          <a:xfrm>
            <a:off x="2317400" y="4493325"/>
            <a:ext cx="394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Pérez-Carrasco et al. 2023, AJ</a:t>
            </a:r>
            <a:endParaRPr i="1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Balanced Hierarchical Random Forest</a:t>
            </a:r>
            <a:endParaRPr/>
          </a:p>
        </p:txBody>
      </p:sp>
      <p:sp>
        <p:nvSpPr>
          <p:cNvPr id="1196" name="Google Shape;1196;p74"/>
          <p:cNvSpPr txBox="1"/>
          <p:nvPr>
            <p:ph idx="1" type="body"/>
          </p:nvPr>
        </p:nvSpPr>
        <p:spPr>
          <a:xfrm>
            <a:off x="311700" y="1152475"/>
            <a:ext cx="391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3115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 sz="1900"/>
              <a:t>Codename </a:t>
            </a:r>
            <a:r>
              <a:rPr i="1" lang="es" sz="1900"/>
              <a:t>Squidward.</a:t>
            </a:r>
            <a:endParaRPr i="1" sz="1900"/>
          </a:p>
          <a:p>
            <a:pPr indent="-33115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 sz="1900"/>
              <a:t>Update from Sánchez-Sáez et al. 2021. Features + Random Forest.</a:t>
            </a:r>
            <a:endParaRPr sz="1900"/>
          </a:p>
          <a:p>
            <a:pPr indent="-33115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 sz="1900"/>
              <a:t>New features: </a:t>
            </a:r>
            <a:br>
              <a:rPr lang="es" sz="1900"/>
            </a:br>
            <a:r>
              <a:rPr lang="es" sz="1900"/>
              <a:t>TDE (thanks to Manuel Pavez): FLEET (Gómez et al 20), tail slope, color variation.</a:t>
            </a:r>
            <a:br>
              <a:rPr lang="es" sz="1900"/>
            </a:br>
            <a:r>
              <a:rPr lang="es" sz="1900"/>
              <a:t>uLens (thanks to Vicente Pedreros; for point sources).</a:t>
            </a:r>
            <a:endParaRPr sz="1900"/>
          </a:p>
          <a:p>
            <a:pPr indent="-33115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s" sz="1900"/>
              <a:t>New classes: SNIIb, SNIIn, TDE, uLens, EA, EB/EW, RRLab, RRLc.</a:t>
            </a:r>
            <a:endParaRPr sz="1900"/>
          </a:p>
        </p:txBody>
      </p:sp>
      <p:pic>
        <p:nvPicPr>
          <p:cNvPr id="1197" name="Google Shape;119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3800" y="1502350"/>
            <a:ext cx="3862975" cy="293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s"/>
              <a:t>ATAT</a:t>
            </a:r>
            <a:endParaRPr/>
          </a:p>
        </p:txBody>
      </p:sp>
      <p:sp>
        <p:nvSpPr>
          <p:cNvPr id="1203" name="Google Shape;1203;p75"/>
          <p:cNvSpPr txBox="1"/>
          <p:nvPr>
            <p:ph idx="1" type="body"/>
          </p:nvPr>
        </p:nvSpPr>
        <p:spPr>
          <a:xfrm>
            <a:off x="311700" y="1152475"/>
            <a:ext cx="391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i="1" lang="es" sz="1600"/>
              <a:t>ATAT: Astronomical Transformer for time series And Tabular data</a:t>
            </a:r>
            <a:r>
              <a:rPr lang="es" sz="1600"/>
              <a:t>. Cabrera-Vives et al. 2024 (A&amp;A; accepted).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Originally developed for the ELAsTiCC Challenge organized by DESC.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 sz="1600"/>
              <a:t>ZTF forced photometry version has codename </a:t>
            </a:r>
            <a:r>
              <a:rPr i="1" lang="es" sz="1600"/>
              <a:t>Mbappe.</a:t>
            </a:r>
            <a:endParaRPr i="1" sz="1600"/>
          </a:p>
        </p:txBody>
      </p:sp>
      <p:pic>
        <p:nvPicPr>
          <p:cNvPr id="1204" name="Google Shape;120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4153" y="1288025"/>
            <a:ext cx="361906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75"/>
          <p:cNvPicPr preferRelativeResize="0"/>
          <p:nvPr/>
        </p:nvPicPr>
        <p:blipFill rotWithShape="1">
          <a:blip r:embed="rId4">
            <a:alphaModFix/>
          </a:blip>
          <a:srcRect b="0" l="0" r="55319" t="0"/>
          <a:stretch/>
        </p:blipFill>
        <p:spPr>
          <a:xfrm rot="-877287">
            <a:off x="6820513" y="1465907"/>
            <a:ext cx="744594" cy="99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Google Shape;1206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1475" y="3561050"/>
            <a:ext cx="1973049" cy="131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ATAT</a:t>
            </a:r>
            <a:endParaRPr/>
          </a:p>
        </p:txBody>
      </p:sp>
      <p:grpSp>
        <p:nvGrpSpPr>
          <p:cNvPr id="1212" name="Google Shape;1212;p76"/>
          <p:cNvGrpSpPr/>
          <p:nvPr/>
        </p:nvGrpSpPr>
        <p:grpSpPr>
          <a:xfrm>
            <a:off x="6731088" y="2201316"/>
            <a:ext cx="1915700" cy="1808421"/>
            <a:chOff x="4696242" y="998350"/>
            <a:chExt cx="4068168" cy="3840350"/>
          </a:xfrm>
        </p:grpSpPr>
        <p:pic>
          <p:nvPicPr>
            <p:cNvPr id="1213" name="Google Shape;1213;p7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96242" y="998350"/>
              <a:ext cx="4068168" cy="3840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4" name="Google Shape;1214;p76"/>
            <p:cNvPicPr preferRelativeResize="0"/>
            <p:nvPr/>
          </p:nvPicPr>
          <p:blipFill rotWithShape="1">
            <a:blip r:embed="rId4">
              <a:alphaModFix/>
            </a:blip>
            <a:srcRect b="0" l="0" r="55319" t="0"/>
            <a:stretch/>
          </p:blipFill>
          <p:spPr>
            <a:xfrm>
              <a:off x="7105875" y="1403600"/>
              <a:ext cx="595125" cy="792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15" name="Google Shape;1215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450" y="1379950"/>
            <a:ext cx="6529649" cy="28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" name="Google Shape;1220;p77"/>
          <p:cNvPicPr preferRelativeResize="0"/>
          <p:nvPr/>
        </p:nvPicPr>
        <p:blipFill rotWithShape="1">
          <a:blip r:embed="rId3">
            <a:alphaModFix/>
          </a:blip>
          <a:srcRect b="34460" l="0" r="8307" t="0"/>
          <a:stretch/>
        </p:blipFill>
        <p:spPr>
          <a:xfrm>
            <a:off x="3436225" y="1997150"/>
            <a:ext cx="5707773" cy="3146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Science by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ALeRCE users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1222" name="Google Shape;1222;p77"/>
          <p:cNvSpPr txBox="1"/>
          <p:nvPr>
            <p:ph idx="1" type="body"/>
          </p:nvPr>
        </p:nvSpPr>
        <p:spPr>
          <a:xfrm>
            <a:off x="768900" y="4236100"/>
            <a:ext cx="2542800" cy="6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</a:rPr>
              <a:t>AT 2020acak / ZTF18aawxosg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223" name="Google Shape;1223;p77"/>
          <p:cNvSpPr txBox="1"/>
          <p:nvPr>
            <p:ph idx="1" type="body"/>
          </p:nvPr>
        </p:nvSpPr>
        <p:spPr>
          <a:xfrm>
            <a:off x="311700" y="1444675"/>
            <a:ext cx="3056100" cy="13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Explore the ZTF data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" name="Google Shape;1228;p78"/>
          <p:cNvPicPr preferRelativeResize="0"/>
          <p:nvPr/>
        </p:nvPicPr>
        <p:blipFill rotWithShape="1">
          <a:blip r:embed="rId3">
            <a:alphaModFix/>
          </a:blip>
          <a:srcRect b="34460" l="0" r="8307" t="0"/>
          <a:stretch/>
        </p:blipFill>
        <p:spPr>
          <a:xfrm>
            <a:off x="3436225" y="1997150"/>
            <a:ext cx="5707773" cy="3146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Science by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ALeRCE users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1230" name="Google Shape;1230;p78"/>
          <p:cNvSpPr txBox="1"/>
          <p:nvPr>
            <p:ph idx="1" type="body"/>
          </p:nvPr>
        </p:nvSpPr>
        <p:spPr>
          <a:xfrm>
            <a:off x="768900" y="4236100"/>
            <a:ext cx="2542800" cy="6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</a:rPr>
              <a:t>AT 2020acak / ZTF18aawxosg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</a:rPr>
              <a:t>Followed up by Li+2023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231" name="Google Shape;1231;p78"/>
          <p:cNvSpPr txBox="1"/>
          <p:nvPr>
            <p:ph idx="1" type="body"/>
          </p:nvPr>
        </p:nvSpPr>
        <p:spPr>
          <a:xfrm>
            <a:off x="311700" y="1444675"/>
            <a:ext cx="3056100" cy="13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Explore the ZTF data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32" name="Google Shape;1232;p78"/>
          <p:cNvPicPr preferRelativeResize="0"/>
          <p:nvPr/>
        </p:nvPicPr>
        <p:blipFill rotWithShape="1">
          <a:blip r:embed="rId4">
            <a:alphaModFix/>
          </a:blip>
          <a:srcRect b="69398" l="0" r="0" t="0"/>
          <a:stretch/>
        </p:blipFill>
        <p:spPr>
          <a:xfrm>
            <a:off x="2781425" y="490750"/>
            <a:ext cx="6362574" cy="12776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Products / services offered by brokers</a:t>
            </a:r>
            <a:endParaRPr/>
          </a:p>
        </p:txBody>
      </p:sp>
      <p:grpSp>
        <p:nvGrpSpPr>
          <p:cNvPr id="230" name="Google Shape;230;p25"/>
          <p:cNvGrpSpPr/>
          <p:nvPr/>
        </p:nvGrpSpPr>
        <p:grpSpPr>
          <a:xfrm>
            <a:off x="5966761" y="3116552"/>
            <a:ext cx="1022207" cy="728151"/>
            <a:chOff x="3010475" y="980050"/>
            <a:chExt cx="1453857" cy="728151"/>
          </a:xfrm>
        </p:grpSpPr>
        <p:sp>
          <p:nvSpPr>
            <p:cNvPr id="231" name="Google Shape;231;p25"/>
            <p:cNvSpPr/>
            <p:nvPr/>
          </p:nvSpPr>
          <p:spPr>
            <a:xfrm>
              <a:off x="3010475" y="980050"/>
              <a:ext cx="1453857" cy="423351"/>
            </a:xfrm>
            <a:custGeom>
              <a:rect b="b" l="l" r="r" t="t"/>
              <a:pathLst>
                <a:path extrusionOk="0" h="31939" w="149305">
                  <a:moveTo>
                    <a:pt x="0" y="0"/>
                  </a:moveTo>
                  <a:cubicBezTo>
                    <a:pt x="5501" y="788"/>
                    <a:pt x="12013" y="947"/>
                    <a:pt x="15943" y="4877"/>
                  </a:cubicBezTo>
                  <a:cubicBezTo>
                    <a:pt x="23168" y="12102"/>
                    <a:pt x="26899" y="25366"/>
                    <a:pt x="36951" y="27198"/>
                  </a:cubicBezTo>
                  <a:cubicBezTo>
                    <a:pt x="48399" y="29285"/>
                    <a:pt x="58915" y="18408"/>
                    <a:pt x="70526" y="17632"/>
                  </a:cubicBezTo>
                  <a:cubicBezTo>
                    <a:pt x="80379" y="16973"/>
                    <a:pt x="86823" y="30300"/>
                    <a:pt x="96598" y="31700"/>
                  </a:cubicBezTo>
                  <a:cubicBezTo>
                    <a:pt x="106783" y="33158"/>
                    <a:pt x="116588" y="26598"/>
                    <a:pt x="126797" y="25322"/>
                  </a:cubicBezTo>
                  <a:cubicBezTo>
                    <a:pt x="134263" y="24389"/>
                    <a:pt x="141926" y="25539"/>
                    <a:pt x="149305" y="27010"/>
                  </a:cubicBezTo>
                </a:path>
              </a:pathLst>
            </a:custGeom>
            <a:noFill/>
            <a:ln cap="flat" cmpd="sng" w="38100">
              <a:solidFill>
                <a:srgbClr val="CC0000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232" name="Google Shape;232;p25"/>
            <p:cNvSpPr/>
            <p:nvPr/>
          </p:nvSpPr>
          <p:spPr>
            <a:xfrm flipH="1" rot="10800000">
              <a:off x="3010475" y="1284850"/>
              <a:ext cx="1453857" cy="423351"/>
            </a:xfrm>
            <a:custGeom>
              <a:rect b="b" l="l" r="r" t="t"/>
              <a:pathLst>
                <a:path extrusionOk="0" h="31939" w="149305">
                  <a:moveTo>
                    <a:pt x="0" y="0"/>
                  </a:moveTo>
                  <a:cubicBezTo>
                    <a:pt x="5501" y="788"/>
                    <a:pt x="12013" y="947"/>
                    <a:pt x="15943" y="4877"/>
                  </a:cubicBezTo>
                  <a:cubicBezTo>
                    <a:pt x="23168" y="12102"/>
                    <a:pt x="26899" y="25366"/>
                    <a:pt x="36951" y="27198"/>
                  </a:cubicBezTo>
                  <a:cubicBezTo>
                    <a:pt x="48399" y="29285"/>
                    <a:pt x="58915" y="18408"/>
                    <a:pt x="70526" y="17632"/>
                  </a:cubicBezTo>
                  <a:cubicBezTo>
                    <a:pt x="80379" y="16973"/>
                    <a:pt x="86823" y="30300"/>
                    <a:pt x="96598" y="31700"/>
                  </a:cubicBezTo>
                  <a:cubicBezTo>
                    <a:pt x="106783" y="33158"/>
                    <a:pt x="116588" y="26598"/>
                    <a:pt x="126797" y="25322"/>
                  </a:cubicBezTo>
                  <a:cubicBezTo>
                    <a:pt x="134263" y="24389"/>
                    <a:pt x="141926" y="25539"/>
                    <a:pt x="149305" y="27010"/>
                  </a:cubicBezTo>
                </a:path>
              </a:pathLst>
            </a:custGeom>
            <a:noFill/>
            <a:ln cap="flat" cmpd="sng" w="38100">
              <a:solidFill>
                <a:srgbClr val="0000FF"/>
              </a:solidFill>
              <a:prstDash val="solid"/>
              <a:round/>
              <a:headEnd len="med" w="med" type="none"/>
              <a:tailEnd len="med" w="med" type="triangle"/>
            </a:ln>
          </p:spPr>
        </p:sp>
      </p:grpSp>
      <p:pic>
        <p:nvPicPr>
          <p:cNvPr id="233" name="Google Shape;233;p25"/>
          <p:cNvPicPr preferRelativeResize="0"/>
          <p:nvPr/>
        </p:nvPicPr>
        <p:blipFill rotWithShape="1">
          <a:blip r:embed="rId3">
            <a:alphaModFix/>
          </a:blip>
          <a:srcRect b="0" l="21774" r="24620" t="0"/>
          <a:stretch/>
        </p:blipFill>
        <p:spPr>
          <a:xfrm>
            <a:off x="1151627" y="2129438"/>
            <a:ext cx="441675" cy="823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25"/>
          <p:cNvGrpSpPr/>
          <p:nvPr/>
        </p:nvGrpSpPr>
        <p:grpSpPr>
          <a:xfrm>
            <a:off x="3677513" y="2294700"/>
            <a:ext cx="588575" cy="493413"/>
            <a:chOff x="927050" y="552875"/>
            <a:chExt cx="588575" cy="493413"/>
          </a:xfrm>
        </p:grpSpPr>
        <p:sp>
          <p:nvSpPr>
            <p:cNvPr id="235" name="Google Shape;235;p25"/>
            <p:cNvSpPr/>
            <p:nvPr/>
          </p:nvSpPr>
          <p:spPr>
            <a:xfrm>
              <a:off x="927050" y="552875"/>
              <a:ext cx="320100" cy="320100"/>
            </a:xfrm>
            <a:prstGeom prst="ellipse">
              <a:avLst/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5"/>
            <p:cNvSpPr/>
            <p:nvPr/>
          </p:nvSpPr>
          <p:spPr>
            <a:xfrm>
              <a:off x="1066550" y="666150"/>
              <a:ext cx="283500" cy="283500"/>
            </a:xfrm>
            <a:prstGeom prst="rect">
              <a:avLst/>
            </a:prstGeom>
            <a:solidFill>
              <a:srgbClr val="1155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1135825" y="713288"/>
              <a:ext cx="379800" cy="333000"/>
            </a:xfrm>
            <a:prstGeom prst="triangle">
              <a:avLst>
                <a:gd fmla="val 50000" name="adj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38" name="Google Shape;23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7015" y="1255966"/>
            <a:ext cx="746800" cy="74684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 txBox="1"/>
          <p:nvPr/>
        </p:nvSpPr>
        <p:spPr>
          <a:xfrm>
            <a:off x="4574125" y="1371125"/>
            <a:ext cx="131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Crossmatch</a:t>
            </a:r>
            <a:endParaRPr/>
          </a:p>
        </p:txBody>
      </p:sp>
      <p:sp>
        <p:nvSpPr>
          <p:cNvPr id="240" name="Google Shape;240;p25"/>
          <p:cNvSpPr txBox="1"/>
          <p:nvPr/>
        </p:nvSpPr>
        <p:spPr>
          <a:xfrm>
            <a:off x="1906175" y="2331325"/>
            <a:ext cx="131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Filtering</a:t>
            </a:r>
            <a:endParaRPr/>
          </a:p>
        </p:txBody>
      </p:sp>
      <p:sp>
        <p:nvSpPr>
          <p:cNvPr id="241" name="Google Shape;241;p25"/>
          <p:cNvSpPr txBox="1"/>
          <p:nvPr/>
        </p:nvSpPr>
        <p:spPr>
          <a:xfrm>
            <a:off x="4542300" y="2362350"/>
            <a:ext cx="131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Classification</a:t>
            </a:r>
            <a:endParaRPr/>
          </a:p>
        </p:txBody>
      </p:sp>
      <p:sp>
        <p:nvSpPr>
          <p:cNvPr id="242" name="Google Shape;242;p25"/>
          <p:cNvSpPr txBox="1"/>
          <p:nvPr/>
        </p:nvSpPr>
        <p:spPr>
          <a:xfrm>
            <a:off x="7011575" y="3240300"/>
            <a:ext cx="1571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Multi[messenger] streams</a:t>
            </a:r>
            <a:endParaRPr/>
          </a:p>
        </p:txBody>
      </p:sp>
      <p:pic>
        <p:nvPicPr>
          <p:cNvPr id="243" name="Google Shape;24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9709" y="2136767"/>
            <a:ext cx="829750" cy="82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5"/>
          <p:cNvSpPr txBox="1"/>
          <p:nvPr/>
        </p:nvSpPr>
        <p:spPr>
          <a:xfrm>
            <a:off x="6987851" y="2351550"/>
            <a:ext cx="141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Features</a:t>
            </a:r>
            <a:endParaRPr/>
          </a:p>
        </p:txBody>
      </p:sp>
      <p:pic>
        <p:nvPicPr>
          <p:cNvPr id="245" name="Google Shape;24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5912" y="1255973"/>
            <a:ext cx="640225" cy="64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5"/>
          <p:cNvSpPr txBox="1"/>
          <p:nvPr/>
        </p:nvSpPr>
        <p:spPr>
          <a:xfrm>
            <a:off x="6956525" y="1364950"/>
            <a:ext cx="166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DB + APIs + client + web interface</a:t>
            </a:r>
            <a:endParaRPr/>
          </a:p>
        </p:txBody>
      </p:sp>
      <p:pic>
        <p:nvPicPr>
          <p:cNvPr id="247" name="Google Shape;24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5755" y="1267350"/>
            <a:ext cx="460659" cy="7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5"/>
          <p:cNvSpPr txBox="1"/>
          <p:nvPr/>
        </p:nvSpPr>
        <p:spPr>
          <a:xfrm>
            <a:off x="1859351" y="1396075"/>
            <a:ext cx="170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Kafka streams</a:t>
            </a:r>
            <a:endParaRPr/>
          </a:p>
        </p:txBody>
      </p:sp>
      <p:sp>
        <p:nvSpPr>
          <p:cNvPr id="249" name="Google Shape;249;p25"/>
          <p:cNvSpPr txBox="1"/>
          <p:nvPr/>
        </p:nvSpPr>
        <p:spPr>
          <a:xfrm>
            <a:off x="4542300" y="3170175"/>
            <a:ext cx="141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Follow up connection</a:t>
            </a:r>
            <a:endParaRPr/>
          </a:p>
        </p:txBody>
      </p:sp>
      <p:pic>
        <p:nvPicPr>
          <p:cNvPr id="250" name="Google Shape;25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0450" y="2959788"/>
            <a:ext cx="982700" cy="9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78834" y="4117888"/>
            <a:ext cx="651500" cy="65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72415" y="4063000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87250" y="4190450"/>
            <a:ext cx="569101" cy="5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5"/>
          <p:cNvSpPr txBox="1"/>
          <p:nvPr/>
        </p:nvSpPr>
        <p:spPr>
          <a:xfrm>
            <a:off x="4542300" y="4260063"/>
            <a:ext cx="131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Data releases</a:t>
            </a:r>
            <a:endParaRPr/>
          </a:p>
        </p:txBody>
      </p:sp>
      <p:sp>
        <p:nvSpPr>
          <p:cNvPr id="255" name="Google Shape;255;p25"/>
          <p:cNvSpPr txBox="1"/>
          <p:nvPr/>
        </p:nvSpPr>
        <p:spPr>
          <a:xfrm>
            <a:off x="6987851" y="4197675"/>
            <a:ext cx="141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Reproducibility</a:t>
            </a:r>
            <a:endParaRPr/>
          </a:p>
        </p:txBody>
      </p:sp>
      <p:sp>
        <p:nvSpPr>
          <p:cNvPr id="256" name="Google Shape;256;p25"/>
          <p:cNvSpPr txBox="1"/>
          <p:nvPr/>
        </p:nvSpPr>
        <p:spPr>
          <a:xfrm>
            <a:off x="1906175" y="4165438"/>
            <a:ext cx="141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Outliers &amp; anomalies</a:t>
            </a:r>
            <a:endParaRPr/>
          </a:p>
        </p:txBody>
      </p:sp>
      <p:pic>
        <p:nvPicPr>
          <p:cNvPr id="257" name="Google Shape;257;p25"/>
          <p:cNvPicPr preferRelativeResize="0"/>
          <p:nvPr/>
        </p:nvPicPr>
        <p:blipFill rotWithShape="1">
          <a:blip r:embed="rId12">
            <a:alphaModFix/>
          </a:blip>
          <a:srcRect b="24009" l="10165" r="11819" t="23002"/>
          <a:stretch/>
        </p:blipFill>
        <p:spPr>
          <a:xfrm>
            <a:off x="927915" y="3176675"/>
            <a:ext cx="742539" cy="5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5"/>
          <p:cNvSpPr txBox="1"/>
          <p:nvPr/>
        </p:nvSpPr>
        <p:spPr>
          <a:xfrm>
            <a:off x="1882451" y="3221494"/>
            <a:ext cx="131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Watchlists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oogle Shape;1237;p79"/>
          <p:cNvPicPr preferRelativeResize="0"/>
          <p:nvPr/>
        </p:nvPicPr>
        <p:blipFill rotWithShape="1">
          <a:blip r:embed="rId3">
            <a:alphaModFix/>
          </a:blip>
          <a:srcRect b="34460" l="0" r="8307" t="0"/>
          <a:stretch/>
        </p:blipFill>
        <p:spPr>
          <a:xfrm>
            <a:off x="3436225" y="1997150"/>
            <a:ext cx="5707773" cy="3146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Science by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ALeRCE users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1239" name="Google Shape;1239;p79"/>
          <p:cNvSpPr txBox="1"/>
          <p:nvPr>
            <p:ph idx="1" type="body"/>
          </p:nvPr>
        </p:nvSpPr>
        <p:spPr>
          <a:xfrm>
            <a:off x="768900" y="4236100"/>
            <a:ext cx="2542800" cy="6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</a:rPr>
              <a:t>AT 2020acak / ZTF18aawxosg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</a:rPr>
              <a:t>Followed up by Li+2023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240" name="Google Shape;1240;p79"/>
          <p:cNvPicPr preferRelativeResize="0"/>
          <p:nvPr/>
        </p:nvPicPr>
        <p:blipFill rotWithShape="1">
          <a:blip r:embed="rId4">
            <a:alphaModFix/>
          </a:blip>
          <a:srcRect b="69398" l="0" r="0" t="0"/>
          <a:stretch/>
        </p:blipFill>
        <p:spPr>
          <a:xfrm>
            <a:off x="2781425" y="490750"/>
            <a:ext cx="6362574" cy="12776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41" name="Google Shape;1241;p79"/>
          <p:cNvSpPr txBox="1"/>
          <p:nvPr>
            <p:ph idx="1" type="body"/>
          </p:nvPr>
        </p:nvSpPr>
        <p:spPr>
          <a:xfrm>
            <a:off x="311700" y="1444675"/>
            <a:ext cx="3056100" cy="13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Explore the ZTF data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42" name="Google Shape;1242;p79"/>
          <p:cNvSpPr/>
          <p:nvPr/>
        </p:nvSpPr>
        <p:spPr>
          <a:xfrm>
            <a:off x="255515" y="1873539"/>
            <a:ext cx="3056100" cy="3270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3" name="Google Shape;1243;p79"/>
          <p:cNvPicPr preferRelativeResize="0"/>
          <p:nvPr/>
        </p:nvPicPr>
        <p:blipFill rotWithShape="1">
          <a:blip r:embed="rId5">
            <a:alphaModFix/>
          </a:blip>
          <a:srcRect b="48715" l="0" r="0" t="0"/>
          <a:stretch/>
        </p:blipFill>
        <p:spPr>
          <a:xfrm>
            <a:off x="278023" y="1896893"/>
            <a:ext cx="3011170" cy="287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79"/>
          <p:cNvPicPr preferRelativeResize="0"/>
          <p:nvPr/>
        </p:nvPicPr>
        <p:blipFill rotWithShape="1">
          <a:blip r:embed="rId5">
            <a:alphaModFix/>
          </a:blip>
          <a:srcRect b="0" l="0" r="0" t="94837"/>
          <a:stretch/>
        </p:blipFill>
        <p:spPr>
          <a:xfrm>
            <a:off x="278023" y="4853743"/>
            <a:ext cx="3011170" cy="289766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79"/>
          <p:cNvSpPr/>
          <p:nvPr/>
        </p:nvSpPr>
        <p:spPr>
          <a:xfrm>
            <a:off x="255525" y="2312775"/>
            <a:ext cx="3056100" cy="897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Science by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ALeRCE users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1251" name="Google Shape;1251;p80"/>
          <p:cNvSpPr txBox="1"/>
          <p:nvPr>
            <p:ph idx="1" type="body"/>
          </p:nvPr>
        </p:nvSpPr>
        <p:spPr>
          <a:xfrm>
            <a:off x="311700" y="1444675"/>
            <a:ext cx="2881200" cy="25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Download ZTF data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(e.g. Li+2023, Magee+2023, Kangas+2024, Reguitti+2024 about SNe and rapid transients; Gomez+2023, Hinkle+2024, Pomeroy &amp; Norris 2024, about TDEs; Li+2022, Dgany+2023, about AGNs; Nesci+2024 about HMXBs)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252" name="Google Shape;1252;p80"/>
          <p:cNvPicPr preferRelativeResize="0"/>
          <p:nvPr/>
        </p:nvPicPr>
        <p:blipFill rotWithShape="1">
          <a:blip r:embed="rId3">
            <a:alphaModFix/>
          </a:blip>
          <a:srcRect b="67971" l="0" r="0" t="0"/>
          <a:stretch/>
        </p:blipFill>
        <p:spPr>
          <a:xfrm>
            <a:off x="3442350" y="44844"/>
            <a:ext cx="5547600" cy="144440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53" name="Google Shape;1253;p80"/>
          <p:cNvPicPr preferRelativeResize="0"/>
          <p:nvPr/>
        </p:nvPicPr>
        <p:blipFill rotWithShape="1">
          <a:blip r:embed="rId4">
            <a:alphaModFix/>
          </a:blip>
          <a:srcRect b="72854" l="0" r="0" t="0"/>
          <a:stretch/>
        </p:blipFill>
        <p:spPr>
          <a:xfrm>
            <a:off x="3292263" y="1533350"/>
            <a:ext cx="5847775" cy="1056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54" name="Google Shape;1254;p80"/>
          <p:cNvPicPr preferRelativeResize="0"/>
          <p:nvPr/>
        </p:nvPicPr>
        <p:blipFill rotWithShape="1">
          <a:blip r:embed="rId5">
            <a:alphaModFix/>
          </a:blip>
          <a:srcRect b="70388" l="0" r="0" t="0"/>
          <a:stretch/>
        </p:blipFill>
        <p:spPr>
          <a:xfrm>
            <a:off x="3292263" y="2634225"/>
            <a:ext cx="5847776" cy="13628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55" name="Google Shape;1255;p80"/>
          <p:cNvPicPr preferRelativeResize="0"/>
          <p:nvPr/>
        </p:nvPicPr>
        <p:blipFill rotWithShape="1">
          <a:blip r:embed="rId6">
            <a:alphaModFix/>
          </a:blip>
          <a:srcRect b="60398" l="903" r="903" t="1665"/>
          <a:stretch/>
        </p:blipFill>
        <p:spPr>
          <a:xfrm>
            <a:off x="3974100" y="4041225"/>
            <a:ext cx="4484099" cy="10002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Science by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ALeRCE users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1261" name="Google Shape;1261;p81"/>
          <p:cNvSpPr txBox="1"/>
          <p:nvPr>
            <p:ph idx="1" type="body"/>
          </p:nvPr>
        </p:nvSpPr>
        <p:spPr>
          <a:xfrm>
            <a:off x="311700" y="1444675"/>
            <a:ext cx="3056100" cy="13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Report transient candidates to TNS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grpSp>
        <p:nvGrpSpPr>
          <p:cNvPr id="1262" name="Google Shape;1262;p81"/>
          <p:cNvGrpSpPr/>
          <p:nvPr/>
        </p:nvGrpSpPr>
        <p:grpSpPr>
          <a:xfrm>
            <a:off x="1249299" y="1971687"/>
            <a:ext cx="7784014" cy="1325772"/>
            <a:chOff x="3775275" y="3104300"/>
            <a:chExt cx="4561124" cy="776850"/>
          </a:xfrm>
        </p:grpSpPr>
        <p:pic>
          <p:nvPicPr>
            <p:cNvPr id="1263" name="Google Shape;1263;p81"/>
            <p:cNvPicPr preferRelativeResize="0"/>
            <p:nvPr/>
          </p:nvPicPr>
          <p:blipFill rotWithShape="1">
            <a:blip r:embed="rId3">
              <a:alphaModFix/>
            </a:blip>
            <a:srcRect b="28589" l="7099" r="54234" t="24550"/>
            <a:stretch/>
          </p:blipFill>
          <p:spPr>
            <a:xfrm>
              <a:off x="3775275" y="3104300"/>
              <a:ext cx="3535775" cy="776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4" name="Google Shape;1264;p81"/>
            <p:cNvPicPr preferRelativeResize="0"/>
            <p:nvPr/>
          </p:nvPicPr>
          <p:blipFill rotWithShape="1">
            <a:blip r:embed="rId3">
              <a:alphaModFix/>
            </a:blip>
            <a:srcRect b="28589" l="86037" r="3660" t="24550"/>
            <a:stretch/>
          </p:blipFill>
          <p:spPr>
            <a:xfrm>
              <a:off x="7394400" y="3104300"/>
              <a:ext cx="941999" cy="776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65" name="Google Shape;1265;p81"/>
          <p:cNvGrpSpPr/>
          <p:nvPr/>
        </p:nvGrpSpPr>
        <p:grpSpPr>
          <a:xfrm>
            <a:off x="1249280" y="3398802"/>
            <a:ext cx="7784000" cy="1626493"/>
            <a:chOff x="3775275" y="4097900"/>
            <a:chExt cx="4627824" cy="967000"/>
          </a:xfrm>
        </p:grpSpPr>
        <p:pic>
          <p:nvPicPr>
            <p:cNvPr id="1266" name="Google Shape;1266;p81"/>
            <p:cNvPicPr preferRelativeResize="0"/>
            <p:nvPr/>
          </p:nvPicPr>
          <p:blipFill rotWithShape="1">
            <a:blip r:embed="rId4">
              <a:alphaModFix/>
            </a:blip>
            <a:srcRect b="16379" l="7098" r="59886" t="25287"/>
            <a:stretch/>
          </p:blipFill>
          <p:spPr>
            <a:xfrm>
              <a:off x="3775275" y="4097900"/>
              <a:ext cx="3018876" cy="96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7" name="Google Shape;1267;p81"/>
            <p:cNvPicPr preferRelativeResize="0"/>
            <p:nvPr/>
          </p:nvPicPr>
          <p:blipFill rotWithShape="1">
            <a:blip r:embed="rId4">
              <a:alphaModFix/>
            </a:blip>
            <a:srcRect b="16379" l="79862" r="3409" t="25287"/>
            <a:stretch/>
          </p:blipFill>
          <p:spPr>
            <a:xfrm>
              <a:off x="6873425" y="4097900"/>
              <a:ext cx="1529674" cy="967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" name="Google Shape;1272;p82"/>
          <p:cNvPicPr preferRelativeResize="0"/>
          <p:nvPr/>
        </p:nvPicPr>
        <p:blipFill rotWithShape="1">
          <a:blip r:embed="rId3">
            <a:alphaModFix/>
          </a:blip>
          <a:srcRect b="73638" l="0" r="0" t="0"/>
          <a:stretch/>
        </p:blipFill>
        <p:spPr>
          <a:xfrm>
            <a:off x="2892400" y="216425"/>
            <a:ext cx="6251601" cy="12427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73" name="Google Shape;1273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Science by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ALeRCE users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1274" name="Google Shape;1274;p82"/>
          <p:cNvSpPr txBox="1"/>
          <p:nvPr>
            <p:ph idx="1" type="body"/>
          </p:nvPr>
        </p:nvSpPr>
        <p:spPr>
          <a:xfrm>
            <a:off x="311700" y="1444675"/>
            <a:ext cx="3056100" cy="13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Crossmatch between ZTF transient candidates and spectra from a blind survey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Google Shape;1279;p83"/>
          <p:cNvPicPr preferRelativeResize="0"/>
          <p:nvPr/>
        </p:nvPicPr>
        <p:blipFill rotWithShape="1">
          <a:blip r:embed="rId3">
            <a:alphaModFix/>
          </a:blip>
          <a:srcRect b="73638" l="0" r="0" t="0"/>
          <a:stretch/>
        </p:blipFill>
        <p:spPr>
          <a:xfrm>
            <a:off x="2892400" y="216425"/>
            <a:ext cx="6251601" cy="12427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80" name="Google Shape;1280;p83"/>
          <p:cNvPicPr preferRelativeResize="0"/>
          <p:nvPr/>
        </p:nvPicPr>
        <p:blipFill rotWithShape="1">
          <a:blip r:embed="rId4">
            <a:alphaModFix/>
          </a:blip>
          <a:srcRect b="34738" l="0" r="8700" t="0"/>
          <a:stretch/>
        </p:blipFill>
        <p:spPr>
          <a:xfrm>
            <a:off x="3436225" y="1997150"/>
            <a:ext cx="5707773" cy="3146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Science by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ALeRCE users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1282" name="Google Shape;1282;p83"/>
          <p:cNvSpPr txBox="1"/>
          <p:nvPr>
            <p:ph idx="1" type="body"/>
          </p:nvPr>
        </p:nvSpPr>
        <p:spPr>
          <a:xfrm>
            <a:off x="311700" y="1444675"/>
            <a:ext cx="3056100" cy="13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Crossmatch between ZTF transient candidates and spectra from a blind survey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283" name="Google Shape;1283;p83"/>
          <p:cNvSpPr txBox="1"/>
          <p:nvPr>
            <p:ph idx="1" type="body"/>
          </p:nvPr>
        </p:nvSpPr>
        <p:spPr>
          <a:xfrm>
            <a:off x="768900" y="4236100"/>
            <a:ext cx="2542800" cy="6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</a:rPr>
              <a:t>AT 2020fiz / ZTF20aatpoos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</a:rPr>
              <a:t>Classified by Vinkó+2023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284" name="Google Shape;1284;p83"/>
          <p:cNvPicPr preferRelativeResize="0"/>
          <p:nvPr/>
        </p:nvPicPr>
        <p:blipFill rotWithShape="1">
          <a:blip r:embed="rId5">
            <a:alphaModFix/>
          </a:blip>
          <a:srcRect b="51050" l="8408" r="51225" t="10467"/>
          <a:stretch/>
        </p:blipFill>
        <p:spPr>
          <a:xfrm>
            <a:off x="194775" y="2865250"/>
            <a:ext cx="3691050" cy="13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5" name="Google Shape;1285;p83"/>
          <p:cNvSpPr txBox="1"/>
          <p:nvPr>
            <p:ph idx="1" type="body"/>
          </p:nvPr>
        </p:nvSpPr>
        <p:spPr>
          <a:xfrm>
            <a:off x="6900" y="2996025"/>
            <a:ext cx="2542800" cy="6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</a:rPr>
              <a:t>From Vinkó+2023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Science by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ALeRCE users</a:t>
            </a:r>
            <a:endParaRPr b="1">
              <a:solidFill>
                <a:srgbClr val="1C4587"/>
              </a:solidFill>
            </a:endParaRPr>
          </a:p>
        </p:txBody>
      </p:sp>
      <p:pic>
        <p:nvPicPr>
          <p:cNvPr id="1291" name="Google Shape;1291;p84"/>
          <p:cNvPicPr preferRelativeResize="0"/>
          <p:nvPr/>
        </p:nvPicPr>
        <p:blipFill rotWithShape="1">
          <a:blip r:embed="rId3">
            <a:alphaModFix/>
          </a:blip>
          <a:srcRect b="63217" l="0" r="1176" t="0"/>
          <a:stretch/>
        </p:blipFill>
        <p:spPr>
          <a:xfrm>
            <a:off x="3193663" y="0"/>
            <a:ext cx="5550476" cy="1588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92" name="Google Shape;1292;p84"/>
          <p:cNvSpPr txBox="1"/>
          <p:nvPr>
            <p:ph idx="1" type="body"/>
          </p:nvPr>
        </p:nvSpPr>
        <p:spPr>
          <a:xfrm>
            <a:off x="311700" y="1444675"/>
            <a:ext cx="3056100" cy="28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Select targets for follow up based on ALeRCE classifications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(e.g. Oshikiri+2024 about transients; López-Navas+2022, Arévalo+2024 about AGNs; Ok+2024 about CVs; Esposito+2024 for citizen science)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293" name="Google Shape;1293;p84"/>
          <p:cNvPicPr preferRelativeResize="0"/>
          <p:nvPr/>
        </p:nvPicPr>
        <p:blipFill rotWithShape="1">
          <a:blip r:embed="rId4">
            <a:alphaModFix/>
          </a:blip>
          <a:srcRect b="78503" l="0" r="0" t="0"/>
          <a:stretch/>
        </p:blipFill>
        <p:spPr>
          <a:xfrm>
            <a:off x="3321700" y="4219050"/>
            <a:ext cx="5391450" cy="824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94" name="Google Shape;1294;p84"/>
          <p:cNvPicPr preferRelativeResize="0"/>
          <p:nvPr/>
        </p:nvPicPr>
        <p:blipFill rotWithShape="1">
          <a:blip r:embed="rId5">
            <a:alphaModFix/>
          </a:blip>
          <a:srcRect b="66426" l="0" r="0" t="0"/>
          <a:stretch/>
        </p:blipFill>
        <p:spPr>
          <a:xfrm>
            <a:off x="3490700" y="1655313"/>
            <a:ext cx="5053449" cy="17268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95" name="Google Shape;1295;p84"/>
          <p:cNvPicPr preferRelativeResize="0"/>
          <p:nvPr/>
        </p:nvPicPr>
        <p:blipFill rotWithShape="1">
          <a:blip r:embed="rId6">
            <a:alphaModFix/>
          </a:blip>
          <a:srcRect b="82979" l="3194" r="0" t="0"/>
          <a:stretch/>
        </p:blipFill>
        <p:spPr>
          <a:xfrm>
            <a:off x="2974675" y="3449050"/>
            <a:ext cx="6085501" cy="703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Science by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ALeRCE users</a:t>
            </a:r>
            <a:endParaRPr b="1">
              <a:solidFill>
                <a:srgbClr val="1C4587"/>
              </a:solidFill>
            </a:endParaRPr>
          </a:p>
        </p:txBody>
      </p:sp>
      <p:pic>
        <p:nvPicPr>
          <p:cNvPr id="1301" name="Google Shape;1301;p85"/>
          <p:cNvPicPr preferRelativeResize="0"/>
          <p:nvPr/>
        </p:nvPicPr>
        <p:blipFill rotWithShape="1">
          <a:blip r:embed="rId3">
            <a:alphaModFix/>
          </a:blip>
          <a:srcRect b="5231" l="0" r="0" t="0"/>
          <a:stretch/>
        </p:blipFill>
        <p:spPr>
          <a:xfrm>
            <a:off x="3417850" y="61500"/>
            <a:ext cx="5566849" cy="5085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02" name="Google Shape;1302;p85"/>
          <p:cNvSpPr/>
          <p:nvPr/>
        </p:nvSpPr>
        <p:spPr>
          <a:xfrm>
            <a:off x="3357975" y="1907475"/>
            <a:ext cx="5680500" cy="947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85"/>
          <p:cNvSpPr txBox="1"/>
          <p:nvPr>
            <p:ph idx="1" type="body"/>
          </p:nvPr>
        </p:nvSpPr>
        <p:spPr>
          <a:xfrm>
            <a:off x="311700" y="1444675"/>
            <a:ext cx="3056100" cy="28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Select targets for follow up based on ALeRCE classifications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(e.g. Oshikiri+2024 about transients; López-Navas+2022, Arévalo+2024 about AGNs; Ok+2024 about CVs; Esposito+2024 for citizen science)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Science by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ALeRCE users</a:t>
            </a:r>
            <a:endParaRPr b="1">
              <a:solidFill>
                <a:srgbClr val="1C4587"/>
              </a:solidFill>
            </a:endParaRPr>
          </a:p>
        </p:txBody>
      </p:sp>
      <p:pic>
        <p:nvPicPr>
          <p:cNvPr id="1309" name="Google Shape;1309;p86"/>
          <p:cNvPicPr preferRelativeResize="0"/>
          <p:nvPr/>
        </p:nvPicPr>
        <p:blipFill rotWithShape="1">
          <a:blip r:embed="rId3">
            <a:alphaModFix/>
          </a:blip>
          <a:srcRect b="83933" l="5473" r="0" t="0"/>
          <a:stretch/>
        </p:blipFill>
        <p:spPr>
          <a:xfrm>
            <a:off x="1016634" y="3610650"/>
            <a:ext cx="7982415" cy="13751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10" name="Google Shape;1310;p86"/>
          <p:cNvSpPr txBox="1"/>
          <p:nvPr>
            <p:ph idx="1" type="body"/>
          </p:nvPr>
        </p:nvSpPr>
        <p:spPr>
          <a:xfrm>
            <a:off x="311700" y="1444675"/>
            <a:ext cx="3056100" cy="13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Use the ALeRCE classifiers for preprocessing of a novel classifier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Science by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ALeRCE users</a:t>
            </a:r>
            <a:endParaRPr b="1">
              <a:solidFill>
                <a:srgbClr val="1C4587"/>
              </a:solidFill>
            </a:endParaRPr>
          </a:p>
        </p:txBody>
      </p:sp>
      <p:pic>
        <p:nvPicPr>
          <p:cNvPr id="1316" name="Google Shape;1316;p87"/>
          <p:cNvPicPr preferRelativeResize="0"/>
          <p:nvPr/>
        </p:nvPicPr>
        <p:blipFill rotWithShape="1">
          <a:blip r:embed="rId3">
            <a:alphaModFix/>
          </a:blip>
          <a:srcRect b="83933" l="5473" r="0" t="0"/>
          <a:stretch/>
        </p:blipFill>
        <p:spPr>
          <a:xfrm>
            <a:off x="1016634" y="3610650"/>
            <a:ext cx="7982415" cy="13751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17" name="Google Shape;1317;p87"/>
          <p:cNvSpPr txBox="1"/>
          <p:nvPr>
            <p:ph idx="1" type="body"/>
          </p:nvPr>
        </p:nvSpPr>
        <p:spPr>
          <a:xfrm>
            <a:off x="311700" y="1444675"/>
            <a:ext cx="3056100" cy="13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Use the ALeRCE classifiers for preprocessing of a novel classifier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318" name="Google Shape;1318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5000" y="81750"/>
            <a:ext cx="3374025" cy="34116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Google Shape;1323;p88"/>
          <p:cNvPicPr preferRelativeResize="0"/>
          <p:nvPr/>
        </p:nvPicPr>
        <p:blipFill rotWithShape="1">
          <a:blip r:embed="rId3">
            <a:alphaModFix/>
          </a:blip>
          <a:srcRect b="20710" l="0" r="0" t="0"/>
          <a:stretch/>
        </p:blipFill>
        <p:spPr>
          <a:xfrm>
            <a:off x="4182200" y="272112"/>
            <a:ext cx="4862701" cy="35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4" name="Google Shape;1324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Science by</a:t>
            </a:r>
            <a:endParaRPr b="1">
              <a:solidFill>
                <a:srgbClr val="1C458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">
                <a:solidFill>
                  <a:srgbClr val="1C4587"/>
                </a:solidFill>
              </a:rPr>
              <a:t>ALeRCE users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1325" name="Google Shape;1325;p88"/>
          <p:cNvSpPr txBox="1"/>
          <p:nvPr>
            <p:ph idx="1" type="body"/>
          </p:nvPr>
        </p:nvSpPr>
        <p:spPr>
          <a:xfrm>
            <a:off x="311700" y="1444675"/>
            <a:ext cx="3948300" cy="13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Use our code for feature computation (Reyes-Jainaga+2021)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chemeClr val="dk1"/>
                </a:solidFill>
              </a:rPr>
              <a:t>Publicly available at </a:t>
            </a:r>
            <a:r>
              <a:rPr lang="es" sz="1400" u="sng">
                <a:solidFill>
                  <a:schemeClr val="hlink"/>
                </a:solidFill>
                <a:hlinkClick r:id="rId4"/>
              </a:rPr>
              <a:t>https://zenodo.org/records/5275453</a:t>
            </a:r>
            <a:r>
              <a:rPr lang="es" sz="1400">
                <a:solidFill>
                  <a:schemeClr val="dk1"/>
                </a:solidFill>
              </a:rPr>
              <a:t>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326" name="Google Shape;1326;p88"/>
          <p:cNvPicPr preferRelativeResize="0"/>
          <p:nvPr/>
        </p:nvPicPr>
        <p:blipFill rotWithShape="1">
          <a:blip r:embed="rId5">
            <a:alphaModFix/>
          </a:blip>
          <a:srcRect b="80411" l="19247" r="16294" t="0"/>
          <a:stretch/>
        </p:blipFill>
        <p:spPr>
          <a:xfrm>
            <a:off x="149450" y="3727600"/>
            <a:ext cx="6042024" cy="12838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27" name="Google Shape;1327;p88"/>
          <p:cNvSpPr txBox="1"/>
          <p:nvPr>
            <p:ph idx="1" type="body"/>
          </p:nvPr>
        </p:nvSpPr>
        <p:spPr>
          <a:xfrm>
            <a:off x="6502100" y="3757300"/>
            <a:ext cx="2542800" cy="6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</a:rPr>
              <a:t>From Chaini+2024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382" y="1064254"/>
            <a:ext cx="2875336" cy="926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382" y="1559113"/>
            <a:ext cx="2875336" cy="923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382" y="2052395"/>
            <a:ext cx="2875336" cy="925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382" y="2542131"/>
            <a:ext cx="2875336" cy="940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3381" y="3040972"/>
            <a:ext cx="2875339" cy="940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382" y="3531129"/>
            <a:ext cx="2875337" cy="9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6"/>
          <p:cNvSpPr txBox="1"/>
          <p:nvPr>
            <p:ph idx="4294967295" type="title"/>
          </p:nvPr>
        </p:nvSpPr>
        <p:spPr>
          <a:xfrm>
            <a:off x="1098875" y="207300"/>
            <a:ext cx="685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51C7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Input data</a:t>
            </a:r>
            <a:endParaRPr>
              <a:solidFill>
                <a:srgbClr val="351C7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0" name="Google Shape;270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716" y="40863"/>
            <a:ext cx="926200" cy="9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32250" y="142602"/>
            <a:ext cx="1100651" cy="7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6"/>
          <p:cNvSpPr txBox="1"/>
          <p:nvPr/>
        </p:nvSpPr>
        <p:spPr>
          <a:xfrm>
            <a:off x="243450" y="2336239"/>
            <a:ext cx="2875200" cy="666600"/>
          </a:xfrm>
          <a:prstGeom prst="rect">
            <a:avLst/>
          </a:prstGeom>
          <a:solidFill>
            <a:srgbClr val="000000">
              <a:alpha val="34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lt1"/>
                </a:solidFill>
              </a:rPr>
              <a:t>Image stamps</a:t>
            </a:r>
            <a:endParaRPr sz="3000">
              <a:solidFill>
                <a:schemeClr val="lt1"/>
              </a:solidFill>
            </a:endParaRPr>
          </a:p>
        </p:txBody>
      </p:sp>
      <p:pic>
        <p:nvPicPr>
          <p:cNvPr id="273" name="Google Shape;273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11265" y="1064250"/>
            <a:ext cx="2879999" cy="158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56035" y="1940510"/>
            <a:ext cx="2879999" cy="136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256034" y="400446"/>
            <a:ext cx="2880002" cy="154204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6"/>
          <p:cNvSpPr txBox="1"/>
          <p:nvPr/>
        </p:nvSpPr>
        <p:spPr>
          <a:xfrm>
            <a:off x="3256485" y="2245594"/>
            <a:ext cx="2879100" cy="758400"/>
          </a:xfrm>
          <a:prstGeom prst="rect">
            <a:avLst/>
          </a:prstGeom>
          <a:solidFill>
            <a:srgbClr val="000000">
              <a:alpha val="34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lt1"/>
                </a:solidFill>
              </a:rPr>
              <a:t>Science images, 5σ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</a:rPr>
              <a:t>(Data Releases)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id="277" name="Google Shape;277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256035" y="3304868"/>
            <a:ext cx="2880001" cy="171654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6"/>
          <p:cNvSpPr txBox="1"/>
          <p:nvPr/>
        </p:nvSpPr>
        <p:spPr>
          <a:xfrm>
            <a:off x="3256485" y="3753188"/>
            <a:ext cx="2879100" cy="819900"/>
          </a:xfrm>
          <a:prstGeom prst="rect">
            <a:avLst/>
          </a:prstGeom>
          <a:solidFill>
            <a:srgbClr val="000000">
              <a:alpha val="34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lt1"/>
                </a:solidFill>
              </a:rPr>
              <a:t>Difference images, all</a:t>
            </a:r>
            <a:endParaRPr sz="21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</a:rPr>
              <a:t>(Forced Photometry)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79" name="Google Shape;279;p26"/>
          <p:cNvSpPr txBox="1"/>
          <p:nvPr/>
        </p:nvSpPr>
        <p:spPr>
          <a:xfrm>
            <a:off x="3031185" y="-76200"/>
            <a:ext cx="3329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1"/>
                </a:solidFill>
              </a:rPr>
              <a:t>Multi band time series 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80" name="Google Shape;280;p26"/>
          <p:cNvSpPr txBox="1"/>
          <p:nvPr/>
        </p:nvSpPr>
        <p:spPr>
          <a:xfrm>
            <a:off x="6213665" y="1523973"/>
            <a:ext cx="2875200" cy="666600"/>
          </a:xfrm>
          <a:prstGeom prst="rect">
            <a:avLst/>
          </a:prstGeom>
          <a:solidFill>
            <a:srgbClr val="000000">
              <a:alpha val="34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chemeClr val="lt1"/>
                </a:solidFill>
              </a:rPr>
              <a:t>Archival images</a:t>
            </a:r>
            <a:endParaRPr sz="2600">
              <a:solidFill>
                <a:schemeClr val="lt1"/>
              </a:solidFill>
            </a:endParaRPr>
          </a:p>
        </p:txBody>
      </p:sp>
      <p:pic>
        <p:nvPicPr>
          <p:cNvPr id="281" name="Google Shape;281;p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211264" y="2672737"/>
            <a:ext cx="2880001" cy="176713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6"/>
          <p:cNvSpPr txBox="1"/>
          <p:nvPr/>
        </p:nvSpPr>
        <p:spPr>
          <a:xfrm>
            <a:off x="6213675" y="3146357"/>
            <a:ext cx="2875200" cy="819900"/>
          </a:xfrm>
          <a:prstGeom prst="rect">
            <a:avLst/>
          </a:prstGeom>
          <a:solidFill>
            <a:srgbClr val="000000">
              <a:alpha val="34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lt1"/>
                </a:solidFill>
              </a:rPr>
              <a:t>Catalog xmatches (</a:t>
            </a:r>
            <a:r>
              <a:rPr lang="es" sz="1800">
                <a:solidFill>
                  <a:schemeClr val="lt1"/>
                </a:solidFill>
              </a:rPr>
              <a:t>alert stream + external, e.g. WISE</a:t>
            </a:r>
            <a:r>
              <a:rPr lang="es" sz="2200">
                <a:solidFill>
                  <a:schemeClr val="lt1"/>
                </a:solidFill>
              </a:rPr>
              <a:t>)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83" name="Google Shape;283;p26"/>
          <p:cNvSpPr txBox="1"/>
          <p:nvPr/>
        </p:nvSpPr>
        <p:spPr>
          <a:xfrm>
            <a:off x="3256485" y="761519"/>
            <a:ext cx="2879100" cy="819900"/>
          </a:xfrm>
          <a:prstGeom prst="rect">
            <a:avLst/>
          </a:prstGeom>
          <a:solidFill>
            <a:srgbClr val="000000">
              <a:alpha val="3418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lt1"/>
                </a:solidFill>
              </a:rPr>
              <a:t>Difference images, 5σ </a:t>
            </a:r>
            <a:r>
              <a:rPr lang="es" sz="1800">
                <a:solidFill>
                  <a:schemeClr val="lt1"/>
                </a:solidFill>
              </a:rPr>
              <a:t>(Alert Stream)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89"/>
          <p:cNvSpPr txBox="1"/>
          <p:nvPr>
            <p:ph idx="1" type="body"/>
          </p:nvPr>
        </p:nvSpPr>
        <p:spPr>
          <a:xfrm>
            <a:off x="311700" y="1063675"/>
            <a:ext cx="4260300" cy="15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</a:rPr>
              <a:t>Access via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s" sz="1300">
                <a:solidFill>
                  <a:schemeClr val="dk1"/>
                </a:solidFill>
              </a:rPr>
              <a:t>Web interfaces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s" sz="1300">
                <a:solidFill>
                  <a:schemeClr val="dk1"/>
                </a:solidFill>
              </a:rPr>
              <a:t>Explorer: </a:t>
            </a:r>
            <a:r>
              <a:rPr lang="es" sz="1300" u="sng">
                <a:solidFill>
                  <a:schemeClr val="hlink"/>
                </a:solidFill>
                <a:hlinkClick r:id="rId3"/>
              </a:rPr>
              <a:t>https://alerce.online/</a:t>
            </a:r>
            <a:r>
              <a:rPr lang="es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s" sz="1300">
                <a:solidFill>
                  <a:schemeClr val="dk1"/>
                </a:solidFill>
              </a:rPr>
              <a:t>SN Hunter: </a:t>
            </a:r>
            <a:r>
              <a:rPr lang="es" sz="1300" u="sng">
                <a:solidFill>
                  <a:schemeClr val="hlink"/>
                </a:solidFill>
                <a:hlinkClick r:id="rId4"/>
              </a:rPr>
              <a:t>https://snhunter.alerce.online/</a:t>
            </a:r>
            <a:r>
              <a:rPr lang="es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s" sz="1300">
                <a:solidFill>
                  <a:schemeClr val="dk1"/>
                </a:solidFill>
              </a:rPr>
              <a:t>Watchlist: </a:t>
            </a:r>
            <a:r>
              <a:rPr lang="es" sz="1300" u="sng">
                <a:solidFill>
                  <a:schemeClr val="hlink"/>
                </a:solidFill>
                <a:hlinkClick r:id="rId5"/>
              </a:rPr>
              <a:t>https://watchlist.alerce.online/</a:t>
            </a:r>
            <a:r>
              <a:rPr lang="es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s" sz="1300">
                <a:solidFill>
                  <a:schemeClr val="dk1"/>
                </a:solidFill>
              </a:rPr>
              <a:t>Python client, API, direct DB connection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s" sz="1300">
                <a:solidFill>
                  <a:schemeClr val="dk1"/>
                </a:solidFill>
              </a:rPr>
              <a:t>Stream (upon request)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333" name="Google Shape;1333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ALeRCE public real-time products from ZTF data</a:t>
            </a:r>
            <a:endParaRPr b="1">
              <a:solidFill>
                <a:srgbClr val="1C4587"/>
              </a:solidFill>
            </a:endParaRPr>
          </a:p>
        </p:txBody>
      </p:sp>
      <p:pic>
        <p:nvPicPr>
          <p:cNvPr id="1334" name="Google Shape;1334;p89"/>
          <p:cNvPicPr preferRelativeResize="0"/>
          <p:nvPr/>
        </p:nvPicPr>
        <p:blipFill rotWithShape="1">
          <a:blip r:embed="rId6">
            <a:alphaModFix/>
          </a:blip>
          <a:srcRect b="11407" l="0" r="0" t="11822"/>
          <a:stretch/>
        </p:blipFill>
        <p:spPr>
          <a:xfrm>
            <a:off x="3342334" y="2972750"/>
            <a:ext cx="3717366" cy="217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89"/>
          <p:cNvPicPr preferRelativeResize="0"/>
          <p:nvPr/>
        </p:nvPicPr>
        <p:blipFill rotWithShape="1">
          <a:blip r:embed="rId7">
            <a:alphaModFix/>
          </a:blip>
          <a:srcRect b="7804" l="545" r="5372" t="9256"/>
          <a:stretch/>
        </p:blipFill>
        <p:spPr>
          <a:xfrm>
            <a:off x="93150" y="2972751"/>
            <a:ext cx="3168799" cy="21707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6" name="Google Shape;1336;p89"/>
          <p:cNvGrpSpPr/>
          <p:nvPr/>
        </p:nvGrpSpPr>
        <p:grpSpPr>
          <a:xfrm>
            <a:off x="7140070" y="3269880"/>
            <a:ext cx="1877397" cy="1576487"/>
            <a:chOff x="357663" y="1511791"/>
            <a:chExt cx="3421537" cy="2866861"/>
          </a:xfrm>
        </p:grpSpPr>
        <p:pic>
          <p:nvPicPr>
            <p:cNvPr id="1337" name="Google Shape;1337;p8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57663" y="1511791"/>
              <a:ext cx="3421533" cy="376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8" name="Google Shape;1338;p8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57675" y="1888348"/>
              <a:ext cx="3421524" cy="24903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9" name="Google Shape;1339;p89"/>
          <p:cNvSpPr txBox="1"/>
          <p:nvPr>
            <p:ph idx="1" type="body"/>
          </p:nvPr>
        </p:nvSpPr>
        <p:spPr>
          <a:xfrm>
            <a:off x="4814525" y="1065175"/>
            <a:ext cx="4090200" cy="19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</a:rPr>
              <a:t>Learn to use these tools!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s" sz="1300">
                <a:solidFill>
                  <a:schemeClr val="dk1"/>
                </a:solidFill>
              </a:rPr>
              <a:t>Use case notebooks: </a:t>
            </a:r>
            <a:r>
              <a:rPr lang="es" sz="1300" u="sng">
                <a:solidFill>
                  <a:schemeClr val="hlink"/>
                </a:solidFill>
                <a:hlinkClick r:id="rId10"/>
              </a:rPr>
              <a:t>https://github.com/alercebroker/usecases</a:t>
            </a:r>
            <a:r>
              <a:rPr lang="es" sz="1300">
                <a:solidFill>
                  <a:schemeClr val="dk1"/>
                </a:solidFill>
              </a:rPr>
              <a:t> 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s" sz="1300">
                <a:solidFill>
                  <a:schemeClr val="dk1"/>
                </a:solidFill>
              </a:rPr>
              <a:t>Workshops (videos, slides &amp; notebooks): </a:t>
            </a:r>
            <a:r>
              <a:rPr lang="es" sz="1300" u="sng">
                <a:solidFill>
                  <a:schemeClr val="hlink"/>
                </a:solidFill>
                <a:hlinkClick r:id="rId11"/>
              </a:rPr>
              <a:t>https://workshops.alerce.online/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1300">
                <a:solidFill>
                  <a:schemeClr val="dk1"/>
                </a:solidFill>
              </a:rPr>
              <a:t>ALeRCE homepage: </a:t>
            </a:r>
            <a:r>
              <a:rPr lang="es" sz="1300" u="sng">
                <a:solidFill>
                  <a:schemeClr val="hlink"/>
                </a:solidFill>
                <a:hlinkClick r:id="rId12"/>
              </a:rPr>
              <a:t>https://alerce.science</a:t>
            </a:r>
            <a:r>
              <a:rPr lang="es" sz="1300">
                <a:solidFill>
                  <a:schemeClr val="dk1"/>
                </a:solidFill>
              </a:rPr>
              <a:t> 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90"/>
          <p:cNvPicPr preferRelativeResize="0"/>
          <p:nvPr/>
        </p:nvPicPr>
        <p:blipFill rotWithShape="1">
          <a:blip r:embed="rId3">
            <a:alphaModFix/>
          </a:blip>
          <a:srcRect b="11411" l="0" r="0" t="2979"/>
          <a:stretch/>
        </p:blipFill>
        <p:spPr>
          <a:xfrm>
            <a:off x="6900" y="1272975"/>
            <a:ext cx="5943699" cy="387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90"/>
          <p:cNvSpPr txBox="1"/>
          <p:nvPr>
            <p:ph type="title"/>
          </p:nvPr>
        </p:nvSpPr>
        <p:spPr>
          <a:xfrm>
            <a:off x="311700" y="445025"/>
            <a:ext cx="176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And more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1346" name="Google Shape;1346;p90"/>
          <p:cNvSpPr txBox="1"/>
          <p:nvPr>
            <p:ph idx="1" type="body"/>
          </p:nvPr>
        </p:nvSpPr>
        <p:spPr>
          <a:xfrm>
            <a:off x="6967900" y="118350"/>
            <a:ext cx="1222200" cy="12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SN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AGN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VS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Asteroid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Bogus</a:t>
            </a:r>
            <a:endParaRPr sz="1500">
              <a:solidFill>
                <a:srgbClr val="000000"/>
              </a:solidFill>
            </a:endParaRPr>
          </a:p>
        </p:txBody>
      </p:sp>
      <p:pic>
        <p:nvPicPr>
          <p:cNvPr id="1347" name="Google Shape;1347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7025" y="220700"/>
            <a:ext cx="88334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90"/>
          <p:cNvSpPr/>
          <p:nvPr/>
        </p:nvSpPr>
        <p:spPr>
          <a:xfrm>
            <a:off x="3595300" y="437900"/>
            <a:ext cx="324900" cy="42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p90"/>
          <p:cNvSpPr txBox="1"/>
          <p:nvPr/>
        </p:nvSpPr>
        <p:spPr>
          <a:xfrm>
            <a:off x="3913600" y="591900"/>
            <a:ext cx="244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</a:rPr>
              <a:t>Stamp classifier (Carrasco-Davis+2021)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350" name="Google Shape;1350;p90"/>
          <p:cNvSpPr txBox="1"/>
          <p:nvPr/>
        </p:nvSpPr>
        <p:spPr>
          <a:xfrm>
            <a:off x="1890713" y="713000"/>
            <a:ext cx="1836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</a:rPr>
              <a:t>Alert stream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351" name="Google Shape;1351;p90"/>
          <p:cNvSpPr/>
          <p:nvPr/>
        </p:nvSpPr>
        <p:spPr>
          <a:xfrm>
            <a:off x="6543850" y="200475"/>
            <a:ext cx="123300" cy="9963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2" name="Google Shape;1352;p90"/>
          <p:cNvSpPr/>
          <p:nvPr/>
        </p:nvSpPr>
        <p:spPr>
          <a:xfrm>
            <a:off x="6938100" y="153200"/>
            <a:ext cx="521700" cy="291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3" name="Google Shape;1353;p90"/>
          <p:cNvSpPr/>
          <p:nvPr/>
        </p:nvSpPr>
        <p:spPr>
          <a:xfrm>
            <a:off x="4572000" y="373725"/>
            <a:ext cx="2227437" cy="1756222"/>
          </a:xfrm>
          <a:custGeom>
            <a:rect b="b" l="l" r="r" t="t"/>
            <a:pathLst>
              <a:path extrusionOk="0" h="83253" w="111749">
                <a:moveTo>
                  <a:pt x="111749" y="0"/>
                </a:moveTo>
                <a:cubicBezTo>
                  <a:pt x="108067" y="6208"/>
                  <a:pt x="104241" y="26422"/>
                  <a:pt x="89659" y="37250"/>
                </a:cubicBezTo>
                <a:cubicBezTo>
                  <a:pt x="75077" y="48079"/>
                  <a:pt x="39198" y="57304"/>
                  <a:pt x="24255" y="64971"/>
                </a:cubicBezTo>
                <a:cubicBezTo>
                  <a:pt x="9312" y="72638"/>
                  <a:pt x="4043" y="80206"/>
                  <a:pt x="0" y="83253"/>
                </a:cubicBezTo>
              </a:path>
            </a:pathLst>
          </a:custGeom>
          <a:noFill/>
          <a:ln cap="flat" cmpd="sng" w="38100">
            <a:solidFill>
              <a:srgbClr val="A64D79"/>
            </a:solidFill>
            <a:prstDash val="solid"/>
            <a:round/>
            <a:headEnd len="med" w="med" type="none"/>
            <a:tailEnd len="med" w="med" type="stealth"/>
          </a:ln>
        </p:spPr>
      </p:sp>
      <p:pic>
        <p:nvPicPr>
          <p:cNvPr id="1354" name="Google Shape;1354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2812" y="118350"/>
            <a:ext cx="127266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9" name="Google Shape;1359;p91"/>
          <p:cNvPicPr preferRelativeResize="0"/>
          <p:nvPr/>
        </p:nvPicPr>
        <p:blipFill rotWithShape="1">
          <a:blip r:embed="rId3">
            <a:alphaModFix/>
          </a:blip>
          <a:srcRect b="11411" l="0" r="0" t="2979"/>
          <a:stretch/>
        </p:blipFill>
        <p:spPr>
          <a:xfrm>
            <a:off x="6900" y="1272975"/>
            <a:ext cx="5943699" cy="387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91"/>
          <p:cNvSpPr txBox="1"/>
          <p:nvPr>
            <p:ph type="title"/>
          </p:nvPr>
        </p:nvSpPr>
        <p:spPr>
          <a:xfrm>
            <a:off x="311700" y="445025"/>
            <a:ext cx="176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And more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1361" name="Google Shape;1361;p91"/>
          <p:cNvSpPr txBox="1"/>
          <p:nvPr>
            <p:ph idx="1" type="body"/>
          </p:nvPr>
        </p:nvSpPr>
        <p:spPr>
          <a:xfrm>
            <a:off x="6967900" y="118350"/>
            <a:ext cx="1222200" cy="12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SN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AGN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VS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Asteroid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000000"/>
                </a:solidFill>
              </a:rPr>
              <a:t>Bogus</a:t>
            </a:r>
            <a:endParaRPr sz="1500">
              <a:solidFill>
                <a:srgbClr val="000000"/>
              </a:solidFill>
            </a:endParaRPr>
          </a:p>
        </p:txBody>
      </p:sp>
      <p:pic>
        <p:nvPicPr>
          <p:cNvPr id="1362" name="Google Shape;1362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7025" y="220700"/>
            <a:ext cx="88334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3" name="Google Shape;1363;p91"/>
          <p:cNvSpPr/>
          <p:nvPr/>
        </p:nvSpPr>
        <p:spPr>
          <a:xfrm>
            <a:off x="3595300" y="437900"/>
            <a:ext cx="324900" cy="42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91"/>
          <p:cNvSpPr txBox="1"/>
          <p:nvPr/>
        </p:nvSpPr>
        <p:spPr>
          <a:xfrm>
            <a:off x="3913600" y="591900"/>
            <a:ext cx="2448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</a:rPr>
              <a:t>Stamp classifier (Carrasco-Davis+2021)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365" name="Google Shape;1365;p91"/>
          <p:cNvSpPr txBox="1"/>
          <p:nvPr/>
        </p:nvSpPr>
        <p:spPr>
          <a:xfrm>
            <a:off x="1890713" y="713000"/>
            <a:ext cx="1836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</a:rPr>
              <a:t>Alert stream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366" name="Google Shape;1366;p91"/>
          <p:cNvSpPr/>
          <p:nvPr/>
        </p:nvSpPr>
        <p:spPr>
          <a:xfrm>
            <a:off x="6543850" y="200475"/>
            <a:ext cx="123300" cy="9963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p91"/>
          <p:cNvSpPr/>
          <p:nvPr/>
        </p:nvSpPr>
        <p:spPr>
          <a:xfrm>
            <a:off x="6938100" y="153200"/>
            <a:ext cx="521700" cy="291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8" name="Google Shape;1368;p91"/>
          <p:cNvSpPr/>
          <p:nvPr/>
        </p:nvSpPr>
        <p:spPr>
          <a:xfrm>
            <a:off x="4572000" y="373725"/>
            <a:ext cx="2227437" cy="1756222"/>
          </a:xfrm>
          <a:custGeom>
            <a:rect b="b" l="l" r="r" t="t"/>
            <a:pathLst>
              <a:path extrusionOk="0" h="83253" w="111749">
                <a:moveTo>
                  <a:pt x="111749" y="0"/>
                </a:moveTo>
                <a:cubicBezTo>
                  <a:pt x="108067" y="6208"/>
                  <a:pt x="104241" y="26422"/>
                  <a:pt x="89659" y="37250"/>
                </a:cubicBezTo>
                <a:cubicBezTo>
                  <a:pt x="75077" y="48079"/>
                  <a:pt x="39198" y="57304"/>
                  <a:pt x="24255" y="64971"/>
                </a:cubicBezTo>
                <a:cubicBezTo>
                  <a:pt x="9312" y="72638"/>
                  <a:pt x="4043" y="80206"/>
                  <a:pt x="0" y="83253"/>
                </a:cubicBezTo>
              </a:path>
            </a:pathLst>
          </a:custGeom>
          <a:noFill/>
          <a:ln cap="flat" cmpd="sng" w="38100">
            <a:solidFill>
              <a:srgbClr val="A64D79"/>
            </a:solidFill>
            <a:prstDash val="solid"/>
            <a:round/>
            <a:headEnd len="med" w="med" type="none"/>
            <a:tailEnd len="med" w="med" type="stealth"/>
          </a:ln>
        </p:spPr>
      </p:sp>
      <p:pic>
        <p:nvPicPr>
          <p:cNvPr id="1369" name="Google Shape;1369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2812" y="118350"/>
            <a:ext cx="127266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91"/>
          <p:cNvPicPr preferRelativeResize="0"/>
          <p:nvPr/>
        </p:nvPicPr>
        <p:blipFill rotWithShape="1">
          <a:blip r:embed="rId6">
            <a:alphaModFix/>
          </a:blip>
          <a:srcRect b="0" l="0" r="0" t="2827"/>
          <a:stretch/>
        </p:blipFill>
        <p:spPr>
          <a:xfrm>
            <a:off x="3408700" y="713000"/>
            <a:ext cx="5582900" cy="443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92"/>
          <p:cNvSpPr txBox="1"/>
          <p:nvPr>
            <p:ph type="title"/>
          </p:nvPr>
        </p:nvSpPr>
        <p:spPr>
          <a:xfrm>
            <a:off x="311700" y="445025"/>
            <a:ext cx="176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And more</a:t>
            </a:r>
            <a:endParaRPr b="1">
              <a:solidFill>
                <a:srgbClr val="1C4587"/>
              </a:solidFill>
            </a:endParaRPr>
          </a:p>
        </p:txBody>
      </p:sp>
      <p:pic>
        <p:nvPicPr>
          <p:cNvPr id="1376" name="Google Shape;137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178" y="0"/>
            <a:ext cx="68476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1" name="Google Shape;1381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1178" y="0"/>
            <a:ext cx="684764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93"/>
          <p:cNvSpPr txBox="1"/>
          <p:nvPr>
            <p:ph type="title"/>
          </p:nvPr>
        </p:nvSpPr>
        <p:spPr>
          <a:xfrm>
            <a:off x="311700" y="445025"/>
            <a:ext cx="176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And more</a:t>
            </a:r>
            <a:endParaRPr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94"/>
          <p:cNvSpPr txBox="1"/>
          <p:nvPr>
            <p:ph type="title"/>
          </p:nvPr>
        </p:nvSpPr>
        <p:spPr>
          <a:xfrm>
            <a:off x="311700" y="445025"/>
            <a:ext cx="176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And more</a:t>
            </a:r>
            <a:endParaRPr b="1">
              <a:solidFill>
                <a:srgbClr val="1C4587"/>
              </a:solidFill>
            </a:endParaRPr>
          </a:p>
        </p:txBody>
      </p:sp>
      <p:pic>
        <p:nvPicPr>
          <p:cNvPr id="1388" name="Google Shape;138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178" y="0"/>
            <a:ext cx="68476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95"/>
          <p:cNvSpPr txBox="1"/>
          <p:nvPr>
            <p:ph type="title"/>
          </p:nvPr>
        </p:nvSpPr>
        <p:spPr>
          <a:xfrm>
            <a:off x="311700" y="445025"/>
            <a:ext cx="176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And more</a:t>
            </a:r>
            <a:endParaRPr b="1">
              <a:solidFill>
                <a:srgbClr val="1C4587"/>
              </a:solidFill>
            </a:endParaRPr>
          </a:p>
        </p:txBody>
      </p:sp>
      <p:pic>
        <p:nvPicPr>
          <p:cNvPr id="1394" name="Google Shape;139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178" y="0"/>
            <a:ext cx="684764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5" name="Google Shape;1395;p95"/>
          <p:cNvGrpSpPr/>
          <p:nvPr/>
        </p:nvGrpSpPr>
        <p:grpSpPr>
          <a:xfrm>
            <a:off x="6580200" y="3823850"/>
            <a:ext cx="2014500" cy="651450"/>
            <a:chOff x="5432950" y="3828100"/>
            <a:chExt cx="2014500" cy="651450"/>
          </a:xfrm>
        </p:grpSpPr>
        <p:sp>
          <p:nvSpPr>
            <p:cNvPr id="1396" name="Google Shape;1396;p95"/>
            <p:cNvSpPr/>
            <p:nvPr/>
          </p:nvSpPr>
          <p:spPr>
            <a:xfrm>
              <a:off x="5432950" y="3828100"/>
              <a:ext cx="2014500" cy="2916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95"/>
            <p:cNvSpPr/>
            <p:nvPr/>
          </p:nvSpPr>
          <p:spPr>
            <a:xfrm>
              <a:off x="5432950" y="4187950"/>
              <a:ext cx="2014500" cy="2916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95"/>
            <p:cNvSpPr/>
            <p:nvPr/>
          </p:nvSpPr>
          <p:spPr>
            <a:xfrm>
              <a:off x="5432950" y="3828100"/>
              <a:ext cx="289800" cy="6513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95"/>
            <p:cNvSpPr/>
            <p:nvPr/>
          </p:nvSpPr>
          <p:spPr>
            <a:xfrm>
              <a:off x="7154650" y="3828175"/>
              <a:ext cx="289800" cy="6513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95"/>
            <p:cNvSpPr/>
            <p:nvPr/>
          </p:nvSpPr>
          <p:spPr>
            <a:xfrm>
              <a:off x="5787350" y="3828175"/>
              <a:ext cx="619200" cy="6513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95"/>
            <p:cNvSpPr/>
            <p:nvPr/>
          </p:nvSpPr>
          <p:spPr>
            <a:xfrm>
              <a:off x="5722800" y="4121425"/>
              <a:ext cx="64500" cy="648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95"/>
            <p:cNvSpPr/>
            <p:nvPr/>
          </p:nvSpPr>
          <p:spPr>
            <a:xfrm>
              <a:off x="6471000" y="3828175"/>
              <a:ext cx="619200" cy="6513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95"/>
            <p:cNvSpPr/>
            <p:nvPr/>
          </p:nvSpPr>
          <p:spPr>
            <a:xfrm>
              <a:off x="6406450" y="4121425"/>
              <a:ext cx="64500" cy="648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95"/>
            <p:cNvSpPr/>
            <p:nvPr/>
          </p:nvSpPr>
          <p:spPr>
            <a:xfrm>
              <a:off x="7090100" y="4121425"/>
              <a:ext cx="64500" cy="648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96"/>
          <p:cNvSpPr txBox="1"/>
          <p:nvPr>
            <p:ph type="title"/>
          </p:nvPr>
        </p:nvSpPr>
        <p:spPr>
          <a:xfrm>
            <a:off x="311700" y="445025"/>
            <a:ext cx="176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And more</a:t>
            </a:r>
            <a:endParaRPr b="1">
              <a:solidFill>
                <a:srgbClr val="1C4587"/>
              </a:solidFill>
            </a:endParaRPr>
          </a:p>
        </p:txBody>
      </p:sp>
      <p:pic>
        <p:nvPicPr>
          <p:cNvPr id="1410" name="Google Shape;1410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178" y="0"/>
            <a:ext cx="684764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1" name="Google Shape;1411;p96"/>
          <p:cNvGrpSpPr/>
          <p:nvPr/>
        </p:nvGrpSpPr>
        <p:grpSpPr>
          <a:xfrm>
            <a:off x="6580200" y="3823850"/>
            <a:ext cx="2014500" cy="651450"/>
            <a:chOff x="5432950" y="3828100"/>
            <a:chExt cx="2014500" cy="651450"/>
          </a:xfrm>
        </p:grpSpPr>
        <p:sp>
          <p:nvSpPr>
            <p:cNvPr id="1412" name="Google Shape;1412;p96"/>
            <p:cNvSpPr/>
            <p:nvPr/>
          </p:nvSpPr>
          <p:spPr>
            <a:xfrm>
              <a:off x="5432950" y="3828100"/>
              <a:ext cx="2014500" cy="2916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96"/>
            <p:cNvSpPr/>
            <p:nvPr/>
          </p:nvSpPr>
          <p:spPr>
            <a:xfrm>
              <a:off x="5432950" y="4187950"/>
              <a:ext cx="2014500" cy="2916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96"/>
            <p:cNvSpPr/>
            <p:nvPr/>
          </p:nvSpPr>
          <p:spPr>
            <a:xfrm>
              <a:off x="5432950" y="3828100"/>
              <a:ext cx="289800" cy="6513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96"/>
            <p:cNvSpPr/>
            <p:nvPr/>
          </p:nvSpPr>
          <p:spPr>
            <a:xfrm>
              <a:off x="7154650" y="3828175"/>
              <a:ext cx="289800" cy="6513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96"/>
            <p:cNvSpPr/>
            <p:nvPr/>
          </p:nvSpPr>
          <p:spPr>
            <a:xfrm>
              <a:off x="5787350" y="3828175"/>
              <a:ext cx="619200" cy="6513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96"/>
            <p:cNvSpPr/>
            <p:nvPr/>
          </p:nvSpPr>
          <p:spPr>
            <a:xfrm>
              <a:off x="5722800" y="4121425"/>
              <a:ext cx="64500" cy="648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96"/>
            <p:cNvSpPr/>
            <p:nvPr/>
          </p:nvSpPr>
          <p:spPr>
            <a:xfrm>
              <a:off x="6471000" y="3828175"/>
              <a:ext cx="619200" cy="6513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96"/>
            <p:cNvSpPr/>
            <p:nvPr/>
          </p:nvSpPr>
          <p:spPr>
            <a:xfrm>
              <a:off x="6406450" y="4121425"/>
              <a:ext cx="64500" cy="648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96"/>
            <p:cNvSpPr/>
            <p:nvPr/>
          </p:nvSpPr>
          <p:spPr>
            <a:xfrm>
              <a:off x="7090100" y="4121425"/>
              <a:ext cx="64500" cy="648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21" name="Google Shape;1421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7296" y="0"/>
            <a:ext cx="570696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Google Shape;1422;p96"/>
          <p:cNvSpPr/>
          <p:nvPr/>
        </p:nvSpPr>
        <p:spPr>
          <a:xfrm>
            <a:off x="4081550" y="445025"/>
            <a:ext cx="4307700" cy="277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97"/>
          <p:cNvSpPr txBox="1"/>
          <p:nvPr>
            <p:ph type="title"/>
          </p:nvPr>
        </p:nvSpPr>
        <p:spPr>
          <a:xfrm>
            <a:off x="311700" y="445025"/>
            <a:ext cx="176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1C4587"/>
                </a:solidFill>
              </a:rPr>
              <a:t>And more</a:t>
            </a:r>
            <a:endParaRPr b="1">
              <a:solidFill>
                <a:srgbClr val="1C4587"/>
              </a:solidFill>
            </a:endParaRPr>
          </a:p>
        </p:txBody>
      </p:sp>
      <p:pic>
        <p:nvPicPr>
          <p:cNvPr id="1428" name="Google Shape;1428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178" y="0"/>
            <a:ext cx="684764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9" name="Google Shape;1429;p97"/>
          <p:cNvGrpSpPr/>
          <p:nvPr/>
        </p:nvGrpSpPr>
        <p:grpSpPr>
          <a:xfrm>
            <a:off x="6580200" y="3823850"/>
            <a:ext cx="2014500" cy="651450"/>
            <a:chOff x="5432950" y="3828100"/>
            <a:chExt cx="2014500" cy="651450"/>
          </a:xfrm>
        </p:grpSpPr>
        <p:sp>
          <p:nvSpPr>
            <p:cNvPr id="1430" name="Google Shape;1430;p97"/>
            <p:cNvSpPr/>
            <p:nvPr/>
          </p:nvSpPr>
          <p:spPr>
            <a:xfrm>
              <a:off x="5432950" y="3828100"/>
              <a:ext cx="2014500" cy="2916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97"/>
            <p:cNvSpPr/>
            <p:nvPr/>
          </p:nvSpPr>
          <p:spPr>
            <a:xfrm>
              <a:off x="5432950" y="4187950"/>
              <a:ext cx="2014500" cy="2916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97"/>
            <p:cNvSpPr/>
            <p:nvPr/>
          </p:nvSpPr>
          <p:spPr>
            <a:xfrm>
              <a:off x="5432950" y="3828100"/>
              <a:ext cx="289800" cy="6513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97"/>
            <p:cNvSpPr/>
            <p:nvPr/>
          </p:nvSpPr>
          <p:spPr>
            <a:xfrm>
              <a:off x="7154650" y="3828175"/>
              <a:ext cx="289800" cy="6513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97"/>
            <p:cNvSpPr/>
            <p:nvPr/>
          </p:nvSpPr>
          <p:spPr>
            <a:xfrm>
              <a:off x="5787350" y="3828175"/>
              <a:ext cx="619200" cy="6513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97"/>
            <p:cNvSpPr/>
            <p:nvPr/>
          </p:nvSpPr>
          <p:spPr>
            <a:xfrm>
              <a:off x="5722800" y="4121425"/>
              <a:ext cx="64500" cy="648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97"/>
            <p:cNvSpPr/>
            <p:nvPr/>
          </p:nvSpPr>
          <p:spPr>
            <a:xfrm>
              <a:off x="6471000" y="3828175"/>
              <a:ext cx="619200" cy="651300"/>
            </a:xfrm>
            <a:prstGeom prst="rect">
              <a:avLst/>
            </a:prstGeom>
            <a:solidFill>
              <a:srgbClr val="000000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97"/>
            <p:cNvSpPr/>
            <p:nvPr/>
          </p:nvSpPr>
          <p:spPr>
            <a:xfrm>
              <a:off x="6406450" y="4121425"/>
              <a:ext cx="64500" cy="648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97"/>
            <p:cNvSpPr/>
            <p:nvPr/>
          </p:nvSpPr>
          <p:spPr>
            <a:xfrm>
              <a:off x="7090100" y="4121425"/>
              <a:ext cx="64500" cy="64800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39" name="Google Shape;1439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7296" y="0"/>
            <a:ext cx="570696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97"/>
          <p:cNvPicPr preferRelativeResize="0"/>
          <p:nvPr/>
        </p:nvPicPr>
        <p:blipFill rotWithShape="1">
          <a:blip r:embed="rId5">
            <a:alphaModFix/>
          </a:blip>
          <a:srcRect b="9950" l="17712" r="18735" t="0"/>
          <a:stretch/>
        </p:blipFill>
        <p:spPr>
          <a:xfrm>
            <a:off x="201425" y="1779725"/>
            <a:ext cx="3104551" cy="2459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97"/>
          <p:cNvSpPr txBox="1"/>
          <p:nvPr>
            <p:ph idx="1" type="body"/>
          </p:nvPr>
        </p:nvSpPr>
        <p:spPr>
          <a:xfrm>
            <a:off x="277625" y="4190050"/>
            <a:ext cx="201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1"/>
                </a:solidFill>
              </a:rPr>
              <a:t>Reyes-Jainaga+2023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442" name="Google Shape;1442;p97"/>
          <p:cNvSpPr/>
          <p:nvPr/>
        </p:nvSpPr>
        <p:spPr>
          <a:xfrm>
            <a:off x="4081550" y="445025"/>
            <a:ext cx="4307700" cy="277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5750"/>
            <a:ext cx="9115551" cy="52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7"/>
          <p:cNvSpPr txBox="1"/>
          <p:nvPr>
            <p:ph type="title"/>
          </p:nvPr>
        </p:nvSpPr>
        <p:spPr>
          <a:xfrm>
            <a:off x="17856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ALeRCE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290" name="Google Shape;290;p27"/>
          <p:cNvGrpSpPr/>
          <p:nvPr/>
        </p:nvGrpSpPr>
        <p:grpSpPr>
          <a:xfrm>
            <a:off x="5595450" y="352750"/>
            <a:ext cx="3004049" cy="4506073"/>
            <a:chOff x="5138250" y="352750"/>
            <a:chExt cx="3004049" cy="4506073"/>
          </a:xfrm>
        </p:grpSpPr>
        <p:pic>
          <p:nvPicPr>
            <p:cNvPr id="291" name="Google Shape;291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38250" y="352750"/>
              <a:ext cx="3004049" cy="4506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27"/>
            <p:cNvSpPr/>
            <p:nvPr/>
          </p:nvSpPr>
          <p:spPr>
            <a:xfrm>
              <a:off x="6224800" y="887200"/>
              <a:ext cx="492600" cy="114600"/>
            </a:xfrm>
            <a:prstGeom prst="roundRect">
              <a:avLst>
                <a:gd fmla="val 16667" name="adj"/>
              </a:avLst>
            </a:prstGeom>
            <a:solidFill>
              <a:srgbClr val="FFF200">
                <a:alpha val="348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3" name="Google Shape;293;p27"/>
          <p:cNvPicPr preferRelativeResize="0"/>
          <p:nvPr/>
        </p:nvPicPr>
        <p:blipFill rotWithShape="1">
          <a:blip r:embed="rId5">
            <a:alphaModFix/>
          </a:blip>
          <a:srcRect b="0" l="0" r="55486" t="0"/>
          <a:stretch/>
        </p:blipFill>
        <p:spPr>
          <a:xfrm>
            <a:off x="418900" y="1809400"/>
            <a:ext cx="1353750" cy="13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"/>
          <p:cNvSpPr txBox="1"/>
          <p:nvPr>
            <p:ph type="title"/>
          </p:nvPr>
        </p:nvSpPr>
        <p:spPr>
          <a:xfrm>
            <a:off x="1436275" y="377350"/>
            <a:ext cx="764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51C75"/>
                </a:solidFill>
              </a:rPr>
              <a:t>Scientific questions</a:t>
            </a:r>
            <a:endParaRPr>
              <a:solidFill>
                <a:srgbClr val="351C75"/>
              </a:solidFill>
            </a:endParaRPr>
          </a:p>
        </p:txBody>
      </p:sp>
      <p:pic>
        <p:nvPicPr>
          <p:cNvPr id="299" name="Google Shape;29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16" y="152500"/>
            <a:ext cx="926200" cy="9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8"/>
          <p:cNvSpPr txBox="1"/>
          <p:nvPr/>
        </p:nvSpPr>
        <p:spPr>
          <a:xfrm>
            <a:off x="4807950" y="2655575"/>
            <a:ext cx="2120100" cy="3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Variable stars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Microlensing events, changing mode stellar pulsators, rapid reaction to eclipsing events, eruptive events.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is matter distributed in our galaxy?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6177" y="1492334"/>
            <a:ext cx="1038564" cy="9690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2" name="Google Shape;30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025" y="1492334"/>
            <a:ext cx="969100" cy="969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303" name="Google Shape;30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9246" y="1492334"/>
            <a:ext cx="969100" cy="96904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4" name="Google Shape;304;p28"/>
          <p:cNvSpPr txBox="1"/>
          <p:nvPr/>
        </p:nvSpPr>
        <p:spPr>
          <a:xfrm>
            <a:off x="7091375" y="2655575"/>
            <a:ext cx="1995300" cy="3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System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earth objects, size distribution, collisional or rotational disintegration.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was the solar system formed?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8"/>
          <p:cNvSpPr txBox="1"/>
          <p:nvPr/>
        </p:nvSpPr>
        <p:spPr>
          <a:xfrm>
            <a:off x="2219825" y="2664369"/>
            <a:ext cx="2602800" cy="3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 Galactic Nuclei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Changing state AGNs, reverberation mapping, detection of intermediate mass black holes, tidal disruption events.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nature of accretion in supermassive black holes?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21630" y="1492334"/>
            <a:ext cx="1290042" cy="969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07" name="Google Shape;307;p28"/>
          <p:cNvSpPr txBox="1"/>
          <p:nvPr/>
        </p:nvSpPr>
        <p:spPr>
          <a:xfrm>
            <a:off x="10025" y="2655575"/>
            <a:ext cx="2254500" cy="3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Transients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Progenitors of stellar explosions (outermost layers) &amp; explosion physics (ejecta structure).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does the Universe expand?</a:t>
            </a:r>
            <a:endParaRPr b="1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