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79" r:id="rId5"/>
    <p:sldId id="28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5" r:id="rId17"/>
    <p:sldId id="276" r:id="rId18"/>
    <p:sldId id="278" r:id="rId19"/>
    <p:sldId id="284" r:id="rId20"/>
    <p:sldId id="283" r:id="rId21"/>
    <p:sldId id="281" r:id="rId22"/>
    <p:sldId id="265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57"/>
    <p:restoredTop sz="94577"/>
  </p:normalViewPr>
  <p:slideViewPr>
    <p:cSldViewPr snapToGrid="0">
      <p:cViewPr varScale="1">
        <p:scale>
          <a:sx n="57" d="100"/>
          <a:sy n="57" d="100"/>
        </p:scale>
        <p:origin x="1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68716200000000005"/>
          <c:y val="5.0000000000000001E-3"/>
          <c:w val="0.307838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F846-2143-A2DD-D7C590A56A1B}"/>
              </c:ext>
            </c:extLst>
          </c:dPt>
          <c:dPt>
            <c:idx val="1"/>
            <c:bubble3D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46-2143-A2DD-D7C590A56A1B}"/>
              </c:ext>
            </c:extLst>
          </c:dPt>
          <c:dPt>
            <c:idx val="2"/>
            <c:bubble3D val="0"/>
            <c:spPr>
              <a:solidFill>
                <a:srgbClr val="E7A13D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F846-2143-A2DD-D7C590A56A1B}"/>
              </c:ext>
            </c:extLst>
          </c:dPt>
          <c:dPt>
            <c:idx val="3"/>
            <c:bubble3D val="0"/>
            <c:spPr>
              <a:solidFill>
                <a:srgbClr val="BC2D3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F846-2143-A2DD-D7C590A56A1B}"/>
              </c:ext>
            </c:extLst>
          </c:dPt>
          <c:cat>
            <c:strRef>
              <c:f>Sheet1!$B$1:$E$1</c:f>
              <c:strCache>
                <c:ptCount val="4"/>
                <c:pt idx="0">
                  <c:v>70% Dark Energy</c:v>
                </c:pt>
                <c:pt idx="1">
                  <c:v>25% Dark Matter</c:v>
                </c:pt>
                <c:pt idx="2">
                  <c:v>5% Baryons</c:v>
                </c:pt>
                <c:pt idx="3">
                  <c:v>Others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70</c:v>
                </c:pt>
                <c:pt idx="1">
                  <c:v>25</c:v>
                </c:pt>
                <c:pt idx="2">
                  <c:v>4.2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46-2143-A2DD-D7C590A56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"/>
          <c:y val="0"/>
          <c:w val="0.86174700000000004"/>
          <c:h val="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000" b="0" i="0" u="none" strike="noStrike">
              <a:solidFill>
                <a:srgbClr val="000000"/>
              </a:solidFill>
              <a:latin typeface="Calibri"/>
            </a:defRPr>
          </a:pPr>
          <a:endParaRPr lang="de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9:25:11.90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738.17969"/>
      <inkml:brushProperty name="anchorY" value="-21011.99609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9:25:12.64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90336.5625"/>
      <inkml:brushProperty name="anchorY" value="-34902.90234"/>
      <inkml:brushProperty name="scaleFactor" value="0.5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9:25:28.24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33207.09375"/>
      <inkml:brushProperty name="anchorY" value="-47631.94531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97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237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der Präsentatio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der Präsentation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tolga-ahmetler-W2WEfxBzT4Q-unsplash.jpg" descr="tolga-ahmetler-W2WEfxBzT4Q-unsplash.jpg"/>
          <p:cNvPicPr>
            <a:picLocks noChangeAspect="1"/>
          </p:cNvPicPr>
          <p:nvPr/>
        </p:nvPicPr>
        <p:blipFill>
          <a:blip r:embed="rId2"/>
          <a:srcRect l="32985" t="65401" r="66398" b="28646"/>
          <a:stretch>
            <a:fillRect/>
          </a:stretch>
        </p:blipFill>
        <p:spPr>
          <a:xfrm flipH="1">
            <a:off x="467388" y="377617"/>
            <a:ext cx="278607" cy="1795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08" y="21600"/>
                </a:moveTo>
                <a:cubicBezTo>
                  <a:pt x="5588" y="21600"/>
                  <a:pt x="4190" y="21598"/>
                  <a:pt x="3262" y="21538"/>
                </a:cubicBezTo>
                <a:cubicBezTo>
                  <a:pt x="1924" y="21462"/>
                  <a:pt x="887" y="21302"/>
                  <a:pt x="400" y="21094"/>
                </a:cubicBezTo>
                <a:cubicBezTo>
                  <a:pt x="13" y="20950"/>
                  <a:pt x="0" y="20733"/>
                  <a:pt x="0" y="20373"/>
                </a:cubicBezTo>
                <a:lnTo>
                  <a:pt x="0" y="1227"/>
                </a:lnTo>
                <a:cubicBezTo>
                  <a:pt x="0" y="867"/>
                  <a:pt x="13" y="650"/>
                  <a:pt x="400" y="506"/>
                </a:cubicBezTo>
                <a:cubicBezTo>
                  <a:pt x="887" y="298"/>
                  <a:pt x="1924" y="138"/>
                  <a:pt x="3262" y="62"/>
                </a:cubicBezTo>
                <a:cubicBezTo>
                  <a:pt x="4190" y="2"/>
                  <a:pt x="5588" y="0"/>
                  <a:pt x="7908" y="0"/>
                </a:cubicBezTo>
                <a:lnTo>
                  <a:pt x="13692" y="0"/>
                </a:lnTo>
                <a:cubicBezTo>
                  <a:pt x="16012" y="0"/>
                  <a:pt x="17380" y="2"/>
                  <a:pt x="18308" y="62"/>
                </a:cubicBezTo>
                <a:cubicBezTo>
                  <a:pt x="19645" y="138"/>
                  <a:pt x="20713" y="298"/>
                  <a:pt x="21200" y="506"/>
                </a:cubicBezTo>
                <a:cubicBezTo>
                  <a:pt x="21587" y="650"/>
                  <a:pt x="21600" y="867"/>
                  <a:pt x="21600" y="1227"/>
                </a:cubicBezTo>
                <a:lnTo>
                  <a:pt x="21600" y="20373"/>
                </a:lnTo>
                <a:cubicBezTo>
                  <a:pt x="21600" y="20733"/>
                  <a:pt x="21587" y="20950"/>
                  <a:pt x="21200" y="21094"/>
                </a:cubicBezTo>
                <a:cubicBezTo>
                  <a:pt x="20713" y="21302"/>
                  <a:pt x="19645" y="21462"/>
                  <a:pt x="18308" y="21538"/>
                </a:cubicBezTo>
                <a:cubicBezTo>
                  <a:pt x="17380" y="21598"/>
                  <a:pt x="16012" y="21600"/>
                  <a:pt x="13692" y="21600"/>
                </a:cubicBezTo>
                <a:lnTo>
                  <a:pt x="7908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" name="pasted-image.tiff" descr="pasted-image.tiff"/>
          <p:cNvPicPr>
            <a:picLocks noChangeAspect="1"/>
          </p:cNvPicPr>
          <p:nvPr/>
        </p:nvPicPr>
        <p:blipFill>
          <a:blip r:embed="rId3"/>
          <a:srcRect l="38982"/>
          <a:stretch>
            <a:fillRect/>
          </a:stretch>
        </p:blipFill>
        <p:spPr>
          <a:xfrm>
            <a:off x="20957607" y="11893567"/>
            <a:ext cx="2830418" cy="208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tolga-ahmetler-W2WEfxBzT4Q-unsplash.jpg" descr="tolga-ahmetler-W2WEfxBzT4Q-unsplash.jpg"/>
          <p:cNvPicPr>
            <a:picLocks noChangeAspect="1"/>
          </p:cNvPicPr>
          <p:nvPr/>
        </p:nvPicPr>
        <p:blipFill>
          <a:blip r:embed="rId2"/>
          <a:srcRect l="34060" t="44665" r="64813" b="52720"/>
          <a:stretch>
            <a:fillRect/>
          </a:stretch>
        </p:blipFill>
        <p:spPr>
          <a:xfrm flipH="1">
            <a:off x="23670703" y="12378781"/>
            <a:ext cx="937420" cy="1451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6" extrusionOk="0">
                <a:moveTo>
                  <a:pt x="3237" y="21596"/>
                </a:moveTo>
                <a:cubicBezTo>
                  <a:pt x="2286" y="21596"/>
                  <a:pt x="1715" y="21598"/>
                  <a:pt x="1335" y="21495"/>
                </a:cubicBezTo>
                <a:cubicBezTo>
                  <a:pt x="787" y="21367"/>
                  <a:pt x="355" y="21088"/>
                  <a:pt x="156" y="20734"/>
                </a:cubicBezTo>
                <a:cubicBezTo>
                  <a:pt x="-3" y="20488"/>
                  <a:pt x="0" y="20120"/>
                  <a:pt x="0" y="19506"/>
                </a:cubicBezTo>
                <a:lnTo>
                  <a:pt x="0" y="2090"/>
                </a:lnTo>
                <a:cubicBezTo>
                  <a:pt x="0" y="1476"/>
                  <a:pt x="-3" y="1108"/>
                  <a:pt x="156" y="862"/>
                </a:cubicBezTo>
                <a:cubicBezTo>
                  <a:pt x="355" y="508"/>
                  <a:pt x="787" y="229"/>
                  <a:pt x="1335" y="101"/>
                </a:cubicBezTo>
                <a:cubicBezTo>
                  <a:pt x="1715" y="-2"/>
                  <a:pt x="2286" y="0"/>
                  <a:pt x="3237" y="0"/>
                </a:cubicBezTo>
                <a:lnTo>
                  <a:pt x="18357" y="0"/>
                </a:lnTo>
                <a:cubicBezTo>
                  <a:pt x="19308" y="0"/>
                  <a:pt x="19879" y="-2"/>
                  <a:pt x="20259" y="101"/>
                </a:cubicBezTo>
                <a:cubicBezTo>
                  <a:pt x="20807" y="229"/>
                  <a:pt x="21239" y="508"/>
                  <a:pt x="21438" y="862"/>
                </a:cubicBezTo>
                <a:cubicBezTo>
                  <a:pt x="21597" y="1108"/>
                  <a:pt x="21594" y="1476"/>
                  <a:pt x="21594" y="2090"/>
                </a:cubicBezTo>
                <a:lnTo>
                  <a:pt x="21594" y="19506"/>
                </a:lnTo>
                <a:cubicBezTo>
                  <a:pt x="21594" y="20120"/>
                  <a:pt x="21597" y="20488"/>
                  <a:pt x="21438" y="20734"/>
                </a:cubicBezTo>
                <a:cubicBezTo>
                  <a:pt x="21239" y="21088"/>
                  <a:pt x="20807" y="21367"/>
                  <a:pt x="20259" y="21495"/>
                </a:cubicBezTo>
                <a:cubicBezTo>
                  <a:pt x="19879" y="21598"/>
                  <a:pt x="19308" y="21596"/>
                  <a:pt x="18357" y="21596"/>
                </a:cubicBezTo>
                <a:lnTo>
                  <a:pt x="3237" y="21596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39959" y="2787285"/>
            <a:ext cx="11442701" cy="6886576"/>
          </a:xfrm>
          <a:prstGeom prst="rect">
            <a:avLst/>
          </a:prstGeom>
        </p:spPr>
        <p:txBody>
          <a:bodyPr/>
          <a:lstStyle>
            <a:lvl1pPr marL="2963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defRPr b="0">
                <a:solidFill>
                  <a:srgbClr val="000000"/>
                </a:solidFill>
              </a:defRPr>
            </a:lvl1pPr>
            <a:lvl2pPr marL="6138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2pPr>
            <a:lvl3pPr marL="9313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3pPr>
            <a:lvl4pPr marL="12488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4pPr>
            <a:lvl5pPr marL="15663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970842" y="367043"/>
            <a:ext cx="14370820" cy="1077852"/>
          </a:xfrm>
          <a:prstGeom prst="rect">
            <a:avLst/>
          </a:prstGeom>
        </p:spPr>
        <p:txBody>
          <a:bodyPr anchor="ctr"/>
          <a:lstStyle>
            <a:lvl1pPr defTabSz="584200">
              <a:defRPr sz="5000" spc="-200"/>
            </a:lvl1pPr>
          </a:lstStyle>
          <a:p>
            <a:r>
              <a:t>Folientitel</a:t>
            </a:r>
          </a:p>
        </p:txBody>
      </p:sp>
      <p:sp>
        <p:nvSpPr>
          <p:cNvPr id="31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84040" y="1512880"/>
            <a:ext cx="14734354" cy="6783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Folien-Untertitel</a:t>
            </a:r>
          </a:p>
        </p:txBody>
      </p:sp>
      <p:sp>
        <p:nvSpPr>
          <p:cNvPr id="3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22152" y="12767681"/>
            <a:ext cx="631322" cy="611783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tiff" descr="pasted-image.tiff"/>
          <p:cNvPicPr>
            <a:picLocks noChangeAspect="1"/>
          </p:cNvPicPr>
          <p:nvPr/>
        </p:nvPicPr>
        <p:blipFill>
          <a:blip r:embed="rId2"/>
          <a:srcRect l="38982"/>
          <a:stretch>
            <a:fillRect/>
          </a:stretch>
        </p:blipFill>
        <p:spPr>
          <a:xfrm>
            <a:off x="20957607" y="11893567"/>
            <a:ext cx="2830418" cy="208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tolga-ahmetler-W2WEfxBzT4Q-unsplash.jpg" descr="tolga-ahmetler-W2WEfxBzT4Q-unsplash.jpg"/>
          <p:cNvPicPr>
            <a:picLocks noChangeAspect="1"/>
          </p:cNvPicPr>
          <p:nvPr/>
        </p:nvPicPr>
        <p:blipFill>
          <a:blip r:embed="rId3"/>
          <a:srcRect l="34060" t="44665" r="64813" b="52720"/>
          <a:stretch>
            <a:fillRect/>
          </a:stretch>
        </p:blipFill>
        <p:spPr>
          <a:xfrm flipH="1">
            <a:off x="23670703" y="12378781"/>
            <a:ext cx="937420" cy="1451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6" extrusionOk="0">
                <a:moveTo>
                  <a:pt x="3237" y="21596"/>
                </a:moveTo>
                <a:cubicBezTo>
                  <a:pt x="2286" y="21596"/>
                  <a:pt x="1715" y="21598"/>
                  <a:pt x="1335" y="21495"/>
                </a:cubicBezTo>
                <a:cubicBezTo>
                  <a:pt x="787" y="21367"/>
                  <a:pt x="355" y="21088"/>
                  <a:pt x="156" y="20734"/>
                </a:cubicBezTo>
                <a:cubicBezTo>
                  <a:pt x="-3" y="20488"/>
                  <a:pt x="0" y="20120"/>
                  <a:pt x="0" y="19506"/>
                </a:cubicBezTo>
                <a:lnTo>
                  <a:pt x="0" y="2090"/>
                </a:lnTo>
                <a:cubicBezTo>
                  <a:pt x="0" y="1476"/>
                  <a:pt x="-3" y="1108"/>
                  <a:pt x="156" y="862"/>
                </a:cubicBezTo>
                <a:cubicBezTo>
                  <a:pt x="355" y="508"/>
                  <a:pt x="787" y="229"/>
                  <a:pt x="1335" y="101"/>
                </a:cubicBezTo>
                <a:cubicBezTo>
                  <a:pt x="1715" y="-2"/>
                  <a:pt x="2286" y="0"/>
                  <a:pt x="3237" y="0"/>
                </a:cubicBezTo>
                <a:lnTo>
                  <a:pt x="18357" y="0"/>
                </a:lnTo>
                <a:cubicBezTo>
                  <a:pt x="19308" y="0"/>
                  <a:pt x="19879" y="-2"/>
                  <a:pt x="20259" y="101"/>
                </a:cubicBezTo>
                <a:cubicBezTo>
                  <a:pt x="20807" y="229"/>
                  <a:pt x="21239" y="508"/>
                  <a:pt x="21438" y="862"/>
                </a:cubicBezTo>
                <a:cubicBezTo>
                  <a:pt x="21597" y="1108"/>
                  <a:pt x="21594" y="1476"/>
                  <a:pt x="21594" y="2090"/>
                </a:cubicBezTo>
                <a:lnTo>
                  <a:pt x="21594" y="19506"/>
                </a:lnTo>
                <a:cubicBezTo>
                  <a:pt x="21594" y="20120"/>
                  <a:pt x="21597" y="20488"/>
                  <a:pt x="21438" y="20734"/>
                </a:cubicBezTo>
                <a:cubicBezTo>
                  <a:pt x="21239" y="21088"/>
                  <a:pt x="20807" y="21367"/>
                  <a:pt x="20259" y="21495"/>
                </a:cubicBezTo>
                <a:cubicBezTo>
                  <a:pt x="19879" y="21598"/>
                  <a:pt x="19308" y="21596"/>
                  <a:pt x="18357" y="21596"/>
                </a:cubicBezTo>
                <a:lnTo>
                  <a:pt x="3237" y="21596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22598" y="12767682"/>
            <a:ext cx="631322" cy="611784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bgerundetes Rechteck"/>
          <p:cNvSpPr/>
          <p:nvPr/>
        </p:nvSpPr>
        <p:spPr>
          <a:xfrm rot="10800000">
            <a:off x="23481610" y="12849204"/>
            <a:ext cx="7582548" cy="1885929"/>
          </a:xfrm>
          <a:prstGeom prst="roundRect">
            <a:avLst>
              <a:gd name="adj" fmla="val 29897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9" name="Abgerundetes Rechteck"/>
          <p:cNvSpPr/>
          <p:nvPr/>
        </p:nvSpPr>
        <p:spPr>
          <a:xfrm>
            <a:off x="-328413" y="319842"/>
            <a:ext cx="10434388" cy="1391927"/>
          </a:xfrm>
          <a:prstGeom prst="roundRect">
            <a:avLst>
              <a:gd name="adj" fmla="val 14587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50" name="Person mit breitem Lächeln in einem blauen Oberteil vor einer blauen Wand"/>
          <p:cNvSpPr>
            <a:spLocks noGrp="1"/>
          </p:cNvSpPr>
          <p:nvPr>
            <p:ph type="pic" idx="21"/>
          </p:nvPr>
        </p:nvSpPr>
        <p:spPr>
          <a:xfrm>
            <a:off x="11502539" y="566202"/>
            <a:ext cx="17660192" cy="117806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24862" y="3427412"/>
            <a:ext cx="11442701" cy="6886576"/>
          </a:xfrm>
          <a:prstGeom prst="rect">
            <a:avLst/>
          </a:prstGeom>
        </p:spPr>
        <p:txBody>
          <a:bodyPr/>
          <a:lstStyle>
            <a:lvl1pPr marL="5667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1pPr>
            <a:lvl2pPr marL="12144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2pPr>
            <a:lvl3pPr marL="18621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3pPr>
            <a:lvl4pPr marL="25098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4pPr>
            <a:lvl5pPr marL="31575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363052" y="405570"/>
            <a:ext cx="11442701" cy="1220472"/>
          </a:xfrm>
          <a:prstGeom prst="rect">
            <a:avLst/>
          </a:prstGeom>
        </p:spPr>
        <p:txBody>
          <a:bodyPr anchor="ctr"/>
          <a:lstStyle>
            <a:lvl1pPr defTabSz="584200">
              <a:defRPr sz="5500" spc="-220">
                <a:solidFill>
                  <a:srgbClr val="FFFFFF"/>
                </a:solidFill>
              </a:defRPr>
            </a:lvl1pPr>
          </a:lstStyle>
          <a:p>
            <a:r>
              <a:t>Folientitel</a:t>
            </a:r>
          </a:p>
        </p:txBody>
      </p:sp>
      <p:sp>
        <p:nvSpPr>
          <p:cNvPr id="53" name="Folien-Untertitel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02752" y="1928103"/>
            <a:ext cx="11442701" cy="678372"/>
          </a:xfrm>
          <a:prstGeom prst="rect">
            <a:avLst/>
          </a:prstGeom>
        </p:spPr>
        <p:txBody>
          <a:bodyPr/>
          <a:lstStyle>
            <a:lvl1pPr defTabSz="584200">
              <a:defRPr sz="4000" b="0" cap="all" spc="-119">
                <a:solidFill>
                  <a:srgbClr val="000000"/>
                </a:solidFill>
              </a:defRPr>
            </a:lvl1pPr>
          </a:lstStyle>
          <a:p>
            <a:r>
              <a:t>Folien-Untertitel</a:t>
            </a:r>
          </a:p>
        </p:txBody>
      </p:sp>
      <p:sp>
        <p:nvSpPr>
          <p:cNvPr id="5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01202" y="12131016"/>
            <a:ext cx="631323" cy="1498601"/>
          </a:xfrm>
          <a:prstGeom prst="rect">
            <a:avLst/>
          </a:prstGeom>
        </p:spPr>
        <p:txBody>
          <a:bodyPr wrap="square"/>
          <a:lstStyle>
            <a:lvl1pPr>
              <a:defRPr>
                <a:ln w="12700" cap="flat">
                  <a:solidFill>
                    <a:srgbClr val="00F87B"/>
                  </a:solidFill>
                  <a:prstDash val="solid"/>
                  <a:miter lim="400000"/>
                </a:ln>
                <a:noFill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schirmfoto 2020-12-08 um 21.55.27.png" descr="Bildschirmfoto 2020-12-08 um 21.55.27.png"/>
          <p:cNvPicPr>
            <a:picLocks noChangeAspect="1"/>
          </p:cNvPicPr>
          <p:nvPr/>
        </p:nvPicPr>
        <p:blipFill rotWithShape="1">
          <a:blip r:embed="rId6"/>
          <a:srcRect l="36851" t="11" r="15971" b="-11"/>
          <a:stretch/>
        </p:blipFill>
        <p:spPr>
          <a:xfrm>
            <a:off x="0" y="1483"/>
            <a:ext cx="24384000" cy="1375498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7525943" y="1751721"/>
            <a:ext cx="12015453" cy="116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 err="1"/>
              <a:t>Titel</a:t>
            </a:r>
            <a:r>
              <a:rPr dirty="0"/>
              <a:t> der </a:t>
            </a:r>
            <a:r>
              <a:rPr dirty="0" err="1"/>
              <a:t>Präsentation</a:t>
            </a:r>
            <a:endParaRPr dirty="0"/>
          </a:p>
        </p:txBody>
      </p:sp>
      <p:pic>
        <p:nvPicPr>
          <p:cNvPr id="7" name="pasted-image.tiff" descr="pasted-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89" y="12582509"/>
            <a:ext cx="1856280" cy="91512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auro Bernardini"/>
          <p:cNvSpPr txBox="1"/>
          <p:nvPr/>
        </p:nvSpPr>
        <p:spPr>
          <a:xfrm>
            <a:off x="9826064" y="12958259"/>
            <a:ext cx="4731872" cy="54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500" spc="-35"/>
            </a:lvl1pPr>
          </a:lstStyle>
          <a:p>
            <a:pPr algn="ctr"/>
            <a:r>
              <a:rPr dirty="0">
                <a:solidFill>
                  <a:schemeClr val="bg1"/>
                </a:solidFill>
              </a:rPr>
              <a:t>Mauro Bernardini</a:t>
            </a:r>
          </a:p>
        </p:txBody>
      </p:sp>
      <p:sp>
        <p:nvSpPr>
          <p:cNvPr id="1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2663487" y="12771477"/>
            <a:ext cx="629247" cy="6117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z="4000" spc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de-CH" smtClean="0"/>
              <a:t>‹Nr.›</a:t>
            </a:fld>
            <a:endParaRPr dirty="0"/>
          </a:p>
        </p:txBody>
      </p:sp>
      <p:pic>
        <p:nvPicPr>
          <p:cNvPr id="13" name="Grafik 12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C0928732-A749-F1C5-E36C-B57C7E7A49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162" y="12593943"/>
            <a:ext cx="2610649" cy="9036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55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54.png"/><Relationship Id="rId17" Type="http://schemas.openxmlformats.org/officeDocument/2006/relationships/image" Target="../media/image67.png"/><Relationship Id="rId2" Type="http://schemas.openxmlformats.org/officeDocument/2006/relationships/video" Target="../media/media3.mp4"/><Relationship Id="rId16" Type="http://schemas.openxmlformats.org/officeDocument/2006/relationships/image" Target="../media/image58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slideLayout" Target="../slideLayouts/slideLayout2.xml"/><Relationship Id="rId5" Type="http://schemas.microsoft.com/office/2007/relationships/media" Target="../media/media5.mp4"/><Relationship Id="rId15" Type="http://schemas.openxmlformats.org/officeDocument/2006/relationships/image" Target="../media/image57.png"/><Relationship Id="rId10" Type="http://schemas.openxmlformats.org/officeDocument/2006/relationships/video" Target="../media/media7.mov"/><Relationship Id="rId4" Type="http://schemas.openxmlformats.org/officeDocument/2006/relationships/video" Target="../media/media4.mp4"/><Relationship Id="rId9" Type="http://schemas.microsoft.com/office/2007/relationships/media" Target="../media/media7.mov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maurbe/ember2" TargetMode="External"/><Relationship Id="rId3" Type="http://schemas.openxmlformats.org/officeDocument/2006/relationships/image" Target="../media/image68.png"/><Relationship Id="rId7" Type="http://schemas.openxmlformats.org/officeDocument/2006/relationships/hyperlink" Target="https://maurbe.github.io/ember2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maurbe/ember" TargetMode="External"/><Relationship Id="rId5" Type="http://schemas.openxmlformats.org/officeDocument/2006/relationships/image" Target="../media/image69.png"/><Relationship Id="rId4" Type="http://schemas.openxmlformats.org/officeDocument/2006/relationships/hyperlink" Target="https://arxiv.org/abs/2110.11970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chart" Target="../charts/chart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.t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EMBER: EMULATING BARYONS FROM DARK MATTER-ONLY…"/>
          <p:cNvSpPr txBox="1">
            <a:spLocks noGrp="1"/>
          </p:cNvSpPr>
          <p:nvPr>
            <p:ph type="ctrTitle"/>
          </p:nvPr>
        </p:nvSpPr>
        <p:spPr>
          <a:xfrm>
            <a:off x="6418211" y="9762065"/>
            <a:ext cx="11547577" cy="183014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defTabSz="1009947">
              <a:defRPr sz="5220" spc="-261"/>
            </a:pPr>
            <a:r>
              <a:rPr lang="de-CH" sz="4800" b="1" dirty="0">
                <a:solidFill>
                  <a:schemeClr val="bg1"/>
                </a:solidFill>
              </a:rPr>
              <a:t>EMBER</a:t>
            </a:r>
            <a:r>
              <a:rPr lang="de-CH" sz="4800" dirty="0">
                <a:solidFill>
                  <a:schemeClr val="bg1"/>
                </a:solidFill>
              </a:rPr>
              <a:t>: </a:t>
            </a:r>
            <a:r>
              <a:rPr lang="de-CH" sz="4800" dirty="0" err="1">
                <a:solidFill>
                  <a:schemeClr val="bg1"/>
                </a:solidFill>
              </a:rPr>
              <a:t>emulating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  <a:r>
              <a:rPr lang="de-CH" sz="4800" dirty="0" err="1">
                <a:solidFill>
                  <a:schemeClr val="bg1"/>
                </a:solidFill>
              </a:rPr>
              <a:t>baryons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  <a:r>
              <a:rPr lang="de-CH" sz="4800" dirty="0" err="1">
                <a:solidFill>
                  <a:schemeClr val="bg1"/>
                </a:solidFill>
              </a:rPr>
              <a:t>from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  <a:r>
              <a:rPr lang="de-CH" sz="4800" dirty="0" err="1">
                <a:solidFill>
                  <a:schemeClr val="bg1"/>
                </a:solidFill>
              </a:rPr>
              <a:t>dark</a:t>
            </a:r>
            <a:r>
              <a:rPr lang="de-CH" sz="4800" dirty="0">
                <a:solidFill>
                  <a:schemeClr val="bg1"/>
                </a:solidFill>
              </a:rPr>
              <a:t> matter –</a:t>
            </a:r>
            <a:r>
              <a:rPr lang="de-CH" sz="4800" dirty="0" err="1">
                <a:solidFill>
                  <a:schemeClr val="bg1"/>
                </a:solidFill>
              </a:rPr>
              <a:t>only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  <a:r>
              <a:rPr lang="de-CH" sz="4800" dirty="0" err="1">
                <a:solidFill>
                  <a:schemeClr val="bg1"/>
                </a:solidFill>
              </a:rPr>
              <a:t>simulations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  <a:r>
              <a:rPr lang="de-CH" sz="4800" dirty="0" err="1">
                <a:solidFill>
                  <a:schemeClr val="bg1"/>
                </a:solidFill>
              </a:rPr>
              <a:t>over</a:t>
            </a:r>
            <a:r>
              <a:rPr lang="de-CH" sz="4800" dirty="0">
                <a:solidFill>
                  <a:schemeClr val="bg1"/>
                </a:solidFill>
              </a:rPr>
              <a:t> </a:t>
            </a:r>
            <a:r>
              <a:rPr lang="de-CH" sz="4800" dirty="0" err="1">
                <a:solidFill>
                  <a:schemeClr val="bg1"/>
                </a:solidFill>
              </a:rPr>
              <a:t>cosmic</a:t>
            </a:r>
            <a:r>
              <a:rPr lang="de-CH" sz="4800" dirty="0">
                <a:solidFill>
                  <a:schemeClr val="bg1"/>
                </a:solidFill>
              </a:rPr>
              <a:t> time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9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grpSp>
        <p:nvGrpSpPr>
          <p:cNvPr id="309" name="Gruppieren"/>
          <p:cNvGrpSpPr/>
          <p:nvPr/>
        </p:nvGrpSpPr>
        <p:grpSpPr>
          <a:xfrm>
            <a:off x="6552408" y="2490719"/>
            <a:ext cx="11269774" cy="10661563"/>
            <a:chOff x="0" y="0"/>
            <a:chExt cx="11269772" cy="10661561"/>
          </a:xfrm>
        </p:grpSpPr>
        <p:grpSp>
          <p:nvGrpSpPr>
            <p:cNvPr id="307" name="Gruppieren"/>
            <p:cNvGrpSpPr/>
            <p:nvPr/>
          </p:nvGrpSpPr>
          <p:grpSpPr>
            <a:xfrm>
              <a:off x="0" y="0"/>
              <a:ext cx="11269773" cy="10661562"/>
              <a:chOff x="0" y="0"/>
              <a:chExt cx="11269772" cy="10661561"/>
            </a:xfrm>
          </p:grpSpPr>
          <p:grpSp>
            <p:nvGrpSpPr>
              <p:cNvPr id="301" name="Gruppieren"/>
              <p:cNvGrpSpPr/>
              <p:nvPr/>
            </p:nvGrpSpPr>
            <p:grpSpPr>
              <a:xfrm>
                <a:off x="0" y="0"/>
                <a:ext cx="11107168" cy="10661562"/>
                <a:chOff x="0" y="0"/>
                <a:chExt cx="11107167" cy="10661561"/>
              </a:xfrm>
            </p:grpSpPr>
            <p:pic>
              <p:nvPicPr>
                <p:cNvPr id="299" name="Bild" descr="Bild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11107168" cy="106615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0" name="Feldmann+22"/>
                <p:cNvSpPr txBox="1"/>
                <p:nvPr/>
              </p:nvSpPr>
              <p:spPr>
                <a:xfrm>
                  <a:off x="8343180" y="8761272"/>
                  <a:ext cx="2508529" cy="63543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700" spc="-26"/>
                  </a:lvl1pPr>
                </a:lstStyle>
                <a:p>
                  <a:r>
                    <a:t>Feldmann+22</a:t>
                  </a:r>
                </a:p>
              </p:txBody>
            </p:sp>
          </p:grpSp>
          <p:sp>
            <p:nvSpPr>
              <p:cNvPr id="302" name="Linien"/>
              <p:cNvSpPr/>
              <p:nvPr/>
            </p:nvSpPr>
            <p:spPr>
              <a:xfrm flipH="1" flipV="1">
                <a:off x="8831571" y="194724"/>
                <a:ext cx="2420099" cy="3555501"/>
              </a:xfrm>
              <a:prstGeom prst="line">
                <a:avLst/>
              </a:prstGeom>
              <a:noFill/>
              <a:ln w="25400" cap="flat">
                <a:solidFill>
                  <a:srgbClr val="D5D5D5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03" name="Polygon"/>
              <p:cNvSpPr/>
              <p:nvPr/>
            </p:nvSpPr>
            <p:spPr>
              <a:xfrm>
                <a:off x="10904046" y="3303978"/>
                <a:ext cx="365727" cy="343078"/>
              </a:xfrm>
              <a:prstGeom prst="pentagon">
                <a:avLst/>
              </a:prstGeom>
              <a:solidFill>
                <a:schemeClr val="accent1">
                  <a:hueOff val="-379808"/>
                  <a:lumOff val="12973"/>
                </a:schemeClr>
              </a:solidFill>
              <a:ln w="12700" cap="flat">
                <a:solidFill>
                  <a:schemeClr val="accent1">
                    <a:hueOff val="1476394"/>
                    <a:lumOff val="-1745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400" b="1" spc="-48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" name="EMBER"/>
              <p:cNvSpPr txBox="1"/>
              <p:nvPr/>
            </p:nvSpPr>
            <p:spPr>
              <a:xfrm>
                <a:off x="9164517" y="3214291"/>
                <a:ext cx="1682841" cy="5969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>
                  <a:defRPr sz="3100" spc="-31">
                    <a:solidFill>
                      <a:schemeClr val="accent1">
                        <a:hueOff val="256401"/>
                        <a:lumOff val="-10793"/>
                      </a:schemeClr>
                    </a:solidFill>
                  </a:defRPr>
                </a:lvl1pPr>
              </a:lstStyle>
              <a:p>
                <a:r>
                  <a:rPr dirty="0"/>
                  <a:t>EMBER</a:t>
                </a:r>
              </a:p>
            </p:txBody>
          </p:sp>
          <p:sp>
            <p:nvSpPr>
              <p:cNvPr id="305" name="Linien"/>
              <p:cNvSpPr/>
              <p:nvPr/>
            </p:nvSpPr>
            <p:spPr>
              <a:xfrm>
                <a:off x="6883125" y="3694793"/>
                <a:ext cx="4127567" cy="38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476" y="21600"/>
                    </a:lnTo>
                    <a:lnTo>
                      <a:pt x="19748" y="20633"/>
                    </a:lnTo>
                    <a:lnTo>
                      <a:pt x="21600" y="762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06" name="ML"/>
              <p:cNvSpPr txBox="1"/>
              <p:nvPr/>
            </p:nvSpPr>
            <p:spPr>
              <a:xfrm>
                <a:off x="8593919" y="3779098"/>
                <a:ext cx="702447" cy="59690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100000"/>
                  </a:lnSpc>
                  <a:spcBef>
                    <a:spcPts val="0"/>
                  </a:spcBef>
                  <a:tabLst/>
                  <a:defRPr sz="2500" b="1" spc="-50">
                    <a:solidFill>
                      <a:srgbClr val="FFFFFF"/>
                    </a:solidFill>
                  </a:defRPr>
                </a:lvl1pPr>
              </a:lstStyle>
              <a:p>
                <a:r>
                  <a:t>ML</a:t>
                </a:r>
              </a:p>
            </p:txBody>
          </p:sp>
        </p:grpSp>
        <p:sp>
          <p:nvSpPr>
            <p:cNvPr id="308" name="16’5003"/>
            <p:cNvSpPr txBox="1"/>
            <p:nvPr/>
          </p:nvSpPr>
          <p:spPr>
            <a:xfrm>
              <a:off x="8309540" y="298827"/>
              <a:ext cx="1274275" cy="511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spc="-28">
                  <a:solidFill>
                    <a:srgbClr val="929292"/>
                  </a:solidFill>
                </a:defRPr>
              </a:pPr>
              <a:r>
                <a:rPr dirty="0"/>
                <a:t>16</a:t>
              </a:r>
              <a:r>
                <a:rPr lang="de-CH" dirty="0"/>
                <a:t>'</a:t>
              </a:r>
              <a:r>
                <a:rPr dirty="0"/>
                <a:t>500</a:t>
              </a:r>
              <a:r>
                <a:rPr baseline="31999" dirty="0"/>
                <a:t>3</a:t>
              </a:r>
            </a:p>
          </p:txBody>
        </p:sp>
      </p:grpSp>
      <p:sp>
        <p:nvSpPr>
          <p:cNvPr id="310" name="Breaking the volume-resolution trade-off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Breaking the volume-resolution trade-off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C012192-5B14-1770-EB20-549839FCAC41}"/>
              </a:ext>
            </a:extLst>
          </p:cNvPr>
          <p:cNvSpPr txBox="1"/>
          <p:nvPr/>
        </p:nvSpPr>
        <p:spPr>
          <a:xfrm>
            <a:off x="14777399" y="5814169"/>
            <a:ext cx="1440305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2800" algn="l"/>
              </a:tabLst>
            </a:pPr>
            <a:r>
              <a:rPr kumimoji="0" lang="de-DE" sz="2600" b="0" i="0" u="none" strike="noStrike" cap="none" spc="-26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x 30000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13" name="Learning across redshift…"/>
          <p:cNvSpPr txBox="1"/>
          <p:nvPr/>
        </p:nvSpPr>
        <p:spPr>
          <a:xfrm>
            <a:off x="1172602" y="3097390"/>
            <a:ext cx="9080829" cy="318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28599" indent="-228599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tabLst/>
              <a:defRPr sz="3500" spc="0"/>
            </a:pPr>
            <a:r>
              <a:t>Learning across redshift</a:t>
            </a:r>
          </a:p>
          <a:p>
            <a:pPr marL="571500" lvl="1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tabLst/>
              <a:defRPr sz="3000" spc="0"/>
            </a:pPr>
            <a:r>
              <a:t>EMBER: fit at single redshift</a:t>
            </a:r>
          </a:p>
          <a:p>
            <a:pPr marL="571500" lvl="1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tabLst/>
              <a:defRPr sz="3000" spc="0"/>
            </a:pPr>
            <a:r>
              <a:t>Naively expect number of parameters to scale linearly with number of redshifts → expensive</a:t>
            </a:r>
          </a:p>
        </p:txBody>
      </p:sp>
      <p:sp>
        <p:nvSpPr>
          <p:cNvPr id="314" name="Ember-2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</a:t>
            </a:r>
            <a:r>
              <a:rPr lang="de-CH" dirty="0"/>
              <a:t>-2</a:t>
            </a:r>
            <a:endParaRPr dirty="0"/>
          </a:p>
        </p:txBody>
      </p:sp>
      <p:sp>
        <p:nvSpPr>
          <p:cNvPr id="315" name="Learning across redshift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Learning across redshift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Context modulation…"/>
              <p:cNvSpPr txBox="1"/>
              <p:nvPr/>
            </p:nvSpPr>
            <p:spPr>
              <a:xfrm>
                <a:off x="1061736" y="6840680"/>
                <a:ext cx="10716817" cy="41826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228600" indent="-2286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500" spc="0"/>
                </a:pPr>
                <a:r>
                  <a:t>Context modulation</a:t>
                </a:r>
              </a:p>
              <a:p>
                <a:pPr marL="571500" lvl="1" indent="-2540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60000"/>
                  <a:buChar char="+"/>
                  <a:tabLst/>
                  <a:defRPr sz="3000" spc="0"/>
                </a:pPr>
                <a:r>
                  <a:t>StyleGAN2 inspired architecture with style vector learned from redshift z</a:t>
                </a:r>
                <a:r>
                  <a:rPr i="1"/>
                  <a:t> </a:t>
                </a:r>
                <a:r>
                  <a:rPr>
                    <a:solidFill>
                      <a:schemeClr val="accent1">
                        <a:hueOff val="1476394"/>
                        <a:lumOff val="-17455"/>
                      </a:schemeClr>
                    </a:solidFill>
                  </a:rPr>
                  <a:t>(Karras+19)</a:t>
                </a:r>
              </a:p>
              <a:p>
                <a:pPr marL="571500" lvl="1" indent="-2540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60000"/>
                  <a:buChar char="+"/>
                  <a:tabLst/>
                  <a:defRPr sz="3000" spc="0"/>
                </a:pPr>
                <a:r>
                  <a:t>Hypernetwork to modulate base kernels as a parameter-efficient interpolation</a:t>
                </a:r>
                <a:br/>
                <a:r>
                  <a:t>→</a:t>
                </a:r>
                <a:r>
                  <a:rPr i="1"/>
                  <a:t> Modulated Convolution: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base</m:t>
                        </m:r>
                      </m:sub>
                    </m:sSub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i="1"/>
              </a:p>
            </p:txBody>
          </p:sp>
        </mc:Choice>
        <mc:Fallback xmlns="">
          <p:sp>
            <p:nvSpPr>
              <p:cNvPr id="316" name="Context modul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36" y="6840680"/>
                <a:ext cx="10716817" cy="4182605"/>
              </a:xfrm>
              <a:prstGeom prst="rect">
                <a:avLst/>
              </a:prstGeom>
              <a:blipFill>
                <a:blip r:embed="rId2"/>
                <a:stretch>
                  <a:fillRect l="-1538" t="-1212" r="-248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" name="nn.pdf" descr="nn.pdf"/>
          <p:cNvPicPr>
            <a:picLocks noChangeAspect="1"/>
          </p:cNvPicPr>
          <p:nvPr/>
        </p:nvPicPr>
        <p:blipFill>
          <a:blip r:embed="rId3"/>
          <a:srcRect r="38997"/>
          <a:stretch>
            <a:fillRect/>
          </a:stretch>
        </p:blipFill>
        <p:spPr>
          <a:xfrm>
            <a:off x="12536767" y="7448148"/>
            <a:ext cx="11501046" cy="41824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AA6CF01-A6E1-CFB0-EAF6-03C69014D494}"/>
              </a:ext>
            </a:extLst>
          </p:cNvPr>
          <p:cNvGrpSpPr>
            <a:grpSpLocks noChangeAspect="1"/>
          </p:cNvGrpSpPr>
          <p:nvPr/>
        </p:nvGrpSpPr>
        <p:grpSpPr>
          <a:xfrm>
            <a:off x="13940663" y="2383362"/>
            <a:ext cx="8749218" cy="4610830"/>
            <a:chOff x="16333812" y="2809786"/>
            <a:chExt cx="7345311" cy="3870972"/>
          </a:xfrm>
        </p:grpSpPr>
        <p:pic>
          <p:nvPicPr>
            <p:cNvPr id="319" name="base_visuals.png" descr="base_visuals.png"/>
            <p:cNvPicPr>
              <a:picLocks noChangeAspect="1"/>
            </p:cNvPicPr>
            <p:nvPr/>
          </p:nvPicPr>
          <p:blipFill>
            <a:blip r:embed="rId4"/>
            <a:srcRect l="54484" b="62679"/>
            <a:stretch>
              <a:fillRect/>
            </a:stretch>
          </p:blipFill>
          <p:spPr>
            <a:xfrm>
              <a:off x="16333812" y="2809786"/>
              <a:ext cx="7345311" cy="38709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Rechteck"/>
            <p:cNvSpPr/>
            <p:nvPr/>
          </p:nvSpPr>
          <p:spPr>
            <a:xfrm>
              <a:off x="19296425" y="2831059"/>
              <a:ext cx="1430873" cy="3828426"/>
            </a:xfrm>
            <a:prstGeom prst="rect">
              <a:avLst/>
            </a:prstGeom>
            <a:ln w="101600">
              <a:solidFill>
                <a:srgbClr val="74E0A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b="1" spc="-44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ruppieren"/>
          <p:cNvGrpSpPr/>
          <p:nvPr/>
        </p:nvGrpSpPr>
        <p:grpSpPr>
          <a:xfrm>
            <a:off x="12260325" y="3160763"/>
            <a:ext cx="11622468" cy="8147636"/>
            <a:chOff x="0" y="0"/>
            <a:chExt cx="11622467" cy="8147634"/>
          </a:xfrm>
        </p:grpSpPr>
        <p:pic>
          <p:nvPicPr>
            <p:cNvPr id="323" name="overview.pdf" descr="overview.pdf"/>
            <p:cNvPicPr>
              <a:picLocks noChangeAspect="1"/>
            </p:cNvPicPr>
            <p:nvPr/>
          </p:nvPicPr>
          <p:blipFill>
            <a:blip r:embed="rId2"/>
            <a:srcRect r="87213"/>
            <a:stretch>
              <a:fillRect/>
            </a:stretch>
          </p:blipFill>
          <p:spPr>
            <a:xfrm>
              <a:off x="0" y="0"/>
              <a:ext cx="2976058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overview.pdf" descr="overview.pdf"/>
            <p:cNvPicPr>
              <a:picLocks noChangeAspect="1"/>
            </p:cNvPicPr>
            <p:nvPr/>
          </p:nvPicPr>
          <p:blipFill>
            <a:blip r:embed="rId2"/>
            <a:srcRect l="25211" r="62415"/>
            <a:stretch>
              <a:fillRect/>
            </a:stretch>
          </p:blipFill>
          <p:spPr>
            <a:xfrm>
              <a:off x="2970292" y="0"/>
              <a:ext cx="2879812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overview.pdf" descr="overview.pdf"/>
            <p:cNvPicPr>
              <a:picLocks noChangeAspect="1"/>
            </p:cNvPicPr>
            <p:nvPr/>
          </p:nvPicPr>
          <p:blipFill>
            <a:blip r:embed="rId2"/>
            <a:srcRect l="50009" r="37617"/>
            <a:stretch>
              <a:fillRect/>
            </a:stretch>
          </p:blipFill>
          <p:spPr>
            <a:xfrm>
              <a:off x="5849781" y="0"/>
              <a:ext cx="2879812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overview.pdf" descr="overview.pdf"/>
            <p:cNvPicPr>
              <a:picLocks noChangeAspect="1"/>
            </p:cNvPicPr>
            <p:nvPr/>
          </p:nvPicPr>
          <p:blipFill>
            <a:blip r:embed="rId2"/>
            <a:srcRect l="74806" r="12819"/>
            <a:stretch>
              <a:fillRect/>
            </a:stretch>
          </p:blipFill>
          <p:spPr>
            <a:xfrm>
              <a:off x="8742656" y="0"/>
              <a:ext cx="2879812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29" name="Motivation: observations typically target a specific fraction of the phase space diagram (e.g. cold gas HI, hot X-ray gas in clusters, etc.) → extend the emulation to multiple fields…"/>
          <p:cNvSpPr txBox="1">
            <a:spLocks noGrp="1"/>
          </p:cNvSpPr>
          <p:nvPr>
            <p:ph type="body" sz="quarter" idx="1"/>
          </p:nvPr>
        </p:nvSpPr>
        <p:spPr>
          <a:xfrm>
            <a:off x="1172602" y="3097390"/>
            <a:ext cx="10629010" cy="5763683"/>
          </a:xfrm>
          <a:prstGeom prst="rect">
            <a:avLst/>
          </a:prstGeom>
        </p:spPr>
        <p:txBody>
          <a:bodyPr/>
          <a:lstStyle/>
          <a:p>
            <a:r>
              <a:rPr dirty="0"/>
              <a:t>Motivation: observations typically target a specific fraction of the phase space diagram </a:t>
            </a:r>
            <a:br>
              <a:rPr lang="de-CH" dirty="0"/>
            </a:br>
            <a:r>
              <a:rPr dirty="0">
                <a:solidFill>
                  <a:schemeClr val="accent2">
                    <a:hueOff val="269295"/>
                    <a:lumOff val="-18276"/>
                  </a:schemeClr>
                </a:solidFill>
              </a:rPr>
              <a:t>(e.g. cold gas H</a:t>
            </a:r>
            <a:r>
              <a:rPr baseline="-5999" dirty="0">
                <a:solidFill>
                  <a:schemeClr val="accent2">
                    <a:hueOff val="269295"/>
                    <a:lumOff val="-18276"/>
                  </a:schemeClr>
                </a:solidFill>
              </a:rPr>
              <a:t>I</a:t>
            </a:r>
            <a:r>
              <a:rPr dirty="0">
                <a:solidFill>
                  <a:schemeClr val="accent2">
                    <a:hueOff val="269295"/>
                    <a:lumOff val="-18276"/>
                  </a:schemeClr>
                </a:solidFill>
              </a:rPr>
              <a:t>, hot X-ray gas in clusters, etc.)</a:t>
            </a:r>
            <a:br>
              <a:rPr sz="2800" dirty="0"/>
            </a:br>
            <a:r>
              <a:rPr sz="3000" dirty="0"/>
              <a:t>→ extend the emulation to multiple fields</a:t>
            </a:r>
            <a:br>
              <a:rPr dirty="0"/>
            </a:br>
            <a:endParaRPr sz="2500" dirty="0"/>
          </a:p>
          <a:p>
            <a:pPr marL="228600" indent="-228600"/>
            <a:r>
              <a:rPr dirty="0"/>
              <a:t>Additional challenge due to</a:t>
            </a:r>
          </a:p>
          <a:p>
            <a:pPr marL="571500" lvl="1" indent="-254000">
              <a:defRPr sz="3000"/>
            </a:pPr>
            <a:r>
              <a:rPr dirty="0"/>
              <a:t>physical accordance across channels</a:t>
            </a:r>
          </a:p>
          <a:p>
            <a:pPr marL="571500" lvl="1" indent="-254000">
              <a:defRPr sz="3000"/>
            </a:pPr>
            <a:r>
              <a:rPr dirty="0"/>
              <a:t>the need to learn correct cross-correlations</a:t>
            </a:r>
          </a:p>
        </p:txBody>
      </p:sp>
      <p:sp>
        <p:nvSpPr>
          <p:cNvPr id="330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331" name="Extending to multiple field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Extending to multiple fields</a:t>
            </a:r>
          </a:p>
        </p:txBody>
      </p:sp>
      <p:grpSp>
        <p:nvGrpSpPr>
          <p:cNvPr id="365" name="Gruppieren"/>
          <p:cNvGrpSpPr/>
          <p:nvPr/>
        </p:nvGrpSpPr>
        <p:grpSpPr>
          <a:xfrm>
            <a:off x="3090801" y="8507285"/>
            <a:ext cx="7030460" cy="4189102"/>
            <a:chOff x="0" y="-19049"/>
            <a:chExt cx="7030458" cy="4189100"/>
          </a:xfrm>
        </p:grpSpPr>
        <p:grpSp>
          <p:nvGrpSpPr>
            <p:cNvPr id="334" name="gas"/>
            <p:cNvGrpSpPr/>
            <p:nvPr/>
          </p:nvGrpSpPr>
          <p:grpSpPr>
            <a:xfrm>
              <a:off x="3115477" y="-19050"/>
              <a:ext cx="650031" cy="531118"/>
              <a:chOff x="0" y="0"/>
              <a:chExt cx="650029" cy="531117"/>
            </a:xfrm>
          </p:grpSpPr>
          <p:sp>
            <p:nvSpPr>
              <p:cNvPr id="333" name="gas"/>
              <p:cNvSpPr txBox="1"/>
              <p:nvPr/>
            </p:nvSpPr>
            <p:spPr>
              <a:xfrm>
                <a:off x="19050" y="19050"/>
                <a:ext cx="611930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 spc="-28"/>
                </a:lvl1pPr>
              </a:lstStyle>
              <a:p>
                <a:r>
                  <a:t>gas</a:t>
                </a:r>
              </a:p>
            </p:txBody>
          </p:sp>
          <p:pic>
            <p:nvPicPr>
              <p:cNvPr id="332" name="gas gas" descr="gas gas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650030" cy="5311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37" name="HI"/>
            <p:cNvGrpSpPr/>
            <p:nvPr/>
          </p:nvGrpSpPr>
          <p:grpSpPr>
            <a:xfrm>
              <a:off x="78007" y="1801105"/>
              <a:ext cx="465859" cy="531119"/>
              <a:chOff x="0" y="0"/>
              <a:chExt cx="465858" cy="531117"/>
            </a:xfrm>
          </p:grpSpPr>
          <p:sp>
            <p:nvSpPr>
              <p:cNvPr id="336" name="HI"/>
              <p:cNvSpPr txBox="1"/>
              <p:nvPr/>
            </p:nvSpPr>
            <p:spPr>
              <a:xfrm>
                <a:off x="19050" y="19050"/>
                <a:ext cx="427759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800" spc="-28"/>
                </a:pPr>
                <a:r>
                  <a:t>H</a:t>
                </a:r>
                <a:r>
                  <a:rPr baseline="-5999"/>
                  <a:t>I</a:t>
                </a:r>
              </a:p>
            </p:txBody>
          </p:sp>
          <p:pic>
            <p:nvPicPr>
              <p:cNvPr id="335" name="HI HI" descr="HI HI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65859" cy="5311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40" name="T"/>
            <p:cNvGrpSpPr/>
            <p:nvPr/>
          </p:nvGrpSpPr>
          <p:grpSpPr>
            <a:xfrm>
              <a:off x="3291128" y="3638932"/>
              <a:ext cx="360231" cy="531119"/>
              <a:chOff x="0" y="0"/>
              <a:chExt cx="360229" cy="531117"/>
            </a:xfrm>
          </p:grpSpPr>
          <p:sp>
            <p:nvSpPr>
              <p:cNvPr id="339" name="T"/>
              <p:cNvSpPr txBox="1"/>
              <p:nvPr/>
            </p:nvSpPr>
            <p:spPr>
              <a:xfrm>
                <a:off x="19050" y="19050"/>
                <a:ext cx="322130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 spc="-28"/>
                </a:lvl1pPr>
              </a:lstStyle>
              <a:p>
                <a:r>
                  <a:t>T</a:t>
                </a:r>
              </a:p>
            </p:txBody>
          </p:sp>
          <p:pic>
            <p:nvPicPr>
              <p:cNvPr id="338" name="T T" descr="T T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360230" cy="5311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43" name="v"/>
            <p:cNvGrpSpPr/>
            <p:nvPr/>
          </p:nvGrpSpPr>
          <p:grpSpPr>
            <a:xfrm>
              <a:off x="6471848" y="1838909"/>
              <a:ext cx="347556" cy="531119"/>
              <a:chOff x="0" y="0"/>
              <a:chExt cx="347554" cy="531117"/>
            </a:xfrm>
          </p:grpSpPr>
          <p:sp>
            <p:nvSpPr>
              <p:cNvPr id="342" name="v"/>
              <p:cNvSpPr txBox="1"/>
              <p:nvPr/>
            </p:nvSpPr>
            <p:spPr>
              <a:xfrm>
                <a:off x="19050" y="19050"/>
                <a:ext cx="309455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 spc="-28"/>
                </a:lvl1pPr>
              </a:lstStyle>
              <a:p>
                <a:r>
                  <a:t>v</a:t>
                </a:r>
              </a:p>
            </p:txBody>
          </p:sp>
          <p:pic>
            <p:nvPicPr>
              <p:cNvPr id="341" name="v v" descr="v v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347555" cy="531118"/>
              </a:xfrm>
              <a:prstGeom prst="rect">
                <a:avLst/>
              </a:prstGeom>
              <a:effectLst/>
            </p:spPr>
          </p:pic>
        </p:grpSp>
        <p:sp>
          <p:nvSpPr>
            <p:cNvPr id="344" name="galaxy formation"/>
            <p:cNvSpPr txBox="1"/>
            <p:nvPr/>
          </p:nvSpPr>
          <p:spPr>
            <a:xfrm>
              <a:off x="2211395" y="1848041"/>
              <a:ext cx="2519692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galaxy formation</a:t>
              </a:r>
            </a:p>
          </p:txBody>
        </p:sp>
        <p:pic>
          <p:nvPicPr>
            <p:cNvPr id="366" name="Verbindungslinie" descr="Verbindungslini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0569" y="2511849"/>
              <a:ext cx="2511832" cy="1524444"/>
            </a:xfrm>
            <a:prstGeom prst="rect">
              <a:avLst/>
            </a:prstGeom>
            <a:effectLst/>
          </p:spPr>
        </p:pic>
        <p:pic>
          <p:nvPicPr>
            <p:cNvPr id="346" name="Linien Linien" descr="Linien Linien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3311" y="1943420"/>
              <a:ext cx="1516834" cy="246565"/>
            </a:xfrm>
            <a:prstGeom prst="rect">
              <a:avLst/>
            </a:prstGeom>
            <a:effectLst/>
          </p:spPr>
        </p:pic>
        <p:pic>
          <p:nvPicPr>
            <p:cNvPr id="368" name="Verbindungslinie" descr="Verbindungslini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2567" y="2506769"/>
              <a:ext cx="2529351" cy="1518978"/>
            </a:xfrm>
            <a:prstGeom prst="rect">
              <a:avLst/>
            </a:prstGeom>
            <a:effectLst/>
          </p:spPr>
        </p:pic>
        <p:pic>
          <p:nvPicPr>
            <p:cNvPr id="349" name="Linien Linien" descr="Linien Linien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672160" y="1952181"/>
              <a:ext cx="1516834" cy="246565"/>
            </a:xfrm>
            <a:prstGeom prst="rect">
              <a:avLst/>
            </a:prstGeom>
            <a:effectLst/>
          </p:spPr>
        </p:pic>
        <p:pic>
          <p:nvPicPr>
            <p:cNvPr id="351" name="Linien Linien" descr="Linien Linien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3037651" y="2754002"/>
              <a:ext cx="1079799" cy="299400"/>
            </a:xfrm>
            <a:prstGeom prst="rect">
              <a:avLst/>
            </a:prstGeom>
            <a:effectLst/>
          </p:spPr>
        </p:pic>
        <p:pic>
          <p:nvPicPr>
            <p:cNvPr id="353" name="Linien Linien" descr="Linien Linien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2900594" y="1023926"/>
              <a:ext cx="1079799" cy="299399"/>
            </a:xfrm>
            <a:prstGeom prst="rect">
              <a:avLst/>
            </a:prstGeom>
            <a:effectLst/>
          </p:spPr>
        </p:pic>
        <p:sp>
          <p:nvSpPr>
            <p:cNvPr id="355" name="collapse"/>
            <p:cNvSpPr txBox="1"/>
            <p:nvPr/>
          </p:nvSpPr>
          <p:spPr>
            <a:xfrm>
              <a:off x="3469152" y="611253"/>
              <a:ext cx="1248672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collapse</a:t>
              </a:r>
            </a:p>
          </p:txBody>
        </p:sp>
        <p:sp>
          <p:nvSpPr>
            <p:cNvPr id="356" name="feedback"/>
            <p:cNvSpPr txBox="1"/>
            <p:nvPr/>
          </p:nvSpPr>
          <p:spPr>
            <a:xfrm>
              <a:off x="3908616" y="2467354"/>
              <a:ext cx="1386536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>
                  <a:solidFill>
                    <a:schemeClr val="accent5">
                      <a:hueOff val="129701"/>
                      <a:lumOff val="-22825"/>
                    </a:schemeClr>
                  </a:solidFill>
                </a:defRPr>
              </a:lvl1pPr>
            </a:lstStyle>
            <a:p>
              <a:r>
                <a:t>feedback</a:t>
              </a:r>
            </a:p>
          </p:txBody>
        </p:sp>
        <p:sp>
          <p:nvSpPr>
            <p:cNvPr id="357" name="cooling"/>
            <p:cNvSpPr txBox="1"/>
            <p:nvPr/>
          </p:nvSpPr>
          <p:spPr>
            <a:xfrm>
              <a:off x="1488704" y="2467354"/>
              <a:ext cx="1128254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>
                  <a:solidFill>
                    <a:schemeClr val="accent1">
                      <a:hueOff val="1476394"/>
                      <a:lumOff val="-17455"/>
                    </a:schemeClr>
                  </a:solidFill>
                </a:defRPr>
              </a:lvl1pPr>
            </a:lstStyle>
            <a:p>
              <a:r>
                <a:t>cooling</a:t>
              </a:r>
            </a:p>
          </p:txBody>
        </p:sp>
        <p:pic>
          <p:nvPicPr>
            <p:cNvPr id="358" name="Linien Linien" descr="Linien Linien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2825032" y="2754002"/>
              <a:ext cx="1079798" cy="299400"/>
            </a:xfrm>
            <a:prstGeom prst="rect">
              <a:avLst/>
            </a:prstGeom>
            <a:effectLst/>
          </p:spPr>
        </p:pic>
        <p:sp>
          <p:nvSpPr>
            <p:cNvPr id="360" name="in-/outflows"/>
            <p:cNvSpPr txBox="1"/>
            <p:nvPr/>
          </p:nvSpPr>
          <p:spPr>
            <a:xfrm>
              <a:off x="5206007" y="3638932"/>
              <a:ext cx="1824452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in-/outflows</a:t>
              </a:r>
            </a:p>
          </p:txBody>
        </p:sp>
        <p:sp>
          <p:nvSpPr>
            <p:cNvPr id="361" name="phase-space"/>
            <p:cNvSpPr txBox="1"/>
            <p:nvPr/>
          </p:nvSpPr>
          <p:spPr>
            <a:xfrm>
              <a:off x="-1" y="3638932"/>
              <a:ext cx="1860304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phase-space</a:t>
              </a:r>
            </a:p>
          </p:txBody>
        </p:sp>
        <p:pic>
          <p:nvPicPr>
            <p:cNvPr id="370" name="Verbindungslinie" descr="Verbindungslinie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10081" y="1338961"/>
              <a:ext cx="2297196" cy="452956"/>
            </a:xfrm>
            <a:prstGeom prst="rect">
              <a:avLst/>
            </a:prstGeom>
            <a:effectLst/>
          </p:spPr>
        </p:pic>
        <p:pic>
          <p:nvPicPr>
            <p:cNvPr id="372" name="Verbindungslinie" descr="Verbindungslinie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4299" y="1343161"/>
              <a:ext cx="2297131" cy="462350"/>
            </a:xfrm>
            <a:prstGeom prst="rect">
              <a:avLst/>
            </a:prstGeom>
            <a:effectLst/>
          </p:spPr>
        </p:pic>
        <p:sp>
          <p:nvSpPr>
            <p:cNvPr id="364" name="star formation"/>
            <p:cNvSpPr txBox="1"/>
            <p:nvPr/>
          </p:nvSpPr>
          <p:spPr>
            <a:xfrm>
              <a:off x="376045" y="928753"/>
              <a:ext cx="2136998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star formation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overview.pdf" descr="over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59" y="3693786"/>
            <a:ext cx="22116282" cy="7742248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77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Ember-2 multi-fields</a:t>
            </a:r>
          </a:p>
        </p:txBody>
      </p:sp>
      <p:sp>
        <p:nvSpPr>
          <p:cNvPr id="378" name="Extending to multiple field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Extending to multiple fields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381" name="Walking noisy circles…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Walking noisy circles…</a:t>
            </a:r>
          </a:p>
        </p:txBody>
      </p:sp>
      <p:pic>
        <p:nvPicPr>
          <p:cNvPr id="382" name="noise_walk_1_channel_0_small.mp4" descr="noise_walk_1_channel_0_smal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46208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noise_walk_1_channel_2_small.mp4" descr="noise_walk_1_channel_2_small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8199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noise_walk_1_channel_3_small.mp4" descr="noise_walk_1_channel_3_small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839195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noise_walk_1_channel_1_small.mp4" descr="noise_walk_1_channel_1_small.mp4">
            <a:hlinkClick r:id="" action="ppaction://ole?verb=0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77204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87" name="noise_walk.mov" descr="noise_walk.mov"/>
          <p:cNvPicPr>
            <a:picLocks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252587" y="9893575"/>
            <a:ext cx="2073647" cy="208756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8" name="Gruppieren"/>
              <p:cNvSpPr txBox="1"/>
              <p:nvPr/>
            </p:nvSpPr>
            <p:spPr>
              <a:xfrm>
                <a:off x="17380743" y="9193098"/>
                <a:ext cx="2714604" cy="4816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43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88" name="Gruppiere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43" y="9193098"/>
                <a:ext cx="2714604" cy="481661"/>
              </a:xfrm>
              <a:prstGeom prst="rect">
                <a:avLst/>
              </a:prstGeom>
              <a:blipFill>
                <a:blip r:embed="rId17"/>
                <a:stretch>
                  <a:fillRect l="-6977" r="-21860" b="-7948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9" name="Linien"/>
          <p:cNvSpPr/>
          <p:nvPr/>
        </p:nvSpPr>
        <p:spPr>
          <a:xfrm rot="5400000">
            <a:off x="19088298" y="10052196"/>
            <a:ext cx="902582" cy="243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543" y="21475"/>
                  <a:pt x="11029" y="17466"/>
                  <a:pt x="16168" y="9785"/>
                </a:cubicBezTo>
                <a:cubicBezTo>
                  <a:pt x="18038" y="6992"/>
                  <a:pt x="19853" y="3722"/>
                  <a:pt x="21600" y="0"/>
                </a:cubicBezTo>
              </a:path>
            </a:pathLst>
          </a:cu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9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9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9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1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82"/>
                </p:tgtEl>
              </p:cMediaNode>
            </p:video>
            <p:seq concurrent="1" prevAc="none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video>
              <p:cMediaNode vol="10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383"/>
                </p:tgtEl>
              </p:cMediaNode>
            </p:video>
            <p:video>
              <p:cMediaNode vol="10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84"/>
                </p:tgtEl>
              </p:cMediaNode>
            </p:video>
            <p:video>
              <p:cMediaNode vol="10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video>
              <p:cMediaNode vol="10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38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99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00" name="Basic metric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Basic metrics</a:t>
            </a:r>
          </a:p>
        </p:txBody>
      </p:sp>
      <p:pic>
        <p:nvPicPr>
          <p:cNvPr id="402" name="base_qHI_run_0.pdf" descr="base_qHI_run_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261" y="3827056"/>
            <a:ext cx="7997619" cy="555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base_cddf_run_0.pdf" descr="base_cddf_run_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318" y="3805269"/>
            <a:ext cx="7433298" cy="5597462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HI to gas fractions"/>
          <p:cNvSpPr/>
          <p:nvPr/>
        </p:nvSpPr>
        <p:spPr>
          <a:xfrm>
            <a:off x="9708498" y="9693218"/>
            <a:ext cx="5636408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HI to gas fractions</a:t>
            </a:r>
          </a:p>
        </p:txBody>
      </p:sp>
      <p:sp>
        <p:nvSpPr>
          <p:cNvPr id="406" name="Cosmic HI distributions"/>
          <p:cNvSpPr/>
          <p:nvPr/>
        </p:nvSpPr>
        <p:spPr>
          <a:xfrm>
            <a:off x="17853094" y="9693218"/>
            <a:ext cx="5636409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Cosmic HI distributions</a:t>
            </a:r>
          </a:p>
        </p:txBody>
      </p:sp>
      <p:sp>
        <p:nvSpPr>
          <p:cNvPr id="2" name="HI to gas fractions">
            <a:extLst>
              <a:ext uri="{FF2B5EF4-FFF2-40B4-BE49-F238E27FC236}">
                <a16:creationId xmlns:a16="http://schemas.microsoft.com/office/drawing/2014/main" id="{B96BE44F-4E81-0DE9-452C-98910C157F89}"/>
              </a:ext>
            </a:extLst>
          </p:cNvPr>
          <p:cNvSpPr/>
          <p:nvPr/>
        </p:nvSpPr>
        <p:spPr>
          <a:xfrm>
            <a:off x="1563902" y="9693218"/>
            <a:ext cx="5636408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rPr lang="de-CH" dirty="0"/>
              <a:t>Phase-</a:t>
            </a:r>
            <a:r>
              <a:rPr lang="de-CH" dirty="0" err="1"/>
              <a:t>diagram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D37733-25A9-39B2-0CD2-9F0D7551E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5" y="3827056"/>
            <a:ext cx="7740344" cy="54931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16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17" name="Spectral analysi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Spectral analysis</a:t>
            </a:r>
          </a:p>
        </p:txBody>
      </p:sp>
      <p:pic>
        <p:nvPicPr>
          <p:cNvPr id="418" name="cross_corr_inputs_outputs_run_0.pdf" descr="cross_corr_inputs_outputs_run_0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1238" y="3281852"/>
            <a:ext cx="10091645" cy="7687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cross_corr_derived_fields_run_0.pdf" descr="cross_corr_derived_fields_run_0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92575" y="3283440"/>
            <a:ext cx="10087697" cy="7684308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Input/output cross-correlations"/>
          <p:cNvSpPr/>
          <p:nvPr/>
        </p:nvSpPr>
        <p:spPr>
          <a:xfrm>
            <a:off x="3807829" y="11146903"/>
            <a:ext cx="6388671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Input/output cross-correlations</a:t>
            </a:r>
          </a:p>
        </p:txBody>
      </p:sp>
      <p:sp>
        <p:nvSpPr>
          <p:cNvPr id="421" name="Cross-correlations of derived fields"/>
          <p:cNvSpPr/>
          <p:nvPr/>
        </p:nvSpPr>
        <p:spPr>
          <a:xfrm>
            <a:off x="14327029" y="11146903"/>
            <a:ext cx="6388671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rPr dirty="0"/>
              <a:t>Cross-correlations of derived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2" name="Gleichung"/>
              <p:cNvSpPr txBox="1"/>
              <p:nvPr/>
            </p:nvSpPr>
            <p:spPr>
              <a:xfrm>
                <a:off x="14109524" y="2655364"/>
                <a:ext cx="2411416" cy="5249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3800" i="1">
                          <a:solidFill>
                            <a:srgbClr val="5580B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sSub>
                        <m:sSubPr>
                          <m:ctrl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sz="3800" i="1">
                          <a:solidFill>
                            <a:srgbClr val="5580B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sz="3800">
                  <a:solidFill>
                    <a:srgbClr val="5581B0"/>
                  </a:solidFill>
                </a:endParaRPr>
              </a:p>
            </p:txBody>
          </p:sp>
        </mc:Choice>
        <mc:Fallback xmlns="">
          <p:sp>
            <p:nvSpPr>
              <p:cNvPr id="422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9524" y="2655364"/>
                <a:ext cx="2411416" cy="524963"/>
              </a:xfrm>
              <a:prstGeom prst="rect">
                <a:avLst/>
              </a:prstGeom>
              <a:blipFill>
                <a:blip r:embed="rId4"/>
                <a:stretch>
                  <a:fillRect l="-5263" r="-20526" b="-4523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Gleichung"/>
              <p:cNvSpPr txBox="1"/>
              <p:nvPr/>
            </p:nvSpPr>
            <p:spPr>
              <a:xfrm>
                <a:off x="18959365" y="2618257"/>
                <a:ext cx="2143025" cy="60553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3800" i="1">
                          <a:solidFill>
                            <a:srgbClr val="F09234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sSup>
                        <m:sSupPr>
                          <m:ctrl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3800">
                  <a:solidFill>
                    <a:srgbClr val="F09235"/>
                  </a:solidFill>
                </a:endParaRPr>
              </a:p>
            </p:txBody>
          </p:sp>
        </mc:Choice>
        <mc:Fallback xmlns="">
          <p:sp>
            <p:nvSpPr>
              <p:cNvPr id="423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9365" y="2618257"/>
                <a:ext cx="2143025" cy="605538"/>
              </a:xfrm>
              <a:prstGeom prst="rect">
                <a:avLst/>
              </a:prstGeom>
              <a:blipFill>
                <a:blip r:embed="rId5"/>
                <a:stretch>
                  <a:fillRect l="-5294" r="-21176" b="-291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432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33" name="Piercing into halo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Piercing into halos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D6083F5-272B-006E-4D64-5246B5DCD10F}"/>
              </a:ext>
            </a:extLst>
          </p:cNvPr>
          <p:cNvGrpSpPr/>
          <p:nvPr/>
        </p:nvGrpSpPr>
        <p:grpSpPr>
          <a:xfrm>
            <a:off x="803714" y="2837647"/>
            <a:ext cx="11573174" cy="7137830"/>
            <a:chOff x="803714" y="3599647"/>
            <a:chExt cx="11573174" cy="7137830"/>
          </a:xfrm>
        </p:grpSpPr>
        <p:grpSp>
          <p:nvGrpSpPr>
            <p:cNvPr id="430" name="Gruppieren"/>
            <p:cNvGrpSpPr/>
            <p:nvPr/>
          </p:nvGrpSpPr>
          <p:grpSpPr>
            <a:xfrm>
              <a:off x="803714" y="3599647"/>
              <a:ext cx="11573174" cy="7137830"/>
              <a:chOff x="0" y="0"/>
              <a:chExt cx="14943081" cy="9201143"/>
            </a:xfrm>
          </p:grpSpPr>
          <p:pic>
            <p:nvPicPr>
              <p:cNvPr id="425" name="mf_halo_gas_relation.png" descr="mf_halo_gas_relation.png"/>
              <p:cNvPicPr>
                <a:picLocks noChangeAspect="1"/>
              </p:cNvPicPr>
              <p:nvPr/>
            </p:nvPicPr>
            <p:blipFill>
              <a:blip r:embed="rId3"/>
              <a:srcRect r="82005"/>
              <a:stretch>
                <a:fillRect/>
              </a:stretch>
            </p:blipFill>
            <p:spPr>
              <a:xfrm>
                <a:off x="0" y="0"/>
                <a:ext cx="4534622" cy="92011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6" name="mf_halo_gas_relation.png" descr="mf_halo_gas_relation.png"/>
              <p:cNvPicPr>
                <a:picLocks noChangeAspect="1"/>
              </p:cNvPicPr>
              <p:nvPr/>
            </p:nvPicPr>
            <p:blipFill>
              <a:blip r:embed="rId3"/>
              <a:srcRect l="31539" r="54858"/>
              <a:stretch>
                <a:fillRect/>
              </a:stretch>
            </p:blipFill>
            <p:spPr>
              <a:xfrm>
                <a:off x="4533754" y="0"/>
                <a:ext cx="3427818" cy="92011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7" name="mf_halo_gas_relation.png" descr="mf_halo_gas_relation.png"/>
              <p:cNvPicPr>
                <a:picLocks noChangeAspect="1"/>
              </p:cNvPicPr>
              <p:nvPr/>
            </p:nvPicPr>
            <p:blipFill>
              <a:blip r:embed="rId3"/>
              <a:srcRect l="58737" r="27660"/>
              <a:stretch>
                <a:fillRect/>
              </a:stretch>
            </p:blipFill>
            <p:spPr>
              <a:xfrm>
                <a:off x="7966271" y="0"/>
                <a:ext cx="3427818" cy="92011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28" name="mf_halo_gas_relation.png" descr="mf_halo_gas_relation.png"/>
              <p:cNvPicPr>
                <a:picLocks noChangeAspect="1"/>
              </p:cNvPicPr>
              <p:nvPr/>
            </p:nvPicPr>
            <p:blipFill>
              <a:blip r:embed="rId3"/>
              <a:srcRect l="85884"/>
              <a:stretch>
                <a:fillRect/>
              </a:stretch>
            </p:blipFill>
            <p:spPr>
              <a:xfrm>
                <a:off x="11385996" y="0"/>
                <a:ext cx="3557086" cy="92011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9" name="Rechteck"/>
              <p:cNvSpPr/>
              <p:nvPr/>
            </p:nvSpPr>
            <p:spPr>
              <a:xfrm>
                <a:off x="7825687" y="8156817"/>
                <a:ext cx="251009" cy="4811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200" b="1" spc="-44"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435" name="HI"/>
            <p:cNvSpPr txBox="1"/>
            <p:nvPr/>
          </p:nvSpPr>
          <p:spPr>
            <a:xfrm>
              <a:off x="3752209" y="9180744"/>
              <a:ext cx="453266" cy="5064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4000" spc="-39">
                  <a:solidFill>
                    <a:schemeClr val="accent4">
                      <a:hueOff val="-1193508"/>
                    </a:schemeClr>
                  </a:solidFill>
                </a:defRPr>
              </a:lvl1pPr>
            </a:lstStyle>
            <a:p>
              <a:r>
                <a:rPr sz="3200" dirty="0"/>
                <a:t>HI</a:t>
              </a:r>
            </a:p>
          </p:txBody>
        </p:sp>
        <p:sp>
          <p:nvSpPr>
            <p:cNvPr id="436" name="total gas"/>
            <p:cNvSpPr txBox="1"/>
            <p:nvPr/>
          </p:nvSpPr>
          <p:spPr>
            <a:xfrm>
              <a:off x="2680384" y="6110644"/>
              <a:ext cx="1485856" cy="5064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4000" spc="-39">
                  <a:solidFill>
                    <a:schemeClr val="accent1">
                      <a:hueOff val="256401"/>
                      <a:lumOff val="-10793"/>
                    </a:schemeClr>
                  </a:solidFill>
                </a:defRPr>
              </a:lvl1pPr>
            </a:lstStyle>
            <a:p>
              <a:r>
                <a:rPr sz="3200" dirty="0"/>
                <a:t>total gas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CFAC1D5-230B-CDB4-15C7-185F39C6AD8E}"/>
              </a:ext>
            </a:extLst>
          </p:cNvPr>
          <p:cNvGrpSpPr>
            <a:grpSpLocks noChangeAspect="1"/>
          </p:cNvGrpSpPr>
          <p:nvPr/>
        </p:nvGrpSpPr>
        <p:grpSpPr>
          <a:xfrm>
            <a:off x="12376888" y="4628529"/>
            <a:ext cx="11439627" cy="3556065"/>
            <a:chOff x="5276907" y="10788630"/>
            <a:chExt cx="8376382" cy="2603840"/>
          </a:xfrm>
        </p:grpSpPr>
        <p:pic>
          <p:nvPicPr>
            <p:cNvPr id="6" name="Grafik 5" descr="Ein Bild, das Reihe, Diagramm, Screenshot enthält.&#10;&#10;Automatisch generierte Beschreibung">
              <a:extLst>
                <a:ext uri="{FF2B5EF4-FFF2-40B4-BE49-F238E27FC236}">
                  <a16:creationId xmlns:a16="http://schemas.microsoft.com/office/drawing/2014/main" id="{FE726460-EF05-815B-4352-4356019C0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77" t="-153" r="55042" b="153"/>
            <a:stretch/>
          </p:blipFill>
          <p:spPr>
            <a:xfrm>
              <a:off x="7846830" y="10788630"/>
              <a:ext cx="1945757" cy="2603840"/>
            </a:xfrm>
            <a:prstGeom prst="rect">
              <a:avLst/>
            </a:prstGeom>
          </p:spPr>
        </p:pic>
        <p:pic>
          <p:nvPicPr>
            <p:cNvPr id="7" name="Grafik 6" descr="Ein Bild, das Reihe, Diagramm, Screenshot enthält.&#10;&#10;Automatisch generierte Beschreibung">
              <a:extLst>
                <a:ext uri="{FF2B5EF4-FFF2-40B4-BE49-F238E27FC236}">
                  <a16:creationId xmlns:a16="http://schemas.microsoft.com/office/drawing/2014/main" id="{517A6C8D-5D9E-7C5C-C66C-56B108BDC1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995"/>
            <a:stretch/>
          </p:blipFill>
          <p:spPr>
            <a:xfrm>
              <a:off x="5276907" y="10788630"/>
              <a:ext cx="2579469" cy="2603840"/>
            </a:xfrm>
            <a:prstGeom prst="rect">
              <a:avLst/>
            </a:prstGeom>
          </p:spPr>
        </p:pic>
        <p:pic>
          <p:nvPicPr>
            <p:cNvPr id="8" name="Grafik 7" descr="Ein Bild, das Reihe, Diagramm, Screenshot enthält.&#10;&#10;Automatisch generierte Beschreibung">
              <a:extLst>
                <a:ext uri="{FF2B5EF4-FFF2-40B4-BE49-F238E27FC236}">
                  <a16:creationId xmlns:a16="http://schemas.microsoft.com/office/drawing/2014/main" id="{36E4C6CB-AFDD-ACB0-284A-1924691D7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91" r="28028"/>
            <a:stretch/>
          </p:blipFill>
          <p:spPr>
            <a:xfrm>
              <a:off x="9781954" y="10788630"/>
              <a:ext cx="1945757" cy="2603840"/>
            </a:xfrm>
            <a:prstGeom prst="rect">
              <a:avLst/>
            </a:prstGeom>
          </p:spPr>
        </p:pic>
        <p:pic>
          <p:nvPicPr>
            <p:cNvPr id="9" name="Grafik 8" descr="Ein Bild, das Reihe, Diagramm, Screenshot enthält.&#10;&#10;Automatisch generierte Beschreibung">
              <a:extLst>
                <a:ext uri="{FF2B5EF4-FFF2-40B4-BE49-F238E27FC236}">
                  <a16:creationId xmlns:a16="http://schemas.microsoft.com/office/drawing/2014/main" id="{78D01412-528C-AB6F-C9B1-C866553EE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30" r="1089"/>
            <a:stretch/>
          </p:blipFill>
          <p:spPr>
            <a:xfrm>
              <a:off x="11707532" y="10788630"/>
              <a:ext cx="1945757" cy="260384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C2694B8-C812-4FBF-F70C-1A103CF5C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6426" y="12296826"/>
              <a:ext cx="1020430" cy="416021"/>
            </a:xfrm>
            <a:prstGeom prst="rect">
              <a:avLst/>
            </a:prstGeom>
          </p:spPr>
        </p:pic>
      </p:grpSp>
      <p:sp>
        <p:nvSpPr>
          <p:cNvPr id="13" name="Input/output cross-correlations">
            <a:extLst>
              <a:ext uri="{FF2B5EF4-FFF2-40B4-BE49-F238E27FC236}">
                <a16:creationId xmlns:a16="http://schemas.microsoft.com/office/drawing/2014/main" id="{E1FED7C3-B648-3A7F-EA66-4FCB52F0DFB0}"/>
              </a:ext>
            </a:extLst>
          </p:cNvPr>
          <p:cNvSpPr/>
          <p:nvPr/>
        </p:nvSpPr>
        <p:spPr>
          <a:xfrm>
            <a:off x="3412655" y="10177344"/>
            <a:ext cx="6388671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rPr lang="de-CH" dirty="0"/>
              <a:t>Gas-</a:t>
            </a:r>
            <a:r>
              <a:rPr lang="de-CH" dirty="0" err="1"/>
              <a:t>to</a:t>
            </a:r>
            <a:r>
              <a:rPr lang="de-CH" dirty="0"/>
              <a:t>-Halo mass </a:t>
            </a:r>
            <a:r>
              <a:rPr lang="de-CH" dirty="0" err="1"/>
              <a:t>relations</a:t>
            </a:r>
            <a:endParaRPr dirty="0"/>
          </a:p>
        </p:txBody>
      </p:sp>
      <p:sp>
        <p:nvSpPr>
          <p:cNvPr id="14" name="Cross-correlations of derived fields">
            <a:extLst>
              <a:ext uri="{FF2B5EF4-FFF2-40B4-BE49-F238E27FC236}">
                <a16:creationId xmlns:a16="http://schemas.microsoft.com/office/drawing/2014/main" id="{0836FCD3-6421-06AA-37F7-F0778F48316A}"/>
              </a:ext>
            </a:extLst>
          </p:cNvPr>
          <p:cNvSpPr/>
          <p:nvPr/>
        </p:nvSpPr>
        <p:spPr>
          <a:xfrm>
            <a:off x="15335096" y="10177344"/>
            <a:ext cx="6388671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rPr lang="de-CH" dirty="0" err="1"/>
              <a:t>Temperature</a:t>
            </a:r>
            <a:r>
              <a:rPr lang="de-CH" dirty="0"/>
              <a:t> </a:t>
            </a:r>
            <a:r>
              <a:rPr lang="de-CH" dirty="0" err="1"/>
              <a:t>profiles</a:t>
            </a:r>
            <a:endParaRPr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804D2CA-D5ED-9B9D-CDF6-70531894B5F8}"/>
              </a:ext>
            </a:extLst>
          </p:cNvPr>
          <p:cNvSpPr txBox="1"/>
          <p:nvPr/>
        </p:nvSpPr>
        <p:spPr>
          <a:xfrm>
            <a:off x="20648183" y="8671955"/>
            <a:ext cx="3108223" cy="597087"/>
          </a:xfrm>
          <a:prstGeom prst="rect">
            <a:avLst/>
          </a:prstGeom>
          <a:solidFill>
            <a:schemeClr val="bg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2800" algn="l"/>
              </a:tabLst>
            </a:pPr>
            <a:r>
              <a:rPr lang="de-DE" sz="3600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MB+24, i</a:t>
            </a:r>
            <a:r>
              <a:rPr kumimoji="0" lang="de-DE" sz="3600" i="0" u="none" strike="noStrike" spc="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n </a:t>
            </a:r>
            <a:r>
              <a:rPr kumimoji="0" lang="de-DE" sz="3600" i="0" u="none" strike="noStrike" spc="0" normalizeH="0" baseline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prep</a:t>
            </a:r>
            <a:r>
              <a:rPr kumimoji="0" lang="de-DE" sz="3600" i="0" u="none" strike="noStrike" spc="0" normalizeH="0" baseline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Bildschirmfoto 2020-12-08 um 21.55.27.png" descr="Bildschirmfoto 2020-12-08 um 21.55.27.png"/>
          <p:cNvPicPr>
            <a:picLocks noChangeAspect="1"/>
          </p:cNvPicPr>
          <p:nvPr/>
        </p:nvPicPr>
        <p:blipFill>
          <a:blip r:embed="rId2"/>
          <a:srcRect t="3679"/>
          <a:stretch>
            <a:fillRect/>
          </a:stretch>
        </p:blipFill>
        <p:spPr>
          <a:xfrm>
            <a:off x="-2059136" y="-691018"/>
            <a:ext cx="27039532" cy="6931396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 dirty="0"/>
          </a:p>
        </p:txBody>
      </p:sp>
      <p:grpSp>
        <p:nvGrpSpPr>
          <p:cNvPr id="453" name="Gruppieren"/>
          <p:cNvGrpSpPr/>
          <p:nvPr/>
        </p:nvGrpSpPr>
        <p:grpSpPr>
          <a:xfrm>
            <a:off x="16313881" y="8011034"/>
            <a:ext cx="5787258" cy="5359089"/>
            <a:chOff x="0" y="0"/>
            <a:chExt cx="5787256" cy="5359088"/>
          </a:xfrm>
        </p:grpSpPr>
        <p:pic>
          <p:nvPicPr>
            <p:cNvPr id="451" name="eingesetzter-Film.png" descr="eingesetzter-Fil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9380" y="1179390"/>
              <a:ext cx="3048496" cy="4179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Thank you!"/>
            <p:cNvSpPr txBox="1"/>
            <p:nvPr/>
          </p:nvSpPr>
          <p:spPr>
            <a:xfrm>
              <a:off x="0" y="0"/>
              <a:ext cx="5787257" cy="1143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>
              <a:lvl1pPr defTabSz="1160859">
                <a:spcBef>
                  <a:spcPts val="0"/>
                </a:spcBef>
                <a:tabLst/>
                <a:defRPr sz="6500" cap="all" spc="-325"/>
              </a:lvl1pPr>
            </a:lstStyle>
            <a:p>
              <a:r>
                <a:rPr dirty="0"/>
                <a:t>Thank you!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E6D9B514-2D04-E540-320D-7F135EB7954A}"/>
              </a:ext>
            </a:extLst>
          </p:cNvPr>
          <p:cNvSpPr txBox="1"/>
          <p:nvPr/>
        </p:nvSpPr>
        <p:spPr>
          <a:xfrm>
            <a:off x="706745" y="6531055"/>
            <a:ext cx="19174355" cy="4687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pPr>
            <a:r>
              <a:rPr lang="de-CH" sz="3500" b="1" dirty="0"/>
              <a:t>Further </a:t>
            </a:r>
            <a:r>
              <a:rPr lang="de-CH" sz="3500" b="1" dirty="0" err="1"/>
              <a:t>information</a:t>
            </a:r>
            <a:endParaRPr lang="de-CH" sz="3500" b="1" dirty="0"/>
          </a:p>
          <a:p>
            <a:pPr marL="254000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defRPr sz="3000" b="0">
                <a:solidFill>
                  <a:srgbClr val="000000"/>
                </a:solidFill>
              </a:defRPr>
            </a:pPr>
            <a:r>
              <a:rPr lang="de-CH" dirty="0"/>
              <a:t>MB+</a:t>
            </a:r>
            <a:r>
              <a:rPr lang="de-CH" b="1" dirty="0"/>
              <a:t>2021</a:t>
            </a:r>
            <a:r>
              <a:rPr lang="de-CH" dirty="0"/>
              <a:t>: </a:t>
            </a:r>
            <a:r>
              <a:rPr lang="de-CH" i="1" dirty="0" err="1"/>
              <a:t>From</a:t>
            </a:r>
            <a:r>
              <a:rPr lang="de-CH" i="1" dirty="0"/>
              <a:t> EMBER </a:t>
            </a:r>
            <a:r>
              <a:rPr lang="de-CH" i="1" dirty="0" err="1"/>
              <a:t>to</a:t>
            </a:r>
            <a:r>
              <a:rPr lang="de-CH" i="1" dirty="0"/>
              <a:t> FIRE: </a:t>
            </a:r>
            <a:r>
              <a:rPr lang="de-CH" i="1" dirty="0" err="1"/>
              <a:t>predicting</a:t>
            </a:r>
            <a:r>
              <a:rPr lang="de-CH" i="1" dirty="0"/>
              <a:t> high </a:t>
            </a:r>
            <a:r>
              <a:rPr lang="de-CH" i="1" dirty="0" err="1"/>
              <a:t>resolution</a:t>
            </a:r>
            <a:r>
              <a:rPr lang="de-CH" i="1" dirty="0"/>
              <a:t> </a:t>
            </a:r>
            <a:r>
              <a:rPr lang="de-CH" i="1" dirty="0" err="1"/>
              <a:t>baryon</a:t>
            </a:r>
            <a:r>
              <a:rPr lang="de-CH" i="1" dirty="0"/>
              <a:t> </a:t>
            </a:r>
            <a:r>
              <a:rPr lang="de-CH" i="1" dirty="0" err="1"/>
              <a:t>fields</a:t>
            </a:r>
            <a:r>
              <a:rPr lang="de-CH" i="1" dirty="0"/>
              <a:t> </a:t>
            </a:r>
            <a:br>
              <a:rPr lang="de-CH" i="1" dirty="0"/>
            </a:br>
            <a:r>
              <a:rPr lang="de-CH" i="1" dirty="0" err="1"/>
              <a:t>from</a:t>
            </a:r>
            <a:r>
              <a:rPr lang="de-CH" i="1" dirty="0"/>
              <a:t> </a:t>
            </a:r>
            <a:r>
              <a:rPr lang="de-CH" i="1" dirty="0" err="1"/>
              <a:t>dark</a:t>
            </a:r>
            <a:r>
              <a:rPr lang="de-CH" i="1" dirty="0"/>
              <a:t> matter </a:t>
            </a:r>
            <a:r>
              <a:rPr lang="de-CH" i="1" dirty="0" err="1"/>
              <a:t>simulations</a:t>
            </a:r>
            <a:r>
              <a:rPr lang="de-CH" i="1" dirty="0"/>
              <a:t> </a:t>
            </a:r>
            <a:r>
              <a:rPr lang="de-CH" i="1" dirty="0" err="1"/>
              <a:t>with</a:t>
            </a:r>
            <a:r>
              <a:rPr lang="de-CH" i="1" dirty="0"/>
              <a:t> Deep Learning,  </a:t>
            </a:r>
            <a:r>
              <a:rPr lang="de-CH" sz="2400" dirty="0" err="1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arxiv.org</a:t>
            </a:r>
            <a:r>
              <a:rPr lang="de-CH" sz="2400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/</a:t>
            </a:r>
            <a:r>
              <a:rPr lang="de-CH" sz="2400" dirty="0" err="1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abs</a:t>
            </a:r>
            <a:r>
              <a:rPr lang="de-CH" sz="2400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/2110.11970</a:t>
            </a:r>
            <a:endParaRPr lang="de-CH" sz="2400" dirty="0">
              <a:solidFill>
                <a:schemeClr val="accent1">
                  <a:hueOff val="1476394"/>
                  <a:lumOff val="-17455"/>
                </a:schemeClr>
              </a:solidFill>
              <a:latin typeface="Menlo Regular"/>
              <a:ea typeface="Menlo Regular"/>
              <a:cs typeface="Menlo Regular"/>
              <a:sym typeface="Menlo Regular"/>
              <a:hlinkClick r:id="rId4"/>
            </a:endParaRPr>
          </a:p>
          <a:p>
            <a:pPr marL="254000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FontTx/>
              <a:buChar char="•"/>
              <a:defRPr sz="3000" b="0">
                <a:solidFill>
                  <a:srgbClr val="000000"/>
                </a:solidFill>
              </a:defRPr>
            </a:pPr>
            <a:r>
              <a:rPr lang="de-CH" dirty="0"/>
              <a:t>MB+</a:t>
            </a:r>
            <a:r>
              <a:rPr lang="de-CH" b="1" dirty="0"/>
              <a:t>2024</a:t>
            </a:r>
            <a:r>
              <a:rPr lang="de-CH" dirty="0"/>
              <a:t>: </a:t>
            </a:r>
            <a:r>
              <a:rPr lang="de-CH" i="1" dirty="0"/>
              <a:t>EMBER-2: </a:t>
            </a:r>
            <a:r>
              <a:rPr lang="de-CH" i="1" dirty="0" err="1"/>
              <a:t>Emulating</a:t>
            </a:r>
            <a:r>
              <a:rPr lang="de-CH" i="1" dirty="0"/>
              <a:t> </a:t>
            </a:r>
            <a:r>
              <a:rPr lang="de-CH" i="1" dirty="0" err="1"/>
              <a:t>baryons</a:t>
            </a:r>
            <a:r>
              <a:rPr lang="de-CH" i="1" dirty="0"/>
              <a:t> </a:t>
            </a:r>
            <a:r>
              <a:rPr lang="de-CH" i="1" dirty="0" err="1"/>
              <a:t>from</a:t>
            </a:r>
            <a:r>
              <a:rPr lang="de-CH" i="1" dirty="0"/>
              <a:t> </a:t>
            </a:r>
            <a:r>
              <a:rPr lang="de-CH" i="1" dirty="0" err="1"/>
              <a:t>dark</a:t>
            </a:r>
            <a:r>
              <a:rPr lang="de-CH" i="1" dirty="0"/>
              <a:t> matter </a:t>
            </a:r>
            <a:r>
              <a:rPr lang="de-CH" i="1" dirty="0" err="1"/>
              <a:t>over</a:t>
            </a:r>
            <a:r>
              <a:rPr lang="de-CH" i="1" dirty="0"/>
              <a:t> </a:t>
            </a:r>
            <a:r>
              <a:rPr lang="de-CH" i="1" dirty="0" err="1"/>
              <a:t>cosmic</a:t>
            </a:r>
            <a:r>
              <a:rPr lang="de-CH" i="1" dirty="0"/>
              <a:t> time </a:t>
            </a:r>
            <a:br>
              <a:rPr lang="de-CH" i="1" dirty="0"/>
            </a:br>
            <a:r>
              <a:rPr lang="de-CH" i="1" dirty="0" err="1"/>
              <a:t>with</a:t>
            </a:r>
            <a:r>
              <a:rPr lang="de-CH" i="1" dirty="0"/>
              <a:t> </a:t>
            </a:r>
            <a:r>
              <a:rPr lang="de-CH" i="1" dirty="0" err="1"/>
              <a:t>deep</a:t>
            </a:r>
            <a:r>
              <a:rPr lang="de-CH" i="1" dirty="0"/>
              <a:t> </a:t>
            </a:r>
            <a:r>
              <a:rPr lang="de-CH" i="1" dirty="0" err="1"/>
              <a:t>modulation</a:t>
            </a:r>
            <a:r>
              <a:rPr lang="de-CH" i="1" dirty="0"/>
              <a:t> </a:t>
            </a:r>
            <a:r>
              <a:rPr lang="de-CH" i="1" dirty="0" err="1"/>
              <a:t>networks</a:t>
            </a:r>
            <a:r>
              <a:rPr lang="de-CH" i="1" dirty="0"/>
              <a:t>, in </a:t>
            </a:r>
            <a:r>
              <a:rPr lang="de-CH" i="1" dirty="0" err="1"/>
              <a:t>prep</a:t>
            </a:r>
            <a:r>
              <a:rPr lang="de-CH" i="1" dirty="0"/>
              <a:t>.</a:t>
            </a:r>
            <a:endParaRPr lang="de-CH" dirty="0">
              <a:solidFill>
                <a:schemeClr val="accent1">
                  <a:hueOff val="1476394"/>
                  <a:lumOff val="-17455"/>
                </a:schemeClr>
              </a:solidFill>
              <a:latin typeface="Menlo Regular"/>
              <a:ea typeface="Menlo Regular"/>
              <a:cs typeface="Menlo Regular"/>
              <a:sym typeface="Menlo Regular"/>
              <a:hlinkClick r:id="rId4"/>
            </a:endParaRPr>
          </a:p>
          <a:p>
            <a:pPr marL="254000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defRPr sz="3000" b="0">
                <a:solidFill>
                  <a:srgbClr val="000000"/>
                </a:solidFill>
              </a:defRPr>
            </a:pPr>
            <a:r>
              <a:rPr lang="de-CH" dirty="0"/>
              <a:t>Feldmann+</a:t>
            </a:r>
            <a:r>
              <a:rPr lang="de-CH" b="1" dirty="0"/>
              <a:t>2022</a:t>
            </a:r>
            <a:r>
              <a:rPr lang="de-CH" dirty="0"/>
              <a:t>: </a:t>
            </a:r>
            <a:r>
              <a:rPr lang="de-CH" i="1" dirty="0" err="1"/>
              <a:t>FIREbox</a:t>
            </a:r>
            <a:r>
              <a:rPr lang="de-CH" i="1" dirty="0"/>
              <a:t>: </a:t>
            </a:r>
            <a:r>
              <a:rPr lang="de-CH" i="1" dirty="0" err="1"/>
              <a:t>Simulating</a:t>
            </a:r>
            <a:r>
              <a:rPr lang="de-CH" i="1" dirty="0"/>
              <a:t> </a:t>
            </a:r>
            <a:r>
              <a:rPr lang="de-CH" i="1" dirty="0" err="1"/>
              <a:t>galaxies</a:t>
            </a:r>
            <a:r>
              <a:rPr lang="de-CH" i="1" dirty="0"/>
              <a:t> at high </a:t>
            </a:r>
            <a:r>
              <a:rPr lang="de-CH" i="1" dirty="0" err="1"/>
              <a:t>dynamic</a:t>
            </a:r>
            <a:r>
              <a:rPr lang="de-CH" i="1" dirty="0"/>
              <a:t> </a:t>
            </a:r>
            <a:r>
              <a:rPr lang="de-CH" i="1" dirty="0" err="1"/>
              <a:t>range</a:t>
            </a:r>
            <a:r>
              <a:rPr lang="de-CH" i="1" dirty="0"/>
              <a:t> in a </a:t>
            </a:r>
            <a:r>
              <a:rPr lang="de-CH" i="1" dirty="0" err="1"/>
              <a:t>cosmological</a:t>
            </a:r>
            <a:r>
              <a:rPr lang="de-CH" i="1" dirty="0"/>
              <a:t> </a:t>
            </a:r>
            <a:r>
              <a:rPr lang="de-CH" i="1" dirty="0" err="1"/>
              <a:t>volume</a:t>
            </a:r>
            <a:r>
              <a:rPr lang="de-CH" i="1" dirty="0"/>
              <a:t>,</a:t>
            </a:r>
            <a:br>
              <a:rPr lang="de-CH" i="1" dirty="0"/>
            </a:br>
            <a:r>
              <a:rPr lang="de-CH" sz="2400" dirty="0" err="1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arxiv.org</a:t>
            </a:r>
            <a:r>
              <a:rPr lang="de-CH" sz="2400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/</a:t>
            </a:r>
            <a:r>
              <a:rPr lang="de-CH" sz="2400" dirty="0" err="1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abs</a:t>
            </a:r>
            <a:r>
              <a:rPr lang="de-CH" sz="2400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/2205.15325</a:t>
            </a:r>
          </a:p>
        </p:txBody>
      </p:sp>
      <p:pic>
        <p:nvPicPr>
          <p:cNvPr id="3" name="github-mark.png" descr="github-mark.png">
            <a:extLst>
              <a:ext uri="{FF2B5EF4-FFF2-40B4-BE49-F238E27FC236}">
                <a16:creationId xmlns:a16="http://schemas.microsoft.com/office/drawing/2014/main" id="{39F62F82-6E43-B499-ED3C-2AE4F2076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31" y="11832830"/>
            <a:ext cx="1077851" cy="10778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maurbe/ember maurbe/ember2">
            <a:hlinkClick r:id="rId6"/>
            <a:extLst>
              <a:ext uri="{FF2B5EF4-FFF2-40B4-BE49-F238E27FC236}">
                <a16:creationId xmlns:a16="http://schemas.microsoft.com/office/drawing/2014/main" id="{AC41E475-1064-7DF2-E18E-380AE26BE0FA}"/>
              </a:ext>
            </a:extLst>
          </p:cNvPr>
          <p:cNvSpPr txBox="1"/>
          <p:nvPr/>
        </p:nvSpPr>
        <p:spPr>
          <a:xfrm>
            <a:off x="1750177" y="11960425"/>
            <a:ext cx="2699180" cy="411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l">
              <a:defRPr sz="2900" spc="-29"/>
            </a:pPr>
            <a:r>
              <a:rPr sz="2500" spc="-25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maurbe/ember</a:t>
            </a:r>
            <a:endParaRPr sz="2500" spc="-25" dirty="0">
              <a:solidFill>
                <a:schemeClr val="accent1">
                  <a:hueOff val="1476394"/>
                  <a:lumOff val="-17455"/>
                </a:schemeClr>
              </a:solidFill>
              <a:latin typeface="Menlo Regular"/>
              <a:ea typeface="Menlo Regular"/>
              <a:cs typeface="Menlo Regular"/>
              <a:sym typeface="Menlo Regular"/>
              <a:hlinkClick r:id="rId7"/>
            </a:endParaRPr>
          </a:p>
        </p:txBody>
      </p:sp>
      <p:sp>
        <p:nvSpPr>
          <p:cNvPr id="6" name="maurbe/ember maurbe/ember2">
            <a:hlinkClick r:id="rId8"/>
            <a:extLst>
              <a:ext uri="{FF2B5EF4-FFF2-40B4-BE49-F238E27FC236}">
                <a16:creationId xmlns:a16="http://schemas.microsoft.com/office/drawing/2014/main" id="{7E9FE401-9DD3-5DFB-1A7E-436FC26EF2F2}"/>
              </a:ext>
            </a:extLst>
          </p:cNvPr>
          <p:cNvSpPr txBox="1"/>
          <p:nvPr/>
        </p:nvSpPr>
        <p:spPr>
          <a:xfrm>
            <a:off x="1743812" y="12457760"/>
            <a:ext cx="2699180" cy="411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l">
              <a:defRPr sz="2900" spc="-29"/>
            </a:pPr>
            <a:r>
              <a:rPr sz="2500" spc="-25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maurbe/ember</a:t>
            </a:r>
            <a:r>
              <a:rPr lang="de-CH" sz="2500" spc="-25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</a:rPr>
              <a:t>2</a:t>
            </a:r>
            <a:endParaRPr sz="2500" spc="-25" dirty="0">
              <a:solidFill>
                <a:schemeClr val="accent1">
                  <a:hueOff val="1476394"/>
                  <a:lumOff val="-17455"/>
                </a:schemeClr>
              </a:solidFill>
              <a:latin typeface="Menlo Regular"/>
              <a:ea typeface="Menlo Regular"/>
              <a:cs typeface="Menlo Regular"/>
              <a:sym typeface="Menlo Regular"/>
              <a:hlinkClick r:id="rId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MBER: EMULATING BARYONS FROM DARK MATTER-ONLY…">
            <a:extLst>
              <a:ext uri="{FF2B5EF4-FFF2-40B4-BE49-F238E27FC236}">
                <a16:creationId xmlns:a16="http://schemas.microsoft.com/office/drawing/2014/main" id="{7D0AFD2F-BBE3-F442-CD28-411859E6E873}"/>
              </a:ext>
            </a:extLst>
          </p:cNvPr>
          <p:cNvSpPr txBox="1">
            <a:spLocks/>
          </p:cNvSpPr>
          <p:nvPr/>
        </p:nvSpPr>
        <p:spPr>
          <a:xfrm>
            <a:off x="4839256" y="5942929"/>
            <a:ext cx="14705487" cy="18301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defTabSz="1009947" hangingPunct="1">
              <a:defRPr sz="5220" spc="-261"/>
            </a:pPr>
            <a:r>
              <a:rPr lang="de-CH" dirty="0"/>
              <a:t>Backup </a:t>
            </a:r>
            <a:r>
              <a:rPr lang="de-CH" dirty="0" err="1"/>
              <a:t>slides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492716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66" name="eingesetzter-Film.png" descr="eingesetzter-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86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DM Cosmology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t>CDM Cosmology</a:t>
                </a:r>
              </a:p>
            </p:txBody>
          </p:sp>
        </mc:Choice>
        <mc:Fallback xmlns="">
          <p:sp>
            <p:nvSpPr>
              <p:cNvPr id="68" name="CDM Cosmology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236" t="-8140" b="-162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he current structure formation paradig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The current structure formation paradigm</a:t>
            </a:r>
          </a:p>
        </p:txBody>
      </p:sp>
      <p:sp>
        <p:nvSpPr>
          <p:cNvPr id="7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 dirty="0"/>
          </a:p>
        </p:txBody>
      </p:sp>
      <p:sp>
        <p:nvSpPr>
          <p:cNvPr id="71" name="Current paradigm of structure formation"/>
          <p:cNvSpPr txBox="1">
            <a:spLocks noGrp="1"/>
          </p:cNvSpPr>
          <p:nvPr>
            <p:ph type="body" sz="quarter" idx="1"/>
          </p:nvPr>
        </p:nvSpPr>
        <p:spPr>
          <a:xfrm>
            <a:off x="1172602" y="3097390"/>
            <a:ext cx="10276439" cy="3182775"/>
          </a:xfrm>
          <a:prstGeom prst="rect">
            <a:avLst/>
          </a:prstGeom>
        </p:spPr>
        <p:txBody>
          <a:bodyPr/>
          <a:lstStyle>
            <a:lvl1pPr marL="228599" indent="-228599">
              <a:defRPr sz="3000"/>
            </a:lvl1pPr>
          </a:lstStyle>
          <a:p>
            <a:r>
              <a:t>Current paradigm of structure formation</a:t>
            </a:r>
          </a:p>
        </p:txBody>
      </p:sp>
      <p:grpSp>
        <p:nvGrpSpPr>
          <p:cNvPr id="74" name="Gruppieren"/>
          <p:cNvGrpSpPr/>
          <p:nvPr/>
        </p:nvGrpSpPr>
        <p:grpSpPr>
          <a:xfrm>
            <a:off x="12712224" y="1775542"/>
            <a:ext cx="10993096" cy="10454425"/>
            <a:chOff x="0" y="0"/>
            <a:chExt cx="10993094" cy="10454423"/>
          </a:xfrm>
        </p:grpSpPr>
        <p:pic>
          <p:nvPicPr>
            <p:cNvPr id="72" name="Bild" descr="Bild"/>
            <p:cNvPicPr>
              <a:picLocks noChangeAspect="1"/>
            </p:cNvPicPr>
            <p:nvPr/>
          </p:nvPicPr>
          <p:blipFill>
            <a:blip r:embed="rId3"/>
            <a:srcRect l="6259" t="10047" b="19275"/>
            <a:stretch>
              <a:fillRect/>
            </a:stretch>
          </p:blipFill>
          <p:spPr>
            <a:xfrm>
              <a:off x="0" y="0"/>
              <a:ext cx="10993095" cy="41442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Bild" descr="Bild"/>
            <p:cNvPicPr>
              <a:picLocks noChangeAspect="1"/>
            </p:cNvPicPr>
            <p:nvPr/>
          </p:nvPicPr>
          <p:blipFill>
            <a:blip r:embed="rId4"/>
            <a:srcRect l="3113" r="11235"/>
            <a:stretch>
              <a:fillRect/>
            </a:stretch>
          </p:blipFill>
          <p:spPr>
            <a:xfrm>
              <a:off x="0" y="4116468"/>
              <a:ext cx="10993050" cy="6337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smology…"/>
              <p:cNvSpPr/>
              <p:nvPr/>
            </p:nvSpPr>
            <p:spPr>
              <a:xfrm>
                <a:off x="1448528" y="3973739"/>
                <a:ext cx="8503344" cy="3764533"/>
              </a:xfrm>
              <a:prstGeom prst="roundRect">
                <a:avLst>
                  <a:gd name="adj" fmla="val 2264"/>
                </a:avLst>
              </a:prstGeom>
              <a:solidFill>
                <a:srgbClr val="D8D4EA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/>
              <a:lstStyle/>
              <a:p>
                <a:pPr indent="190500" algn="l">
                  <a:lnSpc>
                    <a:spcPct val="120000"/>
                  </a:lnSpc>
                  <a:spcBef>
                    <a:spcPts val="0"/>
                  </a:spcBef>
                  <a:tabLst/>
                  <a:defRPr sz="2800" spc="-56"/>
                </a:pPr>
                <a:r>
                  <a:t>Cosmology</a:t>
                </a:r>
              </a:p>
              <a:p>
                <a:pPr marL="508000" indent="-254000" algn="l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ct val="50000"/>
                  <a:buChar char="•"/>
                  <a:tabLst/>
                  <a:defRPr sz="2800" spc="-56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t>CDM model with 6 parameters </a:t>
                </a:r>
                <a14:m>
                  <m:oMath xmlns:m="http://schemas.openxmlformats.org/officeDocument/2006/math"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 marL="508000" indent="-254000" algn="l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ct val="50000"/>
                  <a:buChar char="•"/>
                  <a:tabLst/>
                  <a:defRPr sz="2800" spc="-56"/>
                </a:pPr>
                <a:r>
                  <a:t>predicts a cosmic web structure with filaments and halos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tabLst/>
                  <a:defRPr sz="2800" spc="-56"/>
                </a:pPr>
                <a:r>
                  <a:t>→ sets the large scale canvas of structure formation</a:t>
                </a:r>
              </a:p>
            </p:txBody>
          </p:sp>
        </mc:Choice>
        <mc:Fallback xmlns="">
          <p:sp>
            <p:nvSpPr>
              <p:cNvPr id="75" name="Cosmology…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528" y="3973739"/>
                <a:ext cx="8503344" cy="3764533"/>
              </a:xfrm>
              <a:prstGeom prst="roundRect">
                <a:avLst>
                  <a:gd name="adj" fmla="val 2264"/>
                </a:avLst>
              </a:prstGeom>
              <a:blipFill>
                <a:blip r:embed="rId5"/>
                <a:stretch>
                  <a:fillRect l="-1791" r="-13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Problem spans over many orders of magnitude both in  time   and spatially"/>
              <p:cNvSpPr txBox="1"/>
              <p:nvPr/>
            </p:nvSpPr>
            <p:spPr>
              <a:xfrm>
                <a:off x="1172602" y="10979856"/>
                <a:ext cx="10276439" cy="17958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228599" indent="-228599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000" spc="0"/>
                </a:pPr>
                <a:r>
                  <a:t>Problem spans over many orders of magnitude both in </a:t>
                </a:r>
                <a:br/>
                <a:r>
                  <a:t>time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(10)</m:t>
                    </m:r>
                  </m:oMath>
                </a14:m>
                <a:r>
                  <a:t> and spatially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(23)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76" name="Problem spans over many orders of magnitude both in  time   and spatially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602" y="10979856"/>
                <a:ext cx="10276439" cy="1795861"/>
              </a:xfrm>
              <a:prstGeom prst="rect">
                <a:avLst/>
              </a:prstGeom>
              <a:blipFill>
                <a:blip r:embed="rId6"/>
                <a:stretch>
                  <a:fillRect l="-13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strophysics…"/>
          <p:cNvSpPr/>
          <p:nvPr/>
        </p:nvSpPr>
        <p:spPr>
          <a:xfrm>
            <a:off x="1492246" y="8055426"/>
            <a:ext cx="8503344" cy="2924430"/>
          </a:xfrm>
          <a:prstGeom prst="roundRect">
            <a:avLst>
              <a:gd name="adj" fmla="val 3240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pPr indent="190500" algn="l">
              <a:lnSpc>
                <a:spcPct val="120000"/>
              </a:lnSpc>
              <a:spcBef>
                <a:spcPts val="0"/>
              </a:spcBef>
              <a:tabLst/>
              <a:defRPr sz="2800" spc="-56"/>
            </a:pPr>
            <a:r>
              <a:rPr dirty="0"/>
              <a:t>Astrophysics</a:t>
            </a:r>
          </a:p>
          <a:p>
            <a:pPr marL="508000" indent="-25400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50000"/>
              <a:buChar char="•"/>
              <a:tabLst/>
              <a:defRPr sz="2800" spc="-56"/>
            </a:pPr>
            <a:r>
              <a:rPr dirty="0"/>
              <a:t>Pristine gas accretion to haloes</a:t>
            </a:r>
          </a:p>
          <a:p>
            <a:pPr marL="508000" indent="-25400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50000"/>
              <a:buChar char="•"/>
              <a:tabLst/>
              <a:defRPr sz="2800" spc="-56"/>
            </a:pPr>
            <a:r>
              <a:rPr dirty="0"/>
              <a:t>Gas cooling onto galaxies</a:t>
            </a:r>
          </a:p>
          <a:p>
            <a:pPr marL="508000" indent="-25400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50000"/>
              <a:buChar char="•"/>
              <a:tabLst/>
              <a:defRPr sz="2800" spc="-56"/>
            </a:pPr>
            <a:r>
              <a:rPr dirty="0"/>
              <a:t>Baryonic feedback channels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/>
              <a:defRPr sz="2800" spc="-56"/>
            </a:pPr>
            <a:r>
              <a:rPr dirty="0"/>
              <a:t>→ important for small scale structure formation</a:t>
            </a:r>
          </a:p>
        </p:txBody>
      </p:sp>
      <p:graphicFrame>
        <p:nvGraphicFramePr>
          <p:cNvPr id="78" name="2D-Donutdiagramm"/>
          <p:cNvGraphicFramePr/>
          <p:nvPr/>
        </p:nvGraphicFramePr>
        <p:xfrm>
          <a:off x="5490844" y="6341134"/>
          <a:ext cx="4229800" cy="132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281511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68455322-79D7-7797-0006-4FDF9D22E199}"/>
              </a:ext>
            </a:extLst>
          </p:cNvPr>
          <p:cNvGraphicFramePr/>
          <p:nvPr/>
        </p:nvGraphicFramePr>
        <p:xfrm>
          <a:off x="1686629" y="4580208"/>
          <a:ext cx="8763988" cy="45555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792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2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name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cost  [million cpu hrs]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r>
                        <a:t>mass resolution </a:t>
                      </a:r>
                    </a:p>
                    <a:p>
                      <a:pPr defTabSz="914400">
                        <a:defRPr sz="2000"/>
                      </a:pPr>
                      <a:r>
                        <a:t>[10</a:t>
                      </a:r>
                      <a:r>
                        <a:rPr baseline="31999"/>
                        <a:t>4</a:t>
                      </a:r>
                      <a:r>
                        <a:t> Msun]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volume [cMpc/h]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reference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FIREbox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6.26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Feldmann+22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IllustrisTNG50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130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50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Nelson+18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EAGLE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4.5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160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100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Schaye+15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HorizonAGN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1000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142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dirty="0"/>
                        <a:t>Dubois+16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r_k.pdf" descr="r_k.pdf">
            <a:extLst>
              <a:ext uri="{FF2B5EF4-FFF2-40B4-BE49-F238E27FC236}">
                <a16:creationId xmlns:a16="http://schemas.microsoft.com/office/drawing/2014/main" id="{2F84422B-0713-7C80-5AEF-821DECB5C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471" y="2666784"/>
            <a:ext cx="11620912" cy="90647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Dark matter to baryon cross-correlation">
            <a:extLst>
              <a:ext uri="{FF2B5EF4-FFF2-40B4-BE49-F238E27FC236}">
                <a16:creationId xmlns:a16="http://schemas.microsoft.com/office/drawing/2014/main" id="{403C79EC-782C-9590-84FC-0FAA2FB57FDC}"/>
              </a:ext>
            </a:extLst>
          </p:cNvPr>
          <p:cNvSpPr txBox="1"/>
          <p:nvPr/>
        </p:nvSpPr>
        <p:spPr>
          <a:xfrm>
            <a:off x="14901891" y="1984446"/>
            <a:ext cx="6659960" cy="563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3000" spc="-29"/>
            </a:lvl1pPr>
          </a:lstStyle>
          <a:p>
            <a:r>
              <a:rPr dirty="0"/>
              <a:t>Dark matter to baryon cross-correlation</a:t>
            </a:r>
          </a:p>
        </p:txBody>
      </p:sp>
      <p:sp>
        <p:nvSpPr>
          <p:cNvPr id="10" name="Foliennummer">
            <a:extLst>
              <a:ext uri="{FF2B5EF4-FFF2-40B4-BE49-F238E27FC236}">
                <a16:creationId xmlns:a16="http://schemas.microsoft.com/office/drawing/2014/main" id="{9877EAEC-88E7-A27E-25D2-038DEFD114A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22598" y="12767682"/>
            <a:ext cx="631322" cy="61178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 dirty="0"/>
          </a:p>
        </p:txBody>
      </p:sp>
      <p:sp>
        <p:nvSpPr>
          <p:cNvPr id="6" name="Dark matter to baryon cross-correlation">
            <a:extLst>
              <a:ext uri="{FF2B5EF4-FFF2-40B4-BE49-F238E27FC236}">
                <a16:creationId xmlns:a16="http://schemas.microsoft.com/office/drawing/2014/main" id="{A474527A-5238-F51F-707A-EF5B4D038593}"/>
              </a:ext>
            </a:extLst>
          </p:cNvPr>
          <p:cNvSpPr txBox="1"/>
          <p:nvPr/>
        </p:nvSpPr>
        <p:spPr>
          <a:xfrm>
            <a:off x="2738643" y="3711646"/>
            <a:ext cx="6659960" cy="563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3000" spc="-29"/>
            </a:lvl1pPr>
          </a:lstStyle>
          <a:p>
            <a:r>
              <a:rPr lang="de-CH" dirty="0"/>
              <a:t>Volume </a:t>
            </a:r>
            <a:r>
              <a:rPr lang="de-CH" dirty="0" err="1"/>
              <a:t>resolution</a:t>
            </a:r>
            <a:r>
              <a:rPr lang="de-CH" dirty="0"/>
              <a:t> trade-off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0021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uppieren"/>
          <p:cNvGrpSpPr/>
          <p:nvPr/>
        </p:nvGrpSpPr>
        <p:grpSpPr>
          <a:xfrm>
            <a:off x="9946980" y="1629267"/>
            <a:ext cx="13472608" cy="10868369"/>
            <a:chOff x="0" y="0"/>
            <a:chExt cx="13472607" cy="10868367"/>
          </a:xfrm>
        </p:grpSpPr>
        <p:grpSp>
          <p:nvGrpSpPr>
            <p:cNvPr id="254" name="Gruppieren"/>
            <p:cNvGrpSpPr/>
            <p:nvPr/>
          </p:nvGrpSpPr>
          <p:grpSpPr>
            <a:xfrm>
              <a:off x="0" y="359156"/>
              <a:ext cx="13472607" cy="10509211"/>
              <a:chOff x="0" y="0"/>
              <a:chExt cx="13472606" cy="10509210"/>
            </a:xfrm>
          </p:grpSpPr>
          <p:pic>
            <p:nvPicPr>
              <p:cNvPr id="252" name="HI_summary.png" descr="HI_summary.png"/>
              <p:cNvPicPr>
                <a:picLocks noChangeAspect="1"/>
              </p:cNvPicPr>
              <p:nvPr/>
            </p:nvPicPr>
            <p:blipFill>
              <a:blip r:embed="rId2"/>
              <a:srcRect t="95962"/>
              <a:stretch>
                <a:fillRect/>
              </a:stretch>
            </p:blipFill>
            <p:spPr>
              <a:xfrm>
                <a:off x="0" y="9955381"/>
                <a:ext cx="13472606" cy="5538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HI_summary.png" descr="HI_summary.png"/>
              <p:cNvPicPr>
                <a:picLocks noChangeAspect="1"/>
              </p:cNvPicPr>
              <p:nvPr/>
            </p:nvPicPr>
            <p:blipFill>
              <a:blip r:embed="rId2"/>
              <a:srcRect b="27189"/>
              <a:stretch>
                <a:fillRect/>
              </a:stretch>
            </p:blipFill>
            <p:spPr>
              <a:xfrm>
                <a:off x="0" y="0"/>
                <a:ext cx="13472606" cy="99866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5" name="Power spectrum"/>
            <p:cNvSpPr txBox="1"/>
            <p:nvPr/>
          </p:nvSpPr>
          <p:spPr>
            <a:xfrm>
              <a:off x="5850928" y="0"/>
              <a:ext cx="2261614" cy="44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Power spectrum</a:t>
              </a:r>
            </a:p>
          </p:txBody>
        </p:sp>
        <p:sp>
          <p:nvSpPr>
            <p:cNvPr id="256" name="CDDF"/>
            <p:cNvSpPr txBox="1"/>
            <p:nvPr/>
          </p:nvSpPr>
          <p:spPr>
            <a:xfrm>
              <a:off x="2247678" y="0"/>
              <a:ext cx="835175" cy="44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CDDF</a:t>
              </a:r>
            </a:p>
          </p:txBody>
        </p:sp>
        <p:sp>
          <p:nvSpPr>
            <p:cNvPr id="257" name="Bispectrum"/>
            <p:cNvSpPr txBox="1"/>
            <p:nvPr/>
          </p:nvSpPr>
          <p:spPr>
            <a:xfrm>
              <a:off x="10880617" y="0"/>
              <a:ext cx="1606199" cy="44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Bispectrum</a:t>
              </a:r>
            </a:p>
          </p:txBody>
        </p:sp>
        <p:sp>
          <p:nvSpPr>
            <p:cNvPr id="258" name="Multiplikationszeichen"/>
            <p:cNvSpPr/>
            <p:nvPr/>
          </p:nvSpPr>
          <p:spPr>
            <a:xfrm>
              <a:off x="7804174" y="292532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chemeClr val="accent5">
                <a:hueOff val="-454429"/>
                <a:lumOff val="-368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endParaRPr/>
            </a:p>
          </p:txBody>
        </p:sp>
      </p:grpSp>
      <p:sp>
        <p:nvSpPr>
          <p:cNvPr id="246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47" name="A framework for baryon emulation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A framework for baryon emulation</a:t>
            </a:r>
          </a:p>
        </p:txBody>
      </p:sp>
      <p:grpSp>
        <p:nvGrpSpPr>
          <p:cNvPr id="251" name="Gruppieren"/>
          <p:cNvGrpSpPr/>
          <p:nvPr/>
        </p:nvGrpSpPr>
        <p:grpSpPr>
          <a:xfrm>
            <a:off x="1711699" y="3094251"/>
            <a:ext cx="7747000" cy="8375899"/>
            <a:chOff x="0" y="0"/>
            <a:chExt cx="7746999" cy="8375897"/>
          </a:xfrm>
        </p:grpSpPr>
        <p:pic>
          <p:nvPicPr>
            <p:cNvPr id="248" name="overview.png" descr="overview.png"/>
            <p:cNvPicPr>
              <a:picLocks noChangeAspect="1"/>
            </p:cNvPicPr>
            <p:nvPr/>
          </p:nvPicPr>
          <p:blipFill>
            <a:blip r:embed="rId3"/>
            <a:srcRect l="6585" t="10377" r="53564" b="59819"/>
            <a:stretch>
              <a:fillRect/>
            </a:stretch>
          </p:blipFill>
          <p:spPr>
            <a:xfrm>
              <a:off x="0" y="0"/>
              <a:ext cx="7747000" cy="2199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overview.png" descr="overview.png"/>
            <p:cNvPicPr>
              <a:picLocks noChangeAspect="1"/>
            </p:cNvPicPr>
            <p:nvPr/>
          </p:nvPicPr>
          <p:blipFill>
            <a:blip r:embed="rId3"/>
            <a:srcRect l="6585" t="40061" r="53564" b="30040"/>
            <a:stretch>
              <a:fillRect/>
            </a:stretch>
          </p:blipFill>
          <p:spPr>
            <a:xfrm>
              <a:off x="0" y="3097462"/>
              <a:ext cx="7746999" cy="2206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overview.png" descr="overview.png"/>
            <p:cNvPicPr>
              <a:picLocks noChangeAspect="1"/>
            </p:cNvPicPr>
            <p:nvPr/>
          </p:nvPicPr>
          <p:blipFill>
            <a:blip r:embed="rId3"/>
            <a:srcRect l="6585" t="70316" r="53564" b="229"/>
            <a:stretch>
              <a:fillRect/>
            </a:stretch>
          </p:blipFill>
          <p:spPr>
            <a:xfrm>
              <a:off x="0" y="6202069"/>
              <a:ext cx="7746999" cy="2173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392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393" name="Probing the distribution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Probing the distribution</a:t>
            </a:r>
          </a:p>
        </p:txBody>
      </p:sp>
      <p:grpSp>
        <p:nvGrpSpPr>
          <p:cNvPr id="396" name="Gruppieren"/>
          <p:cNvGrpSpPr/>
          <p:nvPr/>
        </p:nvGrpSpPr>
        <p:grpSpPr>
          <a:xfrm>
            <a:off x="2382532" y="2958472"/>
            <a:ext cx="19618937" cy="8996549"/>
            <a:chOff x="0" y="0"/>
            <a:chExt cx="19618936" cy="8996548"/>
          </a:xfrm>
        </p:grpSpPr>
        <p:pic>
          <p:nvPicPr>
            <p:cNvPr id="394" name="modulation.pdf" descr="modulation.pdf"/>
            <p:cNvPicPr>
              <a:picLocks noChangeAspect="1"/>
            </p:cNvPicPr>
            <p:nvPr/>
          </p:nvPicPr>
          <p:blipFill>
            <a:blip r:embed="rId2"/>
            <a:srcRect r="49924"/>
            <a:stretch>
              <a:fillRect/>
            </a:stretch>
          </p:blipFill>
          <p:spPr>
            <a:xfrm>
              <a:off x="0" y="0"/>
              <a:ext cx="11767588" cy="8996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modulation.pdf" descr="modulation.pdf"/>
            <p:cNvPicPr>
              <a:picLocks noChangeAspect="1"/>
            </p:cNvPicPr>
            <p:nvPr/>
          </p:nvPicPr>
          <p:blipFill>
            <a:blip r:embed="rId2"/>
            <a:srcRect l="66543" r="136"/>
            <a:stretch>
              <a:fillRect/>
            </a:stretch>
          </p:blipFill>
          <p:spPr>
            <a:xfrm>
              <a:off x="11788825" y="0"/>
              <a:ext cx="7830112" cy="8996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FB15N2048_evolve_DM_v3_lowres.mp4" descr="FB15N2048_evolve_DM_v3_lowre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3120" y="4082919"/>
            <a:ext cx="8176194" cy="81761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" name="Gruppieren"/>
          <p:cNvGrpSpPr/>
          <p:nvPr/>
        </p:nvGrpSpPr>
        <p:grpSpPr>
          <a:xfrm>
            <a:off x="3703075" y="1848612"/>
            <a:ext cx="17591346" cy="10601779"/>
            <a:chOff x="0" y="0"/>
            <a:chExt cx="17591344" cy="10601778"/>
          </a:xfrm>
        </p:grpSpPr>
        <p:grpSp>
          <p:nvGrpSpPr>
            <p:cNvPr id="109" name="Gruppieren"/>
            <p:cNvGrpSpPr/>
            <p:nvPr/>
          </p:nvGrpSpPr>
          <p:grpSpPr>
            <a:xfrm>
              <a:off x="586574" y="2225105"/>
              <a:ext cx="16418196" cy="8376674"/>
              <a:chOff x="0" y="0"/>
              <a:chExt cx="16418195" cy="8376672"/>
            </a:xfrm>
          </p:grpSpPr>
          <p:grpSp>
            <p:nvGrpSpPr>
              <p:cNvPr id="104" name="Gruppieren"/>
              <p:cNvGrpSpPr/>
              <p:nvPr/>
            </p:nvGrpSpPr>
            <p:grpSpPr>
              <a:xfrm>
                <a:off x="0" y="0"/>
                <a:ext cx="8320328" cy="8376673"/>
                <a:chOff x="0" y="0"/>
                <a:chExt cx="8320327" cy="8376672"/>
              </a:xfrm>
            </p:grpSpPr>
            <p:grpSp>
              <p:nvGrpSpPr>
                <p:cNvPr id="101" name="Gruppieren"/>
                <p:cNvGrpSpPr/>
                <p:nvPr/>
              </p:nvGrpSpPr>
              <p:grpSpPr>
                <a:xfrm>
                  <a:off x="0" y="0"/>
                  <a:ext cx="8320328" cy="8376673"/>
                  <a:chOff x="0" y="0"/>
                  <a:chExt cx="8320327" cy="8376672"/>
                </a:xfrm>
              </p:grpSpPr>
              <p:pic>
                <p:nvPicPr>
                  <p:cNvPr id="99" name="Bildschirmfoto 2021-10-11 um 12.44.30.png" descr="Bildschirmfoto 2021-10-11 um 12.44.30.png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0" y="0"/>
                    <a:ext cx="8320328" cy="837667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00" name="Rechteck"/>
                  <p:cNvSpPr/>
                  <p:nvPr/>
                </p:nvSpPr>
                <p:spPr>
                  <a:xfrm>
                    <a:off x="160533" y="231509"/>
                    <a:ext cx="5446502" cy="50142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lnSpc>
                        <a:spcPct val="100000"/>
                      </a:lnSpc>
                      <a:spcBef>
                        <a:spcPts val="0"/>
                      </a:spcBef>
                      <a:tabLst/>
                      <a:defRPr sz="3200" spc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102" name="Feldmann et al. (2022)"/>
                <p:cNvSpPr txBox="1"/>
                <p:nvPr/>
              </p:nvSpPr>
              <p:spPr>
                <a:xfrm>
                  <a:off x="384555" y="7448798"/>
                  <a:ext cx="3471710" cy="5424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000" spc="-19">
                      <a:solidFill>
                        <a:srgbClr val="FFFFFF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lvl1pPr>
                </a:lstStyle>
                <a:p>
                  <a:r>
                    <a:t>Feldmann et al. (2022)</a:t>
                  </a:r>
                </a:p>
              </p:txBody>
            </p:sp>
            <p:sp>
              <p:nvSpPr>
                <p:cNvPr id="103" name="Volume"/>
                <p:cNvSpPr txBox="1"/>
                <p:nvPr/>
              </p:nvSpPr>
              <p:spPr>
                <a:xfrm>
                  <a:off x="3379608" y="173909"/>
                  <a:ext cx="1561109" cy="4692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2438338">
                    <a:lnSpc>
                      <a:spcPct val="90000"/>
                    </a:lnSpc>
                    <a:spcBef>
                      <a:spcPts val="4500"/>
                    </a:spcBef>
                    <a:tabLst/>
                    <a:defRPr sz="2200" spc="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Volume</a:t>
                  </a:r>
                </a:p>
              </p:txBody>
            </p:sp>
          </p:grpSp>
          <p:grpSp>
            <p:nvGrpSpPr>
              <p:cNvPr id="108" name="Gruppieren"/>
              <p:cNvGrpSpPr/>
              <p:nvPr/>
            </p:nvGrpSpPr>
            <p:grpSpPr>
              <a:xfrm>
                <a:off x="8205579" y="34938"/>
                <a:ext cx="8212617" cy="8306798"/>
                <a:chOff x="0" y="0"/>
                <a:chExt cx="8212615" cy="8306796"/>
              </a:xfrm>
            </p:grpSpPr>
            <p:pic>
              <p:nvPicPr>
                <p:cNvPr id="105" name="Gruppieren" descr="Gruppieren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8212616" cy="83067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6" name="Angles-Alcazar et al. (2017)"/>
                <p:cNvSpPr txBox="1"/>
                <p:nvPr/>
              </p:nvSpPr>
              <p:spPr>
                <a:xfrm>
                  <a:off x="420515" y="7359907"/>
                  <a:ext cx="4299023" cy="5458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>
                    <a:defRPr sz="2100" spc="-21">
                      <a:solidFill>
                        <a:srgbClr val="FFFFFF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lvl1pPr>
                </a:lstStyle>
                <a:p>
                  <a:r>
                    <a:t>Angles-Alcazar et al. (2017)</a:t>
                  </a:r>
                </a:p>
              </p:txBody>
            </p:sp>
            <p:sp>
              <p:nvSpPr>
                <p:cNvPr id="107" name="Zoom-in"/>
                <p:cNvSpPr txBox="1"/>
                <p:nvPr/>
              </p:nvSpPr>
              <p:spPr>
                <a:xfrm>
                  <a:off x="2466105" y="172459"/>
                  <a:ext cx="3280405" cy="4653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2438338">
                    <a:lnSpc>
                      <a:spcPct val="90000"/>
                    </a:lnSpc>
                    <a:spcBef>
                      <a:spcPts val="4500"/>
                    </a:spcBef>
                    <a:tabLst/>
                    <a:defRPr sz="2200" spc="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Zoom-in</a:t>
                  </a:r>
                </a:p>
              </p:txBody>
            </p:sp>
          </p:grpSp>
        </p:grpSp>
        <p:pic>
          <p:nvPicPr>
            <p:cNvPr id="110" name="Bild" descr="Bil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7591345" cy="2305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5" name="FB15N1024_evolve_lowres.mp4" descr="FB15N1024_evolve_lowres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59863" y="4082919"/>
            <a:ext cx="8176194" cy="8176194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Baryons (gas / HI, stars)"/>
          <p:cNvSpPr txBox="1"/>
          <p:nvPr/>
        </p:nvSpPr>
        <p:spPr>
          <a:xfrm>
            <a:off x="13006036" y="11542538"/>
            <a:ext cx="335523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spc="-25">
                <a:solidFill>
                  <a:schemeClr val="accent2">
                    <a:hueOff val="269295"/>
                    <a:lumOff val="-18276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>
                <a:solidFill>
                  <a:srgbClr val="FFFFFF"/>
                </a:solidFill>
              </a:rPr>
              <a:t>Baryons</a:t>
            </a:r>
            <a:r>
              <a:t> </a:t>
            </a:r>
            <a:r>
              <a:rPr>
                <a:solidFill>
                  <a:srgbClr val="FFFFFF"/>
                </a:solidFill>
              </a:rPr>
              <a:t>(gas / H</a:t>
            </a:r>
            <a:r>
              <a:rPr baseline="-5999">
                <a:solidFill>
                  <a:srgbClr val="FFFFFF"/>
                </a:solidFill>
              </a:rPr>
              <a:t>I</a:t>
            </a:r>
            <a:r>
              <a:rPr>
                <a:solidFill>
                  <a:srgbClr val="FFFFFF"/>
                </a:solidFill>
              </a:rPr>
              <a:t>, stars)</a:t>
            </a:r>
          </a:p>
        </p:txBody>
      </p:sp>
      <p:sp>
        <p:nvSpPr>
          <p:cNvPr id="118" name="Dark Matter"/>
          <p:cNvSpPr txBox="1"/>
          <p:nvPr/>
        </p:nvSpPr>
        <p:spPr>
          <a:xfrm>
            <a:off x="4465148" y="11542538"/>
            <a:ext cx="1785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-25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Dark Matter</a:t>
            </a:r>
          </a:p>
        </p:txBody>
      </p:sp>
      <p:sp>
        <p:nvSpPr>
          <p:cNvPr id="119" name="From cosmic structures to galaxi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From cosmic structures to galaxies</a:t>
            </a:r>
          </a:p>
        </p:txBody>
      </p:sp>
      <p:sp>
        <p:nvSpPr>
          <p:cNvPr id="12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21" name="Numerical simulations of galaxy 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Numerical simulations of galaxy formation</a:t>
            </a:r>
          </a:p>
        </p:txBody>
      </p:sp>
      <p:pic>
        <p:nvPicPr>
          <p:cNvPr id="122" name="pasted-image.tiff" descr="pasted-image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32560" y="83656"/>
            <a:ext cx="2652305" cy="1307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ieren">
            <a:extLst>
              <a:ext uri="{FF2B5EF4-FFF2-40B4-BE49-F238E27FC236}">
                <a16:creationId xmlns:a16="http://schemas.microsoft.com/office/drawing/2014/main" id="{7CDA2390-BAEF-0B3E-4F48-95869E20CBDC}"/>
              </a:ext>
            </a:extLst>
          </p:cNvPr>
          <p:cNvGrpSpPr/>
          <p:nvPr/>
        </p:nvGrpSpPr>
        <p:grpSpPr>
          <a:xfrm>
            <a:off x="6129970" y="2703291"/>
            <a:ext cx="11620912" cy="9747105"/>
            <a:chOff x="640080" y="0"/>
            <a:chExt cx="11620911" cy="9747103"/>
          </a:xfrm>
        </p:grpSpPr>
        <p:pic>
          <p:nvPicPr>
            <p:cNvPr id="3" name="r_k.pdf" descr="r_k.pdf">
              <a:extLst>
                <a:ext uri="{FF2B5EF4-FFF2-40B4-BE49-F238E27FC236}">
                  <a16:creationId xmlns:a16="http://schemas.microsoft.com/office/drawing/2014/main" id="{324B17B9-5BCA-DC7B-BB2E-AEA3EDF52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0080" y="682338"/>
              <a:ext cx="11620911" cy="9064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Dark matter to baryon cross-correlation">
              <a:extLst>
                <a:ext uri="{FF2B5EF4-FFF2-40B4-BE49-F238E27FC236}">
                  <a16:creationId xmlns:a16="http://schemas.microsoft.com/office/drawing/2014/main" id="{B766A9D6-9DB0-9F88-61D3-0E8BE3719484}"/>
                </a:ext>
              </a:extLst>
            </p:cNvPr>
            <p:cNvSpPr txBox="1"/>
            <p:nvPr/>
          </p:nvSpPr>
          <p:spPr>
            <a:xfrm>
              <a:off x="3199420" y="0"/>
              <a:ext cx="6659959" cy="563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spc="-29"/>
              </a:lvl1pPr>
            </a:lstStyle>
            <a:p>
              <a:r>
                <a:t>Dark matter to baryon cross-correlation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5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  <p:seq concurrent="1" prevAc="none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video>
              <p:cMediaNode vol="100000">
                <p:cTn id="41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video>
            <p:seq concurrent="1" prevAc="none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  <p:bldLst>
      <p:bldP spid="116" grpId="3" animBg="1" advAuto="0"/>
      <p:bldP spid="111" grpId="7" animBg="1" advAuto="0"/>
      <p:bldP spid="111" grpId="8" animBg="1" advAuto="0"/>
      <p:bldP spid="115" grpId="4" animBg="1" advAuto="0"/>
      <p:bldP spid="117" grpId="6" animBg="1" advAuto="0"/>
      <p:bldP spid="118" grpId="5" animBg="1" advAuto="0"/>
      <p:bldP spid="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47031-0875-86B1-47E9-D86E7BC9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Motivation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64BBB4-5EE2-5A5C-5CFD-2A71E4AD9E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Challenges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F510EC-2CEA-618F-A0F6-78DF26965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20" y="2591120"/>
            <a:ext cx="21288160" cy="9612000"/>
          </a:xfrm>
          <a:prstGeom prst="rect">
            <a:avLst/>
          </a:prstGeom>
        </p:spPr>
      </p:pic>
      <p:sp>
        <p:nvSpPr>
          <p:cNvPr id="7" name="Foliennummer">
            <a:extLst>
              <a:ext uri="{FF2B5EF4-FFF2-40B4-BE49-F238E27FC236}">
                <a16:creationId xmlns:a16="http://schemas.microsoft.com/office/drawing/2014/main" id="{E9A466BD-97F7-2956-EC6A-61FF347E1DF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22152" y="12767681"/>
            <a:ext cx="631322" cy="61178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1753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47031-0875-86B1-47E9-D86E7BC9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64BBB4-5EE2-5A5C-5CFD-2A71E4AD9E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Challenges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9614E0-0125-0CA7-8FDD-59E6749D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19" y="2591120"/>
            <a:ext cx="21288161" cy="9612000"/>
          </a:xfrm>
          <a:prstGeom prst="rect">
            <a:avLst/>
          </a:prstGeom>
        </p:spPr>
      </p:pic>
      <p:sp>
        <p:nvSpPr>
          <p:cNvPr id="6" name="Foliennummer">
            <a:extLst>
              <a:ext uri="{FF2B5EF4-FFF2-40B4-BE49-F238E27FC236}">
                <a16:creationId xmlns:a16="http://schemas.microsoft.com/office/drawing/2014/main" id="{41C51FEA-8A55-4555-113D-9652F72AB90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22152" y="12767681"/>
            <a:ext cx="631322" cy="61178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1301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49" name="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Motivation</a:t>
            </a:r>
          </a:p>
        </p:txBody>
      </p:sp>
      <p:sp>
        <p:nvSpPr>
          <p:cNvPr id="151" name="Challenges of numerical simulations"/>
          <p:cNvSpPr txBox="1"/>
          <p:nvPr/>
        </p:nvSpPr>
        <p:spPr>
          <a:xfrm>
            <a:off x="984040" y="1512880"/>
            <a:ext cx="14734354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rPr lang="de-CH" dirty="0"/>
              <a:t>Volume-resolution trade-off</a:t>
            </a:r>
            <a:endParaRPr dirty="0"/>
          </a:p>
        </p:txBody>
      </p:sp>
      <p:grpSp>
        <p:nvGrpSpPr>
          <p:cNvPr id="154" name="Gruppieren"/>
          <p:cNvGrpSpPr/>
          <p:nvPr/>
        </p:nvGrpSpPr>
        <p:grpSpPr>
          <a:xfrm>
            <a:off x="6555929" y="2717623"/>
            <a:ext cx="9881948" cy="9485497"/>
            <a:chOff x="0" y="0"/>
            <a:chExt cx="9881947" cy="9485495"/>
          </a:xfrm>
        </p:grpSpPr>
        <p:pic>
          <p:nvPicPr>
            <p:cNvPr id="152" name="Bild" descr="Bil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881948" cy="9485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Feldmann+22"/>
            <p:cNvSpPr txBox="1"/>
            <p:nvPr/>
          </p:nvSpPr>
          <p:spPr>
            <a:xfrm>
              <a:off x="7422852" y="7794824"/>
              <a:ext cx="2231816" cy="565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spc="-22"/>
              </a:lvl1pPr>
            </a:lstStyle>
            <a:p>
              <a:r>
                <a:t>Feldmann+22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647F5A8-8497-41AA-FCD7-2950AA04DF0E}"/>
              </a:ext>
            </a:extLst>
          </p:cNvPr>
          <p:cNvGrpSpPr/>
          <p:nvPr/>
        </p:nvGrpSpPr>
        <p:grpSpPr>
          <a:xfrm>
            <a:off x="11876492" y="2945003"/>
            <a:ext cx="4301820" cy="6478118"/>
            <a:chOff x="11876492" y="2945003"/>
            <a:chExt cx="4301820" cy="6478118"/>
          </a:xfrm>
        </p:grpSpPr>
        <p:sp>
          <p:nvSpPr>
            <p:cNvPr id="155" name="Dreieck"/>
            <p:cNvSpPr/>
            <p:nvPr/>
          </p:nvSpPr>
          <p:spPr>
            <a:xfrm rot="10800000">
              <a:off x="11876492" y="2945003"/>
              <a:ext cx="4301820" cy="6478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BEAEA">
                    <a:alpha val="0"/>
                  </a:srgbClr>
                </a:gs>
                <a:gs pos="41137">
                  <a:srgbClr val="97C7B0">
                    <a:alpha val="50000"/>
                  </a:srgbClr>
                </a:gs>
                <a:gs pos="100000">
                  <a:srgbClr val="53A377"/>
                </a:gs>
              </a:gsLst>
              <a:path path="shape">
                <a:fillToRect l="80598" t="59691" r="19401" b="40308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b="1" spc="-44">
                  <a:solidFill>
                    <a:srgbClr val="BCEBFF"/>
                  </a:solidFill>
                </a:defRPr>
              </a:pPr>
              <a:endParaRPr dirty="0"/>
            </a:p>
          </p:txBody>
        </p:sp>
        <p:sp>
          <p:nvSpPr>
            <p:cNvPr id="156" name="Deep Learning"/>
            <p:cNvSpPr txBox="1"/>
            <p:nvPr/>
          </p:nvSpPr>
          <p:spPr>
            <a:xfrm rot="3360000">
              <a:off x="12648932" y="5232976"/>
              <a:ext cx="3303656" cy="737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spc="-29"/>
              </a:lvl1pPr>
            </a:lstStyle>
            <a:p>
              <a:r>
                <a:rPr dirty="0"/>
                <a:t>Deep Learning</a:t>
              </a: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0A55FFCE-E849-ED59-7D06-4CF3E9ACD69C}"/>
                  </a:ext>
                </a:extLst>
              </p14:cNvPr>
              <p14:cNvContentPartPr/>
              <p14:nvPr/>
            </p14:nvContentPartPr>
            <p14:xfrm>
              <a:off x="24954347" y="4272267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0A55FFCE-E849-ED59-7D06-4CF3E9ACD6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45347" y="426362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F160419B-BE37-6A08-3445-055FE46D684E}"/>
                  </a:ext>
                </a:extLst>
              </p14:cNvPr>
              <p14:cNvContentPartPr/>
              <p14:nvPr/>
            </p14:nvContentPartPr>
            <p14:xfrm>
              <a:off x="13892267" y="3854307"/>
              <a:ext cx="360" cy="3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F160419B-BE37-6A08-3445-055FE46D68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83627" y="384530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107503E-CAB7-E183-3013-FD512DD6FE83}"/>
                  </a:ext>
                </a:extLst>
              </p14:cNvPr>
              <p14:cNvContentPartPr/>
              <p14:nvPr/>
            </p14:nvContentPartPr>
            <p14:xfrm>
              <a:off x="2841707" y="4431747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107503E-CAB7-E183-3013-FD512DD6FE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32707" y="442274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bgerundetes Rechteck"/>
          <p:cNvSpPr/>
          <p:nvPr/>
        </p:nvSpPr>
        <p:spPr>
          <a:xfrm>
            <a:off x="1142040" y="3163685"/>
            <a:ext cx="9788960" cy="678373"/>
          </a:xfrm>
          <a:prstGeom prst="roundRect">
            <a:avLst>
              <a:gd name="adj" fmla="val 14425"/>
            </a:avLst>
          </a:prstGeom>
          <a:solidFill>
            <a:srgbClr val="5162BC">
              <a:alpha val="2624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b="1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Idea: encapsulate simulation results by training NNs…"/>
          <p:cNvSpPr txBox="1">
            <a:spLocks noGrp="1"/>
          </p:cNvSpPr>
          <p:nvPr>
            <p:ph type="body" sz="quarter" idx="1"/>
          </p:nvPr>
        </p:nvSpPr>
        <p:spPr>
          <a:xfrm>
            <a:off x="1172602" y="3097390"/>
            <a:ext cx="10159219" cy="5784330"/>
          </a:xfrm>
          <a:prstGeom prst="rect">
            <a:avLst/>
          </a:prstGeom>
        </p:spPr>
        <p:txBody>
          <a:bodyPr/>
          <a:lstStyle/>
          <a:p>
            <a:pPr marL="228600" indent="-228600"/>
            <a:r>
              <a:t>Idea: encapsulate simulation results by training NNs</a:t>
            </a:r>
          </a:p>
          <a:p>
            <a:pPr marL="228600" indent="-228600"/>
            <a:r>
              <a:t>Learning requires training data (i.e. simulations), so how does this help?</a:t>
            </a:r>
          </a:p>
          <a:p>
            <a:pPr marL="571500" lvl="1" indent="-254000">
              <a:defRPr sz="3000"/>
            </a:pPr>
            <a:r>
              <a:t>Once trained, prediction is inexpensive → emulator</a:t>
            </a:r>
          </a:p>
          <a:p>
            <a:pPr marL="571500" lvl="1" indent="-254000">
              <a:defRPr sz="3000"/>
            </a:pPr>
            <a:r>
              <a:t>Predict baryons for new dm simulations</a:t>
            </a:r>
          </a:p>
          <a:p>
            <a:pPr marL="571500" lvl="1" indent="-254000">
              <a:defRPr sz="3000"/>
            </a:pPr>
            <a:r>
              <a:t>Upscale to much larger volumes while preserving high resolution</a:t>
            </a:r>
          </a:p>
        </p:txBody>
      </p:sp>
      <p:pic>
        <p:nvPicPr>
          <p:cNvPr id="162" name="overview.png" descr="overview.png"/>
          <p:cNvPicPr>
            <a:picLocks noChangeAspect="1"/>
          </p:cNvPicPr>
          <p:nvPr/>
        </p:nvPicPr>
        <p:blipFill>
          <a:blip r:embed="rId2"/>
          <a:srcRect l="52027" t="9526"/>
          <a:stretch>
            <a:fillRect/>
          </a:stretch>
        </p:blipFill>
        <p:spPr>
          <a:xfrm>
            <a:off x="11717477" y="3155430"/>
            <a:ext cx="12131737" cy="868619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Emulating instead of simulat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Emulating instead of simulating</a:t>
            </a:r>
          </a:p>
        </p:txBody>
      </p:sp>
      <p:sp>
        <p:nvSpPr>
          <p:cNvPr id="1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65" name="EMulating Baryonic EnRichment (EMBER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b="1" dirty="0" err="1"/>
              <a:t>EM</a:t>
            </a:r>
            <a:r>
              <a:rPr lang="de-CH" dirty="0" err="1"/>
              <a:t>ulating</a:t>
            </a:r>
            <a:r>
              <a:rPr lang="de-CH" dirty="0"/>
              <a:t> </a:t>
            </a:r>
            <a:r>
              <a:rPr lang="de-CH" b="1" dirty="0" err="1"/>
              <a:t>B</a:t>
            </a:r>
            <a:r>
              <a:rPr lang="de-CH" dirty="0" err="1"/>
              <a:t>aryonic</a:t>
            </a:r>
            <a:r>
              <a:rPr lang="de-CH" dirty="0"/>
              <a:t> </a:t>
            </a:r>
            <a:r>
              <a:rPr lang="de-CH" b="1" dirty="0" err="1"/>
              <a:t>E</a:t>
            </a:r>
            <a:r>
              <a:rPr lang="de-CH" dirty="0" err="1"/>
              <a:t>n</a:t>
            </a:r>
            <a:r>
              <a:rPr lang="de-CH" b="1" dirty="0" err="1"/>
              <a:t>R</a:t>
            </a:r>
            <a:r>
              <a:rPr lang="de-CH" dirty="0" err="1"/>
              <a:t>ichment</a:t>
            </a:r>
            <a:r>
              <a:rPr lang="de-CH" dirty="0"/>
              <a:t> (EMBER)</a:t>
            </a:r>
          </a:p>
        </p:txBody>
      </p:sp>
      <p:pic>
        <p:nvPicPr>
          <p:cNvPr id="166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560" y="83656"/>
            <a:ext cx="2652305" cy="1307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ildschirmfoto 2022-05-27 um 22.15.42.png" descr="Bildschirmfoto 2022-05-27 um 22.15.42.png"/>
          <p:cNvPicPr>
            <a:picLocks noChangeAspect="1"/>
          </p:cNvPicPr>
          <p:nvPr/>
        </p:nvPicPr>
        <p:blipFill>
          <a:blip r:embed="rId2"/>
          <a:srcRect t="3881" r="8947"/>
          <a:stretch>
            <a:fillRect/>
          </a:stretch>
        </p:blipFill>
        <p:spPr>
          <a:xfrm>
            <a:off x="12168487" y="3658845"/>
            <a:ext cx="2075409" cy="207727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6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70" name="x"/>
          <p:cNvSpPr txBox="1"/>
          <p:nvPr/>
        </p:nvSpPr>
        <p:spPr>
          <a:xfrm>
            <a:off x="12216393" y="3686706"/>
            <a:ext cx="269923" cy="500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GAN model that can synthesize gas/HI  on the field level…"/>
              <p:cNvSpPr txBox="1"/>
              <p:nvPr/>
            </p:nvSpPr>
            <p:spPr>
              <a:xfrm>
                <a:off x="1172602" y="3224390"/>
                <a:ext cx="9901361" cy="84407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228600" indent="-2286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500" spc="0"/>
                </a:pPr>
                <a:r>
                  <a:rPr b="1"/>
                  <a:t>GAN</a:t>
                </a:r>
                <a:r>
                  <a:t> model that can synthesize gas/H</a:t>
                </a:r>
                <a:r>
                  <a:rPr baseline="-5999"/>
                  <a:t>I  </a:t>
                </a:r>
                <a:r>
                  <a:t>on the field level</a:t>
                </a:r>
              </a:p>
              <a:p>
                <a:pPr marL="571500" lvl="1" indent="-2540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60000"/>
                  <a:buChar char="+"/>
                  <a:tabLst/>
                  <a:defRPr sz="3000" spc="0"/>
                </a:pPr>
                <a:r>
                  <a:t>condition: </a:t>
                </a:r>
                <a:r>
                  <a:rPr i="1"/>
                  <a:t>x = dark matter map</a:t>
                </a:r>
                <a:br>
                  <a:rPr i="1"/>
                </a:br>
                <a:r>
                  <a:t>noise:       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t> </a:t>
                </a:r>
                <a:r>
                  <a:rPr i="1"/>
                  <a:t>= drawn from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br>
                  <a:rPr i="1"/>
                </a:br>
                <a:r>
                  <a:t>target:       </a:t>
                </a:r>
                <a:r>
                  <a:rPr i="1"/>
                  <a:t>y = baryon map</a:t>
                </a:r>
                <a:br>
                  <a:rPr i="1"/>
                </a:br>
                <a:r>
                  <a:t>→</a:t>
                </a:r>
                <a:r>
                  <a:rPr i="1"/>
                  <a:t> </a:t>
                </a:r>
                <a:r>
                  <a:t>learn conditional probability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/>
                <a:endParaRPr/>
              </a:p>
              <a:p>
                <a:pPr algn="l" defTabSz="2438338">
                  <a:lnSpc>
                    <a:spcPts val="4800"/>
                  </a:lnSpc>
                  <a:spcBef>
                    <a:spcPts val="900"/>
                  </a:spcBef>
                  <a:tabLst/>
                  <a:defRPr sz="3500" spc="0"/>
                </a:pPr>
                <a:endParaRPr/>
              </a:p>
              <a:p>
                <a:pPr marL="296333" indent="-296333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500" spc="0"/>
                </a:pPr>
                <a:r>
                  <a:t>Training by minimizing respective losses:</a:t>
                </a:r>
                <a:br/>
                <a14:m>
                  <m:oMath xmlns:m="http://schemas.openxmlformats.org/officeDocument/2006/math">
                    <m:sSub>
                      <m:sSubPr>
                        <m:ctrl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fake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sz="300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=+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fake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)−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real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sz="3000"/>
                </a:br>
                <a:r>
                  <a:rPr sz="3000"/>
                  <a:t>→ update network parameters until converged</a:t>
                </a:r>
              </a:p>
            </p:txBody>
          </p:sp>
        </mc:Choice>
        <mc:Fallback xmlns="">
          <p:sp>
            <p:nvSpPr>
              <p:cNvPr id="171" name="GAN model that can synthesize gas/HI  on the field level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602" y="3224390"/>
                <a:ext cx="9901361" cy="8440707"/>
              </a:xfrm>
              <a:prstGeom prst="rect">
                <a:avLst/>
              </a:prstGeom>
              <a:blipFill>
                <a:blip r:embed="rId3"/>
                <a:stretch>
                  <a:fillRect l="-1665" t="-4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Linien"/>
          <p:cNvSpPr/>
          <p:nvPr/>
        </p:nvSpPr>
        <p:spPr>
          <a:xfrm>
            <a:off x="16602846" y="5711264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3" name="Linien"/>
          <p:cNvSpPr/>
          <p:nvPr/>
        </p:nvSpPr>
        <p:spPr>
          <a:xfrm>
            <a:off x="16585219" y="9387617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4" name="Linien"/>
          <p:cNvSpPr/>
          <p:nvPr/>
        </p:nvSpPr>
        <p:spPr>
          <a:xfrm>
            <a:off x="16572698" y="7488739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5" name="Linien"/>
          <p:cNvSpPr/>
          <p:nvPr/>
        </p:nvSpPr>
        <p:spPr>
          <a:xfrm>
            <a:off x="14189578" y="8700678"/>
            <a:ext cx="1736777" cy="1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6" name="Abgerundetes Rechteck"/>
          <p:cNvSpPr/>
          <p:nvPr/>
        </p:nvSpPr>
        <p:spPr>
          <a:xfrm>
            <a:off x="15492100" y="8046041"/>
            <a:ext cx="2152396" cy="1328601"/>
          </a:xfrm>
          <a:prstGeom prst="roundRect">
            <a:avLst>
              <a:gd name="adj" fmla="val 7352"/>
            </a:avLst>
          </a:prstGeom>
          <a:solidFill>
            <a:srgbClr val="F2F2F2"/>
          </a:solidFill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77" name="Conv2d"/>
          <p:cNvSpPr/>
          <p:nvPr/>
        </p:nvSpPr>
        <p:spPr>
          <a:xfrm>
            <a:off x="15902057" y="8134167"/>
            <a:ext cx="1641461" cy="531014"/>
          </a:xfrm>
          <a:prstGeom prst="roundRect">
            <a:avLst>
              <a:gd name="adj" fmla="val 12578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78" name="Upsampling"/>
          <p:cNvSpPr/>
          <p:nvPr/>
        </p:nvSpPr>
        <p:spPr>
          <a:xfrm>
            <a:off x="15913600" y="8704546"/>
            <a:ext cx="1641462" cy="531013"/>
          </a:xfrm>
          <a:prstGeom prst="roundRect">
            <a:avLst>
              <a:gd name="adj" fmla="val 15328"/>
            </a:avLst>
          </a:prstGeom>
          <a:solidFill>
            <a:srgbClr val="F9EFCE"/>
          </a:solidFill>
          <a:ln w="12700">
            <a:solidFill>
              <a:srgbClr val="A96F3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de-CH" sz="2800" dirty="0"/>
              <a:t>Up</a:t>
            </a:r>
            <a:endParaRPr sz="2800" dirty="0"/>
          </a:p>
        </p:txBody>
      </p:sp>
      <p:sp>
        <p:nvSpPr>
          <p:cNvPr id="179" name="2x"/>
          <p:cNvSpPr txBox="1"/>
          <p:nvPr/>
        </p:nvSpPr>
        <p:spPr>
          <a:xfrm>
            <a:off x="15491570" y="8160560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180" name="Abgerundetes Rechteck"/>
          <p:cNvSpPr/>
          <p:nvPr/>
        </p:nvSpPr>
        <p:spPr>
          <a:xfrm>
            <a:off x="17811543" y="8127858"/>
            <a:ext cx="436357" cy="261282"/>
          </a:xfrm>
          <a:prstGeom prst="roundRect">
            <a:avLst>
              <a:gd name="adj" fmla="val 17399"/>
            </a:avLst>
          </a:prstGeom>
          <a:solidFill>
            <a:srgbClr val="A9E2BD">
              <a:alpha val="55395"/>
            </a:srgbClr>
          </a:solidFill>
          <a:ln w="12700">
            <a:solidFill>
              <a:srgbClr val="00480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900" spc="-18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181" name="Linien"/>
          <p:cNvSpPr/>
          <p:nvPr/>
        </p:nvSpPr>
        <p:spPr>
          <a:xfrm>
            <a:off x="17400787" y="8258499"/>
            <a:ext cx="412093" cy="1"/>
          </a:xfrm>
          <a:prstGeom prst="line">
            <a:avLst/>
          </a:prstGeom>
          <a:ln w="25400">
            <a:solidFill>
              <a:srgbClr val="007D03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82" name="Linien"/>
          <p:cNvSpPr/>
          <p:nvPr/>
        </p:nvSpPr>
        <p:spPr>
          <a:xfrm>
            <a:off x="14142332" y="10318241"/>
            <a:ext cx="1373601" cy="1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83" name="Generator"/>
          <p:cNvSpPr txBox="1"/>
          <p:nvPr/>
        </p:nvSpPr>
        <p:spPr>
          <a:xfrm>
            <a:off x="13984811" y="2977220"/>
            <a:ext cx="1791678" cy="54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Generator</a:t>
            </a:r>
          </a:p>
        </p:txBody>
      </p:sp>
      <p:sp>
        <p:nvSpPr>
          <p:cNvPr id="184" name="Critic"/>
          <p:cNvSpPr txBox="1"/>
          <p:nvPr/>
        </p:nvSpPr>
        <p:spPr>
          <a:xfrm>
            <a:off x="19925932" y="2977220"/>
            <a:ext cx="960996" cy="54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Critic</a:t>
            </a:r>
          </a:p>
        </p:txBody>
      </p:sp>
      <p:sp>
        <p:nvSpPr>
          <p:cNvPr id="185" name="Abgerundetes Rechteck"/>
          <p:cNvSpPr/>
          <p:nvPr/>
        </p:nvSpPr>
        <p:spPr>
          <a:xfrm>
            <a:off x="15526647" y="9959780"/>
            <a:ext cx="2152395" cy="711382"/>
          </a:xfrm>
          <a:prstGeom prst="roundRect">
            <a:avLst>
              <a:gd name="adj" fmla="val 13070"/>
            </a:avLst>
          </a:prstGeom>
          <a:solidFill>
            <a:srgbClr val="F2F2F2"/>
          </a:solidFill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6" name="Conv2d"/>
          <p:cNvSpPr/>
          <p:nvPr/>
        </p:nvSpPr>
        <p:spPr>
          <a:xfrm>
            <a:off x="15958191" y="10032879"/>
            <a:ext cx="1641462" cy="525989"/>
          </a:xfrm>
          <a:prstGeom prst="roundRect">
            <a:avLst>
              <a:gd name="adj" fmla="val 14497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87" name="Abgerundetes Rechteck"/>
          <p:cNvSpPr/>
          <p:nvPr/>
        </p:nvSpPr>
        <p:spPr>
          <a:xfrm>
            <a:off x="12091030" y="9959780"/>
            <a:ext cx="2152395" cy="672187"/>
          </a:xfrm>
          <a:prstGeom prst="roundRect">
            <a:avLst>
              <a:gd name="adj" fmla="val 14336"/>
            </a:avLst>
          </a:prstGeom>
          <a:solidFill>
            <a:srgbClr val="DCE3F1"/>
          </a:solidFill>
          <a:ln w="25400">
            <a:solidFill>
              <a:srgbClr val="0076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8" name="Conv2d"/>
          <p:cNvSpPr/>
          <p:nvPr/>
        </p:nvSpPr>
        <p:spPr>
          <a:xfrm>
            <a:off x="12512530" y="10031551"/>
            <a:ext cx="1641461" cy="529492"/>
          </a:xfrm>
          <a:prstGeom prst="roundRect">
            <a:avLst>
              <a:gd name="adj" fmla="val 15341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89" name="2x"/>
          <p:cNvSpPr txBox="1"/>
          <p:nvPr/>
        </p:nvSpPr>
        <p:spPr>
          <a:xfrm>
            <a:off x="12059567" y="10032790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190" name="Linien"/>
          <p:cNvSpPr/>
          <p:nvPr/>
        </p:nvSpPr>
        <p:spPr>
          <a:xfrm>
            <a:off x="13215614" y="9374831"/>
            <a:ext cx="1" cy="580617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1" name="Linien"/>
          <p:cNvSpPr/>
          <p:nvPr/>
        </p:nvSpPr>
        <p:spPr>
          <a:xfrm>
            <a:off x="13203096" y="7462117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2" name="2x"/>
          <p:cNvSpPr txBox="1"/>
          <p:nvPr/>
        </p:nvSpPr>
        <p:spPr>
          <a:xfrm>
            <a:off x="15494606" y="10060463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193" name="Abgerundetes Rechteck"/>
          <p:cNvSpPr/>
          <p:nvPr/>
        </p:nvSpPr>
        <p:spPr>
          <a:xfrm>
            <a:off x="17844794" y="10037274"/>
            <a:ext cx="436357" cy="261282"/>
          </a:xfrm>
          <a:prstGeom prst="roundRect">
            <a:avLst>
              <a:gd name="adj" fmla="val 15336"/>
            </a:avLst>
          </a:prstGeom>
          <a:solidFill>
            <a:srgbClr val="A9E2BD">
              <a:alpha val="55395"/>
            </a:srgbClr>
          </a:solidFill>
          <a:ln w="12700">
            <a:solidFill>
              <a:srgbClr val="00480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900" spc="-18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194" name="Linien"/>
          <p:cNvSpPr/>
          <p:nvPr/>
        </p:nvSpPr>
        <p:spPr>
          <a:xfrm>
            <a:off x="17434031" y="10167915"/>
            <a:ext cx="412094" cy="1"/>
          </a:xfrm>
          <a:prstGeom prst="line">
            <a:avLst/>
          </a:prstGeom>
          <a:ln w="25400">
            <a:solidFill>
              <a:srgbClr val="007D03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5" name="Linien"/>
          <p:cNvSpPr/>
          <p:nvPr/>
        </p:nvSpPr>
        <p:spPr>
          <a:xfrm>
            <a:off x="14192615" y="6801848"/>
            <a:ext cx="1736777" cy="1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6" name="Abgerundetes Rechteck"/>
          <p:cNvSpPr/>
          <p:nvPr/>
        </p:nvSpPr>
        <p:spPr>
          <a:xfrm>
            <a:off x="15495137" y="6147211"/>
            <a:ext cx="2152396" cy="1328601"/>
          </a:xfrm>
          <a:prstGeom prst="roundRect">
            <a:avLst>
              <a:gd name="adj" fmla="val 7352"/>
            </a:avLst>
          </a:prstGeom>
          <a:solidFill>
            <a:srgbClr val="F2F2F2"/>
          </a:solidFill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97" name="Conv2d"/>
          <p:cNvSpPr/>
          <p:nvPr/>
        </p:nvSpPr>
        <p:spPr>
          <a:xfrm>
            <a:off x="15905094" y="6235337"/>
            <a:ext cx="1641461" cy="531014"/>
          </a:xfrm>
          <a:prstGeom prst="roundRect">
            <a:avLst>
              <a:gd name="adj" fmla="val 12578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98" name="Upsampling"/>
          <p:cNvSpPr/>
          <p:nvPr/>
        </p:nvSpPr>
        <p:spPr>
          <a:xfrm>
            <a:off x="15916637" y="6805716"/>
            <a:ext cx="1641462" cy="531013"/>
          </a:xfrm>
          <a:prstGeom prst="roundRect">
            <a:avLst>
              <a:gd name="adj" fmla="val 15328"/>
            </a:avLst>
          </a:prstGeom>
          <a:solidFill>
            <a:srgbClr val="F9EFCE"/>
          </a:solidFill>
          <a:ln w="12700">
            <a:solidFill>
              <a:srgbClr val="A96F3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2800" dirty="0"/>
              <a:t>Up</a:t>
            </a:r>
          </a:p>
        </p:txBody>
      </p:sp>
      <p:sp>
        <p:nvSpPr>
          <p:cNvPr id="199" name="2x"/>
          <p:cNvSpPr txBox="1"/>
          <p:nvPr/>
        </p:nvSpPr>
        <p:spPr>
          <a:xfrm>
            <a:off x="15494606" y="6261729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00" name="Abgerundetes Rechteck"/>
          <p:cNvSpPr/>
          <p:nvPr/>
        </p:nvSpPr>
        <p:spPr>
          <a:xfrm>
            <a:off x="17814580" y="6229027"/>
            <a:ext cx="436358" cy="261283"/>
          </a:xfrm>
          <a:prstGeom prst="roundRect">
            <a:avLst>
              <a:gd name="adj" fmla="val 17399"/>
            </a:avLst>
          </a:prstGeom>
          <a:solidFill>
            <a:srgbClr val="A9E2BD">
              <a:alpha val="55395"/>
            </a:srgbClr>
          </a:solidFill>
          <a:ln w="12700">
            <a:solidFill>
              <a:srgbClr val="00480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400" spc="-48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201" name="Linien"/>
          <p:cNvSpPr/>
          <p:nvPr/>
        </p:nvSpPr>
        <p:spPr>
          <a:xfrm>
            <a:off x="17403824" y="6359668"/>
            <a:ext cx="412093" cy="1"/>
          </a:xfrm>
          <a:prstGeom prst="line">
            <a:avLst/>
          </a:prstGeom>
          <a:ln w="25400">
            <a:solidFill>
              <a:srgbClr val="007D03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pic>
        <p:nvPicPr>
          <p:cNvPr id="202" name="Bildschirmfoto 2022-05-27 um 22.15.51.png" descr="Bildschirmfoto 2022-05-27 um 22.15.51.png"/>
          <p:cNvPicPr>
            <a:picLocks noChangeAspect="1"/>
          </p:cNvPicPr>
          <p:nvPr/>
        </p:nvPicPr>
        <p:blipFill>
          <a:blip r:embed="rId4"/>
          <a:srcRect r="8093"/>
          <a:stretch>
            <a:fillRect/>
          </a:stretch>
        </p:blipFill>
        <p:spPr>
          <a:xfrm>
            <a:off x="15565141" y="3642167"/>
            <a:ext cx="2075409" cy="207279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03" name="Linien"/>
          <p:cNvSpPr/>
          <p:nvPr/>
        </p:nvSpPr>
        <p:spPr>
          <a:xfrm>
            <a:off x="13215614" y="5707929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204" name="y"/>
          <p:cNvSpPr txBox="1"/>
          <p:nvPr/>
        </p:nvSpPr>
        <p:spPr>
          <a:xfrm>
            <a:off x="15639952" y="3713381"/>
            <a:ext cx="289008" cy="49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y</a:t>
            </a:r>
          </a:p>
        </p:txBody>
      </p:sp>
      <p:sp>
        <p:nvSpPr>
          <p:cNvPr id="205" name="Linien"/>
          <p:cNvSpPr/>
          <p:nvPr/>
        </p:nvSpPr>
        <p:spPr>
          <a:xfrm>
            <a:off x="20560616" y="8401060"/>
            <a:ext cx="1" cy="72582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206" name="Linien"/>
          <p:cNvSpPr/>
          <p:nvPr/>
        </p:nvSpPr>
        <p:spPr>
          <a:xfrm>
            <a:off x="20568198" y="7226436"/>
            <a:ext cx="1" cy="725826"/>
          </a:xfrm>
          <a:prstGeom prst="line">
            <a:avLst/>
          </a:prstGeom>
          <a:ln w="38100">
            <a:solidFill>
              <a:srgbClr val="0B0B0B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207" name="Linien"/>
          <p:cNvSpPr/>
          <p:nvPr/>
        </p:nvSpPr>
        <p:spPr>
          <a:xfrm>
            <a:off x="20540527" y="5779319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pic>
        <p:nvPicPr>
          <p:cNvPr id="208" name="Bildschirmfoto 2022-05-27 um 22.15.51.png" descr="Bildschirmfoto 2022-05-27 um 22.15.51.png"/>
          <p:cNvPicPr>
            <a:picLocks noChangeAspect="1"/>
          </p:cNvPicPr>
          <p:nvPr/>
        </p:nvPicPr>
        <p:blipFill>
          <a:blip r:embed="rId4"/>
          <a:srcRect r="8093"/>
          <a:stretch>
            <a:fillRect/>
          </a:stretch>
        </p:blipFill>
        <p:spPr>
          <a:xfrm>
            <a:off x="19530494" y="3647699"/>
            <a:ext cx="2075409" cy="207279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09" name="y"/>
          <p:cNvSpPr txBox="1"/>
          <p:nvPr/>
        </p:nvSpPr>
        <p:spPr>
          <a:xfrm>
            <a:off x="21298055" y="3663569"/>
            <a:ext cx="289008" cy="49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y</a:t>
            </a:r>
          </a:p>
        </p:txBody>
      </p:sp>
      <p:pic>
        <p:nvPicPr>
          <p:cNvPr id="210" name="Bildschirmfoto 2022-05-27 um 22.15.42.png" descr="Bildschirmfoto 2022-05-27 um 22.15.42.png"/>
          <p:cNvPicPr>
            <a:picLocks noChangeAspect="1"/>
          </p:cNvPicPr>
          <p:nvPr/>
        </p:nvPicPr>
        <p:blipFill>
          <a:blip r:embed="rId2"/>
          <a:srcRect t="3881" r="8947"/>
          <a:stretch>
            <a:fillRect/>
          </a:stretch>
        </p:blipFill>
        <p:spPr>
          <a:xfrm>
            <a:off x="19206956" y="3692572"/>
            <a:ext cx="2075409" cy="207727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11" name="x"/>
          <p:cNvSpPr txBox="1"/>
          <p:nvPr/>
        </p:nvSpPr>
        <p:spPr>
          <a:xfrm>
            <a:off x="20979846" y="3721636"/>
            <a:ext cx="282766" cy="49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x</a:t>
            </a:r>
          </a:p>
        </p:txBody>
      </p:sp>
      <p:sp>
        <p:nvSpPr>
          <p:cNvPr id="212" name="Pool2d"/>
          <p:cNvSpPr/>
          <p:nvPr/>
        </p:nvSpPr>
        <p:spPr>
          <a:xfrm>
            <a:off x="20015244" y="6907923"/>
            <a:ext cx="1125231" cy="471280"/>
          </a:xfrm>
          <a:prstGeom prst="roundRect">
            <a:avLst>
              <a:gd name="adj" fmla="val 13026"/>
            </a:avLst>
          </a:prstGeom>
          <a:solidFill>
            <a:srgbClr val="DCE2F4"/>
          </a:solidFill>
          <a:ln w="12700">
            <a:solidFill>
              <a:srgbClr val="3B478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Pool2d</a:t>
            </a:r>
          </a:p>
        </p:txBody>
      </p:sp>
      <p:sp>
        <p:nvSpPr>
          <p:cNvPr id="213" name="Conv2d"/>
          <p:cNvSpPr/>
          <p:nvPr/>
        </p:nvSpPr>
        <p:spPr>
          <a:xfrm>
            <a:off x="20018312" y="6356463"/>
            <a:ext cx="1119097" cy="474048"/>
          </a:xfrm>
          <a:prstGeom prst="roundRect">
            <a:avLst>
              <a:gd name="adj" fmla="val 14983"/>
            </a:avLst>
          </a:prstGeom>
          <a:solidFill>
            <a:srgbClr val="DCE2F4"/>
          </a:solidFill>
          <a:ln w="12700">
            <a:solidFill>
              <a:srgbClr val="3B478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14" name="2x"/>
          <p:cNvSpPr txBox="1"/>
          <p:nvPr/>
        </p:nvSpPr>
        <p:spPr>
          <a:xfrm>
            <a:off x="19593377" y="6398392"/>
            <a:ext cx="450193" cy="381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800" spc="-28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grpSp>
        <p:nvGrpSpPr>
          <p:cNvPr id="220" name="Gruppieren"/>
          <p:cNvGrpSpPr/>
          <p:nvPr/>
        </p:nvGrpSpPr>
        <p:grpSpPr>
          <a:xfrm>
            <a:off x="20061677" y="9084423"/>
            <a:ext cx="997878" cy="839809"/>
            <a:chOff x="0" y="0"/>
            <a:chExt cx="997877" cy="839807"/>
          </a:xfrm>
        </p:grpSpPr>
        <p:sp>
          <p:nvSpPr>
            <p:cNvPr id="215" name="Abgerundetes Rechteck"/>
            <p:cNvSpPr/>
            <p:nvPr/>
          </p:nvSpPr>
          <p:spPr>
            <a:xfrm>
              <a:off x="0" y="0"/>
              <a:ext cx="997878" cy="839808"/>
            </a:xfrm>
            <a:prstGeom prst="roundRect">
              <a:avLst>
                <a:gd name="adj" fmla="val 7553"/>
              </a:avLst>
            </a:prstGeom>
            <a:solidFill>
              <a:srgbClr val="DEDCF6"/>
            </a:solidFill>
            <a:ln w="12700" cap="flat">
              <a:solidFill>
                <a:srgbClr val="6C258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3300"/>
                </a:spcBef>
                <a:tabLst/>
                <a:defRPr spc="-52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216" name="Abgerundetes Rechteck"/>
            <p:cNvSpPr/>
            <p:nvPr/>
          </p:nvSpPr>
          <p:spPr>
            <a:xfrm>
              <a:off x="78424" y="95424"/>
              <a:ext cx="841026" cy="299406"/>
            </a:xfrm>
            <a:prstGeom prst="roundRect">
              <a:avLst>
                <a:gd name="adj" fmla="val 19374"/>
              </a:avLst>
            </a:prstGeom>
            <a:solidFill>
              <a:srgbClr val="DCE2F4"/>
            </a:solidFill>
            <a:ln w="12700" cap="flat">
              <a:solidFill>
                <a:srgbClr val="3B478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3300"/>
                </a:spcBef>
                <a:tabLst/>
                <a:defRPr spc="-52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217" name="Abgerundetes Rechteck"/>
            <p:cNvSpPr/>
            <p:nvPr/>
          </p:nvSpPr>
          <p:spPr>
            <a:xfrm>
              <a:off x="78424" y="443513"/>
              <a:ext cx="841026" cy="299407"/>
            </a:xfrm>
            <a:prstGeom prst="roundRect">
              <a:avLst>
                <a:gd name="adj" fmla="val 16687"/>
              </a:avLst>
            </a:prstGeom>
            <a:solidFill>
              <a:srgbClr val="F1EDF6"/>
            </a:solidFill>
            <a:ln w="12700" cap="flat">
              <a:solidFill>
                <a:srgbClr val="78186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3300"/>
                </a:spcBef>
                <a:tabLst/>
                <a:defRPr spc="-52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218" name="Conv2d"/>
            <p:cNvSpPr txBox="1"/>
            <p:nvPr/>
          </p:nvSpPr>
          <p:spPr>
            <a:xfrm>
              <a:off x="67412" y="58151"/>
              <a:ext cx="863053" cy="373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 spc="-19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Conv2d</a:t>
              </a:r>
            </a:p>
          </p:txBody>
        </p:sp>
        <p:sp>
          <p:nvSpPr>
            <p:cNvPr id="219" name="Dense"/>
            <p:cNvSpPr txBox="1"/>
            <p:nvPr/>
          </p:nvSpPr>
          <p:spPr>
            <a:xfrm>
              <a:off x="131407" y="406239"/>
              <a:ext cx="735060" cy="373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 spc="-19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Dense</a:t>
              </a:r>
            </a:p>
          </p:txBody>
        </p:sp>
      </p:grpSp>
      <p:sp>
        <p:nvSpPr>
          <p:cNvPr id="221" name="real"/>
          <p:cNvSpPr txBox="1"/>
          <p:nvPr/>
        </p:nvSpPr>
        <p:spPr>
          <a:xfrm>
            <a:off x="21891939" y="4013437"/>
            <a:ext cx="74240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3000" spc="-29">
                <a:solidFill>
                  <a:schemeClr val="accent3">
                    <a:satOff val="23024"/>
                    <a:lumOff val="-27718"/>
                  </a:schemeClr>
                </a:solidFill>
              </a:defRPr>
            </a:lvl1pPr>
          </a:lstStyle>
          <a:p>
            <a:r>
              <a:t>real </a:t>
            </a:r>
          </a:p>
        </p:txBody>
      </p:sp>
      <p:sp>
        <p:nvSpPr>
          <p:cNvPr id="222" name="C(real) = 0.8"/>
          <p:cNvSpPr txBox="1"/>
          <p:nvPr/>
        </p:nvSpPr>
        <p:spPr>
          <a:xfrm>
            <a:off x="20814259" y="10322555"/>
            <a:ext cx="1835695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800" spc="-28">
                <a:solidFill>
                  <a:srgbClr val="006B02"/>
                </a:solidFill>
              </a:defRPr>
            </a:pPr>
            <a:r>
              <a:rPr i="1"/>
              <a:t>C</a:t>
            </a:r>
            <a:r>
              <a:t>(real) = 0.8</a:t>
            </a:r>
          </a:p>
        </p:txBody>
      </p:sp>
      <p:sp>
        <p:nvSpPr>
          <p:cNvPr id="223" name="Linien"/>
          <p:cNvSpPr/>
          <p:nvPr/>
        </p:nvSpPr>
        <p:spPr>
          <a:xfrm>
            <a:off x="20894928" y="9996229"/>
            <a:ext cx="409102" cy="409102"/>
          </a:xfrm>
          <a:prstGeom prst="line">
            <a:avLst/>
          </a:prstGeom>
          <a:ln w="50800">
            <a:solidFill>
              <a:srgbClr val="006B0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4" name="C(fake) = 0.1"/>
          <p:cNvSpPr txBox="1"/>
          <p:nvPr/>
        </p:nvSpPr>
        <p:spPr>
          <a:xfrm>
            <a:off x="18670486" y="10358319"/>
            <a:ext cx="1887162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2800" spc="-28">
                <a:solidFill>
                  <a:srgbClr val="C07E02"/>
                </a:solidFill>
              </a:defRPr>
            </a:pPr>
            <a:r>
              <a:rPr i="1"/>
              <a:t>C</a:t>
            </a:r>
            <a:r>
              <a:t>(fake) = 0.1</a:t>
            </a:r>
          </a:p>
        </p:txBody>
      </p:sp>
      <p:sp>
        <p:nvSpPr>
          <p:cNvPr id="225" name="Linien"/>
          <p:cNvSpPr/>
          <p:nvPr/>
        </p:nvSpPr>
        <p:spPr>
          <a:xfrm flipH="1">
            <a:off x="19882586" y="10013894"/>
            <a:ext cx="436643" cy="379568"/>
          </a:xfrm>
          <a:prstGeom prst="line">
            <a:avLst/>
          </a:prstGeom>
          <a:ln w="50800">
            <a:solidFill>
              <a:srgbClr val="C07E0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6" name="fake"/>
          <p:cNvSpPr txBox="1"/>
          <p:nvPr/>
        </p:nvSpPr>
        <p:spPr>
          <a:xfrm>
            <a:off x="17884716" y="4013437"/>
            <a:ext cx="793868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>
              <a:defRPr sz="3000" spc="-29"/>
            </a:pPr>
            <a:r>
              <a:rPr>
                <a:solidFill>
                  <a:schemeClr val="accent4">
                    <a:hueOff val="-1193508"/>
                  </a:schemeClr>
                </a:solidFill>
              </a:rPr>
              <a:t>fake</a:t>
            </a:r>
            <a:r>
              <a:t> </a:t>
            </a:r>
          </a:p>
        </p:txBody>
      </p:sp>
      <p:sp>
        <p:nvSpPr>
          <p:cNvPr id="227" name="Pfeil"/>
          <p:cNvSpPr/>
          <p:nvPr/>
        </p:nvSpPr>
        <p:spPr>
          <a:xfrm flipH="1">
            <a:off x="21838408" y="4487849"/>
            <a:ext cx="742402" cy="275119"/>
          </a:xfrm>
          <a:prstGeom prst="rightArrow">
            <a:avLst>
              <a:gd name="adj1" fmla="val 21368"/>
              <a:gd name="adj2" fmla="val 9188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28" name="Abgerundetes Rechteck"/>
          <p:cNvSpPr/>
          <p:nvPr/>
        </p:nvSpPr>
        <p:spPr>
          <a:xfrm>
            <a:off x="12125842" y="6147211"/>
            <a:ext cx="2152395" cy="1356273"/>
          </a:xfrm>
          <a:prstGeom prst="roundRect">
            <a:avLst>
              <a:gd name="adj" fmla="val 7028"/>
            </a:avLst>
          </a:prstGeom>
          <a:solidFill>
            <a:srgbClr val="DCE3F1"/>
          </a:solidFill>
          <a:ln w="25400">
            <a:solidFill>
              <a:srgbClr val="0076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29" name="Conv2d"/>
          <p:cNvSpPr/>
          <p:nvPr/>
        </p:nvSpPr>
        <p:spPr>
          <a:xfrm>
            <a:off x="12547342" y="6246654"/>
            <a:ext cx="1641461" cy="524738"/>
          </a:xfrm>
          <a:prstGeom prst="roundRect">
            <a:avLst>
              <a:gd name="adj" fmla="val 13561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30" name="Pool2d"/>
          <p:cNvSpPr/>
          <p:nvPr/>
        </p:nvSpPr>
        <p:spPr>
          <a:xfrm>
            <a:off x="12541202" y="6866360"/>
            <a:ext cx="1641461" cy="531014"/>
          </a:xfrm>
          <a:prstGeom prst="roundRect">
            <a:avLst>
              <a:gd name="adj" fmla="val 12563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Pool2d</a:t>
            </a:r>
          </a:p>
        </p:txBody>
      </p:sp>
      <p:sp>
        <p:nvSpPr>
          <p:cNvPr id="231" name="2x"/>
          <p:cNvSpPr txBox="1"/>
          <p:nvPr/>
        </p:nvSpPr>
        <p:spPr>
          <a:xfrm>
            <a:off x="12125001" y="6275565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32" name="Abgerundetes Rechteck"/>
          <p:cNvSpPr/>
          <p:nvPr/>
        </p:nvSpPr>
        <p:spPr>
          <a:xfrm>
            <a:off x="12127318" y="8024743"/>
            <a:ext cx="2152395" cy="1356274"/>
          </a:xfrm>
          <a:prstGeom prst="roundRect">
            <a:avLst>
              <a:gd name="adj" fmla="val 7028"/>
            </a:avLst>
          </a:prstGeom>
          <a:solidFill>
            <a:srgbClr val="DCE3F1"/>
          </a:solidFill>
          <a:ln w="25400">
            <a:solidFill>
              <a:srgbClr val="0076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33" name="Conv2d"/>
          <p:cNvSpPr/>
          <p:nvPr/>
        </p:nvSpPr>
        <p:spPr>
          <a:xfrm>
            <a:off x="12548818" y="8124187"/>
            <a:ext cx="1641461" cy="524737"/>
          </a:xfrm>
          <a:prstGeom prst="roundRect">
            <a:avLst>
              <a:gd name="adj" fmla="val 13561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34" name="Pool2d"/>
          <p:cNvSpPr/>
          <p:nvPr/>
        </p:nvSpPr>
        <p:spPr>
          <a:xfrm>
            <a:off x="12542679" y="8743893"/>
            <a:ext cx="1641461" cy="531014"/>
          </a:xfrm>
          <a:prstGeom prst="roundRect">
            <a:avLst>
              <a:gd name="adj" fmla="val 12563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Pool2d</a:t>
            </a:r>
          </a:p>
        </p:txBody>
      </p:sp>
      <p:sp>
        <p:nvSpPr>
          <p:cNvPr id="235" name="2x"/>
          <p:cNvSpPr txBox="1"/>
          <p:nvPr/>
        </p:nvSpPr>
        <p:spPr>
          <a:xfrm>
            <a:off x="12126477" y="8166934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36" name="Conv2d"/>
          <p:cNvSpPr/>
          <p:nvPr/>
        </p:nvSpPr>
        <p:spPr>
          <a:xfrm>
            <a:off x="20018312" y="7931071"/>
            <a:ext cx="1119097" cy="474048"/>
          </a:xfrm>
          <a:prstGeom prst="roundRect">
            <a:avLst>
              <a:gd name="adj" fmla="val 14983"/>
            </a:avLst>
          </a:prstGeom>
          <a:solidFill>
            <a:srgbClr val="DCE2F4"/>
          </a:solidFill>
          <a:ln w="12700">
            <a:solidFill>
              <a:srgbClr val="3B4783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37" name="2x"/>
          <p:cNvSpPr txBox="1"/>
          <p:nvPr/>
        </p:nvSpPr>
        <p:spPr>
          <a:xfrm>
            <a:off x="19593377" y="7973000"/>
            <a:ext cx="450193" cy="38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>
              <a:defRPr sz="2800" spc="-28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38" name="Münzen"/>
          <p:cNvSpPr/>
          <p:nvPr/>
        </p:nvSpPr>
        <p:spPr>
          <a:xfrm>
            <a:off x="22899625" y="4243061"/>
            <a:ext cx="670174" cy="672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b="1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Pfeil"/>
          <p:cNvSpPr/>
          <p:nvPr/>
        </p:nvSpPr>
        <p:spPr>
          <a:xfrm>
            <a:off x="18003404" y="4487849"/>
            <a:ext cx="742403" cy="275119"/>
          </a:xfrm>
          <a:prstGeom prst="rightArrow">
            <a:avLst>
              <a:gd name="adj1" fmla="val 21368"/>
              <a:gd name="adj2" fmla="val 9188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40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</a:t>
            </a:r>
          </a:p>
        </p:txBody>
      </p:sp>
      <p:sp>
        <p:nvSpPr>
          <p:cNvPr id="241" name="A framework for simulation-based baryon emulation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A framework for simulation-based baryon emulation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Gleichung"/>
              <p:cNvSpPr txBox="1"/>
              <p:nvPr/>
            </p:nvSpPr>
            <p:spPr>
              <a:xfrm>
                <a:off x="17959060" y="6126014"/>
                <a:ext cx="152198" cy="2297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242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9060" y="6126014"/>
                <a:ext cx="152198" cy="229718"/>
              </a:xfrm>
              <a:prstGeom prst="rect">
                <a:avLst/>
              </a:prstGeom>
              <a:blipFill>
                <a:blip r:embed="rId5"/>
                <a:stretch>
                  <a:fillRect l="-76923" r="-92308" b="-1263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Gleichung"/>
              <p:cNvSpPr txBox="1"/>
              <p:nvPr/>
            </p:nvSpPr>
            <p:spPr>
              <a:xfrm>
                <a:off x="17953623" y="8029340"/>
                <a:ext cx="152198" cy="2297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43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3623" y="8029340"/>
                <a:ext cx="152198" cy="229718"/>
              </a:xfrm>
              <a:prstGeom prst="rect">
                <a:avLst/>
              </a:prstGeom>
              <a:blipFill>
                <a:blip r:embed="rId6"/>
                <a:stretch>
                  <a:fillRect l="-69231" r="-100000" b="-12105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Gleichung"/>
              <p:cNvSpPr txBox="1"/>
              <p:nvPr/>
            </p:nvSpPr>
            <p:spPr>
              <a:xfrm>
                <a:off x="17986874" y="9937239"/>
                <a:ext cx="152197" cy="2297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44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6874" y="9937239"/>
                <a:ext cx="152197" cy="229719"/>
              </a:xfrm>
              <a:prstGeom prst="rect">
                <a:avLst/>
              </a:prstGeom>
              <a:blipFill>
                <a:blip r:embed="rId5"/>
                <a:stretch>
                  <a:fillRect l="-76923" r="-92308" b="-1263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Bildschirmfoto 2020-11-24 um 10.08.23.png" descr="Bildschirmfoto 2020-11-24 um 10.08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82" y="2605555"/>
            <a:ext cx="9776007" cy="97760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uppieren"/>
          <p:cNvGrpSpPr/>
          <p:nvPr/>
        </p:nvGrpSpPr>
        <p:grpSpPr>
          <a:xfrm>
            <a:off x="4494813" y="2412345"/>
            <a:ext cx="15394374" cy="10444377"/>
            <a:chOff x="0" y="0"/>
            <a:chExt cx="15394373" cy="10444375"/>
          </a:xfrm>
        </p:grpSpPr>
        <p:grpSp>
          <p:nvGrpSpPr>
            <p:cNvPr id="290" name="Gruppieren"/>
            <p:cNvGrpSpPr/>
            <p:nvPr/>
          </p:nvGrpSpPr>
          <p:grpSpPr>
            <a:xfrm>
              <a:off x="0" y="0"/>
              <a:ext cx="15394374" cy="10444376"/>
              <a:chOff x="0" y="0"/>
              <a:chExt cx="15394373" cy="10444375"/>
            </a:xfrm>
          </p:grpSpPr>
          <p:grpSp>
            <p:nvGrpSpPr>
              <p:cNvPr id="288" name="Gruppieren"/>
              <p:cNvGrpSpPr/>
              <p:nvPr/>
            </p:nvGrpSpPr>
            <p:grpSpPr>
              <a:xfrm>
                <a:off x="0" y="0"/>
                <a:ext cx="15394374" cy="10444376"/>
                <a:chOff x="0" y="0"/>
                <a:chExt cx="15394373" cy="10444375"/>
              </a:xfrm>
            </p:grpSpPr>
            <p:pic>
              <p:nvPicPr>
                <p:cNvPr id="263" name="B100_HI_image_l0.png" descr="B100_HI_image_l0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1731" y="0"/>
                  <a:ext cx="10192984" cy="101858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4" name="B100_HI_image_l3.png" descr="B100_HI_image_l3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43770" y="6699167"/>
                  <a:ext cx="3332790" cy="33304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5" name="B100_HI_image_l2.png" descr="B100_HI_image_l2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43770" y="3427680"/>
                  <a:ext cx="3332790" cy="33304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6" name="B100_HI_image_l1.png" descr="B100_HI_image_l1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43770" y="146418"/>
                  <a:ext cx="3332790" cy="33304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67" name="Rechteck"/>
                <p:cNvSpPr/>
                <p:nvPr/>
              </p:nvSpPr>
              <p:spPr>
                <a:xfrm>
                  <a:off x="8879433" y="1116899"/>
                  <a:ext cx="844305" cy="873451"/>
                </a:xfrm>
                <a:prstGeom prst="rect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825500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30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68" name="Linien"/>
                <p:cNvSpPr/>
                <p:nvPr/>
              </p:nvSpPr>
              <p:spPr>
                <a:xfrm flipH="1" flipV="1">
                  <a:off x="9715934" y="1992000"/>
                  <a:ext cx="1899857" cy="1378767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69" name="Linien"/>
                <p:cNvSpPr/>
                <p:nvPr/>
              </p:nvSpPr>
              <p:spPr>
                <a:xfrm flipH="1">
                  <a:off x="9715935" y="224136"/>
                  <a:ext cx="1899857" cy="910380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0" name="Rechteck"/>
                    <p:cNvSpPr txBox="1"/>
                    <p:nvPr/>
                  </p:nvSpPr>
                  <p:spPr>
                    <a:xfrm>
                      <a:off x="13069693" y="2787885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4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2.5</m:t>
                            </m:r>
                            <m:r>
                              <m:rPr>
                                <m:sty m:val="p"/>
                              </m:rP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cMpc</m:t>
                            </m:r>
                            <m:sSup>
                              <m:sSupPr>
                                <m:ctrlP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70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69693" y="2787885"/>
                      <a:ext cx="2324681" cy="77780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1" name="Linien"/>
                <p:cNvSpPr/>
                <p:nvPr/>
              </p:nvSpPr>
              <p:spPr>
                <a:xfrm>
                  <a:off x="13777495" y="3340525"/>
                  <a:ext cx="909077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72" name="Quadrat"/>
                <p:cNvSpPr/>
                <p:nvPr/>
              </p:nvSpPr>
              <p:spPr>
                <a:xfrm>
                  <a:off x="13053601" y="783358"/>
                  <a:ext cx="313129" cy="317508"/>
                </a:xfrm>
                <a:prstGeom prst="rect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825500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30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73" name="Linien"/>
                <p:cNvSpPr/>
                <p:nvPr/>
              </p:nvSpPr>
              <p:spPr>
                <a:xfrm flipV="1">
                  <a:off x="11619876" y="1090918"/>
                  <a:ext cx="1428224" cy="2396610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74" name="Linien"/>
                <p:cNvSpPr/>
                <p:nvPr/>
              </p:nvSpPr>
              <p:spPr>
                <a:xfrm flipH="1" flipV="1">
                  <a:off x="13365105" y="1090918"/>
                  <a:ext cx="1434979" cy="2396610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5" name="Rechteck"/>
                    <p:cNvSpPr txBox="1"/>
                    <p:nvPr/>
                  </p:nvSpPr>
                  <p:spPr>
                    <a:xfrm>
                      <a:off x="13069693" y="6059492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4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250</m:t>
                            </m:r>
                            <m:r>
                              <m:rPr>
                                <m:sty m:val="p"/>
                              </m:rP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ckpc</m:t>
                            </m:r>
                            <m:sSup>
                              <m:sSupPr>
                                <m:ctrlP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75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69693" y="6059492"/>
                      <a:ext cx="2324681" cy="77780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6" name="Linien"/>
                <p:cNvSpPr/>
                <p:nvPr/>
              </p:nvSpPr>
              <p:spPr>
                <a:xfrm>
                  <a:off x="13717761" y="6612133"/>
                  <a:ext cx="928397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7" name="Rechteck"/>
                    <p:cNvSpPr txBox="1"/>
                    <p:nvPr/>
                  </p:nvSpPr>
                  <p:spPr>
                    <a:xfrm>
                      <a:off x="13069693" y="9331100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4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  <m:r>
                              <m:rPr>
                                <m:sty m:val="p"/>
                              </m:rP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ckpc</m:t>
                            </m:r>
                            <m:sSup>
                              <m:sSupPr>
                                <m:ctrlP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77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69693" y="9331100"/>
                      <a:ext cx="2324681" cy="77780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8" name="Rechteck"/>
                <p:cNvSpPr/>
                <p:nvPr/>
              </p:nvSpPr>
              <p:spPr>
                <a:xfrm>
                  <a:off x="12103971" y="5209018"/>
                  <a:ext cx="349136" cy="372517"/>
                </a:xfrm>
                <a:prstGeom prst="rect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825500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30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79" name="Linien"/>
                <p:cNvSpPr/>
                <p:nvPr/>
              </p:nvSpPr>
              <p:spPr>
                <a:xfrm flipV="1">
                  <a:off x="11632770" y="5578708"/>
                  <a:ext cx="474806" cy="1167183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80" name="Linien"/>
                <p:cNvSpPr/>
                <p:nvPr/>
              </p:nvSpPr>
              <p:spPr>
                <a:xfrm flipH="1" flipV="1">
                  <a:off x="12447418" y="5578708"/>
                  <a:ext cx="2356376" cy="1167181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pic>
              <p:nvPicPr>
                <p:cNvPr id="281" name="pasted-image.png" descr="pasted-image.png"/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>
                <a:xfrm rot="5400000">
                  <a:off x="-17167" y="8635122"/>
                  <a:ext cx="1373302" cy="13389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2" name="Rechteck"/>
                    <p:cNvSpPr txBox="1"/>
                    <p:nvPr/>
                  </p:nvSpPr>
                  <p:spPr>
                    <a:xfrm>
                      <a:off x="1698324" y="8915705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m="http://schemas.openxmlformats.org/officeDocument/2006/math" xmlns="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8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1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  <m:r>
                              <m:rPr>
                                <m:sty m:val="p"/>
                              </m:rPr>
                              <a:rPr sz="21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cMpc</m:t>
                            </m:r>
                            <m:sSup>
                              <m:sSupPr>
                                <m:ctrlPr>
                                  <a:rPr sz="21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1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21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82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98324" y="8915705"/>
                      <a:ext cx="2324681" cy="77780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3" name="Linien"/>
                <p:cNvSpPr/>
                <p:nvPr/>
              </p:nvSpPr>
              <p:spPr>
                <a:xfrm>
                  <a:off x="2241200" y="9498270"/>
                  <a:ext cx="1095781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pic>
              <p:nvPicPr>
                <p:cNvPr id="284" name="B100_HI_image_cbar.png" descr="B100_HI_image_cbar.png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098969" y="9997755"/>
                  <a:ext cx="1732943" cy="44662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85" name="Train"/>
                <p:cNvSpPr txBox="1"/>
                <p:nvPr/>
              </p:nvSpPr>
              <p:spPr>
                <a:xfrm>
                  <a:off x="128239" y="8685824"/>
                  <a:ext cx="901149" cy="5041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000" spc="-29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Train</a:t>
                  </a:r>
                </a:p>
              </p:txBody>
            </p:sp>
            <p:sp>
              <p:nvSpPr>
                <p:cNvPr id="286" name="Apply"/>
                <p:cNvSpPr txBox="1"/>
                <p:nvPr/>
              </p:nvSpPr>
              <p:spPr>
                <a:xfrm>
                  <a:off x="1941369" y="426184"/>
                  <a:ext cx="1034724" cy="5041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000" spc="-29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Apply</a:t>
                  </a:r>
                </a:p>
              </p:txBody>
            </p:sp>
            <p:sp>
              <p:nvSpPr>
                <p:cNvPr id="287" name="HI"/>
                <p:cNvSpPr txBox="1"/>
                <p:nvPr/>
              </p:nvSpPr>
              <p:spPr>
                <a:xfrm>
                  <a:off x="10935513" y="385769"/>
                  <a:ext cx="409510" cy="49525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000" spc="-29">
                      <a:solidFill>
                        <a:srgbClr val="FFFFFF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pPr>
                  <a:r>
                    <a:t>H</a:t>
                  </a:r>
                  <a:r>
                    <a:rPr baseline="-5999"/>
                    <a:t>I</a:t>
                  </a:r>
                </a:p>
              </p:txBody>
            </p:sp>
          </p:grpSp>
          <p:sp>
            <p:nvSpPr>
              <p:cNvPr id="289" name="HR"/>
              <p:cNvSpPr txBox="1"/>
              <p:nvPr/>
            </p:nvSpPr>
            <p:spPr>
              <a:xfrm>
                <a:off x="10327145" y="416566"/>
                <a:ext cx="504752" cy="447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700" spc="-26">
                    <a:solidFill>
                      <a:srgbClr val="FFFFFF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HR</a:t>
                </a:r>
              </a:p>
            </p:txBody>
          </p:sp>
        </p:grpSp>
        <p:sp>
          <p:nvSpPr>
            <p:cNvPr id="291" name="LR → HR"/>
            <p:cNvSpPr txBox="1"/>
            <p:nvPr/>
          </p:nvSpPr>
          <p:spPr>
            <a:xfrm>
              <a:off x="16603" y="9393454"/>
              <a:ext cx="1283087" cy="447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 spc="-26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LR → HR</a:t>
              </a:r>
            </a:p>
          </p:txBody>
        </p:sp>
      </p:grpSp>
      <p:pic>
        <p:nvPicPr>
          <p:cNvPr id="293" name="4bf25b2c-000a-4304-9af7-4f82ac95e0f0 Kopie.png" descr="4bf25b2c-000a-4304-9af7-4f82ac95e0f0 Kopie.png"/>
          <p:cNvPicPr>
            <a:picLocks noChangeAspect="1"/>
          </p:cNvPicPr>
          <p:nvPr/>
        </p:nvPicPr>
        <p:blipFill>
          <a:blip r:embed="rId13"/>
          <a:srcRect b="51222"/>
          <a:stretch>
            <a:fillRect/>
          </a:stretch>
        </p:blipFill>
        <p:spPr>
          <a:xfrm>
            <a:off x="6213354" y="859278"/>
            <a:ext cx="3189120" cy="174774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2" animBg="1" advAuto="0"/>
      <p:bldP spid="293" grpId="1" animBg="1" advAuto="0"/>
    </p:bldLst>
  </p:timing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Microsoft Macintosh PowerPoint</Application>
  <PresentationFormat>Benutzerdefiniert</PresentationFormat>
  <Paragraphs>209</Paragraphs>
  <Slides>23</Slides>
  <Notes>2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Avenir Next Regular</vt:lpstr>
      <vt:lpstr>Calibri</vt:lpstr>
      <vt:lpstr>Cambria Math</vt:lpstr>
      <vt:lpstr>Menlo Regular</vt:lpstr>
      <vt:lpstr>27_Showcase</vt:lpstr>
      <vt:lpstr>EMBER: emulating baryons from dark matter –only simulations over cosmic time</vt:lpstr>
      <vt:lpstr>PowerPoint-Präsentation</vt:lpstr>
      <vt:lpstr>Numerical simulations of galaxy formation</vt:lpstr>
      <vt:lpstr>Motivation</vt:lpstr>
      <vt:lpstr>Motivation</vt:lpstr>
      <vt:lpstr>Motivation</vt:lpstr>
      <vt:lpstr>EMulating Baryonic EnRichment (EMBER)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ΛCDM Cosmology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Mauro Bernardini</cp:lastModifiedBy>
  <cp:revision>51</cp:revision>
  <dcterms:modified xsi:type="dcterms:W3CDTF">2024-07-07T15:32:06Z</dcterms:modified>
</cp:coreProperties>
</file>