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0" strictFirstAndLastChars="0" saveSubsetFonts="1" showSpecialPlsOnTitleSld="0">
  <p:sldMasterIdLst>
    <p:sldMasterId id="2147483648" r:id="rId3"/>
    <p:sldMasterId id="2147483660" r:id="rId4"/>
    <p:sldMasterId id="2147483672" r:id="rId5"/>
    <p:sldMasterId id="214748368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y="6858000" cx="12192000"/>
  <p:notesSz cx="6858000" cy="9144000"/>
  <p:embeddedFontLst>
    <p:embeddedFont>
      <p:font typeface="Arial Narrow"/>
      <p:regular r:id="rId35"/>
      <p:bold r:id="rId36"/>
      <p:italic r:id="rId37"/>
      <p:boldItalic r:id="rId38"/>
    </p:embeddedFont>
    <p:embeddedFont>
      <p:font typeface="Century Gothic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3" roundtripDataSignature="AMtx7mijZWHfmedgwIdtL6J1qRUmpeNM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bold.fntdata"/><Relationship Id="rId20" Type="http://schemas.openxmlformats.org/officeDocument/2006/relationships/slide" Target="slides/slide13.xml"/><Relationship Id="rId42" Type="http://schemas.openxmlformats.org/officeDocument/2006/relationships/font" Target="fonts/CenturyGothic-boldItalic.fntdata"/><Relationship Id="rId41" Type="http://schemas.openxmlformats.org/officeDocument/2006/relationships/font" Target="fonts/CenturyGothic-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43" Type="http://customschemas.google.com/relationships/presentationmetadata" Target="meta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font" Target="fonts/ArialNarrow-regular.fntdata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ArialNarrow-italic.fntdata"/><Relationship Id="rId14" Type="http://schemas.openxmlformats.org/officeDocument/2006/relationships/slide" Target="slides/slide7.xml"/><Relationship Id="rId36" Type="http://schemas.openxmlformats.org/officeDocument/2006/relationships/font" Target="fonts/ArialNarrow-bold.fntdata"/><Relationship Id="rId17" Type="http://schemas.openxmlformats.org/officeDocument/2006/relationships/slide" Target="slides/slide10.xml"/><Relationship Id="rId39" Type="http://schemas.openxmlformats.org/officeDocument/2006/relationships/font" Target="fonts/CenturyGothic-regular.fntdata"/><Relationship Id="rId16" Type="http://schemas.openxmlformats.org/officeDocument/2006/relationships/slide" Target="slides/slide9.xml"/><Relationship Id="rId38" Type="http://schemas.openxmlformats.org/officeDocument/2006/relationships/font" Target="fonts/ArialNarrow-bold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6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9" name="Google Shape;99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6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6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6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6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6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6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6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ό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7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7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7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7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7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7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4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4" name="Google Shape;174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4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0" name="Google Shape;180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4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4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4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4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4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p4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ό" type="blank">
  <p:cSld name="BLANK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5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1" name="Google Shape;211;p5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2" name="Google Shape;212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5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5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9" name="Google Shape;219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5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5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9" name="Google Shape;249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5" name="Google Shape;25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3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8" name="Google Shape;268;p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3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0" name="Google Shape;270;p3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ό" type="blank">
  <p:cSld name="BLANK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4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86" name="Google Shape;286;p4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87" name="Google Shape;287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4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4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4" name="Google Shape;294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4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4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" name="Google Shape;306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5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5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ό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Relationship Id="rId4" Type="http://schemas.openxmlformats.org/officeDocument/2006/relationships/image" Target="../media/image1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ite text on a black background&#10;&#10;Description automatically generated" id="314" name="Google Shape;314;p1"/>
          <p:cNvPicPr preferRelativeResize="0"/>
          <p:nvPr/>
        </p:nvPicPr>
        <p:blipFill rotWithShape="1">
          <a:blip r:embed="rId4">
            <a:alphaModFix/>
          </a:blip>
          <a:srcRect b="0" l="0" r="66834" t="0"/>
          <a:stretch/>
        </p:blipFill>
        <p:spPr>
          <a:xfrm>
            <a:off x="10668000" y="6004555"/>
            <a:ext cx="1069848" cy="40859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"/>
          <p:cNvSpPr txBox="1"/>
          <p:nvPr>
            <p:ph idx="1" type="subTitle"/>
          </p:nvPr>
        </p:nvSpPr>
        <p:spPr>
          <a:xfrm>
            <a:off x="1524000" y="3429000"/>
            <a:ext cx="91440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sz="3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Nick Andreadis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5"/>
              <a:buNone/>
            </a:pPr>
            <a:r>
              <a:rPr lang="en-US" sz="2255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PhD student – </a:t>
            </a:r>
            <a:r>
              <a:rPr lang="en-US" sz="22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Ghent</a:t>
            </a:r>
            <a:r>
              <a:rPr lang="en-US" sz="2255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University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with: D. Nelson, A. Pillepich, and M. Baes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lang="en-US" sz="22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Machine Learning for Astrophysics (</a:t>
            </a: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ML4ASTRO2</a:t>
            </a:r>
            <a:r>
              <a:rPr lang="en-US" sz="22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Catania, 10 July 2024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1"/>
          <p:cNvSpPr txBox="1"/>
          <p:nvPr>
            <p:ph type="ctrTitle"/>
          </p:nvPr>
        </p:nvSpPr>
        <p:spPr>
          <a:xfrm>
            <a:off x="1524000" y="752355"/>
            <a:ext cx="9144000" cy="26766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lang="en-US" sz="4000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Inferring Galaxy Baryonic Properties</a:t>
            </a:r>
            <a:br>
              <a:rPr b="1" lang="en-US" sz="4000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en-US" sz="4000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from Dark Matter Merger Trees</a:t>
            </a:r>
            <a:br>
              <a:rPr b="1" lang="en-US" sz="4000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en-US" sz="4000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Graph Neural Networks</a:t>
            </a:r>
            <a:endParaRPr b="1" sz="4000" cap="small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black background with white text&#10;&#10;Description automatically generated" id="317" name="Google Shape;31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142206"/>
            <a:ext cx="2139696" cy="17157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letter on a black background&#10;&#10;Description automatically generated" id="318" name="Google Shape;31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68000" y="5559708"/>
            <a:ext cx="1069848" cy="417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0"/>
          <p:cNvSpPr/>
          <p:nvPr/>
        </p:nvSpPr>
        <p:spPr>
          <a:xfrm>
            <a:off x="3109915" y="3429000"/>
            <a:ext cx="623886" cy="328613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454" name="Google Shape;454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455" name="Google Shape;455;p10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Inferring baryonic properties from DM merger trees w/ GNNs</a:t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diagram of a diagram&#10;&#10;Description automatically generated" id="456" name="Google Shape;45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9800" y="1221105"/>
            <a:ext cx="7772400" cy="4744402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0"/>
          <p:cNvSpPr txBox="1"/>
          <p:nvPr/>
        </p:nvSpPr>
        <p:spPr>
          <a:xfrm>
            <a:off x="6324600" y="2234468"/>
            <a:ext cx="36576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Graph Neural Networks</a:t>
            </a:r>
            <a:endParaRPr b="0" i="0" sz="2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464" name="Google Shape;464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465" name="Google Shape;465;p11"/>
          <p:cNvSpPr txBox="1"/>
          <p:nvPr/>
        </p:nvSpPr>
        <p:spPr>
          <a:xfrm>
            <a:off x="1236000" y="3244844"/>
            <a:ext cx="4860000" cy="270651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4204" l="0" r="0" t="-186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66" name="Google Shape;466;p11"/>
          <p:cNvSpPr txBox="1"/>
          <p:nvPr/>
        </p:nvSpPr>
        <p:spPr>
          <a:xfrm>
            <a:off x="6096000" y="3997934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5" marL="2628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Stellar mass</a:t>
            </a:r>
            <a:endParaRPr/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5" marL="2628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Gas, BH mass, SFR…</a:t>
            </a:r>
            <a:endParaRPr/>
          </a:p>
        </p:txBody>
      </p:sp>
      <p:cxnSp>
        <p:nvCxnSpPr>
          <p:cNvPr id="467" name="Google Shape;467;p11"/>
          <p:cNvCxnSpPr/>
          <p:nvPr/>
        </p:nvCxnSpPr>
        <p:spPr>
          <a:xfrm>
            <a:off x="3630000" y="1809789"/>
            <a:ext cx="4932000" cy="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Several pieces of paper with lines and dots&#10;&#10;Description automatically generated" id="468" name="Google Shape;46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4450" y="813584"/>
            <a:ext cx="4483100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1"/>
          <p:cNvPicPr preferRelativeResize="0"/>
          <p:nvPr/>
        </p:nvPicPr>
        <p:blipFill rotWithShape="1">
          <a:blip r:embed="rId5">
            <a:alphaModFix/>
          </a:blip>
          <a:srcRect b="19235" l="3422" r="3421" t="19140"/>
          <a:stretch/>
        </p:blipFill>
        <p:spPr>
          <a:xfrm>
            <a:off x="8893175" y="907741"/>
            <a:ext cx="2743200" cy="1832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est scene with solid fill" id="470" name="Google Shape;47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7133" y="1231487"/>
            <a:ext cx="1185333" cy="118533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1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Inferring baryonic properties from DM merger trees w/ GNNs</a:t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2" name="Google Shape;47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9356" y="0"/>
            <a:ext cx="6192644" cy="6539286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2"/>
          <p:cNvSpPr txBox="1"/>
          <p:nvPr/>
        </p:nvSpPr>
        <p:spPr>
          <a:xfrm>
            <a:off x="0" y="1008296"/>
            <a:ext cx="609600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Captures galaxy – halo connection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Handles the </a:t>
            </a:r>
            <a:r>
              <a:rPr b="0" i="1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entire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merger trees</a:t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Training:		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~ 24h (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</a:t>
            </a:r>
            <a:r>
              <a:rPr lang="en-US" sz="2000" cap="small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gb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GPU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b="0" i="1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Applying:</a:t>
            </a: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~ min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0" name="Google Shape;480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481" name="Google Shape;481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482" name="Google Shape;482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13"/>
          <p:cNvPicPr preferRelativeResize="0"/>
          <p:nvPr/>
        </p:nvPicPr>
        <p:blipFill rotWithShape="1">
          <a:blip r:embed="rId3">
            <a:alphaModFix/>
          </a:blip>
          <a:srcRect b="0" l="0" r="0" t="6342"/>
          <a:stretch/>
        </p:blipFill>
        <p:spPr>
          <a:xfrm>
            <a:off x="1015508" y="0"/>
            <a:ext cx="10338292" cy="6538912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489" name="Google Shape;48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490" name="Google Shape;49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496" name="Google Shape;49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pic>
        <p:nvPicPr>
          <p:cNvPr id="497" name="Google Shape;49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9275" y="2645"/>
            <a:ext cx="9893450" cy="6536267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504" name="Google Shape;504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pic>
        <p:nvPicPr>
          <p:cNvPr descr="Εικόνα που περιέχει διάγραμμα&#10;&#10;Περιγραφή που δημιουργήθηκε αυτόματα" id="505" name="Google Shape;50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2419" y="0"/>
            <a:ext cx="8789580" cy="653371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5"/>
          <p:cNvSpPr txBox="1"/>
          <p:nvPr/>
        </p:nvSpPr>
        <p:spPr>
          <a:xfrm>
            <a:off x="0" y="2120949"/>
            <a:ext cx="3780000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Char char="►"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Graph Attention</a:t>
            </a:r>
            <a:b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i="1"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Veličković+ 2017</a:t>
            </a: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diagram of a diagram&#10;&#10;Description automatically generated" id="507" name="Google Shape;50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0" y="1568449"/>
            <a:ext cx="6096000" cy="3721099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8" name="Google Shape;50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514" name="Google Shape;51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pic>
        <p:nvPicPr>
          <p:cNvPr descr="Εικόνα που περιέχει διάγραμμα&#10;&#10;Περιγραφή που δημιουργήθηκε αυτόματα" id="515" name="Google Shape;51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2419" y="0"/>
            <a:ext cx="8789580" cy="6533717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6"/>
          <p:cNvSpPr txBox="1"/>
          <p:nvPr/>
        </p:nvSpPr>
        <p:spPr>
          <a:xfrm>
            <a:off x="0" y="2120949"/>
            <a:ext cx="3780000" cy="261610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1341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descr="A diagram of a mathematical equation&#10;&#10;Description automatically generated" id="517" name="Google Shape;51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9432" y="1616926"/>
            <a:ext cx="6093136" cy="3624146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8" name="Google Shape;51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524" name="Google Shape;524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pic>
        <p:nvPicPr>
          <p:cNvPr descr="Εικόνα που περιέχει διάγραμμα&#10;&#10;Περιγραφή που δημιουργήθηκε αυτόματα" id="525" name="Google Shape;52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5281" y="0"/>
            <a:ext cx="8796717" cy="6539023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7"/>
          <p:cNvSpPr txBox="1"/>
          <p:nvPr/>
        </p:nvSpPr>
        <p:spPr>
          <a:xfrm>
            <a:off x="0" y="2120949"/>
            <a:ext cx="3780000" cy="261610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1341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27" name="Google Shape;52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5862" y="-3899"/>
            <a:ext cx="9820275" cy="6542811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534" name="Google Shape;534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535" name="Google Shape;535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9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Conclusions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543" name="Google Shape;54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544" name="Google Shape;544;p19"/>
          <p:cNvSpPr txBox="1"/>
          <p:nvPr/>
        </p:nvSpPr>
        <p:spPr>
          <a:xfrm>
            <a:off x="0" y="446276"/>
            <a:ext cx="12192000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GNN model: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2" marL="1257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Accurately reproduces realistic galaxy populations from DMO sims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2" marL="1257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2" marL="1257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Gives us statistics about the galaxy – halo connection</a:t>
            </a:r>
            <a:endParaRPr/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5" name="Google Shape;545;p19"/>
          <p:cNvSpPr txBox="1"/>
          <p:nvPr/>
        </p:nvSpPr>
        <p:spPr>
          <a:xfrm>
            <a:off x="0" y="4016484"/>
            <a:ext cx="12191999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3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3" marL="8001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TR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Extend the statistical analysis of the attention coefficients</a:t>
            </a:r>
            <a:endParaRPr/>
          </a:p>
          <a:p>
            <a:pPr indent="-228600" lvl="3" marL="8001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TR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3" marL="8001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TR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Augment the training dataset using TNG50 &amp; TNG300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9"/>
          <p:cNvSpPr txBox="1"/>
          <p:nvPr/>
        </p:nvSpPr>
        <p:spPr>
          <a:xfrm>
            <a:off x="0" y="3123932"/>
            <a:ext cx="12192000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Future work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7" name="Google Shape;54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324" name="Google Shape;324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325" name="Google Shape;325;p2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Cosmological simulations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6" name="Google Shape;326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0166" l="0" r="25078" t="0"/>
          <a:stretch/>
        </p:blipFill>
        <p:spPr>
          <a:xfrm>
            <a:off x="1528712" y="1720215"/>
            <a:ext cx="9134575" cy="341757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"/>
          <p:cNvSpPr txBox="1"/>
          <p:nvPr/>
        </p:nvSpPr>
        <p:spPr>
          <a:xfrm>
            <a:off x="1528712" y="5137785"/>
            <a:ext cx="118872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© TNG Collaboration</a:t>
            </a:r>
            <a:endParaRPr/>
          </a:p>
        </p:txBody>
      </p:sp>
      <p:sp>
        <p:nvSpPr>
          <p:cNvPr id="328" name="Google Shape;32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553" name="Google Shape;55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554" name="Google Shape;554;p20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Resolution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5" name="Google Shape;555;p20"/>
          <p:cNvSpPr txBox="1"/>
          <p:nvPr/>
        </p:nvSpPr>
        <p:spPr>
          <a:xfrm>
            <a:off x="0" y="923330"/>
            <a:ext cx="12192000" cy="346479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218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556" name="Google Shape;556;p20"/>
          <p:cNvCxnSpPr/>
          <p:nvPr/>
        </p:nvCxnSpPr>
        <p:spPr>
          <a:xfrm rot="10800000">
            <a:off x="757413" y="2503410"/>
            <a:ext cx="0" cy="1714947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57" name="Google Shape;557;p20"/>
          <p:cNvSpPr txBox="1"/>
          <p:nvPr/>
        </p:nvSpPr>
        <p:spPr>
          <a:xfrm rot="-5400000">
            <a:off x="-457403" y="3160828"/>
            <a:ext cx="202952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resolution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21"/>
          <p:cNvPicPr preferRelativeResize="0"/>
          <p:nvPr/>
        </p:nvPicPr>
        <p:blipFill rotWithShape="1">
          <a:blip r:embed="rId3">
            <a:alphaModFix/>
          </a:blip>
          <a:srcRect b="0" l="11524" r="0" t="0"/>
          <a:stretch/>
        </p:blipFill>
        <p:spPr>
          <a:xfrm>
            <a:off x="0" y="1413479"/>
            <a:ext cx="6095996" cy="512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1"/>
          <p:cNvPicPr preferRelativeResize="0"/>
          <p:nvPr/>
        </p:nvPicPr>
        <p:blipFill rotWithShape="1">
          <a:blip r:embed="rId4">
            <a:alphaModFix/>
          </a:blip>
          <a:srcRect b="0" l="11448" r="0" t="0"/>
          <a:stretch/>
        </p:blipFill>
        <p:spPr>
          <a:xfrm>
            <a:off x="6096000" y="1413479"/>
            <a:ext cx="6096000" cy="512129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565" name="Google Shape;56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566" name="Google Shape;566;p2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Resolution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21"/>
          <p:cNvSpPr/>
          <p:nvPr/>
        </p:nvSpPr>
        <p:spPr>
          <a:xfrm flipH="1" rot="5400000">
            <a:off x="3620130" y="957426"/>
            <a:ext cx="682682" cy="9121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1"/>
          <p:cNvSpPr txBox="1"/>
          <p:nvPr/>
        </p:nvSpPr>
        <p:spPr>
          <a:xfrm>
            <a:off x="2134527" y="838878"/>
            <a:ext cx="182694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–1</a:t>
            </a:r>
            <a:endParaRPr/>
          </a:p>
        </p:txBody>
      </p:sp>
      <p:sp>
        <p:nvSpPr>
          <p:cNvPr id="569" name="Google Shape;569;p21"/>
          <p:cNvSpPr/>
          <p:nvPr/>
        </p:nvSpPr>
        <p:spPr>
          <a:xfrm rot="-5400000">
            <a:off x="7886840" y="957426"/>
            <a:ext cx="682682" cy="9121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21"/>
          <p:cNvSpPr txBox="1"/>
          <p:nvPr/>
        </p:nvSpPr>
        <p:spPr>
          <a:xfrm>
            <a:off x="8230533" y="838878"/>
            <a:ext cx="182694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8893" y="1"/>
            <a:ext cx="9633107" cy="63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577" name="Google Shape;57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578" name="Google Shape;578;p22"/>
          <p:cNvSpPr txBox="1"/>
          <p:nvPr/>
        </p:nvSpPr>
        <p:spPr>
          <a:xfrm>
            <a:off x="0" y="1905506"/>
            <a:ext cx="2888167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Train: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–1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–2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–3</a:t>
            </a:r>
            <a:endParaRPr/>
          </a:p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resolution</a:t>
            </a:r>
            <a:endParaRPr/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input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8892" y="1"/>
            <a:ext cx="9633107" cy="63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585" name="Google Shape;585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586" name="Google Shape;586;p23"/>
          <p:cNvSpPr txBox="1"/>
          <p:nvPr/>
        </p:nvSpPr>
        <p:spPr>
          <a:xfrm>
            <a:off x="0" y="1905506"/>
            <a:ext cx="2888167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Train: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–1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–2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–3</a:t>
            </a:r>
            <a:endParaRPr/>
          </a:p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resolution</a:t>
            </a:r>
            <a:endParaRPr/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input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8892" y="1"/>
            <a:ext cx="9633107" cy="63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593" name="Google Shape;59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594" name="Google Shape;594;p24"/>
          <p:cNvSpPr txBox="1"/>
          <p:nvPr/>
        </p:nvSpPr>
        <p:spPr>
          <a:xfrm>
            <a:off x="0" y="1905506"/>
            <a:ext cx="2888167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Train: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–1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–2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–3</a:t>
            </a:r>
            <a:endParaRPr/>
          </a:p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resolution</a:t>
            </a:r>
            <a:endParaRPr/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input</a:t>
            </a:r>
            <a:endParaRPr/>
          </a:p>
        </p:txBody>
      </p:sp>
      <p:sp>
        <p:nvSpPr>
          <p:cNvPr id="595" name="Google Shape;595;p24"/>
          <p:cNvSpPr/>
          <p:nvPr/>
        </p:nvSpPr>
        <p:spPr>
          <a:xfrm>
            <a:off x="3060623" y="1714500"/>
            <a:ext cx="6070754" cy="3429000"/>
          </a:xfrm>
          <a:prstGeom prst="rect">
            <a:avLst/>
          </a:prstGeom>
          <a:solidFill>
            <a:schemeClr val="dk1"/>
          </a:solidFill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network distinguishes</a:t>
            </a:r>
            <a:b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between trees coming from</a:t>
            </a:r>
            <a:b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different resolution runs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8704" y="0"/>
            <a:ext cx="9483296" cy="6358503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602" name="Google Shape;60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603" name="Google Shape;603;p25"/>
          <p:cNvSpPr txBox="1"/>
          <p:nvPr/>
        </p:nvSpPr>
        <p:spPr>
          <a:xfrm>
            <a:off x="0" y="917093"/>
            <a:ext cx="2888167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Train: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–1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Test: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–3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resolution</a:t>
            </a:r>
            <a:endParaRPr/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input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6730" y="-3477"/>
            <a:ext cx="9485270" cy="6359827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610" name="Google Shape;61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611" name="Google Shape;611;p26"/>
          <p:cNvSpPr txBox="1"/>
          <p:nvPr/>
        </p:nvSpPr>
        <p:spPr>
          <a:xfrm>
            <a:off x="0" y="917093"/>
            <a:ext cx="2888167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Train: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–1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Test: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–3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resolution</a:t>
            </a:r>
            <a:endParaRPr/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input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1916" y="0"/>
            <a:ext cx="9480084" cy="63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618" name="Google Shape;61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619" name="Google Shape;619;p27"/>
          <p:cNvSpPr txBox="1"/>
          <p:nvPr/>
        </p:nvSpPr>
        <p:spPr>
          <a:xfrm>
            <a:off x="0" y="917093"/>
            <a:ext cx="2888167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Train: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–1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Test: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TNG100 –3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resolution</a:t>
            </a:r>
            <a:endParaRPr/>
          </a:p>
          <a:p>
            <a:pPr indent="0" lvl="1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input</a:t>
            </a:r>
            <a:endParaRPr/>
          </a:p>
        </p:txBody>
      </p:sp>
      <p:sp>
        <p:nvSpPr>
          <p:cNvPr id="620" name="Google Shape;620;p27"/>
          <p:cNvSpPr/>
          <p:nvPr/>
        </p:nvSpPr>
        <p:spPr>
          <a:xfrm>
            <a:off x="3060623" y="1714500"/>
            <a:ext cx="6070754" cy="3429000"/>
          </a:xfrm>
          <a:prstGeom prst="rect">
            <a:avLst/>
          </a:prstGeom>
          <a:solidFill>
            <a:schemeClr val="dk1"/>
          </a:solidFill>
          <a:ln cap="flat" cmpd="sng" w="762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to train on</a:t>
            </a:r>
            <a:b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TNG50, TNG100 &amp; TNG300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simultaneously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↓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augmentation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"/>
          <p:cNvSpPr txBox="1"/>
          <p:nvPr/>
        </p:nvSpPr>
        <p:spPr>
          <a:xfrm>
            <a:off x="0" y="923330"/>
            <a:ext cx="1219200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Astrophysics is entering a “big data” epoch</a:t>
            </a:r>
            <a:endParaRPr/>
          </a:p>
          <a:p>
            <a:pPr indent="-228600" lvl="2" marL="1257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2" marL="1257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DESI, eROSITA, EUCLID, SKA…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Match theory to observations</a:t>
            </a:r>
            <a:endParaRPr/>
          </a:p>
        </p:txBody>
      </p:sp>
      <p:sp>
        <p:nvSpPr>
          <p:cNvPr id="335" name="Google Shape;335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10/7/24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Nick Andreadis - ML4ASTRO2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"/>
          <p:cNvSpPr txBox="1"/>
          <p:nvPr/>
        </p:nvSpPr>
        <p:spPr>
          <a:xfrm>
            <a:off x="3267295" y="1050191"/>
            <a:ext cx="15426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volume</a:t>
            </a:r>
            <a:endParaRPr b="0" i="0" sz="2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38" name="Google Shape;338;p3"/>
          <p:cNvCxnSpPr/>
          <p:nvPr/>
        </p:nvCxnSpPr>
        <p:spPr>
          <a:xfrm flipH="1">
            <a:off x="4221956" y="755374"/>
            <a:ext cx="545514" cy="367891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A colorful lines and dots&#10;&#10;Description automatically generated with medium confidence" id="339" name="Google Shape;339;p3"/>
          <p:cNvPicPr preferRelativeResize="0"/>
          <p:nvPr/>
        </p:nvPicPr>
        <p:blipFill rotWithShape="1">
          <a:blip r:embed="rId3">
            <a:alphaModFix/>
          </a:blip>
          <a:srcRect b="36698" l="0" r="0" t="3302"/>
          <a:stretch/>
        </p:blipFill>
        <p:spPr>
          <a:xfrm rot="-5400000">
            <a:off x="6705600" y="1371600"/>
            <a:ext cx="68580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"/>
          <p:cNvSpPr/>
          <p:nvPr/>
        </p:nvSpPr>
        <p:spPr>
          <a:xfrm>
            <a:off x="8073910" y="0"/>
            <a:ext cx="41148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30000">
                <a:srgbClr val="000000">
                  <a:alpha val="49411"/>
                </a:srgbClr>
              </a:gs>
              <a:gs pos="50000">
                <a:srgbClr val="3B3B37">
                  <a:alpha val="0"/>
                </a:srgbClr>
              </a:gs>
              <a:gs pos="70000">
                <a:srgbClr val="000000">
                  <a:alpha val="50196"/>
                </a:srgbClr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need for </a:t>
            </a:r>
            <a:r>
              <a:rPr b="0" i="1" lang="en-US" sz="3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</a:t>
            </a:r>
            <a:r>
              <a:rPr b="0" i="0" lang="en-US" sz="3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cosmological simulations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2" name="Google Shape;342;p3"/>
          <p:cNvSpPr txBox="1"/>
          <p:nvPr/>
        </p:nvSpPr>
        <p:spPr>
          <a:xfrm>
            <a:off x="2667000" y="5188226"/>
            <a:ext cx="2743200" cy="914400"/>
          </a:xfrm>
          <a:prstGeom prst="rect">
            <a:avLst/>
          </a:prstGeom>
          <a:solidFill>
            <a:schemeClr val="dk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expensive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43" name="Google Shape;343;p3"/>
          <p:cNvCxnSpPr/>
          <p:nvPr/>
        </p:nvCxnSpPr>
        <p:spPr>
          <a:xfrm>
            <a:off x="4121379" y="4066413"/>
            <a:ext cx="0" cy="912255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lg" w="lg" type="none"/>
            <a:tailEnd len="lg" w="lg" type="triangle"/>
          </a:ln>
        </p:spPr>
      </p:cxnSp>
      <p:sp>
        <p:nvSpPr>
          <p:cNvPr id="344" name="Google Shape;344;p3"/>
          <p:cNvSpPr txBox="1"/>
          <p:nvPr/>
        </p:nvSpPr>
        <p:spPr>
          <a:xfrm>
            <a:off x="9452089" y="5956240"/>
            <a:ext cx="2743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Predicted X-ray emission	© TNG Collaboration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5" name="Google Shape;345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galaxy – halo connection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2" name="Google Shape;352;p4"/>
          <p:cNvSpPr txBox="1"/>
          <p:nvPr/>
        </p:nvSpPr>
        <p:spPr>
          <a:xfrm>
            <a:off x="0" y="923330"/>
            <a:ext cx="1219200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Empirical models</a:t>
            </a:r>
            <a:endParaRPr/>
          </a:p>
          <a:p>
            <a:pPr indent="-2286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2" marL="1257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(Sub)halo abundance matching, Halo Occupation Distribution…</a:t>
            </a:r>
            <a:endParaRPr/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2" marL="1257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galaxy assembly bias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Semi-analytic models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3" name="Google Shape;353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10/7/24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Nick Andreadis - ML4ASTRO2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4737" y="4132043"/>
            <a:ext cx="1817328" cy="181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9936" y="4117342"/>
            <a:ext cx="1817328" cy="1817328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"/>
          <p:cNvSpPr/>
          <p:nvPr/>
        </p:nvSpPr>
        <p:spPr>
          <a:xfrm>
            <a:off x="3298394" y="4941880"/>
            <a:ext cx="1480411" cy="197655"/>
          </a:xfrm>
          <a:prstGeom prst="rect">
            <a:avLst/>
          </a:prstGeom>
          <a:solidFill>
            <a:srgbClr val="3B3B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8" name="Google Shape;358;p4"/>
          <p:cNvCxnSpPr/>
          <p:nvPr/>
        </p:nvCxnSpPr>
        <p:spPr>
          <a:xfrm>
            <a:off x="5730523" y="5045062"/>
            <a:ext cx="730955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359" name="Google Shape;359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role of Machine Learning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6" name="Google Shape;366;p5"/>
          <p:cNvSpPr txBox="1"/>
          <p:nvPr/>
        </p:nvSpPr>
        <p:spPr>
          <a:xfrm>
            <a:off x="0" y="892552"/>
            <a:ext cx="1219200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Handling complex data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Mapping galaxy baryonic physics on top of DM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2" marL="1257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“Paint” galaxies on top of DM-only simulations</a:t>
            </a:r>
            <a:endParaRPr/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2" marL="1257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“Learn” about the galaxy – halo connection</a:t>
            </a:r>
            <a:endParaRPr/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7" name="Google Shape;36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10/7/24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Nick Andreadis - ML4ASTRO2</a:t>
            </a:r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9144" y="4148120"/>
            <a:ext cx="1817328" cy="181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6472" y="2330792"/>
            <a:ext cx="1817328" cy="18173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5"/>
          <p:cNvCxnSpPr/>
          <p:nvPr/>
        </p:nvCxnSpPr>
        <p:spPr>
          <a:xfrm rot="8100000">
            <a:off x="9178735" y="4148120"/>
            <a:ext cx="720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72" name="Google Shape;372;p5"/>
          <p:cNvSpPr/>
          <p:nvPr/>
        </p:nvSpPr>
        <p:spPr>
          <a:xfrm>
            <a:off x="9704930" y="3166225"/>
            <a:ext cx="1480411" cy="182880"/>
          </a:xfrm>
          <a:prstGeom prst="rect">
            <a:avLst/>
          </a:prstGeom>
          <a:solidFill>
            <a:srgbClr val="3B3B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5"/>
          <p:cNvSpPr/>
          <p:nvPr/>
        </p:nvSpPr>
        <p:spPr>
          <a:xfrm flipH="1" rot="10800000">
            <a:off x="7675315" y="2523294"/>
            <a:ext cx="914400" cy="4572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5"/>
          <p:cNvSpPr txBox="1"/>
          <p:nvPr/>
        </p:nvSpPr>
        <p:spPr>
          <a:xfrm>
            <a:off x="8206057" y="2431435"/>
            <a:ext cx="84350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cheap</a:t>
            </a:r>
            <a:endParaRPr/>
          </a:p>
        </p:txBody>
      </p:sp>
      <p:sp>
        <p:nvSpPr>
          <p:cNvPr id="375" name="Google Shape;37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blue and orange pattern&#10;&#10;Description automatically generated" id="380" name="Google Shape;380;p6"/>
          <p:cNvPicPr preferRelativeResize="0"/>
          <p:nvPr/>
        </p:nvPicPr>
        <p:blipFill rotWithShape="1">
          <a:blip r:embed="rId3">
            <a:alphaModFix/>
          </a:blip>
          <a:srcRect b="0" l="0" r="0" t="464"/>
          <a:stretch/>
        </p:blipFill>
        <p:spPr>
          <a:xfrm>
            <a:off x="2432824" y="1070831"/>
            <a:ext cx="9759176" cy="546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382" name="Google Shape;38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sp>
        <p:nvSpPr>
          <p:cNvPr id="383" name="Google Shape;383;p6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entury Gothic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Illustris</a:t>
            </a:r>
            <a:r>
              <a:rPr lang="en-US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TNG suite</a:t>
            </a:r>
            <a:endParaRPr b="0" i="0" sz="32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4" name="Google Shape;384;p6"/>
          <p:cNvSpPr/>
          <p:nvPr/>
        </p:nvSpPr>
        <p:spPr>
          <a:xfrm>
            <a:off x="4448907" y="4093788"/>
            <a:ext cx="2090616" cy="2106246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6"/>
          <p:cNvSpPr txBox="1"/>
          <p:nvPr/>
        </p:nvSpPr>
        <p:spPr>
          <a:xfrm>
            <a:off x="0" y="923330"/>
            <a:ext cx="1219200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TR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TR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Large cosmological magneto-</a:t>
            </a:r>
            <a:b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hydrodynamical simulations</a:t>
            </a:r>
            <a:b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galaxy formation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simulated volumes</a:t>
            </a:r>
            <a:endParaRPr/>
          </a:p>
          <a:p>
            <a:pPr indent="-2286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►"/>
            </a:pPr>
            <a:r>
              <a:rPr b="0" i="0" lang="en-US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resolutions</a:t>
            </a:r>
            <a:endParaRPr/>
          </a:p>
        </p:txBody>
      </p:sp>
      <p:sp>
        <p:nvSpPr>
          <p:cNvPr id="386" name="Google Shape;386;p6"/>
          <p:cNvSpPr/>
          <p:nvPr/>
        </p:nvSpPr>
        <p:spPr>
          <a:xfrm>
            <a:off x="2787805" y="4339650"/>
            <a:ext cx="1561171" cy="566887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6"/>
          <p:cNvSpPr/>
          <p:nvPr/>
        </p:nvSpPr>
        <p:spPr>
          <a:xfrm>
            <a:off x="4348976" y="3526901"/>
            <a:ext cx="1828800" cy="451148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6"/>
          <p:cNvSpPr/>
          <p:nvPr/>
        </p:nvSpPr>
        <p:spPr>
          <a:xfrm>
            <a:off x="5754029" y="1224853"/>
            <a:ext cx="412976" cy="1830581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"/>
          <p:cNvSpPr/>
          <p:nvPr/>
        </p:nvSpPr>
        <p:spPr>
          <a:xfrm>
            <a:off x="3109915" y="3429000"/>
            <a:ext cx="623886" cy="328613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397" name="Google Shape;397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pic>
        <p:nvPicPr>
          <p:cNvPr id="398" name="Google Shape;398;p7"/>
          <p:cNvPicPr preferRelativeResize="0"/>
          <p:nvPr/>
        </p:nvPicPr>
        <p:blipFill rotWithShape="1">
          <a:blip r:embed="rId3">
            <a:alphaModFix/>
          </a:blip>
          <a:srcRect b="0" l="8237" r="0" t="0"/>
          <a:stretch/>
        </p:blipFill>
        <p:spPr>
          <a:xfrm>
            <a:off x="2421468" y="1542254"/>
            <a:ext cx="3680179" cy="401050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7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Inferring baryonic properties from DM merger trees w/ GNNs</a:t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0" name="Google Shape;400;p7"/>
          <p:cNvSpPr txBox="1"/>
          <p:nvPr/>
        </p:nvSpPr>
        <p:spPr>
          <a:xfrm>
            <a:off x="6324600" y="2506107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Graphs</a:t>
            </a:r>
            <a:endParaRPr b="0" i="0" sz="2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1" name="Google Shape;401;p7"/>
          <p:cNvSpPr/>
          <p:nvPr/>
        </p:nvSpPr>
        <p:spPr>
          <a:xfrm flipH="1" rot="10800000">
            <a:off x="5867400" y="2404507"/>
            <a:ext cx="2286000" cy="22860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2" name="Google Shape;402;p7"/>
          <p:cNvCxnSpPr/>
          <p:nvPr/>
        </p:nvCxnSpPr>
        <p:spPr>
          <a:xfrm rot="10800000">
            <a:off x="2226527" y="2809559"/>
            <a:ext cx="0" cy="2743200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03" name="Google Shape;403;p7"/>
          <p:cNvSpPr txBox="1"/>
          <p:nvPr/>
        </p:nvSpPr>
        <p:spPr>
          <a:xfrm rot="-5400000">
            <a:off x="994984" y="3981104"/>
            <a:ext cx="202952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cosmic time</a:t>
            </a:r>
            <a:endParaRPr/>
          </a:p>
        </p:txBody>
      </p:sp>
      <p:sp>
        <p:nvSpPr>
          <p:cNvPr id="404" name="Google Shape;404;p7"/>
          <p:cNvSpPr txBox="1"/>
          <p:nvPr/>
        </p:nvSpPr>
        <p:spPr>
          <a:xfrm>
            <a:off x="1169602" y="1368068"/>
            <a:ext cx="194031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Merger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trees:</a:t>
            </a:r>
            <a:endParaRPr/>
          </a:p>
        </p:txBody>
      </p:sp>
      <p:sp>
        <p:nvSpPr>
          <p:cNvPr id="405" name="Google Shape;40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"/>
          <p:cNvSpPr/>
          <p:nvPr/>
        </p:nvSpPr>
        <p:spPr>
          <a:xfrm>
            <a:off x="3109915" y="3429000"/>
            <a:ext cx="623886" cy="328613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413" name="Google Shape;41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pic>
        <p:nvPicPr>
          <p:cNvPr id="414" name="Google Shape;414;p8"/>
          <p:cNvPicPr preferRelativeResize="0"/>
          <p:nvPr/>
        </p:nvPicPr>
        <p:blipFill rotWithShape="1">
          <a:blip r:embed="rId3">
            <a:alphaModFix/>
          </a:blip>
          <a:srcRect b="0" l="8237" r="0" t="0"/>
          <a:stretch/>
        </p:blipFill>
        <p:spPr>
          <a:xfrm>
            <a:off x="2421468" y="1542254"/>
            <a:ext cx="3680179" cy="401050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8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Inferring baryonic properties from DM merger trees w/ GNNs</a:t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6" name="Google Shape;416;p8"/>
          <p:cNvSpPr/>
          <p:nvPr/>
        </p:nvSpPr>
        <p:spPr>
          <a:xfrm flipH="1" rot="10800000">
            <a:off x="5867400" y="2404507"/>
            <a:ext cx="2286000" cy="22860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8"/>
          <p:cNvSpPr/>
          <p:nvPr/>
        </p:nvSpPr>
        <p:spPr>
          <a:xfrm>
            <a:off x="4233897" y="2005868"/>
            <a:ext cx="274320" cy="27432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8"/>
          <p:cNvSpPr/>
          <p:nvPr/>
        </p:nvSpPr>
        <p:spPr>
          <a:xfrm>
            <a:off x="5831205" y="2051588"/>
            <a:ext cx="182880" cy="18288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8"/>
          <p:cNvSpPr/>
          <p:nvPr/>
        </p:nvSpPr>
        <p:spPr>
          <a:xfrm>
            <a:off x="5264361" y="1935685"/>
            <a:ext cx="274320" cy="27432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0" name="Google Shape;420;p8"/>
          <p:cNvCxnSpPr/>
          <p:nvPr/>
        </p:nvCxnSpPr>
        <p:spPr>
          <a:xfrm flipH="1" rot="10800000">
            <a:off x="4570640" y="2085018"/>
            <a:ext cx="631297" cy="41705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1" name="Google Shape;421;p8"/>
          <p:cNvCxnSpPr/>
          <p:nvPr/>
        </p:nvCxnSpPr>
        <p:spPr>
          <a:xfrm rot="10800000">
            <a:off x="5602786" y="2092154"/>
            <a:ext cx="165638" cy="27432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2" name="Google Shape;422;p8"/>
          <p:cNvCxnSpPr>
            <a:endCxn id="418" idx="4"/>
          </p:cNvCxnSpPr>
          <p:nvPr/>
        </p:nvCxnSpPr>
        <p:spPr>
          <a:xfrm rot="10800000">
            <a:off x="5922645" y="2234468"/>
            <a:ext cx="3600" cy="80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23" name="Google Shape;423;p8"/>
          <p:cNvSpPr txBox="1"/>
          <p:nvPr/>
        </p:nvSpPr>
        <p:spPr>
          <a:xfrm>
            <a:off x="1169602" y="1368068"/>
            <a:ext cx="194031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Merger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trees:</a:t>
            </a:r>
            <a:endParaRPr/>
          </a:p>
        </p:txBody>
      </p:sp>
      <p:sp>
        <p:nvSpPr>
          <p:cNvPr id="424" name="Google Shape;424;p8"/>
          <p:cNvSpPr txBox="1"/>
          <p:nvPr/>
        </p:nvSpPr>
        <p:spPr>
          <a:xfrm>
            <a:off x="6324600" y="2506107"/>
            <a:ext cx="36576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Graphs</a:t>
            </a:r>
            <a:endParaRPr b="0" i="0" sz="2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25" name="Google Shape;425;p8"/>
          <p:cNvCxnSpPr/>
          <p:nvPr/>
        </p:nvCxnSpPr>
        <p:spPr>
          <a:xfrm rot="10800000">
            <a:off x="2226527" y="2809559"/>
            <a:ext cx="0" cy="2743200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26" name="Google Shape;426;p8"/>
          <p:cNvSpPr txBox="1"/>
          <p:nvPr/>
        </p:nvSpPr>
        <p:spPr>
          <a:xfrm rot="-5400000">
            <a:off x="994984" y="3981104"/>
            <a:ext cx="202952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cosmic time</a:t>
            </a:r>
            <a:endParaRPr/>
          </a:p>
        </p:txBody>
      </p:sp>
      <p:sp>
        <p:nvSpPr>
          <p:cNvPr id="427" name="Google Shape;42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/>
          <p:nvPr/>
        </p:nvSpPr>
        <p:spPr>
          <a:xfrm>
            <a:off x="3109915" y="3429000"/>
            <a:ext cx="623886" cy="328613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10/7/24</a:t>
            </a:r>
            <a:endParaRPr/>
          </a:p>
        </p:txBody>
      </p:sp>
      <p:sp>
        <p:nvSpPr>
          <p:cNvPr id="435" name="Google Shape;435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Nick Andreadis - ML4ASTRO2</a:t>
            </a:r>
            <a:endParaRPr/>
          </a:p>
        </p:txBody>
      </p:sp>
      <p:pic>
        <p:nvPicPr>
          <p:cNvPr id="436" name="Google Shape;436;p9"/>
          <p:cNvPicPr preferRelativeResize="0"/>
          <p:nvPr/>
        </p:nvPicPr>
        <p:blipFill rotWithShape="1">
          <a:blip r:embed="rId3">
            <a:alphaModFix/>
          </a:blip>
          <a:srcRect b="0" l="8237" r="0" t="0"/>
          <a:stretch/>
        </p:blipFill>
        <p:spPr>
          <a:xfrm>
            <a:off x="2421468" y="1542254"/>
            <a:ext cx="3680179" cy="401050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9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Inferring baryonic properties from DM merger trees w/ GNNs</a:t>
            </a:r>
            <a:endParaRPr b="0" i="0" sz="1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8" name="Google Shape;438;p9"/>
          <p:cNvSpPr/>
          <p:nvPr/>
        </p:nvSpPr>
        <p:spPr>
          <a:xfrm flipH="1" rot="10800000">
            <a:off x="5867400" y="2404507"/>
            <a:ext cx="2286000" cy="22860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stealth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9"/>
          <p:cNvSpPr txBox="1"/>
          <p:nvPr/>
        </p:nvSpPr>
        <p:spPr>
          <a:xfrm>
            <a:off x="6324600" y="2234468"/>
            <a:ext cx="36576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Graph Neural Networks</a:t>
            </a:r>
            <a:endParaRPr b="0" i="0" sz="2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0" name="Google Shape;440;p9"/>
          <p:cNvSpPr txBox="1"/>
          <p:nvPr/>
        </p:nvSpPr>
        <p:spPr>
          <a:xfrm>
            <a:off x="1169602" y="1368068"/>
            <a:ext cx="194031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Merger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trees:</a:t>
            </a:r>
            <a:endParaRPr/>
          </a:p>
        </p:txBody>
      </p:sp>
      <p:cxnSp>
        <p:nvCxnSpPr>
          <p:cNvPr id="441" name="Google Shape;441;p9"/>
          <p:cNvCxnSpPr/>
          <p:nvPr/>
        </p:nvCxnSpPr>
        <p:spPr>
          <a:xfrm rot="10800000">
            <a:off x="2226527" y="2809559"/>
            <a:ext cx="0" cy="2743200"/>
          </a:xfrm>
          <a:prstGeom prst="straightConnector1">
            <a:avLst/>
          </a:prstGeom>
          <a:noFill/>
          <a:ln cap="flat" cmpd="sng" w="6350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42" name="Google Shape;442;p9"/>
          <p:cNvSpPr txBox="1"/>
          <p:nvPr/>
        </p:nvSpPr>
        <p:spPr>
          <a:xfrm rot="-5400000">
            <a:off x="994984" y="3981104"/>
            <a:ext cx="202952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cosmic time</a:t>
            </a:r>
            <a:endParaRPr/>
          </a:p>
        </p:txBody>
      </p:sp>
      <p:sp>
        <p:nvSpPr>
          <p:cNvPr id="443" name="Google Shape;443;p9"/>
          <p:cNvSpPr/>
          <p:nvPr/>
        </p:nvSpPr>
        <p:spPr>
          <a:xfrm>
            <a:off x="2520387" y="2200275"/>
            <a:ext cx="3646025" cy="357586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5824889" y="2184400"/>
            <a:ext cx="199744" cy="249793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5" name="Google Shape;445;p9"/>
          <p:cNvCxnSpPr/>
          <p:nvPr/>
        </p:nvCxnSpPr>
        <p:spPr>
          <a:xfrm flipH="1" rot="10800000">
            <a:off x="5116010" y="2159000"/>
            <a:ext cx="278315" cy="827268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46" name="Google Shape;446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5_Office Theme">
  <a:themeElements>
    <a:clrScheme name="Θέμα του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4_Office Theme">
  <a:themeElements>
    <a:clrScheme name="Θέμα του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Θέμα του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2022-04-27T08:23:54Z</dcterms:created>
  <dc:creator>Nick Andreadis</dc:creator>
</cp:coreProperties>
</file>