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204" r:id="rId1"/>
    <p:sldMasterId id="2147484365" r:id="rId2"/>
  </p:sldMasterIdLst>
  <p:notesMasterIdLst>
    <p:notesMasterId r:id="rId30"/>
  </p:notesMasterIdLst>
  <p:handoutMasterIdLst>
    <p:handoutMasterId r:id="rId31"/>
  </p:handoutMasterIdLst>
  <p:sldIdLst>
    <p:sldId id="383" r:id="rId3"/>
    <p:sldId id="566" r:id="rId4"/>
    <p:sldId id="779" r:id="rId5"/>
    <p:sldId id="601" r:id="rId6"/>
    <p:sldId id="986" r:id="rId7"/>
    <p:sldId id="907" r:id="rId8"/>
    <p:sldId id="1012" r:id="rId9"/>
    <p:sldId id="940" r:id="rId10"/>
    <p:sldId id="959" r:id="rId11"/>
    <p:sldId id="961" r:id="rId12"/>
    <p:sldId id="918" r:id="rId13"/>
    <p:sldId id="916" r:id="rId14"/>
    <p:sldId id="987" r:id="rId15"/>
    <p:sldId id="924" r:id="rId16"/>
    <p:sldId id="923" r:id="rId17"/>
    <p:sldId id="1022" r:id="rId18"/>
    <p:sldId id="1021" r:id="rId19"/>
    <p:sldId id="256" r:id="rId20"/>
    <p:sldId id="1015" r:id="rId21"/>
    <p:sldId id="1017" r:id="rId22"/>
    <p:sldId id="1018" r:id="rId23"/>
    <p:sldId id="1019" r:id="rId24"/>
    <p:sldId id="1016" r:id="rId25"/>
    <p:sldId id="1020" r:id="rId26"/>
    <p:sldId id="982" r:id="rId27"/>
    <p:sldId id="518" r:id="rId28"/>
    <p:sldId id="525" r:id="rId29"/>
  </p:sldIdLst>
  <p:sldSz cx="10080625" cy="7559675"/>
  <p:notesSz cx="7559675" cy="10691813"/>
  <p:defaultTextStyle>
    <a:defPPr>
      <a:defRPr lang="en-GB"/>
    </a:defPPr>
    <a:lvl1pPr algn="l" defTabSz="45402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738188" indent="-282575" algn="l" defTabSz="45402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1136650" indent="-225425" algn="l" defTabSz="45402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592263" indent="-225425" algn="l" defTabSz="45402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2047875" indent="-225425" algn="l" defTabSz="45402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1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7"/>
    <p:restoredTop sz="94306"/>
  </p:normalViewPr>
  <p:slideViewPr>
    <p:cSldViewPr>
      <p:cViewPr varScale="1">
        <p:scale>
          <a:sx n="107" d="100"/>
          <a:sy n="107" d="100"/>
        </p:scale>
        <p:origin x="1736" y="12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82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71E99458-1405-DFFF-A9C0-F7F632CBD0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6898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E8DE328-9F94-6599-AD83-05D102FB6E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561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fld id="{CFF60ED7-17B6-404B-A5B2-28338B2D1369}" type="datetime1">
              <a:rPr lang="it-IT" altLang="it-IT"/>
              <a:pPr>
                <a:defRPr/>
              </a:pPr>
              <a:t>17/01/24</a:t>
            </a:fld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EE2638-3BA6-AECB-FBE3-88FF159688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6898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794C1E-CE1C-F422-69C3-E7EA027FFF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45561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/>
            </a:lvl1pPr>
          </a:lstStyle>
          <a:p>
            <a:pPr>
              <a:defRPr/>
            </a:pPr>
            <a:fld id="{4F1EF9B2-6359-AB4B-9A42-224EE835805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">
            <a:extLst>
              <a:ext uri="{FF2B5EF4-FFF2-40B4-BE49-F238E27FC236}">
                <a16:creationId xmlns:a16="http://schemas.microsoft.com/office/drawing/2014/main" id="{B9E4D970-C897-B4F2-4C13-357ECB5CB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67" name="AutoShape 2">
            <a:extLst>
              <a:ext uri="{FF2B5EF4-FFF2-40B4-BE49-F238E27FC236}">
                <a16:creationId xmlns:a16="http://schemas.microsoft.com/office/drawing/2014/main" id="{91A9542B-72F1-FDE6-63CC-BE704E31E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68" name="AutoShape 3">
            <a:extLst>
              <a:ext uri="{FF2B5EF4-FFF2-40B4-BE49-F238E27FC236}">
                <a16:creationId xmlns:a16="http://schemas.microsoft.com/office/drawing/2014/main" id="{368D0B10-728C-7602-A276-FEB14D150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69" name="AutoShape 4">
            <a:extLst>
              <a:ext uri="{FF2B5EF4-FFF2-40B4-BE49-F238E27FC236}">
                <a16:creationId xmlns:a16="http://schemas.microsoft.com/office/drawing/2014/main" id="{FEC2ABAC-5F40-5664-EF7D-BEC055F46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70" name="AutoShape 5">
            <a:extLst>
              <a:ext uri="{FF2B5EF4-FFF2-40B4-BE49-F238E27FC236}">
                <a16:creationId xmlns:a16="http://schemas.microsoft.com/office/drawing/2014/main" id="{A6880B70-803D-6304-279B-8CE889302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71" name="AutoShape 6">
            <a:extLst>
              <a:ext uri="{FF2B5EF4-FFF2-40B4-BE49-F238E27FC236}">
                <a16:creationId xmlns:a16="http://schemas.microsoft.com/office/drawing/2014/main" id="{D3120056-F331-6A03-CB5B-087CC6D11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72" name="AutoShape 7">
            <a:extLst>
              <a:ext uri="{FF2B5EF4-FFF2-40B4-BE49-F238E27FC236}">
                <a16:creationId xmlns:a16="http://schemas.microsoft.com/office/drawing/2014/main" id="{10016964-6070-F0E3-7097-0ED57768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73" name="AutoShape 8">
            <a:extLst>
              <a:ext uri="{FF2B5EF4-FFF2-40B4-BE49-F238E27FC236}">
                <a16:creationId xmlns:a16="http://schemas.microsoft.com/office/drawing/2014/main" id="{37080D59-6D50-5748-087C-1A5A687F1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74" name="AutoShape 9">
            <a:extLst>
              <a:ext uri="{FF2B5EF4-FFF2-40B4-BE49-F238E27FC236}">
                <a16:creationId xmlns:a16="http://schemas.microsoft.com/office/drawing/2014/main" id="{34952A1C-75CB-5340-6E46-802B8DACB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75" name="AutoShape 10">
            <a:extLst>
              <a:ext uri="{FF2B5EF4-FFF2-40B4-BE49-F238E27FC236}">
                <a16:creationId xmlns:a16="http://schemas.microsoft.com/office/drawing/2014/main" id="{8048A5DB-6977-F90A-A9BD-068FB093A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76" name="AutoShape 11">
            <a:extLst>
              <a:ext uri="{FF2B5EF4-FFF2-40B4-BE49-F238E27FC236}">
                <a16:creationId xmlns:a16="http://schemas.microsoft.com/office/drawing/2014/main" id="{0FE68755-36C1-97D6-8E78-8D51CBC03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77" name="AutoShape 12">
            <a:extLst>
              <a:ext uri="{FF2B5EF4-FFF2-40B4-BE49-F238E27FC236}">
                <a16:creationId xmlns:a16="http://schemas.microsoft.com/office/drawing/2014/main" id="{670E544E-3E3F-B213-EEB1-846ABEAEC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78" name="AutoShape 13">
            <a:extLst>
              <a:ext uri="{FF2B5EF4-FFF2-40B4-BE49-F238E27FC236}">
                <a16:creationId xmlns:a16="http://schemas.microsoft.com/office/drawing/2014/main" id="{228CFE78-C766-4D12-4815-5D252F6D1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79" name="AutoShape 14">
            <a:extLst>
              <a:ext uri="{FF2B5EF4-FFF2-40B4-BE49-F238E27FC236}">
                <a16:creationId xmlns:a16="http://schemas.microsoft.com/office/drawing/2014/main" id="{BFDB4CA3-F9C7-A032-6D84-6F62B8849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80" name="AutoShape 15">
            <a:extLst>
              <a:ext uri="{FF2B5EF4-FFF2-40B4-BE49-F238E27FC236}">
                <a16:creationId xmlns:a16="http://schemas.microsoft.com/office/drawing/2014/main" id="{0A32234A-4B3A-B733-C938-D63D54839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81" name="AutoShape 16">
            <a:extLst>
              <a:ext uri="{FF2B5EF4-FFF2-40B4-BE49-F238E27FC236}">
                <a16:creationId xmlns:a16="http://schemas.microsoft.com/office/drawing/2014/main" id="{7D39E92B-E60A-199E-2DB0-12652ED74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82" name="AutoShape 17">
            <a:extLst>
              <a:ext uri="{FF2B5EF4-FFF2-40B4-BE49-F238E27FC236}">
                <a16:creationId xmlns:a16="http://schemas.microsoft.com/office/drawing/2014/main" id="{5E2872D7-98E6-23D5-8F61-942FCB6BA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83" name="AutoShape 18">
            <a:extLst>
              <a:ext uri="{FF2B5EF4-FFF2-40B4-BE49-F238E27FC236}">
                <a16:creationId xmlns:a16="http://schemas.microsoft.com/office/drawing/2014/main" id="{5B396696-7B58-3CA1-9CAD-45E40390E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84" name="AutoShape 19">
            <a:extLst>
              <a:ext uri="{FF2B5EF4-FFF2-40B4-BE49-F238E27FC236}">
                <a16:creationId xmlns:a16="http://schemas.microsoft.com/office/drawing/2014/main" id="{51763156-D1EB-0277-D30D-A8389A0D6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85" name="AutoShape 20">
            <a:extLst>
              <a:ext uri="{FF2B5EF4-FFF2-40B4-BE49-F238E27FC236}">
                <a16:creationId xmlns:a16="http://schemas.microsoft.com/office/drawing/2014/main" id="{A5EBCD6D-747C-067E-E9C2-825F18787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86" name="AutoShape 21">
            <a:extLst>
              <a:ext uri="{FF2B5EF4-FFF2-40B4-BE49-F238E27FC236}">
                <a16:creationId xmlns:a16="http://schemas.microsoft.com/office/drawing/2014/main" id="{4072511A-B586-50C1-16E3-24E3CF74D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87" name="AutoShape 22">
            <a:extLst>
              <a:ext uri="{FF2B5EF4-FFF2-40B4-BE49-F238E27FC236}">
                <a16:creationId xmlns:a16="http://schemas.microsoft.com/office/drawing/2014/main" id="{AE087828-5458-55A5-89E1-5B7ADAB1B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88" name="AutoShape 23">
            <a:extLst>
              <a:ext uri="{FF2B5EF4-FFF2-40B4-BE49-F238E27FC236}">
                <a16:creationId xmlns:a16="http://schemas.microsoft.com/office/drawing/2014/main" id="{21E32B00-7B8D-251D-0A58-8DF358C07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89" name="AutoShape 24">
            <a:extLst>
              <a:ext uri="{FF2B5EF4-FFF2-40B4-BE49-F238E27FC236}">
                <a16:creationId xmlns:a16="http://schemas.microsoft.com/office/drawing/2014/main" id="{25D32F9A-0EA8-FEE2-07E6-E32DD57AB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90" name="AutoShape 25">
            <a:extLst>
              <a:ext uri="{FF2B5EF4-FFF2-40B4-BE49-F238E27FC236}">
                <a16:creationId xmlns:a16="http://schemas.microsoft.com/office/drawing/2014/main" id="{3DCD8AFD-7EC5-1252-9B60-3A7F5014B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11291" name="AutoShape 26">
            <a:extLst>
              <a:ext uri="{FF2B5EF4-FFF2-40B4-BE49-F238E27FC236}">
                <a16:creationId xmlns:a16="http://schemas.microsoft.com/office/drawing/2014/main" id="{324BE663-8FF1-E254-309E-C9F2E7356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1pPr>
            <a:lvl2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2pPr>
            <a:lvl3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3pPr>
            <a:lvl4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4pPr>
            <a:lvl5pPr defTabSz="455613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5pPr>
            <a:lvl6pPr marL="25050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6pPr>
            <a:lvl7pPr marL="29622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7pPr>
            <a:lvl8pPr marL="34194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8pPr>
            <a:lvl9pPr marL="3876675" indent="-225425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>
              <a:defRPr/>
            </a:pPr>
            <a:endParaRPr lang="it-IT" altLang="it-IT"/>
          </a:p>
        </p:txBody>
      </p:sp>
      <p:sp>
        <p:nvSpPr>
          <p:cNvPr id="5148" name="Rectangle 27">
            <a:extLst>
              <a:ext uri="{FF2B5EF4-FFF2-40B4-BE49-F238E27FC236}">
                <a16:creationId xmlns:a16="http://schemas.microsoft.com/office/drawing/2014/main" id="{EC2EE95D-12C3-7E33-CC1E-1FF880C329D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7625" y="1027113"/>
            <a:ext cx="48783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76" name="Rectangle 28">
            <a:extLst>
              <a:ext uri="{FF2B5EF4-FFF2-40B4-BE49-F238E27FC236}">
                <a16:creationId xmlns:a16="http://schemas.microsoft.com/office/drawing/2014/main" id="{3948A229-0654-4226-45DE-D54B4B1C840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180012" cy="406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402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ＭＳ Ｐゴシック" charset="0"/>
      </a:defRPr>
    </a:lvl1pPr>
    <a:lvl2pPr marL="37931725" indent="-37474525" algn="l" defTabSz="45402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2pPr>
    <a:lvl3pPr marL="1138238" indent="-227013" algn="l" defTabSz="45402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3pPr>
    <a:lvl4pPr marL="1593850" indent="-227013" algn="l" defTabSz="45402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4pPr>
    <a:lvl5pPr marL="2047875" indent="-227013" algn="l" defTabSz="45402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5pPr>
    <a:lvl6pPr marL="2277143" algn="l" defTabSz="9108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2593" algn="l" defTabSz="9108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8024" algn="l" defTabSz="9108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3460" algn="l" defTabSz="9108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320B3C81-0AFD-5541-2AB4-45B6A96A4B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8194" name="Text Box 3">
            <a:extLst>
              <a:ext uri="{FF2B5EF4-FFF2-40B4-BE49-F238E27FC236}">
                <a16:creationId xmlns:a16="http://schemas.microsoft.com/office/drawing/2014/main" id="{A4D1D94E-741D-628C-8FBB-572F707D5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EDD40ECF-2C8E-30AF-E45F-D4C187E66E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46082" name="Text Box 3">
            <a:extLst>
              <a:ext uri="{FF2B5EF4-FFF2-40B4-BE49-F238E27FC236}">
                <a16:creationId xmlns:a16="http://schemas.microsoft.com/office/drawing/2014/main" id="{E1016256-C440-4C96-8862-C8EE0E102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C8E2F158-D746-ED62-65DB-A284C68C41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58370" name="Text Box 3">
            <a:extLst>
              <a:ext uri="{FF2B5EF4-FFF2-40B4-BE49-F238E27FC236}">
                <a16:creationId xmlns:a16="http://schemas.microsoft.com/office/drawing/2014/main" id="{6B1E2630-B7A6-8D4F-4F79-5895697F14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B5AFF500-0717-2D95-0169-8085655FD1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15362" name="Text Box 3">
            <a:extLst>
              <a:ext uri="{FF2B5EF4-FFF2-40B4-BE49-F238E27FC236}">
                <a16:creationId xmlns:a16="http://schemas.microsoft.com/office/drawing/2014/main" id="{7AAC6C81-8D12-8080-0F5F-C68247F47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0195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B5AFF500-0717-2D95-0169-8085655FD1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15362" name="Text Box 3">
            <a:extLst>
              <a:ext uri="{FF2B5EF4-FFF2-40B4-BE49-F238E27FC236}">
                <a16:creationId xmlns:a16="http://schemas.microsoft.com/office/drawing/2014/main" id="{7AAC6C81-8D12-8080-0F5F-C68247F47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1255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402EEC20-7918-85F0-D4AA-50D688A54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72706" name="Text Box 3">
            <a:extLst>
              <a:ext uri="{FF2B5EF4-FFF2-40B4-BE49-F238E27FC236}">
                <a16:creationId xmlns:a16="http://schemas.microsoft.com/office/drawing/2014/main" id="{E658EF6C-05CE-D8D8-10E6-03AA39F2F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9110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402EEC20-7918-85F0-D4AA-50D688A54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72706" name="Text Box 3">
            <a:extLst>
              <a:ext uri="{FF2B5EF4-FFF2-40B4-BE49-F238E27FC236}">
                <a16:creationId xmlns:a16="http://schemas.microsoft.com/office/drawing/2014/main" id="{E658EF6C-05CE-D8D8-10E6-03AA39F2F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7404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402EEC20-7918-85F0-D4AA-50D688A54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72706" name="Text Box 3">
            <a:extLst>
              <a:ext uri="{FF2B5EF4-FFF2-40B4-BE49-F238E27FC236}">
                <a16:creationId xmlns:a16="http://schemas.microsoft.com/office/drawing/2014/main" id="{E658EF6C-05CE-D8D8-10E6-03AA39F2F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9594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402EEC20-7918-85F0-D4AA-50D688A54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72706" name="Text Box 3">
            <a:extLst>
              <a:ext uri="{FF2B5EF4-FFF2-40B4-BE49-F238E27FC236}">
                <a16:creationId xmlns:a16="http://schemas.microsoft.com/office/drawing/2014/main" id="{E658EF6C-05CE-D8D8-10E6-03AA39F2F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6714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402EEC20-7918-85F0-D4AA-50D688A54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72706" name="Text Box 3">
            <a:extLst>
              <a:ext uri="{FF2B5EF4-FFF2-40B4-BE49-F238E27FC236}">
                <a16:creationId xmlns:a16="http://schemas.microsoft.com/office/drawing/2014/main" id="{E658EF6C-05CE-D8D8-10E6-03AA39F2F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8438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E065524A-5F10-4FEB-CF4A-B3CD747F53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10242" name="Text Box 3">
            <a:extLst>
              <a:ext uri="{FF2B5EF4-FFF2-40B4-BE49-F238E27FC236}">
                <a16:creationId xmlns:a16="http://schemas.microsoft.com/office/drawing/2014/main" id="{123C52E6-4D5B-2CBA-2A0A-34D88C0B3E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402EEC20-7918-85F0-D4AA-50D688A54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72706" name="Text Box 3">
            <a:extLst>
              <a:ext uri="{FF2B5EF4-FFF2-40B4-BE49-F238E27FC236}">
                <a16:creationId xmlns:a16="http://schemas.microsoft.com/office/drawing/2014/main" id="{E658EF6C-05CE-D8D8-10E6-03AA39F2F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0347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072AEB17-B2C6-F2EE-7AF8-8F82FAD1EC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3">
            <a:extLst>
              <a:ext uri="{FF2B5EF4-FFF2-40B4-BE49-F238E27FC236}">
                <a16:creationId xmlns:a16="http://schemas.microsoft.com/office/drawing/2014/main" id="{88927FE5-6F4E-05AC-EB2B-CC3C0D5294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>
            <a:extLst>
              <a:ext uri="{FF2B5EF4-FFF2-40B4-BE49-F238E27FC236}">
                <a16:creationId xmlns:a16="http://schemas.microsoft.com/office/drawing/2014/main" id="{CA1ADBBE-516C-74B8-CD10-B950C1CE203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81488" y="10155238"/>
            <a:ext cx="3276600" cy="5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38238" indent="-2270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93850" indent="-2270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indent="-2270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05075" indent="-227013" defTabSz="45402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62275" indent="-227013" defTabSz="45402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19475" indent="-227013" defTabSz="45402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76675" indent="-227013" defTabSz="45402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</a:pPr>
            <a:fld id="{FAF604CE-0A85-CD4A-8F20-181708D25A96}" type="slidenum">
              <a:rPr lang="fr-FR" altLang="it-IT" sz="2400">
                <a:solidFill>
                  <a:srgbClr val="FFFFFF"/>
                </a:solidFill>
                <a:latin typeface="Comic Sans MS" panose="030F0902030302020204" pitchFamily="66" charset="0"/>
              </a:rPr>
              <a:pPr eaLnBrk="1">
                <a:lnSpc>
                  <a:spcPct val="93000"/>
                </a:lnSpc>
                <a:spcBef>
                  <a:spcPct val="0"/>
                </a:spcBef>
              </a:pPr>
              <a:t>3</a:t>
            </a:fld>
            <a:endParaRPr lang="fr-FR" altLang="it-IT" sz="2400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99E1FC4E-191C-6281-FD7B-8D440B258D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Text Box 2">
            <a:extLst>
              <a:ext uri="{FF2B5EF4-FFF2-40B4-BE49-F238E27FC236}">
                <a16:creationId xmlns:a16="http://schemas.microsoft.com/office/drawing/2014/main" id="{72C1D38A-D280-7E5C-270B-6E73820F6B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B5AFF500-0717-2D95-0169-8085655FD1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15362" name="Text Box 3">
            <a:extLst>
              <a:ext uri="{FF2B5EF4-FFF2-40B4-BE49-F238E27FC236}">
                <a16:creationId xmlns:a16="http://schemas.microsoft.com/office/drawing/2014/main" id="{7AAC6C81-8D12-8080-0F5F-C68247F47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611058AE-6C1C-F18B-5D70-625954E2BB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31746" name="Text Box 3">
            <a:extLst>
              <a:ext uri="{FF2B5EF4-FFF2-40B4-BE49-F238E27FC236}">
                <a16:creationId xmlns:a16="http://schemas.microsoft.com/office/drawing/2014/main" id="{D28495A8-D07D-7256-4FCA-F0DC497A4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2104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B4C90F02-81AB-ADAD-6C33-3D0B1CC6AC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37890" name="Text Box 3">
            <a:extLst>
              <a:ext uri="{FF2B5EF4-FFF2-40B4-BE49-F238E27FC236}">
                <a16:creationId xmlns:a16="http://schemas.microsoft.com/office/drawing/2014/main" id="{76BC00A4-0967-22F5-677E-348AC8636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BAB82A9C-34B8-574D-085E-2B105B413C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39938" name="Text Box 3">
            <a:extLst>
              <a:ext uri="{FF2B5EF4-FFF2-40B4-BE49-F238E27FC236}">
                <a16:creationId xmlns:a16="http://schemas.microsoft.com/office/drawing/2014/main" id="{582AA651-6A8D-508A-CB34-7680884B4B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CCE1021F-186D-1750-7DD0-14C7DBC032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41986" name="Text Box 3">
            <a:extLst>
              <a:ext uri="{FF2B5EF4-FFF2-40B4-BE49-F238E27FC236}">
                <a16:creationId xmlns:a16="http://schemas.microsoft.com/office/drawing/2014/main" id="{D8814A9A-799F-13DA-394F-A67FEAE4B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8250602E-F558-E989-7C28-EC0AFC5A53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</p:spPr>
      </p:sp>
      <p:sp>
        <p:nvSpPr>
          <p:cNvPr id="44034" name="Text Box 3">
            <a:extLst>
              <a:ext uri="{FF2B5EF4-FFF2-40B4-BE49-F238E27FC236}">
                <a16:creationId xmlns:a16="http://schemas.microsoft.com/office/drawing/2014/main" id="{2B58B7BB-D229-5ED4-3A72-C53655009E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4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617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6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66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93043" y="402483"/>
            <a:ext cx="869453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693043" y="7006699"/>
            <a:ext cx="226814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339207" y="7006699"/>
            <a:ext cx="340221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7119441" y="7006699"/>
            <a:ext cx="226814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it-IT" smtClean="0"/>
              <a:pPr>
                <a:spcAft>
                  <a:spcPts val="0"/>
                </a:spcAft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968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FE28C15B-F797-BA94-647F-C280836069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571500"/>
            <a:ext cx="860425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 titolo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6AF2F9AA-B521-1563-E16B-9C134821C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4250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83" r:id="rId2"/>
  </p:sldLayoutIdLst>
  <p:txStyles>
    <p:titleStyle>
      <a:lvl1pPr algn="ctr" defTabSz="446088" rtl="0" eaLnBrk="0" fontAlgn="base" hangingPunct="0">
        <a:lnSpc>
          <a:spcPts val="4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46088" rtl="0" eaLnBrk="0" fontAlgn="base" hangingPunct="0">
        <a:lnSpc>
          <a:spcPts val="4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Nimbus Roman No9 L" pitchFamily="16" charset="0"/>
          <a:ea typeface="ＭＳ Ｐゴシック" charset="-128"/>
          <a:cs typeface="ＭＳ Ｐゴシック" charset="-128"/>
        </a:defRPr>
      </a:lvl2pPr>
      <a:lvl3pPr algn="ctr" defTabSz="446088" rtl="0" eaLnBrk="0" fontAlgn="base" hangingPunct="0">
        <a:lnSpc>
          <a:spcPts val="4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Nimbus Roman No9 L" pitchFamily="16" charset="0"/>
          <a:ea typeface="ＭＳ Ｐゴシック" charset="-128"/>
          <a:cs typeface="ＭＳ Ｐゴシック" charset="-128"/>
        </a:defRPr>
      </a:lvl3pPr>
      <a:lvl4pPr algn="ctr" defTabSz="446088" rtl="0" eaLnBrk="0" fontAlgn="base" hangingPunct="0">
        <a:lnSpc>
          <a:spcPts val="4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Nimbus Roman No9 L" pitchFamily="16" charset="0"/>
          <a:ea typeface="ＭＳ Ｐゴシック" charset="-128"/>
          <a:cs typeface="ＭＳ Ｐゴシック" charset="-128"/>
        </a:defRPr>
      </a:lvl4pPr>
      <a:lvl5pPr algn="ctr" defTabSz="446088" rtl="0" eaLnBrk="0" fontAlgn="base" hangingPunct="0">
        <a:lnSpc>
          <a:spcPts val="4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Nimbus Roman No9 L" pitchFamily="16" charset="0"/>
          <a:ea typeface="ＭＳ Ｐゴシック" charset="-128"/>
          <a:cs typeface="ＭＳ Ｐゴシック" charset="-128"/>
        </a:defRPr>
      </a:lvl5pPr>
      <a:lvl6pPr marL="455428" algn="l" defTabSz="44752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6pPr>
      <a:lvl7pPr marL="910861" algn="l" defTabSz="44752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7pPr>
      <a:lvl8pPr marL="1366298" algn="l" defTabSz="44752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8pPr>
      <a:lvl9pPr marL="1821727" algn="l" defTabSz="44752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9pPr>
    </p:titleStyle>
    <p:bodyStyle>
      <a:lvl1pPr marL="427038" indent="-320675" algn="l" defTabSz="446088" rtl="0" eaLnBrk="0" fontAlgn="base" hangingPunct="0">
        <a:lnSpc>
          <a:spcPts val="3263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857250" indent="-282575" algn="l" defTabSz="446088" rtl="0" eaLnBrk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ＭＳ Ｐゴシック" charset="-128"/>
        </a:defRPr>
      </a:lvl2pPr>
      <a:lvl3pPr marL="1287463" indent="-212725" algn="l" defTabSz="446088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ＭＳ Ｐゴシック" charset="-128"/>
        </a:defRPr>
      </a:lvl3pPr>
      <a:lvl4pPr marL="1717675" indent="-211138" algn="l" defTabSz="446088" rtl="0" eaLnBrk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ＭＳ Ｐゴシック" charset="-128"/>
        </a:defRPr>
      </a:lvl4pPr>
      <a:lvl5pPr marL="2147888" indent="-212725" algn="l" defTabSz="446088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ＭＳ Ｐゴシック" charset="-128"/>
        </a:defRPr>
      </a:lvl5pPr>
      <a:lvl6pPr marL="2604507" indent="-215072" algn="l" defTabSz="44752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ＭＳ Ｐゴシック" charset="-128"/>
        </a:defRPr>
      </a:lvl6pPr>
      <a:lvl7pPr marL="3059936" indent="-215072" algn="l" defTabSz="44752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ＭＳ Ｐゴシック" charset="-128"/>
        </a:defRPr>
      </a:lvl7pPr>
      <a:lvl8pPr marL="3515363" indent="-215072" algn="l" defTabSz="44752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ＭＳ Ｐゴシック" charset="-128"/>
        </a:defRPr>
      </a:lvl8pPr>
      <a:lvl9pPr marL="3970798" indent="-215072" algn="l" defTabSz="44752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5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28" algn="l" defTabSz="455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861" algn="l" defTabSz="455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298" algn="l" defTabSz="455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727" algn="l" defTabSz="455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143" algn="l" defTabSz="455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593" algn="l" defTabSz="455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024" algn="l" defTabSz="455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460" algn="l" defTabSz="455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A5D1D161-3631-9D39-2666-4AC626261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571500"/>
            <a:ext cx="860425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 titolo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AB1BCF65-0197-2666-5E85-93115185D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4250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8" r:id="rId3"/>
  </p:sldLayoutIdLst>
  <p:txStyles>
    <p:titleStyle>
      <a:lvl1pPr algn="ctr" defTabSz="441325" rtl="0" eaLnBrk="0" fontAlgn="base" hangingPunct="0">
        <a:lnSpc>
          <a:spcPts val="4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41325" rtl="0" eaLnBrk="0" fontAlgn="base" hangingPunct="0">
        <a:lnSpc>
          <a:spcPts val="4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Nimbus Roman No9 L" pitchFamily="16" charset="0"/>
          <a:ea typeface="ＭＳ Ｐゴシック" charset="-128"/>
          <a:cs typeface="ＭＳ Ｐゴシック" charset="-128"/>
        </a:defRPr>
      </a:lvl2pPr>
      <a:lvl3pPr algn="ctr" defTabSz="441325" rtl="0" eaLnBrk="0" fontAlgn="base" hangingPunct="0">
        <a:lnSpc>
          <a:spcPts val="4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Nimbus Roman No9 L" pitchFamily="16" charset="0"/>
          <a:ea typeface="ＭＳ Ｐゴシック" charset="-128"/>
          <a:cs typeface="ＭＳ Ｐゴシック" charset="-128"/>
        </a:defRPr>
      </a:lvl3pPr>
      <a:lvl4pPr algn="ctr" defTabSz="441325" rtl="0" eaLnBrk="0" fontAlgn="base" hangingPunct="0">
        <a:lnSpc>
          <a:spcPts val="4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Nimbus Roman No9 L" pitchFamily="16" charset="0"/>
          <a:ea typeface="ＭＳ Ｐゴシック" charset="-128"/>
          <a:cs typeface="ＭＳ Ｐゴシック" charset="-128"/>
        </a:defRPr>
      </a:lvl4pPr>
      <a:lvl5pPr algn="ctr" defTabSz="441325" rtl="0" eaLnBrk="0" fontAlgn="base" hangingPunct="0">
        <a:lnSpc>
          <a:spcPts val="4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Nimbus Roman No9 L" pitchFamily="16" charset="0"/>
          <a:ea typeface="ＭＳ Ｐゴシック" charset="-128"/>
          <a:cs typeface="ＭＳ Ｐゴシック" charset="-128"/>
        </a:defRPr>
      </a:lvl5pPr>
      <a:lvl6pPr marL="452624" algn="l" defTabSz="444764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6pPr>
      <a:lvl7pPr marL="905243" algn="l" defTabSz="444764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7pPr>
      <a:lvl8pPr marL="1357884" algn="l" defTabSz="444764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8pPr>
      <a:lvl9pPr marL="1810498" algn="l" defTabSz="444764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9pPr>
    </p:titleStyle>
    <p:bodyStyle>
      <a:lvl1pPr marL="422275" indent="-317500" algn="l" defTabSz="441325" rtl="0" eaLnBrk="0" fontAlgn="base" hangingPunct="0">
        <a:lnSpc>
          <a:spcPts val="3263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850900" indent="-279400" algn="l" defTabSz="441325" rtl="0" eaLnBrk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ＭＳ Ｐゴシック" charset="-128"/>
        </a:defRPr>
      </a:lvl2pPr>
      <a:lvl3pPr marL="1277938" indent="-209550" algn="l" defTabSz="441325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ＭＳ Ｐゴシック" charset="-128"/>
        </a:defRPr>
      </a:lvl3pPr>
      <a:lvl4pPr marL="1706563" indent="-207963" algn="l" defTabSz="441325" rtl="0" eaLnBrk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ＭＳ Ｐゴシック" charset="-128"/>
        </a:defRPr>
      </a:lvl4pPr>
      <a:lvl5pPr marL="2133600" indent="-209550" algn="l" defTabSz="441325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ＭＳ Ｐゴシック" charset="-128"/>
        </a:defRPr>
      </a:lvl5pPr>
      <a:lvl6pPr marL="2588458" indent="-213753" algn="l" defTabSz="444764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ＭＳ Ｐゴシック" charset="-128"/>
        </a:defRPr>
      </a:lvl6pPr>
      <a:lvl7pPr marL="3041075" indent="-213753" algn="l" defTabSz="444764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ＭＳ Ｐゴシック" charset="-128"/>
        </a:defRPr>
      </a:lvl7pPr>
      <a:lvl8pPr marL="3493686" indent="-213753" algn="l" defTabSz="444764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ＭＳ Ｐゴシック" charset="-128"/>
        </a:defRPr>
      </a:lvl8pPr>
      <a:lvl9pPr marL="3946334" indent="-213753" algn="l" defTabSz="444764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624" algn="l" defTabSz="45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243" algn="l" defTabSz="45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884" algn="l" defTabSz="45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498" algn="l" defTabSz="45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10" algn="l" defTabSz="45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753" algn="l" defTabSz="45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377" algn="l" defTabSz="45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0999" algn="l" defTabSz="452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258A8F45-CB8D-FD50-41A4-78EA8C16FF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31750"/>
            <a:ext cx="10009187" cy="795338"/>
          </a:xfrm>
        </p:spPr>
        <p:txBody>
          <a:bodyPr/>
          <a:lstStyle/>
          <a:p>
            <a:pPr eaLnBrk="1">
              <a:lnSpc>
                <a:spcPts val="4200"/>
              </a:lnSpc>
            </a:pPr>
            <a:r>
              <a:rPr lang="it-IT" altLang="it-IT" sz="29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GaiaNIR</a:t>
            </a:r>
            <a:r>
              <a:rPr lang="it-IT" altLang="it-IT" sz="29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: a pathway to the dark side of the </a:t>
            </a:r>
            <a:r>
              <a:rPr lang="it-IT" altLang="it-IT" sz="29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Milky</a:t>
            </a:r>
            <a:r>
              <a:rPr lang="it-IT" altLang="it-IT" sz="29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Way</a:t>
            </a:r>
          </a:p>
        </p:txBody>
      </p:sp>
      <p:sp>
        <p:nvSpPr>
          <p:cNvPr id="7170" name="TextBox 5">
            <a:extLst>
              <a:ext uri="{FF2B5EF4-FFF2-40B4-BE49-F238E27FC236}">
                <a16:creationId xmlns:a16="http://schemas.microsoft.com/office/drawing/2014/main" id="{D1EFFEA9-FB53-5977-A00B-D3EA4E006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49228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80" tIns="45544" rIns="91080" bIns="45544">
            <a:spAutoFit/>
          </a:bodyPr>
          <a:lstStyle>
            <a:lvl1pPr defTabSz="909638"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 defTabSz="909638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 defTabSz="909638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 defTabSz="9096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 defTabSz="909638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endParaRPr lang="en-US" altLang="it-IT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ttangolo 4">
            <a:extLst>
              <a:ext uri="{FF2B5EF4-FFF2-40B4-BE49-F238E27FC236}">
                <a16:creationId xmlns:a16="http://schemas.microsoft.com/office/drawing/2014/main" id="{8C916CF8-FEA1-592E-B108-7CB1323C1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827088"/>
            <a:ext cx="9937750" cy="93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0" tIns="45544" rIns="91080" bIns="45544">
            <a:spAutoFit/>
          </a:bodyPr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lnSpc>
                <a:spcPct val="116000"/>
              </a:lnSpc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</a:pPr>
            <a:r>
              <a:rPr lang="en-US" alt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t-IT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Bono, V. </a:t>
            </a:r>
            <a:r>
              <a:rPr lang="en-US" altLang="it-IT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D’Orazi</a:t>
            </a:r>
            <a:r>
              <a:rPr lang="en-US" altLang="it-IT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(TOV) + </a:t>
            </a:r>
            <a:r>
              <a:rPr lang="en-US" altLang="it-IT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F. Braga</a:t>
            </a:r>
            <a:r>
              <a:rPr lang="en-US" altLang="it-IT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M. Fabrizio,</a:t>
            </a:r>
            <a:r>
              <a:rPr lang="en-US" altLang="it-IT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it-IT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it-IT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Fiorentino</a:t>
            </a:r>
            <a:r>
              <a:rPr lang="en-US" altLang="it-IT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da Silva (OAR),   + </a:t>
            </a:r>
            <a:r>
              <a:rPr lang="en-US" altLang="it-IT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it-IT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Nunnari</a:t>
            </a:r>
            <a:r>
              <a:rPr lang="en-US" altLang="it-IT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it-IT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t-IT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altLang="it-IT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Pipwala</a:t>
            </a:r>
            <a:r>
              <a:rPr lang="en-US" altLang="it-IT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K. B. Villagra </a:t>
            </a:r>
            <a:r>
              <a:rPr lang="en-US" altLang="it-IT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many others</a:t>
            </a: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CF90918A-843B-3E2E-F0DD-9F40668C1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6762750"/>
            <a:ext cx="78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>
            <a:extLst>
              <a:ext uri="{FF2B5EF4-FFF2-40B4-BE49-F238E27FC236}">
                <a16:creationId xmlns:a16="http://schemas.microsoft.com/office/drawing/2014/main" id="{CCFE40FE-8CAA-5B49-3314-4201060EE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692900"/>
            <a:ext cx="84296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Immagine 2">
            <a:extLst>
              <a:ext uri="{FF2B5EF4-FFF2-40B4-BE49-F238E27FC236}">
                <a16:creationId xmlns:a16="http://schemas.microsoft.com/office/drawing/2014/main" id="{7A31E7E5-01D1-E0A7-CED3-697BE0FB4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6662738"/>
            <a:ext cx="10509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Box 7">
            <a:extLst>
              <a:ext uri="{FF2B5EF4-FFF2-40B4-BE49-F238E27FC236}">
                <a16:creationId xmlns:a16="http://schemas.microsoft.com/office/drawing/2014/main" id="{842D62BD-3C04-01E8-9635-C4BAEEB88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440" y="7118350"/>
            <a:ext cx="3807223" cy="40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41" tIns="45572" rIns="91141" bIns="45572">
            <a:spAutoFit/>
          </a:bodyPr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2200" b="1" dirty="0">
                <a:solidFill>
                  <a:srgbClr val="008000"/>
                </a:solidFill>
                <a:latin typeface="Comic Sans MS" panose="030F0902030302020204" pitchFamily="66" charset="0"/>
              </a:rPr>
              <a:t>Bologna, January 17 2024</a:t>
            </a:r>
          </a:p>
        </p:txBody>
      </p:sp>
      <p:pic>
        <p:nvPicPr>
          <p:cNvPr id="7176" name="Picture 3">
            <a:extLst>
              <a:ext uri="{FF2B5EF4-FFF2-40B4-BE49-F238E27FC236}">
                <a16:creationId xmlns:a16="http://schemas.microsoft.com/office/drawing/2014/main" id="{E78FED1B-76D4-A797-C635-670348906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613"/>
            <a:ext cx="1008062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19EC1533-75C3-9DB0-E916-C4ADD7562E06}"/>
              </a:ext>
            </a:extLst>
          </p:cNvPr>
          <p:cNvSpPr txBox="1"/>
          <p:nvPr/>
        </p:nvSpPr>
        <p:spPr>
          <a:xfrm>
            <a:off x="7344568" y="7062588"/>
            <a:ext cx="257314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CL" dirty="0">
                <a:highlight>
                  <a:srgbClr val="008000"/>
                </a:highlight>
              </a:rPr>
              <a:t>Crestani + 2021a</a:t>
            </a:r>
          </a:p>
        </p:txBody>
      </p:sp>
      <p:sp>
        <p:nvSpPr>
          <p:cNvPr id="36866" name="CasellaDiTesto 8">
            <a:extLst>
              <a:ext uri="{FF2B5EF4-FFF2-40B4-BE49-F238E27FC236}">
                <a16:creationId xmlns:a16="http://schemas.microsoft.com/office/drawing/2014/main" id="{B32DA747-DFB3-70C3-65F3-64869C52A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34925"/>
            <a:ext cx="989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CL" altLang="it-CL" sz="3200">
                <a:solidFill>
                  <a:srgbClr val="FF0000"/>
                </a:solidFill>
              </a:rPr>
              <a:t>Low resolution sample (~6500 spectra, 5000 RRLs)</a:t>
            </a:r>
          </a:p>
        </p:txBody>
      </p:sp>
      <p:pic>
        <p:nvPicPr>
          <p:cNvPr id="36867" name="Immagine 3">
            <a:extLst>
              <a:ext uri="{FF2B5EF4-FFF2-40B4-BE49-F238E27FC236}">
                <a16:creationId xmlns:a16="http://schemas.microsoft.com/office/drawing/2014/main" id="{B847A18A-CB40-BA78-94E3-EBFE6FB4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0080625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297;p43">
            <a:extLst>
              <a:ext uri="{FF2B5EF4-FFF2-40B4-BE49-F238E27FC236}">
                <a16:creationId xmlns:a16="http://schemas.microsoft.com/office/drawing/2014/main" id="{96644B1F-5387-E59B-1E51-1E788C5720CB}"/>
              </a:ext>
            </a:extLst>
          </p:cNvPr>
          <p:cNvSpPr txBox="1">
            <a:spLocks/>
          </p:cNvSpPr>
          <p:nvPr/>
        </p:nvSpPr>
        <p:spPr bwMode="auto">
          <a:xfrm>
            <a:off x="128588" y="3779838"/>
            <a:ext cx="9952037" cy="264001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>
            <a:lvl1pPr marL="422275" indent="-317500" algn="l" defTabSz="441325" rtl="0" eaLnBrk="0" fontAlgn="base" hangingPunct="0">
              <a:lnSpc>
                <a:spcPts val="3263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850900" indent="-279400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277938" indent="-209550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706563" indent="-207963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4pPr>
            <a:lvl5pPr marL="2133600" indent="-209550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5pPr>
            <a:lvl6pPr marL="2588458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6pPr>
            <a:lvl7pPr marL="3041075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7pPr>
            <a:lvl8pPr marL="3493686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8pPr>
            <a:lvl9pPr marL="3946334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9pPr>
          </a:lstStyle>
          <a:p>
            <a:pPr marL="457200" indent="-336550">
              <a:spcBef>
                <a:spcPts val="0"/>
              </a:spcBef>
              <a:spcAft>
                <a:spcPts val="0"/>
              </a:spcAft>
              <a:buSzPts val="1700"/>
              <a:buFont typeface="StarSymbol" charset="0"/>
              <a:buChar char="-"/>
              <a:defRPr/>
            </a:pPr>
            <a:r>
              <a:rPr lang="it-IT" sz="2400" b="1" kern="0" dirty="0"/>
              <a:t>New EW </a:t>
            </a:r>
            <a:r>
              <a:rPr lang="it-IT" sz="2400" b="1" kern="0" dirty="0" err="1"/>
              <a:t>range</a:t>
            </a:r>
            <a:r>
              <a:rPr lang="it-IT" sz="2400" b="1" kern="0" dirty="0"/>
              <a:t> </a:t>
            </a:r>
            <a:r>
              <a:rPr lang="it-IT" sz="2400" b="1" kern="0" dirty="0" err="1"/>
              <a:t>definitions</a:t>
            </a:r>
            <a:r>
              <a:rPr lang="it-IT" sz="2400" b="1" kern="0" dirty="0"/>
              <a:t> </a:t>
            </a:r>
          </a:p>
          <a:p>
            <a:pPr marL="457200" indent="-336550">
              <a:spcBef>
                <a:spcPts val="0"/>
              </a:spcBef>
              <a:spcAft>
                <a:spcPts val="0"/>
              </a:spcAft>
              <a:buSzPts val="1700"/>
              <a:buFont typeface="StarSymbol" charset="0"/>
              <a:buChar char="-"/>
              <a:defRPr/>
            </a:pPr>
            <a:r>
              <a:rPr lang="it-IT" sz="2400" b="1" kern="0" dirty="0"/>
              <a:t>No EW </a:t>
            </a:r>
            <a:r>
              <a:rPr lang="it-IT" sz="2400" b="1" kern="0" dirty="0" err="1"/>
              <a:t>system</a:t>
            </a:r>
            <a:r>
              <a:rPr lang="it-IT" sz="2400" b="1" kern="0" dirty="0"/>
              <a:t> </a:t>
            </a:r>
            <a:r>
              <a:rPr lang="it-IT" sz="2400" b="1" kern="0" dirty="0" err="1"/>
              <a:t>transformation</a:t>
            </a:r>
            <a:r>
              <a:rPr lang="it-IT" sz="2400" b="1" kern="0" dirty="0"/>
              <a:t> </a:t>
            </a:r>
            <a:r>
              <a:rPr lang="it-IT" sz="2400" b="1" kern="0" dirty="0" err="1"/>
              <a:t>necessary</a:t>
            </a:r>
            <a:r>
              <a:rPr lang="it-IT" sz="2400" b="1" kern="0" dirty="0"/>
              <a:t> </a:t>
            </a:r>
          </a:p>
          <a:p>
            <a:pPr marL="457200" indent="-336550">
              <a:spcBef>
                <a:spcPts val="0"/>
              </a:spcBef>
              <a:spcAft>
                <a:spcPts val="0"/>
              </a:spcAft>
              <a:buSzPts val="1700"/>
              <a:buFont typeface="StarSymbol" charset="0"/>
              <a:buChar char="-"/>
              <a:defRPr/>
            </a:pPr>
            <a:r>
              <a:rPr lang="it-IT" sz="2400" b="1" kern="0" dirty="0"/>
              <a:t>Equation </a:t>
            </a:r>
            <a:r>
              <a:rPr lang="it-IT" sz="2400" b="1" kern="0" dirty="0" err="1"/>
              <a:t>parameters</a:t>
            </a:r>
            <a:r>
              <a:rPr lang="it-IT" sz="2400" b="1" kern="0" dirty="0"/>
              <a:t> </a:t>
            </a:r>
            <a:r>
              <a:rPr lang="it-IT" sz="2400" b="1" kern="0" dirty="0" err="1"/>
              <a:t>based</a:t>
            </a:r>
            <a:r>
              <a:rPr lang="it-IT" sz="2400" b="1" kern="0" dirty="0"/>
              <a:t> on </a:t>
            </a:r>
            <a:r>
              <a:rPr lang="it-IT" sz="2400" b="1" kern="0" dirty="0" err="1"/>
              <a:t>all</a:t>
            </a:r>
            <a:r>
              <a:rPr lang="it-IT" sz="2400" b="1" kern="0" dirty="0"/>
              <a:t> </a:t>
            </a:r>
            <a:r>
              <a:rPr lang="it-IT" sz="2400" b="1" kern="0" dirty="0" err="1"/>
              <a:t>combinations</a:t>
            </a:r>
            <a:r>
              <a:rPr lang="it-IT" sz="2400" b="1" kern="0" dirty="0"/>
              <a:t> of the 3 </a:t>
            </a:r>
            <a:r>
              <a:rPr lang="it-IT" sz="2400" b="1" kern="0" dirty="0" err="1"/>
              <a:t>Balmer</a:t>
            </a:r>
            <a:r>
              <a:rPr lang="it-IT" sz="2400" b="1" kern="0" dirty="0"/>
              <a:t> </a:t>
            </a:r>
            <a:r>
              <a:rPr lang="it-IT" sz="2400" b="1" kern="0" dirty="0" err="1"/>
              <a:t>lines</a:t>
            </a:r>
            <a:r>
              <a:rPr lang="it-IT" sz="2400" b="1" kern="0" dirty="0"/>
              <a:t>.</a:t>
            </a:r>
          </a:p>
          <a:p>
            <a:pPr marL="457200" indent="-336550">
              <a:spcBef>
                <a:spcPts val="0"/>
              </a:spcBef>
              <a:spcAft>
                <a:spcPts val="0"/>
              </a:spcAft>
              <a:buSzPts val="1700"/>
              <a:buFont typeface="StarSymbol" charset="0"/>
              <a:buChar char="-"/>
              <a:defRPr/>
            </a:pPr>
            <a:r>
              <a:rPr lang="it-IT" sz="2400" b="1" kern="0" dirty="0" err="1"/>
              <a:t>All</a:t>
            </a:r>
            <a:r>
              <a:rPr lang="it-IT" sz="2400" b="1" kern="0" dirty="0"/>
              <a:t> </a:t>
            </a:r>
            <a:r>
              <a:rPr lang="it-IT" sz="2400" b="1" kern="0" dirty="0" err="1"/>
              <a:t>phases</a:t>
            </a:r>
            <a:r>
              <a:rPr lang="it-IT" sz="2400" b="1" kern="0" dirty="0"/>
              <a:t> &amp; </a:t>
            </a:r>
            <a:r>
              <a:rPr lang="it-IT" sz="2400" b="1" kern="0" dirty="0" err="1"/>
              <a:t>modes</a:t>
            </a:r>
            <a:r>
              <a:rPr lang="it-IT" sz="2400" b="1" kern="0" dirty="0"/>
              <a:t>, </a:t>
            </a:r>
            <a:r>
              <a:rPr lang="it-IT" sz="2400" b="1" kern="0" dirty="0" err="1"/>
              <a:t>one</a:t>
            </a:r>
            <a:r>
              <a:rPr lang="it-IT" sz="2400" b="1" kern="0" dirty="0"/>
              <a:t> </a:t>
            </a:r>
            <a:r>
              <a:rPr lang="it-IT" sz="2400" b="1" kern="0" dirty="0" err="1"/>
              <a:t>calibration</a:t>
            </a:r>
            <a:r>
              <a:rPr lang="it-IT" sz="2400" b="1" kern="0" dirty="0"/>
              <a:t>, accurate </a:t>
            </a:r>
            <a:r>
              <a:rPr lang="it-IT" sz="2400" b="1" kern="0" dirty="0" err="1"/>
              <a:t>uncertainty</a:t>
            </a:r>
            <a:r>
              <a:rPr lang="it-IT" sz="2400" b="1" kern="0" dirty="0"/>
              <a:t> </a:t>
            </a:r>
            <a:r>
              <a:rPr lang="it-IT" sz="2400" b="1" kern="0" dirty="0" err="1"/>
              <a:t>estimates</a:t>
            </a:r>
            <a:r>
              <a:rPr lang="it-IT" sz="2400" b="1" kern="0" dirty="0"/>
              <a:t>. </a:t>
            </a:r>
          </a:p>
          <a:p>
            <a:pPr marL="457200" indent="-336550">
              <a:spcBef>
                <a:spcPts val="0"/>
              </a:spcBef>
              <a:spcAft>
                <a:spcPts val="0"/>
              </a:spcAft>
              <a:buSzPts val="1700"/>
              <a:buFont typeface="StarSymbol" charset="0"/>
              <a:buChar char="-"/>
              <a:defRPr/>
            </a:pPr>
            <a:r>
              <a:rPr lang="it-IT" sz="2400" b="1" kern="0" dirty="0"/>
              <a:t>No </a:t>
            </a:r>
            <a:r>
              <a:rPr lang="it-IT" sz="2400" b="1" kern="0" dirty="0" err="1"/>
              <a:t>extrapolations</a:t>
            </a:r>
            <a:r>
              <a:rPr lang="it-IT" sz="2400" b="1" kern="0" dirty="0"/>
              <a:t>, no scale </a:t>
            </a:r>
            <a:r>
              <a:rPr lang="it-IT" sz="2400" b="1" kern="0" dirty="0" err="1"/>
              <a:t>transformations</a:t>
            </a:r>
            <a:r>
              <a:rPr lang="it-IT" sz="2400" b="1" kern="0" dirty="0"/>
              <a:t>,</a:t>
            </a:r>
          </a:p>
          <a:p>
            <a:pPr marL="457200" indent="-336550">
              <a:spcBef>
                <a:spcPts val="0"/>
              </a:spcBef>
              <a:spcAft>
                <a:spcPts val="0"/>
              </a:spcAft>
              <a:buSzPts val="1700"/>
              <a:buFont typeface="StarSymbol" charset="0"/>
              <a:buChar char="-"/>
              <a:defRPr/>
            </a:pPr>
            <a:r>
              <a:rPr lang="it-IT" sz="2400" b="1" kern="0" dirty="0"/>
              <a:t>No light </a:t>
            </a:r>
            <a:r>
              <a:rPr lang="it-IT" sz="2400" b="1" kern="0" dirty="0" err="1"/>
              <a:t>curves</a:t>
            </a:r>
            <a:r>
              <a:rPr lang="it-IT" sz="2400" b="1" kern="0" dirty="0"/>
              <a:t> </a:t>
            </a:r>
            <a:r>
              <a:rPr lang="it-IT" sz="2400" b="1" kern="0" dirty="0" err="1"/>
              <a:t>nor</a:t>
            </a:r>
            <a:r>
              <a:rPr lang="it-IT" sz="2400" b="1" kern="0" dirty="0"/>
              <a:t> </a:t>
            </a:r>
            <a:r>
              <a:rPr lang="it-IT" sz="2400" b="1" kern="0" dirty="0" err="1"/>
              <a:t>timed</a:t>
            </a:r>
            <a:r>
              <a:rPr lang="it-IT" sz="2400" b="1" kern="0" dirty="0"/>
              <a:t> </a:t>
            </a:r>
            <a:r>
              <a:rPr lang="it-IT" sz="2400" b="1" kern="0" dirty="0" err="1"/>
              <a:t>observations</a:t>
            </a:r>
            <a:r>
              <a:rPr lang="it-IT" sz="2400" b="1" kern="0" dirty="0"/>
              <a:t> </a:t>
            </a:r>
            <a:r>
              <a:rPr lang="it-IT" sz="2400" b="1" kern="0" dirty="0" err="1"/>
              <a:t>required</a:t>
            </a:r>
            <a:r>
              <a:rPr lang="it-IT" sz="2400" b="1" kern="0" dirty="0"/>
              <a:t>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9391DA-944B-10F9-75B4-3C111B55863F}"/>
              </a:ext>
            </a:extLst>
          </p:cNvPr>
          <p:cNvSpPr txBox="1"/>
          <p:nvPr/>
        </p:nvSpPr>
        <p:spPr>
          <a:xfrm>
            <a:off x="7344568" y="7062588"/>
            <a:ext cx="257314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CL" dirty="0">
                <a:highlight>
                  <a:srgbClr val="008000"/>
                </a:highlight>
              </a:rPr>
              <a:t>Crestani + 2021a</a:t>
            </a:r>
          </a:p>
        </p:txBody>
      </p:sp>
      <p:sp>
        <p:nvSpPr>
          <p:cNvPr id="38914" name="Google Shape;313;p45">
            <a:extLst>
              <a:ext uri="{FF2B5EF4-FFF2-40B4-BE49-F238E27FC236}">
                <a16:creationId xmlns:a16="http://schemas.microsoft.com/office/drawing/2014/main" id="{DAFA73F9-292F-B6F6-771D-D5E75CF0C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338" y="76200"/>
            <a:ext cx="9432925" cy="534988"/>
          </a:xfrm>
        </p:spPr>
        <p:txBody>
          <a:bodyPr lIns="91425" tIns="91425" rIns="91425" bIns="91425" anchor="t"/>
          <a:lstStyle/>
          <a:p>
            <a:pPr algn="l"/>
            <a:r>
              <a:rPr lang="it-CL" altLang="it-CL">
                <a:ea typeface="ＭＳ Ｐゴシック" panose="020B0600070205080204" pitchFamily="34" charset="-128"/>
              </a:rPr>
              <a:t>Homogeneous metallicities in HR and LR</a:t>
            </a:r>
          </a:p>
        </p:txBody>
      </p:sp>
      <p:sp>
        <p:nvSpPr>
          <p:cNvPr id="9" name="Google Shape;314;p45">
            <a:extLst>
              <a:ext uri="{FF2B5EF4-FFF2-40B4-BE49-F238E27FC236}">
                <a16:creationId xmlns:a16="http://schemas.microsoft.com/office/drawing/2014/main" id="{B6B7E3B0-85EE-714B-69C0-EF442E7DA25D}"/>
              </a:ext>
            </a:extLst>
          </p:cNvPr>
          <p:cNvSpPr txBox="1">
            <a:spLocks/>
          </p:cNvSpPr>
          <p:nvPr/>
        </p:nvSpPr>
        <p:spPr bwMode="auto">
          <a:xfrm>
            <a:off x="90488" y="1268413"/>
            <a:ext cx="9918700" cy="531971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>
            <a:lvl1pPr marL="422275" indent="-317500" algn="l" defTabSz="441325" rtl="0" eaLnBrk="0" fontAlgn="base" hangingPunct="0">
              <a:lnSpc>
                <a:spcPts val="3263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850900" indent="-279400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277938" indent="-209550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706563" indent="-207963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4pPr>
            <a:lvl5pPr marL="2133600" indent="-209550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5pPr>
            <a:lvl6pPr marL="2588458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6pPr>
            <a:lvl7pPr marL="3041075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7pPr>
            <a:lvl8pPr marL="3493686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8pPr>
            <a:lvl9pPr marL="3946334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defRPr/>
            </a:pPr>
            <a:r>
              <a:rPr lang="it-IT" sz="2400" kern="0" dirty="0"/>
              <a:t>Full sample of </a:t>
            </a:r>
            <a:r>
              <a:rPr lang="it-IT" sz="2400" kern="0" dirty="0" err="1"/>
              <a:t>RRLs</a:t>
            </a:r>
            <a:r>
              <a:rPr lang="it-IT" sz="2400" kern="0" dirty="0"/>
              <a:t>: 247 in HR (full </a:t>
            </a:r>
            <a:r>
              <a:rPr lang="it-IT" sz="2400" kern="0" dirty="0" err="1"/>
              <a:t>analysis</a:t>
            </a:r>
            <a:r>
              <a:rPr lang="it-IT" sz="2400" kern="0" dirty="0"/>
              <a:t>), 7,768 in LR (</a:t>
            </a:r>
            <a:r>
              <a:rPr lang="it-IT" sz="2400" kern="0" dirty="0" err="1"/>
              <a:t>metallicities</a:t>
            </a:r>
            <a:r>
              <a:rPr lang="it-IT" sz="2400" kern="0" dirty="0"/>
              <a:t>)</a:t>
            </a:r>
            <a:br>
              <a:rPr lang="it-IT" sz="2400" kern="0" dirty="0"/>
            </a:br>
            <a:endParaRPr lang="it-IT" sz="2400" kern="0" dirty="0"/>
          </a:p>
          <a:p>
            <a:pPr marL="457200" indent="-336550">
              <a:spcBef>
                <a:spcPts val="1600"/>
              </a:spcBef>
              <a:spcAft>
                <a:spcPts val="0"/>
              </a:spcAft>
              <a:buSzPts val="1700"/>
              <a:buFont typeface="StarSymbol" charset="0"/>
              <a:buChar char="-"/>
              <a:defRPr/>
            </a:pPr>
            <a:r>
              <a:rPr lang="it-IT" sz="2400" b="1" kern="0" dirty="0"/>
              <a:t>TW-RRL:</a:t>
            </a:r>
            <a:r>
              <a:rPr lang="it-IT" sz="2400" kern="0" dirty="0"/>
              <a:t> 162 </a:t>
            </a:r>
            <a:r>
              <a:rPr lang="it-IT" sz="2400" kern="0" dirty="0" err="1"/>
              <a:t>RRLs</a:t>
            </a:r>
            <a:r>
              <a:rPr lang="it-IT" sz="2400" kern="0" dirty="0"/>
              <a:t> (138 </a:t>
            </a:r>
            <a:r>
              <a:rPr lang="it-IT" sz="2400" kern="0" dirty="0" err="1"/>
              <a:t>RRab</a:t>
            </a:r>
            <a:r>
              <a:rPr lang="it-IT" sz="2400" kern="0" dirty="0"/>
              <a:t>, 23 </a:t>
            </a:r>
            <a:r>
              <a:rPr lang="it-IT" sz="2400" kern="0" dirty="0" err="1"/>
              <a:t>RRc</a:t>
            </a:r>
            <a:r>
              <a:rPr lang="it-IT" sz="2400" kern="0" dirty="0"/>
              <a:t>, 1 </a:t>
            </a:r>
            <a:r>
              <a:rPr lang="it-IT" sz="2400" kern="0" dirty="0" err="1"/>
              <a:t>RRd</a:t>
            </a:r>
            <a:r>
              <a:rPr lang="it-IT" sz="2400" kern="0" dirty="0"/>
              <a:t>) for </a:t>
            </a:r>
            <a:r>
              <a:rPr lang="it-IT" sz="2400" kern="0" dirty="0" err="1"/>
              <a:t>which</a:t>
            </a:r>
            <a:r>
              <a:rPr lang="it-IT" sz="2400" kern="0" dirty="0"/>
              <a:t> the </a:t>
            </a:r>
            <a:r>
              <a:rPr lang="it-IT" sz="2400" kern="0" dirty="0" err="1"/>
              <a:t>atmospheric</a:t>
            </a:r>
            <a:r>
              <a:rPr lang="it-IT" sz="2400" kern="0" dirty="0"/>
              <a:t> </a:t>
            </a:r>
            <a:r>
              <a:rPr lang="it-IT" sz="2400" kern="0" dirty="0" err="1"/>
              <a:t>parameters</a:t>
            </a:r>
            <a:r>
              <a:rPr lang="it-IT" sz="2400" kern="0" dirty="0"/>
              <a:t> and </a:t>
            </a:r>
            <a:r>
              <a:rPr lang="it-IT" sz="2400" kern="0" dirty="0" err="1"/>
              <a:t>chemical</a:t>
            </a:r>
            <a:r>
              <a:rPr lang="it-IT" sz="2400" kern="0" dirty="0"/>
              <a:t> </a:t>
            </a:r>
            <a:r>
              <a:rPr lang="it-IT" sz="2400" kern="0" dirty="0" err="1"/>
              <a:t>abundances</a:t>
            </a:r>
            <a:r>
              <a:rPr lang="it-IT" sz="2400" kern="0" dirty="0"/>
              <a:t> </a:t>
            </a:r>
            <a:r>
              <a:rPr lang="it-IT" sz="2400" kern="0" dirty="0" err="1"/>
              <a:t>based</a:t>
            </a:r>
            <a:r>
              <a:rPr lang="it-IT" sz="2400" kern="0" dirty="0"/>
              <a:t> on  HR </a:t>
            </a:r>
            <a:r>
              <a:rPr lang="it-IT" sz="2400" kern="0" dirty="0" err="1"/>
              <a:t>spectra</a:t>
            </a:r>
            <a:r>
              <a:rPr lang="it-IT" sz="2400" kern="0" dirty="0"/>
              <a:t>.</a:t>
            </a:r>
            <a:r>
              <a:rPr lang="it-IT" sz="2400" b="1" kern="0" dirty="0"/>
              <a:t> </a:t>
            </a:r>
            <a:br>
              <a:rPr lang="it-IT" sz="2400" kern="0" dirty="0"/>
            </a:br>
            <a:endParaRPr lang="it-IT" sz="2400" kern="0" dirty="0"/>
          </a:p>
          <a:p>
            <a:pPr marL="457200" indent="-336550">
              <a:spcBef>
                <a:spcPts val="0"/>
              </a:spcBef>
              <a:spcAft>
                <a:spcPts val="0"/>
              </a:spcAft>
              <a:buSzPts val="1700"/>
              <a:buFont typeface="StarSymbol" charset="0"/>
              <a:buChar char="-"/>
              <a:defRPr/>
            </a:pPr>
            <a:r>
              <a:rPr lang="it-IT" sz="2400" b="1" kern="0" dirty="0" err="1"/>
              <a:t>Lit</a:t>
            </a:r>
            <a:r>
              <a:rPr lang="it-IT" sz="2400" b="1" kern="0" dirty="0"/>
              <a:t>-RRL:</a:t>
            </a:r>
            <a:r>
              <a:rPr lang="it-IT" sz="2400" kern="0" dirty="0"/>
              <a:t> 85 </a:t>
            </a:r>
            <a:r>
              <a:rPr lang="it-IT" sz="2400" kern="0" dirty="0" err="1"/>
              <a:t>RRLs</a:t>
            </a:r>
            <a:r>
              <a:rPr lang="it-IT" sz="2400" kern="0" dirty="0"/>
              <a:t> (65 </a:t>
            </a:r>
            <a:r>
              <a:rPr lang="it-IT" sz="2400" kern="0" dirty="0" err="1"/>
              <a:t>RRab</a:t>
            </a:r>
            <a:r>
              <a:rPr lang="it-IT" sz="2400" kern="0" dirty="0"/>
              <a:t>, 20 </a:t>
            </a:r>
            <a:r>
              <a:rPr lang="it-IT" sz="2400" kern="0" dirty="0" err="1"/>
              <a:t>RRc</a:t>
            </a:r>
            <a:r>
              <a:rPr lang="it-IT" sz="2400" kern="0" dirty="0"/>
              <a:t>) for </a:t>
            </a:r>
            <a:r>
              <a:rPr lang="it-IT" sz="2400" kern="0" dirty="0" err="1"/>
              <a:t>which</a:t>
            </a:r>
            <a:r>
              <a:rPr lang="it-IT" sz="2400" kern="0" dirty="0"/>
              <a:t> the HR </a:t>
            </a:r>
            <a:r>
              <a:rPr lang="it-IT" sz="2400" kern="0" dirty="0" err="1"/>
              <a:t>chemical</a:t>
            </a:r>
            <a:r>
              <a:rPr lang="it-IT" sz="2400" kern="0" dirty="0"/>
              <a:t> </a:t>
            </a:r>
            <a:r>
              <a:rPr lang="it-IT" sz="2400" kern="0" dirty="0" err="1"/>
              <a:t>abundance</a:t>
            </a:r>
            <a:r>
              <a:rPr lang="it-IT" sz="2400" kern="0" dirty="0"/>
              <a:t> </a:t>
            </a:r>
            <a:r>
              <a:rPr lang="it-IT" sz="2400" kern="0" dirty="0" err="1"/>
              <a:t>values</a:t>
            </a:r>
            <a:r>
              <a:rPr lang="it-IT" sz="2400" kern="0" dirty="0"/>
              <a:t> </a:t>
            </a:r>
            <a:r>
              <a:rPr lang="it-IT" sz="2400" kern="0" dirty="0" err="1"/>
              <a:t>brought</a:t>
            </a:r>
            <a:r>
              <a:rPr lang="it-IT" sz="2400" kern="0" dirty="0"/>
              <a:t> </a:t>
            </a:r>
            <a:r>
              <a:rPr lang="it-IT" sz="2400" kern="0" dirty="0" err="1"/>
              <a:t>into</a:t>
            </a:r>
            <a:r>
              <a:rPr lang="it-IT" sz="2400" kern="0" dirty="0"/>
              <a:t> </a:t>
            </a:r>
            <a:r>
              <a:rPr lang="it-IT" sz="2400" kern="0" dirty="0" err="1"/>
              <a:t>our</a:t>
            </a:r>
            <a:r>
              <a:rPr lang="it-IT" sz="2400" kern="0" dirty="0"/>
              <a:t> scale. </a:t>
            </a:r>
          </a:p>
          <a:p>
            <a:pPr marL="457200" indent="-336550">
              <a:spcBef>
                <a:spcPts val="0"/>
              </a:spcBef>
              <a:spcAft>
                <a:spcPts val="0"/>
              </a:spcAft>
              <a:buSzPts val="1700"/>
              <a:buFont typeface="StarSymbol" charset="0"/>
              <a:buChar char="-"/>
              <a:defRPr/>
            </a:pPr>
            <a:endParaRPr lang="it-IT" sz="2400" kern="0" dirty="0"/>
          </a:p>
          <a:p>
            <a:pPr marL="457200" indent="-336550">
              <a:spcBef>
                <a:spcPts val="0"/>
              </a:spcBef>
              <a:spcAft>
                <a:spcPts val="0"/>
              </a:spcAft>
              <a:buSzPts val="1700"/>
              <a:buFont typeface="StarSymbol" charset="0"/>
              <a:buChar char="-"/>
              <a:defRPr/>
            </a:pPr>
            <a:r>
              <a:rPr lang="it-IT" sz="2400" b="1" kern="0" dirty="0"/>
              <a:t>∆</a:t>
            </a:r>
            <a:r>
              <a:rPr lang="it-IT" sz="2400" b="1" kern="0" dirty="0" err="1"/>
              <a:t>S</a:t>
            </a:r>
            <a:r>
              <a:rPr lang="it-IT" sz="2400" b="1" kern="0" dirty="0"/>
              <a:t>:</a:t>
            </a:r>
            <a:r>
              <a:rPr lang="it-IT" sz="2400" kern="0" dirty="0"/>
              <a:t> 7,768 RRL (5,196 </a:t>
            </a:r>
            <a:r>
              <a:rPr lang="it-IT" sz="2400" kern="0" dirty="0" err="1"/>
              <a:t>RRab</a:t>
            </a:r>
            <a:r>
              <a:rPr lang="it-IT" sz="2400" kern="0" dirty="0"/>
              <a:t>, 2,572 </a:t>
            </a:r>
            <a:r>
              <a:rPr lang="it-IT" sz="2400" kern="0" dirty="0" err="1"/>
              <a:t>RRc</a:t>
            </a:r>
            <a:r>
              <a:rPr lang="it-IT" sz="2400" kern="0" dirty="0"/>
              <a:t>) for </a:t>
            </a:r>
            <a:r>
              <a:rPr lang="it-IT" sz="2400" kern="0" dirty="0" err="1"/>
              <a:t>which</a:t>
            </a:r>
            <a:r>
              <a:rPr lang="it-IT" sz="2400" kern="0" dirty="0"/>
              <a:t> </a:t>
            </a:r>
            <a:r>
              <a:rPr lang="it-IT" sz="2400" kern="0" dirty="0" err="1"/>
              <a:t>only</a:t>
            </a:r>
            <a:r>
              <a:rPr lang="it-IT" sz="2400" kern="0" dirty="0"/>
              <a:t> ∆</a:t>
            </a:r>
            <a:r>
              <a:rPr lang="it-IT" sz="2400" kern="0" dirty="0" err="1"/>
              <a:t>S</a:t>
            </a:r>
            <a:r>
              <a:rPr lang="it-IT" sz="2400" kern="0" dirty="0"/>
              <a:t> </a:t>
            </a:r>
            <a:r>
              <a:rPr lang="it-IT" sz="2400" kern="0" dirty="0" err="1"/>
              <a:t>metallicities</a:t>
            </a:r>
            <a:r>
              <a:rPr lang="it-IT" sz="2400" kern="0" dirty="0"/>
              <a:t> (new </a:t>
            </a:r>
            <a:r>
              <a:rPr lang="it-IT" sz="2400" kern="0" dirty="0" err="1"/>
              <a:t>calibration</a:t>
            </a:r>
            <a:r>
              <a:rPr lang="it-IT" sz="2400" kern="0" dirty="0"/>
              <a:t>).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341EB19-349F-6167-7BF3-49CFB61B7715}"/>
              </a:ext>
            </a:extLst>
          </p:cNvPr>
          <p:cNvSpPr txBox="1"/>
          <p:nvPr/>
        </p:nvSpPr>
        <p:spPr>
          <a:xfrm>
            <a:off x="6984528" y="35421"/>
            <a:ext cx="3024336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CL" sz="3000" dirty="0">
                <a:highlight>
                  <a:srgbClr val="0000FF"/>
                </a:highlight>
              </a:rPr>
              <a:t>~11,000 RRL Vr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568A15-97F2-C448-8DEC-C7BF95386FC1}"/>
              </a:ext>
            </a:extLst>
          </p:cNvPr>
          <p:cNvSpPr txBox="1"/>
          <p:nvPr/>
        </p:nvSpPr>
        <p:spPr>
          <a:xfrm>
            <a:off x="71760" y="6693256"/>
            <a:ext cx="349807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CL" dirty="0">
                <a:highlight>
                  <a:srgbClr val="800080"/>
                </a:highlight>
              </a:rPr>
              <a:t>~24,000 spectra</a:t>
            </a:r>
          </a:p>
          <a:p>
            <a:pPr>
              <a:defRPr/>
            </a:pPr>
            <a:r>
              <a:rPr lang="it-CL" dirty="0">
                <a:highlight>
                  <a:srgbClr val="800080"/>
                </a:highlight>
              </a:rPr>
              <a:t>~9000 RRL abundances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A624106-A6E8-35E4-FAC4-BF49D8A264BB}"/>
              </a:ext>
            </a:extLst>
          </p:cNvPr>
          <p:cNvSpPr txBox="1"/>
          <p:nvPr/>
        </p:nvSpPr>
        <p:spPr>
          <a:xfrm>
            <a:off x="7854107" y="7062588"/>
            <a:ext cx="215475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CL" dirty="0">
                <a:highlight>
                  <a:srgbClr val="008000"/>
                </a:highlight>
              </a:rPr>
              <a:t>Vittorio Fecit</a:t>
            </a:r>
          </a:p>
        </p:txBody>
      </p:sp>
      <p:pic>
        <p:nvPicPr>
          <p:cNvPr id="40964" name="Immagine 6">
            <a:extLst>
              <a:ext uri="{FF2B5EF4-FFF2-40B4-BE49-F238E27FC236}">
                <a16:creationId xmlns:a16="http://schemas.microsoft.com/office/drawing/2014/main" id="{4041BB77-D5F6-C21A-7C2E-54B9DA97E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-80963"/>
            <a:ext cx="9505950" cy="717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CasellaDiTesto 7">
            <a:extLst>
              <a:ext uri="{FF2B5EF4-FFF2-40B4-BE49-F238E27FC236}">
                <a16:creationId xmlns:a16="http://schemas.microsoft.com/office/drawing/2014/main" id="{429CE1CA-F7D1-C604-A18F-E216E075F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4863" y="827088"/>
            <a:ext cx="15478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CL" altLang="it-CL">
                <a:solidFill>
                  <a:srgbClr val="0070C0"/>
                </a:solidFill>
              </a:rPr>
              <a:t>Blue RRc</a:t>
            </a:r>
          </a:p>
          <a:p>
            <a:r>
              <a:rPr lang="it-CL" altLang="it-CL">
                <a:solidFill>
                  <a:srgbClr val="FF0000"/>
                </a:solidFill>
              </a:rPr>
              <a:t>Red RRab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A4CAAA-A1CE-0F4D-3BF1-162F119FD5F6}"/>
              </a:ext>
            </a:extLst>
          </p:cNvPr>
          <p:cNvSpPr txBox="1"/>
          <p:nvPr/>
        </p:nvSpPr>
        <p:spPr>
          <a:xfrm>
            <a:off x="7344568" y="7062588"/>
            <a:ext cx="257314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CL" dirty="0">
                <a:highlight>
                  <a:srgbClr val="008000"/>
                </a:highlight>
              </a:rPr>
              <a:t>Crestani + 2021a</a:t>
            </a:r>
          </a:p>
        </p:txBody>
      </p:sp>
      <p:sp>
        <p:nvSpPr>
          <p:cNvPr id="43010" name="Google Shape;313;p45">
            <a:extLst>
              <a:ext uri="{FF2B5EF4-FFF2-40B4-BE49-F238E27FC236}">
                <a16:creationId xmlns:a16="http://schemas.microsoft.com/office/drawing/2014/main" id="{67EA0740-A2BA-2003-215B-464A01299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338" y="76200"/>
            <a:ext cx="9432925" cy="534988"/>
          </a:xfrm>
        </p:spPr>
        <p:txBody>
          <a:bodyPr lIns="91425" tIns="91425" rIns="91425" bIns="91425" anchor="t"/>
          <a:lstStyle/>
          <a:p>
            <a:pPr algn="l"/>
            <a:r>
              <a:rPr lang="it-CL" altLang="it-CL">
                <a:ea typeface="ＭＳ Ｐゴシック" panose="020B0600070205080204" pitchFamily="34" charset="-128"/>
              </a:rPr>
              <a:t>Homogeneous metallicities in HR and LR</a:t>
            </a:r>
          </a:p>
        </p:txBody>
      </p:sp>
      <p:pic>
        <p:nvPicPr>
          <p:cNvPr id="43011" name="Google Shape;321;p46">
            <a:extLst>
              <a:ext uri="{FF2B5EF4-FFF2-40B4-BE49-F238E27FC236}">
                <a16:creationId xmlns:a16="http://schemas.microsoft.com/office/drawing/2014/main" id="{EAE21F73-DDAC-9CA1-AEC4-40F04C89738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971550"/>
            <a:ext cx="9772650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313;p45">
            <a:extLst>
              <a:ext uri="{FF2B5EF4-FFF2-40B4-BE49-F238E27FC236}">
                <a16:creationId xmlns:a16="http://schemas.microsoft.com/office/drawing/2014/main" id="{24A5CA2E-809F-4BC8-C8A8-85920F1D3DD6}"/>
              </a:ext>
            </a:extLst>
          </p:cNvPr>
          <p:cNvSpPr txBox="1">
            <a:spLocks/>
          </p:cNvSpPr>
          <p:nvPr/>
        </p:nvSpPr>
        <p:spPr bwMode="auto">
          <a:xfrm>
            <a:off x="71438" y="5651500"/>
            <a:ext cx="8497887" cy="1790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>
            <a:lvl1pPr algn="ctr" defTabSz="441325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41325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Nimbus Roman No9 L" pitchFamily="16" charset="0"/>
                <a:ea typeface="ＭＳ Ｐゴシック" charset="-128"/>
                <a:cs typeface="ＭＳ Ｐゴシック" charset="-128"/>
              </a:defRPr>
            </a:lvl2pPr>
            <a:lvl3pPr algn="ctr" defTabSz="441325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Nimbus Roman No9 L" pitchFamily="16" charset="0"/>
                <a:ea typeface="ＭＳ Ｐゴシック" charset="-128"/>
                <a:cs typeface="ＭＳ Ｐゴシック" charset="-128"/>
              </a:defRPr>
            </a:lvl3pPr>
            <a:lvl4pPr algn="ctr" defTabSz="441325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Nimbus Roman No9 L" pitchFamily="16" charset="0"/>
                <a:ea typeface="ＭＳ Ｐゴシック" charset="-128"/>
                <a:cs typeface="ＭＳ Ｐゴシック" charset="-128"/>
              </a:defRPr>
            </a:lvl4pPr>
            <a:lvl5pPr algn="ctr" defTabSz="441325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Nimbus Roman No9 L" pitchFamily="16" charset="0"/>
                <a:ea typeface="ＭＳ Ｐゴシック" charset="-128"/>
                <a:cs typeface="ＭＳ Ｐゴシック" charset="-128"/>
              </a:defRPr>
            </a:lvl5pPr>
            <a:lvl6pPr marL="452624" algn="l" defTabSz="444764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6pPr>
            <a:lvl7pPr marL="905243" algn="l" defTabSz="444764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7pPr>
            <a:lvl8pPr marL="1357884" algn="l" defTabSz="444764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8pPr>
            <a:lvl9pPr marL="1810498" algn="l" defTabSz="444764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kern="0" dirty="0">
                <a:solidFill>
                  <a:srgbClr val="0070C0"/>
                </a:solidFill>
              </a:rPr>
              <a:t>Solid </a:t>
            </a:r>
            <a:r>
              <a:rPr lang="it-IT" sz="3600" kern="0" dirty="0" err="1">
                <a:solidFill>
                  <a:srgbClr val="0070C0"/>
                </a:solidFill>
              </a:rPr>
              <a:t>evidence</a:t>
            </a:r>
            <a:r>
              <a:rPr lang="it-IT" sz="3600" kern="0" dirty="0">
                <a:solidFill>
                  <a:srgbClr val="0070C0"/>
                </a:solidFill>
              </a:rPr>
              <a:t> of </a:t>
            </a:r>
            <a:r>
              <a:rPr lang="it-IT" sz="3600" kern="0" dirty="0" err="1">
                <a:solidFill>
                  <a:srgbClr val="0070C0"/>
                </a:solidFill>
              </a:rPr>
              <a:t>RRLs</a:t>
            </a:r>
            <a:r>
              <a:rPr lang="it-IT" sz="3600" kern="0" dirty="0">
                <a:solidFill>
                  <a:srgbClr val="0070C0"/>
                </a:solidFill>
              </a:rPr>
              <a:t> </a:t>
            </a:r>
            <a:r>
              <a:rPr lang="it-IT" sz="3600" kern="0" dirty="0" err="1">
                <a:solidFill>
                  <a:srgbClr val="0070C0"/>
                </a:solidFill>
              </a:rPr>
              <a:t>at</a:t>
            </a:r>
            <a:r>
              <a:rPr lang="it-IT" sz="3600" kern="0" dirty="0">
                <a:solidFill>
                  <a:srgbClr val="0070C0"/>
                </a:solidFill>
              </a:rPr>
              <a:t> solar </a:t>
            </a:r>
            <a:r>
              <a:rPr lang="it-IT" sz="3600" kern="0" dirty="0" err="1">
                <a:solidFill>
                  <a:srgbClr val="0070C0"/>
                </a:solidFill>
              </a:rPr>
              <a:t>metallicity</a:t>
            </a:r>
            <a:r>
              <a:rPr lang="it-IT" sz="3600" kern="0" dirty="0">
                <a:solidFill>
                  <a:srgbClr val="0070C0"/>
                </a:solidFill>
              </a:rPr>
              <a:t>!!!</a:t>
            </a:r>
          </a:p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kern="0" dirty="0">
                <a:solidFill>
                  <a:srgbClr val="0070C0"/>
                </a:solidFill>
              </a:rPr>
              <a:t>Preliminary </a:t>
            </a:r>
            <a:r>
              <a:rPr lang="it-IT" sz="2800" kern="0" dirty="0" err="1">
                <a:solidFill>
                  <a:srgbClr val="0070C0"/>
                </a:solidFill>
              </a:rPr>
              <a:t>evidence</a:t>
            </a:r>
            <a:r>
              <a:rPr lang="it-IT" sz="2800" kern="0" dirty="0">
                <a:solidFill>
                  <a:srgbClr val="0070C0"/>
                </a:solidFill>
              </a:rPr>
              <a:t> from For + 2011, </a:t>
            </a:r>
            <a:r>
              <a:rPr lang="it-IT" sz="2800" kern="0" dirty="0" err="1">
                <a:solidFill>
                  <a:srgbClr val="0070C0"/>
                </a:solidFill>
              </a:rPr>
              <a:t>Sneden</a:t>
            </a:r>
            <a:r>
              <a:rPr lang="it-IT" sz="2800" kern="0" dirty="0">
                <a:solidFill>
                  <a:srgbClr val="0070C0"/>
                </a:solidFill>
              </a:rPr>
              <a:t> + 2017 &amp; </a:t>
            </a:r>
          </a:p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kern="0" dirty="0" err="1">
                <a:solidFill>
                  <a:srgbClr val="0070C0"/>
                </a:solidFill>
              </a:rPr>
              <a:t>Walker</a:t>
            </a:r>
            <a:r>
              <a:rPr lang="it-IT" sz="2800" kern="0" dirty="0">
                <a:solidFill>
                  <a:srgbClr val="0070C0"/>
                </a:solidFill>
              </a:rPr>
              <a:t> &amp; </a:t>
            </a:r>
            <a:r>
              <a:rPr lang="it-IT" sz="2800" kern="0" dirty="0" err="1">
                <a:solidFill>
                  <a:srgbClr val="0070C0"/>
                </a:solidFill>
              </a:rPr>
              <a:t>Terndrup</a:t>
            </a:r>
            <a:r>
              <a:rPr lang="it-IT" sz="2800" kern="0" dirty="0">
                <a:solidFill>
                  <a:srgbClr val="0070C0"/>
                </a:solidFill>
              </a:rPr>
              <a:t> (1991)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3">
            <a:extLst>
              <a:ext uri="{FF2B5EF4-FFF2-40B4-BE49-F238E27FC236}">
                <a16:creationId xmlns:a16="http://schemas.microsoft.com/office/drawing/2014/main" id="{A0219413-D5A3-A4C7-8988-AAE5D0B4A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201613"/>
            <a:ext cx="97202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4" tIns="45682" rIns="91364" bIns="45682">
            <a:spAutoFit/>
          </a:bodyPr>
          <a:lstStyle>
            <a:lvl1pPr defTabSz="909638"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 defTabSz="909638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77938" indent="-209550" defTabSz="909638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06563" indent="-207963" defTabSz="9096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33600" indent="-209550" defTabSz="909638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5908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480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052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624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3663"/>
              </a:lnSpc>
              <a:buFont typeface="StarSymbol" charset="0"/>
              <a:buNone/>
            </a:pPr>
            <a:r>
              <a:rPr lang="it-IT" altLang="it-CL" sz="4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transition from discrete to continuous distributions!!!</a:t>
            </a:r>
          </a:p>
        </p:txBody>
      </p:sp>
      <p:pic>
        <p:nvPicPr>
          <p:cNvPr id="45058" name="Immagine 2">
            <a:extLst>
              <a:ext uri="{FF2B5EF4-FFF2-40B4-BE49-F238E27FC236}">
                <a16:creationId xmlns:a16="http://schemas.microsoft.com/office/drawing/2014/main" id="{FFCF90A4-A249-A1F7-3EF2-C138F0790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430338"/>
            <a:ext cx="8586787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3">
            <a:extLst>
              <a:ext uri="{FF2B5EF4-FFF2-40B4-BE49-F238E27FC236}">
                <a16:creationId xmlns:a16="http://schemas.microsoft.com/office/drawing/2014/main" id="{7C81B561-F2EE-1B3B-FFA7-9ED9368F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201613"/>
            <a:ext cx="97202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4" tIns="45682" rIns="91364" bIns="45682">
            <a:spAutoFit/>
          </a:bodyPr>
          <a:lstStyle>
            <a:lvl1pPr defTabSz="909638"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 defTabSz="909638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77938" indent="-209550" defTabSz="909638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06563" indent="-207963" defTabSz="9096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33600" indent="-209550" defTabSz="909638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5908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480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052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624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StarSymbol" charset="0"/>
              <a:buNone/>
            </a:pPr>
            <a:r>
              <a:rPr lang="it-IT" altLang="it-CL" sz="4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you get the more you want!!</a:t>
            </a:r>
          </a:p>
        </p:txBody>
      </p:sp>
      <p:sp>
        <p:nvSpPr>
          <p:cNvPr id="57346" name="CasellaDiTesto 5">
            <a:extLst>
              <a:ext uri="{FF2B5EF4-FFF2-40B4-BE49-F238E27FC236}">
                <a16:creationId xmlns:a16="http://schemas.microsoft.com/office/drawing/2014/main" id="{B7AD55F7-6D50-6E91-DB51-6D52AF60B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0" y="971550"/>
            <a:ext cx="448468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CL" altLang="it-CL" b="1">
                <a:solidFill>
                  <a:srgbClr val="FF0000"/>
                </a:solidFill>
              </a:rPr>
              <a:t>Solid evidence of metal-rich </a:t>
            </a:r>
          </a:p>
          <a:p>
            <a:r>
              <a:rPr lang="it-CL" altLang="it-CL" b="1">
                <a:solidFill>
                  <a:srgbClr val="FF0000"/>
                </a:solidFill>
              </a:rPr>
              <a:t> alpha-poor RRLs</a:t>
            </a:r>
          </a:p>
          <a:p>
            <a:endParaRPr lang="it-CL" altLang="it-CL" b="1">
              <a:solidFill>
                <a:srgbClr val="FF0000"/>
              </a:solidFill>
            </a:endParaRPr>
          </a:p>
          <a:p>
            <a:r>
              <a:rPr lang="it-CL" altLang="it-CL" b="1">
                <a:solidFill>
                  <a:srgbClr val="FF0000"/>
                </a:solidFill>
              </a:rPr>
              <a:t>The trend is clear in Ca &amp; Ti</a:t>
            </a:r>
          </a:p>
          <a:p>
            <a:r>
              <a:rPr lang="it-IT" altLang="it-CL" b="1">
                <a:solidFill>
                  <a:srgbClr val="FF0000"/>
                </a:solidFill>
              </a:rPr>
              <a:t>M</a:t>
            </a:r>
            <a:r>
              <a:rPr lang="it-CL" altLang="it-CL" b="1">
                <a:solidFill>
                  <a:srgbClr val="FF0000"/>
                </a:solidFill>
              </a:rPr>
              <a:t>ilder in Mg</a:t>
            </a:r>
          </a:p>
          <a:p>
            <a:endParaRPr lang="it-CL" altLang="it-CL" b="1">
              <a:solidFill>
                <a:srgbClr val="FF0000"/>
              </a:solidFill>
            </a:endParaRPr>
          </a:p>
          <a:p>
            <a:r>
              <a:rPr lang="it-CL" altLang="it-CL" b="1">
                <a:solidFill>
                  <a:srgbClr val="FF0000"/>
                </a:solidFill>
              </a:rPr>
              <a:t>If supported by independent </a:t>
            </a:r>
          </a:p>
          <a:p>
            <a:r>
              <a:rPr lang="it-CL" altLang="it-CL" b="1">
                <a:solidFill>
                  <a:srgbClr val="FF0000"/>
                </a:solidFill>
              </a:rPr>
              <a:t>investigations </a:t>
            </a:r>
            <a:r>
              <a:rPr lang="it-CL" altLang="it-CL" b="1">
                <a:solidFill>
                  <a:srgbClr val="FF0000"/>
                </a:solidFill>
                <a:sym typeface="Wingdings" pitchFamily="2" charset="2"/>
              </a:rPr>
              <a:t> implications</a:t>
            </a:r>
          </a:p>
          <a:p>
            <a:r>
              <a:rPr lang="it-IT" altLang="it-CL" b="1">
                <a:solidFill>
                  <a:srgbClr val="FF0000"/>
                </a:solidFill>
                <a:sym typeface="Wingdings" pitchFamily="2" charset="2"/>
              </a:rPr>
              <a:t>o</a:t>
            </a:r>
            <a:r>
              <a:rPr lang="it-CL" altLang="it-CL" b="1">
                <a:solidFill>
                  <a:srgbClr val="FF0000"/>
                </a:solidFill>
                <a:sym typeface="Wingdings" pitchFamily="2" charset="2"/>
              </a:rPr>
              <a:t>n the early SNIa enrichment</a:t>
            </a:r>
            <a:endParaRPr lang="it-CL" altLang="it-CL" b="1">
              <a:solidFill>
                <a:srgbClr val="FF0000"/>
              </a:solidFill>
            </a:endParaRPr>
          </a:p>
        </p:txBody>
      </p:sp>
      <p:pic>
        <p:nvPicPr>
          <p:cNvPr id="57347" name="Immagine 2">
            <a:extLst>
              <a:ext uri="{FF2B5EF4-FFF2-40B4-BE49-F238E27FC236}">
                <a16:creationId xmlns:a16="http://schemas.microsoft.com/office/drawing/2014/main" id="{76178689-7436-518C-6A81-801E53E0A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827088"/>
            <a:ext cx="4706938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E17B3BC-BCAB-3E6C-F1B5-064A2754DBF9}"/>
              </a:ext>
            </a:extLst>
          </p:cNvPr>
          <p:cNvSpPr txBox="1"/>
          <p:nvPr/>
        </p:nvSpPr>
        <p:spPr>
          <a:xfrm>
            <a:off x="7344568" y="7062588"/>
            <a:ext cx="259878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CL" dirty="0">
                <a:highlight>
                  <a:srgbClr val="008000"/>
                </a:highlight>
              </a:rPr>
              <a:t>Crestani + 2021b</a:t>
            </a:r>
          </a:p>
        </p:txBody>
      </p:sp>
      <p:sp>
        <p:nvSpPr>
          <p:cNvPr id="57349" name="CasellaDiTesto 1">
            <a:extLst>
              <a:ext uri="{FF2B5EF4-FFF2-40B4-BE49-F238E27FC236}">
                <a16:creationId xmlns:a16="http://schemas.microsoft.com/office/drawing/2014/main" id="{A6B62D00-F799-90CB-2E2F-0CF68F02B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5148263"/>
            <a:ext cx="4556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CL">
                <a:solidFill>
                  <a:srgbClr val="002060"/>
                </a:solidFill>
              </a:rPr>
              <a:t>A n</a:t>
            </a:r>
            <a:r>
              <a:rPr lang="it-CL" altLang="it-CL">
                <a:solidFill>
                  <a:srgbClr val="002060"/>
                </a:solidFill>
              </a:rPr>
              <a:t>ew spin Spitoni + (19,20,21)</a:t>
            </a:r>
          </a:p>
          <a:p>
            <a:r>
              <a:rPr lang="it-IT" altLang="it-CL">
                <a:solidFill>
                  <a:srgbClr val="002060"/>
                </a:solidFill>
              </a:rPr>
              <a:t>de</a:t>
            </a:r>
            <a:r>
              <a:rPr lang="it-CL" altLang="it-CL">
                <a:solidFill>
                  <a:srgbClr val="002060"/>
                </a:solidFill>
              </a:rPr>
              <a:t>layed infall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D767F387-26BF-9D5B-5DC0-D9CA56218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3929" y="31750"/>
            <a:ext cx="6984776" cy="651743"/>
          </a:xfrm>
        </p:spPr>
        <p:txBody>
          <a:bodyPr/>
          <a:lstStyle/>
          <a:p>
            <a:pPr eaLnBrk="1">
              <a:lnSpc>
                <a:spcPts val="4200"/>
              </a:lnSpc>
            </a:pPr>
            <a:r>
              <a:rPr lang="it-IT" altLang="it-IT" sz="4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Period</a:t>
            </a: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4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distribution</a:t>
            </a: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of MW </a:t>
            </a:r>
            <a:r>
              <a:rPr lang="it-IT" altLang="it-IT" sz="4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RRLs</a:t>
            </a:r>
            <a:endParaRPr lang="it-IT" altLang="it-IT" sz="40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338" name="TextBox 5">
            <a:extLst>
              <a:ext uri="{FF2B5EF4-FFF2-40B4-BE49-F238E27FC236}">
                <a16:creationId xmlns:a16="http://schemas.microsoft.com/office/drawing/2014/main" id="{670C4E97-1C92-21F9-7821-E4AA2D827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86" y="4922838"/>
            <a:ext cx="2134794" cy="46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80" tIns="45544" rIns="91080" bIns="45544">
            <a:spAutoFit/>
          </a:bodyPr>
          <a:lstStyle>
            <a:lvl1pPr defTabSz="909638"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 defTabSz="909638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 defTabSz="909638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 defTabSz="9096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 defTabSz="909638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r>
              <a:rPr lang="en-US" altLang="it-IT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Nunnari</a:t>
            </a:r>
            <a:r>
              <a:rPr lang="en-US" altLang="it-IT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+ 2024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DAF4A1B-6421-F08B-DBEB-F01AF3ACB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48" y="1187549"/>
            <a:ext cx="9496100" cy="36004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B0E8DA4-CFA8-2B29-A98D-CD486F164C9A}"/>
              </a:ext>
            </a:extLst>
          </p:cNvPr>
          <p:cNvSpPr txBox="1"/>
          <p:nvPr/>
        </p:nvSpPr>
        <p:spPr>
          <a:xfrm>
            <a:off x="2087984" y="993591"/>
            <a:ext cx="9428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L" sz="3000" b="1" dirty="0">
                <a:solidFill>
                  <a:schemeClr val="tx1"/>
                </a:solidFill>
              </a:rPr>
              <a:t>halo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3D5287-FFF3-F020-7E8B-9EAE23A5F2B7}"/>
              </a:ext>
            </a:extLst>
          </p:cNvPr>
          <p:cNvSpPr txBox="1"/>
          <p:nvPr/>
        </p:nvSpPr>
        <p:spPr>
          <a:xfrm>
            <a:off x="4752280" y="993591"/>
            <a:ext cx="11721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L" sz="3000" b="1" dirty="0">
                <a:solidFill>
                  <a:schemeClr val="tx1"/>
                </a:solidFill>
              </a:rPr>
              <a:t>bulge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40FF8E-767B-3FAC-C66C-F36F59186E7C}"/>
              </a:ext>
            </a:extLst>
          </p:cNvPr>
          <p:cNvSpPr txBox="1"/>
          <p:nvPr/>
        </p:nvSpPr>
        <p:spPr>
          <a:xfrm>
            <a:off x="7416576" y="971525"/>
            <a:ext cx="9444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L" sz="3000" b="1" dirty="0">
                <a:solidFill>
                  <a:schemeClr val="tx1"/>
                </a:solidFill>
              </a:rPr>
              <a:t>disk</a:t>
            </a:r>
          </a:p>
        </p:txBody>
      </p:sp>
    </p:spTree>
    <p:extLst>
      <p:ext uri="{BB962C8B-B14F-4D97-AF65-F5344CB8AC3E}">
        <p14:creationId xmlns:p14="http://schemas.microsoft.com/office/powerpoint/2010/main" val="413374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D767F387-26BF-9D5B-5DC0-D9CA56218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3928" y="31750"/>
            <a:ext cx="8496697" cy="651743"/>
          </a:xfrm>
        </p:spPr>
        <p:txBody>
          <a:bodyPr/>
          <a:lstStyle/>
          <a:p>
            <a:pPr eaLnBrk="1">
              <a:lnSpc>
                <a:spcPts val="4200"/>
              </a:lnSpc>
            </a:pPr>
            <a:r>
              <a:rPr lang="it-IT" altLang="it-IT" sz="4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Metallicity</a:t>
            </a: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4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distribution</a:t>
            </a: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4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Bulge</a:t>
            </a: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4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RRLs</a:t>
            </a:r>
            <a:endParaRPr lang="it-IT" altLang="it-IT" sz="40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338" name="TextBox 5">
            <a:extLst>
              <a:ext uri="{FF2B5EF4-FFF2-40B4-BE49-F238E27FC236}">
                <a16:creationId xmlns:a16="http://schemas.microsoft.com/office/drawing/2014/main" id="{670C4E97-1C92-21F9-7821-E4AA2D827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86" y="4922838"/>
            <a:ext cx="1980906" cy="46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80" tIns="45544" rIns="91080" bIns="45544">
            <a:spAutoFit/>
          </a:bodyPr>
          <a:lstStyle>
            <a:lvl1pPr defTabSz="909638"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 defTabSz="909638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 defTabSz="909638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 defTabSz="9096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 defTabSz="909638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r>
              <a:rPr lang="en-US" altLang="it-IT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Savino + 2020</a:t>
            </a:r>
          </a:p>
        </p:txBody>
      </p:sp>
      <p:pic>
        <p:nvPicPr>
          <p:cNvPr id="4" name="Immagine 3" descr="Immagine che contiene testo, diagramma, Disegno tecnico, linea&#10;&#10;Descrizione generata automaticamente">
            <a:extLst>
              <a:ext uri="{FF2B5EF4-FFF2-40B4-BE49-F238E27FC236}">
                <a16:creationId xmlns:a16="http://schemas.microsoft.com/office/drawing/2014/main" id="{685500B2-4F97-D0C5-08B8-31FBCE887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162"/>
            <a:ext cx="4360890" cy="29666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BC2F15-E619-BC04-C1E6-E86C64252AB7}"/>
              </a:ext>
            </a:extLst>
          </p:cNvPr>
          <p:cNvSpPr txBox="1"/>
          <p:nvPr/>
        </p:nvSpPr>
        <p:spPr>
          <a:xfrm>
            <a:off x="4176215" y="971525"/>
            <a:ext cx="396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kern="0" dirty="0">
                <a:solidFill>
                  <a:srgbClr val="0070C0"/>
                </a:solidFill>
              </a:rPr>
              <a:t>Walker &amp; </a:t>
            </a:r>
            <a:r>
              <a:rPr lang="it-IT" sz="2400" kern="0" dirty="0" err="1">
                <a:solidFill>
                  <a:srgbClr val="0070C0"/>
                </a:solidFill>
              </a:rPr>
              <a:t>Terndrup</a:t>
            </a:r>
            <a:r>
              <a:rPr lang="it-IT" sz="2400" kern="0" dirty="0">
                <a:solidFill>
                  <a:srgbClr val="0070C0"/>
                </a:solidFill>
              </a:rPr>
              <a:t> (1991)</a:t>
            </a:r>
          </a:p>
        </p:txBody>
      </p:sp>
      <p:pic>
        <p:nvPicPr>
          <p:cNvPr id="7" name="Immagine 6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AAF5938F-CB8E-85E0-7F4F-D0FDD1425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9" y="3707829"/>
            <a:ext cx="7772400" cy="382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00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2792934" y="1105059"/>
            <a:ext cx="5101558" cy="6374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75592" tIns="37786" rIns="75592" bIns="37786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buSzPts val="4800"/>
            </a:pPr>
            <a:r>
              <a:rPr lang="it-IT" sz="3969" b="1"/>
              <a:t>The GALAH Survey</a:t>
            </a:r>
            <a:endParaRPr/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 r="-3" b="620"/>
          <a:stretch/>
        </p:blipFill>
        <p:spPr>
          <a:xfrm>
            <a:off x="436405" y="1047560"/>
            <a:ext cx="1633297" cy="2302567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 cmpd="sng">
            <a:solidFill>
              <a:srgbClr val="8296B0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3"/>
          <p:cNvSpPr txBox="1"/>
          <p:nvPr/>
        </p:nvSpPr>
        <p:spPr>
          <a:xfrm>
            <a:off x="2490024" y="1968101"/>
            <a:ext cx="7224390" cy="1476052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592" tIns="37786" rIns="75592" bIns="37786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1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1 million stars</a:t>
            </a:r>
            <a:endParaRPr sz="1984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1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Spectral resolution: R = 28 000 </a:t>
            </a:r>
            <a:endParaRPr sz="1984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1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Multi-plexing: 400 stars at a time</a:t>
            </a:r>
            <a:endParaRPr sz="1984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1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Lambda coverage: 470-790 nm (with gaps)</a:t>
            </a:r>
            <a:endParaRPr sz="1984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1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4-m class telescope (mag G up to ~14.5) HERMES @ AAT (AU)</a:t>
            </a:r>
            <a:endParaRPr sz="1984"/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857" y="3536236"/>
            <a:ext cx="4294126" cy="2131094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86871" y="3949555"/>
            <a:ext cx="5227777" cy="2480254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9" name="Google Shape;89;p13"/>
          <p:cNvSpPr txBox="1"/>
          <p:nvPr/>
        </p:nvSpPr>
        <p:spPr>
          <a:xfrm>
            <a:off x="2331144" y="6047978"/>
            <a:ext cx="2355726" cy="53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2" tIns="37786" rIns="75592" bIns="37786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4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Silva+ 2015</a:t>
            </a:r>
            <a:endParaRPr sz="1984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4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Buder+ 2018, 2021</a:t>
            </a:r>
            <a:endParaRPr sz="1984"/>
          </a:p>
        </p:txBody>
      </p:sp>
      <p:pic>
        <p:nvPicPr>
          <p:cNvPr id="90" name="Google Shape;90;p13" descr="A picture containing bird, parrot, outdoor, colorful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32124" y="944662"/>
            <a:ext cx="948501" cy="951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3">
            <a:extLst>
              <a:ext uri="{FF2B5EF4-FFF2-40B4-BE49-F238E27FC236}">
                <a16:creationId xmlns:a16="http://schemas.microsoft.com/office/drawing/2014/main" id="{29EDEB4B-4731-4B93-5103-EB099820B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2" y="34925"/>
            <a:ext cx="9289032" cy="7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4" tIns="45682" rIns="91364" bIns="45682">
            <a:spAutoFit/>
          </a:bodyPr>
          <a:lstStyle>
            <a:lvl1pPr defTabSz="909638"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 defTabSz="909638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77938" indent="-209550" defTabSz="909638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06563" indent="-207963" defTabSz="9096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33600" indent="-209550" defTabSz="909638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5908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480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052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624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r>
              <a:rPr lang="en-US" altLang="it-IT" sz="42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A new spin on field RR </a:t>
            </a:r>
            <a:r>
              <a:rPr lang="en-US" altLang="it-IT" sz="42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Lyrae</a:t>
            </a:r>
            <a:r>
              <a:rPr lang="en-US" altLang="it-IT" sz="42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: GALAH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038E47-AF1A-85C0-254E-1F31688F14B1}"/>
              </a:ext>
            </a:extLst>
          </p:cNvPr>
          <p:cNvSpPr txBox="1"/>
          <p:nvPr/>
        </p:nvSpPr>
        <p:spPr>
          <a:xfrm>
            <a:off x="7704608" y="7062588"/>
            <a:ext cx="234551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CL" dirty="0">
                <a:highlight>
                  <a:srgbClr val="008000"/>
                </a:highlight>
              </a:rPr>
              <a:t>D’Orazi + 2024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C8F39C6-B70C-0C08-11A5-48DCEEF41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3" y="773512"/>
            <a:ext cx="4248472" cy="339877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A7AF871-BEFF-F667-7EA6-E7BF7B547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84" y="764537"/>
            <a:ext cx="4579215" cy="474349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CC1E5A9-FDA9-2B93-E510-38DDDC400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4033294"/>
            <a:ext cx="4579215" cy="339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27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5">
            <a:extLst>
              <a:ext uri="{FF2B5EF4-FFF2-40B4-BE49-F238E27FC236}">
                <a16:creationId xmlns:a16="http://schemas.microsoft.com/office/drawing/2014/main" id="{D3D04638-322E-7EC8-9E07-BFF54DB57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246188"/>
            <a:ext cx="9917112" cy="408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0" tIns="45544" rIns="91080" bIns="45544">
            <a:spAutoFit/>
          </a:bodyPr>
          <a:lstStyle>
            <a:lvl1pPr defTabSz="909638"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 defTabSz="909638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 defTabSz="909638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 defTabSz="9096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 defTabSz="909638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455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r>
              <a:rPr lang="en-US" altLang="it-IT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                        </a:t>
            </a:r>
            <a:r>
              <a:rPr lang="en-US" altLang="it-IT" sz="3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OUTLINE  OF THE LECTURE</a:t>
            </a:r>
          </a:p>
          <a:p>
            <a:pPr>
              <a:lnSpc>
                <a:spcPts val="33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endParaRPr lang="en-US" altLang="it-IT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3300"/>
              </a:lnSpc>
              <a:spcAft>
                <a:spcPct val="0"/>
              </a:spcAft>
              <a:buClrTx/>
              <a:buSzTx/>
              <a:buFont typeface="Wingdings" pitchFamily="2" charset="2"/>
              <a:buChar char="à"/>
            </a:pPr>
            <a:r>
              <a:rPr lang="en-US" altLang="it-IT" sz="4000" b="1" dirty="0">
                <a:solidFill>
                  <a:srgbClr val="3333CC"/>
                </a:solidFill>
                <a:latin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it-IT" sz="3000" b="1" dirty="0">
                <a:solidFill>
                  <a:srgbClr val="3333CC"/>
                </a:solidFill>
                <a:latin typeface="Times New Roman" panose="02020603050405020304" pitchFamily="18" charset="0"/>
                <a:sym typeface="Wingdings" pitchFamily="2" charset="2"/>
              </a:rPr>
              <a:t>Why variables stars?</a:t>
            </a:r>
          </a:p>
          <a:p>
            <a:pPr>
              <a:lnSpc>
                <a:spcPts val="33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endParaRPr lang="en-US" altLang="it-IT" sz="40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3300"/>
              </a:lnSpc>
              <a:spcAft>
                <a:spcPct val="0"/>
              </a:spcAft>
              <a:buClrTx/>
              <a:buSzTx/>
              <a:buNone/>
            </a:pPr>
            <a:r>
              <a:rPr lang="en-US" altLang="it-IT" sz="4000" b="1" dirty="0">
                <a:solidFill>
                  <a:srgbClr val="008000"/>
                </a:solidFill>
                <a:latin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it-IT" sz="3000" b="1" dirty="0">
                <a:solidFill>
                  <a:srgbClr val="008000"/>
                </a:solidFill>
                <a:latin typeface="Times New Roman" panose="02020603050405020304" pitchFamily="18" charset="0"/>
                <a:sym typeface="Wingdings" pitchFamily="2" charset="2"/>
              </a:rPr>
              <a:t>Why the bulge?</a:t>
            </a:r>
          </a:p>
          <a:p>
            <a:pPr>
              <a:lnSpc>
                <a:spcPts val="3300"/>
              </a:lnSpc>
              <a:spcAft>
                <a:spcPct val="0"/>
              </a:spcAft>
              <a:buClrTx/>
              <a:buSzTx/>
              <a:buFont typeface="Wingdings" pitchFamily="2" charset="2"/>
              <a:buChar char="à"/>
            </a:pPr>
            <a:endParaRPr lang="en-US" altLang="it-IT" sz="4000" b="1" dirty="0">
              <a:solidFill>
                <a:srgbClr val="008000"/>
              </a:solidFill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lnSpc>
                <a:spcPts val="3300"/>
              </a:lnSpc>
              <a:spcAft>
                <a:spcPct val="0"/>
              </a:spcAft>
              <a:buClrTx/>
              <a:buSzTx/>
              <a:buFont typeface="Wingdings" pitchFamily="2" charset="2"/>
              <a:buChar char="à"/>
            </a:pPr>
            <a:r>
              <a:rPr lang="en-US" altLang="it-IT" sz="4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itchFamily="2" charset="2"/>
              </a:rPr>
              <a:t> Why </a:t>
            </a:r>
            <a:r>
              <a:rPr lang="en-US" altLang="it-IT" sz="40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itchFamily="2" charset="2"/>
              </a:rPr>
              <a:t>GaiaNIR</a:t>
            </a:r>
            <a:r>
              <a:rPr lang="en-US" altLang="it-IT" sz="4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itchFamily="2" charset="2"/>
              </a:rPr>
              <a:t>?</a:t>
            </a:r>
            <a:r>
              <a:rPr lang="en-US" altLang="it-IT" sz="3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ts val="3300"/>
              </a:lnSpc>
              <a:spcAft>
                <a:spcPct val="0"/>
              </a:spcAft>
              <a:buClrTx/>
              <a:buSzTx/>
              <a:buFont typeface="StarSymbol" charset="0"/>
              <a:buNone/>
            </a:pPr>
            <a:endParaRPr lang="en-US" altLang="it-IT" sz="4000" b="1" dirty="0">
              <a:solidFill>
                <a:srgbClr val="0000FF"/>
              </a:solidFill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lnSpc>
                <a:spcPts val="3300"/>
              </a:lnSpc>
              <a:spcAft>
                <a:spcPct val="0"/>
              </a:spcAft>
              <a:buClrTx/>
              <a:buSzTx/>
              <a:buFont typeface="Wingdings" pitchFamily="2" charset="2"/>
              <a:buChar char="à"/>
            </a:pPr>
            <a:r>
              <a:rPr lang="en-US" altLang="it-IT" sz="4000" b="1" dirty="0">
                <a:latin typeface="Times New Roman" panose="02020603050405020304" pitchFamily="18" charset="0"/>
                <a:sym typeface="Wingdings" pitchFamily="2" charset="2"/>
              </a:rPr>
              <a:t>Conclusions</a:t>
            </a:r>
            <a:endParaRPr lang="it-IT" altLang="it-IT" sz="40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8" name="TextBox 7">
            <a:extLst>
              <a:ext uri="{FF2B5EF4-FFF2-40B4-BE49-F238E27FC236}">
                <a16:creationId xmlns:a16="http://schemas.microsoft.com/office/drawing/2014/main" id="{F9789503-CD0E-AE64-45AC-6BA29C417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416" y="7118350"/>
            <a:ext cx="4023247" cy="40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41" tIns="45572" rIns="91141" bIns="45572">
            <a:spAutoFit/>
          </a:bodyPr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2200" b="1" dirty="0">
                <a:solidFill>
                  <a:srgbClr val="008000"/>
                </a:solidFill>
                <a:latin typeface="Comic Sans MS" panose="030F0902030302020204" pitchFamily="66" charset="0"/>
              </a:rPr>
              <a:t>Bologna, January 17 2024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3">
            <a:extLst>
              <a:ext uri="{FF2B5EF4-FFF2-40B4-BE49-F238E27FC236}">
                <a16:creationId xmlns:a16="http://schemas.microsoft.com/office/drawing/2014/main" id="{29EDEB4B-4731-4B93-5103-EB099820B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2" y="34925"/>
            <a:ext cx="9289032" cy="7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4" tIns="45682" rIns="91364" bIns="45682">
            <a:spAutoFit/>
          </a:bodyPr>
          <a:lstStyle>
            <a:lvl1pPr defTabSz="909638"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 defTabSz="909638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77938" indent="-209550" defTabSz="909638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06563" indent="-207963" defTabSz="9096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33600" indent="-209550" defTabSz="909638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5908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480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052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624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r>
              <a:rPr lang="en-US" altLang="it-IT" sz="42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A new spin on field RR </a:t>
            </a:r>
            <a:r>
              <a:rPr lang="en-US" altLang="it-IT" sz="42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Lyrae</a:t>
            </a:r>
            <a:r>
              <a:rPr lang="en-US" altLang="it-IT" sz="42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: GALAH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038E47-AF1A-85C0-254E-1F31688F14B1}"/>
              </a:ext>
            </a:extLst>
          </p:cNvPr>
          <p:cNvSpPr txBox="1"/>
          <p:nvPr/>
        </p:nvSpPr>
        <p:spPr>
          <a:xfrm>
            <a:off x="7704608" y="7062588"/>
            <a:ext cx="234551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CL" dirty="0">
                <a:highlight>
                  <a:srgbClr val="008000"/>
                </a:highlight>
              </a:rPr>
              <a:t>D’Orazi + 2024</a:t>
            </a:r>
          </a:p>
        </p:txBody>
      </p:sp>
      <p:pic>
        <p:nvPicPr>
          <p:cNvPr id="3" name="Immagine 2" descr="Immagine che contiene diagramma, linea, Diagramma&#10;&#10;Descrizione generata automaticamente">
            <a:extLst>
              <a:ext uri="{FF2B5EF4-FFF2-40B4-BE49-F238E27FC236}">
                <a16:creationId xmlns:a16="http://schemas.microsoft.com/office/drawing/2014/main" id="{43625A72-9461-8FF9-53DB-61A5DB9EC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6" y="1043533"/>
            <a:ext cx="936104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86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3">
            <a:extLst>
              <a:ext uri="{FF2B5EF4-FFF2-40B4-BE49-F238E27FC236}">
                <a16:creationId xmlns:a16="http://schemas.microsoft.com/office/drawing/2014/main" id="{29EDEB4B-4731-4B93-5103-EB099820B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2" y="34925"/>
            <a:ext cx="9289032" cy="7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4" tIns="45682" rIns="91364" bIns="45682">
            <a:spAutoFit/>
          </a:bodyPr>
          <a:lstStyle>
            <a:lvl1pPr defTabSz="909638"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 defTabSz="909638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77938" indent="-209550" defTabSz="909638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06563" indent="-207963" defTabSz="9096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33600" indent="-209550" defTabSz="909638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5908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480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052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624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r>
              <a:rPr lang="en-US" altLang="it-IT" sz="42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A new spin on field RR </a:t>
            </a:r>
            <a:r>
              <a:rPr lang="en-US" altLang="it-IT" sz="42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Lyrae</a:t>
            </a:r>
            <a:r>
              <a:rPr lang="en-US" altLang="it-IT" sz="42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: GALAH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038E47-AF1A-85C0-254E-1F31688F14B1}"/>
              </a:ext>
            </a:extLst>
          </p:cNvPr>
          <p:cNvSpPr txBox="1"/>
          <p:nvPr/>
        </p:nvSpPr>
        <p:spPr>
          <a:xfrm>
            <a:off x="7704608" y="1259557"/>
            <a:ext cx="234551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CL" dirty="0">
                <a:highlight>
                  <a:srgbClr val="008000"/>
                </a:highlight>
              </a:rPr>
              <a:t>D’Orazi + 2024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AA1F61-3353-E147-9E95-05E042E18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" y="773511"/>
            <a:ext cx="5906891" cy="315034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7CA1787-97CB-DFA8-CE18-C0E121099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84" y="4067869"/>
            <a:ext cx="621069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30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3">
            <a:extLst>
              <a:ext uri="{FF2B5EF4-FFF2-40B4-BE49-F238E27FC236}">
                <a16:creationId xmlns:a16="http://schemas.microsoft.com/office/drawing/2014/main" id="{29EDEB4B-4731-4B93-5103-EB099820B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2" y="34925"/>
            <a:ext cx="9289032" cy="7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4" tIns="45682" rIns="91364" bIns="45682">
            <a:spAutoFit/>
          </a:bodyPr>
          <a:lstStyle>
            <a:lvl1pPr defTabSz="909638"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 defTabSz="909638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77938" indent="-209550" defTabSz="909638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06563" indent="-207963" defTabSz="9096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33600" indent="-209550" defTabSz="909638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5908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480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052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624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r>
              <a:rPr lang="en-US" altLang="it-IT" sz="42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A new spin on field RR </a:t>
            </a:r>
            <a:r>
              <a:rPr lang="en-US" altLang="it-IT" sz="42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Lyrae</a:t>
            </a:r>
            <a:r>
              <a:rPr lang="en-US" altLang="it-IT" sz="42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: GALAH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038E47-AF1A-85C0-254E-1F31688F14B1}"/>
              </a:ext>
            </a:extLst>
          </p:cNvPr>
          <p:cNvSpPr txBox="1"/>
          <p:nvPr/>
        </p:nvSpPr>
        <p:spPr>
          <a:xfrm>
            <a:off x="7704608" y="7062588"/>
            <a:ext cx="234551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CL" dirty="0">
                <a:highlight>
                  <a:srgbClr val="008000"/>
                </a:highlight>
              </a:rPr>
              <a:t>D’Orazi + 2024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1EF47E8-B94B-922A-B6F4-C8DC4BD9B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88" y="899517"/>
            <a:ext cx="6984776" cy="598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76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3">
            <a:extLst>
              <a:ext uri="{FF2B5EF4-FFF2-40B4-BE49-F238E27FC236}">
                <a16:creationId xmlns:a16="http://schemas.microsoft.com/office/drawing/2014/main" id="{29EDEB4B-4731-4B93-5103-EB099820B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2" y="34925"/>
            <a:ext cx="9289032" cy="7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4" tIns="45682" rIns="91364" bIns="45682">
            <a:spAutoFit/>
          </a:bodyPr>
          <a:lstStyle>
            <a:lvl1pPr defTabSz="909638"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 defTabSz="909638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77938" indent="-209550" defTabSz="909638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06563" indent="-207963" defTabSz="9096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33600" indent="-209550" defTabSz="909638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5908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480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052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624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r>
              <a:rPr lang="en-US" altLang="it-IT" sz="42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A new spin on field RR </a:t>
            </a:r>
            <a:r>
              <a:rPr lang="en-US" altLang="it-IT" sz="42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Lyrae</a:t>
            </a:r>
            <a:r>
              <a:rPr lang="en-US" altLang="it-IT" sz="42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: GALAH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038E47-AF1A-85C0-254E-1F31688F14B1}"/>
              </a:ext>
            </a:extLst>
          </p:cNvPr>
          <p:cNvSpPr txBox="1"/>
          <p:nvPr/>
        </p:nvSpPr>
        <p:spPr>
          <a:xfrm>
            <a:off x="7704608" y="7062588"/>
            <a:ext cx="234551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CL" dirty="0">
                <a:highlight>
                  <a:srgbClr val="008000"/>
                </a:highlight>
              </a:rPr>
              <a:t>D’Orazi + 2024</a:t>
            </a:r>
          </a:p>
        </p:txBody>
      </p:sp>
      <p:pic>
        <p:nvPicPr>
          <p:cNvPr id="3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B3803CD2-C12F-A718-F341-6CE09230A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1331565"/>
            <a:ext cx="9321080" cy="37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98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3">
            <a:extLst>
              <a:ext uri="{FF2B5EF4-FFF2-40B4-BE49-F238E27FC236}">
                <a16:creationId xmlns:a16="http://schemas.microsoft.com/office/drawing/2014/main" id="{29EDEB4B-4731-4B93-5103-EB099820B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2" y="34925"/>
            <a:ext cx="9289032" cy="7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4" tIns="45682" rIns="91364" bIns="45682">
            <a:spAutoFit/>
          </a:bodyPr>
          <a:lstStyle>
            <a:lvl1pPr defTabSz="909638"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 defTabSz="909638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77938" indent="-209550" defTabSz="909638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06563" indent="-207963" defTabSz="9096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33600" indent="-209550" defTabSz="909638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5908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480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052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624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r>
              <a:rPr lang="en-US" altLang="it-IT" sz="42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A new spin on field RR </a:t>
            </a:r>
            <a:r>
              <a:rPr lang="en-US" altLang="it-IT" sz="42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Lyrae</a:t>
            </a:r>
            <a:r>
              <a:rPr lang="en-US" altLang="it-IT" sz="42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: GALAH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038E47-AF1A-85C0-254E-1F31688F14B1}"/>
              </a:ext>
            </a:extLst>
          </p:cNvPr>
          <p:cNvSpPr txBox="1"/>
          <p:nvPr/>
        </p:nvSpPr>
        <p:spPr>
          <a:xfrm>
            <a:off x="7704608" y="7062588"/>
            <a:ext cx="234551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CL" dirty="0">
                <a:highlight>
                  <a:srgbClr val="008000"/>
                </a:highlight>
              </a:rPr>
              <a:t>D’Orazi + 2024</a:t>
            </a:r>
          </a:p>
        </p:txBody>
      </p:sp>
      <p:pic>
        <p:nvPicPr>
          <p:cNvPr id="3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F359CE06-0246-FCD5-FD48-158A59180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115541"/>
            <a:ext cx="9144768" cy="4176464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B1DF01CC-A9B7-C184-35E8-4FBACC50B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" y="5398930"/>
            <a:ext cx="10019619" cy="147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4" tIns="45682" rIns="91364" bIns="45682">
            <a:spAutoFit/>
          </a:bodyPr>
          <a:lstStyle>
            <a:lvl1pPr defTabSz="909638"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 defTabSz="909638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77938" indent="-209550" defTabSz="909638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06563" indent="-207963" defTabSz="9096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33600" indent="-209550" defTabSz="909638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5908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480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052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62400" indent="-209550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r>
              <a:rPr lang="en-US" altLang="it-IT" sz="30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altLang="it-IT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 lot of food for thought: 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r>
              <a:rPr lang="en-US" altLang="it-IT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hierarchical formation </a:t>
            </a:r>
            <a:r>
              <a:rPr lang="en-US" altLang="it-IT" sz="3000" b="1" dirty="0">
                <a:solidFill>
                  <a:srgbClr val="0070C0"/>
                </a:solidFill>
                <a:latin typeface="Times New Roman" panose="02020603050405020304" pitchFamily="18" charset="0"/>
                <a:sym typeface="Wingdings" pitchFamily="2" charset="2"/>
              </a:rPr>
              <a:t> 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r>
              <a:rPr lang="en-US" altLang="it-IT" sz="3000" b="1" dirty="0">
                <a:solidFill>
                  <a:srgbClr val="0070C0"/>
                </a:solidFill>
                <a:latin typeface="Times New Roman" panose="02020603050405020304" pitchFamily="18" charset="0"/>
                <a:sym typeface="Wingdings" pitchFamily="2" charset="2"/>
              </a:rPr>
              <a:t>Quantitative constraints on  in situ &amp; accreted components</a:t>
            </a:r>
            <a:r>
              <a:rPr lang="en-US" altLang="it-IT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15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CasellaDiTesto 2">
            <a:extLst>
              <a:ext uri="{FF2B5EF4-FFF2-40B4-BE49-F238E27FC236}">
                <a16:creationId xmlns:a16="http://schemas.microsoft.com/office/drawing/2014/main" id="{2AE01D9D-74FB-B0FE-81B1-ACCE3F43B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936" y="150440"/>
            <a:ext cx="640871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80" tIns="45544" rIns="91080" bIns="45544">
            <a:spAutoFit/>
          </a:bodyPr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ts val="5763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5500" b="1" dirty="0">
                <a:solidFill>
                  <a:srgbClr val="0000FF"/>
                </a:solidFill>
                <a:latin typeface="Comic Sans MS" panose="030F0902030302020204" pitchFamily="66" charset="0"/>
              </a:rPr>
              <a:t>CONCLUSIONS I</a:t>
            </a:r>
          </a:p>
        </p:txBody>
      </p:sp>
      <p:sp>
        <p:nvSpPr>
          <p:cNvPr id="74754" name="TextBox 2">
            <a:extLst>
              <a:ext uri="{FF2B5EF4-FFF2-40B4-BE49-F238E27FC236}">
                <a16:creationId xmlns:a16="http://schemas.microsoft.com/office/drawing/2014/main" id="{2776AD77-4266-8D82-759A-87391D26A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233488"/>
            <a:ext cx="9917112" cy="100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1" tIns="45572" rIns="91141" bIns="45572">
            <a:spAutoFit/>
          </a:bodyPr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b="1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 The new HR sample provided the opportunity </a:t>
            </a: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b="1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to  calibrate LR spectroscopic diagnostics</a:t>
            </a:r>
            <a:endParaRPr lang="en-US" altLang="it-IT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74755" name="TextBox 3">
            <a:extLst>
              <a:ext uri="{FF2B5EF4-FFF2-40B4-BE49-F238E27FC236}">
                <a16:creationId xmlns:a16="http://schemas.microsoft.com/office/drawing/2014/main" id="{CF9877C7-9153-8F26-7250-B63ADEDB6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2411685"/>
            <a:ext cx="9936162" cy="95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1" tIns="45572" rIns="91141" bIns="45572">
            <a:spAutoFit/>
          </a:bodyPr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Wingdings" pitchFamily="2" charset="2"/>
              <a:buChar char="à"/>
            </a:pPr>
            <a:r>
              <a:rPr lang="en-US" altLang="it-IT" sz="3000" b="1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 RRLs are unique beacons to investigate the early MW formation  (age constraints) + </a:t>
            </a:r>
            <a:r>
              <a:rPr lang="en-US" altLang="it-IT" sz="3000" b="1" dirty="0">
                <a:solidFill>
                  <a:srgbClr val="7030A0"/>
                </a:solidFill>
                <a:latin typeface="Comic Sans MS" panose="030F0902030302020204" pitchFamily="66" charset="0"/>
                <a:sym typeface="Wingdings" pitchFamily="2" charset="2"/>
              </a:rPr>
              <a:t>chemical tagging </a:t>
            </a:r>
          </a:p>
        </p:txBody>
      </p:sp>
      <p:sp>
        <p:nvSpPr>
          <p:cNvPr id="74756" name="TextBox 3">
            <a:extLst>
              <a:ext uri="{FF2B5EF4-FFF2-40B4-BE49-F238E27FC236}">
                <a16:creationId xmlns:a16="http://schemas.microsoft.com/office/drawing/2014/main" id="{A1EC2429-10B9-2DA9-98BE-E444D9ACF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39" y="3779837"/>
            <a:ext cx="9864725" cy="352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41" tIns="45572" rIns="91141" bIns="45572">
            <a:spAutoFit/>
          </a:bodyPr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marL="571500" indent="-571500" eaLnBrk="1">
              <a:lnSpc>
                <a:spcPct val="93000"/>
              </a:lnSpc>
              <a:spcAft>
                <a:spcPct val="0"/>
              </a:spcAft>
              <a:buSzPct val="100000"/>
              <a:buFont typeface="Wingdings" pitchFamily="2" charset="2"/>
              <a:buChar char="à"/>
            </a:pPr>
            <a:r>
              <a:rPr lang="en-US" altLang="it-IT" sz="4000" b="1" dirty="0">
                <a:solidFill>
                  <a:srgbClr val="00B050"/>
                </a:solidFill>
                <a:latin typeface="Comic Sans MS" panose="030F0902030302020204" pitchFamily="66" charset="0"/>
                <a:sym typeface="Wingdings" pitchFamily="2" charset="2"/>
              </a:rPr>
              <a:t>Limiting mag. J˜H˜K=24.5—25.0</a:t>
            </a: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None/>
            </a:pPr>
            <a:endParaRPr lang="en-US" altLang="it-IT" sz="4000" b="1" dirty="0">
              <a:solidFill>
                <a:srgbClr val="00B050"/>
              </a:solidFill>
              <a:latin typeface="Comic Sans MS" panose="030F0902030302020204" pitchFamily="66" charset="0"/>
              <a:sym typeface="Wingdings" pitchFamily="2" charset="2"/>
            </a:endParaRP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None/>
            </a:pPr>
            <a:r>
              <a:rPr lang="en-US" altLang="it-IT" sz="4000" b="1" dirty="0">
                <a:solidFill>
                  <a:srgbClr val="00B050"/>
                </a:solidFill>
                <a:latin typeface="Comic Sans MS" panose="030F0902030302020204" pitchFamily="66" charset="0"/>
                <a:sym typeface="Wingdings" pitchFamily="2" charset="2"/>
              </a:rPr>
              <a:t>  </a:t>
            </a:r>
            <a:r>
              <a:rPr lang="en-US" altLang="it-IT" sz="4000" b="1" dirty="0">
                <a:solidFill>
                  <a:schemeClr val="tx1"/>
                </a:solidFill>
                <a:latin typeface="Comic Sans MS" panose="030F0902030302020204" pitchFamily="66" charset="0"/>
                <a:sym typeface="Wingdings" pitchFamily="2" charset="2"/>
              </a:rPr>
              <a:t> HB &amp; RRLs  M31/M32/M33 (IC10)</a:t>
            </a: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None/>
            </a:pPr>
            <a:r>
              <a:rPr lang="en-US" altLang="it-IT" sz="4000" b="1" dirty="0">
                <a:solidFill>
                  <a:srgbClr val="00B050"/>
                </a:solidFill>
                <a:latin typeface="Comic Sans MS" panose="030F0902030302020204" pitchFamily="66" charset="0"/>
                <a:sym typeface="Wingdings" pitchFamily="2" charset="2"/>
              </a:rPr>
              <a:t>  </a:t>
            </a:r>
            <a:r>
              <a:rPr lang="en-US" altLang="it-IT" sz="4000" b="1" dirty="0">
                <a:solidFill>
                  <a:schemeClr val="tx1"/>
                </a:solidFill>
                <a:latin typeface="Comic Sans MS" panose="030F0902030302020204" pitchFamily="66" charset="0"/>
                <a:sym typeface="Wingdings" pitchFamily="2" charset="2"/>
              </a:rPr>
              <a:t> old MSTO across Galactic center</a:t>
            </a: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None/>
            </a:pPr>
            <a:endParaRPr lang="en-US" altLang="it-IT" sz="4000" b="1" dirty="0">
              <a:solidFill>
                <a:schemeClr val="tx1"/>
              </a:solidFill>
              <a:latin typeface="Comic Sans MS" panose="030F0902030302020204" pitchFamily="66" charset="0"/>
              <a:sym typeface="Wingdings" pitchFamily="2" charset="2"/>
            </a:endParaRP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None/>
            </a:pPr>
            <a:r>
              <a:rPr lang="en-US" altLang="it-IT" sz="4000" b="1" dirty="0">
                <a:solidFill>
                  <a:srgbClr val="00B050"/>
                </a:solidFill>
                <a:latin typeface="Comic Sans MS" panose="030F0902030302020204" pitchFamily="66" charset="0"/>
                <a:sym typeface="Wingdings" pitchFamily="2" charset="2"/>
              </a:rPr>
              <a:t>   both heavily affected by crowding! 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CasellaDiTesto 2">
            <a:extLst>
              <a:ext uri="{FF2B5EF4-FFF2-40B4-BE49-F238E27FC236}">
                <a16:creationId xmlns:a16="http://schemas.microsoft.com/office/drawing/2014/main" id="{83CF12C7-2B39-192C-F65A-E13905DAF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27000"/>
            <a:ext cx="734536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0" tIns="45544" rIns="91080" bIns="45544">
            <a:spAutoFit/>
          </a:bodyPr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ts val="5763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5500" b="1" dirty="0">
                <a:solidFill>
                  <a:srgbClr val="0000FF"/>
                </a:solidFill>
                <a:latin typeface="Comic Sans MS" panose="030F0902030302020204" pitchFamily="66" charset="0"/>
              </a:rPr>
              <a:t>CONCLUSIONS II</a:t>
            </a:r>
          </a:p>
        </p:txBody>
      </p:sp>
      <p:sp>
        <p:nvSpPr>
          <p:cNvPr id="75779" name="TextBox 3">
            <a:extLst>
              <a:ext uri="{FF2B5EF4-FFF2-40B4-BE49-F238E27FC236}">
                <a16:creationId xmlns:a16="http://schemas.microsoft.com/office/drawing/2014/main" id="{1CEA515A-476B-F633-DE94-ED95FC980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1971674"/>
            <a:ext cx="8586787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1" tIns="45572" rIns="91141" bIns="45572">
            <a:spAutoFit/>
          </a:bodyPr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Wingdings" pitchFamily="2" charset="2"/>
              <a:buChar char="à"/>
            </a:pPr>
            <a:r>
              <a:rPr lang="en-US" altLang="it-IT" sz="3000" b="1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 Ground-based follow up spectroscopy:        MUSE  + MOONS + 4MOST </a:t>
            </a: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StarSymbol" charset="0"/>
              <a:buNone/>
            </a:pPr>
            <a:r>
              <a:rPr lang="en-US" altLang="it-IT" sz="3000" b="1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      MAVIS  Halo outskirts</a:t>
            </a: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StarSymbol" charset="0"/>
              <a:buNone/>
            </a:pPr>
            <a:r>
              <a:rPr lang="en-US" altLang="it-IT" sz="3000" b="1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      ERIS  Galactic Bulge</a:t>
            </a:r>
          </a:p>
        </p:txBody>
      </p:sp>
      <p:sp>
        <p:nvSpPr>
          <p:cNvPr id="99333" name="TextBox 3">
            <a:extLst>
              <a:ext uri="{FF2B5EF4-FFF2-40B4-BE49-F238E27FC236}">
                <a16:creationId xmlns:a16="http://schemas.microsoft.com/office/drawing/2014/main" id="{F0A5D3F4-410A-81C9-3B82-ED40EE7C9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4208057"/>
            <a:ext cx="9359900" cy="2668124"/>
          </a:xfrm>
          <a:prstGeom prst="rect">
            <a:avLst/>
          </a:prstGeom>
          <a:noFill/>
          <a:ln>
            <a:noFill/>
          </a:ln>
        </p:spPr>
        <p:txBody>
          <a:bodyPr lIns="91141" tIns="45572" rIns="91141" bIns="45572">
            <a:spAutoFit/>
          </a:bodyPr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Wingdings" pitchFamily="2" charset="2"/>
              <a:buChar char="à"/>
              <a:defRPr/>
            </a:pPr>
            <a:r>
              <a:rPr lang="en-US" altLang="it-IT" sz="3000" b="1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 Ground-based multi-band photometry: LSST</a:t>
            </a: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StarSymbol" charset="0"/>
              <a:buNone/>
              <a:defRPr/>
            </a:pPr>
            <a:r>
              <a:rPr lang="en-US" altLang="it-IT" sz="3000" b="1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    from 20-21  to 25-26 mag  JWST/WFIRST?</a:t>
            </a: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StarSymbol" charset="0"/>
              <a:buNone/>
              <a:defRPr/>
            </a:pPr>
            <a:endParaRPr lang="en-US" altLang="it-IT" sz="3000" b="1" dirty="0">
              <a:solidFill>
                <a:srgbClr val="0000FF"/>
              </a:solidFill>
              <a:latin typeface="Comic Sans MS" panose="030F0902030302020204" pitchFamily="66" charset="0"/>
              <a:sym typeface="Wingdings" pitchFamily="2" charset="2"/>
            </a:endParaRPr>
          </a:p>
          <a:p>
            <a:pPr marL="457200" indent="-457200" eaLnBrk="1">
              <a:lnSpc>
                <a:spcPct val="93000"/>
              </a:lnSpc>
              <a:spcAft>
                <a:spcPct val="0"/>
              </a:spcAft>
              <a:buSzPct val="100000"/>
              <a:buFont typeface="Wingdings" pitchFamily="2" charset="2"/>
              <a:buChar char="à"/>
              <a:defRPr/>
            </a:pPr>
            <a:r>
              <a:rPr lang="en-US" altLang="it-IT" sz="3000" b="1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ELT: MICADO, HARMONI, ANDES ….. </a:t>
            </a:r>
          </a:p>
          <a:p>
            <a:pPr marL="457200" indent="-457200" eaLnBrk="1">
              <a:lnSpc>
                <a:spcPct val="93000"/>
              </a:lnSpc>
              <a:spcAft>
                <a:spcPct val="0"/>
              </a:spcAft>
              <a:buSzPct val="100000"/>
              <a:buFont typeface="Wingdings" pitchFamily="2" charset="2"/>
              <a:buChar char="à"/>
              <a:defRPr/>
            </a:pPr>
            <a:endParaRPr lang="en-US" altLang="it-IT" sz="3000" b="1" dirty="0">
              <a:solidFill>
                <a:srgbClr val="0000FF"/>
              </a:solidFill>
              <a:latin typeface="Comic Sans MS" panose="030F0902030302020204" pitchFamily="66" charset="0"/>
              <a:sym typeface="Wingdings" pitchFamily="2" charset="2"/>
            </a:endParaRP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StarSymbol" charset="0"/>
              <a:buNone/>
              <a:defRPr/>
            </a:pPr>
            <a:r>
              <a:rPr lang="en-US" altLang="it-IT" sz="3000" b="1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 WST (!!!) ++++ </a:t>
            </a:r>
            <a:r>
              <a:rPr lang="en-US" altLang="it-IT" sz="3000" b="1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GaiaNIR</a:t>
            </a:r>
            <a:endParaRPr lang="en-US" altLang="it-IT" sz="3000" b="1" dirty="0">
              <a:solidFill>
                <a:srgbClr val="0000FF"/>
              </a:solidFill>
              <a:latin typeface="Comic Sans MS" panose="030F0902030302020204" pitchFamily="66" charset="0"/>
              <a:sym typeface="Wingdings" pitchFamily="2" charset="2"/>
            </a:endParaRPr>
          </a:p>
        </p:txBody>
      </p:sp>
      <p:sp>
        <p:nvSpPr>
          <p:cNvPr id="75781" name="TextBox 2">
            <a:extLst>
              <a:ext uri="{FF2B5EF4-FFF2-40B4-BE49-F238E27FC236}">
                <a16:creationId xmlns:a16="http://schemas.microsoft.com/office/drawing/2014/main" id="{96DAB598-B91B-062A-D4B8-76DB48214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1116013"/>
            <a:ext cx="7682910" cy="52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1" tIns="45572" rIns="91141" bIns="45572">
            <a:spAutoFit/>
          </a:bodyPr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-</a:t>
            </a:r>
            <a:r>
              <a:rPr lang="en-US" altLang="it-IT" sz="3000" b="1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 Golden age for stellar spectroscopy </a:t>
            </a:r>
            <a:r>
              <a:rPr lang="en-US" altLang="it-IT" sz="3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D79541D-621C-FC40-7B40-584FAD1B91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2800" y="122238"/>
            <a:ext cx="8418513" cy="762000"/>
          </a:xfrm>
        </p:spPr>
        <p:txBody>
          <a:bodyPr/>
          <a:lstStyle/>
          <a:p>
            <a:pPr eaLnBrk="1" hangingPunct="1"/>
            <a:r>
              <a:rPr lang="en-US" altLang="it-CL" sz="6000" b="1">
                <a:solidFill>
                  <a:srgbClr val="FF3300"/>
                </a:solidFill>
                <a:ea typeface="ＭＳ Ｐゴシック" panose="020B0600070205080204" pitchFamily="34" charset="-128"/>
              </a:rPr>
              <a:t>Credits</a:t>
            </a:r>
            <a:endParaRPr lang="it-IT" altLang="it-CL" sz="6000" b="1">
              <a:solidFill>
                <a:srgbClr val="FF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24611" name="Text Box 3">
            <a:extLst>
              <a:ext uri="{FF2B5EF4-FFF2-40B4-BE49-F238E27FC236}">
                <a16:creationId xmlns:a16="http://schemas.microsoft.com/office/drawing/2014/main" id="{EF7A61C8-4D31-8FA2-E8BF-CE14E50ED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1254125"/>
            <a:ext cx="10069512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976" tIns="45492" rIns="90976" bIns="45492">
            <a:spAutoFit/>
          </a:bodyPr>
          <a:lstStyle>
            <a:lvl1pPr marL="604838" indent="-604838" eaLnBrk="0"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altLang="it-CL" sz="3600" b="1" i="1">
                <a:solidFill>
                  <a:srgbClr val="0000FF"/>
                </a:solidFill>
              </a:rPr>
              <a:t>To young, differently young &amp; senior colleagues with whom I have the pleasure to share this wonderful adventure</a:t>
            </a:r>
            <a:endParaRPr lang="en-US" altLang="it-CL" sz="3600" b="1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75BBD5-A6B8-DD29-A46A-4C383DE23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3995738"/>
            <a:ext cx="5818188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76" tIns="45492" rIns="90976" bIns="45492">
            <a:spAutoFit/>
          </a:bodyPr>
          <a:lstStyle>
            <a:lvl1pPr defTabSz="452438"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 defTabSz="452438"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defTabSz="452438"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defTabSz="452438"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defTabSz="452438"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05075" indent="-225425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62275" indent="-225425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19475" indent="-225425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76675" indent="-225425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CL" sz="8800">
                <a:solidFill>
                  <a:srgbClr val="008000"/>
                </a:solidFill>
              </a:rPr>
              <a:t>THANKS!!!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324611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Footer Placeholder 4">
            <a:extLst>
              <a:ext uri="{FF2B5EF4-FFF2-40B4-BE49-F238E27FC236}">
                <a16:creationId xmlns:a16="http://schemas.microsoft.com/office/drawing/2014/main" id="{81473916-F787-9496-90EB-E657AE150D4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77938" indent="-209550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06563" indent="-207963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33600" indent="-209550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5908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480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052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624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fr-FR" altLang="it-IT" sz="2400">
                <a:solidFill>
                  <a:srgbClr val="FFFFFF"/>
                </a:solidFill>
                <a:latin typeface="Comic Sans MS" panose="030F0902030302020204" pitchFamily="66" charset="0"/>
              </a:rPr>
              <a:t>Frédéric Thévenin</a:t>
            </a:r>
          </a:p>
        </p:txBody>
      </p:sp>
      <p:sp>
        <p:nvSpPr>
          <p:cNvPr id="11266" name="Slide Number Placeholder 5">
            <a:extLst>
              <a:ext uri="{FF2B5EF4-FFF2-40B4-BE49-F238E27FC236}">
                <a16:creationId xmlns:a16="http://schemas.microsoft.com/office/drawing/2014/main" id="{306001B6-B2EF-47D8-6937-27F8E7F433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7224713" y="7007225"/>
            <a:ext cx="2352675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77938" indent="-209550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06563" indent="-207963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33600" indent="-209550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5908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480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052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624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fld id="{7B8E116A-86B9-2F46-8EF5-161E78DA785B}" type="slidenum">
              <a:rPr lang="fr-FR" altLang="it-IT" sz="2400">
                <a:solidFill>
                  <a:srgbClr val="FFFFFF"/>
                </a:solidFill>
                <a:latin typeface="Comic Sans MS" panose="030F0902030302020204" pitchFamily="66" charset="0"/>
              </a:rPr>
              <a:pPr eaLnBrk="1">
                <a:lnSpc>
                  <a:spcPct val="93000"/>
                </a:lnSpc>
                <a:spcAft>
                  <a:spcPct val="0"/>
                </a:spcAft>
                <a:buSzPct val="100000"/>
                <a:buFont typeface="Times New Roman" panose="02020603050405020304" pitchFamily="18" charset="0"/>
                <a:buNone/>
              </a:pPr>
              <a:t>3</a:t>
            </a:fld>
            <a:endParaRPr lang="fr-FR" altLang="it-IT" sz="2400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CC9BF9B0-1F53-EA3E-DA7F-8463C1F5B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0163"/>
            <a:ext cx="6629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8" name="TextBox 6">
            <a:extLst>
              <a:ext uri="{FF2B5EF4-FFF2-40B4-BE49-F238E27FC236}">
                <a16:creationId xmlns:a16="http://schemas.microsoft.com/office/drawing/2014/main" id="{57FCAC22-D1DF-D8CB-B423-97B77B1F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5795963"/>
            <a:ext cx="955198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77938" indent="-209550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06563" indent="-207963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33600" indent="-209550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5908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480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052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624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2400" b="1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Accurate standard candles</a:t>
            </a: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endParaRPr lang="en-US" altLang="it-IT" sz="2400" b="1">
              <a:solidFill>
                <a:srgbClr val="FF0000"/>
              </a:solidFill>
              <a:latin typeface="Comic Sans MS" panose="030F0902030302020204" pitchFamily="66" charset="0"/>
              <a:sym typeface="Wingdings" pitchFamily="2" charset="2"/>
            </a:endParaRP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2400" b="1">
                <a:solidFill>
                  <a:srgbClr val="000090"/>
                </a:solidFill>
                <a:latin typeface="Comic Sans MS" panose="030F0902030302020204" pitchFamily="66" charset="0"/>
                <a:sym typeface="Wingdings" pitchFamily="2" charset="2"/>
              </a:rPr>
              <a:t>Solid tracers of old (RRLs, TIICs), intermediate (ACs, Miras) and young (Classical Cepheids). </a:t>
            </a:r>
          </a:p>
        </p:txBody>
      </p:sp>
      <p:sp>
        <p:nvSpPr>
          <p:cNvPr id="11269" name="TextBox 5">
            <a:extLst>
              <a:ext uri="{FF2B5EF4-FFF2-40B4-BE49-F238E27FC236}">
                <a16:creationId xmlns:a16="http://schemas.microsoft.com/office/drawing/2014/main" id="{175EE59F-A62F-EB7F-6088-2C327608F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513" y="731838"/>
            <a:ext cx="3024187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77938" indent="-209550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06563" indent="-207963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33600" indent="-209550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5908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480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052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62400" indent="-209550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3000" b="1">
                <a:solidFill>
                  <a:schemeClr val="tx1"/>
                </a:solidFill>
                <a:latin typeface="Comic Sans MS" panose="030F0902030302020204" pitchFamily="66" charset="0"/>
              </a:rPr>
              <a:t>Why Variables?</a:t>
            </a: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endParaRPr lang="en-US" altLang="it-IT" sz="2300" b="1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2300" b="1">
                <a:solidFill>
                  <a:schemeClr val="tx1"/>
                </a:solidFill>
                <a:latin typeface="Comic Sans MS" panose="030F0902030302020204" pitchFamily="66" charset="0"/>
              </a:rPr>
              <a:t>RR Lyrae, </a:t>
            </a: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2300" b="1">
                <a:solidFill>
                  <a:schemeClr val="tx1"/>
                </a:solidFill>
                <a:latin typeface="Comic Sans MS" panose="030F0902030302020204" pitchFamily="66" charset="0"/>
              </a:rPr>
              <a:t>Type II Cepheids,</a:t>
            </a: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2300" b="1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2300" b="1">
                <a:solidFill>
                  <a:schemeClr val="tx1"/>
                </a:solidFill>
                <a:latin typeface="Comic Sans MS" panose="030F0902030302020204" pitchFamily="66" charset="0"/>
              </a:rPr>
              <a:t>Anomalous Cepheids,</a:t>
            </a: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2300" b="1">
                <a:solidFill>
                  <a:schemeClr val="tx1"/>
                </a:solidFill>
                <a:latin typeface="Comic Sans MS" panose="030F0902030302020204" pitchFamily="66" charset="0"/>
              </a:rPr>
              <a:t>Miras,</a:t>
            </a: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endParaRPr lang="en-US" altLang="it-IT" sz="2300" b="1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eaLnBrk="1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2300" b="1">
                <a:solidFill>
                  <a:schemeClr val="tx1"/>
                </a:solidFill>
                <a:latin typeface="Comic Sans MS" panose="030F0902030302020204" pitchFamily="66" charset="0"/>
              </a:rPr>
              <a:t>Classical Cepheids,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W0376-one-black-sheep-of-the-herd.jpg">
            <a:extLst>
              <a:ext uri="{FF2B5EF4-FFF2-40B4-BE49-F238E27FC236}">
                <a16:creationId xmlns:a16="http://schemas.microsoft.com/office/drawing/2014/main" id="{99604CD1-72AF-02DA-D22E-A4620F830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16513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extBox 2">
            <a:extLst>
              <a:ext uri="{FF2B5EF4-FFF2-40B4-BE49-F238E27FC236}">
                <a16:creationId xmlns:a16="http://schemas.microsoft.com/office/drawing/2014/main" id="{A1106D8E-A971-507D-9034-5D9CAAC4D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345" y="122238"/>
            <a:ext cx="45402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050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622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194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766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en-US" altLang="it-CL" sz="5000" b="1" dirty="0">
                <a:solidFill>
                  <a:srgbClr val="FF0000"/>
                </a:solidFill>
              </a:rPr>
              <a:t>Cepheids &amp; </a:t>
            </a:r>
          </a:p>
          <a:p>
            <a:pPr eaLnBrk="1"/>
            <a:r>
              <a:rPr lang="en-US" altLang="it-CL" sz="5000" b="1" dirty="0">
                <a:solidFill>
                  <a:srgbClr val="FF0000"/>
                </a:solidFill>
              </a:rPr>
              <a:t>RR </a:t>
            </a:r>
            <a:r>
              <a:rPr lang="en-US" altLang="it-CL" sz="5000" b="1" dirty="0" err="1">
                <a:solidFill>
                  <a:srgbClr val="FF0000"/>
                </a:solidFill>
              </a:rPr>
              <a:t>Lyrae</a:t>
            </a:r>
            <a:endParaRPr lang="en-US" altLang="it-CL" sz="5000" b="1" dirty="0">
              <a:solidFill>
                <a:srgbClr val="FF0000"/>
              </a:solidFill>
            </a:endParaRPr>
          </a:p>
        </p:txBody>
      </p:sp>
      <p:sp>
        <p:nvSpPr>
          <p:cNvPr id="13315" name="TextBox 3">
            <a:extLst>
              <a:ext uri="{FF2B5EF4-FFF2-40B4-BE49-F238E27FC236}">
                <a16:creationId xmlns:a16="http://schemas.microsoft.com/office/drawing/2014/main" id="{01C39F0F-69CC-7040-F494-8385410DE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3492500"/>
            <a:ext cx="9959975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050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622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194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766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à"/>
            </a:pPr>
            <a:r>
              <a:rPr lang="en-US" altLang="it-CL" sz="3500" b="1">
                <a:solidFill>
                  <a:srgbClr val="0000FF"/>
                </a:solidFill>
              </a:rPr>
              <a:t> They can be easily identified</a:t>
            </a:r>
          </a:p>
          <a:p>
            <a:pPr eaLnBrk="1">
              <a:buFont typeface="Wingdings" pitchFamily="2" charset="2"/>
              <a:buChar char="à"/>
            </a:pPr>
            <a:r>
              <a:rPr lang="en-US" altLang="it-CL" sz="3500" b="1">
                <a:solidFill>
                  <a:srgbClr val="0000FF"/>
                </a:solidFill>
              </a:rPr>
              <a:t> Individual distances better than ~1-3%</a:t>
            </a:r>
          </a:p>
          <a:p>
            <a:pPr eaLnBrk="1">
              <a:buFont typeface="Wingdings" pitchFamily="2" charset="2"/>
              <a:buChar char="à"/>
            </a:pPr>
            <a:r>
              <a:rPr lang="en-US" altLang="it-CL" sz="3500" b="1">
                <a:solidFill>
                  <a:srgbClr val="0000FF"/>
                </a:solidFill>
              </a:rPr>
              <a:t> Reddening estimates</a:t>
            </a:r>
          </a:p>
          <a:p>
            <a:pPr eaLnBrk="1">
              <a:buFont typeface="Wingdings" pitchFamily="2" charset="2"/>
              <a:buChar char="à"/>
            </a:pPr>
            <a:r>
              <a:rPr lang="en-US" altLang="it-CL" sz="3500" b="1">
                <a:solidFill>
                  <a:srgbClr val="0000FF"/>
                </a:solidFill>
              </a:rPr>
              <a:t> Age constraints </a:t>
            </a:r>
          </a:p>
          <a:p>
            <a:pPr eaLnBrk="1"/>
            <a:r>
              <a:rPr lang="en-US" altLang="it-CL" sz="3500" b="1">
                <a:solidFill>
                  <a:srgbClr val="0000FF"/>
                </a:solidFill>
              </a:rPr>
              <a:t>     Cepheids </a:t>
            </a:r>
            <a:r>
              <a:rPr lang="en-US" altLang="it-CL" sz="3500" b="1">
                <a:solidFill>
                  <a:srgbClr val="0000FF"/>
                </a:solidFill>
                <a:sym typeface="Wingdings" pitchFamily="2" charset="2"/>
              </a:rPr>
              <a:t> </a:t>
            </a:r>
            <a:r>
              <a:rPr lang="en-US" altLang="it-CL" sz="3500" b="1">
                <a:solidFill>
                  <a:srgbClr val="0000FF"/>
                </a:solidFill>
              </a:rPr>
              <a:t>young </a:t>
            </a:r>
            <a:r>
              <a:rPr lang="en-US" altLang="it-CL" sz="2800" b="1">
                <a:solidFill>
                  <a:srgbClr val="0000FF"/>
                </a:solidFill>
              </a:rPr>
              <a:t>[5-300 Myr] </a:t>
            </a:r>
            <a:r>
              <a:rPr lang="en-US" altLang="it-CL" sz="3500" b="1">
                <a:solidFill>
                  <a:srgbClr val="0000FF"/>
                </a:solidFill>
              </a:rPr>
              <a:t>individual ages</a:t>
            </a:r>
          </a:p>
          <a:p>
            <a:pPr eaLnBrk="1"/>
            <a:r>
              <a:rPr lang="en-US" altLang="it-CL" sz="3500" b="1">
                <a:solidFill>
                  <a:srgbClr val="0000FF"/>
                </a:solidFill>
              </a:rPr>
              <a:t>     RR Lyrae </a:t>
            </a:r>
            <a:r>
              <a:rPr lang="en-US" altLang="it-CL" sz="3500" b="1">
                <a:solidFill>
                  <a:srgbClr val="0000FF"/>
                </a:solidFill>
                <a:sym typeface="Wingdings" pitchFamily="2" charset="2"/>
              </a:rPr>
              <a:t> old    </a:t>
            </a:r>
            <a:r>
              <a:rPr lang="en-US" altLang="it-CL" sz="3200" b="1">
                <a:solidFill>
                  <a:srgbClr val="0000FF"/>
                </a:solidFill>
                <a:sym typeface="Wingdings" pitchFamily="2" charset="2"/>
              </a:rPr>
              <a:t>[&gt; 10 Gyr]</a:t>
            </a:r>
            <a:endParaRPr lang="en-US" altLang="it-CL" sz="3200" b="1">
              <a:solidFill>
                <a:srgbClr val="0000FF"/>
              </a:solidFill>
            </a:endParaRPr>
          </a:p>
        </p:txBody>
      </p:sp>
      <p:sp>
        <p:nvSpPr>
          <p:cNvPr id="13316" name="TextBox 4">
            <a:extLst>
              <a:ext uri="{FF2B5EF4-FFF2-40B4-BE49-F238E27FC236}">
                <a16:creationId xmlns:a16="http://schemas.microsoft.com/office/drawing/2014/main" id="{59D3A867-1839-A561-4FF3-395F85B68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513" y="6780213"/>
            <a:ext cx="63579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050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622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194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766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en-US" altLang="it-CL" sz="4500" b="1">
                <a:solidFill>
                  <a:srgbClr val="008000"/>
                </a:solidFill>
                <a:sym typeface="Wingdings" pitchFamily="2" charset="2"/>
              </a:rPr>
              <a:t> Demanding targets!</a:t>
            </a:r>
            <a:endParaRPr lang="en-US" altLang="it-CL" sz="4500" b="1">
              <a:solidFill>
                <a:srgbClr val="008000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0883B4A2-E531-1DC1-F29B-1DEC73AA5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368" y="2414007"/>
            <a:ext cx="414248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050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622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194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76675" indent="-225425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en-US" altLang="it-CL" sz="5000" b="1" dirty="0">
                <a:solidFill>
                  <a:srgbClr val="FF1DD6"/>
                </a:solidFill>
              </a:rPr>
              <a:t>Added values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D767F387-26BF-9D5B-5DC0-D9CA56218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1750"/>
            <a:ext cx="10080625" cy="1011238"/>
          </a:xfrm>
        </p:spPr>
        <p:txBody>
          <a:bodyPr/>
          <a:lstStyle/>
          <a:p>
            <a:pPr eaLnBrk="1">
              <a:lnSpc>
                <a:spcPts val="4200"/>
              </a:lnSpc>
            </a:pP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Distribution of </a:t>
            </a:r>
            <a:r>
              <a:rPr lang="it-IT" altLang="it-IT" sz="4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variable</a:t>
            </a: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stars </a:t>
            </a:r>
            <a:r>
              <a:rPr lang="it-IT" altLang="it-IT" sz="4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across</a:t>
            </a: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the MW</a:t>
            </a:r>
          </a:p>
        </p:txBody>
      </p:sp>
      <p:sp>
        <p:nvSpPr>
          <p:cNvPr id="14338" name="TextBox 5">
            <a:extLst>
              <a:ext uri="{FF2B5EF4-FFF2-40B4-BE49-F238E27FC236}">
                <a16:creationId xmlns:a16="http://schemas.microsoft.com/office/drawing/2014/main" id="{670C4E97-1C92-21F9-7821-E4AA2D827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49228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80" tIns="45544" rIns="91080" bIns="45544">
            <a:spAutoFit/>
          </a:bodyPr>
          <a:lstStyle>
            <a:lvl1pPr defTabSz="909638"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 defTabSz="909638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 defTabSz="909638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 defTabSz="9096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 defTabSz="909638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909638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</a:pPr>
            <a:endParaRPr lang="en-US" altLang="it-IT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D9ADD65-F67B-52DA-7E23-8DFDE02CD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20" y="899517"/>
            <a:ext cx="6696744" cy="65532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2">
            <a:extLst>
              <a:ext uri="{FF2B5EF4-FFF2-40B4-BE49-F238E27FC236}">
                <a16:creationId xmlns:a16="http://schemas.microsoft.com/office/drawing/2014/main" id="{7EE3812C-5F22-94E0-EBDE-B1DC53FC0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6988"/>
            <a:ext cx="10075862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2A60E3-6CEC-131E-ACDA-324D26E24FB7}"/>
              </a:ext>
            </a:extLst>
          </p:cNvPr>
          <p:cNvSpPr txBox="1"/>
          <p:nvPr/>
        </p:nvSpPr>
        <p:spPr>
          <a:xfrm>
            <a:off x="7344568" y="35421"/>
            <a:ext cx="2664296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CL" sz="3000" dirty="0">
                <a:highlight>
                  <a:srgbClr val="0000FF"/>
                </a:highlight>
              </a:rPr>
              <a:t>186,000 RRLs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1C0FA9-8850-087D-9B2B-56CEF619E390}"/>
              </a:ext>
            </a:extLst>
          </p:cNvPr>
          <p:cNvSpPr txBox="1"/>
          <p:nvPr/>
        </p:nvSpPr>
        <p:spPr>
          <a:xfrm>
            <a:off x="71760" y="7062588"/>
            <a:ext cx="234391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CL" dirty="0">
                <a:highlight>
                  <a:srgbClr val="800080"/>
                </a:highlight>
              </a:rPr>
              <a:t>86,000 by Gaia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4D39A7-6B13-7D68-EC50-86F60C023A1E}"/>
              </a:ext>
            </a:extLst>
          </p:cNvPr>
          <p:cNvSpPr txBox="1"/>
          <p:nvPr/>
        </p:nvSpPr>
        <p:spPr>
          <a:xfrm>
            <a:off x="7854107" y="7062588"/>
            <a:ext cx="184056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CL" dirty="0">
                <a:highlight>
                  <a:srgbClr val="008000"/>
                </a:highlight>
              </a:rPr>
              <a:t>Braga Fecit</a:t>
            </a:r>
          </a:p>
        </p:txBody>
      </p:sp>
    </p:spTree>
    <p:extLst>
      <p:ext uri="{BB962C8B-B14F-4D97-AF65-F5344CB8AC3E}">
        <p14:creationId xmlns:p14="http://schemas.microsoft.com/office/powerpoint/2010/main" val="3651290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12;p57">
            <a:extLst>
              <a:ext uri="{FF2B5EF4-FFF2-40B4-BE49-F238E27FC236}">
                <a16:creationId xmlns:a16="http://schemas.microsoft.com/office/drawing/2014/main" id="{3F5BA684-30D3-8BB0-51CB-3660B24A291A}"/>
              </a:ext>
            </a:extLst>
          </p:cNvPr>
          <p:cNvSpPr txBox="1">
            <a:spLocks/>
          </p:cNvSpPr>
          <p:nvPr/>
        </p:nvSpPr>
        <p:spPr>
          <a:xfrm>
            <a:off x="1079872" y="34925"/>
            <a:ext cx="8204452" cy="627063"/>
          </a:xfrm>
          <a:prstGeom prst="rect">
            <a:avLst/>
          </a:prstGeom>
        </p:spPr>
        <p:txBody>
          <a:bodyPr spcFirstLastPara="1" lIns="91425" tIns="91425" rIns="91425" bIns="91425"/>
          <a:lstStyle>
            <a:lvl1pPr algn="ctr" defTabSz="441325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41325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Nimbus Roman No9 L" pitchFamily="16" charset="0"/>
                <a:ea typeface="ＭＳ Ｐゴシック" charset="-128"/>
                <a:cs typeface="ＭＳ Ｐゴシック" charset="-128"/>
              </a:defRPr>
            </a:lvl2pPr>
            <a:lvl3pPr algn="ctr" defTabSz="441325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Nimbus Roman No9 L" pitchFamily="16" charset="0"/>
                <a:ea typeface="ＭＳ Ｐゴシック" charset="-128"/>
                <a:cs typeface="ＭＳ Ｐゴシック" charset="-128"/>
              </a:defRPr>
            </a:lvl3pPr>
            <a:lvl4pPr algn="ctr" defTabSz="441325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Nimbus Roman No9 L" pitchFamily="16" charset="0"/>
                <a:ea typeface="ＭＳ Ｐゴシック" charset="-128"/>
                <a:cs typeface="ＭＳ Ｐゴシック" charset="-128"/>
              </a:defRPr>
            </a:lvl4pPr>
            <a:lvl5pPr algn="ctr" defTabSz="441325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Nimbus Roman No9 L" pitchFamily="16" charset="0"/>
                <a:ea typeface="ＭＳ Ｐゴシック" charset="-128"/>
                <a:cs typeface="ＭＳ Ｐゴシック" charset="-128"/>
              </a:defRPr>
            </a:lvl5pPr>
            <a:lvl6pPr marL="452624" algn="l" defTabSz="444764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6pPr>
            <a:lvl7pPr marL="905243" algn="l" defTabSz="444764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7pPr>
            <a:lvl8pPr marL="1357884" algn="l" defTabSz="444764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8pPr>
            <a:lvl9pPr marL="1810498" algn="l" defTabSz="444764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kern="0" dirty="0" err="1">
                <a:solidFill>
                  <a:srgbClr val="0070C0"/>
                </a:solidFill>
              </a:rPr>
              <a:t>CCs</a:t>
            </a:r>
            <a:r>
              <a:rPr lang="it-IT" sz="4000" b="1" kern="0" dirty="0">
                <a:solidFill>
                  <a:srgbClr val="0070C0"/>
                </a:solidFill>
              </a:rPr>
              <a:t> in the </a:t>
            </a:r>
            <a:r>
              <a:rPr lang="it-IT" sz="4000" b="1" kern="0" dirty="0" err="1">
                <a:solidFill>
                  <a:srgbClr val="0070C0"/>
                </a:solidFill>
              </a:rPr>
              <a:t>inner</a:t>
            </a:r>
            <a:r>
              <a:rPr lang="it-IT" sz="4000" b="1" kern="0" dirty="0">
                <a:solidFill>
                  <a:srgbClr val="0070C0"/>
                </a:solidFill>
              </a:rPr>
              <a:t> disk &amp; </a:t>
            </a:r>
            <a:r>
              <a:rPr lang="it-IT" sz="4000" b="1" kern="0" dirty="0" err="1">
                <a:solidFill>
                  <a:srgbClr val="0070C0"/>
                </a:solidFill>
              </a:rPr>
              <a:t>Galactic</a:t>
            </a:r>
            <a:r>
              <a:rPr lang="it-IT" sz="4000" b="1" kern="0" dirty="0">
                <a:solidFill>
                  <a:srgbClr val="0070C0"/>
                </a:solidFill>
              </a:rPr>
              <a:t> center</a:t>
            </a:r>
          </a:p>
        </p:txBody>
      </p:sp>
      <p:sp>
        <p:nvSpPr>
          <p:cNvPr id="27650" name="CasellaDiTesto 3">
            <a:extLst>
              <a:ext uri="{FF2B5EF4-FFF2-40B4-BE49-F238E27FC236}">
                <a16:creationId xmlns:a16="http://schemas.microsoft.com/office/drawing/2014/main" id="{2F691A0E-9883-87F6-A8E6-F17E3E462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32" y="4499917"/>
            <a:ext cx="95768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CL" altLang="it-CL" sz="2800" b="1" dirty="0">
                <a:solidFill>
                  <a:schemeClr val="tx1"/>
                </a:solidFill>
              </a:rPr>
              <a:t>Evidence of a flattening (break) in the inner disk and in the Galactic center</a:t>
            </a:r>
          </a:p>
        </p:txBody>
      </p:sp>
      <p:pic>
        <p:nvPicPr>
          <p:cNvPr id="3" name="Immagine 2" descr="Immagine che contiene diagramma, linea, Diagramma, schermata&#10;&#10;Descrizione generata automaticamente">
            <a:extLst>
              <a:ext uri="{FF2B5EF4-FFF2-40B4-BE49-F238E27FC236}">
                <a16:creationId xmlns:a16="http://schemas.microsoft.com/office/drawing/2014/main" id="{BE0B2D06-A1F3-C467-451C-571DBF4B1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55" y="814169"/>
            <a:ext cx="4634649" cy="357265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931957-12E2-E37D-3F89-52AF18DC7790}"/>
              </a:ext>
            </a:extLst>
          </p:cNvPr>
          <p:cNvSpPr txBox="1"/>
          <p:nvPr/>
        </p:nvSpPr>
        <p:spPr>
          <a:xfrm>
            <a:off x="7200552" y="7062588"/>
            <a:ext cx="27879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 err="1">
                <a:highlight>
                  <a:srgbClr val="008000"/>
                </a:highlight>
              </a:rPr>
              <a:t>Matsunaga</a:t>
            </a:r>
            <a:r>
              <a:rPr lang="it-CL" dirty="0">
                <a:highlight>
                  <a:srgbClr val="008000"/>
                </a:highlight>
              </a:rPr>
              <a:t> + 2023</a:t>
            </a:r>
          </a:p>
        </p:txBody>
      </p:sp>
      <p:sp>
        <p:nvSpPr>
          <p:cNvPr id="2" name="CasellaDiTesto 3">
            <a:extLst>
              <a:ext uri="{FF2B5EF4-FFF2-40B4-BE49-F238E27FC236}">
                <a16:creationId xmlns:a16="http://schemas.microsoft.com/office/drawing/2014/main" id="{9286F3F1-2481-C814-1040-521E81C81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1" y="5580037"/>
            <a:ext cx="962870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CL" altLang="it-CL" sz="2800" b="1" dirty="0">
                <a:solidFill>
                  <a:schemeClr val="tx1"/>
                </a:solidFill>
              </a:rPr>
              <a:t>High resolution NIR spectra collected with</a:t>
            </a:r>
          </a:p>
          <a:p>
            <a:r>
              <a:rPr lang="it-CL" altLang="it-CL" sz="2800" b="1" dirty="0">
                <a:solidFill>
                  <a:schemeClr val="tx1"/>
                </a:solidFill>
              </a:rPr>
              <a:t>WINERED@Magellan</a:t>
            </a:r>
          </a:p>
          <a:p>
            <a:endParaRPr lang="it-CL" altLang="it-CL" sz="2800" b="1" dirty="0">
              <a:solidFill>
                <a:srgbClr val="FF0000"/>
              </a:solidFill>
            </a:endParaRPr>
          </a:p>
          <a:p>
            <a:r>
              <a:rPr lang="it-CL" altLang="it-CL" sz="2800" b="1" dirty="0">
                <a:solidFill>
                  <a:srgbClr val="FF0000"/>
                </a:solidFill>
              </a:rPr>
              <a:t>Exactly one century CCs in M31!</a:t>
            </a:r>
          </a:p>
        </p:txBody>
      </p:sp>
      <p:pic>
        <p:nvPicPr>
          <p:cNvPr id="7" name="Immagine 6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22EDE5FA-D5D3-F5BF-4004-77DCFC481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04" y="936680"/>
            <a:ext cx="4896544" cy="31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9408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asellaDiTesto 2">
            <a:extLst>
              <a:ext uri="{FF2B5EF4-FFF2-40B4-BE49-F238E27FC236}">
                <a16:creationId xmlns:a16="http://schemas.microsoft.com/office/drawing/2014/main" id="{A4619F0A-97AF-77CA-876A-A1A2346A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107950"/>
            <a:ext cx="92170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0" tIns="45544" rIns="91080" bIns="45544">
            <a:spAutoFit/>
          </a:bodyPr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ts val="5763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5500" b="1">
                <a:solidFill>
                  <a:srgbClr val="0000FF"/>
                </a:solidFill>
                <a:latin typeface="Comic Sans MS" panose="030F0902030302020204" pitchFamily="66" charset="0"/>
              </a:rPr>
              <a:t>High resolution data set</a:t>
            </a:r>
          </a:p>
        </p:txBody>
      </p:sp>
      <p:sp>
        <p:nvSpPr>
          <p:cNvPr id="3" name="Google Shape;257;p38">
            <a:extLst>
              <a:ext uri="{FF2B5EF4-FFF2-40B4-BE49-F238E27FC236}">
                <a16:creationId xmlns:a16="http://schemas.microsoft.com/office/drawing/2014/main" id="{3995318B-7B05-7E26-ABE0-574D62E02640}"/>
              </a:ext>
            </a:extLst>
          </p:cNvPr>
          <p:cNvSpPr txBox="1">
            <a:spLocks/>
          </p:cNvSpPr>
          <p:nvPr/>
        </p:nvSpPr>
        <p:spPr>
          <a:xfrm>
            <a:off x="323850" y="4859338"/>
            <a:ext cx="9423400" cy="2514600"/>
          </a:xfrm>
          <a:prstGeom prst="rect">
            <a:avLst/>
          </a:prstGeom>
        </p:spPr>
        <p:txBody>
          <a:bodyPr spcFirstLastPara="1" lIns="91425" tIns="91425" rIns="91425" bIns="91425"/>
          <a:lstStyle>
            <a:lvl1pPr marL="422275" indent="-317500" algn="l" defTabSz="441325" rtl="0" eaLnBrk="0" fontAlgn="base" hangingPunct="0">
              <a:lnSpc>
                <a:spcPts val="3263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850900" indent="-279400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277938" indent="-209550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706563" indent="-207963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4pPr>
            <a:lvl5pPr marL="2133600" indent="-209550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5pPr>
            <a:lvl6pPr marL="2588458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6pPr>
            <a:lvl7pPr marL="3041075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7pPr>
            <a:lvl8pPr marL="3493686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8pPr>
            <a:lvl9pPr marL="3946334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defRPr/>
            </a:pPr>
            <a:r>
              <a:rPr lang="it-IT" sz="3600" kern="0" dirty="0">
                <a:solidFill>
                  <a:srgbClr val="FF0000"/>
                </a:solidFill>
              </a:rPr>
              <a:t>407 HR </a:t>
            </a:r>
            <a:r>
              <a:rPr lang="it-IT" sz="3600" kern="0" dirty="0" err="1">
                <a:solidFill>
                  <a:srgbClr val="FF0000"/>
                </a:solidFill>
              </a:rPr>
              <a:t>spectra</a:t>
            </a:r>
            <a:r>
              <a:rPr lang="it-IT" sz="3600" kern="0" dirty="0">
                <a:solidFill>
                  <a:srgbClr val="FF0000"/>
                </a:solidFill>
              </a:rPr>
              <a:t> for 162 </a:t>
            </a:r>
            <a:r>
              <a:rPr lang="it-IT" sz="3600" kern="0" dirty="0" err="1">
                <a:solidFill>
                  <a:srgbClr val="FF0000"/>
                </a:solidFill>
              </a:rPr>
              <a:t>field</a:t>
            </a:r>
            <a:r>
              <a:rPr lang="it-IT" sz="3600" kern="0" dirty="0">
                <a:solidFill>
                  <a:srgbClr val="FF0000"/>
                </a:solidFill>
              </a:rPr>
              <a:t> </a:t>
            </a:r>
            <a:r>
              <a:rPr lang="it-IT" sz="3600" kern="0" dirty="0" err="1">
                <a:solidFill>
                  <a:srgbClr val="FF0000"/>
                </a:solidFill>
              </a:rPr>
              <a:t>RRLs</a:t>
            </a:r>
            <a:r>
              <a:rPr lang="it-IT" sz="3600" kern="0" dirty="0">
                <a:solidFill>
                  <a:srgbClr val="FF0000"/>
                </a:solidFill>
              </a:rPr>
              <a:t> (138 </a:t>
            </a:r>
            <a:r>
              <a:rPr lang="it-IT" sz="3600" kern="0" dirty="0" err="1">
                <a:solidFill>
                  <a:srgbClr val="FF0000"/>
                </a:solidFill>
              </a:rPr>
              <a:t>RRab</a:t>
            </a:r>
            <a:r>
              <a:rPr lang="it-IT" sz="3600" kern="0" dirty="0">
                <a:solidFill>
                  <a:srgbClr val="FF0000"/>
                </a:solidFill>
              </a:rPr>
              <a:t>, 23 </a:t>
            </a:r>
            <a:r>
              <a:rPr lang="it-IT" sz="3600" kern="0" dirty="0" err="1">
                <a:solidFill>
                  <a:srgbClr val="FF0000"/>
                </a:solidFill>
              </a:rPr>
              <a:t>RRc</a:t>
            </a:r>
            <a:r>
              <a:rPr lang="it-IT" sz="3600" kern="0" dirty="0">
                <a:solidFill>
                  <a:srgbClr val="FF0000"/>
                </a:solidFill>
              </a:rPr>
              <a:t>, 1 </a:t>
            </a:r>
            <a:r>
              <a:rPr lang="it-IT" sz="3600" kern="0" dirty="0" err="1">
                <a:solidFill>
                  <a:srgbClr val="FF0000"/>
                </a:solidFill>
              </a:rPr>
              <a:t>RRd</a:t>
            </a:r>
            <a:r>
              <a:rPr lang="it-IT" sz="3600" kern="0" dirty="0">
                <a:solidFill>
                  <a:srgbClr val="FF0000"/>
                </a:solidFill>
              </a:rPr>
              <a:t>)</a:t>
            </a:r>
            <a:r>
              <a:rPr lang="it-IT" sz="3600" kern="0" dirty="0">
                <a:solidFill>
                  <a:srgbClr val="FF0000"/>
                </a:solidFill>
                <a:sym typeface="Wingdings" pitchFamily="2" charset="2"/>
              </a:rPr>
              <a:t> ~8 </a:t>
            </a:r>
            <a:r>
              <a:rPr lang="it-IT" sz="3600" kern="0" dirty="0" err="1">
                <a:solidFill>
                  <a:srgbClr val="FF0000"/>
                </a:solidFill>
                <a:sym typeface="Wingdings" pitchFamily="2" charset="2"/>
              </a:rPr>
              <a:t>times</a:t>
            </a:r>
            <a:r>
              <a:rPr lang="it-IT" sz="3600" kern="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3600" kern="0" dirty="0" err="1">
                <a:solidFill>
                  <a:srgbClr val="FF0000"/>
                </a:solidFill>
                <a:sym typeface="Wingdings" pitchFamily="2" charset="2"/>
              </a:rPr>
              <a:t>larger</a:t>
            </a:r>
            <a:r>
              <a:rPr lang="it-IT" sz="3600" kern="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3600" kern="0" dirty="0" err="1">
                <a:solidFill>
                  <a:srgbClr val="FF0000"/>
                </a:solidFill>
                <a:sym typeface="Wingdings" pitchFamily="2" charset="2"/>
              </a:rPr>
              <a:t>than</a:t>
            </a:r>
            <a:r>
              <a:rPr lang="it-IT" sz="3600" kern="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3600" kern="0" dirty="0" err="1">
                <a:solidFill>
                  <a:srgbClr val="FF0000"/>
                </a:solidFill>
                <a:sym typeface="Wingdings" pitchFamily="2" charset="2"/>
              </a:rPr>
              <a:t>previous</a:t>
            </a:r>
            <a:r>
              <a:rPr lang="it-IT" sz="3600" kern="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3600" kern="0" dirty="0" err="1">
                <a:solidFill>
                  <a:srgbClr val="FF0000"/>
                </a:solidFill>
                <a:sym typeface="Wingdings" pitchFamily="2" charset="2"/>
              </a:rPr>
              <a:t>inv</a:t>
            </a:r>
            <a:r>
              <a:rPr lang="it-IT" sz="3600" kern="0" dirty="0">
                <a:solidFill>
                  <a:srgbClr val="FF0000"/>
                </a:solidFill>
                <a:sym typeface="Wingdings" pitchFamily="2" charset="2"/>
              </a:rPr>
              <a:t>.</a:t>
            </a:r>
            <a:endParaRPr lang="it-IT" sz="3600" kern="0" dirty="0"/>
          </a:p>
          <a:p>
            <a:pPr marL="0" indent="0" algn="just">
              <a:spcBef>
                <a:spcPts val="1600"/>
              </a:spcBef>
              <a:spcAft>
                <a:spcPts val="1600"/>
              </a:spcAft>
              <a:buFont typeface="StarSymbol" charset="0"/>
              <a:buNone/>
              <a:defRPr/>
            </a:pPr>
            <a:r>
              <a:rPr lang="it-IT" sz="3600" kern="0" dirty="0">
                <a:solidFill>
                  <a:srgbClr val="7030A0"/>
                </a:solidFill>
              </a:rPr>
              <a:t>85 HR </a:t>
            </a:r>
            <a:r>
              <a:rPr lang="it-IT" sz="3600" kern="0" dirty="0" err="1">
                <a:solidFill>
                  <a:srgbClr val="7030A0"/>
                </a:solidFill>
              </a:rPr>
              <a:t>measurements</a:t>
            </a:r>
            <a:r>
              <a:rPr lang="it-IT" sz="3600" kern="0" dirty="0">
                <a:solidFill>
                  <a:srgbClr val="7030A0"/>
                </a:solidFill>
              </a:rPr>
              <a:t> for </a:t>
            </a:r>
            <a:r>
              <a:rPr lang="it-IT" sz="3600" kern="0" dirty="0" err="1">
                <a:solidFill>
                  <a:srgbClr val="7030A0"/>
                </a:solidFill>
              </a:rPr>
              <a:t>literature</a:t>
            </a:r>
            <a:r>
              <a:rPr lang="it-IT" sz="3600" kern="0" dirty="0">
                <a:solidFill>
                  <a:srgbClr val="7030A0"/>
                </a:solidFill>
              </a:rPr>
              <a:t> </a:t>
            </a:r>
            <a:r>
              <a:rPr lang="it-IT" sz="3600" kern="0" dirty="0" err="1">
                <a:solidFill>
                  <a:srgbClr val="7030A0"/>
                </a:solidFill>
              </a:rPr>
              <a:t>RRLs</a:t>
            </a:r>
            <a:r>
              <a:rPr lang="it-IT" sz="3600" kern="0" dirty="0">
                <a:solidFill>
                  <a:srgbClr val="7030A0"/>
                </a:solidFill>
              </a:rPr>
              <a:t> </a:t>
            </a:r>
            <a:r>
              <a:rPr lang="it-IT" sz="3600" kern="0" dirty="0" err="1">
                <a:solidFill>
                  <a:srgbClr val="7030A0"/>
                </a:solidFill>
              </a:rPr>
              <a:t>brought</a:t>
            </a:r>
            <a:r>
              <a:rPr lang="it-IT" sz="3600" kern="0" dirty="0">
                <a:solidFill>
                  <a:srgbClr val="7030A0"/>
                </a:solidFill>
              </a:rPr>
              <a:t> to </a:t>
            </a:r>
            <a:r>
              <a:rPr lang="it-IT" sz="3600" kern="0" dirty="0" err="1">
                <a:solidFill>
                  <a:srgbClr val="7030A0"/>
                </a:solidFill>
              </a:rPr>
              <a:t>our</a:t>
            </a:r>
            <a:r>
              <a:rPr lang="it-IT" sz="3600" kern="0" dirty="0">
                <a:solidFill>
                  <a:srgbClr val="7030A0"/>
                </a:solidFill>
              </a:rPr>
              <a:t> scale with </a:t>
            </a:r>
            <a:r>
              <a:rPr lang="it-IT" sz="3600" kern="0" dirty="0" err="1">
                <a:solidFill>
                  <a:srgbClr val="7030A0"/>
                </a:solidFill>
              </a:rPr>
              <a:t>stars</a:t>
            </a:r>
            <a:r>
              <a:rPr lang="it-IT" sz="3600" kern="0" dirty="0">
                <a:solidFill>
                  <a:srgbClr val="7030A0"/>
                </a:solidFill>
              </a:rPr>
              <a:t> in common. </a:t>
            </a:r>
            <a:r>
              <a:rPr lang="it-IT" sz="3600" kern="0" dirty="0" err="1">
                <a:solidFill>
                  <a:srgbClr val="7030A0"/>
                </a:solidFill>
              </a:rPr>
              <a:t>As</a:t>
            </a:r>
            <a:r>
              <a:rPr lang="it-IT" sz="3600" kern="0" dirty="0">
                <a:solidFill>
                  <a:srgbClr val="7030A0"/>
                </a:solidFill>
              </a:rPr>
              <a:t> a </a:t>
            </a:r>
            <a:r>
              <a:rPr lang="it-IT" sz="3600" kern="0" dirty="0" err="1">
                <a:solidFill>
                  <a:srgbClr val="7030A0"/>
                </a:solidFill>
              </a:rPr>
              <a:t>whole</a:t>
            </a:r>
            <a:r>
              <a:rPr lang="it-IT" sz="3600" kern="0" dirty="0">
                <a:solidFill>
                  <a:srgbClr val="7030A0"/>
                </a:solidFill>
              </a:rPr>
              <a:t> ~10X </a:t>
            </a:r>
            <a:r>
              <a:rPr lang="it-IT" sz="3600" kern="0" dirty="0" err="1">
                <a:solidFill>
                  <a:srgbClr val="7030A0"/>
                </a:solidFill>
              </a:rPr>
              <a:t>larger</a:t>
            </a:r>
            <a:r>
              <a:rPr lang="it-IT" sz="3600" kern="0" dirty="0">
                <a:solidFill>
                  <a:srgbClr val="7030A0"/>
                </a:solidFill>
              </a:rPr>
              <a:t> </a:t>
            </a:r>
            <a:r>
              <a:rPr lang="it-IT" sz="3600" kern="0" dirty="0" err="1">
                <a:solidFill>
                  <a:srgbClr val="7030A0"/>
                </a:solidFill>
              </a:rPr>
              <a:t>than</a:t>
            </a:r>
            <a:r>
              <a:rPr lang="it-IT" sz="3600" kern="0" dirty="0">
                <a:solidFill>
                  <a:srgbClr val="7030A0"/>
                </a:solidFill>
              </a:rPr>
              <a:t> </a:t>
            </a:r>
            <a:r>
              <a:rPr lang="it-IT" sz="3600" kern="0" dirty="0" err="1">
                <a:solidFill>
                  <a:srgbClr val="7030A0"/>
                </a:solidFill>
              </a:rPr>
              <a:t>previous</a:t>
            </a:r>
            <a:r>
              <a:rPr lang="it-IT" sz="3600" kern="0" dirty="0">
                <a:solidFill>
                  <a:srgbClr val="7030A0"/>
                </a:solidFill>
              </a:rPr>
              <a:t> </a:t>
            </a:r>
            <a:r>
              <a:rPr lang="it-IT" sz="3600" kern="0" dirty="0" err="1">
                <a:solidFill>
                  <a:srgbClr val="7030A0"/>
                </a:solidFill>
              </a:rPr>
              <a:t>inv</a:t>
            </a:r>
            <a:r>
              <a:rPr lang="it-IT" sz="3600" kern="0" dirty="0">
                <a:solidFill>
                  <a:srgbClr val="7030A0"/>
                </a:solidFill>
              </a:rPr>
              <a:t>. </a:t>
            </a:r>
          </a:p>
        </p:txBody>
      </p:sp>
      <p:pic>
        <p:nvPicPr>
          <p:cNvPr id="34819" name="Google Shape;259;p38">
            <a:extLst>
              <a:ext uri="{FF2B5EF4-FFF2-40B4-BE49-F238E27FC236}">
                <a16:creationId xmlns:a16="http://schemas.microsoft.com/office/drawing/2014/main" id="{4D22C10E-05D2-F7A7-0FD9-F6B90F84431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122363"/>
            <a:ext cx="4319587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Google Shape;258;p38">
            <a:extLst>
              <a:ext uri="{FF2B5EF4-FFF2-40B4-BE49-F238E27FC236}">
                <a16:creationId xmlns:a16="http://schemas.microsoft.com/office/drawing/2014/main" id="{1A5B1BEE-1DCD-9B23-03E4-236ED99EB52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971550"/>
            <a:ext cx="4608513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asellaDiTesto 2">
            <a:extLst>
              <a:ext uri="{FF2B5EF4-FFF2-40B4-BE49-F238E27FC236}">
                <a16:creationId xmlns:a16="http://schemas.microsoft.com/office/drawing/2014/main" id="{10BCCFC6-D467-3C94-4F90-135C0B1E5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107950"/>
            <a:ext cx="92170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0" tIns="45544" rIns="91080" bIns="45544">
            <a:spAutoFit/>
          </a:bodyPr>
          <a:lstStyle>
            <a:lvl1pPr>
              <a:lnSpc>
                <a:spcPts val="3263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2pPr>
            <a:lvl3pPr marL="1287463" indent="-212725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3pPr>
            <a:lvl4pPr marL="1717675" indent="-211138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4pPr>
            <a:lvl5pPr marL="2147888" indent="-212725"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5pPr>
            <a:lvl6pPr marL="26050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6pPr>
            <a:lvl7pPr marL="30622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7pPr>
            <a:lvl8pPr marL="35194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8pPr>
            <a:lvl9pPr marL="3976688" indent="-212725" defTabSz="454025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Nimbus Roman No9 L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ts val="5763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None/>
            </a:pPr>
            <a:r>
              <a:rPr lang="en-US" altLang="it-IT" sz="5500" b="1">
                <a:solidFill>
                  <a:srgbClr val="0000FF"/>
                </a:solidFill>
                <a:latin typeface="Comic Sans MS" panose="030F0902030302020204" pitchFamily="66" charset="0"/>
              </a:rPr>
              <a:t>Low resolution data set</a:t>
            </a:r>
          </a:p>
        </p:txBody>
      </p:sp>
      <p:sp>
        <p:nvSpPr>
          <p:cNvPr id="3" name="Google Shape;257;p38">
            <a:extLst>
              <a:ext uri="{FF2B5EF4-FFF2-40B4-BE49-F238E27FC236}">
                <a16:creationId xmlns:a16="http://schemas.microsoft.com/office/drawing/2014/main" id="{36DBF626-4055-CD8D-443C-448B0E6D47B9}"/>
              </a:ext>
            </a:extLst>
          </p:cNvPr>
          <p:cNvSpPr txBox="1">
            <a:spLocks/>
          </p:cNvSpPr>
          <p:nvPr/>
        </p:nvSpPr>
        <p:spPr>
          <a:xfrm>
            <a:off x="323850" y="1187450"/>
            <a:ext cx="9423400" cy="3384550"/>
          </a:xfrm>
          <a:prstGeom prst="rect">
            <a:avLst/>
          </a:prstGeom>
        </p:spPr>
        <p:txBody>
          <a:bodyPr spcFirstLastPara="1" lIns="91425" tIns="91425" rIns="91425" bIns="91425"/>
          <a:lstStyle>
            <a:lvl1pPr marL="422275" indent="-317500" algn="l" defTabSz="441325" rtl="0" eaLnBrk="0" fontAlgn="base" hangingPunct="0">
              <a:lnSpc>
                <a:spcPts val="3263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850900" indent="-279400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277938" indent="-209550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706563" indent="-207963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4pPr>
            <a:lvl5pPr marL="2133600" indent="-209550" algn="l" defTabSz="441325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5pPr>
            <a:lvl6pPr marL="2588458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6pPr>
            <a:lvl7pPr marL="3041075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7pPr>
            <a:lvl8pPr marL="3493686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8pPr>
            <a:lvl9pPr marL="3946334" indent="-213753" algn="l" defTabSz="444764" rtl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defRPr/>
            </a:pPr>
            <a:r>
              <a:rPr lang="it-IT" sz="3600" kern="0" dirty="0">
                <a:solidFill>
                  <a:srgbClr val="FF0000"/>
                </a:solidFill>
              </a:rPr>
              <a:t>~6000 HR </a:t>
            </a:r>
            <a:r>
              <a:rPr lang="it-IT" sz="3600" kern="0" dirty="0" err="1">
                <a:solidFill>
                  <a:srgbClr val="FF0000"/>
                </a:solidFill>
              </a:rPr>
              <a:t>spectra</a:t>
            </a:r>
            <a:r>
              <a:rPr lang="it-IT" sz="3600" kern="0" dirty="0">
                <a:solidFill>
                  <a:srgbClr val="FF0000"/>
                </a:solidFill>
              </a:rPr>
              <a:t> for 186 </a:t>
            </a:r>
            <a:r>
              <a:rPr lang="it-IT" sz="3600" kern="0" dirty="0" err="1">
                <a:solidFill>
                  <a:srgbClr val="FF0000"/>
                </a:solidFill>
              </a:rPr>
              <a:t>field</a:t>
            </a:r>
            <a:r>
              <a:rPr lang="it-IT" sz="3600" kern="0" dirty="0">
                <a:solidFill>
                  <a:srgbClr val="FF0000"/>
                </a:solidFill>
              </a:rPr>
              <a:t> </a:t>
            </a:r>
            <a:r>
              <a:rPr lang="it-IT" sz="3600" kern="0" dirty="0" err="1">
                <a:solidFill>
                  <a:srgbClr val="FF0000"/>
                </a:solidFill>
              </a:rPr>
              <a:t>RRLs</a:t>
            </a:r>
            <a:r>
              <a:rPr lang="it-IT" sz="3600" kern="0" dirty="0">
                <a:solidFill>
                  <a:srgbClr val="FF0000"/>
                </a:solidFill>
              </a:rPr>
              <a:t> with </a:t>
            </a:r>
            <a:r>
              <a:rPr lang="it-IT" sz="3600" kern="0" dirty="0" err="1">
                <a:solidFill>
                  <a:srgbClr val="FF0000"/>
                </a:solidFill>
              </a:rPr>
              <a:t>low</a:t>
            </a:r>
            <a:r>
              <a:rPr lang="it-IT" sz="3600" kern="0" dirty="0">
                <a:solidFill>
                  <a:srgbClr val="FF0000"/>
                </a:solidFill>
              </a:rPr>
              <a:t> SNR </a:t>
            </a:r>
            <a:r>
              <a:rPr lang="it-IT" sz="3600" kern="0" dirty="0" err="1">
                <a:solidFill>
                  <a:srgbClr val="FF0000"/>
                </a:solidFill>
              </a:rPr>
              <a:t>they</a:t>
            </a:r>
            <a:r>
              <a:rPr lang="it-IT" sz="3600" kern="0" dirty="0">
                <a:solidFill>
                  <a:srgbClr val="FF0000"/>
                </a:solidFill>
              </a:rPr>
              <a:t> </a:t>
            </a:r>
            <a:r>
              <a:rPr lang="it-IT" sz="3600" kern="0" dirty="0" err="1">
                <a:solidFill>
                  <a:srgbClr val="FF0000"/>
                </a:solidFill>
              </a:rPr>
              <a:t>were</a:t>
            </a:r>
            <a:r>
              <a:rPr lang="it-IT" sz="3600" kern="0" dirty="0">
                <a:solidFill>
                  <a:srgbClr val="FF0000"/>
                </a:solidFill>
              </a:rPr>
              <a:t> </a:t>
            </a:r>
            <a:r>
              <a:rPr lang="it-IT" sz="3600" kern="0" dirty="0" err="1">
                <a:solidFill>
                  <a:srgbClr val="FF0000"/>
                </a:solidFill>
              </a:rPr>
              <a:t>degraded</a:t>
            </a:r>
            <a:r>
              <a:rPr lang="it-IT" sz="3600" kern="0" dirty="0">
                <a:solidFill>
                  <a:srgbClr val="FF0000"/>
                </a:solidFill>
              </a:rPr>
              <a:t> to </a:t>
            </a:r>
            <a:r>
              <a:rPr lang="it-IT" sz="3600" kern="0" dirty="0" err="1">
                <a:solidFill>
                  <a:srgbClr val="FF0000"/>
                </a:solidFill>
              </a:rPr>
              <a:t>low</a:t>
            </a:r>
            <a:r>
              <a:rPr lang="it-IT" sz="3600" kern="0" dirty="0">
                <a:solidFill>
                  <a:srgbClr val="FF0000"/>
                </a:solidFill>
              </a:rPr>
              <a:t> </a:t>
            </a:r>
            <a:r>
              <a:rPr lang="it-IT" sz="3600" kern="0" dirty="0" err="1">
                <a:solidFill>
                  <a:srgbClr val="FF0000"/>
                </a:solidFill>
              </a:rPr>
              <a:t>resolution</a:t>
            </a:r>
            <a:r>
              <a:rPr lang="it-IT" sz="3600" kern="0" dirty="0">
                <a:solidFill>
                  <a:srgbClr val="FF0000"/>
                </a:solidFill>
              </a:rPr>
              <a:t>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defRPr/>
            </a:pPr>
            <a:endParaRPr lang="it-IT" sz="3600" kern="0" dirty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defRPr/>
            </a:pPr>
            <a:r>
              <a:rPr lang="it-IT" sz="3600" dirty="0"/>
              <a:t>~6,300 LR </a:t>
            </a:r>
            <a:r>
              <a:rPr lang="it-IT" sz="3600" dirty="0" err="1"/>
              <a:t>spectra</a:t>
            </a:r>
            <a:r>
              <a:rPr lang="it-IT" sz="3600" dirty="0"/>
              <a:t> for 4,876 </a:t>
            </a:r>
            <a:r>
              <a:rPr lang="it-IT" sz="3600" dirty="0" err="1"/>
              <a:t>RRLs</a:t>
            </a:r>
            <a:r>
              <a:rPr lang="it-IT" sz="3600" dirty="0"/>
              <a:t> (3,378 </a:t>
            </a:r>
            <a:r>
              <a:rPr lang="it-IT" sz="3600" dirty="0" err="1"/>
              <a:t>RRab</a:t>
            </a:r>
            <a:r>
              <a:rPr lang="it-IT" sz="3600" dirty="0"/>
              <a:t>, 1,498 </a:t>
            </a:r>
            <a:r>
              <a:rPr lang="it-IT" sz="3600" dirty="0" err="1"/>
              <a:t>RRc</a:t>
            </a:r>
            <a:r>
              <a:rPr lang="it-IT" sz="3600" dirty="0"/>
              <a:t>) </a:t>
            </a:r>
            <a:r>
              <a:rPr lang="it-IT" sz="3600" dirty="0" err="1"/>
              <a:t>collected</a:t>
            </a:r>
            <a:r>
              <a:rPr lang="it-IT" sz="3600" dirty="0"/>
              <a:t> by SEGUE-SDSS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defRPr/>
            </a:pPr>
            <a:endParaRPr lang="it-IT" sz="36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defRPr/>
            </a:pPr>
            <a:r>
              <a:rPr lang="it-IT" sz="3600" dirty="0"/>
              <a:t>~5,100 LR </a:t>
            </a:r>
            <a:r>
              <a:rPr lang="it-IT" sz="3600" dirty="0" err="1"/>
              <a:t>spectra</a:t>
            </a:r>
            <a:r>
              <a:rPr lang="it-IT" sz="3600" dirty="0"/>
              <a:t> for 3,672 </a:t>
            </a:r>
            <a:r>
              <a:rPr lang="it-IT" sz="3600" dirty="0" err="1"/>
              <a:t>RRLs</a:t>
            </a:r>
            <a:r>
              <a:rPr lang="it-IT" sz="3600" dirty="0"/>
              <a:t> (2,479 </a:t>
            </a:r>
            <a:r>
              <a:rPr lang="it-IT" sz="3600" dirty="0" err="1"/>
              <a:t>RRab</a:t>
            </a:r>
            <a:r>
              <a:rPr lang="it-IT" sz="3600" dirty="0"/>
              <a:t>, 1,193 </a:t>
            </a:r>
            <a:r>
              <a:rPr lang="it-IT" sz="3600" dirty="0" err="1"/>
              <a:t>RRc</a:t>
            </a:r>
            <a:r>
              <a:rPr lang="it-IT" sz="3600" dirty="0"/>
              <a:t>) </a:t>
            </a:r>
            <a:r>
              <a:rPr lang="it-IT" sz="3600" dirty="0" err="1"/>
              <a:t>collected</a:t>
            </a:r>
            <a:r>
              <a:rPr lang="it-IT" sz="3600" dirty="0"/>
              <a:t> by LAMOST.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defRPr/>
            </a:pPr>
            <a:endParaRPr lang="it-IT" sz="3600" kern="0" dirty="0"/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Nimbus Roman No9 L"/>
        <a:ea typeface=""/>
        <a:cs typeface=""/>
      </a:majorFont>
      <a:minorFont>
        <a:latin typeface="Nimbus Roman No9 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Nimbus Roman No9 L"/>
        <a:ea typeface=""/>
        <a:cs typeface=""/>
      </a:majorFont>
      <a:minorFont>
        <a:latin typeface="Nimbus Roman No9 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Elica.thmx</Template>
  <TotalTime>5818</TotalTime>
  <Words>956</Words>
  <Application>Microsoft Macintosh PowerPoint</Application>
  <PresentationFormat>Personalizzato</PresentationFormat>
  <Paragraphs>153</Paragraphs>
  <Slides>27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27</vt:i4>
      </vt:variant>
    </vt:vector>
  </HeadingPairs>
  <TitlesOfParts>
    <vt:vector size="36" baseType="lpstr">
      <vt:lpstr>ＭＳ Ｐゴシック</vt:lpstr>
      <vt:lpstr>Calibri</vt:lpstr>
      <vt:lpstr>Comic Sans MS</vt:lpstr>
      <vt:lpstr>Nimbus Roman No9 L</vt:lpstr>
      <vt:lpstr>StarSymbol</vt:lpstr>
      <vt:lpstr>Times New Roman</vt:lpstr>
      <vt:lpstr>Wingdings</vt:lpstr>
      <vt:lpstr>Struttura predefinita</vt:lpstr>
      <vt:lpstr>10_Struttura predefinita</vt:lpstr>
      <vt:lpstr>GaiaNIR: a pathway to the dark side of the Milky Way</vt:lpstr>
      <vt:lpstr>Presentazione standard di PowerPoint</vt:lpstr>
      <vt:lpstr>Presentazione standard di PowerPoint</vt:lpstr>
      <vt:lpstr>Presentazione standard di PowerPoint</vt:lpstr>
      <vt:lpstr>Distribution of variable stars across the MW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Homogeneous metallicities in HR and LR</vt:lpstr>
      <vt:lpstr>Presentazione standard di PowerPoint</vt:lpstr>
      <vt:lpstr>Homogeneous metallicities in HR and LR</vt:lpstr>
      <vt:lpstr>Presentazione standard di PowerPoint</vt:lpstr>
      <vt:lpstr>Presentazione standard di PowerPoint</vt:lpstr>
      <vt:lpstr>Period distribution of MW RRLs</vt:lpstr>
      <vt:lpstr>Metallicity distribution Bulge RRLs</vt:lpstr>
      <vt:lpstr>The GALAH Survey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Stellar populations in the nearby Universe with ground- and space-based facilities</dc:title>
  <dc:creator>Utente di Microsoft Office</dc:creator>
  <cp:keywords>presentation background</cp:keywords>
  <dc:description>A presentation background with two circle with transparency in the edges of the slide.</dc:description>
  <cp:lastModifiedBy>Giuseppe Bono</cp:lastModifiedBy>
  <cp:revision>180</cp:revision>
  <cp:lastPrinted>2012-10-25T12:20:10Z</cp:lastPrinted>
  <dcterms:created xsi:type="dcterms:W3CDTF">2019-05-14T02:34:42Z</dcterms:created>
  <dcterms:modified xsi:type="dcterms:W3CDTF">2024-01-17T12:15:38Z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">
    <vt:lpwstr>The Initial Developer of the Original Code is:    Andreas Mantke andreasma@openoffice.org  Copyrigt: 2003 by Andreas Mantke  Copyrigt: 2003 by Sun Microsystems, Inc.All Rights Reserved.Contributor(s): _______________________________________Lizenz: LGPL ==</vt:lpwstr>
  </property>
</Properties>
</file>