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7" r:id="rId4"/>
    <p:sldId id="281" r:id="rId5"/>
    <p:sldId id="260" r:id="rId6"/>
    <p:sldId id="270" r:id="rId7"/>
    <p:sldId id="282" r:id="rId8"/>
    <p:sldId id="276" r:id="rId9"/>
    <p:sldId id="511" r:id="rId10"/>
    <p:sldId id="372" r:id="rId11"/>
    <p:sldId id="513" r:id="rId12"/>
    <p:sldId id="514" r:id="rId13"/>
    <p:sldId id="515" r:id="rId14"/>
    <p:sldId id="516" r:id="rId15"/>
    <p:sldId id="518" r:id="rId16"/>
    <p:sldId id="517" r:id="rId17"/>
    <p:sldId id="519" r:id="rId18"/>
    <p:sldId id="52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53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82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90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31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9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37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88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3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75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7217-7B32-407E-BEE9-D5B674963A44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4F3F-AF38-4865-89EA-6CCC6743C7D7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8" descr="Inaf-circ-colore-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46038"/>
            <a:ext cx="9302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naf-circ-colore-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" y="45691"/>
            <a:ext cx="9302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395536" y="6525021"/>
            <a:ext cx="8283326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GB" sz="1200" b="1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Gaianir</a:t>
            </a:r>
            <a:r>
              <a:rPr lang="en-GB" sz="12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: next generation astrometric mission                                        </a:t>
            </a:r>
            <a:r>
              <a:rPr lang="en-GB" sz="1200" b="1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oas</a:t>
            </a:r>
            <a:r>
              <a:rPr lang="en-GB" sz="12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 bologna (</a:t>
            </a:r>
            <a:r>
              <a:rPr lang="en-GB" sz="1200" b="1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italy</a:t>
            </a:r>
            <a:r>
              <a:rPr lang="en-GB" sz="1200" b="1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elix Titling" pitchFamily="82" charset="0"/>
                <a:cs typeface="Arial" pitchFamily="34" charset="0"/>
              </a:rPr>
              <a:t>), 17/01/2024</a:t>
            </a:r>
            <a:endParaRPr lang="it-IT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elix Titling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ew review on Exoplanet Demographics posted on astro-ph | Formation and  Evolution of Planetary Systems">
            <a:extLst>
              <a:ext uri="{FF2B5EF4-FFF2-40B4-BE49-F238E27FC236}">
                <a16:creationId xmlns:a16="http://schemas.microsoft.com/office/drawing/2014/main" id="{46F5F0CB-240B-18B4-B225-7FDD3921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73801"/>
            <a:ext cx="5490356" cy="41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-1"/>
            <a:ext cx="4824536" cy="155679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</a:t>
            </a:r>
            <a:endParaRPr lang="it-IT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3160" y="5505759"/>
            <a:ext cx="5502320" cy="803561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Alessandro Sozzetti</a:t>
            </a:r>
          </a:p>
          <a:p>
            <a:pPr>
              <a:defRPr/>
            </a:pP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(INAF – Osservatorio Astrofisico di Torino)</a:t>
            </a:r>
          </a:p>
        </p:txBody>
      </p:sp>
      <p:sp>
        <p:nvSpPr>
          <p:cNvPr id="4" name="AutoShape 4" descr="Bangalor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20A8D-7311-F836-7915-E0543A62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" y="3608607"/>
            <a:ext cx="3384976" cy="220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94148-2F65-FCC9-4941-8D7E1158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4" y="1556792"/>
            <a:ext cx="3128177" cy="20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ologna: cosa vedere e fare nel capoluogo emiliano">
            <a:extLst>
              <a:ext uri="{FF2B5EF4-FFF2-40B4-BE49-F238E27FC236}">
                <a16:creationId xmlns:a16="http://schemas.microsoft.com/office/drawing/2014/main" id="{D843140D-B28A-3820-D97B-018627119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9" y="-21561"/>
            <a:ext cx="3355923" cy="154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6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CB767F-946B-0BE1-FE17-34CD9C76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0"/>
            <a:ext cx="6012160" cy="687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3E51F-E08B-365C-6265-91BB0CE0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55" y="2417589"/>
            <a:ext cx="2600325" cy="321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1C23A5-2B01-634B-9A64-0F77EBBF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992" y="2720628"/>
            <a:ext cx="2000250" cy="221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0D7BBD-E75B-9168-AA57-EC67A7907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003" y="3728740"/>
            <a:ext cx="1485900" cy="564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1B02C5-88D2-99C8-9BF0-B99F88E9E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3080668"/>
            <a:ext cx="1428750" cy="5286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E70CF0-A277-FA2E-2837-05D131580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4487770"/>
            <a:ext cx="3216856" cy="23256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D35832-B462-3DD9-C101-B4A1C836998B}"/>
              </a:ext>
            </a:extLst>
          </p:cNvPr>
          <p:cNvSpPr txBox="1"/>
          <p:nvPr/>
        </p:nvSpPr>
        <p:spPr>
          <a:xfrm>
            <a:off x="5777880" y="994083"/>
            <a:ext cx="336612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Earth Twins: </a:t>
            </a:r>
          </a:p>
          <a:p>
            <a:pPr algn="ctr"/>
            <a:r>
              <a:rPr kumimoji="0" lang="it-IT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Occurrence Rates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D48B8-60F0-C630-6A4F-D242F90B81B6}"/>
              </a:ext>
            </a:extLst>
          </p:cNvPr>
          <p:cNvSpPr txBox="1"/>
          <p:nvPr/>
        </p:nvSpPr>
        <p:spPr>
          <a:xfrm>
            <a:off x="7360342" y="4239050"/>
            <a:ext cx="17048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Kopparapu</a:t>
            </a:r>
            <a:r>
              <a:rPr lang="it-IT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2013</a:t>
            </a:r>
          </a:p>
        </p:txBody>
      </p:sp>
    </p:spTree>
    <p:extLst>
      <p:ext uri="{BB962C8B-B14F-4D97-AF65-F5344CB8AC3E}">
        <p14:creationId xmlns:p14="http://schemas.microsoft.com/office/powerpoint/2010/main" val="382932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78B17D-C07F-1B9C-4655-29623325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4680520" cy="4686341"/>
          </a:xfrm>
          <a:prstGeom prst="rect">
            <a:avLst/>
          </a:prstGeom>
          <a:noFill/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8D3044B-4E6E-396C-CE8D-68C1371FD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896" y="1600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CURRENT:</a:t>
            </a:r>
          </a:p>
          <a:p>
            <a:endParaRPr lang="en-GB" dirty="0"/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Ground-based Transit Surveys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Ground-based Microlensing Surveys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detection Surveys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7E1B3-4239-03EA-83AA-AB2C42C4ACA9}"/>
              </a:ext>
            </a:extLst>
          </p:cNvPr>
          <p:cNvSpPr txBox="1"/>
          <p:nvPr/>
        </p:nvSpPr>
        <p:spPr>
          <a:xfrm>
            <a:off x="2267744" y="44624"/>
            <a:ext cx="48781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 Demographics: </a:t>
            </a:r>
          </a:p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and Beyond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48C01D-4BD2-D9C9-567D-5518BEF05264}"/>
              </a:ext>
            </a:extLst>
          </p:cNvPr>
          <p:cNvSpPr txBox="1"/>
          <p:nvPr/>
        </p:nvSpPr>
        <p:spPr>
          <a:xfrm>
            <a:off x="0" y="5949280"/>
            <a:ext cx="24837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Credits: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Clanton, S. Gaudi</a:t>
            </a:r>
          </a:p>
        </p:txBody>
      </p:sp>
    </p:spTree>
    <p:extLst>
      <p:ext uri="{BB962C8B-B14F-4D97-AF65-F5344CB8AC3E}">
        <p14:creationId xmlns:p14="http://schemas.microsoft.com/office/powerpoint/2010/main" val="188609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536E04-58B1-2AA8-EBE1-DAFB9D54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896" y="1888232"/>
            <a:ext cx="4038600" cy="3773016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FUTURE/WILL HAPPEN</a:t>
            </a:r>
          </a:p>
          <a:p>
            <a:endParaRPr lang="sv-SE" dirty="0"/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</a:t>
            </a:r>
          </a:p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NextGen EPRV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4C098-4583-1BF5-7EA9-5A09D6CC6C85}"/>
              </a:ext>
            </a:extLst>
          </p:cNvPr>
          <p:cNvSpPr txBox="1"/>
          <p:nvPr/>
        </p:nvSpPr>
        <p:spPr>
          <a:xfrm>
            <a:off x="2267744" y="57979"/>
            <a:ext cx="48781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 Demographics: </a:t>
            </a:r>
          </a:p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and Beyond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26BA0-18C1-66FC-6E2D-6D1687E7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67333"/>
            <a:ext cx="4783428" cy="47419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31D234-79E7-6663-4050-C004ABB477BD}"/>
              </a:ext>
            </a:extLst>
          </p:cNvPr>
          <p:cNvCxnSpPr>
            <a:cxnSpLocks/>
          </p:cNvCxnSpPr>
          <p:nvPr/>
        </p:nvCxnSpPr>
        <p:spPr>
          <a:xfrm flipV="1">
            <a:off x="3059832" y="1916832"/>
            <a:ext cx="792088" cy="10801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401F37-F8BC-704A-D5B8-E920E56F05BA}"/>
              </a:ext>
            </a:extLst>
          </p:cNvPr>
          <p:cNvSpPr txBox="1"/>
          <p:nvPr/>
        </p:nvSpPr>
        <p:spPr>
          <a:xfrm>
            <a:off x="0" y="6021288"/>
            <a:ext cx="24837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Credits: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Clanton, S. Gaudi</a:t>
            </a:r>
          </a:p>
        </p:txBody>
      </p:sp>
    </p:spTree>
    <p:extLst>
      <p:ext uri="{BB962C8B-B14F-4D97-AF65-F5344CB8AC3E}">
        <p14:creationId xmlns:p14="http://schemas.microsoft.com/office/powerpoint/2010/main" val="120392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5536E04-58B1-2AA8-EBE1-DAFB9D54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7896" y="1600201"/>
            <a:ext cx="4038600" cy="312494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FUTURE/MIGHT HAPPEN</a:t>
            </a:r>
          </a:p>
          <a:p>
            <a:endParaRPr lang="en-GB" dirty="0"/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Space-based Direct Imaging Missions?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Sub-10 cm/s EPRV?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Sub-𝜇as astrometry?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4C098-4583-1BF5-7EA9-5A09D6CC6C85}"/>
              </a:ext>
            </a:extLst>
          </p:cNvPr>
          <p:cNvSpPr txBox="1"/>
          <p:nvPr/>
        </p:nvSpPr>
        <p:spPr>
          <a:xfrm>
            <a:off x="2267744" y="44624"/>
            <a:ext cx="48781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 Demographics: </a:t>
            </a:r>
          </a:p>
          <a:p>
            <a:pPr algn="ctr"/>
            <a:r>
              <a:rPr lang="en-GB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and Beyond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5D7BB-E513-0601-6536-A1F0E0E21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556792"/>
            <a:ext cx="4723973" cy="47005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1069CE-CBA6-61DF-450C-0B952C7A0EC9}"/>
              </a:ext>
            </a:extLst>
          </p:cNvPr>
          <p:cNvCxnSpPr>
            <a:cxnSpLocks/>
          </p:cNvCxnSpPr>
          <p:nvPr/>
        </p:nvCxnSpPr>
        <p:spPr>
          <a:xfrm flipV="1">
            <a:off x="2987824" y="1916832"/>
            <a:ext cx="792088" cy="10801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04F5DBB-EA7D-488A-09D5-D8A8C8027598}"/>
              </a:ext>
            </a:extLst>
          </p:cNvPr>
          <p:cNvSpPr/>
          <p:nvPr/>
        </p:nvSpPr>
        <p:spPr>
          <a:xfrm rot="10800000">
            <a:off x="1763688" y="1916832"/>
            <a:ext cx="2304256" cy="109793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8177A-957B-F8C1-2DB0-A240EFE0BD81}"/>
              </a:ext>
            </a:extLst>
          </p:cNvPr>
          <p:cNvSpPr txBox="1"/>
          <p:nvPr/>
        </p:nvSpPr>
        <p:spPr>
          <a:xfrm>
            <a:off x="2397482" y="2087560"/>
            <a:ext cx="9589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446D70-9993-EE58-CE25-39EC5DA8E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013176"/>
            <a:ext cx="4048095" cy="792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088EDC-177B-3BA4-36A8-907BDC36DD7A}"/>
              </a:ext>
            </a:extLst>
          </p:cNvPr>
          <p:cNvSpPr txBox="1"/>
          <p:nvPr/>
        </p:nvSpPr>
        <p:spPr>
          <a:xfrm>
            <a:off x="0" y="5949280"/>
            <a:ext cx="239748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Credits: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Clanton, S. Gaudi</a:t>
            </a:r>
          </a:p>
        </p:txBody>
      </p:sp>
    </p:spTree>
    <p:extLst>
      <p:ext uri="{BB962C8B-B14F-4D97-AF65-F5344CB8AC3E}">
        <p14:creationId xmlns:p14="http://schemas.microsoft.com/office/powerpoint/2010/main" val="185588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0A44-94B0-F657-1AC3-E381E3CF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Impact (some of it)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B22B3-2D33-17B3-1379-B3CC5C9FD4B9}"/>
              </a:ext>
            </a:extLst>
          </p:cNvPr>
          <p:cNvSpPr txBox="1"/>
          <p:nvPr/>
        </p:nvSpPr>
        <p:spPr>
          <a:xfrm>
            <a:off x="107504" y="1340768"/>
            <a:ext cx="905831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giant planets around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 Gaia can hardly see (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heavily </a:t>
            </a:r>
          </a:p>
          <a:p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reddened young stars within 200-300 pc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cannot see at all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Y, L and T dwarfs within tens of pc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>
              <a:buFontTx/>
              <a:buChar char="-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of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giants at Saturn-like distances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combined with Gaia: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 of planetary systems at 5-10 au around solar-type </a:t>
            </a:r>
          </a:p>
          <a:p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stars in the Solar </a:t>
            </a:r>
            <a:r>
              <a:rPr lang="en-GB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still vastly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unexplored/uncertain</a:t>
            </a:r>
          </a:p>
          <a:p>
            <a:pPr marL="285750" indent="-285750">
              <a:buFontTx/>
              <a:buChar char="-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First-ever estimate of the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of planetary systems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</a:t>
            </a:r>
            <a:r>
              <a:rPr lang="en-GB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Jupiters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Saturns</a:t>
            </a:r>
            <a:endParaRPr lang="en-GB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GB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Neptunes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Super Earths beyond the snowline around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nearest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low-mass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dwarfs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(proper motion anomaly)</a:t>
            </a:r>
          </a:p>
        </p:txBody>
      </p:sp>
    </p:spTree>
    <p:extLst>
      <p:ext uri="{BB962C8B-B14F-4D97-AF65-F5344CB8AC3E}">
        <p14:creationId xmlns:p14="http://schemas.microsoft.com/office/powerpoint/2010/main" val="134105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8B1D-1274-CAF8-8EC2-FDDBD330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 Formation Around BDs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4CE69-E130-F33B-156C-51AD07F2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309" y="1268760"/>
            <a:ext cx="5532187" cy="5049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BC6F9-48C6-76A1-BFC0-B753390A86BD}"/>
              </a:ext>
            </a:extLst>
          </p:cNvPr>
          <p:cNvSpPr txBox="1"/>
          <p:nvPr/>
        </p:nvSpPr>
        <p:spPr>
          <a:xfrm>
            <a:off x="42479" y="2141562"/>
            <a:ext cx="3122714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err="1"/>
              <a:t>GaiaNIR</a:t>
            </a:r>
            <a:r>
              <a:rPr lang="en-GB" sz="2400" b="1" dirty="0"/>
              <a:t> Sensitivity: </a:t>
            </a:r>
          </a:p>
          <a:p>
            <a:endParaRPr lang="en-GB" dirty="0"/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 = 35 M</a:t>
            </a:r>
            <a:r>
              <a:rPr lang="en-GB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L7 dwarf 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(Luhman16A-like)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 = 16 mag</a:t>
            </a:r>
          </a:p>
          <a:p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 = 20 pc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29F799-0D32-2A70-01B7-306FD0525E81}"/>
              </a:ext>
            </a:extLst>
          </p:cNvPr>
          <p:cNvSpPr txBox="1"/>
          <p:nvPr/>
        </p:nvSpPr>
        <p:spPr>
          <a:xfrm>
            <a:off x="4572000" y="2339196"/>
            <a:ext cx="10445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PCS@ELT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9B69FEB-B320-B5AD-99D7-7113959429D5}"/>
              </a:ext>
            </a:extLst>
          </p:cNvPr>
          <p:cNvSpPr/>
          <p:nvPr/>
        </p:nvSpPr>
        <p:spPr>
          <a:xfrm rot="5400000">
            <a:off x="4824028" y="303295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758F6-D737-BC4A-9208-862B4DD13D04}"/>
              </a:ext>
            </a:extLst>
          </p:cNvPr>
          <p:cNvSpPr txBox="1"/>
          <p:nvPr/>
        </p:nvSpPr>
        <p:spPr>
          <a:xfrm>
            <a:off x="4366815" y="1556792"/>
            <a:ext cx="145495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SPHERE@VLT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415566-1726-D5EF-6F90-505BEE8DCD45}"/>
              </a:ext>
            </a:extLst>
          </p:cNvPr>
          <p:cNvSpPr/>
          <p:nvPr/>
        </p:nvSpPr>
        <p:spPr>
          <a:xfrm>
            <a:off x="5821765" y="192612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76CD9-463D-2BCE-9871-64F6CC04A043}"/>
              </a:ext>
            </a:extLst>
          </p:cNvPr>
          <p:cNvSpPr txBox="1"/>
          <p:nvPr/>
        </p:nvSpPr>
        <p:spPr>
          <a:xfrm>
            <a:off x="385425" y="6069207"/>
            <a:ext cx="24316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More: S.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Desidera’s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78216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ED3-BC22-6D33-4219-07A48934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Gaia+GaiaNIR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Saturn-like orbits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F46010B1-C122-CF4D-015C-D478F0842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5012202" cy="3621318"/>
          </a:xfrm>
          <a:prstGeom prst="rect">
            <a:avLst/>
          </a:prstGeo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BDEC61-7F70-3786-E72E-FCB7EF80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9904" y="1340768"/>
            <a:ext cx="4038600" cy="3168352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@ 30 pc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planet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30-yr period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Averaging: e, T</a:t>
            </a:r>
            <a:r>
              <a:rPr lang="en-US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Gaia+GaiaNIR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2x10-yr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B73C2-6BF7-A990-81D7-A3FB6CB0070E}"/>
              </a:ext>
            </a:extLst>
          </p:cNvPr>
          <p:cNvSpPr txBox="1"/>
          <p:nvPr/>
        </p:nvSpPr>
        <p:spPr>
          <a:xfrm>
            <a:off x="552178" y="5085184"/>
            <a:ext cx="7980262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Robustness of orbit fitting algorithms a key</a:t>
            </a:r>
          </a:p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Multiples a likely interpretative complications: to be investigated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B6FC8-6DC7-75F9-AE16-94F33E51AD4D}"/>
              </a:ext>
            </a:extLst>
          </p:cNvPr>
          <p:cNvSpPr txBox="1"/>
          <p:nvPr/>
        </p:nvSpPr>
        <p:spPr>
          <a:xfrm>
            <a:off x="611560" y="6049731"/>
            <a:ext cx="78550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REQUIREMENT: 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(Gaia) for V&lt; 13 F-G-K dwarfs at d&lt;200  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BECEA-9837-8185-E73A-BEA9A4AE64F5}"/>
              </a:ext>
            </a:extLst>
          </p:cNvPr>
          <p:cNvSpPr txBox="1"/>
          <p:nvPr/>
        </p:nvSpPr>
        <p:spPr>
          <a:xfrm>
            <a:off x="5796136" y="4558783"/>
            <a:ext cx="26747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More: M. Pinamonti’s talk</a:t>
            </a:r>
          </a:p>
        </p:txBody>
      </p:sp>
    </p:spTree>
    <p:extLst>
      <p:ext uri="{BB962C8B-B14F-4D97-AF65-F5344CB8AC3E}">
        <p14:creationId xmlns:p14="http://schemas.microsoft.com/office/powerpoint/2010/main" val="355254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9E85-458B-43B9-E548-6A5C1027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 +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GaiaNIR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PMA</a:t>
            </a:r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B98AA084-36C3-52F8-1D97-77E69213E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9" y="1048221"/>
            <a:ext cx="3474100" cy="2599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FDD00-EEBE-AAC9-732C-ED00EFCFA3E7}"/>
              </a:ext>
            </a:extLst>
          </p:cNvPr>
          <p:cNvSpPr txBox="1"/>
          <p:nvPr/>
        </p:nvSpPr>
        <p:spPr>
          <a:xfrm>
            <a:off x="1763688" y="126876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0.4 M</a:t>
            </a:r>
            <a:r>
              <a:rPr lang="en-GB" baseline="-25000" dirty="0"/>
              <a:t>SUN</a:t>
            </a:r>
            <a:r>
              <a:rPr lang="en-GB" dirty="0"/>
              <a:t>  @ 10pc</a:t>
            </a:r>
          </a:p>
        </p:txBody>
      </p: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1A180405-7875-CE5A-BC79-FDF9F524A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27053"/>
            <a:ext cx="3594695" cy="2689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5D0EC-FB8C-CC6B-489C-8B3A238E7A43}"/>
              </a:ext>
            </a:extLst>
          </p:cNvPr>
          <p:cNvSpPr txBox="1"/>
          <p:nvPr/>
        </p:nvSpPr>
        <p:spPr>
          <a:xfrm>
            <a:off x="6732240" y="1238962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M</a:t>
            </a:r>
            <a:r>
              <a:rPr lang="en-GB" baseline="-25000" dirty="0"/>
              <a:t>SUN</a:t>
            </a:r>
            <a:r>
              <a:rPr lang="en-GB" dirty="0"/>
              <a:t>  @ 10pc</a:t>
            </a:r>
          </a:p>
        </p:txBody>
      </p:sp>
      <p:pic>
        <p:nvPicPr>
          <p:cNvPr id="10" name="Picture 9" descr="A graph of a function&#10;&#10;Description automatically generated">
            <a:extLst>
              <a:ext uri="{FF2B5EF4-FFF2-40B4-BE49-F238E27FC236}">
                <a16:creationId xmlns:a16="http://schemas.microsoft.com/office/drawing/2014/main" id="{D4B9EE6D-9E36-7934-74A2-F3004E8B4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2" y="3796595"/>
            <a:ext cx="3434487" cy="25847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411975-AEA1-F803-00EF-7B03F7454F61}"/>
              </a:ext>
            </a:extLst>
          </p:cNvPr>
          <p:cNvSpPr txBox="1"/>
          <p:nvPr/>
        </p:nvSpPr>
        <p:spPr>
          <a:xfrm>
            <a:off x="2059402" y="401971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M</a:t>
            </a:r>
            <a:r>
              <a:rPr lang="en-GB" baseline="-25000" dirty="0"/>
              <a:t>SUN</a:t>
            </a:r>
            <a:r>
              <a:rPr lang="en-GB" dirty="0"/>
              <a:t>  @ 100pc</a:t>
            </a:r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8D6D28FC-FD52-50B0-1E5A-300DAD930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796595"/>
            <a:ext cx="3642159" cy="25847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7B57EF-627F-9CA0-B3A0-1D57904EF65F}"/>
              </a:ext>
            </a:extLst>
          </p:cNvPr>
          <p:cNvSpPr txBox="1"/>
          <p:nvPr/>
        </p:nvSpPr>
        <p:spPr>
          <a:xfrm>
            <a:off x="7428136" y="3903258"/>
            <a:ext cx="94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Proxima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A339-04F0-48EC-8457-F8D5873F6806}"/>
              </a:ext>
            </a:extLst>
          </p:cNvPr>
          <p:cNvSpPr txBox="1"/>
          <p:nvPr/>
        </p:nvSpPr>
        <p:spPr>
          <a:xfrm>
            <a:off x="3707904" y="6227439"/>
            <a:ext cx="1899559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More: D. </a:t>
            </a: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Barbato’s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425966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3749-DBBD-B419-D865-F9283908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6AE2B-E70B-FAEA-2967-7AF8F6807358}"/>
              </a:ext>
            </a:extLst>
          </p:cNvPr>
          <p:cNvSpPr txBox="1"/>
          <p:nvPr/>
        </p:nvSpPr>
        <p:spPr>
          <a:xfrm>
            <a:off x="35496" y="1268760"/>
            <a:ext cx="884075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surveys, Kepler, TESS, PLATO</a:t>
            </a:r>
            <a:r>
              <a:rPr lang="en-GB" sz="2400" dirty="0"/>
              <a:t>: </a:t>
            </a:r>
          </a:p>
          <a:p>
            <a:r>
              <a:rPr lang="en-GB" sz="2400" dirty="0"/>
              <a:t>    Outer regions of transiting systems (ordered architectures, </a:t>
            </a:r>
          </a:p>
          <a:p>
            <a:r>
              <a:rPr lang="en-GB" sz="2400" dirty="0"/>
              <a:t>    coplanarity) -&gt; </a:t>
            </a:r>
            <a:r>
              <a:rPr lang="en-GB" sz="2400" i="1" dirty="0"/>
              <a:t>Occurrence Rates, Demographics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RV surveys, sub-µas relative astrometry</a:t>
            </a:r>
            <a:r>
              <a:rPr lang="en-GB" sz="2400" dirty="0"/>
              <a:t>: </a:t>
            </a:r>
          </a:p>
          <a:p>
            <a:r>
              <a:rPr lang="en-GB" sz="2400" dirty="0"/>
              <a:t>    Outer regions of close-in, small RV planets  (ordered architectures, </a:t>
            </a:r>
          </a:p>
          <a:p>
            <a:r>
              <a:rPr lang="en-GB" sz="2400" dirty="0"/>
              <a:t>    coplanarity, true masses) -&gt; </a:t>
            </a:r>
            <a:r>
              <a:rPr lang="en-GB" sz="2400" i="1" dirty="0"/>
              <a:t>Occurrence Rates, Demographics</a:t>
            </a:r>
          </a:p>
          <a:p>
            <a:pPr marL="285750" indent="-285750">
              <a:buFontTx/>
              <a:buChar char="-"/>
            </a:pPr>
            <a:endParaRPr lang="en-GB" sz="2400" i="1" dirty="0"/>
          </a:p>
          <a:p>
            <a:pPr marL="285750" indent="-28575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imaging surveys (ground-based, Roman)</a:t>
            </a:r>
            <a:r>
              <a:rPr lang="en-GB" sz="2400" dirty="0"/>
              <a:t>: </a:t>
            </a:r>
          </a:p>
          <a:p>
            <a:r>
              <a:rPr lang="en-GB" sz="2400" dirty="0"/>
              <a:t>    orbital architectures, masses -&gt; </a:t>
            </a:r>
            <a:r>
              <a:rPr lang="en-GB" sz="2400" i="1" dirty="0"/>
              <a:t>Occurrence Rates, Demographics</a:t>
            </a:r>
          </a:p>
          <a:p>
            <a:endParaRPr lang="en-GB" sz="2400" dirty="0"/>
          </a:p>
          <a:p>
            <a:pPr marL="342900" indent="-342900">
              <a:buFontTx/>
              <a:buChar char="-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Microlensing surveys (ground- and space-based):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GB" sz="2400" i="1" dirty="0"/>
              <a:t>concordance (or lack thereof) with occurrence rates </a:t>
            </a:r>
            <a:r>
              <a:rPr lang="en-GB" sz="2400" dirty="0"/>
              <a:t>of cold planets</a:t>
            </a:r>
          </a:p>
          <a:p>
            <a:r>
              <a:rPr lang="en-GB" sz="2400" dirty="0"/>
              <a:t>     around M dwarfs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58827-4F95-242C-4903-11CEFA203DE2}"/>
              </a:ext>
            </a:extLst>
          </p:cNvPr>
          <p:cNvSpPr txBox="1"/>
          <p:nvPr/>
        </p:nvSpPr>
        <p:spPr>
          <a:xfrm>
            <a:off x="5292080" y="1331476"/>
            <a:ext cx="20803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Nascimbeni’s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32896-CDBA-68C8-404A-1B3A4516F5BA}"/>
              </a:ext>
            </a:extLst>
          </p:cNvPr>
          <p:cNvSpPr txBox="1"/>
          <p:nvPr/>
        </p:nvSpPr>
        <p:spPr>
          <a:xfrm>
            <a:off x="6444208" y="4293096"/>
            <a:ext cx="261905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Barbato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en-GB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Desidera’s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A330A-9B71-A89E-3730-0620BF533EF4}"/>
              </a:ext>
            </a:extLst>
          </p:cNvPr>
          <p:cNvSpPr txBox="1"/>
          <p:nvPr/>
        </p:nvSpPr>
        <p:spPr>
          <a:xfrm>
            <a:off x="5580112" y="2802414"/>
            <a:ext cx="345690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Pinamonti, A. </a:t>
            </a: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Bonomo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S. </a:t>
            </a:r>
            <a:r>
              <a:rPr lang="en-GB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Desidera’s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221615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Demographics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83019" y="1255068"/>
                <a:ext cx="3429535" cy="67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𝑝𝑙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…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019" y="1255068"/>
                <a:ext cx="3429535" cy="6794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0006" y="4869160"/>
            <a:ext cx="8905067" cy="400110"/>
          </a:xfrm>
          <a:prstGeom prst="rect">
            <a:avLst/>
          </a:prstGeom>
          <a:solidFill>
            <a:srgbClr val="66FF99"/>
          </a:solidFill>
        </p:spPr>
        <p:txBody>
          <a:bodyPr wrap="non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functions retain imprints of planet formation and evolution processes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9079" y="2248659"/>
            <a:ext cx="3677417" cy="224676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WARNING!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Accounting for: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Completeness (missing planets)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Reliability (false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Incorrect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TRIVIAL!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82A8E2-0B23-D727-D58A-2630262D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1" y="980728"/>
            <a:ext cx="488462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09CF1E-E663-E778-8212-473912C19A77}"/>
              </a:ext>
            </a:extLst>
          </p:cNvPr>
          <p:cNvSpPr txBox="1"/>
          <p:nvPr/>
        </p:nvSpPr>
        <p:spPr>
          <a:xfrm>
            <a:off x="90006" y="5468451"/>
            <a:ext cx="9144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They allow to address key questions of Planetary Systems Demographics: </a:t>
            </a:r>
          </a:p>
          <a:p>
            <a:pPr marL="0" indent="0">
              <a:buNone/>
            </a:pPr>
            <a:r>
              <a:rPr lang="en-GB" sz="1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A)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What is the diversity of planets and planetary system architectures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B)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How do they depend on </a:t>
            </a:r>
            <a:r>
              <a:rPr lang="en-US" sz="1800" dirty="0"/>
              <a:t>stellar and environmental properties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  <a:r>
              <a:rPr lang="en-GB" sz="18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C)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/>
              <a:t>How common are true Solar System analogs?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F2392B-9F97-8BCE-5868-CE75A86EDBC8}"/>
              </a:ext>
            </a:extLst>
          </p:cNvPr>
          <p:cNvSpPr/>
          <p:nvPr/>
        </p:nvSpPr>
        <p:spPr>
          <a:xfrm>
            <a:off x="0" y="5468450"/>
            <a:ext cx="9144000" cy="10568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 animBg="1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 Distribution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1052736"/>
            <a:ext cx="4598243" cy="30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4149080"/>
            <a:ext cx="9007787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Clearly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bimodal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Radius ‘Valley’ or ‘Gap’</a:t>
            </a:r>
          </a:p>
          <a:p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in the planet size distribution separates two classes of small planets: </a:t>
            </a:r>
          </a:p>
          <a:p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/>
              <a:t>a)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rocky super-Earths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(pink) and </a:t>
            </a: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volatile-rich or/ gas-dominated </a:t>
            </a: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sub-Neptunes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(light blue).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20" y="1052736"/>
            <a:ext cx="4631984" cy="29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24" y="6053226"/>
            <a:ext cx="896027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direct evidence of evolutionary processes (photoevaporation) of planetary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2348879"/>
            <a:ext cx="166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Fulton et al. 2018</a:t>
            </a:r>
          </a:p>
        </p:txBody>
      </p:sp>
    </p:spTree>
    <p:extLst>
      <p:ext uri="{BB962C8B-B14F-4D97-AF65-F5344CB8AC3E}">
        <p14:creationId xmlns:p14="http://schemas.microsoft.com/office/powerpoint/2010/main" val="401774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3224"/>
            <a:ext cx="4245320" cy="399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-18256"/>
            <a:ext cx="8229600" cy="998984"/>
          </a:xfrm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Pascucci et al.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500" y="1124744"/>
            <a:ext cx="184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Suzuki et al. 2018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657"/>
            <a:ext cx="4896544" cy="35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221088"/>
            <a:ext cx="12955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P&lt; 100 days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56376" y="2060848"/>
            <a:ext cx="9188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&gt; 2 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445" y="5445224"/>
            <a:ext cx="8251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possible break (for close-in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 universal feature? 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mass ratio the most fundamental quantity?</a:t>
            </a:r>
          </a:p>
          <a:p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cool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sub-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common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</a:t>
            </a: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432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32" y="4509120"/>
            <a:ext cx="3154379" cy="17281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technique, 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surveys: </a:t>
            </a:r>
            <a:b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answers!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72" y="3865349"/>
            <a:ext cx="182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Fulton et al.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3194164"/>
            <a:ext cx="207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Lagrange et al.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2178" y="1242593"/>
            <a:ext cx="400047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planet frequency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declines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snowline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050E1D-7E3F-8CA5-89F6-15067B66D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2" y="1052736"/>
            <a:ext cx="4457700" cy="2907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CA5F32-222E-EB1F-F2A8-72E5B60C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532" y="3562663"/>
            <a:ext cx="4572636" cy="28454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7DD707-D828-DAF4-B0B6-89416710DC3F}"/>
              </a:ext>
            </a:extLst>
          </p:cNvPr>
          <p:cNvSpPr txBox="1">
            <a:spLocks/>
          </p:cNvSpPr>
          <p:nvPr/>
        </p:nvSpPr>
        <p:spPr>
          <a:xfrm>
            <a:off x="431800" y="-18256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32621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58" y="-27384"/>
            <a:ext cx="8229600" cy="100811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Planet-Star Connection</a:t>
            </a:r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5364089" y="3717032"/>
            <a:ext cx="3779912" cy="28361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331105" cy="28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2094" y="4509120"/>
            <a:ext cx="14316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planets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" y="1004751"/>
            <a:ext cx="3307734" cy="264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27584" y="1628800"/>
            <a:ext cx="20601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Johnson et al. 2010</a:t>
            </a:r>
            <a:endParaRPr lang="it-IT" alt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454" y="5085184"/>
            <a:ext cx="1384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Mortier et al. 2012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9912" y="1778913"/>
            <a:ext cx="138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M</a:t>
            </a:r>
            <a:r>
              <a:rPr lang="it-IT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3888" y="4797152"/>
            <a:ext cx="190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[Fe/H]</a:t>
            </a:r>
            <a:endParaRPr lang="it-IT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08018-732F-3C71-0FB9-8C3237C986EA}"/>
              </a:ext>
            </a:extLst>
          </p:cNvPr>
          <p:cNvSpPr txBox="1"/>
          <p:nvPr/>
        </p:nvSpPr>
        <p:spPr>
          <a:xfrm>
            <a:off x="755576" y="2060848"/>
            <a:ext cx="14316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planets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C2B55-3F9D-EDF9-6673-B300BED7B3E6}"/>
              </a:ext>
            </a:extLst>
          </p:cNvPr>
          <p:cNvSpPr txBox="1"/>
          <p:nvPr/>
        </p:nvSpPr>
        <p:spPr>
          <a:xfrm>
            <a:off x="4572000" y="3332310"/>
            <a:ext cx="904415" cy="3231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&lt; 100 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BBE5F-901E-B667-44BA-F18555206FD8}"/>
              </a:ext>
            </a:extLst>
          </p:cNvPr>
          <p:cNvSpPr txBox="1"/>
          <p:nvPr/>
        </p:nvSpPr>
        <p:spPr>
          <a:xfrm>
            <a:off x="3469340" y="3332311"/>
            <a:ext cx="949299" cy="3231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&lt; 3-4 </a:t>
            </a:r>
            <a:r>
              <a:rPr lang="it-IT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endParaRPr lang="it-IT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49BC31C-EFCB-DF8F-40DD-0F4DD89AB02C}"/>
              </a:ext>
            </a:extLst>
          </p:cNvPr>
          <p:cNvSpPr/>
          <p:nvPr/>
        </p:nvSpPr>
        <p:spPr>
          <a:xfrm rot="9532097">
            <a:off x="3524022" y="3868689"/>
            <a:ext cx="466990" cy="1347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ED74EEA-D00E-B1C7-B19E-10E1B6AEC917}"/>
              </a:ext>
            </a:extLst>
          </p:cNvPr>
          <p:cNvSpPr/>
          <p:nvPr/>
        </p:nvSpPr>
        <p:spPr>
          <a:xfrm rot="13086026">
            <a:off x="3555703" y="3004593"/>
            <a:ext cx="466990" cy="1347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B0CCE-05F1-7B1D-0939-40D12061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39146"/>
            <a:ext cx="3168352" cy="25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CB986E-E0A5-6D6D-ABD3-17AC4703A8B9}"/>
              </a:ext>
            </a:extLst>
          </p:cNvPr>
          <p:cNvSpPr txBox="1"/>
          <p:nvPr/>
        </p:nvSpPr>
        <p:spPr>
          <a:xfrm>
            <a:off x="6300192" y="2726412"/>
            <a:ext cx="1352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et al. 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3BD1F6-2FFB-D822-18AD-7181B83FF889}"/>
              </a:ext>
            </a:extLst>
          </p:cNvPr>
          <p:cNvSpPr txBox="1"/>
          <p:nvPr/>
        </p:nvSpPr>
        <p:spPr>
          <a:xfrm>
            <a:off x="6012160" y="2321456"/>
            <a:ext cx="14321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C0CD757-E7CB-CC60-89D7-6D9C5A72C1C2}"/>
              </a:ext>
            </a:extLst>
          </p:cNvPr>
          <p:cNvSpPr/>
          <p:nvPr/>
        </p:nvSpPr>
        <p:spPr>
          <a:xfrm rot="19775123">
            <a:off x="4977291" y="3041322"/>
            <a:ext cx="466990" cy="1347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0A525F-C766-69E2-E271-342ECA8D189F}"/>
              </a:ext>
            </a:extLst>
          </p:cNvPr>
          <p:cNvSpPr txBox="1"/>
          <p:nvPr/>
        </p:nvSpPr>
        <p:spPr>
          <a:xfrm>
            <a:off x="5948125" y="4293096"/>
            <a:ext cx="14321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DD0B766-E4BE-91A5-F7B3-948A3252A2D6}"/>
              </a:ext>
            </a:extLst>
          </p:cNvPr>
          <p:cNvSpPr/>
          <p:nvPr/>
        </p:nvSpPr>
        <p:spPr>
          <a:xfrm rot="1831420">
            <a:off x="4967251" y="3833092"/>
            <a:ext cx="466990" cy="1347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ages, wide separations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229200"/>
            <a:ext cx="82948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Typically probing the high-mass tail of the planetary mass function </a:t>
            </a:r>
          </a:p>
          <a:p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(or is it the low-mass tail of the brown dwarf mass function?)</a:t>
            </a:r>
          </a:p>
          <a:p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Confirmed trend of increasing frequency with stellar host mass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42015-F441-E9EC-4E79-103B4670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4824"/>
            <a:ext cx="9108504" cy="2953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F623EA-2793-5281-9908-43AAC9B4C72B}"/>
              </a:ext>
            </a:extLst>
          </p:cNvPr>
          <p:cNvSpPr txBox="1"/>
          <p:nvPr/>
        </p:nvSpPr>
        <p:spPr>
          <a:xfrm>
            <a:off x="3209287" y="1528303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M= 1-75 M</a:t>
            </a:r>
            <a:r>
              <a:rPr lang="en-GB" b="1" baseline="-25000" dirty="0"/>
              <a:t>Jup</a:t>
            </a:r>
            <a:r>
              <a:rPr lang="en-GB" b="1" dirty="0"/>
              <a:t>, a = 10-300 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BF714-68C2-69CE-C324-ABFBC262C5CA}"/>
              </a:ext>
            </a:extLst>
          </p:cNvPr>
          <p:cNvSpPr txBox="1"/>
          <p:nvPr/>
        </p:nvSpPr>
        <p:spPr>
          <a:xfrm>
            <a:off x="0" y="4690481"/>
            <a:ext cx="15057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/>
              <a:t>Vigan et al. 2021</a:t>
            </a:r>
          </a:p>
        </p:txBody>
      </p:sp>
    </p:spTree>
    <p:extLst>
      <p:ext uri="{BB962C8B-B14F-4D97-AF65-F5344CB8AC3E}">
        <p14:creationId xmlns:p14="http://schemas.microsoft.com/office/powerpoint/2010/main" val="314419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3" y="1027787"/>
            <a:ext cx="3792161" cy="369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Multi-planet Systems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7" y="980728"/>
            <a:ext cx="482453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2998" y="4797152"/>
            <a:ext cx="3731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Transiting multis are very 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‘flat’ and compact systems, 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similar sizes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4417367"/>
            <a:ext cx="1281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Zhu et al.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0B49F-0EDF-09CF-64DB-593DF717E5B7}"/>
              </a:ext>
            </a:extLst>
          </p:cNvPr>
          <p:cNvSpPr txBox="1"/>
          <p:nvPr/>
        </p:nvSpPr>
        <p:spPr>
          <a:xfrm>
            <a:off x="4925457" y="6015985"/>
            <a:ext cx="415665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yet like the Solar System!</a:t>
            </a:r>
          </a:p>
        </p:txBody>
      </p:sp>
    </p:spTree>
    <p:extLst>
      <p:ext uri="{BB962C8B-B14F-4D97-AF65-F5344CB8AC3E}">
        <p14:creationId xmlns:p14="http://schemas.microsoft.com/office/powerpoint/2010/main" val="246225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6089-122E-A766-A9E2-F16043C7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21" y="15564"/>
            <a:ext cx="8229600" cy="828302"/>
          </a:xfrm>
        </p:spPr>
        <p:txBody>
          <a:bodyPr>
            <a:normAutofit/>
          </a:bodyPr>
          <a:lstStyle/>
          <a:p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Ordered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it-IT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Architectures</a:t>
            </a:r>
            <a:r>
              <a:rPr lang="it-IT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Occurrence</a:t>
            </a:r>
            <a:endParaRPr lang="en-GB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5ADA2-9F14-B1E4-17C4-7E129AB15B24}"/>
              </a:ext>
            </a:extLst>
          </p:cNvPr>
          <p:cNvSpPr txBox="1"/>
          <p:nvPr/>
        </p:nvSpPr>
        <p:spPr>
          <a:xfrm>
            <a:off x="6526988" y="3658660"/>
            <a:ext cx="1882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Pinamonti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2023</a:t>
            </a: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D34BD-527F-34D0-B835-9C54A779636C}"/>
              </a:ext>
            </a:extLst>
          </p:cNvPr>
          <p:cNvSpPr txBox="1"/>
          <p:nvPr/>
        </p:nvSpPr>
        <p:spPr>
          <a:xfrm>
            <a:off x="6529972" y="3070702"/>
            <a:ext cx="1614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 et al.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ABBFB3-9509-10E8-B00F-7A002C77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64" y="1743066"/>
            <a:ext cx="5146418" cy="38461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9C1352-C04C-E895-9CC8-D92D41C087EE}"/>
              </a:ext>
            </a:extLst>
          </p:cNvPr>
          <p:cNvSpPr txBox="1"/>
          <p:nvPr/>
        </p:nvSpPr>
        <p:spPr>
          <a:xfrm>
            <a:off x="915776" y="5583771"/>
            <a:ext cx="74006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BEWARE: f</a:t>
            </a:r>
            <a:r>
              <a:rPr lang="en-GB" sz="2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(CJ|SE,N) not necessarily the same as f</a:t>
            </a:r>
            <a:r>
              <a:rPr lang="en-GB" sz="2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(SE,N|CJ) !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AB0DB-4EF4-4758-EF52-463A36DE27D3}"/>
              </a:ext>
            </a:extLst>
          </p:cNvPr>
          <p:cNvSpPr txBox="1"/>
          <p:nvPr/>
        </p:nvSpPr>
        <p:spPr>
          <a:xfrm>
            <a:off x="6537090" y="3969931"/>
            <a:ext cx="17398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Bonomo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2023</a:t>
            </a: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592B6-ABD0-8985-E7FF-3221A5EBAB6D}"/>
              </a:ext>
            </a:extLst>
          </p:cNvPr>
          <p:cNvSpPr txBox="1"/>
          <p:nvPr/>
        </p:nvSpPr>
        <p:spPr>
          <a:xfrm>
            <a:off x="6537090" y="2802414"/>
            <a:ext cx="1495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Zhu &amp; </a:t>
            </a:r>
            <a:r>
              <a:rPr lang="it-IT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2DFC8-E25E-EBD3-40FC-60D43A5D3510}"/>
              </a:ext>
            </a:extLst>
          </p:cNvPr>
          <p:cNvSpPr txBox="1"/>
          <p:nvPr/>
        </p:nvSpPr>
        <p:spPr>
          <a:xfrm>
            <a:off x="6540516" y="2492896"/>
            <a:ext cx="1796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Barbato et al.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F1A05-FE61-EFE2-0369-E147F1755B92}"/>
              </a:ext>
            </a:extLst>
          </p:cNvPr>
          <p:cNvSpPr txBox="1"/>
          <p:nvPr/>
        </p:nvSpPr>
        <p:spPr>
          <a:xfrm>
            <a:off x="6516216" y="3356992"/>
            <a:ext cx="19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Rosenthal et al.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32DEE-7C9A-8364-0EE8-AA76E8BA3E19}"/>
              </a:ext>
            </a:extLst>
          </p:cNvPr>
          <p:cNvSpPr txBox="1"/>
          <p:nvPr/>
        </p:nvSpPr>
        <p:spPr>
          <a:xfrm>
            <a:off x="3491880" y="6078535"/>
            <a:ext cx="24368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More: A.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Bonomo’s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46532-3223-1167-83DA-F50B68D680FC}"/>
              </a:ext>
            </a:extLst>
          </p:cNvPr>
          <p:cNvSpPr txBox="1"/>
          <p:nvPr/>
        </p:nvSpPr>
        <p:spPr>
          <a:xfrm>
            <a:off x="208125" y="1120591"/>
            <a:ext cx="8665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Solar-System-type: </a:t>
            </a:r>
            <a:r>
              <a:rPr lang="en-GB" sz="2000" i="1" dirty="0"/>
              <a:t>inner Super-Earths (SE) and </a:t>
            </a:r>
            <a:r>
              <a:rPr lang="en-GB" sz="2000" i="1" dirty="0" err="1"/>
              <a:t>Neptunes</a:t>
            </a:r>
            <a:r>
              <a:rPr lang="en-GB" sz="2000" i="1" dirty="0"/>
              <a:t> (N), outer </a:t>
            </a:r>
            <a:r>
              <a:rPr lang="en-GB" sz="2000" i="1" dirty="0" err="1"/>
              <a:t>Jupiters</a:t>
            </a:r>
            <a:r>
              <a:rPr lang="en-GB" sz="2000" i="1" dirty="0"/>
              <a:t> (CJ)</a:t>
            </a:r>
          </a:p>
        </p:txBody>
      </p:sp>
    </p:spTree>
    <p:extLst>
      <p:ext uri="{BB962C8B-B14F-4D97-AF65-F5344CB8AC3E}">
        <p14:creationId xmlns:p14="http://schemas.microsoft.com/office/powerpoint/2010/main" val="1090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8" grpId="0"/>
      <p:bldP spid="5" grpId="0"/>
      <p:bldP spid="8" grpId="0"/>
      <p:bldP spid="9" grpId="0"/>
      <p:bldP spid="11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945</Words>
  <Application>Microsoft Office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Felix Titling</vt:lpstr>
      <vt:lpstr>Office Theme</vt:lpstr>
      <vt:lpstr>Exoplanet  Demographics</vt:lpstr>
      <vt:lpstr>What is Exoplanet Demographics?</vt:lpstr>
      <vt:lpstr>Radius Distribution</vt:lpstr>
      <vt:lpstr>Mass Distribution</vt:lpstr>
      <vt:lpstr>Same technique,  different surveys:  Different answers!</vt:lpstr>
      <vt:lpstr>The Planet-Star Connection</vt:lpstr>
      <vt:lpstr>Young ages, wide separations</vt:lpstr>
      <vt:lpstr>Multi-planet Systems</vt:lpstr>
      <vt:lpstr>‘Ordered’ Architectures: Occurrence</vt:lpstr>
      <vt:lpstr>PowerPoint Presentation</vt:lpstr>
      <vt:lpstr>PowerPoint Presentation</vt:lpstr>
      <vt:lpstr>PowerPoint Presentation</vt:lpstr>
      <vt:lpstr>PowerPoint Presentation</vt:lpstr>
      <vt:lpstr>GaiaNIR – Impact (some of it)</vt:lpstr>
      <vt:lpstr>Planet Formation Around BDs</vt:lpstr>
      <vt:lpstr>Gaia+GaiaNIR: Saturn-like orbits</vt:lpstr>
      <vt:lpstr>Gaia + GaiaNIR: PMA</vt:lpstr>
      <vt:lpstr>Synergies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 and Exoplanetary Science: DR2, and Beyond</dc:title>
  <dc:creator>Sozzetti</dc:creator>
  <cp:lastModifiedBy>Alessandro Sozzetti</cp:lastModifiedBy>
  <cp:revision>202</cp:revision>
  <dcterms:created xsi:type="dcterms:W3CDTF">2020-11-29T12:33:41Z</dcterms:created>
  <dcterms:modified xsi:type="dcterms:W3CDTF">2024-01-17T12:23:47Z</dcterms:modified>
</cp:coreProperties>
</file>