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5" r:id="rId6"/>
    <p:sldId id="266" r:id="rId7"/>
    <p:sldId id="269" r:id="rId8"/>
    <p:sldId id="267" r:id="rId9"/>
    <p:sldId id="268" r:id="rId10"/>
    <p:sldId id="261" r:id="rId11"/>
    <p:sldId id="262" r:id="rId12"/>
    <p:sldId id="270" r:id="rId13"/>
    <p:sldId id="263" r:id="rId14"/>
    <p:sldId id="264" r:id="rId15"/>
    <p:sldId id="273" r:id="rId16"/>
    <p:sldId id="271" r:id="rId17"/>
    <p:sldId id="276" r:id="rId18"/>
    <p:sldId id="272" r:id="rId1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7A1"/>
    <a:srgbClr val="074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/>
    <p:restoredTop sz="97716"/>
  </p:normalViewPr>
  <p:slideViewPr>
    <p:cSldViewPr snapToGrid="0" snapToObjects="1">
      <p:cViewPr varScale="1">
        <p:scale>
          <a:sx n="180" d="100"/>
          <a:sy n="180" d="100"/>
        </p:scale>
        <p:origin x="192" y="8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1BB2D-BA17-FA44-AD03-4681A149C298}" type="datetimeFigureOut">
              <a:rPr lang="en-US" smtClean="0"/>
              <a:t>1/18/24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16065-3B21-E84C-9D90-867C76B0B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6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2162-A408-2144-829E-411A2DD163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28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2162-A408-2144-829E-411A2DD163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2162-A408-2144-829E-411A2DD163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7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2162-A408-2144-829E-411A2DD163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40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2162-A408-2144-829E-411A2DD163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2162-A408-2144-829E-411A2DD163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16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2162-A408-2144-829E-411A2DD163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19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2162-A408-2144-829E-411A2DD163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72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2162-A408-2144-829E-411A2DD163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33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2162-A408-2144-829E-411A2DD163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46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2162-A408-2144-829E-411A2DD163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8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2162-A408-2144-829E-411A2DD163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6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2162-A408-2144-829E-411A2DD163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85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2162-A408-2144-829E-411A2DD163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18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2162-A408-2144-829E-411A2DD163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9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2162-A408-2144-829E-411A2DD163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1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2162-A408-2144-829E-411A2DD163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29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2162-A408-2144-829E-411A2DD163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3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BBDD-9516-8E45-B636-2691113F16F0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E13E-7A39-FC4D-88B8-2E7D4845AA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BBDD-9516-8E45-B636-2691113F16F0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E13E-7A39-FC4D-88B8-2E7D4845AA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BBDD-9516-8E45-B636-2691113F16F0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E13E-7A39-FC4D-88B8-2E7D4845AA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BBDD-9516-8E45-B636-2691113F16F0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E13E-7A39-FC4D-88B8-2E7D4845AA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BBDD-9516-8E45-B636-2691113F16F0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E13E-7A39-FC4D-88B8-2E7D4845AA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BBDD-9516-8E45-B636-2691113F16F0}" type="datetimeFigureOut">
              <a:rPr lang="en-US" smtClean="0"/>
              <a:t>1/18/24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E13E-7A39-FC4D-88B8-2E7D4845AA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BBDD-9516-8E45-B636-2691113F16F0}" type="datetimeFigureOut">
              <a:rPr lang="en-US" smtClean="0"/>
              <a:t>1/18/24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E13E-7A39-FC4D-88B8-2E7D4845AA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BBDD-9516-8E45-B636-2691113F16F0}" type="datetimeFigureOut">
              <a:rPr lang="en-US" smtClean="0"/>
              <a:t>1/18/24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E13E-7A39-FC4D-88B8-2E7D4845AA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BBDD-9516-8E45-B636-2691113F16F0}" type="datetimeFigureOut">
              <a:rPr lang="en-US" smtClean="0"/>
              <a:t>1/18/24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E13E-7A39-FC4D-88B8-2E7D4845AA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BBDD-9516-8E45-B636-2691113F16F0}" type="datetimeFigureOut">
              <a:rPr lang="en-US" smtClean="0"/>
              <a:t>1/18/24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E13E-7A39-FC4D-88B8-2E7D4845AA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BBDD-9516-8E45-B636-2691113F16F0}" type="datetimeFigureOut">
              <a:rPr lang="en-US" smtClean="0"/>
              <a:t>1/18/24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E13E-7A39-FC4D-88B8-2E7D4845AA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DBBDD-9516-8E45-B636-2691113F16F0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6E13E-7A39-FC4D-88B8-2E7D4845A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30.jpg"/><Relationship Id="rId7" Type="http://schemas.openxmlformats.org/officeDocument/2006/relationships/image" Target="../media/image31.jpg"/><Relationship Id="rId8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35.jpg"/><Relationship Id="rId7" Type="http://schemas.openxmlformats.org/officeDocument/2006/relationships/hyperlink" Target="https://www.astro.lu.se/sites/astro.lu.se/files/2023-07/GaiaNIRPhotometricSystem_JMC.pdf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hyperlink" Target="https://arxiv.org/abs/2306.11784v1" TargetMode="External"/><Relationship Id="rId7" Type="http://schemas.openxmlformats.org/officeDocument/2006/relationships/hyperlink" Target="https://roman.gsfc.nasa.gov/galactic_bulge_time_domain_survey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36.jp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hyperlink" Target="https://ui.adsabs.harvard.edu/abs/2021ExA....51..783H/abstract" TargetMode="External"/><Relationship Id="rId8" Type="http://schemas.openxmlformats.org/officeDocument/2006/relationships/hyperlink" Target="https://sci.esa.int/web/future-missions-department/-/60028-cdf-study-report-gaianir" TargetMode="External"/><Relationship Id="rId9" Type="http://schemas.openxmlformats.org/officeDocument/2006/relationships/hyperlink" Target="https://ui.adsabs.harvard.edu/abs/2023arXiv231200488H/abstract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9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9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8" Type="http://schemas.openxmlformats.org/officeDocument/2006/relationships/image" Target="../media/image18.jpg"/><Relationship Id="rId9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23.jpg"/><Relationship Id="rId7" Type="http://schemas.openxmlformats.org/officeDocument/2006/relationships/image" Target="../media/image24.jpg"/><Relationship Id="rId8" Type="http://schemas.openxmlformats.org/officeDocument/2006/relationships/image" Target="../media/image25.jpg"/><Relationship Id="rId9" Type="http://schemas.openxmlformats.org/officeDocument/2006/relationships/image" Target="../media/image26.jpg"/><Relationship Id="rId10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346" cy="4708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58491" y="470832"/>
            <a:ext cx="5879174" cy="6252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Photometry: a few lessons from Gaia seen in perspective</a:t>
            </a:r>
          </a:p>
          <a:p>
            <a:pPr algn="ctr"/>
            <a:r>
              <a:rPr lang="en-US" sz="1463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M</a:t>
            </a:r>
            <a:r>
              <a:rPr lang="en-US" sz="1463" dirty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. </a:t>
            </a:r>
            <a:r>
              <a:rPr lang="en-US" sz="1463" dirty="0" err="1">
                <a:latin typeface="American Typewriter Condensed" charset="0"/>
                <a:ea typeface="American Typewriter Condensed" charset="0"/>
                <a:cs typeface="American Typewriter Condensed" charset="0"/>
              </a:rPr>
              <a:t>Bellazzini</a:t>
            </a:r>
            <a:r>
              <a:rPr lang="en-US" sz="1463" dirty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(INAF </a:t>
            </a:r>
            <a:r>
              <a:rPr lang="mr-IN" sz="1463" dirty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–</a:t>
            </a:r>
            <a:r>
              <a:rPr lang="en-US" sz="1463" dirty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OAS Bologna</a:t>
            </a:r>
            <a:r>
              <a:rPr lang="en-US" sz="1463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)</a:t>
            </a:r>
            <a:endParaRPr lang="en-US" sz="1463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9" y="51207"/>
            <a:ext cx="709603" cy="366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15" y="-134876"/>
            <a:ext cx="1419085" cy="7405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67104" y="51207"/>
            <a:ext cx="645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Gaia-NIR: next astrometric mission</a:t>
            </a:r>
            <a:r>
              <a:rPr lang="en-US" sz="1200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,  Bologna, 17-18 January 2024 </a:t>
            </a:r>
            <a:endParaRPr lang="en-US" sz="1200" dirty="0">
              <a:solidFill>
                <a:srgbClr val="07416F"/>
              </a:solidFill>
              <a:latin typeface="American Typewriter Light" charset="0"/>
              <a:ea typeface="American Typewriter Light" charset="0"/>
              <a:cs typeface="American Typewriter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2" y="1345354"/>
            <a:ext cx="9644063" cy="54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346" cy="470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9" y="51207"/>
            <a:ext cx="709603" cy="366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15" y="-134876"/>
            <a:ext cx="1419085" cy="7405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67104" y="51207"/>
            <a:ext cx="645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Gaia-NIR: next astrometric mission</a:t>
            </a:r>
            <a:r>
              <a:rPr lang="en-US" sz="1200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,  Bologna, 17-18 January 2024 </a:t>
            </a:r>
            <a:endParaRPr lang="en-US" sz="1200" dirty="0">
              <a:solidFill>
                <a:srgbClr val="07416F"/>
              </a:solidFill>
              <a:latin typeface="American Typewriter Light" charset="0"/>
              <a:ea typeface="American Typewriter Light" charset="0"/>
              <a:cs typeface="American Typewriter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509" y="421043"/>
            <a:ext cx="902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An additional (and somehow unexpected) huge and long lasting heritage from Gaia: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he basis for a new foundation of optical photometry</a:t>
            </a:r>
            <a:endParaRPr lang="en-US" b="1" dirty="0">
              <a:solidFill>
                <a:srgbClr val="FF0000"/>
              </a:solidFill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26" y="3751534"/>
            <a:ext cx="2821577" cy="3106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1534"/>
            <a:ext cx="2821577" cy="3106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5447" y="1234020"/>
            <a:ext cx="98977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merican Typewriter" charset="0"/>
                <a:ea typeface="American Typewriter" charset="0"/>
                <a:cs typeface="American Typewriter" charset="0"/>
              </a:rPr>
              <a:t>Key factors for this achievement:</a:t>
            </a: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Space based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All-sky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High multiplicity of measures </a:t>
            </a:r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  <a:sym typeface="Wingdings"/>
              </a:rPr>
              <a:t> robust internal calibration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  <a:sym typeface="Wingdings"/>
              </a:rPr>
              <a:t>Huge flexibility in reproducing photometric system thanks to XP spectrophotometry</a:t>
            </a:r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29" y="4962025"/>
            <a:ext cx="4254549" cy="176073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90681" y="2988346"/>
            <a:ext cx="4269997" cy="183844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his should be taken into account in planning the Gaia-NIR mission. A great opportunity to provide the basis for accurate and precise photometric calibrations in the near infrared. 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This could be one of the ancillary goals of the mission</a:t>
            </a:r>
            <a:endParaRPr lang="en-US" sz="1600" b="1" dirty="0">
              <a:solidFill>
                <a:srgbClr val="FF0000"/>
              </a:solidFill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2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346" cy="470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9" y="51207"/>
            <a:ext cx="709603" cy="366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15" y="-134876"/>
            <a:ext cx="1419085" cy="7405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67104" y="51207"/>
            <a:ext cx="645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Gaia-NIR: next astrometric mission</a:t>
            </a:r>
            <a:r>
              <a:rPr lang="en-US" sz="1200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,  Bologna, 17-18 January 2024 </a:t>
            </a:r>
            <a:endParaRPr lang="en-US" sz="1200" dirty="0">
              <a:solidFill>
                <a:srgbClr val="07416F"/>
              </a:solidFill>
              <a:latin typeface="American Typewriter Light" charset="0"/>
              <a:ea typeface="American Typewriter Light" charset="0"/>
              <a:cs typeface="American Typewriter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509" y="421043"/>
            <a:ext cx="902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Now let’s enter into pure brainstorming: Gaia-NIR as a photometric calibration tool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839247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Clearly this cannot be a primary goal: we want astrometry and astrophysical parameters but </a:t>
            </a:r>
            <a:r>
              <a:rPr lang="mr-IN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…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.</a:t>
            </a:r>
          </a:p>
          <a:p>
            <a:pPr algn="ctr"/>
            <a:r>
              <a:rPr lang="en-US" dirty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c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an we have also photometry that is useful for calibration of other surveys? </a:t>
            </a:r>
            <a:endParaRPr lang="en-US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396598"/>
            <a:ext cx="9905999" cy="424731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The ideal option </a:t>
            </a:r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seems to be having a NIR-spectrophotometer on board, similar to</a:t>
            </a:r>
          </a:p>
          <a:p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Gaia XP, 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c</a:t>
            </a:r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overing the NIR range up to 2400 nm and possibly with some overlap with GAIA XP, for cross validation/calibration. This will probably </a:t>
            </a:r>
            <a:r>
              <a:rPr lang="en-US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maximise</a:t>
            </a:r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 the amount of astrophysical info that can be extracted for each individual stars </a:t>
            </a:r>
            <a:r>
              <a:rPr lang="en-US" b="1" dirty="0" smtClean="0">
                <a:latin typeface="American Typewriter Semibold" charset="0"/>
                <a:ea typeface="American Typewriter Semibold" charset="0"/>
                <a:cs typeface="American Typewriter Semibold" charset="0"/>
              </a:rPr>
              <a:t>that can be properly observed</a:t>
            </a: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however</a:t>
            </a:r>
            <a:r>
              <a:rPr lang="mr-IN" dirty="0" smtClean="0">
                <a:latin typeface="American Typewriter" charset="0"/>
                <a:ea typeface="American Typewriter" charset="0"/>
                <a:cs typeface="American Typewriter" charset="0"/>
              </a:rPr>
              <a:t>…</a:t>
            </a:r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 (neglecting cost and technical issues for the time being)</a:t>
            </a: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Crowding 1: spectra are extended in the focal plane (3.5”⨉2.1” aperture in Gaia) and </a:t>
            </a:r>
            <a:r>
              <a:rPr lang="en-US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GaiaNIR</a:t>
            </a:r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 prime target are the regions of the galaxy with the highest surface density (disc and bulge) – see, e.g., 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Høg 2023 </a:t>
            </a:r>
            <a:endParaRPr lang="en-US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Crowding 2: for fixed primary mirror size the PSF width grows with </a:t>
            </a:r>
            <a:r>
              <a:rPr lang="en-US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λ</a:t>
            </a:r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. At 1800 nm is 3 times wider than at 600 nm </a:t>
            </a:r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  <a:sym typeface="Wingdings"/>
              </a:rPr>
              <a:t> impact on LSF width and photon mixing in wavelength</a:t>
            </a:r>
          </a:p>
        </p:txBody>
      </p:sp>
    </p:spTree>
    <p:extLst>
      <p:ext uri="{BB962C8B-B14F-4D97-AF65-F5344CB8AC3E}">
        <p14:creationId xmlns:p14="http://schemas.microsoft.com/office/powerpoint/2010/main" val="38792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346" cy="470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9" y="51207"/>
            <a:ext cx="709603" cy="366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15" y="-134876"/>
            <a:ext cx="1419085" cy="7405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67104" y="51207"/>
            <a:ext cx="645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Gaia-NIR: next astrometric mission</a:t>
            </a:r>
            <a:r>
              <a:rPr lang="en-US" sz="1200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,  Bologna, 17-18 January 2024 </a:t>
            </a:r>
            <a:endParaRPr lang="en-US" sz="1200" dirty="0">
              <a:solidFill>
                <a:srgbClr val="07416F"/>
              </a:solidFill>
              <a:latin typeface="American Typewriter Light" charset="0"/>
              <a:ea typeface="American Typewriter Light" charset="0"/>
              <a:cs typeface="American Typewriter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509" y="421043"/>
            <a:ext cx="902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Now let’s enter into pure brainstorming: Gaia-NIR as a photometric calibration tool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1601850"/>
            <a:ext cx="9905999" cy="46166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An “additional however”</a:t>
            </a:r>
            <a:r>
              <a:rPr lang="mr-IN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…</a:t>
            </a:r>
            <a:endParaRPr lang="en-US" sz="2400" dirty="0" smtClean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7910" y="5068389"/>
            <a:ext cx="307327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  <a:sym typeface="Wingdings"/>
              </a:rPr>
              <a:t>Calibration is a nightmare</a:t>
            </a:r>
            <a:endParaRPr lang="en-US" dirty="0" smtClean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12" y="938082"/>
            <a:ext cx="6597831" cy="3979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756" y="5739048"/>
            <a:ext cx="8037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Still, we can think that, building up on the experience acquired with Gaia, with </a:t>
            </a:r>
          </a:p>
          <a:p>
            <a:pPr algn="ctr"/>
            <a:r>
              <a:rPr lang="en-US" dirty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s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marter ideas and algorithms and more powerful computers someone will cope with this </a:t>
            </a:r>
          </a:p>
          <a:p>
            <a:pPr algn="ctr"/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as we managed to do for Gaia </a:t>
            </a:r>
            <a:endParaRPr lang="en-US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346" cy="470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9" y="51207"/>
            <a:ext cx="709603" cy="366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15" y="-134876"/>
            <a:ext cx="1419085" cy="7405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67104" y="51207"/>
            <a:ext cx="645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Gaia-NIR: next astrometric mission</a:t>
            </a:r>
            <a:r>
              <a:rPr lang="en-US" sz="1200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,  Bologna, 17-18 January 2024 </a:t>
            </a:r>
            <a:endParaRPr lang="en-US" sz="1200" dirty="0">
              <a:solidFill>
                <a:srgbClr val="07416F"/>
              </a:solidFill>
              <a:latin typeface="American Typewriter Light" charset="0"/>
              <a:ea typeface="American Typewriter Light" charset="0"/>
              <a:cs typeface="American Typewriter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509" y="421043"/>
            <a:ext cx="902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brainstorming</a:t>
            </a:r>
            <a:r>
              <a:rPr lang="en-US" b="1" baseline="30000" dirty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: Gaia-NIR photometric heritage - my personal view in the realm of dreams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211418"/>
            <a:ext cx="990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Ideal configuration</a:t>
            </a:r>
          </a:p>
          <a:p>
            <a:endParaRPr lang="en-US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  <a:p>
            <a:pPr algn="ctr"/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NIR spectrophotometry analogous to Gaia XP spectra [for optimal extraction of astrophysical parameters and long-standing re-foundation of NIR photometry   for the large subset of stars that can be properly observed]</a:t>
            </a:r>
          </a:p>
          <a:p>
            <a:pPr algn="ctr"/>
            <a:r>
              <a:rPr lang="en-US" b="1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AND</a:t>
            </a:r>
          </a:p>
          <a:p>
            <a:pPr algn="ctr"/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“normal” photometry in at least two wide NIR passbands to get astrometry and at least one </a:t>
            </a:r>
            <a:r>
              <a:rPr lang="en-US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colour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for as many stars as possible also in the most crowded regions of the sky (core business of Gaia-NIR) </a:t>
            </a:r>
            <a:endParaRPr lang="en-US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67384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Sub-optimal configuration</a:t>
            </a:r>
          </a:p>
          <a:p>
            <a:endParaRPr lang="en-US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  <a:p>
            <a:pPr algn="ctr"/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“normal” photometry in 4-5 wide/medium NIR passbands to get astrometry and </a:t>
            </a:r>
            <a:r>
              <a:rPr lang="en-US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colours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for as many stars as possible also in the most crowded region of the sky (core business of Gaia-NIR) </a:t>
            </a:r>
          </a:p>
          <a:p>
            <a:pPr algn="ctr"/>
            <a:r>
              <a:rPr lang="en-US" b="1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But</a:t>
            </a:r>
          </a:p>
          <a:p>
            <a:pPr algn="ctr"/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Choosing (at least some of) the NIR passbands to be close to ground based passbands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  <a:sym typeface="Wingdings"/>
              </a:rPr>
              <a:t> to be used for exquisite photometric calibration of past and future ground-based NIR observations with minimal transformations (small and easy to model </a:t>
            </a:r>
            <a:r>
              <a:rPr lang="en-US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  <a:sym typeface="Wingdings"/>
              </a:rPr>
              <a:t>colour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  <a:sym typeface="Wingdings"/>
              </a:rPr>
              <a:t> terms)</a:t>
            </a:r>
            <a:endParaRPr lang="en-US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346" cy="470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9" y="51207"/>
            <a:ext cx="709603" cy="366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15" y="-134876"/>
            <a:ext cx="1419085" cy="7405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67104" y="51207"/>
            <a:ext cx="645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Gaia-NIR: next astrometric mission</a:t>
            </a:r>
            <a:r>
              <a:rPr lang="en-US" sz="1200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,  Bologna, 17-18 January 2024 </a:t>
            </a:r>
            <a:endParaRPr lang="en-US" sz="1200" dirty="0">
              <a:solidFill>
                <a:srgbClr val="07416F"/>
              </a:solidFill>
              <a:latin typeface="American Typewriter Light" charset="0"/>
              <a:ea typeface="American Typewriter Light" charset="0"/>
              <a:cs typeface="American Typewriter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1818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Sub-optimal configuration</a:t>
            </a:r>
          </a:p>
          <a:p>
            <a:endParaRPr lang="en-US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  <a:p>
            <a:pPr algn="ctr"/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“normal” photometry in 4-5 wide/medium NIR passbands to get astrometry and </a:t>
            </a:r>
            <a:r>
              <a:rPr lang="en-US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colours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for as many stars as possible also in the most crowded region of the sky (core business of Gaia-NIR) </a:t>
            </a:r>
          </a:p>
          <a:p>
            <a:pPr algn="ctr"/>
            <a:r>
              <a:rPr lang="en-US" b="1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But</a:t>
            </a:r>
          </a:p>
          <a:p>
            <a:pPr algn="ctr"/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Choosing (at least some of) the NIR passbands to be close to ground based passbands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  <a:sym typeface="Wingdings"/>
              </a:rPr>
              <a:t> to be used for exquisite photometric calibration of past and future ground-based NIR observations with minimal transformations (small and easy to model </a:t>
            </a:r>
            <a:r>
              <a:rPr lang="en-US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  <a:sym typeface="Wingdings"/>
              </a:rPr>
              <a:t>colour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  <a:sym typeface="Wingdings"/>
              </a:rPr>
              <a:t> terms)</a:t>
            </a:r>
            <a:endParaRPr lang="en-US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54" y="2910142"/>
            <a:ext cx="5020491" cy="2932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794" y="5912468"/>
            <a:ext cx="9736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Drawback: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throwing away info from spectral ranges that are </a:t>
            </a:r>
            <a:r>
              <a:rPr lang="en-US" dirty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i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naccessible from the ground</a:t>
            </a:r>
          </a:p>
          <a:p>
            <a:endParaRPr lang="en-US" dirty="0" smtClean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  <a:p>
            <a:r>
              <a:rPr lang="en-US" b="1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Advantage: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enabling better science from the ground – may be </a:t>
            </a:r>
            <a:r>
              <a:rPr lang="en-US" b="1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very useful in the era of ELTs </a:t>
            </a:r>
            <a:endParaRPr lang="en-US" b="1" dirty="0">
              <a:solidFill>
                <a:srgbClr val="FF0000"/>
              </a:solidFill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346" cy="470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9" y="51207"/>
            <a:ext cx="709603" cy="366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15" y="-134876"/>
            <a:ext cx="1419085" cy="7405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67104" y="51207"/>
            <a:ext cx="645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Gaia-NIR: next astrometric mission</a:t>
            </a:r>
            <a:r>
              <a:rPr lang="en-US" sz="1200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,  Bologna, 17-18 January 2024 </a:t>
            </a:r>
            <a:endParaRPr lang="en-US" sz="1200" dirty="0">
              <a:solidFill>
                <a:srgbClr val="07416F"/>
              </a:solidFill>
              <a:latin typeface="American Typewriter Light" charset="0"/>
              <a:ea typeface="American Typewriter Light" charset="0"/>
              <a:cs typeface="American Typewriter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772" y="541351"/>
            <a:ext cx="990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Sub-sub-optimal configuration</a:t>
            </a:r>
          </a:p>
          <a:p>
            <a:endParaRPr lang="en-US" sz="1600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  <a:p>
            <a:pPr algn="ctr"/>
            <a:r>
              <a:rPr lang="en-US" sz="16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“normal” photometry in 4-5 wide/medium NIR passbands to get astrometry and </a:t>
            </a:r>
            <a:r>
              <a:rPr lang="en-US" sz="1600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colours</a:t>
            </a:r>
            <a:r>
              <a:rPr lang="en-US" sz="16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for as many stars as possible also in the most crowded region of the sky (core business of Gaia-NIR) </a:t>
            </a:r>
          </a:p>
          <a:p>
            <a:pPr algn="ctr"/>
            <a:r>
              <a:rPr lang="en-US" sz="1600" b="1" dirty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b</a:t>
            </a:r>
            <a:r>
              <a:rPr lang="en-US" sz="1600" b="1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ut</a:t>
            </a:r>
          </a:p>
          <a:p>
            <a:pPr algn="ctr"/>
            <a:r>
              <a:rPr lang="en-US" sz="1600" dirty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c</a:t>
            </a:r>
            <a:r>
              <a:rPr lang="en-US" sz="16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hoosing the NIR passbands from a set already used by a space observatory (preferentially from a mission performing wide field surveys ) </a:t>
            </a:r>
            <a:r>
              <a:rPr lang="en-US" sz="1600" dirty="0" smtClean="0">
                <a:latin typeface="American Typewriter Condensed" charset="0"/>
                <a:ea typeface="American Typewriter Condensed" charset="0"/>
                <a:cs typeface="American Typewriter Condensed" charset="0"/>
                <a:sym typeface="Wingdings"/>
              </a:rPr>
              <a:t> cross-validation</a:t>
            </a:r>
            <a:endParaRPr lang="en-US" sz="1600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23" y="2429384"/>
            <a:ext cx="5196810" cy="4377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9633" y="6499003"/>
            <a:ext cx="199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From </a:t>
            </a:r>
            <a:r>
              <a:rPr lang="en-US" sz="1400" dirty="0" smtClean="0">
                <a:latin typeface="American Typewriter Condensed" charset="0"/>
                <a:ea typeface="American Typewriter Condensed" charset="0"/>
                <a:cs typeface="American Typewriter Condensed" charset="0"/>
                <a:hlinkClick r:id="rId7"/>
              </a:rPr>
              <a:t>Carrasco et al. 2023</a:t>
            </a:r>
            <a:endParaRPr lang="en-US" sz="1400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8072846" y="3936274"/>
            <a:ext cx="1619794" cy="1576252"/>
          </a:xfrm>
          <a:prstGeom prst="wedgeRectCallout">
            <a:avLst>
              <a:gd name="adj1" fmla="val -89604"/>
              <a:gd name="adj2" fmla="val 42430"/>
            </a:avLst>
          </a:prstGeom>
          <a:solidFill>
            <a:schemeClr val="accent4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Also medium/narrow passband to get, e.g., metallicity-sensitive</a:t>
            </a:r>
          </a:p>
          <a:p>
            <a:pPr algn="ctr"/>
            <a:r>
              <a:rPr lang="en-US" sz="1400" dirty="0" err="1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c</a:t>
            </a:r>
            <a:r>
              <a:rPr lang="en-US" sz="1400" dirty="0" err="1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olour</a:t>
            </a:r>
            <a:r>
              <a:rPr lang="en-US" sz="1400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 indices</a:t>
            </a:r>
            <a:endParaRPr lang="en-US" sz="1400" dirty="0">
              <a:solidFill>
                <a:srgbClr val="FF0000"/>
              </a:solidFill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346" cy="470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9" y="51207"/>
            <a:ext cx="709603" cy="366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15" y="-134876"/>
            <a:ext cx="1419085" cy="7405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67104" y="51207"/>
            <a:ext cx="645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Gaia-NIR: next astrometric mission</a:t>
            </a:r>
            <a:r>
              <a:rPr lang="en-US" sz="1200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,  Bologna, 17-18 January 2024 </a:t>
            </a:r>
            <a:endParaRPr lang="en-US" sz="1200" dirty="0">
              <a:solidFill>
                <a:srgbClr val="07416F"/>
              </a:solidFill>
              <a:latin typeface="American Typewriter Light" charset="0"/>
              <a:ea typeface="American Typewriter Light" charset="0"/>
              <a:cs typeface="American Typewriter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509" y="421043"/>
            <a:ext cx="902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brainstorming</a:t>
            </a:r>
            <a:r>
              <a:rPr lang="en-US" b="1" baseline="30000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:minimal thoughts on extracting astrophysical info from Gaia-NIR photometry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20" y="1345065"/>
            <a:ext cx="9856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To be able to trace metallicity with very low res spectrophotometry you need strong features (e.g. Ca HK)</a:t>
            </a:r>
          </a:p>
          <a:p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Livia: strong spectral features in NIR tracing metallicity are (a) mainly sensitive to α elements, (b) molecular</a:t>
            </a:r>
          </a:p>
          <a:p>
            <a:r>
              <a:rPr lang="en-US" dirty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f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eatures 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  <a:sym typeface="Wingdings"/>
              </a:rPr>
              <a:t> significant in pretty cold stars</a:t>
            </a:r>
            <a:endParaRPr lang="en-US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20" y="2846847"/>
            <a:ext cx="990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High-precision NIR wide band photometry in a few bands may be very helpful in constraining astrophysical parameters when coupled with info from Gaia XP spectra 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  <a:sym typeface="Wingdings"/>
              </a:rPr>
              <a:t> great improvement for some 2 billion stars in common</a:t>
            </a:r>
            <a:endParaRPr lang="en-US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348629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In general Gaia and Gaia-NIR photometry can/should be nicely complementary. Do we really need Gaia-NIR to cover the optical domain?</a:t>
            </a:r>
            <a:endParaRPr lang="en-US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0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346" cy="470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9" y="51207"/>
            <a:ext cx="709603" cy="366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15" y="-134876"/>
            <a:ext cx="1419085" cy="7405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67104" y="51207"/>
            <a:ext cx="645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Gaia-NIR: next astrometric mission</a:t>
            </a:r>
            <a:r>
              <a:rPr lang="en-US" sz="1200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,  Bologna, 17-18 January 2024 </a:t>
            </a:r>
            <a:endParaRPr lang="en-US" sz="1200" dirty="0">
              <a:solidFill>
                <a:srgbClr val="07416F"/>
              </a:solidFill>
              <a:latin typeface="American Typewriter Light" charset="0"/>
              <a:ea typeface="American Typewriter Light" charset="0"/>
              <a:cs typeface="American Typewriter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509" y="421043"/>
            <a:ext cx="902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brainstorming</a:t>
            </a:r>
            <a:r>
              <a:rPr lang="en-US" b="1" baseline="30000" dirty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4</a:t>
            </a:r>
            <a:r>
              <a:rPr lang="en-US" b="1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:minimal </a:t>
            </a:r>
            <a:r>
              <a:rPr lang="en-US" b="1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thoughts (out of the box?)</a:t>
            </a:r>
            <a:endParaRPr lang="en-US" b="1" dirty="0" smtClean="0">
              <a:solidFill>
                <a:srgbClr val="FF0000"/>
              </a:solidFill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992326"/>
            <a:ext cx="990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From my very partial and uninformed perspective </a:t>
            </a:r>
            <a:r>
              <a:rPr lang="en-US" b="1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the main competitor is NGRST: 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larger mirror, higher spatial resolution in NIR, takes IMAGES. </a:t>
            </a:r>
          </a:p>
          <a:p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  <a:hlinkClick r:id="rId6"/>
              </a:rPr>
              <a:t>Han et al. 2023 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in a NGRST white paper proposed an all sky survey (NANCY, in F140W) whose prime goal is astrometry, planned to get 200 </a:t>
            </a:r>
            <a:r>
              <a:rPr lang="en-US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μas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/</a:t>
            </a:r>
            <a:r>
              <a:rPr lang="en-US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yr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PMs for ant star brighter than F140W=21.8 with two epochs. </a:t>
            </a:r>
          </a:p>
          <a:p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  <a:hlinkClick r:id="rId7"/>
              </a:rPr>
              <a:t>The Galactic Bulge Time Domain Survey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may serve as a seed for a more extended study of the bulge, including PMs</a:t>
            </a:r>
          </a:p>
          <a:p>
            <a:endParaRPr lang="en-US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  <a:p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Overlap/</a:t>
            </a:r>
            <a:r>
              <a:rPr lang="en-US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sinergies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with </a:t>
            </a:r>
            <a:r>
              <a:rPr lang="en-US" b="1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Euclid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(NIR) and </a:t>
            </a:r>
            <a:r>
              <a:rPr lang="en-US" b="1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Xuntian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(CSST </a:t>
            </a:r>
            <a:r>
              <a:rPr lang="en-US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uv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-optical + </a:t>
            </a:r>
            <a:r>
              <a:rPr lang="en-US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sitless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spectroscopy) for astrometry in large portions of the sky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883212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Let me go fully heretical: 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2 of the 3 main goals of Gaia-NIR can be accomplished with a replica of optical Gaia (strong improvement in astrometry due to the 20 </a:t>
            </a:r>
            <a:r>
              <a:rPr lang="en-US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yr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baseline and refurbishment of Celestial reference frame).  (a) you don’t have to invent NIR TDI detectors from scratch, (b) costs are beaten down, (</a:t>
            </a:r>
            <a:r>
              <a:rPr lang="en-US" dirty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c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) you can take advantage of improved technology, </a:t>
            </a:r>
            <a:r>
              <a:rPr lang="de-DE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(d) </a:t>
            </a:r>
            <a:r>
              <a:rPr lang="de-DE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you</a:t>
            </a:r>
            <a:r>
              <a:rPr lang="de-DE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</a:t>
            </a:r>
            <a:r>
              <a:rPr lang="de-DE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can</a:t>
            </a:r>
            <a:r>
              <a:rPr lang="de-DE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</a:t>
            </a:r>
            <a:r>
              <a:rPr lang="de-DE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even</a:t>
            </a:r>
            <a:r>
              <a:rPr lang="de-DE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</a:t>
            </a:r>
            <a:r>
              <a:rPr lang="de-DE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consider</a:t>
            </a:r>
            <a:r>
              <a:rPr lang="de-DE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a </a:t>
            </a:r>
            <a:r>
              <a:rPr lang="de-DE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simplified</a:t>
            </a:r>
            <a:r>
              <a:rPr lang="de-DE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</a:t>
            </a:r>
            <a:r>
              <a:rPr lang="de-DE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version</a:t>
            </a:r>
            <a:r>
              <a:rPr lang="de-DE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</a:t>
            </a:r>
            <a:r>
              <a:rPr lang="de-DE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of</a:t>
            </a:r>
            <a:r>
              <a:rPr lang="de-DE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</a:t>
            </a:r>
            <a:r>
              <a:rPr lang="de-DE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Gaia</a:t>
            </a:r>
            <a:r>
              <a:rPr lang="en-US" dirty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(e.g., no spectrophotometry), (e) you can think about boosting the spectroscopic capabilities (e.g. much more RV and metallicities from spectra; 33M stars in DR3, imagine to go for 1 billion RV), (f) you can include the reddest passband to which your TDI-compliant detectors are sensitive to improve your performances in high extinction regions. </a:t>
            </a:r>
            <a:r>
              <a:rPr lang="en-US" b="1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In my view it would be crazy to neglect such an option. </a:t>
            </a:r>
          </a:p>
        </p:txBody>
      </p:sp>
    </p:spTree>
    <p:extLst>
      <p:ext uri="{BB962C8B-B14F-4D97-AF65-F5344CB8AC3E}">
        <p14:creationId xmlns:p14="http://schemas.microsoft.com/office/powerpoint/2010/main" val="80782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346" cy="470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9" y="51207"/>
            <a:ext cx="709603" cy="366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15" y="-134876"/>
            <a:ext cx="1419085" cy="7405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67104" y="51207"/>
            <a:ext cx="645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Gaia-NIR: next astrometric mission</a:t>
            </a:r>
            <a:r>
              <a:rPr lang="en-US" sz="1200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,  Bologna, 17-18 January 2024 </a:t>
            </a:r>
            <a:endParaRPr lang="en-US" sz="1200" dirty="0">
              <a:solidFill>
                <a:srgbClr val="07416F"/>
              </a:solidFill>
              <a:latin typeface="American Typewriter Light" charset="0"/>
              <a:ea typeface="American Typewriter Light" charset="0"/>
              <a:cs typeface="American Typewriter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66" y="329922"/>
            <a:ext cx="902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Summary of a wild brainstorming on photometry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" y="828015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Gaia-NIR photometry: consider </a:t>
            </a:r>
            <a:r>
              <a:rPr lang="en-US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the possibility of providing an unique and long-standing heritage for  NIR photometry 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as Gaia is doing for optical photometry. This issue can be considered also in the choice of </a:t>
            </a:r>
            <a:r>
              <a:rPr lang="en-US" dirty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passbands. I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t </a:t>
            </a:r>
            <a:r>
              <a:rPr lang="en-US" dirty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will enable new science for decades after the mission </a:t>
            </a:r>
          </a:p>
          <a:p>
            <a:pPr marL="285750" indent="-285750">
              <a:buFontTx/>
              <a:buChar char="-"/>
            </a:pPr>
            <a:endParaRPr lang="en-US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Pros and cons of </a:t>
            </a:r>
            <a:r>
              <a:rPr lang="en-US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spectrophotometry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should be assessed with proper simulations but my guess, from a science-driven point of view,  is that this option is viable only </a:t>
            </a:r>
            <a:r>
              <a:rPr lang="en-US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in addition to passband photometry</a:t>
            </a:r>
          </a:p>
          <a:p>
            <a:pPr marL="285750" indent="-285750">
              <a:buFontTx/>
              <a:buChar char="-"/>
            </a:pPr>
            <a:endParaRPr lang="en-US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Are we sure that a </a:t>
            </a:r>
            <a:r>
              <a:rPr lang="en-US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Next Generation Optical Gaia 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is not a valuable option? </a:t>
            </a:r>
            <a:endParaRPr lang="en-US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4740497"/>
            <a:ext cx="3322319" cy="1491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0763"/>
            <a:ext cx="2527251" cy="2527251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>
            <a:off x="3005339" y="4402683"/>
            <a:ext cx="3100252" cy="1940647"/>
          </a:xfrm>
          <a:prstGeom prst="irregularSeal2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Thanks</a:t>
            </a:r>
            <a:endParaRPr lang="en-US" sz="2400" b="1" dirty="0">
              <a:solidFill>
                <a:srgbClr val="FF0000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346" cy="470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9" y="51207"/>
            <a:ext cx="709603" cy="366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15" y="-134876"/>
            <a:ext cx="1419085" cy="7405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67104" y="51207"/>
            <a:ext cx="645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Gaia-NIR: next astrometric mission</a:t>
            </a:r>
            <a:r>
              <a:rPr lang="en-US" sz="1200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,  Bologna, 17-18 January 2024 </a:t>
            </a:r>
            <a:endParaRPr lang="en-US" sz="1200" dirty="0">
              <a:solidFill>
                <a:srgbClr val="07416F"/>
              </a:solidFill>
              <a:latin typeface="American Typewriter Light" charset="0"/>
              <a:ea typeface="American Typewriter Light" charset="0"/>
              <a:cs typeface="American Typewriter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2" y="2121052"/>
            <a:ext cx="8162856" cy="4294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1392"/>
            <a:ext cx="990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merican Typewriter" charset="0"/>
                <a:ea typeface="American Typewriter" charset="0"/>
                <a:cs typeface="American Typewriter" charset="0"/>
              </a:rPr>
              <a:t>s</a:t>
            </a:r>
            <a:r>
              <a:rPr lang="en-US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ome remarks on Gaia spectrophotometry</a:t>
            </a:r>
          </a:p>
          <a:p>
            <a:pPr algn="ctr"/>
            <a:r>
              <a:rPr lang="en-US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some brainstorming (in hard info-starvation regime) in view of Gaia-NIR</a:t>
            </a:r>
          </a:p>
          <a:p>
            <a:pPr algn="ctr"/>
            <a:r>
              <a:rPr lang="en-US" sz="1600" dirty="0">
                <a:latin typeface="American Typewriter" charset="0"/>
                <a:ea typeface="American Typewriter" charset="0"/>
                <a:cs typeface="American Typewriter" charset="0"/>
              </a:rPr>
              <a:t>a</a:t>
            </a:r>
            <a:r>
              <a:rPr lang="en-US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 purely photometric point of view </a:t>
            </a:r>
          </a:p>
          <a:p>
            <a:pPr algn="ctr"/>
            <a:endParaRPr 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algn="ctr"/>
            <a:r>
              <a:rPr lang="en-US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also thanks to discussions / chats  with: </a:t>
            </a:r>
          </a:p>
          <a:p>
            <a:pPr algn="ctr"/>
            <a:r>
              <a:rPr lang="en-US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Paolo </a:t>
            </a:r>
            <a:r>
              <a:rPr lang="en-US" sz="1600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Montegriffo</a:t>
            </a:r>
            <a:r>
              <a:rPr lang="en-US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, Livia </a:t>
            </a:r>
            <a:r>
              <a:rPr lang="en-US" sz="1600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Origlia</a:t>
            </a:r>
            <a:r>
              <a:rPr lang="en-US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 and the Gaia DPAC CU5 members </a:t>
            </a:r>
            <a:endParaRPr 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4" y="6488668"/>
            <a:ext cx="5634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Also inspired by: </a:t>
            </a:r>
            <a:r>
              <a:rPr lang="en-US" sz="1600" dirty="0" smtClean="0">
                <a:latin typeface="American Typewriter Condensed" charset="0"/>
                <a:ea typeface="American Typewriter Condensed" charset="0"/>
                <a:cs typeface="American Typewriter Condensed" charset="0"/>
                <a:hlinkClick r:id="rId7"/>
              </a:rPr>
              <a:t>Hobbs et al. 2021</a:t>
            </a:r>
            <a:r>
              <a:rPr lang="en-US" sz="16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; </a:t>
            </a:r>
            <a:r>
              <a:rPr lang="en-US" sz="1600" dirty="0" smtClean="0">
                <a:latin typeface="American Typewriter Condensed" charset="0"/>
                <a:ea typeface="American Typewriter Condensed" charset="0"/>
                <a:cs typeface="American Typewriter Condensed" charset="0"/>
                <a:hlinkClick r:id="rId8"/>
              </a:rPr>
              <a:t>ESA CDF study 2017</a:t>
            </a:r>
            <a:r>
              <a:rPr lang="en-US" sz="16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; </a:t>
            </a:r>
            <a:r>
              <a:rPr lang="en-US" sz="1600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  <a:hlinkClick r:id="rId9"/>
              </a:rPr>
              <a:t>Høg</a:t>
            </a:r>
            <a:r>
              <a:rPr lang="en-US" sz="1600" dirty="0" smtClean="0">
                <a:latin typeface="American Typewriter Condensed" charset="0"/>
                <a:ea typeface="American Typewriter Condensed" charset="0"/>
                <a:cs typeface="American Typewriter Condensed" charset="0"/>
                <a:hlinkClick r:id="rId9"/>
              </a:rPr>
              <a:t> 2023</a:t>
            </a:r>
            <a:r>
              <a:rPr lang="en-US" sz="16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</a:t>
            </a:r>
            <a:endParaRPr lang="en-US" sz="1600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346" cy="470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9" y="51207"/>
            <a:ext cx="709603" cy="366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15" y="-134876"/>
            <a:ext cx="1419085" cy="7405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67104" y="51207"/>
            <a:ext cx="645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Gaia-NIR: next astrometric mission</a:t>
            </a:r>
            <a:r>
              <a:rPr lang="en-US" sz="1200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,  Bologna, 17-18 January 2024 </a:t>
            </a:r>
            <a:endParaRPr lang="en-US" sz="1200" dirty="0">
              <a:solidFill>
                <a:srgbClr val="07416F"/>
              </a:solidFill>
              <a:latin typeface="American Typewriter Light" charset="0"/>
              <a:ea typeface="American Typewriter Light" charset="0"/>
              <a:cs typeface="American Typewriter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1" y="1978818"/>
            <a:ext cx="1914810" cy="4879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978818"/>
            <a:ext cx="3516896" cy="4879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742" y="2454755"/>
            <a:ext cx="3461556" cy="21238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40" y="1714209"/>
            <a:ext cx="4160960" cy="693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5709"/>
            <a:ext cx="990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In the DR3 PVP on synthetic photometry we demonstrated the power of synthetic photometry from BP/RP=XP spectra (XPSP) as (a) a tool for extensive external validation of XP spectra, (b) an accurate and precise source of photometry in a variety of optical bands, (b) as an alternative way to extract astrophysical information from XP spectra.</a:t>
            </a:r>
            <a:endParaRPr lang="en-US" sz="1600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434" y="1624211"/>
            <a:ext cx="110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Raw XPSP</a:t>
            </a:r>
            <a:endParaRPr lang="en-US" dirty="0">
              <a:solidFill>
                <a:srgbClr val="FF0000"/>
              </a:solidFill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4118" y="1632832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Standardised</a:t>
            </a:r>
            <a:r>
              <a:rPr lang="en-US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 XPSP</a:t>
            </a:r>
            <a:endParaRPr lang="en-US" dirty="0">
              <a:solidFill>
                <a:srgbClr val="FF0000"/>
              </a:solidFill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3613" y="4707731"/>
            <a:ext cx="38577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Raw XPSP </a:t>
            </a:r>
            <a:r>
              <a:rPr lang="en-US" sz="12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(for passbands whose TC is redder than ≈ 400nm): </a:t>
            </a:r>
          </a:p>
          <a:p>
            <a:r>
              <a:rPr lang="en-US" sz="1200" dirty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a</a:t>
            </a:r>
            <a:r>
              <a:rPr lang="en-US" sz="12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ccuracy ⪝ 0.03 mag, precision ⪝ 0.01- 0.02 mag</a:t>
            </a:r>
          </a:p>
          <a:p>
            <a:endParaRPr lang="en-US" sz="1200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  <a:p>
            <a:r>
              <a:rPr lang="en-US" sz="1200" dirty="0" err="1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Standardised</a:t>
            </a:r>
            <a:r>
              <a:rPr lang="en-US" sz="1200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 XPSP :  </a:t>
            </a:r>
          </a:p>
          <a:p>
            <a:r>
              <a:rPr lang="en-US" sz="12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accuracy ⪝ 0.005 mag, precision ⪝ 0.01- 0.02 mag</a:t>
            </a:r>
          </a:p>
          <a:p>
            <a:endParaRPr lang="en-US" sz="1200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  <a:p>
            <a:r>
              <a:rPr lang="en-US" sz="1200" dirty="0" err="1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Standardisation</a:t>
            </a:r>
            <a:r>
              <a:rPr lang="en-US" sz="1200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:</a:t>
            </a:r>
            <a:r>
              <a:rPr lang="en-US" sz="12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strong mitigation of systematics that XPSP </a:t>
            </a:r>
          </a:p>
          <a:p>
            <a:r>
              <a:rPr lang="en-US" sz="12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inherits from XP spectra by second-round calibration against</a:t>
            </a:r>
          </a:p>
          <a:p>
            <a:r>
              <a:rPr lang="en-US" sz="1200" dirty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a</a:t>
            </a:r>
            <a:r>
              <a:rPr lang="en-US" sz="12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large set of reliable photometric standards (e.g., </a:t>
            </a:r>
            <a:r>
              <a:rPr lang="en-US" sz="1200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Landolt’s</a:t>
            </a:r>
            <a:endParaRPr lang="en-US" sz="1200" dirty="0" smtClean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  <a:p>
            <a:r>
              <a:rPr lang="en-US" sz="12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Standard, SDSS standards (</a:t>
            </a:r>
            <a:r>
              <a:rPr lang="en-US" sz="1200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Thanjavur</a:t>
            </a:r>
            <a:r>
              <a:rPr lang="en-US" sz="12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et al. 2021). </a:t>
            </a:r>
          </a:p>
        </p:txBody>
      </p:sp>
    </p:spTree>
    <p:extLst>
      <p:ext uri="{BB962C8B-B14F-4D97-AF65-F5344CB8AC3E}">
        <p14:creationId xmlns:p14="http://schemas.microsoft.com/office/powerpoint/2010/main" val="17093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346" cy="470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9" y="51207"/>
            <a:ext cx="709603" cy="366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15" y="-134876"/>
            <a:ext cx="1419085" cy="7405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67104" y="51207"/>
            <a:ext cx="645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Gaia-NIR: next astrometric mission</a:t>
            </a:r>
            <a:r>
              <a:rPr lang="en-US" sz="1200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,  Bologna, 17-18 January 2024 </a:t>
            </a:r>
            <a:endParaRPr lang="en-US" sz="1200" dirty="0">
              <a:solidFill>
                <a:srgbClr val="07416F"/>
              </a:solidFill>
              <a:latin typeface="American Typewriter Light" charset="0"/>
              <a:ea typeface="American Typewriter Light" charset="0"/>
              <a:cs typeface="American Typewriter Light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81094" y="1191287"/>
            <a:ext cx="4208592" cy="2976121"/>
            <a:chOff x="4425697" y="1133856"/>
            <a:chExt cx="4182522" cy="3095244"/>
          </a:xfrm>
        </p:grpSpPr>
        <p:sp>
          <p:nvSpPr>
            <p:cNvPr id="2" name="Rounded Rectangle 1"/>
            <p:cNvSpPr/>
            <p:nvPr/>
          </p:nvSpPr>
          <p:spPr>
            <a:xfrm>
              <a:off x="4425697" y="1133856"/>
              <a:ext cx="4182522" cy="3095244"/>
            </a:xfrm>
            <a:prstGeom prst="roundRect">
              <a:avLst/>
            </a:prstGeom>
            <a:solidFill>
              <a:srgbClr val="FFC000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erican Typewriter Condensed" charset="0"/>
                <a:ea typeface="American Typewriter Condensed" charset="0"/>
                <a:cs typeface="American Typewriter Condensed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9027" y="1625957"/>
              <a:ext cx="3635862" cy="242100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784211" y="1229931"/>
              <a:ext cx="35339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American Typewriter Condensed" charset="0"/>
                  <a:ea typeface="American Typewriter Condensed" charset="0"/>
                  <a:cs typeface="American Typewriter Condensed" charset="0"/>
                </a:rPr>
                <a:t>Extracting astrophysical info: [Fe/H] and [α/Fe] </a:t>
              </a:r>
              <a:endParaRPr lang="en-US" sz="1400" dirty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08822" y="470832"/>
            <a:ext cx="3166672" cy="2705620"/>
            <a:chOff x="4810583" y="780162"/>
            <a:chExt cx="3410712" cy="2920792"/>
          </a:xfrm>
        </p:grpSpPr>
        <p:grpSp>
          <p:nvGrpSpPr>
            <p:cNvPr id="12" name="Group 11"/>
            <p:cNvGrpSpPr/>
            <p:nvPr/>
          </p:nvGrpSpPr>
          <p:grpSpPr>
            <a:xfrm>
              <a:off x="4810583" y="780162"/>
              <a:ext cx="3410712" cy="2920792"/>
              <a:chOff x="4425697" y="1133856"/>
              <a:chExt cx="4182522" cy="309524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4425697" y="1133856"/>
                <a:ext cx="4182522" cy="3095244"/>
              </a:xfrm>
              <a:prstGeom prst="roundRect">
                <a:avLst/>
              </a:prstGeom>
              <a:solidFill>
                <a:srgbClr val="FFC000"/>
              </a:solidFill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merican Typewriter Condensed" charset="0"/>
                  <a:ea typeface="American Typewriter Condensed" charset="0"/>
                  <a:cs typeface="American Typewriter Condensed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849482" y="1180074"/>
                <a:ext cx="3160821" cy="51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American Typewriter Condensed" charset="0"/>
                    <a:ea typeface="American Typewriter Condensed" charset="0"/>
                    <a:cs typeface="American Typewriter Condensed" charset="0"/>
                  </a:rPr>
                  <a:t>Extracting astrophysical info: </a:t>
                </a: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American Typewriter Condensed" charset="0"/>
                    <a:ea typeface="American Typewriter Condensed" charset="0"/>
                    <a:cs typeface="American Typewriter Condensed" charset="0"/>
                  </a:rPr>
                  <a:t>Strength of Hα emission  </a:t>
                </a:r>
                <a:endParaRPr lang="en-US" sz="1400" dirty="0">
                  <a:solidFill>
                    <a:srgbClr val="FF0000"/>
                  </a:solidFill>
                  <a:latin typeface="American Typewriter Condensed" charset="0"/>
                  <a:ea typeface="American Typewriter Condensed" charset="0"/>
                  <a:cs typeface="American Typewriter Condensed" charset="0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7864" y="1392078"/>
              <a:ext cx="2856151" cy="220511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32344" y="4341006"/>
            <a:ext cx="4202496" cy="2393523"/>
            <a:chOff x="4914072" y="3028439"/>
            <a:chExt cx="4182522" cy="2384809"/>
          </a:xfrm>
        </p:grpSpPr>
        <p:grpSp>
          <p:nvGrpSpPr>
            <p:cNvPr id="22" name="Group 21"/>
            <p:cNvGrpSpPr/>
            <p:nvPr/>
          </p:nvGrpSpPr>
          <p:grpSpPr>
            <a:xfrm>
              <a:off x="4914072" y="3028439"/>
              <a:ext cx="4182522" cy="2384809"/>
              <a:chOff x="4425697" y="1133856"/>
              <a:chExt cx="4182522" cy="309524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425697" y="1133856"/>
                <a:ext cx="4182522" cy="3095244"/>
              </a:xfrm>
              <a:prstGeom prst="roundRect">
                <a:avLst/>
              </a:prstGeom>
              <a:solidFill>
                <a:srgbClr val="00E7A1"/>
              </a:solidFill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merican Typewriter Condensed" charset="0"/>
                  <a:ea typeface="American Typewriter Condensed" charset="0"/>
                  <a:cs typeface="American Typewriter Condensed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784211" y="1229931"/>
                <a:ext cx="35339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American Typewriter Condensed" charset="0"/>
                    <a:ea typeface="American Typewriter Condensed" charset="0"/>
                    <a:cs typeface="American Typewriter Condensed" charset="0"/>
                  </a:rPr>
                  <a:t>Precision in sub-optimal conditions </a:t>
                </a:r>
                <a:endParaRPr lang="en-US" sz="1400" dirty="0">
                  <a:solidFill>
                    <a:srgbClr val="FF0000"/>
                  </a:solidFill>
                  <a:latin typeface="American Typewriter Condensed" charset="0"/>
                  <a:ea typeface="American Typewriter Condensed" charset="0"/>
                  <a:cs typeface="American Typewriter Condensed" charset="0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208" y="3392096"/>
              <a:ext cx="3840479" cy="1875017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4914072" y="3028439"/>
              <a:ext cx="4182522" cy="2384809"/>
              <a:chOff x="4425697" y="1133856"/>
              <a:chExt cx="4182522" cy="3095244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4425697" y="1133856"/>
                <a:ext cx="4182522" cy="3095244"/>
              </a:xfrm>
              <a:prstGeom prst="roundRect">
                <a:avLst/>
              </a:prstGeom>
              <a:solidFill>
                <a:srgbClr val="00E7A1"/>
              </a:solidFill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merican Typewriter Condensed" charset="0"/>
                  <a:ea typeface="American Typewriter Condensed" charset="0"/>
                  <a:cs typeface="American Typewriter Condensed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784211" y="1229931"/>
                <a:ext cx="3533941" cy="398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70C0"/>
                    </a:solidFill>
                    <a:latin typeface="American Typewriter Condensed" charset="0"/>
                    <a:ea typeface="American Typewriter Condensed" charset="0"/>
                    <a:cs typeface="American Typewriter Condensed" charset="0"/>
                  </a:rPr>
                  <a:t>Precision in sub-optimal conditions </a:t>
                </a:r>
                <a:endParaRPr lang="en-US" sz="1400" dirty="0">
                  <a:solidFill>
                    <a:srgbClr val="0070C0"/>
                  </a:solidFill>
                  <a:latin typeface="American Typewriter Condensed" charset="0"/>
                  <a:ea typeface="American Typewriter Condensed" charset="0"/>
                  <a:cs typeface="American Typewriter Condensed" charset="0"/>
                </a:endParaRP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208" y="3392096"/>
              <a:ext cx="3840479" cy="187501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880447" y="3400177"/>
            <a:ext cx="3767328" cy="3334352"/>
            <a:chOff x="3913632" y="3401608"/>
            <a:chExt cx="3767328" cy="3456392"/>
          </a:xfrm>
        </p:grpSpPr>
        <p:grpSp>
          <p:nvGrpSpPr>
            <p:cNvPr id="31" name="Group 30"/>
            <p:cNvGrpSpPr/>
            <p:nvPr/>
          </p:nvGrpSpPr>
          <p:grpSpPr>
            <a:xfrm>
              <a:off x="3913632" y="3401608"/>
              <a:ext cx="3767328" cy="3456392"/>
              <a:chOff x="4425697" y="1133856"/>
              <a:chExt cx="4182522" cy="3095244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425697" y="1133856"/>
                <a:ext cx="4182522" cy="3095244"/>
              </a:xfrm>
              <a:prstGeom prst="roundRect">
                <a:avLst/>
              </a:prstGeom>
              <a:solidFill>
                <a:srgbClr val="FFC000"/>
              </a:solidFill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merican Typewriter Condensed" charset="0"/>
                  <a:ea typeface="American Typewriter Condensed" charset="0"/>
                  <a:cs typeface="American Typewriter Condensed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749987" y="1151985"/>
                <a:ext cx="3533941" cy="320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American Typewriter Condensed" charset="0"/>
                    <a:ea typeface="American Typewriter Condensed" charset="0"/>
                    <a:cs typeface="American Typewriter Condensed" charset="0"/>
                  </a:rPr>
                  <a:t>Tracing [Fe/H] down to &lt;-3.5</a:t>
                </a:r>
                <a:endParaRPr lang="en-US" sz="1400" dirty="0">
                  <a:solidFill>
                    <a:srgbClr val="FF0000"/>
                  </a:solidFill>
                  <a:latin typeface="American Typewriter Condensed" charset="0"/>
                  <a:ea typeface="American Typewriter Condensed" charset="0"/>
                  <a:cs typeface="American Typewriter Condensed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1050" y="3799540"/>
              <a:ext cx="3108586" cy="2961005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168929" y="469280"/>
            <a:ext cx="584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Extracting astrophysical info from XPSP 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/ 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Scientific return of high photometric precision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: a few examples  </a:t>
            </a:r>
            <a:endParaRPr lang="en-US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3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346" cy="470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9" y="51207"/>
            <a:ext cx="709603" cy="366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15" y="-134876"/>
            <a:ext cx="1419085" cy="7405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67104" y="51207"/>
            <a:ext cx="645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Gaia-NIR: next astrometric mission</a:t>
            </a:r>
            <a:r>
              <a:rPr lang="en-US" sz="1200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,  Bologna, 17-18 January 2024 </a:t>
            </a:r>
            <a:endParaRPr lang="en-US" sz="1200" dirty="0">
              <a:solidFill>
                <a:srgbClr val="07416F"/>
              </a:solidFill>
              <a:latin typeface="American Typewriter Light" charset="0"/>
              <a:ea typeface="American Typewriter Light" charset="0"/>
              <a:cs typeface="American Typewriter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0680" y="427278"/>
            <a:ext cx="584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But let’s focus on the pure photometric heritage: an example</a:t>
            </a:r>
            <a:endParaRPr lang="en-US" b="1" dirty="0">
              <a:solidFill>
                <a:srgbClr val="FF0000"/>
              </a:solidFill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877534"/>
            <a:ext cx="9906000" cy="82325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OGLE-III (</a:t>
            </a:r>
            <a:r>
              <a:rPr lang="en-US" dirty="0" err="1" smtClean="0">
                <a:solidFill>
                  <a:schemeClr val="tx1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Udalski</a:t>
            </a:r>
            <a:r>
              <a:rPr lang="en-US" dirty="0" smtClean="0">
                <a:solidFill>
                  <a:schemeClr val="tx1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 et al. 2008, </a:t>
            </a:r>
            <a:r>
              <a:rPr lang="en-US" dirty="0" err="1" smtClean="0">
                <a:solidFill>
                  <a:schemeClr val="tx1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Szimansky</a:t>
            </a:r>
            <a:r>
              <a:rPr lang="en-US" dirty="0" smtClean="0">
                <a:solidFill>
                  <a:schemeClr val="tx1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 et al. 2011). State-of-the-art V,I ground-based photometry that is a reference for the distance ladder  (calibration of standard candles within two essential pillars: the MC)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Comparison with a selected sample of XPSP – only stars in common between the two samples</a:t>
            </a:r>
            <a:endParaRPr lang="en-US" dirty="0">
              <a:solidFill>
                <a:srgbClr val="0070C0"/>
              </a:solidFill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12" y="2250111"/>
            <a:ext cx="3903549" cy="4390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3" y="2231965"/>
            <a:ext cx="3919683" cy="44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346" cy="470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9" y="51207"/>
            <a:ext cx="709603" cy="366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15" y="-134876"/>
            <a:ext cx="1419085" cy="7405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67104" y="51207"/>
            <a:ext cx="645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Gaia-NIR: next astrometric mission</a:t>
            </a:r>
            <a:r>
              <a:rPr lang="en-US" sz="1200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,  Bologna, 17-18 January 2024 </a:t>
            </a:r>
            <a:endParaRPr lang="en-US" sz="1200" dirty="0">
              <a:solidFill>
                <a:srgbClr val="07416F"/>
              </a:solidFill>
              <a:latin typeface="American Typewriter Light" charset="0"/>
              <a:ea typeface="American Typewriter Light" charset="0"/>
              <a:cs typeface="American Typewriter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0680" y="421043"/>
            <a:ext cx="584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But let’s focus on the pure photometric heritage</a:t>
            </a:r>
            <a:endParaRPr lang="en-US" b="1" dirty="0">
              <a:solidFill>
                <a:srgbClr val="FF0000"/>
              </a:solidFill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785201"/>
            <a:ext cx="9906000" cy="82325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OGLE-III (</a:t>
            </a:r>
            <a:r>
              <a:rPr lang="en-US" dirty="0" err="1" smtClean="0">
                <a:solidFill>
                  <a:schemeClr val="tx1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Udalski</a:t>
            </a:r>
            <a:r>
              <a:rPr lang="en-US" dirty="0" smtClean="0">
                <a:solidFill>
                  <a:schemeClr val="tx1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 et al. 2008, </a:t>
            </a:r>
            <a:r>
              <a:rPr lang="en-US" dirty="0" err="1" smtClean="0">
                <a:solidFill>
                  <a:schemeClr val="tx1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Szimansky</a:t>
            </a:r>
            <a:r>
              <a:rPr lang="en-US" dirty="0" smtClean="0">
                <a:solidFill>
                  <a:schemeClr val="tx1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 et al. 2011). State-of-the-art V,I ground-based photometry that is a reference for the distance ladder  (calibration of standard candles within two essential pillars: the MC)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Comparison with a selected sample of XPSP – only stars in common between the two samples</a:t>
            </a:r>
            <a:endParaRPr lang="en-US" dirty="0">
              <a:solidFill>
                <a:srgbClr val="0070C0"/>
              </a:solidFill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1787943"/>
            <a:ext cx="3575304" cy="2410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787943"/>
            <a:ext cx="3575303" cy="2410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5" y="4267296"/>
            <a:ext cx="3515663" cy="2370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8" y="4267296"/>
            <a:ext cx="3575304" cy="2410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9493" y="1787943"/>
            <a:ext cx="22348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0.02-0.03 mag ZP </a:t>
            </a:r>
          </a:p>
          <a:p>
            <a:pPr algn="ctr"/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differences and  trends</a:t>
            </a:r>
          </a:p>
          <a:p>
            <a:pPr algn="ctr"/>
            <a:r>
              <a:rPr lang="en-US" dirty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w</a:t>
            </a:r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ith </a:t>
            </a:r>
            <a:r>
              <a:rPr lang="en-US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colour</a:t>
            </a:r>
            <a:endParaRPr lang="en-US" dirty="0" smtClean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2902" y="4377752"/>
            <a:ext cx="25843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Which is the most accurate</a:t>
            </a:r>
          </a:p>
          <a:p>
            <a:pPr algn="ctr"/>
            <a:r>
              <a:rPr lang="en-US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source?</a:t>
            </a:r>
          </a:p>
          <a:p>
            <a:pPr algn="ctr"/>
            <a:endParaRPr lang="en-US" dirty="0" smtClean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  <a:p>
            <a:pPr algn="ctr"/>
            <a:endParaRPr lang="en-US" dirty="0" smtClean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It is XPSP photometry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5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346" cy="470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9" y="51207"/>
            <a:ext cx="709603" cy="366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15" y="-134876"/>
            <a:ext cx="1419085" cy="7405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67104" y="51207"/>
            <a:ext cx="645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Gaia-NIR: next astrometric mission</a:t>
            </a:r>
            <a:r>
              <a:rPr lang="en-US" sz="1200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,  Bologna, 17-18 January 2024 </a:t>
            </a:r>
            <a:endParaRPr lang="en-US" sz="1200" dirty="0">
              <a:solidFill>
                <a:srgbClr val="07416F"/>
              </a:solidFill>
              <a:latin typeface="American Typewriter Light" charset="0"/>
              <a:ea typeface="American Typewriter Light" charset="0"/>
              <a:cs typeface="American Typewriter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0680" y="421043"/>
            <a:ext cx="584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But let’s focus on the pure photometric heritage</a:t>
            </a:r>
            <a:endParaRPr lang="en-US" b="1" dirty="0">
              <a:solidFill>
                <a:srgbClr val="FF0000"/>
              </a:solidFill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785201"/>
            <a:ext cx="9906000" cy="82325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OGLE-III (</a:t>
            </a:r>
            <a:r>
              <a:rPr lang="en-US" dirty="0" err="1" smtClean="0">
                <a:solidFill>
                  <a:schemeClr val="tx1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Udalski</a:t>
            </a:r>
            <a:r>
              <a:rPr lang="en-US" dirty="0" smtClean="0">
                <a:solidFill>
                  <a:schemeClr val="tx1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 et al. 2008, </a:t>
            </a:r>
            <a:r>
              <a:rPr lang="en-US" dirty="0" err="1" smtClean="0">
                <a:solidFill>
                  <a:schemeClr val="tx1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Szimansky</a:t>
            </a:r>
            <a:r>
              <a:rPr lang="en-US" dirty="0" smtClean="0">
                <a:solidFill>
                  <a:schemeClr val="tx1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 et al. 2011). State-of-the-art V,I ground-based photometry that is a reference for the distance ladder  (calibration of standard candles within two essential pillars: the MC)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Comparison with a selected sample of XPSP – only stars in common between the two samples</a:t>
            </a:r>
            <a:endParaRPr lang="en-US" dirty="0">
              <a:solidFill>
                <a:srgbClr val="0070C0"/>
              </a:solidFill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608451"/>
            <a:ext cx="3450844" cy="5249549"/>
            <a:chOff x="0" y="1608451"/>
            <a:chExt cx="3450844" cy="52495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73123"/>
              <a:ext cx="3450844" cy="23964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61580"/>
              <a:ext cx="3450844" cy="239642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83497" y="1608451"/>
              <a:ext cx="18838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American Typewriter Condensed" charset="0"/>
                  <a:ea typeface="American Typewriter Condensed" charset="0"/>
                  <a:cs typeface="American Typewriter Condensed" charset="0"/>
                </a:rPr>
                <a:t>XPSP vs </a:t>
              </a:r>
              <a:r>
                <a:rPr lang="en-US" sz="1400" dirty="0" err="1" smtClean="0">
                  <a:solidFill>
                    <a:srgbClr val="FF0000"/>
                  </a:solidFill>
                  <a:latin typeface="American Typewriter Condensed" charset="0"/>
                  <a:ea typeface="American Typewriter Condensed" charset="0"/>
                  <a:cs typeface="American Typewriter Condensed" charset="0"/>
                </a:rPr>
                <a:t>Landolt</a:t>
              </a:r>
              <a:r>
                <a:rPr lang="en-US" sz="1400" dirty="0" smtClean="0">
                  <a:solidFill>
                    <a:srgbClr val="FF0000"/>
                  </a:solidFill>
                  <a:latin typeface="American Typewriter Condensed" charset="0"/>
                  <a:ea typeface="American Typewriter Condensed" charset="0"/>
                  <a:cs typeface="American Typewriter Condensed" charset="0"/>
                </a:rPr>
                <a:t> “cured”</a:t>
              </a:r>
            </a:p>
            <a:p>
              <a:pPr algn="ctr"/>
              <a:r>
                <a:rPr lang="en-US" sz="1400" dirty="0" err="1" smtClean="0">
                  <a:solidFill>
                    <a:srgbClr val="FF0000"/>
                  </a:solidFill>
                  <a:latin typeface="American Typewriter Condensed" charset="0"/>
                  <a:ea typeface="American Typewriter Condensed" charset="0"/>
                  <a:cs typeface="American Typewriter Condensed" charset="0"/>
                </a:rPr>
                <a:t>Pancino</a:t>
              </a:r>
              <a:r>
                <a:rPr lang="en-US" sz="1400" dirty="0" smtClean="0">
                  <a:solidFill>
                    <a:srgbClr val="FF0000"/>
                  </a:solidFill>
                  <a:latin typeface="American Typewriter Condensed" charset="0"/>
                  <a:ea typeface="American Typewriter Condensed" charset="0"/>
                  <a:cs typeface="American Typewriter Condensed" charset="0"/>
                </a:rPr>
                <a:t> et al. (2022)</a:t>
              </a:r>
              <a:endParaRPr lang="en-US" sz="1400" dirty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90323" y="1972609"/>
            <a:ext cx="5650667" cy="4621129"/>
            <a:chOff x="3990323" y="1972609"/>
            <a:chExt cx="5650667" cy="46211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814" y="2588666"/>
              <a:ext cx="5550176" cy="400507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990323" y="1972609"/>
              <a:ext cx="4976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0000"/>
                  </a:solidFill>
                  <a:latin typeface="American Typewriter Condensed" charset="0"/>
                  <a:ea typeface="American Typewriter Condensed" charset="0"/>
                  <a:cs typeface="American Typewriter Condensed" charset="0"/>
                </a:rPr>
                <a:t>Healpix</a:t>
              </a:r>
              <a:r>
                <a:rPr lang="en-US" sz="1400" dirty="0" smtClean="0">
                  <a:solidFill>
                    <a:srgbClr val="FF0000"/>
                  </a:solidFill>
                  <a:latin typeface="American Typewriter Condensed" charset="0"/>
                  <a:ea typeface="American Typewriter Condensed" charset="0"/>
                  <a:cs typeface="American Typewriter Condensed" charset="0"/>
                </a:rPr>
                <a:t> map of the median I_OGLE3-I_XPSP of the stars in each pixel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American Typewriter Condensed" charset="0"/>
                  <a:ea typeface="American Typewriter Condensed" charset="0"/>
                  <a:cs typeface="American Typewriter Condensed" charset="0"/>
                </a:rPr>
                <a:t>Median difference </a:t>
              </a:r>
              <a:r>
                <a:rPr lang="en-US" sz="1400" dirty="0" err="1" smtClean="0">
                  <a:solidFill>
                    <a:srgbClr val="FF0000"/>
                  </a:solidFill>
                  <a:latin typeface="American Typewriter Condensed" charset="0"/>
                  <a:ea typeface="American Typewriter Condensed" charset="0"/>
                  <a:cs typeface="American Typewriter Condensed" charset="0"/>
                </a:rPr>
                <a:t>correates</a:t>
              </a:r>
              <a:r>
                <a:rPr lang="en-US" sz="1400" dirty="0" smtClean="0">
                  <a:solidFill>
                    <a:srgbClr val="FF0000"/>
                  </a:solidFill>
                  <a:latin typeface="American Typewriter Condensed" charset="0"/>
                  <a:ea typeface="American Typewriter Condensed" charset="0"/>
                  <a:cs typeface="American Typewriter Condensed" charset="0"/>
                </a:rPr>
                <a:t> with OGLE-III tiles</a:t>
              </a:r>
              <a:endParaRPr lang="en-US" sz="1400" dirty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174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346" cy="470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9" y="51207"/>
            <a:ext cx="709603" cy="366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15" y="-134876"/>
            <a:ext cx="1419085" cy="7405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67104" y="51207"/>
            <a:ext cx="645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Gaia-NIR: next astrometric mission</a:t>
            </a:r>
            <a:r>
              <a:rPr lang="en-US" sz="1200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,  Bologna, 17-18 January 2024 </a:t>
            </a:r>
            <a:endParaRPr lang="en-US" sz="1200" dirty="0">
              <a:solidFill>
                <a:srgbClr val="07416F"/>
              </a:solidFill>
              <a:latin typeface="American Typewriter Light" charset="0"/>
              <a:ea typeface="American Typewriter Light" charset="0"/>
              <a:cs typeface="American Typewriter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0680" y="421043"/>
            <a:ext cx="584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But let’s focus on the pure photometric heritage</a:t>
            </a:r>
            <a:endParaRPr lang="en-US" b="1" dirty="0">
              <a:solidFill>
                <a:srgbClr val="FF0000"/>
              </a:solidFill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785201"/>
            <a:ext cx="9906000" cy="82325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This is the typical </a:t>
            </a:r>
            <a:r>
              <a:rPr lang="en-US" dirty="0" err="1" smtClean="0">
                <a:solidFill>
                  <a:srgbClr val="0070C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behaviour</a:t>
            </a:r>
            <a:r>
              <a:rPr lang="en-US" dirty="0" smtClean="0">
                <a:solidFill>
                  <a:srgbClr val="0070C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 of any ground-based survey when compared with XPSP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An example: SDSS (</a:t>
            </a:r>
            <a:r>
              <a:rPr lang="en-US" dirty="0" err="1" smtClean="0">
                <a:solidFill>
                  <a:srgbClr val="0070C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Thanjavur</a:t>
            </a:r>
            <a:r>
              <a:rPr lang="en-US" dirty="0" smtClean="0">
                <a:solidFill>
                  <a:srgbClr val="0070C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 et al. 2021)</a:t>
            </a:r>
            <a:endParaRPr lang="en-US" dirty="0">
              <a:solidFill>
                <a:srgbClr val="0070C0"/>
              </a:solidFill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9511"/>
            <a:ext cx="3467150" cy="22112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78" y="1829511"/>
            <a:ext cx="3467150" cy="22112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171"/>
            <a:ext cx="3478022" cy="22181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78" y="4316104"/>
            <a:ext cx="3467150" cy="221126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236824" y="1787943"/>
            <a:ext cx="26691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We saw the same kind of </a:t>
            </a:r>
            <a:r>
              <a:rPr lang="en-US" sz="1400" dirty="0" err="1">
                <a:latin typeface="American Typewriter Condensed" charset="0"/>
                <a:ea typeface="American Typewriter Condensed" charset="0"/>
                <a:cs typeface="American Typewriter Condensed" charset="0"/>
              </a:rPr>
              <a:t>b</a:t>
            </a:r>
            <a:r>
              <a:rPr lang="en-US" sz="1400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ehaviour</a:t>
            </a:r>
            <a:r>
              <a:rPr lang="en-US" sz="14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in any wide field photometric set  we looked at </a:t>
            </a:r>
          </a:p>
          <a:p>
            <a:endParaRPr lang="en-US" sz="1400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  <a:p>
            <a:r>
              <a:rPr lang="en-US" sz="14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except DES Y6 calibration star catalogue where ≈ 1 </a:t>
            </a:r>
            <a:r>
              <a:rPr lang="en-US" sz="1400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millimag</a:t>
            </a:r>
            <a:endParaRPr lang="en-US" sz="1400" dirty="0" smtClean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  <a:p>
            <a:r>
              <a:rPr lang="en-US" sz="1400" dirty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m</a:t>
            </a:r>
            <a:r>
              <a:rPr lang="en-US" sz="14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edian differences correlates with</a:t>
            </a:r>
          </a:p>
          <a:p>
            <a:r>
              <a:rPr lang="en-US" sz="14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Gaia scanning law</a:t>
            </a:r>
          </a:p>
          <a:p>
            <a:endParaRPr lang="en-US" sz="1400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  <a:p>
            <a:r>
              <a:rPr lang="en-US" sz="14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How they can know they were so good? Only by comparison with </a:t>
            </a:r>
          </a:p>
          <a:p>
            <a:r>
              <a:rPr lang="en-US" sz="14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XPSP</a:t>
            </a:r>
            <a:endParaRPr lang="en-US" sz="1400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7" y="4614883"/>
            <a:ext cx="3364400" cy="19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346" cy="470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9" y="51207"/>
            <a:ext cx="709603" cy="366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15" y="-134876"/>
            <a:ext cx="1419085" cy="7405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67104" y="51207"/>
            <a:ext cx="645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Gaia-NIR: next astrometric mission</a:t>
            </a:r>
            <a:r>
              <a:rPr lang="en-US" sz="1200" dirty="0" smtClean="0">
                <a:solidFill>
                  <a:srgbClr val="07416F"/>
                </a:solidFill>
                <a:latin typeface="American Typewriter Light" charset="0"/>
                <a:ea typeface="American Typewriter Light" charset="0"/>
                <a:cs typeface="American Typewriter Light" charset="0"/>
              </a:rPr>
              <a:t>,  Bologna, 17-18 January 2024 </a:t>
            </a:r>
            <a:endParaRPr lang="en-US" sz="1200" dirty="0">
              <a:solidFill>
                <a:srgbClr val="07416F"/>
              </a:solidFill>
              <a:latin typeface="American Typewriter Light" charset="0"/>
              <a:ea typeface="American Typewriter Light" charset="0"/>
              <a:cs typeface="American Typewriter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0680" y="421043"/>
            <a:ext cx="584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But let’s focus on the pure photometric heritage</a:t>
            </a:r>
            <a:endParaRPr lang="en-US" b="1" dirty="0">
              <a:solidFill>
                <a:srgbClr val="FF0000"/>
              </a:solidFill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785201"/>
            <a:ext cx="9906000" cy="82325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Hence: XPSP is a precious asset, allowing to calibrate – recalibrate all photometric surveys / observations (especially those ground-based) greatly improving their internal consistency, removing spatial trends.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rPr>
              <a:t>A remarkable example: Pristine</a:t>
            </a:r>
            <a:endParaRPr lang="en-US" b="1" dirty="0">
              <a:solidFill>
                <a:srgbClr val="002060"/>
              </a:solidFill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3690" y="1608451"/>
            <a:ext cx="9758619" cy="4310114"/>
            <a:chOff x="90728" y="1726827"/>
            <a:chExt cx="9758619" cy="43101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8" y="2368295"/>
              <a:ext cx="7784592" cy="36686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26593" y="3314188"/>
              <a:ext cx="3668645" cy="177686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145536" y="1998963"/>
              <a:ext cx="2340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merican Typewriter Condensed" charset="0"/>
                  <a:ea typeface="American Typewriter Condensed" charset="0"/>
                  <a:cs typeface="American Typewriter Condensed" charset="0"/>
                </a:rPr>
                <a:t>large scale (across tiles)</a:t>
              </a:r>
              <a:endParaRPr lang="en-US" dirty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29645" y="1726827"/>
              <a:ext cx="13404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merican Typewriter Condensed" charset="0"/>
                  <a:ea typeface="American Typewriter Condensed" charset="0"/>
                  <a:cs typeface="American Typewriter Condensed" charset="0"/>
                </a:rPr>
                <a:t>small scale</a:t>
              </a:r>
            </a:p>
            <a:p>
              <a:r>
                <a:rPr lang="en-US" dirty="0" smtClean="0">
                  <a:solidFill>
                    <a:srgbClr val="FF0000"/>
                  </a:solidFill>
                  <a:latin typeface="American Typewriter Condensed" charset="0"/>
                  <a:ea typeface="American Typewriter Condensed" charset="0"/>
                  <a:cs typeface="American Typewriter Condensed" charset="0"/>
                </a:rPr>
                <a:t>(within tiles)</a:t>
              </a:r>
              <a:endParaRPr lang="en-US" dirty="0">
                <a:solidFill>
                  <a:srgbClr val="FF0000"/>
                </a:solidFill>
                <a:latin typeface="American Typewriter Condensed" charset="0"/>
                <a:ea typeface="American Typewriter Condensed" charset="0"/>
                <a:cs typeface="American Typewriter Condensed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5918563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Many other surveys are using Gaia XPSP to recalibrate or to calibrate their photometry: reducing</a:t>
            </a:r>
          </a:p>
          <a:p>
            <a:pPr algn="ctr"/>
            <a:r>
              <a:rPr lang="en-US" sz="1600" dirty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s</a:t>
            </a:r>
            <a:r>
              <a:rPr lang="en-US" sz="16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patial trends from 0.02-0.05 mag to ⪝0.01 mag (precision!). Achieving ⪝0.03-0.05 mag (non-</a:t>
            </a:r>
            <a:r>
              <a:rPr lang="en-US" sz="1600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standardised</a:t>
            </a:r>
            <a:r>
              <a:rPr lang="en-US" sz="16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XPSP)  </a:t>
            </a:r>
          </a:p>
          <a:p>
            <a:pPr algn="ctr"/>
            <a:r>
              <a:rPr lang="en-US" sz="1600" dirty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t</a:t>
            </a:r>
            <a:r>
              <a:rPr lang="en-US" sz="16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o ⪝0.01 mag (</a:t>
            </a:r>
            <a:r>
              <a:rPr lang="en-US" sz="1600" dirty="0" err="1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standardised</a:t>
            </a:r>
            <a:r>
              <a:rPr lang="en-US" sz="1600" dirty="0" smtClean="0">
                <a:latin typeface="American Typewriter Condensed" charset="0"/>
                <a:ea typeface="American Typewriter Condensed" charset="0"/>
                <a:cs typeface="American Typewriter Condensed" charset="0"/>
              </a:rPr>
              <a:t> XPSP) accuracy, relative to the Gaia spectrophotometric standard stars (SPSS).</a:t>
            </a:r>
            <a:endParaRPr lang="en-US" sz="1600" dirty="0"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4069</TotalTime>
  <Words>2147</Words>
  <Application>Microsoft Macintosh PowerPoint</Application>
  <PresentationFormat>A4 Paper (210x297 mm)</PresentationFormat>
  <Paragraphs>182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American Typewriter</vt:lpstr>
      <vt:lpstr>American Typewriter Condensed</vt:lpstr>
      <vt:lpstr>American Typewriter Light</vt:lpstr>
      <vt:lpstr>American Typewriter Semibold</vt:lpstr>
      <vt:lpstr>Calibri</vt:lpstr>
      <vt:lpstr>Calibri Light</vt:lpstr>
      <vt:lpstr>Handwriting - Dakota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58</cp:revision>
  <dcterms:created xsi:type="dcterms:W3CDTF">2023-12-20T13:11:53Z</dcterms:created>
  <dcterms:modified xsi:type="dcterms:W3CDTF">2024-01-18T13:50:08Z</dcterms:modified>
</cp:coreProperties>
</file>