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3" r:id="rId6"/>
    <p:sldId id="272" r:id="rId7"/>
    <p:sldId id="280" r:id="rId8"/>
    <p:sldId id="270" r:id="rId9"/>
    <p:sldId id="271" r:id="rId10"/>
    <p:sldId id="274" r:id="rId11"/>
    <p:sldId id="275" r:id="rId12"/>
    <p:sldId id="276" r:id="rId13"/>
    <p:sldId id="277" r:id="rId14"/>
    <p:sldId id="278" r:id="rId15"/>
    <p:sldId id="279" r:id="rId16"/>
    <p:sldId id="281" r:id="rId17"/>
  </p:sldIdLst>
  <p:sldSz cx="18288000" cy="10287000"/>
  <p:notesSz cx="18288000" cy="10287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hxftw2B1duZBogGWzUsKHQnbz0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37"/>
  </p:normalViewPr>
  <p:slideViewPr>
    <p:cSldViewPr snapToGrid="0">
      <p:cViewPr varScale="1">
        <p:scale>
          <a:sx n="60" d="100"/>
          <a:sy n="60" d="100"/>
        </p:scale>
        <p:origin x="200" y="65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792480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0358438" y="0"/>
            <a:ext cx="792480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3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5428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3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9309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3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4135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3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079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3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3058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3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5076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3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4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4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0570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4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729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4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3848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3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5318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3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1771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17/01/2024</a:t>
            </a:r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GaiaNIR- Bologna 17-18 January 2024</a:t>
            </a:r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ftr" idx="11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GaiaNIR- Bologna 17-18 January 2024</a:t>
            </a:r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dt" idx="10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it-IT"/>
              <a:t>17/01/2024</a:t>
            </a:r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"/>
          <p:cNvSpPr txBox="1"/>
          <p:nvPr/>
        </p:nvSpPr>
        <p:spPr>
          <a:xfrm>
            <a:off x="717296" y="2973476"/>
            <a:ext cx="162738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Towards the boundaries of the Galactic disc</a:t>
            </a:r>
            <a:endParaRPr sz="4600" dirty="0">
              <a:solidFill>
                <a:schemeClr val="tx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" name="Google Shape;27;p1"/>
          <p:cNvSpPr txBox="1"/>
          <p:nvPr/>
        </p:nvSpPr>
        <p:spPr>
          <a:xfrm>
            <a:off x="717296" y="5687038"/>
            <a:ext cx="1308376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Laura Magrini 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INAF-Osservatorio Astrofisico di Arcetri </a:t>
            </a:r>
            <a:endParaRPr sz="4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" name="Google Shape;28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96891" y="543980"/>
            <a:ext cx="2257425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684" y="543980"/>
            <a:ext cx="2533075" cy="20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DEE5D7-99CB-ACD5-930F-E8D0CE7399B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87953" y="9679224"/>
            <a:ext cx="10935219" cy="430887"/>
          </a:xfrm>
        </p:spPr>
        <p:txBody>
          <a:bodyPr/>
          <a:lstStyle/>
          <a:p>
            <a:r>
              <a:rPr lang="en-GB" sz="2800" dirty="0" err="1">
                <a:latin typeface="Century Gothic" panose="020B0502020202020204" pitchFamily="34" charset="0"/>
              </a:rPr>
              <a:t>GaiaNIR</a:t>
            </a:r>
            <a:r>
              <a:rPr lang="en-GB" sz="2800" dirty="0">
                <a:latin typeface="Century Gothic" panose="020B0502020202020204" pitchFamily="34" charset="0"/>
              </a:rPr>
              <a:t>- Bologna 17-18 January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/>
          <p:nvPr/>
        </p:nvSpPr>
        <p:spPr>
          <a:xfrm>
            <a:off x="1090195" y="9779117"/>
            <a:ext cx="350167" cy="39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1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"/>
          <p:cNvSpPr txBox="1"/>
          <p:nvPr/>
        </p:nvSpPr>
        <p:spPr>
          <a:xfrm>
            <a:off x="400154" y="381857"/>
            <a:ext cx="15196583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Enhancing the revolution going in the NIR: extending the sample towards the Galaxy </a:t>
            </a:r>
            <a:r>
              <a:rPr lang="en-US" sz="4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centre</a:t>
            </a:r>
            <a:endParaRPr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5A347D-C231-C30C-E888-1ADECA2B943B}"/>
              </a:ext>
            </a:extLst>
          </p:cNvPr>
          <p:cNvSpPr txBox="1"/>
          <p:nvPr/>
        </p:nvSpPr>
        <p:spPr>
          <a:xfrm>
            <a:off x="400154" y="2594360"/>
            <a:ext cx="16824590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latin typeface="Century Gothic" panose="020B0502020202020204" pitchFamily="34" charset="0"/>
              </a:rPr>
              <a:t>In external spiral galaxies, e.g.: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>
                <a:latin typeface="Century Gothic" panose="020B0502020202020204" pitchFamily="34" charset="0"/>
              </a:rPr>
              <a:t>There are often an  inner drop and outer flattening in the radial profile of the oxygen abundance (Sánchez-</a:t>
            </a:r>
            <a:r>
              <a:rPr lang="en-GB" sz="3600" dirty="0" err="1">
                <a:latin typeface="Century Gothic" panose="020B0502020202020204" pitchFamily="34" charset="0"/>
              </a:rPr>
              <a:t>Menguiano</a:t>
            </a:r>
            <a:r>
              <a:rPr lang="en-GB" sz="3600" dirty="0">
                <a:latin typeface="Century Gothic" panose="020B0502020202020204" pitchFamily="34" charset="0"/>
              </a:rPr>
              <a:t> et al. 2016, 2018)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6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>
                <a:latin typeface="Century Gothic" panose="020B0502020202020204" pitchFamily="34" charset="0"/>
              </a:rPr>
              <a:t>The shape of the gradient is a  function of the stellar mass of the galaxy with the most massive galaxies (M⋆ &gt;∼ 3×10</a:t>
            </a:r>
            <a:r>
              <a:rPr lang="en-GB" sz="3600" baseline="30000" dirty="0">
                <a:latin typeface="Century Gothic" panose="020B0502020202020204" pitchFamily="34" charset="0"/>
              </a:rPr>
              <a:t>10</a:t>
            </a:r>
            <a:r>
              <a:rPr lang="en-GB" sz="3600" dirty="0">
                <a:latin typeface="Century Gothic" panose="020B0502020202020204" pitchFamily="34" charset="0"/>
              </a:rPr>
              <a:t> M</a:t>
            </a:r>
            <a:r>
              <a:rPr lang="en-GB" sz="3600" baseline="-25000" dirty="0">
                <a:latin typeface="Century Gothic" panose="020B0502020202020204" pitchFamily="34" charset="0"/>
              </a:rPr>
              <a:t>⊙</a:t>
            </a:r>
            <a:r>
              <a:rPr lang="en-GB" sz="3600" dirty="0">
                <a:latin typeface="Century Gothic" panose="020B0502020202020204" pitchFamily="34" charset="0"/>
              </a:rPr>
              <a:t>) characterised by a flattening of the metallicity gradient in the central regions (Belfiore et al. 2017, 2019)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6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48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For the MW the inner part of the gradient is still unclear</a:t>
            </a:r>
            <a:endParaRPr lang="en-IT" sz="3600" b="1" u="sng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367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/>
          <p:nvPr/>
        </p:nvSpPr>
        <p:spPr>
          <a:xfrm>
            <a:off x="1090195" y="9779117"/>
            <a:ext cx="350167" cy="39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1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"/>
          <p:cNvSpPr txBox="1"/>
          <p:nvPr/>
        </p:nvSpPr>
        <p:spPr>
          <a:xfrm>
            <a:off x="400154" y="381857"/>
            <a:ext cx="15196583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Where the MW is located in the extragalactic context? </a:t>
            </a:r>
            <a:endParaRPr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F12C41-9535-2AE9-E37D-293AB7C66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078" y="2028750"/>
            <a:ext cx="9122734" cy="7673093"/>
          </a:xfrm>
          <a:prstGeom prst="rect">
            <a:avLst/>
          </a:prstGeom>
        </p:spPr>
      </p:pic>
      <p:sp>
        <p:nvSpPr>
          <p:cNvPr id="5" name="Google Shape;54;p3">
            <a:extLst>
              <a:ext uri="{FF2B5EF4-FFF2-40B4-BE49-F238E27FC236}">
                <a16:creationId xmlns:a16="http://schemas.microsoft.com/office/drawing/2014/main" id="{306967D3-C093-FBCE-8206-3F65F2337BA7}"/>
              </a:ext>
            </a:extLst>
          </p:cNvPr>
          <p:cNvSpPr txBox="1"/>
          <p:nvPr/>
        </p:nvSpPr>
        <p:spPr>
          <a:xfrm>
            <a:off x="5236356" y="9548304"/>
            <a:ext cx="5800240" cy="461624"/>
          </a:xfrm>
          <a:prstGeom prst="rect">
            <a:avLst/>
          </a:prstGeom>
          <a:solidFill>
            <a:schemeClr val="lt1"/>
          </a:solidFill>
          <a:ln w="793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Pilyugin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&amp;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Tautvaisiene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2023</a:t>
            </a:r>
            <a:endParaRPr dirty="0"/>
          </a:p>
        </p:txBody>
      </p:sp>
      <p:sp>
        <p:nvSpPr>
          <p:cNvPr id="6" name="Google Shape;54;p3">
            <a:extLst>
              <a:ext uri="{FF2B5EF4-FFF2-40B4-BE49-F238E27FC236}">
                <a16:creationId xmlns:a16="http://schemas.microsoft.com/office/drawing/2014/main" id="{B76F24F3-9BF0-3FB4-28DD-011D29E0863F}"/>
              </a:ext>
            </a:extLst>
          </p:cNvPr>
          <p:cNvSpPr txBox="1"/>
          <p:nvPr/>
        </p:nvSpPr>
        <p:spPr>
          <a:xfrm>
            <a:off x="11406784" y="1874708"/>
            <a:ext cx="6481062" cy="2308284"/>
          </a:xfrm>
          <a:prstGeom prst="rect">
            <a:avLst/>
          </a:prstGeom>
          <a:solidFill>
            <a:schemeClr val="lt1"/>
          </a:solidFill>
          <a:ln w="793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Two sequences of spiral galaxies based on the shape of their radial gradient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576846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/>
          <p:nvPr/>
        </p:nvSpPr>
        <p:spPr>
          <a:xfrm>
            <a:off x="1090195" y="9779117"/>
            <a:ext cx="350167" cy="39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1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"/>
          <p:cNvSpPr txBox="1"/>
          <p:nvPr/>
        </p:nvSpPr>
        <p:spPr>
          <a:xfrm>
            <a:off x="400154" y="381857"/>
            <a:ext cx="15196583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Where the MW is located in the extragalactic context? </a:t>
            </a:r>
            <a:endParaRPr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16B5BB-5D38-2DF9-9A6B-D19EE8D7A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5143500"/>
            <a:ext cx="7309525" cy="48132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565EB9-F17E-AC7E-4027-4E91C10F8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2325" y="1297764"/>
            <a:ext cx="7309526" cy="3466880"/>
          </a:xfrm>
          <a:prstGeom prst="rect">
            <a:avLst/>
          </a:prstGeom>
        </p:spPr>
      </p:pic>
      <p:sp>
        <p:nvSpPr>
          <p:cNvPr id="11" name="Google Shape;54;p3">
            <a:extLst>
              <a:ext uri="{FF2B5EF4-FFF2-40B4-BE49-F238E27FC236}">
                <a16:creationId xmlns:a16="http://schemas.microsoft.com/office/drawing/2014/main" id="{A7EFC6C7-F3B3-8553-8359-98F7F427ABD1}"/>
              </a:ext>
            </a:extLst>
          </p:cNvPr>
          <p:cNvSpPr txBox="1"/>
          <p:nvPr/>
        </p:nvSpPr>
        <p:spPr>
          <a:xfrm>
            <a:off x="1616149" y="2310762"/>
            <a:ext cx="3262927" cy="1631175"/>
          </a:xfrm>
          <a:prstGeom prst="rect">
            <a:avLst/>
          </a:prstGeom>
          <a:solidFill>
            <a:schemeClr val="lt1"/>
          </a:solidFill>
          <a:ln w="793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Open clusters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(Spina+21)</a:t>
            </a:r>
            <a:endParaRPr sz="2000" dirty="0"/>
          </a:p>
        </p:txBody>
      </p:sp>
      <p:sp>
        <p:nvSpPr>
          <p:cNvPr id="12" name="Google Shape;54;p3">
            <a:extLst>
              <a:ext uri="{FF2B5EF4-FFF2-40B4-BE49-F238E27FC236}">
                <a16:creationId xmlns:a16="http://schemas.microsoft.com/office/drawing/2014/main" id="{8532FD11-B100-0F25-0E8B-717092CF9C97}"/>
              </a:ext>
            </a:extLst>
          </p:cNvPr>
          <p:cNvSpPr txBox="1"/>
          <p:nvPr/>
        </p:nvSpPr>
        <p:spPr>
          <a:xfrm>
            <a:off x="1834475" y="6578044"/>
            <a:ext cx="3262927" cy="1015622"/>
          </a:xfrm>
          <a:prstGeom prst="rect">
            <a:avLst/>
          </a:prstGeom>
          <a:solidFill>
            <a:schemeClr val="lt1"/>
          </a:solidFill>
          <a:ln w="793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Cepheids</a:t>
            </a: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/>
              <a:t>(Kovtyukh+22)</a:t>
            </a:r>
            <a:endParaRPr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8B42DC-990F-A0A1-290C-4B4D929D93C3}"/>
              </a:ext>
            </a:extLst>
          </p:cNvPr>
          <p:cNvSpPr/>
          <p:nvPr/>
        </p:nvSpPr>
        <p:spPr>
          <a:xfrm>
            <a:off x="8007585" y="1648970"/>
            <a:ext cx="1136415" cy="2764465"/>
          </a:xfrm>
          <a:prstGeom prst="rect">
            <a:avLst/>
          </a:prstGeom>
          <a:ln w="1111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24B269-11EA-9582-6C7C-40662833D1D6}"/>
              </a:ext>
            </a:extLst>
          </p:cNvPr>
          <p:cNvSpPr/>
          <p:nvPr/>
        </p:nvSpPr>
        <p:spPr>
          <a:xfrm>
            <a:off x="7224320" y="5337545"/>
            <a:ext cx="1919680" cy="4022620"/>
          </a:xfrm>
          <a:prstGeom prst="rect">
            <a:avLst/>
          </a:prstGeom>
          <a:noFill/>
          <a:ln w="133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  <p:sp>
        <p:nvSpPr>
          <p:cNvPr id="15" name="Google Shape;54;p3">
            <a:extLst>
              <a:ext uri="{FF2B5EF4-FFF2-40B4-BE49-F238E27FC236}">
                <a16:creationId xmlns:a16="http://schemas.microsoft.com/office/drawing/2014/main" id="{C735788F-26F2-A74B-11F7-6CC27F6D77C9}"/>
              </a:ext>
            </a:extLst>
          </p:cNvPr>
          <p:cNvSpPr txBox="1"/>
          <p:nvPr/>
        </p:nvSpPr>
        <p:spPr>
          <a:xfrm>
            <a:off x="6552696" y="9581998"/>
            <a:ext cx="3262927" cy="646290"/>
          </a:xfrm>
          <a:prstGeom prst="rect">
            <a:avLst/>
          </a:prstGeom>
          <a:solidFill>
            <a:schemeClr val="lt1"/>
          </a:solidFill>
          <a:ln w="793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Century Gothic"/>
                <a:ea typeface="Century Gothic"/>
                <a:cs typeface="Century Gothic"/>
                <a:sym typeface="Century Gothic"/>
              </a:rPr>
              <a:t>0-4 kpc?</a:t>
            </a:r>
            <a:endParaRPr lang="en-US" sz="36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54;p3">
            <a:extLst>
              <a:ext uri="{FF2B5EF4-FFF2-40B4-BE49-F238E27FC236}">
                <a16:creationId xmlns:a16="http://schemas.microsoft.com/office/drawing/2014/main" id="{B5B417A5-1A12-22F3-5388-B45B44BB0F67}"/>
              </a:ext>
            </a:extLst>
          </p:cNvPr>
          <p:cNvSpPr txBox="1"/>
          <p:nvPr/>
        </p:nvSpPr>
        <p:spPr>
          <a:xfrm>
            <a:off x="6552696" y="4552345"/>
            <a:ext cx="3262927" cy="646290"/>
          </a:xfrm>
          <a:prstGeom prst="rect">
            <a:avLst/>
          </a:prstGeom>
          <a:solidFill>
            <a:schemeClr val="lt1"/>
          </a:solidFill>
          <a:ln w="793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Century Gothic"/>
                <a:ea typeface="Century Gothic"/>
                <a:cs typeface="Century Gothic"/>
                <a:sym typeface="Century Gothic"/>
              </a:rPr>
              <a:t>0-5 kpc?</a:t>
            </a:r>
            <a:endParaRPr lang="en-US" sz="36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B98AECEF-DF3D-DFAB-299B-83F2688CD671}"/>
              </a:ext>
            </a:extLst>
          </p:cNvPr>
          <p:cNvSpPr/>
          <p:nvPr/>
        </p:nvSpPr>
        <p:spPr>
          <a:xfrm>
            <a:off x="5273749" y="5910773"/>
            <a:ext cx="4763386" cy="241967"/>
          </a:xfrm>
          <a:prstGeom prst="arc">
            <a:avLst/>
          </a:prstGeom>
          <a:ln w="146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0801FE-EEB4-FA1B-7D3A-9CE583C8E63B}"/>
              </a:ext>
            </a:extLst>
          </p:cNvPr>
          <p:cNvCxnSpPr/>
          <p:nvPr/>
        </p:nvCxnSpPr>
        <p:spPr>
          <a:xfrm flipH="1" flipV="1">
            <a:off x="8007585" y="1166667"/>
            <a:ext cx="2327262" cy="981110"/>
          </a:xfrm>
          <a:prstGeom prst="line">
            <a:avLst/>
          </a:prstGeom>
          <a:ln w="412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1CC092C-75D6-EECC-3D41-7769822C8B69}"/>
              </a:ext>
            </a:extLst>
          </p:cNvPr>
          <p:cNvSpPr txBox="1"/>
          <p:nvPr/>
        </p:nvSpPr>
        <p:spPr>
          <a:xfrm>
            <a:off x="8119577" y="2183795"/>
            <a:ext cx="9124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9600" dirty="0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F91081-0D37-21AE-FAD5-A13B6C59F93E}"/>
              </a:ext>
            </a:extLst>
          </p:cNvPr>
          <p:cNvSpPr txBox="1"/>
          <p:nvPr/>
        </p:nvSpPr>
        <p:spPr>
          <a:xfrm>
            <a:off x="7688706" y="6725968"/>
            <a:ext cx="9124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9600" dirty="0">
                <a:latin typeface="Century Gothic" panose="020B0502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5966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/>
          <p:nvPr/>
        </p:nvSpPr>
        <p:spPr>
          <a:xfrm>
            <a:off x="1090195" y="9779117"/>
            <a:ext cx="350167" cy="39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1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"/>
          <p:cNvSpPr txBox="1"/>
          <p:nvPr/>
        </p:nvSpPr>
        <p:spPr>
          <a:xfrm>
            <a:off x="400154" y="110338"/>
            <a:ext cx="1519658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Why we should care about inner disc? </a:t>
            </a:r>
            <a:endParaRPr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Google Shape;54;p3">
            <a:extLst>
              <a:ext uri="{FF2B5EF4-FFF2-40B4-BE49-F238E27FC236}">
                <a16:creationId xmlns:a16="http://schemas.microsoft.com/office/drawing/2014/main" id="{A7EFC6C7-F3B3-8553-8359-98F7F427ABD1}"/>
              </a:ext>
            </a:extLst>
          </p:cNvPr>
          <p:cNvSpPr txBox="1"/>
          <p:nvPr/>
        </p:nvSpPr>
        <p:spPr>
          <a:xfrm>
            <a:off x="680484" y="1220404"/>
            <a:ext cx="10058400" cy="8956258"/>
          </a:xfrm>
          <a:prstGeom prst="rect">
            <a:avLst/>
          </a:prstGeom>
          <a:solidFill>
            <a:schemeClr val="lt1"/>
          </a:solidFill>
          <a:ln w="793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algn="l" rtl="0">
              <a:spcBef>
                <a:spcPts val="0"/>
              </a:spcBef>
              <a:spcAft>
                <a:spcPts val="0"/>
              </a:spcAft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 only gradient, but also:</a:t>
            </a:r>
          </a:p>
          <a:p>
            <a:pPr marL="1028700" marR="0" lvl="1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Century Gothic"/>
                <a:ea typeface="Century Gothic"/>
                <a:cs typeface="Century Gothic"/>
                <a:sym typeface="Century Gothic"/>
              </a:rPr>
              <a:t>Cluster disruption </a:t>
            </a:r>
            <a:r>
              <a:rPr lang="en-US" sz="3600" dirty="0">
                <a:latin typeface="Century Gothic"/>
                <a:ea typeface="Century Gothic"/>
                <a:cs typeface="Century Gothic"/>
                <a:sym typeface="Century Gothic"/>
              </a:rPr>
              <a:t>as a function of </a:t>
            </a:r>
            <a:r>
              <a:rPr lang="en-US" sz="3600" dirty="0" err="1">
                <a:latin typeface="Century Gothic"/>
                <a:ea typeface="Century Gothic"/>
                <a:cs typeface="Century Gothic"/>
                <a:sym typeface="Century Gothic"/>
              </a:rPr>
              <a:t>Galactocetric</a:t>
            </a:r>
            <a:r>
              <a:rPr lang="en-US" sz="3600" dirty="0">
                <a:latin typeface="Century Gothic"/>
                <a:ea typeface="Century Gothic"/>
                <a:cs typeface="Century Gothic"/>
                <a:sym typeface="Century Gothic"/>
              </a:rPr>
              <a:t> distance</a:t>
            </a:r>
            <a:r>
              <a:rPr lang="en-US" sz="3600" dirty="0">
                <a:latin typeface="Century Gothic"/>
                <a:ea typeface="Century Gothic"/>
                <a:cs typeface="Century Gothic"/>
                <a:sym typeface="Wingdings" pitchFamily="2" charset="2"/>
              </a:rPr>
              <a:t> improve the sampling for </a:t>
            </a:r>
            <a:r>
              <a:rPr lang="en-US" sz="3600" dirty="0" err="1">
                <a:latin typeface="Century Gothic"/>
                <a:ea typeface="Century Gothic"/>
                <a:cs typeface="Century Gothic"/>
                <a:sym typeface="Wingdings" pitchFamily="2" charset="2"/>
              </a:rPr>
              <a:t>Rgc</a:t>
            </a:r>
            <a:r>
              <a:rPr lang="en-US" sz="3600" dirty="0">
                <a:latin typeface="Century Gothic"/>
                <a:ea typeface="Century Gothic"/>
                <a:cs typeface="Century Gothic"/>
                <a:sym typeface="Wingdings" pitchFamily="2" charset="2"/>
              </a:rPr>
              <a:t> &lt; 5 kpc</a:t>
            </a:r>
            <a:endParaRPr lang="en-US" sz="36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028700" marR="0" lvl="1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Impact of radial migration 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close to the Galactic bar (extending as far as 5 kpc from the GC, Wegg+15)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Wingdings" pitchFamily="2" charset="2"/>
              </a:rPr>
              <a:t> new NIR observations to provide proper motions and parallaxes to disentangle 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bar, disc and bulge populations</a:t>
            </a:r>
            <a:endParaRPr sz="2000" dirty="0"/>
          </a:p>
        </p:txBody>
      </p:sp>
      <p:pic>
        <p:nvPicPr>
          <p:cNvPr id="9220" name="Picture 4" descr="image">
            <a:extLst>
              <a:ext uri="{FF2B5EF4-FFF2-40B4-BE49-F238E27FC236}">
                <a16:creationId xmlns:a16="http://schemas.microsoft.com/office/drawing/2014/main" id="{9D763294-2BD2-0C8E-6499-7667E5426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628" y="1496849"/>
            <a:ext cx="7037998" cy="530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49;p3">
            <a:extLst>
              <a:ext uri="{FF2B5EF4-FFF2-40B4-BE49-F238E27FC236}">
                <a16:creationId xmlns:a16="http://schemas.microsoft.com/office/drawing/2014/main" id="{96F8BE66-257B-54A6-CC1A-50A934D50668}"/>
              </a:ext>
            </a:extLst>
          </p:cNvPr>
          <p:cNvSpPr txBox="1"/>
          <p:nvPr/>
        </p:nvSpPr>
        <p:spPr>
          <a:xfrm>
            <a:off x="13347302" y="7360391"/>
            <a:ext cx="400503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Viscasillas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LM et al.  2022</a:t>
            </a:r>
            <a:endParaRPr sz="2400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5914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/>
          <p:nvPr/>
        </p:nvSpPr>
        <p:spPr>
          <a:xfrm>
            <a:off x="1090195" y="9779117"/>
            <a:ext cx="350167" cy="39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1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"/>
          <p:cNvSpPr txBox="1"/>
          <p:nvPr/>
        </p:nvSpPr>
        <p:spPr>
          <a:xfrm>
            <a:off x="400154" y="110338"/>
            <a:ext cx="1519658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Not only inner, but also outer disc</a:t>
            </a:r>
            <a:endParaRPr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Google Shape;54;p3">
            <a:extLst>
              <a:ext uri="{FF2B5EF4-FFF2-40B4-BE49-F238E27FC236}">
                <a16:creationId xmlns:a16="http://schemas.microsoft.com/office/drawing/2014/main" id="{A7EFC6C7-F3B3-8553-8359-98F7F427ABD1}"/>
              </a:ext>
            </a:extLst>
          </p:cNvPr>
          <p:cNvSpPr txBox="1"/>
          <p:nvPr/>
        </p:nvSpPr>
        <p:spPr>
          <a:xfrm>
            <a:off x="680484" y="1220404"/>
            <a:ext cx="16841972" cy="3416279"/>
          </a:xfrm>
          <a:prstGeom prst="rect">
            <a:avLst/>
          </a:prstGeom>
          <a:solidFill>
            <a:schemeClr val="lt1"/>
          </a:solidFill>
          <a:ln w="793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28700" marR="0" lvl="1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entury Gothic"/>
                <a:ea typeface="Century Gothic"/>
                <a:cs typeface="Century Gothic"/>
                <a:sym typeface="Century Gothic"/>
              </a:rPr>
              <a:t>Are there clusters close to the Galactic Plane in the outer disc? </a:t>
            </a:r>
          </a:p>
          <a:p>
            <a:pPr marL="457200"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028700" marR="0" lvl="1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it the outer plateau in the radial metallicity gradient just </a:t>
            </a:r>
            <a:r>
              <a:rPr lang="en-US" sz="3600" dirty="0"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US" sz="360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 effect of migration? </a:t>
            </a:r>
            <a:endParaRPr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52B85-1A3E-3169-6AF7-E9F2A100B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284" y="4748438"/>
            <a:ext cx="14033544" cy="54004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400795-9A72-2C75-7264-0EAA6B9146BC}"/>
              </a:ext>
            </a:extLst>
          </p:cNvPr>
          <p:cNvSpPr/>
          <p:nvPr/>
        </p:nvSpPr>
        <p:spPr>
          <a:xfrm>
            <a:off x="11483163" y="6804836"/>
            <a:ext cx="3487479" cy="1084521"/>
          </a:xfrm>
          <a:prstGeom prst="rect">
            <a:avLst/>
          </a:prstGeom>
          <a:noFill/>
          <a:ln w="1333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672398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/>
          <p:nvPr/>
        </p:nvSpPr>
        <p:spPr>
          <a:xfrm>
            <a:off x="1090195" y="9779117"/>
            <a:ext cx="350167" cy="39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1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"/>
          <p:cNvSpPr txBox="1"/>
          <p:nvPr/>
        </p:nvSpPr>
        <p:spPr>
          <a:xfrm>
            <a:off x="400154" y="110338"/>
            <a:ext cx="15196583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Benefits of survyes in the most extinct regions of our Galaxy</a:t>
            </a:r>
            <a:endParaRPr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10B2A0-F619-4F11-5FE0-CCDD33AB8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009" y="895149"/>
            <a:ext cx="7889358" cy="9147082"/>
          </a:xfrm>
          <a:prstGeom prst="rect">
            <a:avLst/>
          </a:prstGeom>
        </p:spPr>
      </p:pic>
      <p:sp>
        <p:nvSpPr>
          <p:cNvPr id="6" name="Google Shape;54;p3">
            <a:extLst>
              <a:ext uri="{FF2B5EF4-FFF2-40B4-BE49-F238E27FC236}">
                <a16:creationId xmlns:a16="http://schemas.microsoft.com/office/drawing/2014/main" id="{6DDBF0A3-4DD8-1BE7-9C25-F82132399F5B}"/>
              </a:ext>
            </a:extLst>
          </p:cNvPr>
          <p:cNvSpPr txBox="1"/>
          <p:nvPr/>
        </p:nvSpPr>
        <p:spPr>
          <a:xfrm>
            <a:off x="11419366" y="1220404"/>
            <a:ext cx="6103089" cy="6740266"/>
          </a:xfrm>
          <a:prstGeom prst="rect">
            <a:avLst/>
          </a:prstGeom>
          <a:solidFill>
            <a:schemeClr val="lt1"/>
          </a:solidFill>
          <a:ln w="793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28700" marR="0" lvl="1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entury Gothic"/>
                <a:ea typeface="Century Gothic"/>
                <a:cs typeface="Century Gothic"/>
                <a:sym typeface="Century Gothic"/>
              </a:rPr>
              <a:t>Detection of clusters to map the disc in the inner regions and outside, at low z</a:t>
            </a:r>
          </a:p>
          <a:p>
            <a:pPr marL="1028700" marR="0" lvl="1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entury Gothic"/>
                <a:ea typeface="Century Gothic"/>
                <a:cs typeface="Century Gothic"/>
                <a:sym typeface="Century Gothic"/>
              </a:rPr>
              <a:t>Stellar parameters and metallicity from photometry</a:t>
            </a:r>
          </a:p>
          <a:p>
            <a:pPr marL="457200"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Google Shape;54;p3">
            <a:extLst>
              <a:ext uri="{FF2B5EF4-FFF2-40B4-BE49-F238E27FC236}">
                <a16:creationId xmlns:a16="http://schemas.microsoft.com/office/drawing/2014/main" id="{A8A64A87-76EF-EEB9-98B0-A7F6365F2B46}"/>
              </a:ext>
            </a:extLst>
          </p:cNvPr>
          <p:cNvSpPr txBox="1"/>
          <p:nvPr/>
        </p:nvSpPr>
        <p:spPr>
          <a:xfrm>
            <a:off x="11419365" y="8422376"/>
            <a:ext cx="6103089" cy="1754286"/>
          </a:xfrm>
          <a:prstGeom prst="rect">
            <a:avLst/>
          </a:prstGeom>
          <a:solidFill>
            <a:schemeClr val="lt1"/>
          </a:solidFill>
          <a:ln w="793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28700" marR="0" lvl="1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entury Gothic"/>
                <a:ea typeface="Century Gothic"/>
                <a:cs typeface="Century Gothic"/>
                <a:sym typeface="Century Gothic"/>
              </a:rPr>
              <a:t>No spectroscopic facilities at all?  </a:t>
            </a:r>
          </a:p>
        </p:txBody>
      </p:sp>
    </p:spTree>
    <p:extLst>
      <p:ext uri="{BB962C8B-B14F-4D97-AF65-F5344CB8AC3E}">
        <p14:creationId xmlns:p14="http://schemas.microsoft.com/office/powerpoint/2010/main" val="3575855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3">
            <a:extLst>
              <a:ext uri="{FF2B5EF4-FFF2-40B4-BE49-F238E27FC236}">
                <a16:creationId xmlns:a16="http://schemas.microsoft.com/office/drawing/2014/main" id="{998BB87B-2C67-CB11-D167-517310AD55F8}"/>
              </a:ext>
            </a:extLst>
          </p:cNvPr>
          <p:cNvSpPr txBox="1"/>
          <p:nvPr/>
        </p:nvSpPr>
        <p:spPr>
          <a:xfrm>
            <a:off x="1180214" y="635085"/>
            <a:ext cx="15927571" cy="1938952"/>
          </a:xfrm>
          <a:prstGeom prst="rect">
            <a:avLst/>
          </a:prstGeom>
          <a:solidFill>
            <a:schemeClr val="lt1"/>
          </a:solidFill>
          <a:ln w="793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atin typeface="Century Gothic"/>
                <a:ea typeface="Century Gothic"/>
                <a:cs typeface="Century Gothic"/>
                <a:sym typeface="Century Gothic"/>
              </a:rPr>
              <a:t>Thanks</a:t>
            </a:r>
          </a:p>
        </p:txBody>
      </p:sp>
      <p:pic>
        <p:nvPicPr>
          <p:cNvPr id="13314" name="Picture 2" descr="All-Sky Visible and Near Infrared Space Astrometry | Division of  Astrophysics">
            <a:extLst>
              <a:ext uri="{FF2B5EF4-FFF2-40B4-BE49-F238E27FC236}">
                <a16:creationId xmlns:a16="http://schemas.microsoft.com/office/drawing/2014/main" id="{1579FE56-BD1E-8651-FA80-0AAEFA0B0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879" y="3102259"/>
            <a:ext cx="10056627" cy="670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582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"/>
          <p:cNvSpPr txBox="1"/>
          <p:nvPr/>
        </p:nvSpPr>
        <p:spPr>
          <a:xfrm>
            <a:off x="1090195" y="9779117"/>
            <a:ext cx="350167" cy="39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1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"/>
          <p:cNvSpPr txBox="1"/>
          <p:nvPr/>
        </p:nvSpPr>
        <p:spPr>
          <a:xfrm>
            <a:off x="359024" y="2636793"/>
            <a:ext cx="9325500" cy="66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8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 galaxies form inside-out</a:t>
            </a:r>
            <a:endParaRPr dirty="0"/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8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a consequence, they show radial variations in their chemical abundances</a:t>
            </a:r>
            <a:endParaRPr dirty="0"/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8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slope of the radial metallicity gradient (in the gas phase) </a:t>
            </a:r>
            <a:r>
              <a:rPr lang="en-GB" sz="2800" dirty="0">
                <a:latin typeface="Century Gothic"/>
                <a:ea typeface="Century Gothic"/>
                <a:cs typeface="Century Gothic"/>
                <a:sym typeface="Century Gothic"/>
              </a:rPr>
              <a:t>changes</a:t>
            </a:r>
            <a:r>
              <a:rPr lang="en-GB" sz="28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with time (and redshift)</a:t>
            </a:r>
            <a:endParaRPr dirty="0"/>
          </a:p>
          <a:p>
            <a:pPr marL="4572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800" b="1" u="sng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Different scenarios of galaxy formation and evolution predict different evolution with time</a:t>
            </a:r>
            <a:endParaRPr dirty="0"/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u="sng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marR="0" lvl="2" indent="-4572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GB" sz="2800" b="1" i="0" u="sng" strike="noStrike" cap="none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SN feedback and gas outflow</a:t>
            </a:r>
            <a:endParaRPr dirty="0"/>
          </a:p>
          <a:p>
            <a:pPr marL="1371600" marR="0" lvl="2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sng" strike="noStrike" cap="none" dirty="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marR="0" lvl="2" indent="-4572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GB" sz="2800" b="1" i="0" u="sng" strike="noStrike" cap="none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Pre-enriched gas </a:t>
            </a:r>
            <a:r>
              <a:rPr lang="en-GB" sz="2800" b="1" i="0" u="sng" strike="noStrike" cap="none" dirty="0" err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infall</a:t>
            </a:r>
            <a:r>
              <a:rPr lang="en-GB" sz="2800" b="1" i="0" u="sng" strike="noStrike" cap="none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the thin disc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sng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2" descr="thumbnai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36382" y="2636794"/>
            <a:ext cx="6635393" cy="672386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"/>
          <p:cNvSpPr txBox="1"/>
          <p:nvPr/>
        </p:nvSpPr>
        <p:spPr>
          <a:xfrm>
            <a:off x="13968536" y="2839244"/>
            <a:ext cx="24189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Pilkington et al. 2012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"/>
          <p:cNvSpPr txBox="1"/>
          <p:nvPr/>
        </p:nvSpPr>
        <p:spPr>
          <a:xfrm>
            <a:off x="680484" y="679004"/>
            <a:ext cx="1691888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tx1"/>
                </a:solidFill>
                <a:latin typeface="Century Gothic" panose="020B0502020202020204" pitchFamily="34" charset="0"/>
                <a:sym typeface="Arial"/>
              </a:rPr>
              <a:t>Constraining scenarios of galaxy formation and evolution</a:t>
            </a:r>
            <a:endParaRPr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/>
          <p:nvPr/>
        </p:nvSpPr>
        <p:spPr>
          <a:xfrm>
            <a:off x="1090195" y="9779117"/>
            <a:ext cx="350167" cy="39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1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"/>
          <p:cNvSpPr txBox="1"/>
          <p:nvPr/>
        </p:nvSpPr>
        <p:spPr>
          <a:xfrm>
            <a:off x="0" y="2191172"/>
            <a:ext cx="10008095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Mapping the Galactic gradient at different past epochs </a:t>
            </a:r>
            <a:endParaRPr dirty="0"/>
          </a:p>
          <a:p>
            <a:pPr marL="914400" marR="0" lvl="1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sng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Using fossils records based on stars with well-known ages </a:t>
            </a:r>
            <a:r>
              <a:rPr lang="en-GB" sz="2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Wingdings" pitchFamily="2" charset="2"/>
              </a:rPr>
              <a:t> </a:t>
            </a:r>
            <a:r>
              <a:rPr lang="en-GB" sz="2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stars in the thin disc can probe up to z=2</a:t>
            </a:r>
            <a:endParaRPr sz="28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" name="Google Shape;4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1420" y="507659"/>
            <a:ext cx="7956580" cy="5078312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3"/>
          <p:cNvSpPr txBox="1"/>
          <p:nvPr/>
        </p:nvSpPr>
        <p:spPr>
          <a:xfrm>
            <a:off x="14677859" y="1879757"/>
            <a:ext cx="356787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Vincenzo &amp; Kobayashi 2020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3"/>
          <p:cNvSpPr txBox="1"/>
          <p:nvPr/>
        </p:nvSpPr>
        <p:spPr>
          <a:xfrm>
            <a:off x="11592272" y="5585971"/>
            <a:ext cx="6120680" cy="9540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dk1"/>
                </a:solidFill>
                <a:latin typeface="Century Gothic" panose="020B0502020202020204" pitchFamily="34" charset="0"/>
                <a:ea typeface="Jacques Francois Shadow"/>
                <a:cs typeface="Jacques Francois Shadow"/>
                <a:sym typeface="Jacques Francois Shadow"/>
              </a:rPr>
              <a:t>Lookback time (</a:t>
            </a:r>
            <a:r>
              <a:rPr lang="en-GB" sz="2800" dirty="0" err="1">
                <a:solidFill>
                  <a:schemeClr val="dk1"/>
                </a:solidFill>
                <a:latin typeface="Century Gothic" panose="020B0502020202020204" pitchFamily="34" charset="0"/>
                <a:ea typeface="Jacques Francois Shadow"/>
                <a:cs typeface="Jacques Francois Shadow"/>
                <a:sym typeface="Jacques Francois Shadow"/>
              </a:rPr>
              <a:t>Gyr</a:t>
            </a:r>
            <a:r>
              <a:rPr lang="en-GB" sz="2800" dirty="0">
                <a:solidFill>
                  <a:schemeClr val="dk1"/>
                </a:solidFill>
                <a:latin typeface="Century Gothic" panose="020B0502020202020204" pitchFamily="34" charset="0"/>
                <a:ea typeface="Jacques Francois Shadow"/>
                <a:cs typeface="Jacques Francois Shadow"/>
                <a:sym typeface="Jacques Francois Shadow"/>
              </a:rPr>
              <a:t>) </a:t>
            </a:r>
            <a:r>
              <a:rPr lang="en-GB" sz="2800" dirty="0">
                <a:solidFill>
                  <a:schemeClr val="dk1"/>
                </a:solidFill>
                <a:latin typeface="Century Gothic" panose="020B0502020202020204" pitchFamily="34" charset="0"/>
                <a:ea typeface="Jacques Francois Shadow"/>
                <a:cs typeface="Jacques Francois Shadow"/>
                <a:sym typeface="Wingdings" pitchFamily="2" charset="2"/>
              </a:rPr>
              <a:t> </a:t>
            </a:r>
            <a:r>
              <a:rPr lang="en-GB" sz="2800" dirty="0">
                <a:solidFill>
                  <a:schemeClr val="dk1"/>
                </a:solidFill>
                <a:latin typeface="Century Gothic" panose="020B0502020202020204" pitchFamily="34" charset="0"/>
                <a:ea typeface="Jacques Francois Shadow"/>
                <a:cs typeface="Jacques Francois Shadow"/>
                <a:sym typeface="Jacques Francois Shadow"/>
              </a:rPr>
              <a:t> Stellar ages</a:t>
            </a:r>
            <a:endParaRPr sz="2800" dirty="0">
              <a:solidFill>
                <a:schemeClr val="dk1"/>
              </a:solidFill>
              <a:latin typeface="Century Gothic" panose="020B0502020202020204" pitchFamily="34" charset="0"/>
              <a:ea typeface="Jacques Francois Shadow"/>
              <a:cs typeface="Jacques Francois Shadow"/>
              <a:sym typeface="Jacques Francois Shadow"/>
            </a:endParaRPr>
          </a:p>
        </p:txBody>
      </p:sp>
      <p:sp>
        <p:nvSpPr>
          <p:cNvPr id="51" name="Google Shape;51;p3"/>
          <p:cNvSpPr txBox="1"/>
          <p:nvPr/>
        </p:nvSpPr>
        <p:spPr>
          <a:xfrm>
            <a:off x="10714380" y="6540038"/>
            <a:ext cx="6998572" cy="3539390"/>
          </a:xfrm>
          <a:prstGeom prst="rect">
            <a:avLst/>
          </a:prstGeom>
          <a:solidFill>
            <a:schemeClr val="lt1"/>
          </a:solidFill>
          <a:ln w="635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Simulations of the time evolution of the gradient: </a:t>
            </a:r>
            <a:endParaRPr sz="2000"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correcting for the effect of migration (</a:t>
            </a:r>
            <a:r>
              <a:rPr lang="en-GB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red</a:t>
            </a: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Measuring the gradient with migrated stars (</a:t>
            </a:r>
            <a:r>
              <a:rPr lang="en-GB" sz="2800" b="0" i="0" u="none" strike="noStrike" cap="none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blue</a:t>
            </a: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Measuring the gradient with migrated and accreted stars (</a:t>
            </a:r>
            <a:r>
              <a:rPr lang="en-GB" sz="2800" b="0" i="0" u="none" strike="noStrike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yellow</a:t>
            </a: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8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3"/>
          <p:cNvSpPr txBox="1"/>
          <p:nvPr/>
        </p:nvSpPr>
        <p:spPr>
          <a:xfrm>
            <a:off x="400155" y="381857"/>
            <a:ext cx="12159098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solidFill>
                  <a:schemeClr val="tx1"/>
                </a:solidFill>
                <a:latin typeface="Century Gothic" panose="020B0502020202020204" pitchFamily="34" charset="0"/>
                <a:sym typeface="Arial"/>
              </a:rPr>
              <a:t>The approach of the Galactic Archaeologist </a:t>
            </a:r>
            <a:endParaRPr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9024" y="4659601"/>
            <a:ext cx="6120680" cy="4867047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"/>
          <p:cNvSpPr txBox="1"/>
          <p:nvPr/>
        </p:nvSpPr>
        <p:spPr>
          <a:xfrm>
            <a:off x="6838728" y="4927912"/>
            <a:ext cx="3582588" cy="2677656"/>
          </a:xfrm>
          <a:prstGeom prst="rect">
            <a:avLst/>
          </a:prstGeom>
          <a:solidFill>
            <a:schemeClr val="lt1"/>
          </a:solidFill>
          <a:ln w="793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Old stars migrate (already after 3 Gyr)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Young stars might present difficulties in their analysis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"/>
          <p:cNvSpPr txBox="1"/>
          <p:nvPr/>
        </p:nvSpPr>
        <p:spPr>
          <a:xfrm>
            <a:off x="1090195" y="9779117"/>
            <a:ext cx="350167" cy="39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1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4"/>
          <p:cNvSpPr txBox="1"/>
          <p:nvPr/>
        </p:nvSpPr>
        <p:spPr>
          <a:xfrm>
            <a:off x="486746" y="249905"/>
            <a:ext cx="1684432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Putting constraints to the gradient with open clusters: an well-known approach applied for decades </a:t>
            </a:r>
            <a:endParaRPr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Google Shape;67;p4"/>
          <p:cNvSpPr txBox="1"/>
          <p:nvPr/>
        </p:nvSpPr>
        <p:spPr>
          <a:xfrm>
            <a:off x="13420525" y="6560433"/>
            <a:ext cx="20162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Randich et al. 2022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 descr="Universe | Free Full-Text | Mapping the Galactic Metallicity ...">
            <a:extLst>
              <a:ext uri="{FF2B5EF4-FFF2-40B4-BE49-F238E27FC236}">
                <a16:creationId xmlns:a16="http://schemas.microsoft.com/office/drawing/2014/main" id="{739B84C7-79AF-22E6-DF69-20776B1E3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567" y="2376299"/>
            <a:ext cx="7507915" cy="682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8E1095-F0DB-DC70-E57E-D1A2B93EE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100" y="2376299"/>
            <a:ext cx="9072243" cy="6640110"/>
          </a:xfrm>
          <a:prstGeom prst="rect">
            <a:avLst/>
          </a:prstGeom>
        </p:spPr>
      </p:pic>
      <p:sp>
        <p:nvSpPr>
          <p:cNvPr id="4" name="Google Shape;54;p3">
            <a:extLst>
              <a:ext uri="{FF2B5EF4-FFF2-40B4-BE49-F238E27FC236}">
                <a16:creationId xmlns:a16="http://schemas.microsoft.com/office/drawing/2014/main" id="{D89AD3DE-3B82-655A-B59B-EE11EA221441}"/>
              </a:ext>
            </a:extLst>
          </p:cNvPr>
          <p:cNvSpPr txBox="1"/>
          <p:nvPr/>
        </p:nvSpPr>
        <p:spPr>
          <a:xfrm>
            <a:off x="4002979" y="9266200"/>
            <a:ext cx="10882602" cy="461624"/>
          </a:xfrm>
          <a:prstGeom prst="rect">
            <a:avLst/>
          </a:prstGeom>
          <a:solidFill>
            <a:schemeClr val="lt1"/>
          </a:solidFill>
          <a:ln w="793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Friel et al. 1995 				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Wingdings" pitchFamily="2" charset="2"/>
              </a:rPr>
              <a:t> 		Spina, LM, Cunha 2022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"/>
          <p:cNvSpPr txBox="1"/>
          <p:nvPr/>
        </p:nvSpPr>
        <p:spPr>
          <a:xfrm>
            <a:off x="1090195" y="9779117"/>
            <a:ext cx="350167" cy="39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1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4"/>
          <p:cNvSpPr txBox="1"/>
          <p:nvPr/>
        </p:nvSpPr>
        <p:spPr>
          <a:xfrm>
            <a:off x="486746" y="249905"/>
            <a:ext cx="1684432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Putting constraints to the gradient with open clusters: with the contribution of Gaia DR3 spectroscopy</a:t>
            </a:r>
            <a:endParaRPr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71E196-C637-8E74-44A2-17423E669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916" y="1819525"/>
            <a:ext cx="8676167" cy="7801553"/>
          </a:xfrm>
          <a:prstGeom prst="rect">
            <a:avLst/>
          </a:prstGeom>
        </p:spPr>
      </p:pic>
      <p:sp>
        <p:nvSpPr>
          <p:cNvPr id="6" name="Google Shape;54;p3">
            <a:extLst>
              <a:ext uri="{FF2B5EF4-FFF2-40B4-BE49-F238E27FC236}">
                <a16:creationId xmlns:a16="http://schemas.microsoft.com/office/drawing/2014/main" id="{57A4B895-442E-E7EE-1F37-995A7EB021AE}"/>
              </a:ext>
            </a:extLst>
          </p:cNvPr>
          <p:cNvSpPr txBox="1"/>
          <p:nvPr/>
        </p:nvSpPr>
        <p:spPr>
          <a:xfrm>
            <a:off x="4002979" y="9516265"/>
            <a:ext cx="10882602" cy="461624"/>
          </a:xfrm>
          <a:prstGeom prst="rect">
            <a:avLst/>
          </a:prstGeom>
          <a:solidFill>
            <a:schemeClr val="lt1"/>
          </a:solidFill>
          <a:ln w="793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Gaia Collaboration,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Recio</a:t>
            </a:r>
            <a:r>
              <a:rPr lang="en-US" sz="2400" dirty="0">
                <a:latin typeface="Century Gothic"/>
                <a:ea typeface="Century Gothic"/>
                <a:cs typeface="Century Gothic"/>
                <a:sym typeface="Century Gothic"/>
              </a:rPr>
              <a:t>-Blanco et al. 2023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39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"/>
          <p:cNvSpPr txBox="1"/>
          <p:nvPr/>
        </p:nvSpPr>
        <p:spPr>
          <a:xfrm>
            <a:off x="1090195" y="9779117"/>
            <a:ext cx="350167" cy="39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1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4"/>
          <p:cNvSpPr txBox="1"/>
          <p:nvPr/>
        </p:nvSpPr>
        <p:spPr>
          <a:xfrm>
            <a:off x="486745" y="249905"/>
            <a:ext cx="17333421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Putting constraints to the gradient with open clusters: enhancing the results using high-resolution spectroscopy, e.g. Gaia-ESO</a:t>
            </a:r>
            <a:endParaRPr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Google Shape;83;p5">
            <a:extLst>
              <a:ext uri="{FF2B5EF4-FFF2-40B4-BE49-F238E27FC236}">
                <a16:creationId xmlns:a16="http://schemas.microsoft.com/office/drawing/2014/main" id="{E55DAF14-83D7-EF21-EECD-466BAA9CE9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892" y="3392724"/>
            <a:ext cx="10602273" cy="54724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4;p5">
            <a:extLst>
              <a:ext uri="{FF2B5EF4-FFF2-40B4-BE49-F238E27FC236}">
                <a16:creationId xmlns:a16="http://schemas.microsoft.com/office/drawing/2014/main" id="{75EA7B27-4B7A-6E7C-03B2-D8F64DAFD00E}"/>
              </a:ext>
            </a:extLst>
          </p:cNvPr>
          <p:cNvSpPr txBox="1"/>
          <p:nvPr/>
        </p:nvSpPr>
        <p:spPr>
          <a:xfrm>
            <a:off x="12037595" y="2434690"/>
            <a:ext cx="547643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Multi-channel time evolution</a:t>
            </a:r>
            <a:endParaRPr sz="24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Google Shape;85;p5">
            <a:extLst>
              <a:ext uri="{FF2B5EF4-FFF2-40B4-BE49-F238E27FC236}">
                <a16:creationId xmlns:a16="http://schemas.microsoft.com/office/drawing/2014/main" id="{7EFA7E6E-4B9F-FB6D-7821-D21BAF4B9291}"/>
              </a:ext>
            </a:extLst>
          </p:cNvPr>
          <p:cNvSpPr txBox="1"/>
          <p:nvPr/>
        </p:nvSpPr>
        <p:spPr>
          <a:xfrm>
            <a:off x="985243" y="8495878"/>
            <a:ext cx="20162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ML et al. 2023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110;p7">
            <a:extLst>
              <a:ext uri="{FF2B5EF4-FFF2-40B4-BE49-F238E27FC236}">
                <a16:creationId xmlns:a16="http://schemas.microsoft.com/office/drawing/2014/main" id="{FD40A2C3-5733-0A64-FA35-C32030F8598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87516" y="3582848"/>
            <a:ext cx="6508592" cy="6220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9832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"/>
          <p:cNvSpPr txBox="1"/>
          <p:nvPr/>
        </p:nvSpPr>
        <p:spPr>
          <a:xfrm>
            <a:off x="1090195" y="9779117"/>
            <a:ext cx="350167" cy="39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1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110;p7">
            <a:extLst>
              <a:ext uri="{FF2B5EF4-FFF2-40B4-BE49-F238E27FC236}">
                <a16:creationId xmlns:a16="http://schemas.microsoft.com/office/drawing/2014/main" id="{FD40A2C3-5733-0A64-FA35-C32030F8598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5665" y="175036"/>
            <a:ext cx="13423954" cy="1000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4;p3">
            <a:extLst>
              <a:ext uri="{FF2B5EF4-FFF2-40B4-BE49-F238E27FC236}">
                <a16:creationId xmlns:a16="http://schemas.microsoft.com/office/drawing/2014/main" id="{A782D53D-A7DA-6B82-281F-009C2380FDF4}"/>
              </a:ext>
            </a:extLst>
          </p:cNvPr>
          <p:cNvSpPr txBox="1"/>
          <p:nvPr/>
        </p:nvSpPr>
        <p:spPr>
          <a:xfrm>
            <a:off x="14631041" y="3418089"/>
            <a:ext cx="3582588" cy="3416279"/>
          </a:xfrm>
          <a:prstGeom prst="rect">
            <a:avLst/>
          </a:prstGeom>
          <a:solidFill>
            <a:schemeClr val="lt1"/>
          </a:solidFill>
          <a:ln w="793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Time-evolution depends also on the element </a:t>
            </a: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Century Gothic"/>
              <a:sym typeface="Century Gothic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/>
                <a:sym typeface="Century Gothic"/>
              </a:rPr>
              <a:t>Effect of the analysis? 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entury Gothic"/>
              <a:sym typeface="Century Gothic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/>
                <a:sym typeface="Century Gothic"/>
              </a:rPr>
              <a:t>Time scales of the nucleosynthesis?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338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/>
          <p:nvPr/>
        </p:nvSpPr>
        <p:spPr>
          <a:xfrm>
            <a:off x="1090195" y="9779117"/>
            <a:ext cx="350167" cy="39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1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"/>
          <p:cNvSpPr txBox="1"/>
          <p:nvPr/>
        </p:nvSpPr>
        <p:spPr>
          <a:xfrm>
            <a:off x="12087008" y="1394564"/>
            <a:ext cx="4489145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Perren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et al. 2023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Wingdings" pitchFamily="2" charset="2"/>
              </a:rPr>
              <a:t></a:t>
            </a:r>
            <a:r>
              <a:rPr lang="en-GB" sz="24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Combining several catalogues from the literature, most of them based on Gaia</a:t>
            </a:r>
            <a:endParaRPr sz="2400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3"/>
          <p:cNvSpPr txBox="1"/>
          <p:nvPr/>
        </p:nvSpPr>
        <p:spPr>
          <a:xfrm>
            <a:off x="400155" y="381857"/>
            <a:ext cx="17373598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  <a:sym typeface="Arial"/>
              </a:rPr>
              <a:t>The Gaia Revolution: increasing exponentially the number of clusters</a:t>
            </a:r>
            <a:endParaRPr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Figure 1">
            <a:extLst>
              <a:ext uri="{FF2B5EF4-FFF2-40B4-BE49-F238E27FC236}">
                <a16:creationId xmlns:a16="http://schemas.microsoft.com/office/drawing/2014/main" id="{15ECDFD1-C224-546E-C4D6-0531A4324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576" y="2099441"/>
            <a:ext cx="9090834" cy="649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8495C1-2884-6C92-8AB5-DC79A9C8B903}"/>
              </a:ext>
            </a:extLst>
          </p:cNvPr>
          <p:cNvSpPr txBox="1"/>
          <p:nvPr/>
        </p:nvSpPr>
        <p:spPr>
          <a:xfrm>
            <a:off x="400154" y="8592894"/>
            <a:ext cx="173735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Estimates for the total number of OCs in the Galaxy locate the upper limit over 10</a:t>
            </a:r>
            <a:r>
              <a:rPr lang="en-GB" sz="2800" baseline="30000" dirty="0">
                <a:latin typeface="Century Gothic" panose="020B0502020202020204" pitchFamily="34" charset="0"/>
              </a:rPr>
              <a:t>5</a:t>
            </a:r>
            <a:r>
              <a:rPr lang="en-GB" sz="2800" dirty="0">
                <a:latin typeface="Century Gothic" panose="020B0502020202020204" pitchFamily="34" charset="0"/>
              </a:rPr>
              <a:t> (</a:t>
            </a:r>
            <a:r>
              <a:rPr lang="en-GB" sz="2800" dirty="0" err="1">
                <a:latin typeface="Century Gothic" panose="020B0502020202020204" pitchFamily="34" charset="0"/>
              </a:rPr>
              <a:t>Bonatto</a:t>
            </a:r>
            <a:r>
              <a:rPr lang="en-GB" sz="2800" dirty="0">
                <a:latin typeface="Century Gothic" panose="020B0502020202020204" pitchFamily="34" charset="0"/>
              </a:rPr>
              <a:t> et al. 2006), which means that there remain still </a:t>
            </a:r>
            <a:r>
              <a:rPr lang="en-GB" sz="2800" b="1" u="sng" dirty="0">
                <a:latin typeface="Century Gothic" panose="020B0502020202020204" pitchFamily="34" charset="0"/>
              </a:rPr>
              <a:t>a lot of objects waiting to be found </a:t>
            </a:r>
            <a:r>
              <a:rPr lang="en-GB" sz="2800" b="1" u="sng" dirty="0">
                <a:latin typeface="Century Gothic" panose="020B0502020202020204" pitchFamily="34" charset="0"/>
                <a:sym typeface="Wingdings" pitchFamily="2" charset="2"/>
              </a:rPr>
              <a:t> in particular in the most </a:t>
            </a:r>
            <a:r>
              <a:rPr lang="en-GB" sz="2800" b="1" u="sng" dirty="0" err="1">
                <a:latin typeface="Century Gothic" panose="020B0502020202020204" pitchFamily="34" charset="0"/>
                <a:sym typeface="Wingdings" pitchFamily="2" charset="2"/>
              </a:rPr>
              <a:t>extincted</a:t>
            </a:r>
            <a:r>
              <a:rPr lang="en-GB" sz="2800" b="1" u="sng" dirty="0">
                <a:latin typeface="Century Gothic" panose="020B0502020202020204" pitchFamily="34" charset="0"/>
                <a:sym typeface="Wingdings" pitchFamily="2" charset="2"/>
              </a:rPr>
              <a:t> regions, both in the inner and outer disc. </a:t>
            </a:r>
            <a:endParaRPr lang="en-IT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963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/>
          <p:nvPr/>
        </p:nvSpPr>
        <p:spPr>
          <a:xfrm>
            <a:off x="1090195" y="9779117"/>
            <a:ext cx="350167" cy="39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1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"/>
          <p:cNvSpPr txBox="1"/>
          <p:nvPr/>
        </p:nvSpPr>
        <p:spPr>
          <a:xfrm>
            <a:off x="12028865" y="9443519"/>
            <a:ext cx="356787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Hunt &amp;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Reffert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2023</a:t>
            </a:r>
            <a:endParaRPr sz="2400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3"/>
          <p:cNvSpPr txBox="1"/>
          <p:nvPr/>
        </p:nvSpPr>
        <p:spPr>
          <a:xfrm>
            <a:off x="400154" y="381857"/>
            <a:ext cx="15196583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  <a:sym typeface="Arial"/>
              </a:rPr>
              <a:t>The Gaia Revolution</a:t>
            </a:r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: in a region of Radius~4 kpc from the Sun  </a:t>
            </a:r>
            <a:endParaRPr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B856FB-2759-6A19-8724-2B2744F7A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278" y="2745593"/>
            <a:ext cx="15036074" cy="670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4698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10008</TotalTime>
  <Words>759</Words>
  <Application>Microsoft Macintosh PowerPoint</Application>
  <PresentationFormat>Custom</PresentationFormat>
  <Paragraphs>112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Calibri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laura.magrini@inaf.it</cp:lastModifiedBy>
  <cp:revision>13</cp:revision>
  <dcterms:modified xsi:type="dcterms:W3CDTF">2024-01-17T10:02:28Z</dcterms:modified>
</cp:coreProperties>
</file>